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4"/>
  </p:notesMasterIdLst>
  <p:handoutMasterIdLst>
    <p:handoutMasterId r:id="rId105"/>
  </p:handoutMasterIdLst>
  <p:sldIdLst>
    <p:sldId id="26381" r:id="rId2"/>
    <p:sldId id="26393" r:id="rId3"/>
    <p:sldId id="26505" r:id="rId4"/>
    <p:sldId id="26383" r:id="rId5"/>
    <p:sldId id="26558" r:id="rId6"/>
    <p:sldId id="26650" r:id="rId7"/>
    <p:sldId id="26671" r:id="rId8"/>
    <p:sldId id="26672" r:id="rId9"/>
    <p:sldId id="26531" r:id="rId10"/>
    <p:sldId id="26542" r:id="rId11"/>
    <p:sldId id="26653" r:id="rId12"/>
    <p:sldId id="26645" r:id="rId13"/>
    <p:sldId id="26555" r:id="rId14"/>
    <p:sldId id="26568" r:id="rId15"/>
    <p:sldId id="26634" r:id="rId16"/>
    <p:sldId id="26635" r:id="rId17"/>
    <p:sldId id="26625" r:id="rId18"/>
    <p:sldId id="26569" r:id="rId19"/>
    <p:sldId id="26532" r:id="rId20"/>
    <p:sldId id="26543" r:id="rId21"/>
    <p:sldId id="26668" r:id="rId22"/>
    <p:sldId id="26646" r:id="rId23"/>
    <p:sldId id="26578" r:id="rId24"/>
    <p:sldId id="26657" r:id="rId25"/>
    <p:sldId id="26579" r:id="rId26"/>
    <p:sldId id="26592" r:id="rId27"/>
    <p:sldId id="26636" r:id="rId28"/>
    <p:sldId id="26535" r:id="rId29"/>
    <p:sldId id="26545" r:id="rId30"/>
    <p:sldId id="26648" r:id="rId31"/>
    <p:sldId id="26658" r:id="rId32"/>
    <p:sldId id="26557" r:id="rId33"/>
    <p:sldId id="26573" r:id="rId34"/>
    <p:sldId id="26574" r:id="rId35"/>
    <p:sldId id="26669" r:id="rId36"/>
    <p:sldId id="26670" r:id="rId37"/>
    <p:sldId id="26575" r:id="rId38"/>
    <p:sldId id="26595" r:id="rId39"/>
    <p:sldId id="26580" r:id="rId40"/>
    <p:sldId id="26581" r:id="rId41"/>
    <p:sldId id="26641" r:id="rId42"/>
    <p:sldId id="26640" r:id="rId43"/>
    <p:sldId id="26638" r:id="rId44"/>
    <p:sldId id="26534" r:id="rId45"/>
    <p:sldId id="26546" r:id="rId46"/>
    <p:sldId id="26511" r:id="rId47"/>
    <p:sldId id="26516" r:id="rId48"/>
    <p:sldId id="26515" r:id="rId49"/>
    <p:sldId id="26547" r:id="rId50"/>
    <p:sldId id="26594" r:id="rId51"/>
    <p:sldId id="26560" r:id="rId52"/>
    <p:sldId id="26561" r:id="rId53"/>
    <p:sldId id="26563" r:id="rId54"/>
    <p:sldId id="26562" r:id="rId55"/>
    <p:sldId id="26565" r:id="rId56"/>
    <p:sldId id="26567" r:id="rId57"/>
    <p:sldId id="26566" r:id="rId58"/>
    <p:sldId id="26533" r:id="rId59"/>
    <p:sldId id="26544" r:id="rId60"/>
    <p:sldId id="26609" r:id="rId61"/>
    <p:sldId id="26610" r:id="rId62"/>
    <p:sldId id="26611" r:id="rId63"/>
    <p:sldId id="26602" r:id="rId64"/>
    <p:sldId id="26570" r:id="rId65"/>
    <p:sldId id="26571" r:id="rId66"/>
    <p:sldId id="26572" r:id="rId67"/>
    <p:sldId id="26596" r:id="rId68"/>
    <p:sldId id="26626" r:id="rId69"/>
    <p:sldId id="26642" r:id="rId70"/>
    <p:sldId id="26618" r:id="rId71"/>
    <p:sldId id="26633" r:id="rId72"/>
    <p:sldId id="26608" r:id="rId73"/>
    <p:sldId id="26604" r:id="rId74"/>
    <p:sldId id="26606" r:id="rId75"/>
    <p:sldId id="26607" r:id="rId76"/>
    <p:sldId id="26616" r:id="rId77"/>
    <p:sldId id="26614" r:id="rId78"/>
    <p:sldId id="26615" r:id="rId79"/>
    <p:sldId id="26617" r:id="rId80"/>
    <p:sldId id="26603" r:id="rId81"/>
    <p:sldId id="26597" r:id="rId82"/>
    <p:sldId id="26627" r:id="rId83"/>
    <p:sldId id="26583" r:id="rId84"/>
    <p:sldId id="26587" r:id="rId85"/>
    <p:sldId id="26582" r:id="rId86"/>
    <p:sldId id="26643" r:id="rId87"/>
    <p:sldId id="26619" r:id="rId88"/>
    <p:sldId id="26620" r:id="rId89"/>
    <p:sldId id="26623" r:id="rId90"/>
    <p:sldId id="26621" r:id="rId91"/>
    <p:sldId id="26622" r:id="rId92"/>
    <p:sldId id="26584" r:id="rId93"/>
    <p:sldId id="26591" r:id="rId94"/>
    <p:sldId id="26598" r:id="rId95"/>
    <p:sldId id="26628" r:id="rId96"/>
    <p:sldId id="26599" r:id="rId97"/>
    <p:sldId id="26600" r:id="rId98"/>
    <p:sldId id="26601" r:id="rId99"/>
    <p:sldId id="26624" r:id="rId100"/>
    <p:sldId id="360" r:id="rId101"/>
    <p:sldId id="26667" r:id="rId102"/>
    <p:sldId id="361" r:id="rId103"/>
  </p:sldIdLst>
  <p:sldSz cx="12192000" cy="6858000"/>
  <p:notesSz cx="6858000" cy="9144000"/>
  <p:embeddedFontLst>
    <p:embeddedFont>
      <p:font typeface="Public Sans" panose="020B0604020202020204" charset="0"/>
      <p:regular r:id="rId106"/>
      <p:bold r:id="rId107"/>
      <p:italic r:id="rId108"/>
      <p:boldItalic r:id="rId10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Creating innovative theatre" id="{D5A8010D-981F-43AA-A0D6-182EC53CAA84}">
          <p14:sldIdLst>
            <p14:sldId id="26393"/>
            <p14:sldId id="26505"/>
            <p14:sldId id="26383"/>
            <p14:sldId id="26558"/>
            <p14:sldId id="26650"/>
            <p14:sldId id="26671"/>
            <p14:sldId id="26672"/>
            <p14:sldId id="26531"/>
            <p14:sldId id="26542"/>
            <p14:sldId id="26653"/>
            <p14:sldId id="26645"/>
            <p14:sldId id="26555"/>
            <p14:sldId id="26568"/>
            <p14:sldId id="26634"/>
            <p14:sldId id="26635"/>
            <p14:sldId id="26625"/>
            <p14:sldId id="26569"/>
            <p14:sldId id="26532"/>
            <p14:sldId id="26543"/>
            <p14:sldId id="26668"/>
            <p14:sldId id="26646"/>
            <p14:sldId id="26578"/>
            <p14:sldId id="26657"/>
            <p14:sldId id="26579"/>
            <p14:sldId id="26592"/>
            <p14:sldId id="26636"/>
            <p14:sldId id="26535"/>
            <p14:sldId id="26545"/>
            <p14:sldId id="26648"/>
            <p14:sldId id="26658"/>
            <p14:sldId id="26557"/>
            <p14:sldId id="26573"/>
            <p14:sldId id="26574"/>
            <p14:sldId id="26669"/>
            <p14:sldId id="26670"/>
            <p14:sldId id="26575"/>
            <p14:sldId id="26595"/>
            <p14:sldId id="26580"/>
            <p14:sldId id="26581"/>
            <p14:sldId id="26641"/>
            <p14:sldId id="26640"/>
            <p14:sldId id="26638"/>
            <p14:sldId id="26534"/>
            <p14:sldId id="26546"/>
            <p14:sldId id="26511"/>
            <p14:sldId id="26516"/>
            <p14:sldId id="26515"/>
            <p14:sldId id="26547"/>
            <p14:sldId id="26594"/>
            <p14:sldId id="26560"/>
            <p14:sldId id="26561"/>
            <p14:sldId id="26563"/>
            <p14:sldId id="26562"/>
            <p14:sldId id="26565"/>
            <p14:sldId id="26567"/>
            <p14:sldId id="26566"/>
            <p14:sldId id="26533"/>
            <p14:sldId id="26544"/>
            <p14:sldId id="26609"/>
            <p14:sldId id="26610"/>
            <p14:sldId id="26611"/>
            <p14:sldId id="26602"/>
            <p14:sldId id="26570"/>
            <p14:sldId id="26571"/>
            <p14:sldId id="26572"/>
            <p14:sldId id="26596"/>
            <p14:sldId id="26626"/>
            <p14:sldId id="26642"/>
            <p14:sldId id="26618"/>
            <p14:sldId id="26633"/>
            <p14:sldId id="26608"/>
            <p14:sldId id="26604"/>
            <p14:sldId id="26606"/>
            <p14:sldId id="26607"/>
            <p14:sldId id="26616"/>
            <p14:sldId id="26614"/>
            <p14:sldId id="26615"/>
            <p14:sldId id="26617"/>
            <p14:sldId id="26603"/>
            <p14:sldId id="26597"/>
            <p14:sldId id="26627"/>
            <p14:sldId id="26583"/>
            <p14:sldId id="26587"/>
            <p14:sldId id="26582"/>
            <p14:sldId id="26643"/>
            <p14:sldId id="26619"/>
            <p14:sldId id="26620"/>
            <p14:sldId id="26623"/>
            <p14:sldId id="26621"/>
            <p14:sldId id="26622"/>
            <p14:sldId id="26584"/>
            <p14:sldId id="26591"/>
            <p14:sldId id="26598"/>
            <p14:sldId id="26628"/>
            <p14:sldId id="26599"/>
            <p14:sldId id="26600"/>
            <p14:sldId id="26601"/>
            <p14:sldId id="26624"/>
          </p14:sldIdLst>
        </p14:section>
        <p14:section name="References &amp; copyright" id="{DBC31484-F5F8-4CB1-8DB4-A562A9780899}">
          <p14:sldIdLst>
            <p14:sldId id="360"/>
            <p14:sldId id="26667"/>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842742-EF6E-772C-057A-274EB1C1B934}" name="Angus Lamb" initials="AL" userId="S::ANGUS.LAMB@det.nsw.edu.au::61f1a33f-b1bf-4b6a-98d6-be3a06591571" providerId="AD"/>
  <p188:author id="{CEB87279-0F86-5C5C-D4CD-07E8FF92D890}" name="Jane McDavitt" initials="JM" userId="S::Jane.Martin14@det.nsw.edu.au::4e2ed728-ef27-4d1e-9fb3-27f2c6f23b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9FF"/>
    <a:srgbClr val="CCFFCC"/>
    <a:srgbClr val="CCFFFF"/>
    <a:srgbClr val="FFFF99"/>
    <a:srgbClr val="FFCC99"/>
    <a:srgbClr val="FFCCFF"/>
    <a:srgbClr val="FFE6EA"/>
    <a:srgbClr val="002664"/>
    <a:srgbClr val="FFB8C1"/>
    <a:srgbClr val="00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D4997-0FC5-45F4-B945-B039BB682C8B}" v="27" dt="2025-11-04T00:18:23.263"/>
    <p1510:client id="{AB358BBD-38A3-42C1-A7C0-79A47FA6D7B6}" v="1" dt="2025-11-04T00:21:09.62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7"/>
    <p:restoredTop sz="94694"/>
  </p:normalViewPr>
  <p:slideViewPr>
    <p:cSldViewPr snapToGrid="0">
      <p:cViewPr varScale="1">
        <p:scale>
          <a:sx n="75" d="100"/>
          <a:sy n="75" d="100"/>
        </p:scale>
        <p:origin x="78" y="24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fntdata"/><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9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FCC5-CDD4-022B-6F65-8CB1E9077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54AB9-A14F-5A33-843D-FB4A55E58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68C78-B4D4-E0E0-63C4-7172A55B6953}"/>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F84609AA-E8E5-FEE8-1A49-3DBD09EBEEC7}"/>
              </a:ext>
            </a:extLst>
          </p:cNvPr>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297490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t>Note for teachers: </a:t>
            </a:r>
            <a:endParaRPr lang="en-AU"/>
          </a:p>
          <a:p>
            <a:r>
              <a:rPr lang="en-AU"/>
              <a:t>This is a sample of some resources for the screen musical </a:t>
            </a:r>
            <a:r>
              <a:rPr lang="en-AU" i="1"/>
              <a:t>In the Heights (2021)</a:t>
            </a:r>
            <a:r>
              <a:rPr lang="en-AU"/>
              <a:t> that could be used to support the teaching and learning of activity 1.6 in the Stage 5 Dance (Year 9) – sample unit ‘That’s a wrap!’. </a:t>
            </a:r>
          </a:p>
          <a:p>
            <a:r>
              <a:rPr lang="en-AU"/>
              <a:t>The teacher may wish to explore an alternate screen musical(s). Some suggestions have been included in this slide deck.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8013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3BE8-8381-F9D5-7823-81065DA46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3D469-71EF-B42B-AC08-9E577E384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FE4EA-7B4E-77A5-4F63-13F801FB431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F16AEAD-F28F-AE8D-6E7F-BF560D770C63}"/>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2584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C055-5D5A-9620-8367-05788AA5D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704D8-3DDF-A1C1-ECA0-07F109B78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2C80B-BF2E-22E9-9F52-93D3055F204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EEC253A-4958-0C8D-8EAB-11709C617519}"/>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57746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7025-78C7-675C-2E56-708C6338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AC1D0-03AE-5328-7C96-B8A42DEF0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F51F1-5459-3215-54D3-32402739787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91E9539-FBCB-DC6B-5D8A-101DF11CD9EF}"/>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46549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80AFA-90DE-76B3-4CD2-356AAE8982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0463A8-5C49-AFD2-B36F-ECA3AD519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39341-8F3B-A00E-E729-7CED03B74C4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258920D-4DF7-654C-D6CA-24DAFABD94FA}"/>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1245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7826-27FE-00F6-C212-0AA9CA93E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670C8-598E-9D31-C40E-2D0B7035F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7D6B1-2D1C-DF32-0A8A-85B11337FAB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D94159-6434-16E9-68A8-8BC0CA4FA7F6}"/>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25678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68B0-0829-87BD-1535-D20D18D11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8692E-6BBC-FFAF-9890-EFAA659B2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54FB7-0284-DDD2-AA26-26A24235AB8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75367B0-9131-0F49-FCAD-9293EBDC9BC9}"/>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92338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1296-8A91-1996-AE9A-154E158C8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DFDA0-8600-A36A-FCCB-F2E981EF0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F1BF7-AB1A-6669-9F69-1D7CE15B3ED2}"/>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81371A0F-D722-5E3D-FCCC-5D146091E314}"/>
              </a:ext>
            </a:extLst>
          </p:cNvPr>
          <p:cNvSpPr>
            <a:spLocks noGrp="1"/>
          </p:cNvSpPr>
          <p:nvPr>
            <p:ph type="sldNum" sz="quarter" idx="5"/>
          </p:nvPr>
        </p:nvSpPr>
        <p:spPr/>
        <p:txBody>
          <a:bodyPr/>
          <a:lstStyle/>
          <a:p>
            <a:fld id="{D09C5488-DD16-4714-9519-7BE21BA11D4E}" type="slidenum">
              <a:rPr lang="en-AU" smtClean="0"/>
              <a:t>20</a:t>
            </a:fld>
            <a:endParaRPr lang="en-AU"/>
          </a:p>
        </p:txBody>
      </p:sp>
    </p:spTree>
    <p:extLst>
      <p:ext uri="{BB962C8B-B14F-4D97-AF65-F5344CB8AC3E}">
        <p14:creationId xmlns:p14="http://schemas.microsoft.com/office/powerpoint/2010/main" val="281406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C7992-3429-1FA8-1B8E-F16326839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4BBAA-6874-D720-21BD-C2AB02D99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781C6-4A60-B601-E5F9-38E56279269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545D475-8B60-5840-9869-482631477184}"/>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16269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DC3A-0FA7-B413-4FF7-6FB036352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0D9BB-2E8D-0874-DB03-44507BEA7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62D9D-9026-456F-3504-B9FFBD7B98D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1E116D2-EA34-03CC-01E5-901727458FF2}"/>
              </a:ext>
            </a:extLst>
          </p:cNvPr>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912876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39E7-FE43-CC1F-F551-3ED38EA75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895E0-887C-E71C-6582-789D53355C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0F23F-CD80-19E4-3887-DCE22FB885B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0F8C566-7EF9-BBE7-1333-B44CCDEFA52E}"/>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407626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FC5E-D727-5DCD-1D51-599A1A176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15B6D-3FB0-36F5-F2B1-17BF038BF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23662-9532-91F9-143B-79AA8F633C5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FD1DFED-CABF-7EC5-EEC1-694D0F3AA014}"/>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55131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E00F-9B96-7E2E-6B44-2BEE03265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31C29-1C86-15AC-54F3-D4AA27214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C20AA-2FC9-8302-63AE-EB61B298800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5041BD6-8657-E384-6911-4D39FADE1373}"/>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53346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866F-6398-E618-4C98-E17FBE150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ECF6E-A677-4352-DE10-8B6693BE4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0A3E-EADC-9BFE-C337-56D975F0F09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0DC6167-FA5C-7DF6-FE0E-0696F319CB37}"/>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29996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F83FA-DB56-4184-D24D-1A82805C0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CF301-FA83-B2F1-E759-16FE9862F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8E363-5AAA-43FF-36D7-8365EA1AC53C}"/>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DBA4711F-F126-FF0E-18DF-308156B7ED1D}"/>
              </a:ext>
            </a:extLst>
          </p:cNvPr>
          <p:cNvSpPr>
            <a:spLocks noGrp="1"/>
          </p:cNvSpPr>
          <p:nvPr>
            <p:ph type="sldNum" sz="quarter" idx="5"/>
          </p:nvPr>
        </p:nvSpPr>
        <p:spPr/>
        <p:txBody>
          <a:bodyPr/>
          <a:lstStyle/>
          <a:p>
            <a:fld id="{D09C5488-DD16-4714-9519-7BE21BA11D4E}" type="slidenum">
              <a:rPr lang="en-AU" smtClean="0"/>
              <a:t>29</a:t>
            </a:fld>
            <a:endParaRPr lang="en-AU"/>
          </a:p>
        </p:txBody>
      </p:sp>
    </p:spTree>
    <p:extLst>
      <p:ext uri="{BB962C8B-B14F-4D97-AF65-F5344CB8AC3E}">
        <p14:creationId xmlns:p14="http://schemas.microsoft.com/office/powerpoint/2010/main" val="892385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811E4-F0B3-C34B-001B-C0B4E8B0F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AEE96-6E97-2DC0-3C16-16B780AF7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FF6CE-3C0F-A4DC-45F1-5677294A2A7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ECF726F-7815-A26B-B9A8-BA800A2F4261}"/>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79960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FF21-6606-92E9-87C2-8E19A0ED5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B3648-2F07-55E4-3770-18E0E7F3E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4F0439-FAEF-B661-F91B-2FFE4D02339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7927FAD-CAC0-7A90-0E14-B97A82B742EC}"/>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4023366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8F8A-989D-1F94-2F71-977F1174E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38514-637A-A443-D78D-A947C1B85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1A937-C5CA-06BE-5189-19CA9DBDC89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D0A49B8-0E4B-EFEA-20F4-230E8053E96B}"/>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594351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1E26-3377-21C2-508A-BA4F8DCADA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8B088-1C58-D0AD-1417-4FF783F81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6347E-6C4F-8B4A-6CC8-282BD20C9B4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420F48A-CC60-1EB6-8897-43F8B9A7F137}"/>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357783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C275-EF40-1167-F81A-03903D5A3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E2332-BF7C-EC5E-B2C0-81E293493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D9EED-6B77-A759-7231-CF90F61F12A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00D340-C160-830D-1C34-7EE187DABB0D}"/>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41892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F36D-A7A3-70F2-1639-D8D04E261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49D49-9FE1-D222-D14E-145B949F40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040D3-68EE-77BD-8735-18FD679F271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D5BA74D-9575-24B0-1C8F-E98587FB974A}"/>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530715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EEE5-1DBB-6E23-DBCD-6EAA9235E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821D60-6AE4-E07A-DBCD-D45E4DBA2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2D90B-ECE3-D79B-7C3D-2437A223F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FEED190-3F80-8043-44B4-680467265D4F}"/>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4174135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C055-E8CB-D10D-D42B-2954E2942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16A99-77F9-86E2-C094-42DE7D1FC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04CA5-9CB4-F0D5-D767-D745BF90676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23D2D36-9EBD-5B5D-DE2F-D788C7813C48}"/>
              </a:ext>
            </a:extLst>
          </p:cNvPr>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364122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24337-0C5E-C0D2-D912-10EF8DB23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B2D9-8146-B29A-57DA-7BBCE1987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ED1A34-64E0-00E5-DFBD-4080ABCEE01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96590CD-5606-68CC-D02B-A09FF9100F26}"/>
              </a:ext>
            </a:extLst>
          </p:cNvPr>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129008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515A3-E98E-54A9-7553-0DF5A7056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0427E-974F-02E8-EC1D-517E39797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C5444-8A1B-9EE4-7532-C9F947C0BA8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7E5A3C0-87BB-D7B3-B52B-EDE54003AE14}"/>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568374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BF300-95B9-6983-FE4F-EBC83C845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C665A-E5A5-67D9-73C1-CF76619C1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B4672-811F-3580-266B-BE348585259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730B831-C501-FE4A-2C71-6E6956215318}"/>
              </a:ext>
            </a:extLst>
          </p:cNvPr>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1386971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861E-B8F1-EF4C-0B07-35B887CDBD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4E11E6-63E3-57FD-B47B-9FA1E9451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475019-EEE8-E5F4-52CF-5A60B65A712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FD64E3-D116-F3BA-9301-BC9AFA63D0E6}"/>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3871486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02B85-A21B-1D9C-FBB1-F03ED2500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3C00F-FD57-69AB-BEC5-C2B6EBD7E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48B2E-8869-F386-1CDC-5DE920AB985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9147197-5D09-38A0-C751-31BC944DD105}"/>
              </a:ext>
            </a:extLst>
          </p:cNvPr>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564383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5FDF5-BD44-F126-A94E-E9963C741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CBC68-38DC-D49A-815A-006F3D0C2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49B64-8784-3024-0FD2-8946C3274AA0}"/>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D06EEB45-174F-04AF-A703-FD83A50D94F4}"/>
              </a:ext>
            </a:extLst>
          </p:cNvPr>
          <p:cNvSpPr>
            <a:spLocks noGrp="1"/>
          </p:cNvSpPr>
          <p:nvPr>
            <p:ph type="sldNum" sz="quarter" idx="5"/>
          </p:nvPr>
        </p:nvSpPr>
        <p:spPr/>
        <p:txBody>
          <a:bodyPr/>
          <a:lstStyle/>
          <a:p>
            <a:fld id="{D09C5488-DD16-4714-9519-7BE21BA11D4E}" type="slidenum">
              <a:rPr lang="en-AU" smtClean="0"/>
              <a:t>45</a:t>
            </a:fld>
            <a:endParaRPr lang="en-AU"/>
          </a:p>
        </p:txBody>
      </p:sp>
    </p:spTree>
    <p:extLst>
      <p:ext uri="{BB962C8B-B14F-4D97-AF65-F5344CB8AC3E}">
        <p14:creationId xmlns:p14="http://schemas.microsoft.com/office/powerpoint/2010/main" val="98501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BF329-39CA-1A6C-FDE4-3994030C3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4C94D-F6C4-970D-5C56-2873D9D1E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0D5A6-FB45-98FE-FBB7-EA5A46003A5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84FC5F8-6900-9EB4-EFEF-455A4A04BFEF}"/>
              </a:ext>
            </a:extLst>
          </p:cNvPr>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2340321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D6C4E-3815-57EC-27FC-C0B047D05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E6CCE-8863-42A2-A70F-25226BC15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D0B75-FD30-9B89-931A-722741C940A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89D60DB-4B10-67D5-8152-B0720EEA4877}"/>
              </a:ext>
            </a:extLst>
          </p:cNvPr>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141372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A6820-AE82-B127-D86E-5E46C9983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4C684-6208-DE01-D07D-E10BF8CEE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0DBA5-82B1-A3CA-9968-A70E42E969B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449EAF5-83AE-D67F-9D24-A86F808BCF59}"/>
              </a:ext>
            </a:extLst>
          </p:cNvPr>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2229295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D47A-CD3C-87C9-7C7B-B6634034F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B9DA6-0B32-FBFE-10B7-11710FB46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815C1-523C-7523-0945-CAB8D8F4066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DE0A251-1631-D830-95B7-140EFF748202}"/>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1730996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96CC8-0132-1985-AC81-5B7CE822A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8528D-D240-F511-72B0-1373D9CC1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E3AA2-DD12-083C-94DD-9A036234EAA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CA33F83-4863-F9B1-4FD8-2B0CE6C3C35F}"/>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3027881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9DAF5-0074-9E57-A328-22D0F5014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E6E7D-6B94-56F6-28C3-F9B319223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395D9-5AA2-AC3C-9AB1-4DE497B5FF9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2009D38-6734-2E30-84CC-3AC6499BC74C}"/>
              </a:ext>
            </a:extLst>
          </p:cNvPr>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4191855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8652-5270-BA4A-6BEE-34FFB6E07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EDED-697A-8818-3074-C5684401C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6A5E5-0AF9-AF65-EE59-814D3A09FC9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DAEDAD0-47EA-BC8A-AAD7-BBAFD196F147}"/>
              </a:ext>
            </a:extLst>
          </p:cNvPr>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1215324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05B5-26A4-B0C5-A054-39E6C5096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CFD17-D363-762F-8C9F-A6895785A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A2DB9-4CE2-56D2-7666-655E7F175A74}"/>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3B37DDC4-E2FA-71B0-6514-D4F56A9FEE92}"/>
              </a:ext>
            </a:extLst>
          </p:cNvPr>
          <p:cNvSpPr>
            <a:spLocks noGrp="1"/>
          </p:cNvSpPr>
          <p:nvPr>
            <p:ph type="sldNum" sz="quarter" idx="5"/>
          </p:nvPr>
        </p:nvSpPr>
        <p:spPr/>
        <p:txBody>
          <a:bodyPr/>
          <a:lstStyle/>
          <a:p>
            <a:fld id="{D09C5488-DD16-4714-9519-7BE21BA11D4E}" type="slidenum">
              <a:rPr lang="en-AU" smtClean="0"/>
              <a:t>59</a:t>
            </a:fld>
            <a:endParaRPr lang="en-AU"/>
          </a:p>
        </p:txBody>
      </p:sp>
    </p:spTree>
    <p:extLst>
      <p:ext uri="{BB962C8B-B14F-4D97-AF65-F5344CB8AC3E}">
        <p14:creationId xmlns:p14="http://schemas.microsoft.com/office/powerpoint/2010/main" val="3825450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0D6D3-D0CD-2978-A1FA-DC85DAF42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AA430-9B34-4A97-9675-23D613225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51A53-30D1-6A30-F99E-814AF2202C8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AA34EC2-DEED-7495-C2AB-FC318FA91A07}"/>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14369768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ED31C-D931-9F50-DD19-CA2A6930F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C3F4EF-78AA-29F2-37BC-283F651FC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D558A-A364-F6E8-9085-67CAD7B02E6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86BEE13-C8A2-8695-6065-527412D7DD9C}"/>
              </a:ext>
            </a:extLst>
          </p:cNvPr>
          <p:cNvSpPr>
            <a:spLocks noGrp="1"/>
          </p:cNvSpPr>
          <p:nvPr>
            <p:ph type="sldNum" sz="quarter" idx="5"/>
          </p:nvPr>
        </p:nvSpPr>
        <p:spPr/>
        <p:txBody>
          <a:bodyPr/>
          <a:lstStyle/>
          <a:p>
            <a:fld id="{B07158C4-A119-4B78-9DE8-A50001BC31DC}" type="slidenum">
              <a:rPr lang="en-AU" smtClean="0"/>
              <a:pPr/>
              <a:t>65</a:t>
            </a:fld>
            <a:endParaRPr lang="en-AU"/>
          </a:p>
        </p:txBody>
      </p:sp>
    </p:spTree>
    <p:extLst>
      <p:ext uri="{BB962C8B-B14F-4D97-AF65-F5344CB8AC3E}">
        <p14:creationId xmlns:p14="http://schemas.microsoft.com/office/powerpoint/2010/main" val="9770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F2E7-6AFD-76D9-F81F-F8742A223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EAA5F-22FF-9D5C-5BB5-3B3022B05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D1F7E6-0B0D-27D4-0C60-17050453D9A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14867CF-1606-63D9-1428-CDEE66F04FC8}"/>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917231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4A21-FCE2-4ADA-2299-DF79E3FD8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3EA01-BD47-747C-1365-FD316A662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45F2D-CCA4-C63B-4BC9-8D8AB999232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6247C05-9C56-8B09-0707-42799E2CAB1A}"/>
              </a:ext>
            </a:extLst>
          </p:cNvPr>
          <p:cNvSpPr>
            <a:spLocks noGrp="1"/>
          </p:cNvSpPr>
          <p:nvPr>
            <p:ph type="sldNum" sz="quarter" idx="5"/>
          </p:nvPr>
        </p:nvSpPr>
        <p:spPr/>
        <p:txBody>
          <a:bodyPr/>
          <a:lstStyle/>
          <a:p>
            <a:fld id="{B07158C4-A119-4B78-9DE8-A50001BC31DC}" type="slidenum">
              <a:rPr lang="en-AU" smtClean="0"/>
              <a:pPr/>
              <a:t>66</a:t>
            </a:fld>
            <a:endParaRPr lang="en-AU"/>
          </a:p>
        </p:txBody>
      </p:sp>
    </p:spTree>
    <p:extLst>
      <p:ext uri="{BB962C8B-B14F-4D97-AF65-F5344CB8AC3E}">
        <p14:creationId xmlns:p14="http://schemas.microsoft.com/office/powerpoint/2010/main" val="1907865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A06A3-2F8C-C123-312F-200021367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B4092-7E4D-BE72-07C9-B03E6A4CB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C5CF5-AD4E-1F6D-B01C-40AB5812DD4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6A21F89-8BAF-E70B-1B42-7C33712908AF}"/>
              </a:ext>
            </a:extLst>
          </p:cNvPr>
          <p:cNvSpPr>
            <a:spLocks noGrp="1"/>
          </p:cNvSpPr>
          <p:nvPr>
            <p:ph type="sldNum" sz="quarter" idx="5"/>
          </p:nvPr>
        </p:nvSpPr>
        <p:spPr/>
        <p:txBody>
          <a:bodyPr/>
          <a:lstStyle/>
          <a:p>
            <a:fld id="{B07158C4-A119-4B78-9DE8-A50001BC31DC}" type="slidenum">
              <a:rPr lang="en-AU" smtClean="0"/>
              <a:pPr/>
              <a:t>67</a:t>
            </a:fld>
            <a:endParaRPr lang="en-AU"/>
          </a:p>
        </p:txBody>
      </p:sp>
    </p:spTree>
    <p:extLst>
      <p:ext uri="{BB962C8B-B14F-4D97-AF65-F5344CB8AC3E}">
        <p14:creationId xmlns:p14="http://schemas.microsoft.com/office/powerpoint/2010/main" val="392359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39A77-4194-93CB-0F45-A999C5DE1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FE9B1-31B7-F722-CEF8-386E23A0F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6F391-382A-247E-BFEE-9FD4BEDB455E}"/>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9A5DF54E-E86F-0951-7B60-64D7269C659D}"/>
              </a:ext>
            </a:extLst>
          </p:cNvPr>
          <p:cNvSpPr>
            <a:spLocks noGrp="1"/>
          </p:cNvSpPr>
          <p:nvPr>
            <p:ph type="sldNum" sz="quarter" idx="5"/>
          </p:nvPr>
        </p:nvSpPr>
        <p:spPr/>
        <p:txBody>
          <a:bodyPr/>
          <a:lstStyle/>
          <a:p>
            <a:fld id="{D09C5488-DD16-4714-9519-7BE21BA11D4E}" type="slidenum">
              <a:rPr lang="en-AU" smtClean="0"/>
              <a:t>68</a:t>
            </a:fld>
            <a:endParaRPr lang="en-AU"/>
          </a:p>
        </p:txBody>
      </p:sp>
    </p:spTree>
    <p:extLst>
      <p:ext uri="{BB962C8B-B14F-4D97-AF65-F5344CB8AC3E}">
        <p14:creationId xmlns:p14="http://schemas.microsoft.com/office/powerpoint/2010/main" val="3789121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0688F-EE5E-447F-69A7-879712AE8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3B838-B7CF-A17B-F1A7-F22CF05FC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2637F-4E64-8BD1-7F38-D8D70A414B8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9CD5C1B-D3ED-10A6-6552-78F38065DA39}"/>
              </a:ext>
            </a:extLst>
          </p:cNvPr>
          <p:cNvSpPr>
            <a:spLocks noGrp="1"/>
          </p:cNvSpPr>
          <p:nvPr>
            <p:ph type="sldNum" sz="quarter" idx="5"/>
          </p:nvPr>
        </p:nvSpPr>
        <p:spPr/>
        <p:txBody>
          <a:bodyPr/>
          <a:lstStyle/>
          <a:p>
            <a:fld id="{B07158C4-A119-4B78-9DE8-A50001BC31DC}" type="slidenum">
              <a:rPr lang="en-AU" smtClean="0"/>
              <a:pPr/>
              <a:t>69</a:t>
            </a:fld>
            <a:endParaRPr lang="en-AU"/>
          </a:p>
        </p:txBody>
      </p:sp>
    </p:spTree>
    <p:extLst>
      <p:ext uri="{BB962C8B-B14F-4D97-AF65-F5344CB8AC3E}">
        <p14:creationId xmlns:p14="http://schemas.microsoft.com/office/powerpoint/2010/main" val="629897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81F2A-2812-073A-2F37-4133FFFA4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559A4-FB37-E8C1-29F8-7BE378F67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56AC3-1D04-2F26-07DC-B297FB5C404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210EF0-6007-21AA-B661-A2F128698A9D}"/>
              </a:ext>
            </a:extLst>
          </p:cNvPr>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66818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6CB75-7845-7CF7-1D6C-43E90463F5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CA777-06FF-4612-4429-5DE68C40B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BE677-F718-CC4A-8F51-7B99725C2DE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005D8D4-8DD8-B234-F91A-750959416BCF}"/>
              </a:ext>
            </a:extLst>
          </p:cNvPr>
          <p:cNvSpPr>
            <a:spLocks noGrp="1"/>
          </p:cNvSpPr>
          <p:nvPr>
            <p:ph type="sldNum" sz="quarter" idx="5"/>
          </p:nvPr>
        </p:nvSpPr>
        <p:spPr/>
        <p:txBody>
          <a:bodyPr/>
          <a:lstStyle/>
          <a:p>
            <a:fld id="{B07158C4-A119-4B78-9DE8-A50001BC31DC}" type="slidenum">
              <a:rPr lang="en-AU" smtClean="0"/>
              <a:pPr/>
              <a:t>71</a:t>
            </a:fld>
            <a:endParaRPr lang="en-AU"/>
          </a:p>
        </p:txBody>
      </p:sp>
    </p:spTree>
    <p:extLst>
      <p:ext uri="{BB962C8B-B14F-4D97-AF65-F5344CB8AC3E}">
        <p14:creationId xmlns:p14="http://schemas.microsoft.com/office/powerpoint/2010/main" val="1980906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7B2F-25A5-EB94-F47D-32EF056AC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6AF-EC71-E2EE-0775-3B759CC12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A287F-5D4F-32B5-8876-2637DDEAA0D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0FA1E3E-9C48-5070-D388-2D9F5D32A614}"/>
              </a:ext>
            </a:extLst>
          </p:cNvPr>
          <p:cNvSpPr>
            <a:spLocks noGrp="1"/>
          </p:cNvSpPr>
          <p:nvPr>
            <p:ph type="sldNum" sz="quarter" idx="5"/>
          </p:nvPr>
        </p:nvSpPr>
        <p:spPr/>
        <p:txBody>
          <a:bodyPr/>
          <a:lstStyle/>
          <a:p>
            <a:fld id="{B07158C4-A119-4B78-9DE8-A50001BC31DC}" type="slidenum">
              <a:rPr lang="en-AU" smtClean="0"/>
              <a:pPr/>
              <a:t>72</a:t>
            </a:fld>
            <a:endParaRPr lang="en-AU"/>
          </a:p>
        </p:txBody>
      </p:sp>
    </p:spTree>
    <p:extLst>
      <p:ext uri="{BB962C8B-B14F-4D97-AF65-F5344CB8AC3E}">
        <p14:creationId xmlns:p14="http://schemas.microsoft.com/office/powerpoint/2010/main" val="879405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DE5A-7D8E-9AA3-2A27-A8A4F947F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89674-A520-6A4B-B7F4-E48785918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34F3E-0736-2975-49C1-A004615AEC9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70B33A5-1FB1-2CF3-87CD-BA5E3D3B24F1}"/>
              </a:ext>
            </a:extLst>
          </p:cNvPr>
          <p:cNvSpPr>
            <a:spLocks noGrp="1"/>
          </p:cNvSpPr>
          <p:nvPr>
            <p:ph type="sldNum" sz="quarter" idx="5"/>
          </p:nvPr>
        </p:nvSpPr>
        <p:spPr/>
        <p:txBody>
          <a:bodyPr/>
          <a:lstStyle/>
          <a:p>
            <a:fld id="{B07158C4-A119-4B78-9DE8-A50001BC31DC}" type="slidenum">
              <a:rPr lang="en-AU" smtClean="0"/>
              <a:pPr/>
              <a:t>73</a:t>
            </a:fld>
            <a:endParaRPr lang="en-AU"/>
          </a:p>
        </p:txBody>
      </p:sp>
    </p:spTree>
    <p:extLst>
      <p:ext uri="{BB962C8B-B14F-4D97-AF65-F5344CB8AC3E}">
        <p14:creationId xmlns:p14="http://schemas.microsoft.com/office/powerpoint/2010/main" val="2393526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779ED-67CE-AE2F-71B2-2E44EA26E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CCA5C-1CAB-66BB-63D2-0CBEBB79C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78EF2-B430-DCB0-2F25-B9AC0D5B90A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49EC271-A0F7-52E3-1417-236314C0644F}"/>
              </a:ext>
            </a:extLst>
          </p:cNvPr>
          <p:cNvSpPr>
            <a:spLocks noGrp="1"/>
          </p:cNvSpPr>
          <p:nvPr>
            <p:ph type="sldNum" sz="quarter" idx="5"/>
          </p:nvPr>
        </p:nvSpPr>
        <p:spPr/>
        <p:txBody>
          <a:bodyPr/>
          <a:lstStyle/>
          <a:p>
            <a:fld id="{B07158C4-A119-4B78-9DE8-A50001BC31DC}" type="slidenum">
              <a:rPr lang="en-AU" smtClean="0"/>
              <a:pPr/>
              <a:t>74</a:t>
            </a:fld>
            <a:endParaRPr lang="en-AU"/>
          </a:p>
        </p:txBody>
      </p:sp>
    </p:spTree>
    <p:extLst>
      <p:ext uri="{BB962C8B-B14F-4D97-AF65-F5344CB8AC3E}">
        <p14:creationId xmlns:p14="http://schemas.microsoft.com/office/powerpoint/2010/main" val="3613529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CFF98-009D-75FA-E479-5731B9540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7FCD5-2EF4-C751-DDCA-599B12FB3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170CC-7B5B-9CAD-C6DA-34979DD0587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63AC996-D86F-14EE-DEA1-A2F0D68233CC}"/>
              </a:ext>
            </a:extLst>
          </p:cNvPr>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391068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9D883-D2CF-1C88-0A70-4BE48C029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5CD10-3C8B-375A-CB3C-41DF0BBAC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E9314-2B28-80F9-4756-6166BE04AA1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04155D-AD3E-B3C6-F206-96EDD0546B32}"/>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37484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CB6D-CAD7-52BA-ABFF-4E6DD76F9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29F9-AF93-CD7A-4CB1-951D2B10C0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B50DA-2F31-F2F8-DBEF-0F0901C4DEE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6919521-6E01-5521-8409-F9595C4EC513}"/>
              </a:ext>
            </a:extLst>
          </p:cNvPr>
          <p:cNvSpPr>
            <a:spLocks noGrp="1"/>
          </p:cNvSpPr>
          <p:nvPr>
            <p:ph type="sldNum" sz="quarter" idx="5"/>
          </p:nvPr>
        </p:nvSpPr>
        <p:spPr/>
        <p:txBody>
          <a:bodyPr/>
          <a:lstStyle/>
          <a:p>
            <a:fld id="{B07158C4-A119-4B78-9DE8-A50001BC31DC}" type="slidenum">
              <a:rPr lang="en-AU" smtClean="0"/>
              <a:pPr/>
              <a:t>76</a:t>
            </a:fld>
            <a:endParaRPr lang="en-AU"/>
          </a:p>
        </p:txBody>
      </p:sp>
    </p:spTree>
    <p:extLst>
      <p:ext uri="{BB962C8B-B14F-4D97-AF65-F5344CB8AC3E}">
        <p14:creationId xmlns:p14="http://schemas.microsoft.com/office/powerpoint/2010/main" val="11284523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8A5B-1B73-8A36-6964-69C530F3D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8BE66-5FAF-10DD-1331-40728B6A3A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A6D96-FEAB-33F3-5BDD-E36EF45BCF3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1AD7D1A-0402-93F3-1D02-ACDE81A70367}"/>
              </a:ext>
            </a:extLst>
          </p:cNvPr>
          <p:cNvSpPr>
            <a:spLocks noGrp="1"/>
          </p:cNvSpPr>
          <p:nvPr>
            <p:ph type="sldNum" sz="quarter" idx="5"/>
          </p:nvPr>
        </p:nvSpPr>
        <p:spPr/>
        <p:txBody>
          <a:bodyPr/>
          <a:lstStyle/>
          <a:p>
            <a:fld id="{B07158C4-A119-4B78-9DE8-A50001BC31DC}" type="slidenum">
              <a:rPr lang="en-AU" smtClean="0"/>
              <a:pPr/>
              <a:t>77</a:t>
            </a:fld>
            <a:endParaRPr lang="en-AU"/>
          </a:p>
        </p:txBody>
      </p:sp>
    </p:spTree>
    <p:extLst>
      <p:ext uri="{BB962C8B-B14F-4D97-AF65-F5344CB8AC3E}">
        <p14:creationId xmlns:p14="http://schemas.microsoft.com/office/powerpoint/2010/main" val="19600897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8CCC-E9A4-2B78-82E6-6637F5898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1E8B7-F3AE-3E38-5453-9F9930F41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7E70F-9405-3CBA-8782-D0490F715C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8B7020-C59A-200A-8E26-99657CD39A9D}"/>
              </a:ext>
            </a:extLst>
          </p:cNvPr>
          <p:cNvSpPr>
            <a:spLocks noGrp="1"/>
          </p:cNvSpPr>
          <p:nvPr>
            <p:ph type="sldNum" sz="quarter" idx="5"/>
          </p:nvPr>
        </p:nvSpPr>
        <p:spPr/>
        <p:txBody>
          <a:bodyPr/>
          <a:lstStyle/>
          <a:p>
            <a:fld id="{B07158C4-A119-4B78-9DE8-A50001BC31DC}" type="slidenum">
              <a:rPr lang="en-AU" smtClean="0"/>
              <a:pPr/>
              <a:t>78</a:t>
            </a:fld>
            <a:endParaRPr lang="en-AU"/>
          </a:p>
        </p:txBody>
      </p:sp>
    </p:spTree>
    <p:extLst>
      <p:ext uri="{BB962C8B-B14F-4D97-AF65-F5344CB8AC3E}">
        <p14:creationId xmlns:p14="http://schemas.microsoft.com/office/powerpoint/2010/main" val="24351332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006C3-10A1-505A-2393-747741AAF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49464-E830-FD77-C3D6-EABE78BEA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5DDCEC-00B0-B1AF-1FDA-4E2DDF69056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77765DD-CCE6-F2D8-D2DE-4D2FD85DC7EA}"/>
              </a:ext>
            </a:extLst>
          </p:cNvPr>
          <p:cNvSpPr>
            <a:spLocks noGrp="1"/>
          </p:cNvSpPr>
          <p:nvPr>
            <p:ph type="sldNum" sz="quarter" idx="5"/>
          </p:nvPr>
        </p:nvSpPr>
        <p:spPr/>
        <p:txBody>
          <a:bodyPr/>
          <a:lstStyle/>
          <a:p>
            <a:fld id="{B07158C4-A119-4B78-9DE8-A50001BC31DC}" type="slidenum">
              <a:rPr lang="en-AU" smtClean="0"/>
              <a:pPr/>
              <a:t>79</a:t>
            </a:fld>
            <a:endParaRPr lang="en-AU"/>
          </a:p>
        </p:txBody>
      </p:sp>
    </p:spTree>
    <p:extLst>
      <p:ext uri="{BB962C8B-B14F-4D97-AF65-F5344CB8AC3E}">
        <p14:creationId xmlns:p14="http://schemas.microsoft.com/office/powerpoint/2010/main" val="15497491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366D-295C-4AB8-630D-C6EBB9301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5C03C-13C7-827F-5440-9ED95B92C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E7397-7A44-9BE4-81E9-C5E265C8E6F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782A7AB-3B30-AA1E-28F4-605E5F1B759F}"/>
              </a:ext>
            </a:extLst>
          </p:cNvPr>
          <p:cNvSpPr>
            <a:spLocks noGrp="1"/>
          </p:cNvSpPr>
          <p:nvPr>
            <p:ph type="sldNum" sz="quarter" idx="5"/>
          </p:nvPr>
        </p:nvSpPr>
        <p:spPr/>
        <p:txBody>
          <a:bodyPr/>
          <a:lstStyle/>
          <a:p>
            <a:fld id="{B07158C4-A119-4B78-9DE8-A50001BC31DC}" type="slidenum">
              <a:rPr lang="en-AU" smtClean="0"/>
              <a:pPr/>
              <a:t>80</a:t>
            </a:fld>
            <a:endParaRPr lang="en-AU"/>
          </a:p>
        </p:txBody>
      </p:sp>
    </p:spTree>
    <p:extLst>
      <p:ext uri="{BB962C8B-B14F-4D97-AF65-F5344CB8AC3E}">
        <p14:creationId xmlns:p14="http://schemas.microsoft.com/office/powerpoint/2010/main" val="17708337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5F62-4338-AD0D-92A8-BB99AFFCB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EB349-B810-0917-F51B-0F43FCF1A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8087D-F93F-A4B9-6735-8E22DB7593F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793821D-7E5B-DEB4-BC46-713A52888A2F}"/>
              </a:ext>
            </a:extLst>
          </p:cNvPr>
          <p:cNvSpPr>
            <a:spLocks noGrp="1"/>
          </p:cNvSpPr>
          <p:nvPr>
            <p:ph type="sldNum" sz="quarter" idx="5"/>
          </p:nvPr>
        </p:nvSpPr>
        <p:spPr/>
        <p:txBody>
          <a:bodyPr/>
          <a:lstStyle/>
          <a:p>
            <a:fld id="{B07158C4-A119-4B78-9DE8-A50001BC31DC}" type="slidenum">
              <a:rPr lang="en-AU" smtClean="0"/>
              <a:pPr/>
              <a:t>81</a:t>
            </a:fld>
            <a:endParaRPr lang="en-AU"/>
          </a:p>
        </p:txBody>
      </p:sp>
    </p:spTree>
    <p:extLst>
      <p:ext uri="{BB962C8B-B14F-4D97-AF65-F5344CB8AC3E}">
        <p14:creationId xmlns:p14="http://schemas.microsoft.com/office/powerpoint/2010/main" val="21674192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8F598-894F-89B7-46E4-16319F46D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4CFCA-4357-9E86-A5F3-231606D7F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E42E7-DD7B-FD0C-E1D6-10F94E4918D2}"/>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F64A6623-8376-0FA9-8B50-499551266E9F}"/>
              </a:ext>
            </a:extLst>
          </p:cNvPr>
          <p:cNvSpPr>
            <a:spLocks noGrp="1"/>
          </p:cNvSpPr>
          <p:nvPr>
            <p:ph type="sldNum" sz="quarter" idx="5"/>
          </p:nvPr>
        </p:nvSpPr>
        <p:spPr/>
        <p:txBody>
          <a:bodyPr/>
          <a:lstStyle/>
          <a:p>
            <a:fld id="{D09C5488-DD16-4714-9519-7BE21BA11D4E}" type="slidenum">
              <a:rPr lang="en-AU" smtClean="0"/>
              <a:t>82</a:t>
            </a:fld>
            <a:endParaRPr lang="en-AU"/>
          </a:p>
        </p:txBody>
      </p:sp>
    </p:spTree>
    <p:extLst>
      <p:ext uri="{BB962C8B-B14F-4D97-AF65-F5344CB8AC3E}">
        <p14:creationId xmlns:p14="http://schemas.microsoft.com/office/powerpoint/2010/main" val="307950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991DD-837A-EBD8-2002-1536F42EC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92141-5D3E-A2DF-2187-467E4BEDA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1CF971-EE10-7BDC-FB56-EF79A1EC9EC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8106599-07FB-A36F-6DDF-B9D74C500CDE}"/>
              </a:ext>
            </a:extLst>
          </p:cNvPr>
          <p:cNvSpPr>
            <a:spLocks noGrp="1"/>
          </p:cNvSpPr>
          <p:nvPr>
            <p:ph type="sldNum" sz="quarter" idx="5"/>
          </p:nvPr>
        </p:nvSpPr>
        <p:spPr/>
        <p:txBody>
          <a:bodyPr/>
          <a:lstStyle/>
          <a:p>
            <a:fld id="{B07158C4-A119-4B78-9DE8-A50001BC31DC}" type="slidenum">
              <a:rPr lang="en-AU" smtClean="0"/>
              <a:pPr/>
              <a:t>83</a:t>
            </a:fld>
            <a:endParaRPr lang="en-AU"/>
          </a:p>
        </p:txBody>
      </p:sp>
    </p:spTree>
    <p:extLst>
      <p:ext uri="{BB962C8B-B14F-4D97-AF65-F5344CB8AC3E}">
        <p14:creationId xmlns:p14="http://schemas.microsoft.com/office/powerpoint/2010/main" val="3977599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2DC1-B628-B805-FDD0-66763706F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2DB0A4-367C-D879-1C4F-6576B2936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314DA-B1AC-C5FB-8236-5974C0E808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EADB1D3-AE9E-4CDC-2874-3C0E8E4578B1}"/>
              </a:ext>
            </a:extLst>
          </p:cNvPr>
          <p:cNvSpPr>
            <a:spLocks noGrp="1"/>
          </p:cNvSpPr>
          <p:nvPr>
            <p:ph type="sldNum" sz="quarter" idx="5"/>
          </p:nvPr>
        </p:nvSpPr>
        <p:spPr/>
        <p:txBody>
          <a:bodyPr/>
          <a:lstStyle/>
          <a:p>
            <a:fld id="{B07158C4-A119-4B78-9DE8-A50001BC31DC}" type="slidenum">
              <a:rPr lang="en-AU" smtClean="0"/>
              <a:pPr/>
              <a:t>85</a:t>
            </a:fld>
            <a:endParaRPr lang="en-AU"/>
          </a:p>
        </p:txBody>
      </p:sp>
    </p:spTree>
    <p:extLst>
      <p:ext uri="{BB962C8B-B14F-4D97-AF65-F5344CB8AC3E}">
        <p14:creationId xmlns:p14="http://schemas.microsoft.com/office/powerpoint/2010/main" val="1012054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51409-1288-E82E-25FF-9F5626C8F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893BC-56D3-873C-83FF-BBBB19925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8763B-D904-381E-6584-DE9589E2675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9B3F6A8-0F8E-BABA-2B34-CF5380A182DF}"/>
              </a:ext>
            </a:extLst>
          </p:cNvPr>
          <p:cNvSpPr>
            <a:spLocks noGrp="1"/>
          </p:cNvSpPr>
          <p:nvPr>
            <p:ph type="sldNum" sz="quarter" idx="5"/>
          </p:nvPr>
        </p:nvSpPr>
        <p:spPr/>
        <p:txBody>
          <a:bodyPr/>
          <a:lstStyle/>
          <a:p>
            <a:fld id="{B07158C4-A119-4B78-9DE8-A50001BC31DC}" type="slidenum">
              <a:rPr lang="en-AU" smtClean="0"/>
              <a:pPr/>
              <a:t>86</a:t>
            </a:fld>
            <a:endParaRPr lang="en-AU"/>
          </a:p>
        </p:txBody>
      </p:sp>
    </p:spTree>
    <p:extLst>
      <p:ext uri="{BB962C8B-B14F-4D97-AF65-F5344CB8AC3E}">
        <p14:creationId xmlns:p14="http://schemas.microsoft.com/office/powerpoint/2010/main" val="7500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56AC6-45EE-7D62-EF27-A92211455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25F90-46DC-FA7D-64F8-CF8C73596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7530A-AF36-F9AC-121C-A4492EFE67D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9FA89AB-6F79-BF69-4D55-037B0BAF717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221930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4DA8-D1C0-A308-E3F6-7F50345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12768-A522-33E2-7075-56D122F04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55773-A9CD-0589-CA69-921D60881EC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D58FF3-C1CC-2894-3F24-36A81D0412C8}"/>
              </a:ext>
            </a:extLst>
          </p:cNvPr>
          <p:cNvSpPr>
            <a:spLocks noGrp="1"/>
          </p:cNvSpPr>
          <p:nvPr>
            <p:ph type="sldNum" sz="quarter" idx="5"/>
          </p:nvPr>
        </p:nvSpPr>
        <p:spPr/>
        <p:txBody>
          <a:bodyPr/>
          <a:lstStyle/>
          <a:p>
            <a:fld id="{B07158C4-A119-4B78-9DE8-A50001BC31DC}" type="slidenum">
              <a:rPr lang="en-AU" smtClean="0"/>
              <a:pPr/>
              <a:t>87</a:t>
            </a:fld>
            <a:endParaRPr lang="en-AU"/>
          </a:p>
        </p:txBody>
      </p:sp>
    </p:spTree>
    <p:extLst>
      <p:ext uri="{BB962C8B-B14F-4D97-AF65-F5344CB8AC3E}">
        <p14:creationId xmlns:p14="http://schemas.microsoft.com/office/powerpoint/2010/main" val="2346947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E013-F20F-8328-CE8B-B3ED52D9E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2AB45-B8D7-22D1-2ACD-4D5C2063F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C5552-1830-5C86-248B-1E91C73C291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AE0F18B-1C68-7BE3-439A-45E179B74FCA}"/>
              </a:ext>
            </a:extLst>
          </p:cNvPr>
          <p:cNvSpPr>
            <a:spLocks noGrp="1"/>
          </p:cNvSpPr>
          <p:nvPr>
            <p:ph type="sldNum" sz="quarter" idx="5"/>
          </p:nvPr>
        </p:nvSpPr>
        <p:spPr/>
        <p:txBody>
          <a:bodyPr/>
          <a:lstStyle/>
          <a:p>
            <a:fld id="{B07158C4-A119-4B78-9DE8-A50001BC31DC}" type="slidenum">
              <a:rPr lang="en-AU" smtClean="0"/>
              <a:pPr/>
              <a:t>88</a:t>
            </a:fld>
            <a:endParaRPr lang="en-AU"/>
          </a:p>
        </p:txBody>
      </p:sp>
    </p:spTree>
    <p:extLst>
      <p:ext uri="{BB962C8B-B14F-4D97-AF65-F5344CB8AC3E}">
        <p14:creationId xmlns:p14="http://schemas.microsoft.com/office/powerpoint/2010/main" val="900698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0023-C456-0F9E-C8F3-8431F621A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DDDFF-6824-2D5B-41E4-F78B4EAD12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01692-3803-CAEC-13C5-701EB7C4769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32D0D01-0880-31B0-954F-6709CD248510}"/>
              </a:ext>
            </a:extLst>
          </p:cNvPr>
          <p:cNvSpPr>
            <a:spLocks noGrp="1"/>
          </p:cNvSpPr>
          <p:nvPr>
            <p:ph type="sldNum" sz="quarter" idx="5"/>
          </p:nvPr>
        </p:nvSpPr>
        <p:spPr/>
        <p:txBody>
          <a:bodyPr/>
          <a:lstStyle/>
          <a:p>
            <a:fld id="{B07158C4-A119-4B78-9DE8-A50001BC31DC}" type="slidenum">
              <a:rPr lang="en-AU" smtClean="0"/>
              <a:pPr/>
              <a:t>89</a:t>
            </a:fld>
            <a:endParaRPr lang="en-AU"/>
          </a:p>
        </p:txBody>
      </p:sp>
    </p:spTree>
    <p:extLst>
      <p:ext uri="{BB962C8B-B14F-4D97-AF65-F5344CB8AC3E}">
        <p14:creationId xmlns:p14="http://schemas.microsoft.com/office/powerpoint/2010/main" val="6111139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0849-0968-138A-8CE9-2CADB2CCD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F13DB-5228-822D-094B-1F5464D44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A0BC1-CB05-50EA-EBA4-BDA04D01CAB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6D1BB6D-9375-6942-5A34-DC57337A469B}"/>
              </a:ext>
            </a:extLst>
          </p:cNvPr>
          <p:cNvSpPr>
            <a:spLocks noGrp="1"/>
          </p:cNvSpPr>
          <p:nvPr>
            <p:ph type="sldNum" sz="quarter" idx="5"/>
          </p:nvPr>
        </p:nvSpPr>
        <p:spPr/>
        <p:txBody>
          <a:bodyPr/>
          <a:lstStyle/>
          <a:p>
            <a:fld id="{B07158C4-A119-4B78-9DE8-A50001BC31DC}" type="slidenum">
              <a:rPr lang="en-AU" smtClean="0"/>
              <a:pPr/>
              <a:t>90</a:t>
            </a:fld>
            <a:endParaRPr lang="en-AU"/>
          </a:p>
        </p:txBody>
      </p:sp>
    </p:spTree>
    <p:extLst>
      <p:ext uri="{BB962C8B-B14F-4D97-AF65-F5344CB8AC3E}">
        <p14:creationId xmlns:p14="http://schemas.microsoft.com/office/powerpoint/2010/main" val="29955592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E1AA7-E8C1-3DC5-DD7F-4CA5C2A8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D42BA-1882-C52E-1DF6-76E7E126A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DFF3C3-0201-ACF2-5D89-494F4B2A188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84CBC4A-829E-83C4-CC39-99E5BEC25AD7}"/>
              </a:ext>
            </a:extLst>
          </p:cNvPr>
          <p:cNvSpPr>
            <a:spLocks noGrp="1"/>
          </p:cNvSpPr>
          <p:nvPr>
            <p:ph type="sldNum" sz="quarter" idx="5"/>
          </p:nvPr>
        </p:nvSpPr>
        <p:spPr/>
        <p:txBody>
          <a:bodyPr/>
          <a:lstStyle/>
          <a:p>
            <a:fld id="{B07158C4-A119-4B78-9DE8-A50001BC31DC}" type="slidenum">
              <a:rPr lang="en-AU" smtClean="0"/>
              <a:pPr/>
              <a:t>91</a:t>
            </a:fld>
            <a:endParaRPr lang="en-AU"/>
          </a:p>
        </p:txBody>
      </p:sp>
    </p:spTree>
    <p:extLst>
      <p:ext uri="{BB962C8B-B14F-4D97-AF65-F5344CB8AC3E}">
        <p14:creationId xmlns:p14="http://schemas.microsoft.com/office/powerpoint/2010/main" val="25930122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6D4E-FBCD-2448-7859-07063E06F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C8381-7A3D-448E-011D-86F2F67E7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253A7-EFA1-15C9-9B86-6C1204FC34F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DFEAA75-4F8F-40F7-9A99-1A4F6EC1F450}"/>
              </a:ext>
            </a:extLst>
          </p:cNvPr>
          <p:cNvSpPr>
            <a:spLocks noGrp="1"/>
          </p:cNvSpPr>
          <p:nvPr>
            <p:ph type="sldNum" sz="quarter" idx="5"/>
          </p:nvPr>
        </p:nvSpPr>
        <p:spPr/>
        <p:txBody>
          <a:bodyPr/>
          <a:lstStyle/>
          <a:p>
            <a:fld id="{B07158C4-A119-4B78-9DE8-A50001BC31DC}" type="slidenum">
              <a:rPr lang="en-AU" smtClean="0"/>
              <a:pPr/>
              <a:t>92</a:t>
            </a:fld>
            <a:endParaRPr lang="en-AU"/>
          </a:p>
        </p:txBody>
      </p:sp>
    </p:spTree>
    <p:extLst>
      <p:ext uri="{BB962C8B-B14F-4D97-AF65-F5344CB8AC3E}">
        <p14:creationId xmlns:p14="http://schemas.microsoft.com/office/powerpoint/2010/main" val="19549465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F8A1F-54BD-21BB-F572-0E726E3D2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1DEE2-8E3E-4F57-5652-91DE41A12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C5D5D-AA76-4A85-ED3E-EB6CF45D996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14E474C-405C-8427-1763-B98F11A63FF6}"/>
              </a:ext>
            </a:extLst>
          </p:cNvPr>
          <p:cNvSpPr>
            <a:spLocks noGrp="1"/>
          </p:cNvSpPr>
          <p:nvPr>
            <p:ph type="sldNum" sz="quarter" idx="5"/>
          </p:nvPr>
        </p:nvSpPr>
        <p:spPr/>
        <p:txBody>
          <a:bodyPr/>
          <a:lstStyle/>
          <a:p>
            <a:fld id="{B07158C4-A119-4B78-9DE8-A50001BC31DC}" type="slidenum">
              <a:rPr lang="en-AU" smtClean="0"/>
              <a:pPr/>
              <a:t>93</a:t>
            </a:fld>
            <a:endParaRPr lang="en-AU"/>
          </a:p>
        </p:txBody>
      </p:sp>
    </p:spTree>
    <p:extLst>
      <p:ext uri="{BB962C8B-B14F-4D97-AF65-F5344CB8AC3E}">
        <p14:creationId xmlns:p14="http://schemas.microsoft.com/office/powerpoint/2010/main" val="3413949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7494C-40E2-51AC-A9D9-DB5986F2B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4BB4D-BBC7-1203-65E1-0AE53B9A9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D87EE-B7E8-BEDC-EA5B-392291EC37A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119714B-7CC0-C68B-84F1-65F5E6315844}"/>
              </a:ext>
            </a:extLst>
          </p:cNvPr>
          <p:cNvSpPr>
            <a:spLocks noGrp="1"/>
          </p:cNvSpPr>
          <p:nvPr>
            <p:ph type="sldNum" sz="quarter" idx="5"/>
          </p:nvPr>
        </p:nvSpPr>
        <p:spPr/>
        <p:txBody>
          <a:bodyPr/>
          <a:lstStyle/>
          <a:p>
            <a:fld id="{B07158C4-A119-4B78-9DE8-A50001BC31DC}" type="slidenum">
              <a:rPr lang="en-AU" smtClean="0"/>
              <a:pPr/>
              <a:t>94</a:t>
            </a:fld>
            <a:endParaRPr lang="en-AU"/>
          </a:p>
        </p:txBody>
      </p:sp>
    </p:spTree>
    <p:extLst>
      <p:ext uri="{BB962C8B-B14F-4D97-AF65-F5344CB8AC3E}">
        <p14:creationId xmlns:p14="http://schemas.microsoft.com/office/powerpoint/2010/main" val="41036067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4D49-47F2-BE0F-2F45-E9370AF31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D0B7A-115C-421D-D7B9-71B22789A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C0522-5CAC-0AB8-5BDC-460433D1CB91}"/>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91869FFE-2CBD-3625-8114-7E5936058331}"/>
              </a:ext>
            </a:extLst>
          </p:cNvPr>
          <p:cNvSpPr>
            <a:spLocks noGrp="1"/>
          </p:cNvSpPr>
          <p:nvPr>
            <p:ph type="sldNum" sz="quarter" idx="5"/>
          </p:nvPr>
        </p:nvSpPr>
        <p:spPr/>
        <p:txBody>
          <a:bodyPr/>
          <a:lstStyle/>
          <a:p>
            <a:fld id="{D09C5488-DD16-4714-9519-7BE21BA11D4E}" type="slidenum">
              <a:rPr lang="en-AU" smtClean="0"/>
              <a:t>95</a:t>
            </a:fld>
            <a:endParaRPr lang="en-AU"/>
          </a:p>
        </p:txBody>
      </p:sp>
    </p:spTree>
    <p:extLst>
      <p:ext uri="{BB962C8B-B14F-4D97-AF65-F5344CB8AC3E}">
        <p14:creationId xmlns:p14="http://schemas.microsoft.com/office/powerpoint/2010/main" val="3800093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1FA7-DE99-AAD2-41D5-1A487A377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D461B-C587-59DC-A66A-AD752EE81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32085-599B-5BE0-5070-01E5CC9F44C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1D017E7-9FD1-47CC-8CE2-D7942F37566A}"/>
              </a:ext>
            </a:extLst>
          </p:cNvPr>
          <p:cNvSpPr>
            <a:spLocks noGrp="1"/>
          </p:cNvSpPr>
          <p:nvPr>
            <p:ph type="sldNum" sz="quarter" idx="5"/>
          </p:nvPr>
        </p:nvSpPr>
        <p:spPr/>
        <p:txBody>
          <a:bodyPr/>
          <a:lstStyle/>
          <a:p>
            <a:fld id="{B07158C4-A119-4B78-9DE8-A50001BC31DC}" type="slidenum">
              <a:rPr lang="en-AU" smtClean="0"/>
              <a:pPr/>
              <a:t>96</a:t>
            </a:fld>
            <a:endParaRPr lang="en-AU"/>
          </a:p>
        </p:txBody>
      </p:sp>
    </p:spTree>
    <p:extLst>
      <p:ext uri="{BB962C8B-B14F-4D97-AF65-F5344CB8AC3E}">
        <p14:creationId xmlns:p14="http://schemas.microsoft.com/office/powerpoint/2010/main" val="99571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477B-3B3C-EB64-CF72-9AD24A6B4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DA711-8694-98B1-4495-35D84CC66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ACB9-D266-7FA7-E3D7-C9575E81B97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FDD263B-A055-DD7D-778D-DD4DA2DB0FFC}"/>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2175177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D350-C0BF-2988-93DF-56C10AF1E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AFFD6-E7AC-BB08-414B-6B9D71985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CE6D3-DDA9-324B-0170-2E190FA33D7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614E16D-8FB4-4232-C514-144D1CCE854E}"/>
              </a:ext>
            </a:extLst>
          </p:cNvPr>
          <p:cNvSpPr>
            <a:spLocks noGrp="1"/>
          </p:cNvSpPr>
          <p:nvPr>
            <p:ph type="sldNum" sz="quarter" idx="5"/>
          </p:nvPr>
        </p:nvSpPr>
        <p:spPr/>
        <p:txBody>
          <a:bodyPr/>
          <a:lstStyle/>
          <a:p>
            <a:fld id="{B07158C4-A119-4B78-9DE8-A50001BC31DC}" type="slidenum">
              <a:rPr lang="en-AU" smtClean="0"/>
              <a:pPr/>
              <a:t>97</a:t>
            </a:fld>
            <a:endParaRPr lang="en-AU"/>
          </a:p>
        </p:txBody>
      </p:sp>
    </p:spTree>
    <p:extLst>
      <p:ext uri="{BB962C8B-B14F-4D97-AF65-F5344CB8AC3E}">
        <p14:creationId xmlns:p14="http://schemas.microsoft.com/office/powerpoint/2010/main" val="18711043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8120-C2C9-3AED-76F0-D15E74BE8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5F4802-6740-32DC-A9FF-6E7D4AFF2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0CC928-5E6E-A208-2254-AA7B62DDEBC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7A86ACD-FC6B-D1A2-03F9-B8B32D8637BC}"/>
              </a:ext>
            </a:extLst>
          </p:cNvPr>
          <p:cNvSpPr>
            <a:spLocks noGrp="1"/>
          </p:cNvSpPr>
          <p:nvPr>
            <p:ph type="sldNum" sz="quarter" idx="5"/>
          </p:nvPr>
        </p:nvSpPr>
        <p:spPr/>
        <p:txBody>
          <a:bodyPr/>
          <a:lstStyle/>
          <a:p>
            <a:fld id="{B07158C4-A119-4B78-9DE8-A50001BC31DC}" type="slidenum">
              <a:rPr lang="en-AU" smtClean="0"/>
              <a:pPr/>
              <a:t>98</a:t>
            </a:fld>
            <a:endParaRPr lang="en-AU"/>
          </a:p>
        </p:txBody>
      </p:sp>
    </p:spTree>
    <p:extLst>
      <p:ext uri="{BB962C8B-B14F-4D97-AF65-F5344CB8AC3E}">
        <p14:creationId xmlns:p14="http://schemas.microsoft.com/office/powerpoint/2010/main" val="39586013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2B241-FB1B-E188-F542-DE88AD50E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850D-EE21-3608-7F07-EB7D9EC59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5279D-E880-257D-A870-CB448392E05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408D446-47B6-DD1A-3BFF-DEAEAE9AAA65}"/>
              </a:ext>
            </a:extLst>
          </p:cNvPr>
          <p:cNvSpPr>
            <a:spLocks noGrp="1"/>
          </p:cNvSpPr>
          <p:nvPr>
            <p:ph type="sldNum" sz="quarter" idx="5"/>
          </p:nvPr>
        </p:nvSpPr>
        <p:spPr/>
        <p:txBody>
          <a:bodyPr/>
          <a:lstStyle/>
          <a:p>
            <a:fld id="{B07158C4-A119-4B78-9DE8-A50001BC31DC}" type="slidenum">
              <a:rPr lang="en-AU" smtClean="0"/>
              <a:pPr/>
              <a:t>99</a:t>
            </a:fld>
            <a:endParaRPr lang="en-AU"/>
          </a:p>
        </p:txBody>
      </p:sp>
    </p:spTree>
    <p:extLst>
      <p:ext uri="{BB962C8B-B14F-4D97-AF65-F5344CB8AC3E}">
        <p14:creationId xmlns:p14="http://schemas.microsoft.com/office/powerpoint/2010/main" val="9873979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D4ED-DE1F-7B0A-FFC2-F9E8601DE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4061C-5270-A7EB-125C-30CE1348D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979AC-8113-DF85-F514-E6B2489B9EC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A2E24FC-8B6B-BD25-6AAA-218EB1000991}"/>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67175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hyperlink" Target="https://www.clockfiretheatre.com/gallery/ogfqmedrj7ie3xdgf38zfuvruq15z8" TargetMode="External"/><Relationship Id="rId13" Type="http://schemas.openxmlformats.org/officeDocument/2006/relationships/hyperlink" Target="https://lifeofpionstage.com/sights-sounds"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atgtheatre.com/about/" TargetMode="External"/><Relationship Id="rId12" Type="http://schemas.openxmlformats.org/officeDocument/2006/relationships/hyperlink" Target="https://www.klook.com/en-AU/activity/132505-chongqing-1949-show/" TargetMode="External"/><Relationship Id="rId2" Type="http://schemas.openxmlformats.org/officeDocument/2006/relationships/notesSlide" Target="../notesSlides/notesSlide83.xml"/><Relationship Id="rId1" Type="http://schemas.openxmlformats.org/officeDocument/2006/relationships/slideLayout" Target="../slideLayouts/slideLayout10.xml"/><Relationship Id="rId6" Type="http://schemas.openxmlformats.org/officeDocument/2006/relationships/hyperlink" Target="https://actorstoolkit.co.uk/a-guide-to-jacques-lecoq-for-actors-from-movement-to-magic/#c0b2d9f8-4b3b-4006-b1a8-e2b47b4d081d" TargetMode="External"/><Relationship Id="rId11" Type="http://schemas.openxmlformats.org/officeDocument/2006/relationships/hyperlink" Target="https://www.franticassembly.co.uk/productions/the-curious-incident-of-the-dog-in-the-night-time" TargetMode="External"/><Relationship Id="rId5" Type="http://schemas.openxmlformats.org/officeDocument/2006/relationships/hyperlink" Target="https://curriculum.nsw.edu.au/" TargetMode="External"/><Relationship Id="rId15" Type="http://schemas.openxmlformats.org/officeDocument/2006/relationships/hyperlink" Target="https://www.youtube.com/watch?v=M8-x5m5ZOro" TargetMode="External"/><Relationship Id="rId10" Type="http://schemas.openxmlformats.org/officeDocument/2006/relationships/hyperlink" Target="https://curriculum.nsw.edu.au/learning-areas/creative-arts/drama-7-10-2023/overview"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complicite.org/work/a-disappearing-number/#gallery" TargetMode="External"/><Relationship Id="rId14" Type="http://schemas.openxmlformats.org/officeDocument/2006/relationships/hyperlink" Target="https://www.messynessychic.com/2021/04/22/the-greatest-open-air-and-floating-show-on-earth/"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moma.org/collection/works/79802" TargetMode="External"/><Relationship Id="rId3" Type="http://schemas.openxmlformats.org/officeDocument/2006/relationships/hyperlink" Target="https://www.thelastgreathunt.com/le-nor" TargetMode="External"/><Relationship Id="rId7" Type="http://schemas.openxmlformats.org/officeDocument/2006/relationships/hyperlink" Target="https://www.thelastgreathunt.com/night-night" TargetMode="External"/><Relationship Id="rId2" Type="http://schemas.openxmlformats.org/officeDocument/2006/relationships/hyperlink" Target="https://www.shakespearesglobe.com/whats-on/romeo-and-juliet/#photos-videos-blogs" TargetMode="External"/><Relationship Id="rId1" Type="http://schemas.openxmlformats.org/officeDocument/2006/relationships/slideLayout" Target="../slideLayouts/slideLayout3.xml"/><Relationship Id="rId6" Type="http://schemas.openxmlformats.org/officeDocument/2006/relationships/hyperlink" Target="https://www.thelastgreathunt.com/falling-through-clouds" TargetMode="External"/><Relationship Id="rId5" Type="http://schemas.openxmlformats.org/officeDocument/2006/relationships/hyperlink" Target="https://www.thelastgreathunt.com/its-dark-outside" TargetMode="External"/><Relationship Id="rId4" Type="http://schemas.openxmlformats.org/officeDocument/2006/relationships/hyperlink" Target="https://www.thelastgreathunt.com/bruce"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8-x5m5ZOr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youtube.com/watch?v=7QWEsmvT5J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ctorstoolkit.co.uk/a-guide-to-jacques-lecoq-for-actors-from-movement-to-magic/#c0b2d9f8-4b3b-4006-b1a8-e2b47b4d081d"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tgtheatre.com/wp-content/uploads/2017/07/Banff-Kopernikus-1.jpe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franticassembly.co.uk/productions/the-curious-incident-of-the-dog-in-the-night-tim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s://curriculum.nsw.edu.au/learning-areas/creative-arts/drama-7-10-2023/overview"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lifeofpionstage.com/sights-sound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shakespearesglobe.com/whats-on/romeo-and-juliet/#photos-videos-blog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hyperlink" Target="https://education.nsw.gov.au/teaching-and-learning/curriculum/creative-arts/cultural-protocols-practices-creative-arts"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curriculum.nsw.edu.au/learning-areas/creative-arts/drama-7-10-2023/overview"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curriculum.nsw.edu.au/learning-areas/creative-arts/drama-7-10-2023/overview"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messynessychic.com/2021/04/22/the-greatest-open-air-and-floating-show-on-eart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klook.com/en-AU/activity/132505-chongqing-1949-sho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microsoft.com/office/2007/relationships/hdphoto" Target="../media/hdphoto4.wdp"/></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a:latin typeface="+mn-lt"/>
                <a:ea typeface="+mn-lt"/>
                <a:cs typeface="+mn-lt"/>
              </a:rPr>
              <a:t>This resource is not a teaching and learning program. It should be used in conjunction with </a:t>
            </a:r>
            <a:r>
              <a:rPr lang="en-AU" sz="1800">
                <a:effectLst/>
                <a:latin typeface="+mn-lt"/>
              </a:rPr>
              <a:t>From me to we – exploring collaboration through devising </a:t>
            </a:r>
            <a:r>
              <a:rPr lang="en-AU" sz="1800">
                <a:latin typeface="+mn-lt"/>
                <a:ea typeface="+mn-lt"/>
                <a:cs typeface="+mn-lt"/>
              </a:rPr>
              <a:t>(Insert unit name and link).</a:t>
            </a:r>
            <a:endParaRPr lang="en-AU" sz="1800">
              <a:solidFill>
                <a:srgbClr val="22272B"/>
              </a:solidFill>
              <a:latin typeface="+mn-lt"/>
            </a:endParaRPr>
          </a:p>
          <a:p>
            <a:pPr marL="342900" indent="-342900">
              <a:lnSpc>
                <a:spcPct val="150000"/>
              </a:lnSpc>
              <a:buFont typeface="Arial"/>
              <a:buChar char="•"/>
            </a:pPr>
            <a:r>
              <a:rPr lang="en-AU" sz="1800">
                <a:solidFill>
                  <a:srgbClr val="22272B"/>
                </a:solidFill>
                <a:latin typeface="+mn-lt"/>
              </a:rPr>
              <a:t>Classroom teachers are encouraged to </a:t>
            </a:r>
            <a:r>
              <a:rPr lang="en-AU" sz="1800" b="1">
                <a:solidFill>
                  <a:srgbClr val="22272B"/>
                </a:solidFill>
                <a:latin typeface="+mn-lt"/>
              </a:rPr>
              <a:t>add and adapt</a:t>
            </a:r>
            <a:r>
              <a:rPr lang="en-AU" sz="1800">
                <a:solidFill>
                  <a:srgbClr val="22272B"/>
                </a:solidFill>
                <a:latin typeface="+mn-lt"/>
              </a:rPr>
              <a:t> slides as required to meet the needs of their students.</a:t>
            </a:r>
          </a:p>
          <a:p>
            <a:pPr marL="342900" indent="-342900">
              <a:lnSpc>
                <a:spcPct val="150000"/>
              </a:lnSpc>
              <a:buFont typeface="Arial"/>
              <a:buChar char="•"/>
            </a:pPr>
            <a:r>
              <a:rPr lang="en-AU" sz="180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a:solidFill>
                  <a:srgbClr val="22272B"/>
                </a:solidFill>
                <a:latin typeface="+mn-lt"/>
              </a:rPr>
              <a:t>To convert the PowerPoint to Google Slides:</a:t>
            </a:r>
          </a:p>
          <a:p>
            <a:pPr marL="913765" lvl="1" indent="-457200">
              <a:lnSpc>
                <a:spcPct val="150000"/>
              </a:lnSpc>
              <a:spcAft>
                <a:spcPts val="1200"/>
              </a:spcAft>
              <a:buFont typeface="+mj-lt"/>
              <a:buAutoNum type="arabicPeriod"/>
            </a:pPr>
            <a:r>
              <a:rPr lang="en-AU">
                <a:solidFill>
                  <a:srgbClr val="22272B"/>
                </a:solidFill>
                <a:latin typeface="+mn-lt"/>
              </a:rPr>
              <a:t>Upload the file into Google Drive and open it.</a:t>
            </a:r>
          </a:p>
          <a:p>
            <a:pPr marL="913765" lvl="1" indent="-457200">
              <a:lnSpc>
                <a:spcPct val="150000"/>
              </a:lnSpc>
              <a:spcAft>
                <a:spcPts val="1200"/>
              </a:spcAft>
              <a:buFont typeface="+mj-lt"/>
              <a:buAutoNum type="arabicPeriod"/>
            </a:pPr>
            <a:r>
              <a:rPr lang="en-AU">
                <a:solidFill>
                  <a:srgbClr val="22272B"/>
                </a:solidFill>
                <a:latin typeface="+mn-lt"/>
              </a:rPr>
              <a:t>Go to File &gt; Save as Google Slides.</a:t>
            </a:r>
          </a:p>
          <a:p>
            <a:pPr marL="456565" lvl="1">
              <a:lnSpc>
                <a:spcPct val="150000"/>
              </a:lnSpc>
              <a:spcAft>
                <a:spcPts val="1200"/>
              </a:spcAft>
            </a:pPr>
            <a:r>
              <a:rPr lang="en-AU">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EF66-659C-93E7-C00F-36724027A1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9400FE-4A01-BDF8-44DC-48346E5E6D8A}"/>
              </a:ext>
            </a:extLst>
          </p:cNvPr>
          <p:cNvSpPr>
            <a:spLocks noGrp="1"/>
          </p:cNvSpPr>
          <p:nvPr>
            <p:ph type="title"/>
          </p:nvPr>
        </p:nvSpPr>
        <p:spPr>
          <a:xfrm>
            <a:off x="370416" y="746043"/>
            <a:ext cx="10260002" cy="522000"/>
          </a:xfrm>
        </p:spPr>
        <p:txBody>
          <a:bodyPr/>
          <a:lstStyle/>
          <a:p>
            <a:r>
              <a:rPr lang="en-AU">
                <a:latin typeface="+mj-lt"/>
              </a:rPr>
              <a:t>Learning intentions and success criteria (2)</a:t>
            </a:r>
          </a:p>
        </p:txBody>
      </p:sp>
      <p:sp>
        <p:nvSpPr>
          <p:cNvPr id="6" name="Oval 5">
            <a:extLst>
              <a:ext uri="{FF2B5EF4-FFF2-40B4-BE49-F238E27FC236}">
                <a16:creationId xmlns:a16="http://schemas.microsoft.com/office/drawing/2014/main" id="{1786DA11-71E2-353F-0D02-B8EB659EA0B3}"/>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4800"/>
              <a:t>2</a:t>
            </a:r>
            <a:endParaRPr lang="en-GB" sz="4800"/>
          </a:p>
        </p:txBody>
      </p:sp>
      <p:sp>
        <p:nvSpPr>
          <p:cNvPr id="3" name="TextBox 2">
            <a:extLst>
              <a:ext uri="{FF2B5EF4-FFF2-40B4-BE49-F238E27FC236}">
                <a16:creationId xmlns:a16="http://schemas.microsoft.com/office/drawing/2014/main" id="{1D5D375B-8807-AECE-1AE6-486C60E6CA1F}"/>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b="1">
                <a:solidFill>
                  <a:schemeClr val="accent1"/>
                </a:solidFill>
                <a:latin typeface="+mj-lt"/>
                <a:cs typeface="Arial"/>
              </a:rPr>
              <a:t>We are learning to</a:t>
            </a:r>
            <a:endParaRPr lang="en-AU"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2000">
                <a:ea typeface="Calibri"/>
              </a:rPr>
              <a:t>explore and interpret dramatic works, practices or practitioners to guide experimentation</a:t>
            </a:r>
          </a:p>
          <a:p>
            <a:pPr marL="342900" indent="-342900">
              <a:lnSpc>
                <a:spcPct val="150000"/>
              </a:lnSpc>
              <a:spcAft>
                <a:spcPts val="1200"/>
              </a:spcAft>
              <a:buFont typeface="Arial" panose="020B0604020202020204" pitchFamily="34" charset="0"/>
              <a:buChar char="•"/>
            </a:pPr>
            <a:r>
              <a:rPr lang="en-AU" sz="2000">
                <a:ea typeface="Calibri"/>
              </a:rPr>
              <a:t>apply the elements of production to stage dramatic works </a:t>
            </a:r>
          </a:p>
          <a:p>
            <a:pPr marL="342900" indent="-342900">
              <a:lnSpc>
                <a:spcPct val="150000"/>
              </a:lnSpc>
              <a:spcAft>
                <a:spcPts val="1200"/>
              </a:spcAft>
              <a:buFont typeface="Arial" panose="020B0604020202020204" pitchFamily="34" charset="0"/>
              <a:buChar char="•"/>
            </a:pPr>
            <a:r>
              <a:rPr lang="en-AU" sz="2000">
                <a:ea typeface="Calibri"/>
              </a:rPr>
              <a:t>analyse how dramatic practitioners experiment with and stage dramatic forms. </a:t>
            </a:r>
          </a:p>
          <a:p>
            <a:pPr>
              <a:spcBef>
                <a:spcPts val="1200"/>
              </a:spcBef>
              <a:spcAft>
                <a:spcPts val="600"/>
              </a:spcAft>
            </a:pPr>
            <a:r>
              <a:rPr lang="en-AU" b="1">
                <a:solidFill>
                  <a:schemeClr val="accent1"/>
                </a:solidFill>
                <a:latin typeface="+mj-lt"/>
                <a:ea typeface="Calibri"/>
                <a:cs typeface="Arial"/>
              </a:rPr>
              <a:t>I/</a:t>
            </a:r>
            <a:r>
              <a:rPr lang="en-AU" b="1">
                <a:solidFill>
                  <a:schemeClr val="accent1"/>
                </a:solidFill>
                <a:latin typeface="+mj-lt"/>
                <a:cs typeface="Arial"/>
              </a:rPr>
              <a:t>We can</a:t>
            </a:r>
          </a:p>
          <a:p>
            <a:pPr marL="342900" lvl="0" indent="-342900">
              <a:lnSpc>
                <a:spcPct val="150000"/>
              </a:lnSpc>
              <a:spcAft>
                <a:spcPts val="1200"/>
              </a:spcAft>
              <a:buFont typeface="Arial" panose="020B0604020202020204" pitchFamily="34" charset="0"/>
              <a:buChar char="•"/>
            </a:pPr>
            <a:r>
              <a:rPr lang="en-AU" sz="2000">
                <a:ea typeface="Calibri"/>
              </a:rPr>
              <a:t>interact safely, respectfully and inclusively with others</a:t>
            </a:r>
            <a:r>
              <a:rPr lang="en-AU" sz="2000">
                <a:effectLst/>
                <a:ea typeface="Calibri"/>
              </a:rPr>
              <a:t> </a:t>
            </a:r>
          </a:p>
          <a:p>
            <a:pPr marL="342900" lvl="0" indent="-342900">
              <a:lnSpc>
                <a:spcPct val="150000"/>
              </a:lnSpc>
              <a:spcAft>
                <a:spcPts val="1200"/>
              </a:spcAft>
              <a:buFont typeface="Arial" panose="020B0604020202020204" pitchFamily="34" charset="0"/>
              <a:buChar char="•"/>
            </a:pPr>
            <a:r>
              <a:rPr lang="en-AU" sz="2000">
                <a:effectLst/>
                <a:ea typeface="Calibri"/>
              </a:rPr>
              <a:t>apply dramatic conventions, forms and styles influenced by dramatic practitioners </a:t>
            </a:r>
          </a:p>
          <a:p>
            <a:pPr marL="342900" lvl="0" indent="-342900">
              <a:lnSpc>
                <a:spcPct val="150000"/>
              </a:lnSpc>
              <a:spcAft>
                <a:spcPts val="1200"/>
              </a:spcAft>
              <a:buFont typeface="Arial" panose="020B0604020202020204" pitchFamily="34" charset="0"/>
              <a:buChar char="•"/>
            </a:pPr>
            <a:r>
              <a:rPr lang="en-AU" sz="2000">
                <a:effectLst/>
                <a:ea typeface="Calibri"/>
              </a:rPr>
              <a:t>analyse how the elements of production can strengthen theatrical moments.</a:t>
            </a:r>
            <a:endParaRPr lang="en-GB" sz="2000">
              <a:effectLst/>
              <a:ea typeface="Calibri"/>
            </a:endParaRPr>
          </a:p>
        </p:txBody>
      </p:sp>
      <p:sp>
        <p:nvSpPr>
          <p:cNvPr id="2" name="Slide Number Placeholder 1">
            <a:extLst>
              <a:ext uri="{FF2B5EF4-FFF2-40B4-BE49-F238E27FC236}">
                <a16:creationId xmlns:a16="http://schemas.microsoft.com/office/drawing/2014/main" id="{38EE65B1-D5F5-53DB-5E91-4524DD9C54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0496317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1604"/>
            <a:ext cx="12271586" cy="3040271"/>
          </a:xfrm>
        </p:spPr>
        <p:txBody>
          <a:bodyPr vert="horz" lIns="0" tIns="0" rIns="0" bIns="0" numCol="1" rtlCol="0" anchor="t">
            <a:noAutofit/>
          </a:bodyPr>
          <a:lstStyle/>
          <a:p>
            <a:pPr>
              <a:lnSpc>
                <a:spcPct val="100000"/>
              </a:lnSpc>
            </a:pPr>
            <a:r>
              <a:rPr lang="en-AU" sz="1000" dirty="0">
                <a:latin typeface="+mj-lt"/>
                <a:cs typeface="Arial"/>
              </a:rPr>
              <a:t>Actors Toolkit (</a:t>
            </a:r>
            <a:r>
              <a:rPr lang="en-AU" sz="1000" dirty="0" err="1">
                <a:latin typeface="+mj-lt"/>
                <a:cs typeface="Arial"/>
              </a:rPr>
              <a:t>nd</a:t>
            </a:r>
            <a:r>
              <a:rPr lang="en-AU" sz="1000" dirty="0">
                <a:latin typeface="+mj-lt"/>
                <a:cs typeface="Arial"/>
              </a:rPr>
              <a:t>) </a:t>
            </a:r>
            <a:r>
              <a:rPr lang="en-AU" sz="1000" dirty="0">
                <a:latin typeface="+mj-lt"/>
                <a:cs typeface="Arial"/>
                <a:hlinkClick r:id="rId6"/>
              </a:rPr>
              <a:t>A guide to Jacques Lecoq for actors from movement to magic</a:t>
            </a:r>
            <a:r>
              <a:rPr lang="en-AU" sz="1000" dirty="0">
                <a:latin typeface="+mj-lt"/>
                <a:cs typeface="Arial"/>
              </a:rPr>
              <a:t>, accessed 24 June 2025.</a:t>
            </a:r>
            <a:endParaRPr lang="en-US" dirty="0">
              <a:latin typeface="+mj-lt"/>
            </a:endParaRPr>
          </a:p>
          <a:p>
            <a:pPr>
              <a:lnSpc>
                <a:spcPct val="100000"/>
              </a:lnSpc>
            </a:pPr>
            <a:r>
              <a:rPr lang="en-GB" sz="1000" dirty="0">
                <a:solidFill>
                  <a:srgbClr val="1F1F1F"/>
                </a:solidFill>
                <a:latin typeface="+mj-lt"/>
                <a:cs typeface="Arial"/>
              </a:rPr>
              <a:t>Against the Grain Theatre company</a:t>
            </a:r>
            <a:r>
              <a:rPr lang="en-GB" sz="1000" dirty="0">
                <a:latin typeface="+mj-lt"/>
                <a:cs typeface="Arial"/>
              </a:rPr>
              <a:t> (2017) </a:t>
            </a:r>
            <a:r>
              <a:rPr lang="en-GB" sz="1000" dirty="0">
                <a:latin typeface="+mj-lt"/>
                <a:cs typeface="Arial"/>
                <a:hlinkClick r:id="rId7"/>
              </a:rPr>
              <a:t>Kopernikus</a:t>
            </a:r>
            <a:r>
              <a:rPr lang="en-GB" sz="1000" dirty="0">
                <a:latin typeface="+mj-lt"/>
                <a:cs typeface="Arial"/>
              </a:rPr>
              <a:t>, accessed 5 September 2025. </a:t>
            </a:r>
            <a:endParaRPr lang="en-AU" sz="1000" dirty="0">
              <a:solidFill>
                <a:srgbClr val="000000"/>
              </a:solidFill>
              <a:latin typeface="+mj-lt"/>
              <a:cs typeface="Arial"/>
            </a:endParaRPr>
          </a:p>
          <a:p>
            <a:pPr>
              <a:lnSpc>
                <a:spcPct val="100000"/>
              </a:lnSpc>
            </a:pPr>
            <a:r>
              <a:rPr lang="en-AU" sz="1000" dirty="0">
                <a:latin typeface="+mj-lt"/>
                <a:cs typeface="Arial"/>
              </a:rPr>
              <a:t>Brecht, B. (n.d.). Attributed quote: "Art is not a mirror held up to reality but a hammer with which to shape it."</a:t>
            </a:r>
            <a:endParaRPr lang="en-GB" sz="1000" dirty="0">
              <a:latin typeface="+mj-lt"/>
              <a:cs typeface="Arial"/>
            </a:endParaRPr>
          </a:p>
          <a:p>
            <a:pPr>
              <a:lnSpc>
                <a:spcPct val="100000"/>
              </a:lnSpc>
            </a:pPr>
            <a:r>
              <a:rPr lang="en-AU" sz="1000" dirty="0" err="1">
                <a:latin typeface="+mj-lt"/>
                <a:cs typeface="Arial"/>
              </a:rPr>
              <a:t>Clockfire</a:t>
            </a:r>
            <a:r>
              <a:rPr lang="en-AU" sz="1000" dirty="0">
                <a:latin typeface="+mj-lt"/>
                <a:cs typeface="Arial"/>
              </a:rPr>
              <a:t> Theatre (2020) </a:t>
            </a:r>
            <a:r>
              <a:rPr lang="en-AU" sz="1000" dirty="0">
                <a:latin typeface="+mj-lt"/>
                <a:cs typeface="Arial"/>
                <a:hlinkClick r:id="rId8"/>
              </a:rPr>
              <a:t>Night Parade of 100 Goblins</a:t>
            </a:r>
            <a:r>
              <a:rPr lang="en-AU" sz="1000" dirty="0">
                <a:solidFill>
                  <a:schemeClr val="bg1"/>
                </a:solidFill>
                <a:latin typeface="+mj-lt"/>
                <a:cs typeface="Arial"/>
              </a:rPr>
              <a:t>, </a:t>
            </a:r>
            <a:r>
              <a:rPr lang="en-AU" sz="1000" dirty="0">
                <a:latin typeface="+mj-lt"/>
                <a:cs typeface="Arial"/>
              </a:rPr>
              <a:t>accessed 24 June 2025. </a:t>
            </a:r>
            <a:endParaRPr lang="en-GB" sz="1000" dirty="0">
              <a:latin typeface="+mj-lt"/>
              <a:cs typeface="Arial"/>
            </a:endParaRPr>
          </a:p>
          <a:p>
            <a:pPr>
              <a:lnSpc>
                <a:spcPct val="100000"/>
              </a:lnSpc>
            </a:pPr>
            <a:r>
              <a:rPr lang="en-GB" sz="1000" b="0" i="0" dirty="0" err="1">
                <a:solidFill>
                  <a:srgbClr val="1F1F1F"/>
                </a:solidFill>
                <a:effectLst/>
                <a:latin typeface="+mj-lt"/>
                <a:cs typeface="Arial"/>
              </a:rPr>
              <a:t>Complicité</a:t>
            </a:r>
            <a:r>
              <a:rPr lang="en-GB" sz="1000" dirty="0">
                <a:latin typeface="+mj-lt"/>
                <a:cs typeface="Arial"/>
              </a:rPr>
              <a:t> (2007) </a:t>
            </a:r>
            <a:r>
              <a:rPr lang="en-GB" sz="1000" i="1" dirty="0">
                <a:latin typeface="+mj-lt"/>
                <a:cs typeface="Arial"/>
                <a:hlinkClick r:id="rId9"/>
              </a:rPr>
              <a:t>A Disappearing Number</a:t>
            </a:r>
            <a:r>
              <a:rPr lang="en-GB" sz="1000" dirty="0">
                <a:latin typeface="+mj-lt"/>
                <a:cs typeface="Arial"/>
              </a:rPr>
              <a:t>, accessed 23 June 2025. </a:t>
            </a:r>
          </a:p>
          <a:p>
            <a:pPr>
              <a:lnSpc>
                <a:spcPct val="100000"/>
              </a:lnSpc>
            </a:pPr>
            <a:r>
              <a:rPr lang="en-AU" sz="1000" u="sng" dirty="0">
                <a:solidFill>
                  <a:srgbClr val="2F5496"/>
                </a:solidFill>
                <a:latin typeface="+mj-lt"/>
                <a:ea typeface="Calibri"/>
                <a:cs typeface="Arial"/>
                <a:hlinkClick r:id="rId10"/>
              </a:rPr>
              <a:t>Drama 7–10 Syllabus</a:t>
            </a:r>
            <a:r>
              <a:rPr lang="en-AU" sz="1000" dirty="0">
                <a:solidFill>
                  <a:srgbClr val="000000"/>
                </a:solidFill>
                <a:latin typeface="+mj-lt"/>
                <a:ea typeface="Calibri"/>
                <a:cs typeface="Arial"/>
              </a:rPr>
              <a:t>© NSW Education Standards Authority (NESA) for and on behalf of the Crown in right  of the State of New South Wales, 2023.</a:t>
            </a:r>
          </a:p>
          <a:p>
            <a:pPr>
              <a:lnSpc>
                <a:spcPct val="100000"/>
              </a:lnSpc>
            </a:pPr>
            <a:r>
              <a:rPr lang="en-GB" sz="1000" dirty="0">
                <a:latin typeface="+mj-lt"/>
                <a:cs typeface="Arial"/>
              </a:rPr>
              <a:t>Frantic Assembly (2012) </a:t>
            </a:r>
            <a:r>
              <a:rPr lang="en-GB" sz="1000" dirty="0">
                <a:latin typeface="+mj-lt"/>
                <a:cs typeface="Arial"/>
                <a:hlinkClick r:id="rId11"/>
              </a:rPr>
              <a:t>The Curious Incident of the Dog in the Night-time</a:t>
            </a:r>
            <a:r>
              <a:rPr lang="en-GB" sz="1000" dirty="0">
                <a:latin typeface="+mj-lt"/>
                <a:cs typeface="Arial"/>
              </a:rPr>
              <a:t>, accessed 23 June 2025. </a:t>
            </a:r>
          </a:p>
          <a:p>
            <a:pPr>
              <a:lnSpc>
                <a:spcPct val="100000"/>
              </a:lnSpc>
            </a:pPr>
            <a:r>
              <a:rPr lang="en-AU" sz="1000" dirty="0" err="1">
                <a:latin typeface="+mj-lt"/>
                <a:cs typeface="Arial"/>
              </a:rPr>
              <a:t>Klook</a:t>
            </a:r>
            <a:r>
              <a:rPr lang="en-AU" sz="1000" dirty="0">
                <a:latin typeface="+mj-lt"/>
                <a:cs typeface="Arial"/>
              </a:rPr>
              <a:t> (2025) </a:t>
            </a:r>
            <a:r>
              <a:rPr lang="en-AU" sz="1000" dirty="0">
                <a:latin typeface="+mj-lt"/>
                <a:cs typeface="Arial"/>
                <a:hlinkClick r:id="rId12"/>
              </a:rPr>
              <a:t>Chongqing 1949</a:t>
            </a:r>
            <a:r>
              <a:rPr lang="en-AU" sz="1000" dirty="0">
                <a:latin typeface="+mj-lt"/>
                <a:cs typeface="Arial"/>
              </a:rPr>
              <a:t>, accessed 23 June 2025.</a:t>
            </a:r>
          </a:p>
          <a:p>
            <a:pPr>
              <a:lnSpc>
                <a:spcPct val="100000"/>
              </a:lnSpc>
            </a:pPr>
            <a:r>
              <a:rPr lang="en-AU" sz="1000" dirty="0">
                <a:latin typeface="+mj-lt"/>
                <a:cs typeface="Arial"/>
              </a:rPr>
              <a:t>Life of Pi (2023) </a:t>
            </a:r>
            <a:r>
              <a:rPr lang="en-AU" sz="1000" dirty="0">
                <a:latin typeface="+mj-lt"/>
                <a:cs typeface="Arial"/>
                <a:hlinkClick r:id="rId13"/>
              </a:rPr>
              <a:t>Life of Pi sights and sounds</a:t>
            </a:r>
            <a:r>
              <a:rPr lang="en-AU" sz="1000" dirty="0">
                <a:latin typeface="+mj-lt"/>
                <a:cs typeface="Arial"/>
              </a:rPr>
              <a:t>, accessed 23 June 2025.</a:t>
            </a:r>
          </a:p>
          <a:p>
            <a:pPr>
              <a:lnSpc>
                <a:spcPct val="100000"/>
              </a:lnSpc>
            </a:pPr>
            <a:r>
              <a:rPr lang="en-AU" sz="1000" dirty="0">
                <a:cs typeface="Arial"/>
              </a:rPr>
              <a:t>Messy Nessy (2021) </a:t>
            </a:r>
            <a:r>
              <a:rPr lang="en-AU" sz="1000" dirty="0">
                <a:cs typeface="Arial"/>
                <a:hlinkClick r:id="rId14"/>
              </a:rPr>
              <a:t>The Greatest Open Air (and floating) Show on Earth</a:t>
            </a:r>
            <a:r>
              <a:rPr lang="en-AU" sz="1000" dirty="0">
                <a:cs typeface="Arial"/>
              </a:rPr>
              <a:t>, accessed 23 June 2025.</a:t>
            </a:r>
          </a:p>
          <a:p>
            <a:pPr>
              <a:lnSpc>
                <a:spcPct val="100000"/>
              </a:lnSpc>
            </a:pPr>
            <a:r>
              <a:rPr lang="en-AU" sz="1000" dirty="0">
                <a:cs typeface="Arial"/>
              </a:rPr>
              <a:t>YouTube (2025) </a:t>
            </a:r>
            <a:r>
              <a:rPr lang="en-AU" sz="1000" dirty="0">
                <a:cs typeface="Arial"/>
                <a:hlinkClick r:id="rId15"/>
              </a:rPr>
              <a:t>Night Night : The Great Last Hunt</a:t>
            </a:r>
            <a:r>
              <a:rPr lang="en-AU" sz="1000" dirty="0">
                <a:cs typeface="Arial"/>
              </a:rPr>
              <a:t>, accessed 27 October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CB2EE-B798-5A28-1731-9C948C23BD47}"/>
              </a:ext>
            </a:extLst>
          </p:cNvPr>
          <p:cNvSpPr>
            <a:spLocks noGrp="1"/>
          </p:cNvSpPr>
          <p:nvPr>
            <p:ph type="title"/>
          </p:nvPr>
        </p:nvSpPr>
        <p:spPr/>
        <p:txBody>
          <a:bodyPr/>
          <a:lstStyle/>
          <a:p>
            <a:r>
              <a:rPr lang="en-US"/>
              <a:t>References (2)</a:t>
            </a:r>
          </a:p>
        </p:txBody>
      </p:sp>
      <p:sp>
        <p:nvSpPr>
          <p:cNvPr id="6" name="Picture Placeholder 5">
            <a:extLst>
              <a:ext uri="{FF2B5EF4-FFF2-40B4-BE49-F238E27FC236}">
                <a16:creationId xmlns:a16="http://schemas.microsoft.com/office/drawing/2014/main" id="{DA864B0B-C657-35FD-A078-B6EA21305C0D}"/>
              </a:ext>
            </a:extLst>
          </p:cNvPr>
          <p:cNvSpPr>
            <a:spLocks noGrp="1"/>
          </p:cNvSpPr>
          <p:nvPr>
            <p:ph type="pic" sz="quarter" idx="13"/>
          </p:nvPr>
        </p:nvSpPr>
        <p:spPr/>
        <p:txBody>
          <a:body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Shakespeare’s Globe (2025) </a:t>
            </a:r>
            <a:r>
              <a:rPr kumimoji="0" lang="en-AU" sz="1000" b="0" i="0" u="none" strike="noStrike" kern="1200" cap="none" spc="0" normalizeH="0" baseline="0" noProof="0">
                <a:ln>
                  <a:noFill/>
                </a:ln>
                <a:solidFill>
                  <a:srgbClr val="22272B"/>
                </a:solidFill>
                <a:effectLst/>
                <a:uLnTx/>
                <a:uFillTx/>
                <a:latin typeface="Arial" panose="020B0604020202020204" pitchFamily="34" charset="0"/>
                <a:ea typeface="+mn-ea"/>
                <a:cs typeface="Arial"/>
                <a:hlinkClick r:id="rId2"/>
              </a:rPr>
              <a:t>Romeo and Juliet</a:t>
            </a:r>
            <a:r>
              <a:rPr kumimoji="0" lang="en-AU"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 accessed 23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3">
                  <a:extLst>
                    <a:ext uri="{A12FA001-AC4F-418D-AE19-62706E023703}">
                      <ahyp:hlinkClr xmlns:ahyp="http://schemas.microsoft.com/office/drawing/2018/hyperlinkcolor" val="tx"/>
                    </a:ext>
                  </a:extLst>
                </a:hlinkClick>
              </a:rPr>
              <a:t>LÉ NØR [the rain</a:t>
            </a:r>
            <a:r>
              <a:rPr kumimoji="0" lang="en-GB" sz="1000" b="0" i="0" u="none" strike="noStrike" kern="1200" cap="none" spc="0" normalizeH="0" baseline="0" noProof="0">
                <a:ln>
                  <a:noFill/>
                </a:ln>
                <a:solidFill>
                  <a:srgbClr val="EBEBEB">
                    <a:lumMod val="50000"/>
                  </a:srgbClr>
                </a:solidFill>
                <a:effectLst/>
                <a:uLnTx/>
                <a:uFillTx/>
                <a:latin typeface="Arial" panose="020B0604020202020204" pitchFamily="34" charset="0"/>
                <a:ea typeface="+mn-ea"/>
                <a:cs typeface="Arial"/>
                <a:hlinkClick r:id="rId3">
                  <a:extLst>
                    <a:ext uri="{A12FA001-AC4F-418D-AE19-62706E023703}">
                      <ahyp:hlinkClr xmlns:ahyp="http://schemas.microsoft.com/office/drawing/2018/hyperlinkcolor" val="tx"/>
                    </a:ext>
                  </a:extLst>
                </a:hlinkClick>
              </a:rPr>
              <a:t>].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r>
              <a:rPr kumimoji="0" lang="en-GB" sz="1000" b="0" i="0" u="none" strike="noStrike" kern="1200" cap="none" spc="0" normalizeH="0" baseline="0" noProof="0">
                <a:ln>
                  <a:noFill/>
                </a:ln>
                <a:solidFill>
                  <a:srgbClr val="EBEBEB">
                    <a:lumMod val="50000"/>
                  </a:srgbClr>
                </a:solidFill>
                <a:effectLst/>
                <a:uLnTx/>
                <a:uFillTx/>
                <a:latin typeface="Arial" panose="020B0604020202020204" pitchFamily="34" charset="0"/>
                <a:ea typeface="+mn-ea"/>
                <a:cs typeface="Arial"/>
              </a:rPr>
              <a:t>.</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4"/>
              </a:rPr>
              <a:t>Bruce.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5"/>
              </a:rPr>
              <a:t>It's Dark Outside.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6"/>
              </a:rPr>
              <a:t>Falling Through Clouds</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rPr>
              <a:t>.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7">
                  <a:extLst>
                    <a:ext uri="{A12FA001-AC4F-418D-AE19-62706E023703}">
                      <ahyp:hlinkClr xmlns:ahyp="http://schemas.microsoft.com/office/drawing/2018/hyperlinkcolor" val="tx"/>
                    </a:ext>
                  </a:extLst>
                </a:hlinkClick>
              </a:rPr>
              <a:t>Night </a:t>
            </a:r>
            <a:r>
              <a:rPr kumimoji="0" lang="en-GB" sz="1000" b="0" i="0" u="none" strike="noStrike" kern="1200" cap="none" spc="0" normalizeH="0" baseline="0" noProof="0" err="1">
                <a:ln>
                  <a:noFill/>
                </a:ln>
                <a:solidFill>
                  <a:srgbClr val="146CFD"/>
                </a:solidFill>
                <a:effectLst/>
                <a:uLnTx/>
                <a:uFillTx/>
                <a:latin typeface="Arial" panose="020B0604020202020204" pitchFamily="34" charset="0"/>
                <a:ea typeface="+mn-ea"/>
                <a:cs typeface="Arial"/>
                <a:hlinkClick r:id="rId7">
                  <a:extLst>
                    <a:ext uri="{A12FA001-AC4F-418D-AE19-62706E023703}">
                      <ahyp:hlinkClr xmlns:ahyp="http://schemas.microsoft.com/office/drawing/2018/hyperlinkcolor" val="tx"/>
                    </a:ext>
                  </a:extLst>
                </a:hlinkClick>
              </a:rPr>
              <a:t>Night</a:t>
            </a:r>
            <a:r>
              <a:rPr kumimoji="0" lang="en-GB" sz="1000" b="0" i="0" u="none" strike="noStrike" kern="1200" cap="none" spc="0" normalizeH="0" baseline="0" noProof="0">
                <a:ln>
                  <a:noFill/>
                </a:ln>
                <a:solidFill>
                  <a:srgbClr val="EBEBEB">
                    <a:lumMod val="50000"/>
                  </a:srgbClr>
                </a:solidFill>
                <a:effectLst/>
                <a:uLnTx/>
                <a:uFillTx/>
                <a:latin typeface="Arial" panose="020B0604020202020204" pitchFamily="34" charset="0"/>
                <a:ea typeface="+mn-ea"/>
                <a:cs typeface="Arial"/>
                <a:hlinkClick r:id="rId7">
                  <a:extLst>
                    <a:ext uri="{A12FA001-AC4F-418D-AE19-62706E023703}">
                      <ahyp:hlinkClr xmlns:ahyp="http://schemas.microsoft.com/office/drawing/2018/hyperlinkcolor" val="tx"/>
                    </a:ext>
                  </a:extLst>
                </a:hlinkClick>
              </a:rPr>
              <a:t>.</a:t>
            </a:r>
            <a:r>
              <a:rPr kumimoji="0" lang="en-GB" sz="1000" b="0" i="0" u="none" strike="noStrike" kern="1200" cap="none" spc="0" normalizeH="0" baseline="0" noProof="0">
                <a:ln>
                  <a:noFill/>
                </a:ln>
                <a:solidFill>
                  <a:srgbClr val="EBEBEB">
                    <a:lumMod val="50000"/>
                  </a:srgbClr>
                </a:solidFill>
                <a:effectLst/>
                <a:uLnTx/>
                <a:uFillTx/>
                <a:latin typeface="Arial" panose="020B0604020202020204" pitchFamily="34" charset="0"/>
                <a:ea typeface="+mn-ea"/>
                <a:cs typeface="Arial"/>
              </a:rPr>
              <a:t>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The Last Great Hunt (2024) </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hlinkClick r:id="rId6"/>
              </a:rPr>
              <a:t>Falling Through Clouds</a:t>
            </a:r>
            <a:r>
              <a:rPr kumimoji="0" lang="en-GB" sz="1000" b="0" i="0" u="none" strike="noStrike" kern="1200" cap="none" spc="0" normalizeH="0" baseline="0" noProof="0">
                <a:ln>
                  <a:noFill/>
                </a:ln>
                <a:solidFill>
                  <a:srgbClr val="146CFD"/>
                </a:solidFill>
                <a:effectLst/>
                <a:uLnTx/>
                <a:uFillTx/>
                <a:latin typeface="Arial" panose="020B0604020202020204" pitchFamily="34" charset="0"/>
                <a:ea typeface="+mn-ea"/>
                <a:cs typeface="Arial"/>
              </a:rPr>
              <a:t>. </a:t>
            </a:r>
            <a:r>
              <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Accessed 6 June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222"/>
                </a:solidFill>
                <a:effectLst/>
                <a:uLnTx/>
                <a:uFillTx/>
                <a:latin typeface="Arial" panose="020B0604020202020204" pitchFamily="34" charset="0"/>
                <a:ea typeface="+mn-ea"/>
                <a:cs typeface="Arial"/>
              </a:rPr>
              <a:t>Unwin S (2014) </a:t>
            </a:r>
            <a:r>
              <a:rPr kumimoji="0" lang="en-AU" sz="1000" b="0" i="1" u="none" strike="noStrike" kern="1200" cap="none" spc="0" normalizeH="0" baseline="0" noProof="0">
                <a:ln>
                  <a:noFill/>
                </a:ln>
                <a:solidFill>
                  <a:srgbClr val="222222"/>
                </a:solidFill>
                <a:effectLst/>
                <a:uLnTx/>
                <a:uFillTx/>
                <a:latin typeface="Arial" panose="020B0604020202020204" pitchFamily="34" charset="0"/>
                <a:ea typeface="+mn-ea"/>
                <a:cs typeface="Arial"/>
              </a:rPr>
              <a:t>The Complete Brecht Toolkit</a:t>
            </a:r>
            <a:r>
              <a:rPr kumimoji="0" lang="en-AU" sz="1000" b="0" i="0" u="none" strike="noStrike" kern="1200" cap="none" spc="0" normalizeH="0" baseline="0" noProof="0">
                <a:ln>
                  <a:noFill/>
                </a:ln>
                <a:solidFill>
                  <a:srgbClr val="222222"/>
                </a:solidFill>
                <a:effectLst/>
                <a:uLnTx/>
                <a:uFillTx/>
                <a:latin typeface="Arial" panose="020B0604020202020204" pitchFamily="34" charset="0"/>
                <a:ea typeface="+mn-ea"/>
                <a:cs typeface="Arial"/>
              </a:rPr>
              <a:t>, Nick Herns Books, London.</a:t>
            </a:r>
            <a:endParaRPr kumimoji="0" lang="en-GB" sz="1000" b="0" i="0" u="none" strike="noStrike" kern="1200" cap="none" spc="0" normalizeH="0" baseline="0" noProof="0">
              <a:ln>
                <a:noFill/>
              </a:ln>
              <a:solidFill>
                <a:srgbClr val="22272B"/>
              </a:solidFill>
              <a:effectLst/>
              <a:uLnTx/>
              <a:uFillTx/>
              <a:latin typeface="Arial" panose="020B0604020202020204" pitchFamily="34" charset="0"/>
              <a:ea typeface="+mn-ea"/>
              <a:cs typeface="Arial"/>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Van Gogh, V (1889) </a:t>
            </a:r>
            <a:r>
              <a:rPr kumimoji="0" lang="en-AU" sz="1000" b="0" i="1" u="none" strike="noStrike" kern="1200" cap="none" spc="0" normalizeH="0" baseline="0" noProof="0">
                <a:ln>
                  <a:noFill/>
                </a:ln>
                <a:solidFill>
                  <a:srgbClr val="22272B"/>
                </a:solidFill>
                <a:effectLst/>
                <a:uLnTx/>
                <a:uFillTx/>
                <a:latin typeface="Arial" panose="020B0604020202020204" pitchFamily="34" charset="0"/>
                <a:ea typeface="+mn-ea"/>
                <a:cs typeface="Arial"/>
                <a:hlinkClick r:id="rId8"/>
              </a:rPr>
              <a:t>The Starry Night</a:t>
            </a:r>
            <a:r>
              <a:rPr kumimoji="0" lang="en-AU" sz="1000" b="0" i="0" u="none" strike="noStrike" kern="1200" cap="none" spc="0" normalizeH="0" baseline="0" noProof="0">
                <a:ln>
                  <a:noFill/>
                </a:ln>
                <a:solidFill>
                  <a:srgbClr val="22272B"/>
                </a:solidFill>
                <a:effectLst/>
                <a:uLnTx/>
                <a:uFillTx/>
                <a:latin typeface="Arial" panose="020B0604020202020204" pitchFamily="34" charset="0"/>
                <a:ea typeface="+mn-ea"/>
                <a:cs typeface="Arial"/>
              </a:rPr>
              <a:t>, MoMA website, accessed 16 June 2025. </a:t>
            </a:r>
            <a:endParaRPr kumimoji="0" lang="en-AU" sz="1000" b="0" i="0" u="none" strike="noStrike" kern="1200" cap="none" spc="0" normalizeH="0" baseline="0" noProof="0">
              <a:ln>
                <a:noFill/>
              </a:ln>
              <a:solidFill>
                <a:srgbClr val="22272B"/>
              </a:solidFill>
              <a:effectLst/>
              <a:uLnTx/>
              <a:uFillTx/>
              <a:latin typeface="Arial" panose="020B0604020202020204" pitchFamily="34" charset="0"/>
              <a:ea typeface="Calibri" panose="020F0502020204030204" pitchFamily="34" charset="0"/>
              <a:cs typeface="Arial"/>
            </a:endParaRPr>
          </a:p>
          <a:p>
            <a:endParaRPr lang="en-US"/>
          </a:p>
        </p:txBody>
      </p:sp>
      <p:sp>
        <p:nvSpPr>
          <p:cNvPr id="2" name="Slide Number Placeholder 1">
            <a:extLst>
              <a:ext uri="{FF2B5EF4-FFF2-40B4-BE49-F238E27FC236}">
                <a16:creationId xmlns:a16="http://schemas.microsoft.com/office/drawing/2014/main" id="{C57F87C5-D07D-023D-9BC9-4DB4179080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101</a:t>
            </a:fld>
            <a:endParaRPr lang="en-AU"/>
          </a:p>
        </p:txBody>
      </p:sp>
    </p:spTree>
    <p:extLst>
      <p:ext uri="{BB962C8B-B14F-4D97-AF65-F5344CB8AC3E}">
        <p14:creationId xmlns:p14="http://schemas.microsoft.com/office/powerpoint/2010/main" val="19753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BE3B7-DC5B-C883-9857-1277029D8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AA40F-B669-9ECE-0600-09BC09BD1528}"/>
              </a:ext>
            </a:extLst>
          </p:cNvPr>
          <p:cNvSpPr>
            <a:spLocks noGrp="1"/>
          </p:cNvSpPr>
          <p:nvPr>
            <p:ph type="title"/>
          </p:nvPr>
        </p:nvSpPr>
        <p:spPr>
          <a:xfrm>
            <a:off x="360000" y="-545601"/>
            <a:ext cx="11484000" cy="545601"/>
          </a:xfrm>
        </p:spPr>
        <p:txBody>
          <a:bodyPr vert="horz" lIns="0" tIns="0" rIns="0" bIns="0" rtlCol="0" anchor="b">
            <a:noAutofit/>
          </a:bodyPr>
          <a:lstStyle/>
          <a:p>
            <a:r>
              <a:rPr lang="en-US"/>
              <a:t>The Last Great Hunt – podcast activity</a:t>
            </a:r>
          </a:p>
        </p:txBody>
      </p:sp>
      <p:pic>
        <p:nvPicPr>
          <p:cNvPr id="9" name="Picture 8" descr="The Last Great Hunt podcast comprehension sheet.">
            <a:extLst>
              <a:ext uri="{FF2B5EF4-FFF2-40B4-BE49-F238E27FC236}">
                <a16:creationId xmlns:a16="http://schemas.microsoft.com/office/drawing/2014/main" id="{C10B93D1-E37B-60B6-ECCC-84F102D19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925" y="147502"/>
            <a:ext cx="9283841" cy="6562996"/>
          </a:xfrm>
          <a:prstGeom prst="rect">
            <a:avLst/>
          </a:prstGeom>
        </p:spPr>
      </p:pic>
      <p:sp>
        <p:nvSpPr>
          <p:cNvPr id="4" name="Oval 3">
            <a:extLst>
              <a:ext uri="{FF2B5EF4-FFF2-40B4-BE49-F238E27FC236}">
                <a16:creationId xmlns:a16="http://schemas.microsoft.com/office/drawing/2014/main" id="{D29511B3-3864-000E-89FF-346ECFF71818}"/>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2.2a</a:t>
            </a:r>
            <a:endParaRPr lang="en-GB" sz="1800" b="1"/>
          </a:p>
        </p:txBody>
      </p:sp>
      <p:sp>
        <p:nvSpPr>
          <p:cNvPr id="3" name="Slide Number Placeholder 2">
            <a:extLst>
              <a:ext uri="{FF2B5EF4-FFF2-40B4-BE49-F238E27FC236}">
                <a16:creationId xmlns:a16="http://schemas.microsoft.com/office/drawing/2014/main" id="{126B8E86-87BC-1A08-D550-02E30B3E2C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8635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5F3004-5B90-2A7C-C83B-C0D0F35E63C0}"/>
              </a:ext>
            </a:extLst>
          </p:cNvPr>
          <p:cNvSpPr>
            <a:spLocks noGrp="1"/>
          </p:cNvSpPr>
          <p:nvPr>
            <p:ph type="title"/>
          </p:nvPr>
        </p:nvSpPr>
        <p:spPr>
          <a:xfrm>
            <a:off x="360000" y="360000"/>
            <a:ext cx="11484000" cy="545601"/>
          </a:xfrm>
        </p:spPr>
        <p:txBody>
          <a:bodyPr/>
          <a:lstStyle/>
          <a:p>
            <a:r>
              <a:rPr lang="en-AU"/>
              <a:t>The Last Great Hunt </a:t>
            </a:r>
            <a:r>
              <a:rPr lang="en-AU">
                <a:latin typeface="Arial"/>
                <a:ea typeface="Calibri"/>
                <a:cs typeface="Arial"/>
              </a:rPr>
              <a:t>– devising process</a:t>
            </a:r>
            <a:r>
              <a:rPr lang="en-AU"/>
              <a:t> </a:t>
            </a:r>
            <a:endParaRPr lang="en-GB"/>
          </a:p>
        </p:txBody>
      </p:sp>
      <p:sp>
        <p:nvSpPr>
          <p:cNvPr id="4" name="Oval 3">
            <a:extLst>
              <a:ext uri="{FF2B5EF4-FFF2-40B4-BE49-F238E27FC236}">
                <a16:creationId xmlns:a16="http://schemas.microsoft.com/office/drawing/2014/main" id="{8801DD7F-A696-4D58-54AA-A30E959CAC6F}"/>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2.2b</a:t>
            </a:r>
            <a:endParaRPr lang="en-GB" sz="1800" b="1"/>
          </a:p>
        </p:txBody>
      </p:sp>
      <p:grpSp>
        <p:nvGrpSpPr>
          <p:cNvPr id="6" name="Group 5" descr="Free play. Improvise and play with possibilities.">
            <a:extLst>
              <a:ext uri="{FF2B5EF4-FFF2-40B4-BE49-F238E27FC236}">
                <a16:creationId xmlns:a16="http://schemas.microsoft.com/office/drawing/2014/main" id="{8AB6FAD5-B423-393F-4C1E-62A0B654BEAF}"/>
              </a:ext>
            </a:extLst>
          </p:cNvPr>
          <p:cNvGrpSpPr/>
          <p:nvPr/>
        </p:nvGrpSpPr>
        <p:grpSpPr>
          <a:xfrm>
            <a:off x="351000" y="1815130"/>
            <a:ext cx="2040030" cy="4332155"/>
            <a:chOff x="351000" y="1815130"/>
            <a:chExt cx="2040030" cy="4332155"/>
          </a:xfrm>
        </p:grpSpPr>
        <p:sp>
          <p:nvSpPr>
            <p:cNvPr id="72" name="Rectangle: Top Corners Rounded 71">
              <a:extLst>
                <a:ext uri="{FF2B5EF4-FFF2-40B4-BE49-F238E27FC236}">
                  <a16:creationId xmlns:a16="http://schemas.microsoft.com/office/drawing/2014/main" id="{16AEA6D0-CDA3-3546-DE78-2CF662B88827}"/>
                </a:ext>
              </a:extLst>
            </p:cNvPr>
            <p:cNvSpPr/>
            <p:nvPr/>
          </p:nvSpPr>
          <p:spPr>
            <a:xfrm>
              <a:off x="351000" y="1815130"/>
              <a:ext cx="2040030" cy="664784"/>
            </a:xfrm>
            <a:prstGeom prst="round2SameRect">
              <a:avLst/>
            </a:prstGeom>
            <a:ln w="38100">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tx1"/>
                  </a:solidFill>
                  <a:latin typeface="+mj-lt"/>
                </a:rPr>
                <a:t>Free/Wild play</a:t>
              </a:r>
            </a:p>
          </p:txBody>
        </p:sp>
        <p:sp>
          <p:nvSpPr>
            <p:cNvPr id="73" name="Rectangle: Top Corners Rounded 72" descr="Free play. Improvise and play with possibilities. &#10;">
              <a:extLst>
                <a:ext uri="{FF2B5EF4-FFF2-40B4-BE49-F238E27FC236}">
                  <a16:creationId xmlns:a16="http://schemas.microsoft.com/office/drawing/2014/main" id="{E43B5463-253D-F599-6AE5-A08FB85AE8CD}"/>
                </a:ext>
              </a:extLst>
            </p:cNvPr>
            <p:cNvSpPr/>
            <p:nvPr/>
          </p:nvSpPr>
          <p:spPr>
            <a:xfrm>
              <a:off x="351000" y="2511107"/>
              <a:ext cx="2040030" cy="3636178"/>
            </a:xfrm>
            <a:prstGeom prst="round2SameRect">
              <a:avLst>
                <a:gd name="adj1" fmla="val 0"/>
                <a:gd name="adj2" fmla="val 11111"/>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AU" sz="1600">
                  <a:solidFill>
                    <a:srgbClr val="000000"/>
                  </a:solidFill>
                </a:rPr>
                <a:t>Improvise and play with possibilities. </a:t>
              </a:r>
              <a:endParaRPr lang="en-AU" sz="1600"/>
            </a:p>
          </p:txBody>
        </p:sp>
      </p:grpSp>
      <p:grpSp>
        <p:nvGrpSpPr>
          <p:cNvPr id="7" name="Group 6" descr="Exhausting the toolkit. Through long form improvisation, figure out every single interesting way the toolkit can be used in the space.">
            <a:extLst>
              <a:ext uri="{FF2B5EF4-FFF2-40B4-BE49-F238E27FC236}">
                <a16:creationId xmlns:a16="http://schemas.microsoft.com/office/drawing/2014/main" id="{3E49B3E7-ED12-7D26-67AD-1CE07FF76A67}"/>
              </a:ext>
            </a:extLst>
          </p:cNvPr>
          <p:cNvGrpSpPr/>
          <p:nvPr/>
        </p:nvGrpSpPr>
        <p:grpSpPr>
          <a:xfrm>
            <a:off x="2713492" y="1815130"/>
            <a:ext cx="2040030" cy="4306831"/>
            <a:chOff x="2713492" y="1815130"/>
            <a:chExt cx="2040030" cy="4306831"/>
          </a:xfrm>
        </p:grpSpPr>
        <p:sp>
          <p:nvSpPr>
            <p:cNvPr id="78" name="Rectangle: Top Corners Rounded 77">
              <a:extLst>
                <a:ext uri="{FF2B5EF4-FFF2-40B4-BE49-F238E27FC236}">
                  <a16:creationId xmlns:a16="http://schemas.microsoft.com/office/drawing/2014/main" id="{C08A7912-1685-C677-0EAE-66F2DFF4A806}"/>
                </a:ext>
              </a:extLst>
            </p:cNvPr>
            <p:cNvSpPr/>
            <p:nvPr/>
          </p:nvSpPr>
          <p:spPr>
            <a:xfrm>
              <a:off x="2713492" y="1815130"/>
              <a:ext cx="2040030" cy="657820"/>
            </a:xfrm>
            <a:prstGeom prst="round2SameRect">
              <a:avLst/>
            </a:prstGeom>
            <a:solidFill>
              <a:schemeClr val="tx2">
                <a:lumMod val="20000"/>
                <a:lumOff val="80000"/>
              </a:schemeClr>
            </a:solidFill>
            <a:ln w="38100">
              <a:solidFill>
                <a:schemeClr val="tx2">
                  <a:lumMod val="20000"/>
                  <a:lumOff val="8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tx1"/>
                  </a:solidFill>
                  <a:latin typeface="+mj-lt"/>
                </a:rPr>
                <a:t>Exhausting the toolkit</a:t>
              </a:r>
            </a:p>
          </p:txBody>
        </p:sp>
        <p:sp>
          <p:nvSpPr>
            <p:cNvPr id="79" name="Rectangle: Top Corners Rounded 78">
              <a:extLst>
                <a:ext uri="{FF2B5EF4-FFF2-40B4-BE49-F238E27FC236}">
                  <a16:creationId xmlns:a16="http://schemas.microsoft.com/office/drawing/2014/main" id="{7E26B0BE-558B-EFCF-EAC1-A371B027A170}"/>
                </a:ext>
              </a:extLst>
            </p:cNvPr>
            <p:cNvSpPr/>
            <p:nvPr/>
          </p:nvSpPr>
          <p:spPr>
            <a:xfrm>
              <a:off x="2713492" y="2500427"/>
              <a:ext cx="2040030" cy="3621534"/>
            </a:xfrm>
            <a:prstGeom prst="round2SameRect">
              <a:avLst>
                <a:gd name="adj1" fmla="val 0"/>
                <a:gd name="adj2" fmla="val 11111"/>
              </a:avLst>
            </a:prstGeom>
            <a:noFill/>
            <a:ln w="381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Through long form improvisation, figure out every single interesting way the toolkit can be used in the space. </a:t>
              </a:r>
            </a:p>
          </p:txBody>
        </p:sp>
      </p:grpSp>
      <p:grpSp>
        <p:nvGrpSpPr>
          <p:cNvPr id="8" name="Group 7" descr="Finding the best bits. Film improvisations and collaboratively use intuition to decide what is working.">
            <a:extLst>
              <a:ext uri="{FF2B5EF4-FFF2-40B4-BE49-F238E27FC236}">
                <a16:creationId xmlns:a16="http://schemas.microsoft.com/office/drawing/2014/main" id="{270931D6-6319-9A60-A0C7-693AEDEB9158}"/>
              </a:ext>
            </a:extLst>
          </p:cNvPr>
          <p:cNvGrpSpPr/>
          <p:nvPr/>
        </p:nvGrpSpPr>
        <p:grpSpPr>
          <a:xfrm>
            <a:off x="5075984" y="1858384"/>
            <a:ext cx="2040030" cy="4228093"/>
            <a:chOff x="5075984" y="1858384"/>
            <a:chExt cx="2040030" cy="4228093"/>
          </a:xfrm>
        </p:grpSpPr>
        <p:sp>
          <p:nvSpPr>
            <p:cNvPr id="81" name="Rectangle: Top Corners Rounded 80">
              <a:extLst>
                <a:ext uri="{FF2B5EF4-FFF2-40B4-BE49-F238E27FC236}">
                  <a16:creationId xmlns:a16="http://schemas.microsoft.com/office/drawing/2014/main" id="{909B14E6-29C2-64DC-A74E-5E128B7A5E6C}"/>
                </a:ext>
              </a:extLst>
            </p:cNvPr>
            <p:cNvSpPr/>
            <p:nvPr/>
          </p:nvSpPr>
          <p:spPr>
            <a:xfrm>
              <a:off x="5075984" y="1858384"/>
              <a:ext cx="2040030" cy="662433"/>
            </a:xfrm>
            <a:prstGeom prst="round2SameRect">
              <a:avLst/>
            </a:prstGeom>
            <a:solidFill>
              <a:schemeClr val="accent6">
                <a:lumMod val="75000"/>
              </a:schemeClr>
            </a:solidFill>
            <a:ln w="38100">
              <a:solidFill>
                <a:schemeClr val="accent6">
                  <a:lumMod val="7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tx1"/>
                  </a:solidFill>
                  <a:latin typeface="+mj-lt"/>
                </a:rPr>
                <a:t>Finding the best bits</a:t>
              </a:r>
            </a:p>
          </p:txBody>
        </p:sp>
        <p:sp>
          <p:nvSpPr>
            <p:cNvPr id="82" name="Rectangle: Top Corners Rounded 81">
              <a:extLst>
                <a:ext uri="{FF2B5EF4-FFF2-40B4-BE49-F238E27FC236}">
                  <a16:creationId xmlns:a16="http://schemas.microsoft.com/office/drawing/2014/main" id="{A412B8DE-3084-423A-E760-3766A6C4A2DF}"/>
                </a:ext>
              </a:extLst>
            </p:cNvPr>
            <p:cNvSpPr/>
            <p:nvPr/>
          </p:nvSpPr>
          <p:spPr>
            <a:xfrm>
              <a:off x="5075984" y="2511107"/>
              <a:ext cx="2040030" cy="3575370"/>
            </a:xfrm>
            <a:prstGeom prst="round2SameRect">
              <a:avLst>
                <a:gd name="adj1" fmla="val 0"/>
                <a:gd name="adj2" fmla="val 11111"/>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Film improvisations and collaboratively use intuition to decide what is working. </a:t>
              </a:r>
            </a:p>
          </p:txBody>
        </p:sp>
      </p:grpSp>
      <p:grpSp>
        <p:nvGrpSpPr>
          <p:cNvPr id="9" name="Group 8" descr="Stringing it all together. Create a visual storyboard allowing scenes, ideas, narratives and characters to emerge and solidify, then clarify the central dramatic question.">
            <a:extLst>
              <a:ext uri="{FF2B5EF4-FFF2-40B4-BE49-F238E27FC236}">
                <a16:creationId xmlns:a16="http://schemas.microsoft.com/office/drawing/2014/main" id="{4C7B4F0A-B3D7-EC93-58FC-7CEB02FAC8CC}"/>
              </a:ext>
            </a:extLst>
          </p:cNvPr>
          <p:cNvGrpSpPr/>
          <p:nvPr/>
        </p:nvGrpSpPr>
        <p:grpSpPr>
          <a:xfrm>
            <a:off x="7438476" y="1858384"/>
            <a:ext cx="2040030" cy="4263577"/>
            <a:chOff x="7438476" y="1858384"/>
            <a:chExt cx="2040030" cy="4263577"/>
          </a:xfrm>
        </p:grpSpPr>
        <p:sp>
          <p:nvSpPr>
            <p:cNvPr id="84" name="Rectangle: Top Corners Rounded 83">
              <a:extLst>
                <a:ext uri="{FF2B5EF4-FFF2-40B4-BE49-F238E27FC236}">
                  <a16:creationId xmlns:a16="http://schemas.microsoft.com/office/drawing/2014/main" id="{E2F4305E-68CE-D0D8-BE69-CB189F9F9672}"/>
                </a:ext>
              </a:extLst>
            </p:cNvPr>
            <p:cNvSpPr/>
            <p:nvPr/>
          </p:nvSpPr>
          <p:spPr>
            <a:xfrm>
              <a:off x="7438476" y="1858384"/>
              <a:ext cx="2040030" cy="662433"/>
            </a:xfrm>
            <a:prstGeom prst="round2SameRect">
              <a:avLst/>
            </a:prstGeom>
            <a:solidFill>
              <a:schemeClr val="accent6">
                <a:lumMod val="50000"/>
              </a:schemeClr>
            </a:solidFill>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AU" sz="1800" b="1">
                  <a:solidFill>
                    <a:schemeClr val="bg1"/>
                  </a:solidFill>
                  <a:latin typeface="+mj-lt"/>
                </a:rPr>
                <a:t>Stringing it all together</a:t>
              </a:r>
              <a:endParaRPr lang="en-GB" sz="1800" b="1">
                <a:solidFill>
                  <a:schemeClr val="bg1"/>
                </a:solidFill>
                <a:latin typeface="+mj-lt"/>
              </a:endParaRPr>
            </a:p>
          </p:txBody>
        </p:sp>
        <p:sp>
          <p:nvSpPr>
            <p:cNvPr id="85" name="Rectangle: Top Corners Rounded 84">
              <a:extLst>
                <a:ext uri="{FF2B5EF4-FFF2-40B4-BE49-F238E27FC236}">
                  <a16:creationId xmlns:a16="http://schemas.microsoft.com/office/drawing/2014/main" id="{AA5527F3-DD76-DF69-8841-89001A48BB40}"/>
                </a:ext>
              </a:extLst>
            </p:cNvPr>
            <p:cNvSpPr/>
            <p:nvPr/>
          </p:nvSpPr>
          <p:spPr>
            <a:xfrm>
              <a:off x="7438476" y="2511107"/>
              <a:ext cx="2040030" cy="3610854"/>
            </a:xfrm>
            <a:prstGeom prst="round2SameRect">
              <a:avLst>
                <a:gd name="adj1" fmla="val 0"/>
                <a:gd name="adj2" fmla="val 11111"/>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Create a visual storyboard allowing scenes, ideas, narratives and characters to emerge and solidify, then clarify the central dramatic question.</a:t>
              </a:r>
            </a:p>
          </p:txBody>
        </p:sp>
      </p:grpSp>
      <p:grpSp>
        <p:nvGrpSpPr>
          <p:cNvPr id="10" name="Group 9" descr="The hard bit. Hold onto a sense of play, while applying rigour and openness when refining. Embrace failure and be willing to pivot through rehearsals.">
            <a:extLst>
              <a:ext uri="{FF2B5EF4-FFF2-40B4-BE49-F238E27FC236}">
                <a16:creationId xmlns:a16="http://schemas.microsoft.com/office/drawing/2014/main" id="{5B0C13A7-51D7-49C1-1D30-A2C2309EC54B}"/>
              </a:ext>
            </a:extLst>
          </p:cNvPr>
          <p:cNvGrpSpPr/>
          <p:nvPr/>
        </p:nvGrpSpPr>
        <p:grpSpPr>
          <a:xfrm>
            <a:off x="9800970" y="1837994"/>
            <a:ext cx="2040030" cy="4283968"/>
            <a:chOff x="9800970" y="1837994"/>
            <a:chExt cx="2040030" cy="4283968"/>
          </a:xfrm>
        </p:grpSpPr>
        <p:sp>
          <p:nvSpPr>
            <p:cNvPr id="111" name="Rectangle: Top Corners Rounded 110">
              <a:extLst>
                <a:ext uri="{FF2B5EF4-FFF2-40B4-BE49-F238E27FC236}">
                  <a16:creationId xmlns:a16="http://schemas.microsoft.com/office/drawing/2014/main" id="{2B98DEB8-0DEE-07BD-3643-03701B6D6418}"/>
                </a:ext>
              </a:extLst>
            </p:cNvPr>
            <p:cNvSpPr/>
            <p:nvPr/>
          </p:nvSpPr>
          <p:spPr>
            <a:xfrm>
              <a:off x="9800970" y="1837994"/>
              <a:ext cx="2040030" cy="662433"/>
            </a:xfrm>
            <a:prstGeom prst="round2SameRect">
              <a:avLst/>
            </a:prstGeom>
            <a:solidFill>
              <a:schemeClr val="tx2"/>
            </a:solidFill>
            <a:ln w="38100">
              <a:solidFill>
                <a:schemeClr val="tx2"/>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bg1"/>
                  </a:solidFill>
                  <a:latin typeface="+mj-lt"/>
                </a:rPr>
                <a:t>The hard bit</a:t>
              </a:r>
            </a:p>
          </p:txBody>
        </p:sp>
        <p:sp>
          <p:nvSpPr>
            <p:cNvPr id="112" name="Rectangle: Top Corners Rounded 111">
              <a:extLst>
                <a:ext uri="{FF2B5EF4-FFF2-40B4-BE49-F238E27FC236}">
                  <a16:creationId xmlns:a16="http://schemas.microsoft.com/office/drawing/2014/main" id="{D278D6E9-4049-1F82-9EF9-438B822B98B7}"/>
                </a:ext>
              </a:extLst>
            </p:cNvPr>
            <p:cNvSpPr/>
            <p:nvPr/>
          </p:nvSpPr>
          <p:spPr>
            <a:xfrm>
              <a:off x="9800970" y="2511106"/>
              <a:ext cx="2040030" cy="3610856"/>
            </a:xfrm>
            <a:prstGeom prst="round2SameRect">
              <a:avLst>
                <a:gd name="adj1" fmla="val 0"/>
                <a:gd name="adj2" fmla="val 11111"/>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Hold onto a sense of play, while applying </a:t>
              </a:r>
              <a:r>
                <a:rPr lang="en-US" sz="1600" err="1">
                  <a:solidFill>
                    <a:srgbClr val="000000"/>
                  </a:solidFill>
                </a:rPr>
                <a:t>rigour</a:t>
              </a:r>
              <a:r>
                <a:rPr lang="en-US" sz="1600">
                  <a:solidFill>
                    <a:srgbClr val="000000"/>
                  </a:solidFill>
                </a:rPr>
                <a:t> and openness when refining. Embrace failure and be willing to pivot through rehearsals. </a:t>
              </a:r>
            </a:p>
          </p:txBody>
        </p:sp>
      </p:grpSp>
      <p:grpSp>
        <p:nvGrpSpPr>
          <p:cNvPr id="5" name="Group 4">
            <a:extLst>
              <a:ext uri="{FF2B5EF4-FFF2-40B4-BE49-F238E27FC236}">
                <a16:creationId xmlns:a16="http://schemas.microsoft.com/office/drawing/2014/main" id="{9BA37358-C755-0C52-C584-11B02F533581}"/>
              </a:ext>
              <a:ext uri="{C183D7F6-B498-43B3-948B-1728B52AA6E4}">
                <adec:decorative xmlns:adec="http://schemas.microsoft.com/office/drawing/2017/decorative" val="1"/>
              </a:ext>
            </a:extLst>
          </p:cNvPr>
          <p:cNvGrpSpPr/>
          <p:nvPr/>
        </p:nvGrpSpPr>
        <p:grpSpPr>
          <a:xfrm>
            <a:off x="2463857" y="3734436"/>
            <a:ext cx="7258286" cy="493542"/>
            <a:chOff x="2463857" y="3734436"/>
            <a:chExt cx="7258286" cy="493542"/>
          </a:xfrm>
        </p:grpSpPr>
        <p:sp>
          <p:nvSpPr>
            <p:cNvPr id="106" name="Isosceles Triangle 105">
              <a:extLst>
                <a:ext uri="{FF2B5EF4-FFF2-40B4-BE49-F238E27FC236}">
                  <a16:creationId xmlns:a16="http://schemas.microsoft.com/office/drawing/2014/main" id="{6C60041C-A900-C2D2-FE7E-2F76618944D4}"/>
                </a:ext>
              </a:extLst>
            </p:cNvPr>
            <p:cNvSpPr/>
            <p:nvPr/>
          </p:nvSpPr>
          <p:spPr>
            <a:xfrm rot="5400000">
              <a:off x="2299492" y="3898802"/>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B9C73682-D70D-017E-1E45-13A5CB0ED6B3}"/>
                </a:ext>
              </a:extLst>
            </p:cNvPr>
            <p:cNvSpPr/>
            <p:nvPr/>
          </p:nvSpPr>
          <p:spPr>
            <a:xfrm rot="5400000">
              <a:off x="4667982"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8A5C88AE-5247-F026-C58B-E003B464EF4C}"/>
                </a:ext>
              </a:extLst>
            </p:cNvPr>
            <p:cNvSpPr/>
            <p:nvPr/>
          </p:nvSpPr>
          <p:spPr>
            <a:xfrm rot="5400000">
              <a:off x="7030474"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DD988060-14CF-674E-2FE1-18909264FE3A}"/>
                </a:ext>
              </a:extLst>
            </p:cNvPr>
            <p:cNvSpPr/>
            <p:nvPr/>
          </p:nvSpPr>
          <p:spPr>
            <a:xfrm rot="5400000">
              <a:off x="9392966"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0894940B-3487-FD3D-8DB5-378B390224B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156663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2300-BFC1-C75B-E273-170E13BC5B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28FCEC-335D-0FED-4621-EA69F9BCEA8A}"/>
              </a:ext>
            </a:extLst>
          </p:cNvPr>
          <p:cNvSpPr>
            <a:spLocks noGrp="1"/>
          </p:cNvSpPr>
          <p:nvPr>
            <p:ph type="title"/>
          </p:nvPr>
        </p:nvSpPr>
        <p:spPr/>
        <p:txBody>
          <a:bodyPr/>
          <a:lstStyle/>
          <a:p>
            <a:r>
              <a:rPr lang="en-AU"/>
              <a:t>The Last Great Hunt and technologies</a:t>
            </a:r>
          </a:p>
        </p:txBody>
      </p:sp>
      <p:sp>
        <p:nvSpPr>
          <p:cNvPr id="4" name="Text Placeholder 3">
            <a:extLst>
              <a:ext uri="{FF2B5EF4-FFF2-40B4-BE49-F238E27FC236}">
                <a16:creationId xmlns:a16="http://schemas.microsoft.com/office/drawing/2014/main" id="{05CE880B-AAE6-BB4C-0D34-63323A61FC28}"/>
              </a:ext>
            </a:extLst>
          </p:cNvPr>
          <p:cNvSpPr>
            <a:spLocks noGrp="1"/>
          </p:cNvSpPr>
          <p:nvPr>
            <p:ph type="body" sz="quarter" idx="18"/>
          </p:nvPr>
        </p:nvSpPr>
        <p:spPr>
          <a:xfrm>
            <a:off x="427836" y="962742"/>
            <a:ext cx="11483999" cy="445632"/>
          </a:xfrm>
        </p:spPr>
        <p:txBody>
          <a:bodyPr/>
          <a:lstStyle/>
          <a:p>
            <a:r>
              <a:rPr lang="en-AU"/>
              <a:t>New Owner : The Great Last Hunt (2019)</a:t>
            </a:r>
          </a:p>
        </p:txBody>
      </p:sp>
      <p:sp>
        <p:nvSpPr>
          <p:cNvPr id="8" name="Content Placeholder 4">
            <a:extLst>
              <a:ext uri="{FF2B5EF4-FFF2-40B4-BE49-F238E27FC236}">
                <a16:creationId xmlns:a16="http://schemas.microsoft.com/office/drawing/2014/main" id="{808CC100-A86D-9FCD-E261-FC1EBE5A9F96}"/>
              </a:ext>
            </a:extLst>
          </p:cNvPr>
          <p:cNvSpPr txBox="1">
            <a:spLocks/>
          </p:cNvSpPr>
          <p:nvPr/>
        </p:nvSpPr>
        <p:spPr>
          <a:xfrm>
            <a:off x="359999" y="2198276"/>
            <a:ext cx="5236129" cy="3080306"/>
          </a:xfrm>
          <a:prstGeom prst="rect">
            <a:avLst/>
          </a:prstGeom>
          <a:solidFill>
            <a:schemeClr val="accent6"/>
          </a:solidFill>
          <a:effectLst/>
        </p:spPr>
        <p:style>
          <a:lnRef idx="0">
            <a:schemeClr val="accent4"/>
          </a:lnRef>
          <a:fillRef idx="3">
            <a:schemeClr val="accent4"/>
          </a:fillRef>
          <a:effectRef idx="3">
            <a:schemeClr val="accent4"/>
          </a:effectRef>
          <a:fontRef idx="minor">
            <a:schemeClr val="lt1"/>
          </a:fontRef>
        </p:style>
        <p:txBody>
          <a:bodyPr lIns="144000" anchor="ctr" anchorCtr="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AU" sz="1800" dirty="0">
                <a:solidFill>
                  <a:schemeClr val="tx1"/>
                </a:solidFill>
              </a:rPr>
              <a:t>Name the different technologies being used.</a:t>
            </a:r>
          </a:p>
          <a:p>
            <a:r>
              <a:rPr lang="en-AU" sz="1800" dirty="0">
                <a:solidFill>
                  <a:schemeClr val="tx1"/>
                </a:solidFill>
              </a:rPr>
              <a:t>Describe the use of puppetry.</a:t>
            </a:r>
          </a:p>
          <a:p>
            <a:r>
              <a:rPr lang="en-AU" sz="1800" dirty="0">
                <a:solidFill>
                  <a:schemeClr val="tx1"/>
                </a:solidFill>
              </a:rPr>
              <a:t>How is mood and atmosphere created?</a:t>
            </a:r>
          </a:p>
          <a:p>
            <a:r>
              <a:rPr lang="en-AU" sz="1800" dirty="0">
                <a:solidFill>
                  <a:schemeClr val="tx1"/>
                </a:solidFill>
              </a:rPr>
              <a:t>How are the elements of production used in innovative ways?</a:t>
            </a:r>
          </a:p>
        </p:txBody>
      </p:sp>
      <p:sp>
        <p:nvSpPr>
          <p:cNvPr id="5" name="Text Placeholder 4">
            <a:extLst>
              <a:ext uri="{FF2B5EF4-FFF2-40B4-BE49-F238E27FC236}">
                <a16:creationId xmlns:a16="http://schemas.microsoft.com/office/drawing/2014/main" id="{948D4B75-562C-BD31-31AB-42E743C9A320}"/>
              </a:ext>
            </a:extLst>
          </p:cNvPr>
          <p:cNvSpPr>
            <a:spLocks noGrp="1"/>
          </p:cNvSpPr>
          <p:nvPr>
            <p:ph type="body" sz="quarter" idx="17"/>
          </p:nvPr>
        </p:nvSpPr>
        <p:spPr>
          <a:xfrm>
            <a:off x="5897024" y="5342685"/>
            <a:ext cx="6059595" cy="180001"/>
          </a:xfrm>
        </p:spPr>
        <p:txBody>
          <a:bodyPr/>
          <a:lstStyle/>
          <a:p>
            <a:r>
              <a:rPr lang="en-AU" sz="1000" dirty="0">
                <a:latin typeface="+mn-lt"/>
                <a:hlinkClick r:id="rId3"/>
              </a:rPr>
              <a:t>New Owner by The Last Great Hunt – trailer – YouTube </a:t>
            </a:r>
            <a:r>
              <a:rPr lang="en-AU" sz="1000" dirty="0">
                <a:latin typeface="+mn-lt"/>
              </a:rPr>
              <a:t>(1:21)</a:t>
            </a:r>
          </a:p>
        </p:txBody>
      </p:sp>
      <p:sp>
        <p:nvSpPr>
          <p:cNvPr id="2" name="Slide Number Placeholder 1">
            <a:extLst>
              <a:ext uri="{FF2B5EF4-FFF2-40B4-BE49-F238E27FC236}">
                <a16:creationId xmlns:a16="http://schemas.microsoft.com/office/drawing/2014/main" id="{CAD0D78B-73E3-F8CE-8E53-9128EC76E5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6" name="Oval 5">
            <a:extLst>
              <a:ext uri="{FF2B5EF4-FFF2-40B4-BE49-F238E27FC236}">
                <a16:creationId xmlns:a16="http://schemas.microsoft.com/office/drawing/2014/main" id="{5ADAB325-A0C1-B487-BBAD-DB4FD480CA70}"/>
              </a:ext>
              <a:ext uri="{C183D7F6-B498-43B3-948B-1728B52AA6E4}">
                <adec:decorative xmlns:adec="http://schemas.microsoft.com/office/drawing/2017/decorative" val="1"/>
              </a:ext>
            </a:extLst>
          </p:cNvPr>
          <p:cNvSpPr/>
          <p:nvPr/>
        </p:nvSpPr>
        <p:spPr>
          <a:xfrm>
            <a:off x="10917600" y="360000"/>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2.3a</a:t>
            </a:r>
            <a:endParaRPr lang="en-GB" sz="1800" b="1"/>
          </a:p>
        </p:txBody>
      </p:sp>
      <p:pic>
        <p:nvPicPr>
          <p:cNvPr id="7" name="Picture 6">
            <a:hlinkClick r:id="rId4"/>
            <a:extLst>
              <a:ext uri="{FF2B5EF4-FFF2-40B4-BE49-F238E27FC236}">
                <a16:creationId xmlns:a16="http://schemas.microsoft.com/office/drawing/2014/main" id="{D1F09A43-C83A-E833-8379-450CD4DB748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97024" y="2198276"/>
            <a:ext cx="5490981" cy="3080306"/>
          </a:xfrm>
          <a:prstGeom prst="rect">
            <a:avLst/>
          </a:prstGeom>
        </p:spPr>
      </p:pic>
    </p:spTree>
    <p:extLst>
      <p:ext uri="{BB962C8B-B14F-4D97-AF65-F5344CB8AC3E}">
        <p14:creationId xmlns:p14="http://schemas.microsoft.com/office/powerpoint/2010/main" val="18269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128A-B044-7D7E-18F4-A2633EB57C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5C0DC0-FF17-E4AB-D940-0A838E34FECC}"/>
              </a:ext>
            </a:extLst>
          </p:cNvPr>
          <p:cNvSpPr>
            <a:spLocks noGrp="1"/>
          </p:cNvSpPr>
          <p:nvPr>
            <p:ph type="title"/>
          </p:nvPr>
        </p:nvSpPr>
        <p:spPr/>
        <p:txBody>
          <a:bodyPr/>
          <a:lstStyle/>
          <a:p>
            <a:r>
              <a:rPr lang="en-AU">
                <a:latin typeface="+mj-lt"/>
                <a:cs typeface="Arial"/>
              </a:rPr>
              <a:t>‘Wild play’ voice recording reflection</a:t>
            </a:r>
            <a:endParaRPr lang="en-AU">
              <a:latin typeface="+mj-lt"/>
            </a:endParaRPr>
          </a:p>
        </p:txBody>
      </p:sp>
      <p:sp>
        <p:nvSpPr>
          <p:cNvPr id="25" name="Oval 24">
            <a:extLst>
              <a:ext uri="{FF2B5EF4-FFF2-40B4-BE49-F238E27FC236}">
                <a16:creationId xmlns:a16="http://schemas.microsoft.com/office/drawing/2014/main" id="{4605F96C-1554-35D4-7D56-22E2398DCCE9}"/>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2.3b</a:t>
            </a:r>
            <a:endParaRPr lang="en-GB" sz="1800" b="1"/>
          </a:p>
        </p:txBody>
      </p:sp>
      <p:grpSp>
        <p:nvGrpSpPr>
          <p:cNvPr id="2" name="Group 1" descr="1. Reflect on your improvising processes through wild play. &#10;">
            <a:extLst>
              <a:ext uri="{FF2B5EF4-FFF2-40B4-BE49-F238E27FC236}">
                <a16:creationId xmlns:a16="http://schemas.microsoft.com/office/drawing/2014/main" id="{DBBBBC28-9B61-C817-CEDE-C630C7C31A4B}"/>
              </a:ext>
            </a:extLst>
          </p:cNvPr>
          <p:cNvGrpSpPr/>
          <p:nvPr/>
        </p:nvGrpSpPr>
        <p:grpSpPr>
          <a:xfrm>
            <a:off x="634184" y="1489134"/>
            <a:ext cx="5134965" cy="765571"/>
            <a:chOff x="634184" y="1489134"/>
            <a:chExt cx="5134965" cy="765571"/>
          </a:xfrm>
        </p:grpSpPr>
        <p:sp>
          <p:nvSpPr>
            <p:cNvPr id="6" name="Rectangle: Rounded Corners 5">
              <a:extLst>
                <a:ext uri="{FF2B5EF4-FFF2-40B4-BE49-F238E27FC236}">
                  <a16:creationId xmlns:a16="http://schemas.microsoft.com/office/drawing/2014/main" id="{E13F6892-F8FA-AB1A-E400-F04DF5B36EFF}"/>
                </a:ext>
              </a:extLst>
            </p:cNvPr>
            <p:cNvSpPr/>
            <p:nvPr/>
          </p:nvSpPr>
          <p:spPr>
            <a:xfrm>
              <a:off x="954740" y="1489134"/>
              <a:ext cx="4814409" cy="765570"/>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72391" rIns="135128" bIns="72390" numCol="1" spcCol="1270" anchor="ctr" anchorCtr="0">
              <a:noAutofit/>
            </a:bodyPr>
            <a:lstStyle/>
            <a:p>
              <a:pPr marL="0" lvl="0" indent="0" algn="l" defTabSz="844550">
                <a:lnSpc>
                  <a:spcPct val="114000"/>
                </a:lnSpc>
                <a:spcBef>
                  <a:spcPct val="0"/>
                </a:spcBef>
                <a:spcAft>
                  <a:spcPts val="1200"/>
                </a:spcAft>
                <a:buFont typeface="+mj-lt"/>
                <a:buNone/>
              </a:pPr>
              <a:r>
                <a:rPr lang="en-AU" sz="1800" kern="1200" dirty="0">
                  <a:solidFill>
                    <a:schemeClr val="tx1"/>
                  </a:solidFill>
                  <a:effectLst/>
                  <a:ea typeface="Calibri" panose="020F0502020204030204" pitchFamily="34" charset="0"/>
                </a:rPr>
                <a:t>Reflect on your improvising processes through wild play. </a:t>
              </a:r>
              <a:endParaRPr lang="en-GB" sz="1800" kern="1200" dirty="0">
                <a:solidFill>
                  <a:schemeClr val="tx1"/>
                </a:solidFill>
              </a:endParaRPr>
            </a:p>
          </p:txBody>
        </p:sp>
        <p:sp>
          <p:nvSpPr>
            <p:cNvPr id="8" name="Oval 7">
              <a:extLst>
                <a:ext uri="{FF2B5EF4-FFF2-40B4-BE49-F238E27FC236}">
                  <a16:creationId xmlns:a16="http://schemas.microsoft.com/office/drawing/2014/main" id="{363797EE-6F28-71AB-F78D-3E922ADEED3C}"/>
                </a:ext>
              </a:extLst>
            </p:cNvPr>
            <p:cNvSpPr/>
            <p:nvPr/>
          </p:nvSpPr>
          <p:spPr>
            <a:xfrm>
              <a:off x="634184" y="1489137"/>
              <a:ext cx="765568" cy="765568"/>
            </a:xfrm>
            <a:prstGeom prst="ellipse">
              <a:avLst/>
            </a:prstGeom>
            <a:solidFill>
              <a:srgbClr val="8FFF8F"/>
            </a:solid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lnSpc>
                  <a:spcPct val="114000"/>
                </a:lnSpc>
                <a:spcAft>
                  <a:spcPts val="1200"/>
                </a:spcAft>
              </a:pPr>
              <a:r>
                <a:rPr lang="en-US" b="1">
                  <a:solidFill>
                    <a:schemeClr val="tx1"/>
                  </a:solidFill>
                  <a:latin typeface="+mj-lt"/>
                </a:rPr>
                <a:t>1</a:t>
              </a:r>
            </a:p>
          </p:txBody>
        </p:sp>
      </p:grpSp>
      <p:grpSp>
        <p:nvGrpSpPr>
          <p:cNvPr id="5" name="Group 4" descr="2. In your group, voice record the following questions and answers.&#10;">
            <a:extLst>
              <a:ext uri="{FF2B5EF4-FFF2-40B4-BE49-F238E27FC236}">
                <a16:creationId xmlns:a16="http://schemas.microsoft.com/office/drawing/2014/main" id="{A5AE67A7-3477-F056-D148-2E99443EAE6E}"/>
              </a:ext>
            </a:extLst>
          </p:cNvPr>
          <p:cNvGrpSpPr/>
          <p:nvPr/>
        </p:nvGrpSpPr>
        <p:grpSpPr>
          <a:xfrm>
            <a:off x="634184" y="2483233"/>
            <a:ext cx="5134965" cy="765570"/>
            <a:chOff x="634184" y="2483233"/>
            <a:chExt cx="5134965" cy="765570"/>
          </a:xfrm>
        </p:grpSpPr>
        <p:sp>
          <p:nvSpPr>
            <p:cNvPr id="10" name="Rectangle: Rounded Corners 9">
              <a:extLst>
                <a:ext uri="{FF2B5EF4-FFF2-40B4-BE49-F238E27FC236}">
                  <a16:creationId xmlns:a16="http://schemas.microsoft.com/office/drawing/2014/main" id="{208AB52E-A3C0-200D-CAA5-D4FBCAE9520B}"/>
                </a:ext>
              </a:extLst>
            </p:cNvPr>
            <p:cNvSpPr/>
            <p:nvPr/>
          </p:nvSpPr>
          <p:spPr>
            <a:xfrm>
              <a:off x="954740" y="2483233"/>
              <a:ext cx="4814409" cy="765570"/>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72391" rIns="135128" bIns="72391" numCol="1" spcCol="1270" anchor="ctr" anchorCtr="0">
              <a:noAutofit/>
            </a:bodyPr>
            <a:lstStyle/>
            <a:p>
              <a:pPr marL="0" lvl="0" indent="0" algn="l" defTabSz="844550">
                <a:lnSpc>
                  <a:spcPct val="114000"/>
                </a:lnSpc>
                <a:spcBef>
                  <a:spcPct val="0"/>
                </a:spcBef>
                <a:spcAft>
                  <a:spcPts val="1200"/>
                </a:spcAft>
                <a:buFont typeface="+mj-lt"/>
                <a:buNone/>
              </a:pPr>
              <a:r>
                <a:rPr lang="en-AU" sz="1800" kern="1200">
                  <a:solidFill>
                    <a:schemeClr val="tx1"/>
                  </a:solidFill>
                  <a:ea typeface="Calibri" panose="020F0502020204030204" pitchFamily="34" charset="0"/>
                </a:rPr>
                <a:t>In your group, voice record the following questions and answers.</a:t>
              </a:r>
              <a:endParaRPr lang="en-GB" sz="1800" kern="1200">
                <a:solidFill>
                  <a:schemeClr val="tx1"/>
                </a:solidFill>
              </a:endParaRPr>
            </a:p>
          </p:txBody>
        </p:sp>
        <p:sp>
          <p:nvSpPr>
            <p:cNvPr id="11" name="Oval 10">
              <a:extLst>
                <a:ext uri="{FF2B5EF4-FFF2-40B4-BE49-F238E27FC236}">
                  <a16:creationId xmlns:a16="http://schemas.microsoft.com/office/drawing/2014/main" id="{E08A3A79-32A6-C0FD-9B08-9562B29598F2}"/>
                </a:ext>
              </a:extLst>
            </p:cNvPr>
            <p:cNvSpPr/>
            <p:nvPr/>
          </p:nvSpPr>
          <p:spPr>
            <a:xfrm>
              <a:off x="634184" y="2483234"/>
              <a:ext cx="765568" cy="765568"/>
            </a:xfrm>
            <a:prstGeom prst="ellipse">
              <a:avLst/>
            </a:prstGeom>
            <a:solidFill>
              <a:srgbClr val="8FFF8F"/>
            </a:solid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lnSpc>
                  <a:spcPct val="114000"/>
                </a:lnSpc>
                <a:spcAft>
                  <a:spcPts val="1200"/>
                </a:spcAft>
              </a:pPr>
              <a:r>
                <a:rPr lang="en-US" b="1">
                  <a:solidFill>
                    <a:schemeClr val="tx1"/>
                  </a:solidFill>
                  <a:latin typeface="+mj-lt"/>
                </a:rPr>
                <a:t>2</a:t>
              </a:r>
            </a:p>
          </p:txBody>
        </p:sp>
      </p:grpSp>
      <p:grpSp>
        <p:nvGrpSpPr>
          <p:cNvPr id="7" name="Group 6" descr="3. You have 3 minutes to prepare and 3 minutes to record.&#10;">
            <a:extLst>
              <a:ext uri="{FF2B5EF4-FFF2-40B4-BE49-F238E27FC236}">
                <a16:creationId xmlns:a16="http://schemas.microsoft.com/office/drawing/2014/main" id="{01A120B0-0F11-4FDC-E233-363BF46036AE}"/>
              </a:ext>
            </a:extLst>
          </p:cNvPr>
          <p:cNvGrpSpPr/>
          <p:nvPr/>
        </p:nvGrpSpPr>
        <p:grpSpPr>
          <a:xfrm>
            <a:off x="634184" y="3477329"/>
            <a:ext cx="5134965" cy="765569"/>
            <a:chOff x="634184" y="3477329"/>
            <a:chExt cx="5134965" cy="765569"/>
          </a:xfrm>
        </p:grpSpPr>
        <p:sp>
          <p:nvSpPr>
            <p:cNvPr id="19" name="Rectangle: Rounded Corners 18">
              <a:extLst>
                <a:ext uri="{FF2B5EF4-FFF2-40B4-BE49-F238E27FC236}">
                  <a16:creationId xmlns:a16="http://schemas.microsoft.com/office/drawing/2014/main" id="{88771C32-ADE2-02F8-0C5A-762B6DA1DC87}"/>
                </a:ext>
              </a:extLst>
            </p:cNvPr>
            <p:cNvSpPr/>
            <p:nvPr/>
          </p:nvSpPr>
          <p:spPr>
            <a:xfrm>
              <a:off x="954740" y="3477329"/>
              <a:ext cx="4814409" cy="765569"/>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72391" rIns="135128" bIns="72390" numCol="1" spcCol="1270" anchor="ctr" anchorCtr="0">
              <a:noAutofit/>
            </a:bodyPr>
            <a:lstStyle/>
            <a:p>
              <a:pPr marL="0" lvl="0" indent="0" algn="l" defTabSz="844550">
                <a:lnSpc>
                  <a:spcPct val="114000"/>
                </a:lnSpc>
                <a:spcBef>
                  <a:spcPct val="0"/>
                </a:spcBef>
                <a:spcAft>
                  <a:spcPts val="1200"/>
                </a:spcAft>
                <a:buFont typeface="+mj-lt"/>
                <a:buNone/>
              </a:pPr>
              <a:r>
                <a:rPr lang="en-AU" sz="1800" kern="1200">
                  <a:solidFill>
                    <a:schemeClr val="tx1"/>
                  </a:solidFill>
                  <a:effectLst/>
                  <a:ea typeface="Calibri" panose="020F0502020204030204" pitchFamily="34" charset="0"/>
                </a:rPr>
                <a:t>You have 3 minutes to prepare</a:t>
              </a:r>
              <a:r>
                <a:rPr lang="en-AU" sz="1800" kern="1200">
                  <a:solidFill>
                    <a:schemeClr val="tx1"/>
                  </a:solidFill>
                  <a:ea typeface="Calibri" panose="020F0502020204030204" pitchFamily="34" charset="0"/>
                </a:rPr>
                <a:t> and 3 minutes to record.</a:t>
              </a:r>
              <a:endParaRPr lang="en-GB" sz="1800" kern="1200">
                <a:solidFill>
                  <a:schemeClr val="tx1"/>
                </a:solidFill>
              </a:endParaRPr>
            </a:p>
          </p:txBody>
        </p:sp>
        <p:sp>
          <p:nvSpPr>
            <p:cNvPr id="20" name="Oval 19">
              <a:extLst>
                <a:ext uri="{FF2B5EF4-FFF2-40B4-BE49-F238E27FC236}">
                  <a16:creationId xmlns:a16="http://schemas.microsoft.com/office/drawing/2014/main" id="{96B77FB4-7C8E-FC6A-4A25-D20DF078F3B2}"/>
                </a:ext>
              </a:extLst>
            </p:cNvPr>
            <p:cNvSpPr/>
            <p:nvPr/>
          </p:nvSpPr>
          <p:spPr>
            <a:xfrm>
              <a:off x="634184" y="3477330"/>
              <a:ext cx="765568" cy="765568"/>
            </a:xfrm>
            <a:prstGeom prst="ellipse">
              <a:avLst/>
            </a:prstGeom>
            <a:solidFill>
              <a:srgbClr val="8FFF8F"/>
            </a:solid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lnSpc>
                  <a:spcPct val="114000"/>
                </a:lnSpc>
                <a:spcAft>
                  <a:spcPts val="1200"/>
                </a:spcAft>
              </a:pPr>
              <a:r>
                <a:rPr lang="en-US" b="1">
                  <a:solidFill>
                    <a:schemeClr val="tx1"/>
                  </a:solidFill>
                  <a:latin typeface="+mj-lt"/>
                </a:rPr>
                <a:t>3</a:t>
              </a:r>
            </a:p>
          </p:txBody>
        </p:sp>
      </p:grpSp>
      <p:grpSp>
        <p:nvGrpSpPr>
          <p:cNvPr id="12" name="Group 11" descr="4. Share back to the class.&#10;">
            <a:extLst>
              <a:ext uri="{FF2B5EF4-FFF2-40B4-BE49-F238E27FC236}">
                <a16:creationId xmlns:a16="http://schemas.microsoft.com/office/drawing/2014/main" id="{60A9DDAD-8B62-EB9E-14ED-EBE78F6D2ABC}"/>
              </a:ext>
            </a:extLst>
          </p:cNvPr>
          <p:cNvGrpSpPr/>
          <p:nvPr/>
        </p:nvGrpSpPr>
        <p:grpSpPr>
          <a:xfrm>
            <a:off x="634184" y="4471426"/>
            <a:ext cx="5134965" cy="765569"/>
            <a:chOff x="634184" y="4471426"/>
            <a:chExt cx="5134965" cy="765569"/>
          </a:xfrm>
        </p:grpSpPr>
        <p:sp>
          <p:nvSpPr>
            <p:cNvPr id="21" name="Rectangle: Rounded Corners 20">
              <a:extLst>
                <a:ext uri="{FF2B5EF4-FFF2-40B4-BE49-F238E27FC236}">
                  <a16:creationId xmlns:a16="http://schemas.microsoft.com/office/drawing/2014/main" id="{AA4267BA-0430-8732-9299-EE275B6D8384}"/>
                </a:ext>
              </a:extLst>
            </p:cNvPr>
            <p:cNvSpPr/>
            <p:nvPr/>
          </p:nvSpPr>
          <p:spPr>
            <a:xfrm>
              <a:off x="954740" y="4471426"/>
              <a:ext cx="4814409" cy="765569"/>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72391" rIns="135128" bIns="72390" numCol="1" spcCol="1270" anchor="ctr" anchorCtr="0">
              <a:noAutofit/>
            </a:bodyPr>
            <a:lstStyle/>
            <a:p>
              <a:pPr marL="0" lvl="0" indent="0" algn="l" defTabSz="844550">
                <a:lnSpc>
                  <a:spcPct val="114000"/>
                </a:lnSpc>
                <a:spcBef>
                  <a:spcPct val="0"/>
                </a:spcBef>
                <a:spcAft>
                  <a:spcPts val="1200"/>
                </a:spcAft>
                <a:buNone/>
              </a:pPr>
              <a:r>
                <a:rPr lang="en-AU" sz="1800" kern="1200">
                  <a:solidFill>
                    <a:schemeClr val="tx1"/>
                  </a:solidFill>
                  <a:effectLst/>
                  <a:ea typeface="Calibri" panose="020F0502020204030204" pitchFamily="34" charset="0"/>
                </a:rPr>
                <a:t>Share back to the class.</a:t>
              </a:r>
            </a:p>
          </p:txBody>
        </p:sp>
        <p:sp>
          <p:nvSpPr>
            <p:cNvPr id="22" name="Oval 21">
              <a:extLst>
                <a:ext uri="{FF2B5EF4-FFF2-40B4-BE49-F238E27FC236}">
                  <a16:creationId xmlns:a16="http://schemas.microsoft.com/office/drawing/2014/main" id="{5AD34921-8270-F5AC-B496-480DF89D6E43}"/>
                </a:ext>
              </a:extLst>
            </p:cNvPr>
            <p:cNvSpPr/>
            <p:nvPr/>
          </p:nvSpPr>
          <p:spPr>
            <a:xfrm>
              <a:off x="634184" y="4471427"/>
              <a:ext cx="765568" cy="765568"/>
            </a:xfrm>
            <a:prstGeom prst="ellipse">
              <a:avLst/>
            </a:prstGeom>
            <a:solidFill>
              <a:srgbClr val="8FFF8F"/>
            </a:solid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lnSpc>
                  <a:spcPct val="114000"/>
                </a:lnSpc>
                <a:spcAft>
                  <a:spcPts val="1200"/>
                </a:spcAft>
              </a:pPr>
              <a:r>
                <a:rPr lang="en-US" b="1">
                  <a:solidFill>
                    <a:schemeClr val="tx1"/>
                  </a:solidFill>
                  <a:latin typeface="+mj-lt"/>
                </a:rPr>
                <a:t>4</a:t>
              </a:r>
            </a:p>
          </p:txBody>
        </p:sp>
      </p:grpSp>
      <p:grpSp>
        <p:nvGrpSpPr>
          <p:cNvPr id="13" name="Group 12" descr="5. Save recording in your online collaborative document.  &#10;">
            <a:extLst>
              <a:ext uri="{FF2B5EF4-FFF2-40B4-BE49-F238E27FC236}">
                <a16:creationId xmlns:a16="http://schemas.microsoft.com/office/drawing/2014/main" id="{FC657939-9533-4B13-8DAE-66924FE33E20}"/>
              </a:ext>
            </a:extLst>
          </p:cNvPr>
          <p:cNvGrpSpPr/>
          <p:nvPr/>
        </p:nvGrpSpPr>
        <p:grpSpPr>
          <a:xfrm>
            <a:off x="634184" y="5465522"/>
            <a:ext cx="5134965" cy="765569"/>
            <a:chOff x="634184" y="5465522"/>
            <a:chExt cx="5134965" cy="765569"/>
          </a:xfrm>
        </p:grpSpPr>
        <p:sp>
          <p:nvSpPr>
            <p:cNvPr id="23" name="Rectangle: Rounded Corners 22">
              <a:extLst>
                <a:ext uri="{FF2B5EF4-FFF2-40B4-BE49-F238E27FC236}">
                  <a16:creationId xmlns:a16="http://schemas.microsoft.com/office/drawing/2014/main" id="{AD8FBBA1-60D0-EE1B-6F91-13406E89D6A9}"/>
                </a:ext>
              </a:extLst>
            </p:cNvPr>
            <p:cNvSpPr/>
            <p:nvPr/>
          </p:nvSpPr>
          <p:spPr>
            <a:xfrm>
              <a:off x="954740" y="5465522"/>
              <a:ext cx="4814409" cy="765569"/>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72391" rIns="135128" bIns="72390" numCol="1" spcCol="1270" anchor="ctr" anchorCtr="0">
              <a:noAutofit/>
            </a:bodyPr>
            <a:lstStyle/>
            <a:p>
              <a:pPr marL="0" lvl="0" indent="0" algn="l" defTabSz="844550">
                <a:lnSpc>
                  <a:spcPct val="114000"/>
                </a:lnSpc>
                <a:spcBef>
                  <a:spcPct val="0"/>
                </a:spcBef>
                <a:spcAft>
                  <a:spcPts val="1200"/>
                </a:spcAft>
                <a:buNone/>
              </a:pPr>
              <a:r>
                <a:rPr lang="en-AU" sz="1800" kern="1200">
                  <a:solidFill>
                    <a:schemeClr val="tx1"/>
                  </a:solidFill>
                  <a:ea typeface="Calibri" panose="020F0502020204030204" pitchFamily="34" charset="0"/>
                </a:rPr>
                <a:t>Save recording in your online collaborative document.</a:t>
              </a:r>
              <a:r>
                <a:rPr lang="en-GB" sz="1800" kern="1200">
                  <a:solidFill>
                    <a:schemeClr val="tx1"/>
                  </a:solidFill>
                  <a:effectLst/>
                </a:rPr>
                <a:t> </a:t>
              </a:r>
              <a:r>
                <a:rPr lang="en-AU" sz="1800" kern="1200">
                  <a:solidFill>
                    <a:schemeClr val="tx1"/>
                  </a:solidFill>
                  <a:effectLst/>
                  <a:ea typeface="Calibri" panose="020F0502020204030204" pitchFamily="34" charset="0"/>
                </a:rPr>
                <a:t> </a:t>
              </a:r>
              <a:endParaRPr lang="en-GB" sz="1800" kern="1200">
                <a:solidFill>
                  <a:schemeClr val="tx1"/>
                </a:solidFill>
                <a:effectLst/>
                <a:ea typeface="Calibri" panose="020F0502020204030204" pitchFamily="34" charset="0"/>
              </a:endParaRPr>
            </a:p>
          </p:txBody>
        </p:sp>
        <p:sp>
          <p:nvSpPr>
            <p:cNvPr id="24" name="Oval 23">
              <a:extLst>
                <a:ext uri="{FF2B5EF4-FFF2-40B4-BE49-F238E27FC236}">
                  <a16:creationId xmlns:a16="http://schemas.microsoft.com/office/drawing/2014/main" id="{9069444A-B9A2-EB80-8FF9-8D6F4143FB17}"/>
                </a:ext>
              </a:extLst>
            </p:cNvPr>
            <p:cNvSpPr/>
            <p:nvPr/>
          </p:nvSpPr>
          <p:spPr>
            <a:xfrm>
              <a:off x="634184" y="5465523"/>
              <a:ext cx="765568" cy="765568"/>
            </a:xfrm>
            <a:prstGeom prst="ellipse">
              <a:avLst/>
            </a:prstGeom>
            <a:solidFill>
              <a:srgbClr val="8FFF8F"/>
            </a:solidFill>
            <a:ln w="762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lnSpc>
                  <a:spcPct val="114000"/>
                </a:lnSpc>
                <a:spcAft>
                  <a:spcPts val="1200"/>
                </a:spcAft>
              </a:pPr>
              <a:r>
                <a:rPr lang="en-US" b="1">
                  <a:solidFill>
                    <a:schemeClr val="tx1"/>
                  </a:solidFill>
                  <a:latin typeface="+mj-lt"/>
                </a:rPr>
                <a:t>5</a:t>
              </a:r>
            </a:p>
          </p:txBody>
        </p:sp>
      </p:grpSp>
      <p:sp>
        <p:nvSpPr>
          <p:cNvPr id="9" name="Rectangle: Rounded Corners 8">
            <a:extLst>
              <a:ext uri="{FF2B5EF4-FFF2-40B4-BE49-F238E27FC236}">
                <a16:creationId xmlns:a16="http://schemas.microsoft.com/office/drawing/2014/main" id="{7E265B34-19CF-3174-0E2A-9D5E933E9FC7}"/>
              </a:ext>
            </a:extLst>
          </p:cNvPr>
          <p:cNvSpPr/>
          <p:nvPr/>
        </p:nvSpPr>
        <p:spPr>
          <a:xfrm>
            <a:off x="6096000" y="1489133"/>
            <a:ext cx="5748000" cy="4741957"/>
          </a:xfrm>
          <a:prstGeom prst="roundRect">
            <a:avLst>
              <a:gd name="adj" fmla="val 3410"/>
            </a:avLst>
          </a:prstGeom>
          <a:noFill/>
          <a:ln w="5715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50000"/>
              </a:lnSpc>
              <a:spcAft>
                <a:spcPts val="1200"/>
              </a:spcAft>
              <a:buClrTx/>
              <a:buSzTx/>
              <a:buFontTx/>
              <a:buNone/>
              <a:tabLst/>
              <a:defRPr/>
            </a:pPr>
            <a:r>
              <a:rPr kumimoji="0" lang="en-AU" sz="2400" b="1" i="0" u="none" strike="noStrike" kern="1200" cap="none" spc="0" normalizeH="0" baseline="0" noProof="0" dirty="0">
                <a:ln>
                  <a:noFill/>
                </a:ln>
                <a:solidFill>
                  <a:srgbClr val="22272B"/>
                </a:solidFill>
                <a:effectLst/>
                <a:uLnTx/>
                <a:uFillTx/>
                <a:latin typeface="+mj-lt"/>
                <a:ea typeface="Calibri" panose="020F0502020204030204" pitchFamily="34" charset="0"/>
                <a:cs typeface="+mn-cs"/>
              </a:rPr>
              <a:t>Questions</a:t>
            </a:r>
          </a:p>
          <a:p>
            <a:pPr marL="285750" marR="0" lvl="0" indent="-285750" algn="l" defTabSz="609585" rtl="0" eaLnBrk="1" fontAlgn="auto" latinLnBrk="0" hangingPunct="1">
              <a:lnSpc>
                <a:spcPct val="150000"/>
              </a:lnSpc>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Calibri" panose="020F0502020204030204" pitchFamily="34" charset="0"/>
                <a:cs typeface="+mn-cs"/>
              </a:rPr>
              <a:t>What did you learn about the ‘wild play’ step?</a:t>
            </a:r>
            <a:endParaRPr kumimoji="0" lang="en-GB" sz="1800" b="0" i="0" u="none" strike="noStrike" kern="1200" cap="none" spc="0" normalizeH="0" baseline="0" noProof="0" dirty="0">
              <a:ln>
                <a:noFill/>
              </a:ln>
              <a:solidFill>
                <a:srgbClr val="22272B"/>
              </a:solidFill>
              <a:effectLst/>
              <a:uLnTx/>
              <a:uFillTx/>
              <a:ea typeface="Calibri" panose="020F0502020204030204" pitchFamily="34" charset="0"/>
              <a:cs typeface="+mn-cs"/>
            </a:endParaRPr>
          </a:p>
          <a:p>
            <a:pPr marL="285750" marR="0" lvl="0" indent="-285750" algn="l" defTabSz="609585" rtl="0" eaLnBrk="1" fontAlgn="auto" latinLnBrk="0" hangingPunct="1">
              <a:lnSpc>
                <a:spcPct val="150000"/>
              </a:lnSpc>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Calibri" panose="020F0502020204030204" pitchFamily="34" charset="0"/>
                <a:cs typeface="+mn-cs"/>
              </a:rPr>
              <a:t>Why do you think this step is important to the devising process?</a:t>
            </a:r>
            <a:endParaRPr kumimoji="0" lang="en-GB" sz="1800" b="0" i="0" u="none" strike="noStrike" kern="1200" cap="none" spc="0" normalizeH="0" baseline="0" noProof="0" dirty="0">
              <a:ln>
                <a:noFill/>
              </a:ln>
              <a:solidFill>
                <a:srgbClr val="22272B"/>
              </a:solidFill>
              <a:effectLst/>
              <a:uLnTx/>
              <a:uFillTx/>
              <a:ea typeface="Calibri" panose="020F0502020204030204" pitchFamily="34" charset="0"/>
              <a:cs typeface="+mn-cs"/>
            </a:endParaRPr>
          </a:p>
          <a:p>
            <a:pPr marL="285750" marR="0" lvl="0" indent="-285750" algn="l" defTabSz="609585" rtl="0" eaLnBrk="1" fontAlgn="auto" latinLnBrk="0" hangingPunct="1">
              <a:lnSpc>
                <a:spcPct val="150000"/>
              </a:lnSpc>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Calibri" panose="020F0502020204030204" pitchFamily="34" charset="0"/>
                <a:cs typeface="+mn-cs"/>
              </a:rPr>
              <a:t>What made you excited when playing with technologies?</a:t>
            </a:r>
            <a:endParaRPr kumimoji="0" lang="en-GB" sz="1800" b="0" i="0" u="none" strike="noStrike" kern="1200" cap="none" spc="0" normalizeH="0" baseline="0" noProof="0" dirty="0">
              <a:ln>
                <a:noFill/>
              </a:ln>
              <a:solidFill>
                <a:srgbClr val="22272B"/>
              </a:solidFill>
              <a:effectLst/>
              <a:uLnTx/>
              <a:uFillTx/>
              <a:ea typeface="Calibri" panose="020F0502020204030204" pitchFamily="34" charset="0"/>
              <a:cs typeface="+mn-cs"/>
            </a:endParaRPr>
          </a:p>
          <a:p>
            <a:pPr marL="285750" marR="0" lvl="0" indent="-285750" algn="l" defTabSz="609585" rtl="0" eaLnBrk="1" fontAlgn="auto" latinLnBrk="0" hangingPunct="1">
              <a:lnSpc>
                <a:spcPct val="150000"/>
              </a:lnSpc>
              <a:spcAft>
                <a:spcPts val="120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22272B"/>
                </a:solidFill>
                <a:effectLst/>
                <a:uLnTx/>
                <a:uFillTx/>
                <a:ea typeface="Calibri" panose="020F0502020204030204" pitchFamily="34" charset="0"/>
                <a:cs typeface="+mn-cs"/>
              </a:rPr>
              <a:t>How could you continue to extend on one of your ideas?</a:t>
            </a:r>
            <a:endParaRPr kumimoji="0" lang="en-GB" sz="1800" b="0" i="0" u="none" strike="noStrike" kern="1200" cap="none" spc="0" normalizeH="0" baseline="0" noProof="0" dirty="0">
              <a:ln>
                <a:noFill/>
              </a:ln>
              <a:solidFill>
                <a:srgbClr val="22272B"/>
              </a:solidFill>
              <a:effectLst/>
              <a:uLnTx/>
              <a:uFillTx/>
              <a:ea typeface="Calibri" panose="020F0502020204030204" pitchFamily="34" charset="0"/>
              <a:cs typeface="+mn-cs"/>
            </a:endParaRPr>
          </a:p>
        </p:txBody>
      </p:sp>
      <p:sp>
        <p:nvSpPr>
          <p:cNvPr id="3" name="Slide Number Placeholder 2">
            <a:extLst>
              <a:ext uri="{FF2B5EF4-FFF2-40B4-BE49-F238E27FC236}">
                <a16:creationId xmlns:a16="http://schemas.microsoft.com/office/drawing/2014/main" id="{E0028CEA-7D43-85A0-9B26-817B7E92F5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0895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B84B-027B-48E1-E813-0E7E6E8970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0F4EF7-A78C-3505-3062-67C7F6D848E0}"/>
              </a:ext>
            </a:extLst>
          </p:cNvPr>
          <p:cNvSpPr>
            <a:spLocks noGrp="1"/>
          </p:cNvSpPr>
          <p:nvPr>
            <p:ph type="title"/>
          </p:nvPr>
        </p:nvSpPr>
        <p:spPr/>
        <p:txBody>
          <a:bodyPr/>
          <a:lstStyle/>
          <a:p>
            <a:r>
              <a:rPr lang="en-AU">
                <a:latin typeface="+mj-lt"/>
                <a:cs typeface="Arial"/>
              </a:rPr>
              <a:t>Unpacking the question (1)</a:t>
            </a:r>
            <a:endParaRPr lang="en-AU">
              <a:latin typeface="+mj-lt"/>
            </a:endParaRPr>
          </a:p>
        </p:txBody>
      </p:sp>
      <p:sp>
        <p:nvSpPr>
          <p:cNvPr id="2" name="Oval 1">
            <a:extLst>
              <a:ext uri="{FF2B5EF4-FFF2-40B4-BE49-F238E27FC236}">
                <a16:creationId xmlns:a16="http://schemas.microsoft.com/office/drawing/2014/main" id="{4A7F683F-1E0A-4CEF-4BBA-71406FAD6470}"/>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2.5a</a:t>
            </a:r>
            <a:endParaRPr lang="en-GB" sz="1800" b="1"/>
          </a:p>
        </p:txBody>
      </p:sp>
      <p:sp>
        <p:nvSpPr>
          <p:cNvPr id="46" name="Rectangle: Rounded Corners 45">
            <a:extLst>
              <a:ext uri="{FF2B5EF4-FFF2-40B4-BE49-F238E27FC236}">
                <a16:creationId xmlns:a16="http://schemas.microsoft.com/office/drawing/2014/main" id="{7A254A4A-A30B-D6B8-836E-8420909DA68F}"/>
              </a:ext>
            </a:extLst>
          </p:cNvPr>
          <p:cNvSpPr/>
          <p:nvPr/>
        </p:nvSpPr>
        <p:spPr>
          <a:xfrm>
            <a:off x="2205329" y="3054779"/>
            <a:ext cx="7440775" cy="1247676"/>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1200"/>
              </a:spcBef>
              <a:spcAft>
                <a:spcPts val="600"/>
              </a:spcAft>
              <a:buClrTx/>
              <a:buSzTx/>
              <a:buFontTx/>
              <a:buNone/>
              <a:tabLst/>
              <a:defRPr/>
            </a:pP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How</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does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The Last Great Hunt </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use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experimentation</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to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create</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innovative theatre</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a:t>
            </a:r>
            <a:endParaRPr kumimoji="0" lang="en-GB"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endParaRPr>
          </a:p>
        </p:txBody>
      </p:sp>
      <p:grpSp>
        <p:nvGrpSpPr>
          <p:cNvPr id="53" name="Group 52" descr="Refer to specific dramatic elements, processes or contexts&#10;">
            <a:extLst>
              <a:ext uri="{FF2B5EF4-FFF2-40B4-BE49-F238E27FC236}">
                <a16:creationId xmlns:a16="http://schemas.microsoft.com/office/drawing/2014/main" id="{80AA476B-9CEC-463B-AF04-3157961FCC43}"/>
              </a:ext>
            </a:extLst>
          </p:cNvPr>
          <p:cNvGrpSpPr/>
          <p:nvPr/>
        </p:nvGrpSpPr>
        <p:grpSpPr>
          <a:xfrm>
            <a:off x="1234281" y="2245710"/>
            <a:ext cx="3556254" cy="1107080"/>
            <a:chOff x="1234281" y="2245710"/>
            <a:chExt cx="3556254" cy="1107080"/>
          </a:xfrm>
        </p:grpSpPr>
        <p:cxnSp>
          <p:nvCxnSpPr>
            <p:cNvPr id="54" name="Straight Arrow Connector 53">
              <a:extLst>
                <a:ext uri="{FF2B5EF4-FFF2-40B4-BE49-F238E27FC236}">
                  <a16:creationId xmlns:a16="http://schemas.microsoft.com/office/drawing/2014/main" id="{E1A6C7A7-0E97-43EC-AC97-020049B835AA}"/>
                </a:ext>
              </a:extLst>
            </p:cNvPr>
            <p:cNvCxnSpPr>
              <a:cxnSpLocks/>
            </p:cNvCxnSpPr>
            <p:nvPr/>
          </p:nvCxnSpPr>
          <p:spPr>
            <a:xfrm>
              <a:off x="2676219" y="2923399"/>
              <a:ext cx="0" cy="429391"/>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FBA85190-57A6-596F-1186-E6A1522DFF08}"/>
                </a:ext>
              </a:extLst>
            </p:cNvPr>
            <p:cNvSpPr/>
            <p:nvPr/>
          </p:nvSpPr>
          <p:spPr>
            <a:xfrm>
              <a:off x="1234281" y="2245710"/>
              <a:ext cx="3556254"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Refer to specific dramatic elements, processes or contexts</a:t>
              </a:r>
              <a:endParaRPr lang="en-GB" sz="1600">
                <a:solidFill>
                  <a:schemeClr val="tx1"/>
                </a:solidFill>
              </a:endParaRPr>
            </a:p>
          </p:txBody>
        </p:sp>
      </p:grpSp>
      <p:grpSp>
        <p:nvGrpSpPr>
          <p:cNvPr id="50" name="Group 49" descr="Only asking to refer to The Last Great Hunt&#10;">
            <a:extLst>
              <a:ext uri="{FF2B5EF4-FFF2-40B4-BE49-F238E27FC236}">
                <a16:creationId xmlns:a16="http://schemas.microsoft.com/office/drawing/2014/main" id="{C78E5575-7BEC-30D8-4CBB-9B1872E57B95}"/>
              </a:ext>
            </a:extLst>
          </p:cNvPr>
          <p:cNvGrpSpPr/>
          <p:nvPr/>
        </p:nvGrpSpPr>
        <p:grpSpPr>
          <a:xfrm>
            <a:off x="5051521" y="2245710"/>
            <a:ext cx="2767250" cy="1093538"/>
            <a:chOff x="5051521" y="2245710"/>
            <a:chExt cx="2767250" cy="1093538"/>
          </a:xfrm>
        </p:grpSpPr>
        <p:sp>
          <p:nvSpPr>
            <p:cNvPr id="51" name="Rectangle: Rounded Corners 50">
              <a:extLst>
                <a:ext uri="{FF2B5EF4-FFF2-40B4-BE49-F238E27FC236}">
                  <a16:creationId xmlns:a16="http://schemas.microsoft.com/office/drawing/2014/main" id="{9CFB56E8-972D-6617-9AE2-2DB6136D1083}"/>
                </a:ext>
              </a:extLst>
            </p:cNvPr>
            <p:cNvSpPr/>
            <p:nvPr/>
          </p:nvSpPr>
          <p:spPr>
            <a:xfrm>
              <a:off x="5051521" y="2245710"/>
              <a:ext cx="2767250"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Only asking to refer to The Last Great Hunt</a:t>
              </a:r>
              <a:endParaRPr lang="en-GB" sz="1600">
                <a:solidFill>
                  <a:schemeClr val="tx1"/>
                </a:solidFill>
              </a:endParaRPr>
            </a:p>
          </p:txBody>
        </p:sp>
        <p:cxnSp>
          <p:nvCxnSpPr>
            <p:cNvPr id="52" name="Straight Arrow Connector 51">
              <a:extLst>
                <a:ext uri="{FF2B5EF4-FFF2-40B4-BE49-F238E27FC236}">
                  <a16:creationId xmlns:a16="http://schemas.microsoft.com/office/drawing/2014/main" id="{12250714-0C7C-C7F7-F28A-7C0C56BEF400}"/>
                </a:ext>
              </a:extLst>
            </p:cNvPr>
            <p:cNvCxnSpPr>
              <a:cxnSpLocks/>
            </p:cNvCxnSpPr>
            <p:nvPr/>
          </p:nvCxnSpPr>
          <p:spPr>
            <a:xfrm>
              <a:off x="5366615" y="2923399"/>
              <a:ext cx="0" cy="41584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descr="Name what type of experimentation they use&#10;">
            <a:extLst>
              <a:ext uri="{FF2B5EF4-FFF2-40B4-BE49-F238E27FC236}">
                <a16:creationId xmlns:a16="http://schemas.microsoft.com/office/drawing/2014/main" id="{90CCBE5B-F156-4650-FAF6-8E40616747E3}"/>
              </a:ext>
            </a:extLst>
          </p:cNvPr>
          <p:cNvGrpSpPr/>
          <p:nvPr/>
        </p:nvGrpSpPr>
        <p:grpSpPr>
          <a:xfrm>
            <a:off x="1895476" y="4177599"/>
            <a:ext cx="2542563" cy="955844"/>
            <a:chOff x="1895476" y="4177599"/>
            <a:chExt cx="2542563" cy="955844"/>
          </a:xfrm>
        </p:grpSpPr>
        <p:sp>
          <p:nvSpPr>
            <p:cNvPr id="60" name="Rectangle: Rounded Corners 59">
              <a:extLst>
                <a:ext uri="{FF2B5EF4-FFF2-40B4-BE49-F238E27FC236}">
                  <a16:creationId xmlns:a16="http://schemas.microsoft.com/office/drawing/2014/main" id="{AF17048D-7EEF-E66D-2219-9BAC7CAB5D8F}"/>
                </a:ext>
              </a:extLst>
            </p:cNvPr>
            <p:cNvSpPr/>
            <p:nvPr/>
          </p:nvSpPr>
          <p:spPr>
            <a:xfrm>
              <a:off x="1895476" y="4473450"/>
              <a:ext cx="2542563"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US" sz="1600">
                  <a:solidFill>
                    <a:schemeClr val="tx1"/>
                  </a:solidFill>
                </a:rPr>
                <a:t>Name what type of experimentation they use</a:t>
              </a:r>
            </a:p>
          </p:txBody>
        </p:sp>
        <p:cxnSp>
          <p:nvCxnSpPr>
            <p:cNvPr id="61" name="Straight Arrow Connector 60">
              <a:extLst>
                <a:ext uri="{FF2B5EF4-FFF2-40B4-BE49-F238E27FC236}">
                  <a16:creationId xmlns:a16="http://schemas.microsoft.com/office/drawing/2014/main" id="{9ADD119C-809E-ECD3-1963-02CF96E165B1}"/>
                </a:ext>
              </a:extLst>
            </p:cNvPr>
            <p:cNvCxnSpPr>
              <a:cxnSpLocks/>
            </p:cNvCxnSpPr>
            <p:nvPr/>
          </p:nvCxnSpPr>
          <p:spPr>
            <a:xfrm flipV="1">
              <a:off x="3485931" y="4177599"/>
              <a:ext cx="0" cy="31293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descr="Refer to their devising process&#10;">
            <a:extLst>
              <a:ext uri="{FF2B5EF4-FFF2-40B4-BE49-F238E27FC236}">
                <a16:creationId xmlns:a16="http://schemas.microsoft.com/office/drawing/2014/main" id="{A177F506-5F2D-DF66-E3A9-C30C16502110}"/>
              </a:ext>
            </a:extLst>
          </p:cNvPr>
          <p:cNvGrpSpPr/>
          <p:nvPr/>
        </p:nvGrpSpPr>
        <p:grpSpPr>
          <a:xfrm>
            <a:off x="4579097" y="4141037"/>
            <a:ext cx="1985953" cy="992407"/>
            <a:chOff x="4579097" y="4141037"/>
            <a:chExt cx="1985953" cy="992407"/>
          </a:xfrm>
        </p:grpSpPr>
        <p:sp>
          <p:nvSpPr>
            <p:cNvPr id="57" name="Rectangle: Rounded Corners 56">
              <a:extLst>
                <a:ext uri="{FF2B5EF4-FFF2-40B4-BE49-F238E27FC236}">
                  <a16:creationId xmlns:a16="http://schemas.microsoft.com/office/drawing/2014/main" id="{B1EDF43F-8CC8-93C8-F678-E1CAC7F7D037}"/>
                </a:ext>
              </a:extLst>
            </p:cNvPr>
            <p:cNvSpPr/>
            <p:nvPr/>
          </p:nvSpPr>
          <p:spPr>
            <a:xfrm>
              <a:off x="4579097" y="4473451"/>
              <a:ext cx="1985953"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Refer to their devising process</a:t>
              </a:r>
              <a:endParaRPr lang="en-GB" sz="1600">
                <a:solidFill>
                  <a:schemeClr val="tx1"/>
                </a:solidFill>
              </a:endParaRPr>
            </a:p>
          </p:txBody>
        </p:sp>
        <p:cxnSp>
          <p:nvCxnSpPr>
            <p:cNvPr id="58" name="Straight Arrow Connector 57">
              <a:extLst>
                <a:ext uri="{FF2B5EF4-FFF2-40B4-BE49-F238E27FC236}">
                  <a16:creationId xmlns:a16="http://schemas.microsoft.com/office/drawing/2014/main" id="{3355AFE4-2433-36DB-984A-A952DD79E539}"/>
                </a:ext>
              </a:extLst>
            </p:cNvPr>
            <p:cNvCxnSpPr>
              <a:cxnSpLocks/>
            </p:cNvCxnSpPr>
            <p:nvPr/>
          </p:nvCxnSpPr>
          <p:spPr>
            <a:xfrm flipV="1">
              <a:off x="5572074" y="4141037"/>
              <a:ext cx="0" cy="349501"/>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descr="Identify what makes them innovative and how they do it&#10;">
            <a:extLst>
              <a:ext uri="{FF2B5EF4-FFF2-40B4-BE49-F238E27FC236}">
                <a16:creationId xmlns:a16="http://schemas.microsoft.com/office/drawing/2014/main" id="{02BB28B7-922C-4189-EE5F-95FD54665D38}"/>
              </a:ext>
            </a:extLst>
          </p:cNvPr>
          <p:cNvGrpSpPr/>
          <p:nvPr/>
        </p:nvGrpSpPr>
        <p:grpSpPr>
          <a:xfrm>
            <a:off x="6881544" y="4177599"/>
            <a:ext cx="3261047" cy="955844"/>
            <a:chOff x="6881544" y="4177599"/>
            <a:chExt cx="3261047" cy="955844"/>
          </a:xfrm>
        </p:grpSpPr>
        <p:sp>
          <p:nvSpPr>
            <p:cNvPr id="48" name="Rectangle: Rounded Corners 47">
              <a:extLst>
                <a:ext uri="{FF2B5EF4-FFF2-40B4-BE49-F238E27FC236}">
                  <a16:creationId xmlns:a16="http://schemas.microsoft.com/office/drawing/2014/main" id="{3FC2EFF3-54E9-6D17-5551-389D6F1B21AC}"/>
                </a:ext>
              </a:extLst>
            </p:cNvPr>
            <p:cNvSpPr/>
            <p:nvPr/>
          </p:nvSpPr>
          <p:spPr>
            <a:xfrm>
              <a:off x="6881544" y="4473450"/>
              <a:ext cx="3261047"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Identify what makes them innovative and how they do it</a:t>
              </a:r>
              <a:endParaRPr lang="en-GB" sz="1600">
                <a:solidFill>
                  <a:schemeClr val="tx1"/>
                </a:solidFill>
              </a:endParaRPr>
            </a:p>
          </p:txBody>
        </p:sp>
        <p:cxnSp>
          <p:nvCxnSpPr>
            <p:cNvPr id="49" name="Straight Arrow Connector 48">
              <a:extLst>
                <a:ext uri="{FF2B5EF4-FFF2-40B4-BE49-F238E27FC236}">
                  <a16:creationId xmlns:a16="http://schemas.microsoft.com/office/drawing/2014/main" id="{E47512B2-71C9-188B-5EB9-A935A3757163}"/>
                </a:ext>
              </a:extLst>
            </p:cNvPr>
            <p:cNvCxnSpPr>
              <a:cxnSpLocks/>
            </p:cNvCxnSpPr>
            <p:nvPr/>
          </p:nvCxnSpPr>
          <p:spPr>
            <a:xfrm flipV="1">
              <a:off x="7533133" y="4177599"/>
              <a:ext cx="0" cy="31293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E230501D-B413-859A-F0AF-A91AAEEFC5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69472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5B030-B0BC-1AF8-9C78-45CF28709B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354AD5-1C04-2217-EFEB-3EC0975B744B}"/>
              </a:ext>
            </a:extLst>
          </p:cNvPr>
          <p:cNvSpPr>
            <a:spLocks noGrp="1"/>
          </p:cNvSpPr>
          <p:nvPr>
            <p:ph type="title"/>
          </p:nvPr>
        </p:nvSpPr>
        <p:spPr/>
        <p:txBody>
          <a:bodyPr/>
          <a:lstStyle/>
          <a:p>
            <a:r>
              <a:rPr lang="en-AU">
                <a:latin typeface="+mj-lt"/>
                <a:cs typeface="Arial"/>
              </a:rPr>
              <a:t>Examples to answer the question (1)</a:t>
            </a:r>
            <a:endParaRPr lang="en-AU">
              <a:latin typeface="+mj-lt"/>
            </a:endParaRPr>
          </a:p>
        </p:txBody>
      </p:sp>
      <p:sp>
        <p:nvSpPr>
          <p:cNvPr id="99" name="Oval 98">
            <a:extLst>
              <a:ext uri="{FF2B5EF4-FFF2-40B4-BE49-F238E27FC236}">
                <a16:creationId xmlns:a16="http://schemas.microsoft.com/office/drawing/2014/main" id="{1D257840-8EFB-15A6-FEA9-15F74E9A1199}"/>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2.5b</a:t>
            </a:r>
            <a:endParaRPr lang="en-GB" sz="1800" b="1"/>
          </a:p>
        </p:txBody>
      </p:sp>
      <p:sp>
        <p:nvSpPr>
          <p:cNvPr id="5" name="Rectangle: Rounded Corners 4">
            <a:extLst>
              <a:ext uri="{FF2B5EF4-FFF2-40B4-BE49-F238E27FC236}">
                <a16:creationId xmlns:a16="http://schemas.microsoft.com/office/drawing/2014/main" id="{D6FAA3D3-C43D-AD62-2C77-244181F25A82}"/>
              </a:ext>
            </a:extLst>
          </p:cNvPr>
          <p:cNvSpPr/>
          <p:nvPr/>
        </p:nvSpPr>
        <p:spPr>
          <a:xfrm>
            <a:off x="2205329" y="3054779"/>
            <a:ext cx="7440775" cy="1247676"/>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1200"/>
              </a:spcBef>
              <a:spcAft>
                <a:spcPts val="600"/>
              </a:spcAft>
              <a:buClrTx/>
              <a:buSzTx/>
              <a:buFontTx/>
              <a:buNone/>
              <a:tabLst/>
              <a:defRPr/>
            </a:pP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How</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does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The Last Great Hunt </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use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experimentation</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to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create</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 </a:t>
            </a:r>
            <a:r>
              <a:rPr kumimoji="0" lang="en-AU" sz="2400" b="1" i="0" u="none" strike="noStrike" kern="1200" cap="none" spc="0" normalizeH="0" baseline="0" noProof="0">
                <a:ln>
                  <a:noFill/>
                </a:ln>
                <a:solidFill>
                  <a:srgbClr val="22272B"/>
                </a:solidFill>
                <a:effectLst/>
                <a:uLnTx/>
                <a:uFillTx/>
                <a:latin typeface="+mj-lt"/>
                <a:ea typeface="Calibri" panose="020F0502020204030204" pitchFamily="34" charset="0"/>
                <a:cs typeface="+mn-cs"/>
              </a:rPr>
              <a:t>innovative theatre</a:t>
            </a:r>
            <a:r>
              <a:rPr kumimoji="0" lang="en-AU"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rPr>
              <a:t>?</a:t>
            </a:r>
            <a:endParaRPr kumimoji="0" lang="en-GB" sz="2400" b="0" i="0" u="none" strike="noStrike" kern="1200" cap="none" spc="0" normalizeH="0" baseline="0" noProof="0">
              <a:ln>
                <a:noFill/>
              </a:ln>
              <a:solidFill>
                <a:srgbClr val="22272B"/>
              </a:solidFill>
              <a:effectLst/>
              <a:uLnTx/>
              <a:uFillTx/>
              <a:latin typeface="+mj-lt"/>
              <a:ea typeface="Calibri" panose="020F0502020204030204" pitchFamily="34" charset="0"/>
              <a:cs typeface="+mn-cs"/>
            </a:endParaRPr>
          </a:p>
        </p:txBody>
      </p:sp>
      <p:grpSp>
        <p:nvGrpSpPr>
          <p:cNvPr id="11" name="Group 10" descr="Refer to specific dramatic elements, processes or contexts&#10;">
            <a:extLst>
              <a:ext uri="{FF2B5EF4-FFF2-40B4-BE49-F238E27FC236}">
                <a16:creationId xmlns:a16="http://schemas.microsoft.com/office/drawing/2014/main" id="{65B7D88D-AE57-04EC-EC98-653CE72012CB}"/>
              </a:ext>
            </a:extLst>
          </p:cNvPr>
          <p:cNvGrpSpPr/>
          <p:nvPr/>
        </p:nvGrpSpPr>
        <p:grpSpPr>
          <a:xfrm>
            <a:off x="1234281" y="2245710"/>
            <a:ext cx="3556254" cy="1107080"/>
            <a:chOff x="1234281" y="2245710"/>
            <a:chExt cx="3556254" cy="1107080"/>
          </a:xfrm>
        </p:grpSpPr>
        <p:cxnSp>
          <p:nvCxnSpPr>
            <p:cNvPr id="12" name="Straight Arrow Connector 11">
              <a:extLst>
                <a:ext uri="{FF2B5EF4-FFF2-40B4-BE49-F238E27FC236}">
                  <a16:creationId xmlns:a16="http://schemas.microsoft.com/office/drawing/2014/main" id="{57642E9D-B217-EB9C-BEEA-0CA1702E2E4E}"/>
                </a:ext>
              </a:extLst>
            </p:cNvPr>
            <p:cNvCxnSpPr>
              <a:cxnSpLocks/>
            </p:cNvCxnSpPr>
            <p:nvPr/>
          </p:nvCxnSpPr>
          <p:spPr>
            <a:xfrm>
              <a:off x="2676219" y="2923399"/>
              <a:ext cx="0" cy="429391"/>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A86E5ED-D3C8-0BF0-F4A5-F35AE3A88CF7}"/>
                </a:ext>
              </a:extLst>
            </p:cNvPr>
            <p:cNvSpPr/>
            <p:nvPr/>
          </p:nvSpPr>
          <p:spPr>
            <a:xfrm>
              <a:off x="1234281" y="2245710"/>
              <a:ext cx="3556254"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Refer to specific dramatic elements, processes or contexts</a:t>
              </a:r>
              <a:endParaRPr lang="en-GB" sz="1600">
                <a:solidFill>
                  <a:schemeClr val="tx1"/>
                </a:solidFill>
              </a:endParaRPr>
            </a:p>
          </p:txBody>
        </p:sp>
      </p:grpSp>
      <p:grpSp>
        <p:nvGrpSpPr>
          <p:cNvPr id="95" name="Group 94" descr="Work collaboratively in their devising process. Examples from still images from Night Night with live feed cameras and Falling through the clouds use of puppetry.&#10;">
            <a:extLst>
              <a:ext uri="{FF2B5EF4-FFF2-40B4-BE49-F238E27FC236}">
                <a16:creationId xmlns:a16="http://schemas.microsoft.com/office/drawing/2014/main" id="{9F92E5EE-3809-C4A1-4847-93C2F954BC01}"/>
              </a:ext>
            </a:extLst>
          </p:cNvPr>
          <p:cNvGrpSpPr/>
          <p:nvPr/>
        </p:nvGrpSpPr>
        <p:grpSpPr>
          <a:xfrm>
            <a:off x="360000" y="1008971"/>
            <a:ext cx="8822100" cy="1204192"/>
            <a:chOff x="360000" y="1008971"/>
            <a:chExt cx="8822100" cy="1204192"/>
          </a:xfrm>
        </p:grpSpPr>
        <p:sp>
          <p:nvSpPr>
            <p:cNvPr id="53" name="Rectangle: Rounded Corners 52">
              <a:extLst>
                <a:ext uri="{FF2B5EF4-FFF2-40B4-BE49-F238E27FC236}">
                  <a16:creationId xmlns:a16="http://schemas.microsoft.com/office/drawing/2014/main" id="{61BD424F-A513-7AD7-3722-21700E80A88B}"/>
                </a:ext>
              </a:extLst>
            </p:cNvPr>
            <p:cNvSpPr/>
            <p:nvPr/>
          </p:nvSpPr>
          <p:spPr>
            <a:xfrm>
              <a:off x="360000" y="1008971"/>
              <a:ext cx="8822100" cy="774801"/>
            </a:xfrm>
            <a:prstGeom prst="roundRect">
              <a:avLst/>
            </a:prstGeom>
            <a:noFill/>
            <a:ln w="57150">
              <a:solidFill>
                <a:srgbClr val="8B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Work collaboratively in their devising process. </a:t>
              </a:r>
              <a:r>
                <a:rPr lang="en-GB" sz="1600">
                  <a:solidFill>
                    <a:schemeClr val="tx1"/>
                  </a:solidFill>
                </a:rPr>
                <a:t>Examples from still images from Night </a:t>
              </a:r>
              <a:r>
                <a:rPr lang="en-GB" sz="1600" err="1">
                  <a:solidFill>
                    <a:schemeClr val="tx1"/>
                  </a:solidFill>
                </a:rPr>
                <a:t>Night</a:t>
              </a:r>
              <a:r>
                <a:rPr lang="en-GB" sz="1600">
                  <a:solidFill>
                    <a:schemeClr val="tx1"/>
                  </a:solidFill>
                </a:rPr>
                <a:t> with live feed cameras and Falling through the clouds use of puppetry.</a:t>
              </a:r>
              <a:endParaRPr lang="en-AU" sz="1600">
                <a:solidFill>
                  <a:schemeClr val="tx1"/>
                </a:solidFill>
              </a:endParaRPr>
            </a:p>
          </p:txBody>
        </p:sp>
        <p:cxnSp>
          <p:nvCxnSpPr>
            <p:cNvPr id="88" name="Straight Arrow Connector 87">
              <a:extLst>
                <a:ext uri="{FF2B5EF4-FFF2-40B4-BE49-F238E27FC236}">
                  <a16:creationId xmlns:a16="http://schemas.microsoft.com/office/drawing/2014/main" id="{C7F0F064-3E52-3445-9745-A5247B4CFFA2}"/>
                </a:ext>
              </a:extLst>
            </p:cNvPr>
            <p:cNvCxnSpPr>
              <a:cxnSpLocks/>
            </p:cNvCxnSpPr>
            <p:nvPr/>
          </p:nvCxnSpPr>
          <p:spPr>
            <a:xfrm>
              <a:off x="2676219" y="1783772"/>
              <a:ext cx="0" cy="429391"/>
            </a:xfrm>
            <a:prstGeom prst="straightConnector1">
              <a:avLst/>
            </a:prstGeom>
            <a:ln w="57150">
              <a:solidFill>
                <a:srgbClr val="93E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Only asking to refer to The Last Great Hunt&#10;">
            <a:extLst>
              <a:ext uri="{FF2B5EF4-FFF2-40B4-BE49-F238E27FC236}">
                <a16:creationId xmlns:a16="http://schemas.microsoft.com/office/drawing/2014/main" id="{944ABFA4-0C1A-B96A-136D-0156AD6F34A0}"/>
              </a:ext>
            </a:extLst>
          </p:cNvPr>
          <p:cNvGrpSpPr/>
          <p:nvPr/>
        </p:nvGrpSpPr>
        <p:grpSpPr>
          <a:xfrm>
            <a:off x="5051521" y="2245710"/>
            <a:ext cx="2767250" cy="1093538"/>
            <a:chOff x="5051521" y="2245710"/>
            <a:chExt cx="2767250" cy="1093538"/>
          </a:xfrm>
        </p:grpSpPr>
        <p:sp>
          <p:nvSpPr>
            <p:cNvPr id="9" name="Rectangle: Rounded Corners 8">
              <a:extLst>
                <a:ext uri="{FF2B5EF4-FFF2-40B4-BE49-F238E27FC236}">
                  <a16:creationId xmlns:a16="http://schemas.microsoft.com/office/drawing/2014/main" id="{D0527ED8-5301-BFCE-87FA-20D209770607}"/>
                </a:ext>
              </a:extLst>
            </p:cNvPr>
            <p:cNvSpPr/>
            <p:nvPr/>
          </p:nvSpPr>
          <p:spPr>
            <a:xfrm>
              <a:off x="5051521" y="2245710"/>
              <a:ext cx="2767250"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Only asking to refer to The Last Great Hunt</a:t>
              </a:r>
              <a:endParaRPr lang="en-GB" sz="1600">
                <a:solidFill>
                  <a:schemeClr val="tx1"/>
                </a:solidFill>
              </a:endParaRPr>
            </a:p>
          </p:txBody>
        </p:sp>
        <p:cxnSp>
          <p:nvCxnSpPr>
            <p:cNvPr id="10" name="Straight Arrow Connector 9">
              <a:extLst>
                <a:ext uri="{FF2B5EF4-FFF2-40B4-BE49-F238E27FC236}">
                  <a16:creationId xmlns:a16="http://schemas.microsoft.com/office/drawing/2014/main" id="{E05B7EBF-4515-9362-43EE-79EB23D645F8}"/>
                </a:ext>
              </a:extLst>
            </p:cNvPr>
            <p:cNvCxnSpPr>
              <a:cxnSpLocks/>
            </p:cNvCxnSpPr>
            <p:nvPr/>
          </p:nvCxnSpPr>
          <p:spPr>
            <a:xfrm>
              <a:off x="5366615" y="2923399"/>
              <a:ext cx="0" cy="41584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descr="Name what type of experimentation they use&#10;">
            <a:extLst>
              <a:ext uri="{FF2B5EF4-FFF2-40B4-BE49-F238E27FC236}">
                <a16:creationId xmlns:a16="http://schemas.microsoft.com/office/drawing/2014/main" id="{48F455F9-E9D0-6381-390F-9949D0556441}"/>
              </a:ext>
            </a:extLst>
          </p:cNvPr>
          <p:cNvGrpSpPr/>
          <p:nvPr/>
        </p:nvGrpSpPr>
        <p:grpSpPr>
          <a:xfrm>
            <a:off x="1895476" y="4177599"/>
            <a:ext cx="2542563" cy="955844"/>
            <a:chOff x="1895476" y="4177599"/>
            <a:chExt cx="2542563" cy="955844"/>
          </a:xfrm>
        </p:grpSpPr>
        <p:sp>
          <p:nvSpPr>
            <p:cNvPr id="18" name="Rectangle: Rounded Corners 17">
              <a:extLst>
                <a:ext uri="{FF2B5EF4-FFF2-40B4-BE49-F238E27FC236}">
                  <a16:creationId xmlns:a16="http://schemas.microsoft.com/office/drawing/2014/main" id="{72433462-C639-CC7A-68F9-8ECF5984D560}"/>
                </a:ext>
              </a:extLst>
            </p:cNvPr>
            <p:cNvSpPr/>
            <p:nvPr/>
          </p:nvSpPr>
          <p:spPr>
            <a:xfrm>
              <a:off x="1895476" y="4473450"/>
              <a:ext cx="2542563"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US" sz="1600">
                  <a:solidFill>
                    <a:schemeClr val="tx1"/>
                  </a:solidFill>
                </a:rPr>
                <a:t>Name what type of experimentation they use</a:t>
              </a:r>
            </a:p>
          </p:txBody>
        </p:sp>
        <p:cxnSp>
          <p:nvCxnSpPr>
            <p:cNvPr id="20" name="Straight Arrow Connector 19">
              <a:extLst>
                <a:ext uri="{FF2B5EF4-FFF2-40B4-BE49-F238E27FC236}">
                  <a16:creationId xmlns:a16="http://schemas.microsoft.com/office/drawing/2014/main" id="{ECAC4AB2-3F64-324B-7C9B-AEDEAE7002CD}"/>
                </a:ext>
              </a:extLst>
            </p:cNvPr>
            <p:cNvCxnSpPr>
              <a:cxnSpLocks/>
            </p:cNvCxnSpPr>
            <p:nvPr/>
          </p:nvCxnSpPr>
          <p:spPr>
            <a:xfrm flipV="1">
              <a:off x="3485931" y="4177599"/>
              <a:ext cx="0" cy="31293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Group 95" descr="Use ‘wild play’ to play with possibilities. Use ‘exhausting the toolkit’ to consider different ways to do something.&#10;">
            <a:extLst>
              <a:ext uri="{FF2B5EF4-FFF2-40B4-BE49-F238E27FC236}">
                <a16:creationId xmlns:a16="http://schemas.microsoft.com/office/drawing/2014/main" id="{5AD19ABA-D30F-5670-8BD6-FBCFE6729A16}"/>
              </a:ext>
            </a:extLst>
          </p:cNvPr>
          <p:cNvGrpSpPr/>
          <p:nvPr/>
        </p:nvGrpSpPr>
        <p:grpSpPr>
          <a:xfrm>
            <a:off x="602035" y="5206567"/>
            <a:ext cx="3836004" cy="1529059"/>
            <a:chOff x="602035" y="5206567"/>
            <a:chExt cx="3836004" cy="1529059"/>
          </a:xfrm>
        </p:grpSpPr>
        <p:sp>
          <p:nvSpPr>
            <p:cNvPr id="54" name="Rectangle: Rounded Corners 53">
              <a:extLst>
                <a:ext uri="{FF2B5EF4-FFF2-40B4-BE49-F238E27FC236}">
                  <a16:creationId xmlns:a16="http://schemas.microsoft.com/office/drawing/2014/main" id="{3A1E33DB-DF5F-086C-F512-C20CC802B4C3}"/>
                </a:ext>
              </a:extLst>
            </p:cNvPr>
            <p:cNvSpPr/>
            <p:nvPr/>
          </p:nvSpPr>
          <p:spPr>
            <a:xfrm>
              <a:off x="602035" y="5519506"/>
              <a:ext cx="3836004" cy="1216120"/>
            </a:xfrm>
            <a:prstGeom prst="roundRect">
              <a:avLst/>
            </a:prstGeom>
            <a:noFill/>
            <a:ln w="57150">
              <a:solidFill>
                <a:srgbClr val="8B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AU" sz="1600">
                  <a:solidFill>
                    <a:schemeClr val="tx1"/>
                  </a:solidFill>
                </a:rPr>
                <a:t>Use ‘wild play’ to play with possibilities. Use ‘exhausting the toolkit’ to consider different ways to do something.</a:t>
              </a:r>
              <a:endParaRPr lang="en-GB" sz="1600">
                <a:solidFill>
                  <a:schemeClr val="tx1"/>
                </a:solidFill>
              </a:endParaRPr>
            </a:p>
          </p:txBody>
        </p:sp>
        <p:cxnSp>
          <p:nvCxnSpPr>
            <p:cNvPr id="87" name="Straight Arrow Connector 86">
              <a:extLst>
                <a:ext uri="{FF2B5EF4-FFF2-40B4-BE49-F238E27FC236}">
                  <a16:creationId xmlns:a16="http://schemas.microsoft.com/office/drawing/2014/main" id="{E8208E1D-BC89-C74A-0A32-FF06A4239F1E}"/>
                </a:ext>
              </a:extLst>
            </p:cNvPr>
            <p:cNvCxnSpPr>
              <a:cxnSpLocks/>
            </p:cNvCxnSpPr>
            <p:nvPr/>
          </p:nvCxnSpPr>
          <p:spPr>
            <a:xfrm flipV="1">
              <a:off x="3166757" y="5206567"/>
              <a:ext cx="0" cy="312939"/>
            </a:xfrm>
            <a:prstGeom prst="straightConnector1">
              <a:avLst/>
            </a:prstGeom>
            <a:ln w="57150">
              <a:solidFill>
                <a:srgbClr val="93E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descr="Refer to their devising process">
            <a:extLst>
              <a:ext uri="{FF2B5EF4-FFF2-40B4-BE49-F238E27FC236}">
                <a16:creationId xmlns:a16="http://schemas.microsoft.com/office/drawing/2014/main" id="{4724887F-13D4-AA2D-D81F-5E2E9E2C7555}"/>
              </a:ext>
            </a:extLst>
          </p:cNvPr>
          <p:cNvGrpSpPr/>
          <p:nvPr/>
        </p:nvGrpSpPr>
        <p:grpSpPr>
          <a:xfrm>
            <a:off x="4579097" y="4141037"/>
            <a:ext cx="1985953" cy="992407"/>
            <a:chOff x="4579097" y="4141037"/>
            <a:chExt cx="1985953" cy="992407"/>
          </a:xfrm>
        </p:grpSpPr>
        <p:sp>
          <p:nvSpPr>
            <p:cNvPr id="15" name="Rectangle: Rounded Corners 14">
              <a:extLst>
                <a:ext uri="{FF2B5EF4-FFF2-40B4-BE49-F238E27FC236}">
                  <a16:creationId xmlns:a16="http://schemas.microsoft.com/office/drawing/2014/main" id="{E05765A8-6367-92D2-74B5-C2F67E081D8D}"/>
                </a:ext>
              </a:extLst>
            </p:cNvPr>
            <p:cNvSpPr/>
            <p:nvPr/>
          </p:nvSpPr>
          <p:spPr>
            <a:xfrm>
              <a:off x="4579097" y="4473451"/>
              <a:ext cx="1985953"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Refer to their devising process</a:t>
              </a:r>
              <a:endParaRPr lang="en-GB" sz="1600">
                <a:solidFill>
                  <a:schemeClr val="tx1"/>
                </a:solidFill>
              </a:endParaRPr>
            </a:p>
          </p:txBody>
        </p:sp>
        <p:cxnSp>
          <p:nvCxnSpPr>
            <p:cNvPr id="16" name="Straight Arrow Connector 15">
              <a:extLst>
                <a:ext uri="{FF2B5EF4-FFF2-40B4-BE49-F238E27FC236}">
                  <a16:creationId xmlns:a16="http://schemas.microsoft.com/office/drawing/2014/main" id="{F91C77F9-8AD4-5C16-958C-E04BFB711630}"/>
                </a:ext>
              </a:extLst>
            </p:cNvPr>
            <p:cNvCxnSpPr>
              <a:cxnSpLocks/>
            </p:cNvCxnSpPr>
            <p:nvPr/>
          </p:nvCxnSpPr>
          <p:spPr>
            <a:xfrm flipV="1">
              <a:off x="5572074" y="4141037"/>
              <a:ext cx="0" cy="349501"/>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descr="Large part of their process is focused on improvising which enables new ways of thinking.&#10;">
            <a:extLst>
              <a:ext uri="{FF2B5EF4-FFF2-40B4-BE49-F238E27FC236}">
                <a16:creationId xmlns:a16="http://schemas.microsoft.com/office/drawing/2014/main" id="{DD04851A-C1B8-E8D3-284A-F4F069ABE841}"/>
              </a:ext>
            </a:extLst>
          </p:cNvPr>
          <p:cNvGrpSpPr/>
          <p:nvPr/>
        </p:nvGrpSpPr>
        <p:grpSpPr>
          <a:xfrm>
            <a:off x="4579097" y="5206567"/>
            <a:ext cx="3040903" cy="1533123"/>
            <a:chOff x="4579097" y="5206567"/>
            <a:chExt cx="3040903" cy="1533123"/>
          </a:xfrm>
        </p:grpSpPr>
        <p:sp>
          <p:nvSpPr>
            <p:cNvPr id="55" name="Rectangle: Rounded Corners 54">
              <a:extLst>
                <a:ext uri="{FF2B5EF4-FFF2-40B4-BE49-F238E27FC236}">
                  <a16:creationId xmlns:a16="http://schemas.microsoft.com/office/drawing/2014/main" id="{8A8E9085-79C1-9B6C-4B80-B662090A889F}"/>
                </a:ext>
              </a:extLst>
            </p:cNvPr>
            <p:cNvSpPr/>
            <p:nvPr/>
          </p:nvSpPr>
          <p:spPr>
            <a:xfrm>
              <a:off x="4579097" y="5523570"/>
              <a:ext cx="3040903" cy="1216120"/>
            </a:xfrm>
            <a:prstGeom prst="roundRect">
              <a:avLst/>
            </a:prstGeom>
            <a:noFill/>
            <a:ln w="57150">
              <a:solidFill>
                <a:srgbClr val="8B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AU" sz="1600">
                  <a:solidFill>
                    <a:schemeClr val="tx1"/>
                  </a:solidFill>
                </a:rPr>
                <a:t>Large part of their process is focused on improvising which enables new ways of thinking.</a:t>
              </a:r>
              <a:endParaRPr lang="en-GB" sz="1600">
                <a:solidFill>
                  <a:schemeClr val="tx1"/>
                </a:solidFill>
              </a:endParaRPr>
            </a:p>
          </p:txBody>
        </p:sp>
        <p:cxnSp>
          <p:nvCxnSpPr>
            <p:cNvPr id="86" name="Straight Arrow Connector 85">
              <a:extLst>
                <a:ext uri="{FF2B5EF4-FFF2-40B4-BE49-F238E27FC236}">
                  <a16:creationId xmlns:a16="http://schemas.microsoft.com/office/drawing/2014/main" id="{418DE0D7-C057-A81C-8BB2-FA830599AE88}"/>
                </a:ext>
              </a:extLst>
            </p:cNvPr>
            <p:cNvCxnSpPr>
              <a:cxnSpLocks/>
            </p:cNvCxnSpPr>
            <p:nvPr/>
          </p:nvCxnSpPr>
          <p:spPr>
            <a:xfrm flipH="1" flipV="1">
              <a:off x="5572073" y="5206567"/>
              <a:ext cx="1" cy="312939"/>
            </a:xfrm>
            <a:prstGeom prst="straightConnector1">
              <a:avLst/>
            </a:prstGeom>
            <a:ln w="57150">
              <a:solidFill>
                <a:srgbClr val="93E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descr="Identify what makes them innovative and how they do it&#10;">
            <a:extLst>
              <a:ext uri="{FF2B5EF4-FFF2-40B4-BE49-F238E27FC236}">
                <a16:creationId xmlns:a16="http://schemas.microsoft.com/office/drawing/2014/main" id="{6683EF27-2689-3756-1C64-8E699C418392}"/>
              </a:ext>
            </a:extLst>
          </p:cNvPr>
          <p:cNvGrpSpPr/>
          <p:nvPr/>
        </p:nvGrpSpPr>
        <p:grpSpPr>
          <a:xfrm>
            <a:off x="6881544" y="4177599"/>
            <a:ext cx="3261047" cy="955844"/>
            <a:chOff x="6881544" y="4177599"/>
            <a:chExt cx="3261047" cy="955844"/>
          </a:xfrm>
        </p:grpSpPr>
        <p:sp>
          <p:nvSpPr>
            <p:cNvPr id="6" name="Rectangle: Rounded Corners 5">
              <a:extLst>
                <a:ext uri="{FF2B5EF4-FFF2-40B4-BE49-F238E27FC236}">
                  <a16:creationId xmlns:a16="http://schemas.microsoft.com/office/drawing/2014/main" id="{C94C5462-5936-1329-E1A5-127E27581791}"/>
                </a:ext>
              </a:extLst>
            </p:cNvPr>
            <p:cNvSpPr/>
            <p:nvPr/>
          </p:nvSpPr>
          <p:spPr>
            <a:xfrm>
              <a:off x="6881544" y="4473450"/>
              <a:ext cx="3261047" cy="659993"/>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600"/>
                </a:spcAft>
              </a:pPr>
              <a:r>
                <a:rPr lang="en-AU" sz="1600">
                  <a:solidFill>
                    <a:schemeClr val="tx1"/>
                  </a:solidFill>
                </a:rPr>
                <a:t>Identify what makes them innovative and how they do it</a:t>
              </a:r>
              <a:endParaRPr lang="en-GB" sz="1600">
                <a:solidFill>
                  <a:schemeClr val="tx1"/>
                </a:solidFill>
              </a:endParaRPr>
            </a:p>
          </p:txBody>
        </p:sp>
        <p:cxnSp>
          <p:nvCxnSpPr>
            <p:cNvPr id="7" name="Straight Arrow Connector 6">
              <a:extLst>
                <a:ext uri="{FF2B5EF4-FFF2-40B4-BE49-F238E27FC236}">
                  <a16:creationId xmlns:a16="http://schemas.microsoft.com/office/drawing/2014/main" id="{0A69977B-B721-4C83-3161-ABE4C87EDC04}"/>
                </a:ext>
              </a:extLst>
            </p:cNvPr>
            <p:cNvCxnSpPr>
              <a:cxnSpLocks/>
            </p:cNvCxnSpPr>
            <p:nvPr/>
          </p:nvCxnSpPr>
          <p:spPr>
            <a:xfrm flipV="1">
              <a:off x="7533133" y="4177599"/>
              <a:ext cx="0" cy="312939"/>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descr="Blend different theatrical styles and forms to create new ways to tell stories. Incorporate multimedia and subvert audience expectations.&#10;">
            <a:extLst>
              <a:ext uri="{FF2B5EF4-FFF2-40B4-BE49-F238E27FC236}">
                <a16:creationId xmlns:a16="http://schemas.microsoft.com/office/drawing/2014/main" id="{08C7D929-5C4D-EB26-FA84-0FC5B42EDFE2}"/>
              </a:ext>
            </a:extLst>
          </p:cNvPr>
          <p:cNvGrpSpPr/>
          <p:nvPr/>
        </p:nvGrpSpPr>
        <p:grpSpPr>
          <a:xfrm>
            <a:off x="7761058" y="5206567"/>
            <a:ext cx="3491381" cy="1507552"/>
            <a:chOff x="7761058" y="5206567"/>
            <a:chExt cx="3491381" cy="1507552"/>
          </a:xfrm>
        </p:grpSpPr>
        <p:sp>
          <p:nvSpPr>
            <p:cNvPr id="57" name="Rectangle: Rounded Corners 56">
              <a:extLst>
                <a:ext uri="{FF2B5EF4-FFF2-40B4-BE49-F238E27FC236}">
                  <a16:creationId xmlns:a16="http://schemas.microsoft.com/office/drawing/2014/main" id="{462711DC-F87E-ED5E-3A4D-09ED3AF62526}"/>
                </a:ext>
              </a:extLst>
            </p:cNvPr>
            <p:cNvSpPr/>
            <p:nvPr/>
          </p:nvSpPr>
          <p:spPr>
            <a:xfrm>
              <a:off x="7761058" y="5519506"/>
              <a:ext cx="3491381" cy="1194613"/>
            </a:xfrm>
            <a:prstGeom prst="roundRect">
              <a:avLst/>
            </a:prstGeom>
            <a:noFill/>
            <a:ln w="57150">
              <a:solidFill>
                <a:srgbClr val="8B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spcAft>
                  <a:spcPts val="1200"/>
                </a:spcAft>
              </a:pPr>
              <a:r>
                <a:rPr lang="en-AU" sz="1600">
                  <a:solidFill>
                    <a:schemeClr val="tx1"/>
                  </a:solidFill>
                </a:rPr>
                <a:t>Blend different theatrical styles and forms to create new ways to tell stories. Incorporate multimedia and subvert audience expectations.</a:t>
              </a:r>
              <a:endParaRPr lang="en-GB" sz="1600">
                <a:solidFill>
                  <a:schemeClr val="tx1"/>
                </a:solidFill>
              </a:endParaRPr>
            </a:p>
          </p:txBody>
        </p:sp>
        <p:cxnSp>
          <p:nvCxnSpPr>
            <p:cNvPr id="85" name="Straight Arrow Connector 84">
              <a:extLst>
                <a:ext uri="{FF2B5EF4-FFF2-40B4-BE49-F238E27FC236}">
                  <a16:creationId xmlns:a16="http://schemas.microsoft.com/office/drawing/2014/main" id="{7C23B09F-0DB6-62FA-9B1E-4AB4AFDB622D}"/>
                </a:ext>
              </a:extLst>
            </p:cNvPr>
            <p:cNvCxnSpPr>
              <a:cxnSpLocks/>
            </p:cNvCxnSpPr>
            <p:nvPr/>
          </p:nvCxnSpPr>
          <p:spPr>
            <a:xfrm flipV="1">
              <a:off x="8512067" y="5206567"/>
              <a:ext cx="0" cy="312939"/>
            </a:xfrm>
            <a:prstGeom prst="straightConnector1">
              <a:avLst/>
            </a:prstGeom>
            <a:ln w="57150">
              <a:solidFill>
                <a:srgbClr val="93E0FF"/>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7AE3A777-26D1-5379-F6D6-65734F3C72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0403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10DBA-B506-6037-F35A-B8513BBBA6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BCCB33-2A8D-C9AF-954A-22D0B4E13C2E}"/>
              </a:ext>
            </a:extLst>
          </p:cNvPr>
          <p:cNvSpPr>
            <a:spLocks noGrp="1"/>
          </p:cNvSpPr>
          <p:nvPr>
            <p:ph type="title"/>
          </p:nvPr>
        </p:nvSpPr>
        <p:spPr/>
        <p:txBody>
          <a:bodyPr/>
          <a:lstStyle/>
          <a:p>
            <a:r>
              <a:rPr lang="en-AU">
                <a:latin typeface="+mj-lt"/>
                <a:cs typeface="Arial"/>
              </a:rPr>
              <a:t>Word bank</a:t>
            </a:r>
            <a:endParaRPr lang="en-AU">
              <a:latin typeface="+mj-lt"/>
            </a:endParaRPr>
          </a:p>
        </p:txBody>
      </p:sp>
      <p:sp>
        <p:nvSpPr>
          <p:cNvPr id="6" name="Oval 5">
            <a:extLst>
              <a:ext uri="{FF2B5EF4-FFF2-40B4-BE49-F238E27FC236}">
                <a16:creationId xmlns:a16="http://schemas.microsoft.com/office/drawing/2014/main" id="{A015EA87-0107-808D-4F8E-61B7B3C1DC7E}"/>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2.5c</a:t>
            </a:r>
            <a:endParaRPr lang="en-GB" sz="1800" b="1"/>
          </a:p>
        </p:txBody>
      </p:sp>
      <p:sp>
        <p:nvSpPr>
          <p:cNvPr id="5" name="TextBox 4">
            <a:extLst>
              <a:ext uri="{FF2B5EF4-FFF2-40B4-BE49-F238E27FC236}">
                <a16:creationId xmlns:a16="http://schemas.microsoft.com/office/drawing/2014/main" id="{FA1A9B6A-3A4C-5F63-DF21-A4286A6DBD72}"/>
              </a:ext>
            </a:extLst>
          </p:cNvPr>
          <p:cNvSpPr txBox="1"/>
          <p:nvPr/>
        </p:nvSpPr>
        <p:spPr>
          <a:xfrm>
            <a:off x="360000" y="1068103"/>
            <a:ext cx="8202030" cy="312459"/>
          </a:xfrm>
          <a:prstGeom prst="rect">
            <a:avLst/>
          </a:prstGeom>
          <a:noFill/>
        </p:spPr>
        <p:txBody>
          <a:bodyPr wrap="square" lIns="0" tIns="0" rIns="0" bIns="0" rtlCol="0">
            <a:noAutofit/>
          </a:bodyPr>
          <a:lstStyle/>
          <a:p>
            <a:pPr algn="l"/>
            <a:r>
              <a:rPr lang="en-AU" sz="1800"/>
              <a:t>Pick at least one word from each column to include in your response.</a:t>
            </a:r>
            <a:endParaRPr lang="en-GB" sz="1800"/>
          </a:p>
        </p:txBody>
      </p:sp>
      <p:graphicFrame>
        <p:nvGraphicFramePr>
          <p:cNvPr id="2" name="Table 1">
            <a:extLst>
              <a:ext uri="{FF2B5EF4-FFF2-40B4-BE49-F238E27FC236}">
                <a16:creationId xmlns:a16="http://schemas.microsoft.com/office/drawing/2014/main" id="{F0229190-C0B8-7396-E573-EC489077C1A7}"/>
              </a:ext>
            </a:extLst>
          </p:cNvPr>
          <p:cNvGraphicFramePr>
            <a:graphicFrameLocks noGrp="1"/>
          </p:cNvGraphicFramePr>
          <p:nvPr>
            <p:extLst>
              <p:ext uri="{D42A27DB-BD31-4B8C-83A1-F6EECF244321}">
                <p14:modId xmlns:p14="http://schemas.microsoft.com/office/powerpoint/2010/main" val="2617444149"/>
              </p:ext>
            </p:extLst>
          </p:nvPr>
        </p:nvGraphicFramePr>
        <p:xfrm>
          <a:off x="354001" y="1542807"/>
          <a:ext cx="11483998" cy="4876800"/>
        </p:xfrm>
        <a:graphic>
          <a:graphicData uri="http://schemas.openxmlformats.org/drawingml/2006/table">
            <a:tbl>
              <a:tblPr firstRow="1" bandRow="1">
                <a:tableStyleId>{5A111915-BE36-4E01-A7E5-04B1672EAD32}</a:tableStyleId>
              </a:tblPr>
              <a:tblGrid>
                <a:gridCol w="2870999">
                  <a:extLst>
                    <a:ext uri="{9D8B030D-6E8A-4147-A177-3AD203B41FA5}">
                      <a16:colId xmlns:a16="http://schemas.microsoft.com/office/drawing/2014/main" val="3211944915"/>
                    </a:ext>
                  </a:extLst>
                </a:gridCol>
                <a:gridCol w="2870999">
                  <a:extLst>
                    <a:ext uri="{9D8B030D-6E8A-4147-A177-3AD203B41FA5}">
                      <a16:colId xmlns:a16="http://schemas.microsoft.com/office/drawing/2014/main" val="938249947"/>
                    </a:ext>
                  </a:extLst>
                </a:gridCol>
                <a:gridCol w="2830349">
                  <a:extLst>
                    <a:ext uri="{9D8B030D-6E8A-4147-A177-3AD203B41FA5}">
                      <a16:colId xmlns:a16="http://schemas.microsoft.com/office/drawing/2014/main" val="2977012969"/>
                    </a:ext>
                  </a:extLst>
                </a:gridCol>
                <a:gridCol w="2911651">
                  <a:extLst>
                    <a:ext uri="{9D8B030D-6E8A-4147-A177-3AD203B41FA5}">
                      <a16:colId xmlns:a16="http://schemas.microsoft.com/office/drawing/2014/main" val="1717120029"/>
                    </a:ext>
                  </a:extLst>
                </a:gridCol>
              </a:tblGrid>
              <a:tr h="370840">
                <a:tc>
                  <a:txBody>
                    <a:bodyPr/>
                    <a:lstStyle/>
                    <a:p>
                      <a:pPr algn="ctr"/>
                      <a:r>
                        <a:rPr lang="en-AU" sz="1800">
                          <a:solidFill>
                            <a:schemeClr val="tx1"/>
                          </a:solidFill>
                          <a:latin typeface="+mj-lt"/>
                        </a:rPr>
                        <a:t>Purpose words</a:t>
                      </a:r>
                      <a:endParaRPr lang="en-GB" sz="18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algn="ctr"/>
                      <a:r>
                        <a:rPr lang="en-AU" sz="1800">
                          <a:solidFill>
                            <a:schemeClr val="tx1"/>
                          </a:solidFill>
                          <a:latin typeface="+mj-lt"/>
                        </a:rPr>
                        <a:t>Elements of drama</a:t>
                      </a:r>
                      <a:endParaRPr lang="en-GB" sz="18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9FF"/>
                    </a:solidFill>
                  </a:tcPr>
                </a:tc>
                <a:tc>
                  <a:txBody>
                    <a:bodyPr/>
                    <a:lstStyle/>
                    <a:p>
                      <a:pPr algn="ctr"/>
                      <a:r>
                        <a:rPr lang="en-AU" sz="1800">
                          <a:solidFill>
                            <a:schemeClr val="tx1"/>
                          </a:solidFill>
                          <a:latin typeface="+mj-lt"/>
                        </a:rPr>
                        <a:t>Elements of performance</a:t>
                      </a:r>
                      <a:endParaRPr lang="en-GB" sz="18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AU" sz="1800">
                          <a:solidFill>
                            <a:schemeClr val="tx1"/>
                          </a:solidFill>
                          <a:latin typeface="+mj-lt"/>
                        </a:rPr>
                        <a:t>Elements of production</a:t>
                      </a:r>
                      <a:endParaRPr lang="en-GB" sz="180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71147487"/>
                  </a:ext>
                </a:extLst>
              </a:tr>
              <a:tr h="370840">
                <a:tc>
                  <a:txBody>
                    <a:bodyPr/>
                    <a:lstStyle/>
                    <a:p>
                      <a:pPr algn="ctr">
                        <a:lnSpc>
                          <a:spcPct val="100000"/>
                        </a:lnSpc>
                      </a:pPr>
                      <a:r>
                        <a:rPr lang="en-AU" sz="1600"/>
                        <a:t>Challenge</a:t>
                      </a:r>
                      <a:endParaRPr lang="en-GB" sz="1600"/>
                    </a:p>
                    <a:p>
                      <a:pPr algn="ctr">
                        <a:lnSpc>
                          <a:spcPct val="100000"/>
                        </a:lnSpc>
                      </a:pPr>
                      <a:r>
                        <a:rPr lang="en-AU" sz="1600"/>
                        <a:t>Clarify</a:t>
                      </a:r>
                      <a:endParaRPr lang="en-GB" sz="1600"/>
                    </a:p>
                    <a:p>
                      <a:pPr algn="ctr">
                        <a:lnSpc>
                          <a:spcPct val="100000"/>
                        </a:lnSpc>
                      </a:pPr>
                      <a:r>
                        <a:rPr lang="en-AU" sz="1600"/>
                        <a:t>Construct</a:t>
                      </a:r>
                      <a:endParaRPr lang="en-GB" sz="1600"/>
                    </a:p>
                    <a:p>
                      <a:pPr algn="ctr">
                        <a:lnSpc>
                          <a:spcPct val="100000"/>
                        </a:lnSpc>
                      </a:pPr>
                      <a:r>
                        <a:rPr lang="en-AU" sz="1600"/>
                        <a:t>Create</a:t>
                      </a:r>
                      <a:endParaRPr lang="en-GB" sz="1600"/>
                    </a:p>
                    <a:p>
                      <a:pPr algn="ctr">
                        <a:lnSpc>
                          <a:spcPct val="100000"/>
                        </a:lnSpc>
                      </a:pPr>
                      <a:r>
                        <a:rPr lang="en-AU" sz="1600"/>
                        <a:t>Develop</a:t>
                      </a:r>
                      <a:endParaRPr lang="en-GB" sz="1600"/>
                    </a:p>
                    <a:p>
                      <a:pPr algn="ctr">
                        <a:lnSpc>
                          <a:spcPct val="100000"/>
                        </a:lnSpc>
                      </a:pPr>
                      <a:r>
                        <a:rPr lang="en-AU" sz="1600"/>
                        <a:t>Differentiate</a:t>
                      </a:r>
                      <a:endParaRPr lang="en-GB" sz="1600"/>
                    </a:p>
                    <a:p>
                      <a:pPr algn="ctr">
                        <a:lnSpc>
                          <a:spcPct val="100000"/>
                        </a:lnSpc>
                      </a:pPr>
                      <a:r>
                        <a:rPr lang="en-AU" sz="1600"/>
                        <a:t>Educate</a:t>
                      </a:r>
                      <a:endParaRPr lang="en-GB" sz="1600"/>
                    </a:p>
                    <a:p>
                      <a:pPr algn="ctr">
                        <a:lnSpc>
                          <a:spcPct val="100000"/>
                        </a:lnSpc>
                      </a:pPr>
                      <a:r>
                        <a:rPr lang="en-AU" sz="1600"/>
                        <a:t>Evoke</a:t>
                      </a:r>
                    </a:p>
                    <a:p>
                      <a:pPr lvl="0" algn="ctr" defTabSz="914377">
                        <a:defRPr/>
                      </a:pPr>
                      <a:r>
                        <a:rPr lang="en-AU" sz="1600"/>
                        <a:t>Exemplify</a:t>
                      </a:r>
                    </a:p>
                    <a:p>
                      <a:pPr algn="ctr">
                        <a:lnSpc>
                          <a:spcPct val="100000"/>
                        </a:lnSpc>
                      </a:pPr>
                      <a:r>
                        <a:rPr lang="en-AU" sz="1600"/>
                        <a:t>Highlight</a:t>
                      </a:r>
                      <a:endParaRPr lang="en-GB" sz="1600"/>
                    </a:p>
                    <a:p>
                      <a:pPr algn="ctr">
                        <a:lnSpc>
                          <a:spcPct val="100000"/>
                        </a:lnSpc>
                      </a:pPr>
                      <a:r>
                        <a:rPr lang="en-AU" sz="1600"/>
                        <a:t>Illuminate</a:t>
                      </a:r>
                      <a:endParaRPr lang="en-GB" sz="1600"/>
                    </a:p>
                    <a:p>
                      <a:pPr algn="ctr">
                        <a:lnSpc>
                          <a:spcPct val="100000"/>
                        </a:lnSpc>
                      </a:pPr>
                      <a:r>
                        <a:rPr lang="en-AU" sz="1600"/>
                        <a:t>Infer</a:t>
                      </a:r>
                      <a:endParaRPr lang="en-GB" sz="1600"/>
                    </a:p>
                    <a:p>
                      <a:pPr algn="ctr">
                        <a:lnSpc>
                          <a:spcPct val="100000"/>
                        </a:lnSpc>
                      </a:pPr>
                      <a:r>
                        <a:rPr lang="en-AU" sz="1600"/>
                        <a:t>Introduce</a:t>
                      </a:r>
                      <a:endParaRPr lang="en-GB" sz="1600"/>
                    </a:p>
                    <a:p>
                      <a:pPr algn="ctr">
                        <a:lnSpc>
                          <a:spcPct val="100000"/>
                        </a:lnSpc>
                      </a:pPr>
                      <a:r>
                        <a:rPr lang="en-AU" sz="1600"/>
                        <a:t>Persuade</a:t>
                      </a:r>
                      <a:endParaRPr lang="en-GB" sz="1600"/>
                    </a:p>
                    <a:p>
                      <a:pPr algn="ctr">
                        <a:lnSpc>
                          <a:spcPct val="100000"/>
                        </a:lnSpc>
                      </a:pPr>
                      <a:r>
                        <a:rPr lang="en-AU" sz="1600"/>
                        <a:t>Provide insight</a:t>
                      </a:r>
                      <a:endParaRPr lang="en-GB" sz="1600"/>
                    </a:p>
                    <a:p>
                      <a:pPr algn="ctr">
                        <a:lnSpc>
                          <a:spcPct val="100000"/>
                        </a:lnSpc>
                      </a:pPr>
                      <a:r>
                        <a:rPr lang="en-AU" sz="1600"/>
                        <a:t>Provoke</a:t>
                      </a:r>
                      <a:endParaRPr lang="en-GB" sz="1600"/>
                    </a:p>
                    <a:p>
                      <a:pPr algn="ctr">
                        <a:lnSpc>
                          <a:spcPct val="100000"/>
                        </a:lnSpc>
                      </a:pPr>
                      <a:r>
                        <a:rPr lang="en-AU" sz="1600"/>
                        <a:t>Specify</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00000"/>
                        </a:lnSpc>
                      </a:pPr>
                      <a:r>
                        <a:rPr lang="en-AU" sz="1600" b="0" kern="1200">
                          <a:solidFill>
                            <a:schemeClr val="tx1"/>
                          </a:solidFill>
                          <a:effectLst/>
                          <a:latin typeface="+mn-lt"/>
                          <a:ea typeface="+mn-ea"/>
                          <a:cs typeface="+mn-cs"/>
                        </a:rPr>
                        <a:t>Role</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Character</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Focus</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Tension</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Situation</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Space</a:t>
                      </a:r>
                      <a:endParaRPr lang="en-GB" sz="1600" b="0" kern="1200">
                        <a:solidFill>
                          <a:schemeClr val="tx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AU" sz="1600" b="0" kern="1200">
                          <a:solidFill>
                            <a:schemeClr val="tx1"/>
                          </a:solidFill>
                          <a:effectLst/>
                          <a:latin typeface="+mn-lt"/>
                          <a:ea typeface="+mn-ea"/>
                          <a:cs typeface="+mn-cs"/>
                        </a:rPr>
                        <a:t>Time</a:t>
                      </a:r>
                    </a:p>
                    <a:p>
                      <a:pPr algn="ctr">
                        <a:lnSpc>
                          <a:spcPct val="100000"/>
                        </a:lnSpc>
                      </a:pPr>
                      <a:r>
                        <a:rPr lang="en-AU" sz="1600" b="0" kern="1200">
                          <a:solidFill>
                            <a:schemeClr val="tx1"/>
                          </a:solidFill>
                          <a:effectLst/>
                          <a:latin typeface="+mn-lt"/>
                          <a:ea typeface="+mn-ea"/>
                          <a:cs typeface="+mn-cs"/>
                        </a:rPr>
                        <a:t>Structure</a:t>
                      </a:r>
                    </a:p>
                    <a:p>
                      <a:pPr algn="ctr">
                        <a:lnSpc>
                          <a:spcPct val="100000"/>
                        </a:lnSpc>
                      </a:pPr>
                      <a:r>
                        <a:rPr lang="en-AU" sz="1600" b="0" kern="1200">
                          <a:solidFill>
                            <a:schemeClr val="tx1"/>
                          </a:solidFill>
                          <a:effectLst/>
                          <a:latin typeface="+mn-lt"/>
                          <a:ea typeface="+mn-ea"/>
                          <a:cs typeface="+mn-cs"/>
                        </a:rPr>
                        <a:t>Language</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Moment</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Atmosphere</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Belief</a:t>
                      </a:r>
                      <a:endParaRPr lang="en-GB" sz="1600" b="0" kern="1200">
                        <a:solidFill>
                          <a:schemeClr val="tx1"/>
                        </a:solidFill>
                        <a:effectLst/>
                        <a:latin typeface="+mn-lt"/>
                        <a:ea typeface="+mn-ea"/>
                        <a:cs typeface="+mn-cs"/>
                      </a:endParaRPr>
                    </a:p>
                    <a:p>
                      <a:pPr algn="ctr">
                        <a:lnSpc>
                          <a:spcPct val="100000"/>
                        </a:lnSpc>
                      </a:pPr>
                      <a:r>
                        <a:rPr lang="en-AU" sz="1600" b="0" kern="1200">
                          <a:solidFill>
                            <a:schemeClr val="tx1"/>
                          </a:solidFill>
                          <a:effectLst/>
                          <a:latin typeface="+mn-lt"/>
                          <a:ea typeface="+mn-ea"/>
                          <a:cs typeface="+mn-cs"/>
                        </a:rPr>
                        <a:t>Symbol</a:t>
                      </a:r>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3FF"/>
                    </a:solidFill>
                  </a:tcPr>
                </a:tc>
                <a:tc>
                  <a:txBody>
                    <a:bodyPr/>
                    <a:lstStyle/>
                    <a:p>
                      <a:pPr algn="ctr">
                        <a:lnSpc>
                          <a:spcPct val="114000"/>
                        </a:lnSpc>
                        <a:spcAft>
                          <a:spcPts val="0"/>
                        </a:spcAft>
                      </a:pPr>
                      <a:r>
                        <a:rPr lang="en-AU" sz="1600" kern="1200">
                          <a:solidFill>
                            <a:schemeClr val="tx1"/>
                          </a:solidFill>
                          <a:effectLst/>
                          <a:latin typeface="+mn-lt"/>
                          <a:ea typeface="+mn-ea"/>
                          <a:cs typeface="+mn-cs"/>
                        </a:rPr>
                        <a:t>Dynamics,</a:t>
                      </a:r>
                      <a:endParaRPr lang="en-GB" sz="1600" kern="1200">
                        <a:solidFill>
                          <a:schemeClr val="tx1"/>
                        </a:solidFill>
                        <a:effectLst/>
                        <a:latin typeface="+mn-lt"/>
                        <a:ea typeface="+mn-ea"/>
                        <a:cs typeface="+mn-cs"/>
                      </a:endParaRPr>
                    </a:p>
                    <a:p>
                      <a:pPr algn="ctr">
                        <a:lnSpc>
                          <a:spcPct val="114000"/>
                        </a:lnSpc>
                        <a:spcAft>
                          <a:spcPts val="0"/>
                        </a:spcAft>
                      </a:pPr>
                      <a:r>
                        <a:rPr lang="en-AU" sz="1600" kern="1200">
                          <a:solidFill>
                            <a:schemeClr val="tx1"/>
                          </a:solidFill>
                          <a:effectLst/>
                          <a:latin typeface="+mn-lt"/>
                          <a:ea typeface="+mn-ea"/>
                          <a:cs typeface="+mn-cs"/>
                        </a:rPr>
                        <a:t>Clarity,</a:t>
                      </a:r>
                      <a:endParaRPr lang="en-GB" sz="1600" kern="1200">
                        <a:solidFill>
                          <a:schemeClr val="tx1"/>
                        </a:solidFill>
                        <a:effectLst/>
                        <a:latin typeface="+mn-lt"/>
                        <a:ea typeface="+mn-ea"/>
                        <a:cs typeface="+mn-cs"/>
                      </a:endParaRPr>
                    </a:p>
                    <a:p>
                      <a:pPr algn="ctr">
                        <a:lnSpc>
                          <a:spcPct val="114000"/>
                        </a:lnSpc>
                        <a:spcAft>
                          <a:spcPts val="0"/>
                        </a:spcAft>
                      </a:pPr>
                      <a:r>
                        <a:rPr lang="en-AU" sz="1600" kern="1200">
                          <a:solidFill>
                            <a:schemeClr val="tx1"/>
                          </a:solidFill>
                          <a:effectLst/>
                          <a:latin typeface="+mn-lt"/>
                          <a:ea typeface="+mn-ea"/>
                          <a:cs typeface="+mn-cs"/>
                        </a:rPr>
                        <a:t>Energy and</a:t>
                      </a:r>
                      <a:endParaRPr lang="en-GB" sz="1600" kern="1200">
                        <a:solidFill>
                          <a:schemeClr val="tx1"/>
                        </a:solidFill>
                        <a:effectLst/>
                        <a:latin typeface="+mn-lt"/>
                        <a:ea typeface="+mn-ea"/>
                        <a:cs typeface="+mn-cs"/>
                      </a:endParaRPr>
                    </a:p>
                    <a:p>
                      <a:pPr algn="ctr">
                        <a:lnSpc>
                          <a:spcPct val="114000"/>
                        </a:lnSpc>
                        <a:spcAft>
                          <a:spcPts val="0"/>
                        </a:spcAft>
                      </a:pPr>
                      <a:r>
                        <a:rPr lang="en-AU" sz="1600" kern="1200">
                          <a:solidFill>
                            <a:schemeClr val="tx1"/>
                          </a:solidFill>
                          <a:effectLst/>
                          <a:latin typeface="+mn-lt"/>
                          <a:ea typeface="+mn-ea"/>
                          <a:cs typeface="+mn-cs"/>
                        </a:rPr>
                        <a:t>Expression</a:t>
                      </a:r>
                      <a:endParaRPr lang="en-GB" sz="1600" kern="1200">
                        <a:solidFill>
                          <a:schemeClr val="tx1"/>
                        </a:solidFill>
                        <a:effectLst/>
                        <a:latin typeface="+mn-lt"/>
                        <a:ea typeface="+mn-ea"/>
                        <a:cs typeface="+mn-cs"/>
                      </a:endParaRPr>
                    </a:p>
                    <a:p>
                      <a:pPr lvl="0" algn="ctr">
                        <a:lnSpc>
                          <a:spcPct val="114000"/>
                        </a:lnSpc>
                        <a:spcAft>
                          <a:spcPts val="0"/>
                        </a:spcAft>
                        <a:buNone/>
                      </a:pPr>
                      <a:r>
                        <a:rPr lang="en-AU" sz="1600" kern="1200">
                          <a:solidFill>
                            <a:schemeClr val="tx1"/>
                          </a:solidFill>
                          <a:effectLst/>
                          <a:latin typeface="+mn-lt"/>
                          <a:ea typeface="+mn-ea"/>
                          <a:cs typeface="+mn-cs"/>
                        </a:rPr>
                        <a:t>In </a:t>
                      </a:r>
                    </a:p>
                    <a:p>
                      <a:pPr lvl="0" algn="ctr">
                        <a:lnSpc>
                          <a:spcPct val="114000"/>
                        </a:lnSpc>
                        <a:spcBef>
                          <a:spcPts val="0"/>
                        </a:spcBef>
                        <a:spcAft>
                          <a:spcPts val="0"/>
                        </a:spcAft>
                        <a:buNone/>
                      </a:pPr>
                      <a:r>
                        <a:rPr lang="en-AU" sz="1600" b="0" i="0" u="none" strike="noStrike" noProof="0">
                          <a:solidFill>
                            <a:schemeClr val="tx1"/>
                          </a:solidFill>
                          <a:latin typeface="+mn-lt"/>
                        </a:rPr>
                        <a:t>Voice and movement</a:t>
                      </a:r>
                      <a:endParaRPr lang="en-GB" sz="1600" b="0" i="0" u="none" strike="noStrike" noProof="0">
                        <a:solidFill>
                          <a:srgbClr val="22272B"/>
                        </a:solidFill>
                        <a:latin typeface="+mn-lt"/>
                      </a:endParaRPr>
                    </a:p>
                    <a:p>
                      <a:endParaRPr lang="en-GB"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pPr algn="ctr">
                        <a:lnSpc>
                          <a:spcPct val="100000"/>
                        </a:lnSpc>
                      </a:pPr>
                      <a:r>
                        <a:rPr lang="en-AU" sz="1600" kern="1200" dirty="0">
                          <a:solidFill>
                            <a:schemeClr val="tx1"/>
                          </a:solidFill>
                          <a:effectLst/>
                          <a:latin typeface="+mn-lt"/>
                          <a:ea typeface="+mn-ea"/>
                          <a:cs typeface="+mn-cs"/>
                        </a:rPr>
                        <a:t>Set </a:t>
                      </a:r>
                      <a:endParaRPr lang="en-GB" sz="1600" kern="1200" dirty="0">
                        <a:solidFill>
                          <a:schemeClr val="tx1"/>
                        </a:solidFill>
                        <a:effectLst/>
                        <a:latin typeface="+mn-lt"/>
                        <a:ea typeface="+mn-ea"/>
                        <a:cs typeface="+mn-cs"/>
                      </a:endParaRPr>
                    </a:p>
                    <a:p>
                      <a:pPr algn="ctr">
                        <a:lnSpc>
                          <a:spcPct val="100000"/>
                        </a:lnSpc>
                      </a:pPr>
                      <a:r>
                        <a:rPr lang="en-AU" sz="1600" kern="1200" dirty="0">
                          <a:solidFill>
                            <a:schemeClr val="tx1"/>
                          </a:solidFill>
                          <a:effectLst/>
                          <a:latin typeface="+mn-lt"/>
                          <a:ea typeface="+mn-ea"/>
                          <a:cs typeface="+mn-cs"/>
                        </a:rPr>
                        <a:t>Lighting</a:t>
                      </a:r>
                      <a:endParaRPr lang="en-GB" sz="1600" kern="1200" dirty="0">
                        <a:solidFill>
                          <a:schemeClr val="tx1"/>
                        </a:solidFill>
                        <a:effectLst/>
                        <a:latin typeface="+mn-lt"/>
                        <a:ea typeface="+mn-ea"/>
                        <a:cs typeface="+mn-cs"/>
                      </a:endParaRPr>
                    </a:p>
                    <a:p>
                      <a:pPr algn="ctr">
                        <a:lnSpc>
                          <a:spcPct val="100000"/>
                        </a:lnSpc>
                      </a:pPr>
                      <a:r>
                        <a:rPr lang="en-AU" sz="1600" kern="1200" dirty="0">
                          <a:solidFill>
                            <a:schemeClr val="tx1"/>
                          </a:solidFill>
                          <a:effectLst/>
                          <a:latin typeface="+mn-lt"/>
                          <a:ea typeface="+mn-ea"/>
                          <a:cs typeface="+mn-cs"/>
                        </a:rPr>
                        <a:t>Costume</a:t>
                      </a:r>
                      <a:endParaRPr lang="en-GB" sz="1600" kern="1200" dirty="0">
                        <a:solidFill>
                          <a:schemeClr val="tx1"/>
                        </a:solidFill>
                        <a:effectLst/>
                        <a:latin typeface="+mn-lt"/>
                        <a:ea typeface="+mn-ea"/>
                        <a:cs typeface="+mn-cs"/>
                      </a:endParaRPr>
                    </a:p>
                    <a:p>
                      <a:pPr algn="ctr">
                        <a:lnSpc>
                          <a:spcPct val="100000"/>
                        </a:lnSpc>
                      </a:pPr>
                      <a:r>
                        <a:rPr lang="en-AU" sz="1600" kern="1200" dirty="0">
                          <a:solidFill>
                            <a:schemeClr val="tx1"/>
                          </a:solidFill>
                          <a:effectLst/>
                          <a:latin typeface="+mn-lt"/>
                          <a:ea typeface="+mn-ea"/>
                          <a:cs typeface="+mn-cs"/>
                        </a:rPr>
                        <a:t>Props</a:t>
                      </a:r>
                      <a:endParaRPr lang="en-GB" sz="1600" kern="1200" dirty="0">
                        <a:solidFill>
                          <a:schemeClr val="tx1"/>
                        </a:solidFill>
                        <a:effectLst/>
                        <a:latin typeface="+mn-lt"/>
                        <a:ea typeface="+mn-ea"/>
                        <a:cs typeface="+mn-cs"/>
                      </a:endParaRPr>
                    </a:p>
                    <a:p>
                      <a:pPr algn="ctr">
                        <a:lnSpc>
                          <a:spcPct val="100000"/>
                        </a:lnSpc>
                      </a:pPr>
                      <a:r>
                        <a:rPr lang="en-AU" sz="1600" kern="1200" dirty="0">
                          <a:solidFill>
                            <a:schemeClr val="tx1"/>
                          </a:solidFill>
                          <a:effectLst/>
                          <a:latin typeface="+mn-lt"/>
                          <a:ea typeface="+mn-ea"/>
                          <a:cs typeface="+mn-cs"/>
                        </a:rPr>
                        <a:t>Sound</a:t>
                      </a:r>
                      <a:endParaRPr lang="en-GB" sz="1600" kern="1200" dirty="0">
                        <a:solidFill>
                          <a:schemeClr val="tx1"/>
                        </a:solidFill>
                        <a:effectLst/>
                        <a:latin typeface="+mn-lt"/>
                        <a:ea typeface="+mn-ea"/>
                        <a:cs typeface="+mn-cs"/>
                      </a:endParaRPr>
                    </a:p>
                    <a:p>
                      <a:pPr algn="ctr">
                        <a:lnSpc>
                          <a:spcPct val="100000"/>
                        </a:lnSpc>
                      </a:pPr>
                      <a:r>
                        <a:rPr lang="en-AU" sz="1600" kern="1200" dirty="0">
                          <a:solidFill>
                            <a:schemeClr val="tx1"/>
                          </a:solidFill>
                          <a:effectLst/>
                          <a:latin typeface="+mn-lt"/>
                          <a:ea typeface="+mn-ea"/>
                          <a:cs typeface="+mn-cs"/>
                        </a:rPr>
                        <a:t>Technologies</a:t>
                      </a:r>
                      <a:endParaRPr lang="en-GB" sz="1600" kern="1200" dirty="0">
                        <a:solidFill>
                          <a:schemeClr val="tx1"/>
                        </a:solidFill>
                        <a:effectLst/>
                        <a:latin typeface="+mn-lt"/>
                        <a:ea typeface="+mn-ea"/>
                        <a:cs typeface="+mn-cs"/>
                      </a:endParaRPr>
                    </a:p>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17856185"/>
                  </a:ext>
                </a:extLst>
              </a:tr>
            </a:tbl>
          </a:graphicData>
        </a:graphic>
      </p:graphicFrame>
      <p:sp>
        <p:nvSpPr>
          <p:cNvPr id="3" name="Slide Number Placeholder 2">
            <a:extLst>
              <a:ext uri="{FF2B5EF4-FFF2-40B4-BE49-F238E27FC236}">
                <a16:creationId xmlns:a16="http://schemas.microsoft.com/office/drawing/2014/main" id="{413EAE63-C86E-C997-EE62-AA0D958F736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2964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256D-B13D-40D5-BF76-A9EA7A2C4D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5E09B7-7ED7-E01B-0B9B-52183C94A501}"/>
              </a:ext>
            </a:extLst>
          </p:cNvPr>
          <p:cNvSpPr>
            <a:spLocks noGrp="1"/>
          </p:cNvSpPr>
          <p:nvPr>
            <p:ph type="title"/>
          </p:nvPr>
        </p:nvSpPr>
        <p:spPr/>
        <p:txBody>
          <a:bodyPr/>
          <a:lstStyle/>
          <a:p>
            <a:r>
              <a:rPr lang="en-AU">
                <a:latin typeface="+mj-lt"/>
                <a:cs typeface="Arial"/>
              </a:rPr>
              <a:t>Reflection example</a:t>
            </a:r>
            <a:endParaRPr lang="en-AU">
              <a:latin typeface="+mj-lt"/>
            </a:endParaRPr>
          </a:p>
        </p:txBody>
      </p:sp>
      <p:sp>
        <p:nvSpPr>
          <p:cNvPr id="5" name="Oval 4">
            <a:extLst>
              <a:ext uri="{FF2B5EF4-FFF2-40B4-BE49-F238E27FC236}">
                <a16:creationId xmlns:a16="http://schemas.microsoft.com/office/drawing/2014/main" id="{EB866C87-A448-9BC8-0621-080AD3D8A03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2.5d</a:t>
            </a:r>
            <a:endParaRPr lang="en-GB" sz="1800" b="1"/>
          </a:p>
        </p:txBody>
      </p:sp>
      <p:sp>
        <p:nvSpPr>
          <p:cNvPr id="8" name="Rectangle: Rounded Corners 7">
            <a:extLst>
              <a:ext uri="{FF2B5EF4-FFF2-40B4-BE49-F238E27FC236}">
                <a16:creationId xmlns:a16="http://schemas.microsoft.com/office/drawing/2014/main" id="{B05EB176-1CCD-EA89-0AD4-21157591C667}"/>
              </a:ext>
            </a:extLst>
          </p:cNvPr>
          <p:cNvSpPr/>
          <p:nvPr/>
        </p:nvSpPr>
        <p:spPr>
          <a:xfrm>
            <a:off x="394244" y="1543912"/>
            <a:ext cx="11449755" cy="4719040"/>
          </a:xfrm>
          <a:prstGeom prst="roundRect">
            <a:avLst>
              <a:gd name="adj" fmla="val 2942"/>
            </a:avLst>
          </a:prstGeom>
          <a:noFill/>
          <a:ln w="57150">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600">
                <a:solidFill>
                  <a:schemeClr val="tx1"/>
                </a:solidFill>
              </a:rPr>
              <a:t>The Last Great Hunt effectively uses experimentation as a driving force in their devising process, enabling them to create theatre that is both innovative and highly engaging. They challenge the conventions of traditional theatre by working collaboratively at every stage of development, ensuring that all voices, skills, and creative ideas contribute equally to the final work. This non-hierarchical approach fosters a culture where experimentation thrives, as there is no single ‘correct’ way forward. The first stage of their process, ‘Wild Play’, encourages uninhibited exploration, where any idea, no matter how unusual, is tested and played with. This is followed by ‘Exhausting the Toolkit’, which pushes the ensemble to reimagine and rework ideas in multiple forms, continually asking, “What else can we try?” This process not only broadens the creative possibilities but also pushes the boundaries of how stories can be told. For example, in ‘Night </a:t>
            </a:r>
            <a:r>
              <a:rPr lang="en-AU" sz="1600" err="1">
                <a:solidFill>
                  <a:schemeClr val="tx1"/>
                </a:solidFill>
              </a:rPr>
              <a:t>Night</a:t>
            </a:r>
            <a:r>
              <a:rPr lang="en-AU" sz="1600">
                <a:solidFill>
                  <a:schemeClr val="tx1"/>
                </a:solidFill>
              </a:rPr>
              <a:t>’ and ‘Falling Through the Clouds’, their experimentation with live-feed cameras, abstract visual imagery, and symbolic puppetry results in dynamic, multi-layered moments on stage. These creative risks, born from sustained experimentation, demonstrate how The Last Great Hunt’s evolving process leads to them achieving their goal of creating theatre that is rigorous, relevant and entertaining.</a:t>
            </a:r>
            <a:endParaRPr lang="en-GB" sz="1600">
              <a:solidFill>
                <a:schemeClr val="tx1"/>
              </a:solidFill>
            </a:endParaRPr>
          </a:p>
        </p:txBody>
      </p:sp>
      <p:sp>
        <p:nvSpPr>
          <p:cNvPr id="3" name="Slide Number Placeholder 2">
            <a:extLst>
              <a:ext uri="{FF2B5EF4-FFF2-40B4-BE49-F238E27FC236}">
                <a16:creationId xmlns:a16="http://schemas.microsoft.com/office/drawing/2014/main" id="{8CA203A1-4658-CD4D-645E-462104C44E8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7974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77B8-8445-4DD2-6E9E-D368E48AB7A5}"/>
            </a:ext>
          </a:extLst>
        </p:cNvPr>
        <p:cNvGrpSpPr/>
        <p:nvPr/>
      </p:nvGrpSpPr>
      <p:grpSpPr>
        <a:xfrm>
          <a:off x="0" y="0"/>
          <a:ext cx="0" cy="0"/>
          <a:chOff x="0" y="0"/>
          <a:chExt cx="0" cy="0"/>
        </a:xfrm>
      </p:grpSpPr>
      <p:sp>
        <p:nvSpPr>
          <p:cNvPr id="3" name="Title 2" descr="Learning sequence 1 – improvising">
            <a:extLst>
              <a:ext uri="{FF2B5EF4-FFF2-40B4-BE49-F238E27FC236}">
                <a16:creationId xmlns:a16="http://schemas.microsoft.com/office/drawing/2014/main" id="{8F419581-478E-B51C-6745-79752378453D}"/>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3</a:t>
            </a:r>
            <a:r>
              <a:rPr lang="en-AU">
                <a:latin typeface="+mj-lt"/>
                <a:ea typeface="Calibri"/>
                <a:cs typeface="Arial"/>
              </a:rPr>
              <a:t> </a:t>
            </a:r>
            <a:r>
              <a:rPr lang="en-AU">
                <a:effectLst/>
                <a:latin typeface="+mj-lt"/>
                <a:ea typeface="Calibri"/>
                <a:cs typeface="Arial"/>
              </a:rPr>
              <a:t>– </a:t>
            </a:r>
            <a:r>
              <a:rPr lang="en-AU">
                <a:latin typeface="+mj-lt"/>
                <a:ea typeface="Calibri"/>
                <a:cs typeface="Arial"/>
              </a:rPr>
              <a:t>Clockfire Theatre </a:t>
            </a:r>
            <a:endParaRPr lang="en-AU">
              <a:latin typeface="+mj-lt"/>
              <a:ea typeface="Calibri"/>
            </a:endParaRPr>
          </a:p>
        </p:txBody>
      </p:sp>
      <p:pic>
        <p:nvPicPr>
          <p:cNvPr id="5" name="Picture 4">
            <a:extLst>
              <a:ext uri="{FF2B5EF4-FFF2-40B4-BE49-F238E27FC236}">
                <a16:creationId xmlns:a16="http://schemas.microsoft.com/office/drawing/2014/main" id="{B41B1DDF-88C5-DD5B-67D3-82E029830B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76375"/>
            <a:ext cx="6847342" cy="4533900"/>
          </a:xfrm>
          <a:prstGeom prst="rect">
            <a:avLst/>
          </a:prstGeom>
        </p:spPr>
      </p:pic>
    </p:spTree>
    <p:extLst>
      <p:ext uri="{BB962C8B-B14F-4D97-AF65-F5344CB8AC3E}">
        <p14:creationId xmlns:p14="http://schemas.microsoft.com/office/powerpoint/2010/main" val="104595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a:xfrm>
            <a:off x="360000" y="360000"/>
            <a:ext cx="11484000" cy="545601"/>
          </a:xfrm>
        </p:spPr>
        <p:txBody>
          <a:bodyPr/>
          <a:lstStyle/>
          <a:p>
            <a:r>
              <a:rPr lang="en-GB">
                <a:latin typeface="+mj-lt"/>
              </a:rPr>
              <a:t>Learning sequences</a:t>
            </a:r>
          </a:p>
        </p:txBody>
      </p:sp>
      <p:grpSp>
        <p:nvGrpSpPr>
          <p:cNvPr id="23" name="Group 22" descr="1. Innovation">
            <a:extLst>
              <a:ext uri="{FF2B5EF4-FFF2-40B4-BE49-F238E27FC236}">
                <a16:creationId xmlns:a16="http://schemas.microsoft.com/office/drawing/2014/main" id="{12A0235D-E57E-21F1-A34F-85C0AAB627EE}"/>
              </a:ext>
            </a:extLst>
          </p:cNvPr>
          <p:cNvGrpSpPr/>
          <p:nvPr/>
        </p:nvGrpSpPr>
        <p:grpSpPr>
          <a:xfrm>
            <a:off x="360000" y="1029383"/>
            <a:ext cx="4762363" cy="1048184"/>
            <a:chOff x="360000" y="1029383"/>
            <a:chExt cx="4762363" cy="1048184"/>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770444" y="1029383"/>
              <a:ext cx="4351919" cy="1048184"/>
            </a:xfrm>
            <a:prstGeom prst="roundRect">
              <a:avLst>
                <a:gd name="adj" fmla="val 17256"/>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Innovation</a:t>
              </a:r>
              <a:endParaRPr lang="en-US"/>
            </a:p>
          </p:txBody>
        </p:sp>
        <p:sp>
          <p:nvSpPr>
            <p:cNvPr id="8" name="Oval 7">
              <a:hlinkClick r:id="rId3" action="ppaction://hlinksldjump"/>
              <a:extLst>
                <a:ext uri="{FF2B5EF4-FFF2-40B4-BE49-F238E27FC236}">
                  <a16:creationId xmlns:a16="http://schemas.microsoft.com/office/drawing/2014/main" id="{7CD3C21D-BCDF-0FAB-C5C8-A24D1ADC23AB}"/>
                </a:ext>
              </a:extLst>
            </p:cNvPr>
            <p:cNvSpPr/>
            <p:nvPr/>
          </p:nvSpPr>
          <p:spPr>
            <a:xfrm>
              <a:off x="360000" y="1029383"/>
              <a:ext cx="1048184" cy="1048184"/>
            </a:xfrm>
            <a:prstGeom prst="ellipse">
              <a:avLst/>
            </a:prstGeom>
            <a:solidFill>
              <a:srgbClr val="FFFF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1</a:t>
              </a:r>
            </a:p>
          </p:txBody>
        </p:sp>
      </p:grpSp>
      <p:grpSp>
        <p:nvGrpSpPr>
          <p:cNvPr id="50" name="Group 49" descr="2. The Last Great Hunt">
            <a:extLst>
              <a:ext uri="{FF2B5EF4-FFF2-40B4-BE49-F238E27FC236}">
                <a16:creationId xmlns:a16="http://schemas.microsoft.com/office/drawing/2014/main" id="{EF8DCA5A-507F-5EB8-DD68-FDB4E6ADF34E}"/>
              </a:ext>
            </a:extLst>
          </p:cNvPr>
          <p:cNvGrpSpPr/>
          <p:nvPr/>
        </p:nvGrpSpPr>
        <p:grpSpPr>
          <a:xfrm>
            <a:off x="389028" y="2154963"/>
            <a:ext cx="4733335" cy="1077212"/>
            <a:chOff x="389028" y="2154963"/>
            <a:chExt cx="4733335" cy="1077212"/>
          </a:xfrm>
        </p:grpSpPr>
        <p:sp>
          <p:nvSpPr>
            <p:cNvPr id="15" name="Rectangle: Rounded Corners 14">
              <a:extLst>
                <a:ext uri="{FF2B5EF4-FFF2-40B4-BE49-F238E27FC236}">
                  <a16:creationId xmlns:a16="http://schemas.microsoft.com/office/drawing/2014/main" id="{2505F8E1-2A4A-C4FD-D94E-41D141887FAD}"/>
                </a:ext>
                <a:ext uri="{C183D7F6-B498-43B3-948B-1728B52AA6E4}">
                  <adec:decorative xmlns:adec="http://schemas.microsoft.com/office/drawing/2017/decorative" val="1"/>
                </a:ext>
              </a:extLst>
            </p:cNvPr>
            <p:cNvSpPr/>
            <p:nvPr/>
          </p:nvSpPr>
          <p:spPr>
            <a:xfrm>
              <a:off x="770444" y="2183991"/>
              <a:ext cx="4351919" cy="1048184"/>
            </a:xfrm>
            <a:prstGeom prst="roundRect">
              <a:avLst>
                <a:gd name="adj" fmla="val 17256"/>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The Last Great Hunt</a:t>
              </a:r>
              <a:endParaRPr lang="en-US"/>
            </a:p>
          </p:txBody>
        </p:sp>
        <p:sp>
          <p:nvSpPr>
            <p:cNvPr id="16" name="Oval 15">
              <a:hlinkClick r:id="rId3" action="ppaction://hlinksldjump"/>
              <a:extLst>
                <a:ext uri="{FF2B5EF4-FFF2-40B4-BE49-F238E27FC236}">
                  <a16:creationId xmlns:a16="http://schemas.microsoft.com/office/drawing/2014/main" id="{1A22905D-9819-0852-5E52-84522CB87DE3}"/>
                </a:ext>
              </a:extLst>
            </p:cNvPr>
            <p:cNvSpPr/>
            <p:nvPr/>
          </p:nvSpPr>
          <p:spPr>
            <a:xfrm>
              <a:off x="389028" y="2154963"/>
              <a:ext cx="1048184" cy="1048184"/>
            </a:xfrm>
            <a:prstGeom prst="ellipse">
              <a:avLst/>
            </a:prstGeom>
            <a:solidFill>
              <a:srgbClr val="FFCC6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2</a:t>
              </a:r>
            </a:p>
          </p:txBody>
        </p:sp>
      </p:grpSp>
      <p:grpSp>
        <p:nvGrpSpPr>
          <p:cNvPr id="49" name="Group 48" descr="3. Clockfire Theatre">
            <a:extLst>
              <a:ext uri="{FF2B5EF4-FFF2-40B4-BE49-F238E27FC236}">
                <a16:creationId xmlns:a16="http://schemas.microsoft.com/office/drawing/2014/main" id="{FFB8F809-1320-234B-AFD9-861AF942F165}"/>
              </a:ext>
            </a:extLst>
          </p:cNvPr>
          <p:cNvGrpSpPr/>
          <p:nvPr/>
        </p:nvGrpSpPr>
        <p:grpSpPr>
          <a:xfrm>
            <a:off x="360000" y="3338599"/>
            <a:ext cx="4762363" cy="1048184"/>
            <a:chOff x="360000" y="3338599"/>
            <a:chExt cx="4762363" cy="1048184"/>
          </a:xfrm>
        </p:grpSpPr>
        <p:sp>
          <p:nvSpPr>
            <p:cNvPr id="21" name="Rectangle: Rounded Corners 20">
              <a:extLst>
                <a:ext uri="{FF2B5EF4-FFF2-40B4-BE49-F238E27FC236}">
                  <a16:creationId xmlns:a16="http://schemas.microsoft.com/office/drawing/2014/main" id="{73B7D7E8-3852-331A-9996-96175F0C62EA}"/>
                </a:ext>
                <a:ext uri="{C183D7F6-B498-43B3-948B-1728B52AA6E4}">
                  <adec:decorative xmlns:adec="http://schemas.microsoft.com/office/drawing/2017/decorative" val="1"/>
                </a:ext>
              </a:extLst>
            </p:cNvPr>
            <p:cNvSpPr/>
            <p:nvPr/>
          </p:nvSpPr>
          <p:spPr>
            <a:xfrm>
              <a:off x="770444" y="3338599"/>
              <a:ext cx="4351919" cy="1048184"/>
            </a:xfrm>
            <a:prstGeom prst="roundRect">
              <a:avLst>
                <a:gd name="adj" fmla="val 17256"/>
              </a:avLst>
            </a:prstGeom>
            <a:solidFill>
              <a:srgbClr val="FBDBE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err="1">
                  <a:solidFill>
                    <a:schemeClr val="tx1"/>
                  </a:solidFill>
                  <a:latin typeface="+mj-lt"/>
                </a:rPr>
                <a:t>Clockfire</a:t>
              </a:r>
              <a:r>
                <a:rPr lang="en-US">
                  <a:solidFill>
                    <a:schemeClr val="tx1"/>
                  </a:solidFill>
                  <a:latin typeface="+mj-lt"/>
                </a:rPr>
                <a:t> Theatre</a:t>
              </a:r>
              <a:endParaRPr lang="en-US"/>
            </a:p>
          </p:txBody>
        </p:sp>
        <p:sp>
          <p:nvSpPr>
            <p:cNvPr id="25" name="Oval 24">
              <a:hlinkClick r:id="rId3" action="ppaction://hlinksldjump"/>
              <a:extLst>
                <a:ext uri="{FF2B5EF4-FFF2-40B4-BE49-F238E27FC236}">
                  <a16:creationId xmlns:a16="http://schemas.microsoft.com/office/drawing/2014/main" id="{FC9E468F-7F9A-61E1-D860-5A785AF94B2D}"/>
                </a:ext>
              </a:extLst>
            </p:cNvPr>
            <p:cNvSpPr/>
            <p:nvPr/>
          </p:nvSpPr>
          <p:spPr>
            <a:xfrm>
              <a:off x="360000" y="3338599"/>
              <a:ext cx="1048184" cy="1048184"/>
            </a:xfrm>
            <a:prstGeom prst="ellipse">
              <a:avLst/>
            </a:prstGeom>
            <a:solidFill>
              <a:srgbClr val="FBDB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3</a:t>
              </a:r>
            </a:p>
          </p:txBody>
        </p:sp>
      </p:grpSp>
      <p:grpSp>
        <p:nvGrpSpPr>
          <p:cNvPr id="48" name="Group 47" descr="4. Shock Therapy Arts">
            <a:extLst>
              <a:ext uri="{FF2B5EF4-FFF2-40B4-BE49-F238E27FC236}">
                <a16:creationId xmlns:a16="http://schemas.microsoft.com/office/drawing/2014/main" id="{E2D876B7-7CDB-16A0-36A6-9DD65A55E975}"/>
              </a:ext>
            </a:extLst>
          </p:cNvPr>
          <p:cNvGrpSpPr/>
          <p:nvPr/>
        </p:nvGrpSpPr>
        <p:grpSpPr>
          <a:xfrm>
            <a:off x="360000" y="4493207"/>
            <a:ext cx="4762363" cy="1048184"/>
            <a:chOff x="360000" y="4493207"/>
            <a:chExt cx="4762363" cy="1048184"/>
          </a:xfrm>
        </p:grpSpPr>
        <p:sp>
          <p:nvSpPr>
            <p:cNvPr id="30" name="Rectangle: Rounded Corners 29">
              <a:extLst>
                <a:ext uri="{FF2B5EF4-FFF2-40B4-BE49-F238E27FC236}">
                  <a16:creationId xmlns:a16="http://schemas.microsoft.com/office/drawing/2014/main" id="{56581FF1-7171-5A32-710A-00ABB02B08C9}"/>
                </a:ext>
                <a:ext uri="{C183D7F6-B498-43B3-948B-1728B52AA6E4}">
                  <adec:decorative xmlns:adec="http://schemas.microsoft.com/office/drawing/2017/decorative" val="1"/>
                </a:ext>
              </a:extLst>
            </p:cNvPr>
            <p:cNvSpPr/>
            <p:nvPr/>
          </p:nvSpPr>
          <p:spPr>
            <a:xfrm>
              <a:off x="770444" y="4493207"/>
              <a:ext cx="4351919" cy="1048184"/>
            </a:xfrm>
            <a:prstGeom prst="roundRect">
              <a:avLst>
                <a:gd name="adj" fmla="val 17256"/>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Shock Therapy Arts</a:t>
              </a:r>
              <a:endParaRPr lang="en-US"/>
            </a:p>
          </p:txBody>
        </p:sp>
        <p:sp>
          <p:nvSpPr>
            <p:cNvPr id="31" name="Oval 30">
              <a:hlinkClick r:id="rId3" action="ppaction://hlinksldjump"/>
              <a:extLst>
                <a:ext uri="{FF2B5EF4-FFF2-40B4-BE49-F238E27FC236}">
                  <a16:creationId xmlns:a16="http://schemas.microsoft.com/office/drawing/2014/main" id="{BE489715-996E-B9AE-CF05-0C65886C2294}"/>
                </a:ext>
              </a:extLst>
            </p:cNvPr>
            <p:cNvSpPr/>
            <p:nvPr/>
          </p:nvSpPr>
          <p:spPr>
            <a:xfrm>
              <a:off x="360000" y="4493207"/>
              <a:ext cx="1048184" cy="1048184"/>
            </a:xfrm>
            <a:prstGeom prst="ellipse">
              <a:avLst/>
            </a:prstGeom>
            <a:solidFill>
              <a:srgbClr val="FF99C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4</a:t>
              </a:r>
            </a:p>
          </p:txBody>
        </p:sp>
      </p:grpSp>
      <p:grpSp>
        <p:nvGrpSpPr>
          <p:cNvPr id="47" name="Group 46" descr="5. Our innovative theatre company">
            <a:extLst>
              <a:ext uri="{FF2B5EF4-FFF2-40B4-BE49-F238E27FC236}">
                <a16:creationId xmlns:a16="http://schemas.microsoft.com/office/drawing/2014/main" id="{DCB90A61-D800-A317-7D9F-4E9469CD0523}"/>
              </a:ext>
            </a:extLst>
          </p:cNvPr>
          <p:cNvGrpSpPr/>
          <p:nvPr/>
        </p:nvGrpSpPr>
        <p:grpSpPr>
          <a:xfrm>
            <a:off x="360000" y="5647816"/>
            <a:ext cx="4762363" cy="1048184"/>
            <a:chOff x="360000" y="5647816"/>
            <a:chExt cx="4762363" cy="1048184"/>
          </a:xfrm>
        </p:grpSpPr>
        <p:sp>
          <p:nvSpPr>
            <p:cNvPr id="27" name="Rectangle: Rounded Corners 26">
              <a:extLst>
                <a:ext uri="{FF2B5EF4-FFF2-40B4-BE49-F238E27FC236}">
                  <a16:creationId xmlns:a16="http://schemas.microsoft.com/office/drawing/2014/main" id="{4145B920-D1B4-1211-648F-50C3AE502AEC}"/>
                </a:ext>
                <a:ext uri="{C183D7F6-B498-43B3-948B-1728B52AA6E4}">
                  <adec:decorative xmlns:adec="http://schemas.microsoft.com/office/drawing/2017/decorative" val="1"/>
                </a:ext>
              </a:extLst>
            </p:cNvPr>
            <p:cNvSpPr/>
            <p:nvPr/>
          </p:nvSpPr>
          <p:spPr>
            <a:xfrm>
              <a:off x="770444" y="5647816"/>
              <a:ext cx="4351919" cy="1048184"/>
            </a:xfrm>
            <a:prstGeom prst="roundRect">
              <a:avLst>
                <a:gd name="adj" fmla="val 17256"/>
              </a:avLst>
            </a:prstGeom>
            <a:solidFill>
              <a:srgbClr val="DBB7FF"/>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Our innovative theatre company</a:t>
              </a:r>
              <a:endParaRPr lang="en-US"/>
            </a:p>
          </p:txBody>
        </p:sp>
        <p:sp>
          <p:nvSpPr>
            <p:cNvPr id="28" name="Oval 27">
              <a:hlinkClick r:id="rId3" action="ppaction://hlinksldjump"/>
              <a:extLst>
                <a:ext uri="{FF2B5EF4-FFF2-40B4-BE49-F238E27FC236}">
                  <a16:creationId xmlns:a16="http://schemas.microsoft.com/office/drawing/2014/main" id="{BC957C0C-9DA6-8069-7BDF-800ACAA60395}"/>
                </a:ext>
              </a:extLst>
            </p:cNvPr>
            <p:cNvSpPr/>
            <p:nvPr/>
          </p:nvSpPr>
          <p:spPr>
            <a:xfrm>
              <a:off x="360000" y="5647816"/>
              <a:ext cx="1048184" cy="1048184"/>
            </a:xfrm>
            <a:prstGeom prst="ellipse">
              <a:avLst/>
            </a:prstGeom>
            <a:solidFill>
              <a:srgbClr val="DBB7F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5</a:t>
              </a:r>
            </a:p>
          </p:txBody>
        </p:sp>
      </p:grpSp>
      <p:grpSp>
        <p:nvGrpSpPr>
          <p:cNvPr id="24" name="Group 23" descr="6. Community connections and planning">
            <a:extLst>
              <a:ext uri="{FF2B5EF4-FFF2-40B4-BE49-F238E27FC236}">
                <a16:creationId xmlns:a16="http://schemas.microsoft.com/office/drawing/2014/main" id="{0B91310F-AE81-8F15-337D-A5F39170F786}"/>
              </a:ext>
            </a:extLst>
          </p:cNvPr>
          <p:cNvGrpSpPr/>
          <p:nvPr/>
        </p:nvGrpSpPr>
        <p:grpSpPr>
          <a:xfrm>
            <a:off x="5742109" y="1029383"/>
            <a:ext cx="4759955" cy="1048184"/>
            <a:chOff x="5742109" y="1029383"/>
            <a:chExt cx="4759955" cy="1048184"/>
          </a:xfrm>
        </p:grpSpPr>
        <p:sp>
          <p:nvSpPr>
            <p:cNvPr id="33" name="Rectangle: Rounded Corners 32">
              <a:extLst>
                <a:ext uri="{FF2B5EF4-FFF2-40B4-BE49-F238E27FC236}">
                  <a16:creationId xmlns:a16="http://schemas.microsoft.com/office/drawing/2014/main" id="{D64A98D3-9DC1-7DEE-66A1-79B644802580}"/>
                </a:ext>
                <a:ext uri="{C183D7F6-B498-43B3-948B-1728B52AA6E4}">
                  <adec:decorative xmlns:adec="http://schemas.microsoft.com/office/drawing/2017/decorative" val="1"/>
                </a:ext>
              </a:extLst>
            </p:cNvPr>
            <p:cNvSpPr/>
            <p:nvPr/>
          </p:nvSpPr>
          <p:spPr>
            <a:xfrm>
              <a:off x="6150145" y="1029383"/>
              <a:ext cx="4351919" cy="1048184"/>
            </a:xfrm>
            <a:prstGeom prst="roundRect">
              <a:avLst>
                <a:gd name="adj" fmla="val 1725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Community connections and planning</a:t>
              </a:r>
              <a:endParaRPr lang="en-US"/>
            </a:p>
          </p:txBody>
        </p:sp>
        <p:sp>
          <p:nvSpPr>
            <p:cNvPr id="34" name="Oval 33">
              <a:hlinkClick r:id="rId3" action="ppaction://hlinksldjump"/>
              <a:extLst>
                <a:ext uri="{FF2B5EF4-FFF2-40B4-BE49-F238E27FC236}">
                  <a16:creationId xmlns:a16="http://schemas.microsoft.com/office/drawing/2014/main" id="{8B6E2CB4-1762-F811-3F7B-6CD6CF3CA77A}"/>
                </a:ext>
              </a:extLst>
            </p:cNvPr>
            <p:cNvSpPr/>
            <p:nvPr/>
          </p:nvSpPr>
          <p:spPr>
            <a:xfrm>
              <a:off x="5742109" y="1029383"/>
              <a:ext cx="1048184" cy="1048184"/>
            </a:xfrm>
            <a:prstGeom prst="ellipse">
              <a:avLst/>
            </a:prstGeom>
            <a:solidFill>
              <a:schemeClr val="accent3">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6</a:t>
              </a:r>
            </a:p>
          </p:txBody>
        </p:sp>
      </p:grpSp>
      <p:grpSp>
        <p:nvGrpSpPr>
          <p:cNvPr id="41" name="Group 40" descr="7. Generating">
            <a:extLst>
              <a:ext uri="{FF2B5EF4-FFF2-40B4-BE49-F238E27FC236}">
                <a16:creationId xmlns:a16="http://schemas.microsoft.com/office/drawing/2014/main" id="{F0A5ACA3-8157-E983-CA92-B617BBAD3FE6}"/>
              </a:ext>
            </a:extLst>
          </p:cNvPr>
          <p:cNvGrpSpPr/>
          <p:nvPr/>
        </p:nvGrpSpPr>
        <p:grpSpPr>
          <a:xfrm>
            <a:off x="5742109" y="2183991"/>
            <a:ext cx="4759955" cy="1048184"/>
            <a:chOff x="5742109" y="2183991"/>
            <a:chExt cx="4759955" cy="1048184"/>
          </a:xfrm>
        </p:grpSpPr>
        <p:sp>
          <p:nvSpPr>
            <p:cNvPr id="36" name="Rectangle: Rounded Corners 35">
              <a:extLst>
                <a:ext uri="{FF2B5EF4-FFF2-40B4-BE49-F238E27FC236}">
                  <a16:creationId xmlns:a16="http://schemas.microsoft.com/office/drawing/2014/main" id="{74656F60-5D47-616E-9034-CC3D303B4449}"/>
                </a:ext>
                <a:ext uri="{C183D7F6-B498-43B3-948B-1728B52AA6E4}">
                  <adec:decorative xmlns:adec="http://schemas.microsoft.com/office/drawing/2017/decorative" val="1"/>
                </a:ext>
              </a:extLst>
            </p:cNvPr>
            <p:cNvSpPr/>
            <p:nvPr/>
          </p:nvSpPr>
          <p:spPr>
            <a:xfrm>
              <a:off x="6150145" y="2183991"/>
              <a:ext cx="4351919" cy="1048184"/>
            </a:xfrm>
            <a:prstGeom prst="roundRect">
              <a:avLst>
                <a:gd name="adj" fmla="val 17256"/>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Generating</a:t>
              </a:r>
              <a:endParaRPr lang="en-US"/>
            </a:p>
          </p:txBody>
        </p:sp>
        <p:sp>
          <p:nvSpPr>
            <p:cNvPr id="37" name="Oval 36">
              <a:hlinkClick r:id="rId3" action="ppaction://hlinksldjump"/>
              <a:extLst>
                <a:ext uri="{FF2B5EF4-FFF2-40B4-BE49-F238E27FC236}">
                  <a16:creationId xmlns:a16="http://schemas.microsoft.com/office/drawing/2014/main" id="{5388561C-2AF5-CBFC-9B77-F596E2B33FD3}"/>
                </a:ext>
              </a:extLst>
            </p:cNvPr>
            <p:cNvSpPr/>
            <p:nvPr/>
          </p:nvSpPr>
          <p:spPr>
            <a:xfrm>
              <a:off x="5742109" y="2183991"/>
              <a:ext cx="1048184" cy="1048184"/>
            </a:xfrm>
            <a:prstGeom prst="ellipse">
              <a:avLst/>
            </a:prstGeom>
            <a:solidFill>
              <a:schemeClr val="accent3">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7</a:t>
              </a:r>
            </a:p>
          </p:txBody>
        </p:sp>
      </p:grpSp>
      <p:grpSp>
        <p:nvGrpSpPr>
          <p:cNvPr id="42" name="Group 41" descr="8. Structuring and rehearsing">
            <a:extLst>
              <a:ext uri="{FF2B5EF4-FFF2-40B4-BE49-F238E27FC236}">
                <a16:creationId xmlns:a16="http://schemas.microsoft.com/office/drawing/2014/main" id="{6EB7BD8F-6EC4-30E7-DDA7-199A90348CC0}"/>
              </a:ext>
            </a:extLst>
          </p:cNvPr>
          <p:cNvGrpSpPr/>
          <p:nvPr/>
        </p:nvGrpSpPr>
        <p:grpSpPr>
          <a:xfrm>
            <a:off x="5742109" y="3338599"/>
            <a:ext cx="4759955" cy="1048184"/>
            <a:chOff x="5742109" y="3338599"/>
            <a:chExt cx="4759955" cy="1048184"/>
          </a:xfrm>
        </p:grpSpPr>
        <p:sp>
          <p:nvSpPr>
            <p:cNvPr id="39" name="Rectangle: Rounded Corners 38">
              <a:extLst>
                <a:ext uri="{FF2B5EF4-FFF2-40B4-BE49-F238E27FC236}">
                  <a16:creationId xmlns:a16="http://schemas.microsoft.com/office/drawing/2014/main" id="{AB3AE5BB-8498-B25A-5C59-1CBBE654FDC8}"/>
                </a:ext>
                <a:ext uri="{C183D7F6-B498-43B3-948B-1728B52AA6E4}">
                  <adec:decorative xmlns:adec="http://schemas.microsoft.com/office/drawing/2017/decorative" val="1"/>
                </a:ext>
              </a:extLst>
            </p:cNvPr>
            <p:cNvSpPr/>
            <p:nvPr/>
          </p:nvSpPr>
          <p:spPr>
            <a:xfrm>
              <a:off x="6150145" y="3338599"/>
              <a:ext cx="4351919" cy="1048184"/>
            </a:xfrm>
            <a:prstGeom prst="roundRect">
              <a:avLst>
                <a:gd name="adj" fmla="val 17256"/>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Structuring and rehearsing</a:t>
              </a:r>
              <a:endParaRPr lang="en-US"/>
            </a:p>
          </p:txBody>
        </p:sp>
        <p:sp>
          <p:nvSpPr>
            <p:cNvPr id="40" name="Oval 39">
              <a:hlinkClick r:id="rId3" action="ppaction://hlinksldjump"/>
              <a:extLst>
                <a:ext uri="{FF2B5EF4-FFF2-40B4-BE49-F238E27FC236}">
                  <a16:creationId xmlns:a16="http://schemas.microsoft.com/office/drawing/2014/main" id="{BD01A1E6-3215-2A79-3C6F-3B15FCD1BB61}"/>
                </a:ext>
              </a:extLst>
            </p:cNvPr>
            <p:cNvSpPr/>
            <p:nvPr/>
          </p:nvSpPr>
          <p:spPr>
            <a:xfrm>
              <a:off x="5742109" y="3338599"/>
              <a:ext cx="1048184" cy="1048184"/>
            </a:xfrm>
            <a:prstGeom prst="ellipse">
              <a:avLst/>
            </a:prstGeom>
            <a:solidFill>
              <a:srgbClr val="99FFC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8</a:t>
              </a:r>
            </a:p>
          </p:txBody>
        </p:sp>
      </p:grpSp>
      <p:grpSp>
        <p:nvGrpSpPr>
          <p:cNvPr id="43" name="Group 42" descr="9. Refining and performance">
            <a:extLst>
              <a:ext uri="{FF2B5EF4-FFF2-40B4-BE49-F238E27FC236}">
                <a16:creationId xmlns:a16="http://schemas.microsoft.com/office/drawing/2014/main" id="{FDB3D83F-D6C4-C0CB-0595-4960D32C1D39}"/>
              </a:ext>
            </a:extLst>
          </p:cNvPr>
          <p:cNvGrpSpPr/>
          <p:nvPr/>
        </p:nvGrpSpPr>
        <p:grpSpPr>
          <a:xfrm>
            <a:off x="5742109" y="4493207"/>
            <a:ext cx="4759955" cy="1048184"/>
            <a:chOff x="5742109" y="4493207"/>
            <a:chExt cx="4759955" cy="1048184"/>
          </a:xfrm>
        </p:grpSpPr>
        <p:sp>
          <p:nvSpPr>
            <p:cNvPr id="45" name="Rectangle: Rounded Corners 44">
              <a:extLst>
                <a:ext uri="{FF2B5EF4-FFF2-40B4-BE49-F238E27FC236}">
                  <a16:creationId xmlns:a16="http://schemas.microsoft.com/office/drawing/2014/main" id="{E917D9B2-E704-8E94-1D18-B0302A5D2944}"/>
                </a:ext>
                <a:ext uri="{C183D7F6-B498-43B3-948B-1728B52AA6E4}">
                  <adec:decorative xmlns:adec="http://schemas.microsoft.com/office/drawing/2017/decorative" val="1"/>
                </a:ext>
              </a:extLst>
            </p:cNvPr>
            <p:cNvSpPr/>
            <p:nvPr/>
          </p:nvSpPr>
          <p:spPr>
            <a:xfrm>
              <a:off x="6150145" y="4493207"/>
              <a:ext cx="4351919" cy="1048184"/>
            </a:xfrm>
            <a:prstGeom prst="roundRect">
              <a:avLst>
                <a:gd name="adj" fmla="val 17256"/>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a:solidFill>
                    <a:schemeClr val="tx1"/>
                  </a:solidFill>
                  <a:latin typeface="+mj-lt"/>
                </a:rPr>
                <a:t>Refining and performance</a:t>
              </a:r>
              <a:endParaRPr lang="en-US"/>
            </a:p>
          </p:txBody>
        </p:sp>
        <p:sp>
          <p:nvSpPr>
            <p:cNvPr id="46" name="Oval 45">
              <a:hlinkClick r:id="rId3" action="ppaction://hlinksldjump"/>
              <a:extLst>
                <a:ext uri="{FF2B5EF4-FFF2-40B4-BE49-F238E27FC236}">
                  <a16:creationId xmlns:a16="http://schemas.microsoft.com/office/drawing/2014/main" id="{07793154-ECCC-54EC-1573-29FDB5063EC1}"/>
                </a:ext>
              </a:extLst>
            </p:cNvPr>
            <p:cNvSpPr/>
            <p:nvPr/>
          </p:nvSpPr>
          <p:spPr>
            <a:xfrm>
              <a:off x="5742109" y="4493207"/>
              <a:ext cx="1048184" cy="1048184"/>
            </a:xfrm>
            <a:prstGeom prst="ellipse">
              <a:avLst/>
            </a:prstGeom>
            <a:solidFill>
              <a:srgbClr val="99FF6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a:solidFill>
                    <a:schemeClr val="tx1"/>
                  </a:solidFill>
                  <a:latin typeface="+mj-lt"/>
                  <a:cs typeface="Arial" panose="020B0604020202020204" pitchFamily="34" charset="0"/>
                </a:rPr>
                <a:t>9</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4603B-0132-2C1D-D3E5-9E6E7023ED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32B6A8-74EA-2295-5002-B941C95D08BF}"/>
              </a:ext>
            </a:extLst>
          </p:cNvPr>
          <p:cNvSpPr>
            <a:spLocks noGrp="1"/>
          </p:cNvSpPr>
          <p:nvPr>
            <p:ph type="title"/>
          </p:nvPr>
        </p:nvSpPr>
        <p:spPr>
          <a:xfrm>
            <a:off x="370416" y="746043"/>
            <a:ext cx="10260002" cy="522000"/>
          </a:xfrm>
        </p:spPr>
        <p:txBody>
          <a:bodyPr/>
          <a:lstStyle/>
          <a:p>
            <a:r>
              <a:rPr lang="en-AU">
                <a:latin typeface="+mj-lt"/>
              </a:rPr>
              <a:t>Learning intentions and success criteria (3)</a:t>
            </a:r>
          </a:p>
        </p:txBody>
      </p:sp>
      <p:sp>
        <p:nvSpPr>
          <p:cNvPr id="6" name="Oval 5">
            <a:extLst>
              <a:ext uri="{FF2B5EF4-FFF2-40B4-BE49-F238E27FC236}">
                <a16:creationId xmlns:a16="http://schemas.microsoft.com/office/drawing/2014/main" id="{EC6D8597-0A2C-5208-34D3-37C294C78AFF}"/>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3</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4687B3ED-35D7-0286-E31C-31BFC403D1E7}"/>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a:rPr>
              <a:t>We are learning to</a:t>
            </a:r>
            <a:endParaRPr lang="en-AU" sz="20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2000">
                <a:ea typeface="Calibri"/>
              </a:rPr>
              <a:t>collaboratively generate and develop creative and critical ideas</a:t>
            </a:r>
          </a:p>
          <a:p>
            <a:pPr marL="342900" indent="-342900">
              <a:lnSpc>
                <a:spcPct val="150000"/>
              </a:lnSpc>
              <a:spcAft>
                <a:spcPts val="1200"/>
              </a:spcAft>
              <a:buFont typeface="Arial" panose="020B0604020202020204" pitchFamily="34" charset="0"/>
              <a:buChar char="•"/>
            </a:pPr>
            <a:r>
              <a:rPr lang="en-AU" sz="2000">
                <a:ea typeface="Calibri"/>
              </a:rPr>
              <a:t>embody characters, situations and ideas</a:t>
            </a:r>
          </a:p>
          <a:p>
            <a:pPr marL="342900" indent="-342900">
              <a:lnSpc>
                <a:spcPct val="150000"/>
              </a:lnSpc>
              <a:spcAft>
                <a:spcPts val="1200"/>
              </a:spcAft>
              <a:buFont typeface="Arial" panose="020B0604020202020204" pitchFamily="34" charset="0"/>
              <a:buChar char="•"/>
            </a:pPr>
            <a:r>
              <a:rPr lang="en-AU" sz="2000">
                <a:ea typeface="Calibri"/>
              </a:rPr>
              <a:t>exchange perspectives with others to reflect on collaborative experiences.</a:t>
            </a:r>
            <a:endParaRPr lang="en-AU" sz="2000" b="1">
              <a:solidFill>
                <a:schemeClr val="accent1"/>
              </a:solidFill>
              <a:ea typeface="Calibri"/>
              <a:cs typeface="Arial"/>
            </a:endParaRPr>
          </a:p>
          <a:p>
            <a:pPr>
              <a:lnSpc>
                <a:spcPct val="150000"/>
              </a:lnSpc>
              <a:spcAft>
                <a:spcPts val="1200"/>
              </a:spcAft>
            </a:pPr>
            <a:r>
              <a:rPr lang="en-AU" sz="2000" b="1">
                <a:solidFill>
                  <a:schemeClr val="accent1"/>
                </a:solidFill>
                <a:latin typeface="+mj-lt"/>
                <a:ea typeface="Calibri"/>
                <a:cs typeface="Arial"/>
              </a:rPr>
              <a:t>I/</a:t>
            </a:r>
            <a:r>
              <a:rPr lang="en-AU" sz="2000" b="1">
                <a:solidFill>
                  <a:schemeClr val="accent1"/>
                </a:solidFill>
                <a:latin typeface="+mj-lt"/>
                <a:cs typeface="Arial"/>
              </a:rPr>
              <a:t>We can</a:t>
            </a:r>
          </a:p>
          <a:p>
            <a:pPr marL="342900" lvl="0" indent="-342900">
              <a:lnSpc>
                <a:spcPct val="150000"/>
              </a:lnSpc>
              <a:spcAft>
                <a:spcPts val="1200"/>
              </a:spcAft>
              <a:buFont typeface="Arial" panose="020B0604020202020204" pitchFamily="34" charset="0"/>
              <a:buChar char="•"/>
            </a:pPr>
            <a:r>
              <a:rPr lang="en-AU" sz="2000">
                <a:ea typeface="Calibri"/>
              </a:rPr>
              <a:t>interpret the work of dramatic practitioners to guide experimentation</a:t>
            </a:r>
          </a:p>
          <a:p>
            <a:pPr marL="342900" lvl="0" indent="-342900">
              <a:lnSpc>
                <a:spcPct val="150000"/>
              </a:lnSpc>
              <a:spcAft>
                <a:spcPts val="1200"/>
              </a:spcAft>
              <a:buFont typeface="Arial" panose="020B0604020202020204" pitchFamily="34" charset="0"/>
              <a:buChar char="•"/>
            </a:pPr>
            <a:r>
              <a:rPr lang="en-AU" sz="2000">
                <a:ea typeface="Calibri" panose="020F0502020204030204" pitchFamily="34" charset="0"/>
                <a:cs typeface="Arial" panose="020B0604020202020204" pitchFamily="34" charset="0"/>
              </a:rPr>
              <a:t>apply performance skills and take creative risks to strengthen dramatic intention</a:t>
            </a:r>
          </a:p>
          <a:p>
            <a:pPr marL="342900" lvl="0" indent="-342900">
              <a:lnSpc>
                <a:spcPct val="150000"/>
              </a:lnSpc>
              <a:spcAft>
                <a:spcPts val="1200"/>
              </a:spcAft>
              <a:buFont typeface="Arial" panose="020B0604020202020204" pitchFamily="34" charset="0"/>
              <a:buChar char="•"/>
            </a:pPr>
            <a:r>
              <a:rPr lang="en-AU" sz="2000">
                <a:ea typeface="Calibri" panose="020F0502020204030204" pitchFamily="34" charset="0"/>
                <a:cs typeface="Arial" panose="020B0604020202020204" pitchFamily="34" charset="0"/>
              </a:rPr>
              <a:t>make creative interpretations of drama in discussion with others.</a:t>
            </a:r>
            <a:endParaRPr lang="en-GB" sz="200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AE4EB2-AD62-C363-AF0F-A3121F1E33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68948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8E47-425A-38F2-47EB-65572DEBBE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21C66E-E353-F2B9-27E1-85003AB4225F}"/>
              </a:ext>
            </a:extLst>
          </p:cNvPr>
          <p:cNvSpPr>
            <a:spLocks noGrp="1"/>
          </p:cNvSpPr>
          <p:nvPr>
            <p:ph type="title"/>
          </p:nvPr>
        </p:nvSpPr>
        <p:spPr>
          <a:xfrm>
            <a:off x="359999" y="360000"/>
            <a:ext cx="11484000" cy="545601"/>
          </a:xfrm>
        </p:spPr>
        <p:txBody>
          <a:bodyPr/>
          <a:lstStyle/>
          <a:p>
            <a:r>
              <a:rPr lang="en-AU">
                <a:latin typeface="+mj-lt"/>
                <a:cs typeface="Arial"/>
              </a:rPr>
              <a:t>7 levels of tension</a:t>
            </a:r>
            <a:endParaRPr lang="en-AU">
              <a:latin typeface="+mj-lt"/>
            </a:endParaRPr>
          </a:p>
        </p:txBody>
      </p:sp>
      <p:sp>
        <p:nvSpPr>
          <p:cNvPr id="2" name="Oval 1">
            <a:extLst>
              <a:ext uri="{FF2B5EF4-FFF2-40B4-BE49-F238E27FC236}">
                <a16:creationId xmlns:a16="http://schemas.microsoft.com/office/drawing/2014/main" id="{D417F744-B4D6-1D6B-20A5-5A150D620DB4}"/>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3.1</a:t>
            </a:r>
            <a:endParaRPr lang="en-GB" sz="1800" b="1"/>
          </a:p>
        </p:txBody>
      </p:sp>
      <p:cxnSp>
        <p:nvCxnSpPr>
          <p:cNvPr id="5" name="Straight Arrow Connector 4">
            <a:extLst>
              <a:ext uri="{FF2B5EF4-FFF2-40B4-BE49-F238E27FC236}">
                <a16:creationId xmlns:a16="http://schemas.microsoft.com/office/drawing/2014/main" id="{867796F0-34C8-D84C-B09E-6AF0DF1F096B}"/>
              </a:ext>
              <a:ext uri="{C183D7F6-B498-43B3-948B-1728B52AA6E4}">
                <adec:decorative xmlns:adec="http://schemas.microsoft.com/office/drawing/2017/decorative" val="1"/>
              </a:ext>
            </a:extLst>
          </p:cNvPr>
          <p:cNvCxnSpPr>
            <a:cxnSpLocks/>
          </p:cNvCxnSpPr>
          <p:nvPr/>
        </p:nvCxnSpPr>
        <p:spPr>
          <a:xfrm flipV="1">
            <a:off x="907044" y="923695"/>
            <a:ext cx="3670000" cy="529582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descr="1. Exhausted. No tension, body limp, like you’re made of jelly.">
            <a:extLst>
              <a:ext uri="{FF2B5EF4-FFF2-40B4-BE49-F238E27FC236}">
                <a16:creationId xmlns:a16="http://schemas.microsoft.com/office/drawing/2014/main" id="{2F7A4400-D845-E9D3-67CC-A244162089AA}"/>
              </a:ext>
            </a:extLst>
          </p:cNvPr>
          <p:cNvGrpSpPr/>
          <p:nvPr/>
        </p:nvGrpSpPr>
        <p:grpSpPr>
          <a:xfrm>
            <a:off x="907044" y="5494040"/>
            <a:ext cx="7528433" cy="595354"/>
            <a:chOff x="379973" y="5760330"/>
            <a:chExt cx="7528433" cy="595354"/>
          </a:xfrm>
        </p:grpSpPr>
        <p:sp>
          <p:nvSpPr>
            <p:cNvPr id="23" name="Rectangle: Rounded Corners 22">
              <a:extLst>
                <a:ext uri="{FF2B5EF4-FFF2-40B4-BE49-F238E27FC236}">
                  <a16:creationId xmlns:a16="http://schemas.microsoft.com/office/drawing/2014/main" id="{02E9BFE8-706A-4A88-042E-35DFB9259EB8}"/>
                </a:ext>
              </a:extLst>
            </p:cNvPr>
            <p:cNvSpPr/>
            <p:nvPr/>
          </p:nvSpPr>
          <p:spPr>
            <a:xfrm>
              <a:off x="1907058" y="5760330"/>
              <a:ext cx="6001348" cy="595354"/>
            </a:xfrm>
            <a:prstGeom prst="roundRect">
              <a:avLst>
                <a:gd name="adj" fmla="val 50000"/>
              </a:avLst>
            </a:prstGeom>
            <a:noFill/>
            <a:ln w="38100">
              <a:solidFill>
                <a:srgbClr val="FFFFD9"/>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AU" sz="1800">
                  <a:solidFill>
                    <a:schemeClr val="tx1"/>
                  </a:solidFill>
                </a:rPr>
                <a:t>No tension, body limp, like you’re made of jelly.</a:t>
              </a:r>
              <a:endParaRPr lang="en-GB" sz="1800">
                <a:solidFill>
                  <a:schemeClr val="tx1"/>
                </a:solidFill>
              </a:endParaRPr>
            </a:p>
          </p:txBody>
        </p:sp>
        <p:grpSp>
          <p:nvGrpSpPr>
            <p:cNvPr id="6" name="Group 5">
              <a:extLst>
                <a:ext uri="{FF2B5EF4-FFF2-40B4-BE49-F238E27FC236}">
                  <a16:creationId xmlns:a16="http://schemas.microsoft.com/office/drawing/2014/main" id="{F7D47C4D-47C9-C782-2BBD-D96AE4ADB0FF}"/>
                </a:ext>
              </a:extLst>
            </p:cNvPr>
            <p:cNvGrpSpPr/>
            <p:nvPr/>
          </p:nvGrpSpPr>
          <p:grpSpPr>
            <a:xfrm>
              <a:off x="379973" y="5760331"/>
              <a:ext cx="2143054" cy="595353"/>
              <a:chOff x="360000" y="1776487"/>
              <a:chExt cx="2143054" cy="595353"/>
            </a:xfrm>
          </p:grpSpPr>
          <p:sp>
            <p:nvSpPr>
              <p:cNvPr id="9" name="Rectangle: Rounded Corners 8">
                <a:extLst>
                  <a:ext uri="{FF2B5EF4-FFF2-40B4-BE49-F238E27FC236}">
                    <a16:creationId xmlns:a16="http://schemas.microsoft.com/office/drawing/2014/main" id="{847DDC73-243A-A788-F6A2-F5F2F1AEE7D0}"/>
                  </a:ext>
                </a:extLst>
              </p:cNvPr>
              <p:cNvSpPr/>
              <p:nvPr/>
            </p:nvSpPr>
            <p:spPr>
              <a:xfrm>
                <a:off x="360000" y="1776487"/>
                <a:ext cx="2143054" cy="595353"/>
              </a:xfrm>
              <a:prstGeom prst="roundRect">
                <a:avLst>
                  <a:gd name="adj" fmla="val 50000"/>
                </a:avLst>
              </a:prstGeom>
              <a:solidFill>
                <a:srgbClr val="FFFFD9"/>
              </a:solidFill>
              <a:ln w="38100">
                <a:solidFill>
                  <a:srgbClr val="FFFFD9"/>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Exhausted</a:t>
                </a:r>
              </a:p>
            </p:txBody>
          </p:sp>
          <p:sp>
            <p:nvSpPr>
              <p:cNvPr id="11" name="Oval 10">
                <a:extLst>
                  <a:ext uri="{FF2B5EF4-FFF2-40B4-BE49-F238E27FC236}">
                    <a16:creationId xmlns:a16="http://schemas.microsoft.com/office/drawing/2014/main" id="{9DB22946-BF22-B1B0-97AA-EF97905A34CA}"/>
                  </a:ext>
                </a:extLst>
              </p:cNvPr>
              <p:cNvSpPr/>
              <p:nvPr/>
            </p:nvSpPr>
            <p:spPr>
              <a:xfrm>
                <a:off x="447337" y="1859011"/>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a:t>
                </a:r>
              </a:p>
            </p:txBody>
          </p:sp>
        </p:grpSp>
      </p:grpSp>
      <p:grpSp>
        <p:nvGrpSpPr>
          <p:cNvPr id="43" name="Group 42" descr="2. Laid-back">
            <a:extLst>
              <a:ext uri="{FF2B5EF4-FFF2-40B4-BE49-F238E27FC236}">
                <a16:creationId xmlns:a16="http://schemas.microsoft.com/office/drawing/2014/main" id="{FB13E8BE-6255-8DA8-73B0-CC84F86B3453}"/>
              </a:ext>
            </a:extLst>
          </p:cNvPr>
          <p:cNvGrpSpPr/>
          <p:nvPr/>
        </p:nvGrpSpPr>
        <p:grpSpPr>
          <a:xfrm>
            <a:off x="1386960" y="4814430"/>
            <a:ext cx="7550686" cy="595353"/>
            <a:chOff x="859889" y="5080720"/>
            <a:chExt cx="7550686" cy="595353"/>
          </a:xfrm>
        </p:grpSpPr>
        <p:grpSp>
          <p:nvGrpSpPr>
            <p:cNvPr id="7" name="Group 6">
              <a:extLst>
                <a:ext uri="{FF2B5EF4-FFF2-40B4-BE49-F238E27FC236}">
                  <a16:creationId xmlns:a16="http://schemas.microsoft.com/office/drawing/2014/main" id="{BAB1B0F5-1A3E-020A-619D-3F25511A0843}"/>
                </a:ext>
              </a:extLst>
            </p:cNvPr>
            <p:cNvGrpSpPr/>
            <p:nvPr/>
          </p:nvGrpSpPr>
          <p:grpSpPr>
            <a:xfrm>
              <a:off x="859889" y="5080720"/>
              <a:ext cx="2143054" cy="595353"/>
              <a:chOff x="3309677" y="1776487"/>
              <a:chExt cx="2143054" cy="595353"/>
            </a:xfrm>
          </p:grpSpPr>
          <p:sp>
            <p:nvSpPr>
              <p:cNvPr id="72" name="Rectangle: Rounded Corners 71">
                <a:extLst>
                  <a:ext uri="{FF2B5EF4-FFF2-40B4-BE49-F238E27FC236}">
                    <a16:creationId xmlns:a16="http://schemas.microsoft.com/office/drawing/2014/main" id="{5A8D6BB0-AB0A-43EF-82FD-BBA90B5B97F0}"/>
                  </a:ext>
                </a:extLst>
              </p:cNvPr>
              <p:cNvSpPr/>
              <p:nvPr/>
            </p:nvSpPr>
            <p:spPr>
              <a:xfrm>
                <a:off x="3309677" y="1776487"/>
                <a:ext cx="2143054" cy="595353"/>
              </a:xfrm>
              <a:prstGeom prst="roundRect">
                <a:avLst>
                  <a:gd name="adj" fmla="val 50000"/>
                </a:avLst>
              </a:prstGeom>
              <a:solidFill>
                <a:srgbClr val="FFFF99"/>
              </a:solidFill>
              <a:ln w="381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Laid-back</a:t>
                </a:r>
              </a:p>
            </p:txBody>
          </p:sp>
          <p:sp>
            <p:nvSpPr>
              <p:cNvPr id="74" name="Oval 73">
                <a:extLst>
                  <a:ext uri="{FF2B5EF4-FFF2-40B4-BE49-F238E27FC236}">
                    <a16:creationId xmlns:a16="http://schemas.microsoft.com/office/drawing/2014/main" id="{446A616B-DA49-660A-6510-40FDCBE2BD3E}"/>
                  </a:ext>
                </a:extLst>
              </p:cNvPr>
              <p:cNvSpPr/>
              <p:nvPr/>
            </p:nvSpPr>
            <p:spPr>
              <a:xfrm>
                <a:off x="3397014" y="1859011"/>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a:t>
                </a:r>
              </a:p>
            </p:txBody>
          </p:sp>
        </p:grpSp>
        <p:sp>
          <p:nvSpPr>
            <p:cNvPr id="24" name="Rectangle: Rounded Corners 23">
              <a:extLst>
                <a:ext uri="{FF2B5EF4-FFF2-40B4-BE49-F238E27FC236}">
                  <a16:creationId xmlns:a16="http://schemas.microsoft.com/office/drawing/2014/main" id="{82C00150-03A2-0B9A-6F9C-9C59A0219003}"/>
                </a:ext>
              </a:extLst>
            </p:cNvPr>
            <p:cNvSpPr/>
            <p:nvPr/>
          </p:nvSpPr>
          <p:spPr>
            <a:xfrm>
              <a:off x="2583264" y="5080720"/>
              <a:ext cx="5827311" cy="595353"/>
            </a:xfrm>
            <a:prstGeom prst="roundRect">
              <a:avLst>
                <a:gd name="adj" fmla="val 50000"/>
              </a:avLst>
            </a:prstGeom>
            <a:noFill/>
            <a:ln w="381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AU" sz="1800">
                  <a:solidFill>
                    <a:schemeClr val="tx1"/>
                  </a:solidFill>
                </a:rPr>
                <a:t>Loose, barely moving, unfocused.</a:t>
              </a:r>
            </a:p>
          </p:txBody>
        </p:sp>
      </p:grpSp>
      <p:grpSp>
        <p:nvGrpSpPr>
          <p:cNvPr id="42" name="Group 41" descr="3. Neutral. Alert, ready, no emotion. Slight lean forward, active listening.">
            <a:extLst>
              <a:ext uri="{FF2B5EF4-FFF2-40B4-BE49-F238E27FC236}">
                <a16:creationId xmlns:a16="http://schemas.microsoft.com/office/drawing/2014/main" id="{CEFF0BCC-9D67-5C5C-8A34-C08E814B04EA}"/>
              </a:ext>
            </a:extLst>
          </p:cNvPr>
          <p:cNvGrpSpPr/>
          <p:nvPr/>
        </p:nvGrpSpPr>
        <p:grpSpPr>
          <a:xfrm>
            <a:off x="1866876" y="4134813"/>
            <a:ext cx="7490450" cy="595353"/>
            <a:chOff x="1339805" y="4401103"/>
            <a:chExt cx="7490450" cy="595353"/>
          </a:xfrm>
        </p:grpSpPr>
        <p:grpSp>
          <p:nvGrpSpPr>
            <p:cNvPr id="8" name="Group 7">
              <a:extLst>
                <a:ext uri="{FF2B5EF4-FFF2-40B4-BE49-F238E27FC236}">
                  <a16:creationId xmlns:a16="http://schemas.microsoft.com/office/drawing/2014/main" id="{41B13BF0-9EF0-5864-D7E9-6D3FA6DA1418}"/>
                </a:ext>
              </a:extLst>
            </p:cNvPr>
            <p:cNvGrpSpPr/>
            <p:nvPr/>
          </p:nvGrpSpPr>
          <p:grpSpPr>
            <a:xfrm>
              <a:off x="1339805" y="4401103"/>
              <a:ext cx="2143054" cy="595353"/>
              <a:chOff x="6259355" y="1776487"/>
              <a:chExt cx="2143054" cy="595353"/>
            </a:xfrm>
          </p:grpSpPr>
          <p:sp>
            <p:nvSpPr>
              <p:cNvPr id="76" name="Rectangle: Rounded Corners 75">
                <a:extLst>
                  <a:ext uri="{FF2B5EF4-FFF2-40B4-BE49-F238E27FC236}">
                    <a16:creationId xmlns:a16="http://schemas.microsoft.com/office/drawing/2014/main" id="{7CD0258A-3A77-E09B-14EB-7C46EBA8A5F6}"/>
                  </a:ext>
                </a:extLst>
              </p:cNvPr>
              <p:cNvSpPr/>
              <p:nvPr/>
            </p:nvSpPr>
            <p:spPr>
              <a:xfrm>
                <a:off x="6259355" y="1776487"/>
                <a:ext cx="2143054" cy="595353"/>
              </a:xfrm>
              <a:prstGeom prst="roundRect">
                <a:avLst>
                  <a:gd name="adj" fmla="val 50000"/>
                </a:avLst>
              </a:prstGeom>
              <a:solidFill>
                <a:srgbClr val="FFFF00"/>
              </a:solid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Neutral</a:t>
                </a:r>
              </a:p>
            </p:txBody>
          </p:sp>
          <p:sp>
            <p:nvSpPr>
              <p:cNvPr id="78" name="Oval 77">
                <a:extLst>
                  <a:ext uri="{FF2B5EF4-FFF2-40B4-BE49-F238E27FC236}">
                    <a16:creationId xmlns:a16="http://schemas.microsoft.com/office/drawing/2014/main" id="{2A33979F-34C3-15C2-4357-CCCDFC5A4BD2}"/>
                  </a:ext>
                </a:extLst>
              </p:cNvPr>
              <p:cNvSpPr/>
              <p:nvPr/>
            </p:nvSpPr>
            <p:spPr>
              <a:xfrm>
                <a:off x="6346692" y="1859011"/>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3</a:t>
                </a:r>
              </a:p>
            </p:txBody>
          </p:sp>
        </p:grpSp>
        <p:sp>
          <p:nvSpPr>
            <p:cNvPr id="25" name="Rectangle: Rounded Corners 24">
              <a:extLst>
                <a:ext uri="{FF2B5EF4-FFF2-40B4-BE49-F238E27FC236}">
                  <a16:creationId xmlns:a16="http://schemas.microsoft.com/office/drawing/2014/main" id="{713E0F0B-948F-C024-FD3A-894C746ED34D}"/>
                </a:ext>
              </a:extLst>
            </p:cNvPr>
            <p:cNvSpPr/>
            <p:nvPr/>
          </p:nvSpPr>
          <p:spPr>
            <a:xfrm>
              <a:off x="3002944" y="4401103"/>
              <a:ext cx="5827311" cy="595353"/>
            </a:xfrm>
            <a:prstGeom prst="roundRect">
              <a:avLst>
                <a:gd name="adj" fmla="val 50000"/>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AU" sz="1800">
                  <a:solidFill>
                    <a:schemeClr val="tx1"/>
                  </a:solidFill>
                </a:rPr>
                <a:t>Alert, ready, no emotion.</a:t>
              </a:r>
            </a:p>
          </p:txBody>
        </p:sp>
      </p:grpSp>
      <p:grpSp>
        <p:nvGrpSpPr>
          <p:cNvPr id="41" name="Group 40" descr="4. Interested. Slight lean forward, active listening.">
            <a:extLst>
              <a:ext uri="{FF2B5EF4-FFF2-40B4-BE49-F238E27FC236}">
                <a16:creationId xmlns:a16="http://schemas.microsoft.com/office/drawing/2014/main" id="{18293D9C-EFC6-ACFE-B059-07824AC7DEA0}"/>
              </a:ext>
            </a:extLst>
          </p:cNvPr>
          <p:cNvGrpSpPr/>
          <p:nvPr/>
        </p:nvGrpSpPr>
        <p:grpSpPr>
          <a:xfrm>
            <a:off x="2346792" y="3455194"/>
            <a:ext cx="7495729" cy="595353"/>
            <a:chOff x="1819721" y="3721484"/>
            <a:chExt cx="7495729" cy="595353"/>
          </a:xfrm>
        </p:grpSpPr>
        <p:sp>
          <p:nvSpPr>
            <p:cNvPr id="26" name="Rectangle: Rounded Corners 25">
              <a:extLst>
                <a:ext uri="{FF2B5EF4-FFF2-40B4-BE49-F238E27FC236}">
                  <a16:creationId xmlns:a16="http://schemas.microsoft.com/office/drawing/2014/main" id="{ECC9EB7A-7220-A3E7-7B35-EA449B9C6662}"/>
                </a:ext>
              </a:extLst>
            </p:cNvPr>
            <p:cNvSpPr/>
            <p:nvPr/>
          </p:nvSpPr>
          <p:spPr>
            <a:xfrm>
              <a:off x="3381835" y="3721484"/>
              <a:ext cx="5933615" cy="595353"/>
            </a:xfrm>
            <a:prstGeom prst="roundRect">
              <a:avLst>
                <a:gd name="adj" fmla="val 50000"/>
              </a:avLst>
            </a:prstGeom>
            <a:no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US" sz="1800">
                  <a:solidFill>
                    <a:schemeClr val="tx1"/>
                  </a:solidFill>
                </a:rPr>
                <a:t>Slight lean forward, active listening.</a:t>
              </a:r>
            </a:p>
          </p:txBody>
        </p:sp>
        <p:grpSp>
          <p:nvGrpSpPr>
            <p:cNvPr id="13" name="Group 12">
              <a:extLst>
                <a:ext uri="{FF2B5EF4-FFF2-40B4-BE49-F238E27FC236}">
                  <a16:creationId xmlns:a16="http://schemas.microsoft.com/office/drawing/2014/main" id="{8141EE8F-AA04-91D9-5017-239F9CA2BC21}"/>
                </a:ext>
              </a:extLst>
            </p:cNvPr>
            <p:cNvGrpSpPr/>
            <p:nvPr/>
          </p:nvGrpSpPr>
          <p:grpSpPr>
            <a:xfrm>
              <a:off x="1819721" y="3721484"/>
              <a:ext cx="2143054" cy="595353"/>
              <a:chOff x="9243746" y="1776487"/>
              <a:chExt cx="2143054" cy="595353"/>
            </a:xfrm>
          </p:grpSpPr>
          <p:sp>
            <p:nvSpPr>
              <p:cNvPr id="80" name="Rectangle: Rounded Corners 79">
                <a:extLst>
                  <a:ext uri="{FF2B5EF4-FFF2-40B4-BE49-F238E27FC236}">
                    <a16:creationId xmlns:a16="http://schemas.microsoft.com/office/drawing/2014/main" id="{3D0C5E3A-6B91-3117-5C74-2A563010DD4C}"/>
                  </a:ext>
                </a:extLst>
              </p:cNvPr>
              <p:cNvSpPr/>
              <p:nvPr/>
            </p:nvSpPr>
            <p:spPr>
              <a:xfrm>
                <a:off x="9243746" y="1776487"/>
                <a:ext cx="2143054" cy="595353"/>
              </a:xfrm>
              <a:prstGeom prst="roundRect">
                <a:avLst>
                  <a:gd name="adj" fmla="val 50000"/>
                </a:avLst>
              </a:prstGeom>
              <a:solidFill>
                <a:srgbClr val="FFCC00"/>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Interested</a:t>
                </a:r>
              </a:p>
            </p:txBody>
          </p:sp>
          <p:sp>
            <p:nvSpPr>
              <p:cNvPr id="82" name="Oval 81">
                <a:extLst>
                  <a:ext uri="{FF2B5EF4-FFF2-40B4-BE49-F238E27FC236}">
                    <a16:creationId xmlns:a16="http://schemas.microsoft.com/office/drawing/2014/main" id="{969AAF1B-161F-1CE0-2C18-943A5E108CAE}"/>
                  </a:ext>
                </a:extLst>
              </p:cNvPr>
              <p:cNvSpPr/>
              <p:nvPr/>
            </p:nvSpPr>
            <p:spPr>
              <a:xfrm>
                <a:off x="9331083" y="1859011"/>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4</a:t>
                </a:r>
              </a:p>
            </p:txBody>
          </p:sp>
        </p:grpSp>
      </p:grpSp>
      <p:grpSp>
        <p:nvGrpSpPr>
          <p:cNvPr id="40" name="Group 39" descr="5. Reactive. Everything has urgency, quick responses.">
            <a:extLst>
              <a:ext uri="{FF2B5EF4-FFF2-40B4-BE49-F238E27FC236}">
                <a16:creationId xmlns:a16="http://schemas.microsoft.com/office/drawing/2014/main" id="{8D181F7E-10B2-58E9-F38A-48697A97E8D4}"/>
              </a:ext>
            </a:extLst>
          </p:cNvPr>
          <p:cNvGrpSpPr/>
          <p:nvPr/>
        </p:nvGrpSpPr>
        <p:grpSpPr>
          <a:xfrm>
            <a:off x="2826708" y="2775573"/>
            <a:ext cx="7505390" cy="595353"/>
            <a:chOff x="2299637" y="3041863"/>
            <a:chExt cx="7505390" cy="595353"/>
          </a:xfrm>
        </p:grpSpPr>
        <p:grpSp>
          <p:nvGrpSpPr>
            <p:cNvPr id="14" name="Group 13">
              <a:extLst>
                <a:ext uri="{FF2B5EF4-FFF2-40B4-BE49-F238E27FC236}">
                  <a16:creationId xmlns:a16="http://schemas.microsoft.com/office/drawing/2014/main" id="{629C1641-1D51-0ECE-A7C5-1BF9E71C2547}"/>
                </a:ext>
              </a:extLst>
            </p:cNvPr>
            <p:cNvGrpSpPr/>
            <p:nvPr/>
          </p:nvGrpSpPr>
          <p:grpSpPr>
            <a:xfrm>
              <a:off x="2299637" y="3041863"/>
              <a:ext cx="2143054" cy="595353"/>
              <a:chOff x="360001" y="3977082"/>
              <a:chExt cx="2143054" cy="595353"/>
            </a:xfrm>
          </p:grpSpPr>
          <p:sp>
            <p:nvSpPr>
              <p:cNvPr id="84" name="Rectangle: Rounded Corners 83">
                <a:extLst>
                  <a:ext uri="{FF2B5EF4-FFF2-40B4-BE49-F238E27FC236}">
                    <a16:creationId xmlns:a16="http://schemas.microsoft.com/office/drawing/2014/main" id="{5059542D-E59B-D940-296A-AAE7C120B461}"/>
                  </a:ext>
                </a:extLst>
              </p:cNvPr>
              <p:cNvSpPr/>
              <p:nvPr/>
            </p:nvSpPr>
            <p:spPr>
              <a:xfrm>
                <a:off x="360001" y="3977082"/>
                <a:ext cx="2143054" cy="595353"/>
              </a:xfrm>
              <a:prstGeom prst="roundRect">
                <a:avLst>
                  <a:gd name="adj" fmla="val 50000"/>
                </a:avLst>
              </a:prstGeom>
              <a:solidFill>
                <a:srgbClr val="FF9933"/>
              </a:solidFill>
              <a:ln w="3810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Reactive</a:t>
                </a:r>
              </a:p>
            </p:txBody>
          </p:sp>
          <p:sp>
            <p:nvSpPr>
              <p:cNvPr id="86" name="Oval 85">
                <a:extLst>
                  <a:ext uri="{FF2B5EF4-FFF2-40B4-BE49-F238E27FC236}">
                    <a16:creationId xmlns:a16="http://schemas.microsoft.com/office/drawing/2014/main" id="{559947BD-5B86-8A3D-A2E3-A8A5CC24B277}"/>
                  </a:ext>
                </a:extLst>
              </p:cNvPr>
              <p:cNvSpPr/>
              <p:nvPr/>
            </p:nvSpPr>
            <p:spPr>
              <a:xfrm>
                <a:off x="447338" y="4059606"/>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5</a:t>
                </a:r>
              </a:p>
            </p:txBody>
          </p:sp>
        </p:grpSp>
        <p:sp>
          <p:nvSpPr>
            <p:cNvPr id="27" name="Rectangle: Rounded Corners 26">
              <a:extLst>
                <a:ext uri="{FF2B5EF4-FFF2-40B4-BE49-F238E27FC236}">
                  <a16:creationId xmlns:a16="http://schemas.microsoft.com/office/drawing/2014/main" id="{2E835D42-A3BE-7798-C468-2F44DA0AC0D3}"/>
                </a:ext>
              </a:extLst>
            </p:cNvPr>
            <p:cNvSpPr/>
            <p:nvPr/>
          </p:nvSpPr>
          <p:spPr>
            <a:xfrm>
              <a:off x="3939037" y="3041863"/>
              <a:ext cx="5865990" cy="595352"/>
            </a:xfrm>
            <a:prstGeom prst="roundRect">
              <a:avLst>
                <a:gd name="adj" fmla="val 50000"/>
              </a:avLst>
            </a:prstGeom>
            <a:noFill/>
            <a:ln w="3810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US" sz="1800">
                  <a:solidFill>
                    <a:schemeClr val="tx1"/>
                  </a:solidFill>
                </a:rPr>
                <a:t>Everything has urgency, quick responses.</a:t>
              </a:r>
            </a:p>
          </p:txBody>
        </p:sp>
      </p:grpSp>
      <p:grpSp>
        <p:nvGrpSpPr>
          <p:cNvPr id="39" name="Group 38" descr="6. Crisis. On the edge, panic, extreme reaction">
            <a:extLst>
              <a:ext uri="{FF2B5EF4-FFF2-40B4-BE49-F238E27FC236}">
                <a16:creationId xmlns:a16="http://schemas.microsoft.com/office/drawing/2014/main" id="{FE8FDEF3-485F-BBED-5979-76FBAF7D63E0}"/>
              </a:ext>
            </a:extLst>
          </p:cNvPr>
          <p:cNvGrpSpPr/>
          <p:nvPr/>
        </p:nvGrpSpPr>
        <p:grpSpPr>
          <a:xfrm>
            <a:off x="3306624" y="2095952"/>
            <a:ext cx="7529129" cy="595353"/>
            <a:chOff x="2779553" y="2362242"/>
            <a:chExt cx="7529129" cy="595353"/>
          </a:xfrm>
        </p:grpSpPr>
        <p:grpSp>
          <p:nvGrpSpPr>
            <p:cNvPr id="15" name="Group 14">
              <a:extLst>
                <a:ext uri="{FF2B5EF4-FFF2-40B4-BE49-F238E27FC236}">
                  <a16:creationId xmlns:a16="http://schemas.microsoft.com/office/drawing/2014/main" id="{A90DF5A0-B4A0-E8A2-387F-D28CBFAA293D}"/>
                </a:ext>
              </a:extLst>
            </p:cNvPr>
            <p:cNvGrpSpPr/>
            <p:nvPr/>
          </p:nvGrpSpPr>
          <p:grpSpPr>
            <a:xfrm>
              <a:off x="2779553" y="2362242"/>
              <a:ext cx="2143054" cy="595353"/>
              <a:chOff x="3309678" y="3977082"/>
              <a:chExt cx="2143054" cy="595353"/>
            </a:xfrm>
          </p:grpSpPr>
          <p:sp>
            <p:nvSpPr>
              <p:cNvPr id="88" name="Rectangle: Rounded Corners 87">
                <a:extLst>
                  <a:ext uri="{FF2B5EF4-FFF2-40B4-BE49-F238E27FC236}">
                    <a16:creationId xmlns:a16="http://schemas.microsoft.com/office/drawing/2014/main" id="{27A3ECF3-D929-2C83-6100-DDE19398D8CD}"/>
                  </a:ext>
                </a:extLst>
              </p:cNvPr>
              <p:cNvSpPr/>
              <p:nvPr/>
            </p:nvSpPr>
            <p:spPr>
              <a:xfrm>
                <a:off x="3309678" y="3977082"/>
                <a:ext cx="2143054" cy="595353"/>
              </a:xfrm>
              <a:prstGeom prst="roundRect">
                <a:avLst>
                  <a:gd name="adj" fmla="val 50000"/>
                </a:avLst>
              </a:prstGeom>
              <a:solidFill>
                <a:srgbClr val="FF6600"/>
              </a:solid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tx1"/>
                    </a:solidFill>
                  </a:rPr>
                  <a:t>Crisis</a:t>
                </a:r>
              </a:p>
            </p:txBody>
          </p:sp>
          <p:sp>
            <p:nvSpPr>
              <p:cNvPr id="90" name="Oval 89">
                <a:extLst>
                  <a:ext uri="{FF2B5EF4-FFF2-40B4-BE49-F238E27FC236}">
                    <a16:creationId xmlns:a16="http://schemas.microsoft.com/office/drawing/2014/main" id="{1061427C-CC41-7AA9-A36F-6E1C61B6A1A0}"/>
                  </a:ext>
                </a:extLst>
              </p:cNvPr>
              <p:cNvSpPr/>
              <p:nvPr/>
            </p:nvSpPr>
            <p:spPr>
              <a:xfrm>
                <a:off x="3397015" y="4059606"/>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6</a:t>
                </a:r>
              </a:p>
            </p:txBody>
          </p:sp>
        </p:grpSp>
        <p:sp>
          <p:nvSpPr>
            <p:cNvPr id="28" name="Rectangle: Rounded Corners 27">
              <a:extLst>
                <a:ext uri="{FF2B5EF4-FFF2-40B4-BE49-F238E27FC236}">
                  <a16:creationId xmlns:a16="http://schemas.microsoft.com/office/drawing/2014/main" id="{C7A42D41-6690-7D6A-2EFC-77CC0E913E94}"/>
                </a:ext>
              </a:extLst>
            </p:cNvPr>
            <p:cNvSpPr/>
            <p:nvPr/>
          </p:nvSpPr>
          <p:spPr>
            <a:xfrm>
              <a:off x="4442692" y="2369375"/>
              <a:ext cx="5865990" cy="581086"/>
            </a:xfrm>
            <a:prstGeom prst="roundRect">
              <a:avLst>
                <a:gd name="adj" fmla="val 50000"/>
              </a:avLst>
            </a:prstGeom>
            <a:noFill/>
            <a:ln w="381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US" sz="1800">
                  <a:solidFill>
                    <a:schemeClr val="tx1"/>
                  </a:solidFill>
                </a:rPr>
                <a:t>On the edge, panic, extreme reaction</a:t>
              </a:r>
            </a:p>
          </p:txBody>
        </p:sp>
      </p:grpSp>
      <p:grpSp>
        <p:nvGrpSpPr>
          <p:cNvPr id="38" name="Group 37" descr="7. Tragic. Total breakdown, unsustainable.">
            <a:extLst>
              <a:ext uri="{FF2B5EF4-FFF2-40B4-BE49-F238E27FC236}">
                <a16:creationId xmlns:a16="http://schemas.microsoft.com/office/drawing/2014/main" id="{558CDAE9-8955-4F23-C345-46C467B4008B}"/>
              </a:ext>
            </a:extLst>
          </p:cNvPr>
          <p:cNvGrpSpPr/>
          <p:nvPr/>
        </p:nvGrpSpPr>
        <p:grpSpPr>
          <a:xfrm>
            <a:off x="3786540" y="1416330"/>
            <a:ext cx="7479366" cy="595353"/>
            <a:chOff x="3259469" y="1682620"/>
            <a:chExt cx="7479366" cy="595353"/>
          </a:xfrm>
        </p:grpSpPr>
        <p:grpSp>
          <p:nvGrpSpPr>
            <p:cNvPr id="16" name="Group 15">
              <a:extLst>
                <a:ext uri="{FF2B5EF4-FFF2-40B4-BE49-F238E27FC236}">
                  <a16:creationId xmlns:a16="http://schemas.microsoft.com/office/drawing/2014/main" id="{6B7DD20D-D10C-3672-4CA0-DA484EBFF6D4}"/>
                </a:ext>
              </a:extLst>
            </p:cNvPr>
            <p:cNvGrpSpPr/>
            <p:nvPr/>
          </p:nvGrpSpPr>
          <p:grpSpPr>
            <a:xfrm>
              <a:off x="3259469" y="1682620"/>
              <a:ext cx="2143054" cy="595353"/>
              <a:chOff x="6259355" y="3977082"/>
              <a:chExt cx="2143054" cy="595353"/>
            </a:xfrm>
          </p:grpSpPr>
          <p:sp>
            <p:nvSpPr>
              <p:cNvPr id="92" name="Rectangle: Rounded Corners 91">
                <a:extLst>
                  <a:ext uri="{FF2B5EF4-FFF2-40B4-BE49-F238E27FC236}">
                    <a16:creationId xmlns:a16="http://schemas.microsoft.com/office/drawing/2014/main" id="{2F67BDB8-75C1-7833-2CB7-23FE3519E601}"/>
                  </a:ext>
                </a:extLst>
              </p:cNvPr>
              <p:cNvSpPr/>
              <p:nvPr/>
            </p:nvSpPr>
            <p:spPr>
              <a:xfrm>
                <a:off x="6259355" y="3977082"/>
                <a:ext cx="2143054" cy="595353"/>
              </a:xfrm>
              <a:prstGeom prst="roundRect">
                <a:avLst>
                  <a:gd name="adj" fmla="val 50000"/>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548640" rtlCol="0" anchor="ctr"/>
              <a:lstStyle/>
              <a:p>
                <a:r>
                  <a:rPr lang="en-US" sz="1800" b="1">
                    <a:solidFill>
                      <a:schemeClr val="bg1"/>
                    </a:solidFill>
                  </a:rPr>
                  <a:t>Tragic</a:t>
                </a:r>
              </a:p>
            </p:txBody>
          </p:sp>
          <p:sp>
            <p:nvSpPr>
              <p:cNvPr id="94" name="Oval 93">
                <a:extLst>
                  <a:ext uri="{FF2B5EF4-FFF2-40B4-BE49-F238E27FC236}">
                    <a16:creationId xmlns:a16="http://schemas.microsoft.com/office/drawing/2014/main" id="{466FAE61-02C3-C72D-4D26-3770053F58B2}"/>
                  </a:ext>
                </a:extLst>
              </p:cNvPr>
              <p:cNvSpPr/>
              <p:nvPr/>
            </p:nvSpPr>
            <p:spPr>
              <a:xfrm>
                <a:off x="6346692" y="4059606"/>
                <a:ext cx="392579" cy="43030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7</a:t>
                </a:r>
              </a:p>
            </p:txBody>
          </p:sp>
        </p:grpSp>
        <p:sp>
          <p:nvSpPr>
            <p:cNvPr id="29" name="Rectangle: Rounded Corners 28">
              <a:extLst>
                <a:ext uri="{FF2B5EF4-FFF2-40B4-BE49-F238E27FC236}">
                  <a16:creationId xmlns:a16="http://schemas.microsoft.com/office/drawing/2014/main" id="{EADC6504-735C-067D-9F68-45CE5960A8ED}"/>
                </a:ext>
              </a:extLst>
            </p:cNvPr>
            <p:cNvSpPr/>
            <p:nvPr/>
          </p:nvSpPr>
          <p:spPr>
            <a:xfrm>
              <a:off x="4872845" y="1682620"/>
              <a:ext cx="5865990" cy="595353"/>
            </a:xfrm>
            <a:prstGeom prst="roundRect">
              <a:avLst>
                <a:gd name="adj" fmla="val 5000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a:lnSpc>
                  <a:spcPct val="150000"/>
                </a:lnSpc>
                <a:spcAft>
                  <a:spcPts val="1200"/>
                </a:spcAft>
              </a:pPr>
              <a:r>
                <a:rPr lang="en-AU" sz="1800">
                  <a:solidFill>
                    <a:schemeClr val="tx1"/>
                  </a:solidFill>
                </a:rPr>
                <a:t>Total breakdown, unsustainable.</a:t>
              </a:r>
            </a:p>
          </p:txBody>
        </p:sp>
      </p:grpSp>
      <p:sp>
        <p:nvSpPr>
          <p:cNvPr id="56" name="TextBox 55">
            <a:extLst>
              <a:ext uri="{FF2B5EF4-FFF2-40B4-BE49-F238E27FC236}">
                <a16:creationId xmlns:a16="http://schemas.microsoft.com/office/drawing/2014/main" id="{657C6C4A-01F5-19F8-63FF-CC9A8D45A03C}"/>
              </a:ext>
            </a:extLst>
          </p:cNvPr>
          <p:cNvSpPr txBox="1"/>
          <p:nvPr/>
        </p:nvSpPr>
        <p:spPr>
          <a:xfrm>
            <a:off x="359999" y="6498000"/>
            <a:ext cx="7506529" cy="196633"/>
          </a:xfrm>
          <a:prstGeom prst="rect">
            <a:avLst/>
          </a:prstGeom>
          <a:noFill/>
        </p:spPr>
        <p:txBody>
          <a:bodyPr wrap="square" lIns="0" tIns="0" rIns="0" bIns="0" rtlCol="0">
            <a:noAutofit/>
          </a:bodyPr>
          <a:lstStyle/>
          <a:p>
            <a:pPr algn="l"/>
            <a:r>
              <a:rPr lang="en-AU" sz="1000"/>
              <a:t>Actors Toolkit (</a:t>
            </a:r>
            <a:r>
              <a:rPr lang="en-AU" sz="1000" err="1"/>
              <a:t>nd</a:t>
            </a:r>
            <a:r>
              <a:rPr lang="en-AU" sz="1000"/>
              <a:t>) </a:t>
            </a:r>
            <a:r>
              <a:rPr lang="en-AU" sz="1000">
                <a:hlinkClick r:id="rId3"/>
              </a:rPr>
              <a:t>A guide to Jacques Lecoq for actors from movement to magic</a:t>
            </a:r>
            <a:r>
              <a:rPr lang="en-AU" sz="1000"/>
              <a:t>, accessed 24 June 2025.</a:t>
            </a:r>
            <a:endParaRPr lang="en-GB" sz="1000"/>
          </a:p>
        </p:txBody>
      </p:sp>
      <p:sp>
        <p:nvSpPr>
          <p:cNvPr id="3" name="Slide Number Placeholder 2">
            <a:extLst>
              <a:ext uri="{FF2B5EF4-FFF2-40B4-BE49-F238E27FC236}">
                <a16:creationId xmlns:a16="http://schemas.microsoft.com/office/drawing/2014/main" id="{79205C0A-771C-67F8-EC22-9FC0DFA381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55139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49599-A812-0D5A-C6A8-90AC4EB032CD}"/>
              </a:ext>
            </a:extLst>
          </p:cNvPr>
          <p:cNvSpPr>
            <a:spLocks noGrp="1"/>
          </p:cNvSpPr>
          <p:nvPr>
            <p:ph type="title"/>
          </p:nvPr>
        </p:nvSpPr>
        <p:spPr>
          <a:xfrm>
            <a:off x="360000" y="-545601"/>
            <a:ext cx="11484000" cy="545601"/>
          </a:xfrm>
        </p:spPr>
        <p:txBody>
          <a:bodyPr vert="horz" lIns="0" tIns="0" rIns="0" bIns="0" rtlCol="0" anchor="b">
            <a:noAutofit/>
          </a:bodyPr>
          <a:lstStyle/>
          <a:p>
            <a:r>
              <a:rPr lang="en-US" err="1"/>
              <a:t>Clockfire</a:t>
            </a:r>
            <a:r>
              <a:rPr lang="en-US"/>
              <a:t> Theatre – podcast activity</a:t>
            </a:r>
          </a:p>
        </p:txBody>
      </p:sp>
      <p:sp>
        <p:nvSpPr>
          <p:cNvPr id="3" name="Oval 2">
            <a:extLst>
              <a:ext uri="{FF2B5EF4-FFF2-40B4-BE49-F238E27FC236}">
                <a16:creationId xmlns:a16="http://schemas.microsoft.com/office/drawing/2014/main" id="{4BEA90A5-4B06-F554-8189-4F97DC2ED568}"/>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3.2a</a:t>
            </a:r>
            <a:endParaRPr lang="en-GB" sz="1800" b="1"/>
          </a:p>
        </p:txBody>
      </p:sp>
      <p:pic>
        <p:nvPicPr>
          <p:cNvPr id="6" name="Picture 5" descr="Clockfire Theatre podcast comprehension sheet.">
            <a:extLst>
              <a:ext uri="{FF2B5EF4-FFF2-40B4-BE49-F238E27FC236}">
                <a16:creationId xmlns:a16="http://schemas.microsoft.com/office/drawing/2014/main" id="{D613D3B1-710C-4BD6-21D4-BCBA7DF347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828" y="180975"/>
            <a:ext cx="9189488" cy="6496050"/>
          </a:xfrm>
          <a:prstGeom prst="rect">
            <a:avLst/>
          </a:prstGeom>
        </p:spPr>
      </p:pic>
      <p:sp>
        <p:nvSpPr>
          <p:cNvPr id="2" name="Slide Number Placeholder 1">
            <a:extLst>
              <a:ext uri="{FF2B5EF4-FFF2-40B4-BE49-F238E27FC236}">
                <a16:creationId xmlns:a16="http://schemas.microsoft.com/office/drawing/2014/main" id="{4CA9E03C-E658-39D9-4755-EB8BB91DE6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6140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1BCD7-82E8-8FB8-5AB3-07EDFEC143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76195D-F1D6-082D-7EF7-C6342BEEB86D}"/>
              </a:ext>
            </a:extLst>
          </p:cNvPr>
          <p:cNvSpPr>
            <a:spLocks noGrp="1"/>
          </p:cNvSpPr>
          <p:nvPr>
            <p:ph type="title"/>
          </p:nvPr>
        </p:nvSpPr>
        <p:spPr/>
        <p:txBody>
          <a:bodyPr/>
          <a:lstStyle/>
          <a:p>
            <a:r>
              <a:rPr lang="en-AU">
                <a:latin typeface="+mj-lt"/>
                <a:cs typeface="Arial"/>
              </a:rPr>
              <a:t>Jacques Lecoq</a:t>
            </a:r>
            <a:endParaRPr lang="en-AU">
              <a:latin typeface="+mj-lt"/>
            </a:endParaRPr>
          </a:p>
        </p:txBody>
      </p:sp>
      <p:grpSp>
        <p:nvGrpSpPr>
          <p:cNvPr id="8" name="Group 7">
            <a:extLst>
              <a:ext uri="{FF2B5EF4-FFF2-40B4-BE49-F238E27FC236}">
                <a16:creationId xmlns:a16="http://schemas.microsoft.com/office/drawing/2014/main" id="{996A31B3-C242-16F2-325B-1F1EEE540FFA}"/>
              </a:ext>
              <a:ext uri="{C183D7F6-B498-43B3-948B-1728B52AA6E4}">
                <adec:decorative xmlns:adec="http://schemas.microsoft.com/office/drawing/2017/decorative" val="1"/>
              </a:ext>
            </a:extLst>
          </p:cNvPr>
          <p:cNvGrpSpPr/>
          <p:nvPr/>
        </p:nvGrpSpPr>
        <p:grpSpPr>
          <a:xfrm>
            <a:off x="7637929" y="177125"/>
            <a:ext cx="2858244" cy="1096830"/>
            <a:chOff x="7128271" y="177124"/>
            <a:chExt cx="3367902" cy="1292407"/>
          </a:xfrm>
        </p:grpSpPr>
        <p:pic>
          <p:nvPicPr>
            <p:cNvPr id="27" name="Picture 26" descr="A cartoon of a person with his fist up&#10;&#10;AI-generated content may be incorrect.">
              <a:extLst>
                <a:ext uri="{FF2B5EF4-FFF2-40B4-BE49-F238E27FC236}">
                  <a16:creationId xmlns:a16="http://schemas.microsoft.com/office/drawing/2014/main" id="{F9939100-8A99-CB1B-99E6-E4C338CABB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3641" y="220405"/>
              <a:ext cx="852532" cy="1205844"/>
            </a:xfrm>
            <a:prstGeom prst="rect">
              <a:avLst/>
            </a:prstGeom>
          </p:spPr>
        </p:pic>
        <p:pic>
          <p:nvPicPr>
            <p:cNvPr id="29" name="Picture 28" descr="A cartoon of a person dancing&#10;&#10;AI-generated content may be incorrect.">
              <a:extLst>
                <a:ext uri="{FF2B5EF4-FFF2-40B4-BE49-F238E27FC236}">
                  <a16:creationId xmlns:a16="http://schemas.microsoft.com/office/drawing/2014/main" id="{5EB244D2-09F6-7B83-4867-EB7979C917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9620" y="220405"/>
              <a:ext cx="852532" cy="1205844"/>
            </a:xfrm>
            <a:prstGeom prst="rect">
              <a:avLst/>
            </a:prstGeom>
          </p:spPr>
        </p:pic>
        <p:pic>
          <p:nvPicPr>
            <p:cNvPr id="31" name="Picture 30" descr="A person with yellow shirt and black pants&#10;&#10;AI-generated content may be incorrect.">
              <a:extLst>
                <a:ext uri="{FF2B5EF4-FFF2-40B4-BE49-F238E27FC236}">
                  <a16:creationId xmlns:a16="http://schemas.microsoft.com/office/drawing/2014/main" id="{B8F259E6-6AAC-A9B4-33B9-E64DF66ECF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9690" y="220405"/>
              <a:ext cx="852532" cy="1205844"/>
            </a:xfrm>
            <a:prstGeom prst="rect">
              <a:avLst/>
            </a:prstGeom>
          </p:spPr>
        </p:pic>
        <p:pic>
          <p:nvPicPr>
            <p:cNvPr id="33" name="Picture 32" descr="A cartoon of a person dancing&#10;&#10;AI-generated content may be incorrect.">
              <a:extLst>
                <a:ext uri="{FF2B5EF4-FFF2-40B4-BE49-F238E27FC236}">
                  <a16:creationId xmlns:a16="http://schemas.microsoft.com/office/drawing/2014/main" id="{10E7333B-F7FF-EB52-E2F2-18E14853B9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28271" y="177124"/>
              <a:ext cx="913732" cy="1292407"/>
            </a:xfrm>
            <a:prstGeom prst="rect">
              <a:avLst/>
            </a:prstGeom>
          </p:spPr>
        </p:pic>
      </p:grpSp>
      <p:sp>
        <p:nvSpPr>
          <p:cNvPr id="5" name="Oval 4">
            <a:extLst>
              <a:ext uri="{FF2B5EF4-FFF2-40B4-BE49-F238E27FC236}">
                <a16:creationId xmlns:a16="http://schemas.microsoft.com/office/drawing/2014/main" id="{A603EE22-740C-A6CF-A7CB-F50E71D3FAB9}"/>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3.2b</a:t>
            </a:r>
            <a:endParaRPr lang="en-GB" sz="1800" b="1"/>
          </a:p>
        </p:txBody>
      </p:sp>
      <p:grpSp>
        <p:nvGrpSpPr>
          <p:cNvPr id="2" name="Group 1" descr="Who he was.&#10;Born in Paris 1921, passed 1999&#10;Founded the École internationale de théâtre Jacques Lecoq in Paris, 1956 (still running)&#10;In 1977 he launched the Laboratory for the Study of Movement (LEM) at his school with architect Krikor Belekian">
            <a:extLst>
              <a:ext uri="{FF2B5EF4-FFF2-40B4-BE49-F238E27FC236}">
                <a16:creationId xmlns:a16="http://schemas.microsoft.com/office/drawing/2014/main" id="{F420B56C-B872-4B75-C8F9-7E6E69D1ECEC}"/>
              </a:ext>
            </a:extLst>
          </p:cNvPr>
          <p:cNvGrpSpPr/>
          <p:nvPr/>
        </p:nvGrpSpPr>
        <p:grpSpPr>
          <a:xfrm>
            <a:off x="360000" y="1383366"/>
            <a:ext cx="5390449" cy="2301129"/>
            <a:chOff x="360000" y="1383366"/>
            <a:chExt cx="5390449" cy="2301129"/>
          </a:xfrm>
        </p:grpSpPr>
        <p:sp>
          <p:nvSpPr>
            <p:cNvPr id="11" name="Rectangle: Top Corners Rounded 10">
              <a:extLst>
                <a:ext uri="{FF2B5EF4-FFF2-40B4-BE49-F238E27FC236}">
                  <a16:creationId xmlns:a16="http://schemas.microsoft.com/office/drawing/2014/main" id="{B2D5AA6C-3CDC-916C-C8B4-450F4990312A}"/>
                </a:ext>
              </a:extLst>
            </p:cNvPr>
            <p:cNvSpPr/>
            <p:nvPr/>
          </p:nvSpPr>
          <p:spPr>
            <a:xfrm>
              <a:off x="360002" y="1383366"/>
              <a:ext cx="5390447" cy="400204"/>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Who he was</a:t>
              </a:r>
            </a:p>
          </p:txBody>
        </p:sp>
        <p:sp>
          <p:nvSpPr>
            <p:cNvPr id="17" name="Rectangle: Top Corners Rounded 16">
              <a:extLst>
                <a:ext uri="{FF2B5EF4-FFF2-40B4-BE49-F238E27FC236}">
                  <a16:creationId xmlns:a16="http://schemas.microsoft.com/office/drawing/2014/main" id="{D80D7AB7-0757-E039-B951-8FAC016AE053}"/>
                </a:ext>
              </a:extLst>
            </p:cNvPr>
            <p:cNvSpPr/>
            <p:nvPr/>
          </p:nvSpPr>
          <p:spPr>
            <a:xfrm>
              <a:off x="360000" y="1783570"/>
              <a:ext cx="5390447" cy="1900925"/>
            </a:xfrm>
            <a:prstGeom prst="round2SameRect">
              <a:avLst>
                <a:gd name="adj1" fmla="val 0"/>
                <a:gd name="adj2" fmla="val 2850"/>
              </a:avLst>
            </a:prstGeom>
            <a:solidFill>
              <a:srgbClr val="E6D9FF"/>
            </a:solidFill>
            <a:ln w="38100">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AU" sz="1400">
                  <a:solidFill>
                    <a:schemeClr val="tx1"/>
                  </a:solidFill>
                </a:rPr>
                <a:t>Born in Paris 1921, passed 1999</a:t>
              </a:r>
            </a:p>
            <a:p>
              <a:pPr marL="285750" indent="-285750">
                <a:lnSpc>
                  <a:spcPct val="150000"/>
                </a:lnSpc>
                <a:buFont typeface="Arial" panose="020B0604020202020204" pitchFamily="34" charset="0"/>
                <a:buChar char="•"/>
              </a:pPr>
              <a:r>
                <a:rPr lang="en-AU" sz="1400">
                  <a:solidFill>
                    <a:schemeClr val="tx1"/>
                  </a:solidFill>
                </a:rPr>
                <a:t>Founded </a:t>
              </a:r>
              <a:r>
                <a:rPr lang="fr-FR" sz="1400">
                  <a:solidFill>
                    <a:schemeClr val="tx1"/>
                  </a:solidFill>
                </a:rPr>
                <a:t>the École internationale de théâtre Jacques Lecoq in Paris, 1956 (</a:t>
              </a:r>
              <a:r>
                <a:rPr lang="fr-FR" sz="1400" err="1">
                  <a:solidFill>
                    <a:schemeClr val="tx1"/>
                  </a:solidFill>
                </a:rPr>
                <a:t>still</a:t>
              </a:r>
              <a:r>
                <a:rPr lang="fr-FR" sz="1400">
                  <a:solidFill>
                    <a:schemeClr val="tx1"/>
                  </a:solidFill>
                </a:rPr>
                <a:t> running)</a:t>
              </a:r>
            </a:p>
            <a:p>
              <a:pPr marL="285750" indent="-285750">
                <a:lnSpc>
                  <a:spcPct val="150000"/>
                </a:lnSpc>
                <a:buFont typeface="Arial" panose="020B0604020202020204" pitchFamily="34" charset="0"/>
                <a:buChar char="•"/>
              </a:pPr>
              <a:r>
                <a:rPr lang="en-AU" sz="1400">
                  <a:solidFill>
                    <a:schemeClr val="tx1"/>
                  </a:solidFill>
                  <a:cs typeface="Arial"/>
                </a:rPr>
                <a:t>In 1977 he launched the Laboratory for the Study of Movement (LEM) at his school with architect Krikor </a:t>
              </a:r>
              <a:r>
                <a:rPr lang="en-AU" sz="1400" err="1">
                  <a:solidFill>
                    <a:schemeClr val="tx1"/>
                  </a:solidFill>
                  <a:cs typeface="Arial"/>
                </a:rPr>
                <a:t>Belekian</a:t>
              </a:r>
              <a:endParaRPr lang="en-AU" sz="1400">
                <a:solidFill>
                  <a:schemeClr val="tx1"/>
                </a:solidFill>
                <a:cs typeface="Arial"/>
              </a:endParaRPr>
            </a:p>
          </p:txBody>
        </p:sp>
      </p:grpSp>
      <p:grpSp>
        <p:nvGrpSpPr>
          <p:cNvPr id="6" name="Group 5" descr="His teaching focus.&#10;Emphasised physical theatre – using the moving body, gesture and masks rather than text‑based drama&#10;Created movement exercises like animal work, neutral mask and the “seven levels of tension” to develop character and express emotion">
            <a:extLst>
              <a:ext uri="{FF2B5EF4-FFF2-40B4-BE49-F238E27FC236}">
                <a16:creationId xmlns:a16="http://schemas.microsoft.com/office/drawing/2014/main" id="{B9A089E1-AD57-F153-9CA5-E8ADD8FA1AA1}"/>
              </a:ext>
            </a:extLst>
          </p:cNvPr>
          <p:cNvGrpSpPr/>
          <p:nvPr/>
        </p:nvGrpSpPr>
        <p:grpSpPr>
          <a:xfrm>
            <a:off x="5866571" y="1383366"/>
            <a:ext cx="5390449" cy="2301129"/>
            <a:chOff x="5866571" y="1383366"/>
            <a:chExt cx="5390449" cy="2301129"/>
          </a:xfrm>
        </p:grpSpPr>
        <p:sp>
          <p:nvSpPr>
            <p:cNvPr id="66" name="Rectangle: Top Corners Rounded 65">
              <a:extLst>
                <a:ext uri="{FF2B5EF4-FFF2-40B4-BE49-F238E27FC236}">
                  <a16:creationId xmlns:a16="http://schemas.microsoft.com/office/drawing/2014/main" id="{0349AC31-E113-DBB6-89B8-20E02A15C113}"/>
                </a:ext>
              </a:extLst>
            </p:cNvPr>
            <p:cNvSpPr/>
            <p:nvPr/>
          </p:nvSpPr>
          <p:spPr>
            <a:xfrm>
              <a:off x="5866573" y="1383366"/>
              <a:ext cx="5390447" cy="400204"/>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His teaching focus</a:t>
              </a:r>
            </a:p>
          </p:txBody>
        </p:sp>
        <p:sp>
          <p:nvSpPr>
            <p:cNvPr id="65" name="Rectangle: Top Corners Rounded 64">
              <a:extLst>
                <a:ext uri="{FF2B5EF4-FFF2-40B4-BE49-F238E27FC236}">
                  <a16:creationId xmlns:a16="http://schemas.microsoft.com/office/drawing/2014/main" id="{53E1161D-D878-6CB5-8889-DDA3C766B8B1}"/>
                </a:ext>
              </a:extLst>
            </p:cNvPr>
            <p:cNvSpPr/>
            <p:nvPr/>
          </p:nvSpPr>
          <p:spPr>
            <a:xfrm>
              <a:off x="5866571" y="1783570"/>
              <a:ext cx="5390447" cy="1900925"/>
            </a:xfrm>
            <a:prstGeom prst="round2SameRect">
              <a:avLst>
                <a:gd name="adj1" fmla="val 0"/>
                <a:gd name="adj2" fmla="val 2850"/>
              </a:avLst>
            </a:prstGeom>
            <a:solidFill>
              <a:schemeClr val="accent4"/>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400">
                  <a:solidFill>
                    <a:schemeClr val="tx1"/>
                  </a:solidFill>
                </a:rPr>
                <a:t>Emphasised physical theatre – using the moving body, gesture and masks rather than text‑based drama</a:t>
              </a:r>
            </a:p>
            <a:p>
              <a:pPr marL="285750" indent="-285750">
                <a:lnSpc>
                  <a:spcPct val="150000"/>
                </a:lnSpc>
                <a:buFont typeface="Arial" panose="020B0604020202020204" pitchFamily="34" charset="0"/>
                <a:buChar char="•"/>
              </a:pPr>
              <a:r>
                <a:rPr lang="en-US" sz="1400">
                  <a:solidFill>
                    <a:schemeClr val="tx1"/>
                  </a:solidFill>
                </a:rPr>
                <a:t>Created movement exercises like animal work, neutral mask and the “seven levels of tension” to develop character and express emotion</a:t>
              </a:r>
            </a:p>
          </p:txBody>
        </p:sp>
      </p:grpSp>
      <p:grpSp>
        <p:nvGrpSpPr>
          <p:cNvPr id="7" name="Group 6" descr="Terminology.&#10;Le Jeu – 'the play', the actor's ability to connect with audience and performers and to be aware of the theatrical dimension of a moment&#10;Disponibilité – an actor's personal readiness, openness, and receptiveness&#10;Complicité – a shared, deep connection and understanding that binds performers and, by extension, the audience">
            <a:extLst>
              <a:ext uri="{FF2B5EF4-FFF2-40B4-BE49-F238E27FC236}">
                <a16:creationId xmlns:a16="http://schemas.microsoft.com/office/drawing/2014/main" id="{A7E5E0F9-133B-17C9-51B3-B052CF0451C5}"/>
              </a:ext>
            </a:extLst>
          </p:cNvPr>
          <p:cNvGrpSpPr/>
          <p:nvPr/>
        </p:nvGrpSpPr>
        <p:grpSpPr>
          <a:xfrm>
            <a:off x="360000" y="3798641"/>
            <a:ext cx="5390449" cy="2845503"/>
            <a:chOff x="360000" y="3798641"/>
            <a:chExt cx="5390449" cy="2845503"/>
          </a:xfrm>
        </p:grpSpPr>
        <p:sp>
          <p:nvSpPr>
            <p:cNvPr id="69" name="Rectangle: Top Corners Rounded 68">
              <a:extLst>
                <a:ext uri="{FF2B5EF4-FFF2-40B4-BE49-F238E27FC236}">
                  <a16:creationId xmlns:a16="http://schemas.microsoft.com/office/drawing/2014/main" id="{83514E49-74B3-D874-4146-AB457120EC9B}"/>
                </a:ext>
              </a:extLst>
            </p:cNvPr>
            <p:cNvSpPr/>
            <p:nvPr/>
          </p:nvSpPr>
          <p:spPr>
            <a:xfrm>
              <a:off x="360002" y="3798641"/>
              <a:ext cx="5390447" cy="494879"/>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Terminology</a:t>
              </a:r>
            </a:p>
          </p:txBody>
        </p:sp>
        <p:sp>
          <p:nvSpPr>
            <p:cNvPr id="68" name="Rectangle: Top Corners Rounded 67">
              <a:extLst>
                <a:ext uri="{FF2B5EF4-FFF2-40B4-BE49-F238E27FC236}">
                  <a16:creationId xmlns:a16="http://schemas.microsoft.com/office/drawing/2014/main" id="{056A94F2-842F-2037-2DE8-E212B2CDD2C9}"/>
                </a:ext>
              </a:extLst>
            </p:cNvPr>
            <p:cNvSpPr/>
            <p:nvPr/>
          </p:nvSpPr>
          <p:spPr>
            <a:xfrm>
              <a:off x="360000" y="4293520"/>
              <a:ext cx="5390447" cy="2350624"/>
            </a:xfrm>
            <a:prstGeom prst="round2SameRect">
              <a:avLst>
                <a:gd name="adj1" fmla="val 0"/>
                <a:gd name="adj2" fmla="val 2850"/>
              </a:avLst>
            </a:prstGeom>
            <a:solidFill>
              <a:schemeClr val="accent4"/>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400">
                  <a:solidFill>
                    <a:schemeClr val="tx1"/>
                  </a:solidFill>
                </a:rPr>
                <a:t>Le Jeu – 'the play', the actor's ability to connect with audience and performers and to be aware of the theatrical dimension of a moment</a:t>
              </a:r>
            </a:p>
            <a:p>
              <a:pPr marL="285750" indent="-285750">
                <a:lnSpc>
                  <a:spcPct val="150000"/>
                </a:lnSpc>
                <a:buFont typeface="Arial" panose="020B0604020202020204" pitchFamily="34" charset="0"/>
                <a:buChar char="•"/>
              </a:pPr>
              <a:r>
                <a:rPr lang="en-US" sz="1400" err="1">
                  <a:solidFill>
                    <a:schemeClr val="tx1"/>
                  </a:solidFill>
                </a:rPr>
                <a:t>Disponibilité</a:t>
              </a:r>
              <a:r>
                <a:rPr lang="en-US" sz="1400">
                  <a:solidFill>
                    <a:schemeClr val="tx1"/>
                  </a:solidFill>
                </a:rPr>
                <a:t> – an actor's personal readiness, openness, and receptiveness</a:t>
              </a:r>
            </a:p>
            <a:p>
              <a:pPr marL="285750" indent="-285750">
                <a:lnSpc>
                  <a:spcPct val="150000"/>
                </a:lnSpc>
                <a:buFont typeface="Arial" panose="020B0604020202020204" pitchFamily="34" charset="0"/>
                <a:buChar char="•"/>
              </a:pPr>
              <a:r>
                <a:rPr lang="en-US" sz="1400" err="1">
                  <a:solidFill>
                    <a:schemeClr val="tx1"/>
                  </a:solidFill>
                </a:rPr>
                <a:t>Complicité</a:t>
              </a:r>
              <a:r>
                <a:rPr lang="en-US" sz="1400">
                  <a:solidFill>
                    <a:schemeClr val="tx1"/>
                  </a:solidFill>
                </a:rPr>
                <a:t> – a shared, deep connection and understanding that binds performers and, by extension, the audience</a:t>
              </a:r>
            </a:p>
          </p:txBody>
        </p:sp>
      </p:grpSp>
      <p:grpSp>
        <p:nvGrpSpPr>
          <p:cNvPr id="10" name="Group 9" descr="Why it matters in our drama calss.&#10;Teaches you to use your body as a storytelling tool&#10;Encourages creativity through play, masks, and space&#10;Helps build ensemble awareness, rhythm and expressive movement">
            <a:extLst>
              <a:ext uri="{FF2B5EF4-FFF2-40B4-BE49-F238E27FC236}">
                <a16:creationId xmlns:a16="http://schemas.microsoft.com/office/drawing/2014/main" id="{250FCD23-5899-64F0-572E-42624BC34B1E}"/>
              </a:ext>
            </a:extLst>
          </p:cNvPr>
          <p:cNvGrpSpPr/>
          <p:nvPr/>
        </p:nvGrpSpPr>
        <p:grpSpPr>
          <a:xfrm>
            <a:off x="5866571" y="3798641"/>
            <a:ext cx="5390449" cy="2845503"/>
            <a:chOff x="5866571" y="3798641"/>
            <a:chExt cx="5390449" cy="2845503"/>
          </a:xfrm>
        </p:grpSpPr>
        <p:sp>
          <p:nvSpPr>
            <p:cNvPr id="72" name="Rectangle: Top Corners Rounded 71">
              <a:extLst>
                <a:ext uri="{FF2B5EF4-FFF2-40B4-BE49-F238E27FC236}">
                  <a16:creationId xmlns:a16="http://schemas.microsoft.com/office/drawing/2014/main" id="{50EDBCE3-EE29-6198-76DC-2EAECB9C9075}"/>
                </a:ext>
              </a:extLst>
            </p:cNvPr>
            <p:cNvSpPr/>
            <p:nvPr/>
          </p:nvSpPr>
          <p:spPr>
            <a:xfrm>
              <a:off x="5866573" y="3798641"/>
              <a:ext cx="5390447" cy="494879"/>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buClrTx/>
                <a:buSzTx/>
                <a:buFontTx/>
                <a:buNone/>
                <a:tabLst/>
                <a:defRPr/>
              </a:pPr>
              <a:r>
                <a:rPr kumimoji="0" lang="en-US" sz="1800" b="1" i="0" u="none" strike="noStrike" kern="1200" cap="none" spc="0" normalizeH="0" baseline="0" noProof="0">
                  <a:ln>
                    <a:noFill/>
                  </a:ln>
                  <a:solidFill>
                    <a:srgbClr val="FFFFFF"/>
                  </a:solidFill>
                  <a:effectLst/>
                  <a:uLnTx/>
                  <a:uFillTx/>
                  <a:latin typeface="+mj-lt"/>
                  <a:ea typeface="+mn-ea"/>
                  <a:cs typeface="+mn-cs"/>
                </a:rPr>
                <a:t>Why it matters in our drama class</a:t>
              </a:r>
            </a:p>
          </p:txBody>
        </p:sp>
        <p:sp>
          <p:nvSpPr>
            <p:cNvPr id="71" name="Rectangle: Top Corners Rounded 70">
              <a:extLst>
                <a:ext uri="{FF2B5EF4-FFF2-40B4-BE49-F238E27FC236}">
                  <a16:creationId xmlns:a16="http://schemas.microsoft.com/office/drawing/2014/main" id="{89B708A5-F2E3-BA31-05C5-7D97A3EA9B48}"/>
                </a:ext>
              </a:extLst>
            </p:cNvPr>
            <p:cNvSpPr/>
            <p:nvPr/>
          </p:nvSpPr>
          <p:spPr>
            <a:xfrm>
              <a:off x="5866571" y="4293520"/>
              <a:ext cx="5390447" cy="2350624"/>
            </a:xfrm>
            <a:prstGeom prst="round2SameRect">
              <a:avLst>
                <a:gd name="adj1" fmla="val 0"/>
                <a:gd name="adj2" fmla="val 2850"/>
              </a:avLst>
            </a:prstGeom>
            <a:solidFill>
              <a:srgbClr val="E6D9FF"/>
            </a:solidFill>
            <a:ln w="38100">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400">
                  <a:solidFill>
                    <a:schemeClr val="tx1"/>
                  </a:solidFill>
                </a:rPr>
                <a:t>Teaches you to use your body as a storytelling tool</a:t>
              </a:r>
            </a:p>
            <a:p>
              <a:pPr marL="285750" indent="-285750">
                <a:lnSpc>
                  <a:spcPct val="150000"/>
                </a:lnSpc>
                <a:buFont typeface="Arial" panose="020B0604020202020204" pitchFamily="34" charset="0"/>
                <a:buChar char="•"/>
              </a:pPr>
              <a:r>
                <a:rPr lang="en-US" sz="1400">
                  <a:solidFill>
                    <a:schemeClr val="tx1"/>
                  </a:solidFill>
                </a:rPr>
                <a:t>Encourages creativity through play, masks, and space</a:t>
              </a:r>
            </a:p>
            <a:p>
              <a:pPr marL="285750" indent="-285750">
                <a:lnSpc>
                  <a:spcPct val="150000"/>
                </a:lnSpc>
                <a:buFont typeface="Arial" panose="020B0604020202020204" pitchFamily="34" charset="0"/>
                <a:buChar char="•"/>
              </a:pPr>
              <a:r>
                <a:rPr lang="en-US" sz="1400">
                  <a:solidFill>
                    <a:schemeClr val="tx1"/>
                  </a:solidFill>
                </a:rPr>
                <a:t>Helps build ensemble awareness, rhythm and expressive movement</a:t>
              </a:r>
            </a:p>
          </p:txBody>
        </p:sp>
      </p:grpSp>
      <p:sp>
        <p:nvSpPr>
          <p:cNvPr id="3" name="Slide Number Placeholder 2">
            <a:extLst>
              <a:ext uri="{FF2B5EF4-FFF2-40B4-BE49-F238E27FC236}">
                <a16:creationId xmlns:a16="http://schemas.microsoft.com/office/drawing/2014/main" id="{1D6C51AF-63A2-B19B-9B1F-6B6A71C085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54651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56D6-644C-E744-75FA-8BA2B1BC7D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3FDFC4-E1BA-D804-1267-727E7225EED0}"/>
              </a:ext>
            </a:extLst>
          </p:cNvPr>
          <p:cNvSpPr>
            <a:spLocks noGrp="1"/>
          </p:cNvSpPr>
          <p:nvPr>
            <p:ph type="title"/>
          </p:nvPr>
        </p:nvSpPr>
        <p:spPr>
          <a:xfrm>
            <a:off x="360000" y="360000"/>
            <a:ext cx="11484000" cy="545601"/>
          </a:xfrm>
        </p:spPr>
        <p:txBody>
          <a:bodyPr/>
          <a:lstStyle/>
          <a:p>
            <a:r>
              <a:rPr lang="en-AU" err="1"/>
              <a:t>Clockfire</a:t>
            </a:r>
            <a:r>
              <a:rPr lang="en-AU"/>
              <a:t> Theatre – devising process</a:t>
            </a:r>
            <a:endParaRPr lang="en-GB"/>
          </a:p>
        </p:txBody>
      </p:sp>
      <p:sp>
        <p:nvSpPr>
          <p:cNvPr id="4" name="Oval 3">
            <a:extLst>
              <a:ext uri="{FF2B5EF4-FFF2-40B4-BE49-F238E27FC236}">
                <a16:creationId xmlns:a16="http://schemas.microsoft.com/office/drawing/2014/main" id="{3781B0C7-21EF-BFC4-2DFC-C0A313F0296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3.2c</a:t>
            </a:r>
            <a:endParaRPr lang="en-GB" sz="1800" b="1"/>
          </a:p>
        </p:txBody>
      </p:sp>
      <p:grpSp>
        <p:nvGrpSpPr>
          <p:cNvPr id="6" name="Group 5" descr="Exploring. Engage closely with the stimulus and research related material.">
            <a:extLst>
              <a:ext uri="{FF2B5EF4-FFF2-40B4-BE49-F238E27FC236}">
                <a16:creationId xmlns:a16="http://schemas.microsoft.com/office/drawing/2014/main" id="{31678748-38C4-C63E-A185-480F46522CC1}"/>
              </a:ext>
            </a:extLst>
          </p:cNvPr>
          <p:cNvGrpSpPr/>
          <p:nvPr/>
        </p:nvGrpSpPr>
        <p:grpSpPr>
          <a:xfrm>
            <a:off x="351000" y="1815130"/>
            <a:ext cx="2040030" cy="4332155"/>
            <a:chOff x="351000" y="1815130"/>
            <a:chExt cx="2040030" cy="4332155"/>
          </a:xfrm>
        </p:grpSpPr>
        <p:sp>
          <p:nvSpPr>
            <p:cNvPr id="72" name="Rectangle: Top Corners Rounded 71">
              <a:extLst>
                <a:ext uri="{FF2B5EF4-FFF2-40B4-BE49-F238E27FC236}">
                  <a16:creationId xmlns:a16="http://schemas.microsoft.com/office/drawing/2014/main" id="{556C1DDC-7477-64D3-1D20-2C17AB8B818C}"/>
                </a:ext>
              </a:extLst>
            </p:cNvPr>
            <p:cNvSpPr/>
            <p:nvPr/>
          </p:nvSpPr>
          <p:spPr>
            <a:xfrm>
              <a:off x="351000" y="1815130"/>
              <a:ext cx="2040030" cy="664784"/>
            </a:xfrm>
            <a:prstGeom prst="round2SameRect">
              <a:avLst/>
            </a:prstGeom>
            <a:solidFill>
              <a:srgbClr val="FFFFCC"/>
            </a:solidFill>
            <a:ln w="38100">
              <a:solidFill>
                <a:srgbClr val="FFFFCC"/>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Exploring</a:t>
              </a:r>
              <a:endParaRPr lang="en-GB" sz="1800" b="1">
                <a:solidFill>
                  <a:schemeClr val="tx1"/>
                </a:solidFill>
              </a:endParaRPr>
            </a:p>
          </p:txBody>
        </p:sp>
        <p:sp>
          <p:nvSpPr>
            <p:cNvPr id="73" name="Rectangle: Top Corners Rounded 72">
              <a:extLst>
                <a:ext uri="{FF2B5EF4-FFF2-40B4-BE49-F238E27FC236}">
                  <a16:creationId xmlns:a16="http://schemas.microsoft.com/office/drawing/2014/main" id="{7582C05D-89FB-F7FB-7645-9DCBB1E666A6}"/>
                </a:ext>
              </a:extLst>
            </p:cNvPr>
            <p:cNvSpPr/>
            <p:nvPr/>
          </p:nvSpPr>
          <p:spPr>
            <a:xfrm>
              <a:off x="351000" y="2511107"/>
              <a:ext cx="2040030" cy="3636178"/>
            </a:xfrm>
            <a:prstGeom prst="round2SameRect">
              <a:avLst>
                <a:gd name="adj1" fmla="val 0"/>
                <a:gd name="adj2" fmla="val 11111"/>
              </a:avLst>
            </a:prstGeom>
            <a:noFill/>
            <a:ln w="38100">
              <a:solidFill>
                <a:srgbClr val="FFFFCC"/>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Engage closely with the stimulus and research related material.</a:t>
              </a:r>
            </a:p>
          </p:txBody>
        </p:sp>
      </p:grpSp>
      <p:grpSp>
        <p:nvGrpSpPr>
          <p:cNvPr id="7" name="Group 6" descr="Co-devising. Create a working space of innovation by bringing together actors, musicians, designers and writers to experiment with.">
            <a:extLst>
              <a:ext uri="{FF2B5EF4-FFF2-40B4-BE49-F238E27FC236}">
                <a16:creationId xmlns:a16="http://schemas.microsoft.com/office/drawing/2014/main" id="{67E48171-5718-071E-23FB-674273348E9F}"/>
              </a:ext>
            </a:extLst>
          </p:cNvPr>
          <p:cNvGrpSpPr/>
          <p:nvPr/>
        </p:nvGrpSpPr>
        <p:grpSpPr>
          <a:xfrm>
            <a:off x="2713492" y="1815130"/>
            <a:ext cx="2040030" cy="4306831"/>
            <a:chOff x="2713492" y="1815130"/>
            <a:chExt cx="2040030" cy="4306831"/>
          </a:xfrm>
        </p:grpSpPr>
        <p:sp>
          <p:nvSpPr>
            <p:cNvPr id="78" name="Rectangle: Top Corners Rounded 77">
              <a:extLst>
                <a:ext uri="{FF2B5EF4-FFF2-40B4-BE49-F238E27FC236}">
                  <a16:creationId xmlns:a16="http://schemas.microsoft.com/office/drawing/2014/main" id="{515A32FC-2A95-06A2-005E-9556EF318381}"/>
                </a:ext>
              </a:extLst>
            </p:cNvPr>
            <p:cNvSpPr/>
            <p:nvPr/>
          </p:nvSpPr>
          <p:spPr>
            <a:xfrm>
              <a:off x="2713492" y="1815130"/>
              <a:ext cx="2040030" cy="657820"/>
            </a:xfrm>
            <a:prstGeom prst="round2SameRect">
              <a:avLst/>
            </a:prstGeom>
            <a:solidFill>
              <a:srgbClr val="FFFF99"/>
            </a:solidFill>
            <a:ln w="38100">
              <a:solidFill>
                <a:srgbClr val="FFFF99"/>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Co-devising</a:t>
              </a:r>
              <a:endParaRPr lang="en-GB" sz="1800" b="1">
                <a:solidFill>
                  <a:schemeClr val="tx1"/>
                </a:solidFill>
              </a:endParaRPr>
            </a:p>
          </p:txBody>
        </p:sp>
        <p:sp>
          <p:nvSpPr>
            <p:cNvPr id="79" name="Rectangle: Top Corners Rounded 78">
              <a:extLst>
                <a:ext uri="{FF2B5EF4-FFF2-40B4-BE49-F238E27FC236}">
                  <a16:creationId xmlns:a16="http://schemas.microsoft.com/office/drawing/2014/main" id="{9715BBF1-9B91-E973-8ED2-055DC7F49979}"/>
                </a:ext>
              </a:extLst>
            </p:cNvPr>
            <p:cNvSpPr/>
            <p:nvPr/>
          </p:nvSpPr>
          <p:spPr>
            <a:xfrm>
              <a:off x="2713492" y="2500427"/>
              <a:ext cx="2040030" cy="3621534"/>
            </a:xfrm>
            <a:prstGeom prst="round2SameRect">
              <a:avLst>
                <a:gd name="adj1" fmla="val 0"/>
                <a:gd name="adj2" fmla="val 11111"/>
              </a:avLst>
            </a:prstGeom>
            <a:noFill/>
            <a:ln w="381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Create a working space of innovation by bringing together actors, musicians, designers and writers to experiment with.</a:t>
              </a:r>
            </a:p>
          </p:txBody>
        </p:sp>
      </p:grpSp>
      <p:grpSp>
        <p:nvGrpSpPr>
          <p:cNvPr id="8" name="Group 7" descr="Defining the space. Define the performance space for performers and audience and explore theatrical styles.">
            <a:extLst>
              <a:ext uri="{FF2B5EF4-FFF2-40B4-BE49-F238E27FC236}">
                <a16:creationId xmlns:a16="http://schemas.microsoft.com/office/drawing/2014/main" id="{B08B1B83-A538-421D-EFAE-734CF155D8C3}"/>
              </a:ext>
            </a:extLst>
          </p:cNvPr>
          <p:cNvGrpSpPr/>
          <p:nvPr/>
        </p:nvGrpSpPr>
        <p:grpSpPr>
          <a:xfrm>
            <a:off x="5075984" y="1858384"/>
            <a:ext cx="2040030" cy="4228093"/>
            <a:chOff x="5075984" y="1858384"/>
            <a:chExt cx="2040030" cy="4228093"/>
          </a:xfrm>
        </p:grpSpPr>
        <p:sp>
          <p:nvSpPr>
            <p:cNvPr id="81" name="Rectangle: Top Corners Rounded 80">
              <a:extLst>
                <a:ext uri="{FF2B5EF4-FFF2-40B4-BE49-F238E27FC236}">
                  <a16:creationId xmlns:a16="http://schemas.microsoft.com/office/drawing/2014/main" id="{F9AB3B43-6EBE-A061-22F8-14C93FDB4170}"/>
                </a:ext>
              </a:extLst>
            </p:cNvPr>
            <p:cNvSpPr/>
            <p:nvPr/>
          </p:nvSpPr>
          <p:spPr>
            <a:xfrm>
              <a:off x="5075984" y="1858384"/>
              <a:ext cx="2040030" cy="662433"/>
            </a:xfrm>
            <a:prstGeom prst="round2SameRect">
              <a:avLst/>
            </a:prstGeom>
            <a:solidFill>
              <a:srgbClr val="FFFF00"/>
            </a:solidFill>
            <a:ln w="38100">
              <a:solidFill>
                <a:srgbClr val="FFFF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Defining</a:t>
              </a:r>
              <a:r>
                <a:rPr lang="en-AU" sz="1800" b="1"/>
                <a:t> </a:t>
              </a:r>
            </a:p>
            <a:p>
              <a:pPr algn="ctr"/>
              <a:r>
                <a:rPr lang="en-AU" sz="1800" b="1">
                  <a:solidFill>
                    <a:schemeClr val="tx1"/>
                  </a:solidFill>
                </a:rPr>
                <a:t>the space</a:t>
              </a:r>
              <a:endParaRPr lang="en-GB" sz="1800" b="1">
                <a:solidFill>
                  <a:schemeClr val="tx1"/>
                </a:solidFill>
              </a:endParaRPr>
            </a:p>
          </p:txBody>
        </p:sp>
        <p:sp>
          <p:nvSpPr>
            <p:cNvPr id="82" name="Rectangle: Top Corners Rounded 81">
              <a:extLst>
                <a:ext uri="{FF2B5EF4-FFF2-40B4-BE49-F238E27FC236}">
                  <a16:creationId xmlns:a16="http://schemas.microsoft.com/office/drawing/2014/main" id="{3B1260A7-BBDE-4E22-74CF-02E54E5F76F3}"/>
                </a:ext>
              </a:extLst>
            </p:cNvPr>
            <p:cNvSpPr/>
            <p:nvPr/>
          </p:nvSpPr>
          <p:spPr>
            <a:xfrm>
              <a:off x="5075984" y="2511107"/>
              <a:ext cx="2040030" cy="3575370"/>
            </a:xfrm>
            <a:prstGeom prst="round2SameRect">
              <a:avLst>
                <a:gd name="adj1" fmla="val 0"/>
                <a:gd name="adj2" fmla="val 11111"/>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Define the performance space for performers and audience and explore theatrical styles.</a:t>
              </a:r>
            </a:p>
          </p:txBody>
        </p:sp>
      </p:grpSp>
      <p:grpSp>
        <p:nvGrpSpPr>
          <p:cNvPr id="9" name="Group 8" descr="Stitching structure. Use imaginative transitions that serve as logic builders.">
            <a:extLst>
              <a:ext uri="{FF2B5EF4-FFF2-40B4-BE49-F238E27FC236}">
                <a16:creationId xmlns:a16="http://schemas.microsoft.com/office/drawing/2014/main" id="{2B81355E-70F2-7B4B-FFF4-7BC9E7EB70D2}"/>
              </a:ext>
            </a:extLst>
          </p:cNvPr>
          <p:cNvGrpSpPr/>
          <p:nvPr/>
        </p:nvGrpSpPr>
        <p:grpSpPr>
          <a:xfrm>
            <a:off x="7438476" y="1858384"/>
            <a:ext cx="2040030" cy="4263577"/>
            <a:chOff x="7438476" y="1858384"/>
            <a:chExt cx="2040030" cy="4263577"/>
          </a:xfrm>
        </p:grpSpPr>
        <p:sp>
          <p:nvSpPr>
            <p:cNvPr id="84" name="Rectangle: Top Corners Rounded 83">
              <a:extLst>
                <a:ext uri="{FF2B5EF4-FFF2-40B4-BE49-F238E27FC236}">
                  <a16:creationId xmlns:a16="http://schemas.microsoft.com/office/drawing/2014/main" id="{022D2F86-E2B9-9E59-4646-2A72AFB8B331}"/>
                </a:ext>
              </a:extLst>
            </p:cNvPr>
            <p:cNvSpPr/>
            <p:nvPr/>
          </p:nvSpPr>
          <p:spPr>
            <a:xfrm>
              <a:off x="7438476" y="1858384"/>
              <a:ext cx="2040030" cy="662433"/>
            </a:xfrm>
            <a:prstGeom prst="round2SameRect">
              <a:avLst/>
            </a:prstGeom>
            <a:solidFill>
              <a:srgbClr val="FFC000"/>
            </a:solidFill>
            <a:ln w="38100">
              <a:solidFill>
                <a:srgbClr val="FFC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Stitching structure</a:t>
              </a:r>
              <a:endParaRPr lang="en-GB" sz="1800" b="1">
                <a:solidFill>
                  <a:schemeClr val="tx1"/>
                </a:solidFill>
              </a:endParaRPr>
            </a:p>
          </p:txBody>
        </p:sp>
        <p:sp>
          <p:nvSpPr>
            <p:cNvPr id="85" name="Rectangle: Top Corners Rounded 84">
              <a:extLst>
                <a:ext uri="{FF2B5EF4-FFF2-40B4-BE49-F238E27FC236}">
                  <a16:creationId xmlns:a16="http://schemas.microsoft.com/office/drawing/2014/main" id="{C800D15D-74D0-A27A-AF4E-7C1FC82CA89F}"/>
                </a:ext>
              </a:extLst>
            </p:cNvPr>
            <p:cNvSpPr/>
            <p:nvPr/>
          </p:nvSpPr>
          <p:spPr>
            <a:xfrm>
              <a:off x="7438476" y="2511107"/>
              <a:ext cx="2040030" cy="3610854"/>
            </a:xfrm>
            <a:prstGeom prst="round2SameRect">
              <a:avLst>
                <a:gd name="adj1" fmla="val 0"/>
                <a:gd name="adj2" fmla="val 11111"/>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Use imaginative transitions that serve as logic builders.</a:t>
              </a:r>
            </a:p>
          </p:txBody>
        </p:sp>
      </p:grpSp>
      <p:grpSp>
        <p:nvGrpSpPr>
          <p:cNvPr id="10" name="Group 9" descr="Repeating. Use repetition as a rehearsal process to place character and form in the body. Rewrite, rebuild, reject and refine, ready for the audience.">
            <a:extLst>
              <a:ext uri="{FF2B5EF4-FFF2-40B4-BE49-F238E27FC236}">
                <a16:creationId xmlns:a16="http://schemas.microsoft.com/office/drawing/2014/main" id="{5D92F316-AB3B-ECC6-074C-76C54C6B05C7}"/>
              </a:ext>
            </a:extLst>
          </p:cNvPr>
          <p:cNvGrpSpPr/>
          <p:nvPr/>
        </p:nvGrpSpPr>
        <p:grpSpPr>
          <a:xfrm>
            <a:off x="9800970" y="1837994"/>
            <a:ext cx="2040030" cy="4283968"/>
            <a:chOff x="9800970" y="1837994"/>
            <a:chExt cx="2040030" cy="4283968"/>
          </a:xfrm>
        </p:grpSpPr>
        <p:sp>
          <p:nvSpPr>
            <p:cNvPr id="111" name="Rectangle: Top Corners Rounded 110">
              <a:extLst>
                <a:ext uri="{FF2B5EF4-FFF2-40B4-BE49-F238E27FC236}">
                  <a16:creationId xmlns:a16="http://schemas.microsoft.com/office/drawing/2014/main" id="{D4C0192C-B830-ED9D-D8F1-C426CBF09E2F}"/>
                </a:ext>
              </a:extLst>
            </p:cNvPr>
            <p:cNvSpPr/>
            <p:nvPr/>
          </p:nvSpPr>
          <p:spPr>
            <a:xfrm>
              <a:off x="9800970" y="1837994"/>
              <a:ext cx="2040030" cy="662433"/>
            </a:xfrm>
            <a:prstGeom prst="round2SameRect">
              <a:avLst/>
            </a:prstGeom>
            <a:solidFill>
              <a:srgbClr val="FA9500"/>
            </a:solidFill>
            <a:ln w="38100">
              <a:solidFill>
                <a:srgbClr val="FA95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tx1"/>
                  </a:solidFill>
                  <a:latin typeface="+mj-lt"/>
                </a:rPr>
                <a:t>Repeating</a:t>
              </a:r>
            </a:p>
          </p:txBody>
        </p:sp>
        <p:sp>
          <p:nvSpPr>
            <p:cNvPr id="112" name="Rectangle: Top Corners Rounded 111">
              <a:extLst>
                <a:ext uri="{FF2B5EF4-FFF2-40B4-BE49-F238E27FC236}">
                  <a16:creationId xmlns:a16="http://schemas.microsoft.com/office/drawing/2014/main" id="{708EAE11-C466-054B-45BE-093B96632691}"/>
                </a:ext>
              </a:extLst>
            </p:cNvPr>
            <p:cNvSpPr/>
            <p:nvPr/>
          </p:nvSpPr>
          <p:spPr>
            <a:xfrm>
              <a:off x="9800970" y="2511106"/>
              <a:ext cx="2040030" cy="3610856"/>
            </a:xfrm>
            <a:prstGeom prst="round2SameRect">
              <a:avLst>
                <a:gd name="adj1" fmla="val 0"/>
                <a:gd name="adj2" fmla="val 11111"/>
              </a:avLst>
            </a:prstGeom>
            <a:noFill/>
            <a:ln w="38100">
              <a:solidFill>
                <a:srgbClr val="FA95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Use repetition as a rehearsal process to place character and form in the body. Rewrite, rebuild, reject and refine, ready for the audience.</a:t>
              </a:r>
            </a:p>
          </p:txBody>
        </p:sp>
      </p:grpSp>
      <p:grpSp>
        <p:nvGrpSpPr>
          <p:cNvPr id="5" name="Group 4">
            <a:extLst>
              <a:ext uri="{FF2B5EF4-FFF2-40B4-BE49-F238E27FC236}">
                <a16:creationId xmlns:a16="http://schemas.microsoft.com/office/drawing/2014/main" id="{C50D5E44-2EFC-E78D-5C3D-A32721C4F834}"/>
              </a:ext>
              <a:ext uri="{C183D7F6-B498-43B3-948B-1728B52AA6E4}">
                <adec:decorative xmlns:adec="http://schemas.microsoft.com/office/drawing/2017/decorative" val="1"/>
              </a:ext>
            </a:extLst>
          </p:cNvPr>
          <p:cNvGrpSpPr/>
          <p:nvPr/>
        </p:nvGrpSpPr>
        <p:grpSpPr>
          <a:xfrm>
            <a:off x="2463857" y="3734436"/>
            <a:ext cx="7258286" cy="493542"/>
            <a:chOff x="2463857" y="3734436"/>
            <a:chExt cx="7258286" cy="493542"/>
          </a:xfrm>
        </p:grpSpPr>
        <p:sp>
          <p:nvSpPr>
            <p:cNvPr id="106" name="Isosceles Triangle 105">
              <a:extLst>
                <a:ext uri="{FF2B5EF4-FFF2-40B4-BE49-F238E27FC236}">
                  <a16:creationId xmlns:a16="http://schemas.microsoft.com/office/drawing/2014/main" id="{C52280A4-F4FD-FD71-7FE1-B5094F097ED6}"/>
                </a:ext>
              </a:extLst>
            </p:cNvPr>
            <p:cNvSpPr/>
            <p:nvPr/>
          </p:nvSpPr>
          <p:spPr>
            <a:xfrm rot="5400000">
              <a:off x="2299492" y="3898802"/>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BFC29066-35A0-99EA-263E-40238FA22A3A}"/>
                </a:ext>
              </a:extLst>
            </p:cNvPr>
            <p:cNvSpPr/>
            <p:nvPr/>
          </p:nvSpPr>
          <p:spPr>
            <a:xfrm rot="5400000">
              <a:off x="4667982"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57DC8D99-6BDE-195B-78DF-5A527C770B74}"/>
                </a:ext>
              </a:extLst>
            </p:cNvPr>
            <p:cNvSpPr/>
            <p:nvPr/>
          </p:nvSpPr>
          <p:spPr>
            <a:xfrm rot="5400000">
              <a:off x="7030474"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B6CFC65D-9147-0536-2084-D812BAAE6B5C}"/>
                </a:ext>
              </a:extLst>
            </p:cNvPr>
            <p:cNvSpPr/>
            <p:nvPr/>
          </p:nvSpPr>
          <p:spPr>
            <a:xfrm rot="5400000">
              <a:off x="9392966"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7C1A86BE-87C1-0490-CBCE-C092922BA97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38313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5FD34-5CA5-186A-01C9-4AB00E8C6E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CDC70-7C91-E11C-9D6D-2B54FB299B56}"/>
              </a:ext>
            </a:extLst>
          </p:cNvPr>
          <p:cNvSpPr>
            <a:spLocks noGrp="1"/>
          </p:cNvSpPr>
          <p:nvPr>
            <p:ph type="title"/>
          </p:nvPr>
        </p:nvSpPr>
        <p:spPr/>
        <p:txBody>
          <a:bodyPr/>
          <a:lstStyle/>
          <a:p>
            <a:r>
              <a:rPr lang="en-AU">
                <a:latin typeface="+mj-lt"/>
                <a:cs typeface="Arial"/>
              </a:rPr>
              <a:t>Role descriptions</a:t>
            </a:r>
            <a:endParaRPr lang="en-AU">
              <a:latin typeface="+mj-lt"/>
            </a:endParaRPr>
          </a:p>
        </p:txBody>
      </p:sp>
      <p:sp>
        <p:nvSpPr>
          <p:cNvPr id="26" name="Oval 25">
            <a:extLst>
              <a:ext uri="{FF2B5EF4-FFF2-40B4-BE49-F238E27FC236}">
                <a16:creationId xmlns:a16="http://schemas.microsoft.com/office/drawing/2014/main" id="{213D5753-03D2-8B78-294E-F552849819D4}"/>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3.4a</a:t>
            </a:r>
            <a:endParaRPr lang="en-GB" sz="1800" b="1"/>
          </a:p>
        </p:txBody>
      </p:sp>
      <p:grpSp>
        <p:nvGrpSpPr>
          <p:cNvPr id="96" name="Group 95" descr="Musician. Responsible for:&#10;adding an ensemble made soundscape,&#10;including a soundtrack.&#10;">
            <a:extLst>
              <a:ext uri="{FF2B5EF4-FFF2-40B4-BE49-F238E27FC236}">
                <a16:creationId xmlns:a16="http://schemas.microsoft.com/office/drawing/2014/main" id="{67AE5404-328F-F7B2-1B14-65BF5A34FE32}"/>
              </a:ext>
            </a:extLst>
          </p:cNvPr>
          <p:cNvGrpSpPr/>
          <p:nvPr/>
        </p:nvGrpSpPr>
        <p:grpSpPr>
          <a:xfrm>
            <a:off x="745010" y="1370935"/>
            <a:ext cx="3457435" cy="3096123"/>
            <a:chOff x="360000" y="1090218"/>
            <a:chExt cx="3639697" cy="3259338"/>
          </a:xfrm>
        </p:grpSpPr>
        <p:sp>
          <p:nvSpPr>
            <p:cNvPr id="78" name="Freeform: Shape 77">
              <a:extLst>
                <a:ext uri="{FF2B5EF4-FFF2-40B4-BE49-F238E27FC236}">
                  <a16:creationId xmlns:a16="http://schemas.microsoft.com/office/drawing/2014/main" id="{44F21886-23B2-0062-78B5-189512BAC9BC}"/>
                </a:ext>
              </a:extLst>
            </p:cNvPr>
            <p:cNvSpPr/>
            <p:nvPr/>
          </p:nvSpPr>
          <p:spPr>
            <a:xfrm rot="10800000">
              <a:off x="360000" y="1090218"/>
              <a:ext cx="3639697" cy="3259338"/>
            </a:xfrm>
            <a:custGeom>
              <a:avLst/>
              <a:gdLst>
                <a:gd name="connsiteX0" fmla="*/ 3639697 w 3639697"/>
                <a:gd name="connsiteY0" fmla="*/ 3259338 h 3259338"/>
                <a:gd name="connsiteX1" fmla="*/ 0 w 3639697"/>
                <a:gd name="connsiteY1" fmla="*/ 3259338 h 3259338"/>
                <a:gd name="connsiteX2" fmla="*/ 0 w 3639697"/>
                <a:gd name="connsiteY2" fmla="*/ 994946 h 3259338"/>
                <a:gd name="connsiteX3" fmla="*/ 12719 w 3639697"/>
                <a:gd name="connsiteY3" fmla="*/ 994946 h 3259338"/>
                <a:gd name="connsiteX4" fmla="*/ 1823337 w 3639697"/>
                <a:gd name="connsiteY4" fmla="*/ 0 h 3259338"/>
                <a:gd name="connsiteX5" fmla="*/ 3633955 w 3639697"/>
                <a:gd name="connsiteY5" fmla="*/ 994946 h 3259338"/>
                <a:gd name="connsiteX6" fmla="*/ 3639697 w 3639697"/>
                <a:gd name="connsiteY6" fmla="*/ 994946 h 32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97" h="3259338">
                  <a:moveTo>
                    <a:pt x="3639697" y="3259338"/>
                  </a:moveTo>
                  <a:lnTo>
                    <a:pt x="0" y="3259338"/>
                  </a:lnTo>
                  <a:lnTo>
                    <a:pt x="0" y="994946"/>
                  </a:lnTo>
                  <a:lnTo>
                    <a:pt x="12719" y="994946"/>
                  </a:lnTo>
                  <a:lnTo>
                    <a:pt x="1823337" y="0"/>
                  </a:lnTo>
                  <a:lnTo>
                    <a:pt x="3633955" y="994946"/>
                  </a:lnTo>
                  <a:lnTo>
                    <a:pt x="3639697" y="994946"/>
                  </a:lnTo>
                  <a:close/>
                </a:path>
              </a:pathLst>
            </a:cu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TextBox 82">
              <a:extLst>
                <a:ext uri="{FF2B5EF4-FFF2-40B4-BE49-F238E27FC236}">
                  <a16:creationId xmlns:a16="http://schemas.microsoft.com/office/drawing/2014/main" id="{EB2F1BC5-5093-0558-4C28-EC87873A9D79}"/>
                </a:ext>
              </a:extLst>
            </p:cNvPr>
            <p:cNvSpPr txBox="1"/>
            <p:nvPr/>
          </p:nvSpPr>
          <p:spPr>
            <a:xfrm>
              <a:off x="565428" y="1192877"/>
              <a:ext cx="3152775" cy="1760547"/>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272B"/>
                  </a:solidFill>
                  <a:effectLst/>
                  <a:uLnTx/>
                  <a:uFillTx/>
                  <a:latin typeface="Arial" panose="020B0604020202020204"/>
                  <a:ea typeface="+mn-ea"/>
                  <a:cs typeface="+mn-cs"/>
                </a:rPr>
                <a:t>Musician</a:t>
              </a:r>
              <a:endParaRPr kumimoji="0" lang="en-GB" sz="1800" b="1" i="0" u="none" strike="noStrike" kern="1200" cap="none" spc="0" normalizeH="0" baseline="0" noProof="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Responsible for:</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adding an ensemble made soundscape</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including a soundtrack</a:t>
              </a:r>
            </a:p>
          </p:txBody>
        </p:sp>
        <p:pic>
          <p:nvPicPr>
            <p:cNvPr id="88" name="Picture 87" descr="A cartoon of a person playing a guitar&#10;&#10;AI-generated content may be incorrect.">
              <a:extLst>
                <a:ext uri="{FF2B5EF4-FFF2-40B4-BE49-F238E27FC236}">
                  <a16:creationId xmlns:a16="http://schemas.microsoft.com/office/drawing/2014/main" id="{7719A100-F5FF-EB23-49DC-D61689FC5A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6608" y="3113222"/>
              <a:ext cx="646481" cy="914400"/>
            </a:xfrm>
            <a:prstGeom prst="rect">
              <a:avLst/>
            </a:prstGeom>
          </p:spPr>
        </p:pic>
      </p:grpSp>
      <p:grpSp>
        <p:nvGrpSpPr>
          <p:cNvPr id="97" name="Group 96" descr="Writer. Responsible for:&#10;writing a short poetic verse,&#10;adapting poetic verse to a script for ensemble and/or individual lines.&#10;">
            <a:extLst>
              <a:ext uri="{FF2B5EF4-FFF2-40B4-BE49-F238E27FC236}">
                <a16:creationId xmlns:a16="http://schemas.microsoft.com/office/drawing/2014/main" id="{A9FEA97D-95B8-CEC9-1EEA-7C874C450BBC}"/>
              </a:ext>
            </a:extLst>
          </p:cNvPr>
          <p:cNvGrpSpPr/>
          <p:nvPr/>
        </p:nvGrpSpPr>
        <p:grpSpPr>
          <a:xfrm>
            <a:off x="4346506" y="1370935"/>
            <a:ext cx="3457435" cy="3096123"/>
            <a:chOff x="4151352" y="1090218"/>
            <a:chExt cx="3639697" cy="3259338"/>
          </a:xfrm>
        </p:grpSpPr>
        <p:sp>
          <p:nvSpPr>
            <p:cNvPr id="79" name="Freeform: Shape 78">
              <a:extLst>
                <a:ext uri="{FF2B5EF4-FFF2-40B4-BE49-F238E27FC236}">
                  <a16:creationId xmlns:a16="http://schemas.microsoft.com/office/drawing/2014/main" id="{40BF995F-664E-5CF2-8736-9C95580C7008}"/>
                </a:ext>
              </a:extLst>
            </p:cNvPr>
            <p:cNvSpPr/>
            <p:nvPr/>
          </p:nvSpPr>
          <p:spPr>
            <a:xfrm rot="10800000">
              <a:off x="4151352" y="1090218"/>
              <a:ext cx="3639697" cy="3259338"/>
            </a:xfrm>
            <a:custGeom>
              <a:avLst/>
              <a:gdLst>
                <a:gd name="connsiteX0" fmla="*/ 3639697 w 3639697"/>
                <a:gd name="connsiteY0" fmla="*/ 3259338 h 3259338"/>
                <a:gd name="connsiteX1" fmla="*/ 0 w 3639697"/>
                <a:gd name="connsiteY1" fmla="*/ 3259338 h 3259338"/>
                <a:gd name="connsiteX2" fmla="*/ 0 w 3639697"/>
                <a:gd name="connsiteY2" fmla="*/ 994946 h 3259338"/>
                <a:gd name="connsiteX3" fmla="*/ 12719 w 3639697"/>
                <a:gd name="connsiteY3" fmla="*/ 994946 h 3259338"/>
                <a:gd name="connsiteX4" fmla="*/ 1823337 w 3639697"/>
                <a:gd name="connsiteY4" fmla="*/ 0 h 3259338"/>
                <a:gd name="connsiteX5" fmla="*/ 3633955 w 3639697"/>
                <a:gd name="connsiteY5" fmla="*/ 994946 h 3259338"/>
                <a:gd name="connsiteX6" fmla="*/ 3639697 w 3639697"/>
                <a:gd name="connsiteY6" fmla="*/ 994946 h 32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97" h="3259338">
                  <a:moveTo>
                    <a:pt x="3639697" y="3259338"/>
                  </a:moveTo>
                  <a:lnTo>
                    <a:pt x="0" y="3259338"/>
                  </a:lnTo>
                  <a:lnTo>
                    <a:pt x="0" y="994946"/>
                  </a:lnTo>
                  <a:lnTo>
                    <a:pt x="12719" y="994946"/>
                  </a:lnTo>
                  <a:lnTo>
                    <a:pt x="1823337" y="0"/>
                  </a:lnTo>
                  <a:lnTo>
                    <a:pt x="3633955" y="994946"/>
                  </a:lnTo>
                  <a:lnTo>
                    <a:pt x="3639697" y="994946"/>
                  </a:lnTo>
                  <a:close/>
                </a:path>
              </a:pathLst>
            </a:cu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TextBox 83">
              <a:extLst>
                <a:ext uri="{FF2B5EF4-FFF2-40B4-BE49-F238E27FC236}">
                  <a16:creationId xmlns:a16="http://schemas.microsoft.com/office/drawing/2014/main" id="{7749FAD8-4F48-F85F-7E41-0E2222CDD907}"/>
                </a:ext>
              </a:extLst>
            </p:cNvPr>
            <p:cNvSpPr txBox="1"/>
            <p:nvPr/>
          </p:nvSpPr>
          <p:spPr>
            <a:xfrm>
              <a:off x="4432846" y="1192877"/>
              <a:ext cx="3152775" cy="2083712"/>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272B"/>
                  </a:solidFill>
                  <a:effectLst/>
                  <a:uLnTx/>
                  <a:uFillTx/>
                  <a:latin typeface="Arial" panose="020B0604020202020204"/>
                  <a:ea typeface="+mn-ea"/>
                  <a:cs typeface="+mn-cs"/>
                </a:rPr>
                <a:t>Writer</a:t>
              </a:r>
              <a:endParaRPr kumimoji="0" lang="en-GB" sz="1800" b="1" i="0" u="none" strike="noStrike" kern="1200" cap="none" spc="0" normalizeH="0" baseline="0" noProof="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Responsible for:</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writing a short poetic verse</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adapting poetic verse to a script for ensemble and/or individual lines</a:t>
              </a:r>
            </a:p>
          </p:txBody>
        </p:sp>
        <p:pic>
          <p:nvPicPr>
            <p:cNvPr id="87" name="Picture 86" descr="A cartoon of a person holding a paper&#10;&#10;AI-generated content may be incorrect.">
              <a:extLst>
                <a:ext uri="{FF2B5EF4-FFF2-40B4-BE49-F238E27FC236}">
                  <a16:creationId xmlns:a16="http://schemas.microsoft.com/office/drawing/2014/main" id="{40272E98-5CB0-8DF8-E364-736FD7FFE8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7960" y="3113222"/>
              <a:ext cx="646480" cy="914400"/>
            </a:xfrm>
            <a:prstGeom prst="rect">
              <a:avLst/>
            </a:prstGeom>
          </p:spPr>
        </p:pic>
      </p:grpSp>
      <p:grpSp>
        <p:nvGrpSpPr>
          <p:cNvPr id="98" name="Group 97" descr="Prop designer. Responsible for:&#10;sourcing a symbolic prop,&#10;directing how the symbolic prop can be used within the scene.&#10;">
            <a:extLst>
              <a:ext uri="{FF2B5EF4-FFF2-40B4-BE49-F238E27FC236}">
                <a16:creationId xmlns:a16="http://schemas.microsoft.com/office/drawing/2014/main" id="{9DF2DB3E-0777-C26C-25B2-84AAB5F4EB42}"/>
              </a:ext>
            </a:extLst>
          </p:cNvPr>
          <p:cNvGrpSpPr/>
          <p:nvPr/>
        </p:nvGrpSpPr>
        <p:grpSpPr>
          <a:xfrm>
            <a:off x="7948000" y="1370935"/>
            <a:ext cx="3457435" cy="3096123"/>
            <a:chOff x="7942703" y="1090218"/>
            <a:chExt cx="3639697" cy="3259338"/>
          </a:xfrm>
        </p:grpSpPr>
        <p:sp>
          <p:nvSpPr>
            <p:cNvPr id="80" name="Freeform: Shape 79">
              <a:extLst>
                <a:ext uri="{FF2B5EF4-FFF2-40B4-BE49-F238E27FC236}">
                  <a16:creationId xmlns:a16="http://schemas.microsoft.com/office/drawing/2014/main" id="{2D48C26E-D7CB-3B10-394B-9ED08FB56774}"/>
                </a:ext>
              </a:extLst>
            </p:cNvPr>
            <p:cNvSpPr/>
            <p:nvPr/>
          </p:nvSpPr>
          <p:spPr>
            <a:xfrm rot="10800000">
              <a:off x="7942703" y="1090218"/>
              <a:ext cx="3639697" cy="3259338"/>
            </a:xfrm>
            <a:custGeom>
              <a:avLst/>
              <a:gdLst>
                <a:gd name="connsiteX0" fmla="*/ 3639697 w 3639697"/>
                <a:gd name="connsiteY0" fmla="*/ 3259338 h 3259338"/>
                <a:gd name="connsiteX1" fmla="*/ 0 w 3639697"/>
                <a:gd name="connsiteY1" fmla="*/ 3259338 h 3259338"/>
                <a:gd name="connsiteX2" fmla="*/ 0 w 3639697"/>
                <a:gd name="connsiteY2" fmla="*/ 994946 h 3259338"/>
                <a:gd name="connsiteX3" fmla="*/ 12719 w 3639697"/>
                <a:gd name="connsiteY3" fmla="*/ 994946 h 3259338"/>
                <a:gd name="connsiteX4" fmla="*/ 1823337 w 3639697"/>
                <a:gd name="connsiteY4" fmla="*/ 0 h 3259338"/>
                <a:gd name="connsiteX5" fmla="*/ 3633955 w 3639697"/>
                <a:gd name="connsiteY5" fmla="*/ 994946 h 3259338"/>
                <a:gd name="connsiteX6" fmla="*/ 3639697 w 3639697"/>
                <a:gd name="connsiteY6" fmla="*/ 994946 h 32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97" h="3259338">
                  <a:moveTo>
                    <a:pt x="3639697" y="3259338"/>
                  </a:moveTo>
                  <a:lnTo>
                    <a:pt x="0" y="3259338"/>
                  </a:lnTo>
                  <a:lnTo>
                    <a:pt x="0" y="994946"/>
                  </a:lnTo>
                  <a:lnTo>
                    <a:pt x="12719" y="994946"/>
                  </a:lnTo>
                  <a:lnTo>
                    <a:pt x="1823337" y="0"/>
                  </a:lnTo>
                  <a:lnTo>
                    <a:pt x="3633955" y="994946"/>
                  </a:lnTo>
                  <a:lnTo>
                    <a:pt x="3639697" y="994946"/>
                  </a:lnTo>
                  <a:close/>
                </a:path>
              </a:pathLst>
            </a:cu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TextBox 84">
              <a:extLst>
                <a:ext uri="{FF2B5EF4-FFF2-40B4-BE49-F238E27FC236}">
                  <a16:creationId xmlns:a16="http://schemas.microsoft.com/office/drawing/2014/main" id="{F67395DA-56DE-1ABE-3E09-7CC1C44DC1C3}"/>
                </a:ext>
              </a:extLst>
            </p:cNvPr>
            <p:cNvSpPr txBox="1"/>
            <p:nvPr/>
          </p:nvSpPr>
          <p:spPr>
            <a:xfrm>
              <a:off x="8186163" y="1192877"/>
              <a:ext cx="3152775" cy="1760547"/>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272B"/>
                  </a:solidFill>
                  <a:effectLst/>
                  <a:uLnTx/>
                  <a:uFillTx/>
                  <a:latin typeface="Arial" panose="020B0604020202020204"/>
                  <a:ea typeface="+mn-ea"/>
                  <a:cs typeface="+mn-cs"/>
                </a:rPr>
                <a:t>Prop Designer</a:t>
              </a:r>
              <a:endParaRPr kumimoji="0" lang="en-GB" sz="1800" b="1" i="0" u="none" strike="noStrike" kern="1200" cap="none" spc="0" normalizeH="0" baseline="0" noProof="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Responsible for:</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sourcing a symbolic prop</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directing how the symbolic prop can be used within the scene</a:t>
              </a:r>
            </a:p>
          </p:txBody>
        </p:sp>
        <p:pic>
          <p:nvPicPr>
            <p:cNvPr id="89" name="Picture 88" descr="A person stretching her arms&#10;&#10;AI-generated content may be incorrect.">
              <a:extLst>
                <a:ext uri="{FF2B5EF4-FFF2-40B4-BE49-F238E27FC236}">
                  <a16:creationId xmlns:a16="http://schemas.microsoft.com/office/drawing/2014/main" id="{BA74715B-C439-DF62-CA0E-FB427946E3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39311" y="3113222"/>
              <a:ext cx="646480" cy="914400"/>
            </a:xfrm>
            <a:prstGeom prst="rect">
              <a:avLst/>
            </a:prstGeom>
          </p:spPr>
        </p:pic>
      </p:grpSp>
      <p:grpSp>
        <p:nvGrpSpPr>
          <p:cNvPr id="99" name="Group 98" descr="Lighting designer. Responsible for:&#10;sourcing a lighting source/s,&#10;directing how lighting can be used within the scene&#10;">
            <a:extLst>
              <a:ext uri="{FF2B5EF4-FFF2-40B4-BE49-F238E27FC236}">
                <a16:creationId xmlns:a16="http://schemas.microsoft.com/office/drawing/2014/main" id="{7E2A9CA8-B071-9826-EE94-403E827E6022}"/>
              </a:ext>
            </a:extLst>
          </p:cNvPr>
          <p:cNvGrpSpPr/>
          <p:nvPr/>
        </p:nvGrpSpPr>
        <p:grpSpPr>
          <a:xfrm>
            <a:off x="2545530" y="3599877"/>
            <a:ext cx="3457435" cy="3096123"/>
            <a:chOff x="2255436" y="3436661"/>
            <a:chExt cx="3639697" cy="3259338"/>
          </a:xfrm>
        </p:grpSpPr>
        <p:sp>
          <p:nvSpPr>
            <p:cNvPr id="81" name="Freeform: Shape 80">
              <a:extLst>
                <a:ext uri="{FF2B5EF4-FFF2-40B4-BE49-F238E27FC236}">
                  <a16:creationId xmlns:a16="http://schemas.microsoft.com/office/drawing/2014/main" id="{069B87BB-8301-2F0E-23BF-6A90DDABCD7F}"/>
                </a:ext>
              </a:extLst>
            </p:cNvPr>
            <p:cNvSpPr/>
            <p:nvPr/>
          </p:nvSpPr>
          <p:spPr>
            <a:xfrm>
              <a:off x="2255436" y="3436661"/>
              <a:ext cx="3639697" cy="3259338"/>
            </a:xfrm>
            <a:custGeom>
              <a:avLst/>
              <a:gdLst>
                <a:gd name="connsiteX0" fmla="*/ 1823337 w 3639697"/>
                <a:gd name="connsiteY0" fmla="*/ 0 h 3259338"/>
                <a:gd name="connsiteX1" fmla="*/ 3633955 w 3639697"/>
                <a:gd name="connsiteY1" fmla="*/ 994946 h 3259338"/>
                <a:gd name="connsiteX2" fmla="*/ 3639697 w 3639697"/>
                <a:gd name="connsiteY2" fmla="*/ 994946 h 3259338"/>
                <a:gd name="connsiteX3" fmla="*/ 3639697 w 3639697"/>
                <a:gd name="connsiteY3" fmla="*/ 3259338 h 3259338"/>
                <a:gd name="connsiteX4" fmla="*/ 0 w 3639697"/>
                <a:gd name="connsiteY4" fmla="*/ 3259338 h 3259338"/>
                <a:gd name="connsiteX5" fmla="*/ 0 w 3639697"/>
                <a:gd name="connsiteY5" fmla="*/ 994946 h 3259338"/>
                <a:gd name="connsiteX6" fmla="*/ 12719 w 3639697"/>
                <a:gd name="connsiteY6" fmla="*/ 994946 h 32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97" h="3259338">
                  <a:moveTo>
                    <a:pt x="1823337" y="0"/>
                  </a:moveTo>
                  <a:lnTo>
                    <a:pt x="3633955" y="994946"/>
                  </a:lnTo>
                  <a:lnTo>
                    <a:pt x="3639697" y="994946"/>
                  </a:lnTo>
                  <a:lnTo>
                    <a:pt x="3639697" y="3259338"/>
                  </a:lnTo>
                  <a:lnTo>
                    <a:pt x="0" y="3259338"/>
                  </a:lnTo>
                  <a:lnTo>
                    <a:pt x="0" y="994946"/>
                  </a:lnTo>
                  <a:lnTo>
                    <a:pt x="12719" y="994946"/>
                  </a:lnTo>
                  <a:close/>
                </a:path>
              </a:pathLst>
            </a:cu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Box 75">
              <a:extLst>
                <a:ext uri="{FF2B5EF4-FFF2-40B4-BE49-F238E27FC236}">
                  <a16:creationId xmlns:a16="http://schemas.microsoft.com/office/drawing/2014/main" id="{D2B9B084-31E1-E7D0-B7B8-787F90B40ED9}"/>
                </a:ext>
              </a:extLst>
            </p:cNvPr>
            <p:cNvSpPr txBox="1"/>
            <p:nvPr/>
          </p:nvSpPr>
          <p:spPr>
            <a:xfrm>
              <a:off x="2498896" y="4842031"/>
              <a:ext cx="3152775" cy="1760547"/>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a:ln>
                    <a:noFill/>
                  </a:ln>
                  <a:solidFill>
                    <a:srgbClr val="22272B"/>
                  </a:solidFill>
                  <a:effectLst/>
                  <a:uLnTx/>
                  <a:uFillTx/>
                  <a:latin typeface="Arial" panose="020B0604020202020204"/>
                  <a:ea typeface="+mn-ea"/>
                  <a:cs typeface="+mn-cs"/>
                </a:rPr>
                <a:t>Lighting designer</a:t>
              </a:r>
              <a:endParaRPr kumimoji="0" lang="en-GB" sz="1800" b="1" i="0" u="none" strike="noStrike" kern="1200" cap="none" spc="0" normalizeH="0" baseline="0" noProof="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400" b="0" i="0" u="none" strike="noStrike" kern="1200" cap="none" spc="0" normalizeH="0" baseline="0" noProof="0">
                  <a:ln>
                    <a:noFill/>
                  </a:ln>
                  <a:solidFill>
                    <a:srgbClr val="22272B"/>
                  </a:solidFill>
                  <a:effectLst/>
                  <a:uLnTx/>
                  <a:uFillTx/>
                  <a:latin typeface="Arial" panose="020B0604020202020204"/>
                  <a:ea typeface="+mn-ea"/>
                  <a:cs typeface="+mn-cs"/>
                </a:rPr>
                <a:t>Responsible for:</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a:ln>
                    <a:noFill/>
                  </a:ln>
                  <a:solidFill>
                    <a:srgbClr val="22272B"/>
                  </a:solidFill>
                  <a:effectLst/>
                  <a:uLnTx/>
                  <a:uFillTx/>
                  <a:latin typeface="Arial" panose="020B0604020202020204"/>
                  <a:ea typeface="+mn-ea"/>
                  <a:cs typeface="+mn-cs"/>
                </a:rPr>
                <a:t>sourcing a lighting source/s</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a:ln>
                    <a:noFill/>
                  </a:ln>
                  <a:solidFill>
                    <a:srgbClr val="22272B"/>
                  </a:solidFill>
                  <a:effectLst/>
                  <a:uLnTx/>
                  <a:uFillTx/>
                  <a:latin typeface="Arial" panose="020B0604020202020204"/>
                  <a:ea typeface="+mn-ea"/>
                  <a:cs typeface="+mn-cs"/>
                </a:rPr>
                <a:t>directing how lighting can be used within the scene</a:t>
              </a:r>
            </a:p>
          </p:txBody>
        </p:sp>
        <p:pic>
          <p:nvPicPr>
            <p:cNvPr id="24" name="Picture 23" descr="A cartoon of a child&#10;&#10;AI-generated content may be incorrect.">
              <a:extLst>
                <a:ext uri="{FF2B5EF4-FFF2-40B4-BE49-F238E27FC236}">
                  <a16:creationId xmlns:a16="http://schemas.microsoft.com/office/drawing/2014/main" id="{16254CE2-4FB9-ACAA-1999-60C11A3FA1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5669" y="3817079"/>
              <a:ext cx="646480" cy="914400"/>
            </a:xfrm>
            <a:prstGeom prst="rect">
              <a:avLst/>
            </a:prstGeom>
          </p:spPr>
        </p:pic>
      </p:grpSp>
      <p:grpSp>
        <p:nvGrpSpPr>
          <p:cNvPr id="100" name="Group 99" descr="Choreographer. Responsible for:&#10;leading the choreography of the movement sequences,&#10;teaching movement to group.&#10;">
            <a:extLst>
              <a:ext uri="{FF2B5EF4-FFF2-40B4-BE49-F238E27FC236}">
                <a16:creationId xmlns:a16="http://schemas.microsoft.com/office/drawing/2014/main" id="{F4A562FE-6441-468A-4E32-6F799D134FB2}"/>
              </a:ext>
            </a:extLst>
          </p:cNvPr>
          <p:cNvGrpSpPr/>
          <p:nvPr/>
        </p:nvGrpSpPr>
        <p:grpSpPr>
          <a:xfrm>
            <a:off x="6147024" y="3581320"/>
            <a:ext cx="3457435" cy="3096123"/>
            <a:chOff x="6046787" y="3417126"/>
            <a:chExt cx="3639697" cy="3259338"/>
          </a:xfrm>
        </p:grpSpPr>
        <p:sp>
          <p:nvSpPr>
            <p:cNvPr id="72" name="Freeform: Shape 71">
              <a:extLst>
                <a:ext uri="{FF2B5EF4-FFF2-40B4-BE49-F238E27FC236}">
                  <a16:creationId xmlns:a16="http://schemas.microsoft.com/office/drawing/2014/main" id="{F8509DD8-F648-9696-DFC4-AFBD7AF4B0CA}"/>
                </a:ext>
              </a:extLst>
            </p:cNvPr>
            <p:cNvSpPr/>
            <p:nvPr/>
          </p:nvSpPr>
          <p:spPr>
            <a:xfrm>
              <a:off x="6046787" y="3417126"/>
              <a:ext cx="3639697" cy="3259338"/>
            </a:xfrm>
            <a:custGeom>
              <a:avLst/>
              <a:gdLst>
                <a:gd name="connsiteX0" fmla="*/ 3639697 w 3639697"/>
                <a:gd name="connsiteY0" fmla="*/ 3259338 h 3259338"/>
                <a:gd name="connsiteX1" fmla="*/ 0 w 3639697"/>
                <a:gd name="connsiteY1" fmla="*/ 3259338 h 3259338"/>
                <a:gd name="connsiteX2" fmla="*/ 0 w 3639697"/>
                <a:gd name="connsiteY2" fmla="*/ 994946 h 3259338"/>
                <a:gd name="connsiteX3" fmla="*/ 12719 w 3639697"/>
                <a:gd name="connsiteY3" fmla="*/ 994946 h 3259338"/>
                <a:gd name="connsiteX4" fmla="*/ 1823337 w 3639697"/>
                <a:gd name="connsiteY4" fmla="*/ 0 h 3259338"/>
                <a:gd name="connsiteX5" fmla="*/ 3633955 w 3639697"/>
                <a:gd name="connsiteY5" fmla="*/ 994946 h 3259338"/>
                <a:gd name="connsiteX6" fmla="*/ 3639697 w 3639697"/>
                <a:gd name="connsiteY6" fmla="*/ 994946 h 32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9697" h="3259338">
                  <a:moveTo>
                    <a:pt x="3639697" y="3259338"/>
                  </a:moveTo>
                  <a:lnTo>
                    <a:pt x="0" y="3259338"/>
                  </a:lnTo>
                  <a:lnTo>
                    <a:pt x="0" y="994946"/>
                  </a:lnTo>
                  <a:lnTo>
                    <a:pt x="12719" y="994946"/>
                  </a:lnTo>
                  <a:lnTo>
                    <a:pt x="1823337" y="0"/>
                  </a:lnTo>
                  <a:lnTo>
                    <a:pt x="3633955" y="994946"/>
                  </a:lnTo>
                  <a:lnTo>
                    <a:pt x="3639697" y="994946"/>
                  </a:ln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2272B"/>
                </a:solidFill>
                <a:effectLst/>
                <a:uLnTx/>
                <a:uFillTx/>
                <a:latin typeface="Arial" panose="020B0604020202020204"/>
                <a:ea typeface="+mn-ea"/>
                <a:cs typeface="+mn-cs"/>
              </a:endParaRPr>
            </a:p>
          </p:txBody>
        </p:sp>
        <p:sp>
          <p:nvSpPr>
            <p:cNvPr id="82" name="TextBox 81">
              <a:extLst>
                <a:ext uri="{FF2B5EF4-FFF2-40B4-BE49-F238E27FC236}">
                  <a16:creationId xmlns:a16="http://schemas.microsoft.com/office/drawing/2014/main" id="{2BE2EC80-066B-0D4E-7495-48486B7EE333}"/>
                </a:ext>
              </a:extLst>
            </p:cNvPr>
            <p:cNvSpPr txBox="1"/>
            <p:nvPr/>
          </p:nvSpPr>
          <p:spPr>
            <a:xfrm>
              <a:off x="6366315" y="4842031"/>
              <a:ext cx="3152775" cy="1760547"/>
            </a:xfrm>
            <a:prstGeom prst="rect">
              <a:avLst/>
            </a:prstGeom>
            <a:noFill/>
          </p:spPr>
          <p:txBody>
            <a:bodyPr wrap="square">
              <a:spAutoFit/>
            </a:bodyP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272B"/>
                  </a:solidFill>
                  <a:effectLst/>
                  <a:uLnTx/>
                  <a:uFillTx/>
                  <a:latin typeface="Arial" panose="020B0604020202020204"/>
                  <a:ea typeface="+mn-ea"/>
                  <a:cs typeface="+mn-cs"/>
                </a:rPr>
                <a:t>Choreographer</a:t>
              </a:r>
              <a:endParaRPr kumimoji="0" lang="en-GB" sz="1800" b="1" i="0" u="none" strike="noStrike" kern="1200" cap="none" spc="0" normalizeH="0" baseline="0" noProof="0">
                <a:ln>
                  <a:noFill/>
                </a:ln>
                <a:solidFill>
                  <a:srgbClr val="22272B"/>
                </a:solidFill>
                <a:effectLst/>
                <a:uLnTx/>
                <a:uFillTx/>
                <a:latin typeface="Arial" panose="020B0604020202020204"/>
                <a:ea typeface="+mn-ea"/>
                <a:cs typeface="+mn-cs"/>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Responsible for:</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leading the choreography of the movement sequences</a:t>
              </a:r>
            </a:p>
            <a:p>
              <a:pPr marL="285750" marR="0" lvl="0" indent="-28575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22272B"/>
                  </a:solidFill>
                  <a:effectLst/>
                  <a:uLnTx/>
                  <a:uFillTx/>
                  <a:latin typeface="Arial" panose="020B0604020202020204"/>
                  <a:ea typeface="+mn-ea"/>
                  <a:cs typeface="+mn-cs"/>
                </a:rPr>
                <a:t>teaching movement to group</a:t>
              </a:r>
            </a:p>
          </p:txBody>
        </p:sp>
        <p:pic>
          <p:nvPicPr>
            <p:cNvPr id="86" name="Picture 85" descr="A cartoon of a person dancing&#10;&#10;AI-generated content may be incorrect.">
              <a:extLst>
                <a:ext uri="{FF2B5EF4-FFF2-40B4-BE49-F238E27FC236}">
                  <a16:creationId xmlns:a16="http://schemas.microsoft.com/office/drawing/2014/main" id="{F2D3BDD5-EC42-E7C9-E060-E9699008B6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43395" y="3817079"/>
              <a:ext cx="646481" cy="914400"/>
            </a:xfrm>
            <a:prstGeom prst="rect">
              <a:avLst/>
            </a:prstGeom>
          </p:spPr>
        </p:pic>
      </p:grpSp>
      <p:sp>
        <p:nvSpPr>
          <p:cNvPr id="3" name="Slide Number Placeholder 2">
            <a:extLst>
              <a:ext uri="{FF2B5EF4-FFF2-40B4-BE49-F238E27FC236}">
                <a16:creationId xmlns:a16="http://schemas.microsoft.com/office/drawing/2014/main" id="{2C1997B0-A69D-C032-56C2-F84097B8F6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63305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BCCF5-441D-5090-2B48-4C9FACD646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F8F3E3-CBE0-2297-291D-17B0A0FEA92E}"/>
              </a:ext>
            </a:extLst>
          </p:cNvPr>
          <p:cNvSpPr>
            <a:spLocks noGrp="1"/>
          </p:cNvSpPr>
          <p:nvPr>
            <p:ph type="title"/>
          </p:nvPr>
        </p:nvSpPr>
        <p:spPr>
          <a:xfrm>
            <a:off x="360000" y="360000"/>
            <a:ext cx="11484000" cy="545601"/>
          </a:xfrm>
        </p:spPr>
        <p:txBody>
          <a:bodyPr/>
          <a:lstStyle/>
          <a:p>
            <a:r>
              <a:rPr lang="en-AU">
                <a:latin typeface="+mj-lt"/>
                <a:cs typeface="Arial"/>
              </a:rPr>
              <a:t>IDEA reflection (1)</a:t>
            </a:r>
            <a:endParaRPr lang="en-AU">
              <a:latin typeface="+mj-lt"/>
            </a:endParaRPr>
          </a:p>
        </p:txBody>
      </p:sp>
      <p:sp>
        <p:nvSpPr>
          <p:cNvPr id="9" name="Oval 8">
            <a:extLst>
              <a:ext uri="{FF2B5EF4-FFF2-40B4-BE49-F238E27FC236}">
                <a16:creationId xmlns:a16="http://schemas.microsoft.com/office/drawing/2014/main" id="{9263997F-FE2E-A6A9-15F6-2E0CA3D6E4B2}"/>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3.4b</a:t>
            </a:r>
            <a:endParaRPr lang="en-GB" sz="1800" b="1"/>
          </a:p>
        </p:txBody>
      </p:sp>
      <p:grpSp>
        <p:nvGrpSpPr>
          <p:cNvPr id="20" name="Group 19" descr="I – identify one standout moment. ">
            <a:extLst>
              <a:ext uri="{FF2B5EF4-FFF2-40B4-BE49-F238E27FC236}">
                <a16:creationId xmlns:a16="http://schemas.microsoft.com/office/drawing/2014/main" id="{7E2F095F-95A3-18C4-3959-F1738E2F5BF4}"/>
              </a:ext>
            </a:extLst>
          </p:cNvPr>
          <p:cNvGrpSpPr/>
          <p:nvPr/>
        </p:nvGrpSpPr>
        <p:grpSpPr>
          <a:xfrm>
            <a:off x="482747" y="1081906"/>
            <a:ext cx="9579575" cy="982414"/>
            <a:chOff x="463153" y="1081906"/>
            <a:chExt cx="9579575" cy="982414"/>
          </a:xfrm>
        </p:grpSpPr>
        <p:sp>
          <p:nvSpPr>
            <p:cNvPr id="2" name="Oval 1">
              <a:extLst>
                <a:ext uri="{FF2B5EF4-FFF2-40B4-BE49-F238E27FC236}">
                  <a16:creationId xmlns:a16="http://schemas.microsoft.com/office/drawing/2014/main" id="{4CBAD89D-62D2-00B7-B0D4-07C619129F5B}"/>
                </a:ext>
              </a:extLst>
            </p:cNvPr>
            <p:cNvSpPr>
              <a:spLocks noChangeAspect="1"/>
            </p:cNvSpPr>
            <p:nvPr/>
          </p:nvSpPr>
          <p:spPr>
            <a:xfrm>
              <a:off x="463153" y="1081906"/>
              <a:ext cx="982414" cy="98241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I</a:t>
              </a:r>
              <a:endParaRPr lang="en-GB" sz="2800" b="1">
                <a:solidFill>
                  <a:schemeClr val="tx1"/>
                </a:solidFill>
              </a:endParaRPr>
            </a:p>
          </p:txBody>
        </p:sp>
        <p:sp>
          <p:nvSpPr>
            <p:cNvPr id="13" name="TextBox 12">
              <a:extLst>
                <a:ext uri="{FF2B5EF4-FFF2-40B4-BE49-F238E27FC236}">
                  <a16:creationId xmlns:a16="http://schemas.microsoft.com/office/drawing/2014/main" id="{6212C2C5-ED7F-D2D5-77F0-F11AA64CE35D}"/>
                </a:ext>
              </a:extLst>
            </p:cNvPr>
            <p:cNvSpPr txBox="1"/>
            <p:nvPr/>
          </p:nvSpPr>
          <p:spPr>
            <a:xfrm>
              <a:off x="1445567" y="1324615"/>
              <a:ext cx="8597161" cy="496996"/>
            </a:xfrm>
            <a:prstGeom prst="rect">
              <a:avLst/>
            </a:prstGeom>
            <a:noFill/>
          </p:spPr>
          <p:txBody>
            <a:bodyPr wrap="square">
              <a:spAutoFit/>
            </a:bodyPr>
            <a:lstStyle/>
            <a:p>
              <a:pPr>
                <a:lnSpc>
                  <a:spcPct val="150000"/>
                </a:lnSpc>
              </a:pPr>
              <a:r>
                <a:rPr lang="en-AU" sz="2000"/>
                <a:t>– identify one standout moment. </a:t>
              </a:r>
            </a:p>
          </p:txBody>
        </p:sp>
      </p:grpSp>
      <p:grpSp>
        <p:nvGrpSpPr>
          <p:cNvPr id="21" name="Group 20" descr="D – describe the movement used in this moment.&#10;">
            <a:extLst>
              <a:ext uri="{FF2B5EF4-FFF2-40B4-BE49-F238E27FC236}">
                <a16:creationId xmlns:a16="http://schemas.microsoft.com/office/drawing/2014/main" id="{E93B789D-A5B2-00DD-EAAB-67DFA4B76271}"/>
              </a:ext>
            </a:extLst>
          </p:cNvPr>
          <p:cNvGrpSpPr/>
          <p:nvPr/>
        </p:nvGrpSpPr>
        <p:grpSpPr>
          <a:xfrm>
            <a:off x="482747" y="2531415"/>
            <a:ext cx="9579575" cy="982414"/>
            <a:chOff x="463153" y="2759911"/>
            <a:chExt cx="9579575" cy="982414"/>
          </a:xfrm>
        </p:grpSpPr>
        <p:sp>
          <p:nvSpPr>
            <p:cNvPr id="5" name="Oval 4">
              <a:extLst>
                <a:ext uri="{FF2B5EF4-FFF2-40B4-BE49-F238E27FC236}">
                  <a16:creationId xmlns:a16="http://schemas.microsoft.com/office/drawing/2014/main" id="{3BB36A42-6133-FA44-B14A-6D0C8FA7ECDF}"/>
                </a:ext>
              </a:extLst>
            </p:cNvPr>
            <p:cNvSpPr>
              <a:spLocks noChangeAspect="1"/>
            </p:cNvSpPr>
            <p:nvPr/>
          </p:nvSpPr>
          <p:spPr>
            <a:xfrm>
              <a:off x="463153" y="2759911"/>
              <a:ext cx="982414" cy="982414"/>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D</a:t>
              </a:r>
              <a:endParaRPr lang="en-GB" sz="2800" b="1">
                <a:solidFill>
                  <a:schemeClr val="tx1"/>
                </a:solidFill>
              </a:endParaRPr>
            </a:p>
          </p:txBody>
        </p:sp>
        <p:sp>
          <p:nvSpPr>
            <p:cNvPr id="15" name="TextBox 14">
              <a:extLst>
                <a:ext uri="{FF2B5EF4-FFF2-40B4-BE49-F238E27FC236}">
                  <a16:creationId xmlns:a16="http://schemas.microsoft.com/office/drawing/2014/main" id="{C4A4191C-8993-C9FF-98E9-6D76570B9EEC}"/>
                </a:ext>
              </a:extLst>
            </p:cNvPr>
            <p:cNvSpPr txBox="1"/>
            <p:nvPr/>
          </p:nvSpPr>
          <p:spPr>
            <a:xfrm>
              <a:off x="1445567" y="2996831"/>
              <a:ext cx="8597161" cy="496996"/>
            </a:xfrm>
            <a:prstGeom prst="rect">
              <a:avLst/>
            </a:prstGeom>
            <a:noFill/>
          </p:spPr>
          <p:txBody>
            <a:bodyPr wrap="square">
              <a:spAutoFit/>
            </a:bodyPr>
            <a:lstStyle/>
            <a:p>
              <a:pPr>
                <a:lnSpc>
                  <a:spcPct val="150000"/>
                </a:lnSpc>
              </a:pPr>
              <a:r>
                <a:rPr lang="en-AU" sz="2000"/>
                <a:t>– describe the movement used in this moment.</a:t>
              </a:r>
            </a:p>
          </p:txBody>
        </p:sp>
      </p:grpSp>
      <p:grpSp>
        <p:nvGrpSpPr>
          <p:cNvPr id="22" name="Group 21" descr="E – explain why this moment stood out. &#10;">
            <a:extLst>
              <a:ext uri="{FF2B5EF4-FFF2-40B4-BE49-F238E27FC236}">
                <a16:creationId xmlns:a16="http://schemas.microsoft.com/office/drawing/2014/main" id="{86A3CBB4-D40A-144A-B905-9D7D650688B8}"/>
              </a:ext>
            </a:extLst>
          </p:cNvPr>
          <p:cNvGrpSpPr/>
          <p:nvPr/>
        </p:nvGrpSpPr>
        <p:grpSpPr>
          <a:xfrm>
            <a:off x="482747" y="3980924"/>
            <a:ext cx="9579575" cy="982414"/>
            <a:chOff x="463153" y="4100924"/>
            <a:chExt cx="9579575" cy="982414"/>
          </a:xfrm>
        </p:grpSpPr>
        <p:sp>
          <p:nvSpPr>
            <p:cNvPr id="8" name="Oval 7">
              <a:extLst>
                <a:ext uri="{FF2B5EF4-FFF2-40B4-BE49-F238E27FC236}">
                  <a16:creationId xmlns:a16="http://schemas.microsoft.com/office/drawing/2014/main" id="{D02E910A-2949-A852-80D0-2DADBA86820C}"/>
                </a:ext>
              </a:extLst>
            </p:cNvPr>
            <p:cNvSpPr>
              <a:spLocks noChangeAspect="1"/>
            </p:cNvSpPr>
            <p:nvPr/>
          </p:nvSpPr>
          <p:spPr>
            <a:xfrm>
              <a:off x="463153" y="4100924"/>
              <a:ext cx="982414" cy="982414"/>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E</a:t>
              </a:r>
              <a:endParaRPr lang="en-GB" sz="2800" b="1">
                <a:solidFill>
                  <a:schemeClr val="tx1"/>
                </a:solidFill>
              </a:endParaRPr>
            </a:p>
          </p:txBody>
        </p:sp>
        <p:sp>
          <p:nvSpPr>
            <p:cNvPr id="17" name="TextBox 16">
              <a:extLst>
                <a:ext uri="{FF2B5EF4-FFF2-40B4-BE49-F238E27FC236}">
                  <a16:creationId xmlns:a16="http://schemas.microsoft.com/office/drawing/2014/main" id="{FC30296C-2B5D-5C2F-EEFD-F51574F22A7B}"/>
                </a:ext>
              </a:extLst>
            </p:cNvPr>
            <p:cNvSpPr txBox="1"/>
            <p:nvPr/>
          </p:nvSpPr>
          <p:spPr>
            <a:xfrm>
              <a:off x="1445567" y="4337844"/>
              <a:ext cx="8597161" cy="496996"/>
            </a:xfrm>
            <a:prstGeom prst="rect">
              <a:avLst/>
            </a:prstGeom>
            <a:noFill/>
          </p:spPr>
          <p:txBody>
            <a:bodyPr wrap="square">
              <a:spAutoFit/>
            </a:bodyPr>
            <a:lstStyle/>
            <a:p>
              <a:pPr>
                <a:lnSpc>
                  <a:spcPct val="150000"/>
                </a:lnSpc>
              </a:pPr>
              <a:r>
                <a:rPr lang="en-AU" sz="2000"/>
                <a:t>– explain why this moment stood out. </a:t>
              </a:r>
            </a:p>
          </p:txBody>
        </p:sp>
      </p:grpSp>
      <p:grpSp>
        <p:nvGrpSpPr>
          <p:cNvPr id="23" name="Group 22" descr="A – – analyse how this moment added to the effectiveness of their intent.&#10;">
            <a:extLst>
              <a:ext uri="{FF2B5EF4-FFF2-40B4-BE49-F238E27FC236}">
                <a16:creationId xmlns:a16="http://schemas.microsoft.com/office/drawing/2014/main" id="{957334EE-52DC-66D6-0844-0900D6BEAD53}"/>
              </a:ext>
            </a:extLst>
          </p:cNvPr>
          <p:cNvGrpSpPr/>
          <p:nvPr/>
        </p:nvGrpSpPr>
        <p:grpSpPr>
          <a:xfrm>
            <a:off x="482747" y="5430433"/>
            <a:ext cx="9579575" cy="982414"/>
            <a:chOff x="463153" y="5610433"/>
            <a:chExt cx="9579575" cy="982414"/>
          </a:xfrm>
        </p:grpSpPr>
        <p:sp>
          <p:nvSpPr>
            <p:cNvPr id="6" name="Oval 5">
              <a:extLst>
                <a:ext uri="{FF2B5EF4-FFF2-40B4-BE49-F238E27FC236}">
                  <a16:creationId xmlns:a16="http://schemas.microsoft.com/office/drawing/2014/main" id="{028195A2-6609-0CDE-D3AA-D4F82405F521}"/>
                </a:ext>
              </a:extLst>
            </p:cNvPr>
            <p:cNvSpPr>
              <a:spLocks noChangeAspect="1"/>
            </p:cNvSpPr>
            <p:nvPr/>
          </p:nvSpPr>
          <p:spPr>
            <a:xfrm>
              <a:off x="463153" y="5610433"/>
              <a:ext cx="982414" cy="982414"/>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A</a:t>
              </a:r>
              <a:endParaRPr lang="en-GB" sz="2800" b="1">
                <a:solidFill>
                  <a:schemeClr val="tx1"/>
                </a:solidFill>
              </a:endParaRPr>
            </a:p>
          </p:txBody>
        </p:sp>
        <p:sp>
          <p:nvSpPr>
            <p:cNvPr id="19" name="TextBox 18">
              <a:extLst>
                <a:ext uri="{FF2B5EF4-FFF2-40B4-BE49-F238E27FC236}">
                  <a16:creationId xmlns:a16="http://schemas.microsoft.com/office/drawing/2014/main" id="{4EFF43E8-9F79-FD6A-5708-37A3D8779E54}"/>
                </a:ext>
              </a:extLst>
            </p:cNvPr>
            <p:cNvSpPr txBox="1"/>
            <p:nvPr/>
          </p:nvSpPr>
          <p:spPr>
            <a:xfrm>
              <a:off x="1445567" y="5853142"/>
              <a:ext cx="8597161" cy="496996"/>
            </a:xfrm>
            <a:prstGeom prst="rect">
              <a:avLst/>
            </a:prstGeom>
            <a:noFill/>
          </p:spPr>
          <p:txBody>
            <a:bodyPr wrap="square">
              <a:spAutoFit/>
            </a:bodyPr>
            <a:lstStyle/>
            <a:p>
              <a:pPr>
                <a:lnSpc>
                  <a:spcPct val="150000"/>
                </a:lnSpc>
              </a:pPr>
              <a:r>
                <a:rPr lang="en-AU" sz="2000"/>
                <a:t>– analyse how this moment added to the effectiveness of their intent.</a:t>
              </a:r>
            </a:p>
          </p:txBody>
        </p:sp>
      </p:grpSp>
      <p:pic>
        <p:nvPicPr>
          <p:cNvPr id="10" name="Picture 9">
            <a:extLst>
              <a:ext uri="{FF2B5EF4-FFF2-40B4-BE49-F238E27FC236}">
                <a16:creationId xmlns:a16="http://schemas.microsoft.com/office/drawing/2014/main" id="{B131D197-FD05-BD1C-E905-CC702F3832A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2348" y="1529004"/>
            <a:ext cx="3001652" cy="4245618"/>
          </a:xfrm>
          <a:prstGeom prst="rect">
            <a:avLst/>
          </a:prstGeom>
        </p:spPr>
      </p:pic>
      <p:sp>
        <p:nvSpPr>
          <p:cNvPr id="3" name="Slide Number Placeholder 2">
            <a:extLst>
              <a:ext uri="{FF2B5EF4-FFF2-40B4-BE49-F238E27FC236}">
                <a16:creationId xmlns:a16="http://schemas.microsoft.com/office/drawing/2014/main" id="{3B5888D4-20C1-9E20-89E9-CBFE7CB3024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5365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A0564-0FD4-94A9-862D-7D86F6143D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A2EEC0-9FD1-C98C-4A06-17A5EDC50DED}"/>
              </a:ext>
            </a:extLst>
          </p:cNvPr>
          <p:cNvSpPr>
            <a:spLocks noGrp="1"/>
          </p:cNvSpPr>
          <p:nvPr>
            <p:ph type="title"/>
          </p:nvPr>
        </p:nvSpPr>
        <p:spPr/>
        <p:txBody>
          <a:bodyPr/>
          <a:lstStyle/>
          <a:p>
            <a:r>
              <a:rPr lang="en-AU">
                <a:latin typeface="+mj-lt"/>
                <a:cs typeface="Arial"/>
              </a:rPr>
              <a:t>Podcast reflection suggested questions</a:t>
            </a:r>
            <a:endParaRPr lang="en-AU">
              <a:latin typeface="+mj-lt"/>
            </a:endParaRPr>
          </a:p>
        </p:txBody>
      </p:sp>
      <p:sp>
        <p:nvSpPr>
          <p:cNvPr id="2" name="Oval 1">
            <a:extLst>
              <a:ext uri="{FF2B5EF4-FFF2-40B4-BE49-F238E27FC236}">
                <a16:creationId xmlns:a16="http://schemas.microsoft.com/office/drawing/2014/main" id="{8EEB4605-3D7C-ADF2-6109-FC68B468382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3.6</a:t>
            </a:r>
            <a:endParaRPr lang="en-GB" sz="1800" b="1"/>
          </a:p>
        </p:txBody>
      </p:sp>
      <p:sp>
        <p:nvSpPr>
          <p:cNvPr id="9" name="Rectangle: Rounded Corners 8">
            <a:extLst>
              <a:ext uri="{FF2B5EF4-FFF2-40B4-BE49-F238E27FC236}">
                <a16:creationId xmlns:a16="http://schemas.microsoft.com/office/drawing/2014/main" id="{78076156-DF74-4617-5DCC-994A69526AAD}"/>
              </a:ext>
            </a:extLst>
          </p:cNvPr>
          <p:cNvSpPr/>
          <p:nvPr/>
        </p:nvSpPr>
        <p:spPr>
          <a:xfrm>
            <a:off x="360000" y="1649138"/>
            <a:ext cx="11484000" cy="4664139"/>
          </a:xfrm>
          <a:prstGeom prst="roundRect">
            <a:avLst>
              <a:gd name="adj" fmla="val 3834"/>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nSpc>
                <a:spcPct val="150000"/>
              </a:lnSpc>
              <a:spcAft>
                <a:spcPts val="1200"/>
              </a:spcAft>
              <a:buFont typeface="+mj-lt"/>
              <a:buAutoNum type="arabicPeriod"/>
            </a:pPr>
            <a:r>
              <a:rPr lang="en-AU">
                <a:solidFill>
                  <a:schemeClr val="tx1"/>
                </a:solidFill>
              </a:rPr>
              <a:t>Now that you’ve experimented with </a:t>
            </a:r>
            <a:r>
              <a:rPr lang="en-AU" err="1">
                <a:solidFill>
                  <a:schemeClr val="tx1"/>
                </a:solidFill>
              </a:rPr>
              <a:t>Clockfire</a:t>
            </a:r>
            <a:r>
              <a:rPr lang="en-AU">
                <a:solidFill>
                  <a:schemeClr val="tx1"/>
                </a:solidFill>
              </a:rPr>
              <a:t> Theatre’s devising process, what do you think is most unique about it? </a:t>
            </a:r>
            <a:endParaRPr lang="en-AU">
              <a:solidFill>
                <a:schemeClr val="tx1"/>
              </a:solidFill>
              <a:cs typeface="Arial"/>
            </a:endParaRPr>
          </a:p>
          <a:p>
            <a:pPr marL="457200" indent="-457200">
              <a:lnSpc>
                <a:spcPct val="150000"/>
              </a:lnSpc>
              <a:spcAft>
                <a:spcPts val="1200"/>
              </a:spcAft>
              <a:buFont typeface="+mj-lt"/>
              <a:buAutoNum type="arabicPeriod"/>
            </a:pPr>
            <a:r>
              <a:rPr lang="en-AU">
                <a:solidFill>
                  <a:schemeClr val="tx1"/>
                </a:solidFill>
              </a:rPr>
              <a:t>What are your thoughts on how playing with different performance spaces can encourage innovation?	</a:t>
            </a:r>
            <a:endParaRPr lang="en-AU">
              <a:solidFill>
                <a:schemeClr val="tx1"/>
              </a:solidFill>
              <a:cs typeface="Arial"/>
            </a:endParaRPr>
          </a:p>
          <a:p>
            <a:pPr marL="457200" indent="-457200">
              <a:lnSpc>
                <a:spcPct val="150000"/>
              </a:lnSpc>
              <a:spcAft>
                <a:spcPts val="1200"/>
              </a:spcAft>
              <a:buFont typeface="+mj-lt"/>
              <a:buAutoNum type="arabicPeriod"/>
            </a:pPr>
            <a:r>
              <a:rPr lang="en-AU">
                <a:solidFill>
                  <a:schemeClr val="tx1"/>
                </a:solidFill>
              </a:rPr>
              <a:t>How could you use Lecoq’s levels of tension to help devise?</a:t>
            </a:r>
            <a:endParaRPr lang="en-AU">
              <a:solidFill>
                <a:schemeClr val="tx1"/>
              </a:solidFill>
              <a:cs typeface="Arial"/>
            </a:endParaRPr>
          </a:p>
          <a:p>
            <a:pPr marL="457200" indent="-457200">
              <a:lnSpc>
                <a:spcPct val="150000"/>
              </a:lnSpc>
              <a:spcAft>
                <a:spcPts val="1200"/>
              </a:spcAft>
              <a:buFont typeface="+mj-lt"/>
              <a:buAutoNum type="arabicPeriod"/>
            </a:pPr>
            <a:r>
              <a:rPr lang="en-AU">
                <a:solidFill>
                  <a:schemeClr val="tx1"/>
                </a:solidFill>
              </a:rPr>
              <a:t>After exploring </a:t>
            </a:r>
            <a:r>
              <a:rPr lang="en-AU" err="1">
                <a:solidFill>
                  <a:schemeClr val="tx1"/>
                </a:solidFill>
              </a:rPr>
              <a:t>Clockfire</a:t>
            </a:r>
            <a:r>
              <a:rPr lang="en-AU">
                <a:solidFill>
                  <a:schemeClr val="tx1"/>
                </a:solidFill>
              </a:rPr>
              <a:t> Theatre’s devising process, what’s your biggest takeaway about innovative theatre?</a:t>
            </a:r>
            <a:endParaRPr lang="en-AU">
              <a:solidFill>
                <a:schemeClr val="tx1"/>
              </a:solidFill>
              <a:cs typeface="Arial"/>
            </a:endParaRPr>
          </a:p>
        </p:txBody>
      </p:sp>
      <p:sp>
        <p:nvSpPr>
          <p:cNvPr id="3" name="Slide Number Placeholder 2">
            <a:extLst>
              <a:ext uri="{FF2B5EF4-FFF2-40B4-BE49-F238E27FC236}">
                <a16:creationId xmlns:a16="http://schemas.microsoft.com/office/drawing/2014/main" id="{6341B702-4288-AAEC-B582-3B4EDBF337D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349542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49C0-AAAB-C89E-4AA9-4D5E539D3C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0A2AD-0E5E-FCFD-7250-4527328CD4A1}"/>
              </a:ext>
            </a:extLst>
          </p:cNvPr>
          <p:cNvSpPr>
            <a:spLocks noGrp="1"/>
          </p:cNvSpPr>
          <p:nvPr>
            <p:ph type="ctrTitle"/>
          </p:nvPr>
        </p:nvSpPr>
        <p:spPr>
          <a:xfrm>
            <a:off x="539999" y="1702629"/>
            <a:ext cx="6255979" cy="2033997"/>
          </a:xfrm>
        </p:spPr>
        <p:txBody>
          <a:bodyPr/>
          <a:lstStyle/>
          <a:p>
            <a:r>
              <a:rPr lang="en-AU">
                <a:effectLst/>
                <a:latin typeface="+mj-lt"/>
                <a:ea typeface="Times New Roman" panose="02020603050405020304" pitchFamily="18" charset="0"/>
                <a:cs typeface="Arial"/>
              </a:rPr>
              <a:t>Learning sequence 4 </a:t>
            </a:r>
            <a:r>
              <a:rPr lang="en-AU">
                <a:effectLst/>
                <a:latin typeface="+mj-lt"/>
                <a:ea typeface="Calibri"/>
                <a:cs typeface="Arial"/>
              </a:rPr>
              <a:t>– </a:t>
            </a:r>
            <a:r>
              <a:rPr lang="en-AU">
                <a:latin typeface="+mj-lt"/>
                <a:ea typeface="Calibri"/>
                <a:cs typeface="Arial"/>
              </a:rPr>
              <a:t>Shock Therapy Arts</a:t>
            </a:r>
            <a:endParaRPr lang="en-AU">
              <a:latin typeface="+mj-lt"/>
              <a:ea typeface="Calibri"/>
            </a:endParaRPr>
          </a:p>
        </p:txBody>
      </p:sp>
      <p:pic>
        <p:nvPicPr>
          <p:cNvPr id="11" name="Picture Placeholder 10">
            <a:extLst>
              <a:ext uri="{FF2B5EF4-FFF2-40B4-BE49-F238E27FC236}">
                <a16:creationId xmlns:a16="http://schemas.microsoft.com/office/drawing/2014/main" id="{4829C18C-3E34-4404-4F3F-DA7E264F307C}"/>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ackgroundRemoval t="9989" b="89899" l="1347" r="94837">
                        <a14:foregroundMark x1="7856" y1="41526" x2="5612" y2="51403"/>
                        <a14:foregroundMark x1="5612" y1="51403" x2="6173" y2="61279"/>
                        <a14:foregroundMark x1="6173" y1="61279" x2="10887" y2="65208"/>
                        <a14:foregroundMark x1="1347" y1="44893" x2="1347" y2="44893"/>
                        <a14:foregroundMark x1="61055" y1="80808" x2="52189" y2="76094"/>
                        <a14:foregroundMark x1="52189" y1="76094" x2="35802" y2="57351"/>
                        <a14:foregroundMark x1="35802" y1="57351" x2="34007" y2="49270"/>
                        <a14:foregroundMark x1="25365" y1="57688" x2="42088" y2="59371"/>
                        <a14:foregroundMark x1="42424" y1="59035" x2="42424" y2="59035"/>
                        <a14:foregroundMark x1="45455" y1="62402" x2="45455" y2="62402"/>
                        <a14:foregroundMark x1="45455" y1="62402" x2="45455" y2="62402"/>
                        <a14:foregroundMark x1="36588" y1="65993" x2="36588" y2="65993"/>
                        <a14:foregroundMark x1="36588" y1="65993" x2="49158" y2="66330"/>
                        <a14:foregroundMark x1="49158" y1="66330" x2="55331" y2="57688"/>
                        <a14:foregroundMark x1="55331" y1="57688" x2="44781" y2="55443"/>
                        <a14:foregroundMark x1="44781" y1="55443" x2="35802" y2="64198"/>
                        <a14:foregroundMark x1="35802" y1="64198" x2="40404" y2="74074"/>
                        <a14:foregroundMark x1="40404" y1="74074" x2="43210" y2="63524"/>
                        <a14:foregroundMark x1="43210" y1="63524" x2="39506" y2="73064"/>
                        <a14:foregroundMark x1="39506" y1="73064" x2="44108" y2="81930"/>
                        <a14:foregroundMark x1="44108" y1="81930" x2="45455" y2="80022"/>
                        <a14:foregroundMark x1="24242" y1="64871" x2="15488" y2="60157"/>
                        <a14:foregroundMark x1="15488" y1="60157" x2="25140" y2="60269"/>
                        <a14:foregroundMark x1="25140" y1="60269" x2="26487" y2="59596"/>
                        <a14:foregroundMark x1="13692" y1="57127" x2="5387" y2="48934"/>
                        <a14:foregroundMark x1="5387" y1="48934" x2="16162" y2="57351"/>
                        <a14:foregroundMark x1="72840" y1="61279" x2="56678" y2="73962"/>
                        <a14:foregroundMark x1="56678" y1="73962" x2="66218" y2="71156"/>
                        <a14:foregroundMark x1="66218" y1="71156" x2="70370" y2="60494"/>
                        <a14:foregroundMark x1="70370" y1="60494" x2="80247" y2="64310"/>
                        <a14:foregroundMark x1="80247" y1="64310" x2="80022" y2="54545"/>
                        <a14:foregroundMark x1="80022" y1="54545" x2="87430" y2="61841"/>
                        <a14:foregroundMark x1="87430" y1="61841" x2="92368" y2="63300"/>
                        <a14:foregroundMark x1="94837" y1="56566" x2="94837" y2="56566"/>
                      </a14:backgroundRemoval>
                    </a14:imgEffect>
                  </a14:imgLayer>
                </a14:imgProps>
              </a:ext>
            </a:extLst>
          </a:blip>
          <a:srcRect l="-982" t="-19042" r="-982" b="-19042"/>
          <a:stretch>
            <a:fillRect/>
          </a:stretch>
        </p:blipFill>
        <p:spPr>
          <a:xfrm>
            <a:off x="7127875" y="0"/>
            <a:ext cx="5064125" cy="6858000"/>
          </a:xfrm>
          <a:prstGeom prst="rect">
            <a:avLst/>
          </a:prstGeom>
        </p:spPr>
      </p:pic>
    </p:spTree>
    <p:extLst>
      <p:ext uri="{BB962C8B-B14F-4D97-AF65-F5344CB8AC3E}">
        <p14:creationId xmlns:p14="http://schemas.microsoft.com/office/powerpoint/2010/main" val="4112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8708-DE62-3067-FBA8-D56E71D632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44233F-9CA0-C5EE-FF80-17A5E07097F5}"/>
              </a:ext>
            </a:extLst>
          </p:cNvPr>
          <p:cNvSpPr>
            <a:spLocks noGrp="1"/>
          </p:cNvSpPr>
          <p:nvPr>
            <p:ph type="title"/>
          </p:nvPr>
        </p:nvSpPr>
        <p:spPr>
          <a:xfrm>
            <a:off x="370416" y="746043"/>
            <a:ext cx="10260002" cy="522000"/>
          </a:xfrm>
        </p:spPr>
        <p:txBody>
          <a:bodyPr/>
          <a:lstStyle/>
          <a:p>
            <a:r>
              <a:rPr lang="en-AU">
                <a:latin typeface="+mj-lt"/>
              </a:rPr>
              <a:t>Learning intentions and success criteria (4)</a:t>
            </a:r>
          </a:p>
        </p:txBody>
      </p:sp>
      <p:sp>
        <p:nvSpPr>
          <p:cNvPr id="6" name="Oval 5">
            <a:extLst>
              <a:ext uri="{FF2B5EF4-FFF2-40B4-BE49-F238E27FC236}">
                <a16:creationId xmlns:a16="http://schemas.microsoft.com/office/drawing/2014/main" id="{83E94B5F-DE9A-42B2-75A4-1678CD9022F3}"/>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a:ln>
                  <a:noFill/>
                </a:ln>
                <a:solidFill>
                  <a:srgbClr val="FFFFFF"/>
                </a:solidFill>
                <a:effectLst/>
                <a:uLnTx/>
                <a:uFillTx/>
                <a:latin typeface="Arial" panose="020B0604020202020204"/>
                <a:ea typeface="+mn-ea"/>
                <a:cs typeface="+mn-cs"/>
              </a:rPr>
              <a:t>4</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8BEDF13E-A83F-56FC-F5A5-FC230181C3C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a:rPr>
              <a:t>We are learning to</a:t>
            </a:r>
            <a:endParaRPr lang="en-AU" sz="20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2000">
                <a:ea typeface="Calibri"/>
              </a:rPr>
              <a:t>explore and document ways to use performance skills to develop dramatic action </a:t>
            </a:r>
          </a:p>
          <a:p>
            <a:pPr marL="342900" indent="-342900">
              <a:lnSpc>
                <a:spcPct val="150000"/>
              </a:lnSpc>
              <a:spcAft>
                <a:spcPts val="1200"/>
              </a:spcAft>
              <a:buFont typeface="Arial" panose="020B0604020202020204" pitchFamily="34" charset="0"/>
              <a:buChar char="•"/>
            </a:pPr>
            <a:r>
              <a:rPr lang="en-AU" sz="2000">
                <a:ea typeface="Calibri"/>
              </a:rPr>
              <a:t>adapt and apply the elements of performance </a:t>
            </a:r>
          </a:p>
          <a:p>
            <a:pPr marL="342900" indent="-342900">
              <a:lnSpc>
                <a:spcPct val="150000"/>
              </a:lnSpc>
              <a:spcAft>
                <a:spcPts val="1200"/>
              </a:spcAft>
              <a:buFont typeface="Arial" panose="020B0604020202020204" pitchFamily="34" charset="0"/>
              <a:buChar char="•"/>
            </a:pPr>
            <a:r>
              <a:rPr lang="en-AU" sz="2000">
                <a:ea typeface="Calibri"/>
              </a:rPr>
              <a:t>analyse how choices in the elements of drama shape audience impact.</a:t>
            </a:r>
          </a:p>
          <a:p>
            <a:pPr>
              <a:lnSpc>
                <a:spcPct val="150000"/>
              </a:lnSpc>
              <a:spcAft>
                <a:spcPts val="1200"/>
              </a:spcAft>
            </a:pPr>
            <a:r>
              <a:rPr lang="en-AU" sz="2000" b="1">
                <a:solidFill>
                  <a:schemeClr val="accent1"/>
                </a:solidFill>
                <a:latin typeface="+mj-lt"/>
                <a:cs typeface="Arial"/>
              </a:rPr>
              <a:t>I/We can</a:t>
            </a:r>
            <a:endParaRPr lang="en-US" sz="2000">
              <a:solidFill>
                <a:schemeClr val="accent1"/>
              </a:solidFill>
              <a:latin typeface="+mj-lt"/>
              <a:cs typeface="Arial"/>
            </a:endParaRPr>
          </a:p>
          <a:p>
            <a:pPr marL="342900" lvl="0" indent="-342900">
              <a:lnSpc>
                <a:spcPct val="150000"/>
              </a:lnSpc>
              <a:spcAft>
                <a:spcPts val="1200"/>
              </a:spcAft>
              <a:buFont typeface="Arial" panose="020B0604020202020204" pitchFamily="34" charset="0"/>
              <a:buChar char="•"/>
            </a:pPr>
            <a:r>
              <a:rPr lang="en-AU" sz="2000">
                <a:ea typeface="Calibri"/>
              </a:rPr>
              <a:t>collaboratively generate creative ideas in group-devising processes</a:t>
            </a:r>
          </a:p>
          <a:p>
            <a:pPr marL="342900" lvl="0" indent="-342900">
              <a:lnSpc>
                <a:spcPct val="150000"/>
              </a:lnSpc>
              <a:spcAft>
                <a:spcPts val="1200"/>
              </a:spcAft>
              <a:buFont typeface="Arial" panose="020B0604020202020204" pitchFamily="34" charset="0"/>
              <a:buChar char="•"/>
            </a:pPr>
            <a:r>
              <a:rPr lang="en-AU" sz="2000">
                <a:ea typeface="Calibri"/>
              </a:rPr>
              <a:t>take creative risks to strengthen dramatic intention </a:t>
            </a:r>
          </a:p>
          <a:p>
            <a:pPr marL="342900" lvl="0" indent="-342900">
              <a:lnSpc>
                <a:spcPct val="150000"/>
              </a:lnSpc>
              <a:spcAft>
                <a:spcPts val="1200"/>
              </a:spcAft>
              <a:buFont typeface="Arial" panose="020B0604020202020204" pitchFamily="34" charset="0"/>
              <a:buChar char="•"/>
            </a:pPr>
            <a:r>
              <a:rPr lang="en-AU" sz="2000">
                <a:ea typeface="Calibri"/>
              </a:rPr>
              <a:t>make, accept and extend creative interpretations of drama in discussion with others.</a:t>
            </a:r>
          </a:p>
        </p:txBody>
      </p:sp>
      <p:sp>
        <p:nvSpPr>
          <p:cNvPr id="2" name="Slide Number Placeholder 1">
            <a:extLst>
              <a:ext uri="{FF2B5EF4-FFF2-40B4-BE49-F238E27FC236}">
                <a16:creationId xmlns:a16="http://schemas.microsoft.com/office/drawing/2014/main" id="{4921E553-76AF-CB58-E527-1BB293187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414488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Arial"/>
                <a:ea typeface="Times New Roman" panose="02020603050405020304" pitchFamily="18" charset="0"/>
                <a:cs typeface="Arial"/>
              </a:rPr>
              <a:t>Learning sequence 1</a:t>
            </a:r>
            <a:r>
              <a:rPr lang="en-AU">
                <a:latin typeface="Arial"/>
                <a:ea typeface="Calibri"/>
                <a:cs typeface="Arial"/>
              </a:rPr>
              <a:t> </a:t>
            </a:r>
            <a:r>
              <a:rPr lang="en-AU">
                <a:effectLst/>
                <a:latin typeface="Arial"/>
                <a:ea typeface="Calibri"/>
                <a:cs typeface="Arial"/>
              </a:rPr>
              <a:t>– </a:t>
            </a:r>
            <a:r>
              <a:rPr lang="en-AU">
                <a:latin typeface="Arial"/>
                <a:ea typeface="Calibri"/>
                <a:cs typeface="Arial"/>
              </a:rPr>
              <a:t>innovation</a:t>
            </a:r>
            <a:endParaRPr lang="en-AU">
              <a:latin typeface="Arial"/>
            </a:endParaRPr>
          </a:p>
        </p:txBody>
      </p:sp>
      <p:pic>
        <p:nvPicPr>
          <p:cNvPr id="5" name="Picture 4">
            <a:extLst>
              <a:ext uri="{FF2B5EF4-FFF2-40B4-BE49-F238E27FC236}">
                <a16:creationId xmlns:a16="http://schemas.microsoft.com/office/drawing/2014/main" id="{47D053C6-3EC2-7748-9460-3BF883DE9E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40843" y="1105344"/>
            <a:ext cx="3254099" cy="498424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BD3B-A09C-8FDB-3205-1B7370D18A56}"/>
              </a:ext>
            </a:extLst>
          </p:cNvPr>
          <p:cNvSpPr>
            <a:spLocks noGrp="1"/>
          </p:cNvSpPr>
          <p:nvPr>
            <p:ph type="title"/>
          </p:nvPr>
        </p:nvSpPr>
        <p:spPr>
          <a:xfrm>
            <a:off x="360000" y="-545601"/>
            <a:ext cx="11484000" cy="545601"/>
          </a:xfrm>
        </p:spPr>
        <p:txBody>
          <a:bodyPr vert="horz" lIns="0" tIns="0" rIns="0" bIns="0" rtlCol="0" anchor="b">
            <a:noAutofit/>
          </a:bodyPr>
          <a:lstStyle/>
          <a:p>
            <a:r>
              <a:rPr lang="en-US"/>
              <a:t>Shock Therapy Arts – podcast activity</a:t>
            </a:r>
          </a:p>
        </p:txBody>
      </p:sp>
      <p:sp>
        <p:nvSpPr>
          <p:cNvPr id="4" name="Oval 3">
            <a:extLst>
              <a:ext uri="{FF2B5EF4-FFF2-40B4-BE49-F238E27FC236}">
                <a16:creationId xmlns:a16="http://schemas.microsoft.com/office/drawing/2014/main" id="{680223CF-2A9E-9C96-BDCF-CAFE43CA3950}"/>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4.2a</a:t>
            </a:r>
            <a:endParaRPr lang="en-GB" sz="1800" b="1"/>
          </a:p>
        </p:txBody>
      </p:sp>
      <p:pic>
        <p:nvPicPr>
          <p:cNvPr id="9" name="Picture 8" descr="Shock Therapy Arts podcast comprehension sheet.">
            <a:extLst>
              <a:ext uri="{FF2B5EF4-FFF2-40B4-BE49-F238E27FC236}">
                <a16:creationId xmlns:a16="http://schemas.microsoft.com/office/drawing/2014/main" id="{8871C96E-F63C-4A38-9160-C03605EB15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51" y="172912"/>
            <a:ext cx="9212300" cy="6512176"/>
          </a:xfrm>
          <a:prstGeom prst="rect">
            <a:avLst/>
          </a:prstGeom>
        </p:spPr>
      </p:pic>
      <p:sp>
        <p:nvSpPr>
          <p:cNvPr id="3" name="Slide Number Placeholder 2">
            <a:extLst>
              <a:ext uri="{FF2B5EF4-FFF2-40B4-BE49-F238E27FC236}">
                <a16:creationId xmlns:a16="http://schemas.microsoft.com/office/drawing/2014/main" id="{2FD160E7-315E-5890-EF3C-047D0FEBBA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60534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0917-8459-0A0F-0F48-FDEE9C0B6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B80739-EC71-2169-0DC4-67D873E683E0}"/>
              </a:ext>
            </a:extLst>
          </p:cNvPr>
          <p:cNvSpPr>
            <a:spLocks noGrp="1"/>
          </p:cNvSpPr>
          <p:nvPr>
            <p:ph type="title"/>
          </p:nvPr>
        </p:nvSpPr>
        <p:spPr>
          <a:xfrm>
            <a:off x="360000" y="360000"/>
            <a:ext cx="11484000" cy="545601"/>
          </a:xfrm>
        </p:spPr>
        <p:txBody>
          <a:bodyPr/>
          <a:lstStyle/>
          <a:p>
            <a:r>
              <a:rPr lang="en-US"/>
              <a:t>Shock Therapy Arts – devising process</a:t>
            </a:r>
            <a:endParaRPr lang="en-GB"/>
          </a:p>
        </p:txBody>
      </p:sp>
      <p:sp>
        <p:nvSpPr>
          <p:cNvPr id="4" name="Oval 3">
            <a:extLst>
              <a:ext uri="{FF2B5EF4-FFF2-40B4-BE49-F238E27FC236}">
                <a16:creationId xmlns:a16="http://schemas.microsoft.com/office/drawing/2014/main" id="{78A1F34B-C702-C565-0747-6D5F92E4954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3.2c</a:t>
            </a:r>
            <a:endParaRPr lang="en-GB" sz="1800" b="1"/>
          </a:p>
        </p:txBody>
      </p:sp>
      <p:grpSp>
        <p:nvGrpSpPr>
          <p:cNvPr id="6" name="Group 5" descr="Concept. Start with an idea, theme or concept and explore possibilities.">
            <a:extLst>
              <a:ext uri="{FF2B5EF4-FFF2-40B4-BE49-F238E27FC236}">
                <a16:creationId xmlns:a16="http://schemas.microsoft.com/office/drawing/2014/main" id="{0F8AF773-0D70-7EFB-8B60-183F7D932EF7}"/>
              </a:ext>
            </a:extLst>
          </p:cNvPr>
          <p:cNvGrpSpPr/>
          <p:nvPr/>
        </p:nvGrpSpPr>
        <p:grpSpPr>
          <a:xfrm>
            <a:off x="351000" y="1815130"/>
            <a:ext cx="2040030" cy="4332155"/>
            <a:chOff x="351000" y="1815130"/>
            <a:chExt cx="2040030" cy="4332155"/>
          </a:xfrm>
        </p:grpSpPr>
        <p:sp>
          <p:nvSpPr>
            <p:cNvPr id="72" name="Rectangle: Top Corners Rounded 71">
              <a:extLst>
                <a:ext uri="{FF2B5EF4-FFF2-40B4-BE49-F238E27FC236}">
                  <a16:creationId xmlns:a16="http://schemas.microsoft.com/office/drawing/2014/main" id="{13CCAC12-304D-0382-2429-9AF339C332CE}"/>
                </a:ext>
              </a:extLst>
            </p:cNvPr>
            <p:cNvSpPr/>
            <p:nvPr/>
          </p:nvSpPr>
          <p:spPr>
            <a:xfrm>
              <a:off x="351000" y="1815130"/>
              <a:ext cx="2040030" cy="664784"/>
            </a:xfrm>
            <a:prstGeom prst="round2SameRect">
              <a:avLst/>
            </a:prstGeom>
            <a:solidFill>
              <a:srgbClr val="E8F9FF"/>
            </a:solidFill>
            <a:ln w="38100">
              <a:solidFill>
                <a:srgbClr val="E8F9FF"/>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Concept</a:t>
              </a:r>
            </a:p>
          </p:txBody>
        </p:sp>
        <p:sp>
          <p:nvSpPr>
            <p:cNvPr id="73" name="Rectangle: Top Corners Rounded 72">
              <a:extLst>
                <a:ext uri="{FF2B5EF4-FFF2-40B4-BE49-F238E27FC236}">
                  <a16:creationId xmlns:a16="http://schemas.microsoft.com/office/drawing/2014/main" id="{D9B43186-18F1-9232-2A6C-8A9CC1CF1423}"/>
                </a:ext>
              </a:extLst>
            </p:cNvPr>
            <p:cNvSpPr/>
            <p:nvPr/>
          </p:nvSpPr>
          <p:spPr>
            <a:xfrm>
              <a:off x="351000" y="2511107"/>
              <a:ext cx="2040030" cy="3636178"/>
            </a:xfrm>
            <a:prstGeom prst="round2SameRect">
              <a:avLst>
                <a:gd name="adj1" fmla="val 0"/>
                <a:gd name="adj2" fmla="val 11111"/>
              </a:avLst>
            </a:prstGeom>
            <a:noFill/>
            <a:ln w="38100">
              <a:solidFill>
                <a:srgbClr val="E8F9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Start with an idea, theme or concept and explore possibilities.</a:t>
              </a:r>
            </a:p>
          </p:txBody>
        </p:sp>
      </p:grpSp>
      <p:grpSp>
        <p:nvGrpSpPr>
          <p:cNvPr id="7" name="Group 6" descr="Research. Deep dive into research, including any references to the concept, and brain-dump everything into a document.">
            <a:extLst>
              <a:ext uri="{FF2B5EF4-FFF2-40B4-BE49-F238E27FC236}">
                <a16:creationId xmlns:a16="http://schemas.microsoft.com/office/drawing/2014/main" id="{96970A53-2261-7CFF-3EF8-1D8CD9C3A36B}"/>
              </a:ext>
            </a:extLst>
          </p:cNvPr>
          <p:cNvGrpSpPr/>
          <p:nvPr/>
        </p:nvGrpSpPr>
        <p:grpSpPr>
          <a:xfrm>
            <a:off x="2713492" y="1815130"/>
            <a:ext cx="2040030" cy="4306831"/>
            <a:chOff x="2713492" y="1815130"/>
            <a:chExt cx="2040030" cy="4306831"/>
          </a:xfrm>
        </p:grpSpPr>
        <p:sp>
          <p:nvSpPr>
            <p:cNvPr id="78" name="Rectangle: Top Corners Rounded 77">
              <a:extLst>
                <a:ext uri="{FF2B5EF4-FFF2-40B4-BE49-F238E27FC236}">
                  <a16:creationId xmlns:a16="http://schemas.microsoft.com/office/drawing/2014/main" id="{2BD1FD76-FE24-E10B-7496-00FB869FD0B1}"/>
                </a:ext>
              </a:extLst>
            </p:cNvPr>
            <p:cNvSpPr/>
            <p:nvPr/>
          </p:nvSpPr>
          <p:spPr>
            <a:xfrm>
              <a:off x="2713492" y="1815130"/>
              <a:ext cx="2040030" cy="657820"/>
            </a:xfrm>
            <a:prstGeom prst="round2SameRect">
              <a:avLst/>
            </a:prstGeom>
            <a:solidFill>
              <a:srgbClr val="D1F3FF"/>
            </a:solidFill>
            <a:ln w="38100">
              <a:solidFill>
                <a:srgbClr val="D1F3FF"/>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Research</a:t>
              </a:r>
            </a:p>
          </p:txBody>
        </p:sp>
        <p:sp>
          <p:nvSpPr>
            <p:cNvPr id="79" name="Rectangle: Top Corners Rounded 78">
              <a:extLst>
                <a:ext uri="{FF2B5EF4-FFF2-40B4-BE49-F238E27FC236}">
                  <a16:creationId xmlns:a16="http://schemas.microsoft.com/office/drawing/2014/main" id="{F98A9F8F-9895-27C7-35BD-13F373A8B590}"/>
                </a:ext>
              </a:extLst>
            </p:cNvPr>
            <p:cNvSpPr/>
            <p:nvPr/>
          </p:nvSpPr>
          <p:spPr>
            <a:xfrm>
              <a:off x="2713492" y="2500427"/>
              <a:ext cx="2040030" cy="3621534"/>
            </a:xfrm>
            <a:prstGeom prst="round2SameRect">
              <a:avLst>
                <a:gd name="adj1" fmla="val 0"/>
                <a:gd name="adj2" fmla="val 11111"/>
              </a:avLst>
            </a:prstGeom>
            <a:noFill/>
            <a:ln w="38100">
              <a:solidFill>
                <a:srgbClr val="D1F3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Deep dive into research, including any references to the concept, and brain-dump everything into a document.</a:t>
              </a:r>
            </a:p>
          </p:txBody>
        </p:sp>
      </p:grpSp>
      <p:grpSp>
        <p:nvGrpSpPr>
          <p:cNvPr id="8" name="Group 7" descr="Blueprint. Consider style and structure by creating a storyboard of the narrative in visual or written form.">
            <a:extLst>
              <a:ext uri="{FF2B5EF4-FFF2-40B4-BE49-F238E27FC236}">
                <a16:creationId xmlns:a16="http://schemas.microsoft.com/office/drawing/2014/main" id="{D7417B7D-BEBD-156C-2B85-99786A3BCAAE}"/>
              </a:ext>
            </a:extLst>
          </p:cNvPr>
          <p:cNvGrpSpPr/>
          <p:nvPr/>
        </p:nvGrpSpPr>
        <p:grpSpPr>
          <a:xfrm>
            <a:off x="5075984" y="1858384"/>
            <a:ext cx="2040030" cy="4228093"/>
            <a:chOff x="5075984" y="1858384"/>
            <a:chExt cx="2040030" cy="4228093"/>
          </a:xfrm>
        </p:grpSpPr>
        <p:sp>
          <p:nvSpPr>
            <p:cNvPr id="81" name="Rectangle: Top Corners Rounded 80">
              <a:extLst>
                <a:ext uri="{FF2B5EF4-FFF2-40B4-BE49-F238E27FC236}">
                  <a16:creationId xmlns:a16="http://schemas.microsoft.com/office/drawing/2014/main" id="{8EB9C344-3CEF-10AE-8106-D078C4F9CE9E}"/>
                </a:ext>
              </a:extLst>
            </p:cNvPr>
            <p:cNvSpPr/>
            <p:nvPr/>
          </p:nvSpPr>
          <p:spPr>
            <a:xfrm>
              <a:off x="5075984" y="1858384"/>
              <a:ext cx="2040030" cy="662433"/>
            </a:xfrm>
            <a:prstGeom prst="round2SameRect">
              <a:avLst/>
            </a:prstGeom>
            <a:solidFill>
              <a:srgbClr val="93E0FF"/>
            </a:solidFill>
            <a:ln w="38100">
              <a:solidFill>
                <a:srgbClr val="93E0FF"/>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800" b="1">
                  <a:solidFill>
                    <a:schemeClr val="tx1"/>
                  </a:solidFill>
                </a:rPr>
                <a:t>Blueprint</a:t>
              </a:r>
            </a:p>
          </p:txBody>
        </p:sp>
        <p:sp>
          <p:nvSpPr>
            <p:cNvPr id="82" name="Rectangle: Top Corners Rounded 81">
              <a:extLst>
                <a:ext uri="{FF2B5EF4-FFF2-40B4-BE49-F238E27FC236}">
                  <a16:creationId xmlns:a16="http://schemas.microsoft.com/office/drawing/2014/main" id="{E8331993-4D3B-9345-18E6-D1ADF3C92CC4}"/>
                </a:ext>
              </a:extLst>
            </p:cNvPr>
            <p:cNvSpPr/>
            <p:nvPr/>
          </p:nvSpPr>
          <p:spPr>
            <a:xfrm>
              <a:off x="5075984" y="2511107"/>
              <a:ext cx="2040030" cy="3575370"/>
            </a:xfrm>
            <a:prstGeom prst="round2SameRect">
              <a:avLst>
                <a:gd name="adj1" fmla="val 0"/>
                <a:gd name="adj2" fmla="val 11111"/>
              </a:avLst>
            </a:prstGeom>
            <a:noFill/>
            <a:ln w="38100">
              <a:solidFill>
                <a:srgbClr val="93E0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Consider style and structure by creating a storyboard of the narrative in visual or written form.</a:t>
              </a:r>
            </a:p>
          </p:txBody>
        </p:sp>
      </p:grpSp>
      <p:grpSp>
        <p:nvGrpSpPr>
          <p:cNvPr id="9" name="Group 8" descr="Drafting OR structured improv. Draft a bullet point version of the script and beginning refining OR use structured improv to create scenes.">
            <a:extLst>
              <a:ext uri="{FF2B5EF4-FFF2-40B4-BE49-F238E27FC236}">
                <a16:creationId xmlns:a16="http://schemas.microsoft.com/office/drawing/2014/main" id="{3711DFEA-778F-5BAB-E9D6-27E871199338}"/>
              </a:ext>
            </a:extLst>
          </p:cNvPr>
          <p:cNvGrpSpPr/>
          <p:nvPr/>
        </p:nvGrpSpPr>
        <p:grpSpPr>
          <a:xfrm>
            <a:off x="7438476" y="1858384"/>
            <a:ext cx="2040030" cy="4263577"/>
            <a:chOff x="7438476" y="1858384"/>
            <a:chExt cx="2040030" cy="4263577"/>
          </a:xfrm>
        </p:grpSpPr>
        <p:sp>
          <p:nvSpPr>
            <p:cNvPr id="84" name="Rectangle: Top Corners Rounded 83">
              <a:extLst>
                <a:ext uri="{FF2B5EF4-FFF2-40B4-BE49-F238E27FC236}">
                  <a16:creationId xmlns:a16="http://schemas.microsoft.com/office/drawing/2014/main" id="{8BFD2F0E-E179-0825-5F00-84DB0B2B5A1C}"/>
                </a:ext>
              </a:extLst>
            </p:cNvPr>
            <p:cNvSpPr/>
            <p:nvPr/>
          </p:nvSpPr>
          <p:spPr>
            <a:xfrm>
              <a:off x="7438476" y="1858384"/>
              <a:ext cx="2040030" cy="662433"/>
            </a:xfrm>
            <a:prstGeom prst="round2SameRect">
              <a:avLst/>
            </a:prstGeom>
            <a:solidFill>
              <a:srgbClr val="29C5FF"/>
            </a:solidFill>
            <a:ln w="38100">
              <a:solidFill>
                <a:srgbClr val="29C5FF"/>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gn="ctr"/>
              <a:r>
                <a:rPr lang="en-AU" sz="1600" b="1">
                  <a:solidFill>
                    <a:schemeClr val="tx1"/>
                  </a:solidFill>
                </a:rPr>
                <a:t>Drafting OR structured improv</a:t>
              </a:r>
            </a:p>
          </p:txBody>
        </p:sp>
        <p:sp>
          <p:nvSpPr>
            <p:cNvPr id="85" name="Rectangle: Top Corners Rounded 84">
              <a:extLst>
                <a:ext uri="{FF2B5EF4-FFF2-40B4-BE49-F238E27FC236}">
                  <a16:creationId xmlns:a16="http://schemas.microsoft.com/office/drawing/2014/main" id="{D547523E-D7FA-4182-7FEB-4BDB3EFBD73C}"/>
                </a:ext>
              </a:extLst>
            </p:cNvPr>
            <p:cNvSpPr/>
            <p:nvPr/>
          </p:nvSpPr>
          <p:spPr>
            <a:xfrm>
              <a:off x="7438476" y="2511107"/>
              <a:ext cx="2040030" cy="3610854"/>
            </a:xfrm>
            <a:prstGeom prst="round2SameRect">
              <a:avLst>
                <a:gd name="adj1" fmla="val 0"/>
                <a:gd name="adj2" fmla="val 11111"/>
              </a:avLst>
            </a:prstGeom>
            <a:noFill/>
            <a:ln w="38100">
              <a:solidFill>
                <a:srgbClr val="29C5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Draft a bullet point version of the script and beginning refining OR use structured improv to create scenes.</a:t>
              </a:r>
            </a:p>
          </p:txBody>
        </p:sp>
      </p:grpSp>
      <p:grpSp>
        <p:nvGrpSpPr>
          <p:cNvPr id="10" name="Group 9" descr="Real-time editing. Don’t be attached to the script and continually edit through rehearsals.">
            <a:extLst>
              <a:ext uri="{FF2B5EF4-FFF2-40B4-BE49-F238E27FC236}">
                <a16:creationId xmlns:a16="http://schemas.microsoft.com/office/drawing/2014/main" id="{278C2F77-272A-8482-D3B7-F5C320795047}"/>
              </a:ext>
            </a:extLst>
          </p:cNvPr>
          <p:cNvGrpSpPr/>
          <p:nvPr/>
        </p:nvGrpSpPr>
        <p:grpSpPr>
          <a:xfrm>
            <a:off x="9800970" y="1837994"/>
            <a:ext cx="2040030" cy="4283968"/>
            <a:chOff x="9800970" y="1837994"/>
            <a:chExt cx="2040030" cy="4283968"/>
          </a:xfrm>
        </p:grpSpPr>
        <p:sp>
          <p:nvSpPr>
            <p:cNvPr id="111" name="Rectangle: Top Corners Rounded 110">
              <a:extLst>
                <a:ext uri="{FF2B5EF4-FFF2-40B4-BE49-F238E27FC236}">
                  <a16:creationId xmlns:a16="http://schemas.microsoft.com/office/drawing/2014/main" id="{F00FD566-034E-D88E-2D7D-9E02C5FB8421}"/>
                </a:ext>
              </a:extLst>
            </p:cNvPr>
            <p:cNvSpPr/>
            <p:nvPr/>
          </p:nvSpPr>
          <p:spPr>
            <a:xfrm>
              <a:off x="9800970" y="1837994"/>
              <a:ext cx="2040030" cy="662433"/>
            </a:xfrm>
            <a:prstGeom prst="round2SameRect">
              <a:avLst/>
            </a:prstGeom>
            <a:solidFill>
              <a:srgbClr val="00B0EE"/>
            </a:solidFill>
            <a:ln w="38100">
              <a:solidFill>
                <a:srgbClr val="00B0EE"/>
              </a:solidFill>
            </a:ln>
          </p:spPr>
          <p:style>
            <a:lnRef idx="2">
              <a:schemeClr val="accent6">
                <a:shade val="15000"/>
              </a:schemeClr>
            </a:lnRef>
            <a:fillRef idx="1">
              <a:schemeClr val="accent6"/>
            </a:fillRef>
            <a:effectRef idx="0">
              <a:schemeClr val="accent6"/>
            </a:effectRef>
            <a:fontRef idx="minor">
              <a:schemeClr val="lt1"/>
            </a:fontRef>
          </p:style>
          <p:txBody>
            <a:bodyPr rtlCol="0" anchor="ctr" anchorCtr="1"/>
            <a:lstStyle/>
            <a:p>
              <a:pPr>
                <a:lnSpc>
                  <a:spcPct val="114000"/>
                </a:lnSpc>
              </a:pPr>
              <a:r>
                <a:rPr lang="en-US" sz="1800" b="1">
                  <a:solidFill>
                    <a:schemeClr val="tx1"/>
                  </a:solidFill>
                  <a:latin typeface="+mj-lt"/>
                </a:rPr>
                <a:t>Real-time editing</a:t>
              </a:r>
            </a:p>
          </p:txBody>
        </p:sp>
        <p:sp>
          <p:nvSpPr>
            <p:cNvPr id="112" name="Rectangle: Top Corners Rounded 111">
              <a:extLst>
                <a:ext uri="{FF2B5EF4-FFF2-40B4-BE49-F238E27FC236}">
                  <a16:creationId xmlns:a16="http://schemas.microsoft.com/office/drawing/2014/main" id="{3B0BF229-A359-F331-84D3-00338AEA2539}"/>
                </a:ext>
              </a:extLst>
            </p:cNvPr>
            <p:cNvSpPr/>
            <p:nvPr/>
          </p:nvSpPr>
          <p:spPr>
            <a:xfrm>
              <a:off x="9800970" y="2511106"/>
              <a:ext cx="2040030" cy="3610856"/>
            </a:xfrm>
            <a:prstGeom prst="round2SameRect">
              <a:avLst>
                <a:gd name="adj1" fmla="val 0"/>
                <a:gd name="adj2" fmla="val 11111"/>
              </a:avLst>
            </a:prstGeom>
            <a:noFill/>
            <a:ln w="38100">
              <a:solidFill>
                <a:srgbClr val="00B0EE"/>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spcAft>
                  <a:spcPts val="600"/>
                </a:spcAft>
              </a:pPr>
              <a:r>
                <a:rPr lang="en-US" sz="1600">
                  <a:solidFill>
                    <a:srgbClr val="000000"/>
                  </a:solidFill>
                </a:rPr>
                <a:t>Don’t be attached to the script and continually edit through rehearsals.</a:t>
              </a:r>
            </a:p>
          </p:txBody>
        </p:sp>
      </p:grpSp>
      <p:grpSp>
        <p:nvGrpSpPr>
          <p:cNvPr id="5" name="Group 4">
            <a:extLst>
              <a:ext uri="{FF2B5EF4-FFF2-40B4-BE49-F238E27FC236}">
                <a16:creationId xmlns:a16="http://schemas.microsoft.com/office/drawing/2014/main" id="{A33483F0-88D9-D8E5-5D5D-95AB5EF750DF}"/>
              </a:ext>
              <a:ext uri="{C183D7F6-B498-43B3-948B-1728B52AA6E4}">
                <adec:decorative xmlns:adec="http://schemas.microsoft.com/office/drawing/2017/decorative" val="1"/>
              </a:ext>
            </a:extLst>
          </p:cNvPr>
          <p:cNvGrpSpPr/>
          <p:nvPr/>
        </p:nvGrpSpPr>
        <p:grpSpPr>
          <a:xfrm>
            <a:off x="2463857" y="3734436"/>
            <a:ext cx="7258286" cy="493542"/>
            <a:chOff x="2463857" y="3734436"/>
            <a:chExt cx="7258286" cy="493542"/>
          </a:xfrm>
        </p:grpSpPr>
        <p:sp>
          <p:nvSpPr>
            <p:cNvPr id="106" name="Isosceles Triangle 105">
              <a:extLst>
                <a:ext uri="{FF2B5EF4-FFF2-40B4-BE49-F238E27FC236}">
                  <a16:creationId xmlns:a16="http://schemas.microsoft.com/office/drawing/2014/main" id="{D0D8ABC1-25DA-DAA1-6CED-74E1BEEFC402}"/>
                </a:ext>
              </a:extLst>
            </p:cNvPr>
            <p:cNvSpPr/>
            <p:nvPr/>
          </p:nvSpPr>
          <p:spPr>
            <a:xfrm rot="5400000">
              <a:off x="2299492" y="3898802"/>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37031E24-BC8C-B2A1-9921-A3965051913F}"/>
                </a:ext>
              </a:extLst>
            </p:cNvPr>
            <p:cNvSpPr/>
            <p:nvPr/>
          </p:nvSpPr>
          <p:spPr>
            <a:xfrm rot="5400000">
              <a:off x="4667982"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4521A684-5F88-0D2A-EBB4-924603441253}"/>
                </a:ext>
              </a:extLst>
            </p:cNvPr>
            <p:cNvSpPr/>
            <p:nvPr/>
          </p:nvSpPr>
          <p:spPr>
            <a:xfrm rot="5400000">
              <a:off x="7030474"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8F79FB57-D848-1E06-23FD-DBF1EFB4F556}"/>
                </a:ext>
              </a:extLst>
            </p:cNvPr>
            <p:cNvSpPr/>
            <p:nvPr/>
          </p:nvSpPr>
          <p:spPr>
            <a:xfrm rot="5400000">
              <a:off x="9392966" y="3898801"/>
              <a:ext cx="493541" cy="164812"/>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79D701F2-D5AD-5C77-8423-482CA619015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54879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CB14-9772-CF3C-9C70-7523159B3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D89F62-0F80-3B5E-98B5-B23EDC36CF2F}"/>
              </a:ext>
            </a:extLst>
          </p:cNvPr>
          <p:cNvSpPr>
            <a:spLocks noGrp="1"/>
          </p:cNvSpPr>
          <p:nvPr>
            <p:ph type="title"/>
          </p:nvPr>
        </p:nvSpPr>
        <p:spPr/>
        <p:txBody>
          <a:bodyPr/>
          <a:lstStyle/>
          <a:p>
            <a:r>
              <a:rPr lang="en-AU">
                <a:latin typeface="+mj-lt"/>
                <a:cs typeface="Arial"/>
              </a:rPr>
              <a:t>Bertolt Brecht</a:t>
            </a:r>
            <a:endParaRPr lang="en-AU">
              <a:latin typeface="+mj-lt"/>
            </a:endParaRPr>
          </a:p>
        </p:txBody>
      </p:sp>
      <p:sp>
        <p:nvSpPr>
          <p:cNvPr id="33" name="Oval 32">
            <a:extLst>
              <a:ext uri="{FF2B5EF4-FFF2-40B4-BE49-F238E27FC236}">
                <a16:creationId xmlns:a16="http://schemas.microsoft.com/office/drawing/2014/main" id="{D7EFDF58-0D41-0EDE-2A5F-0D1E0D05E68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4.4a</a:t>
            </a:r>
            <a:endParaRPr lang="en-GB" sz="1800" b="1"/>
          </a:p>
        </p:txBody>
      </p:sp>
      <p:grpSp>
        <p:nvGrpSpPr>
          <p:cNvPr id="2" name="Group 1" descr="Who he was.&#10;Born in Augsburg, Germany, in 1898; died in East Berlin in 1956&#10;A German playwright, poet and theatre director known for his revolutionary ideas in theatre&#10;Founded the Berliner Ensemble theatre company in East Berlin 1949.">
            <a:extLst>
              <a:ext uri="{FF2B5EF4-FFF2-40B4-BE49-F238E27FC236}">
                <a16:creationId xmlns:a16="http://schemas.microsoft.com/office/drawing/2014/main" id="{69A9B095-9E32-ADC1-6775-E17FEBDE405A}"/>
              </a:ext>
            </a:extLst>
          </p:cNvPr>
          <p:cNvGrpSpPr/>
          <p:nvPr/>
        </p:nvGrpSpPr>
        <p:grpSpPr>
          <a:xfrm>
            <a:off x="354000" y="1346138"/>
            <a:ext cx="5680811" cy="2508381"/>
            <a:chOff x="354000" y="1346138"/>
            <a:chExt cx="5680811" cy="2508381"/>
          </a:xfrm>
        </p:grpSpPr>
        <p:sp>
          <p:nvSpPr>
            <p:cNvPr id="23" name="Rectangle: Top Corners Rounded 22">
              <a:extLst>
                <a:ext uri="{FF2B5EF4-FFF2-40B4-BE49-F238E27FC236}">
                  <a16:creationId xmlns:a16="http://schemas.microsoft.com/office/drawing/2014/main" id="{FAC1348F-A511-EB79-CB54-D4CEBD5F96CF}"/>
                </a:ext>
              </a:extLst>
            </p:cNvPr>
            <p:cNvSpPr/>
            <p:nvPr/>
          </p:nvSpPr>
          <p:spPr>
            <a:xfrm>
              <a:off x="354002" y="1346138"/>
              <a:ext cx="5680809" cy="436248"/>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Who he was</a:t>
              </a:r>
            </a:p>
          </p:txBody>
        </p:sp>
        <p:sp>
          <p:nvSpPr>
            <p:cNvPr id="22" name="Rectangle: Top Corners Rounded 21">
              <a:extLst>
                <a:ext uri="{FF2B5EF4-FFF2-40B4-BE49-F238E27FC236}">
                  <a16:creationId xmlns:a16="http://schemas.microsoft.com/office/drawing/2014/main" id="{57ABB13C-4299-5C69-CC75-B888E7AFD445}"/>
                </a:ext>
              </a:extLst>
            </p:cNvPr>
            <p:cNvSpPr/>
            <p:nvPr/>
          </p:nvSpPr>
          <p:spPr>
            <a:xfrm>
              <a:off x="354000" y="1782386"/>
              <a:ext cx="5680809" cy="2072133"/>
            </a:xfrm>
            <a:prstGeom prst="round2SameRect">
              <a:avLst>
                <a:gd name="adj1" fmla="val 0"/>
                <a:gd name="adj2" fmla="val 2850"/>
              </a:avLst>
            </a:prstGeom>
            <a:solidFill>
              <a:srgbClr val="E6D9FF"/>
            </a:solidFill>
            <a:ln w="38100">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spcAft>
                  <a:spcPts val="600"/>
                </a:spcAft>
                <a:buFont typeface="Arial" panose="020B0604020202020204" pitchFamily="34" charset="0"/>
                <a:buChar char="•"/>
              </a:pPr>
              <a:r>
                <a:rPr lang="en-US" sz="1400">
                  <a:solidFill>
                    <a:schemeClr val="tx1"/>
                  </a:solidFill>
                </a:rPr>
                <a:t>Born in Augsburg, Germany, in 1898; died in East Berlin in 1956</a:t>
              </a:r>
            </a:p>
            <a:p>
              <a:pPr marL="285750" indent="-285750">
                <a:lnSpc>
                  <a:spcPct val="120000"/>
                </a:lnSpc>
                <a:spcAft>
                  <a:spcPts val="600"/>
                </a:spcAft>
                <a:buFont typeface="Arial" panose="020B0604020202020204" pitchFamily="34" charset="0"/>
                <a:buChar char="•"/>
              </a:pPr>
              <a:r>
                <a:rPr lang="en-US" sz="1400">
                  <a:solidFill>
                    <a:schemeClr val="tx1"/>
                  </a:solidFill>
                </a:rPr>
                <a:t>A German playwright, poet and theatre director known for his revolutionary ideas in theatre</a:t>
              </a:r>
            </a:p>
            <a:p>
              <a:pPr marL="285750" indent="-285750">
                <a:lnSpc>
                  <a:spcPct val="120000"/>
                </a:lnSpc>
                <a:spcAft>
                  <a:spcPts val="600"/>
                </a:spcAft>
                <a:buFont typeface="Arial" panose="020B0604020202020204" pitchFamily="34" charset="0"/>
                <a:buChar char="•"/>
              </a:pPr>
              <a:r>
                <a:rPr lang="en-US" sz="1400">
                  <a:solidFill>
                    <a:schemeClr val="tx1"/>
                  </a:solidFill>
                </a:rPr>
                <a:t>Founded the Berliner Ensemble theatre company in East Berlin 1949.</a:t>
              </a:r>
            </a:p>
          </p:txBody>
        </p:sp>
      </p:grpSp>
      <p:grpSp>
        <p:nvGrpSpPr>
          <p:cNvPr id="5" name="Group 4" descr="His teaching focus.&#10;Developed Epic Theatre, aiming to make audiences think critically rather than become emotionally absorbed. &#10;Introduced techniques like the Verfremdungseffekt (alienation effect) to prevent emotional attachment and encourage analytical viewing.&#10;Emphasized the use of narration, direct address, and visible stage elements to remind audiences they were watching a play.">
            <a:extLst>
              <a:ext uri="{FF2B5EF4-FFF2-40B4-BE49-F238E27FC236}">
                <a16:creationId xmlns:a16="http://schemas.microsoft.com/office/drawing/2014/main" id="{5723674F-7D8A-C4F5-ADC9-8895D4F428E2}"/>
              </a:ext>
            </a:extLst>
          </p:cNvPr>
          <p:cNvGrpSpPr/>
          <p:nvPr/>
        </p:nvGrpSpPr>
        <p:grpSpPr>
          <a:xfrm>
            <a:off x="6157189" y="1346138"/>
            <a:ext cx="5680811" cy="2508381"/>
            <a:chOff x="6157189" y="1346138"/>
            <a:chExt cx="5680811" cy="2508381"/>
          </a:xfrm>
        </p:grpSpPr>
        <p:sp>
          <p:nvSpPr>
            <p:cNvPr id="26" name="Rectangle: Top Corners Rounded 25">
              <a:extLst>
                <a:ext uri="{FF2B5EF4-FFF2-40B4-BE49-F238E27FC236}">
                  <a16:creationId xmlns:a16="http://schemas.microsoft.com/office/drawing/2014/main" id="{A15489FF-15B0-F2DD-DEB4-3D5A166DEE8B}"/>
                </a:ext>
              </a:extLst>
            </p:cNvPr>
            <p:cNvSpPr/>
            <p:nvPr/>
          </p:nvSpPr>
          <p:spPr>
            <a:xfrm>
              <a:off x="6157191" y="1346138"/>
              <a:ext cx="5680809" cy="436248"/>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His teaching focus</a:t>
              </a:r>
            </a:p>
          </p:txBody>
        </p:sp>
        <p:sp>
          <p:nvSpPr>
            <p:cNvPr id="25" name="Rectangle: Top Corners Rounded 24">
              <a:extLst>
                <a:ext uri="{FF2B5EF4-FFF2-40B4-BE49-F238E27FC236}">
                  <a16:creationId xmlns:a16="http://schemas.microsoft.com/office/drawing/2014/main" id="{0BF8AD95-781E-7A56-8849-78F140650207}"/>
                </a:ext>
              </a:extLst>
            </p:cNvPr>
            <p:cNvSpPr/>
            <p:nvPr/>
          </p:nvSpPr>
          <p:spPr>
            <a:xfrm>
              <a:off x="6157189" y="1782386"/>
              <a:ext cx="5680809" cy="2072133"/>
            </a:xfrm>
            <a:prstGeom prst="round2SameRect">
              <a:avLst>
                <a:gd name="adj1" fmla="val 0"/>
                <a:gd name="adj2" fmla="val 2850"/>
              </a:avLst>
            </a:prstGeom>
            <a:solidFill>
              <a:schemeClr val="accent4"/>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spcAft>
                  <a:spcPts val="600"/>
                </a:spcAft>
                <a:buFont typeface="Arial" panose="020B0604020202020204" pitchFamily="34" charset="0"/>
                <a:buChar char="•"/>
              </a:pPr>
              <a:r>
                <a:rPr lang="en-US" sz="1400">
                  <a:solidFill>
                    <a:schemeClr val="tx1"/>
                  </a:solidFill>
                </a:rPr>
                <a:t>Developed Epic Theatre, aiming to make audiences think critically rather than become emotionally absorbed. </a:t>
              </a:r>
            </a:p>
            <a:p>
              <a:pPr marL="285750" indent="-285750">
                <a:lnSpc>
                  <a:spcPct val="120000"/>
                </a:lnSpc>
                <a:spcAft>
                  <a:spcPts val="600"/>
                </a:spcAft>
                <a:buFont typeface="Arial" panose="020B0604020202020204" pitchFamily="34" charset="0"/>
                <a:buChar char="•"/>
              </a:pPr>
              <a:r>
                <a:rPr lang="en-US" sz="1400">
                  <a:solidFill>
                    <a:schemeClr val="tx1"/>
                  </a:solidFill>
                </a:rPr>
                <a:t>Introduced techniques like the </a:t>
              </a:r>
              <a:r>
                <a:rPr lang="en-US" sz="1400" err="1">
                  <a:solidFill>
                    <a:schemeClr val="tx1"/>
                  </a:solidFill>
                </a:rPr>
                <a:t>Verfremdungseffekt</a:t>
              </a:r>
              <a:r>
                <a:rPr lang="en-US" sz="1400">
                  <a:solidFill>
                    <a:schemeClr val="tx1"/>
                  </a:solidFill>
                </a:rPr>
                <a:t> (alienation effect) to prevent emotional attachment and encourage analytical viewing.</a:t>
              </a:r>
            </a:p>
            <a:p>
              <a:pPr marL="285750" indent="-285750">
                <a:lnSpc>
                  <a:spcPct val="120000"/>
                </a:lnSpc>
                <a:spcAft>
                  <a:spcPts val="600"/>
                </a:spcAft>
                <a:buFont typeface="Arial" panose="020B0604020202020204" pitchFamily="34" charset="0"/>
                <a:buChar char="•"/>
              </a:pPr>
              <a:r>
                <a:rPr lang="en-US" sz="1400">
                  <a:solidFill>
                    <a:schemeClr val="tx1"/>
                  </a:solidFill>
                </a:rPr>
                <a:t>Emphasized the use of narration, direct address, and visible stage elements to remind audiences they were watching a play.</a:t>
              </a:r>
            </a:p>
          </p:txBody>
        </p:sp>
      </p:grpSp>
      <p:grpSp>
        <p:nvGrpSpPr>
          <p:cNvPr id="6" name="Group 5" descr="Key achievements.&#10;Wrote influential plays such as The Threepenny Opera (1928), Mother Courage and Her Children (1939), and The Caucasian Chalk Circle (1944).&#10;His works often addressed social and political issues, reflecting his Marxist beliefs.&#10;Left a lasting impact on modern theatre with his innovative approaches to storytelling and stagecraft.">
            <a:extLst>
              <a:ext uri="{FF2B5EF4-FFF2-40B4-BE49-F238E27FC236}">
                <a16:creationId xmlns:a16="http://schemas.microsoft.com/office/drawing/2014/main" id="{DB663A10-437E-157C-2E07-7052B7E8CC0F}"/>
              </a:ext>
            </a:extLst>
          </p:cNvPr>
          <p:cNvGrpSpPr/>
          <p:nvPr/>
        </p:nvGrpSpPr>
        <p:grpSpPr>
          <a:xfrm>
            <a:off x="354000" y="3941145"/>
            <a:ext cx="5680811" cy="2488229"/>
            <a:chOff x="354000" y="3941145"/>
            <a:chExt cx="5680811" cy="2488229"/>
          </a:xfrm>
        </p:grpSpPr>
        <p:sp>
          <p:nvSpPr>
            <p:cNvPr id="29" name="Rectangle: Top Corners Rounded 28">
              <a:extLst>
                <a:ext uri="{FF2B5EF4-FFF2-40B4-BE49-F238E27FC236}">
                  <a16:creationId xmlns:a16="http://schemas.microsoft.com/office/drawing/2014/main" id="{E389C226-1B24-F6EC-A7BD-F831E0A0DCE2}"/>
                </a:ext>
              </a:extLst>
            </p:cNvPr>
            <p:cNvSpPr/>
            <p:nvPr/>
          </p:nvSpPr>
          <p:spPr>
            <a:xfrm>
              <a:off x="354002" y="3941145"/>
              <a:ext cx="5680809" cy="432744"/>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AU" sz="1800" b="1" i="0" u="none" strike="noStrike" kern="1200" cap="none" spc="0" normalizeH="0" baseline="0" noProof="0">
                  <a:ln>
                    <a:noFill/>
                  </a:ln>
                  <a:solidFill>
                    <a:srgbClr val="FFFFFF"/>
                  </a:solidFill>
                  <a:effectLst/>
                  <a:uLnTx/>
                  <a:uFillTx/>
                  <a:latin typeface="+mj-lt"/>
                  <a:ea typeface="+mn-ea"/>
                  <a:cs typeface="+mn-cs"/>
                </a:rPr>
                <a:t>Key achievements</a:t>
              </a:r>
            </a:p>
          </p:txBody>
        </p:sp>
        <p:sp>
          <p:nvSpPr>
            <p:cNvPr id="28" name="Rectangle: Top Corners Rounded 27">
              <a:extLst>
                <a:ext uri="{FF2B5EF4-FFF2-40B4-BE49-F238E27FC236}">
                  <a16:creationId xmlns:a16="http://schemas.microsoft.com/office/drawing/2014/main" id="{D79A46D6-BD5A-A57D-551C-F69CF20BB964}"/>
                </a:ext>
              </a:extLst>
            </p:cNvPr>
            <p:cNvSpPr/>
            <p:nvPr/>
          </p:nvSpPr>
          <p:spPr>
            <a:xfrm>
              <a:off x="354000" y="4373889"/>
              <a:ext cx="5680809" cy="2055485"/>
            </a:xfrm>
            <a:prstGeom prst="round2SameRect">
              <a:avLst>
                <a:gd name="adj1" fmla="val 0"/>
                <a:gd name="adj2" fmla="val 2850"/>
              </a:avLst>
            </a:prstGeom>
            <a:solidFill>
              <a:schemeClr val="accent4"/>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spcAft>
                  <a:spcPts val="600"/>
                </a:spcAft>
                <a:buFont typeface="Arial" panose="020B0604020202020204" pitchFamily="34" charset="0"/>
                <a:buChar char="•"/>
              </a:pPr>
              <a:r>
                <a:rPr lang="en-US" sz="1400">
                  <a:solidFill>
                    <a:schemeClr val="tx1"/>
                  </a:solidFill>
                </a:rPr>
                <a:t>Wrote influential plays such as The </a:t>
              </a:r>
              <a:r>
                <a:rPr lang="en-US" sz="1400" err="1">
                  <a:solidFill>
                    <a:schemeClr val="tx1"/>
                  </a:solidFill>
                </a:rPr>
                <a:t>Threepenny</a:t>
              </a:r>
              <a:r>
                <a:rPr lang="en-US" sz="1400">
                  <a:solidFill>
                    <a:schemeClr val="tx1"/>
                  </a:solidFill>
                </a:rPr>
                <a:t> Opera (1928), Mother Courage and Her Children (1939), and The Caucasian Chalk Circle (1944).</a:t>
              </a:r>
            </a:p>
            <a:p>
              <a:pPr marL="285750" indent="-285750">
                <a:lnSpc>
                  <a:spcPct val="120000"/>
                </a:lnSpc>
                <a:spcAft>
                  <a:spcPts val="600"/>
                </a:spcAft>
                <a:buFont typeface="Arial" panose="020B0604020202020204" pitchFamily="34" charset="0"/>
                <a:buChar char="•"/>
              </a:pPr>
              <a:r>
                <a:rPr lang="en-US" sz="1400">
                  <a:solidFill>
                    <a:schemeClr val="tx1"/>
                  </a:solidFill>
                </a:rPr>
                <a:t>His works often addressed social and political issues, reflecting his Marxist beliefs.</a:t>
              </a:r>
            </a:p>
            <a:p>
              <a:pPr marL="285750" indent="-285750">
                <a:lnSpc>
                  <a:spcPct val="120000"/>
                </a:lnSpc>
                <a:spcAft>
                  <a:spcPts val="600"/>
                </a:spcAft>
                <a:buFont typeface="Arial" panose="020B0604020202020204" pitchFamily="34" charset="0"/>
                <a:buChar char="•"/>
              </a:pPr>
              <a:r>
                <a:rPr lang="en-US" sz="1400">
                  <a:solidFill>
                    <a:schemeClr val="tx1"/>
                  </a:solidFill>
                </a:rPr>
                <a:t>Left a lasting impact on modern theatre with his innovative approaches to storytelling and stagecraft.</a:t>
              </a:r>
            </a:p>
          </p:txBody>
        </p:sp>
      </p:grpSp>
      <p:grpSp>
        <p:nvGrpSpPr>
          <p:cNvPr id="7" name="Group 6" descr="Why it matters in our drama class.&#10;Encourages us to use theatre as a tool for social commentary and change.&#10;Teaches techniques that break the &quot;fourth wall,&quot; engaging audiences in new ways.&#10;Inspires critical thinking about the content and purpose of theatrical performances.">
            <a:extLst>
              <a:ext uri="{FF2B5EF4-FFF2-40B4-BE49-F238E27FC236}">
                <a16:creationId xmlns:a16="http://schemas.microsoft.com/office/drawing/2014/main" id="{915C0C5F-0C13-E5F1-10F6-7D68D5FF2455}"/>
              </a:ext>
            </a:extLst>
          </p:cNvPr>
          <p:cNvGrpSpPr/>
          <p:nvPr/>
        </p:nvGrpSpPr>
        <p:grpSpPr>
          <a:xfrm>
            <a:off x="6157189" y="3941145"/>
            <a:ext cx="5680811" cy="2488229"/>
            <a:chOff x="6157189" y="3941145"/>
            <a:chExt cx="5680811" cy="2488229"/>
          </a:xfrm>
        </p:grpSpPr>
        <p:sp>
          <p:nvSpPr>
            <p:cNvPr id="32" name="Rectangle: Top Corners Rounded 31">
              <a:extLst>
                <a:ext uri="{FF2B5EF4-FFF2-40B4-BE49-F238E27FC236}">
                  <a16:creationId xmlns:a16="http://schemas.microsoft.com/office/drawing/2014/main" id="{8F6B442E-F740-9545-6B85-818C64BB6790}"/>
                </a:ext>
              </a:extLst>
            </p:cNvPr>
            <p:cNvSpPr/>
            <p:nvPr/>
          </p:nvSpPr>
          <p:spPr>
            <a:xfrm>
              <a:off x="6157191" y="3941145"/>
              <a:ext cx="5680809" cy="432744"/>
            </a:xfrm>
            <a:prstGeom prst="round2SameRect">
              <a:avLst/>
            </a:prstGeom>
            <a:solidFill>
              <a:schemeClr val="accent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marL="0" marR="0" lvl="0" indent="0" algn="l" defTabSz="609585"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mj-lt"/>
                  <a:ea typeface="+mn-ea"/>
                  <a:cs typeface="+mn-cs"/>
                </a:rPr>
                <a:t>Why it matters in our drama class</a:t>
              </a:r>
            </a:p>
          </p:txBody>
        </p:sp>
        <p:sp>
          <p:nvSpPr>
            <p:cNvPr id="31" name="Rectangle: Top Corners Rounded 30">
              <a:extLst>
                <a:ext uri="{FF2B5EF4-FFF2-40B4-BE49-F238E27FC236}">
                  <a16:creationId xmlns:a16="http://schemas.microsoft.com/office/drawing/2014/main" id="{874553A3-4EA7-694C-1B3E-B23266490550}"/>
                </a:ext>
              </a:extLst>
            </p:cNvPr>
            <p:cNvSpPr/>
            <p:nvPr/>
          </p:nvSpPr>
          <p:spPr>
            <a:xfrm>
              <a:off x="6157189" y="4373889"/>
              <a:ext cx="5680809" cy="2055485"/>
            </a:xfrm>
            <a:prstGeom prst="round2SameRect">
              <a:avLst>
                <a:gd name="adj1" fmla="val 0"/>
                <a:gd name="adj2" fmla="val 2850"/>
              </a:avLst>
            </a:prstGeom>
            <a:solidFill>
              <a:srgbClr val="E6D9FF"/>
            </a:solidFill>
            <a:ln w="38100">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nSpc>
                  <a:spcPct val="120000"/>
                </a:lnSpc>
                <a:spcAft>
                  <a:spcPts val="600"/>
                </a:spcAft>
                <a:buFont typeface="Arial" panose="020B0604020202020204" pitchFamily="34" charset="0"/>
                <a:buChar char="•"/>
              </a:pPr>
              <a:r>
                <a:rPr lang="en-US" sz="1400">
                  <a:solidFill>
                    <a:schemeClr val="tx1"/>
                  </a:solidFill>
                </a:rPr>
                <a:t>Encourages us to use theatre as a tool for social commentary and change.</a:t>
              </a:r>
            </a:p>
            <a:p>
              <a:pPr marL="285750" indent="-285750">
                <a:lnSpc>
                  <a:spcPct val="120000"/>
                </a:lnSpc>
                <a:spcAft>
                  <a:spcPts val="600"/>
                </a:spcAft>
                <a:buFont typeface="Arial" panose="020B0604020202020204" pitchFamily="34" charset="0"/>
                <a:buChar char="•"/>
              </a:pPr>
              <a:r>
                <a:rPr lang="en-US" sz="1400">
                  <a:solidFill>
                    <a:schemeClr val="tx1"/>
                  </a:solidFill>
                </a:rPr>
                <a:t>Teaches techniques that break the "fourth wall," engaging audiences in new ways.</a:t>
              </a:r>
            </a:p>
            <a:p>
              <a:pPr marL="285750" indent="-285750">
                <a:lnSpc>
                  <a:spcPct val="120000"/>
                </a:lnSpc>
                <a:spcAft>
                  <a:spcPts val="600"/>
                </a:spcAft>
                <a:buFont typeface="Arial" panose="020B0604020202020204" pitchFamily="34" charset="0"/>
                <a:buChar char="•"/>
              </a:pPr>
              <a:r>
                <a:rPr lang="en-US" sz="1400">
                  <a:solidFill>
                    <a:schemeClr val="tx1"/>
                  </a:solidFill>
                </a:rPr>
                <a:t>Inspires critical thinking about the content and purpose of theatrical performances.</a:t>
              </a:r>
            </a:p>
          </p:txBody>
        </p:sp>
      </p:grpSp>
      <p:sp>
        <p:nvSpPr>
          <p:cNvPr id="18" name="TextBox 17">
            <a:extLst>
              <a:ext uri="{FF2B5EF4-FFF2-40B4-BE49-F238E27FC236}">
                <a16:creationId xmlns:a16="http://schemas.microsoft.com/office/drawing/2014/main" id="{65A11D90-F3F3-97B5-6126-BE8C12565AB2}"/>
              </a:ext>
            </a:extLst>
          </p:cNvPr>
          <p:cNvSpPr txBox="1"/>
          <p:nvPr/>
        </p:nvSpPr>
        <p:spPr>
          <a:xfrm>
            <a:off x="360000" y="6516000"/>
            <a:ext cx="8782851" cy="246221"/>
          </a:xfrm>
          <a:prstGeom prst="rect">
            <a:avLst/>
          </a:prstGeom>
          <a:noFill/>
        </p:spPr>
        <p:txBody>
          <a:bodyPr wrap="square">
            <a:spAutoFit/>
          </a:bodyPr>
          <a:lstStyle/>
          <a:p>
            <a:r>
              <a:rPr lang="en-AU" sz="1000" b="0" i="0">
                <a:solidFill>
                  <a:srgbClr val="222222"/>
                </a:solidFill>
                <a:effectLst/>
              </a:rPr>
              <a:t>Unwin S (2014) </a:t>
            </a:r>
            <a:r>
              <a:rPr lang="en-AU" sz="1000" b="0" i="1">
                <a:solidFill>
                  <a:srgbClr val="222222"/>
                </a:solidFill>
                <a:effectLst/>
              </a:rPr>
              <a:t>The Complete Brecht Toolkit</a:t>
            </a:r>
            <a:r>
              <a:rPr lang="en-AU" sz="1000" b="0" i="0">
                <a:solidFill>
                  <a:srgbClr val="222222"/>
                </a:solidFill>
                <a:effectLst/>
              </a:rPr>
              <a:t>, Nick Herns Books, London.</a:t>
            </a:r>
            <a:endParaRPr lang="en-GB" sz="1000"/>
          </a:p>
        </p:txBody>
      </p:sp>
      <p:sp>
        <p:nvSpPr>
          <p:cNvPr id="3" name="Slide Number Placeholder 2">
            <a:extLst>
              <a:ext uri="{FF2B5EF4-FFF2-40B4-BE49-F238E27FC236}">
                <a16:creationId xmlns:a16="http://schemas.microsoft.com/office/drawing/2014/main" id="{1909C25A-DABF-D9E8-9E12-9CC0FE01AD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11330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673-84D3-A989-FD82-0C13000A12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4CB35E-2824-5206-7CC2-A94E3D9330E8}"/>
              </a:ext>
            </a:extLst>
          </p:cNvPr>
          <p:cNvSpPr>
            <a:spLocks noGrp="1"/>
          </p:cNvSpPr>
          <p:nvPr>
            <p:ph type="title"/>
          </p:nvPr>
        </p:nvSpPr>
        <p:spPr>
          <a:xfrm>
            <a:off x="360000" y="360000"/>
            <a:ext cx="11484000" cy="545601"/>
          </a:xfrm>
        </p:spPr>
        <p:txBody>
          <a:bodyPr/>
          <a:lstStyle/>
          <a:p>
            <a:r>
              <a:rPr lang="en-AU">
                <a:latin typeface="+mj-lt"/>
                <a:cs typeface="Arial"/>
              </a:rPr>
              <a:t>Quote</a:t>
            </a:r>
            <a:endParaRPr lang="en-AU">
              <a:latin typeface="+mj-lt"/>
            </a:endParaRPr>
          </a:p>
        </p:txBody>
      </p:sp>
      <p:sp>
        <p:nvSpPr>
          <p:cNvPr id="2" name="Oval 1">
            <a:extLst>
              <a:ext uri="{FF2B5EF4-FFF2-40B4-BE49-F238E27FC236}">
                <a16:creationId xmlns:a16="http://schemas.microsoft.com/office/drawing/2014/main" id="{AB57C562-CEC3-6C14-7607-CA327A9E712C}"/>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4.4b</a:t>
            </a:r>
            <a:endParaRPr lang="en-GB" sz="1800" b="1"/>
          </a:p>
        </p:txBody>
      </p:sp>
      <p:sp>
        <p:nvSpPr>
          <p:cNvPr id="8" name="Speech Bubble: Rectangle with Corners Rounded 7">
            <a:extLst>
              <a:ext uri="{FF2B5EF4-FFF2-40B4-BE49-F238E27FC236}">
                <a16:creationId xmlns:a16="http://schemas.microsoft.com/office/drawing/2014/main" id="{EC7BE228-C21B-2A54-A477-7F8AE478183E}"/>
              </a:ext>
            </a:extLst>
          </p:cNvPr>
          <p:cNvSpPr/>
          <p:nvPr/>
        </p:nvSpPr>
        <p:spPr>
          <a:xfrm>
            <a:off x="295275" y="1709348"/>
            <a:ext cx="6834187" cy="3443287"/>
          </a:xfrm>
          <a:prstGeom prst="wedgeRoundRectCallout">
            <a:avLst>
              <a:gd name="adj1" fmla="val 77424"/>
              <a:gd name="adj2" fmla="val -52576"/>
              <a:gd name="adj3" fmla="val 16667"/>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4000">
                <a:solidFill>
                  <a:schemeClr val="tx1"/>
                </a:solidFill>
                <a:ea typeface="Calibri" panose="020F0502020204030204" pitchFamily="34" charset="0"/>
              </a:rPr>
              <a:t>“Art is not a mirror held up to reality but a hammer with which to shape it.”</a:t>
            </a:r>
            <a:endParaRPr lang="en-GB" sz="4000">
              <a:solidFill>
                <a:schemeClr val="tx1"/>
              </a:solidFill>
            </a:endParaRPr>
          </a:p>
        </p:txBody>
      </p:sp>
      <p:pic>
        <p:nvPicPr>
          <p:cNvPr id="6" name="Picture 5">
            <a:extLst>
              <a:ext uri="{FF2B5EF4-FFF2-40B4-BE49-F238E27FC236}">
                <a16:creationId xmlns:a16="http://schemas.microsoft.com/office/drawing/2014/main" id="{9142E75E-A4A1-B42A-55F2-696CFBDE6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8940" y="1002600"/>
            <a:ext cx="3643135" cy="5152950"/>
          </a:xfrm>
          <a:prstGeom prst="rect">
            <a:avLst/>
          </a:prstGeom>
        </p:spPr>
      </p:pic>
      <p:sp>
        <p:nvSpPr>
          <p:cNvPr id="10" name="TextBox 9">
            <a:extLst>
              <a:ext uri="{FF2B5EF4-FFF2-40B4-BE49-F238E27FC236}">
                <a16:creationId xmlns:a16="http://schemas.microsoft.com/office/drawing/2014/main" id="{EF56A0AC-C111-4C04-9FB2-A29F2C432AAE}"/>
              </a:ext>
            </a:extLst>
          </p:cNvPr>
          <p:cNvSpPr txBox="1"/>
          <p:nvPr/>
        </p:nvSpPr>
        <p:spPr>
          <a:xfrm>
            <a:off x="295275" y="6419001"/>
            <a:ext cx="11339512" cy="246221"/>
          </a:xfrm>
          <a:prstGeom prst="rect">
            <a:avLst/>
          </a:prstGeom>
          <a:noFill/>
        </p:spPr>
        <p:txBody>
          <a:bodyPr wrap="square">
            <a:spAutoFit/>
          </a:bodyPr>
          <a:lstStyle/>
          <a:p>
            <a:r>
              <a:rPr lang="en-AU" sz="1000"/>
              <a:t>Brecht, B. (n.d.). Attributed quote: "Art is not a mirror held up to reality but a hammer with which to shape it."</a:t>
            </a:r>
            <a:endParaRPr lang="en-GB" sz="1000"/>
          </a:p>
        </p:txBody>
      </p:sp>
      <p:sp>
        <p:nvSpPr>
          <p:cNvPr id="3" name="Slide Number Placeholder 2">
            <a:extLst>
              <a:ext uri="{FF2B5EF4-FFF2-40B4-BE49-F238E27FC236}">
                <a16:creationId xmlns:a16="http://schemas.microsoft.com/office/drawing/2014/main" id="{F4260F90-22E9-0644-9D45-D4C12F759C6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6263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B683-DAA6-3EE4-5B27-88052C618D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A8F9E6-72DE-A2C3-C462-B405DE4D1CAE}"/>
              </a:ext>
            </a:extLst>
          </p:cNvPr>
          <p:cNvSpPr>
            <a:spLocks noGrp="1"/>
          </p:cNvSpPr>
          <p:nvPr>
            <p:ph type="title"/>
          </p:nvPr>
        </p:nvSpPr>
        <p:spPr/>
        <p:txBody>
          <a:bodyPr/>
          <a:lstStyle/>
          <a:p>
            <a:r>
              <a:rPr lang="en-AU">
                <a:latin typeface="+mj-lt"/>
                <a:cs typeface="Arial"/>
              </a:rPr>
              <a:t>Alienation effect</a:t>
            </a:r>
            <a:endParaRPr lang="en-AU">
              <a:latin typeface="+mj-lt"/>
            </a:endParaRPr>
          </a:p>
        </p:txBody>
      </p:sp>
      <p:sp>
        <p:nvSpPr>
          <p:cNvPr id="2" name="Oval 1">
            <a:extLst>
              <a:ext uri="{FF2B5EF4-FFF2-40B4-BE49-F238E27FC236}">
                <a16:creationId xmlns:a16="http://schemas.microsoft.com/office/drawing/2014/main" id="{B2BDF089-5770-CB09-11FD-DB570CF45D48}"/>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4.5a</a:t>
            </a:r>
            <a:endParaRPr lang="en-GB" sz="1800" b="1"/>
          </a:p>
        </p:txBody>
      </p:sp>
      <p:sp>
        <p:nvSpPr>
          <p:cNvPr id="10" name="Rectangle: Rounded Corners 9">
            <a:extLst>
              <a:ext uri="{FF2B5EF4-FFF2-40B4-BE49-F238E27FC236}">
                <a16:creationId xmlns:a16="http://schemas.microsoft.com/office/drawing/2014/main" id="{30992D3B-CD31-2E1D-042A-2F61471A1AB1}"/>
              </a:ext>
            </a:extLst>
          </p:cNvPr>
          <p:cNvSpPr/>
          <p:nvPr/>
        </p:nvSpPr>
        <p:spPr>
          <a:xfrm>
            <a:off x="360000" y="1593219"/>
            <a:ext cx="6129337" cy="4157512"/>
          </a:xfrm>
          <a:prstGeom prst="roundRect">
            <a:avLst>
              <a:gd name="adj" fmla="val 8205"/>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a:solidFill>
                  <a:schemeClr val="tx1"/>
                </a:solidFill>
              </a:rPr>
              <a:t>Brecht didn’t want audiences to get emotionally swept up or lost in the story. Instead, he wanted them to take a step back and think critically about the ideas behind the action — like a mirror to society.</a:t>
            </a:r>
            <a:br>
              <a:rPr lang="en-AU" sz="2000">
                <a:solidFill>
                  <a:schemeClr val="tx1"/>
                </a:solidFill>
              </a:rPr>
            </a:br>
            <a:r>
              <a:rPr lang="en-AU" sz="2000">
                <a:solidFill>
                  <a:schemeClr val="tx1"/>
                </a:solidFill>
              </a:rPr>
              <a:t>The alienation effect is about making the familiar seem strange so the audience questions what they’d normally accept without thinking.</a:t>
            </a:r>
            <a:endParaRPr lang="en-GB" sz="2000">
              <a:solidFill>
                <a:schemeClr val="tx1"/>
              </a:solidFill>
            </a:endParaRPr>
          </a:p>
        </p:txBody>
      </p:sp>
      <p:grpSp>
        <p:nvGrpSpPr>
          <p:cNvPr id="8" name="Group 7">
            <a:extLst>
              <a:ext uri="{FF2B5EF4-FFF2-40B4-BE49-F238E27FC236}">
                <a16:creationId xmlns:a16="http://schemas.microsoft.com/office/drawing/2014/main" id="{3FAFE118-AFE2-C171-6CA8-E2895ECCEA01}"/>
              </a:ext>
              <a:ext uri="{C183D7F6-B498-43B3-948B-1728B52AA6E4}">
                <adec:decorative xmlns:adec="http://schemas.microsoft.com/office/drawing/2017/decorative" val="1"/>
              </a:ext>
            </a:extLst>
          </p:cNvPr>
          <p:cNvGrpSpPr/>
          <p:nvPr/>
        </p:nvGrpSpPr>
        <p:grpSpPr>
          <a:xfrm>
            <a:off x="6690109" y="1593219"/>
            <a:ext cx="5334866" cy="4464255"/>
            <a:chOff x="6587473" y="1337713"/>
            <a:chExt cx="5786178" cy="4841916"/>
          </a:xfrm>
        </p:grpSpPr>
        <p:pic>
          <p:nvPicPr>
            <p:cNvPr id="6" name="Picture 5" descr="A group of people standing together&#10;&#10;AI-generated content may be incorrect.">
              <a:extLst>
                <a:ext uri="{FF2B5EF4-FFF2-40B4-BE49-F238E27FC236}">
                  <a16:creationId xmlns:a16="http://schemas.microsoft.com/office/drawing/2014/main" id="{BC9AD8A4-608A-F800-155D-CF58A8CFAD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77125" y="1700155"/>
              <a:ext cx="4006875" cy="4479474"/>
            </a:xfrm>
            <a:prstGeom prst="rect">
              <a:avLst/>
            </a:prstGeom>
          </p:spPr>
        </p:pic>
        <p:pic>
          <p:nvPicPr>
            <p:cNvPr id="9" name="Picture 8" descr="A screenshot of a video game&#10;&#10;AI-generated content may be incorrect.">
              <a:extLst>
                <a:ext uri="{FF2B5EF4-FFF2-40B4-BE49-F238E27FC236}">
                  <a16:creationId xmlns:a16="http://schemas.microsoft.com/office/drawing/2014/main" id="{0128A66E-47CD-42A2-3545-44ED5509F78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87473" y="1337713"/>
              <a:ext cx="5786178" cy="1757912"/>
            </a:xfrm>
            <a:prstGeom prst="rect">
              <a:avLst/>
            </a:prstGeom>
          </p:spPr>
        </p:pic>
      </p:grpSp>
      <p:sp>
        <p:nvSpPr>
          <p:cNvPr id="3" name="Slide Number Placeholder 2">
            <a:extLst>
              <a:ext uri="{FF2B5EF4-FFF2-40B4-BE49-F238E27FC236}">
                <a16:creationId xmlns:a16="http://schemas.microsoft.com/office/drawing/2014/main" id="{6EB6F816-36E2-EAAC-591A-5ABC8A64FFE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21920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BD9F7-953D-4313-4B6B-8D3B7365AF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06E6C1-8A13-869D-345E-773359AE26F1}"/>
              </a:ext>
            </a:extLst>
          </p:cNvPr>
          <p:cNvSpPr>
            <a:spLocks noGrp="1"/>
          </p:cNvSpPr>
          <p:nvPr>
            <p:ph type="title"/>
          </p:nvPr>
        </p:nvSpPr>
        <p:spPr/>
        <p:txBody>
          <a:bodyPr/>
          <a:lstStyle/>
          <a:p>
            <a:r>
              <a:rPr lang="en-AU">
                <a:latin typeface="+mj-lt"/>
                <a:cs typeface="Arial"/>
              </a:rPr>
              <a:t>Alienation effect examples (1)</a:t>
            </a:r>
            <a:endParaRPr lang="en-AU">
              <a:latin typeface="+mj-lt"/>
            </a:endParaRPr>
          </a:p>
        </p:txBody>
      </p:sp>
      <p:sp>
        <p:nvSpPr>
          <p:cNvPr id="2" name="Oval 1">
            <a:extLst>
              <a:ext uri="{FF2B5EF4-FFF2-40B4-BE49-F238E27FC236}">
                <a16:creationId xmlns:a16="http://schemas.microsoft.com/office/drawing/2014/main" id="{74691E93-E6DC-87C8-F985-F67D57B29623}"/>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4.5b</a:t>
            </a:r>
            <a:endParaRPr lang="en-GB" sz="1800" b="1"/>
          </a:p>
        </p:txBody>
      </p:sp>
      <p:sp>
        <p:nvSpPr>
          <p:cNvPr id="8" name="Slide Number Placeholder 2">
            <a:extLst>
              <a:ext uri="{FF2B5EF4-FFF2-40B4-BE49-F238E27FC236}">
                <a16:creationId xmlns:a16="http://schemas.microsoft.com/office/drawing/2014/main" id="{E166834E-5C1E-D890-E0FD-16F52A4FCCE9}"/>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35</a:t>
            </a:fld>
            <a:endParaRPr lang="en-AU"/>
          </a:p>
        </p:txBody>
      </p:sp>
      <p:sp>
        <p:nvSpPr>
          <p:cNvPr id="55" name="Rectangle: Rounded Corners 54">
            <a:extLst>
              <a:ext uri="{FF2B5EF4-FFF2-40B4-BE49-F238E27FC236}">
                <a16:creationId xmlns:a16="http://schemas.microsoft.com/office/drawing/2014/main" id="{13FB359F-1110-D5DF-360A-AA652408609F}"/>
              </a:ext>
            </a:extLst>
          </p:cNvPr>
          <p:cNvSpPr/>
          <p:nvPr/>
        </p:nvSpPr>
        <p:spPr>
          <a:xfrm>
            <a:off x="428625" y="1352145"/>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Direct Address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Breaks the fourth wall. Reminds the audience this is a performance and invites critical thought.</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56" name="Rectangle: Rounded Corners 55">
            <a:extLst>
              <a:ext uri="{FF2B5EF4-FFF2-40B4-BE49-F238E27FC236}">
                <a16:creationId xmlns:a16="http://schemas.microsoft.com/office/drawing/2014/main" id="{94B0149A-93B8-7ADE-63D6-C1DCAA2197C1}"/>
              </a:ext>
            </a:extLst>
          </p:cNvPr>
          <p:cNvSpPr/>
          <p:nvPr/>
        </p:nvSpPr>
        <p:spPr>
          <a:xfrm>
            <a:off x="3234633" y="1352145"/>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Narration</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 Adds distance by explaining events rather than emotionally engaging with them. Makes the audience think about what will or has happened.</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57" name="Rectangle: Rounded Corners 56">
            <a:extLst>
              <a:ext uri="{FF2B5EF4-FFF2-40B4-BE49-F238E27FC236}">
                <a16:creationId xmlns:a16="http://schemas.microsoft.com/office/drawing/2014/main" id="{FCE25CA7-229A-4069-312A-5D284BB58246}"/>
              </a:ext>
            </a:extLst>
          </p:cNvPr>
          <p:cNvSpPr/>
          <p:nvPr/>
        </p:nvSpPr>
        <p:spPr>
          <a:xfrm>
            <a:off x="6040643" y="1352145"/>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Placards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Displays slogans, facts, or questions. Interrupts the story and guides the audience to think critically.</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58" name="Rectangle: Rounded Corners 57">
            <a:extLst>
              <a:ext uri="{FF2B5EF4-FFF2-40B4-BE49-F238E27FC236}">
                <a16:creationId xmlns:a16="http://schemas.microsoft.com/office/drawing/2014/main" id="{03B256E0-C3A2-0ADC-8C5C-6F57E280CD5B}"/>
              </a:ext>
            </a:extLst>
          </p:cNvPr>
          <p:cNvSpPr/>
          <p:nvPr/>
        </p:nvSpPr>
        <p:spPr>
          <a:xfrm>
            <a:off x="8846651" y="1352145"/>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err="1">
                <a:ln>
                  <a:noFill/>
                </a:ln>
                <a:solidFill>
                  <a:srgbClr val="22272B"/>
                </a:solidFill>
                <a:effectLst/>
                <a:uLnTx/>
                <a:uFillTx/>
                <a:latin typeface="+mj-lt"/>
                <a:ea typeface="+mn-ea"/>
                <a:cs typeface="+mn-cs"/>
              </a:rPr>
              <a:t>Gestus</a:t>
            </a:r>
            <a:endParaRPr kumimoji="0" lang="en-AU" sz="1400" b="1" i="0" u="none" strike="noStrike" kern="1200" cap="none" spc="0" normalizeH="0" baseline="0" noProof="0">
              <a:ln>
                <a:noFill/>
              </a:ln>
              <a:solidFill>
                <a:srgbClr val="22272B"/>
              </a:solidFill>
              <a:effectLst/>
              <a:uLnTx/>
              <a:uFillTx/>
              <a:latin typeface="+mj-lt"/>
              <a:ea typeface="+mn-ea"/>
              <a:cs typeface="+mn-cs"/>
            </a:endParaRP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 symbolic, stylised gesture that reveals a character’s social status or attitude — showing the person and their place in society.</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59" name="Rectangle: Rounded Corners 58">
            <a:extLst>
              <a:ext uri="{FF2B5EF4-FFF2-40B4-BE49-F238E27FC236}">
                <a16:creationId xmlns:a16="http://schemas.microsoft.com/office/drawing/2014/main" id="{2A619505-B7A3-A730-88AB-B73BDF6612E8}"/>
              </a:ext>
            </a:extLst>
          </p:cNvPr>
          <p:cNvSpPr/>
          <p:nvPr/>
        </p:nvSpPr>
        <p:spPr>
          <a:xfrm>
            <a:off x="428625" y="3173212"/>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Songs/Chants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Break realism and create distance. Lyrics often comment on the action, helping the audience reflect instead of feel.</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0" name="Rectangle: Rounded Corners 59">
            <a:extLst>
              <a:ext uri="{FF2B5EF4-FFF2-40B4-BE49-F238E27FC236}">
                <a16:creationId xmlns:a16="http://schemas.microsoft.com/office/drawing/2014/main" id="{47D39D8E-4367-4948-B836-3724553FAA00}"/>
              </a:ext>
            </a:extLst>
          </p:cNvPr>
          <p:cNvSpPr/>
          <p:nvPr/>
        </p:nvSpPr>
        <p:spPr>
          <a:xfrm>
            <a:off x="3234633" y="3173212"/>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Third-Person Commentary</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The actor talks about themselves as a character. Creates space between actor and role — makes behaviour feel like a choice.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1" name="Rectangle: Rounded Corners 60">
            <a:extLst>
              <a:ext uri="{FF2B5EF4-FFF2-40B4-BE49-F238E27FC236}">
                <a16:creationId xmlns:a16="http://schemas.microsoft.com/office/drawing/2014/main" id="{6C5AA960-15A7-BE68-14EB-5DB78B350D3D}"/>
              </a:ext>
            </a:extLst>
          </p:cNvPr>
          <p:cNvSpPr/>
          <p:nvPr/>
        </p:nvSpPr>
        <p:spPr>
          <a:xfrm>
            <a:off x="6040643" y="3173212"/>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Scene Titles/Visible Stagecraft</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Labels scenes or exposes lights, props, or costume changes. Removes theatrical illusion.</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2" name="Rectangle: Rounded Corners 61">
            <a:extLst>
              <a:ext uri="{FF2B5EF4-FFF2-40B4-BE49-F238E27FC236}">
                <a16:creationId xmlns:a16="http://schemas.microsoft.com/office/drawing/2014/main" id="{715F6A7C-D64C-DDB7-1264-38D39D812120}"/>
              </a:ext>
            </a:extLst>
          </p:cNvPr>
          <p:cNvSpPr/>
          <p:nvPr/>
        </p:nvSpPr>
        <p:spPr>
          <a:xfrm>
            <a:off x="8846651" y="3173212"/>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Flashbacks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Jumps back in time unexpectedly, disrupting natural storytelling and drawing attention to cause and consequence.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3" name="Rectangle: Rounded Corners 62">
            <a:extLst>
              <a:ext uri="{FF2B5EF4-FFF2-40B4-BE49-F238E27FC236}">
                <a16:creationId xmlns:a16="http://schemas.microsoft.com/office/drawing/2014/main" id="{BCE316CD-3F54-743A-EC89-9137E5EA98E7}"/>
              </a:ext>
            </a:extLst>
          </p:cNvPr>
          <p:cNvSpPr/>
          <p:nvPr/>
        </p:nvSpPr>
        <p:spPr>
          <a:xfrm>
            <a:off x="428625" y="4957674"/>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Asides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Character shares private thoughts directly with the audience — creates commentary rather than intimacy.</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4" name="Rectangle: Rounded Corners 63">
            <a:extLst>
              <a:ext uri="{FF2B5EF4-FFF2-40B4-BE49-F238E27FC236}">
                <a16:creationId xmlns:a16="http://schemas.microsoft.com/office/drawing/2014/main" id="{55F3E28B-6B32-EB2B-508D-6711B6FA926B}"/>
              </a:ext>
            </a:extLst>
          </p:cNvPr>
          <p:cNvSpPr/>
          <p:nvPr/>
        </p:nvSpPr>
        <p:spPr>
          <a:xfrm>
            <a:off x="3234633" y="4957674"/>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Tableau</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Stops the action to present a visual moment. The stillness gives space for analysis and symbolism.</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5" name="Rectangle: Rounded Corners 64">
            <a:extLst>
              <a:ext uri="{FF2B5EF4-FFF2-40B4-BE49-F238E27FC236}">
                <a16:creationId xmlns:a16="http://schemas.microsoft.com/office/drawing/2014/main" id="{3E43B60B-BD76-919A-8576-F4FDCA1C2ACC}"/>
              </a:ext>
            </a:extLst>
          </p:cNvPr>
          <p:cNvSpPr/>
          <p:nvPr/>
        </p:nvSpPr>
        <p:spPr>
          <a:xfrm>
            <a:off x="6040643" y="4957674"/>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Chorus</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 group speaks or acts together. Creates a collective voice that comments on action rather than emotionally engaging in it.</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66" name="Rectangle: Rounded Corners 65">
            <a:extLst>
              <a:ext uri="{FF2B5EF4-FFF2-40B4-BE49-F238E27FC236}">
                <a16:creationId xmlns:a16="http://schemas.microsoft.com/office/drawing/2014/main" id="{56D2BB3A-95A8-B72F-FEFA-80BFB4F3F6B3}"/>
              </a:ext>
            </a:extLst>
          </p:cNvPr>
          <p:cNvSpPr/>
          <p:nvPr/>
        </p:nvSpPr>
        <p:spPr>
          <a:xfrm>
            <a:off x="8846651" y="4957674"/>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Transformational Prop</a:t>
            </a:r>
          </a:p>
          <a:p>
            <a:pPr marL="0" marR="0" lvl="0" indent="0" defTabSz="6223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 single object is used to represent many things. Highlights theatricality and symbol over realism.</a:t>
            </a:r>
            <a:endParaRPr kumimoji="0" lang="en-GB" sz="1400" b="0" i="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23248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61684-A806-28C1-16C3-038640CADD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A946C5-162F-7AC1-0BB7-76FC4F9AAA86}"/>
              </a:ext>
            </a:extLst>
          </p:cNvPr>
          <p:cNvSpPr>
            <a:spLocks noGrp="1"/>
          </p:cNvSpPr>
          <p:nvPr>
            <p:ph type="title"/>
          </p:nvPr>
        </p:nvSpPr>
        <p:spPr/>
        <p:txBody>
          <a:bodyPr/>
          <a:lstStyle/>
          <a:p>
            <a:r>
              <a:rPr lang="en-AU">
                <a:latin typeface="+mj-lt"/>
                <a:cs typeface="Arial"/>
              </a:rPr>
              <a:t>Alienation effect examples (2)</a:t>
            </a:r>
            <a:endParaRPr lang="en-AU">
              <a:latin typeface="+mj-lt"/>
            </a:endParaRPr>
          </a:p>
        </p:txBody>
      </p:sp>
      <p:sp>
        <p:nvSpPr>
          <p:cNvPr id="2" name="Oval 1">
            <a:extLst>
              <a:ext uri="{FF2B5EF4-FFF2-40B4-BE49-F238E27FC236}">
                <a16:creationId xmlns:a16="http://schemas.microsoft.com/office/drawing/2014/main" id="{DEC6FFD0-93F0-8314-ACC9-007FD6C06BB4}"/>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4.5b</a:t>
            </a:r>
            <a:endParaRPr lang="en-GB" sz="1800" b="1"/>
          </a:p>
        </p:txBody>
      </p:sp>
      <p:sp>
        <p:nvSpPr>
          <p:cNvPr id="8" name="Slide Number Placeholder 2">
            <a:extLst>
              <a:ext uri="{FF2B5EF4-FFF2-40B4-BE49-F238E27FC236}">
                <a16:creationId xmlns:a16="http://schemas.microsoft.com/office/drawing/2014/main" id="{85AFC992-C547-305C-4C86-9D39A94E65FB}"/>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36</a:t>
            </a:fld>
            <a:endParaRPr lang="en-AU"/>
          </a:p>
        </p:txBody>
      </p:sp>
      <p:sp>
        <p:nvSpPr>
          <p:cNvPr id="3" name="Rectangle: Rounded Corners 2">
            <a:extLst>
              <a:ext uri="{FF2B5EF4-FFF2-40B4-BE49-F238E27FC236}">
                <a16:creationId xmlns:a16="http://schemas.microsoft.com/office/drawing/2014/main" id="{5127DE80-8027-3892-F112-B0750EF9EC3D}"/>
              </a:ext>
            </a:extLst>
          </p:cNvPr>
          <p:cNvSpPr/>
          <p:nvPr/>
        </p:nvSpPr>
        <p:spPr>
          <a:xfrm>
            <a:off x="428625" y="1352145"/>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Symbolic gesture</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Movements that represent larger ideas. Prioritises message over character motivation.</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16" name="Rectangle: Rounded Corners 15">
            <a:extLst>
              <a:ext uri="{FF2B5EF4-FFF2-40B4-BE49-F238E27FC236}">
                <a16:creationId xmlns:a16="http://schemas.microsoft.com/office/drawing/2014/main" id="{68E6F595-3E68-A4BA-AB08-6D383FACB60B}"/>
              </a:ext>
            </a:extLst>
          </p:cNvPr>
          <p:cNvSpPr/>
          <p:nvPr/>
        </p:nvSpPr>
        <p:spPr>
          <a:xfrm>
            <a:off x="3234633" y="1352145"/>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Sing-Song Voice</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 deliberately artificial voice disrupts natural speech and reminds us of performance.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17" name="Rectangle: Rounded Corners 16">
            <a:extLst>
              <a:ext uri="{FF2B5EF4-FFF2-40B4-BE49-F238E27FC236}">
                <a16:creationId xmlns:a16="http://schemas.microsoft.com/office/drawing/2014/main" id="{63C5DE36-9553-A13D-F082-3988028387C5}"/>
              </a:ext>
            </a:extLst>
          </p:cNvPr>
          <p:cNvSpPr/>
          <p:nvPr/>
        </p:nvSpPr>
        <p:spPr>
          <a:xfrm>
            <a:off x="6040643" y="1352145"/>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Vocal Sound Effects</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Created by actors rather than technical systems. Makes the theatrical device visible and strange.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18" name="Rectangle: Rounded Corners 17">
            <a:extLst>
              <a:ext uri="{FF2B5EF4-FFF2-40B4-BE49-F238E27FC236}">
                <a16:creationId xmlns:a16="http://schemas.microsoft.com/office/drawing/2014/main" id="{7119BB1F-49CB-60DD-EE02-6C26FD811913}"/>
              </a:ext>
            </a:extLst>
          </p:cNvPr>
          <p:cNvSpPr/>
          <p:nvPr/>
        </p:nvSpPr>
        <p:spPr>
          <a:xfrm>
            <a:off x="8846651" y="1352145"/>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Use of Symbols</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Objects or gestures represent deeper meanings. Encourages analysis over identification.</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5" name="Rectangle: Rounded Corners 24">
            <a:extLst>
              <a:ext uri="{FF2B5EF4-FFF2-40B4-BE49-F238E27FC236}">
                <a16:creationId xmlns:a16="http://schemas.microsoft.com/office/drawing/2014/main" id="{2BEE46D2-2971-DABC-CB51-B9B97BDC130D}"/>
              </a:ext>
            </a:extLst>
          </p:cNvPr>
          <p:cNvSpPr/>
          <p:nvPr/>
        </p:nvSpPr>
        <p:spPr>
          <a:xfrm>
            <a:off x="428625" y="3173212"/>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Symbolic Costume</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Costumes that represent ideas (e.g., a crown made of money). Makes social roles or themes visible.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6" name="Rectangle: Rounded Corners 25">
            <a:extLst>
              <a:ext uri="{FF2B5EF4-FFF2-40B4-BE49-F238E27FC236}">
                <a16:creationId xmlns:a16="http://schemas.microsoft.com/office/drawing/2014/main" id="{570B2D76-C5BB-92FF-FC03-8FE0FEC7C2F6}"/>
              </a:ext>
            </a:extLst>
          </p:cNvPr>
          <p:cNvSpPr/>
          <p:nvPr/>
        </p:nvSpPr>
        <p:spPr>
          <a:xfrm>
            <a:off x="3234633" y="3173212"/>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Non-Linear Structure</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The story is not told in order. Prevents emotional buildup and focuses on causes and outcomes.</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7" name="Rectangle: Rounded Corners 26">
            <a:extLst>
              <a:ext uri="{FF2B5EF4-FFF2-40B4-BE49-F238E27FC236}">
                <a16:creationId xmlns:a16="http://schemas.microsoft.com/office/drawing/2014/main" id="{C5661D6D-CFCF-40C4-2433-E0869EBDD9D6}"/>
              </a:ext>
            </a:extLst>
          </p:cNvPr>
          <p:cNvSpPr/>
          <p:nvPr/>
        </p:nvSpPr>
        <p:spPr>
          <a:xfrm>
            <a:off x="6040643" y="3173212"/>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Reading Stage Directions Aloud</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Draws attention to the script and structure. Shows the actor isn’t fully "inside" the character.</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8" name="Rectangle: Rounded Corners 27">
            <a:extLst>
              <a:ext uri="{FF2B5EF4-FFF2-40B4-BE49-F238E27FC236}">
                <a16:creationId xmlns:a16="http://schemas.microsoft.com/office/drawing/2014/main" id="{06E11220-826B-1894-B0DF-4ED795A87139}"/>
              </a:ext>
            </a:extLst>
          </p:cNvPr>
          <p:cNvSpPr/>
          <p:nvPr/>
        </p:nvSpPr>
        <p:spPr>
          <a:xfrm>
            <a:off x="8846651" y="3173212"/>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Music to Change Time or Mood</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Music cues scene changes or tonal shifts rather than supporting emotional immersion.</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30" name="Rectangle: Rounded Corners 29">
            <a:extLst>
              <a:ext uri="{FF2B5EF4-FFF2-40B4-BE49-F238E27FC236}">
                <a16:creationId xmlns:a16="http://schemas.microsoft.com/office/drawing/2014/main" id="{4A8F1B4B-B022-1637-D24A-EB129B5CBFAC}"/>
              </a:ext>
            </a:extLst>
          </p:cNvPr>
          <p:cNvSpPr/>
          <p:nvPr/>
        </p:nvSpPr>
        <p:spPr>
          <a:xfrm>
            <a:off x="428625" y="4957674"/>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Advertising Slogans</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Inserts commercial or ideological language into scenes to critique power, capitalism, or propaganda.</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31" name="Rectangle: Rounded Corners 30">
            <a:extLst>
              <a:ext uri="{FF2B5EF4-FFF2-40B4-BE49-F238E27FC236}">
                <a16:creationId xmlns:a16="http://schemas.microsoft.com/office/drawing/2014/main" id="{A9FE7610-8FF3-FCE2-8EE7-F70B40067EC5}"/>
              </a:ext>
            </a:extLst>
          </p:cNvPr>
          <p:cNvSpPr/>
          <p:nvPr/>
        </p:nvSpPr>
        <p:spPr>
          <a:xfrm>
            <a:off x="3234633" y="4957674"/>
            <a:ext cx="2721235" cy="1738326"/>
          </a:xfrm>
          <a:prstGeom prst="roundRect">
            <a:avLst>
              <a:gd name="adj" fmla="val 7904"/>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Slow Motion / Fast Motion Summary</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Heightens moments or compresses time in stylised ways. Makes the audience observe rather than empathise.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32" name="Rectangle: Rounded Corners 31">
            <a:extLst>
              <a:ext uri="{FF2B5EF4-FFF2-40B4-BE49-F238E27FC236}">
                <a16:creationId xmlns:a16="http://schemas.microsoft.com/office/drawing/2014/main" id="{03DEA762-95A7-1137-D86F-BF7FA7C95AD1}"/>
              </a:ext>
            </a:extLst>
          </p:cNvPr>
          <p:cNvSpPr/>
          <p:nvPr/>
        </p:nvSpPr>
        <p:spPr>
          <a:xfrm>
            <a:off x="6040643" y="4957674"/>
            <a:ext cx="2721235" cy="1738326"/>
          </a:xfrm>
          <a:prstGeom prst="roundRect">
            <a:avLst>
              <a:gd name="adj" fmla="val 7904"/>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Actor Playing Multiple Roles</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Prevents full immersion in a single character and shows that roles are constructed, not natural.</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33" name="Rectangle: Rounded Corners 32">
            <a:extLst>
              <a:ext uri="{FF2B5EF4-FFF2-40B4-BE49-F238E27FC236}">
                <a16:creationId xmlns:a16="http://schemas.microsoft.com/office/drawing/2014/main" id="{0B226B71-5789-2214-3924-B7A2445EA802}"/>
              </a:ext>
            </a:extLst>
          </p:cNvPr>
          <p:cNvSpPr/>
          <p:nvPr/>
        </p:nvSpPr>
        <p:spPr>
          <a:xfrm>
            <a:off x="8846651" y="4957674"/>
            <a:ext cx="2721235" cy="1738326"/>
          </a:xfrm>
          <a:prstGeom prst="roundRect">
            <a:avLst>
              <a:gd name="adj" fmla="val 7904"/>
            </a:avLst>
          </a:prstGeom>
          <a:solidFill>
            <a:srgbClr val="FFE6E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622300" rtl="0" eaLnBrk="1" fontAlgn="auto" latinLnBrk="0" hangingPunct="1">
              <a:lnSpc>
                <a:spcPct val="114000"/>
              </a:lnSpc>
              <a:spcBef>
                <a:spcPct val="0"/>
              </a:spcBef>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Puppetry</a:t>
            </a:r>
          </a:p>
          <a:p>
            <a:pPr marL="0" marR="0" lvl="0" indent="0" defTabSz="622300" rtl="0" eaLnBrk="1" fontAlgn="auto" latinLnBrk="0" hangingPunct="1">
              <a:lnSpc>
                <a:spcPct val="114000"/>
              </a:lnSpc>
              <a:spcBef>
                <a:spcPct val="0"/>
              </a:spcBef>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Distances audience from emotional realism. Highlights manipulation, control, and metaphor.</a:t>
            </a:r>
            <a:endParaRPr kumimoji="0" lang="en-GB" sz="1400" b="0" i="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158003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DB89-7B33-9F30-E37F-8E4D18F134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3691ED-0E8E-AFA6-48BB-6354D7C06521}"/>
              </a:ext>
            </a:extLst>
          </p:cNvPr>
          <p:cNvSpPr>
            <a:spLocks noGrp="1"/>
          </p:cNvSpPr>
          <p:nvPr>
            <p:ph type="title"/>
          </p:nvPr>
        </p:nvSpPr>
        <p:spPr/>
        <p:txBody>
          <a:bodyPr/>
          <a:lstStyle/>
          <a:p>
            <a:r>
              <a:rPr lang="en-AU">
                <a:latin typeface="+mj-lt"/>
                <a:cs typeface="Arial"/>
              </a:rPr>
              <a:t>Brechtian fairytale</a:t>
            </a:r>
            <a:endParaRPr lang="en-AU">
              <a:latin typeface="+mj-lt"/>
            </a:endParaRPr>
          </a:p>
        </p:txBody>
      </p:sp>
      <p:sp>
        <p:nvSpPr>
          <p:cNvPr id="22" name="Oval 21">
            <a:extLst>
              <a:ext uri="{FF2B5EF4-FFF2-40B4-BE49-F238E27FC236}">
                <a16:creationId xmlns:a16="http://schemas.microsoft.com/office/drawing/2014/main" id="{DF04CDFB-26D4-B1BC-292B-18A64D1EB359}"/>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4.5d</a:t>
            </a:r>
            <a:endParaRPr lang="en-GB" sz="1800" b="1"/>
          </a:p>
        </p:txBody>
      </p:sp>
      <p:sp>
        <p:nvSpPr>
          <p:cNvPr id="10" name="Rectangle: Rounded Corners 9">
            <a:extLst>
              <a:ext uri="{FF2B5EF4-FFF2-40B4-BE49-F238E27FC236}">
                <a16:creationId xmlns:a16="http://schemas.microsoft.com/office/drawing/2014/main" id="{FB453FC4-87D0-EA13-549D-600DD7BD410E}"/>
              </a:ext>
            </a:extLst>
          </p:cNvPr>
          <p:cNvSpPr/>
          <p:nvPr/>
        </p:nvSpPr>
        <p:spPr>
          <a:xfrm>
            <a:off x="360000" y="1071563"/>
            <a:ext cx="10336575" cy="1452870"/>
          </a:xfrm>
          <a:prstGeom prst="roundRect">
            <a:avLst>
              <a:gd name="adj" fmla="val 10111"/>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b="1">
                <a:solidFill>
                  <a:schemeClr val="tx1"/>
                </a:solidFill>
              </a:rPr>
              <a:t>TASK –</a:t>
            </a:r>
            <a:r>
              <a:rPr lang="en-AU" sz="2000">
                <a:solidFill>
                  <a:schemeClr val="tx1"/>
                </a:solidFill>
              </a:rPr>
              <a:t> Take a well-known fairytale and alienate it using Brechtian techniques. Use these techniques to disrupt the story’s natural flow and force the audience to think instead of just feel.</a:t>
            </a:r>
            <a:endParaRPr lang="en-GB" sz="2000">
              <a:solidFill>
                <a:schemeClr val="tx1"/>
              </a:solidFill>
            </a:endParaRPr>
          </a:p>
        </p:txBody>
      </p:sp>
      <p:sp>
        <p:nvSpPr>
          <p:cNvPr id="11" name="Rectangle: Rounded Corners 10">
            <a:extLst>
              <a:ext uri="{FF2B5EF4-FFF2-40B4-BE49-F238E27FC236}">
                <a16:creationId xmlns:a16="http://schemas.microsoft.com/office/drawing/2014/main" id="{AA119C0C-84D9-45D0-C2A5-545D5BF46183}"/>
              </a:ext>
            </a:extLst>
          </p:cNvPr>
          <p:cNvSpPr/>
          <p:nvPr/>
        </p:nvSpPr>
        <p:spPr>
          <a:xfrm>
            <a:off x="360000" y="2616727"/>
            <a:ext cx="10336575" cy="452511"/>
          </a:xfrm>
          <a:prstGeom prst="roundRect">
            <a:avLst>
              <a:gd name="adj" fmla="val 18772"/>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b="1">
                <a:solidFill>
                  <a:schemeClr val="accent1"/>
                </a:solidFill>
              </a:rPr>
              <a:t>GOAL –</a:t>
            </a:r>
            <a:r>
              <a:rPr lang="en-AU" sz="2000">
                <a:solidFill>
                  <a:schemeClr val="accent1"/>
                </a:solidFill>
              </a:rPr>
              <a:t> make the audience see something about society in a new way. </a:t>
            </a:r>
            <a:endParaRPr lang="en-GB" sz="2000">
              <a:solidFill>
                <a:schemeClr val="accent1"/>
              </a:solidFill>
            </a:endParaRPr>
          </a:p>
        </p:txBody>
      </p:sp>
      <p:grpSp>
        <p:nvGrpSpPr>
          <p:cNvPr id="2" name="Group 1" descr="1. Choose a fairytale">
            <a:extLst>
              <a:ext uri="{FF2B5EF4-FFF2-40B4-BE49-F238E27FC236}">
                <a16:creationId xmlns:a16="http://schemas.microsoft.com/office/drawing/2014/main" id="{5DC97983-2FA4-B626-BB58-C4E06AE4DEDC}"/>
              </a:ext>
            </a:extLst>
          </p:cNvPr>
          <p:cNvGrpSpPr/>
          <p:nvPr/>
        </p:nvGrpSpPr>
        <p:grpSpPr>
          <a:xfrm>
            <a:off x="360000" y="3174715"/>
            <a:ext cx="10313542" cy="914400"/>
            <a:chOff x="360000" y="3174715"/>
            <a:chExt cx="10313542" cy="914400"/>
          </a:xfrm>
        </p:grpSpPr>
        <p:sp>
          <p:nvSpPr>
            <p:cNvPr id="8" name="Rectangle: Rounded Corners 7">
              <a:extLst>
                <a:ext uri="{FF2B5EF4-FFF2-40B4-BE49-F238E27FC236}">
                  <a16:creationId xmlns:a16="http://schemas.microsoft.com/office/drawing/2014/main" id="{13CE0E6A-E765-B3DF-8BE0-6498B5057007}"/>
                </a:ext>
              </a:extLst>
            </p:cNvPr>
            <p:cNvSpPr/>
            <p:nvPr/>
          </p:nvSpPr>
          <p:spPr>
            <a:xfrm>
              <a:off x="742952" y="3174715"/>
              <a:ext cx="9930590" cy="902763"/>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91441" rIns="170688" bIns="91441" numCol="1" spcCol="1270" anchor="ctr" anchorCtr="0">
              <a:noAutofit/>
            </a:bodyPr>
            <a:lstStyle/>
            <a:p>
              <a:pPr marL="0" lvl="0" indent="0" algn="l" defTabSz="1066800">
                <a:lnSpc>
                  <a:spcPct val="90000"/>
                </a:lnSpc>
                <a:spcBef>
                  <a:spcPct val="0"/>
                </a:spcBef>
                <a:spcAft>
                  <a:spcPct val="35000"/>
                </a:spcAft>
                <a:buFont typeface="+mj-lt"/>
                <a:buNone/>
              </a:pPr>
              <a:r>
                <a:rPr lang="en-AU" sz="2000" kern="1200">
                  <a:solidFill>
                    <a:schemeClr val="tx1"/>
                  </a:solidFill>
                  <a:effectLst/>
                  <a:ea typeface="Calibri" panose="020F0502020204030204" pitchFamily="34" charset="0"/>
                </a:rPr>
                <a:t>Choose a fairytale</a:t>
              </a:r>
              <a:endParaRPr lang="en-GB" sz="2000" kern="1200">
                <a:solidFill>
                  <a:schemeClr val="tx1"/>
                </a:solidFill>
              </a:endParaRPr>
            </a:p>
          </p:txBody>
        </p:sp>
        <p:sp>
          <p:nvSpPr>
            <p:cNvPr id="9" name="Oval 8">
              <a:extLst>
                <a:ext uri="{FF2B5EF4-FFF2-40B4-BE49-F238E27FC236}">
                  <a16:creationId xmlns:a16="http://schemas.microsoft.com/office/drawing/2014/main" id="{F001EDE7-0E71-B587-4A86-911254D64BDB}"/>
                </a:ext>
              </a:extLst>
            </p:cNvPr>
            <p:cNvSpPr/>
            <p:nvPr/>
          </p:nvSpPr>
          <p:spPr>
            <a:xfrm>
              <a:off x="360000" y="3174715"/>
              <a:ext cx="914400" cy="914400"/>
            </a:xfrm>
            <a:prstGeom prst="ellipse">
              <a:avLst/>
            </a:prstGeom>
            <a:solidFill>
              <a:srgbClr val="8FFF8F"/>
            </a:solid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600" b="1">
                  <a:solidFill>
                    <a:schemeClr val="tx1"/>
                  </a:solidFill>
                </a:rPr>
                <a:t>1</a:t>
              </a:r>
            </a:p>
          </p:txBody>
        </p:sp>
      </p:grpSp>
      <p:grpSp>
        <p:nvGrpSpPr>
          <p:cNvPr id="5" name="Group 4" descr="2. Choose a social or political issue">
            <a:extLst>
              <a:ext uri="{FF2B5EF4-FFF2-40B4-BE49-F238E27FC236}">
                <a16:creationId xmlns:a16="http://schemas.microsoft.com/office/drawing/2014/main" id="{5C3D617A-8B10-5364-2156-17719D5E089D}"/>
              </a:ext>
            </a:extLst>
          </p:cNvPr>
          <p:cNvGrpSpPr/>
          <p:nvPr/>
        </p:nvGrpSpPr>
        <p:grpSpPr>
          <a:xfrm>
            <a:off x="360000" y="4328001"/>
            <a:ext cx="10313541" cy="914400"/>
            <a:chOff x="360000" y="4328001"/>
            <a:chExt cx="10313541" cy="914400"/>
          </a:xfrm>
        </p:grpSpPr>
        <p:sp>
          <p:nvSpPr>
            <p:cNvPr id="14" name="Rectangle: Rounded Corners 13">
              <a:extLst>
                <a:ext uri="{FF2B5EF4-FFF2-40B4-BE49-F238E27FC236}">
                  <a16:creationId xmlns:a16="http://schemas.microsoft.com/office/drawing/2014/main" id="{59766FA5-7285-5383-AB41-09ADE63D16EE}"/>
                </a:ext>
              </a:extLst>
            </p:cNvPr>
            <p:cNvSpPr/>
            <p:nvPr/>
          </p:nvSpPr>
          <p:spPr>
            <a:xfrm>
              <a:off x="742951" y="4328366"/>
              <a:ext cx="9930590" cy="902043"/>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91441" rIns="170688" bIns="91441" numCol="1" spcCol="1270" anchor="ctr" anchorCtr="0">
              <a:noAutofit/>
            </a:bodyPr>
            <a:lstStyle/>
            <a:p>
              <a:pPr marL="0" lvl="0" indent="0" algn="l" defTabSz="1066800">
                <a:lnSpc>
                  <a:spcPct val="90000"/>
                </a:lnSpc>
                <a:spcBef>
                  <a:spcPct val="0"/>
                </a:spcBef>
                <a:spcAft>
                  <a:spcPct val="35000"/>
                </a:spcAft>
                <a:buFont typeface="+mj-lt"/>
                <a:buNone/>
              </a:pPr>
              <a:r>
                <a:rPr lang="en-AU" sz="2000" kern="1200">
                  <a:solidFill>
                    <a:schemeClr val="tx1"/>
                  </a:solidFill>
                </a:rPr>
                <a:t>Choose a social or political issue</a:t>
              </a:r>
              <a:endParaRPr lang="en-GB" sz="2000" kern="1200">
                <a:solidFill>
                  <a:schemeClr val="tx1"/>
                </a:solidFill>
              </a:endParaRPr>
            </a:p>
          </p:txBody>
        </p:sp>
        <p:sp>
          <p:nvSpPr>
            <p:cNvPr id="16" name="Oval 15">
              <a:extLst>
                <a:ext uri="{FF2B5EF4-FFF2-40B4-BE49-F238E27FC236}">
                  <a16:creationId xmlns:a16="http://schemas.microsoft.com/office/drawing/2014/main" id="{EF069745-7A22-7D91-A531-806C62675D62}"/>
                </a:ext>
              </a:extLst>
            </p:cNvPr>
            <p:cNvSpPr/>
            <p:nvPr/>
          </p:nvSpPr>
          <p:spPr>
            <a:xfrm>
              <a:off x="360000" y="4328001"/>
              <a:ext cx="914400" cy="914400"/>
            </a:xfrm>
            <a:prstGeom prst="ellipse">
              <a:avLst/>
            </a:prstGeom>
            <a:solidFill>
              <a:srgbClr val="8FFF8F"/>
            </a:solid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600" b="1">
                  <a:solidFill>
                    <a:schemeClr val="tx1"/>
                  </a:solidFill>
                </a:rPr>
                <a:t>2</a:t>
              </a:r>
            </a:p>
          </p:txBody>
        </p:sp>
      </p:grpSp>
      <p:grpSp>
        <p:nvGrpSpPr>
          <p:cNvPr id="6" name="Group 5" descr="3. Incorporate at least 5 Brechtian techniques">
            <a:extLst>
              <a:ext uri="{FF2B5EF4-FFF2-40B4-BE49-F238E27FC236}">
                <a16:creationId xmlns:a16="http://schemas.microsoft.com/office/drawing/2014/main" id="{8C6F10AC-9BC1-350A-382C-BD05C179A8C4}"/>
              </a:ext>
            </a:extLst>
          </p:cNvPr>
          <p:cNvGrpSpPr/>
          <p:nvPr/>
        </p:nvGrpSpPr>
        <p:grpSpPr>
          <a:xfrm>
            <a:off x="360000" y="5469345"/>
            <a:ext cx="10313540" cy="926342"/>
            <a:chOff x="360000" y="5469345"/>
            <a:chExt cx="10313540" cy="926342"/>
          </a:xfrm>
        </p:grpSpPr>
        <p:sp>
          <p:nvSpPr>
            <p:cNvPr id="17" name="Rectangle: Rounded Corners 16">
              <a:extLst>
                <a:ext uri="{FF2B5EF4-FFF2-40B4-BE49-F238E27FC236}">
                  <a16:creationId xmlns:a16="http://schemas.microsoft.com/office/drawing/2014/main" id="{8D250C9A-A065-3BA1-C4AA-128012730097}"/>
                </a:ext>
              </a:extLst>
            </p:cNvPr>
            <p:cNvSpPr/>
            <p:nvPr/>
          </p:nvSpPr>
          <p:spPr>
            <a:xfrm>
              <a:off x="742950" y="5469345"/>
              <a:ext cx="9930590" cy="926342"/>
            </a:xfrm>
            <a:prstGeom prst="roundRect">
              <a:avLst/>
            </a:prstGeom>
            <a:solidFill>
              <a:srgbClr val="CDFF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0080" tIns="91441" rIns="170688" bIns="91440" numCol="1" spcCol="1270" anchor="ctr" anchorCtr="0">
              <a:noAutofit/>
            </a:bodyPr>
            <a:lstStyle/>
            <a:p>
              <a:pPr marL="0" lvl="0" indent="0" algn="l" defTabSz="1066800">
                <a:lnSpc>
                  <a:spcPct val="90000"/>
                </a:lnSpc>
                <a:spcBef>
                  <a:spcPct val="0"/>
                </a:spcBef>
                <a:spcAft>
                  <a:spcPct val="35000"/>
                </a:spcAft>
                <a:buFont typeface="+mj-lt"/>
                <a:buNone/>
              </a:pPr>
              <a:r>
                <a:rPr lang="en-AU" sz="2000" kern="1200">
                  <a:solidFill>
                    <a:schemeClr val="tx1"/>
                  </a:solidFill>
                  <a:effectLst/>
                  <a:ea typeface="Calibri" panose="020F0502020204030204" pitchFamily="34" charset="0"/>
                </a:rPr>
                <a:t>Incorporate at least 5 Brechtian techniques</a:t>
              </a:r>
              <a:endParaRPr lang="en-GB" sz="2000" kern="1200">
                <a:solidFill>
                  <a:schemeClr val="tx1"/>
                </a:solidFill>
              </a:endParaRPr>
            </a:p>
          </p:txBody>
        </p:sp>
        <p:sp>
          <p:nvSpPr>
            <p:cNvPr id="18" name="Oval 17">
              <a:extLst>
                <a:ext uri="{FF2B5EF4-FFF2-40B4-BE49-F238E27FC236}">
                  <a16:creationId xmlns:a16="http://schemas.microsoft.com/office/drawing/2014/main" id="{AC8E8161-41B1-A784-5C5C-5A99EC65C360}"/>
                </a:ext>
              </a:extLst>
            </p:cNvPr>
            <p:cNvSpPr/>
            <p:nvPr/>
          </p:nvSpPr>
          <p:spPr>
            <a:xfrm>
              <a:off x="360000" y="5481287"/>
              <a:ext cx="914400" cy="914400"/>
            </a:xfrm>
            <a:prstGeom prst="ellipse">
              <a:avLst/>
            </a:prstGeom>
            <a:solidFill>
              <a:srgbClr val="8FFF8F"/>
            </a:solidFill>
            <a:ln w="2857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US" sz="3600" b="1">
                  <a:solidFill>
                    <a:schemeClr val="tx1"/>
                  </a:solidFill>
                </a:rPr>
                <a:t>3</a:t>
              </a:r>
            </a:p>
          </p:txBody>
        </p:sp>
      </p:grpSp>
      <p:sp>
        <p:nvSpPr>
          <p:cNvPr id="3" name="Slide Number Placeholder 2">
            <a:extLst>
              <a:ext uri="{FF2B5EF4-FFF2-40B4-BE49-F238E27FC236}">
                <a16:creationId xmlns:a16="http://schemas.microsoft.com/office/drawing/2014/main" id="{925F5181-8C0D-EDC8-F9A2-CA7AF49C90A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413797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64F39-F66F-42CE-EDE5-B840CE830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3E8D00-E7FC-7DDE-B877-63B6BF0619CD}"/>
              </a:ext>
            </a:extLst>
          </p:cNvPr>
          <p:cNvSpPr>
            <a:spLocks noGrp="1"/>
          </p:cNvSpPr>
          <p:nvPr>
            <p:ph type="title"/>
          </p:nvPr>
        </p:nvSpPr>
        <p:spPr/>
        <p:txBody>
          <a:bodyPr/>
          <a:lstStyle/>
          <a:p>
            <a:r>
              <a:rPr lang="en-AU">
                <a:latin typeface="+mj-lt"/>
                <a:cs typeface="Arial"/>
              </a:rPr>
              <a:t>IDEA reflection (2)</a:t>
            </a:r>
            <a:endParaRPr lang="en-AU">
              <a:latin typeface="+mj-lt"/>
            </a:endParaRPr>
          </a:p>
        </p:txBody>
      </p:sp>
      <p:sp>
        <p:nvSpPr>
          <p:cNvPr id="23" name="Oval 22">
            <a:extLst>
              <a:ext uri="{FF2B5EF4-FFF2-40B4-BE49-F238E27FC236}">
                <a16:creationId xmlns:a16="http://schemas.microsoft.com/office/drawing/2014/main" id="{596D506C-40CE-1D87-C37C-79E2881ADC12}"/>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4.5e</a:t>
            </a:r>
            <a:endParaRPr lang="en-GB" sz="1800" b="1"/>
          </a:p>
        </p:txBody>
      </p:sp>
      <p:grpSp>
        <p:nvGrpSpPr>
          <p:cNvPr id="5" name="Group 4" descr="I – identify one standout moment. ">
            <a:extLst>
              <a:ext uri="{FF2B5EF4-FFF2-40B4-BE49-F238E27FC236}">
                <a16:creationId xmlns:a16="http://schemas.microsoft.com/office/drawing/2014/main" id="{7997957A-DF3E-4EA9-81FA-F028CE7C479D}"/>
              </a:ext>
            </a:extLst>
          </p:cNvPr>
          <p:cNvGrpSpPr/>
          <p:nvPr/>
        </p:nvGrpSpPr>
        <p:grpSpPr>
          <a:xfrm>
            <a:off x="482747" y="1081906"/>
            <a:ext cx="9579575" cy="982414"/>
            <a:chOff x="463153" y="1081906"/>
            <a:chExt cx="9579575" cy="982414"/>
          </a:xfrm>
        </p:grpSpPr>
        <p:sp>
          <p:nvSpPr>
            <p:cNvPr id="6" name="Oval 5">
              <a:extLst>
                <a:ext uri="{FF2B5EF4-FFF2-40B4-BE49-F238E27FC236}">
                  <a16:creationId xmlns:a16="http://schemas.microsoft.com/office/drawing/2014/main" id="{C619F4C3-F834-8508-9DE0-4CAE91BB6ED8}"/>
                </a:ext>
              </a:extLst>
            </p:cNvPr>
            <p:cNvSpPr>
              <a:spLocks noChangeAspect="1"/>
            </p:cNvSpPr>
            <p:nvPr/>
          </p:nvSpPr>
          <p:spPr>
            <a:xfrm>
              <a:off x="463153" y="1081906"/>
              <a:ext cx="982414" cy="982414"/>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I</a:t>
              </a:r>
              <a:endParaRPr lang="en-GB" sz="2800" b="1">
                <a:solidFill>
                  <a:schemeClr val="tx1"/>
                </a:solidFill>
              </a:endParaRPr>
            </a:p>
          </p:txBody>
        </p:sp>
        <p:sp>
          <p:nvSpPr>
            <p:cNvPr id="7" name="TextBox 6">
              <a:extLst>
                <a:ext uri="{FF2B5EF4-FFF2-40B4-BE49-F238E27FC236}">
                  <a16:creationId xmlns:a16="http://schemas.microsoft.com/office/drawing/2014/main" id="{ED94F183-9222-18D0-B47B-7B10FBBA7138}"/>
                </a:ext>
              </a:extLst>
            </p:cNvPr>
            <p:cNvSpPr txBox="1"/>
            <p:nvPr/>
          </p:nvSpPr>
          <p:spPr>
            <a:xfrm>
              <a:off x="1445567" y="1324615"/>
              <a:ext cx="8597161" cy="496996"/>
            </a:xfrm>
            <a:prstGeom prst="rect">
              <a:avLst/>
            </a:prstGeom>
            <a:noFill/>
          </p:spPr>
          <p:txBody>
            <a:bodyPr wrap="square">
              <a:spAutoFit/>
            </a:bodyPr>
            <a:lstStyle/>
            <a:p>
              <a:pPr>
                <a:lnSpc>
                  <a:spcPct val="150000"/>
                </a:lnSpc>
              </a:pPr>
              <a:r>
                <a:rPr lang="en-AU" sz="2000"/>
                <a:t>– identify one standout moment. </a:t>
              </a:r>
            </a:p>
          </p:txBody>
        </p:sp>
      </p:grpSp>
      <p:grpSp>
        <p:nvGrpSpPr>
          <p:cNvPr id="8" name="Group 7" descr="D – describe the movement used in this moment.&#10;">
            <a:extLst>
              <a:ext uri="{FF2B5EF4-FFF2-40B4-BE49-F238E27FC236}">
                <a16:creationId xmlns:a16="http://schemas.microsoft.com/office/drawing/2014/main" id="{87839DF4-E6E0-BCC3-6E5E-FCFEBB384A63}"/>
              </a:ext>
            </a:extLst>
          </p:cNvPr>
          <p:cNvGrpSpPr/>
          <p:nvPr/>
        </p:nvGrpSpPr>
        <p:grpSpPr>
          <a:xfrm>
            <a:off x="482747" y="2531415"/>
            <a:ext cx="9579575" cy="982414"/>
            <a:chOff x="463153" y="2759911"/>
            <a:chExt cx="9579575" cy="982414"/>
          </a:xfrm>
        </p:grpSpPr>
        <p:sp>
          <p:nvSpPr>
            <p:cNvPr id="10" name="Oval 9">
              <a:extLst>
                <a:ext uri="{FF2B5EF4-FFF2-40B4-BE49-F238E27FC236}">
                  <a16:creationId xmlns:a16="http://schemas.microsoft.com/office/drawing/2014/main" id="{5033A657-81C1-8F7E-2FCD-237F5B056F6D}"/>
                </a:ext>
              </a:extLst>
            </p:cNvPr>
            <p:cNvSpPr>
              <a:spLocks noChangeAspect="1"/>
            </p:cNvSpPr>
            <p:nvPr/>
          </p:nvSpPr>
          <p:spPr>
            <a:xfrm>
              <a:off x="463153" y="2759911"/>
              <a:ext cx="982414" cy="982414"/>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D</a:t>
              </a:r>
              <a:endParaRPr lang="en-GB" sz="2800" b="1">
                <a:solidFill>
                  <a:schemeClr val="tx1"/>
                </a:solidFill>
              </a:endParaRPr>
            </a:p>
          </p:txBody>
        </p:sp>
        <p:sp>
          <p:nvSpPr>
            <p:cNvPr id="24" name="TextBox 23">
              <a:extLst>
                <a:ext uri="{FF2B5EF4-FFF2-40B4-BE49-F238E27FC236}">
                  <a16:creationId xmlns:a16="http://schemas.microsoft.com/office/drawing/2014/main" id="{FCE51C11-3C7A-D78C-28CE-4A1161DB77C8}"/>
                </a:ext>
              </a:extLst>
            </p:cNvPr>
            <p:cNvSpPr txBox="1"/>
            <p:nvPr/>
          </p:nvSpPr>
          <p:spPr>
            <a:xfrm>
              <a:off x="1445567" y="2996831"/>
              <a:ext cx="8597161" cy="496996"/>
            </a:xfrm>
            <a:prstGeom prst="rect">
              <a:avLst/>
            </a:prstGeom>
            <a:noFill/>
          </p:spPr>
          <p:txBody>
            <a:bodyPr wrap="square">
              <a:spAutoFit/>
            </a:bodyPr>
            <a:lstStyle/>
            <a:p>
              <a:pPr>
                <a:lnSpc>
                  <a:spcPct val="150000"/>
                </a:lnSpc>
              </a:pPr>
              <a:r>
                <a:rPr lang="en-AU" sz="2000"/>
                <a:t>– describe the movement used in this moment.</a:t>
              </a:r>
            </a:p>
          </p:txBody>
        </p:sp>
      </p:grpSp>
      <p:grpSp>
        <p:nvGrpSpPr>
          <p:cNvPr id="25" name="Group 24" descr="E – explain why this moment stood out. &#10;">
            <a:extLst>
              <a:ext uri="{FF2B5EF4-FFF2-40B4-BE49-F238E27FC236}">
                <a16:creationId xmlns:a16="http://schemas.microsoft.com/office/drawing/2014/main" id="{FE096ACE-6E7F-D9EB-9D35-C82C8BB99577}"/>
              </a:ext>
            </a:extLst>
          </p:cNvPr>
          <p:cNvGrpSpPr/>
          <p:nvPr/>
        </p:nvGrpSpPr>
        <p:grpSpPr>
          <a:xfrm>
            <a:off x="482747" y="3980924"/>
            <a:ext cx="9579575" cy="982414"/>
            <a:chOff x="463153" y="4100924"/>
            <a:chExt cx="9579575" cy="982414"/>
          </a:xfrm>
        </p:grpSpPr>
        <p:sp>
          <p:nvSpPr>
            <p:cNvPr id="26" name="Oval 25">
              <a:extLst>
                <a:ext uri="{FF2B5EF4-FFF2-40B4-BE49-F238E27FC236}">
                  <a16:creationId xmlns:a16="http://schemas.microsoft.com/office/drawing/2014/main" id="{C4F82D8F-078D-789E-2DF2-2752D3E3C700}"/>
                </a:ext>
              </a:extLst>
            </p:cNvPr>
            <p:cNvSpPr>
              <a:spLocks noChangeAspect="1"/>
            </p:cNvSpPr>
            <p:nvPr/>
          </p:nvSpPr>
          <p:spPr>
            <a:xfrm>
              <a:off x="463153" y="4100924"/>
              <a:ext cx="982414" cy="982414"/>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E</a:t>
              </a:r>
              <a:endParaRPr lang="en-GB" sz="2800" b="1">
                <a:solidFill>
                  <a:schemeClr val="tx1"/>
                </a:solidFill>
              </a:endParaRPr>
            </a:p>
          </p:txBody>
        </p:sp>
        <p:sp>
          <p:nvSpPr>
            <p:cNvPr id="27" name="TextBox 26">
              <a:extLst>
                <a:ext uri="{FF2B5EF4-FFF2-40B4-BE49-F238E27FC236}">
                  <a16:creationId xmlns:a16="http://schemas.microsoft.com/office/drawing/2014/main" id="{E4E87820-BE49-5406-B343-D8FFD3A8BE52}"/>
                </a:ext>
              </a:extLst>
            </p:cNvPr>
            <p:cNvSpPr txBox="1"/>
            <p:nvPr/>
          </p:nvSpPr>
          <p:spPr>
            <a:xfrm>
              <a:off x="1445567" y="4337844"/>
              <a:ext cx="8597161" cy="496996"/>
            </a:xfrm>
            <a:prstGeom prst="rect">
              <a:avLst/>
            </a:prstGeom>
            <a:noFill/>
          </p:spPr>
          <p:txBody>
            <a:bodyPr wrap="square">
              <a:spAutoFit/>
            </a:bodyPr>
            <a:lstStyle/>
            <a:p>
              <a:pPr>
                <a:lnSpc>
                  <a:spcPct val="150000"/>
                </a:lnSpc>
              </a:pPr>
              <a:r>
                <a:rPr lang="en-AU" sz="2000"/>
                <a:t>– explain why this moment stood out. </a:t>
              </a:r>
            </a:p>
          </p:txBody>
        </p:sp>
      </p:grpSp>
      <p:grpSp>
        <p:nvGrpSpPr>
          <p:cNvPr id="28" name="Group 27" descr="A – – analyse how this moment added to the effectiveness of their intent.&#10;">
            <a:extLst>
              <a:ext uri="{FF2B5EF4-FFF2-40B4-BE49-F238E27FC236}">
                <a16:creationId xmlns:a16="http://schemas.microsoft.com/office/drawing/2014/main" id="{0CAF420F-23DB-23E2-2B89-6893D731B4CC}"/>
              </a:ext>
            </a:extLst>
          </p:cNvPr>
          <p:cNvGrpSpPr/>
          <p:nvPr/>
        </p:nvGrpSpPr>
        <p:grpSpPr>
          <a:xfrm>
            <a:off x="482747" y="5430433"/>
            <a:ext cx="9579575" cy="982414"/>
            <a:chOff x="463153" y="5610433"/>
            <a:chExt cx="9579575" cy="982414"/>
          </a:xfrm>
        </p:grpSpPr>
        <p:sp>
          <p:nvSpPr>
            <p:cNvPr id="29" name="Oval 28">
              <a:extLst>
                <a:ext uri="{FF2B5EF4-FFF2-40B4-BE49-F238E27FC236}">
                  <a16:creationId xmlns:a16="http://schemas.microsoft.com/office/drawing/2014/main" id="{945C0835-2459-4F2A-BC8E-B55D2B37DC3C}"/>
                </a:ext>
              </a:extLst>
            </p:cNvPr>
            <p:cNvSpPr>
              <a:spLocks noChangeAspect="1"/>
            </p:cNvSpPr>
            <p:nvPr/>
          </p:nvSpPr>
          <p:spPr>
            <a:xfrm>
              <a:off x="463153" y="5610433"/>
              <a:ext cx="982414" cy="982414"/>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A</a:t>
              </a:r>
              <a:endParaRPr lang="en-GB" sz="2800" b="1">
                <a:solidFill>
                  <a:schemeClr val="tx1"/>
                </a:solidFill>
              </a:endParaRPr>
            </a:p>
          </p:txBody>
        </p:sp>
        <p:sp>
          <p:nvSpPr>
            <p:cNvPr id="30" name="TextBox 29">
              <a:extLst>
                <a:ext uri="{FF2B5EF4-FFF2-40B4-BE49-F238E27FC236}">
                  <a16:creationId xmlns:a16="http://schemas.microsoft.com/office/drawing/2014/main" id="{D2733AB8-C912-EFDE-3F95-C3A1FB5E6B5D}"/>
                </a:ext>
              </a:extLst>
            </p:cNvPr>
            <p:cNvSpPr txBox="1"/>
            <p:nvPr/>
          </p:nvSpPr>
          <p:spPr>
            <a:xfrm>
              <a:off x="1445567" y="5853142"/>
              <a:ext cx="8597161" cy="496996"/>
            </a:xfrm>
            <a:prstGeom prst="rect">
              <a:avLst/>
            </a:prstGeom>
            <a:noFill/>
          </p:spPr>
          <p:txBody>
            <a:bodyPr wrap="square">
              <a:spAutoFit/>
            </a:bodyPr>
            <a:lstStyle/>
            <a:p>
              <a:pPr>
                <a:lnSpc>
                  <a:spcPct val="150000"/>
                </a:lnSpc>
              </a:pPr>
              <a:r>
                <a:rPr lang="en-AU" sz="2000"/>
                <a:t>– analyse how this moment added to the effectiveness of their intent.</a:t>
              </a:r>
            </a:p>
          </p:txBody>
        </p:sp>
      </p:grpSp>
      <p:pic>
        <p:nvPicPr>
          <p:cNvPr id="2" name="Picture 1">
            <a:extLst>
              <a:ext uri="{FF2B5EF4-FFF2-40B4-BE49-F238E27FC236}">
                <a16:creationId xmlns:a16="http://schemas.microsoft.com/office/drawing/2014/main" id="{67F9948E-A82F-3197-31D0-B851A29887F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2348" y="1529004"/>
            <a:ext cx="3001652" cy="4245618"/>
          </a:xfrm>
          <a:prstGeom prst="rect">
            <a:avLst/>
          </a:prstGeom>
        </p:spPr>
      </p:pic>
      <p:sp>
        <p:nvSpPr>
          <p:cNvPr id="3" name="Slide Number Placeholder 2">
            <a:extLst>
              <a:ext uri="{FF2B5EF4-FFF2-40B4-BE49-F238E27FC236}">
                <a16:creationId xmlns:a16="http://schemas.microsoft.com/office/drawing/2014/main" id="{A2EC9FA1-DE5F-1D88-8299-BFE737C686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11169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D257-DE59-0517-3881-7E1F7BB7D3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06FF3D-2242-4581-BF82-6C7701544969}"/>
              </a:ext>
            </a:extLst>
          </p:cNvPr>
          <p:cNvSpPr>
            <a:spLocks noGrp="1"/>
          </p:cNvSpPr>
          <p:nvPr>
            <p:ph type="title"/>
          </p:nvPr>
        </p:nvSpPr>
        <p:spPr/>
        <p:txBody>
          <a:bodyPr/>
          <a:lstStyle/>
          <a:p>
            <a:r>
              <a:rPr lang="en-AU">
                <a:latin typeface="+mj-lt"/>
                <a:cs typeface="Arial"/>
              </a:rPr>
              <a:t>What we have learnt so far</a:t>
            </a:r>
            <a:endParaRPr lang="en-AU">
              <a:latin typeface="+mj-lt"/>
            </a:endParaRPr>
          </a:p>
        </p:txBody>
      </p:sp>
      <p:sp>
        <p:nvSpPr>
          <p:cNvPr id="19" name="Oval 18">
            <a:extLst>
              <a:ext uri="{FF2B5EF4-FFF2-40B4-BE49-F238E27FC236}">
                <a16:creationId xmlns:a16="http://schemas.microsoft.com/office/drawing/2014/main" id="{D8B4FA48-8AAA-DECE-3570-86CCBC4DCD6E}"/>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4.6a</a:t>
            </a:r>
            <a:endParaRPr lang="en-GB" sz="1800" b="1"/>
          </a:p>
        </p:txBody>
      </p:sp>
      <p:sp>
        <p:nvSpPr>
          <p:cNvPr id="5" name="Freeform: Shape 4">
            <a:extLst>
              <a:ext uri="{FF2B5EF4-FFF2-40B4-BE49-F238E27FC236}">
                <a16:creationId xmlns:a16="http://schemas.microsoft.com/office/drawing/2014/main" id="{67F6B117-4052-0285-1429-11B01B4EDDAE}"/>
              </a:ext>
            </a:extLst>
          </p:cNvPr>
          <p:cNvSpPr/>
          <p:nvPr/>
        </p:nvSpPr>
        <p:spPr>
          <a:xfrm>
            <a:off x="259838" y="1402080"/>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Lighting</a:t>
            </a:r>
            <a:endParaRPr lang="en-GB" sz="1800" b="1" kern="1200">
              <a:solidFill>
                <a:schemeClr val="tx1"/>
              </a:solidFill>
            </a:endParaRPr>
          </a:p>
        </p:txBody>
      </p:sp>
      <p:sp>
        <p:nvSpPr>
          <p:cNvPr id="8" name="Freeform: Shape 7">
            <a:extLst>
              <a:ext uri="{FF2B5EF4-FFF2-40B4-BE49-F238E27FC236}">
                <a16:creationId xmlns:a16="http://schemas.microsoft.com/office/drawing/2014/main" id="{3D5855DD-736F-6EC9-AEE7-31084FB56D44}"/>
              </a:ext>
            </a:extLst>
          </p:cNvPr>
          <p:cNvSpPr/>
          <p:nvPr/>
        </p:nvSpPr>
        <p:spPr>
          <a:xfrm>
            <a:off x="3223228" y="1402080"/>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FFCC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Puppets</a:t>
            </a:r>
            <a:endParaRPr lang="en-GB" sz="1800" b="1" kern="1200">
              <a:solidFill>
                <a:schemeClr val="tx1"/>
              </a:solidFill>
            </a:endParaRPr>
          </a:p>
        </p:txBody>
      </p:sp>
      <p:sp>
        <p:nvSpPr>
          <p:cNvPr id="9" name="Freeform: Shape 8">
            <a:extLst>
              <a:ext uri="{FF2B5EF4-FFF2-40B4-BE49-F238E27FC236}">
                <a16:creationId xmlns:a16="http://schemas.microsoft.com/office/drawing/2014/main" id="{3340800B-3E2E-77B1-8729-EE6C005D47FA}"/>
              </a:ext>
            </a:extLst>
          </p:cNvPr>
          <p:cNvSpPr/>
          <p:nvPr/>
        </p:nvSpPr>
        <p:spPr>
          <a:xfrm>
            <a:off x="6186619" y="1402080"/>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FBDBE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Shadows</a:t>
            </a:r>
            <a:endParaRPr lang="en-GB" sz="1800" b="1" kern="1200">
              <a:solidFill>
                <a:schemeClr val="tx1"/>
              </a:solidFill>
            </a:endParaRPr>
          </a:p>
        </p:txBody>
      </p:sp>
      <p:sp>
        <p:nvSpPr>
          <p:cNvPr id="10" name="Freeform: Shape 9">
            <a:extLst>
              <a:ext uri="{FF2B5EF4-FFF2-40B4-BE49-F238E27FC236}">
                <a16:creationId xmlns:a16="http://schemas.microsoft.com/office/drawing/2014/main" id="{3F6E9D08-0DCC-AF7A-78A5-7E18ADEC2AE4}"/>
              </a:ext>
            </a:extLst>
          </p:cNvPr>
          <p:cNvSpPr/>
          <p:nvPr/>
        </p:nvSpPr>
        <p:spPr>
          <a:xfrm>
            <a:off x="9150009" y="1402080"/>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FF99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Levels of tension</a:t>
            </a:r>
            <a:endParaRPr lang="en-GB" sz="1800" b="1" kern="1200">
              <a:solidFill>
                <a:schemeClr val="tx1"/>
              </a:solidFill>
            </a:endParaRPr>
          </a:p>
        </p:txBody>
      </p:sp>
      <p:sp>
        <p:nvSpPr>
          <p:cNvPr id="11" name="Freeform: Shape 10">
            <a:extLst>
              <a:ext uri="{FF2B5EF4-FFF2-40B4-BE49-F238E27FC236}">
                <a16:creationId xmlns:a16="http://schemas.microsoft.com/office/drawing/2014/main" id="{E40385BE-F719-03E7-931A-9353B56B6E35}"/>
              </a:ext>
            </a:extLst>
          </p:cNvPr>
          <p:cNvSpPr/>
          <p:nvPr/>
        </p:nvSpPr>
        <p:spPr>
          <a:xfrm>
            <a:off x="259838" y="3184268"/>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99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Jacques Lecoq</a:t>
            </a:r>
            <a:endParaRPr lang="en-GB" sz="1800" b="1" kern="1200">
              <a:solidFill>
                <a:schemeClr val="tx1"/>
              </a:solidFill>
            </a:endParaRPr>
          </a:p>
        </p:txBody>
      </p:sp>
      <p:sp>
        <p:nvSpPr>
          <p:cNvPr id="12" name="Freeform: Shape 11">
            <a:extLst>
              <a:ext uri="{FF2B5EF4-FFF2-40B4-BE49-F238E27FC236}">
                <a16:creationId xmlns:a16="http://schemas.microsoft.com/office/drawing/2014/main" id="{365C6278-4D17-0821-9A64-5EAD11CC3669}"/>
              </a:ext>
            </a:extLst>
          </p:cNvPr>
          <p:cNvSpPr/>
          <p:nvPr/>
        </p:nvSpPr>
        <p:spPr>
          <a:xfrm>
            <a:off x="3223228" y="3184268"/>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Physical improvisation</a:t>
            </a:r>
            <a:endParaRPr lang="en-GB" sz="1800" b="1" kern="1200">
              <a:solidFill>
                <a:schemeClr val="tx1"/>
              </a:solidFill>
            </a:endParaRPr>
          </a:p>
        </p:txBody>
      </p:sp>
      <p:sp>
        <p:nvSpPr>
          <p:cNvPr id="13" name="Freeform: Shape 12">
            <a:extLst>
              <a:ext uri="{FF2B5EF4-FFF2-40B4-BE49-F238E27FC236}">
                <a16:creationId xmlns:a16="http://schemas.microsoft.com/office/drawing/2014/main" id="{053BC31F-F6FA-6C36-879E-4D8D21A5C8EC}"/>
              </a:ext>
            </a:extLst>
          </p:cNvPr>
          <p:cNvSpPr/>
          <p:nvPr/>
        </p:nvSpPr>
        <p:spPr>
          <a:xfrm>
            <a:off x="6186619" y="3184268"/>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Roles within a group</a:t>
            </a:r>
            <a:endParaRPr lang="en-GB" sz="1800" b="1" kern="1200">
              <a:solidFill>
                <a:schemeClr val="tx1"/>
              </a:solidFill>
            </a:endParaRPr>
          </a:p>
        </p:txBody>
      </p:sp>
      <p:sp>
        <p:nvSpPr>
          <p:cNvPr id="14" name="Freeform: Shape 13">
            <a:extLst>
              <a:ext uri="{FF2B5EF4-FFF2-40B4-BE49-F238E27FC236}">
                <a16:creationId xmlns:a16="http://schemas.microsoft.com/office/drawing/2014/main" id="{50E701E8-F47B-CD03-F960-D73540124425}"/>
              </a:ext>
            </a:extLst>
          </p:cNvPr>
          <p:cNvSpPr/>
          <p:nvPr/>
        </p:nvSpPr>
        <p:spPr>
          <a:xfrm>
            <a:off x="9150009" y="3184268"/>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DBB7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Performance spaces</a:t>
            </a:r>
            <a:endParaRPr lang="en-GB" sz="1800" b="1" kern="1200">
              <a:solidFill>
                <a:schemeClr val="tx1"/>
              </a:solidFill>
            </a:endParaRPr>
          </a:p>
        </p:txBody>
      </p:sp>
      <p:sp>
        <p:nvSpPr>
          <p:cNvPr id="15" name="Freeform: Shape 14">
            <a:extLst>
              <a:ext uri="{FF2B5EF4-FFF2-40B4-BE49-F238E27FC236}">
                <a16:creationId xmlns:a16="http://schemas.microsoft.com/office/drawing/2014/main" id="{B4CB060D-1FED-EAB7-DA68-6B38A31415BC}"/>
              </a:ext>
            </a:extLst>
          </p:cNvPr>
          <p:cNvSpPr/>
          <p:nvPr/>
        </p:nvSpPr>
        <p:spPr>
          <a:xfrm>
            <a:off x="1719669" y="4966456"/>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99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Transformational props</a:t>
            </a:r>
            <a:endParaRPr lang="en-GB" sz="1800" b="1" kern="1200">
              <a:solidFill>
                <a:schemeClr val="tx1"/>
              </a:solidFill>
            </a:endParaRPr>
          </a:p>
        </p:txBody>
      </p:sp>
      <p:sp>
        <p:nvSpPr>
          <p:cNvPr id="16" name="Freeform: Shape 15">
            <a:extLst>
              <a:ext uri="{FF2B5EF4-FFF2-40B4-BE49-F238E27FC236}">
                <a16:creationId xmlns:a16="http://schemas.microsoft.com/office/drawing/2014/main" id="{34947A7D-2B10-4595-8A28-770835526E6B}"/>
              </a:ext>
            </a:extLst>
          </p:cNvPr>
          <p:cNvSpPr/>
          <p:nvPr/>
        </p:nvSpPr>
        <p:spPr>
          <a:xfrm>
            <a:off x="4683059" y="4966456"/>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chemeClr val="tx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Bertolt Brecht</a:t>
            </a:r>
            <a:endParaRPr lang="en-GB" sz="1800" b="1" kern="1200">
              <a:solidFill>
                <a:schemeClr val="tx1"/>
              </a:solidFill>
            </a:endParaRPr>
          </a:p>
        </p:txBody>
      </p:sp>
      <p:sp>
        <p:nvSpPr>
          <p:cNvPr id="17" name="Freeform: Shape 16">
            <a:extLst>
              <a:ext uri="{FF2B5EF4-FFF2-40B4-BE49-F238E27FC236}">
                <a16:creationId xmlns:a16="http://schemas.microsoft.com/office/drawing/2014/main" id="{10E59475-D76D-8601-586C-75B28CFAC8D9}"/>
              </a:ext>
            </a:extLst>
          </p:cNvPr>
          <p:cNvSpPr/>
          <p:nvPr/>
        </p:nvSpPr>
        <p:spPr>
          <a:xfrm>
            <a:off x="7646450" y="4966456"/>
            <a:ext cx="2693991" cy="1527590"/>
          </a:xfrm>
          <a:custGeom>
            <a:avLst/>
            <a:gdLst>
              <a:gd name="connsiteX0" fmla="*/ 0 w 2705381"/>
              <a:gd name="connsiteY0" fmla="*/ 270544 h 1623229"/>
              <a:gd name="connsiteX1" fmla="*/ 270544 w 2705381"/>
              <a:gd name="connsiteY1" fmla="*/ 0 h 1623229"/>
              <a:gd name="connsiteX2" fmla="*/ 2434837 w 2705381"/>
              <a:gd name="connsiteY2" fmla="*/ 0 h 1623229"/>
              <a:gd name="connsiteX3" fmla="*/ 2705381 w 2705381"/>
              <a:gd name="connsiteY3" fmla="*/ 270544 h 1623229"/>
              <a:gd name="connsiteX4" fmla="*/ 2705381 w 2705381"/>
              <a:gd name="connsiteY4" fmla="*/ 1352685 h 1623229"/>
              <a:gd name="connsiteX5" fmla="*/ 2434837 w 2705381"/>
              <a:gd name="connsiteY5" fmla="*/ 1623229 h 1623229"/>
              <a:gd name="connsiteX6" fmla="*/ 270544 w 2705381"/>
              <a:gd name="connsiteY6" fmla="*/ 1623229 h 1623229"/>
              <a:gd name="connsiteX7" fmla="*/ 0 w 2705381"/>
              <a:gd name="connsiteY7" fmla="*/ 1352685 h 1623229"/>
              <a:gd name="connsiteX8" fmla="*/ 0 w 2705381"/>
              <a:gd name="connsiteY8" fmla="*/ 270544 h 16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381" h="1623229">
                <a:moveTo>
                  <a:pt x="0" y="270544"/>
                </a:moveTo>
                <a:cubicBezTo>
                  <a:pt x="0" y="121127"/>
                  <a:pt x="121127" y="0"/>
                  <a:pt x="270544" y="0"/>
                </a:cubicBezTo>
                <a:lnTo>
                  <a:pt x="2434837" y="0"/>
                </a:lnTo>
                <a:cubicBezTo>
                  <a:pt x="2584254" y="0"/>
                  <a:pt x="2705381" y="121127"/>
                  <a:pt x="2705381" y="270544"/>
                </a:cubicBezTo>
                <a:lnTo>
                  <a:pt x="2705381" y="1352685"/>
                </a:lnTo>
                <a:cubicBezTo>
                  <a:pt x="2705381" y="1502102"/>
                  <a:pt x="2584254" y="1623229"/>
                  <a:pt x="2434837" y="1623229"/>
                </a:cubicBezTo>
                <a:lnTo>
                  <a:pt x="270544" y="1623229"/>
                </a:lnTo>
                <a:cubicBezTo>
                  <a:pt x="121127" y="1623229"/>
                  <a:pt x="0" y="1502102"/>
                  <a:pt x="0" y="1352685"/>
                </a:cubicBezTo>
                <a:lnTo>
                  <a:pt x="0" y="270544"/>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820" tIns="147820" rIns="147820" bIns="14782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rPr>
              <a:t>Alienation effect</a:t>
            </a:r>
            <a:endParaRPr lang="en-GB" sz="1800" b="1" kern="1200">
              <a:solidFill>
                <a:schemeClr val="tx1"/>
              </a:solidFill>
            </a:endParaRPr>
          </a:p>
        </p:txBody>
      </p:sp>
      <p:sp>
        <p:nvSpPr>
          <p:cNvPr id="3" name="Slide Number Placeholder 2">
            <a:extLst>
              <a:ext uri="{FF2B5EF4-FFF2-40B4-BE49-F238E27FC236}">
                <a16:creationId xmlns:a16="http://schemas.microsoft.com/office/drawing/2014/main" id="{FABA50FB-3160-7106-C3E6-FAFDA92766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17883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70416" y="746043"/>
            <a:ext cx="10260002" cy="522000"/>
          </a:xfrm>
        </p:spPr>
        <p:txBody>
          <a:bodyPr/>
          <a:lstStyle/>
          <a:p>
            <a:r>
              <a:rPr lang="en-AU">
                <a:latin typeface="+mj-lt"/>
              </a:rPr>
              <a:t>Learning intentions and success criteria (1)</a:t>
            </a:r>
          </a:p>
        </p:txBody>
      </p:sp>
      <p:sp>
        <p:nvSpPr>
          <p:cNvPr id="4" name="Oval 3">
            <a:extLst>
              <a:ext uri="{FF2B5EF4-FFF2-40B4-BE49-F238E27FC236}">
                <a16:creationId xmlns:a16="http://schemas.microsoft.com/office/drawing/2014/main" id="{E3817341-2CF3-EFAE-9FB1-48A16FB9F97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4800"/>
              <a:t>1</a:t>
            </a:r>
            <a:endParaRPr lang="en-GB" sz="4800"/>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5901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b="1">
                <a:solidFill>
                  <a:schemeClr val="accent1"/>
                </a:solidFill>
                <a:latin typeface="+mj-lt"/>
                <a:cs typeface="Arial"/>
              </a:rPr>
              <a:t>We are learning to</a:t>
            </a:r>
            <a:endParaRPr lang="en-AU" b="1">
              <a:solidFill>
                <a:schemeClr val="accent1"/>
              </a:solidFill>
              <a:latin typeface="+mj-lt"/>
              <a:ea typeface="+mn-lt"/>
              <a:cs typeface="Arial"/>
            </a:endParaRPr>
          </a:p>
          <a:p>
            <a:pPr marL="342900" indent="-342900">
              <a:lnSpc>
                <a:spcPct val="150000"/>
              </a:lnSpc>
              <a:spcAft>
                <a:spcPts val="600"/>
              </a:spcAft>
              <a:buFont typeface="Arial" panose="020B0604020202020204" pitchFamily="34" charset="0"/>
              <a:buChar char="•"/>
            </a:pPr>
            <a:r>
              <a:rPr lang="en-AU" sz="2000">
                <a:ea typeface="Calibri"/>
              </a:rPr>
              <a:t>analyse how choices in the elements of drama shape audience impact</a:t>
            </a:r>
          </a:p>
          <a:p>
            <a:pPr marL="342900" indent="-342900">
              <a:lnSpc>
                <a:spcPct val="150000"/>
              </a:lnSpc>
              <a:spcAft>
                <a:spcPts val="600"/>
              </a:spcAft>
              <a:buFont typeface="Arial" panose="020B0604020202020204" pitchFamily="34" charset="0"/>
              <a:buChar char="•"/>
            </a:pPr>
            <a:r>
              <a:rPr lang="en-AU" sz="2000">
                <a:ea typeface="Calibri"/>
              </a:rPr>
              <a:t>collaborate effectively to create moments of theatre which are innovative.</a:t>
            </a:r>
          </a:p>
          <a:p>
            <a:pPr>
              <a:lnSpc>
                <a:spcPct val="150000"/>
              </a:lnSpc>
              <a:spcAft>
                <a:spcPts val="600"/>
              </a:spcAft>
            </a:pPr>
            <a:r>
              <a:rPr lang="en-AU" b="1">
                <a:solidFill>
                  <a:schemeClr val="accent1"/>
                </a:solidFill>
                <a:latin typeface="+mj-lt"/>
                <a:cs typeface="Arial"/>
              </a:rPr>
              <a:t>I/We can</a:t>
            </a:r>
            <a:endParaRPr lang="en-US">
              <a:solidFill>
                <a:schemeClr val="accent1"/>
              </a:solidFill>
              <a:latin typeface="+mj-lt"/>
              <a:cs typeface="Arial"/>
            </a:endParaRPr>
          </a:p>
          <a:p>
            <a:pPr marL="342900" lvl="0" indent="-342900">
              <a:lnSpc>
                <a:spcPct val="150000"/>
              </a:lnSpc>
              <a:spcBef>
                <a:spcPts val="1200"/>
              </a:spcBef>
              <a:spcAft>
                <a:spcPts val="600"/>
              </a:spcAft>
              <a:buFont typeface="Arial" panose="020B0604020202020204" pitchFamily="34" charset="0"/>
              <a:buChar char="•"/>
            </a:pPr>
            <a:r>
              <a:rPr lang="en-AU" sz="2000">
                <a:ea typeface="Calibri"/>
              </a:rPr>
              <a:t>engage in practices and processes which are considered theatrically innovative</a:t>
            </a:r>
          </a:p>
          <a:p>
            <a:pPr marL="342900" lvl="0" indent="-342900">
              <a:lnSpc>
                <a:spcPct val="150000"/>
              </a:lnSpc>
              <a:spcBef>
                <a:spcPts val="1200"/>
              </a:spcBef>
              <a:spcAft>
                <a:spcPts val="600"/>
              </a:spcAft>
              <a:buFont typeface="Arial" panose="020B0604020202020204" pitchFamily="34" charset="0"/>
              <a:buChar char="•"/>
            </a:pPr>
            <a:r>
              <a:rPr lang="en-AU" sz="2000">
                <a:ea typeface="Calibri"/>
                <a:cs typeface="Arial" panose="020B0604020202020204" pitchFamily="34" charset="0"/>
              </a:rPr>
              <a:t>analyse how creative choices shape intention and meaning.</a:t>
            </a:r>
            <a:endParaRPr lang="en-GB" sz="2000">
              <a:ea typeface="Calibri"/>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35324-2059-6047-C8C8-6D7618A326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ADE510-C0B3-D2F3-C149-F778B86F0149}"/>
              </a:ext>
            </a:extLst>
          </p:cNvPr>
          <p:cNvSpPr>
            <a:spLocks noGrp="1"/>
          </p:cNvSpPr>
          <p:nvPr>
            <p:ph type="title"/>
          </p:nvPr>
        </p:nvSpPr>
        <p:spPr/>
        <p:txBody>
          <a:bodyPr/>
          <a:lstStyle/>
          <a:p>
            <a:r>
              <a:rPr lang="en-AU">
                <a:latin typeface="+mj-lt"/>
                <a:cs typeface="Arial"/>
              </a:rPr>
              <a:t>Unpacking the question (2)</a:t>
            </a:r>
            <a:endParaRPr lang="en-AU">
              <a:latin typeface="+mj-lt"/>
            </a:endParaRPr>
          </a:p>
        </p:txBody>
      </p:sp>
      <p:sp>
        <p:nvSpPr>
          <p:cNvPr id="17" name="Oval 16">
            <a:extLst>
              <a:ext uri="{FF2B5EF4-FFF2-40B4-BE49-F238E27FC236}">
                <a16:creationId xmlns:a16="http://schemas.microsoft.com/office/drawing/2014/main" id="{897F4A44-C871-4134-5CF1-3A22EB2E16B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4.6b</a:t>
            </a:r>
            <a:endParaRPr lang="en-GB" sz="1800" b="1"/>
          </a:p>
        </p:txBody>
      </p:sp>
      <p:sp>
        <p:nvSpPr>
          <p:cNvPr id="2" name="Rectangle: Rounded Corners 1">
            <a:extLst>
              <a:ext uri="{FF2B5EF4-FFF2-40B4-BE49-F238E27FC236}">
                <a16:creationId xmlns:a16="http://schemas.microsoft.com/office/drawing/2014/main" id="{8A1A8F0B-38D0-593B-3E7E-124C57721EFB}"/>
              </a:ext>
            </a:extLst>
          </p:cNvPr>
          <p:cNvSpPr/>
          <p:nvPr/>
        </p:nvSpPr>
        <p:spPr>
          <a:xfrm>
            <a:off x="2381504" y="2703147"/>
            <a:ext cx="7495718" cy="2409396"/>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a:solidFill>
                  <a:schemeClr val="tx1"/>
                </a:solidFill>
              </a:rPr>
              <a:t>Pick the theatre company that impacted you the most and answer the following:</a:t>
            </a:r>
            <a:endParaRPr lang="en-GB">
              <a:solidFill>
                <a:schemeClr val="tx1"/>
              </a:solidFill>
            </a:endParaRPr>
          </a:p>
          <a:p>
            <a:pPr lvl="0">
              <a:lnSpc>
                <a:spcPct val="150000"/>
              </a:lnSpc>
              <a:spcAft>
                <a:spcPts val="1200"/>
              </a:spcAft>
            </a:pPr>
            <a:r>
              <a:rPr lang="en-AU">
                <a:solidFill>
                  <a:schemeClr val="tx1"/>
                </a:solidFill>
              </a:rPr>
              <a:t>How did experimenting with their devising process help you create innovative theatre?</a:t>
            </a:r>
            <a:endParaRPr lang="en-GB">
              <a:solidFill>
                <a:schemeClr val="tx1"/>
              </a:solidFill>
            </a:endParaRPr>
          </a:p>
        </p:txBody>
      </p:sp>
      <p:grpSp>
        <p:nvGrpSpPr>
          <p:cNvPr id="51" name="Group 50" descr="Pick The Last Great Hunt, Clockfire Theatre or Shock Therapy Arts.&#10;">
            <a:extLst>
              <a:ext uri="{FF2B5EF4-FFF2-40B4-BE49-F238E27FC236}">
                <a16:creationId xmlns:a16="http://schemas.microsoft.com/office/drawing/2014/main" id="{0C0FCE88-FCE8-F02B-99E6-D8C81D6A4058}"/>
              </a:ext>
            </a:extLst>
          </p:cNvPr>
          <p:cNvGrpSpPr/>
          <p:nvPr/>
        </p:nvGrpSpPr>
        <p:grpSpPr>
          <a:xfrm>
            <a:off x="3376965" y="1274400"/>
            <a:ext cx="2752390" cy="1712382"/>
            <a:chOff x="3343610" y="1343146"/>
            <a:chExt cx="2752390" cy="1712382"/>
          </a:xfrm>
        </p:grpSpPr>
        <p:cxnSp>
          <p:nvCxnSpPr>
            <p:cNvPr id="15" name="Straight Arrow Connector 14">
              <a:extLst>
                <a:ext uri="{FF2B5EF4-FFF2-40B4-BE49-F238E27FC236}">
                  <a16:creationId xmlns:a16="http://schemas.microsoft.com/office/drawing/2014/main" id="{0484DC5F-6480-9A80-C429-BEA7A2DDCC06}"/>
                </a:ext>
              </a:extLst>
            </p:cNvPr>
            <p:cNvCxnSpPr>
              <a:cxnSpLocks/>
              <a:stCxn id="21" idx="2"/>
            </p:cNvCxnSpPr>
            <p:nvPr/>
          </p:nvCxnSpPr>
          <p:spPr>
            <a:xfrm>
              <a:off x="4719805" y="2628808"/>
              <a:ext cx="0" cy="426720"/>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017BB05-3C46-C4CC-AFEE-A3E24931A672}"/>
                </a:ext>
              </a:extLst>
            </p:cNvPr>
            <p:cNvSpPr/>
            <p:nvPr/>
          </p:nvSpPr>
          <p:spPr>
            <a:xfrm>
              <a:off x="3343610" y="1343146"/>
              <a:ext cx="2752390" cy="1285662"/>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Pick The Last Great Hunt, </a:t>
              </a:r>
              <a:r>
                <a:rPr lang="en-AU" sz="1800" err="1">
                  <a:solidFill>
                    <a:schemeClr val="tx1"/>
                  </a:solidFill>
                </a:rPr>
                <a:t>Clockfire</a:t>
              </a:r>
              <a:r>
                <a:rPr lang="en-AU" sz="1800">
                  <a:solidFill>
                    <a:schemeClr val="tx1"/>
                  </a:solidFill>
                </a:rPr>
                <a:t> Theatre or Shock Therapy Arts.</a:t>
              </a:r>
              <a:endParaRPr lang="en-GB" sz="1800">
                <a:solidFill>
                  <a:schemeClr val="tx1"/>
                </a:solidFill>
              </a:endParaRPr>
            </a:p>
          </p:txBody>
        </p:sp>
      </p:grpSp>
      <p:grpSp>
        <p:nvGrpSpPr>
          <p:cNvPr id="55" name="Group 54" descr="Make a judgement on which one helped most.&#10;">
            <a:extLst>
              <a:ext uri="{FF2B5EF4-FFF2-40B4-BE49-F238E27FC236}">
                <a16:creationId xmlns:a16="http://schemas.microsoft.com/office/drawing/2014/main" id="{1715608A-4368-BF5D-C0A1-53638FFBCE4C}"/>
              </a:ext>
            </a:extLst>
          </p:cNvPr>
          <p:cNvGrpSpPr/>
          <p:nvPr/>
        </p:nvGrpSpPr>
        <p:grpSpPr>
          <a:xfrm>
            <a:off x="7415870" y="1274400"/>
            <a:ext cx="2752390" cy="1699584"/>
            <a:chOff x="7281840" y="1343146"/>
            <a:chExt cx="2752390" cy="1699584"/>
          </a:xfrm>
        </p:grpSpPr>
        <p:sp>
          <p:nvSpPr>
            <p:cNvPr id="13" name="Rectangle: Rounded Corners 12">
              <a:extLst>
                <a:ext uri="{FF2B5EF4-FFF2-40B4-BE49-F238E27FC236}">
                  <a16:creationId xmlns:a16="http://schemas.microsoft.com/office/drawing/2014/main" id="{4C46EB3C-2EDA-95A0-1328-44A252379077}"/>
                </a:ext>
              </a:extLst>
            </p:cNvPr>
            <p:cNvSpPr/>
            <p:nvPr/>
          </p:nvSpPr>
          <p:spPr>
            <a:xfrm>
              <a:off x="7281840" y="1343146"/>
              <a:ext cx="2752390" cy="1285662"/>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Make a judgement on which one helped most.</a:t>
              </a:r>
              <a:endParaRPr lang="en-GB" sz="1800">
                <a:solidFill>
                  <a:schemeClr val="tx1"/>
                </a:solidFill>
              </a:endParaRPr>
            </a:p>
          </p:txBody>
        </p:sp>
        <p:cxnSp>
          <p:nvCxnSpPr>
            <p:cNvPr id="16" name="Straight Arrow Connector 15">
              <a:extLst>
                <a:ext uri="{FF2B5EF4-FFF2-40B4-BE49-F238E27FC236}">
                  <a16:creationId xmlns:a16="http://schemas.microsoft.com/office/drawing/2014/main" id="{AC9DEACD-4200-F052-ADE2-AC399964E200}"/>
                </a:ext>
              </a:extLst>
            </p:cNvPr>
            <p:cNvCxnSpPr>
              <a:cxnSpLocks/>
              <a:stCxn id="13" idx="2"/>
            </p:cNvCxnSpPr>
            <p:nvPr/>
          </p:nvCxnSpPr>
          <p:spPr>
            <a:xfrm flipH="1">
              <a:off x="8658027" y="2628808"/>
              <a:ext cx="8" cy="413922"/>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descr="Give specific examples.&#10;">
            <a:extLst>
              <a:ext uri="{FF2B5EF4-FFF2-40B4-BE49-F238E27FC236}">
                <a16:creationId xmlns:a16="http://schemas.microsoft.com/office/drawing/2014/main" id="{B5433E34-C2B9-3610-A6C5-971535AF9913}"/>
              </a:ext>
            </a:extLst>
          </p:cNvPr>
          <p:cNvGrpSpPr/>
          <p:nvPr/>
        </p:nvGrpSpPr>
        <p:grpSpPr>
          <a:xfrm>
            <a:off x="393355" y="3521417"/>
            <a:ext cx="2139360" cy="1275567"/>
            <a:chOff x="271893" y="3557436"/>
            <a:chExt cx="2139360" cy="1275567"/>
          </a:xfrm>
        </p:grpSpPr>
        <p:sp>
          <p:nvSpPr>
            <p:cNvPr id="12" name="Rectangle: Rounded Corners 11">
              <a:extLst>
                <a:ext uri="{FF2B5EF4-FFF2-40B4-BE49-F238E27FC236}">
                  <a16:creationId xmlns:a16="http://schemas.microsoft.com/office/drawing/2014/main" id="{7C95C6FB-4428-86E0-3524-98DBA6CED7D3}"/>
                </a:ext>
              </a:extLst>
            </p:cNvPr>
            <p:cNvSpPr/>
            <p:nvPr/>
          </p:nvSpPr>
          <p:spPr>
            <a:xfrm>
              <a:off x="271893" y="3557436"/>
              <a:ext cx="1697103" cy="1275567"/>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Give specific examples.</a:t>
              </a:r>
              <a:endParaRPr lang="en-GB" sz="1800">
                <a:solidFill>
                  <a:schemeClr val="tx1"/>
                </a:solidFill>
              </a:endParaRPr>
            </a:p>
          </p:txBody>
        </p:sp>
        <p:cxnSp>
          <p:nvCxnSpPr>
            <p:cNvPr id="46" name="Straight Arrow Connector 45">
              <a:extLst>
                <a:ext uri="{FF2B5EF4-FFF2-40B4-BE49-F238E27FC236}">
                  <a16:creationId xmlns:a16="http://schemas.microsoft.com/office/drawing/2014/main" id="{48F4F2BE-51BA-C1CE-48EF-CA7FBF4B74A7}"/>
                </a:ext>
              </a:extLst>
            </p:cNvPr>
            <p:cNvCxnSpPr>
              <a:cxnSpLocks/>
            </p:cNvCxnSpPr>
            <p:nvPr/>
          </p:nvCxnSpPr>
          <p:spPr>
            <a:xfrm>
              <a:off x="1968996" y="4352968"/>
              <a:ext cx="442257" cy="0"/>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descr="Refer to what you did in an activity.&#10;">
            <a:extLst>
              <a:ext uri="{FF2B5EF4-FFF2-40B4-BE49-F238E27FC236}">
                <a16:creationId xmlns:a16="http://schemas.microsoft.com/office/drawing/2014/main" id="{8BF330D2-6F02-A923-559B-F00D3F1B5BFE}"/>
              </a:ext>
            </a:extLst>
          </p:cNvPr>
          <p:cNvGrpSpPr/>
          <p:nvPr/>
        </p:nvGrpSpPr>
        <p:grpSpPr>
          <a:xfrm>
            <a:off x="3124488" y="4472332"/>
            <a:ext cx="2208514" cy="1852103"/>
            <a:chOff x="2789801" y="4243245"/>
            <a:chExt cx="2208514" cy="1852103"/>
          </a:xfrm>
        </p:grpSpPr>
        <p:sp>
          <p:nvSpPr>
            <p:cNvPr id="11" name="Rectangle: Rounded Corners 10">
              <a:extLst>
                <a:ext uri="{FF2B5EF4-FFF2-40B4-BE49-F238E27FC236}">
                  <a16:creationId xmlns:a16="http://schemas.microsoft.com/office/drawing/2014/main" id="{E342AB42-F17B-3681-3454-8FC391BD9D45}"/>
                </a:ext>
              </a:extLst>
            </p:cNvPr>
            <p:cNvSpPr/>
            <p:nvPr/>
          </p:nvSpPr>
          <p:spPr>
            <a:xfrm>
              <a:off x="2789801" y="5122713"/>
              <a:ext cx="2208514" cy="972635"/>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Refer to what you did in an activity.</a:t>
              </a:r>
              <a:endParaRPr lang="en-GB" sz="1800">
                <a:solidFill>
                  <a:schemeClr val="tx1"/>
                </a:solidFill>
              </a:endParaRPr>
            </a:p>
          </p:txBody>
        </p:sp>
        <p:cxnSp>
          <p:nvCxnSpPr>
            <p:cNvPr id="18" name="Straight Arrow Connector 17">
              <a:extLst>
                <a:ext uri="{FF2B5EF4-FFF2-40B4-BE49-F238E27FC236}">
                  <a16:creationId xmlns:a16="http://schemas.microsoft.com/office/drawing/2014/main" id="{13B9818D-DF27-01A4-A04A-ACA85D29B099}"/>
                </a:ext>
              </a:extLst>
            </p:cNvPr>
            <p:cNvCxnSpPr>
              <a:cxnSpLocks/>
            </p:cNvCxnSpPr>
            <p:nvPr/>
          </p:nvCxnSpPr>
          <p:spPr>
            <a:xfrm flipV="1">
              <a:off x="4381738" y="4243245"/>
              <a:ext cx="0" cy="879468"/>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descr="Identify what devising process the company uses. &#10;">
            <a:extLst>
              <a:ext uri="{FF2B5EF4-FFF2-40B4-BE49-F238E27FC236}">
                <a16:creationId xmlns:a16="http://schemas.microsoft.com/office/drawing/2014/main" id="{A49A4D69-9B77-5D3D-A786-4C7383AE5322}"/>
              </a:ext>
            </a:extLst>
          </p:cNvPr>
          <p:cNvGrpSpPr/>
          <p:nvPr/>
        </p:nvGrpSpPr>
        <p:grpSpPr>
          <a:xfrm>
            <a:off x="9383103" y="3656673"/>
            <a:ext cx="2415541" cy="2168039"/>
            <a:chOff x="8992755" y="3391695"/>
            <a:chExt cx="2415541" cy="2168039"/>
          </a:xfrm>
        </p:grpSpPr>
        <p:sp>
          <p:nvSpPr>
            <p:cNvPr id="14" name="Rectangle: Rounded Corners 13">
              <a:extLst>
                <a:ext uri="{FF2B5EF4-FFF2-40B4-BE49-F238E27FC236}">
                  <a16:creationId xmlns:a16="http://schemas.microsoft.com/office/drawing/2014/main" id="{741F0A4F-39F0-F6E8-0F4F-495B12F0FEC1}"/>
                </a:ext>
              </a:extLst>
            </p:cNvPr>
            <p:cNvSpPr/>
            <p:nvPr/>
          </p:nvSpPr>
          <p:spPr>
            <a:xfrm>
              <a:off x="9549016" y="3391695"/>
              <a:ext cx="1859280" cy="2168039"/>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Identify what devising process the company uses. </a:t>
              </a:r>
              <a:endParaRPr lang="en-GB" sz="1800">
                <a:solidFill>
                  <a:schemeClr val="tx1"/>
                </a:solidFill>
              </a:endParaRPr>
            </a:p>
          </p:txBody>
        </p:sp>
        <p:cxnSp>
          <p:nvCxnSpPr>
            <p:cNvPr id="19" name="Straight Arrow Connector 18">
              <a:extLst>
                <a:ext uri="{FF2B5EF4-FFF2-40B4-BE49-F238E27FC236}">
                  <a16:creationId xmlns:a16="http://schemas.microsoft.com/office/drawing/2014/main" id="{74A97D33-CDEA-89DC-A39A-037C9CBE766C}"/>
                </a:ext>
              </a:extLst>
            </p:cNvPr>
            <p:cNvCxnSpPr>
              <a:cxnSpLocks/>
            </p:cNvCxnSpPr>
            <p:nvPr/>
          </p:nvCxnSpPr>
          <p:spPr>
            <a:xfrm flipH="1">
              <a:off x="8992755" y="4064157"/>
              <a:ext cx="556260" cy="0"/>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descr="Specify what innovative theatre is and how you can create it.&#10;">
            <a:extLst>
              <a:ext uri="{FF2B5EF4-FFF2-40B4-BE49-F238E27FC236}">
                <a16:creationId xmlns:a16="http://schemas.microsoft.com/office/drawing/2014/main" id="{E8472525-86D8-6ADA-AA75-502FE3F4ACE7}"/>
              </a:ext>
            </a:extLst>
          </p:cNvPr>
          <p:cNvGrpSpPr/>
          <p:nvPr/>
        </p:nvGrpSpPr>
        <p:grpSpPr>
          <a:xfrm>
            <a:off x="5423764" y="4994134"/>
            <a:ext cx="3555471" cy="1330303"/>
            <a:chOff x="5469005" y="4934227"/>
            <a:chExt cx="2905375" cy="1731390"/>
          </a:xfrm>
        </p:grpSpPr>
        <p:sp>
          <p:nvSpPr>
            <p:cNvPr id="59" name="Rectangle: Rounded Corners 58">
              <a:extLst>
                <a:ext uri="{FF2B5EF4-FFF2-40B4-BE49-F238E27FC236}">
                  <a16:creationId xmlns:a16="http://schemas.microsoft.com/office/drawing/2014/main" id="{E3695364-6789-8766-6AAB-397A5E3E79B3}"/>
                </a:ext>
              </a:extLst>
            </p:cNvPr>
            <p:cNvSpPr/>
            <p:nvPr/>
          </p:nvSpPr>
          <p:spPr>
            <a:xfrm>
              <a:off x="5469005" y="5399732"/>
              <a:ext cx="2905375" cy="1265885"/>
            </a:xfrm>
            <a:prstGeom prst="roundRect">
              <a:avLst/>
            </a:prstGeom>
            <a:noFill/>
            <a:ln w="5715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a:solidFill>
                    <a:schemeClr val="tx1"/>
                  </a:solidFill>
                </a:rPr>
                <a:t>Specify what innovative theatre is and how you can create it.</a:t>
              </a:r>
              <a:endParaRPr lang="en-GB" sz="1800">
                <a:solidFill>
                  <a:schemeClr val="tx1"/>
                </a:solidFill>
              </a:endParaRPr>
            </a:p>
          </p:txBody>
        </p:sp>
        <p:cxnSp>
          <p:nvCxnSpPr>
            <p:cNvPr id="60" name="Straight Arrow Connector 59">
              <a:extLst>
                <a:ext uri="{FF2B5EF4-FFF2-40B4-BE49-F238E27FC236}">
                  <a16:creationId xmlns:a16="http://schemas.microsoft.com/office/drawing/2014/main" id="{4FF55C37-679E-10AC-DEE6-E0B26C8ECBFB}"/>
                </a:ext>
              </a:extLst>
            </p:cNvPr>
            <p:cNvCxnSpPr>
              <a:cxnSpLocks/>
            </p:cNvCxnSpPr>
            <p:nvPr/>
          </p:nvCxnSpPr>
          <p:spPr>
            <a:xfrm flipH="1" flipV="1">
              <a:off x="6107858" y="4934227"/>
              <a:ext cx="1" cy="465504"/>
            </a:xfrm>
            <a:prstGeom prst="straightConnector1">
              <a:avLst/>
            </a:prstGeom>
            <a:ln w="57150">
              <a:solidFill>
                <a:srgbClr val="FFCCFF"/>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8BDF64B3-91D9-0B87-BE75-3552262DE7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42397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97CF-3922-2D14-6534-755E650F76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29E916-9EEF-D242-5C16-073E4461AB83}"/>
              </a:ext>
            </a:extLst>
          </p:cNvPr>
          <p:cNvSpPr>
            <a:spLocks noGrp="1"/>
          </p:cNvSpPr>
          <p:nvPr>
            <p:ph type="title"/>
          </p:nvPr>
        </p:nvSpPr>
        <p:spPr>
          <a:xfrm>
            <a:off x="0" y="-547244"/>
            <a:ext cx="11484000" cy="545601"/>
          </a:xfrm>
        </p:spPr>
        <p:txBody>
          <a:bodyPr/>
          <a:lstStyle/>
          <a:p>
            <a:r>
              <a:rPr lang="en-AU">
                <a:latin typeface="+mj-lt"/>
                <a:cs typeface="Arial"/>
              </a:rPr>
              <a:t>Scaffold example</a:t>
            </a:r>
            <a:endParaRPr lang="en-AU">
              <a:latin typeface="+mj-lt"/>
            </a:endParaRPr>
          </a:p>
        </p:txBody>
      </p:sp>
      <p:sp>
        <p:nvSpPr>
          <p:cNvPr id="5" name="Oval 4">
            <a:extLst>
              <a:ext uri="{FF2B5EF4-FFF2-40B4-BE49-F238E27FC236}">
                <a16:creationId xmlns:a16="http://schemas.microsoft.com/office/drawing/2014/main" id="{4C6E122F-4571-7C02-6F24-C0777C65935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4.6c</a:t>
            </a:r>
            <a:endParaRPr lang="en-GB" sz="1800" b="1"/>
          </a:p>
        </p:txBody>
      </p:sp>
      <p:sp>
        <p:nvSpPr>
          <p:cNvPr id="12" name="Rectangle: Rounded Corners 11">
            <a:extLst>
              <a:ext uri="{FF2B5EF4-FFF2-40B4-BE49-F238E27FC236}">
                <a16:creationId xmlns:a16="http://schemas.microsoft.com/office/drawing/2014/main" id="{604C1EAA-F85A-D1D7-7F89-7DFA76FB2025}"/>
              </a:ext>
            </a:extLst>
          </p:cNvPr>
          <p:cNvSpPr/>
          <p:nvPr/>
        </p:nvSpPr>
        <p:spPr>
          <a:xfrm>
            <a:off x="944880" y="207858"/>
            <a:ext cx="9275843" cy="1060185"/>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i="0" u="none" strike="noStrike" kern="1200" cap="none" spc="0" normalizeH="0" baseline="0" noProof="0">
                <a:ln>
                  <a:noFill/>
                </a:ln>
                <a:solidFill>
                  <a:srgbClr val="22272B"/>
                </a:solidFill>
                <a:effectLst/>
                <a:uLnTx/>
                <a:uFillTx/>
                <a:ea typeface="+mn-ea"/>
                <a:cs typeface="+mn-cs"/>
              </a:rPr>
              <a:t>Pick the theatre company that impacted you the most and answer the following:</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i="0" u="none" strike="noStrike" kern="1200" cap="none" spc="0" normalizeH="0" baseline="0" noProof="0">
                <a:ln>
                  <a:noFill/>
                </a:ln>
                <a:solidFill>
                  <a:srgbClr val="22272B"/>
                </a:solidFill>
                <a:effectLst/>
                <a:uLnTx/>
                <a:uFillTx/>
                <a:ea typeface="+mn-ea"/>
                <a:cs typeface="+mn-cs"/>
              </a:rPr>
              <a:t>How did experimenting with their devising process help you create innovative theatre?</a:t>
            </a:r>
            <a:endParaRPr kumimoji="0" lang="en-GB" sz="1800" i="0" u="none" strike="noStrike" kern="1200" cap="none" spc="0" normalizeH="0" baseline="0" noProof="0">
              <a:ln>
                <a:noFill/>
              </a:ln>
              <a:solidFill>
                <a:srgbClr val="22272B"/>
              </a:solidFill>
              <a:effectLst/>
              <a:uLnTx/>
              <a:uFillTx/>
              <a:ea typeface="+mn-ea"/>
              <a:cs typeface="+mn-cs"/>
            </a:endParaRPr>
          </a:p>
        </p:txBody>
      </p:sp>
      <p:graphicFrame>
        <p:nvGraphicFramePr>
          <p:cNvPr id="2" name="Table 1">
            <a:extLst>
              <a:ext uri="{FF2B5EF4-FFF2-40B4-BE49-F238E27FC236}">
                <a16:creationId xmlns:a16="http://schemas.microsoft.com/office/drawing/2014/main" id="{D258167D-F1D8-2E6B-A755-49A192B83838}"/>
              </a:ext>
            </a:extLst>
          </p:cNvPr>
          <p:cNvGraphicFramePr>
            <a:graphicFrameLocks noGrp="1"/>
          </p:cNvGraphicFramePr>
          <p:nvPr>
            <p:extLst>
              <p:ext uri="{D42A27DB-BD31-4B8C-83A1-F6EECF244321}">
                <p14:modId xmlns:p14="http://schemas.microsoft.com/office/powerpoint/2010/main" val="2016336901"/>
              </p:ext>
            </p:extLst>
          </p:nvPr>
        </p:nvGraphicFramePr>
        <p:xfrm>
          <a:off x="944880" y="1374579"/>
          <a:ext cx="10899120" cy="5056699"/>
        </p:xfrm>
        <a:graphic>
          <a:graphicData uri="http://schemas.openxmlformats.org/drawingml/2006/table">
            <a:tbl>
              <a:tblPr firstRow="1" bandRow="1">
                <a:tableStyleId>{5940675A-B579-460E-94D1-54222C63F5DA}</a:tableStyleId>
              </a:tblPr>
              <a:tblGrid>
                <a:gridCol w="1922709">
                  <a:extLst>
                    <a:ext uri="{9D8B030D-6E8A-4147-A177-3AD203B41FA5}">
                      <a16:colId xmlns:a16="http://schemas.microsoft.com/office/drawing/2014/main" val="3382667467"/>
                    </a:ext>
                  </a:extLst>
                </a:gridCol>
                <a:gridCol w="8976411">
                  <a:extLst>
                    <a:ext uri="{9D8B030D-6E8A-4147-A177-3AD203B41FA5}">
                      <a16:colId xmlns:a16="http://schemas.microsoft.com/office/drawing/2014/main" val="977382931"/>
                    </a:ext>
                  </a:extLst>
                </a:gridCol>
              </a:tblGrid>
              <a:tr h="381672">
                <a:tc>
                  <a:txBody>
                    <a:bodyPr/>
                    <a:lstStyle/>
                    <a:p>
                      <a:pPr>
                        <a:lnSpc>
                          <a:spcPct val="114000"/>
                        </a:lnSpc>
                        <a:spcAft>
                          <a:spcPts val="600"/>
                        </a:spcAft>
                      </a:pPr>
                      <a:r>
                        <a:rPr lang="en-GB" sz="1600" b="1">
                          <a:solidFill>
                            <a:schemeClr val="bg1"/>
                          </a:solidFill>
                        </a:rPr>
                        <a:t>Scaffold 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4000"/>
                        </a:lnSpc>
                        <a:spcAft>
                          <a:spcPts val="600"/>
                        </a:spcAft>
                      </a:pP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13488474"/>
                  </a:ext>
                </a:extLst>
              </a:tr>
              <a:tr h="471143">
                <a:tc>
                  <a:txBody>
                    <a:bodyPr/>
                    <a:lstStyle/>
                    <a:p>
                      <a:pPr>
                        <a:lnSpc>
                          <a:spcPct val="114000"/>
                        </a:lnSpc>
                        <a:spcAft>
                          <a:spcPts val="600"/>
                        </a:spcAft>
                      </a:pPr>
                      <a:r>
                        <a:rPr lang="en-AU" sz="1100"/>
                        <a:t>Answer the question</a:t>
                      </a:r>
                      <a:endParaRPr lang="en-GB" sz="110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nSpc>
                          <a:spcPct val="114000"/>
                        </a:lnSpc>
                        <a:spcAft>
                          <a:spcPts val="600"/>
                        </a:spcAft>
                      </a:pPr>
                      <a:r>
                        <a:rPr lang="en-AU" sz="1100" err="1"/>
                        <a:t>Clockfire</a:t>
                      </a:r>
                      <a:r>
                        <a:rPr lang="en-AU" sz="1100"/>
                        <a:t> Theatre greatly impacted my understanding of innovative theatre and how through using a collaborative devising process ideas can be explored in different ways. </a:t>
                      </a:r>
                      <a:endParaRPr lang="en-GB" sz="11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7255253"/>
                  </a:ext>
                </a:extLst>
              </a:tr>
              <a:tr h="1061297">
                <a:tc>
                  <a:txBody>
                    <a:bodyPr/>
                    <a:lstStyle/>
                    <a:p>
                      <a:pPr>
                        <a:lnSpc>
                          <a:spcPct val="114000"/>
                        </a:lnSpc>
                        <a:spcAft>
                          <a:spcPts val="600"/>
                        </a:spcAft>
                      </a:pPr>
                      <a:r>
                        <a:rPr lang="en-AU" sz="1100"/>
                        <a:t>Expand information about the theatre company, their devising process and how it results in innovative theatre</a:t>
                      </a:r>
                      <a:endParaRPr lang="en-GB" sz="1100"/>
                    </a:p>
                  </a:txBody>
                  <a:tcPr anchor="ctr">
                    <a:solidFill>
                      <a:schemeClr val="bg1">
                        <a:lumMod val="85000"/>
                      </a:schemeClr>
                    </a:solidFill>
                  </a:tcPr>
                </a:tc>
                <a:tc>
                  <a:txBody>
                    <a:bodyPr/>
                    <a:lstStyle/>
                    <a:p>
                      <a:pPr>
                        <a:lnSpc>
                          <a:spcPct val="114000"/>
                        </a:lnSpc>
                        <a:spcAft>
                          <a:spcPts val="600"/>
                        </a:spcAft>
                      </a:pPr>
                      <a:r>
                        <a:rPr lang="en-AU" sz="1100" err="1"/>
                        <a:t>Clockfire</a:t>
                      </a:r>
                      <a:r>
                        <a:rPr lang="en-AU" sz="1100"/>
                        <a:t> Theatre has been inspired by the work of Jacques Lecoq and his focus of </a:t>
                      </a:r>
                      <a:r>
                        <a:rPr lang="en-AU" sz="1100" i="1"/>
                        <a:t>le </a:t>
                      </a:r>
                      <a:r>
                        <a:rPr lang="en-AU" sz="1100" i="1" err="1"/>
                        <a:t>jue</a:t>
                      </a:r>
                      <a:r>
                        <a:rPr lang="en-AU" sz="1100" i="1"/>
                        <a:t> </a:t>
                      </a:r>
                      <a:r>
                        <a:rPr lang="en-AU" sz="1100" i="0"/>
                        <a:t>or playing with possibilities. This is seen in their devising process where they begin with ‘exploring’ and then ‘co-devising’ which brings innovation into the foundations of what they are creating. Through engaging closely with the stimulus and creating a collaborative workspace bringing together different expertise, this process encourages experimentation and contentment with seeing what can be done without working to a set end point. It became clearer through embodying parts of this process that this is creates a space for innovation.</a:t>
                      </a:r>
                      <a:endParaRPr lang="en-GB" sz="1100"/>
                    </a:p>
                  </a:txBody>
                  <a:tcPr/>
                </a:tc>
                <a:extLst>
                  <a:ext uri="{0D108BD9-81ED-4DB2-BD59-A6C34878D82A}">
                    <a16:rowId xmlns:a16="http://schemas.microsoft.com/office/drawing/2014/main" val="1195474779"/>
                  </a:ext>
                </a:extLst>
              </a:tr>
              <a:tr h="471143">
                <a:tc>
                  <a:txBody>
                    <a:bodyPr/>
                    <a:lstStyle/>
                    <a:p>
                      <a:pPr>
                        <a:lnSpc>
                          <a:spcPct val="114000"/>
                        </a:lnSpc>
                        <a:spcAft>
                          <a:spcPts val="600"/>
                        </a:spcAft>
                      </a:pPr>
                      <a:r>
                        <a:rPr lang="en-AU" sz="1100"/>
                        <a:t>Identify one activity that helped your understanding</a:t>
                      </a:r>
                      <a:endParaRPr lang="en-GB" sz="1100"/>
                    </a:p>
                  </a:txBody>
                  <a:tcPr anchor="ctr">
                    <a:solidFill>
                      <a:schemeClr val="bg1">
                        <a:lumMod val="85000"/>
                      </a:schemeClr>
                    </a:solidFill>
                  </a:tcPr>
                </a:tc>
                <a:tc>
                  <a:txBody>
                    <a:bodyPr/>
                    <a:lstStyle/>
                    <a:p>
                      <a:pPr>
                        <a:lnSpc>
                          <a:spcPct val="114000"/>
                        </a:lnSpc>
                        <a:spcAft>
                          <a:spcPts val="600"/>
                        </a:spcAft>
                      </a:pPr>
                      <a:r>
                        <a:rPr lang="en-AU" sz="1100"/>
                        <a:t>In class, we used their devising process of ‘exploring’ to create a movement piece based off Van Gogh’s The Starry Night.</a:t>
                      </a:r>
                      <a:endParaRPr lang="en-GB" sz="1100"/>
                    </a:p>
                  </a:txBody>
                  <a:tcPr/>
                </a:tc>
                <a:extLst>
                  <a:ext uri="{0D108BD9-81ED-4DB2-BD59-A6C34878D82A}">
                    <a16:rowId xmlns:a16="http://schemas.microsoft.com/office/drawing/2014/main" val="663104745"/>
                  </a:ext>
                </a:extLst>
              </a:tr>
              <a:tr h="471143">
                <a:tc>
                  <a:txBody>
                    <a:bodyPr/>
                    <a:lstStyle/>
                    <a:p>
                      <a:pPr>
                        <a:lnSpc>
                          <a:spcPct val="114000"/>
                        </a:lnSpc>
                        <a:spcAft>
                          <a:spcPts val="600"/>
                        </a:spcAft>
                      </a:pPr>
                      <a:r>
                        <a:rPr lang="en-AU" sz="1100"/>
                        <a:t>Describe the activity</a:t>
                      </a:r>
                      <a:endParaRPr lang="en-GB" sz="1100"/>
                    </a:p>
                  </a:txBody>
                  <a:tcPr anchor="ctr">
                    <a:solidFill>
                      <a:schemeClr val="bg1">
                        <a:lumMod val="85000"/>
                      </a:schemeClr>
                    </a:solidFill>
                  </a:tcPr>
                </a:tc>
                <a:tc>
                  <a:txBody>
                    <a:bodyPr/>
                    <a:lstStyle/>
                    <a:p>
                      <a:pPr>
                        <a:lnSpc>
                          <a:spcPct val="114000"/>
                        </a:lnSpc>
                        <a:spcAft>
                          <a:spcPts val="600"/>
                        </a:spcAft>
                      </a:pPr>
                      <a:r>
                        <a:rPr lang="en-AU" sz="1100"/>
                        <a:t>We improvised different ways to move inspired by the painting and blended these improvisations into a standalone movement performance. </a:t>
                      </a:r>
                      <a:endParaRPr lang="en-GB" sz="1100"/>
                    </a:p>
                  </a:txBody>
                  <a:tcPr/>
                </a:tc>
                <a:extLst>
                  <a:ext uri="{0D108BD9-81ED-4DB2-BD59-A6C34878D82A}">
                    <a16:rowId xmlns:a16="http://schemas.microsoft.com/office/drawing/2014/main" val="758792803"/>
                  </a:ext>
                </a:extLst>
              </a:tr>
              <a:tr h="667861">
                <a:tc>
                  <a:txBody>
                    <a:bodyPr/>
                    <a:lstStyle/>
                    <a:p>
                      <a:pPr>
                        <a:lnSpc>
                          <a:spcPct val="114000"/>
                        </a:lnSpc>
                        <a:spcAft>
                          <a:spcPts val="600"/>
                        </a:spcAft>
                      </a:pPr>
                      <a:r>
                        <a:rPr lang="en-AU" sz="1100"/>
                        <a:t>Explain why in helped better your  understanding</a:t>
                      </a:r>
                    </a:p>
                  </a:txBody>
                  <a:tcPr anchor="ctr">
                    <a:solidFill>
                      <a:schemeClr val="bg1">
                        <a:lumMod val="85000"/>
                      </a:schemeClr>
                    </a:solidFill>
                  </a:tcPr>
                </a:tc>
                <a:tc>
                  <a:txBody>
                    <a:bodyPr/>
                    <a:lstStyle/>
                    <a:p>
                      <a:pPr>
                        <a:lnSpc>
                          <a:spcPct val="114000"/>
                        </a:lnSpc>
                        <a:spcAft>
                          <a:spcPts val="600"/>
                        </a:spcAft>
                      </a:pPr>
                      <a:r>
                        <a:rPr lang="en-AU" sz="1100"/>
                        <a:t>This activity challenged us to use abstract shapes and transitions to symbolise the atmosphere of the painting. It highlighted the importance of experimenting using all types of methods as our final performance became full of interesting moments that were only created by chance in improvisation.</a:t>
                      </a:r>
                      <a:endParaRPr lang="en-GB" sz="1100"/>
                    </a:p>
                  </a:txBody>
                  <a:tcPr/>
                </a:tc>
                <a:extLst>
                  <a:ext uri="{0D108BD9-81ED-4DB2-BD59-A6C34878D82A}">
                    <a16:rowId xmlns:a16="http://schemas.microsoft.com/office/drawing/2014/main" val="3496507530"/>
                  </a:ext>
                </a:extLst>
              </a:tr>
              <a:tr h="1061297">
                <a:tc>
                  <a:txBody>
                    <a:bodyPr/>
                    <a:lstStyle/>
                    <a:p>
                      <a:pPr>
                        <a:lnSpc>
                          <a:spcPct val="114000"/>
                        </a:lnSpc>
                        <a:spcAft>
                          <a:spcPts val="600"/>
                        </a:spcAft>
                      </a:pPr>
                      <a:r>
                        <a:rPr lang="en-AU" sz="1100"/>
                        <a:t>Analyse how you used the dramatic elements in the activity</a:t>
                      </a:r>
                    </a:p>
                  </a:txBody>
                  <a:tcPr anchor="ctr">
                    <a:solidFill>
                      <a:schemeClr val="bg1">
                        <a:lumMod val="85000"/>
                      </a:schemeClr>
                    </a:solidFill>
                  </a:tcPr>
                </a:tc>
                <a:tc>
                  <a:txBody>
                    <a:bodyPr/>
                    <a:lstStyle/>
                    <a:p>
                      <a:pPr>
                        <a:lnSpc>
                          <a:spcPct val="114000"/>
                        </a:lnSpc>
                        <a:spcAft>
                          <a:spcPts val="600"/>
                        </a:spcAft>
                      </a:pPr>
                      <a:r>
                        <a:rPr lang="en-AU" sz="1100"/>
                        <a:t>When improvising, I was tempted to just use large rounded gestures to mimic the swirling sky in the painting. However, upon bringing these ideas to the group, I saw how we could layer these with smaller, more deliberate swaying and a giant spiral walk around the room that were both offered as ideas in the group.  Collaboratively exploring the stimulus further, we added in a contrasting moment where we halted our swirls and transformed into members of the village looking up at the sky. This moment of stillness and a creep of arms pointing to the sky highlighted the awe we felt from the painting. </a:t>
                      </a:r>
                      <a:endParaRPr lang="en-GB" sz="1100"/>
                    </a:p>
                  </a:txBody>
                  <a:tcPr/>
                </a:tc>
                <a:extLst>
                  <a:ext uri="{0D108BD9-81ED-4DB2-BD59-A6C34878D82A}">
                    <a16:rowId xmlns:a16="http://schemas.microsoft.com/office/drawing/2014/main" val="2558419029"/>
                  </a:ext>
                </a:extLst>
              </a:tr>
              <a:tr h="471143">
                <a:tc>
                  <a:txBody>
                    <a:bodyPr/>
                    <a:lstStyle/>
                    <a:p>
                      <a:pPr>
                        <a:lnSpc>
                          <a:spcPct val="114000"/>
                        </a:lnSpc>
                        <a:spcAft>
                          <a:spcPts val="600"/>
                        </a:spcAft>
                      </a:pPr>
                      <a:r>
                        <a:rPr lang="en-AU" sz="1100"/>
                        <a:t>Conclude and readdress the question</a:t>
                      </a:r>
                    </a:p>
                  </a:txBody>
                  <a:tcPr anchor="ctr">
                    <a:solidFill>
                      <a:schemeClr val="bg1">
                        <a:lumMod val="85000"/>
                      </a:schemeClr>
                    </a:solidFill>
                  </a:tcPr>
                </a:tc>
                <a:tc>
                  <a:txBody>
                    <a:bodyPr/>
                    <a:lstStyle/>
                    <a:p>
                      <a:pPr>
                        <a:lnSpc>
                          <a:spcPct val="114000"/>
                        </a:lnSpc>
                        <a:spcAft>
                          <a:spcPts val="600"/>
                        </a:spcAft>
                      </a:pPr>
                      <a:r>
                        <a:rPr lang="en-AU" sz="1100" dirty="0"/>
                        <a:t>It was through this exercise that I became aware of how powerful </a:t>
                      </a:r>
                      <a:r>
                        <a:rPr lang="en-AU" sz="1100" dirty="0" err="1"/>
                        <a:t>Clockfire</a:t>
                      </a:r>
                      <a:r>
                        <a:rPr lang="en-AU" sz="1100" dirty="0"/>
                        <a:t> Theatres devising process is in creating innovative theatre, as it opens opportunities to look at stimulus and ideas in different ways without the constraints of a clear end point. </a:t>
                      </a:r>
                      <a:endParaRPr lang="en-GB" sz="1100" dirty="0"/>
                    </a:p>
                  </a:txBody>
                  <a:tcPr/>
                </a:tc>
                <a:extLst>
                  <a:ext uri="{0D108BD9-81ED-4DB2-BD59-A6C34878D82A}">
                    <a16:rowId xmlns:a16="http://schemas.microsoft.com/office/drawing/2014/main" val="3230522753"/>
                  </a:ext>
                </a:extLst>
              </a:tr>
            </a:tbl>
          </a:graphicData>
        </a:graphic>
      </p:graphicFrame>
      <p:grpSp>
        <p:nvGrpSpPr>
          <p:cNvPr id="6" name="Group 5">
            <a:extLst>
              <a:ext uri="{FF2B5EF4-FFF2-40B4-BE49-F238E27FC236}">
                <a16:creationId xmlns:a16="http://schemas.microsoft.com/office/drawing/2014/main" id="{725BFBBA-972F-325A-1A51-13182C40C56E}"/>
              </a:ext>
              <a:ext uri="{C183D7F6-B498-43B3-948B-1728B52AA6E4}">
                <adec:decorative xmlns:adec="http://schemas.microsoft.com/office/drawing/2017/decorative" val="1"/>
              </a:ext>
            </a:extLst>
          </p:cNvPr>
          <p:cNvGrpSpPr/>
          <p:nvPr/>
        </p:nvGrpSpPr>
        <p:grpSpPr>
          <a:xfrm>
            <a:off x="370617" y="3312993"/>
            <a:ext cx="457686" cy="2373320"/>
            <a:chOff x="370617" y="3312993"/>
            <a:chExt cx="457686" cy="2373320"/>
          </a:xfrm>
        </p:grpSpPr>
        <p:sp>
          <p:nvSpPr>
            <p:cNvPr id="8" name="Oval 7">
              <a:extLst>
                <a:ext uri="{FF2B5EF4-FFF2-40B4-BE49-F238E27FC236}">
                  <a16:creationId xmlns:a16="http://schemas.microsoft.com/office/drawing/2014/main" id="{D1E7C07D-BEBF-FCB1-EA37-C3F4A7EBB420}"/>
                </a:ext>
                <a:ext uri="{C183D7F6-B498-43B3-948B-1728B52AA6E4}">
                  <adec:decorative xmlns:adec="http://schemas.microsoft.com/office/drawing/2017/decorative" val="1"/>
                </a:ext>
              </a:extLst>
            </p:cNvPr>
            <p:cNvSpPr/>
            <p:nvPr/>
          </p:nvSpPr>
          <p:spPr>
            <a:xfrm>
              <a:off x="370617" y="3312993"/>
              <a:ext cx="457686" cy="44634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I</a:t>
              </a:r>
              <a:endParaRPr lang="en-GB" sz="2800" b="1">
                <a:solidFill>
                  <a:schemeClr val="tx1"/>
                </a:solidFill>
              </a:endParaRPr>
            </a:p>
          </p:txBody>
        </p:sp>
        <p:sp>
          <p:nvSpPr>
            <p:cNvPr id="9" name="Oval 8">
              <a:extLst>
                <a:ext uri="{FF2B5EF4-FFF2-40B4-BE49-F238E27FC236}">
                  <a16:creationId xmlns:a16="http://schemas.microsoft.com/office/drawing/2014/main" id="{84470302-5697-7990-025A-0CC37AF835A3}"/>
                </a:ext>
                <a:ext uri="{C183D7F6-B498-43B3-948B-1728B52AA6E4}">
                  <adec:decorative xmlns:adec="http://schemas.microsoft.com/office/drawing/2017/decorative" val="1"/>
                </a:ext>
              </a:extLst>
            </p:cNvPr>
            <p:cNvSpPr/>
            <p:nvPr/>
          </p:nvSpPr>
          <p:spPr>
            <a:xfrm>
              <a:off x="370617" y="3794772"/>
              <a:ext cx="457686" cy="446347"/>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D</a:t>
              </a:r>
              <a:endParaRPr lang="en-GB" sz="2800" b="1">
                <a:solidFill>
                  <a:schemeClr val="tx1"/>
                </a:solidFill>
              </a:endParaRPr>
            </a:p>
          </p:txBody>
        </p:sp>
        <p:sp>
          <p:nvSpPr>
            <p:cNvPr id="11" name="Oval 10">
              <a:extLst>
                <a:ext uri="{FF2B5EF4-FFF2-40B4-BE49-F238E27FC236}">
                  <a16:creationId xmlns:a16="http://schemas.microsoft.com/office/drawing/2014/main" id="{B55D225E-506F-2124-9052-4EB1CB5F4CEF}"/>
                </a:ext>
                <a:ext uri="{C183D7F6-B498-43B3-948B-1728B52AA6E4}">
                  <adec:decorative xmlns:adec="http://schemas.microsoft.com/office/drawing/2017/decorative" val="1"/>
                </a:ext>
              </a:extLst>
            </p:cNvPr>
            <p:cNvSpPr/>
            <p:nvPr/>
          </p:nvSpPr>
          <p:spPr>
            <a:xfrm>
              <a:off x="370617" y="4378015"/>
              <a:ext cx="457686" cy="446347"/>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E</a:t>
              </a:r>
              <a:endParaRPr lang="en-GB" sz="2800" b="1">
                <a:solidFill>
                  <a:schemeClr val="tx1"/>
                </a:solidFill>
              </a:endParaRPr>
            </a:p>
          </p:txBody>
        </p:sp>
        <p:sp>
          <p:nvSpPr>
            <p:cNvPr id="10" name="Oval 9">
              <a:extLst>
                <a:ext uri="{FF2B5EF4-FFF2-40B4-BE49-F238E27FC236}">
                  <a16:creationId xmlns:a16="http://schemas.microsoft.com/office/drawing/2014/main" id="{AA428D95-5599-C817-C761-B9F6D38D7BDB}"/>
                </a:ext>
                <a:ext uri="{C183D7F6-B498-43B3-948B-1728B52AA6E4}">
                  <adec:decorative xmlns:adec="http://schemas.microsoft.com/office/drawing/2017/decorative" val="1"/>
                </a:ext>
              </a:extLst>
            </p:cNvPr>
            <p:cNvSpPr/>
            <p:nvPr/>
          </p:nvSpPr>
          <p:spPr>
            <a:xfrm>
              <a:off x="370617" y="5239966"/>
              <a:ext cx="457686" cy="446347"/>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A</a:t>
              </a:r>
              <a:endParaRPr lang="en-GB" sz="2800" b="1">
                <a:solidFill>
                  <a:schemeClr val="tx1"/>
                </a:solidFill>
              </a:endParaRPr>
            </a:p>
          </p:txBody>
        </p:sp>
      </p:grpSp>
      <p:sp>
        <p:nvSpPr>
          <p:cNvPr id="3" name="Slide Number Placeholder 2">
            <a:extLst>
              <a:ext uri="{FF2B5EF4-FFF2-40B4-BE49-F238E27FC236}">
                <a16:creationId xmlns:a16="http://schemas.microsoft.com/office/drawing/2014/main" id="{E4F6226B-3F67-9576-610F-6C999F8758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41</a:t>
            </a:fld>
            <a:endParaRPr lang="en-AU"/>
          </a:p>
        </p:txBody>
      </p:sp>
    </p:spTree>
    <p:extLst>
      <p:ext uri="{BB962C8B-B14F-4D97-AF65-F5344CB8AC3E}">
        <p14:creationId xmlns:p14="http://schemas.microsoft.com/office/powerpoint/2010/main" val="240351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531A-86B7-35B5-C6AD-C643B76022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7565D0-CF1F-D1DC-CDD5-1F3C865A523B}"/>
              </a:ext>
            </a:extLst>
          </p:cNvPr>
          <p:cNvSpPr>
            <a:spLocks noGrp="1"/>
          </p:cNvSpPr>
          <p:nvPr>
            <p:ph type="title"/>
          </p:nvPr>
        </p:nvSpPr>
        <p:spPr/>
        <p:txBody>
          <a:bodyPr/>
          <a:lstStyle/>
          <a:p>
            <a:r>
              <a:rPr lang="en-AU">
                <a:latin typeface="+mj-lt"/>
                <a:cs typeface="Arial"/>
              </a:rPr>
              <a:t>Scaffold to paragraph example</a:t>
            </a:r>
            <a:endParaRPr lang="en-AU">
              <a:latin typeface="+mj-lt"/>
            </a:endParaRPr>
          </a:p>
        </p:txBody>
      </p:sp>
      <p:sp>
        <p:nvSpPr>
          <p:cNvPr id="2" name="Oval 1">
            <a:extLst>
              <a:ext uri="{FF2B5EF4-FFF2-40B4-BE49-F238E27FC236}">
                <a16:creationId xmlns:a16="http://schemas.microsoft.com/office/drawing/2014/main" id="{CED6AE32-6AF8-D818-95E3-00CC32740F1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4.6d</a:t>
            </a:r>
            <a:endParaRPr lang="en-GB" sz="1800" b="1"/>
          </a:p>
        </p:txBody>
      </p:sp>
      <p:sp>
        <p:nvSpPr>
          <p:cNvPr id="8" name="TextBox 7">
            <a:extLst>
              <a:ext uri="{FF2B5EF4-FFF2-40B4-BE49-F238E27FC236}">
                <a16:creationId xmlns:a16="http://schemas.microsoft.com/office/drawing/2014/main" id="{8109630B-60B9-BBBD-B070-C3D55A2F4BD4}"/>
              </a:ext>
            </a:extLst>
          </p:cNvPr>
          <p:cNvSpPr txBox="1"/>
          <p:nvPr/>
        </p:nvSpPr>
        <p:spPr>
          <a:xfrm>
            <a:off x="309456" y="1446415"/>
            <a:ext cx="11677497" cy="5121787"/>
          </a:xfrm>
          <a:prstGeom prst="rect">
            <a:avLst/>
          </a:prstGeom>
          <a:noFill/>
        </p:spPr>
        <p:txBody>
          <a:bodyPr wrap="square">
            <a:spAutoFit/>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en-AU" sz="1600" err="1"/>
              <a:t>Clockfire</a:t>
            </a:r>
            <a:r>
              <a:rPr lang="en-AU" sz="1600"/>
              <a:t> Theatre greatly impacted my understanding of innovative theatre and how through using a collaborative devising process ideas can be explored in different ways. </a:t>
            </a:r>
            <a:r>
              <a:rPr lang="en-AU" sz="1600" err="1"/>
              <a:t>Clockfire</a:t>
            </a:r>
            <a:r>
              <a:rPr lang="en-AU" sz="1600"/>
              <a:t> Theatre has been inspired by the work of Jacques Lecoq and his focus of </a:t>
            </a:r>
            <a:r>
              <a:rPr lang="en-AU" sz="1600" i="1"/>
              <a:t>le jeu </a:t>
            </a:r>
            <a:r>
              <a:rPr lang="en-AU" sz="1600" i="0"/>
              <a:t>or playing with possibilities. This is seen in their devising process where they begin with ‘exploring’ and then ‘co-devising’ which brings innovation into the foundations of what they are creating. Through engaging closely with the stimulus and creating a collaborative workspace bringing together different expertise, this process encourages experimentation and contentment with seeing what can be done without working to a set end point. It became clearer through embodying parts of this process that this is creates a space for innovation. </a:t>
            </a:r>
            <a:r>
              <a:rPr lang="en-AU" sz="1600"/>
              <a:t>In class, we used their devising process of ‘exploring’ to create a movement piece based off Van Gogh’s The Starry Night. We improvised different ways to move inspired by the painting and blended these improvisations into a standalone movement performance. This activity challenged us to use abstract shapes and transitions to symbolise the atmosphere of the painting. It highlighted the importance of experimenting using all types of methods as our final performance became full of interesting moments that were only created by chance in improvisation. When improvising, I was tempted to just use large rounded gestures to mimic the swirling sky in the painting. However, upon bringing these ideas to the group, I saw how we could layer these with smaller, more deliberate swaying and a giant spiral walk around the room that were both offered as ideas in the group.  Collaboratively exploring the stimulus further, we added in a contrasting moment where we halted our swirls and transformed into members of the village looking up at the sky. This moment of stillness and a creep of arms pointing to the sky highlighted the awe we felt from the painting. It was through this exercise that I became aware of how powerful </a:t>
            </a:r>
            <a:r>
              <a:rPr lang="en-AU" sz="1600" err="1"/>
              <a:t>Clockfire</a:t>
            </a:r>
            <a:r>
              <a:rPr lang="en-AU" sz="1600"/>
              <a:t> Theatres devising process is in creating innovative theatre, as it opens opportunities to look at stimulus and ideas in different ways without the constraints of a clear end point. </a:t>
            </a:r>
            <a:endParaRPr lang="en-GB" sz="1600"/>
          </a:p>
        </p:txBody>
      </p:sp>
      <p:sp>
        <p:nvSpPr>
          <p:cNvPr id="3" name="Slide Number Placeholder 2">
            <a:extLst>
              <a:ext uri="{FF2B5EF4-FFF2-40B4-BE49-F238E27FC236}">
                <a16:creationId xmlns:a16="http://schemas.microsoft.com/office/drawing/2014/main" id="{5B09E26F-71E9-E3C1-D2E6-2041BCB5C2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1833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24EC-D2B5-2B08-27AC-A63DA4E581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894124-AC72-0650-3C22-68E522FBA69E}"/>
              </a:ext>
            </a:extLst>
          </p:cNvPr>
          <p:cNvSpPr>
            <a:spLocks noGrp="1"/>
          </p:cNvSpPr>
          <p:nvPr>
            <p:ph type="title"/>
          </p:nvPr>
        </p:nvSpPr>
        <p:spPr>
          <a:xfrm>
            <a:off x="0" y="-553478"/>
            <a:ext cx="11484000" cy="545601"/>
          </a:xfrm>
        </p:spPr>
        <p:txBody>
          <a:bodyPr/>
          <a:lstStyle/>
          <a:p>
            <a:r>
              <a:rPr lang="en-AU">
                <a:latin typeface="+mj-lt"/>
                <a:cs typeface="Arial"/>
              </a:rPr>
              <a:t>Paragraph scaffold</a:t>
            </a:r>
            <a:endParaRPr lang="en-AU">
              <a:latin typeface="+mj-lt"/>
            </a:endParaRPr>
          </a:p>
        </p:txBody>
      </p:sp>
      <p:sp>
        <p:nvSpPr>
          <p:cNvPr id="25" name="Oval 24">
            <a:extLst>
              <a:ext uri="{FF2B5EF4-FFF2-40B4-BE49-F238E27FC236}">
                <a16:creationId xmlns:a16="http://schemas.microsoft.com/office/drawing/2014/main" id="{CA6B3677-EB59-E93D-018A-8CEA61950090}"/>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4.6e</a:t>
            </a:r>
            <a:endParaRPr lang="en-GB" sz="1800" b="1"/>
          </a:p>
        </p:txBody>
      </p:sp>
      <p:sp>
        <p:nvSpPr>
          <p:cNvPr id="19" name="Rectangle: Rounded Corners 18">
            <a:extLst>
              <a:ext uri="{FF2B5EF4-FFF2-40B4-BE49-F238E27FC236}">
                <a16:creationId xmlns:a16="http://schemas.microsoft.com/office/drawing/2014/main" id="{215B25DA-4E39-6149-D5A6-6A7F6FA270D6}"/>
              </a:ext>
            </a:extLst>
          </p:cNvPr>
          <p:cNvSpPr/>
          <p:nvPr/>
        </p:nvSpPr>
        <p:spPr>
          <a:xfrm>
            <a:off x="944880" y="207858"/>
            <a:ext cx="9275843" cy="1060185"/>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Pick the theatre company that impacted you the most and answer the following:</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0" i="0" u="none" strike="noStrike" kern="1200" cap="none" spc="0" normalizeH="0" baseline="0" noProof="0">
                <a:ln>
                  <a:noFill/>
                </a:ln>
                <a:solidFill>
                  <a:srgbClr val="22272B"/>
                </a:solidFill>
                <a:effectLst/>
                <a:uLnTx/>
                <a:uFillTx/>
                <a:ea typeface="+mn-ea"/>
                <a:cs typeface="+mn-cs"/>
              </a:rPr>
              <a:t>How did experimenting with their devising process help you create innovative theatre?</a:t>
            </a:r>
            <a:endParaRPr kumimoji="0" lang="en-GB" sz="1800" b="0" i="0" u="none" strike="noStrike" kern="1200" cap="none" spc="0" normalizeH="0" baseline="0" noProof="0">
              <a:ln>
                <a:noFill/>
              </a:ln>
              <a:solidFill>
                <a:srgbClr val="22272B"/>
              </a:solidFill>
              <a:effectLst/>
              <a:uLnTx/>
              <a:uFillTx/>
              <a:ea typeface="+mn-ea"/>
              <a:cs typeface="+mn-cs"/>
            </a:endParaRPr>
          </a:p>
        </p:txBody>
      </p:sp>
      <p:graphicFrame>
        <p:nvGraphicFramePr>
          <p:cNvPr id="20" name="Table 19">
            <a:extLst>
              <a:ext uri="{FF2B5EF4-FFF2-40B4-BE49-F238E27FC236}">
                <a16:creationId xmlns:a16="http://schemas.microsoft.com/office/drawing/2014/main" id="{2692BCC5-7572-87B8-4E0C-AE540EAE3E1A}"/>
              </a:ext>
            </a:extLst>
          </p:cNvPr>
          <p:cNvGraphicFramePr>
            <a:graphicFrameLocks noGrp="1"/>
          </p:cNvGraphicFramePr>
          <p:nvPr>
            <p:extLst>
              <p:ext uri="{D42A27DB-BD31-4B8C-83A1-F6EECF244321}">
                <p14:modId xmlns:p14="http://schemas.microsoft.com/office/powerpoint/2010/main" val="4253003209"/>
              </p:ext>
            </p:extLst>
          </p:nvPr>
        </p:nvGraphicFramePr>
        <p:xfrm>
          <a:off x="944880" y="1374579"/>
          <a:ext cx="10899120" cy="5056699"/>
        </p:xfrm>
        <a:graphic>
          <a:graphicData uri="http://schemas.openxmlformats.org/drawingml/2006/table">
            <a:tbl>
              <a:tblPr firstRow="1" bandRow="1">
                <a:tableStyleId>{5940675A-B579-460E-94D1-54222C63F5DA}</a:tableStyleId>
              </a:tblPr>
              <a:tblGrid>
                <a:gridCol w="1922709">
                  <a:extLst>
                    <a:ext uri="{9D8B030D-6E8A-4147-A177-3AD203B41FA5}">
                      <a16:colId xmlns:a16="http://schemas.microsoft.com/office/drawing/2014/main" val="3382667467"/>
                    </a:ext>
                  </a:extLst>
                </a:gridCol>
                <a:gridCol w="8976411">
                  <a:extLst>
                    <a:ext uri="{9D8B030D-6E8A-4147-A177-3AD203B41FA5}">
                      <a16:colId xmlns:a16="http://schemas.microsoft.com/office/drawing/2014/main" val="977382931"/>
                    </a:ext>
                  </a:extLst>
                </a:gridCol>
              </a:tblGrid>
              <a:tr h="381672">
                <a:tc>
                  <a:txBody>
                    <a:bodyPr/>
                    <a:lstStyle/>
                    <a:p>
                      <a:pPr>
                        <a:lnSpc>
                          <a:spcPct val="114000"/>
                        </a:lnSpc>
                        <a:spcAft>
                          <a:spcPts val="600"/>
                        </a:spcAft>
                      </a:pPr>
                      <a:r>
                        <a:rPr lang="en-GB" sz="1600" b="1">
                          <a:solidFill>
                            <a:schemeClr val="bg1"/>
                          </a:solidFill>
                        </a:rPr>
                        <a:t>Scaffold example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nSpc>
                          <a:spcPct val="114000"/>
                        </a:lnSpc>
                        <a:spcAft>
                          <a:spcPts val="600"/>
                        </a:spcAft>
                      </a:pPr>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13488474"/>
                  </a:ext>
                </a:extLst>
              </a:tr>
              <a:tr h="471143">
                <a:tc>
                  <a:txBody>
                    <a:bodyPr/>
                    <a:lstStyle/>
                    <a:p>
                      <a:pPr>
                        <a:lnSpc>
                          <a:spcPct val="114000"/>
                        </a:lnSpc>
                        <a:spcAft>
                          <a:spcPts val="600"/>
                        </a:spcAft>
                      </a:pPr>
                      <a:r>
                        <a:rPr lang="en-AU" sz="1100"/>
                        <a:t>Answer the question</a:t>
                      </a:r>
                      <a:endParaRPr lang="en-GB" sz="110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nSpc>
                          <a:spcPct val="114000"/>
                        </a:lnSpc>
                        <a:spcAft>
                          <a:spcPts val="600"/>
                        </a:spcAft>
                      </a:pPr>
                      <a:endParaRPr lang="en-GB" sz="11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37255253"/>
                  </a:ext>
                </a:extLst>
              </a:tr>
              <a:tr h="1061297">
                <a:tc>
                  <a:txBody>
                    <a:bodyPr/>
                    <a:lstStyle/>
                    <a:p>
                      <a:pPr>
                        <a:lnSpc>
                          <a:spcPct val="114000"/>
                        </a:lnSpc>
                        <a:spcAft>
                          <a:spcPts val="600"/>
                        </a:spcAft>
                      </a:pPr>
                      <a:r>
                        <a:rPr lang="en-AU" sz="1100"/>
                        <a:t>Expand information about the theatre company, their devising process and how it results in innovative theatre</a:t>
                      </a:r>
                      <a:endParaRPr lang="en-GB" sz="1100"/>
                    </a:p>
                  </a:txBody>
                  <a:tcPr anchor="ctr">
                    <a:solidFill>
                      <a:schemeClr val="bg1">
                        <a:lumMod val="85000"/>
                      </a:schemeClr>
                    </a:solidFill>
                  </a:tcPr>
                </a:tc>
                <a:tc>
                  <a:txBody>
                    <a:bodyPr/>
                    <a:lstStyle/>
                    <a:p>
                      <a:pPr>
                        <a:lnSpc>
                          <a:spcPct val="114000"/>
                        </a:lnSpc>
                        <a:spcAft>
                          <a:spcPts val="600"/>
                        </a:spcAft>
                      </a:pPr>
                      <a:endParaRPr lang="en-GB" sz="1100"/>
                    </a:p>
                  </a:txBody>
                  <a:tcPr/>
                </a:tc>
                <a:extLst>
                  <a:ext uri="{0D108BD9-81ED-4DB2-BD59-A6C34878D82A}">
                    <a16:rowId xmlns:a16="http://schemas.microsoft.com/office/drawing/2014/main" val="1195474779"/>
                  </a:ext>
                </a:extLst>
              </a:tr>
              <a:tr h="471143">
                <a:tc>
                  <a:txBody>
                    <a:bodyPr/>
                    <a:lstStyle/>
                    <a:p>
                      <a:pPr>
                        <a:lnSpc>
                          <a:spcPct val="114000"/>
                        </a:lnSpc>
                        <a:spcAft>
                          <a:spcPts val="600"/>
                        </a:spcAft>
                      </a:pPr>
                      <a:r>
                        <a:rPr lang="en-AU" sz="1100"/>
                        <a:t>Identify one activity that helped your understanding</a:t>
                      </a:r>
                      <a:endParaRPr lang="en-GB" sz="1100"/>
                    </a:p>
                  </a:txBody>
                  <a:tcPr anchor="ctr">
                    <a:solidFill>
                      <a:schemeClr val="bg1">
                        <a:lumMod val="85000"/>
                      </a:schemeClr>
                    </a:solidFill>
                  </a:tcPr>
                </a:tc>
                <a:tc>
                  <a:txBody>
                    <a:bodyPr/>
                    <a:lstStyle/>
                    <a:p>
                      <a:pPr>
                        <a:lnSpc>
                          <a:spcPct val="114000"/>
                        </a:lnSpc>
                        <a:spcAft>
                          <a:spcPts val="600"/>
                        </a:spcAft>
                      </a:pPr>
                      <a:endParaRPr lang="en-GB" sz="1100"/>
                    </a:p>
                  </a:txBody>
                  <a:tcPr/>
                </a:tc>
                <a:extLst>
                  <a:ext uri="{0D108BD9-81ED-4DB2-BD59-A6C34878D82A}">
                    <a16:rowId xmlns:a16="http://schemas.microsoft.com/office/drawing/2014/main" val="663104745"/>
                  </a:ext>
                </a:extLst>
              </a:tr>
              <a:tr h="471143">
                <a:tc>
                  <a:txBody>
                    <a:bodyPr/>
                    <a:lstStyle/>
                    <a:p>
                      <a:pPr>
                        <a:lnSpc>
                          <a:spcPct val="114000"/>
                        </a:lnSpc>
                        <a:spcAft>
                          <a:spcPts val="600"/>
                        </a:spcAft>
                      </a:pPr>
                      <a:r>
                        <a:rPr lang="en-AU" sz="1100"/>
                        <a:t>Describe the activity</a:t>
                      </a:r>
                      <a:endParaRPr lang="en-GB" sz="1100"/>
                    </a:p>
                  </a:txBody>
                  <a:tcPr anchor="ctr">
                    <a:solidFill>
                      <a:schemeClr val="bg1">
                        <a:lumMod val="85000"/>
                      </a:schemeClr>
                    </a:solidFill>
                  </a:tcPr>
                </a:tc>
                <a:tc>
                  <a:txBody>
                    <a:bodyPr/>
                    <a:lstStyle/>
                    <a:p>
                      <a:pPr>
                        <a:lnSpc>
                          <a:spcPct val="114000"/>
                        </a:lnSpc>
                        <a:spcAft>
                          <a:spcPts val="600"/>
                        </a:spcAft>
                      </a:pPr>
                      <a:endParaRPr lang="en-GB" sz="1100"/>
                    </a:p>
                  </a:txBody>
                  <a:tcPr/>
                </a:tc>
                <a:extLst>
                  <a:ext uri="{0D108BD9-81ED-4DB2-BD59-A6C34878D82A}">
                    <a16:rowId xmlns:a16="http://schemas.microsoft.com/office/drawing/2014/main" val="758792803"/>
                  </a:ext>
                </a:extLst>
              </a:tr>
              <a:tr h="667861">
                <a:tc>
                  <a:txBody>
                    <a:bodyPr/>
                    <a:lstStyle/>
                    <a:p>
                      <a:pPr>
                        <a:lnSpc>
                          <a:spcPct val="114000"/>
                        </a:lnSpc>
                        <a:spcAft>
                          <a:spcPts val="600"/>
                        </a:spcAft>
                      </a:pPr>
                      <a:r>
                        <a:rPr lang="en-AU" sz="1100"/>
                        <a:t>Explain why in helped better your  understanding</a:t>
                      </a:r>
                    </a:p>
                  </a:txBody>
                  <a:tcPr anchor="ctr">
                    <a:solidFill>
                      <a:schemeClr val="bg1">
                        <a:lumMod val="85000"/>
                      </a:schemeClr>
                    </a:solidFill>
                  </a:tcPr>
                </a:tc>
                <a:tc>
                  <a:txBody>
                    <a:bodyPr/>
                    <a:lstStyle/>
                    <a:p>
                      <a:pPr>
                        <a:lnSpc>
                          <a:spcPct val="114000"/>
                        </a:lnSpc>
                        <a:spcAft>
                          <a:spcPts val="600"/>
                        </a:spcAft>
                      </a:pPr>
                      <a:endParaRPr lang="en-GB" sz="1100"/>
                    </a:p>
                  </a:txBody>
                  <a:tcPr/>
                </a:tc>
                <a:extLst>
                  <a:ext uri="{0D108BD9-81ED-4DB2-BD59-A6C34878D82A}">
                    <a16:rowId xmlns:a16="http://schemas.microsoft.com/office/drawing/2014/main" val="3496507530"/>
                  </a:ext>
                </a:extLst>
              </a:tr>
              <a:tr h="1061297">
                <a:tc>
                  <a:txBody>
                    <a:bodyPr/>
                    <a:lstStyle/>
                    <a:p>
                      <a:pPr>
                        <a:lnSpc>
                          <a:spcPct val="114000"/>
                        </a:lnSpc>
                        <a:spcAft>
                          <a:spcPts val="600"/>
                        </a:spcAft>
                      </a:pPr>
                      <a:r>
                        <a:rPr lang="en-AU" sz="1100"/>
                        <a:t>Analyse how you used the dramatic elements in the activity</a:t>
                      </a:r>
                    </a:p>
                  </a:txBody>
                  <a:tcPr anchor="ctr">
                    <a:solidFill>
                      <a:schemeClr val="bg1">
                        <a:lumMod val="85000"/>
                      </a:schemeClr>
                    </a:solidFill>
                  </a:tcPr>
                </a:tc>
                <a:tc>
                  <a:txBody>
                    <a:bodyPr/>
                    <a:lstStyle/>
                    <a:p>
                      <a:pPr>
                        <a:lnSpc>
                          <a:spcPct val="114000"/>
                        </a:lnSpc>
                        <a:spcAft>
                          <a:spcPts val="600"/>
                        </a:spcAft>
                      </a:pPr>
                      <a:endParaRPr lang="en-GB" sz="1100"/>
                    </a:p>
                  </a:txBody>
                  <a:tcPr/>
                </a:tc>
                <a:extLst>
                  <a:ext uri="{0D108BD9-81ED-4DB2-BD59-A6C34878D82A}">
                    <a16:rowId xmlns:a16="http://schemas.microsoft.com/office/drawing/2014/main" val="2558419029"/>
                  </a:ext>
                </a:extLst>
              </a:tr>
              <a:tr h="471143">
                <a:tc>
                  <a:txBody>
                    <a:bodyPr/>
                    <a:lstStyle/>
                    <a:p>
                      <a:pPr>
                        <a:lnSpc>
                          <a:spcPct val="114000"/>
                        </a:lnSpc>
                        <a:spcAft>
                          <a:spcPts val="600"/>
                        </a:spcAft>
                      </a:pPr>
                      <a:r>
                        <a:rPr lang="en-AU" sz="1100"/>
                        <a:t>Conclude and readdress the question</a:t>
                      </a:r>
                    </a:p>
                  </a:txBody>
                  <a:tcPr anchor="ctr">
                    <a:solidFill>
                      <a:schemeClr val="bg1">
                        <a:lumMod val="85000"/>
                      </a:schemeClr>
                    </a:solidFill>
                  </a:tcPr>
                </a:tc>
                <a:tc>
                  <a:txBody>
                    <a:bodyPr/>
                    <a:lstStyle/>
                    <a:p>
                      <a:pPr>
                        <a:lnSpc>
                          <a:spcPct val="114000"/>
                        </a:lnSpc>
                        <a:spcAft>
                          <a:spcPts val="600"/>
                        </a:spcAft>
                      </a:pPr>
                      <a:endParaRPr lang="en-GB" sz="1100" dirty="0"/>
                    </a:p>
                  </a:txBody>
                  <a:tcPr/>
                </a:tc>
                <a:extLst>
                  <a:ext uri="{0D108BD9-81ED-4DB2-BD59-A6C34878D82A}">
                    <a16:rowId xmlns:a16="http://schemas.microsoft.com/office/drawing/2014/main" val="3230522753"/>
                  </a:ext>
                </a:extLst>
              </a:tr>
            </a:tbl>
          </a:graphicData>
        </a:graphic>
      </p:graphicFrame>
      <p:grpSp>
        <p:nvGrpSpPr>
          <p:cNvPr id="2" name="Group 1">
            <a:extLst>
              <a:ext uri="{FF2B5EF4-FFF2-40B4-BE49-F238E27FC236}">
                <a16:creationId xmlns:a16="http://schemas.microsoft.com/office/drawing/2014/main" id="{BB6E507F-A65B-2E55-D3F7-D7311C49AA70}"/>
              </a:ext>
              <a:ext uri="{C183D7F6-B498-43B3-948B-1728B52AA6E4}">
                <adec:decorative xmlns:adec="http://schemas.microsoft.com/office/drawing/2017/decorative" val="1"/>
              </a:ext>
            </a:extLst>
          </p:cNvPr>
          <p:cNvGrpSpPr/>
          <p:nvPr/>
        </p:nvGrpSpPr>
        <p:grpSpPr>
          <a:xfrm>
            <a:off x="370617" y="3312993"/>
            <a:ext cx="457686" cy="2373320"/>
            <a:chOff x="370617" y="3312993"/>
            <a:chExt cx="457686" cy="2373320"/>
          </a:xfrm>
        </p:grpSpPr>
        <p:sp>
          <p:nvSpPr>
            <p:cNvPr id="21" name="Oval 20">
              <a:extLst>
                <a:ext uri="{FF2B5EF4-FFF2-40B4-BE49-F238E27FC236}">
                  <a16:creationId xmlns:a16="http://schemas.microsoft.com/office/drawing/2014/main" id="{84B1027E-950D-7C15-9700-9A0C021A1010}"/>
                </a:ext>
              </a:extLst>
            </p:cNvPr>
            <p:cNvSpPr/>
            <p:nvPr/>
          </p:nvSpPr>
          <p:spPr>
            <a:xfrm>
              <a:off x="370617" y="3312993"/>
              <a:ext cx="457686" cy="44634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I</a:t>
              </a:r>
              <a:endParaRPr lang="en-GB" sz="2800" b="1">
                <a:solidFill>
                  <a:schemeClr val="tx1"/>
                </a:solidFill>
              </a:endParaRPr>
            </a:p>
          </p:txBody>
        </p:sp>
        <p:sp>
          <p:nvSpPr>
            <p:cNvPr id="22" name="Oval 21">
              <a:extLst>
                <a:ext uri="{FF2B5EF4-FFF2-40B4-BE49-F238E27FC236}">
                  <a16:creationId xmlns:a16="http://schemas.microsoft.com/office/drawing/2014/main" id="{7B936058-39BA-20A2-FB25-53B177D5817E}"/>
                </a:ext>
              </a:extLst>
            </p:cNvPr>
            <p:cNvSpPr/>
            <p:nvPr/>
          </p:nvSpPr>
          <p:spPr>
            <a:xfrm>
              <a:off x="370617" y="3794772"/>
              <a:ext cx="457686" cy="446347"/>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D</a:t>
              </a:r>
              <a:endParaRPr lang="en-GB" sz="2800" b="1">
                <a:solidFill>
                  <a:schemeClr val="tx1"/>
                </a:solidFill>
              </a:endParaRPr>
            </a:p>
          </p:txBody>
        </p:sp>
        <p:sp>
          <p:nvSpPr>
            <p:cNvPr id="24" name="Oval 23">
              <a:extLst>
                <a:ext uri="{FF2B5EF4-FFF2-40B4-BE49-F238E27FC236}">
                  <a16:creationId xmlns:a16="http://schemas.microsoft.com/office/drawing/2014/main" id="{6E30B5F4-572E-77A8-87F2-C396BAC4FB47}"/>
                </a:ext>
              </a:extLst>
            </p:cNvPr>
            <p:cNvSpPr/>
            <p:nvPr/>
          </p:nvSpPr>
          <p:spPr>
            <a:xfrm>
              <a:off x="370617" y="4378015"/>
              <a:ext cx="457686" cy="446347"/>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E</a:t>
              </a:r>
              <a:endParaRPr lang="en-GB" sz="2800" b="1">
                <a:solidFill>
                  <a:schemeClr val="tx1"/>
                </a:solidFill>
              </a:endParaRPr>
            </a:p>
          </p:txBody>
        </p:sp>
        <p:sp>
          <p:nvSpPr>
            <p:cNvPr id="23" name="Oval 22">
              <a:extLst>
                <a:ext uri="{FF2B5EF4-FFF2-40B4-BE49-F238E27FC236}">
                  <a16:creationId xmlns:a16="http://schemas.microsoft.com/office/drawing/2014/main" id="{FD8CCD08-72C2-8B8D-2B57-6F7EAF8CE2A7}"/>
                </a:ext>
              </a:extLst>
            </p:cNvPr>
            <p:cNvSpPr/>
            <p:nvPr/>
          </p:nvSpPr>
          <p:spPr>
            <a:xfrm>
              <a:off x="370617" y="5239966"/>
              <a:ext cx="457686" cy="446347"/>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A</a:t>
              </a:r>
              <a:endParaRPr lang="en-GB" sz="2800" b="1">
                <a:solidFill>
                  <a:schemeClr val="tx1"/>
                </a:solidFill>
              </a:endParaRPr>
            </a:p>
          </p:txBody>
        </p:sp>
      </p:grpSp>
      <p:sp>
        <p:nvSpPr>
          <p:cNvPr id="3" name="Slide Number Placeholder 2">
            <a:extLst>
              <a:ext uri="{FF2B5EF4-FFF2-40B4-BE49-F238E27FC236}">
                <a16:creationId xmlns:a16="http://schemas.microsoft.com/office/drawing/2014/main" id="{658C1E53-A414-049C-827D-6806917788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224916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C6B5-6FA9-89AC-F1B8-348D56ED7A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C433F0-B298-9FC1-A4B5-3E4C74D82592}"/>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5 </a:t>
            </a:r>
            <a:r>
              <a:rPr lang="en-AU">
                <a:effectLst/>
                <a:latin typeface="+mj-lt"/>
                <a:ea typeface="Calibri"/>
                <a:cs typeface="Arial"/>
              </a:rPr>
              <a:t>– our innovative theatre company</a:t>
            </a:r>
            <a:endParaRPr lang="en-AU">
              <a:latin typeface="+mj-lt"/>
              <a:ea typeface="Calibri"/>
            </a:endParaRPr>
          </a:p>
        </p:txBody>
      </p:sp>
      <p:pic>
        <p:nvPicPr>
          <p:cNvPr id="4" name="Picture 3">
            <a:extLst>
              <a:ext uri="{FF2B5EF4-FFF2-40B4-BE49-F238E27FC236}">
                <a16:creationId xmlns:a16="http://schemas.microsoft.com/office/drawing/2014/main" id="{C9DE297C-0BD4-9922-B860-5B28BC1FDA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79399" y="1220622"/>
            <a:ext cx="3166731" cy="4416756"/>
          </a:xfrm>
          <a:prstGeom prst="rect">
            <a:avLst/>
          </a:prstGeom>
        </p:spPr>
      </p:pic>
    </p:spTree>
    <p:extLst>
      <p:ext uri="{BB962C8B-B14F-4D97-AF65-F5344CB8AC3E}">
        <p14:creationId xmlns:p14="http://schemas.microsoft.com/office/powerpoint/2010/main" val="29967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B11D4-0F5B-DC5A-E5E3-067B16B35D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5E07CB-DF38-0BF0-9706-ECEFE2C330C2}"/>
              </a:ext>
            </a:extLst>
          </p:cNvPr>
          <p:cNvSpPr>
            <a:spLocks noGrp="1"/>
          </p:cNvSpPr>
          <p:nvPr>
            <p:ph type="title"/>
          </p:nvPr>
        </p:nvSpPr>
        <p:spPr>
          <a:xfrm>
            <a:off x="370416" y="746043"/>
            <a:ext cx="10260002" cy="522000"/>
          </a:xfrm>
        </p:spPr>
        <p:txBody>
          <a:bodyPr/>
          <a:lstStyle/>
          <a:p>
            <a:r>
              <a:rPr lang="en-AU">
                <a:latin typeface="+mj-lt"/>
              </a:rPr>
              <a:t>Learning intentions and success criteria (5)</a:t>
            </a:r>
          </a:p>
        </p:txBody>
      </p:sp>
      <p:sp>
        <p:nvSpPr>
          <p:cNvPr id="6" name="Oval 5">
            <a:extLst>
              <a:ext uri="{FF2B5EF4-FFF2-40B4-BE49-F238E27FC236}">
                <a16:creationId xmlns:a16="http://schemas.microsoft.com/office/drawing/2014/main" id="{4CC12F33-7879-F31F-FCEA-02BC54050C2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5</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C30F2EF6-399E-BDB0-605A-D4A1F2C76469}"/>
              </a:ext>
            </a:extLst>
          </p:cNvPr>
          <p:cNvSpPr txBox="1"/>
          <p:nvPr/>
        </p:nvSpPr>
        <p:spPr>
          <a:xfrm>
            <a:off x="370416" y="1987719"/>
            <a:ext cx="11303000" cy="43499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a:solidFill>
                  <a:schemeClr val="accent1"/>
                </a:solidFill>
                <a:latin typeface="+mj-lt"/>
                <a:cs typeface="Arial"/>
              </a:rPr>
              <a:t>We are learning to</a:t>
            </a:r>
            <a:endParaRPr lang="en-AU" sz="18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1800">
                <a:ea typeface="Calibri"/>
              </a:rPr>
              <a:t>collaboratively generate creative ideas in the development of an innovative theatre company</a:t>
            </a:r>
          </a:p>
          <a:p>
            <a:pPr marL="342900" indent="-342900">
              <a:lnSpc>
                <a:spcPct val="150000"/>
              </a:lnSpc>
              <a:spcAft>
                <a:spcPts val="1200"/>
              </a:spcAft>
              <a:buFont typeface="Arial" panose="020B0604020202020204" pitchFamily="34" charset="0"/>
              <a:buChar char="•"/>
            </a:pPr>
            <a:r>
              <a:rPr lang="en-AU" sz="1800">
                <a:ea typeface="Calibri"/>
              </a:rPr>
              <a:t>apply dramatic conventions and styles influenced by dramatic works, practices, or practitioners</a:t>
            </a:r>
          </a:p>
          <a:p>
            <a:pPr marL="342900" indent="-342900">
              <a:lnSpc>
                <a:spcPct val="150000"/>
              </a:lnSpc>
              <a:spcAft>
                <a:spcPts val="1200"/>
              </a:spcAft>
              <a:buFont typeface="Arial" panose="020B0604020202020204" pitchFamily="34" charset="0"/>
              <a:buChar char="•"/>
            </a:pPr>
            <a:r>
              <a:rPr lang="en-AU" sz="1800">
                <a:ea typeface="Calibri"/>
              </a:rPr>
              <a:t>seek, exchange, and question perspectives with others to reflect on our collaborative experiences.</a:t>
            </a:r>
          </a:p>
          <a:p>
            <a:pPr>
              <a:lnSpc>
                <a:spcPct val="150000"/>
              </a:lnSpc>
              <a:spcAft>
                <a:spcPts val="1200"/>
              </a:spcAft>
            </a:pPr>
            <a:r>
              <a:rPr lang="en-AU" sz="1800" b="1">
                <a:solidFill>
                  <a:schemeClr val="accent1"/>
                </a:solidFill>
                <a:latin typeface="+mj-lt"/>
                <a:cs typeface="Arial"/>
              </a:rPr>
              <a:t>I/We can</a:t>
            </a:r>
            <a:endParaRPr lang="en-US" sz="1800">
              <a:solidFill>
                <a:schemeClr val="accent1"/>
              </a:solidFill>
              <a:latin typeface="+mj-lt"/>
              <a:cs typeface="Arial"/>
            </a:endParaRPr>
          </a:p>
          <a:p>
            <a:pPr marL="342900" lvl="0" indent="-342900">
              <a:lnSpc>
                <a:spcPct val="150000"/>
              </a:lnSpc>
              <a:spcAft>
                <a:spcPts val="1200"/>
              </a:spcAft>
              <a:buFont typeface="Arial" panose="020B0604020202020204" pitchFamily="34" charset="0"/>
              <a:buChar char="•"/>
            </a:pPr>
            <a:r>
              <a:rPr lang="en-AU" sz="1800">
                <a:ea typeface="Calibri"/>
              </a:rPr>
              <a:t>create and refine meaning by experimenting with various dramatic processes</a:t>
            </a:r>
          </a:p>
          <a:p>
            <a:pPr marL="342900" lvl="0" indent="-342900">
              <a:lnSpc>
                <a:spcPct val="150000"/>
              </a:lnSpc>
              <a:spcAft>
                <a:spcPts val="1200"/>
              </a:spcAft>
              <a:buFont typeface="Arial" panose="020B0604020202020204" pitchFamily="34" charset="0"/>
              <a:buChar char="•"/>
            </a:pPr>
            <a:r>
              <a:rPr lang="en-AU" sz="1800">
                <a:ea typeface="Calibri"/>
              </a:rPr>
              <a:t>apply processes that ensure a safe, respectful, and inclusive performance environment</a:t>
            </a:r>
          </a:p>
          <a:p>
            <a:pPr marL="342900" lvl="0" indent="-342900">
              <a:lnSpc>
                <a:spcPct val="150000"/>
              </a:lnSpc>
              <a:spcAft>
                <a:spcPts val="1200"/>
              </a:spcAft>
              <a:buFont typeface="Arial" panose="020B0604020202020204" pitchFamily="34" charset="0"/>
              <a:buChar char="•"/>
            </a:pPr>
            <a:r>
              <a:rPr lang="en-AU" sz="1800">
                <a:ea typeface="Calibri"/>
              </a:rPr>
              <a:t>analyse intentions as maker, performer and audience. </a:t>
            </a:r>
          </a:p>
        </p:txBody>
      </p:sp>
      <p:sp>
        <p:nvSpPr>
          <p:cNvPr id="2" name="Slide Number Placeholder 1">
            <a:extLst>
              <a:ext uri="{FF2B5EF4-FFF2-40B4-BE49-F238E27FC236}">
                <a16:creationId xmlns:a16="http://schemas.microsoft.com/office/drawing/2014/main" id="{222A82E6-B40B-DB39-856F-D86E6BAD44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1275923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64D0-1A2E-C27C-2A36-AE3D3553BC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165049-C3AB-8E08-FD90-AC50275F7795}"/>
              </a:ext>
            </a:extLst>
          </p:cNvPr>
          <p:cNvSpPr>
            <a:spLocks noGrp="1"/>
          </p:cNvSpPr>
          <p:nvPr>
            <p:ph type="title"/>
          </p:nvPr>
        </p:nvSpPr>
        <p:spPr/>
        <p:txBody>
          <a:bodyPr/>
          <a:lstStyle/>
          <a:p>
            <a:r>
              <a:rPr lang="en-AU">
                <a:latin typeface="+mj-lt"/>
              </a:rPr>
              <a:t>Assessment Task </a:t>
            </a:r>
            <a:r>
              <a:rPr lang="en-AU">
                <a:latin typeface="+mj-lt"/>
                <a:ea typeface="Calibri"/>
                <a:cs typeface="Arial"/>
              </a:rPr>
              <a:t>– </a:t>
            </a:r>
            <a:r>
              <a:rPr lang="en-AU">
                <a:latin typeface="+mj-lt"/>
              </a:rPr>
              <a:t>part A (1)</a:t>
            </a:r>
            <a:endParaRPr lang="en-GB">
              <a:latin typeface="+mj-lt"/>
            </a:endParaRPr>
          </a:p>
        </p:txBody>
      </p:sp>
      <p:sp>
        <p:nvSpPr>
          <p:cNvPr id="4" name="Oval 3">
            <a:extLst>
              <a:ext uri="{FF2B5EF4-FFF2-40B4-BE49-F238E27FC236}">
                <a16:creationId xmlns:a16="http://schemas.microsoft.com/office/drawing/2014/main" id="{23E3E15F-699F-BF4A-FEA1-095E54740CC5}"/>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5.1a</a:t>
            </a:r>
            <a:endParaRPr lang="en-GB" sz="1800" b="1"/>
          </a:p>
        </p:txBody>
      </p:sp>
      <p:sp>
        <p:nvSpPr>
          <p:cNvPr id="8" name="Rectangle: Rounded Corners 7">
            <a:extLst>
              <a:ext uri="{FF2B5EF4-FFF2-40B4-BE49-F238E27FC236}">
                <a16:creationId xmlns:a16="http://schemas.microsoft.com/office/drawing/2014/main" id="{DE2CA9E6-DBCB-2EE0-A7D8-F7A5E8B35243}"/>
              </a:ext>
            </a:extLst>
          </p:cNvPr>
          <p:cNvSpPr/>
          <p:nvPr/>
        </p:nvSpPr>
        <p:spPr>
          <a:xfrm>
            <a:off x="338871" y="1363980"/>
            <a:ext cx="11136849" cy="5332019"/>
          </a:xfrm>
          <a:prstGeom prst="roundRect">
            <a:avLst>
              <a:gd name="adj" fmla="val 4660"/>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a:lnSpc>
                <a:spcPct val="150000"/>
              </a:lnSpc>
              <a:spcAft>
                <a:spcPts val="1200"/>
              </a:spcAft>
            </a:pPr>
            <a:r>
              <a:rPr lang="en-AU" sz="2000" kern="100">
                <a:solidFill>
                  <a:schemeClr val="tx1"/>
                </a:solidFill>
                <a:ea typeface="Aptos" panose="020B0004020202020204" pitchFamily="34" charset="0"/>
                <a:cs typeface="Times New Roman"/>
              </a:rPr>
              <a:t>This group task is an opportunity for you to collaboratively create an innovative theatre company. You will share your innovative theatre company with an audience through a theatre launch that is 10 minutes. This theatre launch will include a podcast introducing your theatre company and a workshop demonstrating its philosophy.   </a:t>
            </a:r>
          </a:p>
          <a:p>
            <a:pPr marL="177800">
              <a:lnSpc>
                <a:spcPct val="150000"/>
              </a:lnSpc>
              <a:spcAft>
                <a:spcPts val="1200"/>
              </a:spcAft>
            </a:pPr>
            <a:r>
              <a:rPr lang="en-AU" sz="2000" kern="100">
                <a:solidFill>
                  <a:schemeClr val="tx1"/>
                </a:solidFill>
                <a:ea typeface="Aptos" panose="020B0004020202020204" pitchFamily="34" charset="0"/>
                <a:cs typeface="Times New Roman"/>
              </a:rPr>
              <a:t>Your theatre launch should include:  </a:t>
            </a:r>
          </a:p>
          <a:p>
            <a:pPr marL="520700" indent="-342900">
              <a:lnSpc>
                <a:spcPct val="150000"/>
              </a:lnSpc>
              <a:spcAft>
                <a:spcPts val="1200"/>
              </a:spcAft>
              <a:buFont typeface="Arial" panose="020B0604020202020204" pitchFamily="34" charset="0"/>
              <a:buChar char="•"/>
            </a:pPr>
            <a:r>
              <a:rPr lang="en-AU" sz="2000" kern="100">
                <a:solidFill>
                  <a:schemeClr val="tx1"/>
                </a:solidFill>
                <a:ea typeface="Aptos" panose="020B0004020202020204" pitchFamily="34" charset="0"/>
                <a:cs typeface="Times New Roman"/>
              </a:rPr>
              <a:t>an acknowledgement of country  </a:t>
            </a:r>
          </a:p>
          <a:p>
            <a:pPr marL="520700" indent="-342900">
              <a:lnSpc>
                <a:spcPct val="150000"/>
              </a:lnSpc>
              <a:spcAft>
                <a:spcPts val="1200"/>
              </a:spcAft>
              <a:buFont typeface="Arial" panose="020B0604020202020204" pitchFamily="34" charset="0"/>
              <a:buChar char="•"/>
            </a:pPr>
            <a:r>
              <a:rPr lang="en-AU" sz="2000" kern="100">
                <a:solidFill>
                  <a:schemeClr val="tx1"/>
                </a:solidFill>
                <a:ea typeface="Aptos" panose="020B0004020202020204" pitchFamily="34" charset="0"/>
                <a:cs typeface="Times New Roman"/>
              </a:rPr>
              <a:t>a presentation of your podcast  </a:t>
            </a:r>
          </a:p>
          <a:p>
            <a:pPr marL="520700" indent="-342900">
              <a:lnSpc>
                <a:spcPct val="150000"/>
              </a:lnSpc>
              <a:spcAft>
                <a:spcPts val="1200"/>
              </a:spcAft>
              <a:buFont typeface="Arial" panose="020B0604020202020204" pitchFamily="34" charset="0"/>
              <a:buChar char="•"/>
            </a:pPr>
            <a:r>
              <a:rPr lang="en-AU" sz="2000" kern="100">
                <a:solidFill>
                  <a:schemeClr val="tx1"/>
                </a:solidFill>
                <a:ea typeface="Aptos" panose="020B0004020202020204" pitchFamily="34" charset="0"/>
                <a:cs typeface="Times New Roman"/>
              </a:rPr>
              <a:t>a short activity that allows your audience to be immersed in your process </a:t>
            </a:r>
          </a:p>
          <a:p>
            <a:pPr marL="520700" indent="-342900">
              <a:lnSpc>
                <a:spcPct val="150000"/>
              </a:lnSpc>
              <a:spcAft>
                <a:spcPts val="1200"/>
              </a:spcAft>
              <a:buFont typeface="Arial" panose="020B0604020202020204" pitchFamily="34" charset="0"/>
              <a:buChar char="•"/>
            </a:pPr>
            <a:r>
              <a:rPr lang="en-AU" sz="2000" kern="100">
                <a:solidFill>
                  <a:schemeClr val="tx1"/>
                </a:solidFill>
                <a:ea typeface="Aptos" panose="020B0004020202020204" pitchFamily="34" charset="0"/>
                <a:cs typeface="Times New Roman"/>
              </a:rPr>
              <a:t>an exit slip. </a:t>
            </a:r>
            <a:endParaRPr lang="en-AU" sz="2000">
              <a:solidFill>
                <a:schemeClr val="tx1"/>
              </a:solidFill>
            </a:endParaRPr>
          </a:p>
        </p:txBody>
      </p:sp>
      <p:sp>
        <p:nvSpPr>
          <p:cNvPr id="2" name="Slide Number Placeholder 1">
            <a:extLst>
              <a:ext uri="{FF2B5EF4-FFF2-40B4-BE49-F238E27FC236}">
                <a16:creationId xmlns:a16="http://schemas.microsoft.com/office/drawing/2014/main" id="{449EA78F-F4E6-A771-4664-70BA449D38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46</a:t>
            </a:fld>
            <a:endParaRPr lang="en-AU"/>
          </a:p>
        </p:txBody>
      </p:sp>
    </p:spTree>
    <p:extLst>
      <p:ext uri="{BB962C8B-B14F-4D97-AF65-F5344CB8AC3E}">
        <p14:creationId xmlns:p14="http://schemas.microsoft.com/office/powerpoint/2010/main" val="400329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8D2DA-2AF1-0F76-2B38-90A9A08CF8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BF42DC-8D82-9A7F-CE29-A22533F8E8B4}"/>
              </a:ext>
            </a:extLst>
          </p:cNvPr>
          <p:cNvSpPr>
            <a:spLocks noGrp="1"/>
          </p:cNvSpPr>
          <p:nvPr>
            <p:ph type="title"/>
          </p:nvPr>
        </p:nvSpPr>
        <p:spPr/>
        <p:txBody>
          <a:bodyPr/>
          <a:lstStyle/>
          <a:p>
            <a:r>
              <a:rPr lang="en-AU"/>
              <a:t>Assessment Task </a:t>
            </a:r>
            <a:r>
              <a:rPr lang="en-AU">
                <a:latin typeface="Arial"/>
                <a:ea typeface="Calibri"/>
                <a:cs typeface="Arial"/>
              </a:rPr>
              <a:t>– </a:t>
            </a:r>
            <a:r>
              <a:rPr lang="en-AU"/>
              <a:t>part A (2)</a:t>
            </a:r>
            <a:endParaRPr lang="en-GB"/>
          </a:p>
        </p:txBody>
      </p:sp>
      <p:sp>
        <p:nvSpPr>
          <p:cNvPr id="5" name="Oval 4">
            <a:extLst>
              <a:ext uri="{FF2B5EF4-FFF2-40B4-BE49-F238E27FC236}">
                <a16:creationId xmlns:a16="http://schemas.microsoft.com/office/drawing/2014/main" id="{B103E7BF-7588-4B3E-FC5A-8A374BB584C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5.1b</a:t>
            </a:r>
            <a:endParaRPr lang="en-GB" sz="1800" b="1"/>
          </a:p>
        </p:txBody>
      </p:sp>
      <p:sp>
        <p:nvSpPr>
          <p:cNvPr id="4" name="Rectangle: Rounded Corners 3">
            <a:extLst>
              <a:ext uri="{FF2B5EF4-FFF2-40B4-BE49-F238E27FC236}">
                <a16:creationId xmlns:a16="http://schemas.microsoft.com/office/drawing/2014/main" id="{87DA2252-7A33-34C6-E86B-EF1DE3456594}"/>
              </a:ext>
            </a:extLst>
          </p:cNvPr>
          <p:cNvSpPr/>
          <p:nvPr/>
        </p:nvSpPr>
        <p:spPr>
          <a:xfrm>
            <a:off x="360000" y="1634717"/>
            <a:ext cx="11484000" cy="3668803"/>
          </a:xfrm>
          <a:prstGeom prst="roundRect">
            <a:avLst>
              <a:gd name="adj" fmla="val 9813"/>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7675" indent="-342900">
              <a:lnSpc>
                <a:spcPct val="150000"/>
              </a:lnSpc>
              <a:spcAft>
                <a:spcPts val="1200"/>
              </a:spcAft>
              <a:buNone/>
            </a:pPr>
            <a:r>
              <a:rPr lang="en-AU">
                <a:solidFill>
                  <a:schemeClr val="tx1"/>
                </a:solidFill>
                <a:ea typeface="Aptos" panose="020B0004020202020204" pitchFamily="34" charset="0"/>
              </a:rPr>
              <a:t>Your podcast should be submitted as an MP3 file and include:  </a:t>
            </a:r>
          </a:p>
          <a:p>
            <a:pPr marL="447675" indent="-342900">
              <a:lnSpc>
                <a:spcPct val="150000"/>
              </a:lnSpc>
              <a:spcAft>
                <a:spcPts val="1200"/>
              </a:spcAft>
              <a:buFont typeface="Arial" panose="020B0604020202020204" pitchFamily="34" charset="0"/>
              <a:buChar char="•"/>
            </a:pPr>
            <a:r>
              <a:rPr lang="en-AU">
                <a:solidFill>
                  <a:schemeClr val="tx1"/>
                </a:solidFill>
                <a:ea typeface="Aptos" panose="020B0004020202020204" pitchFamily="34" charset="0"/>
              </a:rPr>
              <a:t>every member of your group  </a:t>
            </a:r>
            <a:endParaRPr lang="en-AU">
              <a:solidFill>
                <a:schemeClr val="tx1"/>
              </a:solidFill>
              <a:ea typeface="Aptos" panose="020B0004020202020204" pitchFamily="34" charset="0"/>
              <a:cs typeface="Arial"/>
            </a:endParaRPr>
          </a:p>
          <a:p>
            <a:pPr marL="447675" indent="-342900">
              <a:lnSpc>
                <a:spcPct val="150000"/>
              </a:lnSpc>
              <a:spcAft>
                <a:spcPts val="1200"/>
              </a:spcAft>
              <a:buFont typeface="Arial" panose="020B0604020202020204" pitchFamily="34" charset="0"/>
              <a:buChar char="•"/>
            </a:pPr>
            <a:r>
              <a:rPr lang="en-AU">
                <a:solidFill>
                  <a:schemeClr val="tx1"/>
                </a:solidFill>
                <a:ea typeface="Aptos" panose="020B0004020202020204" pitchFamily="34" charset="0"/>
              </a:rPr>
              <a:t>a clear philosophy for the theatre company  </a:t>
            </a:r>
            <a:endParaRPr lang="en-AU">
              <a:solidFill>
                <a:schemeClr val="tx1"/>
              </a:solidFill>
              <a:ea typeface="Aptos" panose="020B0004020202020204" pitchFamily="34" charset="0"/>
              <a:cs typeface="Arial"/>
            </a:endParaRPr>
          </a:p>
          <a:p>
            <a:pPr marL="447675" indent="-342900">
              <a:lnSpc>
                <a:spcPct val="150000"/>
              </a:lnSpc>
              <a:spcAft>
                <a:spcPts val="1200"/>
              </a:spcAft>
              <a:buFont typeface="Arial" panose="020B0604020202020204" pitchFamily="34" charset="0"/>
              <a:buChar char="•"/>
            </a:pPr>
            <a:r>
              <a:rPr lang="en-AU">
                <a:solidFill>
                  <a:schemeClr val="tx1"/>
                </a:solidFill>
                <a:ea typeface="Aptos" panose="020B0004020202020204" pitchFamily="34" charset="0"/>
              </a:rPr>
              <a:t>your processes  </a:t>
            </a:r>
            <a:endParaRPr lang="en-AU">
              <a:solidFill>
                <a:schemeClr val="tx1"/>
              </a:solidFill>
              <a:ea typeface="Aptos" panose="020B0004020202020204" pitchFamily="34" charset="0"/>
              <a:cs typeface="Arial"/>
            </a:endParaRPr>
          </a:p>
          <a:p>
            <a:pPr marL="447675" indent="-342900">
              <a:lnSpc>
                <a:spcPct val="150000"/>
              </a:lnSpc>
              <a:spcAft>
                <a:spcPts val="1200"/>
              </a:spcAft>
              <a:buFont typeface="Arial" panose="020B0604020202020204" pitchFamily="34" charset="0"/>
              <a:buChar char="•"/>
            </a:pPr>
            <a:r>
              <a:rPr lang="en-AU">
                <a:solidFill>
                  <a:schemeClr val="tx1"/>
                </a:solidFill>
                <a:ea typeface="Aptos" panose="020B0004020202020204" pitchFamily="34" charset="0"/>
              </a:rPr>
              <a:t>an intro and outro  </a:t>
            </a:r>
            <a:endParaRPr lang="en-AU">
              <a:solidFill>
                <a:schemeClr val="tx1"/>
              </a:solidFill>
              <a:ea typeface="Aptos" panose="020B0004020202020204" pitchFamily="34" charset="0"/>
              <a:cs typeface="Arial"/>
            </a:endParaRPr>
          </a:p>
        </p:txBody>
      </p:sp>
      <p:sp>
        <p:nvSpPr>
          <p:cNvPr id="2" name="Slide Number Placeholder 1">
            <a:extLst>
              <a:ext uri="{FF2B5EF4-FFF2-40B4-BE49-F238E27FC236}">
                <a16:creationId xmlns:a16="http://schemas.microsoft.com/office/drawing/2014/main" id="{631ADA93-CCF0-3865-A5F9-9173543C69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47</a:t>
            </a:fld>
            <a:endParaRPr lang="en-AU"/>
          </a:p>
        </p:txBody>
      </p:sp>
    </p:spTree>
    <p:extLst>
      <p:ext uri="{BB962C8B-B14F-4D97-AF65-F5344CB8AC3E}">
        <p14:creationId xmlns:p14="http://schemas.microsoft.com/office/powerpoint/2010/main" val="291212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D543-B420-173A-E024-1FDE448E47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991407-F1C5-4757-C803-A4879B5D50C3}"/>
              </a:ext>
            </a:extLst>
          </p:cNvPr>
          <p:cNvSpPr>
            <a:spLocks noGrp="1"/>
          </p:cNvSpPr>
          <p:nvPr>
            <p:ph type="title"/>
          </p:nvPr>
        </p:nvSpPr>
        <p:spPr/>
        <p:txBody>
          <a:bodyPr/>
          <a:lstStyle/>
          <a:p>
            <a:r>
              <a:rPr lang="en-AU">
                <a:latin typeface="+mj-lt"/>
              </a:rPr>
              <a:t>Steps to success part A (1)</a:t>
            </a:r>
            <a:endParaRPr lang="en-GB">
              <a:latin typeface="+mj-lt"/>
            </a:endParaRPr>
          </a:p>
        </p:txBody>
      </p:sp>
      <p:sp>
        <p:nvSpPr>
          <p:cNvPr id="4" name="Oval 3">
            <a:extLst>
              <a:ext uri="{FF2B5EF4-FFF2-40B4-BE49-F238E27FC236}">
                <a16:creationId xmlns:a16="http://schemas.microsoft.com/office/drawing/2014/main" id="{20C8438B-6ABA-21F3-32FE-4C485D99CE2F}"/>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5.1c</a:t>
            </a:r>
            <a:endParaRPr lang="en-GB" sz="1800" b="1"/>
          </a:p>
        </p:txBody>
      </p:sp>
      <p:graphicFrame>
        <p:nvGraphicFramePr>
          <p:cNvPr id="7" name="Table 6">
            <a:extLst>
              <a:ext uri="{FF2B5EF4-FFF2-40B4-BE49-F238E27FC236}">
                <a16:creationId xmlns:a16="http://schemas.microsoft.com/office/drawing/2014/main" id="{82320005-FA74-8AD2-8932-E8988F4B78B9}"/>
              </a:ext>
            </a:extLst>
          </p:cNvPr>
          <p:cNvGraphicFramePr>
            <a:graphicFrameLocks noGrp="1"/>
          </p:cNvGraphicFramePr>
          <p:nvPr>
            <p:extLst>
              <p:ext uri="{D42A27DB-BD31-4B8C-83A1-F6EECF244321}">
                <p14:modId xmlns:p14="http://schemas.microsoft.com/office/powerpoint/2010/main" val="4118000478"/>
              </p:ext>
            </p:extLst>
          </p:nvPr>
        </p:nvGraphicFramePr>
        <p:xfrm>
          <a:off x="360000" y="1356359"/>
          <a:ext cx="11484000" cy="5049756"/>
        </p:xfrm>
        <a:graphic>
          <a:graphicData uri="http://schemas.openxmlformats.org/drawingml/2006/table">
            <a:tbl>
              <a:tblPr firstRow="1" firstCol="1" bandRow="1">
                <a:tableStyleId>{69012ECD-51FC-41F1-AA8D-1B2483CD663E}</a:tableStyleId>
              </a:tblPr>
              <a:tblGrid>
                <a:gridCol w="2707292">
                  <a:extLst>
                    <a:ext uri="{9D8B030D-6E8A-4147-A177-3AD203B41FA5}">
                      <a16:colId xmlns:a16="http://schemas.microsoft.com/office/drawing/2014/main" val="821722639"/>
                    </a:ext>
                  </a:extLst>
                </a:gridCol>
                <a:gridCol w="8776708">
                  <a:extLst>
                    <a:ext uri="{9D8B030D-6E8A-4147-A177-3AD203B41FA5}">
                      <a16:colId xmlns:a16="http://schemas.microsoft.com/office/drawing/2014/main" val="3546064714"/>
                    </a:ext>
                  </a:extLst>
                </a:gridCol>
              </a:tblGrid>
              <a:tr h="353329">
                <a:tc>
                  <a:txBody>
                    <a:bodyPr/>
                    <a:lstStyle/>
                    <a:p>
                      <a:pPr>
                        <a:lnSpc>
                          <a:spcPct val="150000"/>
                        </a:lnSpc>
                        <a:spcBef>
                          <a:spcPts val="0"/>
                        </a:spcBef>
                        <a:spcAft>
                          <a:spcPts val="0"/>
                        </a:spcAft>
                      </a:pPr>
                      <a:r>
                        <a:rPr lang="en-US" sz="1600">
                          <a:solidFill>
                            <a:schemeClr val="tx1"/>
                          </a:solidFill>
                          <a:latin typeface="+mj-lt"/>
                        </a:rPr>
                        <a:t>What I need to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50000"/>
                        </a:lnSpc>
                        <a:spcBef>
                          <a:spcPts val="0"/>
                        </a:spcBef>
                        <a:spcAft>
                          <a:spcPts val="0"/>
                        </a:spcAft>
                      </a:pPr>
                      <a:r>
                        <a:rPr lang="en-US" sz="1600">
                          <a:solidFill>
                            <a:schemeClr val="tx1"/>
                          </a:solidFill>
                          <a:latin typeface="+mj-lt"/>
                        </a:rPr>
                        <a:t>Ways I can do this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5772168"/>
                  </a:ext>
                </a:extLst>
              </a:tr>
              <a:tr h="2318884">
                <a:tc>
                  <a:txBody>
                    <a:bodyPr/>
                    <a:lstStyle/>
                    <a:p>
                      <a:pPr>
                        <a:lnSpc>
                          <a:spcPct val="150000"/>
                        </a:lnSpc>
                        <a:spcBef>
                          <a:spcPts val="0"/>
                        </a:spcBef>
                        <a:spcAft>
                          <a:spcPts val="0"/>
                        </a:spcAft>
                      </a:pPr>
                      <a:r>
                        <a:rPr lang="en-US" sz="1600">
                          <a:solidFill>
                            <a:schemeClr val="tx1"/>
                          </a:solidFill>
                          <a:latin typeface="+mj-lt"/>
                        </a:rPr>
                        <a:t>Launch our new innovative theatre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0"/>
                        </a:spcAft>
                        <a:buFont typeface="Arial" panose="020B0604020202020204" pitchFamily="34" charset="0"/>
                        <a:buChar char="•"/>
                      </a:pPr>
                      <a:r>
                        <a:rPr lang="en-AU" sz="1600"/>
                        <a:t>Establish the theatre company’s name, vision, artistic style, and mission.</a:t>
                      </a:r>
                    </a:p>
                    <a:p>
                      <a:pPr marL="285750" lvl="0" indent="-285750">
                        <a:lnSpc>
                          <a:spcPct val="150000"/>
                        </a:lnSpc>
                        <a:spcBef>
                          <a:spcPts val="0"/>
                        </a:spcBef>
                        <a:spcAft>
                          <a:spcPts val="0"/>
                        </a:spcAft>
                        <a:buFont typeface="Arial" panose="020B0604020202020204" pitchFamily="34" charset="0"/>
                        <a:buChar char="•"/>
                      </a:pPr>
                      <a:r>
                        <a:rPr lang="en-AU" sz="1600"/>
                        <a:t>Decide on the types of stories you’ll tell and your unique performance approach.</a:t>
                      </a:r>
                    </a:p>
                    <a:p>
                      <a:pPr marL="285750" lvl="0" indent="-285750">
                        <a:lnSpc>
                          <a:spcPct val="150000"/>
                        </a:lnSpc>
                        <a:spcBef>
                          <a:spcPts val="0"/>
                        </a:spcBef>
                        <a:spcAft>
                          <a:spcPts val="0"/>
                        </a:spcAft>
                        <a:buFont typeface="Arial" panose="020B0604020202020204" pitchFamily="34" charset="0"/>
                        <a:buChar char="•"/>
                      </a:pPr>
                      <a:r>
                        <a:rPr lang="en-AU" sz="1600"/>
                        <a:t>Introduce your company through a mix of audio, live performance, and storytelling that showcases your brand.</a:t>
                      </a:r>
                    </a:p>
                    <a:p>
                      <a:pPr marL="285750" lvl="0" indent="-285750">
                        <a:lnSpc>
                          <a:spcPct val="150000"/>
                        </a:lnSpc>
                        <a:spcBef>
                          <a:spcPts val="0"/>
                        </a:spcBef>
                        <a:spcAft>
                          <a:spcPts val="0"/>
                        </a:spcAft>
                        <a:buFont typeface="Arial" panose="020B0604020202020204" pitchFamily="34" charset="0"/>
                        <a:buChar char="•"/>
                      </a:pPr>
                      <a:r>
                        <a:rPr lang="en-AU" sz="1600"/>
                        <a:t>Include interactive elements or activities that let your audience experience your company’s energy and values firsthand.</a:t>
                      </a:r>
                      <a:endParaRPr lang="en-US" sz="16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350388"/>
                  </a:ext>
                </a:extLst>
              </a:tr>
              <a:tr h="2318884">
                <a:tc>
                  <a:txBody>
                    <a:bodyPr/>
                    <a:lstStyle/>
                    <a:p>
                      <a:pPr>
                        <a:lnSpc>
                          <a:spcPct val="150000"/>
                        </a:lnSpc>
                        <a:spcBef>
                          <a:spcPts val="0"/>
                        </a:spcBef>
                        <a:spcAft>
                          <a:spcPts val="0"/>
                        </a:spcAft>
                      </a:pPr>
                      <a:r>
                        <a:rPr lang="en-US" sz="1600">
                          <a:solidFill>
                            <a:schemeClr val="tx1"/>
                          </a:solidFill>
                          <a:latin typeface="+mj-lt"/>
                        </a:rPr>
                        <a:t>Respectfully Acknowledge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600" b="0" dirty="0"/>
                        <a:t>Understand and respect</a:t>
                      </a:r>
                      <a:r>
                        <a:rPr lang="en-AU" sz="1600" dirty="0"/>
                        <a:t> why Acknowledgement of Country is important</a:t>
                      </a:r>
                      <a:r>
                        <a:rPr lang="en-US" sz="1600" dirty="0">
                          <a:solidFill>
                            <a:schemeClr val="tx1"/>
                          </a:solidFill>
                          <a:latin typeface="+mn-lt"/>
                        </a:rPr>
                        <a:t>.</a:t>
                      </a:r>
                    </a:p>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600" dirty="0"/>
                        <a:t>Find out which Country your performance is taking place on.</a:t>
                      </a:r>
                    </a:p>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600" dirty="0"/>
                        <a:t>Explore local cultural practices, stories, or symbols that can meaningfully influence your theatre context – always with permission or proper acknowledgment.</a:t>
                      </a:r>
                    </a:p>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600" dirty="0"/>
                        <a:t>Write or devise an Acknowledgement that feels genuine to you.</a:t>
                      </a:r>
                      <a:endParaRPr lang="en-US" sz="16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AF4176B0-047C-1082-BCDB-26B8EBD25D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48</a:t>
            </a:fld>
            <a:endParaRPr lang="en-AU"/>
          </a:p>
        </p:txBody>
      </p:sp>
    </p:spTree>
    <p:extLst>
      <p:ext uri="{BB962C8B-B14F-4D97-AF65-F5344CB8AC3E}">
        <p14:creationId xmlns:p14="http://schemas.microsoft.com/office/powerpoint/2010/main" val="62767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8AEC-0553-0D6B-5E18-FF01D0384F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E25F83-A0C8-ACBD-E067-4D1332AA9373}"/>
              </a:ext>
            </a:extLst>
          </p:cNvPr>
          <p:cNvSpPr>
            <a:spLocks noGrp="1"/>
          </p:cNvSpPr>
          <p:nvPr>
            <p:ph type="title"/>
          </p:nvPr>
        </p:nvSpPr>
        <p:spPr/>
        <p:txBody>
          <a:bodyPr/>
          <a:lstStyle/>
          <a:p>
            <a:r>
              <a:rPr lang="en-AU"/>
              <a:t>Steps to success part A (2)</a:t>
            </a:r>
            <a:endParaRPr lang="en-GB"/>
          </a:p>
        </p:txBody>
      </p:sp>
      <p:sp>
        <p:nvSpPr>
          <p:cNvPr id="4" name="Oval 3">
            <a:extLst>
              <a:ext uri="{FF2B5EF4-FFF2-40B4-BE49-F238E27FC236}">
                <a16:creationId xmlns:a16="http://schemas.microsoft.com/office/drawing/2014/main" id="{A0867945-40DD-A392-D6BE-6165A89E3ACF}"/>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5.1d</a:t>
            </a:r>
            <a:endParaRPr lang="en-GB" sz="1800" b="1"/>
          </a:p>
        </p:txBody>
      </p:sp>
      <p:graphicFrame>
        <p:nvGraphicFramePr>
          <p:cNvPr id="7" name="Table 6">
            <a:extLst>
              <a:ext uri="{FF2B5EF4-FFF2-40B4-BE49-F238E27FC236}">
                <a16:creationId xmlns:a16="http://schemas.microsoft.com/office/drawing/2014/main" id="{850FAC47-081A-BC79-8BD1-EF6D138F44C6}"/>
              </a:ext>
            </a:extLst>
          </p:cNvPr>
          <p:cNvGraphicFramePr>
            <a:graphicFrameLocks noGrp="1"/>
          </p:cNvGraphicFramePr>
          <p:nvPr>
            <p:extLst>
              <p:ext uri="{D42A27DB-BD31-4B8C-83A1-F6EECF244321}">
                <p14:modId xmlns:p14="http://schemas.microsoft.com/office/powerpoint/2010/main" val="1558228958"/>
              </p:ext>
            </p:extLst>
          </p:nvPr>
        </p:nvGraphicFramePr>
        <p:xfrm>
          <a:off x="359998" y="1552876"/>
          <a:ext cx="11483999" cy="4678290"/>
        </p:xfrm>
        <a:graphic>
          <a:graphicData uri="http://schemas.openxmlformats.org/drawingml/2006/table">
            <a:tbl>
              <a:tblPr firstRow="1" firstCol="1" bandRow="1">
                <a:tableStyleId>{69012ECD-51FC-41F1-AA8D-1B2483CD663E}</a:tableStyleId>
              </a:tblPr>
              <a:tblGrid>
                <a:gridCol w="2707292">
                  <a:extLst>
                    <a:ext uri="{9D8B030D-6E8A-4147-A177-3AD203B41FA5}">
                      <a16:colId xmlns:a16="http://schemas.microsoft.com/office/drawing/2014/main" val="821722639"/>
                    </a:ext>
                  </a:extLst>
                </a:gridCol>
                <a:gridCol w="8776707">
                  <a:extLst>
                    <a:ext uri="{9D8B030D-6E8A-4147-A177-3AD203B41FA5}">
                      <a16:colId xmlns:a16="http://schemas.microsoft.com/office/drawing/2014/main" val="3546064714"/>
                    </a:ext>
                  </a:extLst>
                </a:gridCol>
              </a:tblGrid>
              <a:tr h="471034">
                <a:tc>
                  <a:txBody>
                    <a:bodyPr/>
                    <a:lstStyle/>
                    <a:p>
                      <a:pPr>
                        <a:lnSpc>
                          <a:spcPct val="150000"/>
                        </a:lnSpc>
                        <a:spcBef>
                          <a:spcPts val="0"/>
                        </a:spcBef>
                        <a:spcAft>
                          <a:spcPts val="600"/>
                        </a:spcAft>
                      </a:pPr>
                      <a:r>
                        <a:rPr lang="en-US" sz="1600">
                          <a:solidFill>
                            <a:schemeClr val="tx1"/>
                          </a:solidFill>
                          <a:latin typeface="+mj-lt"/>
                        </a:rPr>
                        <a:t>What I need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50000"/>
                        </a:lnSpc>
                        <a:spcBef>
                          <a:spcPts val="0"/>
                        </a:spcBef>
                        <a:spcAft>
                          <a:spcPts val="600"/>
                        </a:spcAft>
                      </a:pPr>
                      <a:r>
                        <a:rPr lang="en-US" sz="1600">
                          <a:solidFill>
                            <a:schemeClr val="tx1"/>
                          </a:solidFill>
                          <a:latin typeface="+mj-lt"/>
                        </a:rPr>
                        <a:t>Ways I can do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5772168"/>
                  </a:ext>
                </a:extLst>
              </a:tr>
              <a:tr h="796500">
                <a:tc>
                  <a:txBody>
                    <a:bodyPr/>
                    <a:lstStyle/>
                    <a:p>
                      <a:pPr>
                        <a:lnSpc>
                          <a:spcPct val="150000"/>
                        </a:lnSpc>
                        <a:spcBef>
                          <a:spcPts val="0"/>
                        </a:spcBef>
                        <a:spcAft>
                          <a:spcPts val="600"/>
                        </a:spcAft>
                      </a:pPr>
                      <a:r>
                        <a:rPr lang="en-US" sz="1600">
                          <a:solidFill>
                            <a:schemeClr val="tx1"/>
                          </a:solidFill>
                          <a:latin typeface="+mj-lt"/>
                        </a:rPr>
                        <a:t>Run an immersive workshop which introduces on of our ‘5 steps’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600"/>
                        </a:spcAft>
                        <a:buFont typeface="Arial" panose="020B0604020202020204" pitchFamily="34" charset="0"/>
                        <a:buChar char="•"/>
                      </a:pPr>
                      <a:r>
                        <a:rPr lang="en-AU" sz="1600"/>
                        <a:t>Create an immersive setting that reflects the company’s unique brand and artistic voice.</a:t>
                      </a:r>
                    </a:p>
                    <a:p>
                      <a:pPr marL="285750" indent="-285750">
                        <a:lnSpc>
                          <a:spcPct val="150000"/>
                        </a:lnSpc>
                        <a:spcBef>
                          <a:spcPts val="0"/>
                        </a:spcBef>
                        <a:spcAft>
                          <a:spcPts val="600"/>
                        </a:spcAft>
                        <a:buFont typeface="Arial" panose="020B0604020202020204" pitchFamily="34" charset="0"/>
                        <a:buChar char="•"/>
                      </a:pPr>
                      <a:r>
                        <a:rPr lang="en-AU" sz="1600"/>
                        <a:t>Develop interactive moments that highlight the company’s values and performance style in this ‘step’.</a:t>
                      </a:r>
                    </a:p>
                    <a:p>
                      <a:pPr marL="285750" indent="-285750">
                        <a:lnSpc>
                          <a:spcPct val="150000"/>
                        </a:lnSpc>
                        <a:spcBef>
                          <a:spcPts val="0"/>
                        </a:spcBef>
                        <a:spcAft>
                          <a:spcPts val="600"/>
                        </a:spcAft>
                        <a:buFont typeface="Arial" panose="020B0604020202020204" pitchFamily="34" charset="0"/>
                        <a:buChar char="•"/>
                      </a:pPr>
                      <a:r>
                        <a:rPr lang="en-AU" sz="1600"/>
                        <a:t>Plan how participants will move and interact within the space to feel part of the company’s world.</a:t>
                      </a:r>
                    </a:p>
                    <a:p>
                      <a:pPr marL="285750" indent="-285750">
                        <a:lnSpc>
                          <a:spcPct val="150000"/>
                        </a:lnSpc>
                        <a:spcBef>
                          <a:spcPts val="0"/>
                        </a:spcBef>
                        <a:spcAft>
                          <a:spcPts val="600"/>
                        </a:spcAft>
                        <a:buFont typeface="Arial" panose="020B0604020202020204" pitchFamily="34" charset="0"/>
                        <a:buChar char="•"/>
                      </a:pPr>
                      <a:r>
                        <a:rPr lang="en-AU" sz="1600"/>
                        <a:t>Test the workshop, gather feedback, make adjustments, and practice!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350388"/>
                  </a:ext>
                </a:extLst>
              </a:tr>
              <a:tr h="1282050">
                <a:tc>
                  <a:txBody>
                    <a:bodyPr/>
                    <a:lstStyle/>
                    <a:p>
                      <a:pPr>
                        <a:lnSpc>
                          <a:spcPct val="150000"/>
                        </a:lnSpc>
                        <a:spcBef>
                          <a:spcPts val="0"/>
                        </a:spcBef>
                        <a:spcAft>
                          <a:spcPts val="600"/>
                        </a:spcAft>
                      </a:pPr>
                      <a:r>
                        <a:rPr lang="en-US" sz="1600">
                          <a:solidFill>
                            <a:schemeClr val="tx1"/>
                          </a:solidFill>
                          <a:latin typeface="+mj-lt"/>
                        </a:rPr>
                        <a:t>Present a podcast.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600" dirty="0"/>
                        <a:t>Highlight your theatre company’s goals, core values, style, and what makes it unique.</a:t>
                      </a:r>
                      <a:endParaRPr lang="en-AU" sz="1600" dirty="0">
                        <a:solidFill>
                          <a:schemeClr val="tx1"/>
                        </a:solidFill>
                        <a:latin typeface="+mn-lt"/>
                      </a:endParaRPr>
                    </a:p>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600" dirty="0">
                          <a:solidFill>
                            <a:schemeClr val="tx1"/>
                          </a:solidFill>
                          <a:latin typeface="+mn-lt"/>
                        </a:rPr>
                        <a:t>Decide who you want to reach with your podcast and what will interest them.</a:t>
                      </a:r>
                    </a:p>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600" dirty="0">
                          <a:solidFill>
                            <a:schemeClr val="tx1"/>
                          </a:solidFill>
                          <a:latin typeface="+mn-lt"/>
                        </a:rPr>
                        <a:t>Outline key features such as the company’s process.</a:t>
                      </a:r>
                    </a:p>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US" sz="1600" dirty="0">
                          <a:solidFill>
                            <a:schemeClr val="tx1"/>
                          </a:solidFill>
                          <a:latin typeface="+mn-lt"/>
                        </a:rPr>
                        <a:t>Plan the style of your podcast so that it is engaging, informative and accessible.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E2D61BDA-2B3E-9C44-835D-8A922F9DE4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49</a:t>
            </a:fld>
            <a:endParaRPr lang="en-AU"/>
          </a:p>
        </p:txBody>
      </p:sp>
    </p:spTree>
    <p:extLst>
      <p:ext uri="{BB962C8B-B14F-4D97-AF65-F5344CB8AC3E}">
        <p14:creationId xmlns:p14="http://schemas.microsoft.com/office/powerpoint/2010/main" val="11985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41A8-789D-B487-09FB-59D5E36F40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E42903-ECE5-4910-F532-BDB18848BD15}"/>
              </a:ext>
            </a:extLst>
          </p:cNvPr>
          <p:cNvSpPr>
            <a:spLocks noGrp="1"/>
          </p:cNvSpPr>
          <p:nvPr>
            <p:ph type="title"/>
          </p:nvPr>
        </p:nvSpPr>
        <p:spPr/>
        <p:txBody>
          <a:bodyPr/>
          <a:lstStyle/>
          <a:p>
            <a:r>
              <a:rPr lang="en-AU">
                <a:latin typeface="+mj-lt"/>
                <a:cs typeface="Arial"/>
              </a:rPr>
              <a:t>What is innovation?</a:t>
            </a:r>
            <a:endParaRPr lang="en-AU">
              <a:latin typeface="+mj-lt"/>
            </a:endParaRPr>
          </a:p>
        </p:txBody>
      </p:sp>
      <p:sp>
        <p:nvSpPr>
          <p:cNvPr id="5" name="Oval 4">
            <a:extLst>
              <a:ext uri="{FF2B5EF4-FFF2-40B4-BE49-F238E27FC236}">
                <a16:creationId xmlns:a16="http://schemas.microsoft.com/office/drawing/2014/main" id="{A85456E9-C8E0-4E1B-A315-376C9C6CA806}"/>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2000" b="1"/>
              <a:t>1.2</a:t>
            </a:r>
            <a:endParaRPr lang="en-GB" sz="2000" b="1"/>
          </a:p>
        </p:txBody>
      </p:sp>
      <p:sp>
        <p:nvSpPr>
          <p:cNvPr id="2" name="TextBox 1">
            <a:extLst>
              <a:ext uri="{FF2B5EF4-FFF2-40B4-BE49-F238E27FC236}">
                <a16:creationId xmlns:a16="http://schemas.microsoft.com/office/drawing/2014/main" id="{BAAD2514-B6A2-EA5E-AC87-70D999B5DFC6}"/>
              </a:ext>
            </a:extLst>
          </p:cNvPr>
          <p:cNvSpPr txBox="1"/>
          <p:nvPr/>
        </p:nvSpPr>
        <p:spPr>
          <a:xfrm>
            <a:off x="360000" y="1278955"/>
            <a:ext cx="5050200" cy="2960699"/>
          </a:xfrm>
          <a:prstGeom prst="roundRect">
            <a:avLst>
              <a:gd name="adj" fmla="val 8303"/>
            </a:avLst>
          </a:prstGeom>
          <a:solidFill>
            <a:srgbClr val="FFCCFF"/>
          </a:solidFill>
        </p:spPr>
        <p:txBody>
          <a:bodyPr wrap="square" lIns="182880" tIns="0" rIns="182880" bIns="0" rtlCol="0" anchor="ctr" anchorCtr="1">
            <a:noAutofit/>
          </a:bodyPr>
          <a:lstStyle/>
          <a:p>
            <a:pPr algn="l">
              <a:lnSpc>
                <a:spcPct val="150000"/>
              </a:lnSpc>
              <a:spcAft>
                <a:spcPts val="1200"/>
              </a:spcAft>
            </a:pPr>
            <a:r>
              <a:rPr lang="en-AU"/>
              <a:t>Innovation is finding new and better ways to do things, using fresh ideas or tools to improve how we function, process, connect, learn or perform.</a:t>
            </a:r>
            <a:endParaRPr lang="en-GB"/>
          </a:p>
        </p:txBody>
      </p:sp>
      <p:grpSp>
        <p:nvGrpSpPr>
          <p:cNvPr id="37" name="Group 36" descr="Being innovative means...">
            <a:extLst>
              <a:ext uri="{FF2B5EF4-FFF2-40B4-BE49-F238E27FC236}">
                <a16:creationId xmlns:a16="http://schemas.microsoft.com/office/drawing/2014/main" id="{41AF743C-FED0-6E95-7C0B-003A5F6A168E}"/>
              </a:ext>
            </a:extLst>
          </p:cNvPr>
          <p:cNvGrpSpPr/>
          <p:nvPr/>
        </p:nvGrpSpPr>
        <p:grpSpPr>
          <a:xfrm>
            <a:off x="7463296" y="3157722"/>
            <a:ext cx="1985317" cy="1711480"/>
            <a:chOff x="9742294" y="958608"/>
            <a:chExt cx="1523557" cy="1313411"/>
          </a:xfrm>
          <a:solidFill>
            <a:srgbClr val="FFCCFF"/>
          </a:solidFill>
        </p:grpSpPr>
        <p:sp>
          <p:nvSpPr>
            <p:cNvPr id="38" name="Hexagon 37">
              <a:extLst>
                <a:ext uri="{FF2B5EF4-FFF2-40B4-BE49-F238E27FC236}">
                  <a16:creationId xmlns:a16="http://schemas.microsoft.com/office/drawing/2014/main" id="{6F5363C1-DBC5-FE89-6FD2-135DD6F8F718}"/>
                </a:ext>
              </a:extLst>
            </p:cNvPr>
            <p:cNvSpPr/>
            <p:nvPr/>
          </p:nvSpPr>
          <p:spPr>
            <a:xfrm>
              <a:off x="9742294" y="958608"/>
              <a:ext cx="1523557" cy="1313411"/>
            </a:xfrm>
            <a:prstGeom prst="hexagon">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39" name="TextBox 38">
              <a:extLst>
                <a:ext uri="{FF2B5EF4-FFF2-40B4-BE49-F238E27FC236}">
                  <a16:creationId xmlns:a16="http://schemas.microsoft.com/office/drawing/2014/main" id="{9C3E0FB0-E0C2-244E-92C3-5D722B30E61A}"/>
                </a:ext>
              </a:extLst>
            </p:cNvPr>
            <p:cNvSpPr txBox="1"/>
            <p:nvPr/>
          </p:nvSpPr>
          <p:spPr>
            <a:xfrm>
              <a:off x="9980137" y="1227923"/>
              <a:ext cx="1047869" cy="774781"/>
            </a:xfrm>
            <a:prstGeom prst="rect">
              <a:avLst/>
            </a:prstGeom>
            <a:grpFill/>
            <a:ln>
              <a:noFill/>
            </a:ln>
          </p:spPr>
          <p:txBody>
            <a:bodyPr wrap="square" lIns="0" tIns="0" rIns="0" bIns="0" rtlCol="0" anchor="ctr">
              <a:noAutofit/>
            </a:bodyPr>
            <a:lstStyle/>
            <a:p>
              <a:pPr algn="ctr"/>
              <a:r>
                <a:rPr lang="en-AU" sz="2000" b="1">
                  <a:latin typeface="+mj-lt"/>
                </a:rPr>
                <a:t>Being innovative means…</a:t>
              </a:r>
              <a:endParaRPr lang="en-GB" sz="2000" b="1">
                <a:latin typeface="+mj-lt"/>
              </a:endParaRPr>
            </a:p>
          </p:txBody>
        </p:sp>
      </p:grpSp>
      <p:grpSp>
        <p:nvGrpSpPr>
          <p:cNvPr id="16" name="Group 15" descr="Experimenting and trying new approaches&#10;">
            <a:extLst>
              <a:ext uri="{FF2B5EF4-FFF2-40B4-BE49-F238E27FC236}">
                <a16:creationId xmlns:a16="http://schemas.microsoft.com/office/drawing/2014/main" id="{6F2E8A14-2E2F-C6B4-3D97-1A652121FFD4}"/>
              </a:ext>
            </a:extLst>
          </p:cNvPr>
          <p:cNvGrpSpPr/>
          <p:nvPr/>
        </p:nvGrpSpPr>
        <p:grpSpPr>
          <a:xfrm>
            <a:off x="7463294" y="1274400"/>
            <a:ext cx="1985317" cy="1711480"/>
            <a:chOff x="7463294" y="1274400"/>
            <a:chExt cx="1985317" cy="1711480"/>
          </a:xfrm>
        </p:grpSpPr>
        <p:sp>
          <p:nvSpPr>
            <p:cNvPr id="20" name="Hexagon 19">
              <a:extLst>
                <a:ext uri="{FF2B5EF4-FFF2-40B4-BE49-F238E27FC236}">
                  <a16:creationId xmlns:a16="http://schemas.microsoft.com/office/drawing/2014/main" id="{154F357E-02BB-28D2-FACF-6AB7827E7B52}"/>
                </a:ext>
              </a:extLst>
            </p:cNvPr>
            <p:cNvSpPr/>
            <p:nvPr/>
          </p:nvSpPr>
          <p:spPr>
            <a:xfrm>
              <a:off x="7463294" y="1274400"/>
              <a:ext cx="1985317" cy="1711480"/>
            </a:xfrm>
            <a:prstGeom prst="hexagon">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0748A4D5-9512-1D12-0614-26B03C7941CE}"/>
                </a:ext>
              </a:extLst>
            </p:cNvPr>
            <p:cNvSpPr txBox="1"/>
            <p:nvPr/>
          </p:nvSpPr>
          <p:spPr>
            <a:xfrm>
              <a:off x="7709915" y="1578531"/>
              <a:ext cx="1492071" cy="1103219"/>
            </a:xfrm>
            <a:prstGeom prst="rect">
              <a:avLst/>
            </a:prstGeom>
            <a:noFill/>
            <a:ln>
              <a:noFill/>
            </a:ln>
          </p:spPr>
          <p:txBody>
            <a:bodyPr wrap="square" lIns="0" tIns="0" rIns="0" bIns="0" rtlCol="0" anchor="ctr">
              <a:noAutofit/>
            </a:bodyPr>
            <a:lstStyle/>
            <a:p>
              <a:pPr algn="ctr"/>
              <a:r>
                <a:rPr lang="en-AU" sz="1600"/>
                <a:t>Experimenting and trying new approaches</a:t>
              </a:r>
              <a:endParaRPr lang="en-GB" sz="1600"/>
            </a:p>
          </p:txBody>
        </p:sp>
      </p:grpSp>
      <p:grpSp>
        <p:nvGrpSpPr>
          <p:cNvPr id="32" name="Group 31" descr="Solving problems creatively&#10;">
            <a:extLst>
              <a:ext uri="{FF2B5EF4-FFF2-40B4-BE49-F238E27FC236}">
                <a16:creationId xmlns:a16="http://schemas.microsoft.com/office/drawing/2014/main" id="{372063B7-A8AE-438E-C735-A8896C00EC51}"/>
              </a:ext>
            </a:extLst>
          </p:cNvPr>
          <p:cNvGrpSpPr/>
          <p:nvPr/>
        </p:nvGrpSpPr>
        <p:grpSpPr>
          <a:xfrm>
            <a:off x="9138683" y="2189416"/>
            <a:ext cx="1985317" cy="1711480"/>
            <a:chOff x="9138683" y="2189416"/>
            <a:chExt cx="1985317" cy="1711480"/>
          </a:xfrm>
        </p:grpSpPr>
        <p:sp>
          <p:nvSpPr>
            <p:cNvPr id="26" name="Hexagon 25">
              <a:extLst>
                <a:ext uri="{FF2B5EF4-FFF2-40B4-BE49-F238E27FC236}">
                  <a16:creationId xmlns:a16="http://schemas.microsoft.com/office/drawing/2014/main" id="{E089D6B6-E4B4-F951-3D4D-62D87BD739CC}"/>
                </a:ext>
              </a:extLst>
            </p:cNvPr>
            <p:cNvSpPr/>
            <p:nvPr/>
          </p:nvSpPr>
          <p:spPr>
            <a:xfrm>
              <a:off x="9138683" y="2189416"/>
              <a:ext cx="1985317" cy="1711480"/>
            </a:xfrm>
            <a:prstGeom prst="hexagon">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a:extLst>
                <a:ext uri="{FF2B5EF4-FFF2-40B4-BE49-F238E27FC236}">
                  <a16:creationId xmlns:a16="http://schemas.microsoft.com/office/drawing/2014/main" id="{D5CA0C24-A312-DB6D-0398-888E8C852C69}"/>
                </a:ext>
              </a:extLst>
            </p:cNvPr>
            <p:cNvSpPr txBox="1"/>
            <p:nvPr/>
          </p:nvSpPr>
          <p:spPr>
            <a:xfrm>
              <a:off x="9385306" y="2493547"/>
              <a:ext cx="1492071" cy="1103219"/>
            </a:xfrm>
            <a:prstGeom prst="rect">
              <a:avLst/>
            </a:prstGeom>
            <a:noFill/>
            <a:ln>
              <a:noFill/>
            </a:ln>
          </p:spPr>
          <p:txBody>
            <a:bodyPr wrap="square" lIns="0" tIns="0" rIns="0" bIns="0" rtlCol="0" anchor="ctr">
              <a:noAutofit/>
            </a:bodyPr>
            <a:lstStyle/>
            <a:p>
              <a:pPr algn="ctr"/>
              <a:r>
                <a:rPr lang="en-AU" sz="1600"/>
                <a:t>Solving problems creatively</a:t>
              </a:r>
              <a:endParaRPr lang="en-GB" sz="1600"/>
            </a:p>
          </p:txBody>
        </p:sp>
      </p:grpSp>
      <p:grpSp>
        <p:nvGrpSpPr>
          <p:cNvPr id="31" name="Group 30" descr="Questioning the usual&#10;">
            <a:extLst>
              <a:ext uri="{FF2B5EF4-FFF2-40B4-BE49-F238E27FC236}">
                <a16:creationId xmlns:a16="http://schemas.microsoft.com/office/drawing/2014/main" id="{66A19A91-A814-E6C0-8AE1-55FF4D736782}"/>
              </a:ext>
            </a:extLst>
          </p:cNvPr>
          <p:cNvGrpSpPr/>
          <p:nvPr/>
        </p:nvGrpSpPr>
        <p:grpSpPr>
          <a:xfrm>
            <a:off x="9138680" y="4072738"/>
            <a:ext cx="1985317" cy="1711480"/>
            <a:chOff x="9138680" y="4072738"/>
            <a:chExt cx="1985317" cy="1711480"/>
          </a:xfrm>
        </p:grpSpPr>
        <p:sp>
          <p:nvSpPr>
            <p:cNvPr id="24" name="Hexagon 23">
              <a:extLst>
                <a:ext uri="{FF2B5EF4-FFF2-40B4-BE49-F238E27FC236}">
                  <a16:creationId xmlns:a16="http://schemas.microsoft.com/office/drawing/2014/main" id="{C147B924-6798-CE85-2411-0877EE3D0CB7}"/>
                </a:ext>
              </a:extLst>
            </p:cNvPr>
            <p:cNvSpPr/>
            <p:nvPr/>
          </p:nvSpPr>
          <p:spPr>
            <a:xfrm>
              <a:off x="9138680" y="4072738"/>
              <a:ext cx="1985317" cy="1711480"/>
            </a:xfrm>
            <a:prstGeom prst="hexagon">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554CF079-16F8-EC72-FC8B-9BAD35774F07}"/>
                </a:ext>
              </a:extLst>
            </p:cNvPr>
            <p:cNvSpPr txBox="1"/>
            <p:nvPr/>
          </p:nvSpPr>
          <p:spPr>
            <a:xfrm>
              <a:off x="9385303" y="4376869"/>
              <a:ext cx="1492071" cy="1103219"/>
            </a:xfrm>
            <a:prstGeom prst="rect">
              <a:avLst/>
            </a:prstGeom>
            <a:noFill/>
            <a:ln>
              <a:noFill/>
            </a:ln>
          </p:spPr>
          <p:txBody>
            <a:bodyPr wrap="square" lIns="0" tIns="0" rIns="0" bIns="0" rtlCol="0" anchor="ctr">
              <a:noAutofit/>
            </a:bodyPr>
            <a:lstStyle/>
            <a:p>
              <a:pPr algn="ctr"/>
              <a:r>
                <a:rPr lang="en-AU" sz="1600"/>
                <a:t>Questioning the usual</a:t>
              </a:r>
              <a:endParaRPr lang="en-GB" sz="1600"/>
            </a:p>
          </p:txBody>
        </p:sp>
      </p:grpSp>
      <p:grpSp>
        <p:nvGrpSpPr>
          <p:cNvPr id="30" name="Group 29" descr="Forward thinking&#10;">
            <a:extLst>
              <a:ext uri="{FF2B5EF4-FFF2-40B4-BE49-F238E27FC236}">
                <a16:creationId xmlns:a16="http://schemas.microsoft.com/office/drawing/2014/main" id="{DDCD7C9C-700D-D0A0-F468-807E4A0B816E}"/>
              </a:ext>
            </a:extLst>
          </p:cNvPr>
          <p:cNvGrpSpPr/>
          <p:nvPr/>
        </p:nvGrpSpPr>
        <p:grpSpPr>
          <a:xfrm>
            <a:off x="7463294" y="4990877"/>
            <a:ext cx="1985317" cy="1711480"/>
            <a:chOff x="7463294" y="4990877"/>
            <a:chExt cx="1985317" cy="1711480"/>
          </a:xfrm>
        </p:grpSpPr>
        <p:sp>
          <p:nvSpPr>
            <p:cNvPr id="18" name="Hexagon 17">
              <a:extLst>
                <a:ext uri="{FF2B5EF4-FFF2-40B4-BE49-F238E27FC236}">
                  <a16:creationId xmlns:a16="http://schemas.microsoft.com/office/drawing/2014/main" id="{9E77DECC-829F-1744-E60D-E731258ECA4E}"/>
                </a:ext>
              </a:extLst>
            </p:cNvPr>
            <p:cNvSpPr/>
            <p:nvPr/>
          </p:nvSpPr>
          <p:spPr>
            <a:xfrm>
              <a:off x="7463294" y="4990877"/>
              <a:ext cx="1985317" cy="1711480"/>
            </a:xfrm>
            <a:prstGeom prst="hexagon">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F9A396C2-ACDC-4055-71B1-EDA27A5620E0}"/>
                </a:ext>
              </a:extLst>
            </p:cNvPr>
            <p:cNvSpPr txBox="1"/>
            <p:nvPr/>
          </p:nvSpPr>
          <p:spPr>
            <a:xfrm>
              <a:off x="7709917" y="5295008"/>
              <a:ext cx="1492071" cy="1103219"/>
            </a:xfrm>
            <a:prstGeom prst="rect">
              <a:avLst/>
            </a:prstGeom>
            <a:noFill/>
            <a:ln>
              <a:noFill/>
            </a:ln>
          </p:spPr>
          <p:txBody>
            <a:bodyPr wrap="square" lIns="0" tIns="0" rIns="0" bIns="0" rtlCol="0" anchor="ctr">
              <a:noAutofit/>
            </a:bodyPr>
            <a:lstStyle/>
            <a:p>
              <a:pPr algn="ctr"/>
              <a:r>
                <a:rPr lang="en-AU" sz="1600"/>
                <a:t>Forward thinking</a:t>
              </a:r>
              <a:endParaRPr lang="en-GB" sz="1600"/>
            </a:p>
          </p:txBody>
        </p:sp>
      </p:grpSp>
      <p:grpSp>
        <p:nvGrpSpPr>
          <p:cNvPr id="17" name="Group 16" descr="Asking ‘why’ and ‘what if’&#10;">
            <a:extLst>
              <a:ext uri="{FF2B5EF4-FFF2-40B4-BE49-F238E27FC236}">
                <a16:creationId xmlns:a16="http://schemas.microsoft.com/office/drawing/2014/main" id="{CFA9C10C-7C8D-AAA0-F282-7DA32EEE4A47}"/>
              </a:ext>
            </a:extLst>
          </p:cNvPr>
          <p:cNvGrpSpPr/>
          <p:nvPr/>
        </p:nvGrpSpPr>
        <p:grpSpPr>
          <a:xfrm>
            <a:off x="5787907" y="4072736"/>
            <a:ext cx="1985317" cy="1711480"/>
            <a:chOff x="5787907" y="4072736"/>
            <a:chExt cx="1985317" cy="1711480"/>
          </a:xfrm>
        </p:grpSpPr>
        <p:sp>
          <p:nvSpPr>
            <p:cNvPr id="28" name="Hexagon 27">
              <a:extLst>
                <a:ext uri="{FF2B5EF4-FFF2-40B4-BE49-F238E27FC236}">
                  <a16:creationId xmlns:a16="http://schemas.microsoft.com/office/drawing/2014/main" id="{1B8AF6A3-A6B4-2CF6-D68B-30813BCFB4E2}"/>
                </a:ext>
              </a:extLst>
            </p:cNvPr>
            <p:cNvSpPr/>
            <p:nvPr/>
          </p:nvSpPr>
          <p:spPr>
            <a:xfrm>
              <a:off x="5787907" y="4072736"/>
              <a:ext cx="1985317" cy="1711480"/>
            </a:xfrm>
            <a:prstGeom prst="hexagon">
              <a:avLst/>
            </a:prstGeom>
            <a:solidFill>
              <a:srgbClr val="FFC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a:extLst>
                <a:ext uri="{FF2B5EF4-FFF2-40B4-BE49-F238E27FC236}">
                  <a16:creationId xmlns:a16="http://schemas.microsoft.com/office/drawing/2014/main" id="{98226C71-95B8-EB9F-4D9E-8E506F4DC863}"/>
                </a:ext>
              </a:extLst>
            </p:cNvPr>
            <p:cNvSpPr txBox="1"/>
            <p:nvPr/>
          </p:nvSpPr>
          <p:spPr>
            <a:xfrm>
              <a:off x="6034530" y="4376867"/>
              <a:ext cx="1492071" cy="1103219"/>
            </a:xfrm>
            <a:prstGeom prst="rect">
              <a:avLst/>
            </a:prstGeom>
            <a:noFill/>
            <a:ln>
              <a:noFill/>
            </a:ln>
          </p:spPr>
          <p:txBody>
            <a:bodyPr wrap="square" lIns="0" tIns="0" rIns="0" bIns="0" rtlCol="0" anchor="ctr">
              <a:noAutofit/>
            </a:bodyPr>
            <a:lstStyle/>
            <a:p>
              <a:pPr algn="ctr"/>
              <a:r>
                <a:rPr lang="en-AU" sz="1600"/>
                <a:t>Asking ‘why’ and ‘what if’</a:t>
              </a:r>
              <a:endParaRPr lang="en-GB" sz="1600"/>
            </a:p>
          </p:txBody>
        </p:sp>
      </p:grpSp>
      <p:grpSp>
        <p:nvGrpSpPr>
          <p:cNvPr id="8" name="Group 7" descr="Being curious and flexible&#10;">
            <a:extLst>
              <a:ext uri="{FF2B5EF4-FFF2-40B4-BE49-F238E27FC236}">
                <a16:creationId xmlns:a16="http://schemas.microsoft.com/office/drawing/2014/main" id="{92F0A5EA-C3CC-55D9-A19F-ECDCD6C4A424}"/>
              </a:ext>
            </a:extLst>
          </p:cNvPr>
          <p:cNvGrpSpPr/>
          <p:nvPr/>
        </p:nvGrpSpPr>
        <p:grpSpPr>
          <a:xfrm>
            <a:off x="5787907" y="2216061"/>
            <a:ext cx="1985317" cy="1711480"/>
            <a:chOff x="5787907" y="2216061"/>
            <a:chExt cx="1985317" cy="1711480"/>
          </a:xfrm>
        </p:grpSpPr>
        <p:sp>
          <p:nvSpPr>
            <p:cNvPr id="22" name="Hexagon 21">
              <a:extLst>
                <a:ext uri="{FF2B5EF4-FFF2-40B4-BE49-F238E27FC236}">
                  <a16:creationId xmlns:a16="http://schemas.microsoft.com/office/drawing/2014/main" id="{64872579-4D2D-07BB-4F7C-0F7C6A4BDFF5}"/>
                </a:ext>
              </a:extLst>
            </p:cNvPr>
            <p:cNvSpPr/>
            <p:nvPr/>
          </p:nvSpPr>
          <p:spPr>
            <a:xfrm>
              <a:off x="5787907" y="2216061"/>
              <a:ext cx="1985317" cy="1711480"/>
            </a:xfrm>
            <a:prstGeom prst="hexagon">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03F799EC-DB29-7D94-9D63-773C8AC0E077}"/>
                </a:ext>
              </a:extLst>
            </p:cNvPr>
            <p:cNvSpPr txBox="1"/>
            <p:nvPr/>
          </p:nvSpPr>
          <p:spPr>
            <a:xfrm>
              <a:off x="6034530" y="2520192"/>
              <a:ext cx="1492071" cy="1103219"/>
            </a:xfrm>
            <a:prstGeom prst="rect">
              <a:avLst/>
            </a:prstGeom>
            <a:noFill/>
            <a:ln>
              <a:noFill/>
            </a:ln>
          </p:spPr>
          <p:txBody>
            <a:bodyPr wrap="square" lIns="0" tIns="0" rIns="0" bIns="0" rtlCol="0" anchor="ctr">
              <a:noAutofit/>
            </a:bodyPr>
            <a:lstStyle/>
            <a:p>
              <a:pPr algn="ctr"/>
              <a:r>
                <a:rPr lang="en-AU" sz="1600"/>
                <a:t>Being curious and flexible</a:t>
              </a:r>
              <a:endParaRPr lang="en-GB" sz="1600"/>
            </a:p>
          </p:txBody>
        </p:sp>
      </p:grpSp>
      <p:sp>
        <p:nvSpPr>
          <p:cNvPr id="3" name="Slide Number Placeholder 2">
            <a:extLst>
              <a:ext uri="{FF2B5EF4-FFF2-40B4-BE49-F238E27FC236}">
                <a16:creationId xmlns:a16="http://schemas.microsoft.com/office/drawing/2014/main" id="{AF0B25E8-D3CB-6C8C-4711-ADF53634EA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16547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CA6A-E529-B6BA-A42D-057D7504C4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D375F2-7F27-9534-65F3-8F50D5835108}"/>
              </a:ext>
            </a:extLst>
          </p:cNvPr>
          <p:cNvSpPr>
            <a:spLocks noGrp="1"/>
          </p:cNvSpPr>
          <p:nvPr>
            <p:ph type="title"/>
          </p:nvPr>
        </p:nvSpPr>
        <p:spPr/>
        <p:txBody>
          <a:bodyPr/>
          <a:lstStyle/>
          <a:p>
            <a:r>
              <a:rPr lang="en-AU">
                <a:latin typeface="+mj-lt"/>
                <a:cs typeface="Arial"/>
              </a:rPr>
              <a:t>Questions to consider</a:t>
            </a:r>
            <a:endParaRPr lang="en-AU">
              <a:latin typeface="+mj-lt"/>
            </a:endParaRPr>
          </a:p>
        </p:txBody>
      </p:sp>
      <p:pic>
        <p:nvPicPr>
          <p:cNvPr id="29" name="Picture 28">
            <a:extLst>
              <a:ext uri="{FF2B5EF4-FFF2-40B4-BE49-F238E27FC236}">
                <a16:creationId xmlns:a16="http://schemas.microsoft.com/office/drawing/2014/main" id="{18DF211D-1602-1F16-E0AB-E3C5995E3F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589"/>
          <a:stretch>
            <a:fillRect/>
          </a:stretch>
        </p:blipFill>
        <p:spPr>
          <a:xfrm>
            <a:off x="3724128" y="3874654"/>
            <a:ext cx="4127480" cy="2947117"/>
          </a:xfrm>
          <a:prstGeom prst="rect">
            <a:avLst/>
          </a:prstGeom>
        </p:spPr>
      </p:pic>
      <p:grpSp>
        <p:nvGrpSpPr>
          <p:cNvPr id="69" name="Group 68" descr="Where and how will we interact with our audience?">
            <a:extLst>
              <a:ext uri="{FF2B5EF4-FFF2-40B4-BE49-F238E27FC236}">
                <a16:creationId xmlns:a16="http://schemas.microsoft.com/office/drawing/2014/main" id="{71B2D7F9-E838-B7C0-65A6-281B9289B766}"/>
              </a:ext>
              <a:ext uri="{C183D7F6-B498-43B3-948B-1728B52AA6E4}">
                <adec:decorative xmlns:adec="http://schemas.microsoft.com/office/drawing/2017/decorative" val="0"/>
              </a:ext>
            </a:extLst>
          </p:cNvPr>
          <p:cNvGrpSpPr/>
          <p:nvPr/>
        </p:nvGrpSpPr>
        <p:grpSpPr>
          <a:xfrm>
            <a:off x="502921" y="4128258"/>
            <a:ext cx="3281636" cy="1470085"/>
            <a:chOff x="245986" y="3969305"/>
            <a:chExt cx="3475296" cy="1556840"/>
          </a:xfrm>
        </p:grpSpPr>
        <p:sp>
          <p:nvSpPr>
            <p:cNvPr id="14" name="Rectangle: Rounded Corners 13">
              <a:extLst>
                <a:ext uri="{FF2B5EF4-FFF2-40B4-BE49-F238E27FC236}">
                  <a16:creationId xmlns:a16="http://schemas.microsoft.com/office/drawing/2014/main" id="{D5840004-A638-A9D9-2766-3134A873E6F8}"/>
                </a:ext>
              </a:extLst>
            </p:cNvPr>
            <p:cNvSpPr/>
            <p:nvPr/>
          </p:nvSpPr>
          <p:spPr>
            <a:xfrm>
              <a:off x="245986" y="3969305"/>
              <a:ext cx="3411302" cy="1556840"/>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Where and how will we interact with our audience?</a:t>
              </a:r>
              <a:endParaRPr lang="en-GB" sz="1600">
                <a:solidFill>
                  <a:schemeClr val="tx1"/>
                </a:solidFill>
              </a:endParaRPr>
            </a:p>
          </p:txBody>
        </p:sp>
        <p:grpSp>
          <p:nvGrpSpPr>
            <p:cNvPr id="36" name="Group 35">
              <a:extLst>
                <a:ext uri="{FF2B5EF4-FFF2-40B4-BE49-F238E27FC236}">
                  <a16:creationId xmlns:a16="http://schemas.microsoft.com/office/drawing/2014/main" id="{8BB1CB66-DCDF-F56D-2931-4CAEFAF8D51F}"/>
                </a:ext>
              </a:extLst>
            </p:cNvPr>
            <p:cNvGrpSpPr/>
            <p:nvPr/>
          </p:nvGrpSpPr>
          <p:grpSpPr>
            <a:xfrm rot="19325835">
              <a:off x="3276531" y="4990662"/>
              <a:ext cx="444751" cy="439792"/>
              <a:chOff x="3065370" y="5104447"/>
              <a:chExt cx="444751" cy="439792"/>
            </a:xfrm>
          </p:grpSpPr>
          <p:sp>
            <p:nvSpPr>
              <p:cNvPr id="33" name="Oval 32">
                <a:extLst>
                  <a:ext uri="{FF2B5EF4-FFF2-40B4-BE49-F238E27FC236}">
                    <a16:creationId xmlns:a16="http://schemas.microsoft.com/office/drawing/2014/main" id="{AEEB047A-7A87-9CE4-DC8B-30D8F0EE8E0D}"/>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34" name="Oval 33">
                <a:extLst>
                  <a:ext uri="{FF2B5EF4-FFF2-40B4-BE49-F238E27FC236}">
                    <a16:creationId xmlns:a16="http://schemas.microsoft.com/office/drawing/2014/main" id="{FBF71FEE-F121-C672-90F4-ABA3476263AC}"/>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35" name="Oval 34">
                <a:extLst>
                  <a:ext uri="{FF2B5EF4-FFF2-40B4-BE49-F238E27FC236}">
                    <a16:creationId xmlns:a16="http://schemas.microsoft.com/office/drawing/2014/main" id="{0EF321C5-250C-526F-1169-08C33DECF245}"/>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0" name="Group 69" descr="What is the structure of our theatre company?">
            <a:extLst>
              <a:ext uri="{FF2B5EF4-FFF2-40B4-BE49-F238E27FC236}">
                <a16:creationId xmlns:a16="http://schemas.microsoft.com/office/drawing/2014/main" id="{6AD28310-733C-07BF-A808-E49B1DB3B8A5}"/>
              </a:ext>
              <a:ext uri="{C183D7F6-B498-43B3-948B-1728B52AA6E4}">
                <adec:decorative xmlns:adec="http://schemas.microsoft.com/office/drawing/2017/decorative" val="0"/>
              </a:ext>
            </a:extLst>
          </p:cNvPr>
          <p:cNvGrpSpPr/>
          <p:nvPr/>
        </p:nvGrpSpPr>
        <p:grpSpPr>
          <a:xfrm>
            <a:off x="2240731" y="2492505"/>
            <a:ext cx="3090634" cy="1769085"/>
            <a:chOff x="2371276" y="2080930"/>
            <a:chExt cx="3273022" cy="1873485"/>
          </a:xfrm>
        </p:grpSpPr>
        <p:sp>
          <p:nvSpPr>
            <p:cNvPr id="23" name="Rectangle: Rounded Corners 22">
              <a:extLst>
                <a:ext uri="{FF2B5EF4-FFF2-40B4-BE49-F238E27FC236}">
                  <a16:creationId xmlns:a16="http://schemas.microsoft.com/office/drawing/2014/main" id="{9DB9255D-76F1-C68A-8F77-C44146102C83}"/>
                </a:ext>
              </a:extLst>
            </p:cNvPr>
            <p:cNvSpPr/>
            <p:nvPr/>
          </p:nvSpPr>
          <p:spPr>
            <a:xfrm>
              <a:off x="2371276" y="2080930"/>
              <a:ext cx="3273022" cy="1576778"/>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What is the structure of our theatre company?</a:t>
              </a:r>
              <a:endParaRPr lang="en-GB" sz="1600">
                <a:solidFill>
                  <a:schemeClr val="tx1"/>
                </a:solidFill>
              </a:endParaRPr>
            </a:p>
          </p:txBody>
        </p:sp>
        <p:grpSp>
          <p:nvGrpSpPr>
            <p:cNvPr id="37" name="Group 36">
              <a:extLst>
                <a:ext uri="{FF2B5EF4-FFF2-40B4-BE49-F238E27FC236}">
                  <a16:creationId xmlns:a16="http://schemas.microsoft.com/office/drawing/2014/main" id="{38B4900E-0142-86DE-66A4-D911EED71442}"/>
                </a:ext>
              </a:extLst>
            </p:cNvPr>
            <p:cNvGrpSpPr/>
            <p:nvPr/>
          </p:nvGrpSpPr>
          <p:grpSpPr>
            <a:xfrm>
              <a:off x="4482138" y="3514623"/>
              <a:ext cx="444751" cy="439792"/>
              <a:chOff x="3065370" y="5104447"/>
              <a:chExt cx="444751" cy="439792"/>
            </a:xfrm>
          </p:grpSpPr>
          <p:sp>
            <p:nvSpPr>
              <p:cNvPr id="38" name="Oval 37">
                <a:extLst>
                  <a:ext uri="{FF2B5EF4-FFF2-40B4-BE49-F238E27FC236}">
                    <a16:creationId xmlns:a16="http://schemas.microsoft.com/office/drawing/2014/main" id="{F5B33774-38C0-6E75-4A2F-FC7B2323E89A}"/>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39" name="Oval 38">
                <a:extLst>
                  <a:ext uri="{FF2B5EF4-FFF2-40B4-BE49-F238E27FC236}">
                    <a16:creationId xmlns:a16="http://schemas.microsoft.com/office/drawing/2014/main" id="{2D9EA48D-990B-FD1B-8A61-B7E99C4C66D6}"/>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40" name="Oval 39">
                <a:extLst>
                  <a:ext uri="{FF2B5EF4-FFF2-40B4-BE49-F238E27FC236}">
                    <a16:creationId xmlns:a16="http://schemas.microsoft.com/office/drawing/2014/main" id="{35402A26-1807-28FD-C822-BC5D45A01D56}"/>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2" name="Group 71" descr="What style/s of the theatre will we explore?">
            <a:extLst>
              <a:ext uri="{FF2B5EF4-FFF2-40B4-BE49-F238E27FC236}">
                <a16:creationId xmlns:a16="http://schemas.microsoft.com/office/drawing/2014/main" id="{B1887181-3C1B-86F1-3485-901DE8B61638}"/>
              </a:ext>
              <a:ext uri="{C183D7F6-B498-43B3-948B-1728B52AA6E4}">
                <adec:decorative xmlns:adec="http://schemas.microsoft.com/office/drawing/2017/decorative" val="0"/>
              </a:ext>
            </a:extLst>
          </p:cNvPr>
          <p:cNvGrpSpPr/>
          <p:nvPr/>
        </p:nvGrpSpPr>
        <p:grpSpPr>
          <a:xfrm>
            <a:off x="6192478" y="2101050"/>
            <a:ext cx="2630680" cy="1970983"/>
            <a:chOff x="6468051" y="2009779"/>
            <a:chExt cx="2785925" cy="2087297"/>
          </a:xfrm>
        </p:grpSpPr>
        <p:sp>
          <p:nvSpPr>
            <p:cNvPr id="11" name="Rectangle: Rounded Corners 10">
              <a:extLst>
                <a:ext uri="{FF2B5EF4-FFF2-40B4-BE49-F238E27FC236}">
                  <a16:creationId xmlns:a16="http://schemas.microsoft.com/office/drawing/2014/main" id="{06B645A7-5706-E6E4-0DC1-C4E79EE89122}"/>
                </a:ext>
              </a:extLst>
            </p:cNvPr>
            <p:cNvSpPr/>
            <p:nvPr/>
          </p:nvSpPr>
          <p:spPr>
            <a:xfrm>
              <a:off x="6468051" y="2009779"/>
              <a:ext cx="2785925" cy="1560244"/>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What style/s of the theatre will we explore?</a:t>
              </a:r>
              <a:endParaRPr lang="en-GB" sz="1600">
                <a:solidFill>
                  <a:schemeClr val="tx1"/>
                </a:solidFill>
              </a:endParaRPr>
            </a:p>
          </p:txBody>
        </p:sp>
        <p:grpSp>
          <p:nvGrpSpPr>
            <p:cNvPr id="41" name="Group 40">
              <a:extLst>
                <a:ext uri="{FF2B5EF4-FFF2-40B4-BE49-F238E27FC236}">
                  <a16:creationId xmlns:a16="http://schemas.microsoft.com/office/drawing/2014/main" id="{68E20703-9327-2BBF-6623-9E504F7F9916}"/>
                </a:ext>
              </a:extLst>
            </p:cNvPr>
            <p:cNvGrpSpPr/>
            <p:nvPr/>
          </p:nvGrpSpPr>
          <p:grpSpPr>
            <a:xfrm rot="3608294">
              <a:off x="7043096" y="3605312"/>
              <a:ext cx="498711" cy="484817"/>
              <a:chOff x="3065370" y="5104447"/>
              <a:chExt cx="444751" cy="439792"/>
            </a:xfrm>
          </p:grpSpPr>
          <p:sp>
            <p:nvSpPr>
              <p:cNvPr id="42" name="Oval 41">
                <a:extLst>
                  <a:ext uri="{FF2B5EF4-FFF2-40B4-BE49-F238E27FC236}">
                    <a16:creationId xmlns:a16="http://schemas.microsoft.com/office/drawing/2014/main" id="{919ADB4A-8949-F9A8-2333-289B5CE83DB6}"/>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43" name="Oval 42">
                <a:extLst>
                  <a:ext uri="{FF2B5EF4-FFF2-40B4-BE49-F238E27FC236}">
                    <a16:creationId xmlns:a16="http://schemas.microsoft.com/office/drawing/2014/main" id="{7503303C-FFB1-D845-76EF-E628A0FB1F60}"/>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44" name="Oval 43">
                <a:extLst>
                  <a:ext uri="{FF2B5EF4-FFF2-40B4-BE49-F238E27FC236}">
                    <a16:creationId xmlns:a16="http://schemas.microsoft.com/office/drawing/2014/main" id="{5F411ECE-3F22-EB54-DDC3-6586A46792CE}"/>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5" name="Group 74" descr="How would we like to work creatively together?">
            <a:extLst>
              <a:ext uri="{FF2B5EF4-FFF2-40B4-BE49-F238E27FC236}">
                <a16:creationId xmlns:a16="http://schemas.microsoft.com/office/drawing/2014/main" id="{ED108E47-F754-CF99-D62A-454DEF3F6C3A}"/>
              </a:ext>
              <a:ext uri="{C183D7F6-B498-43B3-948B-1728B52AA6E4}">
                <adec:decorative xmlns:adec="http://schemas.microsoft.com/office/drawing/2017/decorative" val="0"/>
              </a:ext>
            </a:extLst>
          </p:cNvPr>
          <p:cNvGrpSpPr/>
          <p:nvPr/>
        </p:nvGrpSpPr>
        <p:grpSpPr>
          <a:xfrm>
            <a:off x="7759080" y="5142709"/>
            <a:ext cx="3516313" cy="1522311"/>
            <a:chOff x="7930354" y="5043622"/>
            <a:chExt cx="3723822" cy="1612148"/>
          </a:xfrm>
        </p:grpSpPr>
        <p:sp>
          <p:nvSpPr>
            <p:cNvPr id="26" name="Rectangle: Rounded Corners 25">
              <a:extLst>
                <a:ext uri="{FF2B5EF4-FFF2-40B4-BE49-F238E27FC236}">
                  <a16:creationId xmlns:a16="http://schemas.microsoft.com/office/drawing/2014/main" id="{1BB4FFF6-54B6-4F3E-5707-BF9911169572}"/>
                </a:ext>
              </a:extLst>
            </p:cNvPr>
            <p:cNvSpPr/>
            <p:nvPr/>
          </p:nvSpPr>
          <p:spPr>
            <a:xfrm>
              <a:off x="8253201" y="5043622"/>
              <a:ext cx="3400975" cy="1612148"/>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How would we like to work creatively together?</a:t>
              </a:r>
              <a:endParaRPr lang="en-GB" sz="1600">
                <a:solidFill>
                  <a:schemeClr val="tx1"/>
                </a:solidFill>
              </a:endParaRPr>
            </a:p>
          </p:txBody>
        </p:sp>
        <p:grpSp>
          <p:nvGrpSpPr>
            <p:cNvPr id="45" name="Group 44">
              <a:extLst>
                <a:ext uri="{FF2B5EF4-FFF2-40B4-BE49-F238E27FC236}">
                  <a16:creationId xmlns:a16="http://schemas.microsoft.com/office/drawing/2014/main" id="{6DF6AFC1-0F5D-CEC6-DE2A-89442C87DC5B}"/>
                </a:ext>
              </a:extLst>
            </p:cNvPr>
            <p:cNvGrpSpPr/>
            <p:nvPr/>
          </p:nvGrpSpPr>
          <p:grpSpPr>
            <a:xfrm rot="9132898">
              <a:off x="7930354" y="5267176"/>
              <a:ext cx="515301" cy="509556"/>
              <a:chOff x="3065370" y="5104447"/>
              <a:chExt cx="444751" cy="439792"/>
            </a:xfrm>
          </p:grpSpPr>
          <p:sp>
            <p:nvSpPr>
              <p:cNvPr id="46" name="Oval 45">
                <a:extLst>
                  <a:ext uri="{FF2B5EF4-FFF2-40B4-BE49-F238E27FC236}">
                    <a16:creationId xmlns:a16="http://schemas.microsoft.com/office/drawing/2014/main" id="{95678734-D198-BF2B-D37E-16D8059907B7}"/>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47" name="Oval 46">
                <a:extLst>
                  <a:ext uri="{FF2B5EF4-FFF2-40B4-BE49-F238E27FC236}">
                    <a16:creationId xmlns:a16="http://schemas.microsoft.com/office/drawing/2014/main" id="{2AC82AD0-6F0F-7C23-2994-388EA14E33D0}"/>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48" name="Oval 47">
                <a:extLst>
                  <a:ext uri="{FF2B5EF4-FFF2-40B4-BE49-F238E27FC236}">
                    <a16:creationId xmlns:a16="http://schemas.microsoft.com/office/drawing/2014/main" id="{CEC03C3F-C250-A138-676C-E07EB659639F}"/>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4" name="Group 73" descr="What do we want to achieve with our audience?">
            <a:extLst>
              <a:ext uri="{FF2B5EF4-FFF2-40B4-BE49-F238E27FC236}">
                <a16:creationId xmlns:a16="http://schemas.microsoft.com/office/drawing/2014/main" id="{C835C1D1-46D0-CEF0-ED78-DCDF621AD215}"/>
              </a:ext>
              <a:ext uri="{C183D7F6-B498-43B3-948B-1728B52AA6E4}">
                <adec:decorative xmlns:adec="http://schemas.microsoft.com/office/drawing/2017/decorative" val="0"/>
              </a:ext>
            </a:extLst>
          </p:cNvPr>
          <p:cNvGrpSpPr/>
          <p:nvPr/>
        </p:nvGrpSpPr>
        <p:grpSpPr>
          <a:xfrm>
            <a:off x="7605791" y="3435709"/>
            <a:ext cx="3526762" cy="1511908"/>
            <a:chOff x="7564385" y="3454889"/>
            <a:chExt cx="3734887" cy="1601131"/>
          </a:xfrm>
        </p:grpSpPr>
        <p:sp>
          <p:nvSpPr>
            <p:cNvPr id="17" name="Rectangle: Rounded Corners 16">
              <a:extLst>
                <a:ext uri="{FF2B5EF4-FFF2-40B4-BE49-F238E27FC236}">
                  <a16:creationId xmlns:a16="http://schemas.microsoft.com/office/drawing/2014/main" id="{5467F7CF-E9EE-1CD4-A241-FE134FA09357}"/>
                </a:ext>
              </a:extLst>
            </p:cNvPr>
            <p:cNvSpPr/>
            <p:nvPr/>
          </p:nvSpPr>
          <p:spPr>
            <a:xfrm>
              <a:off x="8170135" y="3454889"/>
              <a:ext cx="3129137" cy="1601131"/>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What do we want to achieve with our audience? </a:t>
              </a:r>
              <a:endParaRPr lang="en-GB" sz="1600">
                <a:solidFill>
                  <a:schemeClr val="tx1"/>
                </a:solidFill>
              </a:endParaRPr>
            </a:p>
          </p:txBody>
        </p:sp>
        <p:grpSp>
          <p:nvGrpSpPr>
            <p:cNvPr id="49" name="Group 48">
              <a:extLst>
                <a:ext uri="{FF2B5EF4-FFF2-40B4-BE49-F238E27FC236}">
                  <a16:creationId xmlns:a16="http://schemas.microsoft.com/office/drawing/2014/main" id="{2DA56F84-7E4B-DFC9-9062-6FCC88F275E7}"/>
                </a:ext>
              </a:extLst>
            </p:cNvPr>
            <p:cNvGrpSpPr/>
            <p:nvPr/>
          </p:nvGrpSpPr>
          <p:grpSpPr>
            <a:xfrm rot="6824557">
              <a:off x="7561532" y="4268497"/>
              <a:ext cx="511780" cy="506073"/>
              <a:chOff x="3065370" y="5104447"/>
              <a:chExt cx="444751" cy="439792"/>
            </a:xfrm>
          </p:grpSpPr>
          <p:sp>
            <p:nvSpPr>
              <p:cNvPr id="50" name="Oval 49">
                <a:extLst>
                  <a:ext uri="{FF2B5EF4-FFF2-40B4-BE49-F238E27FC236}">
                    <a16:creationId xmlns:a16="http://schemas.microsoft.com/office/drawing/2014/main" id="{1011FF1F-B12A-F01B-CB56-6D11A6378ACB}"/>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51" name="Oval 50">
                <a:extLst>
                  <a:ext uri="{FF2B5EF4-FFF2-40B4-BE49-F238E27FC236}">
                    <a16:creationId xmlns:a16="http://schemas.microsoft.com/office/drawing/2014/main" id="{10E11B7D-1E08-963A-F888-D7AFE2BB7352}"/>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52" name="Oval 51">
                <a:extLst>
                  <a:ext uri="{FF2B5EF4-FFF2-40B4-BE49-F238E27FC236}">
                    <a16:creationId xmlns:a16="http://schemas.microsoft.com/office/drawing/2014/main" id="{97EE39CB-4694-D0AF-EA66-886A67CF9992}"/>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68" name="Group 67" descr="Who is our audience?">
            <a:extLst>
              <a:ext uri="{FF2B5EF4-FFF2-40B4-BE49-F238E27FC236}">
                <a16:creationId xmlns:a16="http://schemas.microsoft.com/office/drawing/2014/main" id="{AC2FA6A9-FDB2-34E5-E325-A4DBC8AFC298}"/>
              </a:ext>
              <a:ext uri="{C183D7F6-B498-43B3-948B-1728B52AA6E4}">
                <adec:decorative xmlns:adec="http://schemas.microsoft.com/office/drawing/2017/decorative" val="0"/>
              </a:ext>
            </a:extLst>
          </p:cNvPr>
          <p:cNvGrpSpPr/>
          <p:nvPr/>
        </p:nvGrpSpPr>
        <p:grpSpPr>
          <a:xfrm>
            <a:off x="336183" y="1313865"/>
            <a:ext cx="2272356" cy="1579400"/>
            <a:chOff x="357104" y="1048325"/>
            <a:chExt cx="2406455" cy="1672606"/>
          </a:xfrm>
        </p:grpSpPr>
        <p:sp>
          <p:nvSpPr>
            <p:cNvPr id="8" name="Rectangle: Rounded Corners 7">
              <a:extLst>
                <a:ext uri="{FF2B5EF4-FFF2-40B4-BE49-F238E27FC236}">
                  <a16:creationId xmlns:a16="http://schemas.microsoft.com/office/drawing/2014/main" id="{BED0D98E-B6BE-F737-A2EF-953B4E6C0F4F}"/>
                </a:ext>
              </a:extLst>
            </p:cNvPr>
            <p:cNvSpPr/>
            <p:nvPr/>
          </p:nvSpPr>
          <p:spPr>
            <a:xfrm>
              <a:off x="357104" y="1048325"/>
              <a:ext cx="2406455" cy="1391428"/>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Who is our audience? </a:t>
              </a:r>
              <a:endParaRPr lang="en-GB" sz="1600">
                <a:solidFill>
                  <a:schemeClr val="tx1"/>
                </a:solidFill>
              </a:endParaRPr>
            </a:p>
          </p:txBody>
        </p:sp>
        <p:grpSp>
          <p:nvGrpSpPr>
            <p:cNvPr id="53" name="Group 52">
              <a:extLst>
                <a:ext uri="{FF2B5EF4-FFF2-40B4-BE49-F238E27FC236}">
                  <a16:creationId xmlns:a16="http://schemas.microsoft.com/office/drawing/2014/main" id="{CC097086-D9BA-EAD1-1BF7-44C21AFBD4C3}"/>
                </a:ext>
              </a:extLst>
            </p:cNvPr>
            <p:cNvGrpSpPr/>
            <p:nvPr/>
          </p:nvGrpSpPr>
          <p:grpSpPr>
            <a:xfrm rot="21365803">
              <a:off x="1971456" y="2281139"/>
              <a:ext cx="444751" cy="439792"/>
              <a:chOff x="3065370" y="5104447"/>
              <a:chExt cx="444751" cy="439792"/>
            </a:xfrm>
          </p:grpSpPr>
          <p:sp>
            <p:nvSpPr>
              <p:cNvPr id="54" name="Oval 53">
                <a:extLst>
                  <a:ext uri="{FF2B5EF4-FFF2-40B4-BE49-F238E27FC236}">
                    <a16:creationId xmlns:a16="http://schemas.microsoft.com/office/drawing/2014/main" id="{D074A479-7CE5-D834-B880-B40792AE6DEE}"/>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55" name="Oval 54">
                <a:extLst>
                  <a:ext uri="{FF2B5EF4-FFF2-40B4-BE49-F238E27FC236}">
                    <a16:creationId xmlns:a16="http://schemas.microsoft.com/office/drawing/2014/main" id="{D1681A6A-A8FE-8F5C-D30C-2F9DCD663876}"/>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56" name="Oval 55">
                <a:extLst>
                  <a:ext uri="{FF2B5EF4-FFF2-40B4-BE49-F238E27FC236}">
                    <a16:creationId xmlns:a16="http://schemas.microsoft.com/office/drawing/2014/main" id="{B0D2D260-0E61-7770-6490-C86BD9919F03}"/>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1" name="Group 70" descr="What do we want our audience to experience?">
            <a:extLst>
              <a:ext uri="{FF2B5EF4-FFF2-40B4-BE49-F238E27FC236}">
                <a16:creationId xmlns:a16="http://schemas.microsoft.com/office/drawing/2014/main" id="{984C4573-6049-1893-5D3B-67E4AFD41000}"/>
              </a:ext>
              <a:ext uri="{C183D7F6-B498-43B3-948B-1728B52AA6E4}">
                <adec:decorative xmlns:adec="http://schemas.microsoft.com/office/drawing/2017/decorative" val="0"/>
              </a:ext>
            </a:extLst>
          </p:cNvPr>
          <p:cNvGrpSpPr/>
          <p:nvPr/>
        </p:nvGrpSpPr>
        <p:grpSpPr>
          <a:xfrm>
            <a:off x="4297923" y="1015783"/>
            <a:ext cx="3109899" cy="1833431"/>
            <a:chOff x="4723606" y="760695"/>
            <a:chExt cx="3293424" cy="1941628"/>
          </a:xfrm>
        </p:grpSpPr>
        <p:sp>
          <p:nvSpPr>
            <p:cNvPr id="20" name="Rectangle: Rounded Corners 19">
              <a:extLst>
                <a:ext uri="{FF2B5EF4-FFF2-40B4-BE49-F238E27FC236}">
                  <a16:creationId xmlns:a16="http://schemas.microsoft.com/office/drawing/2014/main" id="{26886537-A082-C7AC-F610-979A14A99EFB}"/>
                </a:ext>
              </a:extLst>
            </p:cNvPr>
            <p:cNvSpPr/>
            <p:nvPr/>
          </p:nvSpPr>
          <p:spPr>
            <a:xfrm>
              <a:off x="4723606" y="760695"/>
              <a:ext cx="3293424" cy="1391428"/>
            </a:xfrm>
            <a:prstGeom prst="cloud">
              <a:avLst/>
            </a:prstGeom>
            <a:solidFill>
              <a:srgbClr val="CCFF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4320" anchor="ctr" anchorCtr="1"/>
            <a:lstStyle/>
            <a:p>
              <a:pPr lvl="0" defTabSz="488950">
                <a:lnSpc>
                  <a:spcPct val="114000"/>
                </a:lnSpc>
                <a:spcBef>
                  <a:spcPct val="0"/>
                </a:spcBef>
              </a:pPr>
              <a:r>
                <a:rPr lang="en-AU" sz="1600">
                  <a:solidFill>
                    <a:schemeClr val="tx1"/>
                  </a:solidFill>
                </a:rPr>
                <a:t>What do we want our audience to experience? </a:t>
              </a:r>
              <a:endParaRPr lang="en-GB" sz="1600">
                <a:solidFill>
                  <a:schemeClr val="tx1"/>
                </a:solidFill>
              </a:endParaRPr>
            </a:p>
          </p:txBody>
        </p:sp>
        <p:grpSp>
          <p:nvGrpSpPr>
            <p:cNvPr id="57" name="Group 56">
              <a:extLst>
                <a:ext uri="{FF2B5EF4-FFF2-40B4-BE49-F238E27FC236}">
                  <a16:creationId xmlns:a16="http://schemas.microsoft.com/office/drawing/2014/main" id="{083253C9-E375-D2A0-5D4B-6839B606C80F}"/>
                </a:ext>
              </a:extLst>
            </p:cNvPr>
            <p:cNvGrpSpPr/>
            <p:nvPr/>
          </p:nvGrpSpPr>
          <p:grpSpPr>
            <a:xfrm rot="2274526">
              <a:off x="5897267" y="2262531"/>
              <a:ext cx="444751" cy="439792"/>
              <a:chOff x="3065370" y="5104447"/>
              <a:chExt cx="444751" cy="439792"/>
            </a:xfrm>
          </p:grpSpPr>
          <p:sp>
            <p:nvSpPr>
              <p:cNvPr id="58" name="Oval 57">
                <a:extLst>
                  <a:ext uri="{FF2B5EF4-FFF2-40B4-BE49-F238E27FC236}">
                    <a16:creationId xmlns:a16="http://schemas.microsoft.com/office/drawing/2014/main" id="{1E666CC8-9FE9-199B-25CD-7E42C80F362E}"/>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59" name="Oval 58">
                <a:extLst>
                  <a:ext uri="{FF2B5EF4-FFF2-40B4-BE49-F238E27FC236}">
                    <a16:creationId xmlns:a16="http://schemas.microsoft.com/office/drawing/2014/main" id="{6885ED44-DC02-A9C2-A162-990B5663FF77}"/>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60" name="Oval 59">
                <a:extLst>
                  <a:ext uri="{FF2B5EF4-FFF2-40B4-BE49-F238E27FC236}">
                    <a16:creationId xmlns:a16="http://schemas.microsoft.com/office/drawing/2014/main" id="{29A0DEC8-7CA7-C5C5-9CE0-2717E08BEA6E}"/>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grpSp>
        <p:nvGrpSpPr>
          <p:cNvPr id="73" name="Group 72" descr="How are we being innovative?">
            <a:extLst>
              <a:ext uri="{FF2B5EF4-FFF2-40B4-BE49-F238E27FC236}">
                <a16:creationId xmlns:a16="http://schemas.microsoft.com/office/drawing/2014/main" id="{75FD681A-9570-3A77-24CA-E40E9D431AAC}"/>
              </a:ext>
              <a:ext uri="{C183D7F6-B498-43B3-948B-1728B52AA6E4}">
                <adec:decorative xmlns:adec="http://schemas.microsoft.com/office/drawing/2017/decorative" val="0"/>
              </a:ext>
            </a:extLst>
          </p:cNvPr>
          <p:cNvGrpSpPr/>
          <p:nvPr/>
        </p:nvGrpSpPr>
        <p:grpSpPr>
          <a:xfrm>
            <a:off x="9178795" y="1591020"/>
            <a:ext cx="2954767" cy="1629564"/>
            <a:chOff x="8954652" y="1402837"/>
            <a:chExt cx="3129137" cy="1725730"/>
          </a:xfrm>
        </p:grpSpPr>
        <p:sp>
          <p:nvSpPr>
            <p:cNvPr id="63" name="Rectangle: Rounded Corners 4">
              <a:extLst>
                <a:ext uri="{FF2B5EF4-FFF2-40B4-BE49-F238E27FC236}">
                  <a16:creationId xmlns:a16="http://schemas.microsoft.com/office/drawing/2014/main" id="{4A71B33A-30F6-3184-94D4-2AEC920D8544}"/>
                </a:ext>
              </a:extLst>
            </p:cNvPr>
            <p:cNvSpPr txBox="1"/>
            <p:nvPr/>
          </p:nvSpPr>
          <p:spPr>
            <a:xfrm>
              <a:off x="8954652" y="1402837"/>
              <a:ext cx="3129137" cy="1309921"/>
            </a:xfrm>
            <a:prstGeom prst="cloud">
              <a:avLst/>
            </a:prstGeom>
            <a:solidFill>
              <a:srgbClr val="CCFFFF"/>
            </a:solidFill>
          </p:spPr>
          <p:style>
            <a:lnRef idx="0">
              <a:scrgbClr r="0" g="0" b="0"/>
            </a:lnRef>
            <a:fillRef idx="0">
              <a:scrgbClr r="0" g="0" b="0"/>
            </a:fillRef>
            <a:effectRef idx="0">
              <a:scrgbClr r="0" g="0" b="0"/>
            </a:effectRef>
            <a:fontRef idx="minor">
              <a:schemeClr val="lt1"/>
            </a:fontRef>
          </p:style>
          <p:txBody>
            <a:bodyPr spcFirstLastPara="0" vert="horz" wrap="square" lIns="274320" tIns="13970" rIns="20955" bIns="13970" numCol="1" spcCol="1270" anchor="ctr" anchorCtr="1">
              <a:noAutofit/>
            </a:bodyPr>
            <a:lstStyle/>
            <a:p>
              <a:pPr lvl="0" defTabSz="488950">
                <a:lnSpc>
                  <a:spcPct val="114000"/>
                </a:lnSpc>
                <a:spcBef>
                  <a:spcPct val="0"/>
                </a:spcBef>
              </a:pPr>
              <a:r>
                <a:rPr lang="en-AU" sz="1600">
                  <a:solidFill>
                    <a:schemeClr val="tx1"/>
                  </a:solidFill>
                </a:rPr>
                <a:t>How are we being innovative?</a:t>
              </a:r>
              <a:endParaRPr lang="en-GB" sz="1600">
                <a:solidFill>
                  <a:schemeClr val="tx1"/>
                </a:solidFill>
              </a:endParaRPr>
            </a:p>
          </p:txBody>
        </p:sp>
        <p:grpSp>
          <p:nvGrpSpPr>
            <p:cNvPr id="64" name="Group 63">
              <a:extLst>
                <a:ext uri="{FF2B5EF4-FFF2-40B4-BE49-F238E27FC236}">
                  <a16:creationId xmlns:a16="http://schemas.microsoft.com/office/drawing/2014/main" id="{3A9B74D1-1F2C-5184-D0E5-FC67E60AA132}"/>
                </a:ext>
              </a:extLst>
            </p:cNvPr>
            <p:cNvGrpSpPr/>
            <p:nvPr/>
          </p:nvGrpSpPr>
          <p:grpSpPr>
            <a:xfrm rot="5663256">
              <a:off x="9736148" y="2645606"/>
              <a:ext cx="444751" cy="521172"/>
              <a:chOff x="3065370" y="5104447"/>
              <a:chExt cx="444751" cy="439792"/>
            </a:xfrm>
          </p:grpSpPr>
          <p:sp>
            <p:nvSpPr>
              <p:cNvPr id="65" name="Oval 64">
                <a:extLst>
                  <a:ext uri="{FF2B5EF4-FFF2-40B4-BE49-F238E27FC236}">
                    <a16:creationId xmlns:a16="http://schemas.microsoft.com/office/drawing/2014/main" id="{6C3E7792-7980-6090-12FD-D19285649B10}"/>
                  </a:ext>
                </a:extLst>
              </p:cNvPr>
              <p:cNvSpPr/>
              <p:nvPr/>
            </p:nvSpPr>
            <p:spPr>
              <a:xfrm>
                <a:off x="3065370" y="5104447"/>
                <a:ext cx="170629" cy="16625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66" name="Oval 65">
                <a:extLst>
                  <a:ext uri="{FF2B5EF4-FFF2-40B4-BE49-F238E27FC236}">
                    <a16:creationId xmlns:a16="http://schemas.microsoft.com/office/drawing/2014/main" id="{586EC4CB-76C6-BBE1-6B04-41FE28A3BF00}"/>
                  </a:ext>
                </a:extLst>
              </p:cNvPr>
              <p:cNvSpPr/>
              <p:nvPr/>
            </p:nvSpPr>
            <p:spPr>
              <a:xfrm>
                <a:off x="3235999" y="53018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sp>
            <p:nvSpPr>
              <p:cNvPr id="67" name="Oval 66">
                <a:extLst>
                  <a:ext uri="{FF2B5EF4-FFF2-40B4-BE49-F238E27FC236}">
                    <a16:creationId xmlns:a16="http://schemas.microsoft.com/office/drawing/2014/main" id="{BBAAE7FD-CB15-2041-E58D-7857D0F7FF96}"/>
                  </a:ext>
                </a:extLst>
              </p:cNvPr>
              <p:cNvSpPr/>
              <p:nvPr/>
            </p:nvSpPr>
            <p:spPr>
              <a:xfrm>
                <a:off x="3388399" y="5454244"/>
                <a:ext cx="121722" cy="89995"/>
              </a:xfrm>
              <a:prstGeom prst="ellipse">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nchorCtr="1"/>
              <a:lstStyle/>
              <a:p>
                <a:pPr algn="ctr"/>
                <a:endParaRPr lang="en-GB"/>
              </a:p>
            </p:txBody>
          </p:sp>
        </p:grpSp>
      </p:grpSp>
      <p:sp>
        <p:nvSpPr>
          <p:cNvPr id="3" name="Slide Number Placeholder 2">
            <a:extLst>
              <a:ext uri="{FF2B5EF4-FFF2-40B4-BE49-F238E27FC236}">
                <a16:creationId xmlns:a16="http://schemas.microsoft.com/office/drawing/2014/main" id="{14949C1A-77F5-0B76-628F-59177600DD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50</a:t>
            </a:fld>
            <a:endParaRPr lang="en-AU"/>
          </a:p>
        </p:txBody>
      </p:sp>
      <p:sp>
        <p:nvSpPr>
          <p:cNvPr id="5" name="Oval 4">
            <a:extLst>
              <a:ext uri="{FF2B5EF4-FFF2-40B4-BE49-F238E27FC236}">
                <a16:creationId xmlns:a16="http://schemas.microsoft.com/office/drawing/2014/main" id="{2D0F7669-D54D-3125-4F60-E3D22720D8E2}"/>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5.3a</a:t>
            </a:r>
            <a:endParaRPr lang="en-GB" sz="1800" b="1"/>
          </a:p>
        </p:txBody>
      </p:sp>
    </p:spTree>
    <p:extLst>
      <p:ext uri="{BB962C8B-B14F-4D97-AF65-F5344CB8AC3E}">
        <p14:creationId xmlns:p14="http://schemas.microsoft.com/office/powerpoint/2010/main" val="8027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D92C7-97DA-F3BF-2E2A-ACD46F15B4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3A1907-C0AF-5F8A-FAC8-C714AD575FBA}"/>
              </a:ext>
            </a:extLst>
          </p:cNvPr>
          <p:cNvSpPr>
            <a:spLocks noGrp="1"/>
          </p:cNvSpPr>
          <p:nvPr>
            <p:ph type="title"/>
          </p:nvPr>
        </p:nvSpPr>
        <p:spPr/>
        <p:txBody>
          <a:bodyPr/>
          <a:lstStyle/>
          <a:p>
            <a:r>
              <a:rPr lang="en-AU">
                <a:latin typeface="+mj-lt"/>
                <a:cs typeface="Arial"/>
              </a:rPr>
              <a:t>Sentence stems</a:t>
            </a:r>
            <a:endParaRPr lang="en-AU">
              <a:latin typeface="+mj-lt"/>
            </a:endParaRPr>
          </a:p>
        </p:txBody>
      </p:sp>
      <p:sp>
        <p:nvSpPr>
          <p:cNvPr id="15" name="Oval 14">
            <a:extLst>
              <a:ext uri="{FF2B5EF4-FFF2-40B4-BE49-F238E27FC236}">
                <a16:creationId xmlns:a16="http://schemas.microsoft.com/office/drawing/2014/main" id="{5FCA5DEA-BC1D-9510-639C-59A935B61FEE}"/>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5.3b</a:t>
            </a:r>
            <a:endParaRPr lang="en-GB" sz="1800" b="1"/>
          </a:p>
        </p:txBody>
      </p:sp>
      <p:sp>
        <p:nvSpPr>
          <p:cNvPr id="6" name="Freeform: Shape 5">
            <a:extLst>
              <a:ext uri="{FF2B5EF4-FFF2-40B4-BE49-F238E27FC236}">
                <a16:creationId xmlns:a16="http://schemas.microsoft.com/office/drawing/2014/main" id="{65BA3E05-2D79-3B02-30E8-315ADDC43F08}"/>
              </a:ext>
            </a:extLst>
          </p:cNvPr>
          <p:cNvSpPr/>
          <p:nvPr/>
        </p:nvSpPr>
        <p:spPr>
          <a:xfrm>
            <a:off x="390346" y="1207212"/>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b="0" kern="1200">
                <a:solidFill>
                  <a:schemeClr val="tx1"/>
                </a:solidFill>
              </a:rPr>
              <a:t>Our theatre company aims to create for…</a:t>
            </a:r>
            <a:endParaRPr lang="en-GB" sz="1800" kern="1200">
              <a:solidFill>
                <a:schemeClr val="tx1"/>
              </a:solidFill>
            </a:endParaRPr>
          </a:p>
        </p:txBody>
      </p:sp>
      <p:sp>
        <p:nvSpPr>
          <p:cNvPr id="9" name="Freeform: Shape 8">
            <a:extLst>
              <a:ext uri="{FF2B5EF4-FFF2-40B4-BE49-F238E27FC236}">
                <a16:creationId xmlns:a16="http://schemas.microsoft.com/office/drawing/2014/main" id="{A1CFD99B-A818-A631-DF19-CB8296078A3D}"/>
              </a:ext>
            </a:extLst>
          </p:cNvPr>
          <p:cNvSpPr/>
          <p:nvPr/>
        </p:nvSpPr>
        <p:spPr>
          <a:xfrm>
            <a:off x="390346" y="1928845"/>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b="0" kern="1200">
                <a:solidFill>
                  <a:schemeClr val="tx1"/>
                </a:solidFill>
              </a:rPr>
              <a:t>Our theatre company aims to make the audience…</a:t>
            </a:r>
            <a:endParaRPr lang="en-GB" sz="1800" kern="1200">
              <a:solidFill>
                <a:schemeClr val="tx1"/>
              </a:solidFill>
            </a:endParaRPr>
          </a:p>
        </p:txBody>
      </p:sp>
      <p:sp>
        <p:nvSpPr>
          <p:cNvPr id="10" name="Freeform: Shape 9">
            <a:extLst>
              <a:ext uri="{FF2B5EF4-FFF2-40B4-BE49-F238E27FC236}">
                <a16:creationId xmlns:a16="http://schemas.microsoft.com/office/drawing/2014/main" id="{825EC48E-6838-6450-A9B9-2B08BBFEC580}"/>
              </a:ext>
            </a:extLst>
          </p:cNvPr>
          <p:cNvSpPr/>
          <p:nvPr/>
        </p:nvSpPr>
        <p:spPr>
          <a:xfrm>
            <a:off x="390346" y="2650478"/>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b="0" kern="1200">
                <a:solidFill>
                  <a:schemeClr val="tx1"/>
                </a:solidFill>
              </a:rPr>
              <a:t>We want our audience to feel…</a:t>
            </a:r>
            <a:endParaRPr lang="en-GB" sz="1800" kern="1200">
              <a:solidFill>
                <a:schemeClr val="tx1"/>
              </a:solidFill>
            </a:endParaRPr>
          </a:p>
        </p:txBody>
      </p:sp>
      <p:sp>
        <p:nvSpPr>
          <p:cNvPr id="11" name="Freeform: Shape 10">
            <a:extLst>
              <a:ext uri="{FF2B5EF4-FFF2-40B4-BE49-F238E27FC236}">
                <a16:creationId xmlns:a16="http://schemas.microsoft.com/office/drawing/2014/main" id="{7F222FD4-B15E-E749-2A95-BA6D07865507}"/>
              </a:ext>
            </a:extLst>
          </p:cNvPr>
          <p:cNvSpPr/>
          <p:nvPr/>
        </p:nvSpPr>
        <p:spPr>
          <a:xfrm>
            <a:off x="390346" y="3372111"/>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kern="1200">
                <a:solidFill>
                  <a:schemeClr val="tx1"/>
                </a:solidFill>
              </a:rPr>
              <a:t>The structure of our company is… because…</a:t>
            </a:r>
            <a:endParaRPr lang="en-GB" sz="1800" kern="1200">
              <a:solidFill>
                <a:schemeClr val="tx1"/>
              </a:solidFill>
            </a:endParaRPr>
          </a:p>
        </p:txBody>
      </p:sp>
      <p:sp>
        <p:nvSpPr>
          <p:cNvPr id="12" name="Freeform: Shape 11">
            <a:extLst>
              <a:ext uri="{FF2B5EF4-FFF2-40B4-BE49-F238E27FC236}">
                <a16:creationId xmlns:a16="http://schemas.microsoft.com/office/drawing/2014/main" id="{BF4E1CD1-99AA-2FCA-A981-87CD5DFC38C9}"/>
              </a:ext>
            </a:extLst>
          </p:cNvPr>
          <p:cNvSpPr/>
          <p:nvPr/>
        </p:nvSpPr>
        <p:spPr>
          <a:xfrm>
            <a:off x="390346" y="4093744"/>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b="0" kern="1200">
                <a:solidFill>
                  <a:schemeClr val="tx1"/>
                </a:solidFill>
              </a:rPr>
              <a:t>We are inspired by the style of…</a:t>
            </a:r>
            <a:endParaRPr lang="en-GB" sz="1800" kern="1200">
              <a:solidFill>
                <a:schemeClr val="tx1"/>
              </a:solidFill>
            </a:endParaRPr>
          </a:p>
        </p:txBody>
      </p:sp>
      <p:sp>
        <p:nvSpPr>
          <p:cNvPr id="13" name="Freeform: Shape 12">
            <a:extLst>
              <a:ext uri="{FF2B5EF4-FFF2-40B4-BE49-F238E27FC236}">
                <a16:creationId xmlns:a16="http://schemas.microsoft.com/office/drawing/2014/main" id="{749B8D25-DC2D-22C5-0AC5-FADDAADE3B3C}"/>
              </a:ext>
            </a:extLst>
          </p:cNvPr>
          <p:cNvSpPr/>
          <p:nvPr/>
        </p:nvSpPr>
        <p:spPr>
          <a:xfrm>
            <a:off x="390346" y="4815377"/>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kern="1200">
                <a:solidFill>
                  <a:schemeClr val="tx1"/>
                </a:solidFill>
              </a:rPr>
              <a:t>By the end of the performance, we want the audience to…</a:t>
            </a:r>
            <a:endParaRPr lang="en-GB" sz="1800" kern="1200">
              <a:solidFill>
                <a:schemeClr val="tx1"/>
              </a:solidFill>
            </a:endParaRPr>
          </a:p>
        </p:txBody>
      </p:sp>
      <p:sp>
        <p:nvSpPr>
          <p:cNvPr id="14" name="Freeform: Shape 13">
            <a:extLst>
              <a:ext uri="{FF2B5EF4-FFF2-40B4-BE49-F238E27FC236}">
                <a16:creationId xmlns:a16="http://schemas.microsoft.com/office/drawing/2014/main" id="{762F101A-05ED-3AE5-27EB-848B7DD1B364}"/>
              </a:ext>
            </a:extLst>
          </p:cNvPr>
          <p:cNvSpPr/>
          <p:nvPr/>
        </p:nvSpPr>
        <p:spPr>
          <a:xfrm>
            <a:off x="390346" y="5537008"/>
            <a:ext cx="6356098" cy="620210"/>
          </a:xfrm>
          <a:custGeom>
            <a:avLst/>
            <a:gdLst>
              <a:gd name="connsiteX0" fmla="*/ 0 w 6356098"/>
              <a:gd name="connsiteY0" fmla="*/ 103370 h 620210"/>
              <a:gd name="connsiteX1" fmla="*/ 103370 w 6356098"/>
              <a:gd name="connsiteY1" fmla="*/ 0 h 620210"/>
              <a:gd name="connsiteX2" fmla="*/ 6252728 w 6356098"/>
              <a:gd name="connsiteY2" fmla="*/ 0 h 620210"/>
              <a:gd name="connsiteX3" fmla="*/ 6356098 w 6356098"/>
              <a:gd name="connsiteY3" fmla="*/ 103370 h 620210"/>
              <a:gd name="connsiteX4" fmla="*/ 6356098 w 6356098"/>
              <a:gd name="connsiteY4" fmla="*/ 516840 h 620210"/>
              <a:gd name="connsiteX5" fmla="*/ 6252728 w 6356098"/>
              <a:gd name="connsiteY5" fmla="*/ 620210 h 620210"/>
              <a:gd name="connsiteX6" fmla="*/ 103370 w 6356098"/>
              <a:gd name="connsiteY6" fmla="*/ 620210 h 620210"/>
              <a:gd name="connsiteX7" fmla="*/ 0 w 6356098"/>
              <a:gd name="connsiteY7" fmla="*/ 516840 h 620210"/>
              <a:gd name="connsiteX8" fmla="*/ 0 w 6356098"/>
              <a:gd name="connsiteY8" fmla="*/ 103370 h 62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6098" h="620210">
                <a:moveTo>
                  <a:pt x="0" y="103370"/>
                </a:moveTo>
                <a:cubicBezTo>
                  <a:pt x="0" y="46280"/>
                  <a:pt x="46280" y="0"/>
                  <a:pt x="103370" y="0"/>
                </a:cubicBezTo>
                <a:lnTo>
                  <a:pt x="6252728" y="0"/>
                </a:lnTo>
                <a:cubicBezTo>
                  <a:pt x="6309818" y="0"/>
                  <a:pt x="6356098" y="46280"/>
                  <a:pt x="6356098" y="103370"/>
                </a:cubicBezTo>
                <a:lnTo>
                  <a:pt x="6356098" y="516840"/>
                </a:lnTo>
                <a:cubicBezTo>
                  <a:pt x="6356098" y="573930"/>
                  <a:pt x="6309818" y="620210"/>
                  <a:pt x="6252728" y="620210"/>
                </a:cubicBezTo>
                <a:lnTo>
                  <a:pt x="103370" y="620210"/>
                </a:lnTo>
                <a:cubicBezTo>
                  <a:pt x="46280" y="620210"/>
                  <a:pt x="0" y="573930"/>
                  <a:pt x="0" y="516840"/>
                </a:cubicBezTo>
                <a:lnTo>
                  <a:pt x="0" y="103370"/>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8856" tIns="64566" rIns="98856" bIns="64566" numCol="1" spcCol="1270" anchor="ctr" anchorCtr="0">
            <a:noAutofit/>
          </a:bodyPr>
          <a:lstStyle/>
          <a:p>
            <a:pPr marL="0" lvl="0" indent="0" algn="l" defTabSz="800100">
              <a:lnSpc>
                <a:spcPct val="150000"/>
              </a:lnSpc>
              <a:spcBef>
                <a:spcPct val="0"/>
              </a:spcBef>
              <a:spcAft>
                <a:spcPts val="1200"/>
              </a:spcAft>
              <a:buNone/>
            </a:pPr>
            <a:r>
              <a:rPr lang="en-AU" sz="1800" b="0" kern="1200">
                <a:solidFill>
                  <a:schemeClr val="tx1"/>
                </a:solidFill>
              </a:rPr>
              <a:t>We aim to be innovative by…</a:t>
            </a:r>
            <a:endParaRPr lang="en-GB" sz="1800" kern="1200">
              <a:solidFill>
                <a:schemeClr val="tx1"/>
              </a:solidFill>
            </a:endParaRPr>
          </a:p>
        </p:txBody>
      </p:sp>
      <p:pic>
        <p:nvPicPr>
          <p:cNvPr id="8" name="Picture 7">
            <a:extLst>
              <a:ext uri="{FF2B5EF4-FFF2-40B4-BE49-F238E27FC236}">
                <a16:creationId xmlns:a16="http://schemas.microsoft.com/office/drawing/2014/main" id="{46BD64CC-9B63-EEA9-7852-39EE77E0BF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3076"/>
          <a:stretch>
            <a:fillRect/>
          </a:stretch>
        </p:blipFill>
        <p:spPr>
          <a:xfrm>
            <a:off x="7456053" y="1571121"/>
            <a:ext cx="3856426" cy="5286879"/>
          </a:xfrm>
          <a:prstGeom prst="rect">
            <a:avLst/>
          </a:prstGeom>
        </p:spPr>
      </p:pic>
      <p:sp>
        <p:nvSpPr>
          <p:cNvPr id="3" name="Slide Number Placeholder 2">
            <a:extLst>
              <a:ext uri="{FF2B5EF4-FFF2-40B4-BE49-F238E27FC236}">
                <a16:creationId xmlns:a16="http://schemas.microsoft.com/office/drawing/2014/main" id="{EC649CAE-305C-F242-B060-2B78A12506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199963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B691B-DBCA-5205-027C-C0F1EFC67A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721B6A-5414-7F1B-4CCD-810C0C722BED}"/>
              </a:ext>
            </a:extLst>
          </p:cNvPr>
          <p:cNvSpPr>
            <a:spLocks noGrp="1"/>
          </p:cNvSpPr>
          <p:nvPr>
            <p:ph type="title"/>
          </p:nvPr>
        </p:nvSpPr>
        <p:spPr/>
        <p:txBody>
          <a:bodyPr/>
          <a:lstStyle/>
          <a:p>
            <a:r>
              <a:rPr lang="en-AU">
                <a:latin typeface="+mj-lt"/>
                <a:cs typeface="Arial"/>
              </a:rPr>
              <a:t>Preparing the launch</a:t>
            </a:r>
            <a:endParaRPr lang="en-AU">
              <a:latin typeface="+mj-lt"/>
            </a:endParaRPr>
          </a:p>
        </p:txBody>
      </p:sp>
      <p:sp>
        <p:nvSpPr>
          <p:cNvPr id="6" name="TextBox 5">
            <a:extLst>
              <a:ext uri="{FF2B5EF4-FFF2-40B4-BE49-F238E27FC236}">
                <a16:creationId xmlns:a16="http://schemas.microsoft.com/office/drawing/2014/main" id="{680E0878-A29B-6A14-5FA0-8A0664CF81B2}"/>
              </a:ext>
            </a:extLst>
          </p:cNvPr>
          <p:cNvSpPr txBox="1"/>
          <p:nvPr/>
        </p:nvSpPr>
        <p:spPr>
          <a:xfrm>
            <a:off x="360000" y="1010066"/>
            <a:ext cx="9603388" cy="371886"/>
          </a:xfrm>
          <a:prstGeom prst="rect">
            <a:avLst/>
          </a:prstGeom>
          <a:noFill/>
        </p:spPr>
        <p:txBody>
          <a:bodyPr wrap="square" lIns="0" tIns="0" rIns="0" bIns="0" rtlCol="0">
            <a:noAutofit/>
          </a:bodyPr>
          <a:lstStyle/>
          <a:p>
            <a:r>
              <a:rPr lang="en-AU" sz="1800"/>
              <a:t>Allocate one person to each deliverable and add to your collaborative online document. </a:t>
            </a:r>
            <a:endParaRPr lang="en-GB" sz="1400"/>
          </a:p>
        </p:txBody>
      </p:sp>
      <p:sp>
        <p:nvSpPr>
          <p:cNvPr id="3" name="Slide Number Placeholder 2">
            <a:extLst>
              <a:ext uri="{FF2B5EF4-FFF2-40B4-BE49-F238E27FC236}">
                <a16:creationId xmlns:a16="http://schemas.microsoft.com/office/drawing/2014/main" id="{3D831E7B-B938-0752-77B1-37ECCAD555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52</a:t>
            </a:fld>
            <a:endParaRPr lang="en-AU"/>
          </a:p>
        </p:txBody>
      </p:sp>
      <p:sp>
        <p:nvSpPr>
          <p:cNvPr id="2" name="Oval 1">
            <a:extLst>
              <a:ext uri="{FF2B5EF4-FFF2-40B4-BE49-F238E27FC236}">
                <a16:creationId xmlns:a16="http://schemas.microsoft.com/office/drawing/2014/main" id="{7152E845-1E41-67FD-194F-F30A64504C5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5.4a</a:t>
            </a:r>
            <a:endParaRPr lang="en-GB" sz="1800" b="1"/>
          </a:p>
        </p:txBody>
      </p:sp>
      <p:sp>
        <p:nvSpPr>
          <p:cNvPr id="5" name="Rectangle: Top Corners Rounded 4">
            <a:extLst>
              <a:ext uri="{FF2B5EF4-FFF2-40B4-BE49-F238E27FC236}">
                <a16:creationId xmlns:a16="http://schemas.microsoft.com/office/drawing/2014/main" id="{846260F8-560E-05F1-9924-7DE50CBD4DD4}"/>
              </a:ext>
            </a:extLst>
          </p:cNvPr>
          <p:cNvSpPr/>
          <p:nvPr/>
        </p:nvSpPr>
        <p:spPr>
          <a:xfrm>
            <a:off x="359999" y="1381955"/>
            <a:ext cx="2186175" cy="513803"/>
          </a:xfrm>
          <a:prstGeom prst="round2SameRect">
            <a:avLst/>
          </a:prstGeom>
          <a:solidFill>
            <a:srgbClr val="FFFF99"/>
          </a:solidFill>
          <a:ln w="381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a:ln>
                  <a:noFill/>
                </a:ln>
                <a:solidFill>
                  <a:sysClr val="windowText" lastClr="000000"/>
                </a:solidFill>
                <a:effectLst/>
                <a:uLnTx/>
                <a:uFillTx/>
                <a:latin typeface="Arial" panose="020B0604020202020204"/>
                <a:ea typeface="+mn-ea"/>
                <a:cs typeface="+mn-cs"/>
              </a:rPr>
              <a:t>Logo</a:t>
            </a:r>
            <a:endPar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8" name="Rectangle: Top Corners Rounded 17">
            <a:extLst>
              <a:ext uri="{FF2B5EF4-FFF2-40B4-BE49-F238E27FC236}">
                <a16:creationId xmlns:a16="http://schemas.microsoft.com/office/drawing/2014/main" id="{8F06BAD7-61EA-CBA4-A898-8752D1CFED19}"/>
              </a:ext>
            </a:extLst>
          </p:cNvPr>
          <p:cNvSpPr/>
          <p:nvPr/>
        </p:nvSpPr>
        <p:spPr>
          <a:xfrm>
            <a:off x="2684455" y="1381955"/>
            <a:ext cx="2186175" cy="513803"/>
          </a:xfrm>
          <a:prstGeom prst="round2SameRect">
            <a:avLst/>
          </a:prstGeom>
          <a:solidFill>
            <a:srgbClr val="FFCC99"/>
          </a:solidFill>
          <a:ln w="38100">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a:ln>
                  <a:noFill/>
                </a:ln>
                <a:solidFill>
                  <a:sysClr val="windowText" lastClr="000000"/>
                </a:solidFill>
                <a:effectLst/>
                <a:uLnTx/>
                <a:uFillTx/>
                <a:latin typeface="Arial" panose="020B0604020202020204"/>
                <a:ea typeface="+mn-ea"/>
                <a:cs typeface="+mn-cs"/>
              </a:rPr>
              <a:t>E-invite</a:t>
            </a:r>
            <a:endPar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9" name="Rectangle: Top Corners Rounded 18">
            <a:extLst>
              <a:ext uri="{FF2B5EF4-FFF2-40B4-BE49-F238E27FC236}">
                <a16:creationId xmlns:a16="http://schemas.microsoft.com/office/drawing/2014/main" id="{0E69B821-C1E0-F79B-95AF-A35A52396743}"/>
              </a:ext>
            </a:extLst>
          </p:cNvPr>
          <p:cNvSpPr/>
          <p:nvPr/>
        </p:nvSpPr>
        <p:spPr>
          <a:xfrm>
            <a:off x="5008911" y="1381955"/>
            <a:ext cx="2186175" cy="513803"/>
          </a:xfrm>
          <a:prstGeom prst="round2SameRect">
            <a:avLst/>
          </a:prstGeom>
          <a:solidFill>
            <a:srgbClr val="FFCCFF"/>
          </a:solid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a:ln>
                  <a:noFill/>
                </a:ln>
                <a:solidFill>
                  <a:sysClr val="windowText" lastClr="000000"/>
                </a:solidFill>
                <a:effectLst/>
                <a:uLnTx/>
                <a:uFillTx/>
                <a:latin typeface="Arial" panose="020B0604020202020204"/>
                <a:ea typeface="+mn-ea"/>
                <a:cs typeface="+mn-cs"/>
              </a:rPr>
              <a:t>Process cards</a:t>
            </a:r>
            <a:endPar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20" name="Rectangle: Top Corners Rounded 19">
            <a:extLst>
              <a:ext uri="{FF2B5EF4-FFF2-40B4-BE49-F238E27FC236}">
                <a16:creationId xmlns:a16="http://schemas.microsoft.com/office/drawing/2014/main" id="{E61EDFE2-53C1-6407-7CD7-E37B9B6CEDFC}"/>
              </a:ext>
            </a:extLst>
          </p:cNvPr>
          <p:cNvSpPr/>
          <p:nvPr/>
        </p:nvSpPr>
        <p:spPr>
          <a:xfrm>
            <a:off x="7333368" y="1381955"/>
            <a:ext cx="2186175" cy="513803"/>
          </a:xfrm>
          <a:prstGeom prst="round2SameRect">
            <a:avLst/>
          </a:prstGeom>
          <a:solidFill>
            <a:srgbClr val="CCFFFF"/>
          </a:solidFill>
          <a:ln w="38100">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a:ln>
                  <a:noFill/>
                </a:ln>
                <a:solidFill>
                  <a:sysClr val="windowText" lastClr="000000"/>
                </a:solidFill>
                <a:effectLst/>
                <a:uLnTx/>
                <a:uFillTx/>
                <a:latin typeface="Arial" panose="020B0604020202020204"/>
                <a:ea typeface="+mn-ea"/>
                <a:cs typeface="+mn-cs"/>
              </a:rPr>
              <a:t>Intro/Outro music</a:t>
            </a:r>
            <a:endPar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Rectangle: Top Corners Rounded 20">
            <a:extLst>
              <a:ext uri="{FF2B5EF4-FFF2-40B4-BE49-F238E27FC236}">
                <a16:creationId xmlns:a16="http://schemas.microsoft.com/office/drawing/2014/main" id="{8E46111D-6516-3513-2DD8-DDC2C1B6F37F}"/>
              </a:ext>
            </a:extLst>
          </p:cNvPr>
          <p:cNvSpPr/>
          <p:nvPr/>
        </p:nvSpPr>
        <p:spPr>
          <a:xfrm>
            <a:off x="9657824" y="1381955"/>
            <a:ext cx="2186175" cy="513803"/>
          </a:xfrm>
          <a:prstGeom prst="round2SameRect">
            <a:avLst/>
          </a:prstGeom>
          <a:solidFill>
            <a:srgbClr val="CCFFCC"/>
          </a:solidFill>
          <a:ln w="38100">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AU" sz="1800" b="1" i="0" u="none" strike="noStrike" kern="1200" cap="none" spc="0" normalizeH="0" baseline="0" noProof="0">
                <a:ln>
                  <a:noFill/>
                </a:ln>
                <a:solidFill>
                  <a:sysClr val="windowText" lastClr="000000"/>
                </a:solidFill>
                <a:effectLst/>
                <a:uLnTx/>
                <a:uFillTx/>
                <a:latin typeface="Arial" panose="020B0604020202020204"/>
                <a:ea typeface="+mn-ea"/>
                <a:cs typeface="+mn-cs"/>
              </a:rPr>
              <a:t>Exit slip</a:t>
            </a:r>
            <a:endParaRPr kumimoji="0" lang="en-GB" sz="18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24" name="Rectangle: Top Corners Rounded 23">
            <a:extLst>
              <a:ext uri="{FF2B5EF4-FFF2-40B4-BE49-F238E27FC236}">
                <a16:creationId xmlns:a16="http://schemas.microsoft.com/office/drawing/2014/main" id="{9BDBE472-886D-6597-1E28-A7B1B158DECF}"/>
              </a:ext>
            </a:extLst>
          </p:cNvPr>
          <p:cNvSpPr/>
          <p:nvPr/>
        </p:nvSpPr>
        <p:spPr>
          <a:xfrm>
            <a:off x="359999" y="1895758"/>
            <a:ext cx="2186175" cy="4490529"/>
          </a:xfrm>
          <a:prstGeom prst="round2SameRect">
            <a:avLst>
              <a:gd name="adj1" fmla="val 0"/>
              <a:gd name="adj2" fmla="val 5311"/>
            </a:avLst>
          </a:prstGeom>
          <a:noFill/>
          <a:ln w="381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Create a logo for your new theatre company. </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Consider </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Name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Font</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Colour</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Image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Size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Ensure the style and formatting of your logo reflects the philosophy of your theatre company.</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14300" marR="0" lvl="1" indent="-114300" algn="l" defTabSz="577850" rtl="0" eaLnBrk="1" fontAlgn="auto" latinLnBrk="0" hangingPunct="1">
              <a:lnSpc>
                <a:spcPct val="114000"/>
              </a:lnSpc>
              <a:spcBef>
                <a:spcPct val="0"/>
              </a:spcBef>
              <a:buClrTx/>
              <a:buSzTx/>
              <a:buFontTx/>
              <a:buChar char="•"/>
              <a:tabLst/>
              <a:defRPr/>
            </a:pP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p:txBody>
      </p:sp>
      <p:sp>
        <p:nvSpPr>
          <p:cNvPr id="29" name="Rectangle: Top Corners Rounded 28">
            <a:extLst>
              <a:ext uri="{FF2B5EF4-FFF2-40B4-BE49-F238E27FC236}">
                <a16:creationId xmlns:a16="http://schemas.microsoft.com/office/drawing/2014/main" id="{87488CED-CF5B-B2E0-D773-269DFE71B991}"/>
              </a:ext>
            </a:extLst>
          </p:cNvPr>
          <p:cNvSpPr/>
          <p:nvPr/>
        </p:nvSpPr>
        <p:spPr>
          <a:xfrm>
            <a:off x="2684455" y="1895757"/>
            <a:ext cx="2186175" cy="4490529"/>
          </a:xfrm>
          <a:prstGeom prst="round2SameRect">
            <a:avLst>
              <a:gd name="adj1" fmla="val 0"/>
              <a:gd name="adj2" fmla="val 5311"/>
            </a:avLst>
          </a:prstGeom>
          <a:noFill/>
          <a:ln w="38100">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Write an email invitation to be sent to audience members for the launch.</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Consider</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Intended audience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Vocabulary</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Your email should include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Introduction to who your theatre company is and what the launch about</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Information about the dates, time and location of the launch</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A way to RSVP</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Correct email etiquette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p:txBody>
      </p:sp>
      <p:sp>
        <p:nvSpPr>
          <p:cNvPr id="30" name="Rectangle: Top Corners Rounded 29">
            <a:extLst>
              <a:ext uri="{FF2B5EF4-FFF2-40B4-BE49-F238E27FC236}">
                <a16:creationId xmlns:a16="http://schemas.microsoft.com/office/drawing/2014/main" id="{1257D331-B1AE-C8D5-A558-AC504DEA025F}"/>
              </a:ext>
            </a:extLst>
          </p:cNvPr>
          <p:cNvSpPr/>
          <p:nvPr/>
        </p:nvSpPr>
        <p:spPr>
          <a:xfrm>
            <a:off x="5008911" y="1895756"/>
            <a:ext cx="2186175" cy="4490529"/>
          </a:xfrm>
          <a:prstGeom prst="round2SameRect">
            <a:avLst>
              <a:gd name="adj1" fmla="val 0"/>
              <a:gd name="adj2" fmla="val 5311"/>
            </a:avLst>
          </a:prstGeom>
          <a:noFill/>
          <a:ln w="38100">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Create a devising process card that features your theatre companies 5 step process. Be inspired by the process cards from the theatre companies you have studied.</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Include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Name of each step</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Brief outline of what each step means</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Visual elements, for example, colour, arrows, images, icons. </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p:txBody>
      </p:sp>
      <p:sp>
        <p:nvSpPr>
          <p:cNvPr id="31" name="Rectangle: Top Corners Rounded 30">
            <a:extLst>
              <a:ext uri="{FF2B5EF4-FFF2-40B4-BE49-F238E27FC236}">
                <a16:creationId xmlns:a16="http://schemas.microsoft.com/office/drawing/2014/main" id="{45CFAE25-4B4D-7E5D-814C-C7B99BC0CE71}"/>
              </a:ext>
            </a:extLst>
          </p:cNvPr>
          <p:cNvSpPr/>
          <p:nvPr/>
        </p:nvSpPr>
        <p:spPr>
          <a:xfrm>
            <a:off x="7333367" y="1895755"/>
            <a:ext cx="2186175" cy="4490529"/>
          </a:xfrm>
          <a:prstGeom prst="round2SameRect">
            <a:avLst>
              <a:gd name="adj1" fmla="val 0"/>
              <a:gd name="adj2" fmla="val 5311"/>
            </a:avLst>
          </a:prstGeom>
          <a:noFill/>
          <a:ln w="38100">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Source licensed free orchestral music to be used in the intro and outro of the podcast. </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Consider</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Length</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Tempo</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Style </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Ensure your choice of music reflects your theatre company</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p:txBody>
      </p:sp>
      <p:sp>
        <p:nvSpPr>
          <p:cNvPr id="32" name="Rectangle: Top Corners Rounded 31">
            <a:extLst>
              <a:ext uri="{FF2B5EF4-FFF2-40B4-BE49-F238E27FC236}">
                <a16:creationId xmlns:a16="http://schemas.microsoft.com/office/drawing/2014/main" id="{A0FF58FE-BCBF-FFAE-4EB6-503203CB8C7E}"/>
              </a:ext>
            </a:extLst>
          </p:cNvPr>
          <p:cNvSpPr/>
          <p:nvPr/>
        </p:nvSpPr>
        <p:spPr>
          <a:xfrm>
            <a:off x="9657823" y="1895754"/>
            <a:ext cx="2186175" cy="4490529"/>
          </a:xfrm>
          <a:prstGeom prst="round2SameRect">
            <a:avLst>
              <a:gd name="adj1" fmla="val 0"/>
              <a:gd name="adj2" fmla="val 5311"/>
            </a:avLst>
          </a:prstGeom>
          <a:noFill/>
          <a:ln w="38100">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Develop an exit survey to be given to audience members at the end of your theatre company launch.</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Consider</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The type of survey</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Practicalities of how audience members complete the survey including the time it takes to complete, and equipment needed</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171450" marR="0" lvl="1"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Include</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3-5 questions</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Question/s that clarify their understanding of what you did</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a:p>
            <a:pPr marL="285750" marR="0" lvl="2" indent="-171450" algn="l" defTabSz="577850" rtl="0" eaLnBrk="1" fontAlgn="auto" latinLnBrk="0" hangingPunct="1">
              <a:lnSpc>
                <a:spcPct val="114000"/>
              </a:lnSpc>
              <a:spcBef>
                <a:spcPct val="0"/>
              </a:spcBef>
              <a:buClrTx/>
              <a:buSzTx/>
              <a:buFont typeface="Arial" panose="020B0604020202020204" pitchFamily="34" charset="0"/>
              <a:buChar char="–"/>
              <a:tabLst/>
              <a:defRPr/>
            </a:pPr>
            <a:r>
              <a:rPr kumimoji="0" lang="en-AU"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rPr>
              <a:t>Question/s that allow them to share ideas for future devising</a:t>
            </a:r>
            <a:endParaRPr kumimoji="0" lang="en-GB" sz="1200" b="0" i="0" u="none" strike="noStrike" kern="1200" cap="none" spc="0" normalizeH="0" baseline="0" noProof="0">
              <a:ln>
                <a:noFill/>
              </a:ln>
              <a:solidFill>
                <a:srgbClr val="22272B">
                  <a:hueOff val="0"/>
                  <a:satOff val="0"/>
                  <a:lumOff val="0"/>
                  <a:alphaOff val="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946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208B-6BF2-C65E-D4AF-ECD978662E75}"/>
              </a:ext>
            </a:extLst>
          </p:cNvPr>
          <p:cNvSpPr>
            <a:spLocks noGrp="1"/>
          </p:cNvSpPr>
          <p:nvPr>
            <p:ph type="title"/>
          </p:nvPr>
        </p:nvSpPr>
        <p:spPr>
          <a:xfrm>
            <a:off x="360000" y="360000"/>
            <a:ext cx="11484000" cy="545601"/>
          </a:xfrm>
        </p:spPr>
        <p:txBody>
          <a:bodyPr/>
          <a:lstStyle/>
          <a:p>
            <a:r>
              <a:rPr lang="en-AU"/>
              <a:t>Podcast structures</a:t>
            </a:r>
          </a:p>
        </p:txBody>
      </p:sp>
      <p:sp>
        <p:nvSpPr>
          <p:cNvPr id="4" name="Oval 3">
            <a:extLst>
              <a:ext uri="{FF2B5EF4-FFF2-40B4-BE49-F238E27FC236}">
                <a16:creationId xmlns:a16="http://schemas.microsoft.com/office/drawing/2014/main" id="{52C25847-8867-870E-3A03-6B57938B10C6}"/>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5.6a</a:t>
            </a:r>
            <a:endParaRPr lang="en-GB" sz="1800" b="1"/>
          </a:p>
        </p:txBody>
      </p:sp>
      <p:sp>
        <p:nvSpPr>
          <p:cNvPr id="15" name="TextBox 14">
            <a:extLst>
              <a:ext uri="{FF2B5EF4-FFF2-40B4-BE49-F238E27FC236}">
                <a16:creationId xmlns:a16="http://schemas.microsoft.com/office/drawing/2014/main" id="{8E3B99A7-9D7F-E9BA-A456-1DB4EC6AEE67}"/>
              </a:ext>
            </a:extLst>
          </p:cNvPr>
          <p:cNvSpPr txBox="1"/>
          <p:nvPr/>
        </p:nvSpPr>
        <p:spPr>
          <a:xfrm>
            <a:off x="360000" y="905601"/>
            <a:ext cx="5941766" cy="896626"/>
          </a:xfrm>
          <a:prstGeom prst="roundRect">
            <a:avLst/>
          </a:prstGeom>
          <a:solidFill>
            <a:srgbClr val="CCFFCC"/>
          </a:solidFill>
        </p:spPr>
        <p:txBody>
          <a:bodyPr wrap="square">
            <a:spAutoFit/>
          </a:bodyPr>
          <a:lstStyle/>
          <a:p>
            <a:pPr>
              <a:lnSpc>
                <a:spcPct val="150000"/>
              </a:lnSpc>
              <a:buClr>
                <a:srgbClr val="000000"/>
              </a:buClr>
            </a:pPr>
            <a:r>
              <a:rPr lang="en-AU" sz="1800" b="1">
                <a:solidFill>
                  <a:schemeClr val="accent1"/>
                </a:solidFill>
                <a:cs typeface="Arial" panose="020B0604020202020204" pitchFamily="34" charset="0"/>
                <a:sym typeface="Montserrat Medium"/>
              </a:rPr>
              <a:t>Solo</a:t>
            </a:r>
            <a:r>
              <a:rPr lang="en-AU" sz="1800">
                <a:solidFill>
                  <a:schemeClr val="accent1"/>
                </a:solidFill>
                <a:cs typeface="Arial" panose="020B0604020202020204" pitchFamily="34" charset="0"/>
                <a:sym typeface="Montserrat Medium"/>
              </a:rPr>
              <a:t> </a:t>
            </a:r>
          </a:p>
          <a:p>
            <a:pPr>
              <a:lnSpc>
                <a:spcPct val="150000"/>
              </a:lnSpc>
              <a:buClr>
                <a:srgbClr val="000000"/>
              </a:buClr>
            </a:pPr>
            <a:r>
              <a:rPr lang="en-AU" sz="1800">
                <a:solidFill>
                  <a:schemeClr val="accent1"/>
                </a:solidFill>
                <a:cs typeface="Arial" panose="020B0604020202020204" pitchFamily="34" charset="0"/>
                <a:sym typeface="Montserrat Medium"/>
              </a:rPr>
              <a:t>A series of monologues about your company</a:t>
            </a:r>
          </a:p>
        </p:txBody>
      </p:sp>
      <p:sp>
        <p:nvSpPr>
          <p:cNvPr id="17" name="TextBox 16">
            <a:extLst>
              <a:ext uri="{FF2B5EF4-FFF2-40B4-BE49-F238E27FC236}">
                <a16:creationId xmlns:a16="http://schemas.microsoft.com/office/drawing/2014/main" id="{489D1370-3B63-7E82-A875-AFD0448C28FB}"/>
              </a:ext>
            </a:extLst>
          </p:cNvPr>
          <p:cNvSpPr txBox="1"/>
          <p:nvPr/>
        </p:nvSpPr>
        <p:spPr>
          <a:xfrm>
            <a:off x="360000" y="1868058"/>
            <a:ext cx="5941766" cy="896626"/>
          </a:xfrm>
          <a:prstGeom prst="roundRect">
            <a:avLst/>
          </a:prstGeom>
          <a:solidFill>
            <a:srgbClr val="CCFFCC"/>
          </a:solidFill>
        </p:spPr>
        <p:txBody>
          <a:bodyPr wrap="square">
            <a:spAutoFit/>
          </a:bodyPr>
          <a:lstStyle/>
          <a:p>
            <a:pPr>
              <a:lnSpc>
                <a:spcPct val="150000"/>
              </a:lnSpc>
              <a:buClr>
                <a:srgbClr val="000000"/>
              </a:buClr>
            </a:pPr>
            <a:r>
              <a:rPr lang="en-AU" sz="1800" b="1">
                <a:solidFill>
                  <a:schemeClr val="accent1"/>
                </a:solidFill>
                <a:cs typeface="Arial" panose="020B0604020202020204" pitchFamily="34" charset="0"/>
                <a:sym typeface="Montserrat Medium"/>
              </a:rPr>
              <a:t>Co-hosting</a:t>
            </a:r>
          </a:p>
          <a:p>
            <a:pPr>
              <a:lnSpc>
                <a:spcPct val="150000"/>
              </a:lnSpc>
              <a:buClr>
                <a:srgbClr val="000000"/>
              </a:buClr>
            </a:pPr>
            <a:r>
              <a:rPr lang="en-AU" sz="1800">
                <a:solidFill>
                  <a:schemeClr val="accent1"/>
                </a:solidFill>
                <a:cs typeface="Arial" panose="020B0604020202020204" pitchFamily="34" charset="0"/>
                <a:sym typeface="Montserrat Medium"/>
              </a:rPr>
              <a:t>A news feature about your company </a:t>
            </a:r>
          </a:p>
        </p:txBody>
      </p:sp>
      <p:sp>
        <p:nvSpPr>
          <p:cNvPr id="23" name="TextBox 22">
            <a:extLst>
              <a:ext uri="{FF2B5EF4-FFF2-40B4-BE49-F238E27FC236}">
                <a16:creationId xmlns:a16="http://schemas.microsoft.com/office/drawing/2014/main" id="{8C40EF50-61C6-6976-6151-078BCFD174D5}"/>
              </a:ext>
            </a:extLst>
          </p:cNvPr>
          <p:cNvSpPr txBox="1"/>
          <p:nvPr/>
        </p:nvSpPr>
        <p:spPr>
          <a:xfrm>
            <a:off x="360000" y="2830516"/>
            <a:ext cx="5941766" cy="896626"/>
          </a:xfrm>
          <a:prstGeom prst="roundRect">
            <a:avLst/>
          </a:prstGeom>
          <a:solidFill>
            <a:srgbClr val="CCFFCC"/>
          </a:solidFill>
        </p:spPr>
        <p:txBody>
          <a:bodyPr wrap="square">
            <a:spAutoFit/>
          </a:bodyPr>
          <a:lstStyle/>
          <a:p>
            <a:pPr>
              <a:lnSpc>
                <a:spcPct val="150000"/>
              </a:lnSpc>
              <a:buClr>
                <a:srgbClr val="000000"/>
              </a:buClr>
            </a:pPr>
            <a:r>
              <a:rPr lang="en-AU" sz="1800" b="1">
                <a:solidFill>
                  <a:schemeClr val="accent1"/>
                </a:solidFill>
                <a:cs typeface="Arial" panose="020B0604020202020204" pitchFamily="34" charset="0"/>
                <a:sym typeface="Montserrat Medium"/>
              </a:rPr>
              <a:t>Roundtable</a:t>
            </a:r>
          </a:p>
          <a:p>
            <a:pPr>
              <a:lnSpc>
                <a:spcPct val="150000"/>
              </a:lnSpc>
              <a:buClr>
                <a:srgbClr val="000000"/>
              </a:buClr>
            </a:pPr>
            <a:r>
              <a:rPr lang="en-AU" sz="1800">
                <a:solidFill>
                  <a:schemeClr val="accent1"/>
                </a:solidFill>
                <a:cs typeface="Arial" panose="020B0604020202020204" pitchFamily="34" charset="0"/>
                <a:sym typeface="Montserrat Medium"/>
              </a:rPr>
              <a:t>A series of experts discussing your company</a:t>
            </a:r>
          </a:p>
        </p:txBody>
      </p:sp>
      <p:sp>
        <p:nvSpPr>
          <p:cNvPr id="21" name="TextBox 20">
            <a:extLst>
              <a:ext uri="{FF2B5EF4-FFF2-40B4-BE49-F238E27FC236}">
                <a16:creationId xmlns:a16="http://schemas.microsoft.com/office/drawing/2014/main" id="{52276502-3150-0346-BAA6-724F8D710928}"/>
              </a:ext>
            </a:extLst>
          </p:cNvPr>
          <p:cNvSpPr txBox="1"/>
          <p:nvPr/>
        </p:nvSpPr>
        <p:spPr>
          <a:xfrm>
            <a:off x="360000" y="3792973"/>
            <a:ext cx="5941766" cy="896626"/>
          </a:xfrm>
          <a:prstGeom prst="roundRect">
            <a:avLst/>
          </a:prstGeom>
          <a:solidFill>
            <a:srgbClr val="CCFFCC"/>
          </a:solidFill>
        </p:spPr>
        <p:txBody>
          <a:bodyPr wrap="square">
            <a:spAutoFit/>
          </a:bodyPr>
          <a:lstStyle/>
          <a:p>
            <a:pPr>
              <a:lnSpc>
                <a:spcPct val="150000"/>
              </a:lnSpc>
              <a:buClr>
                <a:srgbClr val="000000"/>
              </a:buClr>
            </a:pPr>
            <a:r>
              <a:rPr lang="en-AU" sz="1800" b="1">
                <a:solidFill>
                  <a:schemeClr val="accent1"/>
                </a:solidFill>
                <a:cs typeface="Arial" panose="020B0604020202020204" pitchFamily="34" charset="0"/>
                <a:sym typeface="Montserrat Medium"/>
              </a:rPr>
              <a:t>Narrative</a:t>
            </a:r>
          </a:p>
          <a:p>
            <a:pPr>
              <a:lnSpc>
                <a:spcPct val="150000"/>
              </a:lnSpc>
              <a:buClr>
                <a:srgbClr val="000000"/>
              </a:buClr>
            </a:pPr>
            <a:r>
              <a:rPr lang="en-AU" sz="1800">
                <a:solidFill>
                  <a:schemeClr val="accent1"/>
                </a:solidFill>
                <a:cs typeface="Arial" panose="020B0604020202020204" pitchFamily="34" charset="0"/>
                <a:sym typeface="Montserrat Medium"/>
              </a:rPr>
              <a:t>The story of your company</a:t>
            </a:r>
          </a:p>
        </p:txBody>
      </p:sp>
      <p:sp>
        <p:nvSpPr>
          <p:cNvPr id="19" name="TextBox 18">
            <a:extLst>
              <a:ext uri="{FF2B5EF4-FFF2-40B4-BE49-F238E27FC236}">
                <a16:creationId xmlns:a16="http://schemas.microsoft.com/office/drawing/2014/main" id="{D7807A2A-58C8-CFEA-98E9-0A453BB8FCF5}"/>
              </a:ext>
            </a:extLst>
          </p:cNvPr>
          <p:cNvSpPr txBox="1"/>
          <p:nvPr/>
        </p:nvSpPr>
        <p:spPr>
          <a:xfrm>
            <a:off x="360000" y="4755431"/>
            <a:ext cx="5941766" cy="896626"/>
          </a:xfrm>
          <a:prstGeom prst="roundRect">
            <a:avLst/>
          </a:prstGeom>
          <a:solidFill>
            <a:srgbClr val="CCFFCC"/>
          </a:solidFill>
        </p:spPr>
        <p:txBody>
          <a:bodyPr wrap="square">
            <a:spAutoFit/>
          </a:bodyPr>
          <a:lstStyle/>
          <a:p>
            <a:pPr>
              <a:lnSpc>
                <a:spcPct val="150000"/>
              </a:lnSpc>
              <a:buClr>
                <a:srgbClr val="000000"/>
              </a:buClr>
            </a:pPr>
            <a:r>
              <a:rPr lang="en-AU" sz="1800" b="1">
                <a:solidFill>
                  <a:schemeClr val="accent1"/>
                </a:solidFill>
                <a:cs typeface="Arial" panose="020B0604020202020204" pitchFamily="34" charset="0"/>
                <a:sym typeface="Montserrat Medium"/>
              </a:rPr>
              <a:t>Interview</a:t>
            </a:r>
          </a:p>
          <a:p>
            <a:pPr>
              <a:lnSpc>
                <a:spcPct val="150000"/>
              </a:lnSpc>
              <a:buClr>
                <a:srgbClr val="000000"/>
              </a:buClr>
            </a:pPr>
            <a:r>
              <a:rPr lang="en-AU" sz="1800">
                <a:solidFill>
                  <a:schemeClr val="accent1"/>
                </a:solidFill>
                <a:cs typeface="Arial" panose="020B0604020202020204" pitchFamily="34" charset="0"/>
                <a:sym typeface="Montserrat Medium"/>
              </a:rPr>
              <a:t>A discussion with the creators of your company</a:t>
            </a:r>
          </a:p>
        </p:txBody>
      </p:sp>
      <p:sp>
        <p:nvSpPr>
          <p:cNvPr id="13" name="TextBox 12">
            <a:extLst>
              <a:ext uri="{FF2B5EF4-FFF2-40B4-BE49-F238E27FC236}">
                <a16:creationId xmlns:a16="http://schemas.microsoft.com/office/drawing/2014/main" id="{F24746CB-00BC-486F-3295-A224C24B2B4A}"/>
              </a:ext>
            </a:extLst>
          </p:cNvPr>
          <p:cNvSpPr txBox="1"/>
          <p:nvPr/>
        </p:nvSpPr>
        <p:spPr>
          <a:xfrm>
            <a:off x="360000" y="5717888"/>
            <a:ext cx="5941766" cy="896626"/>
          </a:xfrm>
          <a:prstGeom prst="roundRect">
            <a:avLst/>
          </a:prstGeom>
          <a:solidFill>
            <a:srgbClr val="CCFFCC"/>
          </a:solidFill>
        </p:spPr>
        <p:txBody>
          <a:bodyPr wrap="square">
            <a:spAutoFit/>
          </a:bodyPr>
          <a:lstStyle/>
          <a:p>
            <a:pPr>
              <a:lnSpc>
                <a:spcPct val="150000"/>
              </a:lnSpc>
              <a:buClr>
                <a:srgbClr val="000000"/>
              </a:buClr>
              <a:buFont typeface="Arial"/>
            </a:pPr>
            <a:r>
              <a:rPr lang="en-AU" sz="1800" b="1">
                <a:solidFill>
                  <a:schemeClr val="accent1"/>
                </a:solidFill>
                <a:cs typeface="Arial" panose="020B0604020202020204" pitchFamily="34" charset="0"/>
                <a:sym typeface="Montserrat Medium"/>
              </a:rPr>
              <a:t>Documentary</a:t>
            </a:r>
          </a:p>
          <a:p>
            <a:pPr>
              <a:lnSpc>
                <a:spcPct val="150000"/>
              </a:lnSpc>
              <a:buClr>
                <a:srgbClr val="000000"/>
              </a:buClr>
              <a:buFont typeface="Arial"/>
            </a:pPr>
            <a:r>
              <a:rPr lang="en-AU" sz="1800">
                <a:solidFill>
                  <a:schemeClr val="accent1"/>
                </a:solidFill>
                <a:cs typeface="Arial" panose="020B0604020202020204" pitchFamily="34" charset="0"/>
                <a:sym typeface="Montserrat Medium"/>
              </a:rPr>
              <a:t>An investigation into your company</a:t>
            </a:r>
          </a:p>
        </p:txBody>
      </p:sp>
      <p:pic>
        <p:nvPicPr>
          <p:cNvPr id="25" name="Picture 24">
            <a:extLst>
              <a:ext uri="{FF2B5EF4-FFF2-40B4-BE49-F238E27FC236}">
                <a16:creationId xmlns:a16="http://schemas.microsoft.com/office/drawing/2014/main" id="{46B05499-5402-297E-FDAA-A0C66D3EE99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7269" y="1328039"/>
            <a:ext cx="3392331" cy="4798205"/>
          </a:xfrm>
          <a:prstGeom prst="rect">
            <a:avLst/>
          </a:prstGeom>
        </p:spPr>
      </p:pic>
      <p:sp>
        <p:nvSpPr>
          <p:cNvPr id="2" name="Slide Number Placeholder 1">
            <a:extLst>
              <a:ext uri="{FF2B5EF4-FFF2-40B4-BE49-F238E27FC236}">
                <a16:creationId xmlns:a16="http://schemas.microsoft.com/office/drawing/2014/main" id="{442089B0-B9B7-B171-D833-3B55372D4A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159367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91E0-3C23-DBE1-1D74-D7150F9529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3F9350-30C9-C986-7CDD-CCA2B246B02D}"/>
              </a:ext>
            </a:extLst>
          </p:cNvPr>
          <p:cNvSpPr>
            <a:spLocks noGrp="1"/>
          </p:cNvSpPr>
          <p:nvPr>
            <p:ph type="title"/>
          </p:nvPr>
        </p:nvSpPr>
        <p:spPr/>
        <p:txBody>
          <a:bodyPr/>
          <a:lstStyle/>
          <a:p>
            <a:r>
              <a:rPr lang="en-AU">
                <a:latin typeface="+mj-lt"/>
                <a:cs typeface="Arial"/>
              </a:rPr>
              <a:t>Sample questions</a:t>
            </a:r>
            <a:endParaRPr lang="en-AU">
              <a:latin typeface="+mj-lt"/>
            </a:endParaRPr>
          </a:p>
        </p:txBody>
      </p:sp>
      <p:sp>
        <p:nvSpPr>
          <p:cNvPr id="2" name="Oval 1">
            <a:extLst>
              <a:ext uri="{FF2B5EF4-FFF2-40B4-BE49-F238E27FC236}">
                <a16:creationId xmlns:a16="http://schemas.microsoft.com/office/drawing/2014/main" id="{81681FF4-5643-9542-99E2-387F4357E24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5.6b</a:t>
            </a:r>
            <a:endParaRPr lang="en-GB" sz="1800" b="1"/>
          </a:p>
        </p:txBody>
      </p:sp>
      <p:sp>
        <p:nvSpPr>
          <p:cNvPr id="10" name="Rectangle: Rounded Corners 9">
            <a:extLst>
              <a:ext uri="{FF2B5EF4-FFF2-40B4-BE49-F238E27FC236}">
                <a16:creationId xmlns:a16="http://schemas.microsoft.com/office/drawing/2014/main" id="{33C67580-7B0D-CA52-3454-09FD49BC9C30}"/>
              </a:ext>
            </a:extLst>
          </p:cNvPr>
          <p:cNvSpPr/>
          <p:nvPr/>
        </p:nvSpPr>
        <p:spPr>
          <a:xfrm>
            <a:off x="360000" y="1896277"/>
            <a:ext cx="5837055" cy="3479575"/>
          </a:xfrm>
          <a:prstGeom prst="roundRect">
            <a:avLst>
              <a:gd name="adj" fmla="val 9159"/>
            </a:avLst>
          </a:prstGeom>
          <a:noFill/>
          <a:ln w="57150">
            <a:solidFill>
              <a:srgbClr val="99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spcAft>
                <a:spcPts val="1200"/>
              </a:spcAft>
              <a:buSzPts val="1000"/>
              <a:buFont typeface="Symbol" panose="05050102010706020507" pitchFamily="18" charset="2"/>
              <a:buChar char=""/>
              <a:tabLst>
                <a:tab pos="457200" algn="l"/>
              </a:tabLst>
            </a:pPr>
            <a:r>
              <a:rPr lang="en-US" sz="2000" kern="100">
                <a:solidFill>
                  <a:schemeClr val="tx1"/>
                </a:solidFill>
                <a:ea typeface="Aptos" panose="020B0004020202020204" pitchFamily="34" charset="0"/>
                <a:cs typeface="Times New Roman" panose="02020603050405020304" pitchFamily="18" charset="0"/>
              </a:rPr>
              <a:t>How is your company structured?</a:t>
            </a:r>
            <a:r>
              <a:rPr lang="en-AU" sz="2000" kern="100">
                <a:solidFill>
                  <a:schemeClr val="tx1"/>
                </a:solidFill>
                <a:ea typeface="Aptos" panose="020B0004020202020204" pitchFamily="34" charset="0"/>
                <a:cs typeface="Times New Roman" panose="02020603050405020304" pitchFamily="18" charset="0"/>
              </a:rPr>
              <a:t> </a:t>
            </a:r>
          </a:p>
          <a:p>
            <a:pPr marL="342900" lvl="0" indent="-342900">
              <a:lnSpc>
                <a:spcPct val="150000"/>
              </a:lnSpc>
              <a:spcAft>
                <a:spcPts val="1200"/>
              </a:spcAft>
              <a:buSzPts val="1000"/>
              <a:buFont typeface="Symbol" panose="05050102010706020507" pitchFamily="18" charset="2"/>
              <a:buChar char=""/>
              <a:tabLst>
                <a:tab pos="457200" algn="l"/>
              </a:tabLst>
            </a:pPr>
            <a:r>
              <a:rPr lang="en-AU" sz="2000" kern="100">
                <a:solidFill>
                  <a:schemeClr val="tx1"/>
                </a:solidFill>
                <a:ea typeface="Aptos" panose="020B0004020202020204" pitchFamily="34" charset="0"/>
                <a:cs typeface="Times New Roman" panose="02020603050405020304" pitchFamily="18" charset="0"/>
              </a:rPr>
              <a:t>What is your philosophy?</a:t>
            </a:r>
          </a:p>
          <a:p>
            <a:pPr marL="342900" lvl="0" indent="-342900">
              <a:lnSpc>
                <a:spcPct val="150000"/>
              </a:lnSpc>
              <a:spcAft>
                <a:spcPts val="1200"/>
              </a:spcAft>
              <a:buSzPts val="1000"/>
              <a:buFont typeface="Symbol" panose="05050102010706020507" pitchFamily="18" charset="2"/>
              <a:buChar char=""/>
              <a:tabLst>
                <a:tab pos="457200" algn="l"/>
              </a:tabLst>
            </a:pPr>
            <a:r>
              <a:rPr lang="en-US" sz="2000" kern="100">
                <a:solidFill>
                  <a:schemeClr val="tx1"/>
                </a:solidFill>
                <a:ea typeface="Aptos" panose="020B0004020202020204" pitchFamily="34" charset="0"/>
                <a:cs typeface="Times New Roman" panose="02020603050405020304" pitchFamily="18" charset="0"/>
              </a:rPr>
              <a:t>How do you begin devising a show or theatrical experience?</a:t>
            </a:r>
            <a:r>
              <a:rPr lang="en-AU" sz="2000" kern="100">
                <a:solidFill>
                  <a:schemeClr val="tx1"/>
                </a:solidFill>
                <a:ea typeface="Aptos" panose="020B0004020202020204" pitchFamily="34" charset="0"/>
                <a:cs typeface="Times New Roman" panose="02020603050405020304" pitchFamily="18" charset="0"/>
              </a:rPr>
              <a:t> </a:t>
            </a:r>
          </a:p>
          <a:p>
            <a:pPr marL="342900" lvl="0" indent="-342900">
              <a:lnSpc>
                <a:spcPct val="150000"/>
              </a:lnSpc>
              <a:spcAft>
                <a:spcPts val="1200"/>
              </a:spcAft>
              <a:buSzPts val="1000"/>
              <a:buFont typeface="Symbol" panose="05050102010706020507" pitchFamily="18" charset="2"/>
              <a:buChar char=""/>
              <a:tabLst>
                <a:tab pos="457200" algn="l"/>
              </a:tabLst>
            </a:pPr>
            <a:r>
              <a:rPr lang="en-AU" sz="2000" kern="100">
                <a:solidFill>
                  <a:schemeClr val="tx1"/>
                </a:solidFill>
                <a:ea typeface="Aptos" panose="020B0004020202020204" pitchFamily="34" charset="0"/>
                <a:cs typeface="Times New Roman" panose="02020603050405020304" pitchFamily="18" charset="0"/>
              </a:rPr>
              <a:t>What process do you follow when devising?</a:t>
            </a:r>
          </a:p>
        </p:txBody>
      </p:sp>
      <p:pic>
        <p:nvPicPr>
          <p:cNvPr id="9" name="Picture 8">
            <a:extLst>
              <a:ext uri="{FF2B5EF4-FFF2-40B4-BE49-F238E27FC236}">
                <a16:creationId xmlns:a16="http://schemas.microsoft.com/office/drawing/2014/main" id="{E0D6CFE9-FF3B-F002-0BEB-D22D5F09982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07156" y="1802815"/>
            <a:ext cx="4776844" cy="3666499"/>
          </a:xfrm>
          <a:prstGeom prst="rect">
            <a:avLst/>
          </a:prstGeom>
        </p:spPr>
      </p:pic>
      <p:sp>
        <p:nvSpPr>
          <p:cNvPr id="3" name="Slide Number Placeholder 2">
            <a:extLst>
              <a:ext uri="{FF2B5EF4-FFF2-40B4-BE49-F238E27FC236}">
                <a16:creationId xmlns:a16="http://schemas.microsoft.com/office/drawing/2014/main" id="{D18FEBB5-1350-3FBF-2433-A613CF4659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70647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4F3D4-214D-FCE3-4C27-643E150CAD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247A30-A0B0-317D-23FB-C2D81D93DBCE}"/>
              </a:ext>
            </a:extLst>
          </p:cNvPr>
          <p:cNvSpPr>
            <a:spLocks noGrp="1"/>
          </p:cNvSpPr>
          <p:nvPr>
            <p:ph type="title"/>
          </p:nvPr>
        </p:nvSpPr>
        <p:spPr/>
        <p:txBody>
          <a:bodyPr/>
          <a:lstStyle/>
          <a:p>
            <a:r>
              <a:rPr lang="en-AU"/>
              <a:t>Audio checklist </a:t>
            </a:r>
          </a:p>
        </p:txBody>
      </p:sp>
      <p:sp>
        <p:nvSpPr>
          <p:cNvPr id="4" name="Oval 3">
            <a:extLst>
              <a:ext uri="{FF2B5EF4-FFF2-40B4-BE49-F238E27FC236}">
                <a16:creationId xmlns:a16="http://schemas.microsoft.com/office/drawing/2014/main" id="{C0E3BA98-B398-7CC0-DD3C-5B8960446525}"/>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5.6c</a:t>
            </a:r>
            <a:endParaRPr lang="en-GB" sz="1800" b="1"/>
          </a:p>
        </p:txBody>
      </p:sp>
      <p:sp>
        <p:nvSpPr>
          <p:cNvPr id="11" name="Rectangle: Rounded Corners 10">
            <a:extLst>
              <a:ext uri="{FF2B5EF4-FFF2-40B4-BE49-F238E27FC236}">
                <a16:creationId xmlns:a16="http://schemas.microsoft.com/office/drawing/2014/main" id="{8A7FCB19-D440-B91D-E84B-39BDF81B1CB9}"/>
              </a:ext>
            </a:extLst>
          </p:cNvPr>
          <p:cNvSpPr/>
          <p:nvPr/>
        </p:nvSpPr>
        <p:spPr>
          <a:xfrm>
            <a:off x="3532078" y="1805417"/>
            <a:ext cx="8299922" cy="4392909"/>
          </a:xfrm>
          <a:prstGeom prst="roundRect">
            <a:avLst>
              <a:gd name="adj" fmla="val 4475"/>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Respect your classmates and don’t make a sound!</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Close doors and windows. Turn off noisy heating and cooling.</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Check bell times and when announcements happen.</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Turn off everything which could make a sound including phones, watches and laptops.</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If possible, use a microphone.</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2000" b="0" i="0" u="none" strike="noStrike" kern="1200" cap="none" spc="0" normalizeH="0" baseline="0" noProof="0">
                <a:ln>
                  <a:noFill/>
                </a:ln>
                <a:solidFill>
                  <a:srgbClr val="22272B"/>
                </a:solidFill>
                <a:effectLst/>
                <a:uLnTx/>
                <a:uFillTx/>
                <a:ea typeface="Calibri" panose="020F0502020204030204" pitchFamily="34" charset="0"/>
                <a:cs typeface="+mn-cs"/>
              </a:rPr>
              <a:t>Make others aware that you are recording.</a:t>
            </a:r>
          </a:p>
        </p:txBody>
      </p:sp>
      <p:pic>
        <p:nvPicPr>
          <p:cNvPr id="10" name="Picture 9">
            <a:extLst>
              <a:ext uri="{FF2B5EF4-FFF2-40B4-BE49-F238E27FC236}">
                <a16:creationId xmlns:a16="http://schemas.microsoft.com/office/drawing/2014/main" id="{B860BB01-364D-7E63-2736-A4D1785F33A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0000" y="2638261"/>
            <a:ext cx="2642455" cy="2727221"/>
          </a:xfrm>
          <a:prstGeom prst="rect">
            <a:avLst/>
          </a:prstGeom>
        </p:spPr>
      </p:pic>
      <p:sp>
        <p:nvSpPr>
          <p:cNvPr id="2" name="Slide Number Placeholder 1">
            <a:extLst>
              <a:ext uri="{FF2B5EF4-FFF2-40B4-BE49-F238E27FC236}">
                <a16:creationId xmlns:a16="http://schemas.microsoft.com/office/drawing/2014/main" id="{C59E373C-7C9E-3C1D-A547-30E66EED8DB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extLst>
      <p:ext uri="{BB962C8B-B14F-4D97-AF65-F5344CB8AC3E}">
        <p14:creationId xmlns:p14="http://schemas.microsoft.com/office/powerpoint/2010/main" val="404903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E836-D068-B00D-942E-8E4AB3A43C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BF6B8A-5E8E-46BA-2739-E25B4B163D2F}"/>
              </a:ext>
            </a:extLst>
          </p:cNvPr>
          <p:cNvSpPr>
            <a:spLocks noGrp="1"/>
          </p:cNvSpPr>
          <p:nvPr>
            <p:ph type="title"/>
          </p:nvPr>
        </p:nvSpPr>
        <p:spPr/>
        <p:txBody>
          <a:bodyPr/>
          <a:lstStyle/>
          <a:p>
            <a:r>
              <a:rPr lang="en-AU">
                <a:latin typeface="+mj-lt"/>
                <a:cs typeface="Arial"/>
              </a:rPr>
              <a:t>Organising the launch</a:t>
            </a:r>
            <a:endParaRPr lang="en-AU">
              <a:latin typeface="+mj-lt"/>
            </a:endParaRPr>
          </a:p>
        </p:txBody>
      </p:sp>
      <p:sp>
        <p:nvSpPr>
          <p:cNvPr id="2" name="Oval 1">
            <a:extLst>
              <a:ext uri="{FF2B5EF4-FFF2-40B4-BE49-F238E27FC236}">
                <a16:creationId xmlns:a16="http://schemas.microsoft.com/office/drawing/2014/main" id="{167C1F92-BBE1-8A86-06C3-22AFF79CFCD0}"/>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5.6c</a:t>
            </a:r>
            <a:endParaRPr lang="en-GB" sz="1800" b="1"/>
          </a:p>
        </p:txBody>
      </p:sp>
      <p:pic>
        <p:nvPicPr>
          <p:cNvPr id="10" name="Picture 9">
            <a:extLst>
              <a:ext uri="{FF2B5EF4-FFF2-40B4-BE49-F238E27FC236}">
                <a16:creationId xmlns:a16="http://schemas.microsoft.com/office/drawing/2014/main" id="{B5F7DCF2-9328-9F83-303B-D269DF1FD9A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0000" y="2574400"/>
            <a:ext cx="2642455" cy="2727221"/>
          </a:xfrm>
          <a:prstGeom prst="rect">
            <a:avLst/>
          </a:prstGeom>
        </p:spPr>
      </p:pic>
      <p:sp>
        <p:nvSpPr>
          <p:cNvPr id="9" name="Rectangle: Rounded Corners 8">
            <a:extLst>
              <a:ext uri="{FF2B5EF4-FFF2-40B4-BE49-F238E27FC236}">
                <a16:creationId xmlns:a16="http://schemas.microsoft.com/office/drawing/2014/main" id="{BE983D22-CBF7-1060-3D97-7A3CC9D4AB49}"/>
              </a:ext>
            </a:extLst>
          </p:cNvPr>
          <p:cNvSpPr/>
          <p:nvPr/>
        </p:nvSpPr>
        <p:spPr>
          <a:xfrm>
            <a:off x="3357154" y="1564232"/>
            <a:ext cx="8486846" cy="4747556"/>
          </a:xfrm>
          <a:prstGeom prst="roundRect">
            <a:avLst>
              <a:gd name="adj" fmla="val 5799"/>
            </a:avLst>
          </a:prstGeom>
          <a:noFill/>
          <a:ln w="57150">
            <a:solidFill>
              <a:srgbClr val="FF99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As a class, you need to:</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organise the order of theatre company launches</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prepare logistics of how exit slips will be given and collected</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assign who will usher audience members and turn lights on/off</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prepare the launch venue, including ensuring it facilitates playing of podcasts</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plan who will operate audio equipment to support each theatre companies launch</a:t>
            </a:r>
          </a:p>
          <a:p>
            <a:pPr marL="342900" marR="0" lvl="0" indent="-342900" algn="l" defTabSz="609585" rtl="0" eaLnBrk="1" fontAlgn="auto" latinLnBrk="0" hangingPunct="1">
              <a:lnSpc>
                <a:spcPct val="150000"/>
              </a:lnSpc>
              <a:spcBef>
                <a:spcPts val="0"/>
              </a:spcBef>
              <a:spcAft>
                <a:spcPts val="1200"/>
              </a:spcAft>
              <a:buClrTx/>
              <a:buSzTx/>
              <a:buFont typeface="Wingdings" panose="05000000000000000000" pitchFamily="2" charset="2"/>
              <a:buChar char="q"/>
              <a:tabLst/>
              <a:defRPr/>
            </a:pPr>
            <a:r>
              <a:rPr kumimoji="0" lang="en-AU" sz="1800" b="0" i="0" u="none" strike="noStrike" kern="1200" cap="none" spc="0" normalizeH="0" baseline="0" noProof="0">
                <a:ln>
                  <a:noFill/>
                </a:ln>
                <a:solidFill>
                  <a:srgbClr val="22272B"/>
                </a:solidFill>
                <a:effectLst/>
                <a:uLnTx/>
                <a:uFillTx/>
                <a:ea typeface="Calibri" panose="020F0502020204030204" pitchFamily="34" charset="0"/>
                <a:cs typeface="+mn-cs"/>
              </a:rPr>
              <a:t>collaboratively manage any logistical requirements involving the use of staging and/or props.</a:t>
            </a:r>
          </a:p>
        </p:txBody>
      </p:sp>
      <p:sp>
        <p:nvSpPr>
          <p:cNvPr id="3" name="Slide Number Placeholder 2">
            <a:extLst>
              <a:ext uri="{FF2B5EF4-FFF2-40B4-BE49-F238E27FC236}">
                <a16:creationId xmlns:a16="http://schemas.microsoft.com/office/drawing/2014/main" id="{39EF7C09-EFED-A6F3-B235-4FA75F5A32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10570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C0A3-666A-7501-56A7-B78FE7F7B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8CDFED4-D23C-26E0-19AE-66EBBD46D789}"/>
              </a:ext>
            </a:extLst>
          </p:cNvPr>
          <p:cNvSpPr>
            <a:spLocks noGrp="1"/>
          </p:cNvSpPr>
          <p:nvPr>
            <p:ph type="title"/>
          </p:nvPr>
        </p:nvSpPr>
        <p:spPr/>
        <p:txBody>
          <a:bodyPr/>
          <a:lstStyle/>
          <a:p>
            <a:r>
              <a:rPr lang="en-AU">
                <a:latin typeface="+mj-lt"/>
                <a:cs typeface="Arial"/>
              </a:rPr>
              <a:t>Reflection questions</a:t>
            </a:r>
            <a:endParaRPr lang="en-AU">
              <a:latin typeface="+mj-lt"/>
            </a:endParaRPr>
          </a:p>
        </p:txBody>
      </p:sp>
      <p:sp>
        <p:nvSpPr>
          <p:cNvPr id="2" name="Oval 1">
            <a:extLst>
              <a:ext uri="{FF2B5EF4-FFF2-40B4-BE49-F238E27FC236}">
                <a16:creationId xmlns:a16="http://schemas.microsoft.com/office/drawing/2014/main" id="{6A6A265A-D25D-1B9C-DD05-15F462DA822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5.10</a:t>
            </a:r>
            <a:endParaRPr lang="en-GB" sz="1800" b="1"/>
          </a:p>
        </p:txBody>
      </p:sp>
      <p:sp>
        <p:nvSpPr>
          <p:cNvPr id="24" name="Cloud 23">
            <a:extLst>
              <a:ext uri="{FF2B5EF4-FFF2-40B4-BE49-F238E27FC236}">
                <a16:creationId xmlns:a16="http://schemas.microsoft.com/office/drawing/2014/main" id="{0CFBEDF9-F88B-2B63-29AD-AC4966542775}"/>
              </a:ext>
            </a:extLst>
          </p:cNvPr>
          <p:cNvSpPr/>
          <p:nvPr/>
        </p:nvSpPr>
        <p:spPr>
          <a:xfrm>
            <a:off x="666611" y="3747133"/>
            <a:ext cx="3503851" cy="2370966"/>
          </a:xfrm>
          <a:prstGeom prst="cloud">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lvl="1" algn="ctr">
              <a:lnSpc>
                <a:spcPct val="150000"/>
              </a:lnSpc>
              <a:spcAft>
                <a:spcPts val="1200"/>
              </a:spcAft>
            </a:pPr>
            <a:r>
              <a:rPr lang="en-AU" sz="1800">
                <a:solidFill>
                  <a:schemeClr val="tx1"/>
                </a:solidFill>
                <a:ea typeface="Calibri" panose="020F0502020204030204" pitchFamily="34" charset="0"/>
              </a:rPr>
              <a:t>What are you most proud of from your launch?</a:t>
            </a:r>
          </a:p>
        </p:txBody>
      </p:sp>
      <p:sp>
        <p:nvSpPr>
          <p:cNvPr id="22" name="Cloud 21">
            <a:extLst>
              <a:ext uri="{FF2B5EF4-FFF2-40B4-BE49-F238E27FC236}">
                <a16:creationId xmlns:a16="http://schemas.microsoft.com/office/drawing/2014/main" id="{537F89F1-DE82-6946-5EDC-3C38AAE9EBE7}"/>
              </a:ext>
            </a:extLst>
          </p:cNvPr>
          <p:cNvSpPr/>
          <p:nvPr/>
        </p:nvSpPr>
        <p:spPr>
          <a:xfrm>
            <a:off x="2120112" y="1058034"/>
            <a:ext cx="3732679" cy="2370966"/>
          </a:xfrm>
          <a:prstGeom prst="cloud">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lvl="1" algn="ctr">
              <a:lnSpc>
                <a:spcPct val="150000"/>
              </a:lnSpc>
              <a:spcBef>
                <a:spcPts val="1200"/>
              </a:spcBef>
              <a:spcAft>
                <a:spcPts val="1200"/>
              </a:spcAft>
            </a:pPr>
            <a:r>
              <a:rPr lang="en-AU" sz="1800">
                <a:solidFill>
                  <a:schemeClr val="tx1"/>
                </a:solidFill>
                <a:ea typeface="Calibri" panose="020F0502020204030204" pitchFamily="34" charset="0"/>
              </a:rPr>
              <a:t>How is the exit survey data going to inform your devising?</a:t>
            </a:r>
          </a:p>
        </p:txBody>
      </p:sp>
      <p:sp>
        <p:nvSpPr>
          <p:cNvPr id="23" name="Cloud 22">
            <a:extLst>
              <a:ext uri="{FF2B5EF4-FFF2-40B4-BE49-F238E27FC236}">
                <a16:creationId xmlns:a16="http://schemas.microsoft.com/office/drawing/2014/main" id="{66C1B8D9-2ACD-C425-DBCE-E578CE550BFA}"/>
              </a:ext>
            </a:extLst>
          </p:cNvPr>
          <p:cNvSpPr/>
          <p:nvPr/>
        </p:nvSpPr>
        <p:spPr>
          <a:xfrm>
            <a:off x="6339210" y="1206077"/>
            <a:ext cx="3668090" cy="2416959"/>
          </a:xfrm>
          <a:prstGeom prst="cloud">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lvl="1" algn="ctr">
              <a:lnSpc>
                <a:spcPct val="150000"/>
              </a:lnSpc>
              <a:spcBef>
                <a:spcPts val="1200"/>
              </a:spcBef>
              <a:spcAft>
                <a:spcPts val="600"/>
              </a:spcAft>
            </a:pPr>
            <a:r>
              <a:rPr lang="en-AU" sz="1800">
                <a:solidFill>
                  <a:schemeClr val="tx1"/>
                </a:solidFill>
                <a:ea typeface="Calibri" panose="020F0502020204030204" pitchFamily="34" charset="0"/>
              </a:rPr>
              <a:t>How well did you use collaborative processes in your launch?</a:t>
            </a:r>
          </a:p>
        </p:txBody>
      </p:sp>
      <p:sp>
        <p:nvSpPr>
          <p:cNvPr id="25" name="Cloud 24">
            <a:extLst>
              <a:ext uri="{FF2B5EF4-FFF2-40B4-BE49-F238E27FC236}">
                <a16:creationId xmlns:a16="http://schemas.microsoft.com/office/drawing/2014/main" id="{3F18485C-0E43-CE34-721D-2B4850401E05}"/>
              </a:ext>
            </a:extLst>
          </p:cNvPr>
          <p:cNvSpPr/>
          <p:nvPr/>
        </p:nvSpPr>
        <p:spPr>
          <a:xfrm>
            <a:off x="8399533" y="4086074"/>
            <a:ext cx="2724467" cy="1223978"/>
          </a:xfrm>
          <a:prstGeom prst="cloud">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lnSpc>
                <a:spcPct val="150000"/>
              </a:lnSpc>
              <a:spcBef>
                <a:spcPts val="1200"/>
              </a:spcBef>
              <a:spcAft>
                <a:spcPts val="600"/>
              </a:spcAft>
            </a:pPr>
            <a:r>
              <a:rPr lang="en-AU" sz="1800">
                <a:solidFill>
                  <a:schemeClr val="tx1"/>
                </a:solidFill>
                <a:ea typeface="Calibri" panose="020F0502020204030204" pitchFamily="34" charset="0"/>
              </a:rPr>
              <a:t>Where to next?</a:t>
            </a:r>
          </a:p>
        </p:txBody>
      </p:sp>
      <p:pic>
        <p:nvPicPr>
          <p:cNvPr id="21" name="Picture 20">
            <a:extLst>
              <a:ext uri="{FF2B5EF4-FFF2-40B4-BE49-F238E27FC236}">
                <a16:creationId xmlns:a16="http://schemas.microsoft.com/office/drawing/2014/main" id="{AAAC3F1A-0078-C902-1697-FAFDCEBAA0F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85089" y="3417061"/>
            <a:ext cx="4021823" cy="3278939"/>
          </a:xfrm>
          <a:prstGeom prst="rect">
            <a:avLst/>
          </a:prstGeom>
        </p:spPr>
      </p:pic>
      <p:sp>
        <p:nvSpPr>
          <p:cNvPr id="3" name="Slide Number Placeholder 2">
            <a:extLst>
              <a:ext uri="{FF2B5EF4-FFF2-40B4-BE49-F238E27FC236}">
                <a16:creationId xmlns:a16="http://schemas.microsoft.com/office/drawing/2014/main" id="{A8EE3A35-FC20-AA57-5DF4-7296028C3C5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149782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6BDA-3614-665A-B815-084C4A320B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5A65A0-3E67-F341-7AE5-75AAE5FA8F6C}"/>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6 </a:t>
            </a:r>
            <a:r>
              <a:rPr lang="en-AU">
                <a:effectLst/>
                <a:latin typeface="+mj-lt"/>
                <a:ea typeface="Calibri"/>
                <a:cs typeface="Arial"/>
              </a:rPr>
              <a:t>– c</a:t>
            </a:r>
            <a:r>
              <a:rPr lang="en-AU">
                <a:latin typeface="+mj-lt"/>
                <a:ea typeface="Calibri"/>
                <a:cs typeface="Arial"/>
              </a:rPr>
              <a:t>ommunity connections and planning</a:t>
            </a:r>
            <a:endParaRPr lang="en-AU">
              <a:latin typeface="+mj-lt"/>
            </a:endParaRPr>
          </a:p>
        </p:txBody>
      </p:sp>
      <p:pic>
        <p:nvPicPr>
          <p:cNvPr id="4" name="Picture 3">
            <a:extLst>
              <a:ext uri="{FF2B5EF4-FFF2-40B4-BE49-F238E27FC236}">
                <a16:creationId xmlns:a16="http://schemas.microsoft.com/office/drawing/2014/main" id="{20BC40BC-4D32-D939-5F0D-156499C5AAD3}"/>
              </a:ext>
              <a:ext uri="{C183D7F6-B498-43B3-948B-1728B52AA6E4}">
                <adec:decorative xmlns:adec="http://schemas.microsoft.com/office/drawing/2017/decorative" val="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119257" y="0"/>
            <a:ext cx="5022669" cy="5486400"/>
          </a:xfrm>
          <a:prstGeom prst="rect">
            <a:avLst/>
          </a:prstGeom>
        </p:spPr>
      </p:pic>
    </p:spTree>
    <p:extLst>
      <p:ext uri="{BB962C8B-B14F-4D97-AF65-F5344CB8AC3E}">
        <p14:creationId xmlns:p14="http://schemas.microsoft.com/office/powerpoint/2010/main" val="15639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7491-33BB-9EDA-269C-18723BD598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1DB408-ADB2-5975-EC56-BB3DA5C77842}"/>
              </a:ext>
            </a:extLst>
          </p:cNvPr>
          <p:cNvSpPr>
            <a:spLocks noGrp="1"/>
          </p:cNvSpPr>
          <p:nvPr>
            <p:ph type="title"/>
          </p:nvPr>
        </p:nvSpPr>
        <p:spPr>
          <a:xfrm>
            <a:off x="370416" y="746043"/>
            <a:ext cx="10260002" cy="522000"/>
          </a:xfrm>
        </p:spPr>
        <p:txBody>
          <a:bodyPr/>
          <a:lstStyle/>
          <a:p>
            <a:r>
              <a:rPr lang="en-AU">
                <a:latin typeface="+mj-lt"/>
              </a:rPr>
              <a:t>Learning intentions and success criteria (6)</a:t>
            </a:r>
          </a:p>
        </p:txBody>
      </p:sp>
      <p:sp>
        <p:nvSpPr>
          <p:cNvPr id="6" name="Oval 5">
            <a:extLst>
              <a:ext uri="{FF2B5EF4-FFF2-40B4-BE49-F238E27FC236}">
                <a16:creationId xmlns:a16="http://schemas.microsoft.com/office/drawing/2014/main" id="{BD2BD318-4069-AABB-99D0-055B5C7DB276}"/>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6</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AF0DD2F7-A7A8-3D78-4DD6-BCE162AEE34B}"/>
              </a:ext>
            </a:extLst>
          </p:cNvPr>
          <p:cNvSpPr txBox="1"/>
          <p:nvPr/>
        </p:nvSpPr>
        <p:spPr>
          <a:xfrm>
            <a:off x="370416" y="2098599"/>
            <a:ext cx="11303000" cy="44057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a:rPr>
              <a:t>We are learning to</a:t>
            </a:r>
            <a:endParaRPr lang="en-AU" sz="20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2000">
                <a:ea typeface="Calibri"/>
              </a:rPr>
              <a:t>explore and interpret and respect individual and collective identities, values, and perspectives</a:t>
            </a:r>
          </a:p>
          <a:p>
            <a:pPr marL="342900" indent="-342900">
              <a:lnSpc>
                <a:spcPct val="150000"/>
              </a:lnSpc>
              <a:spcAft>
                <a:spcPts val="1200"/>
              </a:spcAft>
              <a:buFont typeface="Arial" panose="020B0604020202020204" pitchFamily="34" charset="0"/>
              <a:buChar char="•"/>
            </a:pPr>
            <a:r>
              <a:rPr lang="en-AU" sz="2000">
                <a:ea typeface="Calibri"/>
              </a:rPr>
              <a:t>develop processes used to generate, evaluate and refine dramatic works.</a:t>
            </a:r>
          </a:p>
          <a:p>
            <a:pPr>
              <a:lnSpc>
                <a:spcPct val="150000"/>
              </a:lnSpc>
              <a:spcAft>
                <a:spcPts val="1200"/>
              </a:spcAft>
            </a:pPr>
            <a:r>
              <a:rPr lang="en-AU" sz="2000" b="1">
                <a:solidFill>
                  <a:schemeClr val="accent1"/>
                </a:solidFill>
                <a:latin typeface="+mj-lt"/>
                <a:cs typeface="Arial"/>
              </a:rPr>
              <a:t>I/We can</a:t>
            </a:r>
            <a:endParaRPr lang="en-US" sz="2000">
              <a:solidFill>
                <a:schemeClr val="accent1"/>
              </a:solidFill>
              <a:latin typeface="+mj-lt"/>
              <a:cs typeface="Arial"/>
            </a:endParaRPr>
          </a:p>
          <a:p>
            <a:pPr marL="342900" lvl="0" indent="-342900">
              <a:lnSpc>
                <a:spcPct val="150000"/>
              </a:lnSpc>
              <a:spcAft>
                <a:spcPts val="1200"/>
              </a:spcAft>
              <a:buFont typeface="Arial" panose="020B0604020202020204" pitchFamily="34" charset="0"/>
              <a:buChar char="•"/>
            </a:pPr>
            <a:r>
              <a:rPr lang="en-AU" sz="2000">
                <a:ea typeface="Calibri"/>
              </a:rPr>
              <a:t>interpret and apply cultural, social and personal contexts, protocols and intentions in consultation with community</a:t>
            </a:r>
          </a:p>
          <a:p>
            <a:pPr marL="342900" lvl="0" indent="-342900">
              <a:lnSpc>
                <a:spcPct val="150000"/>
              </a:lnSpc>
              <a:spcAft>
                <a:spcPts val="1200"/>
              </a:spcAft>
              <a:buFont typeface="Arial" panose="020B0604020202020204" pitchFamily="34" charset="0"/>
              <a:buChar char="•"/>
            </a:pPr>
            <a:r>
              <a:rPr lang="en-AU" sz="2000">
                <a:ea typeface="Calibri"/>
              </a:rPr>
              <a:t>explain and utilise the processes that support physical, emotional, and cultural safety, respect, and inclusion in drama.</a:t>
            </a:r>
          </a:p>
        </p:txBody>
      </p:sp>
      <p:sp>
        <p:nvSpPr>
          <p:cNvPr id="2" name="Slide Number Placeholder 1">
            <a:extLst>
              <a:ext uri="{FF2B5EF4-FFF2-40B4-BE49-F238E27FC236}">
                <a16:creationId xmlns:a16="http://schemas.microsoft.com/office/drawing/2014/main" id="{8663CE2D-E401-8FF6-3370-DF3EBEF111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392140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31CE-0551-76EB-A38D-624D23935B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DCF0FC-7297-D6D3-1D1D-8129610B24AE}"/>
              </a:ext>
            </a:extLst>
          </p:cNvPr>
          <p:cNvSpPr>
            <a:spLocks noGrp="1"/>
          </p:cNvSpPr>
          <p:nvPr>
            <p:ph type="title"/>
          </p:nvPr>
        </p:nvSpPr>
        <p:spPr>
          <a:xfrm>
            <a:off x="360000" y="360000"/>
            <a:ext cx="11484000" cy="545601"/>
          </a:xfrm>
        </p:spPr>
        <p:txBody>
          <a:bodyPr/>
          <a:lstStyle/>
          <a:p>
            <a:r>
              <a:rPr lang="en-AU">
                <a:latin typeface="+mj-lt"/>
                <a:cs typeface="Arial"/>
              </a:rPr>
              <a:t>Innovative theatre examples (1)</a:t>
            </a:r>
            <a:endParaRPr lang="en-AU">
              <a:latin typeface="+mj-lt"/>
            </a:endParaRPr>
          </a:p>
        </p:txBody>
      </p:sp>
      <p:sp>
        <p:nvSpPr>
          <p:cNvPr id="5" name="Oval 4">
            <a:extLst>
              <a:ext uri="{FF2B5EF4-FFF2-40B4-BE49-F238E27FC236}">
                <a16:creationId xmlns:a16="http://schemas.microsoft.com/office/drawing/2014/main" id="{1D799AF4-AFE9-3822-AD1C-0A361155D41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1.3a</a:t>
            </a:r>
            <a:endParaRPr lang="en-GB" sz="1800" b="1"/>
          </a:p>
        </p:txBody>
      </p:sp>
      <p:sp>
        <p:nvSpPr>
          <p:cNvPr id="9" name="Rounded Rectangle 8" descr="Link to 'Food counter' by Wayne Thiebaud">
            <a:extLst>
              <a:ext uri="{FF2B5EF4-FFF2-40B4-BE49-F238E27FC236}">
                <a16:creationId xmlns:a16="http://schemas.microsoft.com/office/drawing/2014/main" id="{4D2E0A28-3963-0825-29DD-BF5EFDEF82C3}"/>
              </a:ext>
            </a:extLst>
          </p:cNvPr>
          <p:cNvSpPr/>
          <p:nvPr/>
        </p:nvSpPr>
        <p:spPr>
          <a:xfrm>
            <a:off x="360000" y="1268042"/>
            <a:ext cx="5024556" cy="2500203"/>
          </a:xfrm>
          <a:prstGeom prst="roundRect">
            <a:avLst>
              <a:gd name="adj" fmla="val 6578"/>
            </a:avLst>
          </a:prstGeom>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pPr>
              <a:lnSpc>
                <a:spcPct val="150000"/>
              </a:lnSpc>
              <a:spcAft>
                <a:spcPts val="1200"/>
              </a:spcAft>
            </a:pPr>
            <a:r>
              <a:rPr lang="en-AU" sz="2000" dirty="0"/>
              <a:t>Image place holder for</a:t>
            </a:r>
          </a:p>
          <a:p>
            <a:pPr>
              <a:lnSpc>
                <a:spcPct val="150000"/>
              </a:lnSpc>
              <a:spcAft>
                <a:spcPts val="1200"/>
              </a:spcAft>
            </a:pPr>
            <a:r>
              <a:rPr lang="en-AU" sz="2000" u="sng" dirty="0">
                <a:hlinkClick r:id="rId3"/>
              </a:rPr>
              <a:t>Kopernikus</a:t>
            </a:r>
            <a:r>
              <a:rPr lang="en-AU" sz="2000" dirty="0"/>
              <a:t>, Against the Grain </a:t>
            </a:r>
            <a:br>
              <a:rPr lang="en-AU" sz="2000" dirty="0"/>
            </a:br>
            <a:r>
              <a:rPr lang="en-AU" sz="2000" dirty="0"/>
              <a:t>Theatre company, 2017</a:t>
            </a:r>
          </a:p>
        </p:txBody>
      </p:sp>
      <p:sp>
        <p:nvSpPr>
          <p:cNvPr id="17" name="Rectangle: Rounded Corners 16">
            <a:extLst>
              <a:ext uri="{FF2B5EF4-FFF2-40B4-BE49-F238E27FC236}">
                <a16:creationId xmlns:a16="http://schemas.microsoft.com/office/drawing/2014/main" id="{A7A0A79E-E5CD-81B6-2743-A0F3F12A1BC3}"/>
              </a:ext>
            </a:extLst>
          </p:cNvPr>
          <p:cNvSpPr/>
          <p:nvPr/>
        </p:nvSpPr>
        <p:spPr>
          <a:xfrm>
            <a:off x="360000" y="3880132"/>
            <a:ext cx="5024556" cy="2500203"/>
          </a:xfrm>
          <a:prstGeom prst="roundRect">
            <a:avLst>
              <a:gd name="adj" fmla="val 641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22272B"/>
                </a:solidFill>
                <a:effectLst/>
                <a:uLnTx/>
                <a:uFillTx/>
                <a:ea typeface="+mn-ea"/>
                <a:cs typeface="+mn-cs"/>
              </a:rPr>
              <a:t>Against the Grain Theatre is a Canadian experimental opera company dedicated to creating boundary-breaking, genre-defying vocal works and films staged in surprising locations emphasizing innovative storytelling and memorable artistic experiences.</a:t>
            </a:r>
            <a:endParaRPr kumimoji="0" lang="en-GB" sz="1600" b="0" i="0" u="none" strike="noStrike" kern="1200" cap="none" spc="0" normalizeH="0" baseline="0" noProof="0" dirty="0">
              <a:ln>
                <a:noFill/>
              </a:ln>
              <a:solidFill>
                <a:srgbClr val="22272B"/>
              </a:solidFill>
              <a:effectLst/>
              <a:uLnTx/>
              <a:uFillTx/>
              <a:ea typeface="+mn-ea"/>
              <a:cs typeface="Arial"/>
            </a:endParaRPr>
          </a:p>
        </p:txBody>
      </p:sp>
      <p:cxnSp>
        <p:nvCxnSpPr>
          <p:cNvPr id="7" name="Straight Connector 6">
            <a:extLst>
              <a:ext uri="{FF2B5EF4-FFF2-40B4-BE49-F238E27FC236}">
                <a16:creationId xmlns:a16="http://schemas.microsoft.com/office/drawing/2014/main" id="{07103C27-D406-6F77-123B-3C167E22A0AD}"/>
              </a:ext>
              <a:ext uri="{C183D7F6-B498-43B3-948B-1728B52AA6E4}">
                <adec:decorative xmlns:adec="http://schemas.microsoft.com/office/drawing/2017/decorative" val="1"/>
              </a:ext>
            </a:extLst>
          </p:cNvPr>
          <p:cNvCxnSpPr>
            <a:cxnSpLocks/>
          </p:cNvCxnSpPr>
          <p:nvPr/>
        </p:nvCxnSpPr>
        <p:spPr>
          <a:xfrm>
            <a:off x="5855679" y="1106894"/>
            <a:ext cx="0" cy="5322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descr="Link to 'Food counter' by Wayne Thiebaud">
            <a:extLst>
              <a:ext uri="{FF2B5EF4-FFF2-40B4-BE49-F238E27FC236}">
                <a16:creationId xmlns:a16="http://schemas.microsoft.com/office/drawing/2014/main" id="{55BB6DB1-2B2C-AF0E-80E6-4DD04061D94E}"/>
              </a:ext>
            </a:extLst>
          </p:cNvPr>
          <p:cNvSpPr/>
          <p:nvPr/>
        </p:nvSpPr>
        <p:spPr>
          <a:xfrm>
            <a:off x="6326802" y="1268043"/>
            <a:ext cx="4797198" cy="2500204"/>
          </a:xfrm>
          <a:prstGeom prst="roundRect">
            <a:avLst>
              <a:gd name="adj" fmla="val 6158"/>
            </a:avLst>
          </a:prstGeom>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pPr>
              <a:lnSpc>
                <a:spcPct val="150000"/>
              </a:lnSpc>
              <a:spcAft>
                <a:spcPts val="1200"/>
              </a:spcAft>
            </a:pPr>
            <a:r>
              <a:rPr lang="en-AU" sz="2000" dirty="0"/>
              <a:t>Image place holder for </a:t>
            </a:r>
            <a:r>
              <a:rPr lang="en-AU" sz="2000" dirty="0">
                <a:hlinkClick r:id="rId4"/>
              </a:rPr>
              <a:t>The Curious Incident of the Dog in the Night-time</a:t>
            </a:r>
            <a:r>
              <a:rPr lang="en-AU" sz="2000" dirty="0"/>
              <a:t>, Frantic Assembly, 2012</a:t>
            </a:r>
          </a:p>
        </p:txBody>
      </p:sp>
      <p:sp>
        <p:nvSpPr>
          <p:cNvPr id="12" name="Rectangle: Rounded Corners 11">
            <a:extLst>
              <a:ext uri="{FF2B5EF4-FFF2-40B4-BE49-F238E27FC236}">
                <a16:creationId xmlns:a16="http://schemas.microsoft.com/office/drawing/2014/main" id="{8A0340C1-B0A7-A535-35DC-E31DE396FB79}"/>
              </a:ext>
            </a:extLst>
          </p:cNvPr>
          <p:cNvSpPr/>
          <p:nvPr/>
        </p:nvSpPr>
        <p:spPr>
          <a:xfrm>
            <a:off x="6336322" y="3880132"/>
            <a:ext cx="4794262" cy="2500203"/>
          </a:xfrm>
          <a:prstGeom prst="roundRect">
            <a:avLst>
              <a:gd name="adj" fmla="val 862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nchorCtr="0"/>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600" b="0" i="0" u="none" strike="noStrike" kern="1200" cap="none" spc="0" normalizeH="0" baseline="0" noProof="0">
                <a:ln>
                  <a:noFill/>
                </a:ln>
                <a:solidFill>
                  <a:srgbClr val="22272B"/>
                </a:solidFill>
                <a:effectLst/>
                <a:uLnTx/>
                <a:uFillTx/>
                <a:ea typeface="+mn-ea"/>
                <a:cs typeface="+mn-cs"/>
              </a:rPr>
              <a:t>Frantic Assembly use physical theatre and non-naturalistic techniques including projections to create different worlds. </a:t>
            </a:r>
            <a:endParaRPr kumimoji="0" lang="en-GB" sz="1600" b="0" i="0" u="none" strike="noStrike" kern="1200" cap="none" spc="0" normalizeH="0" baseline="0" noProof="0">
              <a:ln>
                <a:noFill/>
              </a:ln>
              <a:solidFill>
                <a:srgbClr val="22272B"/>
              </a:solidFill>
              <a:effectLst/>
              <a:uLnTx/>
              <a:uFillTx/>
              <a:ea typeface="+mn-ea"/>
              <a:cs typeface="+mn-cs"/>
            </a:endParaRPr>
          </a:p>
        </p:txBody>
      </p:sp>
      <p:sp>
        <p:nvSpPr>
          <p:cNvPr id="3" name="Slide Number Placeholder 2">
            <a:extLst>
              <a:ext uri="{FF2B5EF4-FFF2-40B4-BE49-F238E27FC236}">
                <a16:creationId xmlns:a16="http://schemas.microsoft.com/office/drawing/2014/main" id="{8E20BBB5-9A71-6C27-B477-189AE50F68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7940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C86B-3864-0D17-176B-9EA44DBC04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86539F-B23D-F2F7-CA03-254A48C63953}"/>
              </a:ext>
            </a:extLst>
          </p:cNvPr>
          <p:cNvSpPr>
            <a:spLocks noGrp="1"/>
          </p:cNvSpPr>
          <p:nvPr>
            <p:ph type="title"/>
          </p:nvPr>
        </p:nvSpPr>
        <p:spPr/>
        <p:txBody>
          <a:bodyPr/>
          <a:lstStyle/>
          <a:p>
            <a:r>
              <a:rPr lang="en-AU">
                <a:latin typeface="+mj-lt"/>
              </a:rPr>
              <a:t>Assessment task part B</a:t>
            </a:r>
            <a:endParaRPr lang="en-GB">
              <a:latin typeface="+mj-lt"/>
            </a:endParaRPr>
          </a:p>
        </p:txBody>
      </p:sp>
      <p:sp>
        <p:nvSpPr>
          <p:cNvPr id="4" name="Oval 3">
            <a:extLst>
              <a:ext uri="{FF2B5EF4-FFF2-40B4-BE49-F238E27FC236}">
                <a16:creationId xmlns:a16="http://schemas.microsoft.com/office/drawing/2014/main" id="{8078A7AD-5246-38B2-6BD0-B0E8EA60FAA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6.2a</a:t>
            </a:r>
            <a:endParaRPr lang="en-GB" sz="1800" b="1"/>
          </a:p>
        </p:txBody>
      </p:sp>
      <p:sp>
        <p:nvSpPr>
          <p:cNvPr id="8" name="Rectangle: Rounded Corners 7">
            <a:extLst>
              <a:ext uri="{FF2B5EF4-FFF2-40B4-BE49-F238E27FC236}">
                <a16:creationId xmlns:a16="http://schemas.microsoft.com/office/drawing/2014/main" id="{1204524A-C45D-CBDF-EB5E-592F2D9159C1}"/>
              </a:ext>
            </a:extLst>
          </p:cNvPr>
          <p:cNvSpPr/>
          <p:nvPr/>
        </p:nvSpPr>
        <p:spPr>
          <a:xfrm>
            <a:off x="354000" y="1417941"/>
            <a:ext cx="11484000" cy="4948161"/>
          </a:xfrm>
          <a:prstGeom prst="roundRect">
            <a:avLst>
              <a:gd name="adj" fmla="val 4259"/>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09585" rtl="0" eaLnBrk="1" fontAlgn="base" latinLnBrk="0" hangingPunct="1">
              <a:lnSpc>
                <a:spcPct val="150000"/>
              </a:lnSpc>
              <a:spcBef>
                <a:spcPts val="0"/>
              </a:spcBef>
              <a:spcAft>
                <a:spcPts val="1200"/>
              </a:spcAft>
              <a:buClrTx/>
              <a:buSzTx/>
              <a:buFontTx/>
              <a:buNone/>
              <a:tabLst/>
              <a:defRPr/>
            </a:pPr>
            <a:r>
              <a:rPr kumimoji="0" lang="en-AU" sz="2000" b="1" i="0" u="none" strike="noStrike" kern="1200" cap="none" spc="0" normalizeH="0" baseline="0" noProof="0">
                <a:ln>
                  <a:noFill/>
                </a:ln>
                <a:solidFill>
                  <a:srgbClr val="22272B"/>
                </a:solidFill>
                <a:effectLst/>
                <a:uLnTx/>
                <a:uFillTx/>
                <a:latin typeface="+mj-lt"/>
                <a:ea typeface="+mn-ea"/>
                <a:cs typeface="+mn-cs"/>
              </a:rPr>
              <a:t>Group-devised performance </a:t>
            </a:r>
          </a:p>
          <a:p>
            <a:pPr marL="0" marR="0" lvl="0" indent="0" algn="l" defTabSz="609585" rtl="0" eaLnBrk="1" fontAlgn="base"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22272B"/>
                </a:solidFill>
                <a:effectLst/>
                <a:uLnTx/>
                <a:uFillTx/>
                <a:ea typeface="+mn-ea"/>
                <a:cs typeface="+mn-cs"/>
              </a:rPr>
              <a:t>This group task is an opportunity for your theatre company to collaboratively create and stage an innovative group-devised performance. Your performance should:  </a:t>
            </a:r>
            <a:endParaRPr kumimoji="0" lang="en-AU" sz="2000" b="0" i="0" u="none" strike="noStrike" kern="1200" cap="none" spc="0" normalizeH="0" baseline="0" noProof="0">
              <a:ln>
                <a:noFill/>
              </a:ln>
              <a:solidFill>
                <a:srgbClr val="22272B"/>
              </a:solidFill>
              <a:effectLst/>
              <a:uLnTx/>
              <a:uFillTx/>
              <a:ea typeface="+mn-ea"/>
              <a:cs typeface="Arial"/>
            </a:endParaRPr>
          </a:p>
          <a:p>
            <a:pPr marL="342900" marR="0" lvl="0" indent="-342900" algn="l" defTabSz="609585"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use the processes of your theatre company when devising  </a:t>
            </a:r>
            <a:endParaRPr kumimoji="0" lang="en-AU" sz="2000" b="0" i="0" u="none" strike="noStrike" kern="1200" cap="none" spc="0" normalizeH="0" baseline="0" noProof="0">
              <a:ln>
                <a:noFill/>
              </a:ln>
              <a:solidFill>
                <a:srgbClr val="22272B"/>
              </a:solidFill>
              <a:effectLst/>
              <a:uLnTx/>
              <a:uFillTx/>
              <a:ea typeface="+mn-ea"/>
              <a:cs typeface="Arial"/>
            </a:endParaRPr>
          </a:p>
          <a:p>
            <a:pPr marL="342900" marR="0" lvl="0" indent="-342900" algn="l" defTabSz="609585"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include innovative theatre techniques  </a:t>
            </a:r>
            <a:endParaRPr kumimoji="0" lang="en-AU" sz="2000" b="0" i="0" u="none" strike="noStrike" kern="1200" cap="none" spc="0" normalizeH="0" baseline="0" noProof="0">
              <a:ln>
                <a:noFill/>
              </a:ln>
              <a:solidFill>
                <a:srgbClr val="22272B"/>
              </a:solidFill>
              <a:effectLst/>
              <a:uLnTx/>
              <a:uFillTx/>
              <a:ea typeface="+mn-ea"/>
              <a:cs typeface="Arial"/>
            </a:endParaRPr>
          </a:p>
          <a:p>
            <a:pPr marL="342900" marR="0" lvl="0" indent="-342900" algn="l" defTabSz="609585"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invite an audience to feel and/or think differently about existing assumptions  </a:t>
            </a:r>
            <a:endParaRPr kumimoji="0" lang="en-AU" sz="2000" b="0" i="0" u="none" strike="noStrike" kern="1200" cap="none" spc="0" normalizeH="0" baseline="0" noProof="0">
              <a:ln>
                <a:noFill/>
              </a:ln>
              <a:solidFill>
                <a:srgbClr val="22272B"/>
              </a:solidFill>
              <a:effectLst/>
              <a:uLnTx/>
              <a:uFillTx/>
              <a:ea typeface="+mn-ea"/>
              <a:cs typeface="Arial"/>
            </a:endParaRPr>
          </a:p>
          <a:p>
            <a:pPr marL="342900" marR="0" lvl="0" indent="-342900" algn="l" defTabSz="609585"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show a manipulation of dramatic elements  </a:t>
            </a:r>
            <a:endParaRPr kumimoji="0" lang="en-AU" sz="2000" b="0" i="0" u="none" strike="noStrike" kern="1200" cap="none" spc="0" normalizeH="0" baseline="0" noProof="0">
              <a:ln>
                <a:noFill/>
              </a:ln>
              <a:solidFill>
                <a:srgbClr val="22272B"/>
              </a:solidFill>
              <a:effectLst/>
              <a:uLnTx/>
              <a:uFillTx/>
              <a:ea typeface="+mn-ea"/>
              <a:cs typeface="Arial"/>
            </a:endParaRPr>
          </a:p>
          <a:p>
            <a:pPr marL="342900" marR="0" lvl="0" indent="-342900" algn="l" defTabSz="609585" rtl="0" eaLnBrk="1" fontAlgn="base" latinLnBrk="0" hangingPunct="1">
              <a:lnSpc>
                <a:spcPct val="150000"/>
              </a:lnSpc>
              <a:spcBef>
                <a:spcPts val="0"/>
              </a:spcBef>
              <a:spcAft>
                <a:spcPts val="1200"/>
              </a:spcAft>
              <a:buClrTx/>
              <a:buSzTx/>
              <a:buFont typeface="Arial" panose="020B0604020202020204" pitchFamily="34" charset="0"/>
              <a:buChar char="•"/>
              <a:tabLst/>
              <a:defRPr/>
            </a:pPr>
            <a:r>
              <a:rPr kumimoji="0" lang="en-AU" sz="2000" b="0" i="0" u="none" strike="noStrike" kern="1200" cap="none" spc="0" normalizeH="0" baseline="0" noProof="0">
                <a:ln>
                  <a:noFill/>
                </a:ln>
                <a:solidFill>
                  <a:srgbClr val="22272B"/>
                </a:solidFill>
                <a:effectLst/>
                <a:uLnTx/>
                <a:uFillTx/>
                <a:ea typeface="+mn-ea"/>
                <a:cs typeface="+mn-cs"/>
              </a:rPr>
              <a:t>be 4 to 6 minutes in length.</a:t>
            </a:r>
            <a:endParaRPr kumimoji="0" lang="en-AU" sz="2000" b="0" i="0" u="none" strike="noStrike" kern="1200" cap="none" spc="0" normalizeH="0" baseline="0" noProof="0">
              <a:ln>
                <a:noFill/>
              </a:ln>
              <a:solidFill>
                <a:srgbClr val="22272B"/>
              </a:solidFill>
              <a:effectLst/>
              <a:uLnTx/>
              <a:uFillTx/>
              <a:ea typeface="+mn-ea"/>
              <a:cs typeface="Arial"/>
            </a:endParaRPr>
          </a:p>
        </p:txBody>
      </p:sp>
      <p:sp>
        <p:nvSpPr>
          <p:cNvPr id="2" name="Slide Number Placeholder 1">
            <a:extLst>
              <a:ext uri="{FF2B5EF4-FFF2-40B4-BE49-F238E27FC236}">
                <a16:creationId xmlns:a16="http://schemas.microsoft.com/office/drawing/2014/main" id="{3D318F64-6F98-A112-C2EF-4E06909B40C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60</a:t>
            </a:fld>
            <a:endParaRPr lang="en-AU"/>
          </a:p>
        </p:txBody>
      </p:sp>
    </p:spTree>
    <p:extLst>
      <p:ext uri="{BB962C8B-B14F-4D97-AF65-F5344CB8AC3E}">
        <p14:creationId xmlns:p14="http://schemas.microsoft.com/office/powerpoint/2010/main" val="21590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29F8F-215B-55AE-8AFB-3AE0E98182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3AAC8C-70FC-D8B4-57C0-74937E70B421}"/>
              </a:ext>
            </a:extLst>
          </p:cNvPr>
          <p:cNvSpPr>
            <a:spLocks noGrp="1"/>
          </p:cNvSpPr>
          <p:nvPr>
            <p:ph type="title"/>
          </p:nvPr>
        </p:nvSpPr>
        <p:spPr/>
        <p:txBody>
          <a:bodyPr/>
          <a:lstStyle/>
          <a:p>
            <a:r>
              <a:rPr lang="en-AU">
                <a:latin typeface="+mj-lt"/>
              </a:rPr>
              <a:t>Steps to success part B (1)</a:t>
            </a:r>
            <a:endParaRPr lang="en-GB">
              <a:latin typeface="+mj-lt"/>
            </a:endParaRPr>
          </a:p>
        </p:txBody>
      </p:sp>
      <p:sp>
        <p:nvSpPr>
          <p:cNvPr id="4" name="Oval 3">
            <a:extLst>
              <a:ext uri="{FF2B5EF4-FFF2-40B4-BE49-F238E27FC236}">
                <a16:creationId xmlns:a16="http://schemas.microsoft.com/office/drawing/2014/main" id="{2565CA63-31F4-8429-728F-BC6405702486}"/>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6.2b</a:t>
            </a:r>
            <a:endParaRPr lang="en-GB" sz="1800" b="1"/>
          </a:p>
        </p:txBody>
      </p:sp>
      <p:graphicFrame>
        <p:nvGraphicFramePr>
          <p:cNvPr id="7" name="Table 6">
            <a:extLst>
              <a:ext uri="{FF2B5EF4-FFF2-40B4-BE49-F238E27FC236}">
                <a16:creationId xmlns:a16="http://schemas.microsoft.com/office/drawing/2014/main" id="{E220C717-35BF-6109-8F4A-8B1E5E4BC9D5}"/>
              </a:ext>
            </a:extLst>
          </p:cNvPr>
          <p:cNvGraphicFramePr>
            <a:graphicFrameLocks noGrp="1"/>
          </p:cNvGraphicFramePr>
          <p:nvPr>
            <p:extLst>
              <p:ext uri="{D42A27DB-BD31-4B8C-83A1-F6EECF244321}">
                <p14:modId xmlns:p14="http://schemas.microsoft.com/office/powerpoint/2010/main" val="3055655571"/>
              </p:ext>
            </p:extLst>
          </p:nvPr>
        </p:nvGraphicFramePr>
        <p:xfrm>
          <a:off x="354000" y="1365924"/>
          <a:ext cx="11484000" cy="5052195"/>
        </p:xfrm>
        <a:graphic>
          <a:graphicData uri="http://schemas.openxmlformats.org/drawingml/2006/table">
            <a:tbl>
              <a:tblPr firstRow="1" firstCol="1" bandRow="1">
                <a:tableStyleId>{69012ECD-51FC-41F1-AA8D-1B2483CD663E}</a:tableStyleId>
              </a:tblPr>
              <a:tblGrid>
                <a:gridCol w="2707292">
                  <a:extLst>
                    <a:ext uri="{9D8B030D-6E8A-4147-A177-3AD203B41FA5}">
                      <a16:colId xmlns:a16="http://schemas.microsoft.com/office/drawing/2014/main" val="821722639"/>
                    </a:ext>
                  </a:extLst>
                </a:gridCol>
                <a:gridCol w="8776708">
                  <a:extLst>
                    <a:ext uri="{9D8B030D-6E8A-4147-A177-3AD203B41FA5}">
                      <a16:colId xmlns:a16="http://schemas.microsoft.com/office/drawing/2014/main" val="3546064714"/>
                    </a:ext>
                  </a:extLst>
                </a:gridCol>
              </a:tblGrid>
              <a:tr h="448699">
                <a:tc>
                  <a:txBody>
                    <a:bodyPr/>
                    <a:lstStyle/>
                    <a:p>
                      <a:pPr>
                        <a:lnSpc>
                          <a:spcPct val="150000"/>
                        </a:lnSpc>
                        <a:spcBef>
                          <a:spcPts val="0"/>
                        </a:spcBef>
                        <a:spcAft>
                          <a:spcPts val="600"/>
                        </a:spcAft>
                      </a:pPr>
                      <a:r>
                        <a:rPr lang="en-US" sz="1600">
                          <a:solidFill>
                            <a:schemeClr val="tx1"/>
                          </a:solidFill>
                          <a:latin typeface="+mj-lt"/>
                        </a:rPr>
                        <a:t>What I need to 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50000"/>
                        </a:lnSpc>
                        <a:spcBef>
                          <a:spcPts val="0"/>
                        </a:spcBef>
                        <a:spcAft>
                          <a:spcPts val="600"/>
                        </a:spcAft>
                      </a:pPr>
                      <a:r>
                        <a:rPr lang="en-US" sz="1600">
                          <a:solidFill>
                            <a:schemeClr val="tx1"/>
                          </a:solidFill>
                          <a:latin typeface="+mj-lt"/>
                        </a:rPr>
                        <a:t>Ways I can do this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5772168"/>
                  </a:ext>
                </a:extLst>
              </a:tr>
              <a:tr h="1859929">
                <a:tc>
                  <a:txBody>
                    <a:bodyPr/>
                    <a:lstStyle/>
                    <a:p>
                      <a:pPr marL="0" indent="0" fontAlgn="base">
                        <a:lnSpc>
                          <a:spcPct val="150000"/>
                        </a:lnSpc>
                        <a:spcBef>
                          <a:spcPts val="0"/>
                        </a:spcBef>
                        <a:spcAft>
                          <a:spcPts val="600"/>
                        </a:spcAft>
                        <a:buFont typeface="Arial" panose="020B0604020202020204" pitchFamily="34" charset="0"/>
                        <a:buNone/>
                      </a:pPr>
                      <a:r>
                        <a:rPr lang="en-AU" sz="1600">
                          <a:latin typeface="+mj-lt"/>
                        </a:rPr>
                        <a:t>Use the processes of your theatre company when devising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50000"/>
                        </a:lnSpc>
                        <a:spcBef>
                          <a:spcPts val="0"/>
                        </a:spcBef>
                        <a:spcAft>
                          <a:spcPts val="600"/>
                        </a:spcAft>
                        <a:buFont typeface="Arial" panose="020B0604020202020204" pitchFamily="34" charset="0"/>
                        <a:buChar char="•"/>
                      </a:pPr>
                      <a:r>
                        <a:rPr lang="en-AU" sz="1600"/>
                        <a:t>Incorporate your theatre companies' style, philosophies and purpose in all the work that you do. </a:t>
                      </a:r>
                    </a:p>
                    <a:p>
                      <a:pPr marL="285750" indent="-285750" rtl="0">
                        <a:lnSpc>
                          <a:spcPct val="150000"/>
                        </a:lnSpc>
                        <a:spcBef>
                          <a:spcPts val="0"/>
                        </a:spcBef>
                        <a:spcAft>
                          <a:spcPts val="600"/>
                        </a:spcAft>
                        <a:buFont typeface="Arial" panose="020B0604020202020204" pitchFamily="34" charset="0"/>
                        <a:buChar char="•"/>
                      </a:pPr>
                      <a:r>
                        <a:rPr lang="en-AU" sz="1600" b="0" i="0" kern="1200">
                          <a:solidFill>
                            <a:schemeClr val="tx1"/>
                          </a:solidFill>
                          <a:effectLst/>
                          <a:latin typeface="+mn-lt"/>
                          <a:ea typeface="+mn-ea"/>
                          <a:cs typeface="+mn-cs"/>
                        </a:rPr>
                        <a:t>Experiment with the chosen processes in your planning. Consider how each process and practice contributes to your devising journey.</a:t>
                      </a:r>
                    </a:p>
                    <a:p>
                      <a:pPr marL="285750" indent="-285750" rtl="0">
                        <a:lnSpc>
                          <a:spcPct val="150000"/>
                        </a:lnSpc>
                        <a:spcBef>
                          <a:spcPts val="0"/>
                        </a:spcBef>
                        <a:spcAft>
                          <a:spcPts val="600"/>
                        </a:spcAft>
                        <a:buFont typeface="Arial" panose="020B0604020202020204" pitchFamily="34" charset="0"/>
                        <a:buChar char="•"/>
                      </a:pPr>
                      <a:r>
                        <a:rPr lang="en-AU" sz="1600" b="0" i="0" kern="1200">
                          <a:solidFill>
                            <a:schemeClr val="tx1"/>
                          </a:solidFill>
                          <a:effectLst/>
                          <a:latin typeface="+mn-lt"/>
                          <a:ea typeface="+mn-ea"/>
                          <a:cs typeface="+mn-cs"/>
                        </a:rPr>
                        <a:t>Communicate openly with your peers by actively listening to their ideas and sharing your own while respecting everyone's contributions. Ensure that everyone feels valued and can contribute to the success of the theatre company.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350388"/>
                  </a:ext>
                </a:extLst>
              </a:tr>
              <a:tr h="1890809">
                <a:tc>
                  <a:txBody>
                    <a:bodyPr/>
                    <a:lstStyle/>
                    <a:p>
                      <a:pPr marL="0" indent="0" fontAlgn="base">
                        <a:lnSpc>
                          <a:spcPct val="150000"/>
                        </a:lnSpc>
                        <a:spcBef>
                          <a:spcPts val="0"/>
                        </a:spcBef>
                        <a:spcAft>
                          <a:spcPts val="600"/>
                        </a:spcAft>
                        <a:buFont typeface="Arial" panose="020B0604020202020204" pitchFamily="34" charset="0"/>
                        <a:buNone/>
                      </a:pPr>
                      <a:r>
                        <a:rPr lang="en-AU" sz="1600">
                          <a:latin typeface="+mj-lt"/>
                        </a:rPr>
                        <a:t>Include innovative theatre techniques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600" b="0" dirty="0"/>
                        <a:t>Revisit your learning and identify innovative theatre techniques that resonated with you and your group</a:t>
                      </a:r>
                      <a:r>
                        <a:rPr lang="en-US" sz="1600" dirty="0">
                          <a:solidFill>
                            <a:schemeClr val="tx1"/>
                          </a:solidFill>
                          <a:latin typeface="+mn-lt"/>
                        </a:rPr>
                        <a:t>.</a:t>
                      </a:r>
                    </a:p>
                    <a:p>
                      <a:pPr marL="342900" marR="0" lvl="0" indent="-342900" algn="l" defTabSz="914377" rtl="0" eaLnBrk="1" fontAlgn="auto" latinLnBrk="0" hangingPunct="1">
                        <a:lnSpc>
                          <a:spcPct val="150000"/>
                        </a:lnSpc>
                        <a:spcBef>
                          <a:spcPts val="0"/>
                        </a:spcBef>
                        <a:spcAft>
                          <a:spcPts val="600"/>
                        </a:spcAft>
                        <a:buClrTx/>
                        <a:buSzTx/>
                        <a:buFont typeface="Arial"/>
                        <a:buChar char="•"/>
                        <a:tabLst/>
                        <a:defRPr/>
                      </a:pPr>
                      <a:r>
                        <a:rPr lang="en-AU" sz="1600" dirty="0"/>
                        <a:t>Investigate new innovative theatre techniques that can enhance your performance.</a:t>
                      </a:r>
                    </a:p>
                    <a:p>
                      <a:pPr marL="285750" indent="-285750" rtl="0">
                        <a:lnSpc>
                          <a:spcPct val="150000"/>
                        </a:lnSpc>
                        <a:spcBef>
                          <a:spcPts val="0"/>
                        </a:spcBef>
                        <a:spcAft>
                          <a:spcPts val="600"/>
                        </a:spcAft>
                        <a:buFont typeface="Arial" panose="020B0604020202020204" pitchFamily="34" charset="0"/>
                        <a:buChar char="•"/>
                      </a:pPr>
                      <a:r>
                        <a:rPr lang="en-AU" sz="1600" b="0" i="0" kern="1200" dirty="0">
                          <a:solidFill>
                            <a:schemeClr val="tx1"/>
                          </a:solidFill>
                          <a:effectLst/>
                          <a:latin typeface="+mn-lt"/>
                          <a:ea typeface="+mn-ea"/>
                          <a:cs typeface="+mn-cs"/>
                        </a:rPr>
                        <a:t>Experiment with the chosen innovative techniques in your rehearsals. Discuss how each technique can create theatricality and enhance an audience's experience.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52C8445E-3918-CC85-C7B8-F4A526EDF5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61</a:t>
            </a:fld>
            <a:endParaRPr lang="en-AU"/>
          </a:p>
        </p:txBody>
      </p:sp>
    </p:spTree>
    <p:extLst>
      <p:ext uri="{BB962C8B-B14F-4D97-AF65-F5344CB8AC3E}">
        <p14:creationId xmlns:p14="http://schemas.microsoft.com/office/powerpoint/2010/main" val="323115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EE2A5-2ED7-6DA2-3C15-724EF26358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B782A-4460-1064-7085-5E615313209B}"/>
              </a:ext>
            </a:extLst>
          </p:cNvPr>
          <p:cNvSpPr>
            <a:spLocks noGrp="1"/>
          </p:cNvSpPr>
          <p:nvPr>
            <p:ph type="title"/>
          </p:nvPr>
        </p:nvSpPr>
        <p:spPr/>
        <p:txBody>
          <a:bodyPr/>
          <a:lstStyle/>
          <a:p>
            <a:r>
              <a:rPr lang="en-AU">
                <a:latin typeface="+mj-lt"/>
              </a:rPr>
              <a:t>Steps to success part B (2)</a:t>
            </a:r>
            <a:endParaRPr lang="en-GB">
              <a:latin typeface="+mj-lt"/>
            </a:endParaRPr>
          </a:p>
        </p:txBody>
      </p:sp>
      <p:sp>
        <p:nvSpPr>
          <p:cNvPr id="4" name="Oval 3">
            <a:extLst>
              <a:ext uri="{FF2B5EF4-FFF2-40B4-BE49-F238E27FC236}">
                <a16:creationId xmlns:a16="http://schemas.microsoft.com/office/drawing/2014/main" id="{8E6D353F-0D2D-80A9-A7F7-AB597AAEE5F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6.2c</a:t>
            </a:r>
            <a:endParaRPr lang="en-GB" sz="1800" b="1"/>
          </a:p>
        </p:txBody>
      </p:sp>
      <p:graphicFrame>
        <p:nvGraphicFramePr>
          <p:cNvPr id="7" name="Table 6">
            <a:extLst>
              <a:ext uri="{FF2B5EF4-FFF2-40B4-BE49-F238E27FC236}">
                <a16:creationId xmlns:a16="http://schemas.microsoft.com/office/drawing/2014/main" id="{ED8F8EE9-E0D5-5671-0D74-15F43157C7F3}"/>
              </a:ext>
            </a:extLst>
          </p:cNvPr>
          <p:cNvGraphicFramePr>
            <a:graphicFrameLocks noGrp="1"/>
          </p:cNvGraphicFramePr>
          <p:nvPr>
            <p:extLst>
              <p:ext uri="{D42A27DB-BD31-4B8C-83A1-F6EECF244321}">
                <p14:modId xmlns:p14="http://schemas.microsoft.com/office/powerpoint/2010/main" val="3917723398"/>
              </p:ext>
            </p:extLst>
          </p:nvPr>
        </p:nvGraphicFramePr>
        <p:xfrm>
          <a:off x="360000" y="1676695"/>
          <a:ext cx="11484000" cy="4270557"/>
        </p:xfrm>
        <a:graphic>
          <a:graphicData uri="http://schemas.openxmlformats.org/drawingml/2006/table">
            <a:tbl>
              <a:tblPr firstRow="1" firstCol="1" bandRow="1">
                <a:tableStyleId>{69012ECD-51FC-41F1-AA8D-1B2483CD663E}</a:tableStyleId>
              </a:tblPr>
              <a:tblGrid>
                <a:gridCol w="2707292">
                  <a:extLst>
                    <a:ext uri="{9D8B030D-6E8A-4147-A177-3AD203B41FA5}">
                      <a16:colId xmlns:a16="http://schemas.microsoft.com/office/drawing/2014/main" val="821722639"/>
                    </a:ext>
                  </a:extLst>
                </a:gridCol>
                <a:gridCol w="8776708">
                  <a:extLst>
                    <a:ext uri="{9D8B030D-6E8A-4147-A177-3AD203B41FA5}">
                      <a16:colId xmlns:a16="http://schemas.microsoft.com/office/drawing/2014/main" val="3546064714"/>
                    </a:ext>
                  </a:extLst>
                </a:gridCol>
              </a:tblGrid>
              <a:tr h="290811">
                <a:tc>
                  <a:txBody>
                    <a:bodyPr/>
                    <a:lstStyle/>
                    <a:p>
                      <a:pPr>
                        <a:lnSpc>
                          <a:spcPct val="150000"/>
                        </a:lnSpc>
                        <a:spcAft>
                          <a:spcPts val="0"/>
                        </a:spcAft>
                      </a:pPr>
                      <a:r>
                        <a:rPr lang="en-US" sz="1400">
                          <a:solidFill>
                            <a:schemeClr val="tx1"/>
                          </a:solidFill>
                          <a:latin typeface="+mn-lt"/>
                        </a:rPr>
                        <a:t>What I need to do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nSpc>
                          <a:spcPct val="150000"/>
                        </a:lnSpc>
                        <a:spcAft>
                          <a:spcPts val="0"/>
                        </a:spcAft>
                      </a:pPr>
                      <a:r>
                        <a:rPr lang="en-US" sz="1400">
                          <a:solidFill>
                            <a:schemeClr val="tx1"/>
                          </a:solidFill>
                          <a:latin typeface="+mn-lt"/>
                        </a:rPr>
                        <a:t>Ways I can do this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85772168"/>
                  </a:ext>
                </a:extLst>
              </a:tr>
              <a:tr h="1989873">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400"/>
                        <a:t>Invite an audience to feel and/or think differently about existing assumptions  </a:t>
                      </a:r>
                    </a:p>
                    <a:p>
                      <a:pPr>
                        <a:lnSpc>
                          <a:spcPct val="150000"/>
                        </a:lnSpc>
                        <a:spcBef>
                          <a:spcPts val="0"/>
                        </a:spcBef>
                        <a:spcAft>
                          <a:spcPts val="0"/>
                        </a:spcAft>
                      </a:pPr>
                      <a:endParaRPr lang="en-US" sz="140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nSpc>
                          <a:spcPct val="150000"/>
                        </a:lnSpc>
                        <a:spcBef>
                          <a:spcPts val="0"/>
                        </a:spcBef>
                        <a:spcAft>
                          <a:spcPts val="0"/>
                        </a:spcAft>
                        <a:buFont typeface="Arial" panose="020B0604020202020204" pitchFamily="34" charset="0"/>
                        <a:buChar char="•"/>
                      </a:pPr>
                      <a:r>
                        <a:rPr lang="en-AU" sz="1400" b="0" i="0" kern="1200">
                          <a:solidFill>
                            <a:schemeClr val="tx1"/>
                          </a:solidFill>
                          <a:effectLst/>
                          <a:latin typeface="+mn-lt"/>
                          <a:ea typeface="+mn-ea"/>
                          <a:cs typeface="+mn-cs"/>
                        </a:rPr>
                        <a:t>Identify common assumptions or stereotypes related to your chosen theme or topic. Consider social, cultural, or personal beliefs that you want to challenge.</a:t>
                      </a:r>
                    </a:p>
                    <a:p>
                      <a:pPr marL="285750" lvl="0" indent="-285750">
                        <a:lnSpc>
                          <a:spcPct val="150000"/>
                        </a:lnSpc>
                        <a:spcBef>
                          <a:spcPts val="0"/>
                        </a:spcBef>
                        <a:spcAft>
                          <a:spcPts val="0"/>
                        </a:spcAft>
                        <a:buFont typeface="Arial" panose="020B0604020202020204" pitchFamily="34" charset="0"/>
                        <a:buChar char="•"/>
                      </a:pPr>
                      <a:r>
                        <a:rPr lang="en-AU" sz="1400"/>
                        <a:t>Conduct research and consultation to understand the nuances of the assumptions you are challenging. Gather different perspectives, facts, and narratives to inform your piece and provide depth.</a:t>
                      </a:r>
                    </a:p>
                    <a:p>
                      <a:pPr marL="285750" lvl="0" indent="-285750">
                        <a:lnSpc>
                          <a:spcPct val="150000"/>
                        </a:lnSpc>
                        <a:spcBef>
                          <a:spcPts val="0"/>
                        </a:spcBef>
                        <a:spcAft>
                          <a:spcPts val="0"/>
                        </a:spcAft>
                        <a:buFont typeface="Arial" panose="020B0604020202020204" pitchFamily="34" charset="0"/>
                        <a:buChar char="•"/>
                      </a:pPr>
                      <a:r>
                        <a:rPr lang="en-AU" sz="1400"/>
                        <a:t>Experiment with dramatic styles to emphasise the assumptions and the new perspectives you wish to promote. Consider how dramatic styles can provoke thought and evoke emotions.</a:t>
                      </a:r>
                      <a:endParaRPr lang="en-US" sz="140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350388"/>
                  </a:ext>
                </a:extLst>
              </a:tr>
              <a:tr h="1989873">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400"/>
                        <a:t>Show a manipulation of dramatic elements  </a:t>
                      </a:r>
                    </a:p>
                    <a:p>
                      <a:pPr>
                        <a:lnSpc>
                          <a:spcPct val="150000"/>
                        </a:lnSpc>
                        <a:spcBef>
                          <a:spcPts val="0"/>
                        </a:spcBef>
                        <a:spcAft>
                          <a:spcPts val="0"/>
                        </a:spcAft>
                      </a:pPr>
                      <a:endParaRPr lang="en-US" sz="140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400" b="0" i="0" kern="1200" dirty="0">
                          <a:solidFill>
                            <a:schemeClr val="tx1"/>
                          </a:solidFill>
                          <a:effectLst/>
                          <a:latin typeface="+mn-lt"/>
                          <a:ea typeface="+mn-ea"/>
                          <a:cs typeface="+mn-cs"/>
                        </a:rPr>
                        <a:t>Familiarise yourself with the dramatic elements. Discuss how each element contributes to theatricality.</a:t>
                      </a:r>
                    </a:p>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400" b="0" i="0" kern="1200" dirty="0">
                          <a:solidFill>
                            <a:schemeClr val="tx1"/>
                          </a:solidFill>
                          <a:effectLst/>
                          <a:latin typeface="+mn-lt"/>
                          <a:ea typeface="+mn-ea"/>
                          <a:cs typeface="+mn-cs"/>
                        </a:rPr>
                        <a:t>Discuss and decide which dramatic elements you want to manipulate in your piece and how you might manipulate them.</a:t>
                      </a:r>
                    </a:p>
                    <a:p>
                      <a:pPr marL="342900" marR="0" lvl="0" indent="-342900" algn="l" defTabSz="914377" rtl="0" eaLnBrk="1" fontAlgn="auto" latinLnBrk="0" hangingPunct="1">
                        <a:lnSpc>
                          <a:spcPct val="150000"/>
                        </a:lnSpc>
                        <a:spcBef>
                          <a:spcPts val="0"/>
                        </a:spcBef>
                        <a:spcAft>
                          <a:spcPts val="0"/>
                        </a:spcAft>
                        <a:buClrTx/>
                        <a:buSzTx/>
                        <a:buFont typeface="Arial"/>
                        <a:buChar char="•"/>
                        <a:tabLst/>
                        <a:defRPr/>
                      </a:pPr>
                      <a:r>
                        <a:rPr lang="en-AU" sz="1400" b="0" i="0" kern="1200" dirty="0">
                          <a:solidFill>
                            <a:schemeClr val="tx1"/>
                          </a:solidFill>
                          <a:effectLst/>
                          <a:latin typeface="+mn-lt"/>
                          <a:ea typeface="+mn-ea"/>
                          <a:cs typeface="+mn-cs"/>
                        </a:rPr>
                        <a:t>As you rehearse, focus on how each element can be manipulated for greater effect. Experiment with different approaches to see what resonates most with your vision.</a:t>
                      </a:r>
                      <a:endParaRPr lang="en-US" sz="14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CC5DEAC4-6C4B-AB30-B4AE-1BDC664321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62</a:t>
            </a:fld>
            <a:endParaRPr lang="en-AU"/>
          </a:p>
        </p:txBody>
      </p:sp>
    </p:spTree>
    <p:extLst>
      <p:ext uri="{BB962C8B-B14F-4D97-AF65-F5344CB8AC3E}">
        <p14:creationId xmlns:p14="http://schemas.microsoft.com/office/powerpoint/2010/main" val="522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A2F3-5061-FB17-4D36-6CA9E19872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B7A596-2DD8-59FE-7E0D-F60BAFD9E943}"/>
              </a:ext>
            </a:extLst>
          </p:cNvPr>
          <p:cNvSpPr>
            <a:spLocks noGrp="1"/>
          </p:cNvSpPr>
          <p:nvPr>
            <p:ph type="title"/>
          </p:nvPr>
        </p:nvSpPr>
        <p:spPr/>
        <p:txBody>
          <a:bodyPr/>
          <a:lstStyle/>
          <a:p>
            <a:r>
              <a:rPr lang="en-AU">
                <a:latin typeface="+mj-lt"/>
              </a:rPr>
              <a:t>Learning map example</a:t>
            </a:r>
          </a:p>
        </p:txBody>
      </p:sp>
      <p:sp>
        <p:nvSpPr>
          <p:cNvPr id="4" name="Oval 3">
            <a:extLst>
              <a:ext uri="{FF2B5EF4-FFF2-40B4-BE49-F238E27FC236}">
                <a16:creationId xmlns:a16="http://schemas.microsoft.com/office/drawing/2014/main" id="{CAFCFF4D-ABD8-2ED8-B9AA-68EC57F35DE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6.3</a:t>
            </a:r>
            <a:endParaRPr lang="en-GB" sz="1800" b="1"/>
          </a:p>
        </p:txBody>
      </p:sp>
      <p:grpSp>
        <p:nvGrpSpPr>
          <p:cNvPr id="6" name="Group 5" descr="Images of learning map examples.">
            <a:extLst>
              <a:ext uri="{FF2B5EF4-FFF2-40B4-BE49-F238E27FC236}">
                <a16:creationId xmlns:a16="http://schemas.microsoft.com/office/drawing/2014/main" id="{C839CC2E-A802-A50E-4D6D-9E212AA1CB00}"/>
              </a:ext>
            </a:extLst>
          </p:cNvPr>
          <p:cNvGrpSpPr/>
          <p:nvPr/>
        </p:nvGrpSpPr>
        <p:grpSpPr>
          <a:xfrm>
            <a:off x="360001" y="1000897"/>
            <a:ext cx="10830644" cy="5688839"/>
            <a:chOff x="360001" y="1000897"/>
            <a:chExt cx="10830644" cy="5688839"/>
          </a:xfrm>
        </p:grpSpPr>
        <p:pic>
          <p:nvPicPr>
            <p:cNvPr id="9" name="Picture 8">
              <a:extLst>
                <a:ext uri="{FF2B5EF4-FFF2-40B4-BE49-F238E27FC236}">
                  <a16:creationId xmlns:a16="http://schemas.microsoft.com/office/drawing/2014/main" id="{91EDB961-1F3E-336A-5DDC-C646FCBC85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1802" y="1976464"/>
              <a:ext cx="6658843" cy="4713271"/>
            </a:xfrm>
            <a:prstGeom prst="rect">
              <a:avLst/>
            </a:prstGeom>
            <a:effectLst>
              <a:outerShdw blurRad="50800" dist="38100" dir="2700000" algn="tl" rotWithShape="0">
                <a:prstClr val="black">
                  <a:alpha val="40000"/>
                </a:prstClr>
              </a:outerShdw>
            </a:effectLst>
          </p:spPr>
        </p:pic>
        <p:pic>
          <p:nvPicPr>
            <p:cNvPr id="5" name="Picture 4" descr="A paper with writing on it&#10;&#10;AI-generated content may be incorrect.">
              <a:extLst>
                <a:ext uri="{FF2B5EF4-FFF2-40B4-BE49-F238E27FC236}">
                  <a16:creationId xmlns:a16="http://schemas.microsoft.com/office/drawing/2014/main" id="{E7A47FAA-D67C-1A4C-6C59-B73BF2768B3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rot="16200000">
              <a:off x="1000826" y="360072"/>
              <a:ext cx="2734408" cy="4016058"/>
            </a:xfrm>
            <a:prstGeom prst="rect">
              <a:avLst/>
            </a:prstGeom>
            <a:effectLst>
              <a:outerShdw blurRad="50800" dist="38100" dir="2700000" algn="tl" rotWithShape="0">
                <a:prstClr val="black">
                  <a:alpha val="40000"/>
                </a:prstClr>
              </a:outerShdw>
            </a:effectLst>
          </p:spPr>
        </p:pic>
        <p:pic>
          <p:nvPicPr>
            <p:cNvPr id="10" name="Picture 9" descr="A diagram of a community consultation&#10;&#10;AI-generated content may be incorrect.">
              <a:extLst>
                <a:ext uri="{FF2B5EF4-FFF2-40B4-BE49-F238E27FC236}">
                  <a16:creationId xmlns:a16="http://schemas.microsoft.com/office/drawing/2014/main" id="{A8405AE7-DB86-F943-AFF2-09A4C7045F1B}"/>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a:ext>
              </a:extLst>
            </a:blip>
            <a:srcRect l="3345" t="7734" r="4053" b="5846"/>
            <a:stretch>
              <a:fillRect/>
            </a:stretch>
          </p:blipFill>
          <p:spPr>
            <a:xfrm>
              <a:off x="360002" y="3878757"/>
              <a:ext cx="4016057" cy="2810979"/>
            </a:xfrm>
            <a:prstGeom prst="rect">
              <a:avLst/>
            </a:prstGeom>
            <a:effectLst>
              <a:outerShdw blurRad="50800" dist="38100" dir="2700000" algn="tl" rotWithShape="0">
                <a:prstClr val="black">
                  <a:alpha val="40000"/>
                </a:prstClr>
              </a:outerShdw>
            </a:effectLst>
          </p:spPr>
        </p:pic>
      </p:grpSp>
      <p:sp>
        <p:nvSpPr>
          <p:cNvPr id="2" name="Slide Number Placeholder 1">
            <a:extLst>
              <a:ext uri="{FF2B5EF4-FFF2-40B4-BE49-F238E27FC236}">
                <a16:creationId xmlns:a16="http://schemas.microsoft.com/office/drawing/2014/main" id="{EAB76B95-2B3F-CF7A-7B4F-D9BC5933B56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63</a:t>
            </a:fld>
            <a:endParaRPr lang="en-AU"/>
          </a:p>
        </p:txBody>
      </p:sp>
    </p:spTree>
    <p:extLst>
      <p:ext uri="{BB962C8B-B14F-4D97-AF65-F5344CB8AC3E}">
        <p14:creationId xmlns:p14="http://schemas.microsoft.com/office/powerpoint/2010/main" val="41881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ECDA-CB36-21CA-DEEB-76D37737F5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546E03-ACAB-B8E5-8C02-382B0F4D4270}"/>
              </a:ext>
            </a:extLst>
          </p:cNvPr>
          <p:cNvSpPr>
            <a:spLocks noGrp="1"/>
          </p:cNvSpPr>
          <p:nvPr>
            <p:ph type="title"/>
          </p:nvPr>
        </p:nvSpPr>
        <p:spPr/>
        <p:txBody>
          <a:bodyPr/>
          <a:lstStyle/>
          <a:p>
            <a:r>
              <a:rPr lang="en-AU">
                <a:latin typeface="+mj-lt"/>
                <a:cs typeface="Arial"/>
              </a:rPr>
              <a:t>Research planning questions</a:t>
            </a:r>
            <a:endParaRPr lang="en-AU">
              <a:latin typeface="+mj-lt"/>
            </a:endParaRPr>
          </a:p>
        </p:txBody>
      </p:sp>
      <p:sp>
        <p:nvSpPr>
          <p:cNvPr id="2" name="Oval 1">
            <a:extLst>
              <a:ext uri="{FF2B5EF4-FFF2-40B4-BE49-F238E27FC236}">
                <a16:creationId xmlns:a16="http://schemas.microsoft.com/office/drawing/2014/main" id="{2062E0EA-4F0C-AD6F-D74A-A47C46BAB515}"/>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6.5a</a:t>
            </a:r>
            <a:endParaRPr lang="en-GB" sz="1800" b="1"/>
          </a:p>
        </p:txBody>
      </p:sp>
      <p:sp>
        <p:nvSpPr>
          <p:cNvPr id="9" name="Freeform: Shape 8">
            <a:extLst>
              <a:ext uri="{FF2B5EF4-FFF2-40B4-BE49-F238E27FC236}">
                <a16:creationId xmlns:a16="http://schemas.microsoft.com/office/drawing/2014/main" id="{411CF874-16BB-34B9-1801-3C172BF5FC63}"/>
              </a:ext>
            </a:extLst>
          </p:cNvPr>
          <p:cNvSpPr/>
          <p:nvPr/>
        </p:nvSpPr>
        <p:spPr>
          <a:xfrm>
            <a:off x="359047" y="1524622"/>
            <a:ext cx="2206520" cy="2187974"/>
          </a:xfrm>
          <a:custGeom>
            <a:avLst/>
            <a:gdLst>
              <a:gd name="connsiteX0" fmla="*/ 0 w 2206520"/>
              <a:gd name="connsiteY0" fmla="*/ 220652 h 2704157"/>
              <a:gd name="connsiteX1" fmla="*/ 220652 w 2206520"/>
              <a:gd name="connsiteY1" fmla="*/ 0 h 2704157"/>
              <a:gd name="connsiteX2" fmla="*/ 1985868 w 2206520"/>
              <a:gd name="connsiteY2" fmla="*/ 0 h 2704157"/>
              <a:gd name="connsiteX3" fmla="*/ 2206520 w 2206520"/>
              <a:gd name="connsiteY3" fmla="*/ 220652 h 2704157"/>
              <a:gd name="connsiteX4" fmla="*/ 2206520 w 2206520"/>
              <a:gd name="connsiteY4" fmla="*/ 2483505 h 2704157"/>
              <a:gd name="connsiteX5" fmla="*/ 1985868 w 2206520"/>
              <a:gd name="connsiteY5" fmla="*/ 2704157 h 2704157"/>
              <a:gd name="connsiteX6" fmla="*/ 220652 w 2206520"/>
              <a:gd name="connsiteY6" fmla="*/ 2704157 h 2704157"/>
              <a:gd name="connsiteX7" fmla="*/ 0 w 2206520"/>
              <a:gd name="connsiteY7" fmla="*/ 2483505 h 2704157"/>
              <a:gd name="connsiteX8" fmla="*/ 0 w 2206520"/>
              <a:gd name="connsiteY8" fmla="*/ 220652 h 27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520" h="2704157">
                <a:moveTo>
                  <a:pt x="0" y="220652"/>
                </a:moveTo>
                <a:cubicBezTo>
                  <a:pt x="0" y="98789"/>
                  <a:pt x="98789" y="0"/>
                  <a:pt x="220652" y="0"/>
                </a:cubicBezTo>
                <a:lnTo>
                  <a:pt x="1985868" y="0"/>
                </a:lnTo>
                <a:cubicBezTo>
                  <a:pt x="2107731" y="0"/>
                  <a:pt x="2206520" y="98789"/>
                  <a:pt x="2206520" y="220652"/>
                </a:cubicBezTo>
                <a:lnTo>
                  <a:pt x="2206520" y="2483505"/>
                </a:lnTo>
                <a:cubicBezTo>
                  <a:pt x="2206520" y="2605368"/>
                  <a:pt x="2107731" y="2704157"/>
                  <a:pt x="1985868" y="2704157"/>
                </a:cubicBezTo>
                <a:lnTo>
                  <a:pt x="220652" y="2704157"/>
                </a:lnTo>
                <a:cubicBezTo>
                  <a:pt x="98789" y="2704157"/>
                  <a:pt x="0" y="2605368"/>
                  <a:pt x="0" y="2483505"/>
                </a:cubicBezTo>
                <a:lnTo>
                  <a:pt x="0" y="220652"/>
                </a:lnTo>
                <a:close/>
              </a:path>
            </a:pathLst>
          </a:custGeom>
          <a:solidFill>
            <a:srgbClr val="FF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017" tIns="137017" rIns="137017" bIns="137017" numCol="1" spcCol="1270" anchor="ctr" anchorCtr="1">
            <a:noAutofit/>
          </a:bodyPr>
          <a:lstStyle/>
          <a:p>
            <a:pPr marL="0" lvl="0" indent="0" defTabSz="844550">
              <a:lnSpc>
                <a:spcPct val="150000"/>
              </a:lnSpc>
              <a:spcBef>
                <a:spcPct val="0"/>
              </a:spcBef>
              <a:spcAft>
                <a:spcPct val="35000"/>
              </a:spcAft>
              <a:buNone/>
            </a:pPr>
            <a:r>
              <a:rPr lang="en-AU" sz="1800" kern="1200">
                <a:solidFill>
                  <a:sysClr val="windowText" lastClr="000000"/>
                </a:solidFill>
              </a:rPr>
              <a:t>What are three things I know about the community I am engaging with?</a:t>
            </a:r>
            <a:endParaRPr lang="en-GB" sz="1800" kern="1200">
              <a:solidFill>
                <a:sysClr val="windowText" lastClr="000000"/>
              </a:solidFill>
            </a:endParaRPr>
          </a:p>
        </p:txBody>
      </p:sp>
      <p:sp>
        <p:nvSpPr>
          <p:cNvPr id="12" name="Freeform: Shape 11">
            <a:extLst>
              <a:ext uri="{FF2B5EF4-FFF2-40B4-BE49-F238E27FC236}">
                <a16:creationId xmlns:a16="http://schemas.microsoft.com/office/drawing/2014/main" id="{74392C59-FCDF-F3F5-43A5-CDFFBE017B76}"/>
              </a:ext>
            </a:extLst>
          </p:cNvPr>
          <p:cNvSpPr/>
          <p:nvPr/>
        </p:nvSpPr>
        <p:spPr>
          <a:xfrm>
            <a:off x="3448176" y="1524622"/>
            <a:ext cx="2206520" cy="2187974"/>
          </a:xfrm>
          <a:custGeom>
            <a:avLst/>
            <a:gdLst>
              <a:gd name="connsiteX0" fmla="*/ 0 w 2206520"/>
              <a:gd name="connsiteY0" fmla="*/ 220652 h 2704157"/>
              <a:gd name="connsiteX1" fmla="*/ 220652 w 2206520"/>
              <a:gd name="connsiteY1" fmla="*/ 0 h 2704157"/>
              <a:gd name="connsiteX2" fmla="*/ 1985868 w 2206520"/>
              <a:gd name="connsiteY2" fmla="*/ 0 h 2704157"/>
              <a:gd name="connsiteX3" fmla="*/ 2206520 w 2206520"/>
              <a:gd name="connsiteY3" fmla="*/ 220652 h 2704157"/>
              <a:gd name="connsiteX4" fmla="*/ 2206520 w 2206520"/>
              <a:gd name="connsiteY4" fmla="*/ 2483505 h 2704157"/>
              <a:gd name="connsiteX5" fmla="*/ 1985868 w 2206520"/>
              <a:gd name="connsiteY5" fmla="*/ 2704157 h 2704157"/>
              <a:gd name="connsiteX6" fmla="*/ 220652 w 2206520"/>
              <a:gd name="connsiteY6" fmla="*/ 2704157 h 2704157"/>
              <a:gd name="connsiteX7" fmla="*/ 0 w 2206520"/>
              <a:gd name="connsiteY7" fmla="*/ 2483505 h 2704157"/>
              <a:gd name="connsiteX8" fmla="*/ 0 w 2206520"/>
              <a:gd name="connsiteY8" fmla="*/ 220652 h 27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520" h="2704157">
                <a:moveTo>
                  <a:pt x="0" y="220652"/>
                </a:moveTo>
                <a:cubicBezTo>
                  <a:pt x="0" y="98789"/>
                  <a:pt x="98789" y="0"/>
                  <a:pt x="220652" y="0"/>
                </a:cubicBezTo>
                <a:lnTo>
                  <a:pt x="1985868" y="0"/>
                </a:lnTo>
                <a:cubicBezTo>
                  <a:pt x="2107731" y="0"/>
                  <a:pt x="2206520" y="98789"/>
                  <a:pt x="2206520" y="220652"/>
                </a:cubicBezTo>
                <a:lnTo>
                  <a:pt x="2206520" y="2483505"/>
                </a:lnTo>
                <a:cubicBezTo>
                  <a:pt x="2206520" y="2605368"/>
                  <a:pt x="2107731" y="2704157"/>
                  <a:pt x="1985868" y="2704157"/>
                </a:cubicBezTo>
                <a:lnTo>
                  <a:pt x="220652" y="2704157"/>
                </a:lnTo>
                <a:cubicBezTo>
                  <a:pt x="98789" y="2704157"/>
                  <a:pt x="0" y="2605368"/>
                  <a:pt x="0" y="2483505"/>
                </a:cubicBezTo>
                <a:lnTo>
                  <a:pt x="0" y="220652"/>
                </a:ln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017" tIns="137017" rIns="137017" bIns="137017" numCol="1" spcCol="1270" anchor="ctr" anchorCtr="1">
            <a:noAutofit/>
          </a:bodyPr>
          <a:lstStyle/>
          <a:p>
            <a:pPr marL="0" lvl="0" indent="0" defTabSz="844550">
              <a:lnSpc>
                <a:spcPct val="150000"/>
              </a:lnSpc>
              <a:spcBef>
                <a:spcPct val="0"/>
              </a:spcBef>
              <a:spcAft>
                <a:spcPct val="35000"/>
              </a:spcAft>
              <a:buNone/>
            </a:pPr>
            <a:r>
              <a:rPr lang="en-AU" sz="1800" kern="1200">
                <a:solidFill>
                  <a:sysClr val="windowText" lastClr="000000"/>
                </a:solidFill>
              </a:rPr>
              <a:t>What are three things I would like to learn about this community?</a:t>
            </a:r>
            <a:endParaRPr lang="en-GB" sz="1800" kern="1200">
              <a:solidFill>
                <a:sysClr val="windowText" lastClr="000000"/>
              </a:solidFill>
            </a:endParaRPr>
          </a:p>
        </p:txBody>
      </p:sp>
      <p:sp>
        <p:nvSpPr>
          <p:cNvPr id="14" name="Freeform: Shape 13">
            <a:extLst>
              <a:ext uri="{FF2B5EF4-FFF2-40B4-BE49-F238E27FC236}">
                <a16:creationId xmlns:a16="http://schemas.microsoft.com/office/drawing/2014/main" id="{AE1B8FF2-9F44-47CD-E3DD-28ABDEA16E77}"/>
              </a:ext>
            </a:extLst>
          </p:cNvPr>
          <p:cNvSpPr/>
          <p:nvPr/>
        </p:nvSpPr>
        <p:spPr>
          <a:xfrm>
            <a:off x="6537305" y="1524622"/>
            <a:ext cx="2206520" cy="2187974"/>
          </a:xfrm>
          <a:custGeom>
            <a:avLst/>
            <a:gdLst>
              <a:gd name="connsiteX0" fmla="*/ 0 w 2206520"/>
              <a:gd name="connsiteY0" fmla="*/ 220652 h 2704157"/>
              <a:gd name="connsiteX1" fmla="*/ 220652 w 2206520"/>
              <a:gd name="connsiteY1" fmla="*/ 0 h 2704157"/>
              <a:gd name="connsiteX2" fmla="*/ 1985868 w 2206520"/>
              <a:gd name="connsiteY2" fmla="*/ 0 h 2704157"/>
              <a:gd name="connsiteX3" fmla="*/ 2206520 w 2206520"/>
              <a:gd name="connsiteY3" fmla="*/ 220652 h 2704157"/>
              <a:gd name="connsiteX4" fmla="*/ 2206520 w 2206520"/>
              <a:gd name="connsiteY4" fmla="*/ 2483505 h 2704157"/>
              <a:gd name="connsiteX5" fmla="*/ 1985868 w 2206520"/>
              <a:gd name="connsiteY5" fmla="*/ 2704157 h 2704157"/>
              <a:gd name="connsiteX6" fmla="*/ 220652 w 2206520"/>
              <a:gd name="connsiteY6" fmla="*/ 2704157 h 2704157"/>
              <a:gd name="connsiteX7" fmla="*/ 0 w 2206520"/>
              <a:gd name="connsiteY7" fmla="*/ 2483505 h 2704157"/>
              <a:gd name="connsiteX8" fmla="*/ 0 w 2206520"/>
              <a:gd name="connsiteY8" fmla="*/ 220652 h 27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520" h="2704157">
                <a:moveTo>
                  <a:pt x="0" y="220652"/>
                </a:moveTo>
                <a:cubicBezTo>
                  <a:pt x="0" y="98789"/>
                  <a:pt x="98789" y="0"/>
                  <a:pt x="220652" y="0"/>
                </a:cubicBezTo>
                <a:lnTo>
                  <a:pt x="1985868" y="0"/>
                </a:lnTo>
                <a:cubicBezTo>
                  <a:pt x="2107731" y="0"/>
                  <a:pt x="2206520" y="98789"/>
                  <a:pt x="2206520" y="220652"/>
                </a:cubicBezTo>
                <a:lnTo>
                  <a:pt x="2206520" y="2483505"/>
                </a:lnTo>
                <a:cubicBezTo>
                  <a:pt x="2206520" y="2605368"/>
                  <a:pt x="2107731" y="2704157"/>
                  <a:pt x="1985868" y="2704157"/>
                </a:cubicBezTo>
                <a:lnTo>
                  <a:pt x="220652" y="2704157"/>
                </a:lnTo>
                <a:cubicBezTo>
                  <a:pt x="98789" y="2704157"/>
                  <a:pt x="0" y="2605368"/>
                  <a:pt x="0" y="2483505"/>
                </a:cubicBezTo>
                <a:lnTo>
                  <a:pt x="0" y="220652"/>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017" tIns="137017" rIns="137017" bIns="137017" numCol="1" spcCol="1270" anchor="ctr" anchorCtr="1">
            <a:noAutofit/>
          </a:bodyPr>
          <a:lstStyle/>
          <a:p>
            <a:pPr marL="0" lvl="0" indent="0" defTabSz="844550">
              <a:lnSpc>
                <a:spcPct val="150000"/>
              </a:lnSpc>
              <a:spcBef>
                <a:spcPct val="0"/>
              </a:spcBef>
              <a:spcAft>
                <a:spcPct val="35000"/>
              </a:spcAft>
              <a:buNone/>
            </a:pPr>
            <a:r>
              <a:rPr lang="en-AU" sz="1800" kern="1200">
                <a:solidFill>
                  <a:sysClr val="windowText" lastClr="000000"/>
                </a:solidFill>
              </a:rPr>
              <a:t>Where am I going to find information about this community?</a:t>
            </a:r>
            <a:endParaRPr lang="en-GB" sz="1800" kern="1200">
              <a:solidFill>
                <a:sysClr val="windowText" lastClr="000000"/>
              </a:solidFill>
            </a:endParaRPr>
          </a:p>
        </p:txBody>
      </p:sp>
      <p:sp>
        <p:nvSpPr>
          <p:cNvPr id="16" name="Freeform: Shape 15">
            <a:extLst>
              <a:ext uri="{FF2B5EF4-FFF2-40B4-BE49-F238E27FC236}">
                <a16:creationId xmlns:a16="http://schemas.microsoft.com/office/drawing/2014/main" id="{2749D48B-748E-7678-7A06-5F672A643411}"/>
              </a:ext>
            </a:extLst>
          </p:cNvPr>
          <p:cNvSpPr/>
          <p:nvPr/>
        </p:nvSpPr>
        <p:spPr>
          <a:xfrm>
            <a:off x="9626433" y="1524622"/>
            <a:ext cx="2206520" cy="2187974"/>
          </a:xfrm>
          <a:custGeom>
            <a:avLst/>
            <a:gdLst>
              <a:gd name="connsiteX0" fmla="*/ 0 w 2206520"/>
              <a:gd name="connsiteY0" fmla="*/ 220652 h 2704157"/>
              <a:gd name="connsiteX1" fmla="*/ 220652 w 2206520"/>
              <a:gd name="connsiteY1" fmla="*/ 0 h 2704157"/>
              <a:gd name="connsiteX2" fmla="*/ 1985868 w 2206520"/>
              <a:gd name="connsiteY2" fmla="*/ 0 h 2704157"/>
              <a:gd name="connsiteX3" fmla="*/ 2206520 w 2206520"/>
              <a:gd name="connsiteY3" fmla="*/ 220652 h 2704157"/>
              <a:gd name="connsiteX4" fmla="*/ 2206520 w 2206520"/>
              <a:gd name="connsiteY4" fmla="*/ 2483505 h 2704157"/>
              <a:gd name="connsiteX5" fmla="*/ 1985868 w 2206520"/>
              <a:gd name="connsiteY5" fmla="*/ 2704157 h 2704157"/>
              <a:gd name="connsiteX6" fmla="*/ 220652 w 2206520"/>
              <a:gd name="connsiteY6" fmla="*/ 2704157 h 2704157"/>
              <a:gd name="connsiteX7" fmla="*/ 0 w 2206520"/>
              <a:gd name="connsiteY7" fmla="*/ 2483505 h 2704157"/>
              <a:gd name="connsiteX8" fmla="*/ 0 w 2206520"/>
              <a:gd name="connsiteY8" fmla="*/ 220652 h 27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6520" h="2704157">
                <a:moveTo>
                  <a:pt x="0" y="220652"/>
                </a:moveTo>
                <a:cubicBezTo>
                  <a:pt x="0" y="98789"/>
                  <a:pt x="98789" y="0"/>
                  <a:pt x="220652" y="0"/>
                </a:cubicBezTo>
                <a:lnTo>
                  <a:pt x="1985868" y="0"/>
                </a:lnTo>
                <a:cubicBezTo>
                  <a:pt x="2107731" y="0"/>
                  <a:pt x="2206520" y="98789"/>
                  <a:pt x="2206520" y="220652"/>
                </a:cubicBezTo>
                <a:lnTo>
                  <a:pt x="2206520" y="2483505"/>
                </a:lnTo>
                <a:cubicBezTo>
                  <a:pt x="2206520" y="2605368"/>
                  <a:pt x="2107731" y="2704157"/>
                  <a:pt x="1985868" y="2704157"/>
                </a:cubicBezTo>
                <a:lnTo>
                  <a:pt x="220652" y="2704157"/>
                </a:lnTo>
                <a:cubicBezTo>
                  <a:pt x="98789" y="2704157"/>
                  <a:pt x="0" y="2605368"/>
                  <a:pt x="0" y="2483505"/>
                </a:cubicBezTo>
                <a:lnTo>
                  <a:pt x="0" y="220652"/>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7017" tIns="137017" rIns="137017" bIns="137017" numCol="1" spcCol="1270" anchor="ctr" anchorCtr="1">
            <a:noAutofit/>
          </a:bodyPr>
          <a:lstStyle/>
          <a:p>
            <a:pPr marL="0" lvl="0" indent="0" defTabSz="844550">
              <a:lnSpc>
                <a:spcPct val="150000"/>
              </a:lnSpc>
              <a:spcBef>
                <a:spcPct val="0"/>
              </a:spcBef>
              <a:spcAft>
                <a:spcPct val="35000"/>
              </a:spcAft>
              <a:buNone/>
            </a:pPr>
            <a:r>
              <a:rPr lang="en-AU" sz="1800" kern="1200">
                <a:solidFill>
                  <a:sysClr val="windowText" lastClr="000000"/>
                </a:solidFill>
              </a:rPr>
              <a:t>How am I going to check that this information is reliable?</a:t>
            </a:r>
            <a:endParaRPr lang="en-GB" sz="1800" kern="1200">
              <a:solidFill>
                <a:sysClr val="windowText" lastClr="000000"/>
              </a:solidFill>
            </a:endParaRPr>
          </a:p>
        </p:txBody>
      </p:sp>
      <p:pic>
        <p:nvPicPr>
          <p:cNvPr id="10" name="Picture 9">
            <a:extLst>
              <a:ext uri="{FF2B5EF4-FFF2-40B4-BE49-F238E27FC236}">
                <a16:creationId xmlns:a16="http://schemas.microsoft.com/office/drawing/2014/main" id="{ECCC9765-79D9-12C5-BD45-B03D9DF2733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201411" y="3606733"/>
            <a:ext cx="3789179" cy="3089267"/>
          </a:xfrm>
          <a:prstGeom prst="rect">
            <a:avLst/>
          </a:prstGeom>
        </p:spPr>
      </p:pic>
      <p:grpSp>
        <p:nvGrpSpPr>
          <p:cNvPr id="5" name="Group 4">
            <a:extLst>
              <a:ext uri="{FF2B5EF4-FFF2-40B4-BE49-F238E27FC236}">
                <a16:creationId xmlns:a16="http://schemas.microsoft.com/office/drawing/2014/main" id="{634E83D2-1678-E04D-EA64-EE6B0E777F25}"/>
              </a:ext>
              <a:ext uri="{C183D7F6-B498-43B3-948B-1728B52AA6E4}">
                <adec:decorative xmlns:adec="http://schemas.microsoft.com/office/drawing/2017/decorative" val="1"/>
              </a:ext>
            </a:extLst>
          </p:cNvPr>
          <p:cNvGrpSpPr/>
          <p:nvPr/>
        </p:nvGrpSpPr>
        <p:grpSpPr>
          <a:xfrm>
            <a:off x="2786220" y="2345000"/>
            <a:ext cx="6646039" cy="547217"/>
            <a:chOff x="2786220" y="2345000"/>
            <a:chExt cx="6646039" cy="547217"/>
          </a:xfrm>
        </p:grpSpPr>
        <p:sp>
          <p:nvSpPr>
            <p:cNvPr id="11" name="Freeform: Shape 10">
              <a:extLst>
                <a:ext uri="{FF2B5EF4-FFF2-40B4-BE49-F238E27FC236}">
                  <a16:creationId xmlns:a16="http://schemas.microsoft.com/office/drawing/2014/main" id="{B395998C-1814-42BE-1BF5-F93EC7EA86D6}"/>
                </a:ext>
              </a:extLst>
            </p:cNvPr>
            <p:cNvSpPr/>
            <p:nvPr/>
          </p:nvSpPr>
          <p:spPr>
            <a:xfrm>
              <a:off x="2786220" y="2345000"/>
              <a:ext cx="467782" cy="547217"/>
            </a:xfrm>
            <a:custGeom>
              <a:avLst/>
              <a:gdLst>
                <a:gd name="connsiteX0" fmla="*/ 0 w 467782"/>
                <a:gd name="connsiteY0" fmla="*/ 109443 h 547217"/>
                <a:gd name="connsiteX1" fmla="*/ 233891 w 467782"/>
                <a:gd name="connsiteY1" fmla="*/ 109443 h 547217"/>
                <a:gd name="connsiteX2" fmla="*/ 233891 w 467782"/>
                <a:gd name="connsiteY2" fmla="*/ 0 h 547217"/>
                <a:gd name="connsiteX3" fmla="*/ 467782 w 467782"/>
                <a:gd name="connsiteY3" fmla="*/ 273609 h 547217"/>
                <a:gd name="connsiteX4" fmla="*/ 233891 w 467782"/>
                <a:gd name="connsiteY4" fmla="*/ 547217 h 547217"/>
                <a:gd name="connsiteX5" fmla="*/ 233891 w 467782"/>
                <a:gd name="connsiteY5" fmla="*/ 437774 h 547217"/>
                <a:gd name="connsiteX6" fmla="*/ 0 w 467782"/>
                <a:gd name="connsiteY6" fmla="*/ 437774 h 547217"/>
                <a:gd name="connsiteX7" fmla="*/ 0 w 467782"/>
                <a:gd name="connsiteY7" fmla="*/ 109443 h 5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782" h="547217">
                  <a:moveTo>
                    <a:pt x="0" y="109443"/>
                  </a:moveTo>
                  <a:lnTo>
                    <a:pt x="233891" y="109443"/>
                  </a:lnTo>
                  <a:lnTo>
                    <a:pt x="233891" y="0"/>
                  </a:lnTo>
                  <a:lnTo>
                    <a:pt x="467782" y="273609"/>
                  </a:lnTo>
                  <a:lnTo>
                    <a:pt x="233891" y="547217"/>
                  </a:lnTo>
                  <a:lnTo>
                    <a:pt x="233891" y="437774"/>
                  </a:lnTo>
                  <a:lnTo>
                    <a:pt x="0" y="437774"/>
                  </a:lnTo>
                  <a:lnTo>
                    <a:pt x="0" y="109443"/>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443" rIns="140335" bIns="10944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3" name="Freeform: Shape 12">
              <a:extLst>
                <a:ext uri="{FF2B5EF4-FFF2-40B4-BE49-F238E27FC236}">
                  <a16:creationId xmlns:a16="http://schemas.microsoft.com/office/drawing/2014/main" id="{2A3F8944-A243-DFBA-78DB-EEEE1C24AA01}"/>
                </a:ext>
              </a:extLst>
            </p:cNvPr>
            <p:cNvSpPr/>
            <p:nvPr/>
          </p:nvSpPr>
          <p:spPr>
            <a:xfrm>
              <a:off x="5875348" y="2345000"/>
              <a:ext cx="467782" cy="547217"/>
            </a:xfrm>
            <a:custGeom>
              <a:avLst/>
              <a:gdLst>
                <a:gd name="connsiteX0" fmla="*/ 0 w 467782"/>
                <a:gd name="connsiteY0" fmla="*/ 109443 h 547217"/>
                <a:gd name="connsiteX1" fmla="*/ 233891 w 467782"/>
                <a:gd name="connsiteY1" fmla="*/ 109443 h 547217"/>
                <a:gd name="connsiteX2" fmla="*/ 233891 w 467782"/>
                <a:gd name="connsiteY2" fmla="*/ 0 h 547217"/>
                <a:gd name="connsiteX3" fmla="*/ 467782 w 467782"/>
                <a:gd name="connsiteY3" fmla="*/ 273609 h 547217"/>
                <a:gd name="connsiteX4" fmla="*/ 233891 w 467782"/>
                <a:gd name="connsiteY4" fmla="*/ 547217 h 547217"/>
                <a:gd name="connsiteX5" fmla="*/ 233891 w 467782"/>
                <a:gd name="connsiteY5" fmla="*/ 437774 h 547217"/>
                <a:gd name="connsiteX6" fmla="*/ 0 w 467782"/>
                <a:gd name="connsiteY6" fmla="*/ 437774 h 547217"/>
                <a:gd name="connsiteX7" fmla="*/ 0 w 467782"/>
                <a:gd name="connsiteY7" fmla="*/ 109443 h 5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782" h="547217">
                  <a:moveTo>
                    <a:pt x="0" y="109443"/>
                  </a:moveTo>
                  <a:lnTo>
                    <a:pt x="233891" y="109443"/>
                  </a:lnTo>
                  <a:lnTo>
                    <a:pt x="233891" y="0"/>
                  </a:lnTo>
                  <a:lnTo>
                    <a:pt x="467782" y="273609"/>
                  </a:lnTo>
                  <a:lnTo>
                    <a:pt x="233891" y="547217"/>
                  </a:lnTo>
                  <a:lnTo>
                    <a:pt x="233891" y="437774"/>
                  </a:lnTo>
                  <a:lnTo>
                    <a:pt x="0" y="437774"/>
                  </a:lnTo>
                  <a:lnTo>
                    <a:pt x="0" y="109443"/>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443" rIns="140335" bIns="10944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5" name="Freeform: Shape 14">
              <a:extLst>
                <a:ext uri="{FF2B5EF4-FFF2-40B4-BE49-F238E27FC236}">
                  <a16:creationId xmlns:a16="http://schemas.microsoft.com/office/drawing/2014/main" id="{700D7685-C86D-14B4-2FBB-81148BA98809}"/>
                </a:ext>
              </a:extLst>
            </p:cNvPr>
            <p:cNvSpPr/>
            <p:nvPr/>
          </p:nvSpPr>
          <p:spPr>
            <a:xfrm>
              <a:off x="8964477" y="2345000"/>
              <a:ext cx="467782" cy="547217"/>
            </a:xfrm>
            <a:custGeom>
              <a:avLst/>
              <a:gdLst>
                <a:gd name="connsiteX0" fmla="*/ 0 w 467782"/>
                <a:gd name="connsiteY0" fmla="*/ 109443 h 547217"/>
                <a:gd name="connsiteX1" fmla="*/ 233891 w 467782"/>
                <a:gd name="connsiteY1" fmla="*/ 109443 h 547217"/>
                <a:gd name="connsiteX2" fmla="*/ 233891 w 467782"/>
                <a:gd name="connsiteY2" fmla="*/ 0 h 547217"/>
                <a:gd name="connsiteX3" fmla="*/ 467782 w 467782"/>
                <a:gd name="connsiteY3" fmla="*/ 273609 h 547217"/>
                <a:gd name="connsiteX4" fmla="*/ 233891 w 467782"/>
                <a:gd name="connsiteY4" fmla="*/ 547217 h 547217"/>
                <a:gd name="connsiteX5" fmla="*/ 233891 w 467782"/>
                <a:gd name="connsiteY5" fmla="*/ 437774 h 547217"/>
                <a:gd name="connsiteX6" fmla="*/ 0 w 467782"/>
                <a:gd name="connsiteY6" fmla="*/ 437774 h 547217"/>
                <a:gd name="connsiteX7" fmla="*/ 0 w 467782"/>
                <a:gd name="connsiteY7" fmla="*/ 109443 h 54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782" h="547217">
                  <a:moveTo>
                    <a:pt x="0" y="109443"/>
                  </a:moveTo>
                  <a:lnTo>
                    <a:pt x="233891" y="109443"/>
                  </a:lnTo>
                  <a:lnTo>
                    <a:pt x="233891" y="0"/>
                  </a:lnTo>
                  <a:lnTo>
                    <a:pt x="467782" y="273609"/>
                  </a:lnTo>
                  <a:lnTo>
                    <a:pt x="233891" y="547217"/>
                  </a:lnTo>
                  <a:lnTo>
                    <a:pt x="233891" y="437774"/>
                  </a:lnTo>
                  <a:lnTo>
                    <a:pt x="0" y="437774"/>
                  </a:lnTo>
                  <a:lnTo>
                    <a:pt x="0" y="109443"/>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9443" rIns="140335" bIns="109443" numCol="1" spcCol="1270" anchor="ctr" anchorCtr="0">
              <a:noAutofit/>
            </a:bodyPr>
            <a:lstStyle/>
            <a:p>
              <a:pPr marL="0" lvl="0" indent="0" algn="ctr" defTabSz="666750">
                <a:lnSpc>
                  <a:spcPct val="90000"/>
                </a:lnSpc>
                <a:spcBef>
                  <a:spcPct val="0"/>
                </a:spcBef>
                <a:spcAft>
                  <a:spcPct val="35000"/>
                </a:spcAft>
                <a:buNone/>
              </a:pPr>
              <a:endParaRPr lang="en-GB" sz="1500" kern="1200"/>
            </a:p>
          </p:txBody>
        </p:sp>
      </p:grpSp>
      <p:sp>
        <p:nvSpPr>
          <p:cNvPr id="3" name="Slide Number Placeholder 2">
            <a:extLst>
              <a:ext uri="{FF2B5EF4-FFF2-40B4-BE49-F238E27FC236}">
                <a16:creationId xmlns:a16="http://schemas.microsoft.com/office/drawing/2014/main" id="{6B434622-AC96-6BA1-3076-A0E172B3FDF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64</a:t>
            </a:fld>
            <a:endParaRPr lang="en-AU"/>
          </a:p>
        </p:txBody>
      </p:sp>
    </p:spTree>
    <p:extLst>
      <p:ext uri="{BB962C8B-B14F-4D97-AF65-F5344CB8AC3E}">
        <p14:creationId xmlns:p14="http://schemas.microsoft.com/office/powerpoint/2010/main" val="5204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EAE5-DA41-FB41-89E9-0CEC12C950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CC66D-1004-72C9-7511-0349945B9DE3}"/>
              </a:ext>
            </a:extLst>
          </p:cNvPr>
          <p:cNvSpPr>
            <a:spLocks noGrp="1"/>
          </p:cNvSpPr>
          <p:nvPr>
            <p:ph type="title"/>
          </p:nvPr>
        </p:nvSpPr>
        <p:spPr/>
        <p:txBody>
          <a:bodyPr/>
          <a:lstStyle/>
          <a:p>
            <a:r>
              <a:rPr lang="en-AU">
                <a:latin typeface="+mj-lt"/>
                <a:cs typeface="Arial"/>
              </a:rPr>
              <a:t>Research options</a:t>
            </a:r>
            <a:endParaRPr lang="en-AU">
              <a:latin typeface="+mj-lt"/>
            </a:endParaRPr>
          </a:p>
        </p:txBody>
      </p:sp>
      <p:sp>
        <p:nvSpPr>
          <p:cNvPr id="2" name="Oval 1">
            <a:extLst>
              <a:ext uri="{FF2B5EF4-FFF2-40B4-BE49-F238E27FC236}">
                <a16:creationId xmlns:a16="http://schemas.microsoft.com/office/drawing/2014/main" id="{BA389B7F-4204-8A2A-883A-26F213E8030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6.5b</a:t>
            </a:r>
            <a:endParaRPr lang="en-GB" sz="1800" b="1"/>
          </a:p>
        </p:txBody>
      </p:sp>
      <p:sp>
        <p:nvSpPr>
          <p:cNvPr id="58" name="TextBox 57">
            <a:extLst>
              <a:ext uri="{FF2B5EF4-FFF2-40B4-BE49-F238E27FC236}">
                <a16:creationId xmlns:a16="http://schemas.microsoft.com/office/drawing/2014/main" id="{B0F416C1-76C7-37FD-51E0-B5F91F1B8707}"/>
              </a:ext>
            </a:extLst>
          </p:cNvPr>
          <p:cNvSpPr txBox="1"/>
          <p:nvPr/>
        </p:nvSpPr>
        <p:spPr>
          <a:xfrm>
            <a:off x="3224151" y="1059476"/>
            <a:ext cx="4701472" cy="370174"/>
          </a:xfrm>
          <a:prstGeom prst="rect">
            <a:avLst/>
          </a:prstGeom>
          <a:noFill/>
        </p:spPr>
        <p:txBody>
          <a:bodyPr wrap="none" lIns="0" tIns="0" rIns="0" bIns="0" rtlCol="0">
            <a:noAutofit/>
          </a:bodyPr>
          <a:lstStyle/>
          <a:p>
            <a:pPr algn="l"/>
            <a:r>
              <a:rPr lang="en-AU" sz="2000"/>
              <a:t>Pick at least 5 different research options.</a:t>
            </a:r>
            <a:endParaRPr lang="en-GB" sz="2000"/>
          </a:p>
        </p:txBody>
      </p:sp>
      <p:sp>
        <p:nvSpPr>
          <p:cNvPr id="6" name="Freeform: Shape 5">
            <a:extLst>
              <a:ext uri="{FF2B5EF4-FFF2-40B4-BE49-F238E27FC236}">
                <a16:creationId xmlns:a16="http://schemas.microsoft.com/office/drawing/2014/main" id="{7542BB72-CBDF-7C59-EEED-C0751659CB38}"/>
              </a:ext>
            </a:extLst>
          </p:cNvPr>
          <p:cNvSpPr/>
          <p:nvPr/>
        </p:nvSpPr>
        <p:spPr>
          <a:xfrm>
            <a:off x="3224151" y="16069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Factual articles</a:t>
            </a:r>
            <a:endParaRPr lang="en-GB" sz="2000" kern="1200">
              <a:solidFill>
                <a:sysClr val="windowText" lastClr="000000"/>
              </a:solidFill>
            </a:endParaRPr>
          </a:p>
        </p:txBody>
      </p:sp>
      <p:sp>
        <p:nvSpPr>
          <p:cNvPr id="15" name="Freeform: Shape 14">
            <a:extLst>
              <a:ext uri="{FF2B5EF4-FFF2-40B4-BE49-F238E27FC236}">
                <a16:creationId xmlns:a16="http://schemas.microsoft.com/office/drawing/2014/main" id="{BA4471DD-CAC0-8831-75B1-93F5D7BB8EAB}"/>
              </a:ext>
            </a:extLst>
          </p:cNvPr>
          <p:cNvSpPr/>
          <p:nvPr/>
        </p:nvSpPr>
        <p:spPr>
          <a:xfrm>
            <a:off x="6140533" y="16069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Podcasts </a:t>
            </a:r>
            <a:endParaRPr lang="en-GB" sz="2000" kern="1200">
              <a:solidFill>
                <a:sysClr val="windowText" lastClr="000000"/>
              </a:solidFill>
            </a:endParaRPr>
          </a:p>
        </p:txBody>
      </p:sp>
      <p:sp>
        <p:nvSpPr>
          <p:cNvPr id="22" name="Freeform: Shape 21">
            <a:extLst>
              <a:ext uri="{FF2B5EF4-FFF2-40B4-BE49-F238E27FC236}">
                <a16:creationId xmlns:a16="http://schemas.microsoft.com/office/drawing/2014/main" id="{1BD5EA93-78C9-D352-EE34-B2C254BF4A83}"/>
              </a:ext>
            </a:extLst>
          </p:cNvPr>
          <p:cNvSpPr/>
          <p:nvPr/>
        </p:nvSpPr>
        <p:spPr>
          <a:xfrm>
            <a:off x="9056915" y="16069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Poems</a:t>
            </a:r>
            <a:endParaRPr lang="en-GB" sz="2000" kern="1200">
              <a:solidFill>
                <a:sysClr val="windowText" lastClr="000000"/>
              </a:solidFill>
            </a:endParaRPr>
          </a:p>
        </p:txBody>
      </p:sp>
      <p:sp>
        <p:nvSpPr>
          <p:cNvPr id="9" name="Freeform: Shape 8">
            <a:extLst>
              <a:ext uri="{FF2B5EF4-FFF2-40B4-BE49-F238E27FC236}">
                <a16:creationId xmlns:a16="http://schemas.microsoft.com/office/drawing/2014/main" id="{A4DE0151-EB54-B4DE-E06B-3ECD4C648CA6}"/>
              </a:ext>
            </a:extLst>
          </p:cNvPr>
          <p:cNvSpPr/>
          <p:nvPr/>
        </p:nvSpPr>
        <p:spPr>
          <a:xfrm>
            <a:off x="3224151" y="24493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Feature articles</a:t>
            </a:r>
            <a:endParaRPr lang="en-GB" sz="2000" kern="1200">
              <a:solidFill>
                <a:sysClr val="windowText" lastClr="000000"/>
              </a:solidFill>
            </a:endParaRPr>
          </a:p>
        </p:txBody>
      </p:sp>
      <p:sp>
        <p:nvSpPr>
          <p:cNvPr id="16" name="Freeform: Shape 15">
            <a:extLst>
              <a:ext uri="{FF2B5EF4-FFF2-40B4-BE49-F238E27FC236}">
                <a16:creationId xmlns:a16="http://schemas.microsoft.com/office/drawing/2014/main" id="{ED9FD3A2-54C3-D69B-F6CD-79B153AFAEF2}"/>
              </a:ext>
            </a:extLst>
          </p:cNvPr>
          <p:cNvSpPr/>
          <p:nvPr/>
        </p:nvSpPr>
        <p:spPr>
          <a:xfrm>
            <a:off x="6140533" y="24493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Sketches</a:t>
            </a:r>
            <a:endParaRPr lang="en-GB" sz="2000" kern="1200">
              <a:solidFill>
                <a:sysClr val="windowText" lastClr="000000"/>
              </a:solidFill>
            </a:endParaRPr>
          </a:p>
        </p:txBody>
      </p:sp>
      <p:sp>
        <p:nvSpPr>
          <p:cNvPr id="23" name="Freeform: Shape 22">
            <a:extLst>
              <a:ext uri="{FF2B5EF4-FFF2-40B4-BE49-F238E27FC236}">
                <a16:creationId xmlns:a16="http://schemas.microsoft.com/office/drawing/2014/main" id="{4FA71094-F567-044D-10B4-E67754C1A14E}"/>
              </a:ext>
            </a:extLst>
          </p:cNvPr>
          <p:cNvSpPr/>
          <p:nvPr/>
        </p:nvSpPr>
        <p:spPr>
          <a:xfrm>
            <a:off x="9056915" y="24493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Song lyrics</a:t>
            </a:r>
            <a:endParaRPr lang="en-GB" sz="2000" kern="1200">
              <a:solidFill>
                <a:sysClr val="windowText" lastClr="000000"/>
              </a:solidFill>
            </a:endParaRPr>
          </a:p>
        </p:txBody>
      </p:sp>
      <p:sp>
        <p:nvSpPr>
          <p:cNvPr id="10" name="Freeform: Shape 9">
            <a:extLst>
              <a:ext uri="{FF2B5EF4-FFF2-40B4-BE49-F238E27FC236}">
                <a16:creationId xmlns:a16="http://schemas.microsoft.com/office/drawing/2014/main" id="{3A0357C0-14E5-D4BB-A93A-CE7EA59DA9C4}"/>
              </a:ext>
            </a:extLst>
          </p:cNvPr>
          <p:cNvSpPr/>
          <p:nvPr/>
        </p:nvSpPr>
        <p:spPr>
          <a:xfrm>
            <a:off x="3224151" y="32917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Opinion pieces</a:t>
            </a:r>
            <a:endParaRPr lang="en-GB" sz="2000" kern="1200">
              <a:solidFill>
                <a:sysClr val="windowText" lastClr="000000"/>
              </a:solidFill>
            </a:endParaRPr>
          </a:p>
        </p:txBody>
      </p:sp>
      <p:sp>
        <p:nvSpPr>
          <p:cNvPr id="17" name="Freeform: Shape 16">
            <a:extLst>
              <a:ext uri="{FF2B5EF4-FFF2-40B4-BE49-F238E27FC236}">
                <a16:creationId xmlns:a16="http://schemas.microsoft.com/office/drawing/2014/main" id="{D265A32F-832D-DD9F-B325-C1148525D7BD}"/>
              </a:ext>
            </a:extLst>
          </p:cNvPr>
          <p:cNvSpPr/>
          <p:nvPr/>
        </p:nvSpPr>
        <p:spPr>
          <a:xfrm>
            <a:off x="6140533" y="32917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Photos</a:t>
            </a:r>
            <a:endParaRPr lang="en-GB" sz="2000" kern="1200">
              <a:solidFill>
                <a:sysClr val="windowText" lastClr="000000"/>
              </a:solidFill>
            </a:endParaRPr>
          </a:p>
        </p:txBody>
      </p:sp>
      <p:sp>
        <p:nvSpPr>
          <p:cNvPr id="24" name="Freeform: Shape 23">
            <a:extLst>
              <a:ext uri="{FF2B5EF4-FFF2-40B4-BE49-F238E27FC236}">
                <a16:creationId xmlns:a16="http://schemas.microsoft.com/office/drawing/2014/main" id="{0870F870-F9C3-EC22-929B-1AE10535B0E1}"/>
              </a:ext>
            </a:extLst>
          </p:cNvPr>
          <p:cNvSpPr/>
          <p:nvPr/>
        </p:nvSpPr>
        <p:spPr>
          <a:xfrm>
            <a:off x="9056915" y="32917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Music</a:t>
            </a:r>
            <a:endParaRPr lang="en-GB" sz="2000" kern="1200">
              <a:solidFill>
                <a:sysClr val="windowText" lastClr="000000"/>
              </a:solidFill>
            </a:endParaRPr>
          </a:p>
        </p:txBody>
      </p:sp>
      <p:sp>
        <p:nvSpPr>
          <p:cNvPr id="11" name="Freeform: Shape 10">
            <a:extLst>
              <a:ext uri="{FF2B5EF4-FFF2-40B4-BE49-F238E27FC236}">
                <a16:creationId xmlns:a16="http://schemas.microsoft.com/office/drawing/2014/main" id="{F2F6D396-1919-F58E-0633-FBB1A37360D5}"/>
              </a:ext>
            </a:extLst>
          </p:cNvPr>
          <p:cNvSpPr/>
          <p:nvPr/>
        </p:nvSpPr>
        <p:spPr>
          <a:xfrm>
            <a:off x="3224151" y="41341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Studies</a:t>
            </a:r>
            <a:endParaRPr lang="en-GB" sz="2000" kern="1200">
              <a:solidFill>
                <a:sysClr val="windowText" lastClr="000000"/>
              </a:solidFill>
            </a:endParaRPr>
          </a:p>
        </p:txBody>
      </p:sp>
      <p:sp>
        <p:nvSpPr>
          <p:cNvPr id="18" name="Freeform: Shape 17">
            <a:extLst>
              <a:ext uri="{FF2B5EF4-FFF2-40B4-BE49-F238E27FC236}">
                <a16:creationId xmlns:a16="http://schemas.microsoft.com/office/drawing/2014/main" id="{FD765C9B-1D80-E263-98B3-982724F91C82}"/>
              </a:ext>
            </a:extLst>
          </p:cNvPr>
          <p:cNvSpPr/>
          <p:nvPr/>
        </p:nvSpPr>
        <p:spPr>
          <a:xfrm>
            <a:off x="6140533" y="41341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Artworks</a:t>
            </a:r>
            <a:endParaRPr lang="en-GB" sz="2000" kern="1200">
              <a:solidFill>
                <a:sysClr val="windowText" lastClr="000000"/>
              </a:solidFill>
            </a:endParaRPr>
          </a:p>
        </p:txBody>
      </p:sp>
      <p:sp>
        <p:nvSpPr>
          <p:cNvPr id="25" name="Freeform: Shape 24">
            <a:extLst>
              <a:ext uri="{FF2B5EF4-FFF2-40B4-BE49-F238E27FC236}">
                <a16:creationId xmlns:a16="http://schemas.microsoft.com/office/drawing/2014/main" id="{94064D15-31DF-2443-CCE6-273B063FBAA5}"/>
              </a:ext>
            </a:extLst>
          </p:cNvPr>
          <p:cNvSpPr/>
          <p:nvPr/>
        </p:nvSpPr>
        <p:spPr>
          <a:xfrm>
            <a:off x="9056915" y="41341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Cartoons</a:t>
            </a:r>
            <a:endParaRPr lang="en-GB" sz="2000" kern="1200">
              <a:solidFill>
                <a:sysClr val="windowText" lastClr="000000"/>
              </a:solidFill>
            </a:endParaRPr>
          </a:p>
        </p:txBody>
      </p:sp>
      <p:sp>
        <p:nvSpPr>
          <p:cNvPr id="12" name="Freeform: Shape 11">
            <a:extLst>
              <a:ext uri="{FF2B5EF4-FFF2-40B4-BE49-F238E27FC236}">
                <a16:creationId xmlns:a16="http://schemas.microsoft.com/office/drawing/2014/main" id="{5B78EEB7-FBCF-0575-E9D7-E27660397EAB}"/>
              </a:ext>
            </a:extLst>
          </p:cNvPr>
          <p:cNvSpPr/>
          <p:nvPr/>
        </p:nvSpPr>
        <p:spPr>
          <a:xfrm>
            <a:off x="3224151" y="49765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Testimonials</a:t>
            </a:r>
            <a:endParaRPr lang="en-GB" sz="2000" kern="1200">
              <a:solidFill>
                <a:sysClr val="windowText" lastClr="000000"/>
              </a:solidFill>
            </a:endParaRPr>
          </a:p>
        </p:txBody>
      </p:sp>
      <p:sp>
        <p:nvSpPr>
          <p:cNvPr id="19" name="Freeform: Shape 18">
            <a:extLst>
              <a:ext uri="{FF2B5EF4-FFF2-40B4-BE49-F238E27FC236}">
                <a16:creationId xmlns:a16="http://schemas.microsoft.com/office/drawing/2014/main" id="{1848B46C-64F6-74E0-1B1B-F6C10C6DEC9B}"/>
              </a:ext>
            </a:extLst>
          </p:cNvPr>
          <p:cNvSpPr/>
          <p:nvPr/>
        </p:nvSpPr>
        <p:spPr>
          <a:xfrm>
            <a:off x="6140533" y="49765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Memes</a:t>
            </a:r>
            <a:endParaRPr lang="en-GB" sz="2000" kern="1200">
              <a:solidFill>
                <a:sysClr val="windowText" lastClr="000000"/>
              </a:solidFill>
            </a:endParaRPr>
          </a:p>
        </p:txBody>
      </p:sp>
      <p:sp>
        <p:nvSpPr>
          <p:cNvPr id="26" name="Freeform: Shape 25">
            <a:extLst>
              <a:ext uri="{FF2B5EF4-FFF2-40B4-BE49-F238E27FC236}">
                <a16:creationId xmlns:a16="http://schemas.microsoft.com/office/drawing/2014/main" id="{A82C319B-3670-FE10-D57B-B3890FD12BB4}"/>
              </a:ext>
            </a:extLst>
          </p:cNvPr>
          <p:cNvSpPr/>
          <p:nvPr/>
        </p:nvSpPr>
        <p:spPr>
          <a:xfrm>
            <a:off x="9056915" y="49765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Advertisements</a:t>
            </a:r>
            <a:endParaRPr lang="en-GB" sz="2000" kern="1200">
              <a:solidFill>
                <a:sysClr val="windowText" lastClr="000000"/>
              </a:solidFill>
            </a:endParaRPr>
          </a:p>
        </p:txBody>
      </p:sp>
      <p:sp>
        <p:nvSpPr>
          <p:cNvPr id="13" name="Freeform: Shape 12">
            <a:extLst>
              <a:ext uri="{FF2B5EF4-FFF2-40B4-BE49-F238E27FC236}">
                <a16:creationId xmlns:a16="http://schemas.microsoft.com/office/drawing/2014/main" id="{00FEAF21-7E21-6802-FFB4-48E62BC4573F}"/>
              </a:ext>
            </a:extLst>
          </p:cNvPr>
          <p:cNvSpPr/>
          <p:nvPr/>
        </p:nvSpPr>
        <p:spPr>
          <a:xfrm>
            <a:off x="3224151" y="5818987"/>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Websites</a:t>
            </a:r>
            <a:endParaRPr lang="en-GB" sz="2000" kern="1200">
              <a:solidFill>
                <a:sysClr val="windowText" lastClr="000000"/>
              </a:solidFill>
            </a:endParaRPr>
          </a:p>
        </p:txBody>
      </p:sp>
      <p:sp>
        <p:nvSpPr>
          <p:cNvPr id="20" name="Freeform: Shape 19">
            <a:extLst>
              <a:ext uri="{FF2B5EF4-FFF2-40B4-BE49-F238E27FC236}">
                <a16:creationId xmlns:a16="http://schemas.microsoft.com/office/drawing/2014/main" id="{732C3DB9-3764-4593-3658-D5CAD859C105}"/>
              </a:ext>
            </a:extLst>
          </p:cNvPr>
          <p:cNvSpPr/>
          <p:nvPr/>
        </p:nvSpPr>
        <p:spPr>
          <a:xfrm>
            <a:off x="6140533" y="5818990"/>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FFCC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Quotes</a:t>
            </a:r>
            <a:endParaRPr lang="en-GB" sz="2000" kern="1200">
              <a:solidFill>
                <a:sysClr val="windowText" lastClr="000000"/>
              </a:solidFill>
            </a:endParaRPr>
          </a:p>
        </p:txBody>
      </p:sp>
      <p:sp>
        <p:nvSpPr>
          <p:cNvPr id="27" name="Freeform: Shape 26">
            <a:extLst>
              <a:ext uri="{FF2B5EF4-FFF2-40B4-BE49-F238E27FC236}">
                <a16:creationId xmlns:a16="http://schemas.microsoft.com/office/drawing/2014/main" id="{85AF8829-3E5E-EF57-F779-908043C474E9}"/>
              </a:ext>
            </a:extLst>
          </p:cNvPr>
          <p:cNvSpPr/>
          <p:nvPr/>
        </p:nvSpPr>
        <p:spPr>
          <a:xfrm>
            <a:off x="9056915" y="5818986"/>
            <a:ext cx="2565122" cy="730080"/>
          </a:xfrm>
          <a:custGeom>
            <a:avLst/>
            <a:gdLst>
              <a:gd name="connsiteX0" fmla="*/ 0 w 2565122"/>
              <a:gd name="connsiteY0" fmla="*/ 121682 h 730080"/>
              <a:gd name="connsiteX1" fmla="*/ 121682 w 2565122"/>
              <a:gd name="connsiteY1" fmla="*/ 0 h 730080"/>
              <a:gd name="connsiteX2" fmla="*/ 2443440 w 2565122"/>
              <a:gd name="connsiteY2" fmla="*/ 0 h 730080"/>
              <a:gd name="connsiteX3" fmla="*/ 2565122 w 2565122"/>
              <a:gd name="connsiteY3" fmla="*/ 121682 h 730080"/>
              <a:gd name="connsiteX4" fmla="*/ 2565122 w 2565122"/>
              <a:gd name="connsiteY4" fmla="*/ 608398 h 730080"/>
              <a:gd name="connsiteX5" fmla="*/ 2443440 w 2565122"/>
              <a:gd name="connsiteY5" fmla="*/ 730080 h 730080"/>
              <a:gd name="connsiteX6" fmla="*/ 121682 w 2565122"/>
              <a:gd name="connsiteY6" fmla="*/ 730080 h 730080"/>
              <a:gd name="connsiteX7" fmla="*/ 0 w 2565122"/>
              <a:gd name="connsiteY7" fmla="*/ 608398 h 730080"/>
              <a:gd name="connsiteX8" fmla="*/ 0 w 2565122"/>
              <a:gd name="connsiteY8" fmla="*/ 121682 h 73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122" h="730080">
                <a:moveTo>
                  <a:pt x="0" y="121682"/>
                </a:moveTo>
                <a:cubicBezTo>
                  <a:pt x="0" y="54479"/>
                  <a:pt x="54479" y="0"/>
                  <a:pt x="121682" y="0"/>
                </a:cubicBezTo>
                <a:lnTo>
                  <a:pt x="2443440" y="0"/>
                </a:lnTo>
                <a:cubicBezTo>
                  <a:pt x="2510643" y="0"/>
                  <a:pt x="2565122" y="54479"/>
                  <a:pt x="2565122" y="121682"/>
                </a:cubicBezTo>
                <a:lnTo>
                  <a:pt x="2565122" y="608398"/>
                </a:lnTo>
                <a:cubicBezTo>
                  <a:pt x="2565122" y="675601"/>
                  <a:pt x="2510643" y="730080"/>
                  <a:pt x="2443440" y="730080"/>
                </a:cubicBezTo>
                <a:lnTo>
                  <a:pt x="121682" y="730080"/>
                </a:lnTo>
                <a:cubicBezTo>
                  <a:pt x="54479" y="730080"/>
                  <a:pt x="0" y="675601"/>
                  <a:pt x="0" y="608398"/>
                </a:cubicBezTo>
                <a:lnTo>
                  <a:pt x="0" y="121682"/>
                </a:lnTo>
                <a:close/>
              </a:path>
            </a:pathLst>
          </a:custGeom>
          <a:solidFill>
            <a:srgbClr val="E6D9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460" tIns="119460" rIns="119460" bIns="119460" numCol="1" spcCol="1270" anchor="ctr" anchorCtr="0">
            <a:noAutofit/>
          </a:bodyPr>
          <a:lstStyle/>
          <a:p>
            <a:pPr marL="0" lvl="0" indent="0" algn="ctr" defTabSz="977900">
              <a:lnSpc>
                <a:spcPct val="90000"/>
              </a:lnSpc>
              <a:spcBef>
                <a:spcPct val="0"/>
              </a:spcBef>
              <a:spcAft>
                <a:spcPct val="35000"/>
              </a:spcAft>
              <a:buNone/>
            </a:pPr>
            <a:r>
              <a:rPr lang="en-AU" sz="2000" kern="1200">
                <a:solidFill>
                  <a:sysClr val="windowText" lastClr="000000"/>
                </a:solidFill>
              </a:rPr>
              <a:t>Posters</a:t>
            </a:r>
            <a:endParaRPr lang="en-GB" sz="2000" kern="1200">
              <a:solidFill>
                <a:sysClr val="windowText" lastClr="000000"/>
              </a:solidFill>
            </a:endParaRPr>
          </a:p>
        </p:txBody>
      </p:sp>
      <p:pic>
        <p:nvPicPr>
          <p:cNvPr id="57" name="Picture 56">
            <a:extLst>
              <a:ext uri="{FF2B5EF4-FFF2-40B4-BE49-F238E27FC236}">
                <a16:creationId xmlns:a16="http://schemas.microsoft.com/office/drawing/2014/main" id="{9E53F37B-E61F-0518-25A4-4E079B341D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0529" y="1268906"/>
            <a:ext cx="2807992" cy="5427094"/>
          </a:xfrm>
          <a:prstGeom prst="rect">
            <a:avLst/>
          </a:prstGeom>
        </p:spPr>
      </p:pic>
      <p:sp>
        <p:nvSpPr>
          <p:cNvPr id="3" name="Slide Number Placeholder 2">
            <a:extLst>
              <a:ext uri="{FF2B5EF4-FFF2-40B4-BE49-F238E27FC236}">
                <a16:creationId xmlns:a16="http://schemas.microsoft.com/office/drawing/2014/main" id="{5E669C09-C855-9010-B938-02D9902FBF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3698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86963-E923-F104-B14C-B2C3CE1F33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D2476A-190D-AEBC-321A-E5524556179E}"/>
              </a:ext>
            </a:extLst>
          </p:cNvPr>
          <p:cNvSpPr>
            <a:spLocks noGrp="1"/>
          </p:cNvSpPr>
          <p:nvPr>
            <p:ph type="title"/>
          </p:nvPr>
        </p:nvSpPr>
        <p:spPr/>
        <p:txBody>
          <a:bodyPr/>
          <a:lstStyle/>
          <a:p>
            <a:r>
              <a:rPr lang="en-AU">
                <a:latin typeface="+mj-lt"/>
                <a:cs typeface="Arial"/>
              </a:rPr>
              <a:t>Sharing back</a:t>
            </a:r>
            <a:endParaRPr lang="en-AU">
              <a:latin typeface="+mj-lt"/>
            </a:endParaRPr>
          </a:p>
        </p:txBody>
      </p:sp>
      <p:sp>
        <p:nvSpPr>
          <p:cNvPr id="16" name="Oval 15">
            <a:extLst>
              <a:ext uri="{FF2B5EF4-FFF2-40B4-BE49-F238E27FC236}">
                <a16:creationId xmlns:a16="http://schemas.microsoft.com/office/drawing/2014/main" id="{D0AE4EB0-ACF8-3310-2770-1084F7CA54A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6.5c</a:t>
            </a:r>
            <a:endParaRPr lang="en-GB" sz="1800" b="1"/>
          </a:p>
        </p:txBody>
      </p:sp>
      <p:sp>
        <p:nvSpPr>
          <p:cNvPr id="5" name="Freeform: Shape 4">
            <a:extLst>
              <a:ext uri="{FF2B5EF4-FFF2-40B4-BE49-F238E27FC236}">
                <a16:creationId xmlns:a16="http://schemas.microsoft.com/office/drawing/2014/main" id="{FB034975-8F5E-2021-5AC9-F53ABBCDE46D}"/>
              </a:ext>
            </a:extLst>
          </p:cNvPr>
          <p:cNvSpPr/>
          <p:nvPr/>
        </p:nvSpPr>
        <p:spPr>
          <a:xfrm>
            <a:off x="414273" y="1534883"/>
            <a:ext cx="2185279" cy="2613957"/>
          </a:xfrm>
          <a:custGeom>
            <a:avLst/>
            <a:gdLst>
              <a:gd name="connsiteX0" fmla="*/ 0 w 2185279"/>
              <a:gd name="connsiteY0" fmla="*/ 218528 h 2613957"/>
              <a:gd name="connsiteX1" fmla="*/ 218528 w 2185279"/>
              <a:gd name="connsiteY1" fmla="*/ 0 h 2613957"/>
              <a:gd name="connsiteX2" fmla="*/ 1966751 w 2185279"/>
              <a:gd name="connsiteY2" fmla="*/ 0 h 2613957"/>
              <a:gd name="connsiteX3" fmla="*/ 2185279 w 2185279"/>
              <a:gd name="connsiteY3" fmla="*/ 218528 h 2613957"/>
              <a:gd name="connsiteX4" fmla="*/ 2185279 w 2185279"/>
              <a:gd name="connsiteY4" fmla="*/ 2395429 h 2613957"/>
              <a:gd name="connsiteX5" fmla="*/ 1966751 w 2185279"/>
              <a:gd name="connsiteY5" fmla="*/ 2613957 h 2613957"/>
              <a:gd name="connsiteX6" fmla="*/ 218528 w 2185279"/>
              <a:gd name="connsiteY6" fmla="*/ 2613957 h 2613957"/>
              <a:gd name="connsiteX7" fmla="*/ 0 w 2185279"/>
              <a:gd name="connsiteY7" fmla="*/ 2395429 h 2613957"/>
              <a:gd name="connsiteX8" fmla="*/ 0 w 2185279"/>
              <a:gd name="connsiteY8" fmla="*/ 218528 h 26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279" h="2613957">
                <a:moveTo>
                  <a:pt x="0" y="218528"/>
                </a:moveTo>
                <a:cubicBezTo>
                  <a:pt x="0" y="97838"/>
                  <a:pt x="97838" y="0"/>
                  <a:pt x="218528" y="0"/>
                </a:cubicBezTo>
                <a:lnTo>
                  <a:pt x="1966751" y="0"/>
                </a:lnTo>
                <a:cubicBezTo>
                  <a:pt x="2087441" y="0"/>
                  <a:pt x="2185279" y="97838"/>
                  <a:pt x="2185279" y="218528"/>
                </a:cubicBezTo>
                <a:lnTo>
                  <a:pt x="2185279" y="2395429"/>
                </a:lnTo>
                <a:cubicBezTo>
                  <a:pt x="2185279" y="2516119"/>
                  <a:pt x="2087441" y="2613957"/>
                  <a:pt x="1966751" y="2613957"/>
                </a:cubicBezTo>
                <a:lnTo>
                  <a:pt x="218528" y="2613957"/>
                </a:lnTo>
                <a:cubicBezTo>
                  <a:pt x="97838" y="2613957"/>
                  <a:pt x="0" y="2516119"/>
                  <a:pt x="0" y="2395429"/>
                </a:cubicBezTo>
                <a:lnTo>
                  <a:pt x="0" y="218528"/>
                </a:lnTo>
                <a:close/>
              </a:path>
            </a:pathLst>
          </a:custGeom>
          <a:solidFill>
            <a:srgbClr val="CCFF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395" tIns="136395" rIns="136395" bIns="136395" numCol="1" spcCol="1270" anchor="ctr" anchorCtr="1">
            <a:noAutofit/>
          </a:bodyPr>
          <a:lstStyle/>
          <a:p>
            <a:pPr marL="0" lvl="0" indent="0" defTabSz="844550">
              <a:lnSpc>
                <a:spcPct val="150000"/>
              </a:lnSpc>
              <a:spcBef>
                <a:spcPct val="0"/>
              </a:spcBef>
              <a:spcAft>
                <a:spcPts val="1200"/>
              </a:spcAft>
              <a:buNone/>
            </a:pPr>
            <a:r>
              <a:rPr lang="en-AU" sz="1800" kern="1200">
                <a:solidFill>
                  <a:sysClr val="windowText" lastClr="000000"/>
                </a:solidFill>
              </a:rPr>
              <a:t>What is an important piece of information to share? </a:t>
            </a:r>
            <a:endParaRPr lang="en-GB" sz="1800" kern="1200">
              <a:solidFill>
                <a:sysClr val="windowText" lastClr="000000"/>
              </a:solidFill>
            </a:endParaRPr>
          </a:p>
        </p:txBody>
      </p:sp>
      <p:sp>
        <p:nvSpPr>
          <p:cNvPr id="10" name="Freeform: Shape 9">
            <a:extLst>
              <a:ext uri="{FF2B5EF4-FFF2-40B4-BE49-F238E27FC236}">
                <a16:creationId xmlns:a16="http://schemas.microsoft.com/office/drawing/2014/main" id="{C5936344-D570-391B-9D44-E4A75131DDEF}"/>
              </a:ext>
            </a:extLst>
          </p:cNvPr>
          <p:cNvSpPr/>
          <p:nvPr/>
        </p:nvSpPr>
        <p:spPr>
          <a:xfrm>
            <a:off x="3473664" y="1534883"/>
            <a:ext cx="2185279" cy="2613957"/>
          </a:xfrm>
          <a:custGeom>
            <a:avLst/>
            <a:gdLst>
              <a:gd name="connsiteX0" fmla="*/ 0 w 2185279"/>
              <a:gd name="connsiteY0" fmla="*/ 218528 h 2613957"/>
              <a:gd name="connsiteX1" fmla="*/ 218528 w 2185279"/>
              <a:gd name="connsiteY1" fmla="*/ 0 h 2613957"/>
              <a:gd name="connsiteX2" fmla="*/ 1966751 w 2185279"/>
              <a:gd name="connsiteY2" fmla="*/ 0 h 2613957"/>
              <a:gd name="connsiteX3" fmla="*/ 2185279 w 2185279"/>
              <a:gd name="connsiteY3" fmla="*/ 218528 h 2613957"/>
              <a:gd name="connsiteX4" fmla="*/ 2185279 w 2185279"/>
              <a:gd name="connsiteY4" fmla="*/ 2395429 h 2613957"/>
              <a:gd name="connsiteX5" fmla="*/ 1966751 w 2185279"/>
              <a:gd name="connsiteY5" fmla="*/ 2613957 h 2613957"/>
              <a:gd name="connsiteX6" fmla="*/ 218528 w 2185279"/>
              <a:gd name="connsiteY6" fmla="*/ 2613957 h 2613957"/>
              <a:gd name="connsiteX7" fmla="*/ 0 w 2185279"/>
              <a:gd name="connsiteY7" fmla="*/ 2395429 h 2613957"/>
              <a:gd name="connsiteX8" fmla="*/ 0 w 2185279"/>
              <a:gd name="connsiteY8" fmla="*/ 218528 h 26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279" h="2613957">
                <a:moveTo>
                  <a:pt x="0" y="218528"/>
                </a:moveTo>
                <a:cubicBezTo>
                  <a:pt x="0" y="97838"/>
                  <a:pt x="97838" y="0"/>
                  <a:pt x="218528" y="0"/>
                </a:cubicBezTo>
                <a:lnTo>
                  <a:pt x="1966751" y="0"/>
                </a:lnTo>
                <a:cubicBezTo>
                  <a:pt x="2087441" y="0"/>
                  <a:pt x="2185279" y="97838"/>
                  <a:pt x="2185279" y="218528"/>
                </a:cubicBezTo>
                <a:lnTo>
                  <a:pt x="2185279" y="2395429"/>
                </a:lnTo>
                <a:cubicBezTo>
                  <a:pt x="2185279" y="2516119"/>
                  <a:pt x="2087441" y="2613957"/>
                  <a:pt x="1966751" y="2613957"/>
                </a:cubicBezTo>
                <a:lnTo>
                  <a:pt x="218528" y="2613957"/>
                </a:lnTo>
                <a:cubicBezTo>
                  <a:pt x="97838" y="2613957"/>
                  <a:pt x="0" y="2516119"/>
                  <a:pt x="0" y="2395429"/>
                </a:cubicBezTo>
                <a:lnTo>
                  <a:pt x="0" y="218528"/>
                </a:lnTo>
                <a:close/>
              </a:path>
            </a:pathLst>
          </a:custGeom>
          <a:solidFill>
            <a:srgbClr val="99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395" tIns="136395" rIns="136395" bIns="136395" numCol="1" spcCol="1270" anchor="ctr" anchorCtr="1">
            <a:noAutofit/>
          </a:bodyPr>
          <a:lstStyle/>
          <a:p>
            <a:pPr marL="0" lvl="0" indent="0" defTabSz="844550">
              <a:lnSpc>
                <a:spcPct val="150000"/>
              </a:lnSpc>
              <a:spcBef>
                <a:spcPct val="0"/>
              </a:spcBef>
              <a:spcAft>
                <a:spcPts val="1200"/>
              </a:spcAft>
              <a:buNone/>
            </a:pPr>
            <a:r>
              <a:rPr lang="en-AU" sz="1800" kern="1200">
                <a:solidFill>
                  <a:sysClr val="windowText" lastClr="000000"/>
                </a:solidFill>
              </a:rPr>
              <a:t>What is something enlightening, surprising or interesting I discovered?</a:t>
            </a:r>
            <a:endParaRPr lang="en-GB" sz="1800" kern="1200">
              <a:solidFill>
                <a:sysClr val="windowText" lastClr="000000"/>
              </a:solidFill>
            </a:endParaRPr>
          </a:p>
        </p:txBody>
      </p:sp>
      <p:sp>
        <p:nvSpPr>
          <p:cNvPr id="12" name="Freeform: Shape 11">
            <a:extLst>
              <a:ext uri="{FF2B5EF4-FFF2-40B4-BE49-F238E27FC236}">
                <a16:creationId xmlns:a16="http://schemas.microsoft.com/office/drawing/2014/main" id="{407A9B3F-A873-9FC1-B724-26267A8DAB9F}"/>
              </a:ext>
            </a:extLst>
          </p:cNvPr>
          <p:cNvSpPr/>
          <p:nvPr/>
        </p:nvSpPr>
        <p:spPr>
          <a:xfrm>
            <a:off x="6533056" y="1534883"/>
            <a:ext cx="2185279" cy="2613957"/>
          </a:xfrm>
          <a:custGeom>
            <a:avLst/>
            <a:gdLst>
              <a:gd name="connsiteX0" fmla="*/ 0 w 2185279"/>
              <a:gd name="connsiteY0" fmla="*/ 218528 h 2613957"/>
              <a:gd name="connsiteX1" fmla="*/ 218528 w 2185279"/>
              <a:gd name="connsiteY1" fmla="*/ 0 h 2613957"/>
              <a:gd name="connsiteX2" fmla="*/ 1966751 w 2185279"/>
              <a:gd name="connsiteY2" fmla="*/ 0 h 2613957"/>
              <a:gd name="connsiteX3" fmla="*/ 2185279 w 2185279"/>
              <a:gd name="connsiteY3" fmla="*/ 218528 h 2613957"/>
              <a:gd name="connsiteX4" fmla="*/ 2185279 w 2185279"/>
              <a:gd name="connsiteY4" fmla="*/ 2395429 h 2613957"/>
              <a:gd name="connsiteX5" fmla="*/ 1966751 w 2185279"/>
              <a:gd name="connsiteY5" fmla="*/ 2613957 h 2613957"/>
              <a:gd name="connsiteX6" fmla="*/ 218528 w 2185279"/>
              <a:gd name="connsiteY6" fmla="*/ 2613957 h 2613957"/>
              <a:gd name="connsiteX7" fmla="*/ 0 w 2185279"/>
              <a:gd name="connsiteY7" fmla="*/ 2395429 h 2613957"/>
              <a:gd name="connsiteX8" fmla="*/ 0 w 2185279"/>
              <a:gd name="connsiteY8" fmla="*/ 218528 h 26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279" h="2613957">
                <a:moveTo>
                  <a:pt x="0" y="218528"/>
                </a:moveTo>
                <a:cubicBezTo>
                  <a:pt x="0" y="97838"/>
                  <a:pt x="97838" y="0"/>
                  <a:pt x="218528" y="0"/>
                </a:cubicBezTo>
                <a:lnTo>
                  <a:pt x="1966751" y="0"/>
                </a:lnTo>
                <a:cubicBezTo>
                  <a:pt x="2087441" y="0"/>
                  <a:pt x="2185279" y="97838"/>
                  <a:pt x="2185279" y="218528"/>
                </a:cubicBezTo>
                <a:lnTo>
                  <a:pt x="2185279" y="2395429"/>
                </a:lnTo>
                <a:cubicBezTo>
                  <a:pt x="2185279" y="2516119"/>
                  <a:pt x="2087441" y="2613957"/>
                  <a:pt x="1966751" y="2613957"/>
                </a:cubicBezTo>
                <a:lnTo>
                  <a:pt x="218528" y="2613957"/>
                </a:lnTo>
                <a:cubicBezTo>
                  <a:pt x="97838" y="2613957"/>
                  <a:pt x="0" y="2516119"/>
                  <a:pt x="0" y="2395429"/>
                </a:cubicBezTo>
                <a:lnTo>
                  <a:pt x="0" y="218528"/>
                </a:lnTo>
                <a:close/>
              </a:path>
            </a:pathLst>
          </a:custGeom>
          <a:solidFill>
            <a:srgbClr val="66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2585" tIns="132585" rIns="132585" bIns="132585" numCol="1" spcCol="1270" anchor="ctr" anchorCtr="1">
            <a:noAutofit/>
          </a:bodyPr>
          <a:lstStyle/>
          <a:p>
            <a:pPr marL="0" lvl="0" indent="0" defTabSz="800100">
              <a:lnSpc>
                <a:spcPct val="150000"/>
              </a:lnSpc>
              <a:spcBef>
                <a:spcPct val="0"/>
              </a:spcBef>
              <a:spcAft>
                <a:spcPts val="1200"/>
              </a:spcAft>
              <a:buNone/>
            </a:pPr>
            <a:r>
              <a:rPr lang="en-AU" sz="1800" kern="1200">
                <a:solidFill>
                  <a:sysClr val="windowText" lastClr="000000"/>
                </a:solidFill>
              </a:rPr>
              <a:t>How is this community represented through artistic and creative mediums?</a:t>
            </a:r>
            <a:endParaRPr lang="en-GB" sz="1800" kern="1200">
              <a:solidFill>
                <a:sysClr val="windowText" lastClr="000000"/>
              </a:solidFill>
            </a:endParaRPr>
          </a:p>
        </p:txBody>
      </p:sp>
      <p:sp>
        <p:nvSpPr>
          <p:cNvPr id="14" name="Freeform: Shape 13">
            <a:extLst>
              <a:ext uri="{FF2B5EF4-FFF2-40B4-BE49-F238E27FC236}">
                <a16:creationId xmlns:a16="http://schemas.microsoft.com/office/drawing/2014/main" id="{2A8349FF-75F0-178A-B480-6FC78EAB4935}"/>
              </a:ext>
            </a:extLst>
          </p:cNvPr>
          <p:cNvSpPr/>
          <p:nvPr/>
        </p:nvSpPr>
        <p:spPr>
          <a:xfrm>
            <a:off x="9592448" y="1534883"/>
            <a:ext cx="2185279" cy="2613957"/>
          </a:xfrm>
          <a:custGeom>
            <a:avLst/>
            <a:gdLst>
              <a:gd name="connsiteX0" fmla="*/ 0 w 2185279"/>
              <a:gd name="connsiteY0" fmla="*/ 218528 h 2613957"/>
              <a:gd name="connsiteX1" fmla="*/ 218528 w 2185279"/>
              <a:gd name="connsiteY1" fmla="*/ 0 h 2613957"/>
              <a:gd name="connsiteX2" fmla="*/ 1966751 w 2185279"/>
              <a:gd name="connsiteY2" fmla="*/ 0 h 2613957"/>
              <a:gd name="connsiteX3" fmla="*/ 2185279 w 2185279"/>
              <a:gd name="connsiteY3" fmla="*/ 218528 h 2613957"/>
              <a:gd name="connsiteX4" fmla="*/ 2185279 w 2185279"/>
              <a:gd name="connsiteY4" fmla="*/ 2395429 h 2613957"/>
              <a:gd name="connsiteX5" fmla="*/ 1966751 w 2185279"/>
              <a:gd name="connsiteY5" fmla="*/ 2613957 h 2613957"/>
              <a:gd name="connsiteX6" fmla="*/ 218528 w 2185279"/>
              <a:gd name="connsiteY6" fmla="*/ 2613957 h 2613957"/>
              <a:gd name="connsiteX7" fmla="*/ 0 w 2185279"/>
              <a:gd name="connsiteY7" fmla="*/ 2395429 h 2613957"/>
              <a:gd name="connsiteX8" fmla="*/ 0 w 2185279"/>
              <a:gd name="connsiteY8" fmla="*/ 218528 h 26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279" h="2613957">
                <a:moveTo>
                  <a:pt x="0" y="218528"/>
                </a:moveTo>
                <a:cubicBezTo>
                  <a:pt x="0" y="97838"/>
                  <a:pt x="97838" y="0"/>
                  <a:pt x="218528" y="0"/>
                </a:cubicBezTo>
                <a:lnTo>
                  <a:pt x="1966751" y="0"/>
                </a:lnTo>
                <a:cubicBezTo>
                  <a:pt x="2087441" y="0"/>
                  <a:pt x="2185279" y="97838"/>
                  <a:pt x="2185279" y="218528"/>
                </a:cubicBezTo>
                <a:lnTo>
                  <a:pt x="2185279" y="2395429"/>
                </a:lnTo>
                <a:cubicBezTo>
                  <a:pt x="2185279" y="2516119"/>
                  <a:pt x="2087441" y="2613957"/>
                  <a:pt x="1966751" y="2613957"/>
                </a:cubicBezTo>
                <a:lnTo>
                  <a:pt x="218528" y="2613957"/>
                </a:lnTo>
                <a:cubicBezTo>
                  <a:pt x="97838" y="2613957"/>
                  <a:pt x="0" y="2516119"/>
                  <a:pt x="0" y="2395429"/>
                </a:cubicBezTo>
                <a:lnTo>
                  <a:pt x="0" y="218528"/>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2585" tIns="132585" rIns="132585" bIns="132585" numCol="1" spcCol="1270" anchor="ctr" anchorCtr="1">
            <a:noAutofit/>
          </a:bodyPr>
          <a:lstStyle/>
          <a:p>
            <a:pPr marL="0" lvl="0" indent="0" defTabSz="800100">
              <a:lnSpc>
                <a:spcPct val="150000"/>
              </a:lnSpc>
              <a:spcBef>
                <a:spcPct val="0"/>
              </a:spcBef>
              <a:spcAft>
                <a:spcPts val="1200"/>
              </a:spcAft>
              <a:buNone/>
            </a:pPr>
            <a:r>
              <a:rPr lang="en-AU" sz="1800" kern="1200">
                <a:solidFill>
                  <a:sysClr val="windowText" lastClr="000000"/>
                </a:solidFill>
              </a:rPr>
              <a:t>What is a probing question I still have about my community?</a:t>
            </a:r>
            <a:endParaRPr lang="en-GB" sz="1800" kern="1200">
              <a:solidFill>
                <a:sysClr val="windowText" lastClr="000000"/>
              </a:solidFill>
            </a:endParaRPr>
          </a:p>
        </p:txBody>
      </p:sp>
      <p:grpSp>
        <p:nvGrpSpPr>
          <p:cNvPr id="2" name="Group 1">
            <a:extLst>
              <a:ext uri="{FF2B5EF4-FFF2-40B4-BE49-F238E27FC236}">
                <a16:creationId xmlns:a16="http://schemas.microsoft.com/office/drawing/2014/main" id="{BECC7165-1952-FD10-9E47-4D358F9BA237}"/>
              </a:ext>
              <a:ext uri="{C183D7F6-B498-43B3-948B-1728B52AA6E4}">
                <adec:decorative xmlns:adec="http://schemas.microsoft.com/office/drawing/2017/decorative" val="1"/>
              </a:ext>
            </a:extLst>
          </p:cNvPr>
          <p:cNvGrpSpPr/>
          <p:nvPr/>
        </p:nvGrpSpPr>
        <p:grpSpPr>
          <a:xfrm>
            <a:off x="2818080" y="2570887"/>
            <a:ext cx="6582063" cy="541949"/>
            <a:chOff x="2818080" y="2570887"/>
            <a:chExt cx="6582063" cy="541949"/>
          </a:xfrm>
        </p:grpSpPr>
        <p:sp>
          <p:nvSpPr>
            <p:cNvPr id="6" name="Freeform: Shape 5">
              <a:extLst>
                <a:ext uri="{FF2B5EF4-FFF2-40B4-BE49-F238E27FC236}">
                  <a16:creationId xmlns:a16="http://schemas.microsoft.com/office/drawing/2014/main" id="{5E20AA45-D3DC-5953-C9EE-81065D35C393}"/>
                </a:ext>
                <a:ext uri="{C183D7F6-B498-43B3-948B-1728B52AA6E4}">
                  <adec:decorative xmlns:adec="http://schemas.microsoft.com/office/drawing/2017/decorative" val="1"/>
                </a:ext>
              </a:extLst>
            </p:cNvPr>
            <p:cNvSpPr/>
            <p:nvPr/>
          </p:nvSpPr>
          <p:spPr>
            <a:xfrm>
              <a:off x="2818080" y="2570887"/>
              <a:ext cx="463279" cy="541949"/>
            </a:xfrm>
            <a:custGeom>
              <a:avLst/>
              <a:gdLst>
                <a:gd name="connsiteX0" fmla="*/ 0 w 463279"/>
                <a:gd name="connsiteY0" fmla="*/ 108390 h 541949"/>
                <a:gd name="connsiteX1" fmla="*/ 231640 w 463279"/>
                <a:gd name="connsiteY1" fmla="*/ 108390 h 541949"/>
                <a:gd name="connsiteX2" fmla="*/ 231640 w 463279"/>
                <a:gd name="connsiteY2" fmla="*/ 0 h 541949"/>
                <a:gd name="connsiteX3" fmla="*/ 463279 w 463279"/>
                <a:gd name="connsiteY3" fmla="*/ 270975 h 541949"/>
                <a:gd name="connsiteX4" fmla="*/ 231640 w 463279"/>
                <a:gd name="connsiteY4" fmla="*/ 541949 h 541949"/>
                <a:gd name="connsiteX5" fmla="*/ 231640 w 463279"/>
                <a:gd name="connsiteY5" fmla="*/ 433559 h 541949"/>
                <a:gd name="connsiteX6" fmla="*/ 0 w 463279"/>
                <a:gd name="connsiteY6" fmla="*/ 433559 h 541949"/>
                <a:gd name="connsiteX7" fmla="*/ 0 w 463279"/>
                <a:gd name="connsiteY7" fmla="*/ 108390 h 5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79" h="541949">
                  <a:moveTo>
                    <a:pt x="0" y="108390"/>
                  </a:moveTo>
                  <a:lnTo>
                    <a:pt x="231640" y="108390"/>
                  </a:lnTo>
                  <a:lnTo>
                    <a:pt x="231640" y="0"/>
                  </a:lnTo>
                  <a:lnTo>
                    <a:pt x="463279" y="270975"/>
                  </a:lnTo>
                  <a:lnTo>
                    <a:pt x="231640" y="541949"/>
                  </a:lnTo>
                  <a:lnTo>
                    <a:pt x="231640" y="433559"/>
                  </a:lnTo>
                  <a:lnTo>
                    <a:pt x="0" y="433559"/>
                  </a:lnTo>
                  <a:lnTo>
                    <a:pt x="0" y="108390"/>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8390" rIns="138984" bIns="108390"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1" name="Freeform: Shape 10">
              <a:extLst>
                <a:ext uri="{FF2B5EF4-FFF2-40B4-BE49-F238E27FC236}">
                  <a16:creationId xmlns:a16="http://schemas.microsoft.com/office/drawing/2014/main" id="{4B299FDD-4B8A-9DE5-C39A-E88C3C25CB36}"/>
                </a:ext>
              </a:extLst>
            </p:cNvPr>
            <p:cNvSpPr/>
            <p:nvPr/>
          </p:nvSpPr>
          <p:spPr>
            <a:xfrm>
              <a:off x="5877472" y="2570887"/>
              <a:ext cx="463279" cy="541949"/>
            </a:xfrm>
            <a:custGeom>
              <a:avLst/>
              <a:gdLst>
                <a:gd name="connsiteX0" fmla="*/ 0 w 463279"/>
                <a:gd name="connsiteY0" fmla="*/ 108390 h 541949"/>
                <a:gd name="connsiteX1" fmla="*/ 231640 w 463279"/>
                <a:gd name="connsiteY1" fmla="*/ 108390 h 541949"/>
                <a:gd name="connsiteX2" fmla="*/ 231640 w 463279"/>
                <a:gd name="connsiteY2" fmla="*/ 0 h 541949"/>
                <a:gd name="connsiteX3" fmla="*/ 463279 w 463279"/>
                <a:gd name="connsiteY3" fmla="*/ 270975 h 541949"/>
                <a:gd name="connsiteX4" fmla="*/ 231640 w 463279"/>
                <a:gd name="connsiteY4" fmla="*/ 541949 h 541949"/>
                <a:gd name="connsiteX5" fmla="*/ 231640 w 463279"/>
                <a:gd name="connsiteY5" fmla="*/ 433559 h 541949"/>
                <a:gd name="connsiteX6" fmla="*/ 0 w 463279"/>
                <a:gd name="connsiteY6" fmla="*/ 433559 h 541949"/>
                <a:gd name="connsiteX7" fmla="*/ 0 w 463279"/>
                <a:gd name="connsiteY7" fmla="*/ 108390 h 5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79" h="541949">
                  <a:moveTo>
                    <a:pt x="0" y="108390"/>
                  </a:moveTo>
                  <a:lnTo>
                    <a:pt x="231640" y="108390"/>
                  </a:lnTo>
                  <a:lnTo>
                    <a:pt x="231640" y="0"/>
                  </a:lnTo>
                  <a:lnTo>
                    <a:pt x="463279" y="270975"/>
                  </a:lnTo>
                  <a:lnTo>
                    <a:pt x="231640" y="541949"/>
                  </a:lnTo>
                  <a:lnTo>
                    <a:pt x="231640" y="433559"/>
                  </a:lnTo>
                  <a:lnTo>
                    <a:pt x="0" y="433559"/>
                  </a:lnTo>
                  <a:lnTo>
                    <a:pt x="0" y="108390"/>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8390" rIns="138984" bIns="108390" numCol="1" spcCol="1270" anchor="ctr" anchorCtr="0">
              <a:noAutofit/>
            </a:bodyPr>
            <a:lstStyle/>
            <a:p>
              <a:pPr marL="0" lvl="0" indent="0" algn="ctr" defTabSz="666750">
                <a:lnSpc>
                  <a:spcPct val="90000"/>
                </a:lnSpc>
                <a:spcBef>
                  <a:spcPct val="0"/>
                </a:spcBef>
                <a:spcAft>
                  <a:spcPct val="35000"/>
                </a:spcAft>
                <a:buNone/>
              </a:pPr>
              <a:endParaRPr lang="en-GB" sz="1500" kern="1200"/>
            </a:p>
          </p:txBody>
        </p:sp>
        <p:sp>
          <p:nvSpPr>
            <p:cNvPr id="13" name="Freeform: Shape 12">
              <a:extLst>
                <a:ext uri="{FF2B5EF4-FFF2-40B4-BE49-F238E27FC236}">
                  <a16:creationId xmlns:a16="http://schemas.microsoft.com/office/drawing/2014/main" id="{78C0B5F8-EEC7-CA77-8157-93E6AEEE954D}"/>
                </a:ext>
              </a:extLst>
            </p:cNvPr>
            <p:cNvSpPr/>
            <p:nvPr/>
          </p:nvSpPr>
          <p:spPr>
            <a:xfrm>
              <a:off x="8936864" y="2570887"/>
              <a:ext cx="463279" cy="541949"/>
            </a:xfrm>
            <a:custGeom>
              <a:avLst/>
              <a:gdLst>
                <a:gd name="connsiteX0" fmla="*/ 0 w 463279"/>
                <a:gd name="connsiteY0" fmla="*/ 108390 h 541949"/>
                <a:gd name="connsiteX1" fmla="*/ 231640 w 463279"/>
                <a:gd name="connsiteY1" fmla="*/ 108390 h 541949"/>
                <a:gd name="connsiteX2" fmla="*/ 231640 w 463279"/>
                <a:gd name="connsiteY2" fmla="*/ 0 h 541949"/>
                <a:gd name="connsiteX3" fmla="*/ 463279 w 463279"/>
                <a:gd name="connsiteY3" fmla="*/ 270975 h 541949"/>
                <a:gd name="connsiteX4" fmla="*/ 231640 w 463279"/>
                <a:gd name="connsiteY4" fmla="*/ 541949 h 541949"/>
                <a:gd name="connsiteX5" fmla="*/ 231640 w 463279"/>
                <a:gd name="connsiteY5" fmla="*/ 433559 h 541949"/>
                <a:gd name="connsiteX6" fmla="*/ 0 w 463279"/>
                <a:gd name="connsiteY6" fmla="*/ 433559 h 541949"/>
                <a:gd name="connsiteX7" fmla="*/ 0 w 463279"/>
                <a:gd name="connsiteY7" fmla="*/ 108390 h 54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79" h="541949">
                  <a:moveTo>
                    <a:pt x="0" y="108390"/>
                  </a:moveTo>
                  <a:lnTo>
                    <a:pt x="231640" y="108390"/>
                  </a:lnTo>
                  <a:lnTo>
                    <a:pt x="231640" y="0"/>
                  </a:lnTo>
                  <a:lnTo>
                    <a:pt x="463279" y="270975"/>
                  </a:lnTo>
                  <a:lnTo>
                    <a:pt x="231640" y="541949"/>
                  </a:lnTo>
                  <a:lnTo>
                    <a:pt x="231640" y="433559"/>
                  </a:lnTo>
                  <a:lnTo>
                    <a:pt x="0" y="433559"/>
                  </a:lnTo>
                  <a:lnTo>
                    <a:pt x="0" y="108390"/>
                  </a:lnTo>
                  <a:close/>
                </a:path>
              </a:pathLst>
            </a:custGeom>
            <a:solidFill>
              <a:srgbClr val="00B0F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8390" rIns="138984" bIns="108390" numCol="1" spcCol="1270" anchor="ctr" anchorCtr="0">
              <a:noAutofit/>
            </a:bodyPr>
            <a:lstStyle/>
            <a:p>
              <a:pPr marL="0" lvl="0" indent="0" algn="ctr" defTabSz="666750">
                <a:lnSpc>
                  <a:spcPct val="90000"/>
                </a:lnSpc>
                <a:spcBef>
                  <a:spcPct val="0"/>
                </a:spcBef>
                <a:spcAft>
                  <a:spcPct val="35000"/>
                </a:spcAft>
                <a:buNone/>
              </a:pPr>
              <a:endParaRPr lang="en-GB" sz="1500" kern="1200"/>
            </a:p>
          </p:txBody>
        </p:sp>
      </p:grpSp>
      <p:pic>
        <p:nvPicPr>
          <p:cNvPr id="9" name="Picture 8">
            <a:extLst>
              <a:ext uri="{FF2B5EF4-FFF2-40B4-BE49-F238E27FC236}">
                <a16:creationId xmlns:a16="http://schemas.microsoft.com/office/drawing/2014/main" id="{435521CD-5D64-7396-6552-2E9E2B5CDF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r="-589"/>
          <a:stretch>
            <a:fillRect/>
          </a:stretch>
        </p:blipFill>
        <p:spPr>
          <a:xfrm>
            <a:off x="4327734" y="4170833"/>
            <a:ext cx="3536532" cy="2525167"/>
          </a:xfrm>
          <a:prstGeom prst="rect">
            <a:avLst/>
          </a:prstGeom>
        </p:spPr>
      </p:pic>
      <p:sp>
        <p:nvSpPr>
          <p:cNvPr id="3" name="Slide Number Placeholder 2">
            <a:extLst>
              <a:ext uri="{FF2B5EF4-FFF2-40B4-BE49-F238E27FC236}">
                <a16:creationId xmlns:a16="http://schemas.microsoft.com/office/drawing/2014/main" id="{8BD14D16-A6B9-4CB8-3025-F2A9C0AFD4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66</a:t>
            </a:fld>
            <a:endParaRPr lang="en-AU"/>
          </a:p>
        </p:txBody>
      </p:sp>
    </p:spTree>
    <p:extLst>
      <p:ext uri="{BB962C8B-B14F-4D97-AF65-F5344CB8AC3E}">
        <p14:creationId xmlns:p14="http://schemas.microsoft.com/office/powerpoint/2010/main" val="26600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8D50C-D6BF-CC95-23BD-4158B0F0AE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B52F75-5E13-AFFA-E3F6-08D22691BB33}"/>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7 </a:t>
            </a:r>
            <a:r>
              <a:rPr lang="en-AU">
                <a:effectLst/>
                <a:latin typeface="+mj-lt"/>
                <a:ea typeface="Calibri"/>
                <a:cs typeface="Arial"/>
              </a:rPr>
              <a:t>– generating</a:t>
            </a:r>
            <a:endParaRPr lang="en-AU">
              <a:latin typeface="+mj-lt"/>
            </a:endParaRPr>
          </a:p>
        </p:txBody>
      </p:sp>
      <p:pic>
        <p:nvPicPr>
          <p:cNvPr id="4" name="Picture 3">
            <a:extLst>
              <a:ext uri="{FF2B5EF4-FFF2-40B4-BE49-F238E27FC236}">
                <a16:creationId xmlns:a16="http://schemas.microsoft.com/office/drawing/2014/main" id="{4A047677-9FF2-5B1A-B32F-8E19022E99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8283" y="2024175"/>
            <a:ext cx="3848298" cy="3029106"/>
          </a:xfrm>
          <a:prstGeom prst="rect">
            <a:avLst/>
          </a:prstGeom>
        </p:spPr>
      </p:pic>
    </p:spTree>
    <p:extLst>
      <p:ext uri="{BB962C8B-B14F-4D97-AF65-F5344CB8AC3E}">
        <p14:creationId xmlns:p14="http://schemas.microsoft.com/office/powerpoint/2010/main" val="143104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B3CF-F441-B310-67D0-891703A5FD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10666A-9ADC-1A11-604C-E91CD4AEE79E}"/>
              </a:ext>
            </a:extLst>
          </p:cNvPr>
          <p:cNvSpPr>
            <a:spLocks noGrp="1"/>
          </p:cNvSpPr>
          <p:nvPr>
            <p:ph type="title"/>
          </p:nvPr>
        </p:nvSpPr>
        <p:spPr>
          <a:xfrm>
            <a:off x="370416" y="746043"/>
            <a:ext cx="10260002" cy="522000"/>
          </a:xfrm>
        </p:spPr>
        <p:txBody>
          <a:bodyPr/>
          <a:lstStyle/>
          <a:p>
            <a:r>
              <a:rPr lang="en-AU">
                <a:latin typeface="+mj-lt"/>
              </a:rPr>
              <a:t>Learning intentions and success criteria (7)</a:t>
            </a:r>
          </a:p>
        </p:txBody>
      </p:sp>
      <p:sp>
        <p:nvSpPr>
          <p:cNvPr id="6" name="Oval 5">
            <a:extLst>
              <a:ext uri="{FF2B5EF4-FFF2-40B4-BE49-F238E27FC236}">
                <a16:creationId xmlns:a16="http://schemas.microsoft.com/office/drawing/2014/main" id="{7ED9034C-CA44-7EEA-A8C0-437F6CEC2B4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7</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8F47414D-6A3F-A4D3-0292-E88F00054664}"/>
              </a:ext>
            </a:extLst>
          </p:cNvPr>
          <p:cNvSpPr txBox="1"/>
          <p:nvPr/>
        </p:nvSpPr>
        <p:spPr>
          <a:xfrm>
            <a:off x="370416" y="1894417"/>
            <a:ext cx="11303000" cy="4765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a:solidFill>
                  <a:schemeClr val="accent1"/>
                </a:solidFill>
                <a:latin typeface="+mj-lt"/>
                <a:cs typeface="Arial"/>
              </a:rPr>
              <a:t>We are learning to</a:t>
            </a:r>
            <a:endParaRPr lang="en-AU" sz="18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1800">
                <a:ea typeface="Calibri"/>
              </a:rPr>
              <a:t>generate, ideas, images, and stories to explore the perspectives of communities</a:t>
            </a:r>
          </a:p>
          <a:p>
            <a:pPr marL="342900" indent="-342900">
              <a:lnSpc>
                <a:spcPct val="150000"/>
              </a:lnSpc>
              <a:spcAft>
                <a:spcPts val="1200"/>
              </a:spcAft>
              <a:buFont typeface="Arial" panose="020B0604020202020204" pitchFamily="34" charset="0"/>
              <a:buChar char="•"/>
            </a:pPr>
            <a:r>
              <a:rPr lang="en-AU" sz="1800">
                <a:ea typeface="Calibri"/>
              </a:rPr>
              <a:t>spontaneously create and develop ideas, images and stories through improvisation</a:t>
            </a:r>
          </a:p>
          <a:p>
            <a:pPr marL="342900" indent="-342900">
              <a:lnSpc>
                <a:spcPct val="150000"/>
              </a:lnSpc>
              <a:spcAft>
                <a:spcPts val="1200"/>
              </a:spcAft>
              <a:buFont typeface="Arial" panose="020B0604020202020204" pitchFamily="34" charset="0"/>
              <a:buChar char="•"/>
            </a:pPr>
            <a:r>
              <a:rPr lang="en-AU" sz="1800">
                <a:ea typeface="Calibri"/>
              </a:rPr>
              <a:t>document how an ensemble collaboratively creates image, action, and meaning.</a:t>
            </a:r>
          </a:p>
          <a:p>
            <a:pPr>
              <a:lnSpc>
                <a:spcPct val="150000"/>
              </a:lnSpc>
              <a:spcAft>
                <a:spcPts val="1200"/>
              </a:spcAft>
            </a:pPr>
            <a:r>
              <a:rPr lang="en-AU" sz="1800" b="1">
                <a:solidFill>
                  <a:schemeClr val="accent1"/>
                </a:solidFill>
                <a:latin typeface="+mj-lt"/>
                <a:ea typeface="Calibri"/>
                <a:cs typeface="Arial"/>
              </a:rPr>
              <a:t>I/</a:t>
            </a:r>
            <a:r>
              <a:rPr lang="en-AU" sz="1800" b="1">
                <a:solidFill>
                  <a:schemeClr val="accent1"/>
                </a:solidFill>
                <a:latin typeface="+mj-lt"/>
                <a:cs typeface="Arial"/>
              </a:rPr>
              <a:t>We can</a:t>
            </a:r>
            <a:endParaRPr lang="en-US" sz="1800">
              <a:solidFill>
                <a:schemeClr val="accent1"/>
              </a:solidFill>
              <a:latin typeface="+mj-lt"/>
              <a:cs typeface="Arial"/>
            </a:endParaRPr>
          </a:p>
          <a:p>
            <a:pPr marL="342900" lvl="0" indent="-342900">
              <a:lnSpc>
                <a:spcPct val="150000"/>
              </a:lnSpc>
              <a:spcAft>
                <a:spcPts val="1200"/>
              </a:spcAft>
              <a:buFont typeface="Arial" panose="020B0604020202020204" pitchFamily="34" charset="0"/>
              <a:buChar char="•"/>
            </a:pPr>
            <a:r>
              <a:rPr lang="en-AU" sz="1800">
                <a:ea typeface="Calibri"/>
              </a:rPr>
              <a:t>collaboratively use improvising processes to make, accept and extend offers</a:t>
            </a:r>
          </a:p>
          <a:p>
            <a:pPr marL="342900" lvl="0" indent="-342900">
              <a:lnSpc>
                <a:spcPct val="150000"/>
              </a:lnSpc>
              <a:spcAft>
                <a:spcPts val="1200"/>
              </a:spcAft>
              <a:buFont typeface="Arial" panose="020B0604020202020204" pitchFamily="34" charset="0"/>
              <a:buChar char="•"/>
            </a:pPr>
            <a:r>
              <a:rPr lang="en-AU" sz="1800">
                <a:ea typeface="Calibri"/>
              </a:rPr>
              <a:t>engage in practices informed by the dynamic and evolving Cultural Knowledges of Aboriginal and/or Torres Strait Islander works and practices</a:t>
            </a:r>
          </a:p>
          <a:p>
            <a:pPr marL="342900" lvl="0" indent="-342900">
              <a:lnSpc>
                <a:spcPct val="150000"/>
              </a:lnSpc>
              <a:spcAft>
                <a:spcPts val="1200"/>
              </a:spcAft>
              <a:buFont typeface="Arial" panose="020B0604020202020204" pitchFamily="34" charset="0"/>
              <a:buChar char="•"/>
            </a:pPr>
            <a:r>
              <a:rPr lang="en-AU" sz="1800">
                <a:ea typeface="Calibri"/>
              </a:rPr>
              <a:t>reflect on how the perspectives of others have supported collaborative experiences.</a:t>
            </a:r>
          </a:p>
        </p:txBody>
      </p:sp>
      <p:sp>
        <p:nvSpPr>
          <p:cNvPr id="2" name="Slide Number Placeholder 1">
            <a:extLst>
              <a:ext uri="{FF2B5EF4-FFF2-40B4-BE49-F238E27FC236}">
                <a16:creationId xmlns:a16="http://schemas.microsoft.com/office/drawing/2014/main" id="{2256ACE3-EE17-5896-71C5-382137E485D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68</a:t>
            </a:fld>
            <a:endParaRPr lang="en-AU"/>
          </a:p>
        </p:txBody>
      </p:sp>
    </p:spTree>
    <p:extLst>
      <p:ext uri="{BB962C8B-B14F-4D97-AF65-F5344CB8AC3E}">
        <p14:creationId xmlns:p14="http://schemas.microsoft.com/office/powerpoint/2010/main" val="1570231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D97E-43DF-41F2-B81C-BBCF8C3FB2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6448B9-E97F-6A86-294A-B4ECF8917EDF}"/>
              </a:ext>
            </a:extLst>
          </p:cNvPr>
          <p:cNvSpPr>
            <a:spLocks noGrp="1"/>
          </p:cNvSpPr>
          <p:nvPr>
            <p:ph type="title"/>
          </p:nvPr>
        </p:nvSpPr>
        <p:spPr>
          <a:xfrm>
            <a:off x="335300" y="360000"/>
            <a:ext cx="10106024" cy="908043"/>
          </a:xfrm>
        </p:spPr>
        <p:txBody>
          <a:bodyPr/>
          <a:lstStyle/>
          <a:p>
            <a:r>
              <a:rPr lang="en-AU" sz="3200">
                <a:latin typeface="+mj-lt"/>
                <a:cs typeface="Arial"/>
              </a:rPr>
              <a:t>Exploring Cultural Knowledges of Aboriginal and/or Torres Strait Islander works, practices and practitioners </a:t>
            </a:r>
            <a:endParaRPr lang="en-AU" sz="3200">
              <a:latin typeface="+mj-lt"/>
            </a:endParaRPr>
          </a:p>
        </p:txBody>
      </p:sp>
      <p:sp>
        <p:nvSpPr>
          <p:cNvPr id="6" name="Oval 5">
            <a:extLst>
              <a:ext uri="{FF2B5EF4-FFF2-40B4-BE49-F238E27FC236}">
                <a16:creationId xmlns:a16="http://schemas.microsoft.com/office/drawing/2014/main" id="{9C2AF749-F131-5A2F-066B-C764585E07D2}"/>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7.4a</a:t>
            </a:r>
            <a:endParaRPr lang="en-GB" sz="1800" b="1"/>
          </a:p>
        </p:txBody>
      </p:sp>
      <p:sp>
        <p:nvSpPr>
          <p:cNvPr id="9" name="Rectangle: Rounded Corners 8">
            <a:extLst>
              <a:ext uri="{FF2B5EF4-FFF2-40B4-BE49-F238E27FC236}">
                <a16:creationId xmlns:a16="http://schemas.microsoft.com/office/drawing/2014/main" id="{071AF352-87AB-5E90-34BB-A9E68D1354FD}"/>
              </a:ext>
            </a:extLst>
          </p:cNvPr>
          <p:cNvSpPr/>
          <p:nvPr/>
        </p:nvSpPr>
        <p:spPr>
          <a:xfrm>
            <a:off x="335300" y="1535593"/>
            <a:ext cx="9749200" cy="3537499"/>
          </a:xfrm>
          <a:prstGeom prst="roundRect">
            <a:avLst>
              <a:gd name="adj" fmla="val 7756"/>
            </a:avLst>
          </a:prstGeom>
          <a:noFill/>
          <a:ln w="571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1800" b="1">
                <a:solidFill>
                  <a:schemeClr val="tx1"/>
                </a:solidFill>
                <a:latin typeface="+mj-lt"/>
              </a:rPr>
              <a:t>Songlines</a:t>
            </a:r>
            <a:endParaRPr lang="en-AU" sz="1800">
              <a:solidFill>
                <a:schemeClr val="tx1"/>
              </a:solidFill>
              <a:latin typeface="+mj-lt"/>
            </a:endParaRPr>
          </a:p>
          <a:p>
            <a:pPr lvl="0">
              <a:lnSpc>
                <a:spcPct val="150000"/>
              </a:lnSpc>
              <a:spcAft>
                <a:spcPts val="1200"/>
              </a:spcAft>
            </a:pPr>
            <a:r>
              <a:rPr lang="en-AU" sz="1800">
                <a:solidFill>
                  <a:schemeClr val="tx1"/>
                </a:solidFill>
              </a:rPr>
              <a:t>Songlines are the stories, songs, dances and Histories which Aboriginal Peoples have passed on through generations to explain creation, spirituality and the interconnection between people, the world around them and their way of knowing, doing, being and valuing.</a:t>
            </a:r>
          </a:p>
          <a:p>
            <a:pPr lvl="0">
              <a:lnSpc>
                <a:spcPct val="150000"/>
              </a:lnSpc>
              <a:spcAft>
                <a:spcPts val="1200"/>
              </a:spcAft>
            </a:pPr>
            <a:r>
              <a:rPr lang="en-AU" sz="1800">
                <a:solidFill>
                  <a:schemeClr val="tx1"/>
                </a:solidFill>
              </a:rPr>
              <a:t>Songlines trace the pathways of Ancestral Spirits as they created the animals, land and Lore (the customs and stories learnt from the Dreaming). They act as verbal maps to remember information for journeys, ceremony and customs.</a:t>
            </a:r>
          </a:p>
        </p:txBody>
      </p:sp>
      <p:sp>
        <p:nvSpPr>
          <p:cNvPr id="12" name="TextBox 11">
            <a:extLst>
              <a:ext uri="{FF2B5EF4-FFF2-40B4-BE49-F238E27FC236}">
                <a16:creationId xmlns:a16="http://schemas.microsoft.com/office/drawing/2014/main" id="{E8A0D4DD-6615-D26F-9099-71F97C4A66D9}"/>
              </a:ext>
            </a:extLst>
          </p:cNvPr>
          <p:cNvSpPr txBox="1"/>
          <p:nvPr/>
        </p:nvSpPr>
        <p:spPr>
          <a:xfrm>
            <a:off x="335300" y="5340642"/>
            <a:ext cx="9749200" cy="987130"/>
          </a:xfrm>
          <a:prstGeom prst="rect">
            <a:avLst/>
          </a:prstGeom>
          <a:noFill/>
        </p:spPr>
        <p:txBody>
          <a:bodyPr wrap="square">
            <a:spAutoFit/>
          </a:bodyPr>
          <a:lstStyle/>
          <a:p>
            <a:pPr>
              <a:lnSpc>
                <a:spcPct val="150000"/>
              </a:lnSpc>
            </a:pPr>
            <a:r>
              <a:rPr lang="en-US" sz="1000" b="1">
                <a:solidFill>
                  <a:srgbClr val="000000"/>
                </a:solidFill>
                <a:ea typeface="Calibri"/>
                <a:cs typeface="Arial"/>
              </a:rPr>
              <a:t>Artwork by Kayleb Waters, </a:t>
            </a:r>
            <a:r>
              <a:rPr lang="en-US" sz="1000" b="1" err="1">
                <a:solidFill>
                  <a:srgbClr val="000000"/>
                </a:solidFill>
                <a:ea typeface="Calibri"/>
                <a:cs typeface="Arial"/>
              </a:rPr>
              <a:t>Gomeroi</a:t>
            </a:r>
            <a:r>
              <a:rPr lang="en-US" sz="1000" b="1">
                <a:solidFill>
                  <a:srgbClr val="000000"/>
                </a:solidFill>
                <a:ea typeface="Calibri"/>
                <a:cs typeface="Arial"/>
              </a:rPr>
              <a:t> artist and Cultural mentor, 2025</a:t>
            </a:r>
          </a:p>
          <a:p>
            <a:pPr>
              <a:lnSpc>
                <a:spcPct val="150000"/>
              </a:lnSpc>
            </a:pPr>
            <a:r>
              <a:rPr lang="en-US" sz="1000">
                <a:solidFill>
                  <a:srgbClr val="000000"/>
                </a:solidFill>
                <a:ea typeface="Calibri"/>
                <a:cs typeface="Arial"/>
              </a:rPr>
              <a:t>Artwork represents songlines and shows paths and rivers with Dhinawan (emu) tracks, showing that we have walked these paths since the beginning, connected to each other without boundaries, fences or castles, living and sharing as one. It is the Indigenous Cultural and Intellectual Property (ICIP) of the artist. While created by a </a:t>
            </a:r>
            <a:r>
              <a:rPr lang="en-US" sz="1000" err="1">
                <a:solidFill>
                  <a:srgbClr val="000000"/>
                </a:solidFill>
                <a:ea typeface="Calibri"/>
                <a:cs typeface="Arial"/>
              </a:rPr>
              <a:t>Gomeroi</a:t>
            </a:r>
            <a:r>
              <a:rPr lang="en-US" sz="1000">
                <a:solidFill>
                  <a:srgbClr val="000000"/>
                </a:solidFill>
                <a:ea typeface="Calibri"/>
                <a:cs typeface="Arial"/>
              </a:rPr>
              <a:t> artist, symbols and meanings may differ on the Country you are on. Please seek permission from the artist before using their work in any other context</a:t>
            </a:r>
          </a:p>
        </p:txBody>
      </p:sp>
      <p:sp>
        <p:nvSpPr>
          <p:cNvPr id="5" name="TextBox 4">
            <a:extLst>
              <a:ext uri="{FF2B5EF4-FFF2-40B4-BE49-F238E27FC236}">
                <a16:creationId xmlns:a16="http://schemas.microsoft.com/office/drawing/2014/main" id="{9F81EC7E-C6B0-D1AD-459A-948B30F580E4}"/>
              </a:ext>
            </a:extLst>
          </p:cNvPr>
          <p:cNvSpPr txBox="1"/>
          <p:nvPr/>
        </p:nvSpPr>
        <p:spPr>
          <a:xfrm>
            <a:off x="335300" y="6473510"/>
            <a:ext cx="10106025" cy="246221"/>
          </a:xfrm>
          <a:prstGeom prst="rect">
            <a:avLst/>
          </a:prstGeom>
          <a:noFill/>
        </p:spPr>
        <p:txBody>
          <a:bodyPr wrap="square">
            <a:spAutoFit/>
          </a:bodyPr>
          <a:lstStyle/>
          <a:p>
            <a:pPr>
              <a:lnSpc>
                <a:spcPct val="100000"/>
              </a:lnSpc>
            </a:pPr>
            <a:r>
              <a:rPr lang="en-AU" sz="1000" u="sng">
                <a:solidFill>
                  <a:srgbClr val="2F5496"/>
                </a:solidFill>
                <a:ea typeface="Calibri"/>
                <a:cs typeface="Arial"/>
                <a:hlinkClick r:id="rId3"/>
              </a:rPr>
              <a:t>Drama 7–10 Syllabus</a:t>
            </a:r>
            <a:r>
              <a:rPr lang="en-AU" sz="1000">
                <a:solidFill>
                  <a:srgbClr val="000000"/>
                </a:solidFill>
                <a:ea typeface="Calibri"/>
                <a:cs typeface="Arial"/>
              </a:rPr>
              <a:t>© NSW Education Standards Authority (NESA) for and on behalf of the Crown in right of the State of New South Wales, 2023.</a:t>
            </a:r>
          </a:p>
        </p:txBody>
      </p:sp>
      <p:pic>
        <p:nvPicPr>
          <p:cNvPr id="10" name="Picture 9" descr="An image representing songlines with emu tracks alongside. ">
            <a:extLst>
              <a:ext uri="{FF2B5EF4-FFF2-40B4-BE49-F238E27FC236}">
                <a16:creationId xmlns:a16="http://schemas.microsoft.com/office/drawing/2014/main" id="{8D3EA021-08CF-1CE1-ECEF-6443F71C61C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8823804" y="3161838"/>
            <a:ext cx="4580024" cy="1460368"/>
          </a:xfrm>
          <a:prstGeom prst="rect">
            <a:avLst/>
          </a:prstGeom>
        </p:spPr>
      </p:pic>
      <p:sp>
        <p:nvSpPr>
          <p:cNvPr id="3" name="Slide Number Placeholder 2">
            <a:extLst>
              <a:ext uri="{FF2B5EF4-FFF2-40B4-BE49-F238E27FC236}">
                <a16:creationId xmlns:a16="http://schemas.microsoft.com/office/drawing/2014/main" id="{BC546DB8-E3D6-5F91-6FB8-A4190443DAA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69</a:t>
            </a:fld>
            <a:endParaRPr lang="en-AU"/>
          </a:p>
        </p:txBody>
      </p:sp>
    </p:spTree>
    <p:extLst>
      <p:ext uri="{BB962C8B-B14F-4D97-AF65-F5344CB8AC3E}">
        <p14:creationId xmlns:p14="http://schemas.microsoft.com/office/powerpoint/2010/main" val="401233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65D7-CF33-6194-A9B8-0CC9634B7D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73CB26-588B-33C7-61AC-77BDF78AAC99}"/>
              </a:ext>
            </a:extLst>
          </p:cNvPr>
          <p:cNvSpPr>
            <a:spLocks noGrp="1"/>
          </p:cNvSpPr>
          <p:nvPr>
            <p:ph type="title"/>
          </p:nvPr>
        </p:nvSpPr>
        <p:spPr/>
        <p:txBody>
          <a:bodyPr/>
          <a:lstStyle/>
          <a:p>
            <a:r>
              <a:rPr lang="en-AU">
                <a:latin typeface="+mj-lt"/>
                <a:cs typeface="Arial"/>
              </a:rPr>
              <a:t>Innovative theatre examples (2)</a:t>
            </a:r>
            <a:endParaRPr lang="en-AU">
              <a:latin typeface="+mj-lt"/>
            </a:endParaRPr>
          </a:p>
        </p:txBody>
      </p:sp>
      <p:sp>
        <p:nvSpPr>
          <p:cNvPr id="5" name="Oval 4">
            <a:extLst>
              <a:ext uri="{FF2B5EF4-FFF2-40B4-BE49-F238E27FC236}">
                <a16:creationId xmlns:a16="http://schemas.microsoft.com/office/drawing/2014/main" id="{440643AE-F889-7DBC-1EFF-E4C98FB2BD1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1.3b</a:t>
            </a:r>
            <a:endParaRPr lang="en-GB" sz="1800" b="1"/>
          </a:p>
        </p:txBody>
      </p:sp>
      <p:sp>
        <p:nvSpPr>
          <p:cNvPr id="9" name="Rounded Rectangle 8" descr="Link to 'Food counter' by Wayne Thiebaud">
            <a:extLst>
              <a:ext uri="{FF2B5EF4-FFF2-40B4-BE49-F238E27FC236}">
                <a16:creationId xmlns:a16="http://schemas.microsoft.com/office/drawing/2014/main" id="{692034DC-7DF2-5057-8E19-EEC969EE709B}"/>
              </a:ext>
            </a:extLst>
          </p:cNvPr>
          <p:cNvSpPr/>
          <p:nvPr/>
        </p:nvSpPr>
        <p:spPr>
          <a:xfrm>
            <a:off x="360000" y="1268042"/>
            <a:ext cx="5024550" cy="2500203"/>
          </a:xfrm>
          <a:prstGeom prst="roundRect">
            <a:avLst>
              <a:gd name="adj" fmla="val 7801"/>
            </a:avLst>
          </a:prstGeom>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pPr>
              <a:lnSpc>
                <a:spcPct val="150000"/>
              </a:lnSpc>
              <a:spcAft>
                <a:spcPts val="1200"/>
              </a:spcAft>
            </a:pPr>
            <a:r>
              <a:rPr lang="en-AU" sz="2000" dirty="0"/>
              <a:t>Image place holder for</a:t>
            </a:r>
          </a:p>
          <a:p>
            <a:pPr>
              <a:lnSpc>
                <a:spcPct val="150000"/>
              </a:lnSpc>
              <a:spcAft>
                <a:spcPts val="1200"/>
              </a:spcAft>
            </a:pPr>
            <a:r>
              <a:rPr lang="en-AU" sz="2000" dirty="0">
                <a:hlinkClick r:id="rId3"/>
              </a:rPr>
              <a:t>Life of Pi sights and sounds</a:t>
            </a:r>
            <a:r>
              <a:rPr lang="en-AU" sz="2000" dirty="0"/>
              <a:t> , </a:t>
            </a:r>
            <a:br>
              <a:rPr lang="en-AU" sz="2000" dirty="0"/>
            </a:br>
            <a:r>
              <a:rPr lang="en-AU" sz="2000" dirty="0"/>
              <a:t>The Life of Pi, 2023</a:t>
            </a:r>
          </a:p>
        </p:txBody>
      </p:sp>
      <p:sp>
        <p:nvSpPr>
          <p:cNvPr id="2" name="Rectangle: Rounded Corners 1">
            <a:extLst>
              <a:ext uri="{FF2B5EF4-FFF2-40B4-BE49-F238E27FC236}">
                <a16:creationId xmlns:a16="http://schemas.microsoft.com/office/drawing/2014/main" id="{2C32FFC3-BF61-1155-30D0-1E59B2BC2739}"/>
              </a:ext>
            </a:extLst>
          </p:cNvPr>
          <p:cNvSpPr/>
          <p:nvPr/>
        </p:nvSpPr>
        <p:spPr>
          <a:xfrm>
            <a:off x="359999" y="4005073"/>
            <a:ext cx="5024550" cy="2148486"/>
          </a:xfrm>
          <a:prstGeom prst="roundRect">
            <a:avLst>
              <a:gd name="adj" fmla="val 977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nchorCtr="0"/>
          <a:lstStyle/>
          <a:p>
            <a:pPr marL="0" marR="0" lvl="0" indent="0" algn="l" defTabSz="609585" rtl="0" eaLnBrk="1" fontAlgn="auto" latinLnBrk="0" hangingPunct="1">
              <a:lnSpc>
                <a:spcPct val="150000"/>
              </a:lnSpc>
              <a:spcBef>
                <a:spcPts val="0"/>
              </a:spcBef>
              <a:spcAft>
                <a:spcPts val="1200"/>
              </a:spcAft>
              <a:buClrTx/>
              <a:buSzTx/>
              <a:buFontTx/>
              <a:buNone/>
              <a:tabLst/>
              <a:defRPr/>
            </a:pPr>
            <a:r>
              <a:rPr kumimoji="0" lang="en-AU" sz="1800" b="0" i="0" u="none" strike="noStrike" kern="1200" cap="none" spc="0" normalizeH="0" baseline="0" noProof="0" dirty="0">
                <a:ln>
                  <a:noFill/>
                </a:ln>
                <a:solidFill>
                  <a:srgbClr val="22272B"/>
                </a:solidFill>
                <a:effectLst/>
                <a:uLnTx/>
                <a:uFillTx/>
                <a:ea typeface="+mn-ea"/>
                <a:cs typeface="+mn-cs"/>
              </a:rPr>
              <a:t>Life of Pi uses puppets to create different elements of the journey, for example the tiger and other animals</a:t>
            </a:r>
            <a:endParaRPr kumimoji="0" lang="en-GB" sz="1800" b="0" i="0" u="none" strike="noStrike" kern="1200" cap="none" spc="0" normalizeH="0" baseline="0" noProof="0" dirty="0">
              <a:ln>
                <a:noFill/>
              </a:ln>
              <a:solidFill>
                <a:srgbClr val="22272B"/>
              </a:solidFill>
              <a:effectLst/>
              <a:uLnTx/>
              <a:uFillTx/>
              <a:ea typeface="+mn-ea"/>
              <a:cs typeface="+mn-cs"/>
            </a:endParaRPr>
          </a:p>
        </p:txBody>
      </p:sp>
      <p:cxnSp>
        <p:nvCxnSpPr>
          <p:cNvPr id="7" name="Straight Connector 6">
            <a:extLst>
              <a:ext uri="{FF2B5EF4-FFF2-40B4-BE49-F238E27FC236}">
                <a16:creationId xmlns:a16="http://schemas.microsoft.com/office/drawing/2014/main" id="{DF80DA35-A2DB-0099-09CB-F42490D7EC1A}"/>
              </a:ext>
              <a:ext uri="{C183D7F6-B498-43B3-948B-1728B52AA6E4}">
                <adec:decorative xmlns:adec="http://schemas.microsoft.com/office/drawing/2017/decorative" val="1"/>
              </a:ext>
            </a:extLst>
          </p:cNvPr>
          <p:cNvCxnSpPr>
            <a:cxnSpLocks/>
          </p:cNvCxnSpPr>
          <p:nvPr/>
        </p:nvCxnSpPr>
        <p:spPr>
          <a:xfrm>
            <a:off x="5855676" y="1106894"/>
            <a:ext cx="0" cy="5322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descr="Link to 'Food counter' by Wayne Thiebaud">
            <a:extLst>
              <a:ext uri="{FF2B5EF4-FFF2-40B4-BE49-F238E27FC236}">
                <a16:creationId xmlns:a16="http://schemas.microsoft.com/office/drawing/2014/main" id="{2744A091-7139-8806-A655-181E4B800353}"/>
              </a:ext>
            </a:extLst>
          </p:cNvPr>
          <p:cNvSpPr/>
          <p:nvPr/>
        </p:nvSpPr>
        <p:spPr>
          <a:xfrm>
            <a:off x="6326802" y="1268043"/>
            <a:ext cx="4797197" cy="2500204"/>
          </a:xfrm>
          <a:prstGeom prst="roundRect">
            <a:avLst>
              <a:gd name="adj" fmla="val 8355"/>
            </a:avLst>
          </a:prstGeom>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nchorCtr="1"/>
          <a:lstStyle/>
          <a:p>
            <a:pPr>
              <a:lnSpc>
                <a:spcPct val="150000"/>
              </a:lnSpc>
              <a:spcAft>
                <a:spcPts val="1200"/>
              </a:spcAft>
            </a:pPr>
            <a:r>
              <a:rPr lang="en-AU" sz="2000" dirty="0"/>
              <a:t>Image place holder for</a:t>
            </a:r>
          </a:p>
          <a:p>
            <a:pPr>
              <a:lnSpc>
                <a:spcPct val="150000"/>
              </a:lnSpc>
              <a:spcAft>
                <a:spcPts val="1200"/>
              </a:spcAft>
            </a:pPr>
            <a:r>
              <a:rPr lang="en-AU" sz="2000" dirty="0">
                <a:hlinkClick r:id="rId4"/>
              </a:rPr>
              <a:t>Romeo and Juliet</a:t>
            </a:r>
            <a:r>
              <a:rPr lang="en-AU" sz="2000" dirty="0"/>
              <a:t>, Shakespeare’s Globe, 2025</a:t>
            </a:r>
          </a:p>
        </p:txBody>
      </p:sp>
      <p:sp>
        <p:nvSpPr>
          <p:cNvPr id="12" name="Rectangle: Rounded Corners 11">
            <a:extLst>
              <a:ext uri="{FF2B5EF4-FFF2-40B4-BE49-F238E27FC236}">
                <a16:creationId xmlns:a16="http://schemas.microsoft.com/office/drawing/2014/main" id="{2F1D4D02-0114-EF80-88C6-1721DC393197}"/>
              </a:ext>
            </a:extLst>
          </p:cNvPr>
          <p:cNvSpPr/>
          <p:nvPr/>
        </p:nvSpPr>
        <p:spPr>
          <a:xfrm>
            <a:off x="6326802" y="4005073"/>
            <a:ext cx="4797191" cy="2148486"/>
          </a:xfrm>
          <a:prstGeom prst="roundRect">
            <a:avLst>
              <a:gd name="adj" fmla="val 862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nchorCtr="0"/>
          <a:lstStyle/>
          <a:p>
            <a:pPr lvl="0">
              <a:lnSpc>
                <a:spcPct val="150000"/>
              </a:lnSpc>
              <a:spcAft>
                <a:spcPts val="1200"/>
              </a:spcAft>
              <a:defRPr/>
            </a:pPr>
            <a:r>
              <a:rPr lang="en-AU" sz="1800" dirty="0">
                <a:solidFill>
                  <a:srgbClr val="22272B"/>
                </a:solidFill>
              </a:rPr>
              <a:t>The 2025 version of Romeo and Juliet at The Globe is recontextualised to be set in the American frontier.</a:t>
            </a:r>
            <a:endParaRPr lang="en-GB" sz="1800" dirty="0">
              <a:solidFill>
                <a:srgbClr val="22272B"/>
              </a:solidFill>
            </a:endParaRPr>
          </a:p>
        </p:txBody>
      </p:sp>
      <p:sp>
        <p:nvSpPr>
          <p:cNvPr id="3" name="Slide Number Placeholder 2">
            <a:extLst>
              <a:ext uri="{FF2B5EF4-FFF2-40B4-BE49-F238E27FC236}">
                <a16:creationId xmlns:a16="http://schemas.microsoft.com/office/drawing/2014/main" id="{888C8CCC-48BC-758A-E78C-40B3863FC2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51159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35C53-4E1B-432A-2707-1A0DC38AB0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203408-A87E-F569-D475-067B07367872}"/>
              </a:ext>
            </a:extLst>
          </p:cNvPr>
          <p:cNvSpPr>
            <a:spLocks noGrp="1"/>
          </p:cNvSpPr>
          <p:nvPr>
            <p:ph type="title"/>
          </p:nvPr>
        </p:nvSpPr>
        <p:spPr/>
        <p:txBody>
          <a:bodyPr/>
          <a:lstStyle/>
          <a:p>
            <a:r>
              <a:rPr lang="en-AU">
                <a:latin typeface="+mj-lt"/>
                <a:cs typeface="Arial"/>
              </a:rPr>
              <a:t>Story sharing reflection questions</a:t>
            </a:r>
            <a:endParaRPr lang="en-AU">
              <a:latin typeface="+mj-lt"/>
            </a:endParaRPr>
          </a:p>
        </p:txBody>
      </p:sp>
      <p:sp>
        <p:nvSpPr>
          <p:cNvPr id="2" name="Oval 1">
            <a:extLst>
              <a:ext uri="{FF2B5EF4-FFF2-40B4-BE49-F238E27FC236}">
                <a16:creationId xmlns:a16="http://schemas.microsoft.com/office/drawing/2014/main" id="{B04DFB60-EA92-D462-B5CF-32C89E07BFD8}"/>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7.4b</a:t>
            </a:r>
            <a:endParaRPr lang="en-GB" sz="1800" b="1"/>
          </a:p>
        </p:txBody>
      </p:sp>
      <p:sp>
        <p:nvSpPr>
          <p:cNvPr id="28" name="Rectangle: Rounded Corners 27">
            <a:extLst>
              <a:ext uri="{FF2B5EF4-FFF2-40B4-BE49-F238E27FC236}">
                <a16:creationId xmlns:a16="http://schemas.microsoft.com/office/drawing/2014/main" id="{D229E5A8-CDB8-5C26-5735-5D35D3D94000}"/>
              </a:ext>
            </a:extLst>
          </p:cNvPr>
          <p:cNvSpPr/>
          <p:nvPr/>
        </p:nvSpPr>
        <p:spPr>
          <a:xfrm>
            <a:off x="234949" y="985291"/>
            <a:ext cx="5382080" cy="1130892"/>
          </a:xfrm>
          <a:prstGeom prst="roundRect">
            <a:avLst/>
          </a:prstGeom>
          <a:solidFill>
            <a:srgbClr val="FFFF99"/>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1600">
                <a:solidFill>
                  <a:schemeClr val="tx1"/>
                </a:solidFill>
              </a:rPr>
              <a:t>1. How does Stephen Page describe the ways his work, Baleen </a:t>
            </a:r>
            <a:r>
              <a:rPr lang="en-AU" sz="1600" err="1">
                <a:solidFill>
                  <a:schemeClr val="tx1"/>
                </a:solidFill>
              </a:rPr>
              <a:t>Moondjan</a:t>
            </a:r>
            <a:r>
              <a:rPr lang="en-AU" sz="1600">
                <a:solidFill>
                  <a:schemeClr val="tx1"/>
                </a:solidFill>
              </a:rPr>
              <a:t>, explores personal and Cultural connections to Place, Country and Languages?</a:t>
            </a:r>
          </a:p>
        </p:txBody>
      </p:sp>
      <p:sp>
        <p:nvSpPr>
          <p:cNvPr id="29" name="Rectangle: Rounded Corners 28">
            <a:extLst>
              <a:ext uri="{FF2B5EF4-FFF2-40B4-BE49-F238E27FC236}">
                <a16:creationId xmlns:a16="http://schemas.microsoft.com/office/drawing/2014/main" id="{7954D25F-7615-8FCE-ED74-5F6ACA745C97}"/>
              </a:ext>
            </a:extLst>
          </p:cNvPr>
          <p:cNvSpPr/>
          <p:nvPr/>
        </p:nvSpPr>
        <p:spPr>
          <a:xfrm>
            <a:off x="234949" y="2284590"/>
            <a:ext cx="5382080" cy="1455592"/>
          </a:xfrm>
          <a:prstGeom prst="roundRect">
            <a:avLst/>
          </a:prstGeom>
          <a:solidFill>
            <a:srgbClr val="FFCC99"/>
          </a:solidFill>
          <a:ln>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1600">
                <a:solidFill>
                  <a:schemeClr val="tx1"/>
                </a:solidFill>
              </a:rPr>
              <a:t>2. In Baleen </a:t>
            </a:r>
            <a:r>
              <a:rPr lang="en-AU" sz="1600" err="1">
                <a:solidFill>
                  <a:schemeClr val="tx1"/>
                </a:solidFill>
              </a:rPr>
              <a:t>Moondjan</a:t>
            </a:r>
            <a:r>
              <a:rPr lang="en-AU" sz="1600">
                <a:solidFill>
                  <a:schemeClr val="tx1"/>
                </a:solidFill>
              </a:rPr>
              <a:t>, Stephen Page uses an artistic metaphor to communicate a story about his mother. Why did he choose this metaphor and what does it tell the audience about Aboriginal Knowledges? </a:t>
            </a:r>
          </a:p>
        </p:txBody>
      </p:sp>
      <p:sp>
        <p:nvSpPr>
          <p:cNvPr id="30" name="Rectangle: Rounded Corners 29">
            <a:extLst>
              <a:ext uri="{FF2B5EF4-FFF2-40B4-BE49-F238E27FC236}">
                <a16:creationId xmlns:a16="http://schemas.microsoft.com/office/drawing/2014/main" id="{274F9146-D683-10E5-C825-E5BB459614FB}"/>
              </a:ext>
            </a:extLst>
          </p:cNvPr>
          <p:cNvSpPr/>
          <p:nvPr/>
        </p:nvSpPr>
        <p:spPr>
          <a:xfrm>
            <a:off x="234949" y="3908589"/>
            <a:ext cx="5382080" cy="1133806"/>
          </a:xfrm>
          <a:prstGeom prst="roundRect">
            <a:avLst/>
          </a:prstGeom>
          <a:solidFill>
            <a:srgbClr val="FFCCFF"/>
          </a:solidFill>
          <a:ln>
            <a:solidFill>
              <a:srgbClr val="FF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1600">
                <a:solidFill>
                  <a:schemeClr val="tx1"/>
                </a:solidFill>
              </a:rPr>
              <a:t>3. Think about Stephen Page’s ‘shopping trolley’. What does he mean by this and why is this not the right approach? What could the right approach be?</a:t>
            </a:r>
          </a:p>
        </p:txBody>
      </p:sp>
      <p:sp>
        <p:nvSpPr>
          <p:cNvPr id="31" name="Rectangle: Rounded Corners 30">
            <a:extLst>
              <a:ext uri="{FF2B5EF4-FFF2-40B4-BE49-F238E27FC236}">
                <a16:creationId xmlns:a16="http://schemas.microsoft.com/office/drawing/2014/main" id="{F9188A6F-DFE1-3ECE-5BBB-3E9693A5F011}"/>
              </a:ext>
            </a:extLst>
          </p:cNvPr>
          <p:cNvSpPr/>
          <p:nvPr/>
        </p:nvSpPr>
        <p:spPr>
          <a:xfrm>
            <a:off x="234949" y="5210801"/>
            <a:ext cx="5382080" cy="1481288"/>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nSpc>
                <a:spcPct val="150000"/>
              </a:lnSpc>
              <a:spcAft>
                <a:spcPts val="1200"/>
              </a:spcAft>
            </a:pPr>
            <a:r>
              <a:rPr lang="en-AU" sz="1600">
                <a:solidFill>
                  <a:schemeClr val="tx1"/>
                </a:solidFill>
              </a:rPr>
              <a:t>4. Stephen Page talks about forming a ‘creative clan’ with the different dancers, actors, composers, designers and writers he works with, to tell stories. How does Stephen Page use collaboration to tell stories?</a:t>
            </a:r>
          </a:p>
        </p:txBody>
      </p:sp>
      <p:pic>
        <p:nvPicPr>
          <p:cNvPr id="15" name="Picture 14" descr="An image of the artist Stephen Page">
            <a:extLst>
              <a:ext uri="{FF2B5EF4-FFF2-40B4-BE49-F238E27FC236}">
                <a16:creationId xmlns:a16="http://schemas.microsoft.com/office/drawing/2014/main" id="{348B45F6-6B48-20CA-B550-01D9947051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7058" y="2239474"/>
            <a:ext cx="5088971" cy="287936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EFD0A2C-7F68-808A-4BA7-45C29D86CFB8}"/>
              </a:ext>
            </a:extLst>
          </p:cNvPr>
          <p:cNvSpPr txBox="1"/>
          <p:nvPr/>
        </p:nvSpPr>
        <p:spPr>
          <a:xfrm>
            <a:off x="6657058" y="5223213"/>
            <a:ext cx="2862364" cy="214693"/>
          </a:xfrm>
          <a:prstGeom prst="rect">
            <a:avLst/>
          </a:prstGeom>
          <a:noFill/>
        </p:spPr>
        <p:txBody>
          <a:bodyPr wrap="square" lIns="0" tIns="0" rIns="0" bIns="0" rtlCol="0">
            <a:noAutofit/>
          </a:bodyPr>
          <a:lstStyle/>
          <a:p>
            <a:r>
              <a:rPr lang="en-AU" sz="1000" u="sng">
                <a:hlinkClick r:id="rId4"/>
              </a:rPr>
              <a:t>Artistic kinship systems (13:19)</a:t>
            </a:r>
            <a:endParaRPr lang="en-GB" sz="1000"/>
          </a:p>
        </p:txBody>
      </p:sp>
      <p:sp>
        <p:nvSpPr>
          <p:cNvPr id="3" name="Slide Number Placeholder 2">
            <a:extLst>
              <a:ext uri="{FF2B5EF4-FFF2-40B4-BE49-F238E27FC236}">
                <a16:creationId xmlns:a16="http://schemas.microsoft.com/office/drawing/2014/main" id="{61293F45-338E-6869-FB80-D8588F11CBF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70</a:t>
            </a:fld>
            <a:endParaRPr lang="en-AU"/>
          </a:p>
        </p:txBody>
      </p:sp>
    </p:spTree>
    <p:extLst>
      <p:ext uri="{BB962C8B-B14F-4D97-AF65-F5344CB8AC3E}">
        <p14:creationId xmlns:p14="http://schemas.microsoft.com/office/powerpoint/2010/main" val="262122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AE981-9222-D419-9AC1-78471F738E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B80C6C8-3A1A-A0BB-3736-6D4E49144791}"/>
              </a:ext>
            </a:extLst>
          </p:cNvPr>
          <p:cNvSpPr>
            <a:spLocks noGrp="1"/>
          </p:cNvSpPr>
          <p:nvPr>
            <p:ph type="title"/>
          </p:nvPr>
        </p:nvSpPr>
        <p:spPr/>
        <p:txBody>
          <a:bodyPr/>
          <a:lstStyle/>
          <a:p>
            <a:r>
              <a:rPr lang="en-AU">
                <a:latin typeface="+mj-lt"/>
                <a:cs typeface="Arial"/>
              </a:rPr>
              <a:t>Story sharing reflection</a:t>
            </a:r>
            <a:endParaRPr lang="en-AU">
              <a:latin typeface="+mj-lt"/>
            </a:endParaRPr>
          </a:p>
        </p:txBody>
      </p:sp>
      <p:sp>
        <p:nvSpPr>
          <p:cNvPr id="6" name="Oval 5">
            <a:extLst>
              <a:ext uri="{FF2B5EF4-FFF2-40B4-BE49-F238E27FC236}">
                <a16:creationId xmlns:a16="http://schemas.microsoft.com/office/drawing/2014/main" id="{A7CB22AD-7DB3-A35D-4978-B45A4A4DA402}"/>
              </a:ext>
              <a:ext uri="{C183D7F6-B498-43B3-948B-1728B52AA6E4}">
                <adec:decorative xmlns:adec="http://schemas.microsoft.com/office/drawing/2017/decorative" val="0"/>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7.4c</a:t>
            </a:r>
            <a:endParaRPr lang="en-GB" sz="1800" b="1"/>
          </a:p>
        </p:txBody>
      </p:sp>
      <p:grpSp>
        <p:nvGrpSpPr>
          <p:cNvPr id="16" name="Group 15" descr="What individual or collective identities, values and perspectives are presented in the ideas, images and stories created so far?">
            <a:extLst>
              <a:ext uri="{FF2B5EF4-FFF2-40B4-BE49-F238E27FC236}">
                <a16:creationId xmlns:a16="http://schemas.microsoft.com/office/drawing/2014/main" id="{BA0D8072-88EF-6CB3-C843-B2C1BDB6CC96}"/>
              </a:ext>
            </a:extLst>
          </p:cNvPr>
          <p:cNvGrpSpPr/>
          <p:nvPr/>
        </p:nvGrpSpPr>
        <p:grpSpPr>
          <a:xfrm>
            <a:off x="395644" y="3385309"/>
            <a:ext cx="3550718" cy="2913256"/>
            <a:chOff x="61163" y="3605894"/>
            <a:chExt cx="3550718" cy="2913256"/>
          </a:xfrm>
        </p:grpSpPr>
        <p:sp>
          <p:nvSpPr>
            <p:cNvPr id="9" name="Cloud 8">
              <a:extLst>
                <a:ext uri="{FF2B5EF4-FFF2-40B4-BE49-F238E27FC236}">
                  <a16:creationId xmlns:a16="http://schemas.microsoft.com/office/drawing/2014/main" id="{1D89E806-66C6-B820-2738-12D0B7C7F549}"/>
                </a:ext>
              </a:extLst>
            </p:cNvPr>
            <p:cNvSpPr/>
            <p:nvPr/>
          </p:nvSpPr>
          <p:spPr>
            <a:xfrm>
              <a:off x="61163" y="3605894"/>
              <a:ext cx="3550718" cy="2913256"/>
            </a:xfrm>
            <a:prstGeom prst="cloud">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CE37113-807F-173B-95A7-DFB092B63C51}"/>
                </a:ext>
              </a:extLst>
            </p:cNvPr>
            <p:cNvSpPr txBox="1"/>
            <p:nvPr/>
          </p:nvSpPr>
          <p:spPr>
            <a:xfrm>
              <a:off x="544026" y="4142055"/>
              <a:ext cx="2800066" cy="1893339"/>
            </a:xfrm>
            <a:prstGeom prst="rect">
              <a:avLst/>
            </a:prstGeom>
            <a:noFill/>
          </p:spPr>
          <p:txBody>
            <a:bodyPr wrap="square">
              <a:spAutoFit/>
            </a:bodyPr>
            <a:lstStyle/>
            <a:p>
              <a:pPr lvl="0">
                <a:lnSpc>
                  <a:spcPct val="150000"/>
                </a:lnSpc>
              </a:pPr>
              <a:r>
                <a:rPr lang="en-AU" sz="1600"/>
                <a:t>What individual or collective identities, values and perspectives are presented in the ideas, images and stories created so far?</a:t>
              </a:r>
            </a:p>
          </p:txBody>
        </p:sp>
      </p:grpSp>
      <p:grpSp>
        <p:nvGrpSpPr>
          <p:cNvPr id="17" name="Group 16" descr="What is the intention behind the dramatic action and what are we trying to say?">
            <a:extLst>
              <a:ext uri="{FF2B5EF4-FFF2-40B4-BE49-F238E27FC236}">
                <a16:creationId xmlns:a16="http://schemas.microsoft.com/office/drawing/2014/main" id="{6C3791BF-E35C-55AB-5ADE-86CA13F7D032}"/>
              </a:ext>
            </a:extLst>
          </p:cNvPr>
          <p:cNvGrpSpPr/>
          <p:nvPr/>
        </p:nvGrpSpPr>
        <p:grpSpPr>
          <a:xfrm>
            <a:off x="2558143" y="1209801"/>
            <a:ext cx="3347120" cy="1977840"/>
            <a:chOff x="2380943" y="1181328"/>
            <a:chExt cx="3347120" cy="1977840"/>
          </a:xfrm>
        </p:grpSpPr>
        <p:sp>
          <p:nvSpPr>
            <p:cNvPr id="11" name="Cloud 10">
              <a:extLst>
                <a:ext uri="{FF2B5EF4-FFF2-40B4-BE49-F238E27FC236}">
                  <a16:creationId xmlns:a16="http://schemas.microsoft.com/office/drawing/2014/main" id="{227235F9-2EBD-CDF5-7988-16F85DEBD5C9}"/>
                </a:ext>
              </a:extLst>
            </p:cNvPr>
            <p:cNvSpPr/>
            <p:nvPr/>
          </p:nvSpPr>
          <p:spPr>
            <a:xfrm>
              <a:off x="2380943" y="1181328"/>
              <a:ext cx="3347120" cy="1977840"/>
            </a:xfrm>
            <a:prstGeom prst="cloud">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8294F74-D43D-B60B-0278-B7D8D5DE71A4}"/>
                </a:ext>
              </a:extLst>
            </p:cNvPr>
            <p:cNvSpPr txBox="1"/>
            <p:nvPr/>
          </p:nvSpPr>
          <p:spPr>
            <a:xfrm>
              <a:off x="2811766" y="1441762"/>
              <a:ext cx="2696558" cy="1154675"/>
            </a:xfrm>
            <a:prstGeom prst="rect">
              <a:avLst/>
            </a:prstGeom>
            <a:noFill/>
          </p:spPr>
          <p:txBody>
            <a:bodyPr wrap="square">
              <a:spAutoFit/>
            </a:bodyPr>
            <a:lstStyle/>
            <a:p>
              <a:pPr lvl="0">
                <a:lnSpc>
                  <a:spcPct val="150000"/>
                </a:lnSpc>
              </a:pPr>
              <a:r>
                <a:rPr lang="en-AU" sz="1600"/>
                <a:t>What is the intention behind the dramatic action and what are we trying to say?</a:t>
              </a:r>
            </a:p>
          </p:txBody>
        </p:sp>
      </p:grpSp>
      <p:grpSp>
        <p:nvGrpSpPr>
          <p:cNvPr id="18" name="Group 17" descr="How has this process made you feel and/or think differently about existing assumptions?">
            <a:extLst>
              <a:ext uri="{FF2B5EF4-FFF2-40B4-BE49-F238E27FC236}">
                <a16:creationId xmlns:a16="http://schemas.microsoft.com/office/drawing/2014/main" id="{7243E75E-370D-AFE3-11FC-5B53E28E0C1B}"/>
              </a:ext>
            </a:extLst>
          </p:cNvPr>
          <p:cNvGrpSpPr/>
          <p:nvPr/>
        </p:nvGrpSpPr>
        <p:grpSpPr>
          <a:xfrm>
            <a:off x="6286739" y="1094763"/>
            <a:ext cx="3575934" cy="2092878"/>
            <a:chOff x="6289230" y="1007601"/>
            <a:chExt cx="3575934" cy="2092878"/>
          </a:xfrm>
        </p:grpSpPr>
        <p:sp>
          <p:nvSpPr>
            <p:cNvPr id="13" name="Cloud 12">
              <a:extLst>
                <a:ext uri="{FF2B5EF4-FFF2-40B4-BE49-F238E27FC236}">
                  <a16:creationId xmlns:a16="http://schemas.microsoft.com/office/drawing/2014/main" id="{5C3A3587-61D9-290B-BC85-819B34708067}"/>
                </a:ext>
              </a:extLst>
            </p:cNvPr>
            <p:cNvSpPr/>
            <p:nvPr/>
          </p:nvSpPr>
          <p:spPr>
            <a:xfrm>
              <a:off x="6289230" y="1007601"/>
              <a:ext cx="3575934" cy="2092878"/>
            </a:xfrm>
            <a:prstGeom prst="cloud">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4C98228-A5C2-8C45-C801-E045EAC422BE}"/>
                </a:ext>
              </a:extLst>
            </p:cNvPr>
            <p:cNvSpPr txBox="1"/>
            <p:nvPr/>
          </p:nvSpPr>
          <p:spPr>
            <a:xfrm>
              <a:off x="6632122" y="1481841"/>
              <a:ext cx="3001735" cy="1154675"/>
            </a:xfrm>
            <a:prstGeom prst="rect">
              <a:avLst/>
            </a:prstGeom>
            <a:noFill/>
          </p:spPr>
          <p:txBody>
            <a:bodyPr wrap="square">
              <a:spAutoFit/>
            </a:bodyPr>
            <a:lstStyle/>
            <a:p>
              <a:pPr lvl="0">
                <a:lnSpc>
                  <a:spcPct val="150000"/>
                </a:lnSpc>
              </a:pPr>
              <a:r>
                <a:rPr lang="en-AU" sz="1600"/>
                <a:t>How has this process made you feel and/or think differently about existing assumptions?</a:t>
              </a:r>
            </a:p>
          </p:txBody>
        </p:sp>
      </p:grpSp>
      <p:grpSp>
        <p:nvGrpSpPr>
          <p:cNvPr id="19" name="Group 18" descr="What emotional or cultural safety protocols need to be considered as you continue to devise this piece?">
            <a:extLst>
              <a:ext uri="{FF2B5EF4-FFF2-40B4-BE49-F238E27FC236}">
                <a16:creationId xmlns:a16="http://schemas.microsoft.com/office/drawing/2014/main" id="{6A4E1526-93A3-A8C7-585E-930EDEF7CF77}"/>
              </a:ext>
            </a:extLst>
          </p:cNvPr>
          <p:cNvGrpSpPr/>
          <p:nvPr/>
        </p:nvGrpSpPr>
        <p:grpSpPr>
          <a:xfrm>
            <a:off x="8399685" y="3486392"/>
            <a:ext cx="3276361" cy="2477755"/>
            <a:chOff x="8458468" y="3675803"/>
            <a:chExt cx="3276361" cy="2477755"/>
          </a:xfrm>
        </p:grpSpPr>
        <p:sp>
          <p:nvSpPr>
            <p:cNvPr id="15" name="Cloud 14">
              <a:extLst>
                <a:ext uri="{FF2B5EF4-FFF2-40B4-BE49-F238E27FC236}">
                  <a16:creationId xmlns:a16="http://schemas.microsoft.com/office/drawing/2014/main" id="{7BE299A2-97C7-6464-00B6-A2FC99FB9D7B}"/>
                </a:ext>
              </a:extLst>
            </p:cNvPr>
            <p:cNvSpPr/>
            <p:nvPr/>
          </p:nvSpPr>
          <p:spPr>
            <a:xfrm>
              <a:off x="8458468" y="3675803"/>
              <a:ext cx="3276361" cy="2477755"/>
            </a:xfrm>
            <a:prstGeom prst="cloud">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F17921D-8ED3-D588-4334-BB2213B6517F}"/>
                </a:ext>
              </a:extLst>
            </p:cNvPr>
            <p:cNvSpPr txBox="1"/>
            <p:nvPr/>
          </p:nvSpPr>
          <p:spPr>
            <a:xfrm>
              <a:off x="8849166" y="4142055"/>
              <a:ext cx="2798808" cy="1524007"/>
            </a:xfrm>
            <a:prstGeom prst="rect">
              <a:avLst/>
            </a:prstGeom>
            <a:noFill/>
          </p:spPr>
          <p:txBody>
            <a:bodyPr wrap="square">
              <a:spAutoFit/>
            </a:bodyPr>
            <a:lstStyle/>
            <a:p>
              <a:pPr lvl="0">
                <a:lnSpc>
                  <a:spcPct val="150000"/>
                </a:lnSpc>
              </a:pPr>
              <a:r>
                <a:rPr lang="en-AU" sz="1600"/>
                <a:t>What emotional or cultural safety protocols need to be considered as you continue to devise this piece? </a:t>
              </a:r>
            </a:p>
          </p:txBody>
        </p:sp>
      </p:grpSp>
      <p:pic>
        <p:nvPicPr>
          <p:cNvPr id="2" name="Picture 1">
            <a:extLst>
              <a:ext uri="{FF2B5EF4-FFF2-40B4-BE49-F238E27FC236}">
                <a16:creationId xmlns:a16="http://schemas.microsoft.com/office/drawing/2014/main" id="{3F727183-2D66-F227-26A0-AC334F0F98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46362" y="3089366"/>
            <a:ext cx="4299276" cy="3505142"/>
          </a:xfrm>
          <a:prstGeom prst="rect">
            <a:avLst/>
          </a:prstGeom>
        </p:spPr>
      </p:pic>
      <p:sp>
        <p:nvSpPr>
          <p:cNvPr id="3" name="Slide Number Placeholder 2">
            <a:extLst>
              <a:ext uri="{FF2B5EF4-FFF2-40B4-BE49-F238E27FC236}">
                <a16:creationId xmlns:a16="http://schemas.microsoft.com/office/drawing/2014/main" id="{F693CB59-AD46-9A4B-267D-F6754714DC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71</a:t>
            </a:fld>
            <a:endParaRPr lang="en-AU"/>
          </a:p>
        </p:txBody>
      </p:sp>
    </p:spTree>
    <p:extLst>
      <p:ext uri="{BB962C8B-B14F-4D97-AF65-F5344CB8AC3E}">
        <p14:creationId xmlns:p14="http://schemas.microsoft.com/office/powerpoint/2010/main" val="23853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1AAC9-27E4-96D9-0FC5-5C8B654FF1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076541-11A4-42F7-AA16-8910708377C5}"/>
              </a:ext>
            </a:extLst>
          </p:cNvPr>
          <p:cNvSpPr>
            <a:spLocks noGrp="1"/>
          </p:cNvSpPr>
          <p:nvPr>
            <p:ph type="title"/>
          </p:nvPr>
        </p:nvSpPr>
        <p:spPr>
          <a:xfrm>
            <a:off x="360000" y="360000"/>
            <a:ext cx="11484000" cy="545601"/>
          </a:xfrm>
        </p:spPr>
        <p:txBody>
          <a:bodyPr/>
          <a:lstStyle/>
          <a:p>
            <a:r>
              <a:rPr lang="en-AU">
                <a:latin typeface="+mj-lt"/>
                <a:cs typeface="Arial"/>
              </a:rPr>
              <a:t>Dramatic forms</a:t>
            </a:r>
            <a:endParaRPr lang="en-AU">
              <a:latin typeface="+mj-lt"/>
            </a:endParaRPr>
          </a:p>
        </p:txBody>
      </p:sp>
      <p:sp>
        <p:nvSpPr>
          <p:cNvPr id="22" name="Oval 21">
            <a:extLst>
              <a:ext uri="{FF2B5EF4-FFF2-40B4-BE49-F238E27FC236}">
                <a16:creationId xmlns:a16="http://schemas.microsoft.com/office/drawing/2014/main" id="{1AE8A420-332E-18F1-5BCD-A9CBD2F95FCE}"/>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7.5a</a:t>
            </a:r>
            <a:endParaRPr lang="en-GB" sz="1800" b="1"/>
          </a:p>
        </p:txBody>
      </p:sp>
      <p:sp>
        <p:nvSpPr>
          <p:cNvPr id="5" name="TextBox 4">
            <a:extLst>
              <a:ext uri="{FF2B5EF4-FFF2-40B4-BE49-F238E27FC236}">
                <a16:creationId xmlns:a16="http://schemas.microsoft.com/office/drawing/2014/main" id="{B0B40F5F-4E94-FA49-9339-EB3456C19AD0}"/>
              </a:ext>
            </a:extLst>
          </p:cNvPr>
          <p:cNvSpPr txBox="1"/>
          <p:nvPr/>
        </p:nvSpPr>
        <p:spPr>
          <a:xfrm>
            <a:off x="272374" y="905601"/>
            <a:ext cx="8878157" cy="905633"/>
          </a:xfrm>
          <a:prstGeom prst="rect">
            <a:avLst/>
          </a:prstGeom>
          <a:noFill/>
        </p:spPr>
        <p:txBody>
          <a:bodyPr wrap="square">
            <a:spAutoFit/>
          </a:bodyPr>
          <a:lstStyle/>
          <a:p>
            <a:pPr>
              <a:lnSpc>
                <a:spcPct val="115000"/>
              </a:lnSpc>
              <a:spcBef>
                <a:spcPts val="300"/>
              </a:spcBef>
              <a:spcAft>
                <a:spcPts val="300"/>
              </a:spcAft>
              <a:buNone/>
            </a:pPr>
            <a:r>
              <a:rPr lang="en-AU" sz="2400" spc="-10">
                <a:effectLst/>
                <a:latin typeface="Arial" panose="020B0604020202020204" pitchFamily="34" charset="0"/>
                <a:ea typeface="Calibri" panose="020F0502020204030204" pitchFamily="34" charset="0"/>
                <a:cs typeface="Arial" panose="020B0604020202020204" pitchFamily="34" charset="0"/>
              </a:rPr>
              <a:t>Dramatic forms are </a:t>
            </a:r>
            <a:r>
              <a:rPr lang="en-AU" sz="2400" spc="-1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recognisable types of drama developed, performed or staged for specific mediums including: </a:t>
            </a:r>
            <a:endParaRPr lang="en-GB" sz="2400" spc="-1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roup 17" descr="Theatre forms. Such as indoor theatres, outdoor theatres and applied theatre forms&#10;">
            <a:extLst>
              <a:ext uri="{FF2B5EF4-FFF2-40B4-BE49-F238E27FC236}">
                <a16:creationId xmlns:a16="http://schemas.microsoft.com/office/drawing/2014/main" id="{B64B65C7-253A-FF21-94C4-D45EB9359674}"/>
              </a:ext>
            </a:extLst>
          </p:cNvPr>
          <p:cNvGrpSpPr/>
          <p:nvPr/>
        </p:nvGrpSpPr>
        <p:grpSpPr>
          <a:xfrm>
            <a:off x="360000" y="2519739"/>
            <a:ext cx="2598189" cy="3178661"/>
            <a:chOff x="360000" y="2519739"/>
            <a:chExt cx="2598189" cy="3178661"/>
          </a:xfrm>
        </p:grpSpPr>
        <p:sp>
          <p:nvSpPr>
            <p:cNvPr id="6" name="Rectangle: Top Corners Rounded 5">
              <a:extLst>
                <a:ext uri="{FF2B5EF4-FFF2-40B4-BE49-F238E27FC236}">
                  <a16:creationId xmlns:a16="http://schemas.microsoft.com/office/drawing/2014/main" id="{121BCB47-4339-0851-799F-595FADECA77C}"/>
                </a:ext>
              </a:extLst>
            </p:cNvPr>
            <p:cNvSpPr/>
            <p:nvPr/>
          </p:nvSpPr>
          <p:spPr>
            <a:xfrm>
              <a:off x="360000" y="2519739"/>
              <a:ext cx="2598189" cy="1026581"/>
            </a:xfrm>
            <a:prstGeom prst="round2SameRect">
              <a:avLst/>
            </a:prstGeom>
            <a:solidFill>
              <a:srgbClr val="FFFF99"/>
            </a:solidFill>
            <a:ln w="38100">
              <a:solidFill>
                <a:srgbClr val="FFFF9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Theatre forms </a:t>
              </a:r>
              <a:endParaRPr lang="en-GB" sz="2000" b="1" kern="1200">
                <a:solidFill>
                  <a:sysClr val="windowText" lastClr="000000"/>
                </a:solidFill>
                <a:latin typeface="+mj-lt"/>
              </a:endParaRPr>
            </a:p>
          </p:txBody>
        </p:sp>
        <p:sp>
          <p:nvSpPr>
            <p:cNvPr id="8" name="Rectangle: Top Corners Rounded 7">
              <a:extLst>
                <a:ext uri="{FF2B5EF4-FFF2-40B4-BE49-F238E27FC236}">
                  <a16:creationId xmlns:a16="http://schemas.microsoft.com/office/drawing/2014/main" id="{A0CCF503-B3D6-6ECA-46A2-E48B4D12D580}"/>
                </a:ext>
              </a:extLst>
            </p:cNvPr>
            <p:cNvSpPr/>
            <p:nvPr/>
          </p:nvSpPr>
          <p:spPr>
            <a:xfrm>
              <a:off x="360000" y="3546320"/>
              <a:ext cx="2598189" cy="2152080"/>
            </a:xfrm>
            <a:prstGeom prst="round2SameRect">
              <a:avLst>
                <a:gd name="adj1" fmla="val 0"/>
                <a:gd name="adj2" fmla="val 8194"/>
              </a:avLst>
            </a:prstGeom>
            <a:noFill/>
            <a:ln w="38100">
              <a:solidFill>
                <a:srgbClr val="FFFF99">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Such as indoor theatres, outdoor theatres and applied theatre forms</a:t>
              </a:r>
              <a:endParaRPr lang="en-GB" sz="1800" kern="1200"/>
            </a:p>
          </p:txBody>
        </p:sp>
      </p:grpSp>
      <p:grpSp>
        <p:nvGrpSpPr>
          <p:cNvPr id="19" name="Group 18" descr="Audio forms. Such as radio plays, podcasts, soundscapes and sound designs&#10;">
            <a:extLst>
              <a:ext uri="{FF2B5EF4-FFF2-40B4-BE49-F238E27FC236}">
                <a16:creationId xmlns:a16="http://schemas.microsoft.com/office/drawing/2014/main" id="{1F2A49E7-1280-9075-0ADD-D988F2090E90}"/>
              </a:ext>
            </a:extLst>
          </p:cNvPr>
          <p:cNvGrpSpPr/>
          <p:nvPr/>
        </p:nvGrpSpPr>
        <p:grpSpPr>
          <a:xfrm>
            <a:off x="3321936" y="2519739"/>
            <a:ext cx="2598189" cy="3178661"/>
            <a:chOff x="3321936" y="2519739"/>
            <a:chExt cx="2598189" cy="3178661"/>
          </a:xfrm>
        </p:grpSpPr>
        <p:sp>
          <p:nvSpPr>
            <p:cNvPr id="10" name="Rectangle: Top Corners Rounded 9">
              <a:extLst>
                <a:ext uri="{FF2B5EF4-FFF2-40B4-BE49-F238E27FC236}">
                  <a16:creationId xmlns:a16="http://schemas.microsoft.com/office/drawing/2014/main" id="{EB84AE35-0625-CD25-124A-F2C8477D18C8}"/>
                </a:ext>
              </a:extLst>
            </p:cNvPr>
            <p:cNvSpPr/>
            <p:nvPr/>
          </p:nvSpPr>
          <p:spPr>
            <a:xfrm>
              <a:off x="3321936" y="2519739"/>
              <a:ext cx="2598189" cy="1026581"/>
            </a:xfrm>
            <a:prstGeom prst="round2SameRect">
              <a:avLst/>
            </a:prstGeom>
            <a:solidFill>
              <a:srgbClr val="FFFF99"/>
            </a:solidFill>
            <a:ln w="38100">
              <a:solidFill>
                <a:srgbClr val="FFFF9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Audio forms </a:t>
              </a:r>
              <a:endParaRPr lang="en-GB" sz="2000" b="1" kern="1200">
                <a:solidFill>
                  <a:sysClr val="windowText" lastClr="000000"/>
                </a:solidFill>
                <a:latin typeface="+mj-lt"/>
              </a:endParaRPr>
            </a:p>
          </p:txBody>
        </p:sp>
        <p:sp>
          <p:nvSpPr>
            <p:cNvPr id="12" name="Rectangle: Top Corners Rounded 11">
              <a:extLst>
                <a:ext uri="{FF2B5EF4-FFF2-40B4-BE49-F238E27FC236}">
                  <a16:creationId xmlns:a16="http://schemas.microsoft.com/office/drawing/2014/main" id="{233A171B-DC64-C7BA-119B-3CD89BFF166F}"/>
                </a:ext>
              </a:extLst>
            </p:cNvPr>
            <p:cNvSpPr/>
            <p:nvPr/>
          </p:nvSpPr>
          <p:spPr>
            <a:xfrm>
              <a:off x="3321936" y="3546320"/>
              <a:ext cx="2598189" cy="2152080"/>
            </a:xfrm>
            <a:prstGeom prst="round2SameRect">
              <a:avLst>
                <a:gd name="adj1" fmla="val 0"/>
                <a:gd name="adj2" fmla="val 9105"/>
              </a:avLst>
            </a:prstGeom>
            <a:noFill/>
            <a:ln w="38100">
              <a:solidFill>
                <a:srgbClr val="FFFF99"/>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Such as radio plays, podcasts, soundscapes and sound designs</a:t>
              </a:r>
              <a:endParaRPr lang="en-GB" sz="1800" kern="1200"/>
            </a:p>
          </p:txBody>
        </p:sp>
      </p:grpSp>
      <p:grpSp>
        <p:nvGrpSpPr>
          <p:cNvPr id="20" name="Group 19" descr="Video forms. Such as live and/or animated film, television and digital platforms&#10;">
            <a:extLst>
              <a:ext uri="{FF2B5EF4-FFF2-40B4-BE49-F238E27FC236}">
                <a16:creationId xmlns:a16="http://schemas.microsoft.com/office/drawing/2014/main" id="{C16CCB54-12C8-FD6E-6D6A-96D71A8D6D89}"/>
              </a:ext>
            </a:extLst>
          </p:cNvPr>
          <p:cNvGrpSpPr/>
          <p:nvPr/>
        </p:nvGrpSpPr>
        <p:grpSpPr>
          <a:xfrm>
            <a:off x="6283873" y="2519739"/>
            <a:ext cx="2598189" cy="3178661"/>
            <a:chOff x="6283873" y="2519739"/>
            <a:chExt cx="2598189" cy="3178661"/>
          </a:xfrm>
        </p:grpSpPr>
        <p:sp>
          <p:nvSpPr>
            <p:cNvPr id="13" name="Rectangle: Top Corners Rounded 12">
              <a:extLst>
                <a:ext uri="{FF2B5EF4-FFF2-40B4-BE49-F238E27FC236}">
                  <a16:creationId xmlns:a16="http://schemas.microsoft.com/office/drawing/2014/main" id="{4F0FFEC7-460F-F6CD-E161-E22CAF5A84F6}"/>
                </a:ext>
              </a:extLst>
            </p:cNvPr>
            <p:cNvSpPr/>
            <p:nvPr/>
          </p:nvSpPr>
          <p:spPr>
            <a:xfrm>
              <a:off x="6283873" y="2519739"/>
              <a:ext cx="2598189" cy="1026581"/>
            </a:xfrm>
            <a:prstGeom prst="round2SameRect">
              <a:avLst/>
            </a:prstGeom>
            <a:solidFill>
              <a:srgbClr val="FFFF99"/>
            </a:solidFill>
            <a:ln w="38100">
              <a:solidFill>
                <a:srgbClr val="FFFF9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Video forms </a:t>
              </a:r>
              <a:endParaRPr lang="en-GB" sz="2000" b="1" kern="1200">
                <a:solidFill>
                  <a:sysClr val="windowText" lastClr="000000"/>
                </a:solidFill>
                <a:latin typeface="+mj-lt"/>
              </a:endParaRPr>
            </a:p>
          </p:txBody>
        </p:sp>
        <p:sp>
          <p:nvSpPr>
            <p:cNvPr id="14" name="Rectangle: Top Corners Rounded 13">
              <a:extLst>
                <a:ext uri="{FF2B5EF4-FFF2-40B4-BE49-F238E27FC236}">
                  <a16:creationId xmlns:a16="http://schemas.microsoft.com/office/drawing/2014/main" id="{B035D782-BEFF-07C5-23E4-CB88F1C1FCEE}"/>
                </a:ext>
              </a:extLst>
            </p:cNvPr>
            <p:cNvSpPr/>
            <p:nvPr/>
          </p:nvSpPr>
          <p:spPr>
            <a:xfrm>
              <a:off x="6283873" y="3546320"/>
              <a:ext cx="2598189" cy="2152080"/>
            </a:xfrm>
            <a:prstGeom prst="round2SameRect">
              <a:avLst>
                <a:gd name="adj1" fmla="val 0"/>
                <a:gd name="adj2" fmla="val 8194"/>
              </a:avLst>
            </a:prstGeom>
            <a:noFill/>
            <a:ln w="38100">
              <a:solidFill>
                <a:srgbClr val="FFFF99"/>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Such as live and/or animated film, television and digital platforms</a:t>
              </a:r>
              <a:endParaRPr lang="en-GB" sz="1800" kern="1200"/>
            </a:p>
          </p:txBody>
        </p:sp>
      </p:grpSp>
      <p:grpSp>
        <p:nvGrpSpPr>
          <p:cNvPr id="21" name="Group 20" descr="Production and design forms. Such as scripts, cue sheets, designs, models, props and costumes.&#10;">
            <a:extLst>
              <a:ext uri="{FF2B5EF4-FFF2-40B4-BE49-F238E27FC236}">
                <a16:creationId xmlns:a16="http://schemas.microsoft.com/office/drawing/2014/main" id="{FD2F81E7-E153-ABCF-8C62-F790DCB5B3B7}"/>
              </a:ext>
            </a:extLst>
          </p:cNvPr>
          <p:cNvGrpSpPr/>
          <p:nvPr/>
        </p:nvGrpSpPr>
        <p:grpSpPr>
          <a:xfrm>
            <a:off x="9245810" y="2519739"/>
            <a:ext cx="2598189" cy="3178661"/>
            <a:chOff x="9245810" y="2519739"/>
            <a:chExt cx="2598189" cy="3178661"/>
          </a:xfrm>
        </p:grpSpPr>
        <p:sp>
          <p:nvSpPr>
            <p:cNvPr id="15" name="Rectangle: Top Corners Rounded 14">
              <a:extLst>
                <a:ext uri="{FF2B5EF4-FFF2-40B4-BE49-F238E27FC236}">
                  <a16:creationId xmlns:a16="http://schemas.microsoft.com/office/drawing/2014/main" id="{A123A080-0CAF-6E69-716F-9D849E259B9F}"/>
                </a:ext>
              </a:extLst>
            </p:cNvPr>
            <p:cNvSpPr/>
            <p:nvPr/>
          </p:nvSpPr>
          <p:spPr>
            <a:xfrm>
              <a:off x="9245810" y="2519739"/>
              <a:ext cx="2598189" cy="1026581"/>
            </a:xfrm>
            <a:prstGeom prst="round2SameRect">
              <a:avLst/>
            </a:prstGeom>
            <a:solidFill>
              <a:srgbClr val="FFFF99"/>
            </a:solidFill>
            <a:ln w="38100">
              <a:solidFill>
                <a:srgbClr val="FFFF99"/>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Production and design forms </a:t>
              </a:r>
              <a:endParaRPr lang="en-GB" sz="2000" b="1" kern="1200">
                <a:solidFill>
                  <a:sysClr val="windowText" lastClr="000000"/>
                </a:solidFill>
                <a:latin typeface="+mj-lt"/>
              </a:endParaRPr>
            </a:p>
          </p:txBody>
        </p:sp>
        <p:sp>
          <p:nvSpPr>
            <p:cNvPr id="16" name="Rectangle: Top Corners Rounded 15">
              <a:extLst>
                <a:ext uri="{FF2B5EF4-FFF2-40B4-BE49-F238E27FC236}">
                  <a16:creationId xmlns:a16="http://schemas.microsoft.com/office/drawing/2014/main" id="{0250BEC3-ABBF-C523-8BF4-826B38F82678}"/>
                </a:ext>
              </a:extLst>
            </p:cNvPr>
            <p:cNvSpPr/>
            <p:nvPr/>
          </p:nvSpPr>
          <p:spPr>
            <a:xfrm>
              <a:off x="9245810" y="3546320"/>
              <a:ext cx="2598189" cy="2152080"/>
            </a:xfrm>
            <a:prstGeom prst="round2SameRect">
              <a:avLst>
                <a:gd name="adj1" fmla="val 0"/>
                <a:gd name="adj2" fmla="val 6677"/>
              </a:avLst>
            </a:prstGeom>
            <a:noFill/>
            <a:ln w="38100">
              <a:solidFill>
                <a:srgbClr val="FFFF99"/>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Such as scripts, cue sheets, designs, models, props and costumes.</a:t>
              </a:r>
              <a:endParaRPr lang="en-GB" sz="1800" kern="1200"/>
            </a:p>
          </p:txBody>
        </p:sp>
      </p:grpSp>
      <p:sp>
        <p:nvSpPr>
          <p:cNvPr id="11" name="TextBox 10">
            <a:extLst>
              <a:ext uri="{FF2B5EF4-FFF2-40B4-BE49-F238E27FC236}">
                <a16:creationId xmlns:a16="http://schemas.microsoft.com/office/drawing/2014/main" id="{2D059FB7-FFA3-CBFC-6A74-9391EF861A78}"/>
              </a:ext>
            </a:extLst>
          </p:cNvPr>
          <p:cNvSpPr txBox="1"/>
          <p:nvPr/>
        </p:nvSpPr>
        <p:spPr>
          <a:xfrm>
            <a:off x="360000" y="6478775"/>
            <a:ext cx="8500779" cy="246221"/>
          </a:xfrm>
          <a:prstGeom prst="rect">
            <a:avLst/>
          </a:prstGeom>
          <a:noFill/>
        </p:spPr>
        <p:txBody>
          <a:bodyPr wrap="square">
            <a:spAutoFit/>
          </a:bodyPr>
          <a:lstStyle/>
          <a:p>
            <a:pPr>
              <a:lnSpc>
                <a:spcPct val="100000"/>
              </a:lnSpc>
            </a:pPr>
            <a:r>
              <a:rPr lang="en-AU" sz="1000" u="sng">
                <a:solidFill>
                  <a:srgbClr val="2F5496"/>
                </a:solidFill>
                <a:effectLst/>
                <a:latin typeface="+mn-lt"/>
                <a:ea typeface="Calibri"/>
                <a:cs typeface="Arial"/>
                <a:hlinkClick r:id="rId3"/>
              </a:rPr>
              <a:t>Drama 7–10 Syllabus</a:t>
            </a:r>
            <a:r>
              <a:rPr lang="en-AU" sz="1000">
                <a:solidFill>
                  <a:srgbClr val="000000"/>
                </a:solidFill>
                <a:effectLst/>
                <a:latin typeface="+mn-lt"/>
                <a:ea typeface="Calibri"/>
                <a:cs typeface="Arial"/>
              </a:rPr>
              <a:t>© NSW Education Standards Authority (NESA) for and on behalf of the Crown in right of the State of New South Wales, 2023.</a:t>
            </a:r>
          </a:p>
        </p:txBody>
      </p:sp>
      <p:sp>
        <p:nvSpPr>
          <p:cNvPr id="3" name="Slide Number Placeholder 2">
            <a:extLst>
              <a:ext uri="{FF2B5EF4-FFF2-40B4-BE49-F238E27FC236}">
                <a16:creationId xmlns:a16="http://schemas.microsoft.com/office/drawing/2014/main" id="{3C4DFB76-7559-5334-721C-C0ADFEC4DE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72</a:t>
            </a:fld>
            <a:endParaRPr lang="en-AU"/>
          </a:p>
        </p:txBody>
      </p:sp>
    </p:spTree>
    <p:extLst>
      <p:ext uri="{BB962C8B-B14F-4D97-AF65-F5344CB8AC3E}">
        <p14:creationId xmlns:p14="http://schemas.microsoft.com/office/powerpoint/2010/main" val="579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AE95-D21C-6D22-70F3-FF5FD519BA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FBC761-BADA-B35F-5D9D-E1879ED969A5}"/>
              </a:ext>
            </a:extLst>
          </p:cNvPr>
          <p:cNvSpPr>
            <a:spLocks noGrp="1"/>
          </p:cNvSpPr>
          <p:nvPr>
            <p:ph type="title"/>
          </p:nvPr>
        </p:nvSpPr>
        <p:spPr>
          <a:xfrm>
            <a:off x="360000" y="360000"/>
            <a:ext cx="11484000" cy="545601"/>
          </a:xfrm>
        </p:spPr>
        <p:txBody>
          <a:bodyPr/>
          <a:lstStyle/>
          <a:p>
            <a:r>
              <a:rPr lang="en-AU">
                <a:latin typeface="+mj-lt"/>
                <a:cs typeface="Arial"/>
              </a:rPr>
              <a:t>Dramatic styles</a:t>
            </a:r>
            <a:endParaRPr lang="en-AU">
              <a:latin typeface="+mj-lt"/>
            </a:endParaRPr>
          </a:p>
        </p:txBody>
      </p:sp>
      <p:sp>
        <p:nvSpPr>
          <p:cNvPr id="2" name="Oval 1">
            <a:extLst>
              <a:ext uri="{FF2B5EF4-FFF2-40B4-BE49-F238E27FC236}">
                <a16:creationId xmlns:a16="http://schemas.microsoft.com/office/drawing/2014/main" id="{70502FB1-48F4-7293-688D-3853D9B1EDD7}"/>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7.5b</a:t>
            </a:r>
            <a:endParaRPr lang="en-GB" sz="1800" b="1"/>
          </a:p>
        </p:txBody>
      </p:sp>
      <p:sp>
        <p:nvSpPr>
          <p:cNvPr id="11" name="TextBox 10">
            <a:extLst>
              <a:ext uri="{FF2B5EF4-FFF2-40B4-BE49-F238E27FC236}">
                <a16:creationId xmlns:a16="http://schemas.microsoft.com/office/drawing/2014/main" id="{AC5B44EE-9134-D20C-B072-FA291C047419}"/>
              </a:ext>
            </a:extLst>
          </p:cNvPr>
          <p:cNvSpPr txBox="1"/>
          <p:nvPr/>
        </p:nvSpPr>
        <p:spPr>
          <a:xfrm>
            <a:off x="262723" y="944177"/>
            <a:ext cx="10478068" cy="905633"/>
          </a:xfrm>
          <a:prstGeom prst="rect">
            <a:avLst/>
          </a:prstGeom>
          <a:noFill/>
        </p:spPr>
        <p:txBody>
          <a:bodyPr wrap="square">
            <a:spAutoFit/>
          </a:bodyPr>
          <a:lstStyle/>
          <a:p>
            <a:pPr>
              <a:lnSpc>
                <a:spcPct val="115000"/>
              </a:lnSpc>
              <a:spcBef>
                <a:spcPts val="300"/>
              </a:spcBef>
              <a:spcAft>
                <a:spcPts val="300"/>
              </a:spcAft>
              <a:buNone/>
            </a:pPr>
            <a:r>
              <a:rPr lang="en-AU"/>
              <a:t>Dramatic styles are groups of related creative works, practices and/or practitioners that share distinctive conventions and/or intentions. </a:t>
            </a:r>
            <a:endParaRPr lang="en-GB" sz="2400" spc="-1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5" name="Group 4" descr="Acting styles. Specific methods of creating role, character, ensemble and/or the actor–audience relationship. Acting styles can develop the actor­–audience relationship in distinctive ways.">
            <a:extLst>
              <a:ext uri="{FF2B5EF4-FFF2-40B4-BE49-F238E27FC236}">
                <a16:creationId xmlns:a16="http://schemas.microsoft.com/office/drawing/2014/main" id="{ACDE1E6B-E3F6-D1A7-89C5-D0D465A6E9DF}"/>
              </a:ext>
            </a:extLst>
          </p:cNvPr>
          <p:cNvGrpSpPr/>
          <p:nvPr/>
        </p:nvGrpSpPr>
        <p:grpSpPr>
          <a:xfrm>
            <a:off x="360000" y="2323470"/>
            <a:ext cx="3458892" cy="3590353"/>
            <a:chOff x="360000" y="2323470"/>
            <a:chExt cx="3458892" cy="3590353"/>
          </a:xfrm>
        </p:grpSpPr>
        <p:sp>
          <p:nvSpPr>
            <p:cNvPr id="6" name="Rectangle: Top Corners Rounded 5">
              <a:extLst>
                <a:ext uri="{FF2B5EF4-FFF2-40B4-BE49-F238E27FC236}">
                  <a16:creationId xmlns:a16="http://schemas.microsoft.com/office/drawing/2014/main" id="{DA828077-B859-0871-1DDF-6E82D2C6E758}"/>
                </a:ext>
              </a:extLst>
            </p:cNvPr>
            <p:cNvSpPr/>
            <p:nvPr/>
          </p:nvSpPr>
          <p:spPr>
            <a:xfrm>
              <a:off x="360000" y="2323470"/>
              <a:ext cx="3458892" cy="576000"/>
            </a:xfrm>
            <a:prstGeom prst="round2SameRect">
              <a:avLst/>
            </a:prstGeom>
            <a:solidFill>
              <a:srgbClr val="FFCCFF"/>
            </a:solidFill>
            <a:ln w="38100">
              <a:solidFill>
                <a:srgbClr val="FFCC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Acting styles</a:t>
              </a:r>
              <a:endParaRPr lang="en-GB" sz="2000" b="1" kern="1200">
                <a:solidFill>
                  <a:sysClr val="windowText" lastClr="000000"/>
                </a:solidFill>
                <a:latin typeface="+mj-lt"/>
              </a:endParaRPr>
            </a:p>
          </p:txBody>
        </p:sp>
        <p:sp>
          <p:nvSpPr>
            <p:cNvPr id="8" name="Rectangle: Top Corners Rounded 7">
              <a:extLst>
                <a:ext uri="{FF2B5EF4-FFF2-40B4-BE49-F238E27FC236}">
                  <a16:creationId xmlns:a16="http://schemas.microsoft.com/office/drawing/2014/main" id="{985B1BB0-912A-5B5F-B6D1-734516E2E203}"/>
                </a:ext>
              </a:extLst>
            </p:cNvPr>
            <p:cNvSpPr/>
            <p:nvPr/>
          </p:nvSpPr>
          <p:spPr>
            <a:xfrm>
              <a:off x="360000" y="2899470"/>
              <a:ext cx="3458892" cy="3014353"/>
            </a:xfrm>
            <a:prstGeom prst="round2SameRect">
              <a:avLst>
                <a:gd name="adj1" fmla="val 0"/>
                <a:gd name="adj2" fmla="val 5084"/>
              </a:avLst>
            </a:prstGeom>
            <a:noFill/>
            <a:ln w="38100">
              <a:solidFill>
                <a:srgbClr val="FFCCFF">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Font typeface="Arial" panose="020B0604020202020204" pitchFamily="34" charset="0"/>
                <a:buNone/>
              </a:pPr>
              <a:r>
                <a:rPr lang="en-AU" sz="1800" kern="1200"/>
                <a:t>Specific methods of creating role, character, ensemble and/or the actor–audience relationship. Acting styles can develop the actor­–audience relationship in distinctive ways.</a:t>
              </a:r>
              <a:endParaRPr lang="en-GB" sz="1800" kern="1200"/>
            </a:p>
          </p:txBody>
        </p:sp>
      </p:grpSp>
      <p:grpSp>
        <p:nvGrpSpPr>
          <p:cNvPr id="7" name="Group 6" descr="Improvisational styles. Improvisation is a making and performing strategy and technique used within a range of dramatic styles or as the fundamental principle of a style.">
            <a:extLst>
              <a:ext uri="{FF2B5EF4-FFF2-40B4-BE49-F238E27FC236}">
                <a16:creationId xmlns:a16="http://schemas.microsoft.com/office/drawing/2014/main" id="{69167D0C-E335-F48A-4840-EDA596E0F5B2}"/>
              </a:ext>
            </a:extLst>
          </p:cNvPr>
          <p:cNvGrpSpPr/>
          <p:nvPr/>
        </p:nvGrpSpPr>
        <p:grpSpPr>
          <a:xfrm>
            <a:off x="4303137" y="2323470"/>
            <a:ext cx="3458892" cy="3590353"/>
            <a:chOff x="4303137" y="2323470"/>
            <a:chExt cx="3458892" cy="3590353"/>
          </a:xfrm>
        </p:grpSpPr>
        <p:sp>
          <p:nvSpPr>
            <p:cNvPr id="10" name="Rectangle: Top Corners Rounded 9">
              <a:extLst>
                <a:ext uri="{FF2B5EF4-FFF2-40B4-BE49-F238E27FC236}">
                  <a16:creationId xmlns:a16="http://schemas.microsoft.com/office/drawing/2014/main" id="{4546B792-181F-2355-B587-FE79F9FD85CD}"/>
                </a:ext>
              </a:extLst>
            </p:cNvPr>
            <p:cNvSpPr/>
            <p:nvPr/>
          </p:nvSpPr>
          <p:spPr>
            <a:xfrm>
              <a:off x="4303137" y="2323470"/>
              <a:ext cx="3458892" cy="576000"/>
            </a:xfrm>
            <a:prstGeom prst="round2SameRect">
              <a:avLst/>
            </a:prstGeom>
            <a:solidFill>
              <a:srgbClr val="FFCCFF"/>
            </a:solidFill>
            <a:ln w="38100">
              <a:solidFill>
                <a:srgbClr val="FFCC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Improvisational styles</a:t>
              </a:r>
              <a:endParaRPr lang="en-GB" sz="2000" b="1" kern="1200">
                <a:solidFill>
                  <a:sysClr val="windowText" lastClr="000000"/>
                </a:solidFill>
                <a:latin typeface="+mj-lt"/>
              </a:endParaRPr>
            </a:p>
          </p:txBody>
        </p:sp>
        <p:sp>
          <p:nvSpPr>
            <p:cNvPr id="13" name="Rectangle: Top Corners Rounded 12" descr="Improvisational styles. Improvisation is a making and performing strategy and technique used within a range of dramatic styles or as the fundamental principle of a style. &#10;">
              <a:extLst>
                <a:ext uri="{FF2B5EF4-FFF2-40B4-BE49-F238E27FC236}">
                  <a16:creationId xmlns:a16="http://schemas.microsoft.com/office/drawing/2014/main" id="{5815D877-46A8-90AD-E9DB-98E8DE1C7808}"/>
                </a:ext>
              </a:extLst>
            </p:cNvPr>
            <p:cNvSpPr/>
            <p:nvPr/>
          </p:nvSpPr>
          <p:spPr>
            <a:xfrm>
              <a:off x="4303137" y="2899470"/>
              <a:ext cx="3458892" cy="3014353"/>
            </a:xfrm>
            <a:prstGeom prst="round2SameRect">
              <a:avLst>
                <a:gd name="adj1" fmla="val 0"/>
                <a:gd name="adj2" fmla="val 5486"/>
              </a:avLst>
            </a:prstGeom>
            <a:noFill/>
            <a:ln w="38100">
              <a:solidFill>
                <a:srgbClr val="FFCCFF">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Improvisation is a making and performing strategy and technique used within a range of dramatic styles or as the fundamental principle of a style. </a:t>
              </a:r>
              <a:endParaRPr lang="en-GB" sz="1800" kern="1200"/>
            </a:p>
          </p:txBody>
        </p:sp>
      </p:grpSp>
      <p:grpSp>
        <p:nvGrpSpPr>
          <p:cNvPr id="12" name="Group 11" descr="Theatrical styles. Theatrical styles include a wide range of styles with specific conventions of storytelling, staging, acting and the actor–audience relationship.">
            <a:extLst>
              <a:ext uri="{FF2B5EF4-FFF2-40B4-BE49-F238E27FC236}">
                <a16:creationId xmlns:a16="http://schemas.microsoft.com/office/drawing/2014/main" id="{FFE03EF5-70F0-A773-64FB-920DC60BA813}"/>
              </a:ext>
            </a:extLst>
          </p:cNvPr>
          <p:cNvGrpSpPr/>
          <p:nvPr/>
        </p:nvGrpSpPr>
        <p:grpSpPr>
          <a:xfrm>
            <a:off x="8246275" y="2323470"/>
            <a:ext cx="3458892" cy="3590353"/>
            <a:chOff x="8246275" y="2323470"/>
            <a:chExt cx="3458892" cy="3590353"/>
          </a:xfrm>
        </p:grpSpPr>
        <p:sp>
          <p:nvSpPr>
            <p:cNvPr id="14" name="Rectangle: Top Corners Rounded 13">
              <a:extLst>
                <a:ext uri="{FF2B5EF4-FFF2-40B4-BE49-F238E27FC236}">
                  <a16:creationId xmlns:a16="http://schemas.microsoft.com/office/drawing/2014/main" id="{04AD2A47-E12D-0CF0-8018-6209BC3CF010}"/>
                </a:ext>
              </a:extLst>
            </p:cNvPr>
            <p:cNvSpPr/>
            <p:nvPr/>
          </p:nvSpPr>
          <p:spPr>
            <a:xfrm>
              <a:off x="8246275" y="2323470"/>
              <a:ext cx="3458892" cy="576000"/>
            </a:xfrm>
            <a:prstGeom prst="round2SameRect">
              <a:avLst/>
            </a:prstGeom>
            <a:solidFill>
              <a:srgbClr val="FFCCFF"/>
            </a:solidFill>
            <a:ln w="38100">
              <a:solidFill>
                <a:srgbClr val="FFCC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AU" sz="2000" b="1" kern="1200">
                  <a:solidFill>
                    <a:sysClr val="windowText" lastClr="000000"/>
                  </a:solidFill>
                  <a:latin typeface="+mj-lt"/>
                </a:rPr>
                <a:t>Theatrical styles</a:t>
              </a:r>
              <a:endParaRPr lang="en-GB" sz="2000" b="1" kern="1200">
                <a:solidFill>
                  <a:sysClr val="windowText" lastClr="000000"/>
                </a:solidFill>
                <a:latin typeface="+mj-lt"/>
              </a:endParaRPr>
            </a:p>
          </p:txBody>
        </p:sp>
        <p:sp>
          <p:nvSpPr>
            <p:cNvPr id="15" name="Rectangle: Top Corners Rounded 14" descr="Theatrical styles. Theatrical styles include a wide range of styles with specific conventions of storytelling, staging, acting and the actor–audience relationship. &#10;">
              <a:extLst>
                <a:ext uri="{FF2B5EF4-FFF2-40B4-BE49-F238E27FC236}">
                  <a16:creationId xmlns:a16="http://schemas.microsoft.com/office/drawing/2014/main" id="{4D4C42DF-0DDC-7EBF-E975-7E6E2416CBA2}"/>
                </a:ext>
              </a:extLst>
            </p:cNvPr>
            <p:cNvSpPr/>
            <p:nvPr/>
          </p:nvSpPr>
          <p:spPr>
            <a:xfrm>
              <a:off x="8246275" y="2899470"/>
              <a:ext cx="3458892" cy="3014353"/>
            </a:xfrm>
            <a:prstGeom prst="round2SameRect">
              <a:avLst>
                <a:gd name="adj1" fmla="val 0"/>
                <a:gd name="adj2" fmla="val 5021"/>
              </a:avLst>
            </a:prstGeom>
            <a:noFill/>
            <a:ln w="38100">
              <a:solidFill>
                <a:srgbClr val="FFCCFF">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0" lvl="1" indent="0" algn="l" defTabSz="977900">
                <a:lnSpc>
                  <a:spcPct val="150000"/>
                </a:lnSpc>
                <a:spcBef>
                  <a:spcPct val="0"/>
                </a:spcBef>
                <a:spcAft>
                  <a:spcPts val="1200"/>
                </a:spcAft>
                <a:buNone/>
              </a:pPr>
              <a:r>
                <a:rPr lang="en-AU" sz="1800" kern="1200"/>
                <a:t>Theatrical styles include a wide range of styles with specific conventions of storytelling, staging, acting and the actor–audience relationship. </a:t>
              </a:r>
              <a:endParaRPr lang="en-GB" sz="1800" kern="1200"/>
            </a:p>
          </p:txBody>
        </p:sp>
      </p:grpSp>
      <p:sp>
        <p:nvSpPr>
          <p:cNvPr id="9" name="TextBox 8">
            <a:extLst>
              <a:ext uri="{FF2B5EF4-FFF2-40B4-BE49-F238E27FC236}">
                <a16:creationId xmlns:a16="http://schemas.microsoft.com/office/drawing/2014/main" id="{517E037A-85F9-3514-9C65-14B195522254}"/>
              </a:ext>
            </a:extLst>
          </p:cNvPr>
          <p:cNvSpPr txBox="1"/>
          <p:nvPr/>
        </p:nvSpPr>
        <p:spPr>
          <a:xfrm>
            <a:off x="360000" y="6478775"/>
            <a:ext cx="8500779" cy="246221"/>
          </a:xfrm>
          <a:prstGeom prst="rect">
            <a:avLst/>
          </a:prstGeom>
          <a:noFill/>
        </p:spPr>
        <p:txBody>
          <a:bodyPr wrap="square">
            <a:spAutoFit/>
          </a:bodyPr>
          <a:lstStyle/>
          <a:p>
            <a:pPr>
              <a:lnSpc>
                <a:spcPct val="100000"/>
              </a:lnSpc>
            </a:pPr>
            <a:r>
              <a:rPr lang="en-AU" sz="1000" u="sng">
                <a:solidFill>
                  <a:srgbClr val="2F5496"/>
                </a:solidFill>
                <a:effectLst/>
                <a:latin typeface="+mn-lt"/>
                <a:ea typeface="Calibri"/>
                <a:cs typeface="Arial"/>
                <a:hlinkClick r:id="rId3"/>
              </a:rPr>
              <a:t>Drama 7–10 Syllabus</a:t>
            </a:r>
            <a:r>
              <a:rPr lang="en-AU" sz="1000">
                <a:solidFill>
                  <a:srgbClr val="000000"/>
                </a:solidFill>
                <a:effectLst/>
                <a:latin typeface="+mn-lt"/>
                <a:ea typeface="Calibri"/>
                <a:cs typeface="Arial"/>
              </a:rPr>
              <a:t>© NSW Education Standards Authority (NESA) for and on behalf of the Crown in right of the State of New South Wales, 2023.</a:t>
            </a:r>
          </a:p>
        </p:txBody>
      </p:sp>
      <p:sp>
        <p:nvSpPr>
          <p:cNvPr id="3" name="Slide Number Placeholder 2">
            <a:extLst>
              <a:ext uri="{FF2B5EF4-FFF2-40B4-BE49-F238E27FC236}">
                <a16:creationId xmlns:a16="http://schemas.microsoft.com/office/drawing/2014/main" id="{E42073AE-C148-B101-D727-6C01D2DCD3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73</a:t>
            </a:fld>
            <a:endParaRPr lang="en-AU"/>
          </a:p>
        </p:txBody>
      </p:sp>
    </p:spTree>
    <p:extLst>
      <p:ext uri="{BB962C8B-B14F-4D97-AF65-F5344CB8AC3E}">
        <p14:creationId xmlns:p14="http://schemas.microsoft.com/office/powerpoint/2010/main" val="29189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E3040-FAD1-5584-1DD7-98A3BBFBDF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057187-035A-80D0-795A-CD364B12F0C5}"/>
              </a:ext>
            </a:extLst>
          </p:cNvPr>
          <p:cNvSpPr>
            <a:spLocks noGrp="1"/>
          </p:cNvSpPr>
          <p:nvPr>
            <p:ph type="title"/>
          </p:nvPr>
        </p:nvSpPr>
        <p:spPr/>
        <p:txBody>
          <a:bodyPr/>
          <a:lstStyle/>
          <a:p>
            <a:r>
              <a:rPr lang="en-AU">
                <a:latin typeface="+mj-lt"/>
                <a:cs typeface="Arial"/>
              </a:rPr>
              <a:t>Examples of theatrical styles</a:t>
            </a:r>
            <a:endParaRPr lang="en-AU">
              <a:latin typeface="+mj-lt"/>
            </a:endParaRPr>
          </a:p>
        </p:txBody>
      </p:sp>
      <p:sp>
        <p:nvSpPr>
          <p:cNvPr id="3" name="Slide Number Placeholder 2">
            <a:extLst>
              <a:ext uri="{FF2B5EF4-FFF2-40B4-BE49-F238E27FC236}">
                <a16:creationId xmlns:a16="http://schemas.microsoft.com/office/drawing/2014/main" id="{91135A12-1964-7B17-8BE9-52C6A99B1A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74</a:t>
            </a:fld>
            <a:endParaRPr lang="en-AU"/>
          </a:p>
        </p:txBody>
      </p:sp>
      <p:sp>
        <p:nvSpPr>
          <p:cNvPr id="2" name="Oval 1">
            <a:extLst>
              <a:ext uri="{FF2B5EF4-FFF2-40B4-BE49-F238E27FC236}">
                <a16:creationId xmlns:a16="http://schemas.microsoft.com/office/drawing/2014/main" id="{BB2F0F8F-7952-51E7-B60A-C371906E1D23}"/>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7.5c</a:t>
            </a:r>
            <a:endParaRPr lang="en-GB" sz="1800" b="1"/>
          </a:p>
        </p:txBody>
      </p:sp>
      <p:sp>
        <p:nvSpPr>
          <p:cNvPr id="5" name="Rectangle: Rounded Corners 4">
            <a:extLst>
              <a:ext uri="{FF2B5EF4-FFF2-40B4-BE49-F238E27FC236}">
                <a16:creationId xmlns:a16="http://schemas.microsoft.com/office/drawing/2014/main" id="{34E308E5-7EB1-588B-FB1A-F43974A26B86}"/>
              </a:ext>
            </a:extLst>
          </p:cNvPr>
          <p:cNvSpPr/>
          <p:nvPr/>
        </p:nvSpPr>
        <p:spPr>
          <a:xfrm>
            <a:off x="428625" y="1352145"/>
            <a:ext cx="2721235" cy="1738326"/>
          </a:xfrm>
          <a:prstGeom prst="roundRect">
            <a:avLst>
              <a:gd name="adj" fmla="val 7904"/>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Absurdism</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 post‑war dramatic style portraying life as inherently meaningless, with dysfunctional dialogue, cyclical plots and existential humour</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19" name="Rectangle: Rounded Corners 18">
            <a:extLst>
              <a:ext uri="{FF2B5EF4-FFF2-40B4-BE49-F238E27FC236}">
                <a16:creationId xmlns:a16="http://schemas.microsoft.com/office/drawing/2014/main" id="{A2C7B185-E717-5EF7-E915-60396D76EACB}"/>
              </a:ext>
            </a:extLst>
          </p:cNvPr>
          <p:cNvSpPr/>
          <p:nvPr/>
        </p:nvSpPr>
        <p:spPr>
          <a:xfrm>
            <a:off x="3234633" y="1352145"/>
            <a:ext cx="2721235" cy="1738326"/>
          </a:xfrm>
          <a:prstGeom prst="roundRect">
            <a:avLst>
              <a:gd name="adj" fmla="val 7904"/>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Clowning, comedy or satire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Drama aiming to entertain through humour; satire also ridicules human folly or social issues to provoke thought.</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0" name="Rectangle: Rounded Corners 19">
            <a:extLst>
              <a:ext uri="{FF2B5EF4-FFF2-40B4-BE49-F238E27FC236}">
                <a16:creationId xmlns:a16="http://schemas.microsoft.com/office/drawing/2014/main" id="{B22ADDCF-9D7D-375A-FD09-9524633DDA5E}"/>
              </a:ext>
            </a:extLst>
          </p:cNvPr>
          <p:cNvSpPr/>
          <p:nvPr/>
        </p:nvSpPr>
        <p:spPr>
          <a:xfrm>
            <a:off x="6040643" y="1352145"/>
            <a:ext cx="2721235" cy="1738326"/>
          </a:xfrm>
          <a:prstGeom prst="roundRect">
            <a:avLst>
              <a:gd name="adj" fmla="val 7904"/>
            </a:avLst>
          </a:prstGeom>
          <a:solidFill>
            <a:srgbClr val="E6D9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Commedia dell’arte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16th‑century Italian improvised theatre using masked stock characters and physical comedy in simple scenarios</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1" name="Rectangle: Rounded Corners 20">
            <a:extLst>
              <a:ext uri="{FF2B5EF4-FFF2-40B4-BE49-F238E27FC236}">
                <a16:creationId xmlns:a16="http://schemas.microsoft.com/office/drawing/2014/main" id="{74D0A5DD-387B-609E-C031-33389BC58308}"/>
              </a:ext>
            </a:extLst>
          </p:cNvPr>
          <p:cNvSpPr/>
          <p:nvPr/>
        </p:nvSpPr>
        <p:spPr>
          <a:xfrm>
            <a:off x="8846651" y="1352145"/>
            <a:ext cx="2721235" cy="1738326"/>
          </a:xfrm>
          <a:prstGeom prst="roundRect">
            <a:avLst>
              <a:gd name="adj" fmla="val 7904"/>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lvl="0" defTabSz="711200">
              <a:lnSpc>
                <a:spcPct val="114000"/>
              </a:lnSpc>
              <a:spcBef>
                <a:spcPct val="0"/>
              </a:spcBef>
              <a:spcAft>
                <a:spcPts val="600"/>
              </a:spcAft>
            </a:pPr>
            <a:r>
              <a:rPr lang="en-AU" sz="1400" b="1">
                <a:solidFill>
                  <a:schemeClr val="tx1"/>
                </a:solidFill>
                <a:latin typeface="+mj-lt"/>
              </a:rPr>
              <a:t>Documentary drama</a:t>
            </a:r>
          </a:p>
          <a:p>
            <a:pPr lvl="0" defTabSz="711200">
              <a:lnSpc>
                <a:spcPct val="114000"/>
              </a:lnSpc>
              <a:spcBef>
                <a:spcPct val="0"/>
              </a:spcBef>
              <a:spcAft>
                <a:spcPts val="600"/>
              </a:spcAft>
            </a:pPr>
            <a:r>
              <a:rPr lang="en-AU" sz="1400">
                <a:solidFill>
                  <a:schemeClr val="tx1"/>
                </a:solidFill>
              </a:rPr>
              <a:t>Uses real interviews, reports or texts to stage true stories, often unaltered</a:t>
            </a:r>
            <a:endParaRPr lang="en-GB" sz="1400">
              <a:solidFill>
                <a:schemeClr val="tx1"/>
              </a:solidFill>
            </a:endParaRPr>
          </a:p>
        </p:txBody>
      </p:sp>
      <p:sp>
        <p:nvSpPr>
          <p:cNvPr id="22" name="Rectangle: Rounded Corners 21">
            <a:extLst>
              <a:ext uri="{FF2B5EF4-FFF2-40B4-BE49-F238E27FC236}">
                <a16:creationId xmlns:a16="http://schemas.microsoft.com/office/drawing/2014/main" id="{4DF34B54-D05A-E959-2D7C-37FFF5A8732D}"/>
              </a:ext>
            </a:extLst>
          </p:cNvPr>
          <p:cNvSpPr/>
          <p:nvPr/>
        </p:nvSpPr>
        <p:spPr>
          <a:xfrm>
            <a:off x="428625" y="3173212"/>
            <a:ext cx="2721235" cy="1738326"/>
          </a:xfrm>
          <a:prstGeom prst="roundRect">
            <a:avLst>
              <a:gd name="adj" fmla="val 7904"/>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Epic theatre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Developed by Brecht, encourages critical detachment through narration, breaking the fourth wall and highlighting social issues.</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3" name="Rectangle: Rounded Corners 22">
            <a:extLst>
              <a:ext uri="{FF2B5EF4-FFF2-40B4-BE49-F238E27FC236}">
                <a16:creationId xmlns:a16="http://schemas.microsoft.com/office/drawing/2014/main" id="{95E65CF3-4FA1-435C-B8E0-5BC6414ACF02}"/>
              </a:ext>
            </a:extLst>
          </p:cNvPr>
          <p:cNvSpPr/>
          <p:nvPr/>
        </p:nvSpPr>
        <p:spPr>
          <a:xfrm>
            <a:off x="3234633" y="3173212"/>
            <a:ext cx="2721235" cy="1738326"/>
          </a:xfrm>
          <a:prstGeom prst="roundRect">
            <a:avLst>
              <a:gd name="adj" fmla="val 7904"/>
            </a:avLst>
          </a:prstGeom>
          <a:solidFill>
            <a:srgbClr val="E6D9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Greek theatre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Ancient storytelling performed in open amphitheatres featuring chorus, mythic plots and formal structure. Often tragedies or comedies.</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4" name="Rectangle: Rounded Corners 23">
            <a:extLst>
              <a:ext uri="{FF2B5EF4-FFF2-40B4-BE49-F238E27FC236}">
                <a16:creationId xmlns:a16="http://schemas.microsoft.com/office/drawing/2014/main" id="{B5DC0AE8-F0D9-024C-0263-7F11A6621660}"/>
              </a:ext>
            </a:extLst>
          </p:cNvPr>
          <p:cNvSpPr/>
          <p:nvPr/>
        </p:nvSpPr>
        <p:spPr>
          <a:xfrm>
            <a:off x="6040643" y="3173212"/>
            <a:ext cx="2721235" cy="1738326"/>
          </a:xfrm>
          <a:prstGeom prst="roundRect">
            <a:avLst>
              <a:gd name="adj" fmla="val 7904"/>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Immersive theatre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Audience is placed within the performance world, free to move through and interact with actors and environment.</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5" name="Rectangle: Rounded Corners 24">
            <a:extLst>
              <a:ext uri="{FF2B5EF4-FFF2-40B4-BE49-F238E27FC236}">
                <a16:creationId xmlns:a16="http://schemas.microsoft.com/office/drawing/2014/main" id="{A1ED97A8-4A3B-1981-B646-D5E9B7A7352C}"/>
              </a:ext>
            </a:extLst>
          </p:cNvPr>
          <p:cNvSpPr/>
          <p:nvPr/>
        </p:nvSpPr>
        <p:spPr>
          <a:xfrm>
            <a:off x="8846651" y="3173212"/>
            <a:ext cx="2721235" cy="1738326"/>
          </a:xfrm>
          <a:prstGeom prst="roundRect">
            <a:avLst>
              <a:gd name="adj" fmla="val 7904"/>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Melodrama</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Emotion‑heavy stories with clear heroes and villains, dramatic plot twists and moral simplicity.</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6" name="Rectangle: Rounded Corners 25">
            <a:extLst>
              <a:ext uri="{FF2B5EF4-FFF2-40B4-BE49-F238E27FC236}">
                <a16:creationId xmlns:a16="http://schemas.microsoft.com/office/drawing/2014/main" id="{320C8F26-3E08-73FF-1FC9-658CA6080FAA}"/>
              </a:ext>
            </a:extLst>
          </p:cNvPr>
          <p:cNvSpPr/>
          <p:nvPr/>
        </p:nvSpPr>
        <p:spPr>
          <a:xfrm>
            <a:off x="428625" y="4957674"/>
            <a:ext cx="2721235" cy="1738326"/>
          </a:xfrm>
          <a:prstGeom prst="roundRect">
            <a:avLst>
              <a:gd name="adj" fmla="val 7904"/>
            </a:avLst>
          </a:prstGeom>
          <a:solidFill>
            <a:srgbClr val="E6D9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Multidisciplinary theatre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Blends drama with other artistic forms such as music, dance, visual arts or digital media, to create hybrid performance.</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7" name="Rectangle: Rounded Corners 26">
            <a:extLst>
              <a:ext uri="{FF2B5EF4-FFF2-40B4-BE49-F238E27FC236}">
                <a16:creationId xmlns:a16="http://schemas.microsoft.com/office/drawing/2014/main" id="{74EC33A3-23C7-2458-E504-16F32CFF750E}"/>
              </a:ext>
            </a:extLst>
          </p:cNvPr>
          <p:cNvSpPr/>
          <p:nvPr/>
        </p:nvSpPr>
        <p:spPr>
          <a:xfrm>
            <a:off x="3234633" y="4957674"/>
            <a:ext cx="2721235" cy="1738326"/>
          </a:xfrm>
          <a:prstGeom prst="roundRect">
            <a:avLst>
              <a:gd name="adj" fmla="val 7904"/>
            </a:avLst>
          </a:prstGeom>
          <a:solidFill>
            <a:srgbClr val="CCFF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Physical theatre</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Storytelling through body movement rather than dialogue; often expressive, gestural and visually dynamic.</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8" name="Rectangle: Rounded Corners 27">
            <a:extLst>
              <a:ext uri="{FF2B5EF4-FFF2-40B4-BE49-F238E27FC236}">
                <a16:creationId xmlns:a16="http://schemas.microsoft.com/office/drawing/2014/main" id="{BA4D832A-F97F-67DA-9BF1-2D90C0EDF9CD}"/>
              </a:ext>
            </a:extLst>
          </p:cNvPr>
          <p:cNvSpPr/>
          <p:nvPr/>
        </p:nvSpPr>
        <p:spPr>
          <a:xfrm>
            <a:off x="6040643" y="4957674"/>
            <a:ext cx="2721235" cy="1738326"/>
          </a:xfrm>
          <a:prstGeom prst="roundRect">
            <a:avLst>
              <a:gd name="adj" fmla="val 7904"/>
            </a:avLst>
          </a:pr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Puppetry</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Uses dolls or figures manipulated by puppeteers to tell stories. Can be simple or highly theatrical.</a:t>
            </a:r>
            <a:endParaRPr kumimoji="0" lang="en-GB" sz="1400" b="0" i="0" u="none" strike="noStrike" kern="1200" cap="none" spc="0" normalizeH="0" baseline="0" noProof="0">
              <a:ln>
                <a:noFill/>
              </a:ln>
              <a:solidFill>
                <a:srgbClr val="22272B"/>
              </a:solidFill>
              <a:effectLst/>
              <a:uLnTx/>
              <a:uFillTx/>
              <a:ea typeface="+mn-ea"/>
              <a:cs typeface="+mn-cs"/>
            </a:endParaRPr>
          </a:p>
        </p:txBody>
      </p:sp>
      <p:sp>
        <p:nvSpPr>
          <p:cNvPr id="29" name="Rectangle: Rounded Corners 28">
            <a:extLst>
              <a:ext uri="{FF2B5EF4-FFF2-40B4-BE49-F238E27FC236}">
                <a16:creationId xmlns:a16="http://schemas.microsoft.com/office/drawing/2014/main" id="{6ADB59FD-443B-9F66-6AF1-4B0663F6AE18}"/>
              </a:ext>
            </a:extLst>
          </p:cNvPr>
          <p:cNvSpPr/>
          <p:nvPr/>
        </p:nvSpPr>
        <p:spPr>
          <a:xfrm>
            <a:off x="8846651" y="4957674"/>
            <a:ext cx="2721235" cy="1738326"/>
          </a:xfrm>
          <a:prstGeom prst="roundRect">
            <a:avLst>
              <a:gd name="adj" fmla="val 7904"/>
            </a:avLst>
          </a:prstGeom>
          <a:solidFill>
            <a:srgbClr val="E6D9FF"/>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nchorCtr="0"/>
          <a:lstStyle/>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1" i="0" u="none" strike="noStrike" kern="1200" cap="none" spc="0" normalizeH="0" baseline="0" noProof="0">
                <a:ln>
                  <a:noFill/>
                </a:ln>
                <a:solidFill>
                  <a:srgbClr val="22272B"/>
                </a:solidFill>
                <a:effectLst/>
                <a:uLnTx/>
                <a:uFillTx/>
                <a:latin typeface="+mj-lt"/>
                <a:ea typeface="+mn-ea"/>
                <a:cs typeface="+mn-cs"/>
              </a:rPr>
              <a:t>Realism</a:t>
            </a:r>
          </a:p>
          <a:p>
            <a:pPr marL="0" marR="0" lvl="0" indent="0" defTabSz="711200" rtl="0" eaLnBrk="1" fontAlgn="auto" latinLnBrk="0" hangingPunct="1">
              <a:lnSpc>
                <a:spcPct val="114000"/>
              </a:lnSpc>
              <a:spcBef>
                <a:spcPct val="0"/>
              </a:spcBef>
              <a:spcAft>
                <a:spcPts val="600"/>
              </a:spcAft>
              <a:buClrTx/>
              <a:buSzTx/>
              <a:buFontTx/>
              <a:buNone/>
              <a:tabLst/>
              <a:defRPr/>
            </a:pPr>
            <a:r>
              <a:rPr kumimoji="0" lang="en-AU" sz="1400" b="0" i="0" u="none" strike="noStrike" kern="1200" cap="none" spc="0" normalizeH="0" baseline="0" noProof="0">
                <a:ln>
                  <a:noFill/>
                </a:ln>
                <a:solidFill>
                  <a:srgbClr val="22272B"/>
                </a:solidFill>
                <a:effectLst/>
                <a:uLnTx/>
                <a:uFillTx/>
                <a:ea typeface="+mn-ea"/>
                <a:cs typeface="+mn-cs"/>
              </a:rPr>
              <a:t>Attempts to represent life truthfully on stage, with believable dialogue, characters and everyday settings.</a:t>
            </a:r>
            <a:endParaRPr kumimoji="0" lang="en-GB" sz="1400" b="0" i="0" u="none" strike="noStrike" kern="1200" cap="none" spc="0" normalizeH="0" baseline="0" noProof="0">
              <a:ln>
                <a:noFill/>
              </a:ln>
              <a:solidFill>
                <a:srgbClr val="22272B"/>
              </a:solidFill>
              <a:effectLst/>
              <a:uLnTx/>
              <a:uFillTx/>
              <a:ea typeface="+mn-ea"/>
              <a:cs typeface="+mn-cs"/>
            </a:endParaRPr>
          </a:p>
        </p:txBody>
      </p:sp>
    </p:spTree>
    <p:extLst>
      <p:ext uri="{BB962C8B-B14F-4D97-AF65-F5344CB8AC3E}">
        <p14:creationId xmlns:p14="http://schemas.microsoft.com/office/powerpoint/2010/main" val="51834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4474-CF7C-33DB-28F5-7E59D2C3572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04584B-02D6-3151-78E0-8A91410F56D3}"/>
              </a:ext>
            </a:extLst>
          </p:cNvPr>
          <p:cNvSpPr>
            <a:spLocks noGrp="1"/>
          </p:cNvSpPr>
          <p:nvPr>
            <p:ph type="title"/>
          </p:nvPr>
        </p:nvSpPr>
        <p:spPr/>
        <p:txBody>
          <a:bodyPr/>
          <a:lstStyle/>
          <a:p>
            <a:r>
              <a:rPr lang="en-AU">
                <a:latin typeface="+mj-lt"/>
                <a:cs typeface="Arial"/>
              </a:rPr>
              <a:t>Theatrical style research</a:t>
            </a:r>
            <a:endParaRPr lang="en-AU">
              <a:latin typeface="+mj-lt"/>
            </a:endParaRPr>
          </a:p>
        </p:txBody>
      </p:sp>
      <p:sp>
        <p:nvSpPr>
          <p:cNvPr id="2" name="Oval 1">
            <a:extLst>
              <a:ext uri="{FF2B5EF4-FFF2-40B4-BE49-F238E27FC236}">
                <a16:creationId xmlns:a16="http://schemas.microsoft.com/office/drawing/2014/main" id="{7CF2FF14-C649-5D1C-81DC-F081DB81D884}"/>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7.5d</a:t>
            </a:r>
            <a:endParaRPr lang="en-GB" sz="1800" b="1"/>
          </a:p>
        </p:txBody>
      </p:sp>
      <p:sp>
        <p:nvSpPr>
          <p:cNvPr id="9" name="Rectangle: Rounded Corners 8">
            <a:extLst>
              <a:ext uri="{FF2B5EF4-FFF2-40B4-BE49-F238E27FC236}">
                <a16:creationId xmlns:a16="http://schemas.microsoft.com/office/drawing/2014/main" id="{1DDA1AE7-22C3-99C3-159A-4995982C2EE6}"/>
              </a:ext>
            </a:extLst>
          </p:cNvPr>
          <p:cNvSpPr/>
          <p:nvPr/>
        </p:nvSpPr>
        <p:spPr>
          <a:xfrm>
            <a:off x="360000" y="1319349"/>
            <a:ext cx="7844207" cy="5376650"/>
          </a:xfrm>
          <a:prstGeom prst="roundRect">
            <a:avLst>
              <a:gd name="adj" fmla="val 2630"/>
            </a:avLst>
          </a:prstGeom>
          <a:noFill/>
          <a:ln w="57150">
            <a:solidFill>
              <a:srgbClr val="CC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50000"/>
              </a:lnSpc>
              <a:spcAft>
                <a:spcPts val="600"/>
              </a:spcAft>
              <a:buFont typeface="+mj-lt"/>
              <a:buAutoNum type="arabicPeriod"/>
            </a:pPr>
            <a:r>
              <a:rPr lang="en-AU" sz="1800">
                <a:solidFill>
                  <a:schemeClr val="tx1"/>
                </a:solidFill>
              </a:rPr>
              <a:t>Individually choose a theatrical style </a:t>
            </a:r>
          </a:p>
          <a:p>
            <a:pPr marL="342900" indent="-342900">
              <a:lnSpc>
                <a:spcPct val="150000"/>
              </a:lnSpc>
              <a:spcAft>
                <a:spcPts val="600"/>
              </a:spcAft>
              <a:buFont typeface="+mj-lt"/>
              <a:buAutoNum type="arabicPeriod"/>
            </a:pPr>
            <a:r>
              <a:rPr lang="en-AU" sz="1800">
                <a:solidFill>
                  <a:schemeClr val="tx1"/>
                </a:solidFill>
              </a:rPr>
              <a:t>Research the theatrical style</a:t>
            </a:r>
          </a:p>
          <a:p>
            <a:pPr marL="952485" lvl="1" indent="-342900">
              <a:lnSpc>
                <a:spcPct val="150000"/>
              </a:lnSpc>
              <a:spcAft>
                <a:spcPts val="600"/>
              </a:spcAft>
              <a:buFont typeface="Arial" panose="020B0604020202020204" pitchFamily="34" charset="0"/>
              <a:buChar char="–"/>
            </a:pPr>
            <a:r>
              <a:rPr lang="en-AU" sz="1800">
                <a:solidFill>
                  <a:schemeClr val="tx1"/>
                </a:solidFill>
              </a:rPr>
              <a:t>What historical or cultural events inspired the theatrical styles development?</a:t>
            </a:r>
          </a:p>
          <a:p>
            <a:pPr marL="952485" lvl="1" indent="-342900">
              <a:lnSpc>
                <a:spcPct val="150000"/>
              </a:lnSpc>
              <a:spcAft>
                <a:spcPts val="600"/>
              </a:spcAft>
              <a:buFont typeface="Arial" panose="020B0604020202020204" pitchFamily="34" charset="0"/>
              <a:buChar char="–"/>
            </a:pPr>
            <a:r>
              <a:rPr lang="en-AU" sz="1800">
                <a:solidFill>
                  <a:schemeClr val="tx1"/>
                </a:solidFill>
              </a:rPr>
              <a:t>What are the dramatic conventions?</a:t>
            </a:r>
          </a:p>
          <a:p>
            <a:pPr marL="952485" lvl="1" indent="-342900">
              <a:lnSpc>
                <a:spcPct val="150000"/>
              </a:lnSpc>
              <a:spcAft>
                <a:spcPts val="600"/>
              </a:spcAft>
              <a:buFont typeface="Arial" panose="020B0604020202020204" pitchFamily="34" charset="0"/>
              <a:buChar char="–"/>
            </a:pPr>
            <a:r>
              <a:rPr lang="en-AU" sz="1800">
                <a:solidFill>
                  <a:schemeClr val="tx1"/>
                </a:solidFill>
              </a:rPr>
              <a:t>What is the actor-audience relationship?</a:t>
            </a:r>
          </a:p>
          <a:p>
            <a:pPr marL="952485" lvl="1" indent="-342900">
              <a:lnSpc>
                <a:spcPct val="150000"/>
              </a:lnSpc>
              <a:spcAft>
                <a:spcPts val="600"/>
              </a:spcAft>
              <a:buFont typeface="Arial" panose="020B0604020202020204" pitchFamily="34" charset="0"/>
              <a:buChar char="–"/>
            </a:pPr>
            <a:r>
              <a:rPr lang="en-AU" sz="1800">
                <a:solidFill>
                  <a:schemeClr val="tx1"/>
                </a:solidFill>
              </a:rPr>
              <a:t>How are dramatic elements used?</a:t>
            </a:r>
          </a:p>
          <a:p>
            <a:pPr marL="342900" indent="-342900">
              <a:lnSpc>
                <a:spcPct val="150000"/>
              </a:lnSpc>
              <a:spcAft>
                <a:spcPts val="600"/>
              </a:spcAft>
              <a:buFont typeface="+mj-lt"/>
              <a:buAutoNum type="arabicPeriod"/>
            </a:pPr>
            <a:r>
              <a:rPr lang="en-AU" sz="1800">
                <a:solidFill>
                  <a:schemeClr val="tx1"/>
                </a:solidFill>
              </a:rPr>
              <a:t>Add findings to the graffiti wall</a:t>
            </a:r>
          </a:p>
          <a:p>
            <a:pPr marL="342900" indent="-342900">
              <a:lnSpc>
                <a:spcPct val="150000"/>
              </a:lnSpc>
              <a:spcAft>
                <a:spcPts val="600"/>
              </a:spcAft>
              <a:buFont typeface="+mj-lt"/>
              <a:buAutoNum type="arabicPeriod"/>
            </a:pPr>
            <a:r>
              <a:rPr lang="en-AU" sz="1800">
                <a:solidFill>
                  <a:schemeClr val="tx1"/>
                </a:solidFill>
              </a:rPr>
              <a:t>Share your learning about the theatrical style with the class</a:t>
            </a:r>
          </a:p>
          <a:p>
            <a:pPr marL="342900" indent="-342900">
              <a:lnSpc>
                <a:spcPct val="150000"/>
              </a:lnSpc>
              <a:spcAft>
                <a:spcPts val="600"/>
              </a:spcAft>
              <a:buFont typeface="+mj-lt"/>
              <a:buAutoNum type="arabicPeriod"/>
            </a:pPr>
            <a:r>
              <a:rPr lang="en-AU" sz="1800">
                <a:solidFill>
                  <a:schemeClr val="tx1"/>
                </a:solidFill>
              </a:rPr>
              <a:t>Capture the information on the graffiti wall in your online collaborative document.</a:t>
            </a:r>
            <a:endParaRPr lang="en-GB" sz="1800">
              <a:solidFill>
                <a:schemeClr val="tx1"/>
              </a:solidFill>
            </a:endParaRPr>
          </a:p>
        </p:txBody>
      </p:sp>
      <p:sp>
        <p:nvSpPr>
          <p:cNvPr id="8" name="Rectangle: Rounded Corners 7">
            <a:extLst>
              <a:ext uri="{FF2B5EF4-FFF2-40B4-BE49-F238E27FC236}">
                <a16:creationId xmlns:a16="http://schemas.microsoft.com/office/drawing/2014/main" id="{C8D1B422-5471-8B11-A327-0C669DE398EA}"/>
              </a:ext>
            </a:extLst>
          </p:cNvPr>
          <p:cNvSpPr/>
          <p:nvPr/>
        </p:nvSpPr>
        <p:spPr>
          <a:xfrm>
            <a:off x="8427023" y="1319349"/>
            <a:ext cx="2237752" cy="5376650"/>
          </a:xfrm>
          <a:prstGeom prst="roundRect">
            <a:avLst>
              <a:gd name="adj" fmla="val 9370"/>
            </a:avLst>
          </a:prstGeom>
          <a:solidFill>
            <a:srgbClr val="E6D9FF"/>
          </a:solidFill>
          <a:ln w="76200">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spcAft>
                <a:spcPts val="600"/>
              </a:spcAft>
            </a:pPr>
            <a:r>
              <a:rPr lang="en-AU" sz="1600" b="1">
                <a:solidFill>
                  <a:schemeClr val="tx1"/>
                </a:solidFill>
              </a:rPr>
              <a:t>Examples of theatrical styles</a:t>
            </a:r>
          </a:p>
          <a:p>
            <a:pPr>
              <a:lnSpc>
                <a:spcPct val="114000"/>
              </a:lnSpc>
              <a:spcAft>
                <a:spcPts val="200"/>
              </a:spcAft>
            </a:pPr>
            <a:r>
              <a:rPr lang="en-AU" sz="1600">
                <a:solidFill>
                  <a:schemeClr val="tx1"/>
                </a:solidFill>
              </a:rPr>
              <a:t>Absurdism</a:t>
            </a:r>
          </a:p>
          <a:p>
            <a:pPr>
              <a:lnSpc>
                <a:spcPct val="114000"/>
              </a:lnSpc>
              <a:spcAft>
                <a:spcPts val="200"/>
              </a:spcAft>
            </a:pPr>
            <a:r>
              <a:rPr lang="en-AU" sz="1600">
                <a:solidFill>
                  <a:schemeClr val="tx1"/>
                </a:solidFill>
              </a:rPr>
              <a:t>Clowning, comedy or satire</a:t>
            </a:r>
          </a:p>
          <a:p>
            <a:pPr>
              <a:lnSpc>
                <a:spcPct val="114000"/>
              </a:lnSpc>
              <a:spcAft>
                <a:spcPts val="200"/>
              </a:spcAft>
            </a:pPr>
            <a:r>
              <a:rPr lang="en-AU" sz="1600">
                <a:solidFill>
                  <a:schemeClr val="tx1"/>
                </a:solidFill>
              </a:rPr>
              <a:t>Commedia dell’arte</a:t>
            </a:r>
          </a:p>
          <a:p>
            <a:pPr>
              <a:lnSpc>
                <a:spcPct val="114000"/>
              </a:lnSpc>
              <a:spcAft>
                <a:spcPts val="200"/>
              </a:spcAft>
            </a:pPr>
            <a:r>
              <a:rPr lang="en-AU" sz="1600">
                <a:solidFill>
                  <a:schemeClr val="tx1"/>
                </a:solidFill>
              </a:rPr>
              <a:t>Documentary drama</a:t>
            </a:r>
          </a:p>
          <a:p>
            <a:pPr>
              <a:lnSpc>
                <a:spcPct val="114000"/>
              </a:lnSpc>
              <a:spcAft>
                <a:spcPts val="200"/>
              </a:spcAft>
            </a:pPr>
            <a:r>
              <a:rPr lang="en-AU" sz="1600">
                <a:solidFill>
                  <a:schemeClr val="tx1"/>
                </a:solidFill>
              </a:rPr>
              <a:t>Epic theatre</a:t>
            </a:r>
          </a:p>
          <a:p>
            <a:pPr>
              <a:lnSpc>
                <a:spcPct val="114000"/>
              </a:lnSpc>
              <a:spcAft>
                <a:spcPts val="200"/>
              </a:spcAft>
            </a:pPr>
            <a:r>
              <a:rPr lang="en-AU" sz="1600">
                <a:solidFill>
                  <a:schemeClr val="tx1"/>
                </a:solidFill>
              </a:rPr>
              <a:t>Greek theatre</a:t>
            </a:r>
          </a:p>
          <a:p>
            <a:pPr>
              <a:lnSpc>
                <a:spcPct val="114000"/>
              </a:lnSpc>
              <a:spcAft>
                <a:spcPts val="200"/>
              </a:spcAft>
            </a:pPr>
            <a:r>
              <a:rPr lang="en-AU" sz="1600">
                <a:solidFill>
                  <a:schemeClr val="tx1"/>
                </a:solidFill>
              </a:rPr>
              <a:t>Immersive theatre</a:t>
            </a:r>
          </a:p>
          <a:p>
            <a:pPr>
              <a:lnSpc>
                <a:spcPct val="114000"/>
              </a:lnSpc>
              <a:spcAft>
                <a:spcPts val="200"/>
              </a:spcAft>
            </a:pPr>
            <a:r>
              <a:rPr lang="en-AU" sz="1600">
                <a:solidFill>
                  <a:schemeClr val="tx1"/>
                </a:solidFill>
              </a:rPr>
              <a:t>Melodrama</a:t>
            </a:r>
          </a:p>
          <a:p>
            <a:pPr>
              <a:lnSpc>
                <a:spcPct val="114000"/>
              </a:lnSpc>
              <a:spcAft>
                <a:spcPts val="200"/>
              </a:spcAft>
            </a:pPr>
            <a:r>
              <a:rPr lang="en-AU" sz="1600">
                <a:solidFill>
                  <a:schemeClr val="tx1"/>
                </a:solidFill>
              </a:rPr>
              <a:t>Multidisciplinary theatre</a:t>
            </a:r>
          </a:p>
          <a:p>
            <a:pPr>
              <a:lnSpc>
                <a:spcPct val="114000"/>
              </a:lnSpc>
              <a:spcAft>
                <a:spcPts val="200"/>
              </a:spcAft>
            </a:pPr>
            <a:r>
              <a:rPr lang="en-AU" sz="1600">
                <a:solidFill>
                  <a:schemeClr val="tx1"/>
                </a:solidFill>
              </a:rPr>
              <a:t>Physical theatre</a:t>
            </a:r>
          </a:p>
          <a:p>
            <a:pPr>
              <a:lnSpc>
                <a:spcPct val="114000"/>
              </a:lnSpc>
              <a:spcAft>
                <a:spcPts val="200"/>
              </a:spcAft>
            </a:pPr>
            <a:r>
              <a:rPr lang="en-AU" sz="1600">
                <a:solidFill>
                  <a:schemeClr val="tx1"/>
                </a:solidFill>
              </a:rPr>
              <a:t>Puppetry</a:t>
            </a:r>
          </a:p>
          <a:p>
            <a:pPr>
              <a:lnSpc>
                <a:spcPct val="114000"/>
              </a:lnSpc>
              <a:spcAft>
                <a:spcPts val="200"/>
              </a:spcAft>
            </a:pPr>
            <a:r>
              <a:rPr lang="en-AU" sz="1600">
                <a:solidFill>
                  <a:schemeClr val="tx1"/>
                </a:solidFill>
              </a:rPr>
              <a:t>Realism</a:t>
            </a:r>
            <a:endParaRPr lang="en-GB" sz="1600">
              <a:solidFill>
                <a:schemeClr val="tx1"/>
              </a:solidFill>
            </a:endParaRPr>
          </a:p>
        </p:txBody>
      </p:sp>
      <p:sp>
        <p:nvSpPr>
          <p:cNvPr id="3" name="Slide Number Placeholder 2">
            <a:extLst>
              <a:ext uri="{FF2B5EF4-FFF2-40B4-BE49-F238E27FC236}">
                <a16:creationId xmlns:a16="http://schemas.microsoft.com/office/drawing/2014/main" id="{290225FD-C521-2209-F976-570D5E8CC8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75</a:t>
            </a:fld>
            <a:endParaRPr lang="en-AU"/>
          </a:p>
        </p:txBody>
      </p:sp>
    </p:spTree>
    <p:extLst>
      <p:ext uri="{BB962C8B-B14F-4D97-AF65-F5344CB8AC3E}">
        <p14:creationId xmlns:p14="http://schemas.microsoft.com/office/powerpoint/2010/main" val="79712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3C2B-C154-EA62-5698-744C62C5AD5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421EC3-B208-4C18-5DEB-CD3167AC968E}"/>
              </a:ext>
            </a:extLst>
          </p:cNvPr>
          <p:cNvSpPr>
            <a:spLocks noGrp="1"/>
          </p:cNvSpPr>
          <p:nvPr>
            <p:ph type="title"/>
          </p:nvPr>
        </p:nvSpPr>
        <p:spPr/>
        <p:txBody>
          <a:bodyPr/>
          <a:lstStyle/>
          <a:p>
            <a:r>
              <a:rPr lang="en-AU">
                <a:latin typeface="+mj-lt"/>
                <a:cs typeface="Arial"/>
              </a:rPr>
              <a:t>Generating ideas </a:t>
            </a:r>
            <a:r>
              <a:rPr lang="en-AU">
                <a:latin typeface="+mj-lt"/>
                <a:ea typeface="Calibri"/>
                <a:cs typeface="Arial"/>
              </a:rPr>
              <a:t>– style</a:t>
            </a:r>
            <a:endParaRPr lang="en-AU">
              <a:latin typeface="+mj-lt"/>
            </a:endParaRPr>
          </a:p>
        </p:txBody>
      </p:sp>
      <p:sp>
        <p:nvSpPr>
          <p:cNvPr id="2" name="Oval 1">
            <a:extLst>
              <a:ext uri="{FF2B5EF4-FFF2-40B4-BE49-F238E27FC236}">
                <a16:creationId xmlns:a16="http://schemas.microsoft.com/office/drawing/2014/main" id="{975D9050-4F7E-C18E-AFE1-F0F03746A1FB}"/>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7.6a</a:t>
            </a:r>
            <a:endParaRPr lang="en-GB" sz="1800" b="1"/>
          </a:p>
        </p:txBody>
      </p:sp>
      <p:sp>
        <p:nvSpPr>
          <p:cNvPr id="5" name="TextBox 4">
            <a:extLst>
              <a:ext uri="{FF2B5EF4-FFF2-40B4-BE49-F238E27FC236}">
                <a16:creationId xmlns:a16="http://schemas.microsoft.com/office/drawing/2014/main" id="{A83447B4-05AB-DA03-F160-D90FB951FD63}"/>
              </a:ext>
            </a:extLst>
          </p:cNvPr>
          <p:cNvSpPr txBox="1"/>
          <p:nvPr/>
        </p:nvSpPr>
        <p:spPr>
          <a:xfrm>
            <a:off x="360000" y="1738031"/>
            <a:ext cx="7116781" cy="3689586"/>
          </a:xfrm>
          <a:prstGeom prst="rect">
            <a:avLst/>
          </a:prstGeom>
          <a:noFill/>
        </p:spPr>
        <p:txBody>
          <a:bodyPr wrap="square" lIns="0" tIns="0" rIns="0" bIns="0" rtlCol="0">
            <a:noAutofit/>
          </a:bodyPr>
          <a:lstStyle/>
          <a:p>
            <a:pPr marL="457200" lvl="0" indent="-457200">
              <a:lnSpc>
                <a:spcPct val="150000"/>
              </a:lnSpc>
              <a:spcAft>
                <a:spcPts val="1200"/>
              </a:spcAft>
              <a:buFont typeface="+mj-lt"/>
              <a:buAutoNum type="arabicPeriod"/>
            </a:pPr>
            <a:r>
              <a:rPr lang="en-AU"/>
              <a:t>Choose 5 conventions appropriate to your chosen theatrical style</a:t>
            </a:r>
          </a:p>
          <a:p>
            <a:pPr marL="457200" lvl="0" indent="-457200">
              <a:lnSpc>
                <a:spcPct val="150000"/>
              </a:lnSpc>
              <a:spcAft>
                <a:spcPts val="1200"/>
              </a:spcAft>
              <a:buFont typeface="+mj-lt"/>
              <a:buAutoNum type="arabicPeriod"/>
            </a:pPr>
            <a:r>
              <a:rPr lang="en-AU"/>
              <a:t>Create a short scene, incorporating the 5 conventions</a:t>
            </a:r>
          </a:p>
          <a:p>
            <a:pPr marL="457200" lvl="0" indent="-457200">
              <a:lnSpc>
                <a:spcPct val="150000"/>
              </a:lnSpc>
              <a:spcAft>
                <a:spcPts val="1200"/>
              </a:spcAft>
              <a:buFont typeface="+mj-lt"/>
              <a:buAutoNum type="arabicPeriod"/>
            </a:pPr>
            <a:r>
              <a:rPr lang="en-AU"/>
              <a:t>Reflect on how each of the conventions enhanced your scene</a:t>
            </a:r>
            <a:endParaRPr lang="en-GB"/>
          </a:p>
        </p:txBody>
      </p:sp>
      <p:pic>
        <p:nvPicPr>
          <p:cNvPr id="6" name="Picture 5">
            <a:extLst>
              <a:ext uri="{FF2B5EF4-FFF2-40B4-BE49-F238E27FC236}">
                <a16:creationId xmlns:a16="http://schemas.microsoft.com/office/drawing/2014/main" id="{537765EE-51A6-0781-1876-5D083F8C959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55420" y="1738031"/>
            <a:ext cx="3428580" cy="4388890"/>
          </a:xfrm>
          <a:prstGeom prst="rect">
            <a:avLst/>
          </a:prstGeom>
        </p:spPr>
      </p:pic>
      <p:sp>
        <p:nvSpPr>
          <p:cNvPr id="3" name="Slide Number Placeholder 2">
            <a:extLst>
              <a:ext uri="{FF2B5EF4-FFF2-40B4-BE49-F238E27FC236}">
                <a16:creationId xmlns:a16="http://schemas.microsoft.com/office/drawing/2014/main" id="{AB1A3397-FD40-1F3E-1D96-CB4B4C5BC73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76</a:t>
            </a:fld>
            <a:endParaRPr lang="en-AU"/>
          </a:p>
        </p:txBody>
      </p:sp>
    </p:spTree>
    <p:extLst>
      <p:ext uri="{BB962C8B-B14F-4D97-AF65-F5344CB8AC3E}">
        <p14:creationId xmlns:p14="http://schemas.microsoft.com/office/powerpoint/2010/main" val="21604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9937-2F44-B1E1-1115-C84F2F85D3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A7DC26-0CAA-E0CC-A5AC-B689BB81B432}"/>
              </a:ext>
            </a:extLst>
          </p:cNvPr>
          <p:cNvSpPr>
            <a:spLocks noGrp="1"/>
          </p:cNvSpPr>
          <p:nvPr>
            <p:ph type="title"/>
          </p:nvPr>
        </p:nvSpPr>
        <p:spPr/>
        <p:txBody>
          <a:bodyPr/>
          <a:lstStyle/>
          <a:p>
            <a:r>
              <a:rPr lang="en-AU">
                <a:latin typeface="+mj-lt"/>
                <a:cs typeface="Arial"/>
              </a:rPr>
              <a:t>Generating ideas </a:t>
            </a:r>
            <a:r>
              <a:rPr lang="en-AU">
                <a:latin typeface="+mj-lt"/>
                <a:ea typeface="Calibri"/>
                <a:cs typeface="Arial"/>
              </a:rPr>
              <a:t>– tableau to life</a:t>
            </a:r>
            <a:endParaRPr lang="en-AU">
              <a:latin typeface="+mj-lt"/>
            </a:endParaRPr>
          </a:p>
        </p:txBody>
      </p:sp>
      <p:sp>
        <p:nvSpPr>
          <p:cNvPr id="2" name="Oval 1">
            <a:extLst>
              <a:ext uri="{FF2B5EF4-FFF2-40B4-BE49-F238E27FC236}">
                <a16:creationId xmlns:a16="http://schemas.microsoft.com/office/drawing/2014/main" id="{07582422-D486-0024-FDBB-87D1BAE122C0}"/>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7.6b</a:t>
            </a:r>
            <a:endParaRPr lang="en-GB" sz="1800" b="1"/>
          </a:p>
        </p:txBody>
      </p:sp>
      <p:sp>
        <p:nvSpPr>
          <p:cNvPr id="5" name="TextBox 4">
            <a:extLst>
              <a:ext uri="{FF2B5EF4-FFF2-40B4-BE49-F238E27FC236}">
                <a16:creationId xmlns:a16="http://schemas.microsoft.com/office/drawing/2014/main" id="{ADECCE8B-2377-3728-695A-AB863B3DCAC0}"/>
              </a:ext>
            </a:extLst>
          </p:cNvPr>
          <p:cNvSpPr txBox="1"/>
          <p:nvPr/>
        </p:nvSpPr>
        <p:spPr>
          <a:xfrm>
            <a:off x="360000" y="1318649"/>
            <a:ext cx="6850697" cy="4646690"/>
          </a:xfrm>
          <a:prstGeom prst="rect">
            <a:avLst/>
          </a:prstGeom>
          <a:noFill/>
        </p:spPr>
        <p:txBody>
          <a:bodyPr wrap="square" lIns="0" tIns="0" rIns="0" bIns="0" rtlCol="0">
            <a:noAutofit/>
          </a:bodyPr>
          <a:lstStyle/>
          <a:p>
            <a:pPr marL="457200" lvl="0" indent="-457200">
              <a:lnSpc>
                <a:spcPct val="150000"/>
              </a:lnSpc>
              <a:spcAft>
                <a:spcPts val="1200"/>
              </a:spcAft>
              <a:buFont typeface="+mj-lt"/>
              <a:buAutoNum type="arabicPeriod"/>
            </a:pPr>
            <a:r>
              <a:rPr lang="en-AU" sz="2000"/>
              <a:t>Form a tableau which represents one of your current ideas in your nucleus scene </a:t>
            </a:r>
          </a:p>
          <a:p>
            <a:pPr marL="457200" lvl="0" indent="-457200">
              <a:lnSpc>
                <a:spcPct val="150000"/>
              </a:lnSpc>
              <a:spcAft>
                <a:spcPts val="1200"/>
              </a:spcAft>
              <a:buFont typeface="+mj-lt"/>
              <a:buAutoNum type="arabicPeriod"/>
            </a:pPr>
            <a:r>
              <a:rPr lang="en-AU" sz="2000"/>
              <a:t>Choose someone to begin speaking as the tableau comes to life</a:t>
            </a:r>
          </a:p>
          <a:p>
            <a:pPr marL="457200" lvl="0" indent="-457200">
              <a:lnSpc>
                <a:spcPct val="150000"/>
              </a:lnSpc>
              <a:spcAft>
                <a:spcPts val="1200"/>
              </a:spcAft>
              <a:buFont typeface="+mj-lt"/>
              <a:buAutoNum type="arabicPeriod"/>
            </a:pPr>
            <a:r>
              <a:rPr lang="en-AU" sz="2000"/>
              <a:t>Add a soundscape of a literal or conceptual environment</a:t>
            </a:r>
          </a:p>
          <a:p>
            <a:pPr marL="457200" lvl="0" indent="-457200">
              <a:lnSpc>
                <a:spcPct val="150000"/>
              </a:lnSpc>
              <a:spcAft>
                <a:spcPts val="1200"/>
              </a:spcAft>
              <a:buFont typeface="+mj-lt"/>
              <a:buAutoNum type="arabicPeriod"/>
            </a:pPr>
            <a:r>
              <a:rPr lang="en-AU" sz="2000"/>
              <a:t>Add movement and dynamics to the soundscape </a:t>
            </a:r>
          </a:p>
          <a:p>
            <a:pPr marL="457200" lvl="0" indent="-457200">
              <a:lnSpc>
                <a:spcPct val="150000"/>
              </a:lnSpc>
              <a:spcAft>
                <a:spcPts val="1200"/>
              </a:spcAft>
              <a:buFont typeface="+mj-lt"/>
              <a:buAutoNum type="arabicPeriod"/>
            </a:pPr>
            <a:r>
              <a:rPr lang="en-AU" sz="2000"/>
              <a:t>Reflect on how the use of tableau and/or sound could assist communicating an idea, setting or emotion in your nucleus scene </a:t>
            </a:r>
            <a:endParaRPr lang="en-GB" sz="1600"/>
          </a:p>
        </p:txBody>
      </p:sp>
      <p:grpSp>
        <p:nvGrpSpPr>
          <p:cNvPr id="6" name="Group 5">
            <a:extLst>
              <a:ext uri="{FF2B5EF4-FFF2-40B4-BE49-F238E27FC236}">
                <a16:creationId xmlns:a16="http://schemas.microsoft.com/office/drawing/2014/main" id="{64045CF7-6225-8796-05CE-34D7D54244D4}"/>
              </a:ext>
              <a:ext uri="{C183D7F6-B498-43B3-948B-1728B52AA6E4}">
                <adec:decorative xmlns:adec="http://schemas.microsoft.com/office/drawing/2017/decorative" val="1"/>
              </a:ext>
            </a:extLst>
          </p:cNvPr>
          <p:cNvGrpSpPr/>
          <p:nvPr/>
        </p:nvGrpSpPr>
        <p:grpSpPr>
          <a:xfrm>
            <a:off x="7719465" y="2078516"/>
            <a:ext cx="4289679" cy="3126956"/>
            <a:chOff x="8085225" y="2041792"/>
            <a:chExt cx="4289679" cy="3126956"/>
          </a:xfrm>
        </p:grpSpPr>
        <p:pic>
          <p:nvPicPr>
            <p:cNvPr id="9" name="Picture 8" descr="A cartoon of a person with his fist up&#10;&#10;AI-generated content may be incorrect.">
              <a:extLst>
                <a:ext uri="{FF2B5EF4-FFF2-40B4-BE49-F238E27FC236}">
                  <a16:creationId xmlns:a16="http://schemas.microsoft.com/office/drawing/2014/main" id="{56097762-EBB6-757F-3C53-2474552F10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3394" y="2199701"/>
              <a:ext cx="1961510" cy="2774414"/>
            </a:xfrm>
            <a:prstGeom prst="rect">
              <a:avLst/>
            </a:prstGeom>
          </p:spPr>
        </p:pic>
        <p:pic>
          <p:nvPicPr>
            <p:cNvPr id="11" name="Picture 10" descr="A cartoon of a person dancing&#10;&#10;AI-generated content may be incorrect.">
              <a:extLst>
                <a:ext uri="{FF2B5EF4-FFF2-40B4-BE49-F238E27FC236}">
                  <a16:creationId xmlns:a16="http://schemas.microsoft.com/office/drawing/2014/main" id="{FBCB560E-5F6F-16E1-245C-1D56FB8533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5225" y="2078517"/>
              <a:ext cx="2184793" cy="3090231"/>
            </a:xfrm>
            <a:prstGeom prst="rect">
              <a:avLst/>
            </a:prstGeom>
          </p:spPr>
        </p:pic>
        <p:pic>
          <p:nvPicPr>
            <p:cNvPr id="13" name="Picture 12" descr="A person with yellow shirt and black pants&#10;&#10;AI-generated content may be incorrect.">
              <a:extLst>
                <a:ext uri="{FF2B5EF4-FFF2-40B4-BE49-F238E27FC236}">
                  <a16:creationId xmlns:a16="http://schemas.microsoft.com/office/drawing/2014/main" id="{5E79EA65-C752-3758-B261-DF5B813CD8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45454" y="2041792"/>
              <a:ext cx="2184793" cy="3090231"/>
            </a:xfrm>
            <a:prstGeom prst="rect">
              <a:avLst/>
            </a:prstGeom>
          </p:spPr>
        </p:pic>
      </p:grpSp>
      <p:sp>
        <p:nvSpPr>
          <p:cNvPr id="3" name="Slide Number Placeholder 2">
            <a:extLst>
              <a:ext uri="{FF2B5EF4-FFF2-40B4-BE49-F238E27FC236}">
                <a16:creationId xmlns:a16="http://schemas.microsoft.com/office/drawing/2014/main" id="{834D9516-EAF6-9EA1-341C-2820F839BC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77</a:t>
            </a:fld>
            <a:endParaRPr lang="en-AU"/>
          </a:p>
        </p:txBody>
      </p:sp>
    </p:spTree>
    <p:extLst>
      <p:ext uri="{BB962C8B-B14F-4D97-AF65-F5344CB8AC3E}">
        <p14:creationId xmlns:p14="http://schemas.microsoft.com/office/powerpoint/2010/main" val="196879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B604-2B5F-5D31-4153-0E766AF1BF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0F5C06-D87B-9C00-20F1-9906C5C52AAB}"/>
              </a:ext>
            </a:extLst>
          </p:cNvPr>
          <p:cNvSpPr>
            <a:spLocks noGrp="1"/>
          </p:cNvSpPr>
          <p:nvPr>
            <p:ph type="title"/>
          </p:nvPr>
        </p:nvSpPr>
        <p:spPr/>
        <p:txBody>
          <a:bodyPr/>
          <a:lstStyle/>
          <a:p>
            <a:r>
              <a:rPr lang="en-AU">
                <a:latin typeface="+mj-lt"/>
                <a:cs typeface="Arial"/>
              </a:rPr>
              <a:t>Generating ideas </a:t>
            </a:r>
            <a:r>
              <a:rPr lang="en-AU">
                <a:latin typeface="+mj-lt"/>
                <a:ea typeface="Calibri"/>
                <a:cs typeface="Arial"/>
              </a:rPr>
              <a:t>– slow-motion race</a:t>
            </a:r>
            <a:endParaRPr lang="en-AU">
              <a:latin typeface="+mj-lt"/>
            </a:endParaRPr>
          </a:p>
        </p:txBody>
      </p:sp>
      <p:sp>
        <p:nvSpPr>
          <p:cNvPr id="2" name="Oval 1">
            <a:extLst>
              <a:ext uri="{FF2B5EF4-FFF2-40B4-BE49-F238E27FC236}">
                <a16:creationId xmlns:a16="http://schemas.microsoft.com/office/drawing/2014/main" id="{DA488D9F-E01A-C4BD-C8C5-5CE7D22BAEB1}"/>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7.6c</a:t>
            </a:r>
            <a:endParaRPr lang="en-GB" sz="1800" b="1"/>
          </a:p>
        </p:txBody>
      </p:sp>
      <p:sp>
        <p:nvSpPr>
          <p:cNvPr id="5" name="TextBox 4">
            <a:extLst>
              <a:ext uri="{FF2B5EF4-FFF2-40B4-BE49-F238E27FC236}">
                <a16:creationId xmlns:a16="http://schemas.microsoft.com/office/drawing/2014/main" id="{0EF77045-AF26-0E63-4B8E-1445FCEDA260}"/>
              </a:ext>
            </a:extLst>
          </p:cNvPr>
          <p:cNvSpPr txBox="1"/>
          <p:nvPr/>
        </p:nvSpPr>
        <p:spPr>
          <a:xfrm>
            <a:off x="360000" y="1122503"/>
            <a:ext cx="7021301" cy="4919001"/>
          </a:xfrm>
          <a:prstGeom prst="rect">
            <a:avLst/>
          </a:prstGeom>
          <a:noFill/>
        </p:spPr>
        <p:txBody>
          <a:bodyPr wrap="square" lIns="0" tIns="0" rIns="0" bIns="0" rtlCol="0">
            <a:noAutofit/>
          </a:bodyPr>
          <a:lstStyle/>
          <a:p>
            <a:pPr marL="457200" lvl="0" indent="-457200">
              <a:lnSpc>
                <a:spcPct val="150000"/>
              </a:lnSpc>
              <a:spcAft>
                <a:spcPts val="1200"/>
              </a:spcAft>
              <a:buFont typeface="+mj-lt"/>
              <a:buAutoNum type="arabicPeriod"/>
            </a:pPr>
            <a:r>
              <a:rPr lang="en-AU"/>
              <a:t>Form a line at the back of the classroom</a:t>
            </a:r>
          </a:p>
          <a:p>
            <a:pPr marL="457200" lvl="0" indent="-457200">
              <a:lnSpc>
                <a:spcPct val="150000"/>
              </a:lnSpc>
              <a:spcAft>
                <a:spcPts val="1200"/>
              </a:spcAft>
              <a:buFont typeface="+mj-lt"/>
              <a:buAutoNum type="arabicPeriod"/>
            </a:pPr>
            <a:r>
              <a:rPr lang="en-AU"/>
              <a:t>Begin a slow-motion running race</a:t>
            </a:r>
          </a:p>
          <a:p>
            <a:pPr marL="457200" lvl="0" indent="-457200">
              <a:lnSpc>
                <a:spcPct val="150000"/>
              </a:lnSpc>
              <a:spcAft>
                <a:spcPts val="1200"/>
              </a:spcAft>
              <a:buFont typeface="+mj-lt"/>
              <a:buAutoNum type="arabicPeriod"/>
            </a:pPr>
            <a:r>
              <a:rPr lang="en-AU"/>
              <a:t>Consider your muscle control, tension and focus</a:t>
            </a:r>
          </a:p>
          <a:p>
            <a:pPr marL="457200" lvl="0" indent="-457200">
              <a:lnSpc>
                <a:spcPct val="150000"/>
              </a:lnSpc>
              <a:spcAft>
                <a:spcPts val="1200"/>
              </a:spcAft>
              <a:buFont typeface="+mj-lt"/>
              <a:buAutoNum type="arabicPeriod"/>
            </a:pPr>
            <a:r>
              <a:rPr lang="en-AU"/>
              <a:t>Celebrate when each person passes the finish line</a:t>
            </a:r>
          </a:p>
          <a:p>
            <a:pPr marL="457200" lvl="0" indent="-457200">
              <a:lnSpc>
                <a:spcPct val="150000"/>
              </a:lnSpc>
              <a:spcAft>
                <a:spcPts val="1200"/>
              </a:spcAft>
              <a:buFont typeface="+mj-lt"/>
              <a:buAutoNum type="arabicPeriod"/>
            </a:pPr>
            <a:r>
              <a:rPr lang="en-AU"/>
              <a:t>Reflect on how slow motion could heighten focus and tension in a specific moment of your nucleus scene </a:t>
            </a:r>
            <a:endParaRPr lang="en-GB"/>
          </a:p>
        </p:txBody>
      </p:sp>
      <p:pic>
        <p:nvPicPr>
          <p:cNvPr id="6" name="Picture 5">
            <a:extLst>
              <a:ext uri="{FF2B5EF4-FFF2-40B4-BE49-F238E27FC236}">
                <a16:creationId xmlns:a16="http://schemas.microsoft.com/office/drawing/2014/main" id="{F1D335EA-4F6D-6C46-21FB-BADF78191CB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96287" y="1670577"/>
            <a:ext cx="3550451" cy="3822853"/>
          </a:xfrm>
          <a:prstGeom prst="rect">
            <a:avLst/>
          </a:prstGeom>
        </p:spPr>
      </p:pic>
      <p:sp>
        <p:nvSpPr>
          <p:cNvPr id="3" name="Slide Number Placeholder 2">
            <a:extLst>
              <a:ext uri="{FF2B5EF4-FFF2-40B4-BE49-F238E27FC236}">
                <a16:creationId xmlns:a16="http://schemas.microsoft.com/office/drawing/2014/main" id="{340EE502-74CD-27BB-2C71-7389B4DBCF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78</a:t>
            </a:fld>
            <a:endParaRPr lang="en-AU"/>
          </a:p>
        </p:txBody>
      </p:sp>
    </p:spTree>
    <p:extLst>
      <p:ext uri="{BB962C8B-B14F-4D97-AF65-F5344CB8AC3E}">
        <p14:creationId xmlns:p14="http://schemas.microsoft.com/office/powerpoint/2010/main" val="15920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08A13-FAAB-8919-BEE8-752A2B9BF0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7B75E1-52A9-247B-0F1A-2B60ABB1C119}"/>
              </a:ext>
            </a:extLst>
          </p:cNvPr>
          <p:cNvSpPr>
            <a:spLocks noGrp="1"/>
          </p:cNvSpPr>
          <p:nvPr>
            <p:ph type="title"/>
          </p:nvPr>
        </p:nvSpPr>
        <p:spPr/>
        <p:txBody>
          <a:bodyPr/>
          <a:lstStyle/>
          <a:p>
            <a:r>
              <a:rPr lang="en-AU">
                <a:latin typeface="+mj-lt"/>
                <a:cs typeface="Arial"/>
              </a:rPr>
              <a:t>Generating ideas </a:t>
            </a:r>
            <a:r>
              <a:rPr lang="en-AU">
                <a:latin typeface="+mj-lt"/>
                <a:ea typeface="Calibri"/>
                <a:cs typeface="Arial"/>
              </a:rPr>
              <a:t>– emotions</a:t>
            </a:r>
            <a:endParaRPr lang="en-AU">
              <a:latin typeface="+mj-lt"/>
            </a:endParaRPr>
          </a:p>
        </p:txBody>
      </p:sp>
      <p:sp>
        <p:nvSpPr>
          <p:cNvPr id="2" name="Oval 1">
            <a:extLst>
              <a:ext uri="{FF2B5EF4-FFF2-40B4-BE49-F238E27FC236}">
                <a16:creationId xmlns:a16="http://schemas.microsoft.com/office/drawing/2014/main" id="{7F546C6C-D377-10F2-2817-7CD1BA712098}"/>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7.6d</a:t>
            </a:r>
            <a:endParaRPr lang="en-GB" sz="1800" b="1"/>
          </a:p>
        </p:txBody>
      </p:sp>
      <p:sp>
        <p:nvSpPr>
          <p:cNvPr id="5" name="TextBox 4">
            <a:extLst>
              <a:ext uri="{FF2B5EF4-FFF2-40B4-BE49-F238E27FC236}">
                <a16:creationId xmlns:a16="http://schemas.microsoft.com/office/drawing/2014/main" id="{594A3036-6680-F1EE-A595-558A4707722B}"/>
              </a:ext>
            </a:extLst>
          </p:cNvPr>
          <p:cNvSpPr txBox="1"/>
          <p:nvPr/>
        </p:nvSpPr>
        <p:spPr>
          <a:xfrm>
            <a:off x="360000" y="1652623"/>
            <a:ext cx="7124125" cy="4230841"/>
          </a:xfrm>
          <a:prstGeom prst="rect">
            <a:avLst/>
          </a:prstGeom>
          <a:noFill/>
        </p:spPr>
        <p:txBody>
          <a:bodyPr wrap="square" lIns="0" tIns="0" rIns="0" bIns="0" rtlCol="0">
            <a:noAutofit/>
          </a:bodyPr>
          <a:lstStyle/>
          <a:p>
            <a:pPr marL="457200" lvl="0" indent="-457200">
              <a:lnSpc>
                <a:spcPct val="150000"/>
              </a:lnSpc>
              <a:spcAft>
                <a:spcPts val="1200"/>
              </a:spcAft>
              <a:buFont typeface="+mj-lt"/>
              <a:buAutoNum type="arabicPeriod"/>
            </a:pPr>
            <a:r>
              <a:rPr lang="en-AU"/>
              <a:t>Devise a new short scene based on a strong emotion</a:t>
            </a:r>
          </a:p>
          <a:p>
            <a:pPr marL="457200" lvl="0" indent="-457200">
              <a:lnSpc>
                <a:spcPct val="150000"/>
              </a:lnSpc>
              <a:spcAft>
                <a:spcPts val="1200"/>
              </a:spcAft>
              <a:buFont typeface="+mj-lt"/>
              <a:buAutoNum type="arabicPeriod"/>
            </a:pPr>
            <a:r>
              <a:rPr lang="en-AU"/>
              <a:t>Incorporate your chosen theatrical style </a:t>
            </a:r>
          </a:p>
          <a:p>
            <a:pPr marL="457200" lvl="0" indent="-457200">
              <a:lnSpc>
                <a:spcPct val="150000"/>
              </a:lnSpc>
              <a:spcAft>
                <a:spcPts val="1200"/>
              </a:spcAft>
              <a:buFont typeface="+mj-lt"/>
              <a:buAutoNum type="arabicPeriod"/>
            </a:pPr>
            <a:r>
              <a:rPr lang="en-AU"/>
              <a:t>Manipulate dynamics including sensory elements</a:t>
            </a:r>
          </a:p>
          <a:p>
            <a:pPr marL="457200" lvl="0" indent="-457200">
              <a:lnSpc>
                <a:spcPct val="150000"/>
              </a:lnSpc>
              <a:spcAft>
                <a:spcPts val="1200"/>
              </a:spcAft>
              <a:buFont typeface="+mj-lt"/>
              <a:buAutoNum type="arabicPeriod"/>
            </a:pPr>
            <a:r>
              <a:rPr lang="en-AU"/>
              <a:t>Reflect on how provoking a response from your audience may be a useful engagement tool in your nucleus scene</a:t>
            </a:r>
            <a:endParaRPr lang="en-GB"/>
          </a:p>
          <a:p>
            <a:pPr>
              <a:lnSpc>
                <a:spcPct val="150000"/>
              </a:lnSpc>
              <a:spcAft>
                <a:spcPts val="1200"/>
              </a:spcAft>
            </a:pPr>
            <a:r>
              <a:rPr lang="en-AU"/>
              <a:t> </a:t>
            </a:r>
            <a:endParaRPr lang="en-GB"/>
          </a:p>
        </p:txBody>
      </p:sp>
      <p:pic>
        <p:nvPicPr>
          <p:cNvPr id="6" name="Picture 5">
            <a:extLst>
              <a:ext uri="{FF2B5EF4-FFF2-40B4-BE49-F238E27FC236}">
                <a16:creationId xmlns:a16="http://schemas.microsoft.com/office/drawing/2014/main" id="{D053E75D-3CFA-CAEB-A01F-F0790D855EC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867373" y="1038087"/>
            <a:ext cx="2921995" cy="5459913"/>
          </a:xfrm>
          <a:prstGeom prst="rect">
            <a:avLst/>
          </a:prstGeom>
        </p:spPr>
      </p:pic>
      <p:sp>
        <p:nvSpPr>
          <p:cNvPr id="3" name="Slide Number Placeholder 2">
            <a:extLst>
              <a:ext uri="{FF2B5EF4-FFF2-40B4-BE49-F238E27FC236}">
                <a16:creationId xmlns:a16="http://schemas.microsoft.com/office/drawing/2014/main" id="{CBFB3009-8395-E41F-072E-770F2CB82D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79</a:t>
            </a:fld>
            <a:endParaRPr lang="en-AU"/>
          </a:p>
        </p:txBody>
      </p:sp>
    </p:spTree>
    <p:extLst>
      <p:ext uri="{BB962C8B-B14F-4D97-AF65-F5344CB8AC3E}">
        <p14:creationId xmlns:p14="http://schemas.microsoft.com/office/powerpoint/2010/main" val="269509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051B4-1C88-EEDD-9AD8-9D561A3CFF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B05C00-755F-FE1E-290C-1055934097E0}"/>
              </a:ext>
            </a:extLst>
          </p:cNvPr>
          <p:cNvSpPr>
            <a:spLocks noGrp="1"/>
          </p:cNvSpPr>
          <p:nvPr>
            <p:ph type="title"/>
          </p:nvPr>
        </p:nvSpPr>
        <p:spPr/>
        <p:txBody>
          <a:bodyPr/>
          <a:lstStyle/>
          <a:p>
            <a:r>
              <a:rPr lang="en-AU">
                <a:latin typeface="+mj-lt"/>
                <a:cs typeface="Arial"/>
              </a:rPr>
              <a:t>Innovative theatre examples (3)</a:t>
            </a:r>
            <a:endParaRPr lang="en-AU">
              <a:latin typeface="+mj-lt"/>
            </a:endParaRPr>
          </a:p>
        </p:txBody>
      </p:sp>
      <p:sp>
        <p:nvSpPr>
          <p:cNvPr id="5" name="Oval 4">
            <a:extLst>
              <a:ext uri="{FF2B5EF4-FFF2-40B4-BE49-F238E27FC236}">
                <a16:creationId xmlns:a16="http://schemas.microsoft.com/office/drawing/2014/main" id="{955A906A-7BC2-4EEA-330C-E8249AF29A3A}"/>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1.3c</a:t>
            </a:r>
            <a:endParaRPr lang="en-GB" sz="1800" b="1"/>
          </a:p>
        </p:txBody>
      </p:sp>
      <p:sp>
        <p:nvSpPr>
          <p:cNvPr id="9" name="Rounded Rectangle 8" descr="Link to 'Food counter' by Wayne Thiebaud">
            <a:extLst>
              <a:ext uri="{FF2B5EF4-FFF2-40B4-BE49-F238E27FC236}">
                <a16:creationId xmlns:a16="http://schemas.microsoft.com/office/drawing/2014/main" id="{4E9B0C38-2F56-4BAA-27F3-43C5B1DC9896}"/>
              </a:ext>
            </a:extLst>
          </p:cNvPr>
          <p:cNvSpPr/>
          <p:nvPr/>
        </p:nvSpPr>
        <p:spPr>
          <a:xfrm>
            <a:off x="360000" y="1268042"/>
            <a:ext cx="5024541" cy="25002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Image place holder for</a:t>
            </a:r>
          </a:p>
          <a:p>
            <a:pPr>
              <a:lnSpc>
                <a:spcPct val="150000"/>
              </a:lnSpc>
              <a:spcAft>
                <a:spcPts val="1200"/>
              </a:spcAft>
            </a:pPr>
            <a:r>
              <a:rPr lang="en-AU" sz="2000" dirty="0">
                <a:hlinkClick r:id="rId3"/>
              </a:rPr>
              <a:t>The Greatest Open Air (and floating) Show on Earth</a:t>
            </a:r>
            <a:r>
              <a:rPr lang="en-AU" sz="2000" dirty="0"/>
              <a:t>, Messy Nessy, 2021</a:t>
            </a:r>
          </a:p>
        </p:txBody>
      </p:sp>
      <p:sp>
        <p:nvSpPr>
          <p:cNvPr id="2" name="Rectangle: Rounded Corners 1">
            <a:extLst>
              <a:ext uri="{FF2B5EF4-FFF2-40B4-BE49-F238E27FC236}">
                <a16:creationId xmlns:a16="http://schemas.microsoft.com/office/drawing/2014/main" id="{9E04B8FD-C9B6-12AD-7137-1E53B0D35301}"/>
              </a:ext>
            </a:extLst>
          </p:cNvPr>
          <p:cNvSpPr/>
          <p:nvPr/>
        </p:nvSpPr>
        <p:spPr>
          <a:xfrm>
            <a:off x="360000" y="4005073"/>
            <a:ext cx="5024540" cy="2148486"/>
          </a:xfrm>
          <a:prstGeom prst="roundRect">
            <a:avLst>
              <a:gd name="adj" fmla="val 9779"/>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lstStyle/>
          <a:p>
            <a:pPr lvl="0">
              <a:lnSpc>
                <a:spcPct val="150000"/>
              </a:lnSpc>
              <a:defRPr/>
            </a:pPr>
            <a:r>
              <a:rPr lang="en-AU" sz="1800" dirty="0">
                <a:solidFill>
                  <a:srgbClr val="22272B"/>
                </a:solidFill>
              </a:rPr>
              <a:t>Each year at The Bregenz Festival in Austria, they create the world’s largest floating stage for grand operas. </a:t>
            </a:r>
            <a:endParaRPr lang="en-GB" sz="1800" dirty="0">
              <a:solidFill>
                <a:srgbClr val="22272B"/>
              </a:solidFill>
            </a:endParaRPr>
          </a:p>
        </p:txBody>
      </p:sp>
      <p:cxnSp>
        <p:nvCxnSpPr>
          <p:cNvPr id="7" name="Straight Connector 6">
            <a:extLst>
              <a:ext uri="{FF2B5EF4-FFF2-40B4-BE49-F238E27FC236}">
                <a16:creationId xmlns:a16="http://schemas.microsoft.com/office/drawing/2014/main" id="{B9FAD321-05C7-9D1D-10C2-34DD9827EDF4}"/>
              </a:ext>
              <a:ext uri="{C183D7F6-B498-43B3-948B-1728B52AA6E4}">
                <adec:decorative xmlns:adec="http://schemas.microsoft.com/office/drawing/2017/decorative" val="1"/>
              </a:ext>
            </a:extLst>
          </p:cNvPr>
          <p:cNvCxnSpPr>
            <a:cxnSpLocks/>
          </p:cNvCxnSpPr>
          <p:nvPr/>
        </p:nvCxnSpPr>
        <p:spPr>
          <a:xfrm>
            <a:off x="5855667" y="1106894"/>
            <a:ext cx="0" cy="5322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descr="Link to 'Food counter' by Wayne Thiebaud">
            <a:extLst>
              <a:ext uri="{FF2B5EF4-FFF2-40B4-BE49-F238E27FC236}">
                <a16:creationId xmlns:a16="http://schemas.microsoft.com/office/drawing/2014/main" id="{654F71B4-84FB-B578-FBEA-37727FE68FB8}"/>
              </a:ext>
            </a:extLst>
          </p:cNvPr>
          <p:cNvSpPr/>
          <p:nvPr/>
        </p:nvSpPr>
        <p:spPr>
          <a:xfrm>
            <a:off x="6326793" y="1268043"/>
            <a:ext cx="4797197" cy="25002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a:t>Image place holder for</a:t>
            </a:r>
          </a:p>
          <a:p>
            <a:pPr>
              <a:lnSpc>
                <a:spcPct val="150000"/>
              </a:lnSpc>
              <a:spcAft>
                <a:spcPts val="1200"/>
              </a:spcAft>
            </a:pPr>
            <a:r>
              <a:rPr lang="en-AU" sz="2000">
                <a:hlinkClick r:id="rId4"/>
              </a:rPr>
              <a:t>Chongqing 1949</a:t>
            </a:r>
            <a:r>
              <a:rPr lang="en-AU" sz="2000"/>
              <a:t>, </a:t>
            </a:r>
            <a:r>
              <a:rPr lang="en-AU" sz="2000" err="1"/>
              <a:t>Klook</a:t>
            </a:r>
            <a:r>
              <a:rPr lang="en-AU" sz="2000"/>
              <a:t>, 2025.</a:t>
            </a:r>
          </a:p>
        </p:txBody>
      </p:sp>
      <p:sp>
        <p:nvSpPr>
          <p:cNvPr id="12" name="Rectangle: Rounded Corners 11">
            <a:extLst>
              <a:ext uri="{FF2B5EF4-FFF2-40B4-BE49-F238E27FC236}">
                <a16:creationId xmlns:a16="http://schemas.microsoft.com/office/drawing/2014/main" id="{1704B2BC-83BC-89B4-D9AF-D74BC03D7351}"/>
              </a:ext>
            </a:extLst>
          </p:cNvPr>
          <p:cNvSpPr/>
          <p:nvPr/>
        </p:nvSpPr>
        <p:spPr>
          <a:xfrm>
            <a:off x="6326793" y="4005074"/>
            <a:ext cx="4797175" cy="2148486"/>
          </a:xfrm>
          <a:prstGeom prst="roundRect">
            <a:avLst>
              <a:gd name="adj" fmla="val 8620"/>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tlCol="0" anchor="t"/>
          <a:lstStyle/>
          <a:p>
            <a:pPr lvl="0">
              <a:lnSpc>
                <a:spcPct val="150000"/>
              </a:lnSpc>
              <a:defRPr/>
            </a:pPr>
            <a:r>
              <a:rPr lang="en-AU" sz="1800" dirty="0">
                <a:solidFill>
                  <a:srgbClr val="22272B"/>
                </a:solidFill>
              </a:rPr>
              <a:t>The Chongqing 1949 Grand Theatre is located in China and is the worlds largest </a:t>
            </a:r>
            <a:r>
              <a:rPr lang="en-AU" sz="1800" dirty="0">
                <a:solidFill>
                  <a:srgbClr val="212121"/>
                </a:solidFill>
              </a:rPr>
              <a:t>360° rotating stage and audience seats.</a:t>
            </a:r>
            <a:endParaRPr lang="en-GB" sz="1800" dirty="0">
              <a:solidFill>
                <a:srgbClr val="22272B"/>
              </a:solidFill>
            </a:endParaRPr>
          </a:p>
        </p:txBody>
      </p:sp>
      <p:sp>
        <p:nvSpPr>
          <p:cNvPr id="3" name="Slide Number Placeholder 2">
            <a:extLst>
              <a:ext uri="{FF2B5EF4-FFF2-40B4-BE49-F238E27FC236}">
                <a16:creationId xmlns:a16="http://schemas.microsoft.com/office/drawing/2014/main" id="{4C665446-950D-D980-19BE-C55BB4CD514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51102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E5E0-5235-F768-EFF9-29FF70C9DD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E06525-7788-D6E4-4484-63505AA82355}"/>
              </a:ext>
            </a:extLst>
          </p:cNvPr>
          <p:cNvSpPr>
            <a:spLocks noGrp="1"/>
          </p:cNvSpPr>
          <p:nvPr>
            <p:ph type="title"/>
          </p:nvPr>
        </p:nvSpPr>
        <p:spPr/>
        <p:txBody>
          <a:bodyPr/>
          <a:lstStyle/>
          <a:p>
            <a:r>
              <a:rPr lang="en-AU">
                <a:latin typeface="+mj-lt"/>
                <a:cs typeface="Arial"/>
              </a:rPr>
              <a:t>IDEA reflection (3)</a:t>
            </a:r>
            <a:endParaRPr lang="en-AU">
              <a:latin typeface="+mj-lt"/>
            </a:endParaRPr>
          </a:p>
        </p:txBody>
      </p:sp>
      <p:sp>
        <p:nvSpPr>
          <p:cNvPr id="24" name="Oval 23">
            <a:extLst>
              <a:ext uri="{FF2B5EF4-FFF2-40B4-BE49-F238E27FC236}">
                <a16:creationId xmlns:a16="http://schemas.microsoft.com/office/drawing/2014/main" id="{6D8EFDB3-399F-C310-D68D-0F7B2FCFF36E}"/>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7.7</a:t>
            </a:r>
            <a:endParaRPr lang="en-GB" sz="1800" b="1"/>
          </a:p>
        </p:txBody>
      </p:sp>
      <p:grpSp>
        <p:nvGrpSpPr>
          <p:cNvPr id="12" name="Group 11" descr="I – identify one standout moment. ">
            <a:extLst>
              <a:ext uri="{FF2B5EF4-FFF2-40B4-BE49-F238E27FC236}">
                <a16:creationId xmlns:a16="http://schemas.microsoft.com/office/drawing/2014/main" id="{0B5C6CCF-0140-AA86-E116-1C5A72E7F05D}"/>
              </a:ext>
            </a:extLst>
          </p:cNvPr>
          <p:cNvGrpSpPr/>
          <p:nvPr/>
        </p:nvGrpSpPr>
        <p:grpSpPr>
          <a:xfrm>
            <a:off x="360000" y="978753"/>
            <a:ext cx="10088924" cy="1188720"/>
            <a:chOff x="360000" y="978753"/>
            <a:chExt cx="10088924" cy="1188720"/>
          </a:xfrm>
        </p:grpSpPr>
        <p:sp>
          <p:nvSpPr>
            <p:cNvPr id="13" name="Oval 12">
              <a:extLst>
                <a:ext uri="{FF2B5EF4-FFF2-40B4-BE49-F238E27FC236}">
                  <a16:creationId xmlns:a16="http://schemas.microsoft.com/office/drawing/2014/main" id="{8FF011E5-02DF-333A-3B3A-EF258D070A58}"/>
                </a:ext>
              </a:extLst>
            </p:cNvPr>
            <p:cNvSpPr>
              <a:spLocks noChangeAspect="1"/>
            </p:cNvSpPr>
            <p:nvPr/>
          </p:nvSpPr>
          <p:spPr>
            <a:xfrm>
              <a:off x="360000" y="978753"/>
              <a:ext cx="1188720" cy="118872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I</a:t>
              </a:r>
              <a:endParaRPr lang="en-GB" sz="2800" b="1">
                <a:solidFill>
                  <a:schemeClr val="tx1"/>
                </a:solidFill>
              </a:endParaRPr>
            </a:p>
          </p:txBody>
        </p:sp>
        <p:sp>
          <p:nvSpPr>
            <p:cNvPr id="14" name="TextBox 13">
              <a:extLst>
                <a:ext uri="{FF2B5EF4-FFF2-40B4-BE49-F238E27FC236}">
                  <a16:creationId xmlns:a16="http://schemas.microsoft.com/office/drawing/2014/main" id="{E070AC0A-F5FC-0398-D909-2F0E3B6AC8A6}"/>
                </a:ext>
              </a:extLst>
            </p:cNvPr>
            <p:cNvSpPr txBox="1"/>
            <p:nvPr/>
          </p:nvSpPr>
          <p:spPr>
            <a:xfrm>
              <a:off x="1851763" y="1324615"/>
              <a:ext cx="8597161" cy="496996"/>
            </a:xfrm>
            <a:prstGeom prst="rect">
              <a:avLst/>
            </a:prstGeom>
            <a:noFill/>
          </p:spPr>
          <p:txBody>
            <a:bodyPr wrap="square">
              <a:spAutoFit/>
            </a:bodyPr>
            <a:lstStyle/>
            <a:p>
              <a:pPr>
                <a:lnSpc>
                  <a:spcPct val="150000"/>
                </a:lnSpc>
              </a:pPr>
              <a:r>
                <a:rPr lang="en-AU" sz="2000"/>
                <a:t>– identify one standout moment. </a:t>
              </a:r>
            </a:p>
          </p:txBody>
        </p:sp>
      </p:grpSp>
      <p:grpSp>
        <p:nvGrpSpPr>
          <p:cNvPr id="15" name="Group 14" descr="D – describe the movement used in this moment.&#10;">
            <a:extLst>
              <a:ext uri="{FF2B5EF4-FFF2-40B4-BE49-F238E27FC236}">
                <a16:creationId xmlns:a16="http://schemas.microsoft.com/office/drawing/2014/main" id="{251A0C5D-8D55-C53C-4336-43BEB7009CA2}"/>
              </a:ext>
            </a:extLst>
          </p:cNvPr>
          <p:cNvGrpSpPr/>
          <p:nvPr/>
        </p:nvGrpSpPr>
        <p:grpSpPr>
          <a:xfrm>
            <a:off x="360000" y="2428262"/>
            <a:ext cx="10088924" cy="1188720"/>
            <a:chOff x="360000" y="2656758"/>
            <a:chExt cx="10088924" cy="1188720"/>
          </a:xfrm>
        </p:grpSpPr>
        <p:sp>
          <p:nvSpPr>
            <p:cNvPr id="16" name="Oval 15">
              <a:extLst>
                <a:ext uri="{FF2B5EF4-FFF2-40B4-BE49-F238E27FC236}">
                  <a16:creationId xmlns:a16="http://schemas.microsoft.com/office/drawing/2014/main" id="{E581A5F3-7DD1-8060-B4E6-DB7FB42026CA}"/>
                </a:ext>
              </a:extLst>
            </p:cNvPr>
            <p:cNvSpPr>
              <a:spLocks noChangeAspect="1"/>
            </p:cNvSpPr>
            <p:nvPr/>
          </p:nvSpPr>
          <p:spPr>
            <a:xfrm>
              <a:off x="360000" y="2656758"/>
              <a:ext cx="1188720" cy="1188720"/>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D</a:t>
              </a:r>
              <a:endParaRPr lang="en-GB" sz="2800" b="1">
                <a:solidFill>
                  <a:schemeClr val="tx1"/>
                </a:solidFill>
              </a:endParaRPr>
            </a:p>
          </p:txBody>
        </p:sp>
        <p:sp>
          <p:nvSpPr>
            <p:cNvPr id="17" name="TextBox 16">
              <a:extLst>
                <a:ext uri="{FF2B5EF4-FFF2-40B4-BE49-F238E27FC236}">
                  <a16:creationId xmlns:a16="http://schemas.microsoft.com/office/drawing/2014/main" id="{71B3F7F3-B966-DB48-2A3C-39C40A40544F}"/>
                </a:ext>
              </a:extLst>
            </p:cNvPr>
            <p:cNvSpPr txBox="1"/>
            <p:nvPr/>
          </p:nvSpPr>
          <p:spPr>
            <a:xfrm>
              <a:off x="1851763" y="3002620"/>
              <a:ext cx="8597161" cy="496996"/>
            </a:xfrm>
            <a:prstGeom prst="rect">
              <a:avLst/>
            </a:prstGeom>
            <a:noFill/>
          </p:spPr>
          <p:txBody>
            <a:bodyPr wrap="square">
              <a:spAutoFit/>
            </a:bodyPr>
            <a:lstStyle/>
            <a:p>
              <a:pPr>
                <a:lnSpc>
                  <a:spcPct val="150000"/>
                </a:lnSpc>
              </a:pPr>
              <a:r>
                <a:rPr lang="en-AU" sz="2000"/>
                <a:t>– describe the movement used in this moment.</a:t>
              </a:r>
            </a:p>
          </p:txBody>
        </p:sp>
      </p:grpSp>
      <p:grpSp>
        <p:nvGrpSpPr>
          <p:cNvPr id="18" name="Group 17" descr="E – explain why this moment stood out. &#10;">
            <a:extLst>
              <a:ext uri="{FF2B5EF4-FFF2-40B4-BE49-F238E27FC236}">
                <a16:creationId xmlns:a16="http://schemas.microsoft.com/office/drawing/2014/main" id="{3531A974-1F42-0DB5-766D-C484D1D0B265}"/>
              </a:ext>
            </a:extLst>
          </p:cNvPr>
          <p:cNvGrpSpPr/>
          <p:nvPr/>
        </p:nvGrpSpPr>
        <p:grpSpPr>
          <a:xfrm>
            <a:off x="360000" y="3877771"/>
            <a:ext cx="10088924" cy="1188720"/>
            <a:chOff x="360000" y="3997771"/>
            <a:chExt cx="10088924" cy="1188720"/>
          </a:xfrm>
        </p:grpSpPr>
        <p:sp>
          <p:nvSpPr>
            <p:cNvPr id="19" name="Oval 18">
              <a:extLst>
                <a:ext uri="{FF2B5EF4-FFF2-40B4-BE49-F238E27FC236}">
                  <a16:creationId xmlns:a16="http://schemas.microsoft.com/office/drawing/2014/main" id="{E40DDF44-0B37-E46E-5F14-9EF28821CA7D}"/>
                </a:ext>
              </a:extLst>
            </p:cNvPr>
            <p:cNvSpPr>
              <a:spLocks noChangeAspect="1"/>
            </p:cNvSpPr>
            <p:nvPr/>
          </p:nvSpPr>
          <p:spPr>
            <a:xfrm>
              <a:off x="360000" y="3997771"/>
              <a:ext cx="1188720" cy="1188720"/>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E</a:t>
              </a:r>
              <a:endParaRPr lang="en-GB" sz="2800" b="1">
                <a:solidFill>
                  <a:schemeClr val="tx1"/>
                </a:solidFill>
              </a:endParaRPr>
            </a:p>
          </p:txBody>
        </p:sp>
        <p:sp>
          <p:nvSpPr>
            <p:cNvPr id="20" name="TextBox 19">
              <a:extLst>
                <a:ext uri="{FF2B5EF4-FFF2-40B4-BE49-F238E27FC236}">
                  <a16:creationId xmlns:a16="http://schemas.microsoft.com/office/drawing/2014/main" id="{D2DD1925-9CE3-E6A2-3F1C-8D637FC48C56}"/>
                </a:ext>
              </a:extLst>
            </p:cNvPr>
            <p:cNvSpPr txBox="1"/>
            <p:nvPr/>
          </p:nvSpPr>
          <p:spPr>
            <a:xfrm>
              <a:off x="1851763" y="4343633"/>
              <a:ext cx="8597161" cy="496996"/>
            </a:xfrm>
            <a:prstGeom prst="rect">
              <a:avLst/>
            </a:prstGeom>
            <a:noFill/>
          </p:spPr>
          <p:txBody>
            <a:bodyPr wrap="square">
              <a:spAutoFit/>
            </a:bodyPr>
            <a:lstStyle/>
            <a:p>
              <a:pPr>
                <a:lnSpc>
                  <a:spcPct val="150000"/>
                </a:lnSpc>
              </a:pPr>
              <a:r>
                <a:rPr lang="en-AU" sz="2000"/>
                <a:t>– explain why this moment stood out. </a:t>
              </a:r>
            </a:p>
          </p:txBody>
        </p:sp>
      </p:grpSp>
      <p:grpSp>
        <p:nvGrpSpPr>
          <p:cNvPr id="21" name="Group 20" descr="A – – analyse how this moment added to the effectiveness of their intent.&#10;">
            <a:extLst>
              <a:ext uri="{FF2B5EF4-FFF2-40B4-BE49-F238E27FC236}">
                <a16:creationId xmlns:a16="http://schemas.microsoft.com/office/drawing/2014/main" id="{BFFD6782-1CF0-4783-2880-49CEE29353C1}"/>
              </a:ext>
            </a:extLst>
          </p:cNvPr>
          <p:cNvGrpSpPr/>
          <p:nvPr/>
        </p:nvGrpSpPr>
        <p:grpSpPr>
          <a:xfrm>
            <a:off x="360000" y="5327280"/>
            <a:ext cx="10088924" cy="1188720"/>
            <a:chOff x="360000" y="5507280"/>
            <a:chExt cx="10088924" cy="1188720"/>
          </a:xfrm>
        </p:grpSpPr>
        <p:sp>
          <p:nvSpPr>
            <p:cNvPr id="22" name="Oval 21">
              <a:extLst>
                <a:ext uri="{FF2B5EF4-FFF2-40B4-BE49-F238E27FC236}">
                  <a16:creationId xmlns:a16="http://schemas.microsoft.com/office/drawing/2014/main" id="{D1660D0B-56BC-8006-7980-6B945D7E90B0}"/>
                </a:ext>
              </a:extLst>
            </p:cNvPr>
            <p:cNvSpPr>
              <a:spLocks noChangeAspect="1"/>
            </p:cNvSpPr>
            <p:nvPr/>
          </p:nvSpPr>
          <p:spPr>
            <a:xfrm>
              <a:off x="360000" y="5507280"/>
              <a:ext cx="1188720" cy="1188720"/>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chemeClr val="tx1"/>
                  </a:solidFill>
                </a:rPr>
                <a:t>A</a:t>
              </a:r>
              <a:endParaRPr lang="en-GB" sz="2800" b="1">
                <a:solidFill>
                  <a:schemeClr val="tx1"/>
                </a:solidFill>
              </a:endParaRPr>
            </a:p>
          </p:txBody>
        </p:sp>
        <p:sp>
          <p:nvSpPr>
            <p:cNvPr id="23" name="TextBox 22">
              <a:extLst>
                <a:ext uri="{FF2B5EF4-FFF2-40B4-BE49-F238E27FC236}">
                  <a16:creationId xmlns:a16="http://schemas.microsoft.com/office/drawing/2014/main" id="{B4DD4BDD-8D58-82C6-052E-4F90E621502D}"/>
                </a:ext>
              </a:extLst>
            </p:cNvPr>
            <p:cNvSpPr txBox="1"/>
            <p:nvPr/>
          </p:nvSpPr>
          <p:spPr>
            <a:xfrm>
              <a:off x="1851763" y="5853142"/>
              <a:ext cx="8597161" cy="496996"/>
            </a:xfrm>
            <a:prstGeom prst="rect">
              <a:avLst/>
            </a:prstGeom>
            <a:noFill/>
          </p:spPr>
          <p:txBody>
            <a:bodyPr wrap="square">
              <a:spAutoFit/>
            </a:bodyPr>
            <a:lstStyle/>
            <a:p>
              <a:pPr>
                <a:lnSpc>
                  <a:spcPct val="150000"/>
                </a:lnSpc>
              </a:pPr>
              <a:r>
                <a:rPr lang="en-AU" sz="2000"/>
                <a:t>– analyse how this moment added to the effectiveness of their intent.</a:t>
              </a:r>
            </a:p>
          </p:txBody>
        </p:sp>
      </p:grpSp>
      <p:pic>
        <p:nvPicPr>
          <p:cNvPr id="9" name="Picture 8">
            <a:extLst>
              <a:ext uri="{FF2B5EF4-FFF2-40B4-BE49-F238E27FC236}">
                <a16:creationId xmlns:a16="http://schemas.microsoft.com/office/drawing/2014/main" id="{92DB6974-9BBF-6229-C2AC-FA76B55A7D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2925" y="762120"/>
            <a:ext cx="3547725" cy="5017999"/>
          </a:xfrm>
          <a:prstGeom prst="rect">
            <a:avLst/>
          </a:prstGeom>
        </p:spPr>
      </p:pic>
      <p:sp>
        <p:nvSpPr>
          <p:cNvPr id="3" name="Slide Number Placeholder 2">
            <a:extLst>
              <a:ext uri="{FF2B5EF4-FFF2-40B4-BE49-F238E27FC236}">
                <a16:creationId xmlns:a16="http://schemas.microsoft.com/office/drawing/2014/main" id="{6AF840B9-7212-D0B5-BEEC-63C347EB80D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80</a:t>
            </a:fld>
            <a:endParaRPr lang="en-AU"/>
          </a:p>
        </p:txBody>
      </p:sp>
    </p:spTree>
    <p:extLst>
      <p:ext uri="{BB962C8B-B14F-4D97-AF65-F5344CB8AC3E}">
        <p14:creationId xmlns:p14="http://schemas.microsoft.com/office/powerpoint/2010/main" val="237176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1CA33-191C-AF67-1AB0-488E5A5586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EC03E-1934-9D16-0A91-E9B33AC0C4F5}"/>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8 </a:t>
            </a:r>
            <a:r>
              <a:rPr lang="en-AU">
                <a:effectLst/>
                <a:latin typeface="+mj-lt"/>
                <a:ea typeface="Calibri"/>
                <a:cs typeface="Arial"/>
              </a:rPr>
              <a:t>– </a:t>
            </a:r>
            <a:r>
              <a:rPr lang="en-AU">
                <a:latin typeface="+mj-lt"/>
                <a:ea typeface="Calibri"/>
                <a:cs typeface="Arial"/>
              </a:rPr>
              <a:t>structuring and rehearsing</a:t>
            </a:r>
            <a:endParaRPr lang="en-AU">
              <a:latin typeface="+mj-lt"/>
            </a:endParaRPr>
          </a:p>
        </p:txBody>
      </p:sp>
      <p:pic>
        <p:nvPicPr>
          <p:cNvPr id="4" name="Picture 3">
            <a:extLst>
              <a:ext uri="{FF2B5EF4-FFF2-40B4-BE49-F238E27FC236}">
                <a16:creationId xmlns:a16="http://schemas.microsoft.com/office/drawing/2014/main" id="{B692A97C-B1E9-7C13-6777-163E78E0A7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19361" y="343414"/>
            <a:ext cx="3237141" cy="6033785"/>
          </a:xfrm>
          <a:prstGeom prst="rect">
            <a:avLst/>
          </a:prstGeom>
        </p:spPr>
      </p:pic>
    </p:spTree>
    <p:extLst>
      <p:ext uri="{BB962C8B-B14F-4D97-AF65-F5344CB8AC3E}">
        <p14:creationId xmlns:p14="http://schemas.microsoft.com/office/powerpoint/2010/main" val="39629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2B94-8298-112A-34DC-9FCACE1014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C1F55C-A9FA-7F18-BFCF-77BAB21F9537}"/>
              </a:ext>
            </a:extLst>
          </p:cNvPr>
          <p:cNvSpPr>
            <a:spLocks noGrp="1"/>
          </p:cNvSpPr>
          <p:nvPr>
            <p:ph type="title"/>
          </p:nvPr>
        </p:nvSpPr>
        <p:spPr>
          <a:xfrm>
            <a:off x="370416" y="746043"/>
            <a:ext cx="10260002" cy="522000"/>
          </a:xfrm>
        </p:spPr>
        <p:txBody>
          <a:bodyPr/>
          <a:lstStyle/>
          <a:p>
            <a:r>
              <a:rPr lang="en-AU">
                <a:latin typeface="+mj-lt"/>
              </a:rPr>
              <a:t>Learning intentions and success criteria (8)</a:t>
            </a:r>
          </a:p>
        </p:txBody>
      </p:sp>
      <p:sp>
        <p:nvSpPr>
          <p:cNvPr id="6" name="Oval 5">
            <a:extLst>
              <a:ext uri="{FF2B5EF4-FFF2-40B4-BE49-F238E27FC236}">
                <a16:creationId xmlns:a16="http://schemas.microsoft.com/office/drawing/2014/main" id="{54AC7256-EE1C-CE28-CD7C-FC840D28AA97}"/>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8</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39750F52-53FF-F826-26E4-AFC7D9C4607F}"/>
              </a:ext>
            </a:extLst>
          </p:cNvPr>
          <p:cNvSpPr txBox="1"/>
          <p:nvPr/>
        </p:nvSpPr>
        <p:spPr>
          <a:xfrm>
            <a:off x="370416" y="1996919"/>
            <a:ext cx="11303000" cy="3790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a:solidFill>
                  <a:schemeClr val="accent1"/>
                </a:solidFill>
                <a:latin typeface="+mj-lt"/>
                <a:cs typeface="Arial"/>
              </a:rPr>
              <a:t>We are learning to</a:t>
            </a:r>
            <a:endParaRPr lang="en-AU" sz="2000" b="1">
              <a:solidFill>
                <a:schemeClr val="accent1"/>
              </a:solidFill>
              <a:latin typeface="+mj-lt"/>
              <a:ea typeface="+mn-lt"/>
              <a:cs typeface="Arial"/>
            </a:endParaRPr>
          </a:p>
          <a:p>
            <a:pPr marL="342900" indent="-342900">
              <a:lnSpc>
                <a:spcPct val="150000"/>
              </a:lnSpc>
              <a:spcAft>
                <a:spcPts val="1200"/>
              </a:spcAft>
              <a:buFont typeface="Arial" panose="020B0604020202020204" pitchFamily="34" charset="0"/>
              <a:buChar char="•"/>
            </a:pPr>
            <a:r>
              <a:rPr lang="en-AU" sz="2000">
                <a:ea typeface="Calibri"/>
              </a:rPr>
              <a:t>select and apply dramatic elements to develop and refine works</a:t>
            </a:r>
          </a:p>
          <a:p>
            <a:pPr marL="342900" indent="-342900">
              <a:lnSpc>
                <a:spcPct val="150000"/>
              </a:lnSpc>
              <a:spcAft>
                <a:spcPts val="1200"/>
              </a:spcAft>
              <a:buFont typeface="Arial" panose="020B0604020202020204" pitchFamily="34" charset="0"/>
              <a:buChar char="•"/>
            </a:pPr>
            <a:r>
              <a:rPr lang="en-AU" sz="2000">
                <a:ea typeface="Calibri"/>
              </a:rPr>
              <a:t>apply performance skills and take creative risks to strengthen dramatic intention.</a:t>
            </a:r>
          </a:p>
          <a:p>
            <a:pPr>
              <a:lnSpc>
                <a:spcPct val="150000"/>
              </a:lnSpc>
              <a:spcAft>
                <a:spcPts val="1200"/>
              </a:spcAft>
            </a:pPr>
            <a:r>
              <a:rPr lang="en-AU" sz="2000" b="1">
                <a:solidFill>
                  <a:schemeClr val="accent1"/>
                </a:solidFill>
                <a:latin typeface="+mj-lt"/>
                <a:cs typeface="Arial"/>
              </a:rPr>
              <a:t>I/We can</a:t>
            </a:r>
            <a:endParaRPr lang="en-US" sz="2000">
              <a:solidFill>
                <a:schemeClr val="accent1"/>
              </a:solidFill>
              <a:latin typeface="+mj-lt"/>
              <a:cs typeface="Arial"/>
            </a:endParaRPr>
          </a:p>
          <a:p>
            <a:pPr marL="342900" lvl="0" indent="-342900">
              <a:lnSpc>
                <a:spcPct val="150000"/>
              </a:lnSpc>
              <a:spcBef>
                <a:spcPts val="1200"/>
              </a:spcBef>
              <a:spcAft>
                <a:spcPts val="1200"/>
              </a:spcAft>
              <a:buFont typeface="Arial" panose="020B0604020202020204" pitchFamily="34" charset="0"/>
              <a:buChar char="•"/>
            </a:pPr>
            <a:r>
              <a:rPr lang="en-AU" sz="2000">
                <a:ea typeface="Calibri"/>
              </a:rPr>
              <a:t>document processes used to evaluate and refine dramatic works</a:t>
            </a:r>
          </a:p>
          <a:p>
            <a:pPr marL="342900" lvl="0" indent="-342900">
              <a:lnSpc>
                <a:spcPct val="150000"/>
              </a:lnSpc>
              <a:spcBef>
                <a:spcPts val="1200"/>
              </a:spcBef>
              <a:spcAft>
                <a:spcPts val="1200"/>
              </a:spcAft>
              <a:buFont typeface="Arial" panose="020B0604020202020204" pitchFamily="34" charset="0"/>
              <a:buChar char="•"/>
            </a:pPr>
            <a:r>
              <a:rPr lang="en-AU" sz="2000">
                <a:ea typeface="Calibri"/>
              </a:rPr>
              <a:t>collaborate dynamically within an ensemble to jointly develop dramatic action. </a:t>
            </a:r>
          </a:p>
        </p:txBody>
      </p:sp>
      <p:sp>
        <p:nvSpPr>
          <p:cNvPr id="2" name="Slide Number Placeholder 1">
            <a:extLst>
              <a:ext uri="{FF2B5EF4-FFF2-40B4-BE49-F238E27FC236}">
                <a16:creationId xmlns:a16="http://schemas.microsoft.com/office/drawing/2014/main" id="{C1C5AF32-391F-1793-6992-392BC73FD5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82</a:t>
            </a:fld>
            <a:endParaRPr lang="en-AU"/>
          </a:p>
        </p:txBody>
      </p:sp>
    </p:spTree>
    <p:extLst>
      <p:ext uri="{BB962C8B-B14F-4D97-AF65-F5344CB8AC3E}">
        <p14:creationId xmlns:p14="http://schemas.microsoft.com/office/powerpoint/2010/main" val="21062504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6A50A-5A15-5FBC-0BF9-421EE9A94F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846C63-9712-99FA-5025-E5B296FC258F}"/>
              </a:ext>
            </a:extLst>
          </p:cNvPr>
          <p:cNvSpPr>
            <a:spLocks noGrp="1"/>
          </p:cNvSpPr>
          <p:nvPr>
            <p:ph type="title"/>
          </p:nvPr>
        </p:nvSpPr>
        <p:spPr>
          <a:xfrm>
            <a:off x="360000" y="360000"/>
            <a:ext cx="6491469" cy="545601"/>
          </a:xfrm>
        </p:spPr>
        <p:txBody>
          <a:bodyPr/>
          <a:lstStyle/>
          <a:p>
            <a:r>
              <a:rPr lang="en-AU">
                <a:latin typeface="+mj-lt"/>
                <a:cs typeface="Arial"/>
              </a:rPr>
              <a:t>The Last Great Hunt – wild play</a:t>
            </a:r>
            <a:endParaRPr lang="en-AU">
              <a:latin typeface="+mj-lt"/>
            </a:endParaRPr>
          </a:p>
        </p:txBody>
      </p:sp>
      <p:sp>
        <p:nvSpPr>
          <p:cNvPr id="6" name="TextBox 5">
            <a:extLst>
              <a:ext uri="{FF2B5EF4-FFF2-40B4-BE49-F238E27FC236}">
                <a16:creationId xmlns:a16="http://schemas.microsoft.com/office/drawing/2014/main" id="{22A40A05-FFEF-EA8E-4C01-B463D9C8FCC9}"/>
              </a:ext>
            </a:extLst>
          </p:cNvPr>
          <p:cNvSpPr txBox="1"/>
          <p:nvPr/>
        </p:nvSpPr>
        <p:spPr>
          <a:xfrm>
            <a:off x="360000" y="1805317"/>
            <a:ext cx="6096000" cy="3409395"/>
          </a:xfrm>
          <a:prstGeom prst="rect">
            <a:avLst/>
          </a:prstGeom>
          <a:noFill/>
        </p:spPr>
        <p:txBody>
          <a:bodyPr wrap="square">
            <a:spAutoFit/>
          </a:bodyPr>
          <a:lstStyle/>
          <a:p>
            <a:pPr marL="0" lvl="1">
              <a:lnSpc>
                <a:spcPct val="150000"/>
              </a:lnSpc>
              <a:spcAft>
                <a:spcPts val="4800"/>
              </a:spcAft>
            </a:pPr>
            <a:r>
              <a:rPr lang="en-AU" sz="2400">
                <a:effectLst/>
                <a:ea typeface="Calibri" panose="020F0502020204030204" pitchFamily="34" charset="0"/>
              </a:rPr>
              <a:t>How can you effectively use the process of ‘play’ when devising?</a:t>
            </a:r>
          </a:p>
          <a:p>
            <a:pPr marL="0" lvl="1">
              <a:lnSpc>
                <a:spcPct val="150000"/>
              </a:lnSpc>
              <a:spcAft>
                <a:spcPts val="4800"/>
              </a:spcAft>
            </a:pPr>
            <a:r>
              <a:rPr lang="en-AU">
                <a:ea typeface="Calibri" panose="020F0502020204030204" pitchFamily="34" charset="0"/>
              </a:rPr>
              <a:t>How can you use The Last Great Hunt’s approach to ‘failure’ in your devising process?</a:t>
            </a:r>
          </a:p>
        </p:txBody>
      </p:sp>
      <p:sp>
        <p:nvSpPr>
          <p:cNvPr id="2" name="Oval 1">
            <a:extLst>
              <a:ext uri="{FF2B5EF4-FFF2-40B4-BE49-F238E27FC236}">
                <a16:creationId xmlns:a16="http://schemas.microsoft.com/office/drawing/2014/main" id="{B27B02D6-FFF8-6F9D-86B1-B62308AE36D2}"/>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8.1</a:t>
            </a:r>
            <a:endParaRPr lang="en-GB" sz="1800" b="1"/>
          </a:p>
        </p:txBody>
      </p:sp>
      <p:sp>
        <p:nvSpPr>
          <p:cNvPr id="3" name="Slide Number Placeholder 2">
            <a:extLst>
              <a:ext uri="{FF2B5EF4-FFF2-40B4-BE49-F238E27FC236}">
                <a16:creationId xmlns:a16="http://schemas.microsoft.com/office/drawing/2014/main" id="{BF65B1A6-5A11-27DC-0A9F-135D918072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83</a:t>
            </a:fld>
            <a:endParaRPr lang="en-AU"/>
          </a:p>
        </p:txBody>
      </p:sp>
      <p:pic>
        <p:nvPicPr>
          <p:cNvPr id="5" name="Picture 4">
            <a:extLst>
              <a:ext uri="{FF2B5EF4-FFF2-40B4-BE49-F238E27FC236}">
                <a16:creationId xmlns:a16="http://schemas.microsoft.com/office/drawing/2014/main" id="{D211AB3D-7D2F-AF35-C1E4-8EE5F99481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469" y="899402"/>
            <a:ext cx="5221224" cy="5221224"/>
          </a:xfrm>
          <a:prstGeom prst="rect">
            <a:avLst/>
          </a:prstGeom>
        </p:spPr>
      </p:pic>
    </p:spTree>
    <p:extLst>
      <p:ext uri="{BB962C8B-B14F-4D97-AF65-F5344CB8AC3E}">
        <p14:creationId xmlns:p14="http://schemas.microsoft.com/office/powerpoint/2010/main" val="221800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3AB4-D7F9-54A6-79D2-984858EF3E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988F84-22CA-B2F1-8680-F371893155D6}"/>
              </a:ext>
            </a:extLst>
          </p:cNvPr>
          <p:cNvSpPr>
            <a:spLocks noGrp="1"/>
          </p:cNvSpPr>
          <p:nvPr>
            <p:ph type="title"/>
          </p:nvPr>
        </p:nvSpPr>
        <p:spPr>
          <a:xfrm>
            <a:off x="360000" y="360000"/>
            <a:ext cx="11484000" cy="545601"/>
          </a:xfrm>
        </p:spPr>
        <p:txBody>
          <a:bodyPr/>
          <a:lstStyle/>
          <a:p>
            <a:r>
              <a:rPr lang="en-AU"/>
              <a:t>Ideas for golden rules</a:t>
            </a:r>
          </a:p>
        </p:txBody>
      </p:sp>
      <p:sp>
        <p:nvSpPr>
          <p:cNvPr id="4" name="Oval 3">
            <a:extLst>
              <a:ext uri="{FF2B5EF4-FFF2-40B4-BE49-F238E27FC236}">
                <a16:creationId xmlns:a16="http://schemas.microsoft.com/office/drawing/2014/main" id="{E8A232DD-EA93-1258-D5E6-F2A8EB7F736F}"/>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8.2</a:t>
            </a:r>
            <a:endParaRPr lang="en-GB" sz="1800" b="1"/>
          </a:p>
        </p:txBody>
      </p:sp>
      <p:sp>
        <p:nvSpPr>
          <p:cNvPr id="27" name="Rectangle: Rounded Corners 26">
            <a:extLst>
              <a:ext uri="{FF2B5EF4-FFF2-40B4-BE49-F238E27FC236}">
                <a16:creationId xmlns:a16="http://schemas.microsoft.com/office/drawing/2014/main" id="{A719A899-1A7F-4BDB-9009-A452E6C34211}"/>
              </a:ext>
            </a:extLst>
          </p:cNvPr>
          <p:cNvSpPr/>
          <p:nvPr/>
        </p:nvSpPr>
        <p:spPr>
          <a:xfrm>
            <a:off x="359999" y="1002060"/>
            <a:ext cx="6084000" cy="9000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a:lnSpc>
                <a:spcPct val="150000"/>
              </a:lnSpc>
              <a:spcAft>
                <a:spcPts val="1200"/>
              </a:spcAft>
            </a:pPr>
            <a:r>
              <a:rPr lang="en-AU" sz="2000">
                <a:solidFill>
                  <a:schemeClr val="tx1"/>
                </a:solidFill>
                <a:ea typeface="Calibri" panose="020F0502020204030204" pitchFamily="34" charset="0"/>
              </a:rPr>
              <a:t>Speak positively to each other </a:t>
            </a:r>
            <a:endParaRPr lang="en-GB" sz="2000">
              <a:solidFill>
                <a:schemeClr val="tx1"/>
              </a:solidFill>
            </a:endParaRPr>
          </a:p>
        </p:txBody>
      </p:sp>
      <p:sp>
        <p:nvSpPr>
          <p:cNvPr id="26" name="Rectangle: Rounded Corners 25">
            <a:extLst>
              <a:ext uri="{FF2B5EF4-FFF2-40B4-BE49-F238E27FC236}">
                <a16:creationId xmlns:a16="http://schemas.microsoft.com/office/drawing/2014/main" id="{6EAA7E24-ABD3-CCD5-AB68-2A07B423A45C}"/>
              </a:ext>
            </a:extLst>
          </p:cNvPr>
          <p:cNvSpPr/>
          <p:nvPr/>
        </p:nvSpPr>
        <p:spPr>
          <a:xfrm>
            <a:off x="360000" y="2168035"/>
            <a:ext cx="6095038" cy="9144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a:lnSpc>
                <a:spcPct val="150000"/>
              </a:lnSpc>
              <a:spcAft>
                <a:spcPts val="1200"/>
              </a:spcAft>
            </a:pPr>
            <a:r>
              <a:rPr lang="en-AU" sz="2000">
                <a:solidFill>
                  <a:schemeClr val="tx1"/>
                </a:solidFill>
                <a:ea typeface="Calibri" panose="020F0502020204030204" pitchFamily="34" charset="0"/>
              </a:rPr>
              <a:t>Notify each other if absent</a:t>
            </a:r>
            <a:endParaRPr lang="en-GB" sz="2000">
              <a:solidFill>
                <a:schemeClr val="tx1"/>
              </a:solidFill>
            </a:endParaRPr>
          </a:p>
        </p:txBody>
      </p:sp>
      <p:sp>
        <p:nvSpPr>
          <p:cNvPr id="24" name="Rectangle: Rounded Corners 23">
            <a:extLst>
              <a:ext uri="{FF2B5EF4-FFF2-40B4-BE49-F238E27FC236}">
                <a16:creationId xmlns:a16="http://schemas.microsoft.com/office/drawing/2014/main" id="{DB47538E-FE56-8CBD-FB42-B6A86840C0C5}"/>
              </a:ext>
            </a:extLst>
          </p:cNvPr>
          <p:cNvSpPr/>
          <p:nvPr/>
        </p:nvSpPr>
        <p:spPr>
          <a:xfrm>
            <a:off x="360000" y="3309963"/>
            <a:ext cx="6110601" cy="9144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a:lnSpc>
                <a:spcPct val="150000"/>
              </a:lnSpc>
              <a:spcAft>
                <a:spcPts val="1200"/>
              </a:spcAft>
            </a:pPr>
            <a:r>
              <a:rPr lang="en-AU" sz="2000">
                <a:solidFill>
                  <a:schemeClr val="tx1"/>
                </a:solidFill>
                <a:ea typeface="Calibri" panose="020F0502020204030204" pitchFamily="34" charset="0"/>
              </a:rPr>
              <a:t>Experiment with all ideas</a:t>
            </a:r>
            <a:endParaRPr lang="en-GB" sz="2000">
              <a:solidFill>
                <a:schemeClr val="tx1"/>
              </a:solidFill>
            </a:endParaRPr>
          </a:p>
        </p:txBody>
      </p:sp>
      <p:sp>
        <p:nvSpPr>
          <p:cNvPr id="25" name="Rectangle: Rounded Corners 24">
            <a:extLst>
              <a:ext uri="{FF2B5EF4-FFF2-40B4-BE49-F238E27FC236}">
                <a16:creationId xmlns:a16="http://schemas.microsoft.com/office/drawing/2014/main" id="{8A79A232-D208-50AB-76E8-156CE06F1E41}"/>
              </a:ext>
            </a:extLst>
          </p:cNvPr>
          <p:cNvSpPr/>
          <p:nvPr/>
        </p:nvSpPr>
        <p:spPr>
          <a:xfrm>
            <a:off x="360000" y="4475938"/>
            <a:ext cx="6110601" cy="9144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a:lnSpc>
                <a:spcPct val="150000"/>
              </a:lnSpc>
              <a:spcAft>
                <a:spcPts val="1200"/>
              </a:spcAft>
              <a:tabLst>
                <a:tab pos="0" algn="l"/>
              </a:tabLst>
            </a:pPr>
            <a:r>
              <a:rPr lang="en-AU" sz="2000">
                <a:solidFill>
                  <a:schemeClr val="tx1"/>
                </a:solidFill>
                <a:ea typeface="Calibri" panose="020F0502020204030204" pitchFamily="34" charset="0"/>
              </a:rPr>
              <a:t>Avoid getting too attached and be willing to pivot</a:t>
            </a:r>
          </a:p>
        </p:txBody>
      </p:sp>
      <p:sp>
        <p:nvSpPr>
          <p:cNvPr id="23" name="Rectangle: Rounded Corners 22">
            <a:extLst>
              <a:ext uri="{FF2B5EF4-FFF2-40B4-BE49-F238E27FC236}">
                <a16:creationId xmlns:a16="http://schemas.microsoft.com/office/drawing/2014/main" id="{64840932-1FB4-A5A0-0DDA-5278DE2716A7}"/>
              </a:ext>
            </a:extLst>
          </p:cNvPr>
          <p:cNvSpPr/>
          <p:nvPr/>
        </p:nvSpPr>
        <p:spPr>
          <a:xfrm>
            <a:off x="360000" y="5617864"/>
            <a:ext cx="6110601" cy="914400"/>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pPr>
              <a:lnSpc>
                <a:spcPct val="150000"/>
              </a:lnSpc>
              <a:spcAft>
                <a:spcPts val="1200"/>
              </a:spcAft>
            </a:pPr>
            <a:r>
              <a:rPr lang="en-AU" sz="2000">
                <a:solidFill>
                  <a:schemeClr val="tx1"/>
                </a:solidFill>
                <a:ea typeface="Calibri" panose="020F0502020204030204" pitchFamily="34" charset="0"/>
              </a:rPr>
              <a:t>Ask everyone to share their ideas</a:t>
            </a:r>
            <a:endParaRPr lang="en-GB" sz="2000">
              <a:solidFill>
                <a:schemeClr val="tx1"/>
              </a:solidFill>
            </a:endParaRPr>
          </a:p>
        </p:txBody>
      </p:sp>
      <p:pic>
        <p:nvPicPr>
          <p:cNvPr id="29" name="Picture 28">
            <a:extLst>
              <a:ext uri="{FF2B5EF4-FFF2-40B4-BE49-F238E27FC236}">
                <a16:creationId xmlns:a16="http://schemas.microsoft.com/office/drawing/2014/main" id="{0792C640-B90D-A681-4E65-88C7B4AC4B9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98638" y="1838920"/>
            <a:ext cx="3888162" cy="3856486"/>
          </a:xfrm>
          <a:prstGeom prst="rect">
            <a:avLst/>
          </a:prstGeom>
        </p:spPr>
      </p:pic>
      <p:sp>
        <p:nvSpPr>
          <p:cNvPr id="2" name="Slide Number Placeholder 1">
            <a:extLst>
              <a:ext uri="{FF2B5EF4-FFF2-40B4-BE49-F238E27FC236}">
                <a16:creationId xmlns:a16="http://schemas.microsoft.com/office/drawing/2014/main" id="{504D2BA0-A47F-28A1-9656-76718AAEBC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84</a:t>
            </a:fld>
            <a:endParaRPr lang="en-AU"/>
          </a:p>
        </p:txBody>
      </p:sp>
    </p:spTree>
    <p:extLst>
      <p:ext uri="{BB962C8B-B14F-4D97-AF65-F5344CB8AC3E}">
        <p14:creationId xmlns:p14="http://schemas.microsoft.com/office/powerpoint/2010/main" val="74764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83DE-F224-6DE7-D020-4D26488EDF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2E36A9-9F79-17DC-4671-E922DAD129E4}"/>
              </a:ext>
            </a:extLst>
          </p:cNvPr>
          <p:cNvSpPr>
            <a:spLocks noGrp="1"/>
          </p:cNvSpPr>
          <p:nvPr>
            <p:ph type="title"/>
          </p:nvPr>
        </p:nvSpPr>
        <p:spPr>
          <a:xfrm>
            <a:off x="360000" y="360000"/>
            <a:ext cx="6768000" cy="545601"/>
          </a:xfrm>
        </p:spPr>
        <p:txBody>
          <a:bodyPr/>
          <a:lstStyle/>
          <a:p>
            <a:r>
              <a:rPr lang="en-AU">
                <a:latin typeface="+mn-lt"/>
                <a:cs typeface="Arial"/>
              </a:rPr>
              <a:t>Shock Therapy Arts – Blueprint</a:t>
            </a:r>
            <a:endParaRPr lang="en-AU">
              <a:latin typeface="+mn-lt"/>
            </a:endParaRPr>
          </a:p>
        </p:txBody>
      </p:sp>
      <p:sp>
        <p:nvSpPr>
          <p:cNvPr id="8" name="TextBox 7">
            <a:extLst>
              <a:ext uri="{FF2B5EF4-FFF2-40B4-BE49-F238E27FC236}">
                <a16:creationId xmlns:a16="http://schemas.microsoft.com/office/drawing/2014/main" id="{765138E8-D996-D923-5C2E-3735BF776DCD}"/>
              </a:ext>
            </a:extLst>
          </p:cNvPr>
          <p:cNvSpPr txBox="1"/>
          <p:nvPr/>
        </p:nvSpPr>
        <p:spPr>
          <a:xfrm>
            <a:off x="360000" y="1497362"/>
            <a:ext cx="5528182" cy="4517390"/>
          </a:xfrm>
          <a:prstGeom prst="rect">
            <a:avLst/>
          </a:prstGeom>
          <a:noFill/>
        </p:spPr>
        <p:txBody>
          <a:bodyPr wrap="square">
            <a:spAutoFit/>
          </a:bodyPr>
          <a:lstStyle/>
          <a:p>
            <a:pPr marL="0" lvl="1">
              <a:lnSpc>
                <a:spcPct val="150000"/>
              </a:lnSpc>
              <a:spcAft>
                <a:spcPts val="4800"/>
              </a:spcAft>
            </a:pPr>
            <a:r>
              <a:rPr lang="en-AU" dirty="0">
                <a:ea typeface="Calibri" panose="020F0502020204030204" pitchFamily="34" charset="0"/>
              </a:rPr>
              <a:t>How do Shock Therapy Arts allow the opportunity for innovation and new ideas throughout their devising process?</a:t>
            </a:r>
            <a:endParaRPr lang="en-AU" sz="2400" dirty="0">
              <a:effectLst/>
              <a:ea typeface="Calibri" panose="020F0502020204030204" pitchFamily="34" charset="0"/>
            </a:endParaRPr>
          </a:p>
          <a:p>
            <a:pPr marL="0" lvl="1">
              <a:lnSpc>
                <a:spcPct val="150000"/>
              </a:lnSpc>
              <a:spcAft>
                <a:spcPts val="4800"/>
              </a:spcAft>
            </a:pPr>
            <a:r>
              <a:rPr lang="en-AU" sz="2400" dirty="0">
                <a:effectLst/>
                <a:ea typeface="Calibri" panose="020F0502020204030204" pitchFamily="34" charset="0"/>
              </a:rPr>
              <a:t>How can you apply Shock Therapy Arts process of creating a Blueprint to your own devising process?</a:t>
            </a:r>
            <a:endParaRPr lang="en-AU" dirty="0">
              <a:ea typeface="Calibri" panose="020F0502020204030204" pitchFamily="34" charset="0"/>
            </a:endParaRPr>
          </a:p>
        </p:txBody>
      </p:sp>
      <p:sp>
        <p:nvSpPr>
          <p:cNvPr id="2" name="Oval 1">
            <a:extLst>
              <a:ext uri="{FF2B5EF4-FFF2-40B4-BE49-F238E27FC236}">
                <a16:creationId xmlns:a16="http://schemas.microsoft.com/office/drawing/2014/main" id="{5A76A7DB-699D-2D2E-01AD-DE3706004C17}"/>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8.3a</a:t>
            </a:r>
            <a:endParaRPr lang="en-GB" sz="1800" b="1"/>
          </a:p>
        </p:txBody>
      </p:sp>
      <p:sp>
        <p:nvSpPr>
          <p:cNvPr id="3" name="Slide Number Placeholder 2">
            <a:extLst>
              <a:ext uri="{FF2B5EF4-FFF2-40B4-BE49-F238E27FC236}">
                <a16:creationId xmlns:a16="http://schemas.microsoft.com/office/drawing/2014/main" id="{F2CF50F5-2B79-BCA9-FE36-D9868880512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85</a:t>
            </a:fld>
            <a:endParaRPr lang="en-AU"/>
          </a:p>
        </p:txBody>
      </p:sp>
      <p:pic>
        <p:nvPicPr>
          <p:cNvPr id="6" name="Picture 5">
            <a:extLst>
              <a:ext uri="{FF2B5EF4-FFF2-40B4-BE49-F238E27FC236}">
                <a16:creationId xmlns:a16="http://schemas.microsoft.com/office/drawing/2014/main" id="{4B36BAC6-D187-EBD6-CEE3-01202BF7C1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328" y="1419409"/>
            <a:ext cx="4945224" cy="4945224"/>
          </a:xfrm>
          <a:prstGeom prst="rect">
            <a:avLst/>
          </a:prstGeom>
        </p:spPr>
      </p:pic>
    </p:spTree>
    <p:extLst>
      <p:ext uri="{BB962C8B-B14F-4D97-AF65-F5344CB8AC3E}">
        <p14:creationId xmlns:p14="http://schemas.microsoft.com/office/powerpoint/2010/main" val="360443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73ABF-571A-090C-C4E2-A8CA43B1EB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9C8D03-C73D-EB28-425C-51A583273EDD}"/>
              </a:ext>
            </a:extLst>
          </p:cNvPr>
          <p:cNvSpPr>
            <a:spLocks noGrp="1"/>
          </p:cNvSpPr>
          <p:nvPr>
            <p:ph type="title"/>
          </p:nvPr>
        </p:nvSpPr>
        <p:spPr>
          <a:xfrm>
            <a:off x="360000" y="360000"/>
            <a:ext cx="11484000" cy="545601"/>
          </a:xfrm>
        </p:spPr>
        <p:txBody>
          <a:bodyPr/>
          <a:lstStyle/>
          <a:p>
            <a:r>
              <a:rPr lang="en-AU">
                <a:latin typeface="+mj-lt"/>
                <a:cs typeface="Arial"/>
              </a:rPr>
              <a:t>Developing the nucleus</a:t>
            </a:r>
            <a:endParaRPr lang="en-AU">
              <a:latin typeface="+mj-lt"/>
            </a:endParaRPr>
          </a:p>
        </p:txBody>
      </p:sp>
      <p:sp>
        <p:nvSpPr>
          <p:cNvPr id="8" name="Oval 7">
            <a:extLst>
              <a:ext uri="{FF2B5EF4-FFF2-40B4-BE49-F238E27FC236}">
                <a16:creationId xmlns:a16="http://schemas.microsoft.com/office/drawing/2014/main" id="{EF5839DF-5F73-2A09-1AAD-61956814F02A}"/>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8.3b</a:t>
            </a:r>
            <a:endParaRPr lang="en-GB" sz="1800" b="1"/>
          </a:p>
        </p:txBody>
      </p:sp>
      <p:sp>
        <p:nvSpPr>
          <p:cNvPr id="5" name="Rectangle: Rounded Corners 4">
            <a:extLst>
              <a:ext uri="{FF2B5EF4-FFF2-40B4-BE49-F238E27FC236}">
                <a16:creationId xmlns:a16="http://schemas.microsoft.com/office/drawing/2014/main" id="{A2B88D05-19A9-ADF6-7A49-833FAACCBE9D}"/>
              </a:ext>
            </a:extLst>
          </p:cNvPr>
          <p:cNvSpPr/>
          <p:nvPr/>
        </p:nvSpPr>
        <p:spPr>
          <a:xfrm>
            <a:off x="360000" y="1446415"/>
            <a:ext cx="1976192" cy="4911952"/>
          </a:xfrm>
          <a:prstGeom prst="roundRect">
            <a:avLst/>
          </a:prstGeom>
          <a:solidFill>
            <a:srgbClr val="8BE0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spcAft>
                <a:spcPts val="1200"/>
              </a:spcAft>
            </a:pPr>
            <a:r>
              <a:rPr lang="en-AU" sz="2000">
                <a:solidFill>
                  <a:schemeClr val="tx1"/>
                </a:solidFill>
              </a:rPr>
              <a:t>What conventions are we using, adapting or inventing?</a:t>
            </a:r>
            <a:endParaRPr lang="en-AU" sz="2000">
              <a:solidFill>
                <a:schemeClr val="tx1"/>
              </a:solidFill>
              <a:cs typeface="Arial"/>
            </a:endParaRPr>
          </a:p>
        </p:txBody>
      </p:sp>
      <p:sp>
        <p:nvSpPr>
          <p:cNvPr id="10" name="Freeform: Shape 9">
            <a:extLst>
              <a:ext uri="{FF2B5EF4-FFF2-40B4-BE49-F238E27FC236}">
                <a16:creationId xmlns:a16="http://schemas.microsoft.com/office/drawing/2014/main" id="{7F061041-05AE-26DB-7A2B-B43C3CD79444}"/>
              </a:ext>
            </a:extLst>
          </p:cNvPr>
          <p:cNvSpPr/>
          <p:nvPr/>
        </p:nvSpPr>
        <p:spPr>
          <a:xfrm>
            <a:off x="5286794" y="2956394"/>
            <a:ext cx="1618411" cy="1701498"/>
          </a:xfrm>
          <a:custGeom>
            <a:avLst/>
            <a:gdLst>
              <a:gd name="connsiteX0" fmla="*/ 0 w 1618411"/>
              <a:gd name="connsiteY0" fmla="*/ 850749 h 1701498"/>
              <a:gd name="connsiteX1" fmla="*/ 809206 w 1618411"/>
              <a:gd name="connsiteY1" fmla="*/ 0 h 1701498"/>
              <a:gd name="connsiteX2" fmla="*/ 1618412 w 1618411"/>
              <a:gd name="connsiteY2" fmla="*/ 850749 h 1701498"/>
              <a:gd name="connsiteX3" fmla="*/ 809206 w 1618411"/>
              <a:gd name="connsiteY3" fmla="*/ 1701498 h 1701498"/>
              <a:gd name="connsiteX4" fmla="*/ 0 w 1618411"/>
              <a:gd name="connsiteY4" fmla="*/ 850749 h 170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411" h="1701498">
                <a:moveTo>
                  <a:pt x="0" y="850749"/>
                </a:moveTo>
                <a:cubicBezTo>
                  <a:pt x="0" y="380893"/>
                  <a:pt x="362294" y="0"/>
                  <a:pt x="809206" y="0"/>
                </a:cubicBezTo>
                <a:cubicBezTo>
                  <a:pt x="1256118" y="0"/>
                  <a:pt x="1618412" y="380893"/>
                  <a:pt x="1618412" y="850749"/>
                </a:cubicBezTo>
                <a:cubicBezTo>
                  <a:pt x="1618412" y="1320605"/>
                  <a:pt x="1256118" y="1701498"/>
                  <a:pt x="809206" y="1701498"/>
                </a:cubicBezTo>
                <a:cubicBezTo>
                  <a:pt x="362294" y="1701498"/>
                  <a:pt x="0" y="1320605"/>
                  <a:pt x="0" y="850749"/>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4951" tIns="277119" rIns="264951" bIns="277119" numCol="1" spcCol="1270" anchor="ctr" anchorCtr="0">
            <a:noAutofit/>
          </a:bodyPr>
          <a:lstStyle/>
          <a:p>
            <a:pPr marL="0" lvl="0" indent="0" algn="ctr" defTabSz="977900">
              <a:lnSpc>
                <a:spcPct val="150000"/>
              </a:lnSpc>
              <a:spcBef>
                <a:spcPct val="0"/>
              </a:spcBef>
              <a:spcAft>
                <a:spcPct val="35000"/>
              </a:spcAft>
              <a:buNone/>
            </a:pPr>
            <a:r>
              <a:rPr lang="en-AU" sz="2000" b="1" kern="1200">
                <a:solidFill>
                  <a:schemeClr val="tx1"/>
                </a:solidFill>
              </a:rPr>
              <a:t>Nucleus scene</a:t>
            </a:r>
            <a:endParaRPr lang="en-GB" sz="2000" b="1" kern="1200">
              <a:solidFill>
                <a:schemeClr val="tx1"/>
              </a:solidFill>
            </a:endParaRPr>
          </a:p>
        </p:txBody>
      </p:sp>
      <p:sp>
        <p:nvSpPr>
          <p:cNvPr id="12" name="Freeform: Shape 11">
            <a:extLst>
              <a:ext uri="{FF2B5EF4-FFF2-40B4-BE49-F238E27FC236}">
                <a16:creationId xmlns:a16="http://schemas.microsoft.com/office/drawing/2014/main" id="{893BE814-304F-4444-0EE7-B77F26C6BB74}"/>
              </a:ext>
            </a:extLst>
          </p:cNvPr>
          <p:cNvSpPr/>
          <p:nvPr/>
        </p:nvSpPr>
        <p:spPr>
          <a:xfrm>
            <a:off x="5349828" y="793518"/>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0139" tIns="251360" rIns="240139" bIns="251360" numCol="1" spcCol="1270" anchor="ctr" anchorCtr="0">
            <a:noAutofit/>
          </a:bodyPr>
          <a:lstStyle/>
          <a:p>
            <a:pPr marL="0" lvl="0" indent="0" algn="ctr" defTabSz="987425">
              <a:lnSpc>
                <a:spcPct val="150000"/>
              </a:lnSpc>
              <a:spcBef>
                <a:spcPct val="0"/>
              </a:spcBef>
              <a:spcAft>
                <a:spcPct val="35000"/>
              </a:spcAft>
              <a:buNone/>
            </a:pPr>
            <a:r>
              <a:rPr lang="en-AU" sz="1400" kern="1200">
                <a:solidFill>
                  <a:schemeClr val="tx1"/>
                </a:solidFill>
              </a:rPr>
              <a:t>What is happening?</a:t>
            </a:r>
            <a:endParaRPr lang="en-GB" sz="1400" kern="1200">
              <a:solidFill>
                <a:schemeClr val="tx1"/>
              </a:solidFill>
            </a:endParaRPr>
          </a:p>
        </p:txBody>
      </p:sp>
      <p:sp>
        <p:nvSpPr>
          <p:cNvPr id="14" name="Freeform: Shape 13">
            <a:extLst>
              <a:ext uri="{FF2B5EF4-FFF2-40B4-BE49-F238E27FC236}">
                <a16:creationId xmlns:a16="http://schemas.microsoft.com/office/drawing/2014/main" id="{14BE638E-FBA1-0ABA-7ACB-1DF6C6556C62}"/>
              </a:ext>
            </a:extLst>
          </p:cNvPr>
          <p:cNvSpPr/>
          <p:nvPr/>
        </p:nvSpPr>
        <p:spPr>
          <a:xfrm>
            <a:off x="6926071" y="1446418"/>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Who are we?</a:t>
            </a:r>
            <a:endParaRPr lang="en-GB" sz="1400" kern="1200">
              <a:solidFill>
                <a:schemeClr val="tx1"/>
              </a:solidFill>
            </a:endParaRPr>
          </a:p>
        </p:txBody>
      </p:sp>
      <p:sp>
        <p:nvSpPr>
          <p:cNvPr id="16" name="Freeform: Shape 15">
            <a:extLst>
              <a:ext uri="{FF2B5EF4-FFF2-40B4-BE49-F238E27FC236}">
                <a16:creationId xmlns:a16="http://schemas.microsoft.com/office/drawing/2014/main" id="{2E19FC58-49AC-6C26-BA57-EDBF0614287C}"/>
              </a:ext>
            </a:extLst>
          </p:cNvPr>
          <p:cNvSpPr/>
          <p:nvPr/>
        </p:nvSpPr>
        <p:spPr>
          <a:xfrm>
            <a:off x="7578972" y="3022660"/>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What do we know?</a:t>
            </a:r>
            <a:endParaRPr lang="en-GB" sz="1400" kern="1200">
              <a:solidFill>
                <a:schemeClr val="tx1"/>
              </a:solidFill>
            </a:endParaRPr>
          </a:p>
        </p:txBody>
      </p:sp>
      <p:sp>
        <p:nvSpPr>
          <p:cNvPr id="18" name="Freeform: Shape 17">
            <a:extLst>
              <a:ext uri="{FF2B5EF4-FFF2-40B4-BE49-F238E27FC236}">
                <a16:creationId xmlns:a16="http://schemas.microsoft.com/office/drawing/2014/main" id="{7C76CA31-420E-0EFE-6D61-F00C1A333AB1}"/>
              </a:ext>
            </a:extLst>
          </p:cNvPr>
          <p:cNvSpPr/>
          <p:nvPr/>
        </p:nvSpPr>
        <p:spPr>
          <a:xfrm>
            <a:off x="6926071" y="4598903"/>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What is at risk?</a:t>
            </a:r>
            <a:endParaRPr lang="en-GB" sz="1400" kern="1200">
              <a:solidFill>
                <a:schemeClr val="tx1"/>
              </a:solidFill>
            </a:endParaRPr>
          </a:p>
        </p:txBody>
      </p:sp>
      <p:sp>
        <p:nvSpPr>
          <p:cNvPr id="20" name="Freeform: Shape 19">
            <a:extLst>
              <a:ext uri="{FF2B5EF4-FFF2-40B4-BE49-F238E27FC236}">
                <a16:creationId xmlns:a16="http://schemas.microsoft.com/office/drawing/2014/main" id="{0469D95E-C6AC-53E7-F1D0-C66FAF948580}"/>
              </a:ext>
            </a:extLst>
          </p:cNvPr>
          <p:cNvSpPr/>
          <p:nvPr/>
        </p:nvSpPr>
        <p:spPr>
          <a:xfrm>
            <a:off x="5349828" y="5251804"/>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Whose story are we telling?</a:t>
            </a:r>
            <a:endParaRPr lang="en-GB" sz="1400" kern="1200">
              <a:solidFill>
                <a:schemeClr val="tx1"/>
              </a:solidFill>
            </a:endParaRPr>
          </a:p>
        </p:txBody>
      </p:sp>
      <p:sp>
        <p:nvSpPr>
          <p:cNvPr id="22" name="Freeform: Shape 21">
            <a:extLst>
              <a:ext uri="{FF2B5EF4-FFF2-40B4-BE49-F238E27FC236}">
                <a16:creationId xmlns:a16="http://schemas.microsoft.com/office/drawing/2014/main" id="{C54A21E7-16AB-833B-8B10-F2365AC48A86}"/>
              </a:ext>
            </a:extLst>
          </p:cNvPr>
          <p:cNvSpPr/>
          <p:nvPr/>
        </p:nvSpPr>
        <p:spPr>
          <a:xfrm>
            <a:off x="3773586" y="4598903"/>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What is driving us?</a:t>
            </a:r>
            <a:endParaRPr lang="en-GB" sz="1400" kern="1200">
              <a:solidFill>
                <a:schemeClr val="tx1"/>
              </a:solidFill>
            </a:endParaRPr>
          </a:p>
        </p:txBody>
      </p:sp>
      <p:sp>
        <p:nvSpPr>
          <p:cNvPr id="24" name="Freeform: Shape 23">
            <a:extLst>
              <a:ext uri="{FF2B5EF4-FFF2-40B4-BE49-F238E27FC236}">
                <a16:creationId xmlns:a16="http://schemas.microsoft.com/office/drawing/2014/main" id="{FEBE2A08-4071-9D57-ADAF-DCF6D90FFD5C}"/>
              </a:ext>
            </a:extLst>
          </p:cNvPr>
          <p:cNvSpPr/>
          <p:nvPr/>
        </p:nvSpPr>
        <p:spPr>
          <a:xfrm>
            <a:off x="3120685" y="3022660"/>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Where are we?</a:t>
            </a:r>
            <a:endParaRPr lang="en-GB" sz="1400" kern="1200">
              <a:solidFill>
                <a:schemeClr val="tx1"/>
              </a:solidFill>
            </a:endParaRPr>
          </a:p>
        </p:txBody>
      </p:sp>
      <p:sp>
        <p:nvSpPr>
          <p:cNvPr id="26" name="Freeform: Shape 25">
            <a:extLst>
              <a:ext uri="{FF2B5EF4-FFF2-40B4-BE49-F238E27FC236}">
                <a16:creationId xmlns:a16="http://schemas.microsoft.com/office/drawing/2014/main" id="{490B0A6F-FAF8-59E9-A35D-B5C134A4EBB3}"/>
              </a:ext>
            </a:extLst>
          </p:cNvPr>
          <p:cNvSpPr/>
          <p:nvPr/>
        </p:nvSpPr>
        <p:spPr>
          <a:xfrm>
            <a:off x="3773586" y="1446418"/>
            <a:ext cx="1492343" cy="1568965"/>
          </a:xfrm>
          <a:custGeom>
            <a:avLst/>
            <a:gdLst>
              <a:gd name="connsiteX0" fmla="*/ 0 w 1492343"/>
              <a:gd name="connsiteY0" fmla="*/ 784483 h 1568965"/>
              <a:gd name="connsiteX1" fmla="*/ 746172 w 1492343"/>
              <a:gd name="connsiteY1" fmla="*/ 0 h 1568965"/>
              <a:gd name="connsiteX2" fmla="*/ 1492344 w 1492343"/>
              <a:gd name="connsiteY2" fmla="*/ 784483 h 1568965"/>
              <a:gd name="connsiteX3" fmla="*/ 746172 w 1492343"/>
              <a:gd name="connsiteY3" fmla="*/ 1568966 h 1568965"/>
              <a:gd name="connsiteX4" fmla="*/ 0 w 1492343"/>
              <a:gd name="connsiteY4" fmla="*/ 784483 h 1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3" h="1568965">
                <a:moveTo>
                  <a:pt x="0" y="784483"/>
                </a:moveTo>
                <a:cubicBezTo>
                  <a:pt x="0" y="351225"/>
                  <a:pt x="334073" y="0"/>
                  <a:pt x="746172" y="0"/>
                </a:cubicBezTo>
                <a:cubicBezTo>
                  <a:pt x="1158271" y="0"/>
                  <a:pt x="1492344" y="351225"/>
                  <a:pt x="1492344" y="784483"/>
                </a:cubicBezTo>
                <a:cubicBezTo>
                  <a:pt x="1492344" y="1217741"/>
                  <a:pt x="1158271" y="1568966"/>
                  <a:pt x="746172" y="1568966"/>
                </a:cubicBezTo>
                <a:cubicBezTo>
                  <a:pt x="334073" y="1568966"/>
                  <a:pt x="0" y="1217741"/>
                  <a:pt x="0" y="784483"/>
                </a:cubicBezTo>
                <a:close/>
              </a:path>
            </a:pathLst>
          </a:custGeom>
          <a:solidFill>
            <a:srgbClr val="FFFF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1409" tIns="252630" rIns="241409" bIns="252630" numCol="1" spcCol="1270" anchor="ctr" anchorCtr="0">
            <a:noAutofit/>
          </a:bodyPr>
          <a:lstStyle/>
          <a:p>
            <a:pPr marL="0" lvl="0" indent="0" algn="ctr" defTabSz="800100">
              <a:lnSpc>
                <a:spcPct val="150000"/>
              </a:lnSpc>
              <a:spcBef>
                <a:spcPct val="0"/>
              </a:spcBef>
              <a:spcAft>
                <a:spcPct val="35000"/>
              </a:spcAft>
              <a:buNone/>
            </a:pPr>
            <a:r>
              <a:rPr lang="en-AU" sz="1400" kern="1200">
                <a:solidFill>
                  <a:schemeClr val="tx1"/>
                </a:solidFill>
              </a:rPr>
              <a:t>What do we want to know?</a:t>
            </a:r>
            <a:endParaRPr lang="en-GB" sz="1400" kern="1200">
              <a:solidFill>
                <a:schemeClr val="tx1"/>
              </a:solidFill>
            </a:endParaRPr>
          </a:p>
        </p:txBody>
      </p:sp>
      <p:grpSp>
        <p:nvGrpSpPr>
          <p:cNvPr id="9" name="Group 8">
            <a:extLst>
              <a:ext uri="{FF2B5EF4-FFF2-40B4-BE49-F238E27FC236}">
                <a16:creationId xmlns:a16="http://schemas.microsoft.com/office/drawing/2014/main" id="{870A040E-7D26-BC04-F659-62A67D71B2DF}"/>
              </a:ext>
              <a:ext uri="{C183D7F6-B498-43B3-948B-1728B52AA6E4}">
                <adec:decorative xmlns:adec="http://schemas.microsoft.com/office/drawing/2017/decorative" val="1"/>
              </a:ext>
            </a:extLst>
          </p:cNvPr>
          <p:cNvGrpSpPr/>
          <p:nvPr/>
        </p:nvGrpSpPr>
        <p:grpSpPr>
          <a:xfrm>
            <a:off x="4781470" y="2510961"/>
            <a:ext cx="2629059" cy="2592365"/>
            <a:chOff x="4781470" y="2510961"/>
            <a:chExt cx="2629059" cy="2592365"/>
          </a:xfrm>
        </p:grpSpPr>
        <p:sp>
          <p:nvSpPr>
            <p:cNvPr id="11" name="Freeform: Shape 10">
              <a:extLst>
                <a:ext uri="{FF2B5EF4-FFF2-40B4-BE49-F238E27FC236}">
                  <a16:creationId xmlns:a16="http://schemas.microsoft.com/office/drawing/2014/main" id="{5AE7CB9E-CB3E-1030-951C-A7F6AD885127}"/>
                </a:ext>
              </a:extLst>
            </p:cNvPr>
            <p:cNvSpPr/>
            <p:nvPr/>
          </p:nvSpPr>
          <p:spPr>
            <a:xfrm rot="16200000">
              <a:off x="5938614" y="2550853"/>
              <a:ext cx="314772" cy="234987"/>
            </a:xfrm>
            <a:custGeom>
              <a:avLst/>
              <a:gdLst>
                <a:gd name="connsiteX0" fmla="*/ 0 w 314772"/>
                <a:gd name="connsiteY0" fmla="*/ 46997 h 234987"/>
                <a:gd name="connsiteX1" fmla="*/ 197279 w 314772"/>
                <a:gd name="connsiteY1" fmla="*/ 46997 h 234987"/>
                <a:gd name="connsiteX2" fmla="*/ 197279 w 314772"/>
                <a:gd name="connsiteY2" fmla="*/ 0 h 234987"/>
                <a:gd name="connsiteX3" fmla="*/ 314772 w 314772"/>
                <a:gd name="connsiteY3" fmla="*/ 117494 h 234987"/>
                <a:gd name="connsiteX4" fmla="*/ 197279 w 314772"/>
                <a:gd name="connsiteY4" fmla="*/ 234987 h 234987"/>
                <a:gd name="connsiteX5" fmla="*/ 197279 w 314772"/>
                <a:gd name="connsiteY5" fmla="*/ 187990 h 234987"/>
                <a:gd name="connsiteX6" fmla="*/ 0 w 314772"/>
                <a:gd name="connsiteY6" fmla="*/ 187990 h 234987"/>
                <a:gd name="connsiteX7" fmla="*/ 0 w 314772"/>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772" h="234987">
                  <a:moveTo>
                    <a:pt x="0" y="46997"/>
                  </a:moveTo>
                  <a:lnTo>
                    <a:pt x="197279" y="46997"/>
                  </a:lnTo>
                  <a:lnTo>
                    <a:pt x="197279" y="0"/>
                  </a:lnTo>
                  <a:lnTo>
                    <a:pt x="314772" y="117494"/>
                  </a:lnTo>
                  <a:lnTo>
                    <a:pt x="197279" y="234987"/>
                  </a:lnTo>
                  <a:lnTo>
                    <a:pt x="197279" y="187990"/>
                  </a:lnTo>
                  <a:lnTo>
                    <a:pt x="0" y="187990"/>
                  </a:lnTo>
                  <a:lnTo>
                    <a:pt x="0" y="46997"/>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6996" rIns="70496"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3" name="Freeform: Shape 12">
              <a:extLst>
                <a:ext uri="{FF2B5EF4-FFF2-40B4-BE49-F238E27FC236}">
                  <a16:creationId xmlns:a16="http://schemas.microsoft.com/office/drawing/2014/main" id="{02237581-5043-47E3-EE9E-898C52285912}"/>
                </a:ext>
              </a:extLst>
            </p:cNvPr>
            <p:cNvSpPr/>
            <p:nvPr/>
          </p:nvSpPr>
          <p:spPr>
            <a:xfrm rot="18900000">
              <a:off x="6731854" y="2885431"/>
              <a:ext cx="336728" cy="234987"/>
            </a:xfrm>
            <a:custGeom>
              <a:avLst/>
              <a:gdLst>
                <a:gd name="connsiteX0" fmla="*/ 0 w 336728"/>
                <a:gd name="connsiteY0" fmla="*/ 46997 h 234987"/>
                <a:gd name="connsiteX1" fmla="*/ 219235 w 336728"/>
                <a:gd name="connsiteY1" fmla="*/ 46997 h 234987"/>
                <a:gd name="connsiteX2" fmla="*/ 219235 w 336728"/>
                <a:gd name="connsiteY2" fmla="*/ 0 h 234987"/>
                <a:gd name="connsiteX3" fmla="*/ 336728 w 336728"/>
                <a:gd name="connsiteY3" fmla="*/ 117494 h 234987"/>
                <a:gd name="connsiteX4" fmla="*/ 219235 w 336728"/>
                <a:gd name="connsiteY4" fmla="*/ 234987 h 234987"/>
                <a:gd name="connsiteX5" fmla="*/ 219235 w 336728"/>
                <a:gd name="connsiteY5" fmla="*/ 187990 h 234987"/>
                <a:gd name="connsiteX6" fmla="*/ 0 w 336728"/>
                <a:gd name="connsiteY6" fmla="*/ 187990 h 234987"/>
                <a:gd name="connsiteX7" fmla="*/ 0 w 336728"/>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28" h="234987">
                  <a:moveTo>
                    <a:pt x="0" y="46997"/>
                  </a:moveTo>
                  <a:lnTo>
                    <a:pt x="219235" y="46997"/>
                  </a:lnTo>
                  <a:lnTo>
                    <a:pt x="219235" y="0"/>
                  </a:lnTo>
                  <a:lnTo>
                    <a:pt x="336728" y="117494"/>
                  </a:lnTo>
                  <a:lnTo>
                    <a:pt x="219235" y="234987"/>
                  </a:lnTo>
                  <a:lnTo>
                    <a:pt x="219235" y="187990"/>
                  </a:lnTo>
                  <a:lnTo>
                    <a:pt x="0" y="187990"/>
                  </a:lnTo>
                  <a:lnTo>
                    <a:pt x="0" y="46997"/>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46996" rIns="70496"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5" name="Freeform: Shape 14">
              <a:extLst>
                <a:ext uri="{FF2B5EF4-FFF2-40B4-BE49-F238E27FC236}">
                  <a16:creationId xmlns:a16="http://schemas.microsoft.com/office/drawing/2014/main" id="{0B657B3A-3BEC-13B7-5AAB-5BD84433A798}"/>
                </a:ext>
              </a:extLst>
            </p:cNvPr>
            <p:cNvSpPr/>
            <p:nvPr/>
          </p:nvSpPr>
          <p:spPr>
            <a:xfrm>
              <a:off x="7053434" y="3689649"/>
              <a:ext cx="357095" cy="234987"/>
            </a:xfrm>
            <a:custGeom>
              <a:avLst/>
              <a:gdLst>
                <a:gd name="connsiteX0" fmla="*/ 0 w 357095"/>
                <a:gd name="connsiteY0" fmla="*/ 46997 h 234987"/>
                <a:gd name="connsiteX1" fmla="*/ 239602 w 357095"/>
                <a:gd name="connsiteY1" fmla="*/ 46997 h 234987"/>
                <a:gd name="connsiteX2" fmla="*/ 239602 w 357095"/>
                <a:gd name="connsiteY2" fmla="*/ 0 h 234987"/>
                <a:gd name="connsiteX3" fmla="*/ 357095 w 357095"/>
                <a:gd name="connsiteY3" fmla="*/ 117494 h 234987"/>
                <a:gd name="connsiteX4" fmla="*/ 239602 w 357095"/>
                <a:gd name="connsiteY4" fmla="*/ 234987 h 234987"/>
                <a:gd name="connsiteX5" fmla="*/ 239602 w 357095"/>
                <a:gd name="connsiteY5" fmla="*/ 187990 h 234987"/>
                <a:gd name="connsiteX6" fmla="*/ 0 w 357095"/>
                <a:gd name="connsiteY6" fmla="*/ 187990 h 234987"/>
                <a:gd name="connsiteX7" fmla="*/ 0 w 357095"/>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95" h="234987">
                  <a:moveTo>
                    <a:pt x="0" y="46997"/>
                  </a:moveTo>
                  <a:lnTo>
                    <a:pt x="239602" y="46997"/>
                  </a:lnTo>
                  <a:lnTo>
                    <a:pt x="239602" y="0"/>
                  </a:lnTo>
                  <a:lnTo>
                    <a:pt x="357095" y="117494"/>
                  </a:lnTo>
                  <a:lnTo>
                    <a:pt x="239602" y="234987"/>
                  </a:lnTo>
                  <a:lnTo>
                    <a:pt x="239602" y="187990"/>
                  </a:lnTo>
                  <a:lnTo>
                    <a:pt x="0" y="187990"/>
                  </a:lnTo>
                  <a:lnTo>
                    <a:pt x="0" y="46997"/>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6997" rIns="70496"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7" name="Freeform: Shape 16">
              <a:extLst>
                <a:ext uri="{FF2B5EF4-FFF2-40B4-BE49-F238E27FC236}">
                  <a16:creationId xmlns:a16="http://schemas.microsoft.com/office/drawing/2014/main" id="{069598BE-310E-3512-CE42-A08A436929F5}"/>
                </a:ext>
              </a:extLst>
            </p:cNvPr>
            <p:cNvSpPr/>
            <p:nvPr/>
          </p:nvSpPr>
          <p:spPr>
            <a:xfrm rot="2700000">
              <a:off x="6731854" y="4493868"/>
              <a:ext cx="336728" cy="234987"/>
            </a:xfrm>
            <a:custGeom>
              <a:avLst/>
              <a:gdLst>
                <a:gd name="connsiteX0" fmla="*/ 0 w 336728"/>
                <a:gd name="connsiteY0" fmla="*/ 46997 h 234987"/>
                <a:gd name="connsiteX1" fmla="*/ 219235 w 336728"/>
                <a:gd name="connsiteY1" fmla="*/ 46997 h 234987"/>
                <a:gd name="connsiteX2" fmla="*/ 219235 w 336728"/>
                <a:gd name="connsiteY2" fmla="*/ 0 h 234987"/>
                <a:gd name="connsiteX3" fmla="*/ 336728 w 336728"/>
                <a:gd name="connsiteY3" fmla="*/ 117494 h 234987"/>
                <a:gd name="connsiteX4" fmla="*/ 219235 w 336728"/>
                <a:gd name="connsiteY4" fmla="*/ 234987 h 234987"/>
                <a:gd name="connsiteX5" fmla="*/ 219235 w 336728"/>
                <a:gd name="connsiteY5" fmla="*/ 187990 h 234987"/>
                <a:gd name="connsiteX6" fmla="*/ 0 w 336728"/>
                <a:gd name="connsiteY6" fmla="*/ 187990 h 234987"/>
                <a:gd name="connsiteX7" fmla="*/ 0 w 336728"/>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28" h="234987">
                  <a:moveTo>
                    <a:pt x="0" y="46997"/>
                  </a:moveTo>
                  <a:lnTo>
                    <a:pt x="219235" y="46997"/>
                  </a:lnTo>
                  <a:lnTo>
                    <a:pt x="219235" y="0"/>
                  </a:lnTo>
                  <a:lnTo>
                    <a:pt x="336728" y="117494"/>
                  </a:lnTo>
                  <a:lnTo>
                    <a:pt x="219235" y="234987"/>
                  </a:lnTo>
                  <a:lnTo>
                    <a:pt x="219235" y="187990"/>
                  </a:lnTo>
                  <a:lnTo>
                    <a:pt x="0" y="187990"/>
                  </a:lnTo>
                  <a:lnTo>
                    <a:pt x="0" y="46997"/>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6996" rIns="70495"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9" name="Freeform: Shape 18">
              <a:extLst>
                <a:ext uri="{FF2B5EF4-FFF2-40B4-BE49-F238E27FC236}">
                  <a16:creationId xmlns:a16="http://schemas.microsoft.com/office/drawing/2014/main" id="{0DD76182-9F23-3B34-7270-9F1081BF1D81}"/>
                </a:ext>
              </a:extLst>
            </p:cNvPr>
            <p:cNvSpPr/>
            <p:nvPr/>
          </p:nvSpPr>
          <p:spPr>
            <a:xfrm rot="5400000">
              <a:off x="5938614" y="4828446"/>
              <a:ext cx="314772" cy="234987"/>
            </a:xfrm>
            <a:custGeom>
              <a:avLst/>
              <a:gdLst>
                <a:gd name="connsiteX0" fmla="*/ 0 w 314772"/>
                <a:gd name="connsiteY0" fmla="*/ 46997 h 234987"/>
                <a:gd name="connsiteX1" fmla="*/ 197279 w 314772"/>
                <a:gd name="connsiteY1" fmla="*/ 46997 h 234987"/>
                <a:gd name="connsiteX2" fmla="*/ 197279 w 314772"/>
                <a:gd name="connsiteY2" fmla="*/ 0 h 234987"/>
                <a:gd name="connsiteX3" fmla="*/ 314772 w 314772"/>
                <a:gd name="connsiteY3" fmla="*/ 117494 h 234987"/>
                <a:gd name="connsiteX4" fmla="*/ 197279 w 314772"/>
                <a:gd name="connsiteY4" fmla="*/ 234987 h 234987"/>
                <a:gd name="connsiteX5" fmla="*/ 197279 w 314772"/>
                <a:gd name="connsiteY5" fmla="*/ 187990 h 234987"/>
                <a:gd name="connsiteX6" fmla="*/ 0 w 314772"/>
                <a:gd name="connsiteY6" fmla="*/ 187990 h 234987"/>
                <a:gd name="connsiteX7" fmla="*/ 0 w 314772"/>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772" h="234987">
                  <a:moveTo>
                    <a:pt x="0" y="46997"/>
                  </a:moveTo>
                  <a:lnTo>
                    <a:pt x="197279" y="46997"/>
                  </a:lnTo>
                  <a:lnTo>
                    <a:pt x="197279" y="0"/>
                  </a:lnTo>
                  <a:lnTo>
                    <a:pt x="314772" y="117494"/>
                  </a:lnTo>
                  <a:lnTo>
                    <a:pt x="197279" y="234987"/>
                  </a:lnTo>
                  <a:lnTo>
                    <a:pt x="197279" y="187990"/>
                  </a:lnTo>
                  <a:lnTo>
                    <a:pt x="0" y="187990"/>
                  </a:lnTo>
                  <a:lnTo>
                    <a:pt x="0" y="46997"/>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6996" rIns="70495"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1" name="Freeform: Shape 20">
              <a:extLst>
                <a:ext uri="{FF2B5EF4-FFF2-40B4-BE49-F238E27FC236}">
                  <a16:creationId xmlns:a16="http://schemas.microsoft.com/office/drawing/2014/main" id="{2DD8D5EE-36F7-7604-CD80-845EA134FB7C}"/>
                </a:ext>
              </a:extLst>
            </p:cNvPr>
            <p:cNvSpPr/>
            <p:nvPr/>
          </p:nvSpPr>
          <p:spPr>
            <a:xfrm rot="18900000">
              <a:off x="5123417" y="4493867"/>
              <a:ext cx="336729" cy="234988"/>
            </a:xfrm>
            <a:custGeom>
              <a:avLst/>
              <a:gdLst>
                <a:gd name="connsiteX0" fmla="*/ 0 w 336728"/>
                <a:gd name="connsiteY0" fmla="*/ 46997 h 234987"/>
                <a:gd name="connsiteX1" fmla="*/ 219235 w 336728"/>
                <a:gd name="connsiteY1" fmla="*/ 46997 h 234987"/>
                <a:gd name="connsiteX2" fmla="*/ 219235 w 336728"/>
                <a:gd name="connsiteY2" fmla="*/ 0 h 234987"/>
                <a:gd name="connsiteX3" fmla="*/ 336728 w 336728"/>
                <a:gd name="connsiteY3" fmla="*/ 117494 h 234987"/>
                <a:gd name="connsiteX4" fmla="*/ 219235 w 336728"/>
                <a:gd name="connsiteY4" fmla="*/ 234987 h 234987"/>
                <a:gd name="connsiteX5" fmla="*/ 219235 w 336728"/>
                <a:gd name="connsiteY5" fmla="*/ 187990 h 234987"/>
                <a:gd name="connsiteX6" fmla="*/ 0 w 336728"/>
                <a:gd name="connsiteY6" fmla="*/ 187990 h 234987"/>
                <a:gd name="connsiteX7" fmla="*/ 0 w 336728"/>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28" h="234987">
                  <a:moveTo>
                    <a:pt x="336728" y="187990"/>
                  </a:moveTo>
                  <a:lnTo>
                    <a:pt x="117493" y="187990"/>
                  </a:lnTo>
                  <a:lnTo>
                    <a:pt x="117493" y="234987"/>
                  </a:lnTo>
                  <a:lnTo>
                    <a:pt x="0" y="117493"/>
                  </a:lnTo>
                  <a:lnTo>
                    <a:pt x="117493" y="0"/>
                  </a:lnTo>
                  <a:lnTo>
                    <a:pt x="117493" y="46997"/>
                  </a:lnTo>
                  <a:lnTo>
                    <a:pt x="336728" y="46997"/>
                  </a:lnTo>
                  <a:lnTo>
                    <a:pt x="336728" y="187990"/>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0495" tIns="46997" rIns="1"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3" name="Freeform: Shape 22">
              <a:extLst>
                <a:ext uri="{FF2B5EF4-FFF2-40B4-BE49-F238E27FC236}">
                  <a16:creationId xmlns:a16="http://schemas.microsoft.com/office/drawing/2014/main" id="{665495C3-D591-2CF7-2FEC-A895A3F5E358}"/>
                </a:ext>
              </a:extLst>
            </p:cNvPr>
            <p:cNvSpPr/>
            <p:nvPr/>
          </p:nvSpPr>
          <p:spPr>
            <a:xfrm>
              <a:off x="4781470" y="3689648"/>
              <a:ext cx="357096" cy="234988"/>
            </a:xfrm>
            <a:custGeom>
              <a:avLst/>
              <a:gdLst>
                <a:gd name="connsiteX0" fmla="*/ 0 w 357095"/>
                <a:gd name="connsiteY0" fmla="*/ 46997 h 234987"/>
                <a:gd name="connsiteX1" fmla="*/ 239602 w 357095"/>
                <a:gd name="connsiteY1" fmla="*/ 46997 h 234987"/>
                <a:gd name="connsiteX2" fmla="*/ 239602 w 357095"/>
                <a:gd name="connsiteY2" fmla="*/ 0 h 234987"/>
                <a:gd name="connsiteX3" fmla="*/ 357095 w 357095"/>
                <a:gd name="connsiteY3" fmla="*/ 117494 h 234987"/>
                <a:gd name="connsiteX4" fmla="*/ 239602 w 357095"/>
                <a:gd name="connsiteY4" fmla="*/ 234987 h 234987"/>
                <a:gd name="connsiteX5" fmla="*/ 239602 w 357095"/>
                <a:gd name="connsiteY5" fmla="*/ 187990 h 234987"/>
                <a:gd name="connsiteX6" fmla="*/ 0 w 357095"/>
                <a:gd name="connsiteY6" fmla="*/ 187990 h 234987"/>
                <a:gd name="connsiteX7" fmla="*/ 0 w 357095"/>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95" h="234987">
                  <a:moveTo>
                    <a:pt x="357095" y="187989"/>
                  </a:moveTo>
                  <a:lnTo>
                    <a:pt x="117493" y="187989"/>
                  </a:lnTo>
                  <a:lnTo>
                    <a:pt x="117493" y="234986"/>
                  </a:lnTo>
                  <a:lnTo>
                    <a:pt x="0" y="117493"/>
                  </a:lnTo>
                  <a:lnTo>
                    <a:pt x="117493" y="1"/>
                  </a:lnTo>
                  <a:lnTo>
                    <a:pt x="117493" y="46998"/>
                  </a:lnTo>
                  <a:lnTo>
                    <a:pt x="357095" y="46998"/>
                  </a:lnTo>
                  <a:lnTo>
                    <a:pt x="357095" y="187989"/>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0496" tIns="46998" rIns="1"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5" name="Freeform: Shape 24">
              <a:extLst>
                <a:ext uri="{FF2B5EF4-FFF2-40B4-BE49-F238E27FC236}">
                  <a16:creationId xmlns:a16="http://schemas.microsoft.com/office/drawing/2014/main" id="{D1D73EC1-45F3-A6C9-EB39-8B9EC546DE20}"/>
                </a:ext>
              </a:extLst>
            </p:cNvPr>
            <p:cNvSpPr/>
            <p:nvPr/>
          </p:nvSpPr>
          <p:spPr>
            <a:xfrm rot="2700000">
              <a:off x="5123417" y="2885431"/>
              <a:ext cx="336729" cy="234987"/>
            </a:xfrm>
            <a:custGeom>
              <a:avLst/>
              <a:gdLst>
                <a:gd name="connsiteX0" fmla="*/ 0 w 336728"/>
                <a:gd name="connsiteY0" fmla="*/ 46997 h 234987"/>
                <a:gd name="connsiteX1" fmla="*/ 219235 w 336728"/>
                <a:gd name="connsiteY1" fmla="*/ 46997 h 234987"/>
                <a:gd name="connsiteX2" fmla="*/ 219235 w 336728"/>
                <a:gd name="connsiteY2" fmla="*/ 0 h 234987"/>
                <a:gd name="connsiteX3" fmla="*/ 336728 w 336728"/>
                <a:gd name="connsiteY3" fmla="*/ 117494 h 234987"/>
                <a:gd name="connsiteX4" fmla="*/ 219235 w 336728"/>
                <a:gd name="connsiteY4" fmla="*/ 234987 h 234987"/>
                <a:gd name="connsiteX5" fmla="*/ 219235 w 336728"/>
                <a:gd name="connsiteY5" fmla="*/ 187990 h 234987"/>
                <a:gd name="connsiteX6" fmla="*/ 0 w 336728"/>
                <a:gd name="connsiteY6" fmla="*/ 187990 h 234987"/>
                <a:gd name="connsiteX7" fmla="*/ 0 w 336728"/>
                <a:gd name="connsiteY7" fmla="*/ 46997 h 23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28" h="234987">
                  <a:moveTo>
                    <a:pt x="336728" y="187990"/>
                  </a:moveTo>
                  <a:lnTo>
                    <a:pt x="117493" y="187990"/>
                  </a:lnTo>
                  <a:lnTo>
                    <a:pt x="117493" y="234987"/>
                  </a:lnTo>
                  <a:lnTo>
                    <a:pt x="0" y="117493"/>
                  </a:lnTo>
                  <a:lnTo>
                    <a:pt x="117493" y="0"/>
                  </a:lnTo>
                  <a:lnTo>
                    <a:pt x="117493" y="46997"/>
                  </a:lnTo>
                  <a:lnTo>
                    <a:pt x="336728" y="46997"/>
                  </a:lnTo>
                  <a:lnTo>
                    <a:pt x="336728" y="187990"/>
                  </a:lnTo>
                  <a:close/>
                </a:path>
              </a:pathLst>
            </a:custGeom>
            <a:solidFill>
              <a:srgbClr val="FFCC99"/>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70496" tIns="46996" rIns="0" bIns="46997" numCol="1" spcCol="1270" anchor="ctr" anchorCtr="0">
              <a:noAutofit/>
            </a:bodyPr>
            <a:lstStyle/>
            <a:p>
              <a:pPr marL="0" lvl="0" indent="0" algn="ctr" defTabSz="444500">
                <a:lnSpc>
                  <a:spcPct val="90000"/>
                </a:lnSpc>
                <a:spcBef>
                  <a:spcPct val="0"/>
                </a:spcBef>
                <a:spcAft>
                  <a:spcPct val="35000"/>
                </a:spcAft>
                <a:buNone/>
              </a:pPr>
              <a:endParaRPr lang="en-GB" sz="1000" kern="1200"/>
            </a:p>
          </p:txBody>
        </p:sp>
      </p:grpSp>
      <p:sp>
        <p:nvSpPr>
          <p:cNvPr id="6" name="Rectangle: Rounded Corners 5">
            <a:extLst>
              <a:ext uri="{FF2B5EF4-FFF2-40B4-BE49-F238E27FC236}">
                <a16:creationId xmlns:a16="http://schemas.microsoft.com/office/drawing/2014/main" id="{33855F6E-514B-A57A-6866-DC7FBE373346}"/>
              </a:ext>
            </a:extLst>
          </p:cNvPr>
          <p:cNvSpPr/>
          <p:nvPr/>
        </p:nvSpPr>
        <p:spPr>
          <a:xfrm>
            <a:off x="9867808" y="1459101"/>
            <a:ext cx="1976192" cy="4911952"/>
          </a:xfrm>
          <a:prstGeom prst="roundRect">
            <a:avLst/>
          </a:prstGeom>
          <a:solidFill>
            <a:srgbClr val="8BE0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spcAft>
                <a:spcPts val="1200"/>
              </a:spcAft>
            </a:pPr>
            <a:r>
              <a:rPr lang="en-AU" sz="2000">
                <a:solidFill>
                  <a:sysClr val="windowText" lastClr="000000"/>
                </a:solidFill>
              </a:rPr>
              <a:t>How are we challenging, subverting or disrupting audience assumptions?</a:t>
            </a:r>
          </a:p>
        </p:txBody>
      </p:sp>
      <p:sp>
        <p:nvSpPr>
          <p:cNvPr id="3" name="Slide Number Placeholder 2">
            <a:extLst>
              <a:ext uri="{FF2B5EF4-FFF2-40B4-BE49-F238E27FC236}">
                <a16:creationId xmlns:a16="http://schemas.microsoft.com/office/drawing/2014/main" id="{30004399-C546-F1D5-75E8-6E5924451DC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86</a:t>
            </a:fld>
            <a:endParaRPr lang="en-AU"/>
          </a:p>
        </p:txBody>
      </p:sp>
    </p:spTree>
    <p:extLst>
      <p:ext uri="{BB962C8B-B14F-4D97-AF65-F5344CB8AC3E}">
        <p14:creationId xmlns:p14="http://schemas.microsoft.com/office/powerpoint/2010/main" val="48602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1167B-D74B-E5DC-1488-FBA86F3510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B49F46-F2AE-6513-EE56-8F986DE45428}"/>
              </a:ext>
            </a:extLst>
          </p:cNvPr>
          <p:cNvSpPr>
            <a:spLocks noGrp="1"/>
          </p:cNvSpPr>
          <p:nvPr>
            <p:ph type="title"/>
          </p:nvPr>
        </p:nvSpPr>
        <p:spPr/>
        <p:txBody>
          <a:bodyPr/>
          <a:lstStyle/>
          <a:p>
            <a:r>
              <a:rPr lang="en-AU">
                <a:latin typeface="+mj-lt"/>
                <a:cs typeface="Arial"/>
              </a:rPr>
              <a:t>Playing with possibilities – narration</a:t>
            </a:r>
            <a:endParaRPr lang="en-AU">
              <a:latin typeface="+mj-lt"/>
            </a:endParaRPr>
          </a:p>
        </p:txBody>
      </p:sp>
      <p:sp>
        <p:nvSpPr>
          <p:cNvPr id="6" name="Oval 5">
            <a:extLst>
              <a:ext uri="{FF2B5EF4-FFF2-40B4-BE49-F238E27FC236}">
                <a16:creationId xmlns:a16="http://schemas.microsoft.com/office/drawing/2014/main" id="{2C3E24E4-C315-A193-C1F1-946FCD9C045A}"/>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8.4a</a:t>
            </a:r>
            <a:endParaRPr lang="en-GB" sz="1800" b="1"/>
          </a:p>
        </p:txBody>
      </p:sp>
      <p:sp>
        <p:nvSpPr>
          <p:cNvPr id="5" name="TextBox 4">
            <a:extLst>
              <a:ext uri="{FF2B5EF4-FFF2-40B4-BE49-F238E27FC236}">
                <a16:creationId xmlns:a16="http://schemas.microsoft.com/office/drawing/2014/main" id="{2045FD51-E8CE-82F8-4B7E-E51406022956}"/>
              </a:ext>
            </a:extLst>
          </p:cNvPr>
          <p:cNvSpPr txBox="1"/>
          <p:nvPr/>
        </p:nvSpPr>
        <p:spPr>
          <a:xfrm>
            <a:off x="360000" y="1344571"/>
            <a:ext cx="7667299" cy="5071388"/>
          </a:xfrm>
          <a:prstGeom prst="rect">
            <a:avLst/>
          </a:prstGeom>
          <a:noFill/>
        </p:spPr>
        <p:txBody>
          <a:bodyPr wrap="square">
            <a:spAutoFit/>
          </a:bodyPr>
          <a:lstStyle/>
          <a:p>
            <a:pPr marL="457200" lvl="0" indent="-457200">
              <a:lnSpc>
                <a:spcPct val="150000"/>
              </a:lnSpc>
              <a:spcAft>
                <a:spcPts val="1200"/>
              </a:spcAft>
              <a:buFont typeface="+mj-lt"/>
              <a:buAutoNum type="arabicPeriod"/>
              <a:tabLst>
                <a:tab pos="228600" algn="l"/>
              </a:tabLst>
            </a:pPr>
            <a:r>
              <a:rPr lang="en-AU">
                <a:effectLst/>
                <a:ea typeface="Calibri" panose="020F0502020204030204" pitchFamily="34" charset="0"/>
              </a:rPr>
              <a:t>Create a tableau from your nucleus scene</a:t>
            </a:r>
          </a:p>
          <a:p>
            <a:pPr marL="457200" lvl="0" indent="-457200">
              <a:lnSpc>
                <a:spcPct val="150000"/>
              </a:lnSpc>
              <a:spcAft>
                <a:spcPts val="1200"/>
              </a:spcAft>
              <a:buFont typeface="+mj-lt"/>
              <a:buAutoNum type="arabicPeriod"/>
              <a:tabLst>
                <a:tab pos="228600" algn="l"/>
              </a:tabLst>
            </a:pPr>
            <a:r>
              <a:rPr lang="en-AU">
                <a:ea typeface="Calibri" panose="020F0502020204030204" pitchFamily="34" charset="0"/>
              </a:rPr>
              <a:t>Choose one person to add narration. This should:</a:t>
            </a:r>
          </a:p>
          <a:p>
            <a:pPr marL="1066785" lvl="1" indent="-457200">
              <a:lnSpc>
                <a:spcPct val="150000"/>
              </a:lnSpc>
              <a:spcAft>
                <a:spcPts val="1200"/>
              </a:spcAft>
              <a:buFont typeface="Arial" panose="020B0604020202020204" pitchFamily="34" charset="0"/>
              <a:buChar char="•"/>
              <a:tabLst>
                <a:tab pos="228600" algn="l"/>
              </a:tabLst>
            </a:pPr>
            <a:r>
              <a:rPr lang="en-AU">
                <a:ea typeface="Calibri" panose="020F0502020204030204" pitchFamily="34" charset="0"/>
              </a:rPr>
              <a:t>aim to connect with the audience about aspects of the story being shown.</a:t>
            </a:r>
          </a:p>
          <a:p>
            <a:pPr marL="1066785" lvl="1" indent="-457200">
              <a:lnSpc>
                <a:spcPct val="150000"/>
              </a:lnSpc>
              <a:spcAft>
                <a:spcPts val="1200"/>
              </a:spcAft>
              <a:buFont typeface="Arial" panose="020B0604020202020204" pitchFamily="34" charset="0"/>
              <a:buChar char="•"/>
              <a:tabLst>
                <a:tab pos="228600" algn="l"/>
              </a:tabLst>
            </a:pPr>
            <a:r>
              <a:rPr lang="en-AU">
                <a:ea typeface="Calibri" panose="020F0502020204030204" pitchFamily="34" charset="0"/>
              </a:rPr>
              <a:t>consider if it is subtitles, dialogue or direct address.</a:t>
            </a:r>
          </a:p>
          <a:p>
            <a:pPr marL="457200" lvl="0" indent="-457200">
              <a:lnSpc>
                <a:spcPct val="150000"/>
              </a:lnSpc>
              <a:spcAft>
                <a:spcPts val="1200"/>
              </a:spcAft>
              <a:buFont typeface="+mj-lt"/>
              <a:buAutoNum type="arabicPeriod"/>
              <a:tabLst>
                <a:tab pos="228600" algn="l"/>
              </a:tabLst>
            </a:pPr>
            <a:r>
              <a:rPr lang="en-AU">
                <a:effectLst/>
                <a:ea typeface="Calibri" panose="020F0502020204030204" pitchFamily="34" charset="0"/>
              </a:rPr>
              <a:t>Reflect on the use of narration and consider if it suits the scene and style.</a:t>
            </a:r>
            <a:endParaRPr lang="en-GB">
              <a:effectLst/>
              <a:ea typeface="Calibri" panose="020F0502020204030204" pitchFamily="34" charset="0"/>
            </a:endParaRPr>
          </a:p>
        </p:txBody>
      </p:sp>
      <p:pic>
        <p:nvPicPr>
          <p:cNvPr id="8" name="Picture 7">
            <a:extLst>
              <a:ext uri="{FF2B5EF4-FFF2-40B4-BE49-F238E27FC236}">
                <a16:creationId xmlns:a16="http://schemas.microsoft.com/office/drawing/2014/main" id="{77CF7881-8438-06B4-632C-2F9646142F7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2384"/>
          <a:stretch>
            <a:fillRect/>
          </a:stretch>
        </p:blipFill>
        <p:spPr>
          <a:xfrm>
            <a:off x="7539324" y="1408475"/>
            <a:ext cx="3944676" cy="5446454"/>
          </a:xfrm>
          <a:prstGeom prst="rect">
            <a:avLst/>
          </a:prstGeom>
        </p:spPr>
      </p:pic>
      <p:sp>
        <p:nvSpPr>
          <p:cNvPr id="3" name="Slide Number Placeholder 2">
            <a:extLst>
              <a:ext uri="{FF2B5EF4-FFF2-40B4-BE49-F238E27FC236}">
                <a16:creationId xmlns:a16="http://schemas.microsoft.com/office/drawing/2014/main" id="{12F159FA-F36F-3ED6-1131-98C89DD77C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87</a:t>
            </a:fld>
            <a:endParaRPr lang="en-AU"/>
          </a:p>
        </p:txBody>
      </p:sp>
    </p:spTree>
    <p:extLst>
      <p:ext uri="{BB962C8B-B14F-4D97-AF65-F5344CB8AC3E}">
        <p14:creationId xmlns:p14="http://schemas.microsoft.com/office/powerpoint/2010/main" val="26814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E16B2-74DF-D3EE-AEE4-0CA6BCC3D3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CAC7ED-5B44-591A-9643-A5360DF2D487}"/>
              </a:ext>
            </a:extLst>
          </p:cNvPr>
          <p:cNvSpPr>
            <a:spLocks noGrp="1"/>
          </p:cNvSpPr>
          <p:nvPr>
            <p:ph type="title"/>
          </p:nvPr>
        </p:nvSpPr>
        <p:spPr/>
        <p:txBody>
          <a:bodyPr/>
          <a:lstStyle/>
          <a:p>
            <a:r>
              <a:rPr lang="en-AU">
                <a:latin typeface="+mj-lt"/>
                <a:cs typeface="Arial"/>
              </a:rPr>
              <a:t>Playing with possibilities – time</a:t>
            </a:r>
            <a:endParaRPr lang="en-AU">
              <a:latin typeface="+mj-lt"/>
            </a:endParaRPr>
          </a:p>
        </p:txBody>
      </p:sp>
      <p:sp>
        <p:nvSpPr>
          <p:cNvPr id="2" name="Oval 1">
            <a:extLst>
              <a:ext uri="{FF2B5EF4-FFF2-40B4-BE49-F238E27FC236}">
                <a16:creationId xmlns:a16="http://schemas.microsoft.com/office/drawing/2014/main" id="{FEBB6158-B027-7761-1A10-A56AF51AA1E5}"/>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8.4b</a:t>
            </a:r>
            <a:endParaRPr lang="en-GB" sz="1800" b="1"/>
          </a:p>
        </p:txBody>
      </p:sp>
      <p:sp>
        <p:nvSpPr>
          <p:cNvPr id="5" name="TextBox 4">
            <a:extLst>
              <a:ext uri="{FF2B5EF4-FFF2-40B4-BE49-F238E27FC236}">
                <a16:creationId xmlns:a16="http://schemas.microsoft.com/office/drawing/2014/main" id="{CF78A1A2-6E92-DE8E-776A-3555380EC59B}"/>
              </a:ext>
            </a:extLst>
          </p:cNvPr>
          <p:cNvSpPr txBox="1"/>
          <p:nvPr/>
        </p:nvSpPr>
        <p:spPr>
          <a:xfrm>
            <a:off x="360000" y="1268043"/>
            <a:ext cx="7424538" cy="4917500"/>
          </a:xfrm>
          <a:prstGeom prst="rect">
            <a:avLst/>
          </a:prstGeom>
          <a:noFill/>
        </p:spPr>
        <p:txBody>
          <a:bodyPr wrap="square">
            <a:spAutoFit/>
          </a:bodyPr>
          <a:lstStyle/>
          <a:p>
            <a:pPr marL="457200" lvl="0" indent="-457200">
              <a:lnSpc>
                <a:spcPct val="150000"/>
              </a:lnSpc>
              <a:spcAft>
                <a:spcPts val="1200"/>
              </a:spcAft>
              <a:buFont typeface="+mj-lt"/>
              <a:buAutoNum type="arabicPeriod"/>
              <a:tabLst>
                <a:tab pos="228600" algn="l"/>
              </a:tabLst>
            </a:pPr>
            <a:r>
              <a:rPr lang="en-AU" sz="2400">
                <a:effectLst/>
                <a:ea typeface="Calibri" panose="020F0502020204030204" pitchFamily="34" charset="0"/>
              </a:rPr>
              <a:t>Create a starting moment from your </a:t>
            </a:r>
            <a:r>
              <a:rPr lang="en-AU">
                <a:ea typeface="Calibri" panose="020F0502020204030204" pitchFamily="34" charset="0"/>
              </a:rPr>
              <a:t>nucleus scene. </a:t>
            </a:r>
          </a:p>
          <a:p>
            <a:pPr marL="457200" lvl="0" indent="-457200">
              <a:lnSpc>
                <a:spcPct val="150000"/>
              </a:lnSpc>
              <a:spcAft>
                <a:spcPts val="1200"/>
              </a:spcAft>
              <a:buFont typeface="+mj-lt"/>
              <a:buAutoNum type="arabicPeriod"/>
              <a:tabLst>
                <a:tab pos="228600" algn="l"/>
              </a:tabLst>
            </a:pPr>
            <a:r>
              <a:rPr lang="en-AU" sz="2400">
                <a:effectLst/>
                <a:ea typeface="Calibri" panose="020F0502020204030204" pitchFamily="34" charset="0"/>
              </a:rPr>
              <a:t>Improvise new scenes from this moment as different timeframes are called out. </a:t>
            </a:r>
          </a:p>
          <a:p>
            <a:pPr marL="457200" lvl="0" indent="-457200">
              <a:lnSpc>
                <a:spcPct val="150000"/>
              </a:lnSpc>
              <a:spcAft>
                <a:spcPts val="1200"/>
              </a:spcAft>
              <a:buFont typeface="+mj-lt"/>
              <a:buAutoNum type="arabicPeriod"/>
              <a:tabLst>
                <a:tab pos="228600" algn="l"/>
              </a:tabLst>
            </a:pPr>
            <a:r>
              <a:rPr lang="en-AU" sz="2400">
                <a:effectLst/>
                <a:ea typeface="Calibri" panose="020F0502020204030204" pitchFamily="34" charset="0"/>
              </a:rPr>
              <a:t>Reflect on how the manipulation of time could enhance your ideas </a:t>
            </a:r>
          </a:p>
          <a:p>
            <a:pPr marL="457200" lvl="0" indent="-457200">
              <a:lnSpc>
                <a:spcPct val="150000"/>
              </a:lnSpc>
              <a:spcAft>
                <a:spcPts val="1200"/>
              </a:spcAft>
              <a:buFont typeface="+mj-lt"/>
              <a:buAutoNum type="arabicPeriod"/>
              <a:tabLst>
                <a:tab pos="228600" algn="l"/>
              </a:tabLst>
            </a:pPr>
            <a:r>
              <a:rPr lang="en-AU">
                <a:ea typeface="Calibri" panose="020F0502020204030204" pitchFamily="34" charset="0"/>
              </a:rPr>
              <a:t>Pick one improvisation that worked well and experiment with the scene. </a:t>
            </a:r>
            <a:endParaRPr lang="en-GB" sz="2400">
              <a:effectLst/>
              <a:ea typeface="Calibri" panose="020F0502020204030204" pitchFamily="34" charset="0"/>
            </a:endParaRPr>
          </a:p>
        </p:txBody>
      </p:sp>
      <p:pic>
        <p:nvPicPr>
          <p:cNvPr id="8" name="Picture 7">
            <a:extLst>
              <a:ext uri="{FF2B5EF4-FFF2-40B4-BE49-F238E27FC236}">
                <a16:creationId xmlns:a16="http://schemas.microsoft.com/office/drawing/2014/main" id="{ACCF160A-F050-CCE2-13BC-9053A2F8F3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942237" y="1773249"/>
            <a:ext cx="3901763" cy="3907087"/>
          </a:xfrm>
          <a:prstGeom prst="rect">
            <a:avLst/>
          </a:prstGeom>
        </p:spPr>
      </p:pic>
      <p:sp>
        <p:nvSpPr>
          <p:cNvPr id="3" name="Slide Number Placeholder 2">
            <a:extLst>
              <a:ext uri="{FF2B5EF4-FFF2-40B4-BE49-F238E27FC236}">
                <a16:creationId xmlns:a16="http://schemas.microsoft.com/office/drawing/2014/main" id="{041A48E7-1E5F-EC83-45EC-187C94FB27D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88</a:t>
            </a:fld>
            <a:endParaRPr lang="en-AU"/>
          </a:p>
        </p:txBody>
      </p:sp>
    </p:spTree>
    <p:extLst>
      <p:ext uri="{BB962C8B-B14F-4D97-AF65-F5344CB8AC3E}">
        <p14:creationId xmlns:p14="http://schemas.microsoft.com/office/powerpoint/2010/main" val="25934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3CB3-412E-5D88-9AE3-09C2971B75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B940A7-3AA2-63CA-8C14-E81B421FF6FD}"/>
              </a:ext>
            </a:extLst>
          </p:cNvPr>
          <p:cNvSpPr>
            <a:spLocks noGrp="1"/>
          </p:cNvSpPr>
          <p:nvPr>
            <p:ph type="title"/>
          </p:nvPr>
        </p:nvSpPr>
        <p:spPr/>
        <p:txBody>
          <a:bodyPr/>
          <a:lstStyle/>
          <a:p>
            <a:r>
              <a:rPr lang="en-AU">
                <a:latin typeface="+mj-lt"/>
                <a:cs typeface="Arial"/>
              </a:rPr>
              <a:t>Playing with possibilities – intensity</a:t>
            </a:r>
            <a:endParaRPr lang="en-AU">
              <a:latin typeface="+mj-lt"/>
            </a:endParaRPr>
          </a:p>
        </p:txBody>
      </p:sp>
      <p:sp>
        <p:nvSpPr>
          <p:cNvPr id="2" name="Oval 1">
            <a:extLst>
              <a:ext uri="{FF2B5EF4-FFF2-40B4-BE49-F238E27FC236}">
                <a16:creationId xmlns:a16="http://schemas.microsoft.com/office/drawing/2014/main" id="{F3B868A0-BE7B-C031-3638-62CAD2105129}"/>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8.4c</a:t>
            </a:r>
            <a:endParaRPr lang="en-GB" sz="1800" b="1"/>
          </a:p>
        </p:txBody>
      </p:sp>
      <p:sp>
        <p:nvSpPr>
          <p:cNvPr id="5" name="TextBox 4">
            <a:extLst>
              <a:ext uri="{FF2B5EF4-FFF2-40B4-BE49-F238E27FC236}">
                <a16:creationId xmlns:a16="http://schemas.microsoft.com/office/drawing/2014/main" id="{1BEAA05D-1B98-EA12-BF4A-DE9EF46894DF}"/>
              </a:ext>
            </a:extLst>
          </p:cNvPr>
          <p:cNvSpPr txBox="1"/>
          <p:nvPr/>
        </p:nvSpPr>
        <p:spPr>
          <a:xfrm>
            <a:off x="360000" y="1754284"/>
            <a:ext cx="7507373" cy="4425058"/>
          </a:xfrm>
          <a:prstGeom prst="rect">
            <a:avLst/>
          </a:prstGeom>
          <a:noFill/>
        </p:spPr>
        <p:txBody>
          <a:bodyPr wrap="square">
            <a:spAutoFit/>
          </a:bodyPr>
          <a:lstStyle/>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Pick one person to become a character in your scene.</a:t>
            </a:r>
          </a:p>
          <a:p>
            <a:pPr marL="457200" lvl="0" indent="-457200">
              <a:lnSpc>
                <a:spcPct val="150000"/>
              </a:lnSpc>
              <a:spcAft>
                <a:spcPts val="1200"/>
              </a:spcAft>
              <a:buFont typeface="+mj-lt"/>
              <a:buAutoNum type="arabicPeriod"/>
              <a:tabLst>
                <a:tab pos="228600" algn="l"/>
              </a:tabLst>
            </a:pPr>
            <a:r>
              <a:rPr lang="en-AU" sz="2000">
                <a:ea typeface="Calibri" panose="020F0502020204030204" pitchFamily="34" charset="0"/>
              </a:rPr>
              <a:t>In character, deliver a line of dialogue that has strong intensity or intention.</a:t>
            </a:r>
          </a:p>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Other group members are </a:t>
            </a:r>
            <a:r>
              <a:rPr lang="en-AU" sz="2000">
                <a:ea typeface="Calibri" panose="020F0502020204030204" pitchFamily="34" charset="0"/>
              </a:rPr>
              <a:t>directors and provide feedback on how to enhance clarity, expression, energy and/or dynamics. </a:t>
            </a:r>
          </a:p>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Ref</a:t>
            </a:r>
            <a:r>
              <a:rPr lang="en-AU" sz="2000">
                <a:ea typeface="Calibri" panose="020F0502020204030204" pitchFamily="34" charset="0"/>
              </a:rPr>
              <a:t>lect on how the changes enhanced the intensity or clarified the intention.</a:t>
            </a:r>
          </a:p>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Swap </a:t>
            </a:r>
            <a:r>
              <a:rPr lang="en-AU" sz="2000">
                <a:ea typeface="Calibri" panose="020F0502020204030204" pitchFamily="34" charset="0"/>
              </a:rPr>
              <a:t>roles and repeat. </a:t>
            </a:r>
            <a:endParaRPr lang="en-GB" sz="2000">
              <a:effectLst/>
              <a:ea typeface="Calibri" panose="020F0502020204030204" pitchFamily="34" charset="0"/>
            </a:endParaRPr>
          </a:p>
        </p:txBody>
      </p:sp>
      <p:pic>
        <p:nvPicPr>
          <p:cNvPr id="11" name="Picture 10">
            <a:extLst>
              <a:ext uri="{FF2B5EF4-FFF2-40B4-BE49-F238E27FC236}">
                <a16:creationId xmlns:a16="http://schemas.microsoft.com/office/drawing/2014/main" id="{620AAAFD-0629-E91A-226A-83CEDA0FBE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8115" y="1579418"/>
            <a:ext cx="2702132" cy="4774790"/>
          </a:xfrm>
          <a:prstGeom prst="rect">
            <a:avLst/>
          </a:prstGeom>
        </p:spPr>
      </p:pic>
      <p:sp>
        <p:nvSpPr>
          <p:cNvPr id="3" name="Slide Number Placeholder 2">
            <a:extLst>
              <a:ext uri="{FF2B5EF4-FFF2-40B4-BE49-F238E27FC236}">
                <a16:creationId xmlns:a16="http://schemas.microsoft.com/office/drawing/2014/main" id="{EC7CE920-305F-240D-D58B-54169B5F10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89</a:t>
            </a:fld>
            <a:endParaRPr lang="en-AU"/>
          </a:p>
        </p:txBody>
      </p:sp>
    </p:spTree>
    <p:extLst>
      <p:ext uri="{BB962C8B-B14F-4D97-AF65-F5344CB8AC3E}">
        <p14:creationId xmlns:p14="http://schemas.microsoft.com/office/powerpoint/2010/main" val="272305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1FAEB-3BD3-F89F-D899-0BD0A9ACE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015FC5-6BF3-5D60-A152-3F6337271D94}"/>
              </a:ext>
            </a:extLst>
          </p:cNvPr>
          <p:cNvSpPr>
            <a:spLocks noGrp="1"/>
          </p:cNvSpPr>
          <p:nvPr>
            <p:ph type="ctrTitle"/>
          </p:nvPr>
        </p:nvSpPr>
        <p:spPr/>
        <p:txBody>
          <a:bodyPr/>
          <a:lstStyle/>
          <a:p>
            <a:r>
              <a:rPr lang="en-AU" dirty="0">
                <a:effectLst/>
                <a:latin typeface="+mj-lt"/>
                <a:ea typeface="Times New Roman" panose="02020603050405020304" pitchFamily="18" charset="0"/>
                <a:cs typeface="Arial"/>
              </a:rPr>
              <a:t>Learning sequence 2</a:t>
            </a:r>
            <a:r>
              <a:rPr lang="en-AU" dirty="0">
                <a:latin typeface="+mj-lt"/>
                <a:ea typeface="Calibri"/>
                <a:cs typeface="Arial"/>
              </a:rPr>
              <a:t> </a:t>
            </a:r>
            <a:r>
              <a:rPr lang="en-AU" dirty="0">
                <a:effectLst/>
                <a:latin typeface="+mj-lt"/>
                <a:ea typeface="Calibri"/>
                <a:cs typeface="Arial"/>
              </a:rPr>
              <a:t>– </a:t>
            </a:r>
            <a:r>
              <a:rPr lang="en-AU" dirty="0">
                <a:latin typeface="+mj-lt"/>
                <a:ea typeface="Calibri"/>
                <a:cs typeface="Arial"/>
              </a:rPr>
              <a:t>The Last Great Hunt</a:t>
            </a:r>
            <a:endParaRPr lang="en-AU" dirty="0">
              <a:latin typeface="+mj-lt"/>
            </a:endParaRPr>
          </a:p>
        </p:txBody>
      </p:sp>
      <p:pic>
        <p:nvPicPr>
          <p:cNvPr id="5" name="Picture 4">
            <a:extLst>
              <a:ext uri="{FF2B5EF4-FFF2-40B4-BE49-F238E27FC236}">
                <a16:creationId xmlns:a16="http://schemas.microsoft.com/office/drawing/2014/main" id="{D244E7D0-8BC3-177F-9BD4-75B0EF63DB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776" y="932688"/>
            <a:ext cx="5221224" cy="5221224"/>
          </a:xfrm>
          <a:prstGeom prst="rect">
            <a:avLst/>
          </a:prstGeom>
        </p:spPr>
      </p:pic>
    </p:spTree>
    <p:extLst>
      <p:ext uri="{BB962C8B-B14F-4D97-AF65-F5344CB8AC3E}">
        <p14:creationId xmlns:p14="http://schemas.microsoft.com/office/powerpoint/2010/main" val="11853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778D1-81C1-8F61-B742-8585D0EC6A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F56D9F-6B1A-F396-A45A-38BC314A92F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vert="horz" lIns="0" tIns="0" rIns="0" bIns="0" rtlCol="0" anchor="t">
            <a:normAutofit/>
          </a:bodyPr>
          <a:lstStyle/>
          <a:p>
            <a:pPr>
              <a:lnSpc>
                <a:spcPct val="90000"/>
              </a:lnSpc>
              <a:spcAft>
                <a:spcPts val="600"/>
              </a:spcAft>
            </a:pPr>
            <a:fld id="{10A01DC5-1685-4615-8240-15192985C6A2}" type="slidenum">
              <a:rPr lang="en-AU" smtClean="0"/>
              <a:pPr>
                <a:lnSpc>
                  <a:spcPct val="90000"/>
                </a:lnSpc>
                <a:spcAft>
                  <a:spcPts val="600"/>
                </a:spcAft>
              </a:pPr>
              <a:t>90</a:t>
            </a:fld>
            <a:endParaRPr lang="en-AU"/>
          </a:p>
        </p:txBody>
      </p:sp>
      <p:sp>
        <p:nvSpPr>
          <p:cNvPr id="4" name="Title 3">
            <a:extLst>
              <a:ext uri="{FF2B5EF4-FFF2-40B4-BE49-F238E27FC236}">
                <a16:creationId xmlns:a16="http://schemas.microsoft.com/office/drawing/2014/main" id="{9E98A472-E733-B187-1C11-54E5E5122D1A}"/>
              </a:ext>
            </a:extLst>
          </p:cNvPr>
          <p:cNvSpPr>
            <a:spLocks noGrp="1"/>
          </p:cNvSpPr>
          <p:nvPr>
            <p:ph type="title"/>
          </p:nvPr>
        </p:nvSpPr>
        <p:spPr>
          <a:xfrm>
            <a:off x="360000" y="360000"/>
            <a:ext cx="11484000" cy="545601"/>
          </a:xfrm>
        </p:spPr>
        <p:txBody>
          <a:bodyPr vert="horz" lIns="0" tIns="0" rIns="0" bIns="0" rtlCol="0" anchor="t">
            <a:normAutofit/>
          </a:bodyPr>
          <a:lstStyle/>
          <a:p>
            <a:r>
              <a:rPr lang="en-AU" dirty="0">
                <a:latin typeface="+mj-lt"/>
              </a:rPr>
              <a:t>Playing with possibilities – image and movement</a:t>
            </a:r>
          </a:p>
        </p:txBody>
      </p:sp>
      <p:sp>
        <p:nvSpPr>
          <p:cNvPr id="5" name="TextBox 4">
            <a:extLst>
              <a:ext uri="{FF2B5EF4-FFF2-40B4-BE49-F238E27FC236}">
                <a16:creationId xmlns:a16="http://schemas.microsoft.com/office/drawing/2014/main" id="{FD214DAC-BEC6-8E0F-D054-0B045952CB82}"/>
              </a:ext>
            </a:extLst>
          </p:cNvPr>
          <p:cNvSpPr txBox="1"/>
          <p:nvPr/>
        </p:nvSpPr>
        <p:spPr>
          <a:xfrm>
            <a:off x="360363" y="1562471"/>
            <a:ext cx="5181455" cy="4814518"/>
          </a:xfrm>
          <a:prstGeom prst="rect">
            <a:avLst/>
          </a:prstGeom>
        </p:spPr>
        <p:txBody>
          <a:bodyPr vert="horz" lIns="0" tIns="0" rIns="0" bIns="0" rtlCol="0">
            <a:normAutofit/>
          </a:bodyPr>
          <a:lstStyle/>
          <a:p>
            <a:pPr lvl="0" defTabSz="914377">
              <a:lnSpc>
                <a:spcPct val="150000"/>
              </a:lnSpc>
              <a:spcAft>
                <a:spcPts val="1200"/>
              </a:spcAft>
              <a:tabLst>
                <a:tab pos="228600" algn="l"/>
              </a:tabLst>
            </a:pPr>
            <a:r>
              <a:rPr lang="en-US" sz="1800" b="0" dirty="0">
                <a:effectLst/>
                <a:latin typeface="Arial" panose="020B0604020202020204" pitchFamily="34" charset="0"/>
                <a:cs typeface="Arial" panose="020B0604020202020204" pitchFamily="34" charset="0"/>
              </a:rPr>
              <a:t>Pick an image from your research.</a:t>
            </a:r>
          </a:p>
          <a:p>
            <a:pPr lvl="0" defTabSz="914377">
              <a:lnSpc>
                <a:spcPct val="150000"/>
              </a:lnSpc>
              <a:spcAft>
                <a:spcPts val="1200"/>
              </a:spcAft>
              <a:tabLst>
                <a:tab pos="228600" algn="l"/>
              </a:tabLst>
            </a:pPr>
            <a:r>
              <a:rPr lang="en-US" sz="1800" b="0" dirty="0">
                <a:latin typeface="Arial" panose="020B0604020202020204" pitchFamily="34" charset="0"/>
                <a:cs typeface="Arial" panose="020B0604020202020204" pitchFamily="34" charset="0"/>
              </a:rPr>
              <a:t>Individually improvise a movement sequence that is inspired by the image.</a:t>
            </a:r>
          </a:p>
          <a:p>
            <a:pPr lvl="0" defTabSz="914377">
              <a:lnSpc>
                <a:spcPct val="150000"/>
              </a:lnSpc>
              <a:spcAft>
                <a:spcPts val="1200"/>
              </a:spcAft>
              <a:tabLst>
                <a:tab pos="228600" algn="l"/>
              </a:tabLst>
            </a:pPr>
            <a:r>
              <a:rPr lang="en-US" sz="1800" b="0" dirty="0">
                <a:effectLst/>
                <a:latin typeface="Arial" panose="020B0604020202020204" pitchFamily="34" charset="0"/>
                <a:cs typeface="Arial" panose="020B0604020202020204" pitchFamily="34" charset="0"/>
              </a:rPr>
              <a:t>Be inspired by what the group is doing and add, copy or repeat movements.</a:t>
            </a:r>
          </a:p>
          <a:p>
            <a:pPr lvl="0" defTabSz="914377">
              <a:lnSpc>
                <a:spcPct val="150000"/>
              </a:lnSpc>
              <a:spcAft>
                <a:spcPts val="1200"/>
              </a:spcAft>
              <a:tabLst>
                <a:tab pos="228600" algn="l"/>
              </a:tabLst>
            </a:pPr>
            <a:r>
              <a:rPr lang="en-US" sz="1800" b="0" dirty="0">
                <a:latin typeface="Arial" panose="020B0604020202020204" pitchFamily="34" charset="0"/>
                <a:cs typeface="Arial" panose="020B0604020202020204" pitchFamily="34" charset="0"/>
              </a:rPr>
              <a:t>As a group use the improvisations as the basis of a group movement scene. Consider n</a:t>
            </a:r>
            <a:r>
              <a:rPr lang="en-US" sz="1800" b="0" dirty="0">
                <a:effectLst/>
                <a:latin typeface="Arial" panose="020B0604020202020204" pitchFamily="34" charset="0"/>
                <a:cs typeface="Arial" panose="020B0604020202020204" pitchFamily="34" charset="0"/>
              </a:rPr>
              <a:t>arrative </a:t>
            </a:r>
            <a:r>
              <a:rPr lang="en-US" sz="1800" b="0" dirty="0">
                <a:latin typeface="Arial" panose="020B0604020202020204" pitchFamily="34" charset="0"/>
                <a:cs typeface="Arial" panose="020B0604020202020204" pitchFamily="34" charset="0"/>
              </a:rPr>
              <a:t>structure, l</a:t>
            </a:r>
            <a:r>
              <a:rPr lang="en-US" sz="1800" b="0" dirty="0">
                <a:effectLst/>
                <a:latin typeface="Arial" panose="020B0604020202020204" pitchFamily="34" charset="0"/>
                <a:cs typeface="Arial" panose="020B0604020202020204" pitchFamily="34" charset="0"/>
              </a:rPr>
              <a:t>evels of tension and t</a:t>
            </a:r>
            <a:r>
              <a:rPr lang="en-US" sz="1800" b="0" dirty="0">
                <a:latin typeface="Arial" panose="020B0604020202020204" pitchFamily="34" charset="0"/>
                <a:cs typeface="Arial" panose="020B0604020202020204" pitchFamily="34" charset="0"/>
              </a:rPr>
              <a:t>ypes of movement. </a:t>
            </a:r>
          </a:p>
          <a:p>
            <a:pPr defTabSz="914377">
              <a:lnSpc>
                <a:spcPct val="150000"/>
              </a:lnSpc>
              <a:spcAft>
                <a:spcPts val="1200"/>
              </a:spcAft>
              <a:tabLst>
                <a:tab pos="228600" algn="l"/>
              </a:tabLst>
            </a:pPr>
            <a:r>
              <a:rPr lang="en-US" sz="1800" b="0" dirty="0">
                <a:effectLst/>
                <a:latin typeface="Arial" panose="020B0604020202020204" pitchFamily="34" charset="0"/>
                <a:cs typeface="Arial" panose="020B0604020202020204" pitchFamily="34" charset="0"/>
              </a:rPr>
              <a:t>Reflect on how these movements could be used to enhance your scene/s. </a:t>
            </a:r>
          </a:p>
        </p:txBody>
      </p:sp>
      <p:pic>
        <p:nvPicPr>
          <p:cNvPr id="10" name="Picture 9">
            <a:extLst>
              <a:ext uri="{FF2B5EF4-FFF2-40B4-BE49-F238E27FC236}">
                <a16:creationId xmlns:a16="http://schemas.microsoft.com/office/drawing/2014/main" id="{5B6D8A2F-7075-F5BA-7C7D-950CE9B66AE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560" b="91124" l="2553" r="92287">
                        <a14:foregroundMark x1="14394" y1="32980" x2="24443" y2="64088"/>
                        <a14:foregroundMark x1="24443" y1="64088" x2="35470" y2="63762"/>
                        <a14:foregroundMark x1="35470" y1="63762" x2="44976" y2="58550"/>
                        <a14:foregroundMark x1="44976" y1="58550" x2="55948" y2="60993"/>
                        <a14:foregroundMark x1="55948" y1="60993" x2="64259" y2="72883"/>
                        <a14:foregroundMark x1="64259" y1="72883" x2="73384" y2="79072"/>
                        <a14:foregroundMark x1="73384" y1="79072" x2="81477" y2="69870"/>
                        <a14:foregroundMark x1="81477" y1="69870" x2="81260" y2="54316"/>
                        <a14:foregroundMark x1="81260" y1="54316" x2="70559" y2="23046"/>
                        <a14:foregroundMark x1="70559" y1="23046" x2="63064" y2="12866"/>
                        <a14:foregroundMark x1="63064" y1="12866" x2="60348" y2="14007"/>
                        <a14:foregroundMark x1="36502" y1="20928" x2="14068" y2="25489"/>
                        <a14:foregroundMark x1="14068" y1="25489" x2="15209" y2="26059"/>
                        <a14:foregroundMark x1="7170" y1="42020" x2="22977" y2="62296"/>
                        <a14:foregroundMark x1="28734" y1="86401" x2="49430" y2="79479"/>
                        <a14:foregroundMark x1="49430" y1="79479" x2="58229" y2="86401"/>
                        <a14:foregroundMark x1="58229" y1="86401" x2="79250" y2="79479"/>
                        <a14:foregroundMark x1="79250" y1="79479" x2="85117" y2="66450"/>
                        <a14:foregroundMark x1="85117" y1="66450" x2="84248" y2="51629"/>
                        <a14:foregroundMark x1="84248" y1="51629" x2="70994" y2="42427"/>
                        <a14:foregroundMark x1="80500" y1="65717" x2="69908" y2="59039"/>
                        <a14:foregroundMark x1="69908" y1="59039" x2="67572" y2="55375"/>
                        <a14:foregroundMark x1="57197" y1="20521" x2="40847" y2="42915"/>
                        <a14:foregroundMark x1="42260" y1="22231" x2="52417" y2="20521"/>
                        <a14:foregroundMark x1="52417" y1="20521" x2="62575" y2="21336"/>
                        <a14:foregroundMark x1="62575" y1="21336" x2="64096" y2="20521"/>
                        <a14:foregroundMark x1="59804" y1="12296" x2="46279" y2="21336"/>
                        <a14:foregroundMark x1="60348" y1="9283" x2="77512" y2="24511"/>
                        <a14:foregroundMark x1="77512" y1="24511" x2="88539" y2="39902"/>
                        <a14:foregroundMark x1="88539" y1="39414" x2="85388" y2="31270"/>
                        <a14:foregroundMark x1="90277" y1="38599" x2="89625" y2="53502"/>
                        <a14:foregroundMark x1="89625" y1="53502" x2="85606" y2="69707"/>
                        <a14:foregroundMark x1="85606" y1="69707" x2="76752" y2="79397"/>
                        <a14:foregroundMark x1="76752" y1="79397" x2="65725" y2="82085"/>
                        <a14:foregroundMark x1="65725" y1="82085" x2="58066" y2="80375"/>
                        <a14:foregroundMark x1="67844" y1="87215" x2="78924" y2="84691"/>
                        <a14:foregroundMark x1="78924" y1="84691" x2="85388" y2="73208"/>
                        <a14:foregroundMark x1="85388" y1="73208" x2="89517" y2="59121"/>
                        <a14:foregroundMark x1="89517" y1="59121" x2="90277" y2="44055"/>
                        <a14:foregroundMark x1="90277" y1="44055" x2="86149" y2="29967"/>
                        <a14:foregroundMark x1="86149" y1="29967" x2="81912" y2="23941"/>
                        <a14:foregroundMark x1="91689" y1="49756" x2="91689" y2="49756"/>
                        <a14:foregroundMark x1="90820" y1="40717" x2="90549" y2="61645"/>
                        <a14:foregroundMark x1="90549" y1="61645" x2="87941" y2="74756"/>
                        <a14:foregroundMark x1="91418" y1="54479" x2="92287" y2="45928"/>
                        <a14:foregroundMark x1="27322" y1="91124" x2="27322" y2="91124"/>
                        <a14:foregroundMark x1="2607" y1="44137" x2="2607" y2="44137"/>
                        <a14:foregroundMark x1="62086" y1="4560" x2="62086" y2="4560"/>
                      </a14:backgroundRemoval>
                    </a14:imgEffect>
                  </a14:imgLayer>
                </a14:imgProps>
              </a:ext>
            </a:extLst>
          </a:blip>
          <a:srcRect t="-1047" r="247" b="-160"/>
          <a:stretch>
            <a:fillRect/>
          </a:stretch>
        </p:blipFill>
        <p:spPr>
          <a:xfrm>
            <a:off x="5919014" y="1898073"/>
            <a:ext cx="6075898" cy="4114800"/>
          </a:xfrm>
          <a:prstGeom prst="rect">
            <a:avLst/>
          </a:prstGeom>
          <a:noFill/>
        </p:spPr>
      </p:pic>
      <p:sp>
        <p:nvSpPr>
          <p:cNvPr id="13" name="Oval 12">
            <a:extLst>
              <a:ext uri="{FF2B5EF4-FFF2-40B4-BE49-F238E27FC236}">
                <a16:creationId xmlns:a16="http://schemas.microsoft.com/office/drawing/2014/main" id="{1B57E164-5364-097E-D1F2-B28C66BB24C6}"/>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8.4d</a:t>
            </a:r>
            <a:endParaRPr lang="en-GB" sz="1800" b="1"/>
          </a:p>
        </p:txBody>
      </p:sp>
    </p:spTree>
    <p:extLst>
      <p:ext uri="{BB962C8B-B14F-4D97-AF65-F5344CB8AC3E}">
        <p14:creationId xmlns:p14="http://schemas.microsoft.com/office/powerpoint/2010/main" val="33679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4951-5568-6731-FEC3-8CDE4057AE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67C40E-ECC7-FAA5-7927-63148E4CE2A9}"/>
              </a:ext>
            </a:extLst>
          </p:cNvPr>
          <p:cNvSpPr>
            <a:spLocks noGrp="1"/>
          </p:cNvSpPr>
          <p:nvPr>
            <p:ph type="title"/>
          </p:nvPr>
        </p:nvSpPr>
        <p:spPr/>
        <p:txBody>
          <a:bodyPr/>
          <a:lstStyle/>
          <a:p>
            <a:r>
              <a:rPr lang="en-AU">
                <a:latin typeface="+mj-lt"/>
                <a:cs typeface="Arial"/>
              </a:rPr>
              <a:t>Playing with possibilities – asides</a:t>
            </a:r>
            <a:endParaRPr lang="en-AU">
              <a:latin typeface="+mj-lt"/>
            </a:endParaRPr>
          </a:p>
        </p:txBody>
      </p:sp>
      <p:sp>
        <p:nvSpPr>
          <p:cNvPr id="2" name="Oval 1">
            <a:extLst>
              <a:ext uri="{FF2B5EF4-FFF2-40B4-BE49-F238E27FC236}">
                <a16:creationId xmlns:a16="http://schemas.microsoft.com/office/drawing/2014/main" id="{D3BF3179-22A1-9486-4E58-43371503C82C}"/>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8.4e</a:t>
            </a:r>
            <a:endParaRPr lang="en-GB" sz="1800" b="1"/>
          </a:p>
        </p:txBody>
      </p:sp>
      <p:sp>
        <p:nvSpPr>
          <p:cNvPr id="5" name="TextBox 4">
            <a:extLst>
              <a:ext uri="{FF2B5EF4-FFF2-40B4-BE49-F238E27FC236}">
                <a16:creationId xmlns:a16="http://schemas.microsoft.com/office/drawing/2014/main" id="{0BE412BB-A4AB-84C0-0072-4339415FE728}"/>
              </a:ext>
            </a:extLst>
          </p:cNvPr>
          <p:cNvSpPr txBox="1"/>
          <p:nvPr/>
        </p:nvSpPr>
        <p:spPr>
          <a:xfrm>
            <a:off x="287171" y="1662907"/>
            <a:ext cx="7859387" cy="4344203"/>
          </a:xfrm>
          <a:prstGeom prst="rect">
            <a:avLst/>
          </a:prstGeom>
          <a:noFill/>
        </p:spPr>
        <p:txBody>
          <a:bodyPr wrap="square">
            <a:spAutoFit/>
          </a:bodyPr>
          <a:lstStyle/>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Choose a one of your scenes</a:t>
            </a:r>
          </a:p>
          <a:p>
            <a:pPr marL="457200" lvl="0" indent="-457200">
              <a:lnSpc>
                <a:spcPct val="150000"/>
              </a:lnSpc>
              <a:spcAft>
                <a:spcPts val="1200"/>
              </a:spcAft>
              <a:buFont typeface="+mj-lt"/>
              <a:buAutoNum type="arabicPeriod"/>
              <a:tabLst>
                <a:tab pos="228600" algn="l"/>
              </a:tabLst>
            </a:pPr>
            <a:r>
              <a:rPr lang="en-AU" sz="2000">
                <a:ea typeface="Calibri" panose="020F0502020204030204" pitchFamily="34" charset="0"/>
              </a:rPr>
              <a:t>Add asides and narrate </a:t>
            </a:r>
            <a:r>
              <a:rPr lang="en-AU" sz="2000">
                <a:effectLst/>
                <a:ea typeface="Calibri" panose="020F0502020204030204" pitchFamily="34" charset="0"/>
              </a:rPr>
              <a:t>what the characters are doing or offer commentary. Freeze the action each time you add an aside.</a:t>
            </a:r>
          </a:p>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Share with the class. </a:t>
            </a:r>
          </a:p>
          <a:p>
            <a:pPr marL="457200" lvl="0" indent="-457200">
              <a:lnSpc>
                <a:spcPct val="150000"/>
              </a:lnSpc>
              <a:spcAft>
                <a:spcPts val="1200"/>
              </a:spcAft>
              <a:buFont typeface="+mj-lt"/>
              <a:buAutoNum type="arabicPeriod"/>
              <a:tabLst>
                <a:tab pos="228600" algn="l"/>
              </a:tabLst>
            </a:pPr>
            <a:r>
              <a:rPr lang="en-AU" sz="2000">
                <a:effectLst/>
                <a:ea typeface="Calibri" panose="020F0502020204030204" pitchFamily="34" charset="0"/>
              </a:rPr>
              <a:t>As an audience member write down how the commentary </a:t>
            </a:r>
            <a:r>
              <a:rPr lang="en-AU" sz="2000">
                <a:ea typeface="Calibri" panose="020F0502020204030204" pitchFamily="34" charset="0"/>
              </a:rPr>
              <a:t>impacted the</a:t>
            </a:r>
            <a:r>
              <a:rPr lang="en-AU" sz="2000">
                <a:effectLst/>
                <a:ea typeface="Calibri" panose="020F0502020204030204" pitchFamily="34" charset="0"/>
              </a:rPr>
              <a:t> way you responded to the characters or situation. </a:t>
            </a:r>
          </a:p>
          <a:p>
            <a:pPr marL="457200" lvl="0" indent="-457200">
              <a:lnSpc>
                <a:spcPct val="150000"/>
              </a:lnSpc>
              <a:spcAft>
                <a:spcPts val="1200"/>
              </a:spcAft>
              <a:buFont typeface="+mj-lt"/>
              <a:buAutoNum type="arabicPeriod"/>
              <a:tabLst>
                <a:tab pos="228600" algn="l"/>
              </a:tabLst>
            </a:pPr>
            <a:r>
              <a:rPr lang="en-AU" sz="2000">
                <a:ea typeface="Calibri" panose="020F0502020204030204" pitchFamily="34" charset="0"/>
              </a:rPr>
              <a:t>Reflect on </a:t>
            </a:r>
            <a:r>
              <a:rPr lang="en-AU" sz="2000">
                <a:effectLst/>
                <a:ea typeface="Calibri" panose="020F0502020204030204" pitchFamily="34" charset="0"/>
              </a:rPr>
              <a:t>how this technique amplified the way characters were viewed and whether this supports your chosen style. </a:t>
            </a:r>
            <a:endParaRPr lang="en-GB" sz="2000">
              <a:effectLst/>
              <a:ea typeface="Calibri" panose="020F0502020204030204" pitchFamily="34" charset="0"/>
            </a:endParaRPr>
          </a:p>
        </p:txBody>
      </p:sp>
      <p:pic>
        <p:nvPicPr>
          <p:cNvPr id="6" name="Picture 5">
            <a:extLst>
              <a:ext uri="{FF2B5EF4-FFF2-40B4-BE49-F238E27FC236}">
                <a16:creationId xmlns:a16="http://schemas.microsoft.com/office/drawing/2014/main" id="{8C4CC689-AAA0-E695-B2ED-8267242DAA9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4444" y="1166236"/>
            <a:ext cx="3769556" cy="5331764"/>
          </a:xfrm>
          <a:prstGeom prst="rect">
            <a:avLst/>
          </a:prstGeom>
        </p:spPr>
      </p:pic>
      <p:sp>
        <p:nvSpPr>
          <p:cNvPr id="3" name="Slide Number Placeholder 2">
            <a:extLst>
              <a:ext uri="{FF2B5EF4-FFF2-40B4-BE49-F238E27FC236}">
                <a16:creationId xmlns:a16="http://schemas.microsoft.com/office/drawing/2014/main" id="{FD9778A7-FD8E-95B8-83D4-BA2C915322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91</a:t>
            </a:fld>
            <a:endParaRPr lang="en-AU"/>
          </a:p>
        </p:txBody>
      </p:sp>
    </p:spTree>
    <p:extLst>
      <p:ext uri="{BB962C8B-B14F-4D97-AF65-F5344CB8AC3E}">
        <p14:creationId xmlns:p14="http://schemas.microsoft.com/office/powerpoint/2010/main" val="17119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3432-5331-38DE-AA6B-DE61D4366C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24A180-CD31-6115-681C-68BC26846CF1}"/>
              </a:ext>
            </a:extLst>
          </p:cNvPr>
          <p:cNvSpPr>
            <a:spLocks noGrp="1"/>
          </p:cNvSpPr>
          <p:nvPr>
            <p:ph type="title"/>
          </p:nvPr>
        </p:nvSpPr>
        <p:spPr>
          <a:xfrm>
            <a:off x="360000" y="379595"/>
            <a:ext cx="6607380" cy="545601"/>
          </a:xfrm>
        </p:spPr>
        <p:txBody>
          <a:bodyPr/>
          <a:lstStyle/>
          <a:p>
            <a:r>
              <a:rPr lang="en-AU" dirty="0" err="1">
                <a:latin typeface="+mj-lt"/>
                <a:cs typeface="Arial"/>
              </a:rPr>
              <a:t>Clockfire</a:t>
            </a:r>
            <a:r>
              <a:rPr lang="en-AU" dirty="0">
                <a:latin typeface="+mj-lt"/>
                <a:cs typeface="Arial"/>
              </a:rPr>
              <a:t> Theatre – solving problems</a:t>
            </a:r>
            <a:endParaRPr lang="en-AU" dirty="0">
              <a:latin typeface="+mj-lt"/>
            </a:endParaRPr>
          </a:p>
        </p:txBody>
      </p:sp>
      <p:sp>
        <p:nvSpPr>
          <p:cNvPr id="2" name="Oval 1">
            <a:extLst>
              <a:ext uri="{FF2B5EF4-FFF2-40B4-BE49-F238E27FC236}">
                <a16:creationId xmlns:a16="http://schemas.microsoft.com/office/drawing/2014/main" id="{6B7DF3F8-C64E-26F3-A3A6-4204AE4E0E3D}"/>
              </a:ext>
              <a:ext uri="{C183D7F6-B498-43B3-948B-1728B52AA6E4}">
                <adec:decorative xmlns:adec="http://schemas.microsoft.com/office/drawing/2017/decorative" val="1"/>
              </a:ext>
            </a:extLst>
          </p:cNvPr>
          <p:cNvSpPr/>
          <p:nvPr/>
        </p:nvSpPr>
        <p:spPr>
          <a:xfrm>
            <a:off x="10929600" y="353643"/>
            <a:ext cx="914400" cy="914400"/>
          </a:xfrm>
          <a:prstGeom prst="ellipse">
            <a:avLst/>
          </a:prstGeom>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8.6</a:t>
            </a:r>
            <a:endParaRPr lang="en-GB" sz="1800" b="1"/>
          </a:p>
        </p:txBody>
      </p:sp>
      <p:sp>
        <p:nvSpPr>
          <p:cNvPr id="9" name="TextBox 8">
            <a:extLst>
              <a:ext uri="{FF2B5EF4-FFF2-40B4-BE49-F238E27FC236}">
                <a16:creationId xmlns:a16="http://schemas.microsoft.com/office/drawing/2014/main" id="{635110DC-5869-B447-4B84-53DE26BCA872}"/>
              </a:ext>
            </a:extLst>
          </p:cNvPr>
          <p:cNvSpPr txBox="1"/>
          <p:nvPr/>
        </p:nvSpPr>
        <p:spPr>
          <a:xfrm>
            <a:off x="360000" y="1602545"/>
            <a:ext cx="6097348" cy="3655616"/>
          </a:xfrm>
          <a:prstGeom prst="rect">
            <a:avLst/>
          </a:prstGeom>
          <a:noFill/>
        </p:spPr>
        <p:txBody>
          <a:bodyPr wrap="square">
            <a:spAutoFit/>
          </a:bodyPr>
          <a:lstStyle/>
          <a:p>
            <a:pPr marL="457200" lvl="1" indent="-457200">
              <a:lnSpc>
                <a:spcPct val="150000"/>
              </a:lnSpc>
              <a:spcAft>
                <a:spcPts val="1200"/>
              </a:spcAft>
              <a:buFont typeface="+mj-lt"/>
              <a:buAutoNum type="arabicPeriod"/>
            </a:pPr>
            <a:r>
              <a:rPr lang="en-AU" sz="2400" dirty="0">
                <a:effectLst/>
                <a:ea typeface="Calibri" panose="020F0502020204030204" pitchFamily="34" charset="0"/>
              </a:rPr>
              <a:t>What strategies do </a:t>
            </a:r>
            <a:r>
              <a:rPr lang="en-AU" sz="2400" dirty="0" err="1">
                <a:effectLst/>
                <a:ea typeface="Calibri" panose="020F0502020204030204" pitchFamily="34" charset="0"/>
              </a:rPr>
              <a:t>Clockfire</a:t>
            </a:r>
            <a:r>
              <a:rPr lang="en-AU" sz="2400" dirty="0">
                <a:effectLst/>
                <a:ea typeface="Calibri" panose="020F0502020204030204" pitchFamily="34" charset="0"/>
              </a:rPr>
              <a:t> Theatre use when solving problems?</a:t>
            </a:r>
          </a:p>
          <a:p>
            <a:pPr marL="457200" lvl="1" indent="-457200">
              <a:lnSpc>
                <a:spcPct val="150000"/>
              </a:lnSpc>
              <a:spcAft>
                <a:spcPts val="1200"/>
              </a:spcAft>
              <a:buFont typeface="+mj-lt"/>
              <a:buAutoNum type="arabicPeriod"/>
            </a:pPr>
            <a:r>
              <a:rPr lang="en-AU" dirty="0">
                <a:ea typeface="Calibri" panose="020F0502020204030204" pitchFamily="34" charset="0"/>
              </a:rPr>
              <a:t>How could you implement these when devising?</a:t>
            </a:r>
          </a:p>
          <a:p>
            <a:pPr marL="457200" lvl="1" indent="-457200">
              <a:lnSpc>
                <a:spcPct val="150000"/>
              </a:lnSpc>
              <a:spcAft>
                <a:spcPts val="1200"/>
              </a:spcAft>
              <a:buFont typeface="+mj-lt"/>
              <a:buAutoNum type="arabicPeriod"/>
            </a:pPr>
            <a:r>
              <a:rPr lang="en-AU" sz="2400" dirty="0">
                <a:effectLst/>
                <a:ea typeface="Calibri" panose="020F0502020204030204" pitchFamily="34" charset="0"/>
              </a:rPr>
              <a:t>What additional strategies could you use in your working group?</a:t>
            </a:r>
          </a:p>
        </p:txBody>
      </p:sp>
      <p:sp>
        <p:nvSpPr>
          <p:cNvPr id="3" name="Slide Number Placeholder 2">
            <a:extLst>
              <a:ext uri="{FF2B5EF4-FFF2-40B4-BE49-F238E27FC236}">
                <a16:creationId xmlns:a16="http://schemas.microsoft.com/office/drawing/2014/main" id="{D7BD5141-97B1-3547-9670-40A80F7DB5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92</a:t>
            </a:fld>
            <a:endParaRPr lang="en-AU"/>
          </a:p>
        </p:txBody>
      </p:sp>
      <p:sp>
        <p:nvSpPr>
          <p:cNvPr id="7" name="Oval 6">
            <a:extLst>
              <a:ext uri="{FF2B5EF4-FFF2-40B4-BE49-F238E27FC236}">
                <a16:creationId xmlns:a16="http://schemas.microsoft.com/office/drawing/2014/main" id="{3CDDEBDA-51FD-F488-DE07-ED5E91FFF7EC}"/>
              </a:ext>
              <a:ext uri="{C183D7F6-B498-43B3-948B-1728B52AA6E4}">
                <adec:decorative xmlns:adec="http://schemas.microsoft.com/office/drawing/2017/decorative" val="1"/>
              </a:ext>
            </a:extLst>
          </p:cNvPr>
          <p:cNvSpPr/>
          <p:nvPr/>
        </p:nvSpPr>
        <p:spPr>
          <a:xfrm>
            <a:off x="10994400" y="324647"/>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8.6</a:t>
            </a:r>
            <a:endParaRPr lang="en-GB" sz="1800" b="1"/>
          </a:p>
        </p:txBody>
      </p:sp>
      <p:pic>
        <p:nvPicPr>
          <p:cNvPr id="8" name="Picture 7">
            <a:extLst>
              <a:ext uri="{FF2B5EF4-FFF2-40B4-BE49-F238E27FC236}">
                <a16:creationId xmlns:a16="http://schemas.microsoft.com/office/drawing/2014/main" id="{72D07E29-0FDF-FAEA-FD37-BE3AFA482B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658" y="1480219"/>
            <a:ext cx="6847342" cy="4533900"/>
          </a:xfrm>
          <a:prstGeom prst="rect">
            <a:avLst/>
          </a:prstGeom>
        </p:spPr>
      </p:pic>
    </p:spTree>
    <p:extLst>
      <p:ext uri="{BB962C8B-B14F-4D97-AF65-F5344CB8AC3E}">
        <p14:creationId xmlns:p14="http://schemas.microsoft.com/office/powerpoint/2010/main" val="363178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F7EF-28D3-574D-6FF0-451703FDC1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01F2FC-FFB5-172F-CF82-158E21F0D0E0}"/>
              </a:ext>
            </a:extLst>
          </p:cNvPr>
          <p:cNvSpPr>
            <a:spLocks noGrp="1"/>
          </p:cNvSpPr>
          <p:nvPr>
            <p:ph type="title"/>
          </p:nvPr>
        </p:nvSpPr>
        <p:spPr/>
        <p:txBody>
          <a:bodyPr/>
          <a:lstStyle/>
          <a:p>
            <a:r>
              <a:rPr lang="en-AU">
                <a:latin typeface="+mj-lt"/>
                <a:cs typeface="Arial"/>
              </a:rPr>
              <a:t>Reflecting on new steps</a:t>
            </a:r>
            <a:endParaRPr lang="en-AU">
              <a:latin typeface="+mj-lt"/>
            </a:endParaRPr>
          </a:p>
        </p:txBody>
      </p:sp>
      <p:sp>
        <p:nvSpPr>
          <p:cNvPr id="6" name="Oval 5">
            <a:extLst>
              <a:ext uri="{FF2B5EF4-FFF2-40B4-BE49-F238E27FC236}">
                <a16:creationId xmlns:a16="http://schemas.microsoft.com/office/drawing/2014/main" id="{9F3637B4-12EC-BA70-06CB-640613EE7321}"/>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8.7</a:t>
            </a:r>
            <a:endParaRPr lang="en-GB" sz="1800" b="1"/>
          </a:p>
        </p:txBody>
      </p:sp>
      <p:sp>
        <p:nvSpPr>
          <p:cNvPr id="23" name="Cloud 22">
            <a:extLst>
              <a:ext uri="{FF2B5EF4-FFF2-40B4-BE49-F238E27FC236}">
                <a16:creationId xmlns:a16="http://schemas.microsoft.com/office/drawing/2014/main" id="{F56C535A-C430-1C18-313D-E893EF076A32}"/>
              </a:ext>
            </a:extLst>
          </p:cNvPr>
          <p:cNvSpPr/>
          <p:nvPr/>
        </p:nvSpPr>
        <p:spPr>
          <a:xfrm>
            <a:off x="391571" y="2817200"/>
            <a:ext cx="3541608" cy="3356188"/>
          </a:xfrm>
          <a:prstGeom prst="cloud">
            <a:avLst/>
          </a:prstGeom>
          <a:solidFill>
            <a:srgbClr val="E6D9FF"/>
          </a:solidFill>
          <a:ln>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lIns="457200" rtlCol="0" anchor="ctr" anchorCtr="1"/>
          <a:lstStyle/>
          <a:p>
            <a:pPr defTabSz="584200">
              <a:lnSpc>
                <a:spcPct val="150000"/>
              </a:lnSpc>
              <a:spcAft>
                <a:spcPts val="1200"/>
              </a:spcAft>
            </a:pPr>
            <a:r>
              <a:rPr lang="en-AU" sz="1800">
                <a:solidFill>
                  <a:schemeClr val="tx1"/>
                </a:solidFill>
                <a:ea typeface="Calibri" panose="020F0502020204030204" pitchFamily="34" charset="0"/>
              </a:rPr>
              <a:t>How could we use more inspiration from our research and community consultation? </a:t>
            </a:r>
          </a:p>
        </p:txBody>
      </p:sp>
      <p:sp>
        <p:nvSpPr>
          <p:cNvPr id="21" name="Cloud 20">
            <a:extLst>
              <a:ext uri="{FF2B5EF4-FFF2-40B4-BE49-F238E27FC236}">
                <a16:creationId xmlns:a16="http://schemas.microsoft.com/office/drawing/2014/main" id="{57B8E295-7409-E1DE-FFB9-727F966DB3A2}"/>
              </a:ext>
            </a:extLst>
          </p:cNvPr>
          <p:cNvSpPr/>
          <p:nvPr/>
        </p:nvSpPr>
        <p:spPr>
          <a:xfrm>
            <a:off x="4149294" y="989236"/>
            <a:ext cx="3951804" cy="2258172"/>
          </a:xfrm>
          <a:prstGeom prst="cloud">
            <a:avLst/>
          </a:prstGeom>
          <a:solidFill>
            <a:srgbClr val="E6D9FF"/>
          </a:solidFill>
          <a:ln>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lIns="457200" rtlCol="0" anchor="ctr" anchorCtr="1"/>
          <a:lstStyle/>
          <a:p>
            <a:pPr>
              <a:lnSpc>
                <a:spcPct val="150000"/>
              </a:lnSpc>
              <a:spcAft>
                <a:spcPts val="1200"/>
              </a:spcAft>
            </a:pPr>
            <a:r>
              <a:rPr lang="en-AU" sz="1800">
                <a:solidFill>
                  <a:schemeClr val="tx1"/>
                </a:solidFill>
                <a:ea typeface="Calibri" panose="020F0502020204030204" pitchFamily="34" charset="0"/>
              </a:rPr>
              <a:t>What do we want to keep, change and chuck?</a:t>
            </a:r>
          </a:p>
        </p:txBody>
      </p:sp>
      <p:sp>
        <p:nvSpPr>
          <p:cNvPr id="22" name="Cloud 21">
            <a:extLst>
              <a:ext uri="{FF2B5EF4-FFF2-40B4-BE49-F238E27FC236}">
                <a16:creationId xmlns:a16="http://schemas.microsoft.com/office/drawing/2014/main" id="{CB4814D8-0F40-82BA-EC56-620F617714E3}"/>
              </a:ext>
            </a:extLst>
          </p:cNvPr>
          <p:cNvSpPr/>
          <p:nvPr/>
        </p:nvSpPr>
        <p:spPr>
          <a:xfrm>
            <a:off x="8317213" y="2613909"/>
            <a:ext cx="3483216" cy="1934008"/>
          </a:xfrm>
          <a:prstGeom prst="cloud">
            <a:avLst/>
          </a:prstGeom>
          <a:solidFill>
            <a:srgbClr val="E6D9FF"/>
          </a:solidFill>
          <a:ln>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lIns="457200" rtlCol="0" anchor="ctr" anchorCtr="1"/>
          <a:lstStyle/>
          <a:p>
            <a:pPr>
              <a:lnSpc>
                <a:spcPct val="150000"/>
              </a:lnSpc>
              <a:spcAft>
                <a:spcPts val="1200"/>
              </a:spcAft>
            </a:pPr>
            <a:r>
              <a:rPr lang="en-AU" sz="1800">
                <a:solidFill>
                  <a:schemeClr val="tx1"/>
                </a:solidFill>
                <a:ea typeface="Calibri" panose="020F0502020204030204" pitchFamily="34" charset="0"/>
              </a:rPr>
              <a:t>What are our next steps?</a:t>
            </a:r>
          </a:p>
        </p:txBody>
      </p:sp>
      <p:pic>
        <p:nvPicPr>
          <p:cNvPr id="5" name="Picture 4">
            <a:extLst>
              <a:ext uri="{FF2B5EF4-FFF2-40B4-BE49-F238E27FC236}">
                <a16:creationId xmlns:a16="http://schemas.microsoft.com/office/drawing/2014/main" id="{69E425B6-95DD-2B91-37F4-4489D9E5C18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08770" y="2991395"/>
            <a:ext cx="4432854" cy="3614046"/>
          </a:xfrm>
          <a:prstGeom prst="rect">
            <a:avLst/>
          </a:prstGeom>
        </p:spPr>
      </p:pic>
      <p:sp>
        <p:nvSpPr>
          <p:cNvPr id="3" name="Slide Number Placeholder 2">
            <a:extLst>
              <a:ext uri="{FF2B5EF4-FFF2-40B4-BE49-F238E27FC236}">
                <a16:creationId xmlns:a16="http://schemas.microsoft.com/office/drawing/2014/main" id="{4B0A8D65-572E-5A95-4FE5-FC0638DB42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93</a:t>
            </a:fld>
            <a:endParaRPr lang="en-AU"/>
          </a:p>
        </p:txBody>
      </p:sp>
    </p:spTree>
    <p:extLst>
      <p:ext uri="{BB962C8B-B14F-4D97-AF65-F5344CB8AC3E}">
        <p14:creationId xmlns:p14="http://schemas.microsoft.com/office/powerpoint/2010/main" val="277552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3654-CF6A-ED4F-CD4F-A1BE7373A4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C14509-8D71-7F9B-5C9D-88F15420C47D}"/>
              </a:ext>
            </a:extLst>
          </p:cNvPr>
          <p:cNvSpPr>
            <a:spLocks noGrp="1"/>
          </p:cNvSpPr>
          <p:nvPr>
            <p:ph type="ctrTitle"/>
          </p:nvPr>
        </p:nvSpPr>
        <p:spPr/>
        <p:txBody>
          <a:bodyPr/>
          <a:lstStyle/>
          <a:p>
            <a:r>
              <a:rPr lang="en-AU">
                <a:effectLst/>
                <a:latin typeface="+mj-lt"/>
                <a:ea typeface="Times New Roman" panose="02020603050405020304" pitchFamily="18" charset="0"/>
                <a:cs typeface="Arial"/>
              </a:rPr>
              <a:t>Learning sequence 9 </a:t>
            </a:r>
            <a:r>
              <a:rPr lang="en-AU">
                <a:effectLst/>
                <a:latin typeface="+mj-lt"/>
                <a:ea typeface="Calibri"/>
                <a:cs typeface="Arial"/>
              </a:rPr>
              <a:t>– </a:t>
            </a:r>
            <a:r>
              <a:rPr lang="en-AU">
                <a:latin typeface="+mj-lt"/>
                <a:ea typeface="Calibri"/>
                <a:cs typeface="Arial"/>
              </a:rPr>
              <a:t>refining and performance</a:t>
            </a:r>
            <a:endParaRPr lang="en-AU">
              <a:latin typeface="+mj-lt"/>
            </a:endParaRPr>
          </a:p>
        </p:txBody>
      </p:sp>
      <p:pic>
        <p:nvPicPr>
          <p:cNvPr id="4" name="Picture 3">
            <a:extLst>
              <a:ext uri="{FF2B5EF4-FFF2-40B4-BE49-F238E27FC236}">
                <a16:creationId xmlns:a16="http://schemas.microsoft.com/office/drawing/2014/main" id="{7122D5BA-8EA0-B7B5-8BF8-D54B14EF10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80961" y="2048462"/>
            <a:ext cx="4086544" cy="2963151"/>
          </a:xfrm>
          <a:prstGeom prst="rect">
            <a:avLst/>
          </a:prstGeom>
        </p:spPr>
      </p:pic>
    </p:spTree>
    <p:extLst>
      <p:ext uri="{BB962C8B-B14F-4D97-AF65-F5344CB8AC3E}">
        <p14:creationId xmlns:p14="http://schemas.microsoft.com/office/powerpoint/2010/main" val="961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01E7-1404-66B1-0715-64BBBB62C6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8B85B2-1CAA-5793-A72C-DF2B4570A5A6}"/>
              </a:ext>
            </a:extLst>
          </p:cNvPr>
          <p:cNvSpPr>
            <a:spLocks noGrp="1"/>
          </p:cNvSpPr>
          <p:nvPr>
            <p:ph type="title"/>
          </p:nvPr>
        </p:nvSpPr>
        <p:spPr>
          <a:xfrm>
            <a:off x="370416" y="746043"/>
            <a:ext cx="10260002" cy="522000"/>
          </a:xfrm>
        </p:spPr>
        <p:txBody>
          <a:bodyPr/>
          <a:lstStyle/>
          <a:p>
            <a:r>
              <a:rPr lang="en-AU">
                <a:latin typeface="+mj-lt"/>
              </a:rPr>
              <a:t>Learning intentions and success criteria (9)</a:t>
            </a:r>
          </a:p>
        </p:txBody>
      </p:sp>
      <p:sp>
        <p:nvSpPr>
          <p:cNvPr id="6" name="Oval 5">
            <a:extLst>
              <a:ext uri="{FF2B5EF4-FFF2-40B4-BE49-F238E27FC236}">
                <a16:creationId xmlns:a16="http://schemas.microsoft.com/office/drawing/2014/main" id="{42FBA861-E39D-C21D-1407-F8B273F4583D}"/>
              </a:ext>
              <a:ext uri="{C183D7F6-B498-43B3-948B-1728B52AA6E4}">
                <adec:decorative xmlns:adec="http://schemas.microsoft.com/office/drawing/2017/decorative" val="1"/>
              </a:ext>
            </a:extLst>
          </p:cNvPr>
          <p:cNvSpPr/>
          <p:nvPr/>
        </p:nvSpPr>
        <p:spPr>
          <a:xfrm>
            <a:off x="10929600" y="353643"/>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AU" sz="4800">
                <a:solidFill>
                  <a:srgbClr val="FFFFFF"/>
                </a:solidFill>
                <a:latin typeface="Arial" panose="020B0604020202020204"/>
              </a:rPr>
              <a:t>9</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F3CDAE90-F181-BD13-3BAF-CB8A20975C71}"/>
              </a:ext>
            </a:extLst>
          </p:cNvPr>
          <p:cNvSpPr txBox="1"/>
          <p:nvPr/>
        </p:nvSpPr>
        <p:spPr>
          <a:xfrm>
            <a:off x="370416" y="1879410"/>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a:rPr>
              <a:t>We are learning to</a:t>
            </a:r>
            <a:endParaRPr lang="en-AU" sz="2000" b="1">
              <a:solidFill>
                <a:schemeClr val="accent1"/>
              </a:solidFill>
              <a:latin typeface="+mj-lt"/>
              <a:ea typeface="+mn-lt"/>
              <a:cs typeface="Arial"/>
            </a:endParaRPr>
          </a:p>
          <a:p>
            <a:pPr marL="342900" indent="-342900">
              <a:lnSpc>
                <a:spcPct val="150000"/>
              </a:lnSpc>
              <a:spcAft>
                <a:spcPts val="600"/>
              </a:spcAft>
              <a:buFont typeface="Arial" panose="020B0604020202020204" pitchFamily="34" charset="0"/>
              <a:buChar char="•"/>
            </a:pPr>
            <a:r>
              <a:rPr lang="en-AU" sz="2000">
                <a:ea typeface="Calibri"/>
              </a:rPr>
              <a:t>rehearse and refine ways of applying the elements of performance </a:t>
            </a:r>
          </a:p>
          <a:p>
            <a:pPr marL="342900" indent="-342900">
              <a:lnSpc>
                <a:spcPct val="150000"/>
              </a:lnSpc>
              <a:spcAft>
                <a:spcPts val="600"/>
              </a:spcAft>
              <a:buFont typeface="Arial" panose="020B0604020202020204" pitchFamily="34" charset="0"/>
              <a:buChar char="•"/>
            </a:pPr>
            <a:r>
              <a:rPr lang="en-AU" sz="2000">
                <a:ea typeface="Calibri"/>
              </a:rPr>
              <a:t>collaboratively stage group-devised performance with shared and sustained intention</a:t>
            </a:r>
          </a:p>
          <a:p>
            <a:pPr marL="342900" indent="-342900">
              <a:lnSpc>
                <a:spcPct val="150000"/>
              </a:lnSpc>
              <a:spcAft>
                <a:spcPts val="600"/>
              </a:spcAft>
              <a:buFont typeface="Arial" panose="020B0604020202020204" pitchFamily="34" charset="0"/>
              <a:buChar char="•"/>
            </a:pPr>
            <a:r>
              <a:rPr lang="en-AU" sz="2000">
                <a:ea typeface="Calibri"/>
              </a:rPr>
              <a:t>evaluate how choices in the elements of drama develop whilst refining and performing group devised work.</a:t>
            </a:r>
          </a:p>
          <a:p>
            <a:pPr>
              <a:lnSpc>
                <a:spcPct val="150000"/>
              </a:lnSpc>
              <a:spcAft>
                <a:spcPts val="600"/>
              </a:spcAft>
            </a:pPr>
            <a:r>
              <a:rPr lang="en-AU" sz="2000" b="1">
                <a:solidFill>
                  <a:schemeClr val="accent1"/>
                </a:solidFill>
                <a:latin typeface="+mj-lt"/>
                <a:cs typeface="Arial"/>
              </a:rPr>
              <a:t>We can</a:t>
            </a:r>
            <a:endParaRPr lang="en-US" sz="2000">
              <a:solidFill>
                <a:schemeClr val="accent1"/>
              </a:solidFill>
              <a:latin typeface="+mj-lt"/>
              <a:cs typeface="Arial"/>
            </a:endParaRPr>
          </a:p>
          <a:p>
            <a:pPr marL="342900" lvl="0" indent="-342900">
              <a:lnSpc>
                <a:spcPct val="150000"/>
              </a:lnSpc>
              <a:spcAft>
                <a:spcPts val="600"/>
              </a:spcAft>
              <a:buFont typeface="Arial" panose="020B0604020202020204" pitchFamily="34" charset="0"/>
              <a:buChar char="•"/>
            </a:pPr>
            <a:r>
              <a:rPr lang="en-AU" sz="2000">
                <a:ea typeface="Calibri"/>
              </a:rPr>
              <a:t>rehearse and refine and the dramatic elements to craft dramatic meaning.</a:t>
            </a:r>
          </a:p>
          <a:p>
            <a:pPr marL="342900" lvl="0" indent="-342900">
              <a:lnSpc>
                <a:spcPct val="150000"/>
              </a:lnSpc>
              <a:spcAft>
                <a:spcPts val="600"/>
              </a:spcAft>
              <a:buFont typeface="Arial" panose="020B0604020202020204" pitchFamily="34" charset="0"/>
              <a:buChar char="•"/>
            </a:pPr>
            <a:r>
              <a:rPr lang="en-AU" sz="2000">
                <a:ea typeface="Calibri"/>
              </a:rPr>
              <a:t>stage ideas, images and stories to express identities, values and perspectives</a:t>
            </a:r>
          </a:p>
          <a:p>
            <a:pPr marL="342900" lvl="0" indent="-342900">
              <a:lnSpc>
                <a:spcPct val="150000"/>
              </a:lnSpc>
              <a:spcAft>
                <a:spcPts val="600"/>
              </a:spcAft>
              <a:buFont typeface="Arial" panose="020B0604020202020204" pitchFamily="34" charset="0"/>
              <a:buChar char="•"/>
            </a:pPr>
            <a:r>
              <a:rPr lang="en-AU" sz="2000">
                <a:ea typeface="Calibri"/>
              </a:rPr>
              <a:t>document processes for developing, investigating and refining new ideas </a:t>
            </a:r>
          </a:p>
        </p:txBody>
      </p:sp>
      <p:sp>
        <p:nvSpPr>
          <p:cNvPr id="2" name="Slide Number Placeholder 1">
            <a:extLst>
              <a:ext uri="{FF2B5EF4-FFF2-40B4-BE49-F238E27FC236}">
                <a16:creationId xmlns:a16="http://schemas.microsoft.com/office/drawing/2014/main" id="{D2BD0782-C10F-B606-3DE8-F650530A92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95</a:t>
            </a:fld>
            <a:endParaRPr lang="en-AU"/>
          </a:p>
        </p:txBody>
      </p:sp>
    </p:spTree>
    <p:extLst>
      <p:ext uri="{BB962C8B-B14F-4D97-AF65-F5344CB8AC3E}">
        <p14:creationId xmlns:p14="http://schemas.microsoft.com/office/powerpoint/2010/main" val="13614712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B12F-9EDA-013B-8671-24FCFF10B7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78AE81-9013-F8D2-9D12-015F1019A97E}"/>
              </a:ext>
            </a:extLst>
          </p:cNvPr>
          <p:cNvSpPr>
            <a:spLocks noGrp="1"/>
          </p:cNvSpPr>
          <p:nvPr>
            <p:ph type="title"/>
          </p:nvPr>
        </p:nvSpPr>
        <p:spPr/>
        <p:txBody>
          <a:bodyPr/>
          <a:lstStyle/>
          <a:p>
            <a:r>
              <a:rPr lang="en-AU">
                <a:latin typeface="+mj-lt"/>
                <a:cs typeface="Arial"/>
              </a:rPr>
              <a:t>Peer feedback (1)</a:t>
            </a:r>
            <a:endParaRPr lang="en-AU">
              <a:latin typeface="+mj-lt"/>
            </a:endParaRPr>
          </a:p>
        </p:txBody>
      </p:sp>
      <p:sp>
        <p:nvSpPr>
          <p:cNvPr id="5" name="Oval 4">
            <a:extLst>
              <a:ext uri="{FF2B5EF4-FFF2-40B4-BE49-F238E27FC236}">
                <a16:creationId xmlns:a16="http://schemas.microsoft.com/office/drawing/2014/main" id="{FA0C676A-810C-B804-8504-851B480C7D90}"/>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9.4a</a:t>
            </a:r>
            <a:endParaRPr lang="en-GB" sz="1800" b="1"/>
          </a:p>
        </p:txBody>
      </p:sp>
      <p:sp>
        <p:nvSpPr>
          <p:cNvPr id="8" name="Rectangle: Rounded Corners 7">
            <a:extLst>
              <a:ext uri="{FF2B5EF4-FFF2-40B4-BE49-F238E27FC236}">
                <a16:creationId xmlns:a16="http://schemas.microsoft.com/office/drawing/2014/main" id="{425A5507-3302-2DFA-DFE2-2E1E28724968}"/>
              </a:ext>
            </a:extLst>
          </p:cNvPr>
          <p:cNvSpPr/>
          <p:nvPr/>
        </p:nvSpPr>
        <p:spPr>
          <a:xfrm>
            <a:off x="360000" y="1132597"/>
            <a:ext cx="7056611" cy="3214756"/>
          </a:xfrm>
          <a:prstGeom prst="roundRect">
            <a:avLst>
              <a:gd name="adj" fmla="val 6925"/>
            </a:avLst>
          </a:prstGeom>
          <a:solidFill>
            <a:srgbClr val="E6D9FF"/>
          </a:solidFill>
          <a:ln>
            <a:solidFill>
              <a:srgbClr val="E6D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nSpc>
                <a:spcPct val="150000"/>
              </a:lnSpc>
              <a:spcAft>
                <a:spcPts val="1200"/>
              </a:spcAft>
              <a:buFont typeface="+mj-lt"/>
              <a:buAutoNum type="arabicPeriod"/>
            </a:pPr>
            <a:r>
              <a:rPr lang="en-AU" sz="2000">
                <a:solidFill>
                  <a:schemeClr val="tx1"/>
                </a:solidFill>
              </a:rPr>
              <a:t>Identify and describe one moment that was effective </a:t>
            </a:r>
          </a:p>
          <a:p>
            <a:pPr marL="952485" lvl="1" indent="-342900">
              <a:lnSpc>
                <a:spcPct val="150000"/>
              </a:lnSpc>
              <a:spcAft>
                <a:spcPts val="1200"/>
              </a:spcAft>
              <a:buFont typeface="Arial" panose="020B0604020202020204" pitchFamily="34" charset="0"/>
              <a:buChar char="•"/>
            </a:pPr>
            <a:r>
              <a:rPr lang="en-AU" sz="2000">
                <a:solidFill>
                  <a:schemeClr val="tx1"/>
                </a:solidFill>
              </a:rPr>
              <a:t>2 sentences</a:t>
            </a:r>
          </a:p>
          <a:p>
            <a:pPr marL="457200" indent="-457200">
              <a:lnSpc>
                <a:spcPct val="150000"/>
              </a:lnSpc>
              <a:spcAft>
                <a:spcPts val="1200"/>
              </a:spcAft>
              <a:buFont typeface="+mj-lt"/>
              <a:buAutoNum type="arabicPeriod"/>
            </a:pPr>
            <a:r>
              <a:rPr lang="en-AU" sz="2000">
                <a:solidFill>
                  <a:schemeClr val="tx1"/>
                </a:solidFill>
              </a:rPr>
              <a:t>Identify and describe one moment that could be refined </a:t>
            </a:r>
          </a:p>
          <a:p>
            <a:pPr marL="952485" lvl="1" indent="-342900">
              <a:lnSpc>
                <a:spcPct val="150000"/>
              </a:lnSpc>
              <a:spcAft>
                <a:spcPts val="1200"/>
              </a:spcAft>
              <a:buFont typeface="Arial" panose="020B0604020202020204" pitchFamily="34" charset="0"/>
              <a:buChar char="•"/>
            </a:pPr>
            <a:r>
              <a:rPr lang="en-AU" sz="2000">
                <a:solidFill>
                  <a:schemeClr val="tx1"/>
                </a:solidFill>
              </a:rPr>
              <a:t>2 sentences</a:t>
            </a:r>
            <a:endParaRPr lang="en-GB" sz="2000">
              <a:solidFill>
                <a:schemeClr val="tx1"/>
              </a:solidFill>
            </a:endParaRPr>
          </a:p>
        </p:txBody>
      </p:sp>
      <p:pic>
        <p:nvPicPr>
          <p:cNvPr id="10" name="Picture 9">
            <a:extLst>
              <a:ext uri="{FF2B5EF4-FFF2-40B4-BE49-F238E27FC236}">
                <a16:creationId xmlns:a16="http://schemas.microsoft.com/office/drawing/2014/main" id="{B9F3AAAE-67E6-3B65-98B2-1AFB02E1B04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032733" y="2805475"/>
            <a:ext cx="3811267" cy="3523871"/>
          </a:xfrm>
          <a:prstGeom prst="rect">
            <a:avLst/>
          </a:prstGeom>
        </p:spPr>
      </p:pic>
      <p:sp>
        <p:nvSpPr>
          <p:cNvPr id="3" name="Slide Number Placeholder 2">
            <a:extLst>
              <a:ext uri="{FF2B5EF4-FFF2-40B4-BE49-F238E27FC236}">
                <a16:creationId xmlns:a16="http://schemas.microsoft.com/office/drawing/2014/main" id="{02FDA1D9-B2F5-2709-EE61-0C67082794A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96</a:t>
            </a:fld>
            <a:endParaRPr lang="en-AU"/>
          </a:p>
        </p:txBody>
      </p:sp>
    </p:spTree>
    <p:extLst>
      <p:ext uri="{BB962C8B-B14F-4D97-AF65-F5344CB8AC3E}">
        <p14:creationId xmlns:p14="http://schemas.microsoft.com/office/powerpoint/2010/main" val="8221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DE5D-AB03-D3FF-FD16-0917E66715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11C15F-9212-0BCB-97D2-F9A6CE4BE198}"/>
              </a:ext>
            </a:extLst>
          </p:cNvPr>
          <p:cNvSpPr>
            <a:spLocks noGrp="1"/>
          </p:cNvSpPr>
          <p:nvPr>
            <p:ph type="title"/>
          </p:nvPr>
        </p:nvSpPr>
        <p:spPr/>
        <p:txBody>
          <a:bodyPr/>
          <a:lstStyle/>
          <a:p>
            <a:r>
              <a:rPr lang="en-AU">
                <a:latin typeface="+mj-lt"/>
                <a:cs typeface="Arial"/>
              </a:rPr>
              <a:t>Peer feedback (2)</a:t>
            </a:r>
            <a:endParaRPr lang="en-AU">
              <a:latin typeface="+mj-lt"/>
            </a:endParaRPr>
          </a:p>
        </p:txBody>
      </p:sp>
      <p:sp>
        <p:nvSpPr>
          <p:cNvPr id="5" name="Oval 4">
            <a:extLst>
              <a:ext uri="{FF2B5EF4-FFF2-40B4-BE49-F238E27FC236}">
                <a16:creationId xmlns:a16="http://schemas.microsoft.com/office/drawing/2014/main" id="{BD897CFA-CC49-7117-05A2-0F7E44E884A9}"/>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9.4b</a:t>
            </a:r>
            <a:endParaRPr lang="en-GB" sz="1800" b="1"/>
          </a:p>
        </p:txBody>
      </p:sp>
      <p:sp>
        <p:nvSpPr>
          <p:cNvPr id="10" name="Rectangle: Rounded Corners 9">
            <a:extLst>
              <a:ext uri="{FF2B5EF4-FFF2-40B4-BE49-F238E27FC236}">
                <a16:creationId xmlns:a16="http://schemas.microsoft.com/office/drawing/2014/main" id="{1EEE55F5-AAB8-45E6-3711-699B71678017}"/>
              </a:ext>
            </a:extLst>
          </p:cNvPr>
          <p:cNvSpPr/>
          <p:nvPr/>
        </p:nvSpPr>
        <p:spPr>
          <a:xfrm>
            <a:off x="360000" y="1268043"/>
            <a:ext cx="6850697" cy="2278523"/>
          </a:xfrm>
          <a:prstGeom prst="roundRect">
            <a:avLst>
              <a:gd name="adj" fmla="val 12758"/>
            </a:avLst>
          </a:prstGeom>
          <a:solidFill>
            <a:srgbClr val="FFCC99"/>
          </a:solidFill>
          <a:ln>
            <a:solidFill>
              <a:srgbClr val="FFCC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2000">
                <a:solidFill>
                  <a:schemeClr val="tx1"/>
                </a:solidFill>
              </a:rPr>
              <a:t>Explain why this moment needs to be refined. </a:t>
            </a:r>
          </a:p>
          <a:p>
            <a:pPr marL="342900" indent="-342900">
              <a:lnSpc>
                <a:spcPct val="150000"/>
              </a:lnSpc>
              <a:spcAft>
                <a:spcPts val="1200"/>
              </a:spcAft>
              <a:buFont typeface="Arial" panose="020B0604020202020204" pitchFamily="34" charset="0"/>
              <a:buChar char="•"/>
            </a:pPr>
            <a:r>
              <a:rPr lang="en-AU" sz="2000">
                <a:solidFill>
                  <a:schemeClr val="tx1"/>
                </a:solidFill>
              </a:rPr>
              <a:t>3 sentences</a:t>
            </a:r>
          </a:p>
          <a:p>
            <a:pPr marL="342900" indent="-342900">
              <a:lnSpc>
                <a:spcPct val="150000"/>
              </a:lnSpc>
              <a:spcAft>
                <a:spcPts val="1200"/>
              </a:spcAft>
              <a:buFont typeface="Arial" panose="020B0604020202020204" pitchFamily="34" charset="0"/>
              <a:buChar char="•"/>
            </a:pPr>
            <a:r>
              <a:rPr lang="en-AU" sz="2000">
                <a:solidFill>
                  <a:schemeClr val="tx1"/>
                </a:solidFill>
              </a:rPr>
              <a:t>Include purpose words</a:t>
            </a:r>
            <a:endParaRPr lang="en-GB" sz="2000">
              <a:solidFill>
                <a:schemeClr val="tx1"/>
              </a:solidFill>
            </a:endParaRPr>
          </a:p>
        </p:txBody>
      </p:sp>
      <p:pic>
        <p:nvPicPr>
          <p:cNvPr id="12" name="Picture 11">
            <a:extLst>
              <a:ext uri="{FF2B5EF4-FFF2-40B4-BE49-F238E27FC236}">
                <a16:creationId xmlns:a16="http://schemas.microsoft.com/office/drawing/2014/main" id="{60A67D93-44DC-A9A7-6A9C-A940F70C875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82652" y="3786824"/>
            <a:ext cx="3005392" cy="2909176"/>
          </a:xfrm>
          <a:prstGeom prst="rect">
            <a:avLst/>
          </a:prstGeom>
        </p:spPr>
      </p:pic>
      <p:graphicFrame>
        <p:nvGraphicFramePr>
          <p:cNvPr id="6" name="Table 5">
            <a:extLst>
              <a:ext uri="{FF2B5EF4-FFF2-40B4-BE49-F238E27FC236}">
                <a16:creationId xmlns:a16="http://schemas.microsoft.com/office/drawing/2014/main" id="{9193C23B-E029-C780-07C0-EB8CAC5FDBC3}"/>
              </a:ext>
            </a:extLst>
          </p:cNvPr>
          <p:cNvGraphicFramePr>
            <a:graphicFrameLocks noGrp="1"/>
          </p:cNvGraphicFramePr>
          <p:nvPr>
            <p:extLst>
              <p:ext uri="{D42A27DB-BD31-4B8C-83A1-F6EECF244321}">
                <p14:modId xmlns:p14="http://schemas.microsoft.com/office/powerpoint/2010/main" val="673371488"/>
              </p:ext>
            </p:extLst>
          </p:nvPr>
        </p:nvGraphicFramePr>
        <p:xfrm>
          <a:off x="7586489" y="1268043"/>
          <a:ext cx="2622134" cy="5427957"/>
        </p:xfrm>
        <a:graphic>
          <a:graphicData uri="http://schemas.openxmlformats.org/drawingml/2006/table">
            <a:tbl>
              <a:tblPr firstRow="1" bandRow="1">
                <a:tableStyleId>{5A111915-BE36-4E01-A7E5-04B1672EAD32}</a:tableStyleId>
              </a:tblPr>
              <a:tblGrid>
                <a:gridCol w="2622134">
                  <a:extLst>
                    <a:ext uri="{9D8B030D-6E8A-4147-A177-3AD203B41FA5}">
                      <a16:colId xmlns:a16="http://schemas.microsoft.com/office/drawing/2014/main" val="885170673"/>
                    </a:ext>
                  </a:extLst>
                </a:gridCol>
              </a:tblGrid>
              <a:tr h="392707">
                <a:tc>
                  <a:txBody>
                    <a:bodyPr/>
                    <a:lstStyle/>
                    <a:p>
                      <a:pPr algn="ctr"/>
                      <a:r>
                        <a:rPr lang="en-AU">
                          <a:solidFill>
                            <a:schemeClr val="tx1"/>
                          </a:solidFill>
                          <a:latin typeface="+mj-lt"/>
                        </a:rPr>
                        <a:t>Purpose words</a:t>
                      </a:r>
                      <a:endParaRPr lang="en-GB">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76936834"/>
                  </a:ext>
                </a:extLst>
              </a:tr>
              <a:tr h="5035250">
                <a:tc>
                  <a:txBody>
                    <a:bodyPr/>
                    <a:lstStyle/>
                    <a:p>
                      <a:pPr algn="ctr">
                        <a:lnSpc>
                          <a:spcPct val="100000"/>
                        </a:lnSpc>
                      </a:pPr>
                      <a:r>
                        <a:rPr lang="en-AU" sz="1800" dirty="0"/>
                        <a:t>Challenge</a:t>
                      </a:r>
                      <a:endParaRPr lang="en-GB" sz="1800" dirty="0"/>
                    </a:p>
                    <a:p>
                      <a:pPr algn="ctr">
                        <a:lnSpc>
                          <a:spcPct val="100000"/>
                        </a:lnSpc>
                      </a:pPr>
                      <a:r>
                        <a:rPr lang="en-AU" sz="1800" dirty="0"/>
                        <a:t>Clarify</a:t>
                      </a:r>
                      <a:endParaRPr lang="en-GB" sz="1800" dirty="0"/>
                    </a:p>
                    <a:p>
                      <a:pPr algn="ctr">
                        <a:lnSpc>
                          <a:spcPct val="100000"/>
                        </a:lnSpc>
                      </a:pPr>
                      <a:r>
                        <a:rPr lang="en-AU" sz="1800" dirty="0"/>
                        <a:t>Construct</a:t>
                      </a:r>
                      <a:endParaRPr lang="en-GB" sz="1800" dirty="0"/>
                    </a:p>
                    <a:p>
                      <a:pPr algn="ctr">
                        <a:lnSpc>
                          <a:spcPct val="100000"/>
                        </a:lnSpc>
                      </a:pPr>
                      <a:r>
                        <a:rPr lang="en-AU" sz="1800" dirty="0"/>
                        <a:t>Create</a:t>
                      </a:r>
                      <a:endParaRPr lang="en-GB" sz="1800" dirty="0"/>
                    </a:p>
                    <a:p>
                      <a:pPr algn="ctr">
                        <a:lnSpc>
                          <a:spcPct val="100000"/>
                        </a:lnSpc>
                      </a:pPr>
                      <a:r>
                        <a:rPr lang="en-AU" sz="1800" dirty="0"/>
                        <a:t>Develop</a:t>
                      </a:r>
                      <a:endParaRPr lang="en-GB" sz="1800" dirty="0"/>
                    </a:p>
                    <a:p>
                      <a:pPr algn="ctr">
                        <a:lnSpc>
                          <a:spcPct val="100000"/>
                        </a:lnSpc>
                      </a:pPr>
                      <a:r>
                        <a:rPr lang="en-AU" sz="1800" dirty="0"/>
                        <a:t>Differentiate</a:t>
                      </a:r>
                      <a:endParaRPr lang="en-GB" sz="1800" dirty="0"/>
                    </a:p>
                    <a:p>
                      <a:pPr algn="ctr">
                        <a:lnSpc>
                          <a:spcPct val="100000"/>
                        </a:lnSpc>
                      </a:pPr>
                      <a:r>
                        <a:rPr lang="en-AU" sz="1800" dirty="0"/>
                        <a:t>Educate</a:t>
                      </a:r>
                      <a:endParaRPr lang="en-GB" sz="1800" dirty="0"/>
                    </a:p>
                    <a:p>
                      <a:pPr algn="ctr">
                        <a:lnSpc>
                          <a:spcPct val="100000"/>
                        </a:lnSpc>
                      </a:pPr>
                      <a:r>
                        <a:rPr lang="en-AU" sz="1800" dirty="0"/>
                        <a:t>Evoke</a:t>
                      </a:r>
                    </a:p>
                    <a:p>
                      <a:pPr lvl="0" algn="ctr" defTabSz="914377">
                        <a:defRPr/>
                      </a:pPr>
                      <a:r>
                        <a:rPr lang="en-AU" sz="1800" dirty="0"/>
                        <a:t>Exemplify</a:t>
                      </a:r>
                    </a:p>
                    <a:p>
                      <a:pPr algn="ctr">
                        <a:lnSpc>
                          <a:spcPct val="100000"/>
                        </a:lnSpc>
                      </a:pPr>
                      <a:r>
                        <a:rPr lang="en-AU" sz="1800" dirty="0"/>
                        <a:t>Highlight</a:t>
                      </a:r>
                      <a:endParaRPr lang="en-GB" sz="1800" dirty="0"/>
                    </a:p>
                    <a:p>
                      <a:pPr algn="ctr">
                        <a:lnSpc>
                          <a:spcPct val="100000"/>
                        </a:lnSpc>
                      </a:pPr>
                      <a:r>
                        <a:rPr lang="en-AU" sz="1800" dirty="0"/>
                        <a:t>Illuminate</a:t>
                      </a:r>
                      <a:endParaRPr lang="en-GB" sz="1800" dirty="0"/>
                    </a:p>
                    <a:p>
                      <a:pPr algn="ctr">
                        <a:lnSpc>
                          <a:spcPct val="100000"/>
                        </a:lnSpc>
                      </a:pPr>
                      <a:r>
                        <a:rPr lang="en-AU" sz="1800" dirty="0"/>
                        <a:t>Infer</a:t>
                      </a:r>
                      <a:endParaRPr lang="en-GB" sz="1800" dirty="0"/>
                    </a:p>
                    <a:p>
                      <a:pPr algn="ctr">
                        <a:lnSpc>
                          <a:spcPct val="100000"/>
                        </a:lnSpc>
                      </a:pPr>
                      <a:r>
                        <a:rPr lang="en-AU" sz="1800" dirty="0"/>
                        <a:t>Introduce</a:t>
                      </a:r>
                      <a:endParaRPr lang="en-GB" sz="1800" dirty="0"/>
                    </a:p>
                    <a:p>
                      <a:pPr algn="ctr">
                        <a:lnSpc>
                          <a:spcPct val="100000"/>
                        </a:lnSpc>
                      </a:pPr>
                      <a:r>
                        <a:rPr lang="en-AU" sz="1800" dirty="0"/>
                        <a:t>Persuade</a:t>
                      </a:r>
                      <a:endParaRPr lang="en-GB" sz="1800" dirty="0"/>
                    </a:p>
                    <a:p>
                      <a:pPr algn="ctr">
                        <a:lnSpc>
                          <a:spcPct val="100000"/>
                        </a:lnSpc>
                      </a:pPr>
                      <a:r>
                        <a:rPr lang="en-AU" sz="1800" dirty="0"/>
                        <a:t>Provide insight</a:t>
                      </a:r>
                      <a:endParaRPr lang="en-GB" sz="1800" dirty="0"/>
                    </a:p>
                    <a:p>
                      <a:pPr algn="ctr">
                        <a:lnSpc>
                          <a:spcPct val="100000"/>
                        </a:lnSpc>
                      </a:pPr>
                      <a:r>
                        <a:rPr lang="en-AU" sz="1800" dirty="0"/>
                        <a:t>Provoke</a:t>
                      </a:r>
                      <a:endParaRPr lang="en-GB" sz="1800" dirty="0"/>
                    </a:p>
                    <a:p>
                      <a:pPr algn="ctr">
                        <a:lnSpc>
                          <a:spcPct val="100000"/>
                        </a:lnSpc>
                      </a:pPr>
                      <a:r>
                        <a:rPr lang="en-AU" sz="1800" dirty="0"/>
                        <a:t>Specify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731498764"/>
                  </a:ext>
                </a:extLst>
              </a:tr>
            </a:tbl>
          </a:graphicData>
        </a:graphic>
      </p:graphicFrame>
      <p:sp>
        <p:nvSpPr>
          <p:cNvPr id="3" name="Slide Number Placeholder 2">
            <a:extLst>
              <a:ext uri="{FF2B5EF4-FFF2-40B4-BE49-F238E27FC236}">
                <a16:creationId xmlns:a16="http://schemas.microsoft.com/office/drawing/2014/main" id="{010F4360-0F20-D315-E447-23CF2051D19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97</a:t>
            </a:fld>
            <a:endParaRPr lang="en-AU"/>
          </a:p>
        </p:txBody>
      </p:sp>
    </p:spTree>
    <p:extLst>
      <p:ext uri="{BB962C8B-B14F-4D97-AF65-F5344CB8AC3E}">
        <p14:creationId xmlns:p14="http://schemas.microsoft.com/office/powerpoint/2010/main" val="21831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65F6-ADCB-2A3F-695C-2DF6D044D2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32D208-2680-BA90-5A03-DE827009F0F1}"/>
              </a:ext>
            </a:extLst>
          </p:cNvPr>
          <p:cNvSpPr>
            <a:spLocks noGrp="1"/>
          </p:cNvSpPr>
          <p:nvPr>
            <p:ph type="title"/>
          </p:nvPr>
        </p:nvSpPr>
        <p:spPr/>
        <p:txBody>
          <a:bodyPr/>
          <a:lstStyle/>
          <a:p>
            <a:r>
              <a:rPr lang="en-AU">
                <a:latin typeface="+mj-lt"/>
                <a:cs typeface="Arial"/>
              </a:rPr>
              <a:t>Peer feedback (3)</a:t>
            </a:r>
            <a:endParaRPr lang="en-AU">
              <a:latin typeface="+mj-lt"/>
            </a:endParaRPr>
          </a:p>
        </p:txBody>
      </p:sp>
      <p:sp>
        <p:nvSpPr>
          <p:cNvPr id="6" name="Oval 5">
            <a:extLst>
              <a:ext uri="{FF2B5EF4-FFF2-40B4-BE49-F238E27FC236}">
                <a16:creationId xmlns:a16="http://schemas.microsoft.com/office/drawing/2014/main" id="{A342012D-24CD-8166-F558-F5005690410E}"/>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9.4c</a:t>
            </a:r>
            <a:endParaRPr lang="en-GB" sz="1800" b="1"/>
          </a:p>
        </p:txBody>
      </p:sp>
      <p:sp>
        <p:nvSpPr>
          <p:cNvPr id="9" name="Rectangle: Rounded Corners 8">
            <a:extLst>
              <a:ext uri="{FF2B5EF4-FFF2-40B4-BE49-F238E27FC236}">
                <a16:creationId xmlns:a16="http://schemas.microsoft.com/office/drawing/2014/main" id="{A1D50AD0-0944-7F4E-5467-86F09B38ED96}"/>
              </a:ext>
            </a:extLst>
          </p:cNvPr>
          <p:cNvSpPr/>
          <p:nvPr/>
        </p:nvSpPr>
        <p:spPr>
          <a:xfrm>
            <a:off x="360000" y="1343277"/>
            <a:ext cx="5113337" cy="2597543"/>
          </a:xfrm>
          <a:prstGeom prst="roundRect">
            <a:avLst>
              <a:gd name="adj" fmla="val 6861"/>
            </a:avLst>
          </a:prstGeom>
          <a:solidFill>
            <a:srgbClr val="CCFFCC"/>
          </a:solid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a:solidFill>
                  <a:schemeClr val="tx1"/>
                </a:solidFill>
              </a:rPr>
              <a:t>Analyse 2 options that could be used to enhance this moment.</a:t>
            </a:r>
          </a:p>
          <a:p>
            <a:pPr marL="342900" indent="-342900">
              <a:lnSpc>
                <a:spcPct val="150000"/>
              </a:lnSpc>
              <a:spcAft>
                <a:spcPts val="1200"/>
              </a:spcAft>
              <a:buFont typeface="Arial" panose="020B0604020202020204" pitchFamily="34" charset="0"/>
              <a:buChar char="•"/>
            </a:pPr>
            <a:r>
              <a:rPr lang="en-AU" sz="1800">
                <a:solidFill>
                  <a:schemeClr val="tx1"/>
                </a:solidFill>
              </a:rPr>
              <a:t>4 sentences</a:t>
            </a:r>
          </a:p>
          <a:p>
            <a:pPr marL="342900" indent="-342900">
              <a:lnSpc>
                <a:spcPct val="150000"/>
              </a:lnSpc>
              <a:spcAft>
                <a:spcPts val="1200"/>
              </a:spcAft>
              <a:buFont typeface="Arial" panose="020B0604020202020204" pitchFamily="34" charset="0"/>
              <a:buChar char="•"/>
            </a:pPr>
            <a:r>
              <a:rPr lang="en-AU" sz="1800">
                <a:solidFill>
                  <a:schemeClr val="tx1"/>
                </a:solidFill>
              </a:rPr>
              <a:t>Include reference to dramatic elements</a:t>
            </a:r>
          </a:p>
          <a:p>
            <a:pPr marL="342900" indent="-342900">
              <a:lnSpc>
                <a:spcPct val="150000"/>
              </a:lnSpc>
              <a:spcAft>
                <a:spcPts val="1200"/>
              </a:spcAft>
              <a:buFont typeface="Arial" panose="020B0604020202020204" pitchFamily="34" charset="0"/>
              <a:buChar char="•"/>
            </a:pPr>
            <a:r>
              <a:rPr lang="en-AU" sz="1800">
                <a:solidFill>
                  <a:schemeClr val="tx1"/>
                </a:solidFill>
              </a:rPr>
              <a:t>Be specific</a:t>
            </a:r>
            <a:endParaRPr lang="en-GB" sz="1800">
              <a:solidFill>
                <a:schemeClr val="tx1"/>
              </a:solidFill>
            </a:endParaRPr>
          </a:p>
        </p:txBody>
      </p:sp>
      <p:pic>
        <p:nvPicPr>
          <p:cNvPr id="8" name="Picture 7">
            <a:extLst>
              <a:ext uri="{FF2B5EF4-FFF2-40B4-BE49-F238E27FC236}">
                <a16:creationId xmlns:a16="http://schemas.microsoft.com/office/drawing/2014/main" id="{25F3DB16-ADA6-011E-BE33-AFFF2D41555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794878" y="4064138"/>
            <a:ext cx="2243581" cy="2433862"/>
          </a:xfrm>
          <a:prstGeom prst="rect">
            <a:avLst/>
          </a:prstGeom>
          <a:effectLst/>
        </p:spPr>
      </p:pic>
      <p:graphicFrame>
        <p:nvGraphicFramePr>
          <p:cNvPr id="5" name="Table 4">
            <a:extLst>
              <a:ext uri="{FF2B5EF4-FFF2-40B4-BE49-F238E27FC236}">
                <a16:creationId xmlns:a16="http://schemas.microsoft.com/office/drawing/2014/main" id="{3A68DCA4-C719-DF2A-2C2B-E287E29BCE23}"/>
              </a:ext>
            </a:extLst>
          </p:cNvPr>
          <p:cNvGraphicFramePr>
            <a:graphicFrameLocks noGrp="1"/>
          </p:cNvGraphicFramePr>
          <p:nvPr>
            <p:extLst>
              <p:ext uri="{D42A27DB-BD31-4B8C-83A1-F6EECF244321}">
                <p14:modId xmlns:p14="http://schemas.microsoft.com/office/powerpoint/2010/main" val="1392818241"/>
              </p:ext>
            </p:extLst>
          </p:nvPr>
        </p:nvGraphicFramePr>
        <p:xfrm>
          <a:off x="5643883" y="1343277"/>
          <a:ext cx="6149049" cy="5148446"/>
        </p:xfrm>
        <a:graphic>
          <a:graphicData uri="http://schemas.openxmlformats.org/drawingml/2006/table">
            <a:tbl>
              <a:tblPr firstRow="1" bandRow="1">
                <a:tableStyleId>{5A111915-BE36-4E01-A7E5-04B1672EAD32}</a:tableStyleId>
              </a:tblPr>
              <a:tblGrid>
                <a:gridCol w="2049683">
                  <a:extLst>
                    <a:ext uri="{9D8B030D-6E8A-4147-A177-3AD203B41FA5}">
                      <a16:colId xmlns:a16="http://schemas.microsoft.com/office/drawing/2014/main" val="938249947"/>
                    </a:ext>
                  </a:extLst>
                </a:gridCol>
                <a:gridCol w="2020661">
                  <a:extLst>
                    <a:ext uri="{9D8B030D-6E8A-4147-A177-3AD203B41FA5}">
                      <a16:colId xmlns:a16="http://schemas.microsoft.com/office/drawing/2014/main" val="2977012969"/>
                    </a:ext>
                  </a:extLst>
                </a:gridCol>
                <a:gridCol w="2078705">
                  <a:extLst>
                    <a:ext uri="{9D8B030D-6E8A-4147-A177-3AD203B41FA5}">
                      <a16:colId xmlns:a16="http://schemas.microsoft.com/office/drawing/2014/main" val="1717120029"/>
                    </a:ext>
                  </a:extLst>
                </a:gridCol>
              </a:tblGrid>
              <a:tr h="766790">
                <a:tc>
                  <a:txBody>
                    <a:bodyPr/>
                    <a:lstStyle/>
                    <a:p>
                      <a:pPr algn="ctr"/>
                      <a:r>
                        <a:rPr lang="en-AU">
                          <a:solidFill>
                            <a:schemeClr val="tx1"/>
                          </a:solidFill>
                          <a:latin typeface="+mj-lt"/>
                        </a:rPr>
                        <a:t>Elements of drama</a:t>
                      </a:r>
                      <a:endParaRPr lang="en-GB">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D9FF"/>
                    </a:solidFill>
                  </a:tcPr>
                </a:tc>
                <a:tc>
                  <a:txBody>
                    <a:bodyPr/>
                    <a:lstStyle/>
                    <a:p>
                      <a:pPr algn="ctr"/>
                      <a:r>
                        <a:rPr lang="en-AU">
                          <a:solidFill>
                            <a:schemeClr val="tx1"/>
                          </a:solidFill>
                          <a:latin typeface="+mj-lt"/>
                        </a:rPr>
                        <a:t>Elements of performance</a:t>
                      </a:r>
                      <a:endParaRPr lang="en-GB">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AU">
                          <a:solidFill>
                            <a:schemeClr val="tx1"/>
                          </a:solidFill>
                          <a:latin typeface="+mj-lt"/>
                        </a:rPr>
                        <a:t>Elements of production</a:t>
                      </a:r>
                      <a:endParaRPr lang="en-GB">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71147487"/>
                  </a:ext>
                </a:extLst>
              </a:tr>
              <a:tr h="4381656">
                <a:tc>
                  <a:txBody>
                    <a:bodyPr/>
                    <a:lstStyle/>
                    <a:p>
                      <a:pPr algn="ctr">
                        <a:lnSpc>
                          <a:spcPct val="114000"/>
                        </a:lnSpc>
                        <a:spcAft>
                          <a:spcPts val="0"/>
                        </a:spcAft>
                      </a:pPr>
                      <a:r>
                        <a:rPr lang="en-AU" sz="1800" b="0" kern="1200">
                          <a:solidFill>
                            <a:schemeClr val="tx1"/>
                          </a:solidFill>
                          <a:effectLst/>
                          <a:latin typeface="+mn-lt"/>
                          <a:ea typeface="+mn-ea"/>
                          <a:cs typeface="+mn-cs"/>
                        </a:rPr>
                        <a:t>Role</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Character</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Focus</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Tension</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Situation</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Space</a:t>
                      </a:r>
                      <a:endParaRPr lang="en-GB" sz="1800" b="0" kern="1200">
                        <a:solidFill>
                          <a:schemeClr val="tx1"/>
                        </a:solidFill>
                        <a:effectLst/>
                        <a:latin typeface="+mn-lt"/>
                        <a:ea typeface="+mn-ea"/>
                        <a:cs typeface="+mn-cs"/>
                      </a:endParaRPr>
                    </a:p>
                    <a:p>
                      <a:pPr marL="0" marR="0" lvl="0" indent="0" algn="ctr" defTabSz="914377" rtl="0" eaLnBrk="1" fontAlgn="auto" latinLnBrk="0" hangingPunct="1">
                        <a:lnSpc>
                          <a:spcPct val="114000"/>
                        </a:lnSpc>
                        <a:spcBef>
                          <a:spcPts val="0"/>
                        </a:spcBef>
                        <a:spcAft>
                          <a:spcPts val="0"/>
                        </a:spcAft>
                        <a:buClrTx/>
                        <a:buSzTx/>
                        <a:buFontTx/>
                        <a:buNone/>
                        <a:tabLst/>
                        <a:defRPr/>
                      </a:pPr>
                      <a:r>
                        <a:rPr lang="en-AU" sz="1800" b="0" kern="1200">
                          <a:solidFill>
                            <a:schemeClr val="tx1"/>
                          </a:solidFill>
                          <a:effectLst/>
                          <a:latin typeface="+mn-lt"/>
                          <a:ea typeface="+mn-ea"/>
                          <a:cs typeface="+mn-cs"/>
                        </a:rPr>
                        <a:t>Time</a:t>
                      </a:r>
                    </a:p>
                    <a:p>
                      <a:pPr algn="ctr">
                        <a:lnSpc>
                          <a:spcPct val="114000"/>
                        </a:lnSpc>
                        <a:spcAft>
                          <a:spcPts val="0"/>
                        </a:spcAft>
                      </a:pPr>
                      <a:r>
                        <a:rPr lang="en-AU" sz="1800" b="0" kern="1200">
                          <a:solidFill>
                            <a:schemeClr val="tx1"/>
                          </a:solidFill>
                          <a:effectLst/>
                          <a:latin typeface="+mn-lt"/>
                          <a:ea typeface="+mn-ea"/>
                          <a:cs typeface="+mn-cs"/>
                        </a:rPr>
                        <a:t>Structure</a:t>
                      </a:r>
                    </a:p>
                    <a:p>
                      <a:pPr algn="ctr">
                        <a:lnSpc>
                          <a:spcPct val="114000"/>
                        </a:lnSpc>
                        <a:spcAft>
                          <a:spcPts val="0"/>
                        </a:spcAft>
                      </a:pPr>
                      <a:r>
                        <a:rPr lang="en-AU" sz="1800" b="0" kern="1200">
                          <a:solidFill>
                            <a:schemeClr val="tx1"/>
                          </a:solidFill>
                          <a:effectLst/>
                          <a:latin typeface="+mn-lt"/>
                          <a:ea typeface="+mn-ea"/>
                          <a:cs typeface="+mn-cs"/>
                        </a:rPr>
                        <a:t>Language</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Moment</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Atmosphere</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Belief</a:t>
                      </a:r>
                      <a:endParaRPr lang="en-GB" sz="1800" b="0" kern="1200">
                        <a:solidFill>
                          <a:schemeClr val="tx1"/>
                        </a:solidFill>
                        <a:effectLst/>
                        <a:latin typeface="+mn-lt"/>
                        <a:ea typeface="+mn-ea"/>
                        <a:cs typeface="+mn-cs"/>
                      </a:endParaRPr>
                    </a:p>
                    <a:p>
                      <a:pPr algn="ctr">
                        <a:lnSpc>
                          <a:spcPct val="114000"/>
                        </a:lnSpc>
                        <a:spcAft>
                          <a:spcPts val="0"/>
                        </a:spcAft>
                      </a:pPr>
                      <a:r>
                        <a:rPr lang="en-AU" sz="1800" b="0" kern="1200">
                          <a:solidFill>
                            <a:schemeClr val="tx1"/>
                          </a:solidFill>
                          <a:effectLst/>
                          <a:latin typeface="+mn-lt"/>
                          <a:ea typeface="+mn-ea"/>
                          <a:cs typeface="+mn-cs"/>
                        </a:rPr>
                        <a:t>Symbol</a:t>
                      </a:r>
                      <a:endParaRPr lang="en-GB">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3FF"/>
                    </a:solidFill>
                  </a:tcPr>
                </a:tc>
                <a:tc>
                  <a:txBody>
                    <a:bodyPr/>
                    <a:lstStyle/>
                    <a:p>
                      <a:pPr algn="ctr">
                        <a:lnSpc>
                          <a:spcPct val="114000"/>
                        </a:lnSpc>
                        <a:spcAft>
                          <a:spcPts val="0"/>
                        </a:spcAft>
                      </a:pPr>
                      <a:r>
                        <a:rPr lang="en-AU" sz="1800" kern="1200">
                          <a:solidFill>
                            <a:schemeClr val="tx1"/>
                          </a:solidFill>
                          <a:effectLst/>
                          <a:latin typeface="+mn-lt"/>
                          <a:ea typeface="+mn-ea"/>
                          <a:cs typeface="+mn-cs"/>
                        </a:rPr>
                        <a:t>Dynamics,</a:t>
                      </a:r>
                      <a:endParaRPr lang="en-GB" sz="1800" kern="1200">
                        <a:solidFill>
                          <a:schemeClr val="tx1"/>
                        </a:solidFill>
                        <a:effectLst/>
                        <a:latin typeface="+mn-lt"/>
                        <a:ea typeface="+mn-ea"/>
                        <a:cs typeface="+mn-cs"/>
                      </a:endParaRPr>
                    </a:p>
                    <a:p>
                      <a:pPr algn="ctr">
                        <a:lnSpc>
                          <a:spcPct val="114000"/>
                        </a:lnSpc>
                        <a:spcAft>
                          <a:spcPts val="0"/>
                        </a:spcAft>
                      </a:pPr>
                      <a:r>
                        <a:rPr lang="en-AU" sz="1800" kern="1200">
                          <a:solidFill>
                            <a:schemeClr val="tx1"/>
                          </a:solidFill>
                          <a:effectLst/>
                          <a:latin typeface="+mn-lt"/>
                          <a:ea typeface="+mn-ea"/>
                          <a:cs typeface="+mn-cs"/>
                        </a:rPr>
                        <a:t>Clarity,</a:t>
                      </a:r>
                      <a:endParaRPr lang="en-GB" sz="1800" kern="1200">
                        <a:solidFill>
                          <a:schemeClr val="tx1"/>
                        </a:solidFill>
                        <a:effectLst/>
                        <a:latin typeface="+mn-lt"/>
                        <a:ea typeface="+mn-ea"/>
                        <a:cs typeface="+mn-cs"/>
                      </a:endParaRPr>
                    </a:p>
                    <a:p>
                      <a:pPr algn="ctr">
                        <a:lnSpc>
                          <a:spcPct val="114000"/>
                        </a:lnSpc>
                        <a:spcAft>
                          <a:spcPts val="0"/>
                        </a:spcAft>
                      </a:pPr>
                      <a:r>
                        <a:rPr lang="en-AU" sz="1800" kern="1200">
                          <a:solidFill>
                            <a:schemeClr val="tx1"/>
                          </a:solidFill>
                          <a:effectLst/>
                          <a:latin typeface="+mn-lt"/>
                          <a:ea typeface="+mn-ea"/>
                          <a:cs typeface="+mn-cs"/>
                        </a:rPr>
                        <a:t>Energy and</a:t>
                      </a:r>
                      <a:endParaRPr lang="en-GB" sz="1800" kern="1200">
                        <a:solidFill>
                          <a:schemeClr val="tx1"/>
                        </a:solidFill>
                        <a:effectLst/>
                        <a:latin typeface="+mn-lt"/>
                        <a:ea typeface="+mn-ea"/>
                        <a:cs typeface="+mn-cs"/>
                      </a:endParaRPr>
                    </a:p>
                    <a:p>
                      <a:pPr algn="ctr">
                        <a:lnSpc>
                          <a:spcPct val="114000"/>
                        </a:lnSpc>
                        <a:spcAft>
                          <a:spcPts val="0"/>
                        </a:spcAft>
                      </a:pPr>
                      <a:r>
                        <a:rPr lang="en-AU" sz="1800" kern="1200">
                          <a:solidFill>
                            <a:schemeClr val="tx1"/>
                          </a:solidFill>
                          <a:effectLst/>
                          <a:latin typeface="+mn-lt"/>
                          <a:ea typeface="+mn-ea"/>
                          <a:cs typeface="+mn-cs"/>
                        </a:rPr>
                        <a:t>Expression</a:t>
                      </a:r>
                      <a:endParaRPr lang="en-GB" sz="1800" kern="1200">
                        <a:solidFill>
                          <a:schemeClr val="tx1"/>
                        </a:solidFill>
                        <a:effectLst/>
                        <a:latin typeface="+mn-lt"/>
                        <a:ea typeface="+mn-ea"/>
                        <a:cs typeface="+mn-cs"/>
                      </a:endParaRPr>
                    </a:p>
                    <a:p>
                      <a:pPr lvl="0" algn="ctr">
                        <a:lnSpc>
                          <a:spcPct val="114000"/>
                        </a:lnSpc>
                        <a:spcAft>
                          <a:spcPts val="0"/>
                        </a:spcAft>
                        <a:buNone/>
                      </a:pPr>
                      <a:r>
                        <a:rPr lang="en-AU" sz="1800" kern="1200">
                          <a:solidFill>
                            <a:schemeClr val="tx1"/>
                          </a:solidFill>
                          <a:effectLst/>
                          <a:latin typeface="+mn-lt"/>
                          <a:ea typeface="+mn-ea"/>
                          <a:cs typeface="+mn-cs"/>
                        </a:rPr>
                        <a:t>In </a:t>
                      </a:r>
                    </a:p>
                    <a:p>
                      <a:pPr lvl="0" algn="ctr">
                        <a:lnSpc>
                          <a:spcPct val="114000"/>
                        </a:lnSpc>
                        <a:spcBef>
                          <a:spcPts val="0"/>
                        </a:spcBef>
                        <a:spcAft>
                          <a:spcPts val="0"/>
                        </a:spcAft>
                        <a:buNone/>
                      </a:pPr>
                      <a:r>
                        <a:rPr lang="en-AU" sz="1800" b="0" i="0" u="none" strike="noStrike" noProof="0">
                          <a:solidFill>
                            <a:schemeClr val="tx1"/>
                          </a:solidFill>
                          <a:latin typeface="+mn-lt"/>
                        </a:rPr>
                        <a:t>Voice and movement</a:t>
                      </a:r>
                      <a:endParaRPr lang="en-GB" sz="1800" b="0" i="0" u="none" strike="noStrike" noProof="0">
                        <a:solidFill>
                          <a:srgbClr val="22272B"/>
                        </a:solidFill>
                        <a:latin typeface="+mn-lt"/>
                      </a:endParaRPr>
                    </a:p>
                    <a:p>
                      <a:pPr lvl="0">
                        <a:lnSpc>
                          <a:spcPct val="114000"/>
                        </a:lnSpc>
                        <a:spcAft>
                          <a:spcPts val="0"/>
                        </a:spcAft>
                        <a:buNone/>
                      </a:pPr>
                      <a:endParaRPr lang="en-GB">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FF"/>
                    </a:solidFill>
                  </a:tcPr>
                </a:tc>
                <a:tc>
                  <a:txBody>
                    <a:bodyPr/>
                    <a:lstStyle/>
                    <a:p>
                      <a:pPr algn="ctr">
                        <a:lnSpc>
                          <a:spcPct val="114000"/>
                        </a:lnSpc>
                        <a:spcAft>
                          <a:spcPts val="0"/>
                        </a:spcAft>
                      </a:pPr>
                      <a:r>
                        <a:rPr lang="en-AU" sz="1800" kern="1200" dirty="0">
                          <a:solidFill>
                            <a:schemeClr val="tx1"/>
                          </a:solidFill>
                          <a:effectLst/>
                          <a:latin typeface="+mn-lt"/>
                          <a:ea typeface="+mn-ea"/>
                          <a:cs typeface="+mn-cs"/>
                        </a:rPr>
                        <a:t>Set </a:t>
                      </a:r>
                      <a:endParaRPr lang="en-GB" sz="1800" kern="1200" dirty="0">
                        <a:solidFill>
                          <a:schemeClr val="tx1"/>
                        </a:solidFill>
                        <a:effectLst/>
                        <a:latin typeface="+mn-lt"/>
                        <a:ea typeface="+mn-ea"/>
                        <a:cs typeface="+mn-cs"/>
                      </a:endParaRPr>
                    </a:p>
                    <a:p>
                      <a:pPr algn="ctr">
                        <a:lnSpc>
                          <a:spcPct val="114000"/>
                        </a:lnSpc>
                        <a:spcAft>
                          <a:spcPts val="0"/>
                        </a:spcAft>
                      </a:pPr>
                      <a:r>
                        <a:rPr lang="en-AU" sz="1800" kern="1200" dirty="0">
                          <a:solidFill>
                            <a:schemeClr val="tx1"/>
                          </a:solidFill>
                          <a:effectLst/>
                          <a:latin typeface="+mn-lt"/>
                          <a:ea typeface="+mn-ea"/>
                          <a:cs typeface="+mn-cs"/>
                        </a:rPr>
                        <a:t>Lighting</a:t>
                      </a:r>
                      <a:endParaRPr lang="en-GB" sz="1800" kern="1200" dirty="0">
                        <a:solidFill>
                          <a:schemeClr val="tx1"/>
                        </a:solidFill>
                        <a:effectLst/>
                        <a:latin typeface="+mn-lt"/>
                        <a:ea typeface="+mn-ea"/>
                        <a:cs typeface="+mn-cs"/>
                      </a:endParaRPr>
                    </a:p>
                    <a:p>
                      <a:pPr algn="ctr">
                        <a:lnSpc>
                          <a:spcPct val="114000"/>
                        </a:lnSpc>
                        <a:spcAft>
                          <a:spcPts val="0"/>
                        </a:spcAft>
                      </a:pPr>
                      <a:r>
                        <a:rPr lang="en-AU" sz="1800" kern="1200" dirty="0">
                          <a:solidFill>
                            <a:schemeClr val="tx1"/>
                          </a:solidFill>
                          <a:effectLst/>
                          <a:latin typeface="+mn-lt"/>
                          <a:ea typeface="+mn-ea"/>
                          <a:cs typeface="+mn-cs"/>
                        </a:rPr>
                        <a:t>Costume</a:t>
                      </a:r>
                      <a:endParaRPr lang="en-GB" sz="1800" kern="1200" dirty="0">
                        <a:solidFill>
                          <a:schemeClr val="tx1"/>
                        </a:solidFill>
                        <a:effectLst/>
                        <a:latin typeface="+mn-lt"/>
                        <a:ea typeface="+mn-ea"/>
                        <a:cs typeface="+mn-cs"/>
                      </a:endParaRPr>
                    </a:p>
                    <a:p>
                      <a:pPr algn="ctr">
                        <a:lnSpc>
                          <a:spcPct val="114000"/>
                        </a:lnSpc>
                        <a:spcAft>
                          <a:spcPts val="0"/>
                        </a:spcAft>
                      </a:pPr>
                      <a:r>
                        <a:rPr lang="en-AU" sz="1800" kern="1200" dirty="0">
                          <a:solidFill>
                            <a:schemeClr val="tx1"/>
                          </a:solidFill>
                          <a:effectLst/>
                          <a:latin typeface="+mn-lt"/>
                          <a:ea typeface="+mn-ea"/>
                          <a:cs typeface="+mn-cs"/>
                        </a:rPr>
                        <a:t>Props</a:t>
                      </a:r>
                      <a:endParaRPr lang="en-GB" sz="1800" kern="1200" dirty="0">
                        <a:solidFill>
                          <a:schemeClr val="tx1"/>
                        </a:solidFill>
                        <a:effectLst/>
                        <a:latin typeface="+mn-lt"/>
                        <a:ea typeface="+mn-ea"/>
                        <a:cs typeface="+mn-cs"/>
                      </a:endParaRPr>
                    </a:p>
                    <a:p>
                      <a:pPr algn="ctr">
                        <a:lnSpc>
                          <a:spcPct val="114000"/>
                        </a:lnSpc>
                        <a:spcAft>
                          <a:spcPts val="0"/>
                        </a:spcAft>
                      </a:pPr>
                      <a:r>
                        <a:rPr lang="en-AU" sz="1800" kern="1200" dirty="0">
                          <a:solidFill>
                            <a:schemeClr val="tx1"/>
                          </a:solidFill>
                          <a:effectLst/>
                          <a:latin typeface="+mn-lt"/>
                          <a:ea typeface="+mn-ea"/>
                          <a:cs typeface="+mn-cs"/>
                        </a:rPr>
                        <a:t>Sound</a:t>
                      </a:r>
                      <a:endParaRPr lang="en-GB" sz="1800" kern="1200" dirty="0">
                        <a:solidFill>
                          <a:schemeClr val="tx1"/>
                        </a:solidFill>
                        <a:effectLst/>
                        <a:latin typeface="+mn-lt"/>
                        <a:ea typeface="+mn-ea"/>
                        <a:cs typeface="+mn-cs"/>
                      </a:endParaRPr>
                    </a:p>
                    <a:p>
                      <a:pPr algn="ctr">
                        <a:lnSpc>
                          <a:spcPct val="114000"/>
                        </a:lnSpc>
                        <a:spcAft>
                          <a:spcPts val="0"/>
                        </a:spcAft>
                      </a:pPr>
                      <a:r>
                        <a:rPr lang="en-AU" sz="1800" kern="1200" dirty="0">
                          <a:solidFill>
                            <a:schemeClr val="tx1"/>
                          </a:solidFill>
                          <a:effectLst/>
                          <a:latin typeface="+mn-lt"/>
                          <a:ea typeface="+mn-ea"/>
                          <a:cs typeface="+mn-cs"/>
                        </a:rPr>
                        <a:t>Technologies</a:t>
                      </a:r>
                      <a:endParaRPr lang="en-GB" sz="1800" kern="1200" dirty="0">
                        <a:solidFill>
                          <a:schemeClr val="tx1"/>
                        </a:solidFill>
                        <a:effectLst/>
                        <a:latin typeface="+mn-lt"/>
                        <a:ea typeface="+mn-ea"/>
                        <a:cs typeface="+mn-cs"/>
                      </a:endParaRPr>
                    </a:p>
                    <a:p>
                      <a:pPr>
                        <a:lnSpc>
                          <a:spcPct val="114000"/>
                        </a:lnSpc>
                        <a:spcAft>
                          <a:spcPts val="0"/>
                        </a:spcAft>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17856185"/>
                  </a:ext>
                </a:extLst>
              </a:tr>
            </a:tbl>
          </a:graphicData>
        </a:graphic>
      </p:graphicFrame>
      <p:sp>
        <p:nvSpPr>
          <p:cNvPr id="3" name="Slide Number Placeholder 2">
            <a:extLst>
              <a:ext uri="{FF2B5EF4-FFF2-40B4-BE49-F238E27FC236}">
                <a16:creationId xmlns:a16="http://schemas.microsoft.com/office/drawing/2014/main" id="{40A2BEE1-113E-3BE1-38AD-BE86D741C1E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98</a:t>
            </a:fld>
            <a:endParaRPr lang="en-AU"/>
          </a:p>
        </p:txBody>
      </p:sp>
    </p:spTree>
    <p:extLst>
      <p:ext uri="{BB962C8B-B14F-4D97-AF65-F5344CB8AC3E}">
        <p14:creationId xmlns:p14="http://schemas.microsoft.com/office/powerpoint/2010/main" val="28550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121A1-24BA-6F26-4957-1A2725A6CF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5816B-8AA6-5A37-EF88-34FA3CB8FCAC}"/>
              </a:ext>
            </a:extLst>
          </p:cNvPr>
          <p:cNvSpPr>
            <a:spLocks noGrp="1"/>
          </p:cNvSpPr>
          <p:nvPr>
            <p:ph type="title"/>
          </p:nvPr>
        </p:nvSpPr>
        <p:spPr/>
        <p:txBody>
          <a:bodyPr/>
          <a:lstStyle/>
          <a:p>
            <a:r>
              <a:rPr lang="en-AU">
                <a:latin typeface="+mj-lt"/>
                <a:cs typeface="Arial"/>
              </a:rPr>
              <a:t>Letter to future drama students</a:t>
            </a:r>
            <a:endParaRPr lang="en-AU">
              <a:latin typeface="+mj-lt"/>
            </a:endParaRPr>
          </a:p>
        </p:txBody>
      </p:sp>
      <p:sp>
        <p:nvSpPr>
          <p:cNvPr id="6" name="Oval 5">
            <a:extLst>
              <a:ext uri="{FF2B5EF4-FFF2-40B4-BE49-F238E27FC236}">
                <a16:creationId xmlns:a16="http://schemas.microsoft.com/office/drawing/2014/main" id="{05D465EE-F22B-2171-4D69-741091ECB7F8}"/>
              </a:ext>
              <a:ext uri="{C183D7F6-B498-43B3-948B-1728B52AA6E4}">
                <adec:decorative xmlns:adec="http://schemas.microsoft.com/office/drawing/2017/decorative" val="1"/>
              </a:ext>
            </a:extLst>
          </p:cNvPr>
          <p:cNvSpPr/>
          <p:nvPr/>
        </p:nvSpPr>
        <p:spPr>
          <a:xfrm>
            <a:off x="10929600" y="353643"/>
            <a:ext cx="914400" cy="914400"/>
          </a:xfrm>
          <a:prstGeom prst="ellipse">
            <a:avLst/>
          </a:prstGeom>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gn="ctr"/>
            <a:r>
              <a:rPr lang="en-AU" sz="1800" b="1"/>
              <a:t>9.9</a:t>
            </a:r>
            <a:endParaRPr lang="en-GB" sz="1800" b="1"/>
          </a:p>
        </p:txBody>
      </p:sp>
      <p:sp>
        <p:nvSpPr>
          <p:cNvPr id="5" name="TextBox 4">
            <a:extLst>
              <a:ext uri="{FF2B5EF4-FFF2-40B4-BE49-F238E27FC236}">
                <a16:creationId xmlns:a16="http://schemas.microsoft.com/office/drawing/2014/main" id="{5A3AF91C-9A90-99AB-055B-F5F33D58C60E}"/>
              </a:ext>
            </a:extLst>
          </p:cNvPr>
          <p:cNvSpPr txBox="1"/>
          <p:nvPr/>
        </p:nvSpPr>
        <p:spPr>
          <a:xfrm>
            <a:off x="360000" y="1446415"/>
            <a:ext cx="6410254" cy="4517390"/>
          </a:xfrm>
          <a:prstGeom prst="rect">
            <a:avLst/>
          </a:prstGeom>
          <a:noFill/>
        </p:spPr>
        <p:txBody>
          <a:bodyPr wrap="square">
            <a:spAutoFit/>
          </a:bodyPr>
          <a:lstStyle/>
          <a:p>
            <a:pPr lvl="0">
              <a:lnSpc>
                <a:spcPct val="150000"/>
              </a:lnSpc>
              <a:spcAft>
                <a:spcPts val="1200"/>
              </a:spcAft>
              <a:tabLst>
                <a:tab pos="228600" algn="l"/>
              </a:tabLst>
            </a:pPr>
            <a:r>
              <a:rPr lang="en-AU" sz="2400">
                <a:effectLst/>
                <a:ea typeface="Calibri" panose="020F0502020204030204" pitchFamily="34" charset="0"/>
              </a:rPr>
              <a:t>Write a letter to a future Year 10 drama student about devising. Include:</a:t>
            </a:r>
          </a:p>
          <a:p>
            <a:pPr marL="457200" lvl="0" indent="-457200">
              <a:lnSpc>
                <a:spcPct val="150000"/>
              </a:lnSpc>
              <a:spcAft>
                <a:spcPts val="1200"/>
              </a:spcAft>
              <a:buFont typeface="Arial" panose="020B0604020202020204" pitchFamily="34" charset="0"/>
              <a:buChar char="•"/>
              <a:tabLst>
                <a:tab pos="228600" algn="l"/>
              </a:tabLst>
            </a:pPr>
            <a:r>
              <a:rPr lang="en-AU">
                <a:ea typeface="Calibri" panose="020F0502020204030204" pitchFamily="34" charset="0"/>
              </a:rPr>
              <a:t>w</a:t>
            </a:r>
            <a:r>
              <a:rPr lang="en-AU" sz="2400">
                <a:effectLst/>
                <a:ea typeface="Calibri" panose="020F0502020204030204" pitchFamily="34" charset="0"/>
              </a:rPr>
              <a:t>hat you most proud of?</a:t>
            </a:r>
          </a:p>
          <a:p>
            <a:pPr marL="457200" lvl="0" indent="-457200">
              <a:lnSpc>
                <a:spcPct val="150000"/>
              </a:lnSpc>
              <a:spcAft>
                <a:spcPts val="1200"/>
              </a:spcAft>
              <a:buFont typeface="Arial" panose="020B0604020202020204" pitchFamily="34" charset="0"/>
              <a:buChar char="•"/>
              <a:tabLst>
                <a:tab pos="228600" algn="l"/>
              </a:tabLst>
            </a:pPr>
            <a:r>
              <a:rPr lang="en-AU">
                <a:ea typeface="Calibri" panose="020F0502020204030204" pitchFamily="34" charset="0"/>
              </a:rPr>
              <a:t>what worked well?</a:t>
            </a:r>
            <a:endParaRPr lang="en-AU" sz="2400">
              <a:effectLst/>
              <a:ea typeface="Calibri" panose="020F0502020204030204" pitchFamily="34" charset="0"/>
            </a:endParaRPr>
          </a:p>
          <a:p>
            <a:pPr marL="457200" lvl="0" indent="-457200">
              <a:lnSpc>
                <a:spcPct val="150000"/>
              </a:lnSpc>
              <a:spcAft>
                <a:spcPts val="1200"/>
              </a:spcAft>
              <a:buFont typeface="Arial" panose="020B0604020202020204" pitchFamily="34" charset="0"/>
              <a:buChar char="•"/>
              <a:tabLst>
                <a:tab pos="228600" algn="l"/>
              </a:tabLst>
            </a:pPr>
            <a:r>
              <a:rPr lang="en-AU">
                <a:ea typeface="Calibri" panose="020F0502020204030204" pitchFamily="34" charset="0"/>
              </a:rPr>
              <a:t>what would you have done differently?</a:t>
            </a:r>
          </a:p>
          <a:p>
            <a:pPr marL="457200" lvl="0" indent="-457200">
              <a:lnSpc>
                <a:spcPct val="150000"/>
              </a:lnSpc>
              <a:spcAft>
                <a:spcPts val="1200"/>
              </a:spcAft>
              <a:buFont typeface="Arial" panose="020B0604020202020204" pitchFamily="34" charset="0"/>
              <a:buChar char="•"/>
              <a:tabLst>
                <a:tab pos="228600" algn="l"/>
              </a:tabLst>
            </a:pPr>
            <a:r>
              <a:rPr lang="en-AU" sz="2400">
                <a:effectLst/>
                <a:ea typeface="Calibri" panose="020F0502020204030204" pitchFamily="34" charset="0"/>
              </a:rPr>
              <a:t>What is the most important advice would you give on devising a piece of theatre?</a:t>
            </a:r>
            <a:endParaRPr lang="en-AU">
              <a:ea typeface="Calibri" panose="020F0502020204030204" pitchFamily="34" charset="0"/>
            </a:endParaRPr>
          </a:p>
        </p:txBody>
      </p:sp>
      <p:pic>
        <p:nvPicPr>
          <p:cNvPr id="8" name="Picture 7">
            <a:extLst>
              <a:ext uri="{FF2B5EF4-FFF2-40B4-BE49-F238E27FC236}">
                <a16:creationId xmlns:a16="http://schemas.microsoft.com/office/drawing/2014/main" id="{8CA2108A-C22B-65E9-C99A-B1F8AB7E833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0789" y="1788550"/>
            <a:ext cx="4465042" cy="3833120"/>
          </a:xfrm>
          <a:prstGeom prst="rect">
            <a:avLst/>
          </a:prstGeom>
        </p:spPr>
      </p:pic>
      <p:sp>
        <p:nvSpPr>
          <p:cNvPr id="3" name="Slide Number Placeholder 2">
            <a:extLst>
              <a:ext uri="{FF2B5EF4-FFF2-40B4-BE49-F238E27FC236}">
                <a16:creationId xmlns:a16="http://schemas.microsoft.com/office/drawing/2014/main" id="{834D7C6A-A7C8-1358-0CDF-DAC12826CA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99</a:t>
            </a:fld>
            <a:endParaRPr lang="en-AU"/>
          </a:p>
        </p:txBody>
      </p:sp>
    </p:spTree>
    <p:extLst>
      <p:ext uri="{BB962C8B-B14F-4D97-AF65-F5344CB8AC3E}">
        <p14:creationId xmlns:p14="http://schemas.microsoft.com/office/powerpoint/2010/main" val="31000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10386</Words>
  <Application>Microsoft Office PowerPoint</Application>
  <PresentationFormat>Widescreen</PresentationFormat>
  <Paragraphs>1285</Paragraphs>
  <Slides>102</Slides>
  <Notes>84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102</vt:i4>
      </vt:variant>
    </vt:vector>
  </HeadingPairs>
  <TitlesOfParts>
    <vt:vector size="110" baseType="lpstr">
      <vt:lpstr>Public Sans</vt:lpstr>
      <vt:lpstr>Aptos</vt:lpstr>
      <vt:lpstr>Wingdings</vt:lpstr>
      <vt:lpstr>Times New Roman</vt:lpstr>
      <vt:lpstr>Calibri</vt:lpstr>
      <vt:lpstr>Symbol</vt:lpstr>
      <vt:lpstr>Arial</vt:lpstr>
      <vt:lpstr>NSWG Corporate</vt:lpstr>
      <vt:lpstr>Instructions for use</vt:lpstr>
      <vt:lpstr>Learning sequences</vt:lpstr>
      <vt:lpstr>Learning sequence 1 – innovation</vt:lpstr>
      <vt:lpstr>Learning intentions and success criteria (1)</vt:lpstr>
      <vt:lpstr>What is innovation?</vt:lpstr>
      <vt:lpstr>Innovative theatre examples (1)</vt:lpstr>
      <vt:lpstr>Innovative theatre examples (2)</vt:lpstr>
      <vt:lpstr>Innovative theatre examples (3)</vt:lpstr>
      <vt:lpstr>Learning sequence 2 – The Last Great Hunt</vt:lpstr>
      <vt:lpstr>Learning intentions and success criteria (2)</vt:lpstr>
      <vt:lpstr>The Last Great Hunt – podcast activity</vt:lpstr>
      <vt:lpstr>The Last Great Hunt – devising process </vt:lpstr>
      <vt:lpstr>The Last Great Hunt and technologies</vt:lpstr>
      <vt:lpstr>‘Wild play’ voice recording reflection</vt:lpstr>
      <vt:lpstr>Unpacking the question (1)</vt:lpstr>
      <vt:lpstr>Examples to answer the question (1)</vt:lpstr>
      <vt:lpstr>Word bank</vt:lpstr>
      <vt:lpstr>Reflection example</vt:lpstr>
      <vt:lpstr>Learning sequence 3 – Clockfire Theatre </vt:lpstr>
      <vt:lpstr>Learning intentions and success criteria (3)</vt:lpstr>
      <vt:lpstr>7 levels of tension</vt:lpstr>
      <vt:lpstr>Clockfire Theatre – podcast activity</vt:lpstr>
      <vt:lpstr>Jacques Lecoq</vt:lpstr>
      <vt:lpstr>Clockfire Theatre – devising process</vt:lpstr>
      <vt:lpstr>Role descriptions</vt:lpstr>
      <vt:lpstr>IDEA reflection (1)</vt:lpstr>
      <vt:lpstr>Podcast reflection suggested questions</vt:lpstr>
      <vt:lpstr>Learning sequence 4 – Shock Therapy Arts</vt:lpstr>
      <vt:lpstr>Learning intentions and success criteria (4)</vt:lpstr>
      <vt:lpstr>Shock Therapy Arts – podcast activity</vt:lpstr>
      <vt:lpstr>Shock Therapy Arts – devising process</vt:lpstr>
      <vt:lpstr>Bertolt Brecht</vt:lpstr>
      <vt:lpstr>Quote</vt:lpstr>
      <vt:lpstr>Alienation effect</vt:lpstr>
      <vt:lpstr>Alienation effect examples (1)</vt:lpstr>
      <vt:lpstr>Alienation effect examples (2)</vt:lpstr>
      <vt:lpstr>Brechtian fairytale</vt:lpstr>
      <vt:lpstr>IDEA reflection (2)</vt:lpstr>
      <vt:lpstr>What we have learnt so far</vt:lpstr>
      <vt:lpstr>Unpacking the question (2)</vt:lpstr>
      <vt:lpstr>Scaffold example</vt:lpstr>
      <vt:lpstr>Scaffold to paragraph example</vt:lpstr>
      <vt:lpstr>Paragraph scaffold</vt:lpstr>
      <vt:lpstr>Learning sequence 5 – our innovative theatre company</vt:lpstr>
      <vt:lpstr>Learning intentions and success criteria (5)</vt:lpstr>
      <vt:lpstr>Assessment Task – part A (1)</vt:lpstr>
      <vt:lpstr>Assessment Task – part A (2)</vt:lpstr>
      <vt:lpstr>Steps to success part A (1)</vt:lpstr>
      <vt:lpstr>Steps to success part A (2)</vt:lpstr>
      <vt:lpstr>Questions to consider</vt:lpstr>
      <vt:lpstr>Sentence stems</vt:lpstr>
      <vt:lpstr>Preparing the launch</vt:lpstr>
      <vt:lpstr>Podcast structures</vt:lpstr>
      <vt:lpstr>Sample questions</vt:lpstr>
      <vt:lpstr>Audio checklist </vt:lpstr>
      <vt:lpstr>Organising the launch</vt:lpstr>
      <vt:lpstr>Reflection questions</vt:lpstr>
      <vt:lpstr>Learning sequence 6 – community connections and planning</vt:lpstr>
      <vt:lpstr>Learning intentions and success criteria (6)</vt:lpstr>
      <vt:lpstr>Assessment task part B</vt:lpstr>
      <vt:lpstr>Steps to success part B (1)</vt:lpstr>
      <vt:lpstr>Steps to success part B (2)</vt:lpstr>
      <vt:lpstr>Learning map example</vt:lpstr>
      <vt:lpstr>Research planning questions</vt:lpstr>
      <vt:lpstr>Research options</vt:lpstr>
      <vt:lpstr>Sharing back</vt:lpstr>
      <vt:lpstr>Learning sequence 7 – generating</vt:lpstr>
      <vt:lpstr>Learning intentions and success criteria (7)</vt:lpstr>
      <vt:lpstr>Exploring Cultural Knowledges of Aboriginal and/or Torres Strait Islander works, practices and practitioners </vt:lpstr>
      <vt:lpstr>Story sharing reflection questions</vt:lpstr>
      <vt:lpstr>Story sharing reflection</vt:lpstr>
      <vt:lpstr>Dramatic forms</vt:lpstr>
      <vt:lpstr>Dramatic styles</vt:lpstr>
      <vt:lpstr>Examples of theatrical styles</vt:lpstr>
      <vt:lpstr>Theatrical style research</vt:lpstr>
      <vt:lpstr>Generating ideas – style</vt:lpstr>
      <vt:lpstr>Generating ideas – tableau to life</vt:lpstr>
      <vt:lpstr>Generating ideas – slow-motion race</vt:lpstr>
      <vt:lpstr>Generating ideas – emotions</vt:lpstr>
      <vt:lpstr>IDEA reflection (3)</vt:lpstr>
      <vt:lpstr>Learning sequence 8 – structuring and rehearsing</vt:lpstr>
      <vt:lpstr>Learning intentions and success criteria (8)</vt:lpstr>
      <vt:lpstr>The Last Great Hunt – wild play</vt:lpstr>
      <vt:lpstr>Ideas for golden rules</vt:lpstr>
      <vt:lpstr>Shock Therapy Arts – Blueprint</vt:lpstr>
      <vt:lpstr>Developing the nucleus</vt:lpstr>
      <vt:lpstr>Playing with possibilities – narration</vt:lpstr>
      <vt:lpstr>Playing with possibilities – time</vt:lpstr>
      <vt:lpstr>Playing with possibilities – intensity</vt:lpstr>
      <vt:lpstr>Playing with possibilities – image and movement</vt:lpstr>
      <vt:lpstr>Playing with possibilities – asides</vt:lpstr>
      <vt:lpstr>Clockfire Theatre – solving problems</vt:lpstr>
      <vt:lpstr>Reflecting on new steps</vt:lpstr>
      <vt:lpstr>Learning sequence 9 – refining and performance</vt:lpstr>
      <vt:lpstr>Learning intentions and success criteria (9)</vt:lpstr>
      <vt:lpstr>Peer feedback (1)</vt:lpstr>
      <vt:lpstr>Peer feedback (2)</vt:lpstr>
      <vt:lpstr>Peer feedback (3)</vt:lpstr>
      <vt:lpstr>Letter to future drama students</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Innovative Theatre</dc:title>
  <dc:creator>NSW Department of Education</dc:creator>
  <dcterms:created xsi:type="dcterms:W3CDTF">2025-11-06T00:33:42Z</dcterms:created>
  <dcterms:modified xsi:type="dcterms:W3CDTF">2025-11-06T00:34:34Z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2025-11-06T00:34:34Z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3ee56de4-c8a5-4812-91bf-bb7f9a0adaf3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