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50"/>
  </p:notesMasterIdLst>
  <p:handoutMasterIdLst>
    <p:handoutMasterId r:id="rId151"/>
  </p:handoutMasterIdLst>
  <p:sldIdLst>
    <p:sldId id="26381" r:id="rId5"/>
    <p:sldId id="26505" r:id="rId6"/>
    <p:sldId id="26633" r:id="rId7"/>
    <p:sldId id="271" r:id="rId8"/>
    <p:sldId id="26383" r:id="rId9"/>
    <p:sldId id="26382" r:id="rId10"/>
    <p:sldId id="26507" r:id="rId11"/>
    <p:sldId id="26627" r:id="rId12"/>
    <p:sldId id="26830" r:id="rId13"/>
    <p:sldId id="26629" r:id="rId14"/>
    <p:sldId id="26384" r:id="rId15"/>
    <p:sldId id="26832" r:id="rId16"/>
    <p:sldId id="26833" r:id="rId17"/>
    <p:sldId id="26834" r:id="rId18"/>
    <p:sldId id="26835" r:id="rId19"/>
    <p:sldId id="26836" r:id="rId20"/>
    <p:sldId id="26837" r:id="rId21"/>
    <p:sldId id="26601" r:id="rId22"/>
    <p:sldId id="26804" r:id="rId23"/>
    <p:sldId id="26803" r:id="rId24"/>
    <p:sldId id="26513" r:id="rId25"/>
    <p:sldId id="26759" r:id="rId26"/>
    <p:sldId id="26512" r:id="rId27"/>
    <p:sldId id="26785" r:id="rId28"/>
    <p:sldId id="26786" r:id="rId29"/>
    <p:sldId id="26784" r:id="rId30"/>
    <p:sldId id="26787" r:id="rId31"/>
    <p:sldId id="26788" r:id="rId32"/>
    <p:sldId id="26789" r:id="rId33"/>
    <p:sldId id="26790" r:id="rId34"/>
    <p:sldId id="26791" r:id="rId35"/>
    <p:sldId id="26792" r:id="rId36"/>
    <p:sldId id="26793" r:id="rId37"/>
    <p:sldId id="26509" r:id="rId38"/>
    <p:sldId id="26514" r:id="rId39"/>
    <p:sldId id="26515" r:id="rId40"/>
    <p:sldId id="26624" r:id="rId41"/>
    <p:sldId id="26823" r:id="rId42"/>
    <p:sldId id="26516" r:id="rId43"/>
    <p:sldId id="26667" r:id="rId44"/>
    <p:sldId id="26670" r:id="rId45"/>
    <p:sldId id="26447" r:id="rId46"/>
    <p:sldId id="26810" r:id="rId47"/>
    <p:sldId id="26798" r:id="rId48"/>
    <p:sldId id="26838" r:id="rId49"/>
    <p:sldId id="26839" r:id="rId50"/>
    <p:sldId id="26840" r:id="rId51"/>
    <p:sldId id="26770" r:id="rId52"/>
    <p:sldId id="26724" r:id="rId53"/>
    <p:sldId id="26645" r:id="rId54"/>
    <p:sldId id="26646" r:id="rId55"/>
    <p:sldId id="26718" r:id="rId56"/>
    <p:sldId id="26754" r:id="rId57"/>
    <p:sldId id="26719" r:id="rId58"/>
    <p:sldId id="26755" r:id="rId59"/>
    <p:sldId id="26756" r:id="rId60"/>
    <p:sldId id="26569" r:id="rId61"/>
    <p:sldId id="26762" r:id="rId62"/>
    <p:sldId id="26712" r:id="rId63"/>
    <p:sldId id="26809" r:id="rId64"/>
    <p:sldId id="26713" r:id="rId65"/>
    <p:sldId id="26714" r:id="rId66"/>
    <p:sldId id="26711" r:id="rId67"/>
    <p:sldId id="26807" r:id="rId68"/>
    <p:sldId id="26805" r:id="rId69"/>
    <p:sldId id="26782" r:id="rId70"/>
    <p:sldId id="26720" r:id="rId71"/>
    <p:sldId id="26519" r:id="rId72"/>
    <p:sldId id="26532" r:id="rId73"/>
    <p:sldId id="26520" r:id="rId74"/>
    <p:sldId id="26842" r:id="rId75"/>
    <p:sldId id="26521" r:id="rId76"/>
    <p:sldId id="26843" r:id="rId77"/>
    <p:sldId id="26844" r:id="rId78"/>
    <p:sldId id="26526" r:id="rId79"/>
    <p:sldId id="26530" r:id="rId80"/>
    <p:sldId id="26525" r:id="rId81"/>
    <p:sldId id="26638" r:id="rId82"/>
    <p:sldId id="26527" r:id="rId83"/>
    <p:sldId id="26757" r:id="rId84"/>
    <p:sldId id="26774" r:id="rId85"/>
    <p:sldId id="26772" r:id="rId86"/>
    <p:sldId id="26571" r:id="rId87"/>
    <p:sldId id="26587" r:id="rId88"/>
    <p:sldId id="26783" r:id="rId89"/>
    <p:sldId id="26723" r:id="rId90"/>
    <p:sldId id="26634" r:id="rId91"/>
    <p:sldId id="26763" r:id="rId92"/>
    <p:sldId id="26802" r:id="rId93"/>
    <p:sldId id="26811" r:id="rId94"/>
    <p:sldId id="26727" r:id="rId95"/>
    <p:sldId id="26544" r:id="rId96"/>
    <p:sldId id="26558" r:id="rId97"/>
    <p:sldId id="26622" r:id="rId98"/>
    <p:sldId id="26636" r:id="rId99"/>
    <p:sldId id="26845" r:id="rId100"/>
    <p:sldId id="26546" r:id="rId101"/>
    <p:sldId id="26580" r:id="rId102"/>
    <p:sldId id="26583" r:id="rId103"/>
    <p:sldId id="26597" r:id="rId104"/>
    <p:sldId id="26775" r:id="rId105"/>
    <p:sldId id="26846" r:id="rId106"/>
    <p:sldId id="26568" r:id="rId107"/>
    <p:sldId id="26584" r:id="rId108"/>
    <p:sldId id="26572" r:id="rId109"/>
    <p:sldId id="26812" r:id="rId110"/>
    <p:sldId id="26625" r:id="rId111"/>
    <p:sldId id="26750" r:id="rId112"/>
    <p:sldId id="26683" r:id="rId113"/>
    <p:sldId id="26691" r:id="rId114"/>
    <p:sldId id="26703" r:id="rId115"/>
    <p:sldId id="26826" r:id="rId116"/>
    <p:sldId id="26704" r:id="rId117"/>
    <p:sldId id="26827" r:id="rId118"/>
    <p:sldId id="26828" r:id="rId119"/>
    <p:sldId id="26734" r:id="rId120"/>
    <p:sldId id="26678" r:id="rId121"/>
    <p:sldId id="26816" r:id="rId122"/>
    <p:sldId id="26697" r:id="rId123"/>
    <p:sldId id="26776" r:id="rId124"/>
    <p:sldId id="26700" r:id="rId125"/>
    <p:sldId id="26699" r:id="rId126"/>
    <p:sldId id="26677" r:id="rId127"/>
    <p:sldId id="26778" r:id="rId128"/>
    <p:sldId id="26698" r:id="rId129"/>
    <p:sldId id="26779" r:id="rId130"/>
    <p:sldId id="26733" r:id="rId131"/>
    <p:sldId id="26701" r:id="rId132"/>
    <p:sldId id="26829" r:id="rId133"/>
    <p:sldId id="26702" r:id="rId134"/>
    <p:sldId id="26736" r:id="rId135"/>
    <p:sldId id="26738" r:id="rId136"/>
    <p:sldId id="26765" r:id="rId137"/>
    <p:sldId id="26710" r:id="rId138"/>
    <p:sldId id="26743" r:id="rId139"/>
    <p:sldId id="26781" r:id="rId140"/>
    <p:sldId id="26739" r:id="rId141"/>
    <p:sldId id="26744" r:id="rId142"/>
    <p:sldId id="26740" r:id="rId143"/>
    <p:sldId id="26375" r:id="rId144"/>
    <p:sldId id="26407" r:id="rId145"/>
    <p:sldId id="26820" r:id="rId146"/>
    <p:sldId id="26822" r:id="rId147"/>
    <p:sldId id="26847" r:id="rId148"/>
    <p:sldId id="361" r:id="rId149"/>
  </p:sldIdLst>
  <p:sldSz cx="12192000" cy="6858000"/>
  <p:notesSz cx="6858000" cy="9144000"/>
  <p:embeddedFontLst>
    <p:embeddedFont>
      <p:font typeface="Montserrat" panose="00000500000000000000" pitchFamily="2" charset="0"/>
      <p:regular r:id="rId152"/>
      <p:bold r:id="rId153"/>
      <p:italic r:id="rId154"/>
      <p:boldItalic r:id="rId155"/>
    </p:embeddedFont>
    <p:embeddedFont>
      <p:font typeface="Open Sans Light" panose="020B0306030504020204" pitchFamily="34" charset="0"/>
      <p:regular r:id="rId156"/>
      <p:italic r:id="rId157"/>
    </p:embeddedFont>
    <p:embeddedFont>
      <p:font typeface="Poppins" panose="00000500000000000000" pitchFamily="2" charset="0"/>
      <p:regular r:id="rId158"/>
      <p:bold r:id="rId159"/>
      <p:italic r:id="rId160"/>
      <p:boldItalic r:id="rId161"/>
    </p:embeddedFont>
    <p:embeddedFont>
      <p:font typeface="Public Sans" pitchFamily="2" charset="0"/>
      <p:regular r:id="rId162"/>
      <p:bold r:id="rId163"/>
      <p:italic r:id="rId164"/>
      <p:boldItalic r:id="rId165"/>
    </p:embeddedFont>
    <p:embeddedFont>
      <p:font typeface="Roboto" panose="02000000000000000000" pitchFamily="2" charset="0"/>
      <p:regular r:id="rId166"/>
      <p:bold r:id="rId167"/>
      <p:italic r:id="rId168"/>
      <p:boldItalic r:id="rId169"/>
    </p:embeddedFont>
    <p:embeddedFont>
      <p:font typeface="Segoe UI" panose="020B0502040204020203" pitchFamily="34" charset="0"/>
      <p:regular r:id="rId170"/>
      <p:bold r:id="rId171"/>
      <p:italic r:id="rId172"/>
      <p:boldItalic r:id="rId173"/>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6381"/>
          </p14:sldIdLst>
        </p14:section>
        <p14:section name="Slide templates" id="{D5A8010D-981F-43AA-A0D6-182EC53CAA84}">
          <p14:sldIdLst>
            <p14:sldId id="26505"/>
            <p14:sldId id="26633"/>
            <p14:sldId id="271"/>
            <p14:sldId id="26383"/>
            <p14:sldId id="26382"/>
            <p14:sldId id="26507"/>
            <p14:sldId id="26627"/>
            <p14:sldId id="26830"/>
            <p14:sldId id="26629"/>
            <p14:sldId id="26384"/>
            <p14:sldId id="26832"/>
            <p14:sldId id="26833"/>
            <p14:sldId id="26834"/>
            <p14:sldId id="26835"/>
            <p14:sldId id="26836"/>
            <p14:sldId id="26837"/>
            <p14:sldId id="26601"/>
            <p14:sldId id="26804"/>
            <p14:sldId id="26803"/>
            <p14:sldId id="26513"/>
            <p14:sldId id="26759"/>
            <p14:sldId id="26512"/>
            <p14:sldId id="26785"/>
            <p14:sldId id="26786"/>
            <p14:sldId id="26784"/>
            <p14:sldId id="26787"/>
            <p14:sldId id="26788"/>
            <p14:sldId id="26789"/>
            <p14:sldId id="26790"/>
            <p14:sldId id="26791"/>
            <p14:sldId id="26792"/>
            <p14:sldId id="26793"/>
            <p14:sldId id="26509"/>
            <p14:sldId id="26514"/>
            <p14:sldId id="26515"/>
            <p14:sldId id="26624"/>
            <p14:sldId id="26823"/>
            <p14:sldId id="26516"/>
            <p14:sldId id="26667"/>
            <p14:sldId id="26670"/>
            <p14:sldId id="26447"/>
            <p14:sldId id="26810"/>
            <p14:sldId id="26798"/>
            <p14:sldId id="26838"/>
            <p14:sldId id="26839"/>
            <p14:sldId id="26840"/>
            <p14:sldId id="26770"/>
            <p14:sldId id="26724"/>
            <p14:sldId id="26645"/>
            <p14:sldId id="26646"/>
            <p14:sldId id="26718"/>
            <p14:sldId id="26754"/>
            <p14:sldId id="26719"/>
            <p14:sldId id="26755"/>
            <p14:sldId id="26756"/>
            <p14:sldId id="26569"/>
            <p14:sldId id="26762"/>
            <p14:sldId id="26712"/>
            <p14:sldId id="26809"/>
            <p14:sldId id="26713"/>
            <p14:sldId id="26714"/>
            <p14:sldId id="26711"/>
            <p14:sldId id="26807"/>
            <p14:sldId id="26805"/>
            <p14:sldId id="26782"/>
            <p14:sldId id="26720"/>
            <p14:sldId id="26519"/>
            <p14:sldId id="26532"/>
            <p14:sldId id="26520"/>
            <p14:sldId id="26842"/>
            <p14:sldId id="26521"/>
            <p14:sldId id="26843"/>
            <p14:sldId id="26844"/>
            <p14:sldId id="26526"/>
            <p14:sldId id="26530"/>
            <p14:sldId id="26525"/>
            <p14:sldId id="26638"/>
            <p14:sldId id="26527"/>
            <p14:sldId id="26757"/>
            <p14:sldId id="26774"/>
            <p14:sldId id="26772"/>
            <p14:sldId id="26571"/>
            <p14:sldId id="26587"/>
            <p14:sldId id="26783"/>
            <p14:sldId id="26723"/>
            <p14:sldId id="26634"/>
            <p14:sldId id="26763"/>
            <p14:sldId id="26802"/>
            <p14:sldId id="26811"/>
            <p14:sldId id="26727"/>
            <p14:sldId id="26544"/>
            <p14:sldId id="26558"/>
            <p14:sldId id="26622"/>
            <p14:sldId id="26636"/>
            <p14:sldId id="26845"/>
            <p14:sldId id="26546"/>
            <p14:sldId id="26580"/>
            <p14:sldId id="26583"/>
            <p14:sldId id="26597"/>
            <p14:sldId id="26775"/>
            <p14:sldId id="26846"/>
            <p14:sldId id="26568"/>
            <p14:sldId id="26584"/>
            <p14:sldId id="26572"/>
            <p14:sldId id="26812"/>
            <p14:sldId id="26625"/>
            <p14:sldId id="26750"/>
            <p14:sldId id="26683"/>
            <p14:sldId id="26691"/>
            <p14:sldId id="26703"/>
            <p14:sldId id="26826"/>
            <p14:sldId id="26704"/>
            <p14:sldId id="26827"/>
            <p14:sldId id="26828"/>
            <p14:sldId id="26734"/>
            <p14:sldId id="26678"/>
            <p14:sldId id="26816"/>
            <p14:sldId id="26697"/>
            <p14:sldId id="26776"/>
            <p14:sldId id="26700"/>
            <p14:sldId id="26699"/>
            <p14:sldId id="26677"/>
            <p14:sldId id="26778"/>
            <p14:sldId id="26698"/>
            <p14:sldId id="26779"/>
            <p14:sldId id="26733"/>
            <p14:sldId id="26701"/>
            <p14:sldId id="26829"/>
            <p14:sldId id="26702"/>
            <p14:sldId id="26736"/>
            <p14:sldId id="26738"/>
            <p14:sldId id="26765"/>
            <p14:sldId id="26710"/>
            <p14:sldId id="26743"/>
            <p14:sldId id="26781"/>
            <p14:sldId id="26739"/>
            <p14:sldId id="26744"/>
            <p14:sldId id="26740"/>
            <p14:sldId id="26375"/>
            <p14:sldId id="26407"/>
          </p14:sldIdLst>
        </p14:section>
        <p14:section name="Assets" id="{ACCADEBA-79DB-4F18-8F19-E4DF86159DFB}">
          <p14:sldIdLst/>
        </p14:section>
        <p14:section name="References &amp; copyright" id="{DBC31484-F5F8-4CB1-8DB4-A562A9780899}">
          <p14:sldIdLst>
            <p14:sldId id="26820"/>
            <p14:sldId id="26822"/>
            <p14:sldId id="26847"/>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C8F77E16-A325-9503-D005-13C3C68373FE}" name="Julia Livingston" initials="JL" userId="S::Julia.Livingston@det.nsw.edu.au::eccea30e-11e3-4928-86c0-479c0c396e29" providerId="AD"/>
  <p188:author id="{BFCA0260-F937-B553-4349-755AEF2BEA73}" name="Jane McDavitt" initials="JM" userId="S::jane.martin14@det.nsw.edu.au::4e2ed728-ef27-4d1e-9fb3-27f2c6f23b7b" providerId="AD"/>
  <p188:author id="{54ACC365-94D8-4878-C74E-3C388F87AD28}" name="Amelia Morello" initials="AM" userId="S::Amelia.Morello2@det.nsw.edu.au::7eb77547-daf6-489f-b8fa-2b2b7951891b" providerId="AD"/>
  <p188:author id="{CEB87279-0F86-5C5C-D4CD-07E8FF92D890}" name="Jane McDavitt" initials="JM" userId="S::Jane.Martin14@det.nsw.edu.au::4e2ed728-ef27-4d1e-9fb3-27f2c6f23b7b" providerId="AD"/>
  <p188:author id="{6B7A067D-2843-4154-037D-475B126ABD79}" name="Amelia Morello" initials="AM" userId="S::amelia.morello2@det.nsw.edu.au::7eb77547-daf6-489f-b8fa-2b2b7951891b" providerId="AD"/>
  <p188:author id="{5796E598-83DE-8CC2-30A8-46D75394BA84}" name="Rebecca Kloczko" initials="RK" userId="S::Rebecca.Kloczko@det.nsw.edu.au::fe16efd8-5b0f-49b2-96f9-1035aef2429d" providerId="AD"/>
  <p188:author id="{5F3EE69A-373F-DE2D-94B7-5DED76056204}" name="Julia Livingston" initials="JL" userId="S::julia.livingston@det.nsw.edu.au::eccea30e-11e3-4928-86c0-479c0c396e29" providerId="AD"/>
  <p188:author id="{2F537DAD-E36F-3416-9875-D03EB1C7AC18}" name="Brydie Nicol" initials="BN" userId="S::brydie.nicol@det.nsw.edu.au::fbf7cf23-1876-4724-bbb7-b2bf8d3124fa" providerId="AD"/>
  <p188:author id="{E64819D4-88F4-B1AA-A461-530A5F93E2DC}" name="Carla Cherrie" initials="CC" userId="S::carla.webster1@det.nsw.edu.au::b0a91869-2e71-4be4-8dee-272db3d700cf" providerId="AD"/>
  <p188:author id="{E5C612E4-F9AB-3129-B3AD-4F1832C143B9}" name="Carla Cherrie" initials="CC" userId="S::Carla.Webster1@det.nsw.edu.au::b0a91869-2e71-4be4-8dee-272db3d700cf" providerId="AD"/>
  <p188:author id="{913BFAE4-222F-1456-BA51-F190F9E0D71A}" name="Christopher Farlow" initials="CF" userId="S::christopher.farlow2@det.nsw.edu.au::1d6e7c80-f391-4c69-991c-b443ceeb1639" providerId="AD"/>
  <p188:author id="{A29880FB-22F1-2FCE-171F-45F93F7D7947}" name="Christopher Farlow" initials="CF" userId="S::Christopher.Farlow2@det.nsw.edu.au::1d6e7c80-f391-4c69-991c-b443ceeb16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CC30C"/>
    <a:srgbClr val="E5851B"/>
    <a:srgbClr val="3CC473"/>
    <a:srgbClr val="630019"/>
    <a:srgbClr val="FFB6C1"/>
    <a:srgbClr val="FBC8C1"/>
    <a:srgbClr val="D6E6FF"/>
    <a:srgbClr val="A3CBFF"/>
    <a:srgbClr val="88E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C1D0F9-962D-4719-8935-83FA9EAD7506}" v="1" dt="2026-02-13T05:21:59.535"/>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92"/>
    <p:restoredTop sz="81440"/>
  </p:normalViewPr>
  <p:slideViewPr>
    <p:cSldViewPr snapToGrid="0">
      <p:cViewPr varScale="1">
        <p:scale>
          <a:sx n="64" d="100"/>
          <a:sy n="64" d="100"/>
        </p:scale>
        <p:origin x="136" y="44"/>
      </p:cViewPr>
      <p:guideLst>
        <p:guide orient="horz" pos="2160"/>
        <p:guide pos="3863"/>
      </p:guideLst>
    </p:cSldViewPr>
  </p:slideViewPr>
  <p:outlineViewPr>
    <p:cViewPr>
      <p:scale>
        <a:sx n="33" d="100"/>
        <a:sy n="33" d="100"/>
      </p:scale>
      <p:origin x="0" y="-41896"/>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font" Target="fonts/font8.fntdata"/><Relationship Id="rId170" Type="http://schemas.openxmlformats.org/officeDocument/2006/relationships/font" Target="fonts/font19.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font" Target="fonts/font9.fntdata"/><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notesMaster" Target="notesMasters/notesMaster1.xml"/><Relationship Id="rId171" Type="http://schemas.openxmlformats.org/officeDocument/2006/relationships/font" Target="fonts/font20.fntdata"/><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font" Target="fonts/font10.fntdata"/><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handoutMaster" Target="handoutMasters/handoutMaster1.xml"/><Relationship Id="rId156" Type="http://schemas.openxmlformats.org/officeDocument/2006/relationships/font" Target="fonts/font5.fntdata"/><Relationship Id="rId177" Type="http://schemas.openxmlformats.org/officeDocument/2006/relationships/tableStyles" Target="tableStyles.xml"/><Relationship Id="rId172" Type="http://schemas.openxmlformats.org/officeDocument/2006/relationships/font" Target="fonts/font21.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font" Target="fonts/font16.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font" Target="fonts/font6.fntdata"/><Relationship Id="rId178"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font" Target="fonts/font1.fntdata"/><Relationship Id="rId173" Type="http://schemas.openxmlformats.org/officeDocument/2006/relationships/font" Target="fonts/font22.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font" Target="fonts/font17.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font" Target="fonts/font12.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font" Target="fonts/font2.fntdata"/><Relationship Id="rId174" Type="http://schemas.openxmlformats.org/officeDocument/2006/relationships/presProps" Target="presProps.xml"/><Relationship Id="rId179" Type="http://schemas.microsoft.com/office/2018/10/relationships/authors" Target="author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font" Target="fonts/font13.fntdata"/><Relationship Id="rId169"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font" Target="fonts/font3.fntdata"/><Relationship Id="rId175" Type="http://schemas.openxmlformats.org/officeDocument/2006/relationships/viewProps" Target="view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font" Target="fonts/font14.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font" Target="fonts/font4.fntdata"/><Relationship Id="rId176" Type="http://schemas.openxmlformats.org/officeDocument/2006/relationships/theme" Target="theme/theme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font" Target="fonts/font15.fntdata"/><Relationship Id="rId1"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13/02/2026</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13/02/2026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forms.microsoft.com/Pages/ShareFormPage.aspx?id=muagBYpBwUecJZOHJhv5kTJ0RoDEptxEoZKe3KRpOPFUN0xTRjM1TFlEVjRPMEMyVVJPQk9NOEdKVyQlQCN0PWcu&amp;sharetoken=wDukq92NoPrrvUnIrIIW"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forms.microsoft.com/Pages/ShareFormPage.aspx?id=muagBYpBwUecJZOHJhv5kTJ0RoDEptxEoZKe3KRpOPFUOUo3QlZHWkRPWVhIRlVGTkE3VUM2S1JDNyQlQCN0PWcu&amp;sharetoken=54W4VXa81LCq0u10xIfs"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forms.office.com/Pages/ShareFormPage.aspx?id=muagBYpBwUecJZOHJhv5kTJ0RoDEptxEoZKe3KRpOPFUOTVOWDA0WVpCWldDTFFLSktNWlpOOU5DSCQlQCN0PWcu&amp;sharetoken=kwtGJ2WloaoN3NNUCSLY"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sydneydancecompany.com/performance/dance-locale/"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sydneydancecompany.com/performance/dance-locale/"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8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0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2401622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3618971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E5383-833F-6BB6-51AA-7419D0CBEA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F0FA4-9E23-B4FC-AE87-467ABB19963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FDB86D5-5276-6724-926F-5A0DE8D416F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70CDE0B-FF2D-14AD-7B38-FCA0EB8809A3}"/>
              </a:ext>
            </a:extLst>
          </p:cNvPr>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2518948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2459595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22731-E926-6E17-F7D3-6D0937FADD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0F48EB-2EA3-2E53-F84D-4A2A40B9631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0281F21-9C87-8A29-4421-4C870B39EECF}"/>
              </a:ext>
            </a:extLst>
          </p:cNvPr>
          <p:cNvSpPr>
            <a:spLocks noGrp="1"/>
          </p:cNvSpPr>
          <p:nvPr>
            <p:ph type="body" idx="1"/>
          </p:nvPr>
        </p:nvSpPr>
        <p:spPr/>
        <p:txBody>
          <a:bodyPr/>
          <a:lstStyle/>
          <a:p>
            <a:pPr marL="0" lvl="0" indent="0">
              <a:lnSpc>
                <a:spcPct val="150000"/>
              </a:lnSpc>
              <a:spcBef>
                <a:spcPts val="1200"/>
              </a:spcBef>
              <a:spcAft>
                <a:spcPts val="600"/>
              </a:spcAft>
              <a:buFont typeface="Courier New" panose="02070309020205020404" pitchFamily="49" charset="0"/>
              <a:buNone/>
            </a:pPr>
            <a:r>
              <a:rPr lang="en-AU" sz="16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Teacher notes and suggested answers and discussion points:</a:t>
            </a:r>
          </a:p>
          <a:p>
            <a:pPr marL="342900" lvl="0" indent="-342900">
              <a:lnSpc>
                <a:spcPct val="150000"/>
              </a:lnSpc>
              <a:spcBef>
                <a:spcPts val="1200"/>
              </a:spcBef>
              <a:spcAft>
                <a:spcPts val="600"/>
              </a:spcAft>
              <a:buFont typeface="Arial" panose="020B0604020202020204" pitchFamily="34" charset="0"/>
              <a:buChar char="•"/>
            </a:pPr>
            <a:r>
              <a:rPr lang="en-AU"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It's important to help others feel confident and comfortable during filming.</a:t>
            </a:r>
          </a:p>
          <a:p>
            <a:pPr marL="952485" lvl="1" indent="-342900">
              <a:lnSpc>
                <a:spcPct val="150000"/>
              </a:lnSpc>
              <a:spcBef>
                <a:spcPts val="1200"/>
              </a:spcBef>
              <a:spcAft>
                <a:spcPts val="600"/>
              </a:spcAft>
              <a:buFont typeface="Arial" panose="020B0604020202020204" pitchFamily="34" charset="0"/>
              <a:buChar char="•"/>
            </a:pPr>
            <a:r>
              <a:rPr lang="en-AU" sz="16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True.</a:t>
            </a:r>
            <a:r>
              <a:rPr lang="en-AU"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AU" sz="16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Being confident and comfortable will help the creative process. </a:t>
            </a:r>
            <a:endParaRPr lang="en-AU"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50000"/>
              </a:lnSpc>
              <a:spcBef>
                <a:spcPts val="1200"/>
              </a:spcBef>
              <a:spcAft>
                <a:spcPts val="600"/>
              </a:spcAft>
              <a:buFont typeface="Courier New" panose="02070309020205020404" pitchFamily="49" charset="0"/>
              <a:buChar char="o"/>
            </a:pPr>
            <a:endParaRPr lang="en-AU"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endParaRPr lang="en-AU" dirty="0"/>
          </a:p>
        </p:txBody>
      </p:sp>
      <p:sp>
        <p:nvSpPr>
          <p:cNvPr id="4" name="Slide Number Placeholder 3">
            <a:extLst>
              <a:ext uri="{FF2B5EF4-FFF2-40B4-BE49-F238E27FC236}">
                <a16:creationId xmlns:a16="http://schemas.microsoft.com/office/drawing/2014/main" id="{3AEC3D08-359C-DC9E-CC67-7CEF9E4CB5B7}"/>
              </a:ext>
            </a:extLst>
          </p:cNvPr>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3235346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05FD7-ACE7-C414-1D74-9F02F8C344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36AAFA-F7C7-A6B1-659D-9DC984B44D4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FF62163-9D6C-5761-0F40-6BC611A4D81E}"/>
              </a:ext>
            </a:extLst>
          </p:cNvPr>
          <p:cNvSpPr>
            <a:spLocks noGrp="1"/>
          </p:cNvSpPr>
          <p:nvPr>
            <p:ph type="body" idx="1"/>
          </p:nvPr>
        </p:nvSpPr>
        <p:spPr/>
        <p:txBody>
          <a:bodyPr/>
          <a:lstStyle/>
          <a:p>
            <a:pPr marL="0" lvl="0" indent="0">
              <a:lnSpc>
                <a:spcPct val="150000"/>
              </a:lnSpc>
              <a:spcBef>
                <a:spcPts val="1200"/>
              </a:spcBef>
              <a:spcAft>
                <a:spcPts val="600"/>
              </a:spcAft>
              <a:buFont typeface="Courier New" panose="02070309020205020404" pitchFamily="49" charset="0"/>
              <a:buNone/>
            </a:pPr>
            <a:r>
              <a:rPr lang="en-AU" sz="16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Teacher notes and suggested answers and discussion points:</a:t>
            </a:r>
          </a:p>
          <a:p>
            <a:pPr marL="342900" lvl="0" indent="-342900">
              <a:lnSpc>
                <a:spcPct val="150000"/>
              </a:lnSpc>
              <a:spcBef>
                <a:spcPts val="1200"/>
              </a:spcBef>
              <a:spcAft>
                <a:spcPts val="600"/>
              </a:spcAft>
              <a:buFont typeface="Courier New" panose="02070309020205020404" pitchFamily="49" charset="0"/>
              <a:buChar char="o"/>
            </a:pPr>
            <a:endParaRPr lang="en-AU"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50000"/>
              </a:lnSpc>
              <a:spcBef>
                <a:spcPts val="1200"/>
              </a:spcBef>
              <a:spcAft>
                <a:spcPts val="600"/>
              </a:spcAft>
              <a:buFont typeface="Arial" panose="020B0604020202020204" pitchFamily="34" charset="0"/>
              <a:buChar char="•"/>
            </a:pPr>
            <a:r>
              <a:rPr lang="en-AU"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Only the person filming needs to be involved in planning the film.</a:t>
            </a:r>
          </a:p>
          <a:p>
            <a:pPr marL="952485" lvl="1" indent="-342900">
              <a:lnSpc>
                <a:spcPct val="150000"/>
              </a:lnSpc>
              <a:spcBef>
                <a:spcPts val="1200"/>
              </a:spcBef>
              <a:spcAft>
                <a:spcPts val="600"/>
              </a:spcAft>
              <a:buFont typeface="Arial" panose="020B0604020202020204" pitchFamily="34" charset="0"/>
              <a:buChar char="•"/>
            </a:pPr>
            <a:r>
              <a:rPr lang="en-AU" sz="16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False. </a:t>
            </a:r>
            <a:r>
              <a:rPr lang="en-AU"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Each member of the group is involved in the planning of each part of the process.</a:t>
            </a:r>
          </a:p>
          <a:p>
            <a:endParaRPr lang="en-AU" dirty="0"/>
          </a:p>
        </p:txBody>
      </p:sp>
      <p:sp>
        <p:nvSpPr>
          <p:cNvPr id="4" name="Slide Number Placeholder 3">
            <a:extLst>
              <a:ext uri="{FF2B5EF4-FFF2-40B4-BE49-F238E27FC236}">
                <a16:creationId xmlns:a16="http://schemas.microsoft.com/office/drawing/2014/main" id="{63C484F3-14CD-B06A-6D98-301667E02646}"/>
              </a:ext>
            </a:extLst>
          </p:cNvPr>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3859907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lvl="0" indent="0">
              <a:lnSpc>
                <a:spcPct val="150000"/>
              </a:lnSpc>
              <a:spcBef>
                <a:spcPts val="1200"/>
              </a:spcBef>
              <a:spcAft>
                <a:spcPts val="600"/>
              </a:spcAft>
              <a:buFont typeface="Courier New" panose="02070309020205020404" pitchFamily="49" charset="0"/>
              <a:buNone/>
            </a:pPr>
            <a:r>
              <a:rPr lang="en-AU" sz="16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Teacher notes and suggested answers and discussion points:</a:t>
            </a:r>
          </a:p>
          <a:p>
            <a:pPr marL="342900" lvl="0" indent="-342900">
              <a:lnSpc>
                <a:spcPct val="150000"/>
              </a:lnSpc>
              <a:spcBef>
                <a:spcPts val="1200"/>
              </a:spcBef>
              <a:spcAft>
                <a:spcPts val="600"/>
              </a:spcAft>
              <a:buFont typeface="Arial" panose="020B0604020202020204" pitchFamily="34" charset="0"/>
              <a:buChar char="•"/>
            </a:pPr>
            <a:r>
              <a:rPr lang="en-AU"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It is okay to share footage of someone online or elsewhere without their consent. </a:t>
            </a:r>
          </a:p>
          <a:p>
            <a:pPr marL="952485" lvl="1" indent="-342900">
              <a:lnSpc>
                <a:spcPct val="150000"/>
              </a:lnSpc>
              <a:spcBef>
                <a:spcPts val="1200"/>
              </a:spcBef>
              <a:spcAft>
                <a:spcPts val="600"/>
              </a:spcAft>
              <a:buFont typeface="Arial" panose="020B0604020202020204" pitchFamily="34" charset="0"/>
              <a:buChar char="•"/>
            </a:pPr>
            <a:r>
              <a:rPr lang="en-AU" sz="16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False. </a:t>
            </a:r>
            <a:r>
              <a:rPr lang="en-AU"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It is not ok to share footage without consent. It would be recommended that the teacher retains the footage to ensure the safe storage of the footage.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2844190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57AC1-FE0F-93BD-F6E0-0824903C0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7FE3DA-7FB2-7D77-421C-56BEDA3A436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FA5E13F-2903-F8BE-4180-2023D3117C5D}"/>
              </a:ext>
            </a:extLst>
          </p:cNvPr>
          <p:cNvSpPr>
            <a:spLocks noGrp="1"/>
          </p:cNvSpPr>
          <p:nvPr>
            <p:ph type="body" idx="1"/>
          </p:nvPr>
        </p:nvSpPr>
        <p:spPr/>
        <p:txBody>
          <a:bodyPr/>
          <a:lstStyle/>
          <a:p>
            <a:pPr marL="0" lvl="0" indent="0">
              <a:lnSpc>
                <a:spcPct val="150000"/>
              </a:lnSpc>
              <a:spcBef>
                <a:spcPts val="1200"/>
              </a:spcBef>
              <a:spcAft>
                <a:spcPts val="600"/>
              </a:spcAft>
              <a:buFont typeface="Courier New" panose="02070309020205020404" pitchFamily="49" charset="0"/>
              <a:buNone/>
            </a:pPr>
            <a:r>
              <a:rPr lang="en-AU" sz="16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Teacher notes and suggested answers and discussion points:</a:t>
            </a:r>
          </a:p>
          <a:p>
            <a:pPr marL="342900" lvl="0" indent="-342900">
              <a:lnSpc>
                <a:spcPct val="150000"/>
              </a:lnSpc>
              <a:spcBef>
                <a:spcPts val="1200"/>
              </a:spcBef>
              <a:spcAft>
                <a:spcPts val="600"/>
              </a:spcAft>
              <a:buFont typeface="Arial" panose="020B0604020202020204" pitchFamily="34" charset="0"/>
              <a:buChar char="•"/>
            </a:pPr>
            <a:r>
              <a:rPr lang="en-AU"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Listening to other opinions and ideas can help improve the group's dance film</a:t>
            </a:r>
          </a:p>
          <a:p>
            <a:pPr marL="952485" lvl="1" indent="-342900">
              <a:lnSpc>
                <a:spcPct val="150000"/>
              </a:lnSpc>
              <a:spcBef>
                <a:spcPts val="1200"/>
              </a:spcBef>
              <a:spcAft>
                <a:spcPts val="600"/>
              </a:spcAft>
              <a:buFont typeface="Arial" panose="020B0604020202020204" pitchFamily="34" charset="0"/>
              <a:buChar char="•"/>
            </a:pPr>
            <a:r>
              <a:rPr lang="en-AU" sz="16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True. </a:t>
            </a:r>
            <a:r>
              <a:rPr lang="en-AU"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Valuing the opinions of others and exploring ideas together can lead to a better product. </a:t>
            </a:r>
          </a:p>
          <a:p>
            <a:endParaRPr lang="en-AU" dirty="0"/>
          </a:p>
        </p:txBody>
      </p:sp>
      <p:sp>
        <p:nvSpPr>
          <p:cNvPr id="4" name="Slide Number Placeholder 3">
            <a:extLst>
              <a:ext uri="{FF2B5EF4-FFF2-40B4-BE49-F238E27FC236}">
                <a16:creationId xmlns:a16="http://schemas.microsoft.com/office/drawing/2014/main" id="{54A6562B-56DB-DBBA-6CED-868F065AA16E}"/>
              </a:ext>
            </a:extLst>
          </p:cNvPr>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1734656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A4F5A-47CB-1C55-95A8-EC07C751DA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94F09A-DBAB-6934-24A7-5D994FD0A2E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ED50505-6405-187D-6182-6ECBD8CDF0E2}"/>
              </a:ext>
            </a:extLst>
          </p:cNvPr>
          <p:cNvSpPr>
            <a:spLocks noGrp="1"/>
          </p:cNvSpPr>
          <p:nvPr>
            <p:ph type="body" idx="1"/>
          </p:nvPr>
        </p:nvSpPr>
        <p:spPr/>
        <p:txBody>
          <a:bodyPr/>
          <a:lstStyle/>
          <a:p>
            <a:pPr marL="0" lvl="0" indent="0">
              <a:lnSpc>
                <a:spcPct val="150000"/>
              </a:lnSpc>
              <a:spcBef>
                <a:spcPts val="1200"/>
              </a:spcBef>
              <a:spcAft>
                <a:spcPts val="600"/>
              </a:spcAft>
              <a:buFont typeface="Courier New" panose="02070309020205020404" pitchFamily="49" charset="0"/>
              <a:buNone/>
            </a:pPr>
            <a:r>
              <a:rPr lang="en-AU" sz="16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Teacher notes and suggested answers and discussion points:</a:t>
            </a:r>
          </a:p>
          <a:p>
            <a:pPr marL="342900" lvl="0" indent="-342900">
              <a:lnSpc>
                <a:spcPct val="150000"/>
              </a:lnSpc>
              <a:spcBef>
                <a:spcPts val="1200"/>
              </a:spcBef>
              <a:spcAft>
                <a:spcPts val="600"/>
              </a:spcAft>
              <a:buFont typeface="Arial" panose="020B0604020202020204" pitchFamily="34" charset="0"/>
              <a:buChar char="•"/>
            </a:pPr>
            <a:r>
              <a:rPr lang="en-AU"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It is okay to film someone who doesn’t want to be on camera.</a:t>
            </a:r>
          </a:p>
          <a:p>
            <a:pPr marL="952485" lvl="1" indent="-342900">
              <a:lnSpc>
                <a:spcPct val="150000"/>
              </a:lnSpc>
              <a:spcBef>
                <a:spcPts val="1200"/>
              </a:spcBef>
              <a:spcAft>
                <a:spcPts val="600"/>
              </a:spcAft>
              <a:buFont typeface="Arial" panose="020B0604020202020204" pitchFamily="34" charset="0"/>
              <a:buChar char="•"/>
            </a:pPr>
            <a:r>
              <a:rPr lang="en-AU" sz="16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False. </a:t>
            </a:r>
            <a:r>
              <a:rPr lang="en-AU" sz="16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You must gain consent before filming someone. </a:t>
            </a:r>
          </a:p>
          <a:p>
            <a:endParaRPr lang="en-AU" dirty="0"/>
          </a:p>
        </p:txBody>
      </p:sp>
      <p:sp>
        <p:nvSpPr>
          <p:cNvPr id="4" name="Slide Number Placeholder 3">
            <a:extLst>
              <a:ext uri="{FF2B5EF4-FFF2-40B4-BE49-F238E27FC236}">
                <a16:creationId xmlns:a16="http://schemas.microsoft.com/office/drawing/2014/main" id="{9BC948B2-DF0E-0473-FA16-4610F518892F}"/>
              </a:ext>
            </a:extLst>
          </p:cNvPr>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2292408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923A0-E014-B9F3-1113-F288B4F0C7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89639B-F96C-CE7C-4027-73B4DA0066E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32314A6-364D-19B7-AC8B-AD6FD1BEFCC6}"/>
              </a:ext>
            </a:extLst>
          </p:cNvPr>
          <p:cNvSpPr>
            <a:spLocks noGrp="1"/>
          </p:cNvSpPr>
          <p:nvPr>
            <p:ph type="body" idx="1"/>
          </p:nvPr>
        </p:nvSpPr>
        <p:spPr/>
        <p:txBody>
          <a:bodyPr/>
          <a:lstStyle/>
          <a:p>
            <a:pPr marL="0" lvl="0" indent="0">
              <a:lnSpc>
                <a:spcPct val="150000"/>
              </a:lnSpc>
              <a:spcBef>
                <a:spcPts val="1200"/>
              </a:spcBef>
              <a:spcAft>
                <a:spcPts val="600"/>
              </a:spcAft>
              <a:buFont typeface="Courier New" panose="02070309020205020404" pitchFamily="49" charset="0"/>
              <a:buNone/>
            </a:pPr>
            <a:r>
              <a:rPr lang="en-AU" sz="16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Teacher notes and suggested answers and discussion points:</a:t>
            </a:r>
          </a:p>
          <a:p>
            <a:pPr marL="342900" lvl="0" indent="-342900">
              <a:lnSpc>
                <a:spcPct val="150000"/>
              </a:lnSpc>
              <a:spcBef>
                <a:spcPts val="1200"/>
              </a:spcBef>
              <a:spcAft>
                <a:spcPts val="600"/>
              </a:spcAft>
              <a:buFont typeface="Arial" panose="020B0604020202020204" pitchFamily="34" charset="0"/>
              <a:buChar char="•"/>
            </a:pPr>
            <a:r>
              <a:rPr lang="en-AU"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Gaining consent for physical contact when dancing is only done verbally</a:t>
            </a:r>
          </a:p>
          <a:p>
            <a:pPr marL="952485" lvl="1" indent="-342900">
              <a:lnSpc>
                <a:spcPct val="150000"/>
              </a:lnSpc>
              <a:spcBef>
                <a:spcPts val="1200"/>
              </a:spcBef>
              <a:spcAft>
                <a:spcPts val="600"/>
              </a:spcAft>
              <a:buFont typeface="Arial" panose="020B0604020202020204" pitchFamily="34" charset="0"/>
              <a:buChar char="•"/>
            </a:pPr>
            <a:r>
              <a:rPr lang="en-AU" sz="16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False. </a:t>
            </a:r>
            <a:r>
              <a:rPr lang="en-AU"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Non-verbal language such as a nod or thumbs up/thumbs down is another way to give or deny consent. </a:t>
            </a:r>
          </a:p>
          <a:p>
            <a:endParaRPr lang="en-AU" dirty="0"/>
          </a:p>
        </p:txBody>
      </p:sp>
      <p:sp>
        <p:nvSpPr>
          <p:cNvPr id="4" name="Slide Number Placeholder 3">
            <a:extLst>
              <a:ext uri="{FF2B5EF4-FFF2-40B4-BE49-F238E27FC236}">
                <a16:creationId xmlns:a16="http://schemas.microsoft.com/office/drawing/2014/main" id="{9BB67AB2-C3C8-B277-61D7-513CCF6A06A2}"/>
              </a:ext>
            </a:extLst>
          </p:cNvPr>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1233848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a:latin typeface="Arial"/>
                <a:cs typeface="Arial"/>
              </a:rPr>
              <a:t>Image from PowerPoint</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00881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7B42F-33DA-EE8A-B229-256C942B3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31D85D-8846-7341-1CAC-BB44E8EF427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6EC9A0E-4CCE-1BDC-D200-523288BAAF10}"/>
              </a:ext>
            </a:extLst>
          </p:cNvPr>
          <p:cNvSpPr>
            <a:spLocks noGrp="1"/>
          </p:cNvSpPr>
          <p:nvPr>
            <p:ph type="body" idx="1"/>
          </p:nvPr>
        </p:nvSpPr>
        <p:spPr/>
        <p:txBody>
          <a:bodyPr/>
          <a:lstStyle/>
          <a:p>
            <a:pPr marL="0" lvl="0" indent="0">
              <a:lnSpc>
                <a:spcPct val="150000"/>
              </a:lnSpc>
              <a:spcBef>
                <a:spcPts val="1200"/>
              </a:spcBef>
              <a:spcAft>
                <a:spcPts val="600"/>
              </a:spcAft>
              <a:buFont typeface="Courier New" panose="02070309020205020404" pitchFamily="49" charset="0"/>
              <a:buNone/>
            </a:pPr>
            <a:r>
              <a:rPr lang="en-AU" sz="16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Teacher notes and suggested answers and discussion points:</a:t>
            </a:r>
          </a:p>
          <a:p>
            <a:pPr marL="342900" lvl="0" indent="-342900">
              <a:lnSpc>
                <a:spcPct val="150000"/>
              </a:lnSpc>
              <a:spcBef>
                <a:spcPts val="1200"/>
              </a:spcBef>
              <a:spcAft>
                <a:spcPts val="600"/>
              </a:spcAft>
              <a:buFont typeface="Arial" panose="020B0604020202020204" pitchFamily="34" charset="0"/>
              <a:buChar char="•"/>
            </a:pPr>
            <a:r>
              <a:rPr lang="en-AU"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It is okay to be inspired by someone else’s dance work, but not to copy it</a:t>
            </a:r>
          </a:p>
          <a:p>
            <a:pPr marL="952485" lvl="1" indent="-342900">
              <a:lnSpc>
                <a:spcPct val="150000"/>
              </a:lnSpc>
              <a:spcBef>
                <a:spcPts val="1200"/>
              </a:spcBef>
              <a:spcAft>
                <a:spcPts val="600"/>
              </a:spcAft>
              <a:buFont typeface="Arial" panose="020B0604020202020204" pitchFamily="34" charset="0"/>
              <a:buChar char="•"/>
            </a:pPr>
            <a:r>
              <a:rPr lang="en-AU" sz="16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True. </a:t>
            </a:r>
            <a:r>
              <a:rPr lang="en-AU"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Inspiration can come in a number of ways. However directly plagiarising someone else’s work is not ok.  </a:t>
            </a:r>
          </a:p>
          <a:p>
            <a:endParaRPr lang="en-AU" dirty="0"/>
          </a:p>
        </p:txBody>
      </p:sp>
      <p:sp>
        <p:nvSpPr>
          <p:cNvPr id="4" name="Slide Number Placeholder 3">
            <a:extLst>
              <a:ext uri="{FF2B5EF4-FFF2-40B4-BE49-F238E27FC236}">
                <a16:creationId xmlns:a16="http://schemas.microsoft.com/office/drawing/2014/main" id="{5B194912-E644-7254-9AEE-17309C4F646D}"/>
              </a:ext>
            </a:extLst>
          </p:cNvPr>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1885571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50114-340F-4B0B-EEA8-12CDFCA4A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464584-B3E6-3696-1336-9DC608F33C6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1F7ED29-0EF8-4307-FF4E-98F8357DC4CA}"/>
              </a:ext>
            </a:extLst>
          </p:cNvPr>
          <p:cNvSpPr>
            <a:spLocks noGrp="1"/>
          </p:cNvSpPr>
          <p:nvPr>
            <p:ph type="body" idx="1"/>
          </p:nvPr>
        </p:nvSpPr>
        <p:spPr/>
        <p:txBody>
          <a:bodyPr/>
          <a:lstStyle/>
          <a:p>
            <a:pPr marL="0" lvl="0" indent="0">
              <a:lnSpc>
                <a:spcPct val="150000"/>
              </a:lnSpc>
              <a:spcBef>
                <a:spcPts val="1200"/>
              </a:spcBef>
              <a:spcAft>
                <a:spcPts val="600"/>
              </a:spcAft>
              <a:buFont typeface="Courier New" panose="02070309020205020404" pitchFamily="49" charset="0"/>
              <a:buNone/>
            </a:pPr>
            <a:r>
              <a:rPr lang="en-AU" sz="16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Teacher notes and suggested answers and discussion points:</a:t>
            </a:r>
          </a:p>
          <a:p>
            <a:pPr marL="342900" lvl="0" indent="-342900">
              <a:lnSpc>
                <a:spcPct val="150000"/>
              </a:lnSpc>
              <a:spcBef>
                <a:spcPts val="1200"/>
              </a:spcBef>
              <a:spcAft>
                <a:spcPts val="600"/>
              </a:spcAft>
              <a:buFont typeface="Courier New" panose="02070309020205020404" pitchFamily="49" charset="0"/>
              <a:buChar char="o"/>
            </a:pPr>
            <a:endParaRPr lang="en-AU"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50000"/>
              </a:lnSpc>
              <a:spcBef>
                <a:spcPts val="1200"/>
              </a:spcBef>
              <a:spcAft>
                <a:spcPts val="600"/>
              </a:spcAft>
              <a:buFont typeface="Arial" panose="020B0604020202020204" pitchFamily="34" charset="0"/>
              <a:buChar char="•"/>
            </a:pPr>
            <a:r>
              <a:rPr lang="en-AU"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Only the loudest ideas should be considered in the group: </a:t>
            </a:r>
          </a:p>
          <a:p>
            <a:pPr marL="952485" lvl="1" indent="-342900">
              <a:lnSpc>
                <a:spcPct val="150000"/>
              </a:lnSpc>
              <a:spcBef>
                <a:spcPts val="1200"/>
              </a:spcBef>
              <a:spcAft>
                <a:spcPts val="600"/>
              </a:spcAft>
              <a:buFont typeface="Arial" panose="020B0604020202020204" pitchFamily="34" charset="0"/>
              <a:buChar char="•"/>
            </a:pPr>
            <a:r>
              <a:rPr lang="en-AU" sz="16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False. </a:t>
            </a:r>
            <a:r>
              <a:rPr lang="en-AU"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All ideas should be considered. Encourage everyone to contribute. </a:t>
            </a:r>
          </a:p>
          <a:p>
            <a:endParaRPr lang="en-AU" dirty="0"/>
          </a:p>
        </p:txBody>
      </p:sp>
      <p:sp>
        <p:nvSpPr>
          <p:cNvPr id="4" name="Slide Number Placeholder 3">
            <a:extLst>
              <a:ext uri="{FF2B5EF4-FFF2-40B4-BE49-F238E27FC236}">
                <a16:creationId xmlns:a16="http://schemas.microsoft.com/office/drawing/2014/main" id="{ED2CC911-D069-F6F0-392D-4A5C0E3052AC}"/>
              </a:ext>
            </a:extLst>
          </p:cNvPr>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2064558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E9006-522F-6EC4-D7DA-4543BCBAC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EEDB50-B71E-5045-B9D8-8E02398AB58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A0B4B7C-A4CC-1906-C683-BADE3E0B2839}"/>
              </a:ext>
            </a:extLst>
          </p:cNvPr>
          <p:cNvSpPr>
            <a:spLocks noGrp="1"/>
          </p:cNvSpPr>
          <p:nvPr>
            <p:ph type="body" idx="1"/>
          </p:nvPr>
        </p:nvSpPr>
        <p:spPr/>
        <p:txBody>
          <a:bodyPr/>
          <a:lstStyle/>
          <a:p>
            <a:pPr marL="0" lvl="0" indent="0">
              <a:lnSpc>
                <a:spcPct val="150000"/>
              </a:lnSpc>
              <a:spcBef>
                <a:spcPts val="1200"/>
              </a:spcBef>
              <a:spcAft>
                <a:spcPts val="600"/>
              </a:spcAft>
              <a:buFont typeface="Courier New" panose="02070309020205020404" pitchFamily="49" charset="0"/>
              <a:buNone/>
            </a:pPr>
            <a:r>
              <a:rPr lang="en-AU" sz="16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Teacher notes and suggested answers and discussion points:</a:t>
            </a:r>
          </a:p>
          <a:p>
            <a:pPr marL="342900" lvl="0" indent="-342900">
              <a:lnSpc>
                <a:spcPct val="150000"/>
              </a:lnSpc>
              <a:spcBef>
                <a:spcPts val="1200"/>
              </a:spcBef>
              <a:spcAft>
                <a:spcPts val="600"/>
              </a:spcAft>
              <a:buFont typeface="Courier New" panose="02070309020205020404" pitchFamily="49" charset="0"/>
              <a:buChar char="o"/>
            </a:pPr>
            <a:endParaRPr lang="en-AU"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50000"/>
              </a:lnSpc>
              <a:spcBef>
                <a:spcPts val="1200"/>
              </a:spcBef>
              <a:spcAft>
                <a:spcPts val="600"/>
              </a:spcAft>
              <a:buFont typeface="Arial" panose="020B0604020202020204" pitchFamily="34" charset="0"/>
              <a:buChar char="•"/>
            </a:pPr>
            <a:r>
              <a:rPr lang="en-AU"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It’s okay to interrupt someone while they are sharing their ideas: </a:t>
            </a:r>
          </a:p>
          <a:p>
            <a:pPr marL="952485" lvl="1" indent="-342900">
              <a:lnSpc>
                <a:spcPct val="150000"/>
              </a:lnSpc>
              <a:spcBef>
                <a:spcPts val="1200"/>
              </a:spcBef>
              <a:spcAft>
                <a:spcPts val="600"/>
              </a:spcAft>
              <a:buFont typeface="Arial" panose="020B0604020202020204" pitchFamily="34" charset="0"/>
              <a:buChar char="•"/>
            </a:pPr>
            <a:r>
              <a:rPr lang="en-AU" sz="16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False</a:t>
            </a:r>
            <a:r>
              <a:rPr lang="en-AU"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Listening and valuing the ideas of others before giving your ideas would be considered kind or respectful behaviour. </a:t>
            </a:r>
          </a:p>
          <a:p>
            <a:endParaRPr lang="en-AU" dirty="0"/>
          </a:p>
        </p:txBody>
      </p:sp>
      <p:sp>
        <p:nvSpPr>
          <p:cNvPr id="4" name="Slide Number Placeholder 3">
            <a:extLst>
              <a:ext uri="{FF2B5EF4-FFF2-40B4-BE49-F238E27FC236}">
                <a16:creationId xmlns:a16="http://schemas.microsoft.com/office/drawing/2014/main" id="{E428C8D4-9835-C162-9AE5-91F3D470BAC3}"/>
              </a:ext>
            </a:extLst>
          </p:cNvPr>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262363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6FE94-8D9E-12B1-9598-3DEA243CA0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747517-1845-B968-7DE1-27EAF582E11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3D77880-157C-5634-9A33-DCDA9540B656}"/>
              </a:ext>
            </a:extLst>
          </p:cNvPr>
          <p:cNvSpPr>
            <a:spLocks noGrp="1"/>
          </p:cNvSpPr>
          <p:nvPr>
            <p:ph type="body" idx="1"/>
          </p:nvPr>
        </p:nvSpPr>
        <p:spPr/>
        <p:txBody>
          <a:bodyPr/>
          <a:lstStyle/>
          <a:p>
            <a:pPr marL="0" lvl="0" indent="0">
              <a:lnSpc>
                <a:spcPct val="150000"/>
              </a:lnSpc>
              <a:spcBef>
                <a:spcPts val="1200"/>
              </a:spcBef>
              <a:spcAft>
                <a:spcPts val="600"/>
              </a:spcAft>
              <a:buFont typeface="Courier New" panose="02070309020205020404" pitchFamily="49" charset="0"/>
              <a:buNone/>
            </a:pPr>
            <a:r>
              <a:rPr lang="en-AU" sz="16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Teacher notes and suggested answers and discussion points:</a:t>
            </a:r>
          </a:p>
          <a:p>
            <a:pPr marL="342900" lvl="0" indent="-342900">
              <a:lnSpc>
                <a:spcPct val="150000"/>
              </a:lnSpc>
              <a:spcBef>
                <a:spcPts val="1200"/>
              </a:spcBef>
              <a:spcAft>
                <a:spcPts val="600"/>
              </a:spcAft>
              <a:buFont typeface="Arial" panose="020B0604020202020204" pitchFamily="34" charset="0"/>
              <a:buChar char="•"/>
            </a:pPr>
            <a:r>
              <a:rPr lang="en-US"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It is okay to give your constructive and respectful opinion and/or feedback, online or in class. </a:t>
            </a:r>
          </a:p>
          <a:p>
            <a:pPr marL="952485" lvl="1" indent="-342900">
              <a:lnSpc>
                <a:spcPct val="150000"/>
              </a:lnSpc>
              <a:spcBef>
                <a:spcPts val="1200"/>
              </a:spcBef>
              <a:spcAft>
                <a:spcPts val="600"/>
              </a:spcAft>
              <a:buFont typeface="Arial" panose="020B0604020202020204" pitchFamily="34" charset="0"/>
              <a:buChar char="•"/>
            </a:pPr>
            <a:r>
              <a:rPr lang="en-US" sz="16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True.</a:t>
            </a:r>
            <a:r>
              <a:rPr lang="en-US"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Being kind and respectful in your feedback and when giving opinions is essential for a productive and safe classroom.  </a:t>
            </a:r>
          </a:p>
          <a:p>
            <a:endParaRPr lang="en-AU" dirty="0"/>
          </a:p>
        </p:txBody>
      </p:sp>
      <p:sp>
        <p:nvSpPr>
          <p:cNvPr id="4" name="Slide Number Placeholder 3">
            <a:extLst>
              <a:ext uri="{FF2B5EF4-FFF2-40B4-BE49-F238E27FC236}">
                <a16:creationId xmlns:a16="http://schemas.microsoft.com/office/drawing/2014/main" id="{17E29029-4BA0-2603-4B4E-4D961C58304E}"/>
              </a:ext>
            </a:extLst>
          </p:cNvPr>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3994614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E752A-8E14-F8C6-4E00-2A07565F6A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E4AB3-ABBC-1036-1B84-AEC950BD7BD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4AEF5EE-1942-5DFF-3AF1-FEA11B1377D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76B25C6-54E9-9E9D-1348-564D5E6A26DA}"/>
              </a:ext>
            </a:extLst>
          </p:cNvPr>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2876511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386998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sz="1600" b="1" kern="1200" dirty="0">
                <a:solidFill>
                  <a:schemeClr val="tx1"/>
                </a:solidFill>
                <a:effectLst/>
                <a:latin typeface="Arial" panose="020B0604020202020204" pitchFamily="34" charset="0"/>
                <a:ea typeface="+mn-ea"/>
                <a:cs typeface="Arial" panose="020B0604020202020204" pitchFamily="34" charset="0"/>
              </a:rPr>
              <a:t>Teacher note:</a:t>
            </a:r>
            <a:br>
              <a:rPr lang="en-AU" sz="1600" kern="1200" dirty="0">
                <a:solidFill>
                  <a:schemeClr val="tx1"/>
                </a:solidFill>
                <a:effectLst/>
                <a:latin typeface="Arial" panose="020B0604020202020204" pitchFamily="34" charset="0"/>
                <a:ea typeface="+mn-ea"/>
                <a:cs typeface="Arial" panose="020B0604020202020204" pitchFamily="34" charset="0"/>
              </a:rPr>
            </a:br>
            <a:r>
              <a:rPr lang="en-AU" sz="1600" kern="1200" dirty="0">
                <a:solidFill>
                  <a:schemeClr val="tx1"/>
                </a:solidFill>
                <a:effectLst/>
                <a:latin typeface="Arial" panose="020B0604020202020204" pitchFamily="34" charset="0"/>
                <a:ea typeface="+mn-ea"/>
                <a:cs typeface="Arial" panose="020B0604020202020204" pitchFamily="34" charset="0"/>
              </a:rPr>
              <a:t>The short film was created through the Co-Laboratory program, which paired the choreographer, Mike Esperanza with a filmmaker, Erin Brown Thomas over a short, intensive period. This work explores how "coffee literally changes the way we see, think, and interact with other people”. Through clever editing, it creates seamless transitions between striking architecture, interior spaces and open environments. Movement and cuts transport the dancers instantly from one location to the another, enhancing the mood and supporting the film’s intent.  Shot choices, camera angles and the way the dancers are captured distort and shift the perspective for the viewer.</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392607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4058756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3385090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4232481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A897C-B303-819B-F2F2-0947FBE5C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9FF9B4-0568-0050-0F07-12061FBEDF5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62E5294-C004-2E6A-6588-2D44CE465825}"/>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endParaRPr lang="en-US"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dirty="0">
                <a:latin typeface="Arial" panose="020B0604020202020204" pitchFamily="34" charset="0"/>
                <a:cs typeface="Arial" panose="020B0604020202020204" pitchFamily="34" charset="0"/>
              </a:rPr>
              <a:t>Interactive features can be viewed in slide show</a:t>
            </a:r>
          </a:p>
          <a:p>
            <a:endParaRPr lang="en-AU" b="1" dirty="0">
              <a:latin typeface="Arial" panose="020B0604020202020204" pitchFamily="34" charset="0"/>
              <a:cs typeface="Arial" panose="020B0604020202020204" pitchFamily="34" charset="0"/>
            </a:endParaRPr>
          </a:p>
          <a:p>
            <a:r>
              <a:rPr lang="en-AU" b="1" dirty="0">
                <a:latin typeface="Arial" panose="020B0604020202020204" pitchFamily="34" charset="0"/>
                <a:cs typeface="Arial" panose="020B0604020202020204" pitchFamily="34" charset="0"/>
              </a:rPr>
              <a:t>Notes for vendors [to be removed after slide deck creation]:</a:t>
            </a:r>
            <a:endParaRPr lang="en-US" dirty="0">
              <a:latin typeface="Arial" panose="020B0604020202020204" pitchFamily="34" charset="0"/>
              <a:cs typeface="Arial" panose="020B0604020202020204" pitchFamily="34" charset="0"/>
            </a:endParaRPr>
          </a:p>
          <a:p>
            <a:pPr marL="171450" indent="-171450">
              <a:buFont typeface="Arial"/>
              <a:buChar char="•"/>
            </a:pPr>
            <a:r>
              <a:rPr lang="en-AU" b="1" dirty="0">
                <a:latin typeface="Arial" panose="020B0604020202020204" pitchFamily="34" charset="0"/>
                <a:cs typeface="Arial" panose="020B0604020202020204" pitchFamily="34" charset="0"/>
              </a:rPr>
              <a:t>Create hyperlinks to dividers that match lesson numbers by</a:t>
            </a:r>
          </a:p>
          <a:p>
            <a:pPr marL="781035" lvl="1" indent="-171450">
              <a:buFont typeface="Arial"/>
              <a:buChar char="•"/>
            </a:pPr>
            <a:r>
              <a:rPr lang="en-AU" b="1" dirty="0">
                <a:latin typeface="Arial" panose="020B0604020202020204" pitchFamily="34" charset="0"/>
                <a:cs typeface="Arial" panose="020B0604020202020204" pitchFamily="34" charset="0"/>
              </a:rPr>
              <a:t>Right click on the number&gt;edit link&gt;select slide in deck to connect to</a:t>
            </a:r>
          </a:p>
          <a:p>
            <a:pPr marL="171450" indent="-171450">
              <a:buFont typeface="Arial"/>
              <a:buChar char="•"/>
            </a:pPr>
            <a:endParaRPr lang="en-US" dirty="0">
              <a:latin typeface="Arial" panose="020B0604020202020204" pitchFamily="34" charset="0"/>
              <a:cs typeface="Arial" panose="020B0604020202020204" pitchFamily="34" charset="0"/>
            </a:endParaRPr>
          </a:p>
          <a:p>
            <a:endParaRPr lang="en-US" dirty="0">
              <a:cs typeface="Calibri"/>
            </a:endParaRPr>
          </a:p>
        </p:txBody>
      </p:sp>
      <p:sp>
        <p:nvSpPr>
          <p:cNvPr id="4" name="Slide Number Placeholder 3">
            <a:extLst>
              <a:ext uri="{FF2B5EF4-FFF2-40B4-BE49-F238E27FC236}">
                <a16:creationId xmlns:a16="http://schemas.microsoft.com/office/drawing/2014/main" id="{D8904108-C1E8-7966-C5E3-A57C9B2C3DA6}"/>
              </a:ext>
            </a:extLst>
          </p:cNvPr>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033867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DAF65-D905-86D0-AAB1-0B0EF2F1B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95096E-8A12-0E92-AA22-3DDA84DBE19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575E512-CD28-6A29-9DA0-35D193B8A8A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836ABB4-4F5E-B6D6-1901-F2F5545920B3}"/>
              </a:ext>
            </a:extLst>
          </p:cNvPr>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643121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68921-01AD-4DB3-5916-8D216117D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D1DD8-E6EB-6CAE-A586-5EAD626987A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25CF84B-B82C-6B77-7D61-0A785A0471A8}"/>
              </a:ext>
            </a:extLst>
          </p:cNvPr>
          <p:cNvSpPr>
            <a:spLocks noGrp="1"/>
          </p:cNvSpPr>
          <p:nvPr>
            <p:ph type="body" idx="1"/>
          </p:nvPr>
        </p:nvSpPr>
        <p:spPr/>
        <p:txBody>
          <a:bodyPr/>
          <a:lstStyle/>
          <a:p>
            <a:r>
              <a:rPr lang="en-AU" dirty="0"/>
              <a:t>Provide a digital or hard copy of the Assessment Task Notification.</a:t>
            </a:r>
          </a:p>
          <a:p>
            <a:r>
              <a:rPr lang="en-AU" dirty="0"/>
              <a:t>Please take note of the ‘How to enter’ guidelines for the Capture Film Festival if encouraging students to enter their films.</a:t>
            </a:r>
          </a:p>
          <a:p>
            <a:r>
              <a:rPr lang="en-AU" dirty="0"/>
              <a:t>https://</a:t>
            </a:r>
            <a:r>
              <a:rPr lang="en-AU" dirty="0" err="1"/>
              <a:t>artsunit.nsw.edu.au</a:t>
            </a:r>
            <a:r>
              <a:rPr lang="en-AU" dirty="0"/>
              <a:t>/capture-film-festival/</a:t>
            </a:r>
            <a:r>
              <a:rPr lang="en-AU" dirty="0" err="1"/>
              <a:t>how-to-enter#film-criteria</a:t>
            </a:r>
            <a:endParaRPr lang="en-AU" dirty="0"/>
          </a:p>
          <a:p>
            <a:endParaRPr lang="en-AU" dirty="0"/>
          </a:p>
        </p:txBody>
      </p:sp>
      <p:sp>
        <p:nvSpPr>
          <p:cNvPr id="4" name="Slide Number Placeholder 3">
            <a:extLst>
              <a:ext uri="{FF2B5EF4-FFF2-40B4-BE49-F238E27FC236}">
                <a16:creationId xmlns:a16="http://schemas.microsoft.com/office/drawing/2014/main" id="{6AC18EB0-329E-23E1-56DB-66301305E679}"/>
              </a:ext>
            </a:extLst>
          </p:cNvPr>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2589820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5A319-7A14-E558-C20E-DA87C9EF37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3A55A0-3463-BA8E-3A2E-57642A3308C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92D1D8B-C8AE-C8C2-7A5E-F4C67AB43BA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869BB2F-2810-CF3E-7B79-B38AEAD54EC9}"/>
              </a:ext>
            </a:extLst>
          </p:cNvPr>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31469341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7A746-ED5E-987B-C7BB-201BFEB2BC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124A45-617F-243E-3D69-E1BFD8A598D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4832C38-43CC-038D-5CD8-616F0B7BB2D1}"/>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28A2BDBD-A70E-A028-49D7-9C557542DF57}"/>
              </a:ext>
            </a:extLst>
          </p:cNvPr>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42869392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B5497-20C4-9FDA-59A6-C868B3DA3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4CDA29-90B5-911F-1330-472126A3615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9830B5D-A6FD-7093-9BBC-FFF0C8654F83}"/>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9A8BCDF9-BE70-3DD1-A238-D961724430E0}"/>
              </a:ext>
            </a:extLst>
          </p:cNvPr>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2332967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7A385-6F22-8A16-EDF7-9CACE1C67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55B02-8FDF-A139-5F77-2C73C691FC0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8791B4A-8DBC-8B4F-DD83-25BBC09D851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37B2D1A-679D-927D-DC7D-63CC496522D6}"/>
              </a:ext>
            </a:extLst>
          </p:cNvPr>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25957084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a:latin typeface="Arial"/>
                <a:cs typeface="Arial"/>
              </a:rPr>
              <a:t>Access, duplicate and edit (if required) this self marking quiz: </a:t>
            </a:r>
          </a:p>
          <a:p>
            <a:r>
              <a:rPr lang="en-AU" sz="1600" u="sng" kern="1200" dirty="0">
                <a:solidFill>
                  <a:schemeClr val="tx1"/>
                </a:solidFill>
                <a:effectLst/>
                <a:latin typeface="Arial"/>
                <a:cs typeface="Arial"/>
                <a:hlinkClick r:id="rId3"/>
              </a:rPr>
              <a:t>Stage 5 Dance – Revision of the elements of dance – space</a:t>
            </a:r>
            <a:endParaRPr lang="en-AU" dirty="0">
              <a:latin typeface="Arial"/>
              <a:cs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34991616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latin typeface="Arial"/>
                <a:cs typeface="Arial"/>
              </a:rPr>
              <a:t>Access, duplicate and edit (if required) these self marking quizzes</a:t>
            </a:r>
            <a:endParaRPr lang="en-AU" dirty="0"/>
          </a:p>
          <a:p>
            <a:r>
              <a:rPr lang="en-AU" sz="1600" u="sng" kern="1200" dirty="0">
                <a:solidFill>
                  <a:schemeClr val="tx1"/>
                </a:solidFill>
                <a:effectLst/>
                <a:latin typeface="Arial" panose="020B0604020202020204" pitchFamily="34" charset="0"/>
                <a:ea typeface="+mn-ea"/>
                <a:cs typeface="Arial" panose="020B0604020202020204" pitchFamily="34" charset="0"/>
                <a:hlinkClick r:id="rId3"/>
              </a:rPr>
              <a:t>Stage 5 Dance Revision of the elements of dance – time</a:t>
            </a:r>
            <a:r>
              <a:rPr lang="en-AU" sz="1600" u="sng" kern="1200" dirty="0">
                <a:solidFill>
                  <a:schemeClr val="tx1"/>
                </a:solidFill>
                <a:effectLst/>
                <a:latin typeface="Arial" panose="020B0604020202020204" pitchFamily="34" charset="0"/>
                <a:ea typeface="+mn-ea"/>
                <a:cs typeface="Arial" panose="020B0604020202020204" pitchFamily="34" charset="0"/>
              </a:rPr>
              <a:t> </a:t>
            </a:r>
            <a:endParaRPr lang="en-AU" dirty="0"/>
          </a:p>
          <a:p>
            <a:r>
              <a:rPr lang="en-AU" dirty="0">
                <a:hlinkClick r:id="rId4"/>
              </a:rPr>
              <a:t>Stage 5 Dance Revision of the elements of dance – dynamics</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17756960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C1EEC-DC42-3CFF-ED5F-1D6242F99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A17196-149C-146B-EAE3-3C9717CC03A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870A87F-DEF3-9D3F-BF26-14A4FEAAFE5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2A34514-0925-6F0A-52A4-383D748B060D}"/>
              </a:ext>
            </a:extLst>
          </p:cNvPr>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16624129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550E4-B75E-0194-E3DF-11DB88A78E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B53FF1-CC14-3CA3-E30E-4AD40E3D3FD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E6D3054-2163-39D3-0048-8DF6B0C05D7D}"/>
              </a:ext>
            </a:extLst>
          </p:cNvPr>
          <p:cNvSpPr>
            <a:spLocks noGrp="1"/>
          </p:cNvSpPr>
          <p:nvPr>
            <p:ph type="body" idx="1"/>
          </p:nvPr>
        </p:nvSpPr>
        <p:spPr/>
        <p:txBody>
          <a:bodyPr/>
          <a:lstStyle/>
          <a:p>
            <a:endParaRPr lang="en-US" b="1">
              <a:solidFill>
                <a:srgbClr val="22272B"/>
              </a:solidFill>
              <a:latin typeface="Arial"/>
              <a:cs typeface="Arial"/>
            </a:endParaRPr>
          </a:p>
          <a:p>
            <a:pPr marL="285750" indent="-285750">
              <a:spcAft>
                <a:spcPts val="1200"/>
              </a:spcAft>
              <a:buFont typeface="Arial"/>
              <a:buChar char="•"/>
            </a:pPr>
            <a:endParaRPr lang="en-US"/>
          </a:p>
        </p:txBody>
      </p:sp>
      <p:sp>
        <p:nvSpPr>
          <p:cNvPr id="4" name="Slide Number Placeholder 3">
            <a:extLst>
              <a:ext uri="{FF2B5EF4-FFF2-40B4-BE49-F238E27FC236}">
                <a16:creationId xmlns:a16="http://schemas.microsoft.com/office/drawing/2014/main" id="{424B9EE3-615C-11B8-50F7-EA8A0477FBE9}"/>
              </a:ext>
            </a:extLst>
          </p:cNvPr>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1634669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34802854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a:spcAft>
                <a:spcPts val="1200"/>
              </a:spcAft>
            </a:pPr>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8083941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1DF91-AD43-A842-8B7D-A7BF1E58DF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DCF06A-BB3D-C59B-2149-C03E7557B9C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B2499E1-E3C5-F6B7-A74A-832982781F15}"/>
              </a:ext>
            </a:extLst>
          </p:cNvPr>
          <p:cNvSpPr>
            <a:spLocks noGrp="1"/>
          </p:cNvSpPr>
          <p:nvPr>
            <p:ph type="body" idx="1"/>
          </p:nvPr>
        </p:nvSpPr>
        <p:spPr/>
        <p:txBody>
          <a:bodyPr/>
          <a:lstStyle/>
          <a:p>
            <a:endParaRPr lang="en-US" b="1">
              <a:solidFill>
                <a:srgbClr val="22272B"/>
              </a:solidFill>
              <a:latin typeface="Arial"/>
              <a:cs typeface="Arial"/>
            </a:endParaRPr>
          </a:p>
          <a:p>
            <a:pPr>
              <a:spcAft>
                <a:spcPts val="1200"/>
              </a:spcAft>
            </a:pPr>
            <a:endParaRPr lang="en-US">
              <a:solidFill>
                <a:srgbClr val="22272B"/>
              </a:solidFill>
            </a:endParaRPr>
          </a:p>
          <a:p>
            <a:pPr>
              <a:spcAft>
                <a:spcPts val="1200"/>
              </a:spcAft>
            </a:pPr>
            <a:endParaRPr lang="en-US" b="1">
              <a:solidFill>
                <a:srgbClr val="22272B"/>
              </a:solidFill>
            </a:endParaRPr>
          </a:p>
        </p:txBody>
      </p:sp>
      <p:sp>
        <p:nvSpPr>
          <p:cNvPr id="4" name="Slide Number Placeholder 3">
            <a:extLst>
              <a:ext uri="{FF2B5EF4-FFF2-40B4-BE49-F238E27FC236}">
                <a16:creationId xmlns:a16="http://schemas.microsoft.com/office/drawing/2014/main" id="{400078DD-4FB1-796B-F65D-327E8C5C0935}"/>
              </a:ext>
            </a:extLst>
          </p:cNvPr>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22403174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38DCF-AB5D-E339-3360-87F48B326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C2880B-BA48-5FD0-AA6E-946DF6156BF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0F90834-AF22-E00C-F0A7-FB1A4CFBD72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9E77319-DA77-1D58-B9C2-F1F10FD4629B}"/>
              </a:ext>
            </a:extLst>
          </p:cNvPr>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21396586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E7C7D-031E-D390-8697-AC60808F3F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124AA2-83E4-DE86-A1F3-3CAD8A3B873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BCF8E1B-CCF5-8CCF-C23C-B07AAC3881B4}"/>
              </a:ext>
            </a:extLst>
          </p:cNvPr>
          <p:cNvSpPr>
            <a:spLocks noGrp="1"/>
          </p:cNvSpPr>
          <p:nvPr>
            <p:ph type="body" idx="1"/>
          </p:nvPr>
        </p:nvSpPr>
        <p:spPr/>
        <p:txBody>
          <a:bodyPr/>
          <a:lstStyle/>
          <a:p>
            <a:pPr>
              <a:spcAft>
                <a:spcPts val="1200"/>
              </a:spcAft>
            </a:pPr>
            <a:r>
              <a:rPr lang="en-AU" b="1" dirty="0">
                <a:solidFill>
                  <a:srgbClr val="000000"/>
                </a:solidFill>
                <a:latin typeface="Arial"/>
                <a:cs typeface="Arial"/>
              </a:rPr>
              <a:t>Notes</a:t>
            </a:r>
            <a:r>
              <a:rPr lang="en-AU" b="1" dirty="0">
                <a:latin typeface="Arial"/>
                <a:cs typeface="Arial"/>
              </a:rPr>
              <a:t> for teachers:</a:t>
            </a:r>
            <a:endParaRPr lang="en-AU" dirty="0">
              <a:latin typeface="Arial"/>
              <a:cs typeface="Arial"/>
            </a:endParaRPr>
          </a:p>
          <a:p>
            <a:pPr marL="171450" indent="-171450">
              <a:buFont typeface="Arial"/>
              <a:buChar char="•"/>
            </a:pPr>
            <a:r>
              <a:rPr lang="en-AU" dirty="0">
                <a:latin typeface="Arial"/>
                <a:cs typeface="Arial"/>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a:cs typeface="Arial"/>
              </a:rPr>
              <a:t>For more information See ⁠</a:t>
            </a:r>
            <a:r>
              <a:rPr lang="en-AU" dirty="0">
                <a:latin typeface="Arial"/>
                <a:cs typeface="Arial"/>
                <a:hlinkClick r:id="rId3" tooltip="https://www.aitsl.edu.au/docs/default-source/feedback/aitsl-learning-intentions-and-success-criteria-strategy.pdf?sfvrsn=382dec3c_2"/>
              </a:rPr>
              <a:t>AITSL</a:t>
            </a:r>
            <a:r>
              <a:rPr lang="en-AU" dirty="0">
                <a:latin typeface="Arial"/>
                <a:cs typeface="Arial"/>
              </a:rPr>
              <a:t> or the NSW Department of Education explicit teaching strategies, ⁠</a:t>
            </a:r>
            <a:r>
              <a:rPr lang="en-AU" dirty="0">
                <a:latin typeface="Arial"/>
                <a:cs typeface="Arial"/>
                <a:hlinkClick r:id="rId4" tooltip="https://education.nsw.gov.au/teaching-and-learning/curriculum/explicit-teaching/explicit-teaching-strategies/sharing-learning-intentions"/>
              </a:rPr>
              <a:t>Sharing learning intentions</a:t>
            </a:r>
            <a:r>
              <a:rPr lang="en-AU" dirty="0">
                <a:latin typeface="Arial"/>
                <a:cs typeface="Arial"/>
              </a:rPr>
              <a:t> and ⁠</a:t>
            </a:r>
            <a:r>
              <a:rPr lang="en-AU" dirty="0">
                <a:latin typeface="Arial"/>
                <a:cs typeface="Arial"/>
                <a:hlinkClick r:id="rId5" tooltip="https://education.nsw.gov.au/teaching-and-learning/curriculum/explicit-teaching/explicit-teaching-strategies/sharing-success-criteria"/>
              </a:rPr>
              <a:t>Sharing success criteria</a:t>
            </a:r>
            <a:endParaRPr lang="en-AU" dirty="0">
              <a:latin typeface="Arial"/>
              <a:cs typeface="Arial"/>
            </a:endParaRPr>
          </a:p>
          <a:p>
            <a:pPr marL="171450" indent="-171450">
              <a:buFont typeface="Arial"/>
              <a:buChar char="•"/>
            </a:pPr>
            <a:r>
              <a:rPr lang="en-AU" dirty="0">
                <a:latin typeface="Arial"/>
                <a:cs typeface="Arial"/>
              </a:rPr>
              <a:t>LISC is not necessarily presented at the beginning of the lesson. Teacher needs to consider most effectual time to introduce </a:t>
            </a:r>
          </a:p>
          <a:p>
            <a:pPr marL="171450" indent="-171450">
              <a:buFont typeface="Arial"/>
              <a:buChar char="•"/>
            </a:pPr>
            <a:r>
              <a:rPr lang="en-AU" dirty="0">
                <a:latin typeface="Arial"/>
                <a:cs typeface="Arial"/>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B3FA10CC-C7E7-A04B-5D2F-EDF60C7B846F}"/>
              </a:ext>
            </a:extLst>
          </p:cNvPr>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18121128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34327518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34207306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285750" marR="0" lvl="0" indent="-285750" algn="l" defTabSz="1219170" rtl="0" eaLnBrk="1" fontAlgn="auto" latinLnBrk="0" hangingPunct="1">
              <a:lnSpc>
                <a:spcPct val="100000"/>
              </a:lnSpc>
              <a:spcBef>
                <a:spcPts val="0"/>
              </a:spcBef>
              <a:spcAft>
                <a:spcPts val="0"/>
              </a:spcAft>
              <a:buClrTx/>
              <a:buSzTx/>
              <a:buFont typeface="Arial"/>
              <a:buChar char="•"/>
              <a:tabLst/>
              <a:defRPr/>
            </a:pPr>
            <a:r>
              <a:rPr lang="en-US" b="1" dirty="0"/>
              <a:t>Example intent: </a:t>
            </a:r>
            <a:r>
              <a:rPr lang="en-AU" sz="1600" b="1" i="0" kern="1200" dirty="0">
                <a:solidFill>
                  <a:schemeClr val="dk1"/>
                </a:solidFill>
                <a:effectLst/>
                <a:latin typeface="Arial" panose="020B0604020202020204" pitchFamily="34" charset="0"/>
                <a:ea typeface="+mn-ea"/>
                <a:cs typeface="Arial" panose="020B0604020202020204" pitchFamily="34" charset="0"/>
              </a:rPr>
              <a:t>‘to show the cycle of rain as it falls, pools, spreads and evaporates’</a:t>
            </a:r>
            <a:endParaRPr lang="en-US" b="1" dirty="0"/>
          </a:p>
          <a:p>
            <a:pPr marL="285750" indent="-285750">
              <a:buFont typeface="Arial"/>
              <a:buChar char="•"/>
            </a:pPr>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34465972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1" dirty="0">
                <a:solidFill>
                  <a:srgbClr val="131313"/>
                </a:solidFill>
                <a:latin typeface="Arial"/>
                <a:ea typeface="Roboto"/>
                <a:cs typeface="Roboto"/>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a:solidFill>
                  <a:srgbClr val="131313"/>
                </a:solidFill>
                <a:latin typeface="Arial"/>
                <a:ea typeface="Roboto"/>
                <a:cs typeface="Roboto"/>
              </a:rPr>
              <a:t>Coast(2020) is part of a series of dance films by Sydney Dance Company. Conceived and devised during the constraints of the Covid-19 restrictions and in partnership with the Department of Planning, Industry and Environment, this film encapsulates the inherent interplay between culture and location and embodies this dynamic relationship.</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600" dirty="0">
              <a:solidFill>
                <a:srgbClr val="131313"/>
              </a:solidFill>
              <a:latin typeface="Arial"/>
              <a:ea typeface="Roboto"/>
              <a:cs typeface="Roboto"/>
            </a:endParaRPr>
          </a:p>
          <a:p>
            <a:pPr algn="l" fontAlgn="base">
              <a:buNone/>
            </a:pPr>
            <a:r>
              <a:rPr lang="en-AU" b="0" i="1" dirty="0">
                <a:solidFill>
                  <a:srgbClr val="000000"/>
                </a:solidFill>
                <a:effectLst/>
                <a:latin typeface="Arial"/>
              </a:rPr>
              <a:t>Coast</a:t>
            </a:r>
            <a:endParaRPr lang="en-AU" b="0" i="0" dirty="0">
              <a:solidFill>
                <a:srgbClr val="000000"/>
              </a:solidFill>
              <a:effectLst/>
              <a:latin typeface="Arial"/>
            </a:endParaRPr>
          </a:p>
          <a:p>
            <a:pPr algn="l" fontAlgn="base">
              <a:buNone/>
            </a:pPr>
            <a:r>
              <a:rPr lang="en-AU" b="0" i="0" dirty="0">
                <a:solidFill>
                  <a:srgbClr val="000000"/>
                </a:solidFill>
                <a:effectLst/>
                <a:latin typeface="Arial"/>
              </a:rPr>
              <a:t>The rugged coastline of Sydney is synonymous with the heartbreaking beauty of the city. Perched atop the cliffs of Maroubra at dawn, the dancers of Sydney Dance Company take a deep breath, in unison, facing a new day in a brave, new world.</a:t>
            </a:r>
          </a:p>
          <a:p>
            <a:pPr algn="l" fontAlgn="base"/>
            <a:r>
              <a:rPr lang="en-AU" b="0" i="0" dirty="0">
                <a:solidFill>
                  <a:srgbClr val="000000"/>
                </a:solidFill>
                <a:effectLst/>
                <a:latin typeface="Arial"/>
              </a:rPr>
              <a:t>Filmed on </a:t>
            </a:r>
            <a:r>
              <a:rPr lang="en-AU" b="0" i="0" dirty="0" err="1">
                <a:solidFill>
                  <a:srgbClr val="000000"/>
                </a:solidFill>
                <a:effectLst/>
                <a:latin typeface="Arial"/>
              </a:rPr>
              <a:t>Dharawal</a:t>
            </a:r>
            <a:r>
              <a:rPr lang="en-AU" b="0" i="0" dirty="0">
                <a:solidFill>
                  <a:srgbClr val="000000"/>
                </a:solidFill>
                <a:effectLst/>
                <a:latin typeface="Arial"/>
              </a:rPr>
              <a:t> Country.</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hlinkClick r:id="rId3"/>
              </a:rPr>
              <a:t>Accessed from: Dance Locale - Sydney Dance Company</a:t>
            </a:r>
            <a:endParaRPr lang="en-US" sz="1600" dirty="0">
              <a:latin typeface="Arial"/>
              <a:cs typeface="Arial"/>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16032160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1370937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3764605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1" dirty="0">
                <a:solidFill>
                  <a:srgbClr val="131313"/>
                </a:solidFill>
                <a:latin typeface="Arial"/>
                <a:ea typeface="Roboto"/>
                <a:cs typeface="Roboto"/>
              </a:rPr>
              <a:t>Teacher notes:</a:t>
            </a:r>
          </a:p>
          <a:p>
            <a:pPr algn="l" fontAlgn="base">
              <a:buNone/>
            </a:pPr>
            <a:r>
              <a:rPr lang="en-US" sz="1600" dirty="0">
                <a:solidFill>
                  <a:srgbClr val="131313"/>
                </a:solidFill>
                <a:latin typeface="Arial"/>
                <a:ea typeface="Roboto"/>
                <a:cs typeface="Roboto"/>
              </a:rPr>
              <a:t>Riverlands (2020) is part of a series of dance films by Sydney Dance Company. Conceived and devised during the constraints of the Covid-19 restrictions and in partnership with the Department of Planning, Industry and Environment, this film encapsulates the inherent interplay between culture and location and embodies this dynamic relationship.</a:t>
            </a:r>
            <a:br>
              <a:rPr lang="en-US" sz="1600" dirty="0">
                <a:solidFill>
                  <a:srgbClr val="131313"/>
                </a:solidFill>
                <a:latin typeface="Arial"/>
                <a:ea typeface="Roboto"/>
                <a:cs typeface="Roboto"/>
              </a:rPr>
            </a:br>
            <a:br>
              <a:rPr lang="en-US" sz="1600" dirty="0">
                <a:solidFill>
                  <a:srgbClr val="131313"/>
                </a:solidFill>
                <a:latin typeface="Arial"/>
                <a:ea typeface="Roboto"/>
                <a:cs typeface="Roboto"/>
              </a:rPr>
            </a:br>
            <a:r>
              <a:rPr lang="en-AU" b="0" i="0" dirty="0">
                <a:solidFill>
                  <a:srgbClr val="000000"/>
                </a:solidFill>
                <a:effectLst/>
                <a:latin typeface="Arial"/>
              </a:rPr>
              <a:t>20 years after the last medal was awarded, Sydney Olympic Park is a thriving urban site and a microcosm of Sydney; rich in geological, indigenous, colonial and industrial history, as well as the location of one of Australia’s most significant cultural and sporting achievements. </a:t>
            </a:r>
            <a:r>
              <a:rPr lang="en-AU" b="0" i="1" dirty="0">
                <a:solidFill>
                  <a:srgbClr val="000000"/>
                </a:solidFill>
                <a:effectLst/>
                <a:latin typeface="Arial"/>
              </a:rPr>
              <a:t>#2 Riverlands</a:t>
            </a:r>
            <a:r>
              <a:rPr lang="en-AU" b="0" i="0" dirty="0">
                <a:solidFill>
                  <a:srgbClr val="000000"/>
                </a:solidFill>
                <a:effectLst/>
                <a:latin typeface="Arial"/>
              </a:rPr>
              <a:t>, sees the dancers inhabit the rich diversity of Sydney Olympic Park, in perpetual motion.</a:t>
            </a:r>
          </a:p>
          <a:p>
            <a:pPr algn="l" fontAlgn="base"/>
            <a:r>
              <a:rPr lang="en-AU" b="0" i="0" dirty="0">
                <a:solidFill>
                  <a:srgbClr val="000000"/>
                </a:solidFill>
                <a:effectLst/>
                <a:latin typeface="Arial"/>
              </a:rPr>
              <a:t>Filmed on Wann-gal Country.</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hlinkClick r:id="rId3"/>
              </a:rPr>
              <a:t>Dance Locale - Sydney Dance Company</a:t>
            </a:r>
            <a:endParaRPr lang="en-US" sz="1600" dirty="0">
              <a:latin typeface="Arial"/>
              <a:cs typeface="Arial"/>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24797135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D3BE7-9062-6671-3D4B-ECBC00C302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2601C5-77FD-9695-7287-2FADD325DCB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CB4B8D4-C376-8FC1-5606-F7ED2B0E5B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DA5136-773F-2129-B52C-E586B0A71004}"/>
              </a:ext>
            </a:extLst>
          </p:cNvPr>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11835590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E56F2-23EC-A01F-D003-A3003D3C48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E55ED-C94E-8999-E75F-B9C056E2A22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D5D5840-2B98-E760-967B-E68468B083D5}"/>
              </a:ext>
            </a:extLst>
          </p:cNvPr>
          <p:cNvSpPr>
            <a:spLocks noGrp="1"/>
          </p:cNvSpPr>
          <p:nvPr>
            <p:ph type="body" idx="1"/>
          </p:nvPr>
        </p:nvSpPr>
        <p:spPr/>
        <p:txBody>
          <a:bodyPr/>
          <a:lstStyle/>
          <a:p>
            <a:pPr marL="285750" indent="-285750">
              <a:buFont typeface="Arial"/>
              <a:buChar char="•"/>
            </a:pPr>
            <a:endParaRPr lang="en-US">
              <a:solidFill>
                <a:srgbClr val="000000"/>
              </a:solidFill>
              <a:latin typeface="Arial"/>
              <a:cs typeface="Arial"/>
            </a:endParaRPr>
          </a:p>
        </p:txBody>
      </p:sp>
      <p:sp>
        <p:nvSpPr>
          <p:cNvPr id="4" name="Slide Number Placeholder 3">
            <a:extLst>
              <a:ext uri="{FF2B5EF4-FFF2-40B4-BE49-F238E27FC236}">
                <a16:creationId xmlns:a16="http://schemas.microsoft.com/office/drawing/2014/main" id="{ED9D864A-8425-5794-2936-84B381945CBA}"/>
              </a:ext>
            </a:extLst>
          </p:cNvPr>
          <p:cNvSpPr>
            <a:spLocks noGrp="1"/>
          </p:cNvSpPr>
          <p:nvPr>
            <p:ph type="sldNum" sz="quarter" idx="5"/>
          </p:nvPr>
        </p:nvSpPr>
        <p:spPr/>
        <p:txBody>
          <a:bodyPr/>
          <a:lstStyle/>
          <a:p>
            <a:fld id="{B07158C4-A119-4B78-9DE8-A50001BC31DC}" type="slidenum">
              <a:rPr lang="en-AU" smtClean="0"/>
              <a:pPr/>
              <a:t>82</a:t>
            </a:fld>
            <a:endParaRPr lang="en-AU"/>
          </a:p>
        </p:txBody>
      </p:sp>
    </p:spTree>
    <p:extLst>
      <p:ext uri="{BB962C8B-B14F-4D97-AF65-F5344CB8AC3E}">
        <p14:creationId xmlns:p14="http://schemas.microsoft.com/office/powerpoint/2010/main" val="31825665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A18C6-ED91-E24A-358A-AC4539CFD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582DC2-3499-1E24-90AB-471D2BDC0E6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2190B62-294B-B629-8E16-BC02F981D982}"/>
              </a:ext>
            </a:extLst>
          </p:cNvPr>
          <p:cNvSpPr>
            <a:spLocks noGrp="1"/>
          </p:cNvSpPr>
          <p:nvPr>
            <p:ph type="body" idx="1"/>
          </p:nvPr>
        </p:nvSpPr>
        <p:spPr/>
        <p:txBody>
          <a:bodyPr/>
          <a:lstStyle/>
          <a:p>
            <a:pPr marL="342900" indent="-342900">
              <a:buFont typeface="Arial"/>
              <a:buChar char="•"/>
            </a:pPr>
            <a:endParaRPr lang="en-US" dirty="0">
              <a:solidFill>
                <a:srgbClr val="22272B"/>
              </a:solidFill>
            </a:endParaRPr>
          </a:p>
          <a:p>
            <a:endParaRPr lang="en-US" dirty="0">
              <a:solidFill>
                <a:srgbClr val="22272B"/>
              </a:solidFill>
            </a:endParaRPr>
          </a:p>
        </p:txBody>
      </p:sp>
      <p:sp>
        <p:nvSpPr>
          <p:cNvPr id="4" name="Slide Number Placeholder 3">
            <a:extLst>
              <a:ext uri="{FF2B5EF4-FFF2-40B4-BE49-F238E27FC236}">
                <a16:creationId xmlns:a16="http://schemas.microsoft.com/office/drawing/2014/main" id="{5F663C1F-4082-A9C6-3F25-E4A4044C7EE3}"/>
              </a:ext>
            </a:extLst>
          </p:cNvPr>
          <p:cNvSpPr>
            <a:spLocks noGrp="1"/>
          </p:cNvSpPr>
          <p:nvPr>
            <p:ph type="sldNum" sz="quarter" idx="5"/>
          </p:nvPr>
        </p:nvSpPr>
        <p:spPr/>
        <p:txBody>
          <a:bodyPr/>
          <a:lstStyle/>
          <a:p>
            <a:fld id="{B07158C4-A119-4B78-9DE8-A50001BC31DC}" type="slidenum">
              <a:rPr lang="en-AU" smtClean="0"/>
              <a:pPr/>
              <a:t>86</a:t>
            </a:fld>
            <a:endParaRPr lang="en-AU"/>
          </a:p>
        </p:txBody>
      </p:sp>
    </p:spTree>
    <p:extLst>
      <p:ext uri="{BB962C8B-B14F-4D97-AF65-F5344CB8AC3E}">
        <p14:creationId xmlns:p14="http://schemas.microsoft.com/office/powerpoint/2010/main" val="25543261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F3D49-F037-2AE9-E64D-E6FD19BAA5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EC5F7-DFDA-5D65-C2E9-BA5EB27E194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2A7F5F5-AB64-8832-BB86-A6D2C6A9392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D9C61EE-075C-51AF-FBE2-905D66E888D2}"/>
              </a:ext>
            </a:extLst>
          </p:cNvPr>
          <p:cNvSpPr>
            <a:spLocks noGrp="1"/>
          </p:cNvSpPr>
          <p:nvPr>
            <p:ph type="sldNum" sz="quarter" idx="5"/>
          </p:nvPr>
        </p:nvSpPr>
        <p:spPr/>
        <p:txBody>
          <a:bodyPr/>
          <a:lstStyle/>
          <a:p>
            <a:fld id="{B07158C4-A119-4B78-9DE8-A50001BC31DC}" type="slidenum">
              <a:rPr lang="en-AU" smtClean="0"/>
              <a:pPr/>
              <a:t>87</a:t>
            </a:fld>
            <a:endParaRPr lang="en-AU"/>
          </a:p>
        </p:txBody>
      </p:sp>
    </p:spTree>
    <p:extLst>
      <p:ext uri="{BB962C8B-B14F-4D97-AF65-F5344CB8AC3E}">
        <p14:creationId xmlns:p14="http://schemas.microsoft.com/office/powerpoint/2010/main" val="4311779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A02DD-7665-3BC1-6C0C-D17D597979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F7AF4-36A8-DFEF-5E2B-2ED5AA8861A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9B644EF-0367-5D80-76C6-087A1E48A429}"/>
              </a:ext>
            </a:extLst>
          </p:cNvPr>
          <p:cNvSpPr>
            <a:spLocks noGrp="1"/>
          </p:cNvSpPr>
          <p:nvPr>
            <p:ph type="body" idx="1"/>
          </p:nvPr>
        </p:nvSpPr>
        <p:spPr/>
        <p:txBody>
          <a:bodyPr/>
          <a:lstStyle/>
          <a:p>
            <a:endParaRPr lang="en-AU" dirty="0"/>
          </a:p>
          <a:p>
            <a:r>
              <a:rPr lang="en-AU" dirty="0">
                <a:latin typeface="Arial"/>
                <a:cs typeface="Arial"/>
              </a:rPr>
              <a:t>.</a:t>
            </a:r>
            <a:r>
              <a:rPr lang="en-AU" b="1" dirty="0">
                <a:latin typeface="Arial"/>
                <a:cs typeface="Arial"/>
              </a:rPr>
              <a:t>Notes for teachers:</a:t>
            </a:r>
            <a:endParaRPr lang="en-AU" dirty="0">
              <a:latin typeface="Arial"/>
              <a:cs typeface="Arial"/>
            </a:endParaRPr>
          </a:p>
          <a:p>
            <a:pPr marL="171450" indent="-171450">
              <a:buFont typeface="Arial"/>
              <a:buChar char="•"/>
            </a:pPr>
            <a:r>
              <a:rPr lang="en-AU" dirty="0">
                <a:latin typeface="Arial"/>
                <a:cs typeface="Arial"/>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a:cs typeface="Arial"/>
              </a:rPr>
              <a:t>For more information See ⁠</a:t>
            </a:r>
            <a:r>
              <a:rPr lang="en-AU" dirty="0">
                <a:latin typeface="Arial"/>
                <a:cs typeface="Arial"/>
                <a:hlinkClick r:id="rId3" tooltip="https://www.aitsl.edu.au/docs/default-source/feedback/aitsl-learning-intentions-and-success-criteria-strategy.pdf?sfvrsn=382dec3c_2"/>
              </a:rPr>
              <a:t>AITSL</a:t>
            </a:r>
            <a:r>
              <a:rPr lang="en-AU" dirty="0">
                <a:latin typeface="Arial"/>
                <a:cs typeface="Arial"/>
              </a:rPr>
              <a:t> or the NSW Department of Education explicit teaching strategies, ⁠</a:t>
            </a:r>
            <a:r>
              <a:rPr lang="en-AU" dirty="0">
                <a:latin typeface="Arial"/>
                <a:cs typeface="Arial"/>
                <a:hlinkClick r:id="rId4" tooltip="https://education.nsw.gov.au/teaching-and-learning/curriculum/explicit-teaching/explicit-teaching-strategies/sharing-learning-intentions"/>
              </a:rPr>
              <a:t>Sharing learning intentions</a:t>
            </a:r>
            <a:r>
              <a:rPr lang="en-AU" dirty="0">
                <a:latin typeface="Arial"/>
                <a:cs typeface="Arial"/>
              </a:rPr>
              <a:t> and ⁠</a:t>
            </a:r>
            <a:r>
              <a:rPr lang="en-AU" dirty="0">
                <a:latin typeface="Arial"/>
                <a:cs typeface="Arial"/>
                <a:hlinkClick r:id="rId5" tooltip="https://education.nsw.gov.au/teaching-and-learning/curriculum/explicit-teaching/explicit-teaching-strategies/sharing-success-criteria"/>
              </a:rPr>
              <a:t>Sharing success criteria</a:t>
            </a:r>
            <a:endParaRPr lang="en-AU" dirty="0">
              <a:latin typeface="Arial"/>
              <a:cs typeface="Arial"/>
            </a:endParaRPr>
          </a:p>
          <a:p>
            <a:pPr marL="171450" indent="-171450">
              <a:buFont typeface="Arial"/>
              <a:buChar char="•"/>
            </a:pPr>
            <a:r>
              <a:rPr lang="en-AU" dirty="0">
                <a:latin typeface="Arial"/>
                <a:cs typeface="Arial"/>
              </a:rPr>
              <a:t>LISC is not necessarily presented at the beginning of the lesson. Teacher needs to consider most effectual time to introduce </a:t>
            </a:r>
          </a:p>
          <a:p>
            <a:pPr marL="171450" indent="-171450">
              <a:buFont typeface="Arial"/>
              <a:buChar char="•"/>
            </a:pPr>
            <a:r>
              <a:rPr lang="en-AU" dirty="0">
                <a:latin typeface="Arial"/>
                <a:cs typeface="Arial"/>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8F1F067E-2ED7-F201-283A-D687E209F07B}"/>
              </a:ext>
            </a:extLst>
          </p:cNvPr>
          <p:cNvSpPr>
            <a:spLocks noGrp="1"/>
          </p:cNvSpPr>
          <p:nvPr>
            <p:ph type="sldNum" sz="quarter" idx="5"/>
          </p:nvPr>
        </p:nvSpPr>
        <p:spPr/>
        <p:txBody>
          <a:bodyPr/>
          <a:lstStyle/>
          <a:p>
            <a:fld id="{B07158C4-A119-4B78-9DE8-A50001BC31DC}" type="slidenum">
              <a:rPr lang="en-AU" smtClean="0"/>
              <a:pPr/>
              <a:t>88</a:t>
            </a:fld>
            <a:endParaRPr lang="en-AU"/>
          </a:p>
        </p:txBody>
      </p:sp>
    </p:spTree>
    <p:extLst>
      <p:ext uri="{BB962C8B-B14F-4D97-AF65-F5344CB8AC3E}">
        <p14:creationId xmlns:p14="http://schemas.microsoft.com/office/powerpoint/2010/main" val="1012949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89</a:t>
            </a:fld>
            <a:endParaRPr lang="en-AU"/>
          </a:p>
        </p:txBody>
      </p:sp>
    </p:spTree>
    <p:extLst>
      <p:ext uri="{BB962C8B-B14F-4D97-AF65-F5344CB8AC3E}">
        <p14:creationId xmlns:p14="http://schemas.microsoft.com/office/powerpoint/2010/main" val="7812019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93</a:t>
            </a:fld>
            <a:endParaRPr lang="en-AU"/>
          </a:p>
        </p:txBody>
      </p:sp>
    </p:spTree>
    <p:extLst>
      <p:ext uri="{BB962C8B-B14F-4D97-AF65-F5344CB8AC3E}">
        <p14:creationId xmlns:p14="http://schemas.microsoft.com/office/powerpoint/2010/main" val="35553605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latin typeface="Arial"/>
              <a:ea typeface="Calibri"/>
              <a:cs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94</a:t>
            </a:fld>
            <a:endParaRPr lang="en-AU"/>
          </a:p>
        </p:txBody>
      </p:sp>
    </p:spTree>
    <p:extLst>
      <p:ext uri="{BB962C8B-B14F-4D97-AF65-F5344CB8AC3E}">
        <p14:creationId xmlns:p14="http://schemas.microsoft.com/office/powerpoint/2010/main" val="25459536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rtl="0" fontAlgn="base"/>
            <a:r>
              <a:rPr lang="en-AU" sz="1600" b="1" i="0" kern="1200" dirty="0">
                <a:solidFill>
                  <a:schemeClr val="tx1"/>
                </a:solidFill>
                <a:effectLst/>
                <a:latin typeface="Arial" panose="020B0604020202020204" pitchFamily="34" charset="0"/>
                <a:ea typeface="+mn-ea"/>
                <a:cs typeface="Arial" panose="020B0604020202020204" pitchFamily="34" charset="0"/>
              </a:rPr>
              <a:t>Some prompts for discussion might include:</a:t>
            </a:r>
            <a:r>
              <a:rPr lang="en-US" sz="1600" b="1" i="0" kern="1200" dirty="0">
                <a:solidFill>
                  <a:schemeClr val="tx1"/>
                </a:solidFill>
                <a:effectLst/>
                <a:latin typeface="Arial" panose="020B0604020202020204" pitchFamily="34" charset="0"/>
                <a:ea typeface="+mn-ea"/>
                <a:cs typeface="Arial" panose="020B0604020202020204" pitchFamily="34" charset="0"/>
              </a:rPr>
              <a:t> </a:t>
            </a:r>
          </a:p>
          <a:p>
            <a:pPr rtl="0" fontAlgn="base"/>
            <a:r>
              <a:rPr lang="en-AU" sz="1600" b="0" i="0" kern="1200" dirty="0">
                <a:solidFill>
                  <a:schemeClr val="tx1"/>
                </a:solidFill>
                <a:effectLst/>
                <a:latin typeface="Arial" panose="020B0604020202020204" pitchFamily="34" charset="0"/>
                <a:ea typeface="+mn-ea"/>
                <a:cs typeface="Arial" panose="020B0604020202020204" pitchFamily="34" charset="0"/>
              </a:rPr>
              <a:t>how does changing locations affect the mood or pacing of the dance?</a:t>
            </a:r>
            <a:r>
              <a:rPr lang="en-US" sz="1600" b="0" i="0" kern="1200" dirty="0">
                <a:solidFill>
                  <a:schemeClr val="tx1"/>
                </a:solidFill>
                <a:effectLst/>
                <a:latin typeface="Arial" panose="020B0604020202020204" pitchFamily="34" charset="0"/>
                <a:ea typeface="+mn-ea"/>
                <a:cs typeface="Arial" panose="020B0604020202020204" pitchFamily="34" charset="0"/>
              </a:rPr>
              <a:t> </a:t>
            </a:r>
          </a:p>
          <a:p>
            <a:pPr rtl="0" fontAlgn="base"/>
            <a:r>
              <a:rPr lang="en-AU" sz="1600" b="0" i="0" kern="1200" dirty="0">
                <a:solidFill>
                  <a:schemeClr val="tx1"/>
                </a:solidFill>
                <a:effectLst/>
                <a:latin typeface="Arial" panose="020B0604020202020204" pitchFamily="34" charset="0"/>
                <a:ea typeface="+mn-ea"/>
                <a:cs typeface="Arial" panose="020B0604020202020204" pitchFamily="34" charset="0"/>
              </a:rPr>
              <a:t>what emotions or ideas are emphasized when the dancer moves from one space to another?</a:t>
            </a:r>
            <a:r>
              <a:rPr lang="en-US" sz="1600" b="0" i="0" kern="1200" dirty="0">
                <a:solidFill>
                  <a:schemeClr val="tx1"/>
                </a:solidFill>
                <a:effectLst/>
                <a:latin typeface="Arial" panose="020B0604020202020204" pitchFamily="34" charset="0"/>
                <a:ea typeface="+mn-ea"/>
                <a:cs typeface="Arial" panose="020B0604020202020204" pitchFamily="34" charset="0"/>
              </a:rPr>
              <a:t> </a:t>
            </a:r>
          </a:p>
          <a:p>
            <a:pPr rtl="0" fontAlgn="base"/>
            <a:r>
              <a:rPr lang="en-AU" sz="1600" b="0" i="0" kern="1200" dirty="0">
                <a:solidFill>
                  <a:schemeClr val="tx1"/>
                </a:solidFill>
                <a:effectLst/>
                <a:latin typeface="Arial" panose="020B0604020202020204" pitchFamily="34" charset="0"/>
                <a:ea typeface="+mn-ea"/>
                <a:cs typeface="Arial" panose="020B0604020202020204" pitchFamily="34" charset="0"/>
              </a:rPr>
              <a:t>how do match cuts or other transitions make the shift between spaces feel seamless?</a:t>
            </a:r>
            <a:r>
              <a:rPr lang="en-US" sz="1600" b="0" i="0" kern="1200" dirty="0">
                <a:solidFill>
                  <a:schemeClr val="tx1"/>
                </a:solidFill>
                <a:effectLst/>
                <a:latin typeface="Arial" panose="020B0604020202020204" pitchFamily="34" charset="0"/>
                <a:ea typeface="+mn-ea"/>
                <a:cs typeface="Arial" panose="020B0604020202020204" pitchFamily="34" charset="0"/>
              </a:rPr>
              <a:t> </a:t>
            </a:r>
          </a:p>
          <a:p>
            <a:pPr rtl="0" fontAlgn="base"/>
            <a:r>
              <a:rPr lang="en-AU" sz="1600" b="0" i="0" kern="1200" dirty="0">
                <a:solidFill>
                  <a:schemeClr val="tx1"/>
                </a:solidFill>
                <a:effectLst/>
                <a:latin typeface="Arial" panose="020B0604020202020204" pitchFamily="34" charset="0"/>
                <a:ea typeface="+mn-ea"/>
                <a:cs typeface="Arial" panose="020B0604020202020204" pitchFamily="34" charset="0"/>
              </a:rPr>
              <a:t>can you identify any clever ways the choreographer links movement to the location changes?</a:t>
            </a:r>
            <a:r>
              <a:rPr lang="en-US" sz="1600" b="0" i="0" kern="1200" dirty="0">
                <a:solidFill>
                  <a:schemeClr val="tx1"/>
                </a:solidFill>
                <a:effectLst/>
                <a:latin typeface="Arial" panose="020B0604020202020204" pitchFamily="34" charset="0"/>
                <a:ea typeface="+mn-ea"/>
                <a:cs typeface="Arial" panose="020B0604020202020204" pitchFamily="34" charset="0"/>
              </a:rPr>
              <a:t> </a:t>
            </a:r>
          </a:p>
          <a:p>
            <a:pPr rtl="0" fontAlgn="base"/>
            <a:r>
              <a:rPr lang="en-AU" sz="1600" b="0" i="0" kern="1200" dirty="0">
                <a:solidFill>
                  <a:schemeClr val="tx1"/>
                </a:solidFill>
                <a:effectLst/>
                <a:latin typeface="Arial" panose="020B0604020202020204" pitchFamily="34" charset="0"/>
                <a:ea typeface="+mn-ea"/>
                <a:cs typeface="Arial" panose="020B0604020202020204" pitchFamily="34" charset="0"/>
              </a:rPr>
              <a:t>how might you use location changes to strengthen your own dance film’s narrative or concept?</a:t>
            </a:r>
            <a:r>
              <a:rPr lang="en-US" sz="1600" b="0" i="0" kern="1200" dirty="0">
                <a:solidFill>
                  <a:schemeClr val="tx1"/>
                </a:solidFill>
                <a:effectLst/>
                <a:latin typeface="Arial" panose="020B0604020202020204" pitchFamily="34" charset="0"/>
                <a:ea typeface="+mn-ea"/>
                <a:cs typeface="Arial" panose="020B0604020202020204" pitchFamily="34" charset="0"/>
              </a:rPr>
              <a:t>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97</a:t>
            </a:fld>
            <a:endParaRPr lang="en-AU"/>
          </a:p>
        </p:txBody>
      </p:sp>
    </p:spTree>
    <p:extLst>
      <p:ext uri="{BB962C8B-B14F-4D97-AF65-F5344CB8AC3E}">
        <p14:creationId xmlns:p14="http://schemas.microsoft.com/office/powerpoint/2010/main" val="552038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7910847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99</a:t>
            </a:fld>
            <a:endParaRPr lang="en-AU"/>
          </a:p>
        </p:txBody>
      </p:sp>
    </p:spTree>
    <p:extLst>
      <p:ext uri="{BB962C8B-B14F-4D97-AF65-F5344CB8AC3E}">
        <p14:creationId xmlns:p14="http://schemas.microsoft.com/office/powerpoint/2010/main" val="41416337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101</a:t>
            </a:fld>
            <a:endParaRPr lang="en-AU"/>
          </a:p>
        </p:txBody>
      </p:sp>
    </p:spTree>
    <p:extLst>
      <p:ext uri="{BB962C8B-B14F-4D97-AF65-F5344CB8AC3E}">
        <p14:creationId xmlns:p14="http://schemas.microsoft.com/office/powerpoint/2010/main" val="20125991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E43F3-70F4-48C0-B8BF-F98C149FC1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6B4EC5-6091-4D0A-0BB8-534052BB61D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2A7EB9D-7B73-74F6-E64E-FD7C2360992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29E208E-14FF-4EEB-A76C-40E56B9FE21B}"/>
              </a:ext>
            </a:extLst>
          </p:cNvPr>
          <p:cNvSpPr>
            <a:spLocks noGrp="1"/>
          </p:cNvSpPr>
          <p:nvPr>
            <p:ph type="sldNum" sz="quarter" idx="5"/>
          </p:nvPr>
        </p:nvSpPr>
        <p:spPr/>
        <p:txBody>
          <a:bodyPr/>
          <a:lstStyle/>
          <a:p>
            <a:fld id="{B07158C4-A119-4B78-9DE8-A50001BC31DC}" type="slidenum">
              <a:rPr lang="en-AU" smtClean="0"/>
              <a:pPr/>
              <a:t>107</a:t>
            </a:fld>
            <a:endParaRPr lang="en-AU"/>
          </a:p>
        </p:txBody>
      </p:sp>
    </p:spTree>
    <p:extLst>
      <p:ext uri="{BB962C8B-B14F-4D97-AF65-F5344CB8AC3E}">
        <p14:creationId xmlns:p14="http://schemas.microsoft.com/office/powerpoint/2010/main" val="3241065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5EABC-CA4B-B443-2560-F526B13C5E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EB9C43-77DC-6B0E-659A-D282790A66D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FC044E9-40D1-892D-A721-CCD76E0D6C67}"/>
              </a:ext>
            </a:extLst>
          </p:cNvPr>
          <p:cNvSpPr>
            <a:spLocks noGrp="1"/>
          </p:cNvSpPr>
          <p:nvPr>
            <p:ph type="body" idx="1"/>
          </p:nvPr>
        </p:nvSpPr>
        <p:spPr/>
        <p:txBody>
          <a:bodyPr/>
          <a:lstStyle/>
          <a:p>
            <a:r>
              <a:rPr lang="en-AU" b="1" dirty="0">
                <a:latin typeface="Arial"/>
                <a:cs typeface="Arial"/>
              </a:rPr>
              <a:t>Notes for teachers:</a:t>
            </a:r>
            <a:endParaRPr lang="en-AU" dirty="0">
              <a:latin typeface="Arial"/>
              <a:cs typeface="Arial"/>
            </a:endParaRPr>
          </a:p>
          <a:p>
            <a:pPr marL="171450" indent="-171450">
              <a:buFont typeface="Arial"/>
              <a:buChar char="•"/>
            </a:pPr>
            <a:r>
              <a:rPr lang="en-AU" dirty="0">
                <a:latin typeface="Arial"/>
                <a:cs typeface="Arial"/>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a:cs typeface="Arial"/>
              </a:rPr>
              <a:t>For more information See ⁠</a:t>
            </a:r>
            <a:r>
              <a:rPr lang="en-AU" dirty="0">
                <a:latin typeface="Arial"/>
                <a:cs typeface="Arial"/>
                <a:hlinkClick r:id="rId3" tooltip="https://www.aitsl.edu.au/docs/default-source/feedback/aitsl-learning-intentions-and-success-criteria-strategy.pdf?sfvrsn=382dec3c_2"/>
              </a:rPr>
              <a:t>AITSL</a:t>
            </a:r>
            <a:r>
              <a:rPr lang="en-AU" dirty="0">
                <a:latin typeface="Arial"/>
                <a:cs typeface="Arial"/>
              </a:rPr>
              <a:t> or the NSW Department of Education explicit teaching strategies, ⁠</a:t>
            </a:r>
            <a:r>
              <a:rPr lang="en-AU" dirty="0">
                <a:latin typeface="Arial"/>
                <a:cs typeface="Arial"/>
                <a:hlinkClick r:id="rId4" tooltip="https://education.nsw.gov.au/teaching-and-learning/curriculum/explicit-teaching/explicit-teaching-strategies/sharing-learning-intentions"/>
              </a:rPr>
              <a:t>Sharing learning intentions</a:t>
            </a:r>
            <a:r>
              <a:rPr lang="en-AU" dirty="0">
                <a:latin typeface="Arial"/>
                <a:cs typeface="Arial"/>
              </a:rPr>
              <a:t> and ⁠</a:t>
            </a:r>
            <a:r>
              <a:rPr lang="en-AU" dirty="0">
                <a:latin typeface="Arial"/>
                <a:cs typeface="Arial"/>
                <a:hlinkClick r:id="rId5" tooltip="https://education.nsw.gov.au/teaching-and-learning/curriculum/explicit-teaching/explicit-teaching-strategies/sharing-success-criteria"/>
              </a:rPr>
              <a:t>Sharing success criteria</a:t>
            </a:r>
            <a:endParaRPr lang="en-AU" dirty="0">
              <a:latin typeface="Arial"/>
              <a:cs typeface="Arial"/>
            </a:endParaRPr>
          </a:p>
          <a:p>
            <a:pPr marL="171450" indent="-171450">
              <a:buFont typeface="Arial"/>
              <a:buChar char="•"/>
            </a:pPr>
            <a:r>
              <a:rPr lang="en-AU" dirty="0">
                <a:latin typeface="Arial"/>
                <a:cs typeface="Arial"/>
              </a:rPr>
              <a:t>LISC is not necessarily presented at the beginning of the lesson. Teacher needs to consider most effectual time to introduce </a:t>
            </a:r>
          </a:p>
          <a:p>
            <a:pPr marL="171450" indent="-171450">
              <a:buFont typeface="Arial"/>
              <a:buChar char="•"/>
            </a:pPr>
            <a:r>
              <a:rPr lang="en-AU" dirty="0">
                <a:latin typeface="Arial"/>
                <a:cs typeface="Arial"/>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44463951-E8A5-0079-45F6-C07D8293CBE0}"/>
              </a:ext>
            </a:extLst>
          </p:cNvPr>
          <p:cNvSpPr>
            <a:spLocks noGrp="1"/>
          </p:cNvSpPr>
          <p:nvPr>
            <p:ph type="sldNum" sz="quarter" idx="5"/>
          </p:nvPr>
        </p:nvSpPr>
        <p:spPr/>
        <p:txBody>
          <a:bodyPr/>
          <a:lstStyle/>
          <a:p>
            <a:fld id="{D09C5488-DD16-4714-9519-7BE21BA11D4E}" type="slidenum">
              <a:rPr lang="en-AU" smtClean="0"/>
              <a:t>108</a:t>
            </a:fld>
            <a:endParaRPr lang="en-AU"/>
          </a:p>
        </p:txBody>
      </p:sp>
    </p:spTree>
    <p:extLst>
      <p:ext uri="{BB962C8B-B14F-4D97-AF65-F5344CB8AC3E}">
        <p14:creationId xmlns:p14="http://schemas.microsoft.com/office/powerpoint/2010/main" val="31104794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109</a:t>
            </a:fld>
            <a:endParaRPr lang="en-AU"/>
          </a:p>
        </p:txBody>
      </p:sp>
    </p:spTree>
    <p:extLst>
      <p:ext uri="{BB962C8B-B14F-4D97-AF65-F5344CB8AC3E}">
        <p14:creationId xmlns:p14="http://schemas.microsoft.com/office/powerpoint/2010/main" val="38738199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BC763-EFAA-F3C0-3B4A-FC10EBA5C0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DAD7AE-D5C4-9A7A-2977-60DB78A70B2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4CB8FC1-E4FE-9EA4-594E-EC77B0191C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23DEE94-1F81-BEEA-8979-BC9098900DD4}"/>
              </a:ext>
            </a:extLst>
          </p:cNvPr>
          <p:cNvSpPr>
            <a:spLocks noGrp="1"/>
          </p:cNvSpPr>
          <p:nvPr>
            <p:ph type="sldNum" sz="quarter" idx="5"/>
          </p:nvPr>
        </p:nvSpPr>
        <p:spPr/>
        <p:txBody>
          <a:bodyPr/>
          <a:lstStyle/>
          <a:p>
            <a:fld id="{B07158C4-A119-4B78-9DE8-A50001BC31DC}" type="slidenum">
              <a:rPr lang="en-AU" smtClean="0"/>
              <a:pPr/>
              <a:t>110</a:t>
            </a:fld>
            <a:endParaRPr lang="en-AU"/>
          </a:p>
        </p:txBody>
      </p:sp>
    </p:spTree>
    <p:extLst>
      <p:ext uri="{BB962C8B-B14F-4D97-AF65-F5344CB8AC3E}">
        <p14:creationId xmlns:p14="http://schemas.microsoft.com/office/powerpoint/2010/main" val="23180144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4AF7F-8268-0AFA-24E2-4F87060ACA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8231F7-ED0C-960D-C4A6-65D5CEFD1BD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F369CB1-D388-1674-E452-444F52C68DF3}"/>
              </a:ext>
            </a:extLst>
          </p:cNvPr>
          <p:cNvSpPr>
            <a:spLocks noGrp="1"/>
          </p:cNvSpPr>
          <p:nvPr>
            <p:ph type="body" idx="1"/>
          </p:nvPr>
        </p:nvSpPr>
        <p:spPr/>
        <p:txBody>
          <a:bodyPr/>
          <a:lstStyle/>
          <a:p>
            <a:endParaRPr lang="en-US" dirty="0">
              <a:solidFill>
                <a:srgbClr val="000000"/>
              </a:solidFill>
            </a:endParaRPr>
          </a:p>
        </p:txBody>
      </p:sp>
      <p:sp>
        <p:nvSpPr>
          <p:cNvPr id="4" name="Slide Number Placeholder 3">
            <a:extLst>
              <a:ext uri="{FF2B5EF4-FFF2-40B4-BE49-F238E27FC236}">
                <a16:creationId xmlns:a16="http://schemas.microsoft.com/office/drawing/2014/main" id="{7D23E752-823D-63A1-90CA-2047046F2AFE}"/>
              </a:ext>
            </a:extLst>
          </p:cNvPr>
          <p:cNvSpPr>
            <a:spLocks noGrp="1"/>
          </p:cNvSpPr>
          <p:nvPr>
            <p:ph type="sldNum" sz="quarter" idx="5"/>
          </p:nvPr>
        </p:nvSpPr>
        <p:spPr/>
        <p:txBody>
          <a:bodyPr/>
          <a:lstStyle/>
          <a:p>
            <a:fld id="{B07158C4-A119-4B78-9DE8-A50001BC31DC}" type="slidenum">
              <a:rPr lang="en-AU" smtClean="0"/>
              <a:pPr/>
              <a:t>111</a:t>
            </a:fld>
            <a:endParaRPr lang="en-AU"/>
          </a:p>
        </p:txBody>
      </p:sp>
    </p:spTree>
    <p:extLst>
      <p:ext uri="{BB962C8B-B14F-4D97-AF65-F5344CB8AC3E}">
        <p14:creationId xmlns:p14="http://schemas.microsoft.com/office/powerpoint/2010/main" val="21988483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4D171-F5DB-536F-BE29-9E275D2D8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B76FEE-BDA8-A4AB-A8E0-B294C816DE3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C98286E-6662-1580-AD71-FE6A55BC911E}"/>
              </a:ext>
            </a:extLst>
          </p:cNvPr>
          <p:cNvSpPr>
            <a:spLocks noGrp="1"/>
          </p:cNvSpPr>
          <p:nvPr>
            <p:ph type="body" idx="1"/>
          </p:nvPr>
        </p:nvSpPr>
        <p:spPr/>
        <p:txBody>
          <a:bodyPr/>
          <a:lstStyle/>
          <a:p>
            <a:r>
              <a:rPr lang="en-US" dirty="0">
                <a:solidFill>
                  <a:srgbClr val="22272B"/>
                </a:solidFill>
                <a:latin typeface="Arial"/>
                <a:cs typeface="Arial"/>
              </a:rPr>
              <a:t>Form groups</a:t>
            </a:r>
            <a:endParaRPr lang="en-US" dirty="0">
              <a:latin typeface="Arial"/>
              <a:cs typeface="Arial"/>
            </a:endParaRPr>
          </a:p>
          <a:p>
            <a:endParaRPr lang="en-US" dirty="0">
              <a:solidFill>
                <a:srgbClr val="22272B"/>
              </a:solidFill>
              <a:latin typeface="Arial"/>
              <a:cs typeface="Arial"/>
            </a:endParaRPr>
          </a:p>
          <a:p>
            <a:r>
              <a:rPr lang="en-US" dirty="0">
                <a:solidFill>
                  <a:srgbClr val="22272B"/>
                </a:solidFill>
                <a:latin typeface="Arial"/>
                <a:cs typeface="Arial"/>
              </a:rPr>
              <a:t>Divide the class into two groups based on the debate statement:</a:t>
            </a:r>
            <a:br>
              <a:rPr lang="en-US" dirty="0"/>
            </a:br>
            <a:r>
              <a:rPr lang="en-US" dirty="0">
                <a:solidFill>
                  <a:srgbClr val="22272B"/>
                </a:solidFill>
                <a:latin typeface="Arial"/>
                <a:cs typeface="Arial"/>
              </a:rPr>
              <a:t> </a:t>
            </a:r>
            <a:r>
              <a:rPr lang="en-US" i="1" dirty="0">
                <a:solidFill>
                  <a:srgbClr val="22272B"/>
                </a:solidFill>
                <a:latin typeface="Arial"/>
                <a:cs typeface="Arial"/>
              </a:rPr>
              <a:t>“Dance works communicate meaning more effectively when performed live.” </a:t>
            </a:r>
            <a:endParaRPr lang="en-US" dirty="0">
              <a:solidFill>
                <a:srgbClr val="000000"/>
              </a:solidFill>
              <a:latin typeface="Arial"/>
              <a:cs typeface="Arial"/>
            </a:endParaRPr>
          </a:p>
          <a:p>
            <a:pPr marL="285750" indent="-285750">
              <a:buFont typeface="Calibri"/>
              <a:buChar char="-"/>
            </a:pPr>
            <a:r>
              <a:rPr lang="en-US" dirty="0">
                <a:solidFill>
                  <a:srgbClr val="22272B"/>
                </a:solidFill>
                <a:latin typeface="Arial"/>
                <a:cs typeface="Arial"/>
              </a:rPr>
              <a:t>Group 1 (Agree): Live performance is more effective.</a:t>
            </a:r>
            <a:endParaRPr lang="en-US" dirty="0">
              <a:solidFill>
                <a:srgbClr val="000000"/>
              </a:solidFill>
              <a:latin typeface="Arial"/>
              <a:cs typeface="Arial"/>
            </a:endParaRPr>
          </a:p>
          <a:p>
            <a:pPr marL="285750" indent="-285750">
              <a:buFont typeface="Calibri"/>
              <a:buChar char="-"/>
            </a:pPr>
            <a:r>
              <a:rPr lang="en-US" dirty="0">
                <a:solidFill>
                  <a:srgbClr val="22272B"/>
                </a:solidFill>
                <a:latin typeface="Arial"/>
                <a:cs typeface="Arial"/>
              </a:rPr>
              <a:t>Group 2 (Disagree): Dance film is more effective</a:t>
            </a:r>
            <a:endParaRPr lang="en-US" dirty="0">
              <a:solidFill>
                <a:srgbClr val="000000"/>
              </a:solidFill>
              <a:latin typeface="Arial"/>
              <a:cs typeface="Arial"/>
            </a:endParaRPr>
          </a:p>
          <a:p>
            <a:endParaRPr lang="en-US" i="1" dirty="0">
              <a:solidFill>
                <a:srgbClr val="22272B"/>
              </a:solidFill>
              <a:latin typeface="Arial"/>
              <a:cs typeface="Arial"/>
            </a:endParaRPr>
          </a:p>
          <a:p>
            <a:endParaRPr lang="en-US" dirty="0">
              <a:solidFill>
                <a:srgbClr val="22272B"/>
              </a:solidFill>
              <a:latin typeface="Arial"/>
              <a:cs typeface="Arial"/>
            </a:endParaRPr>
          </a:p>
        </p:txBody>
      </p:sp>
      <p:sp>
        <p:nvSpPr>
          <p:cNvPr id="4" name="Slide Number Placeholder 3">
            <a:extLst>
              <a:ext uri="{FF2B5EF4-FFF2-40B4-BE49-F238E27FC236}">
                <a16:creationId xmlns:a16="http://schemas.microsoft.com/office/drawing/2014/main" id="{20418F18-4077-AA67-132C-5AD6F3FEE9E6}"/>
              </a:ext>
            </a:extLst>
          </p:cNvPr>
          <p:cNvSpPr>
            <a:spLocks noGrp="1"/>
          </p:cNvSpPr>
          <p:nvPr>
            <p:ph type="sldNum" sz="quarter" idx="5"/>
          </p:nvPr>
        </p:nvSpPr>
        <p:spPr/>
        <p:txBody>
          <a:bodyPr/>
          <a:lstStyle/>
          <a:p>
            <a:fld id="{B07158C4-A119-4B78-9DE8-A50001BC31DC}" type="slidenum">
              <a:rPr lang="en-AU" smtClean="0"/>
              <a:pPr/>
              <a:t>112</a:t>
            </a:fld>
            <a:endParaRPr lang="en-AU"/>
          </a:p>
        </p:txBody>
      </p:sp>
    </p:spTree>
    <p:extLst>
      <p:ext uri="{BB962C8B-B14F-4D97-AF65-F5344CB8AC3E}">
        <p14:creationId xmlns:p14="http://schemas.microsoft.com/office/powerpoint/2010/main" val="36458947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D622B-D40A-BCEF-6C07-A42CBBACCA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5FFF51-2CD9-11F8-B639-45C7263F869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0BF43E6-1722-52DC-BE67-491B82603F2B}"/>
              </a:ext>
            </a:extLst>
          </p:cNvPr>
          <p:cNvSpPr>
            <a:spLocks noGrp="1"/>
          </p:cNvSpPr>
          <p:nvPr>
            <p:ph type="body" idx="1"/>
          </p:nvPr>
        </p:nvSpPr>
        <p:spPr/>
        <p:txBody>
          <a:bodyPr/>
          <a:lstStyle/>
          <a:p>
            <a:r>
              <a:rPr lang="en-US">
                <a:latin typeface="Calibri"/>
                <a:ea typeface="Calibri"/>
                <a:cs typeface="Calibri"/>
              </a:rPr>
              <a:t>Structure</a:t>
            </a:r>
            <a:endParaRPr lang="en-US"/>
          </a:p>
          <a:p>
            <a:r>
              <a:rPr lang="en-US">
                <a:latin typeface="Calibri"/>
                <a:ea typeface="Calibri"/>
                <a:cs typeface="Calibri"/>
              </a:rPr>
              <a:t>Provide this slide to help students with the structure of their argument.</a:t>
            </a:r>
            <a:endParaRPr lang="en-US"/>
          </a:p>
          <a:p>
            <a:endParaRPr lang="en-US">
              <a:latin typeface="Calibri"/>
              <a:ea typeface="Calibri"/>
              <a:cs typeface="Calibri"/>
            </a:endParaRPr>
          </a:p>
          <a:p>
            <a:endParaRPr lang="en-US">
              <a:latin typeface="Arial"/>
              <a:ea typeface="Calibri"/>
              <a:cs typeface="Arial"/>
            </a:endParaRP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EDE69FBC-0EFD-2E28-1EB7-C8C52709F57B}"/>
              </a:ext>
            </a:extLst>
          </p:cNvPr>
          <p:cNvSpPr>
            <a:spLocks noGrp="1"/>
          </p:cNvSpPr>
          <p:nvPr>
            <p:ph type="sldNum" sz="quarter" idx="5"/>
          </p:nvPr>
        </p:nvSpPr>
        <p:spPr/>
        <p:txBody>
          <a:bodyPr/>
          <a:lstStyle/>
          <a:p>
            <a:fld id="{B07158C4-A119-4B78-9DE8-A50001BC31DC}" type="slidenum">
              <a:rPr lang="en-AU" smtClean="0"/>
              <a:pPr/>
              <a:t>113</a:t>
            </a:fld>
            <a:endParaRPr lang="en-AU"/>
          </a:p>
        </p:txBody>
      </p:sp>
    </p:spTree>
    <p:extLst>
      <p:ext uri="{BB962C8B-B14F-4D97-AF65-F5344CB8AC3E}">
        <p14:creationId xmlns:p14="http://schemas.microsoft.com/office/powerpoint/2010/main" val="33600470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2FA76-14A2-2410-59A1-3D5F131C94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92F60F-6694-DED9-429D-4F6ABEBAAA0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1C38790-57F8-099A-A80D-1379919635E9}"/>
              </a:ext>
            </a:extLst>
          </p:cNvPr>
          <p:cNvSpPr>
            <a:spLocks noGrp="1"/>
          </p:cNvSpPr>
          <p:nvPr>
            <p:ph type="body" idx="1"/>
          </p:nvPr>
        </p:nvSpPr>
        <p:spPr/>
        <p:txBody>
          <a:bodyPr/>
          <a:lstStyle/>
          <a:p>
            <a:r>
              <a:rPr lang="en-US">
                <a:latin typeface="Arial"/>
                <a:cs typeface="Arial"/>
              </a:rPr>
              <a:t>Present these prompt questions to the "agree team." Encourage students to find evidence to support their argument by finding examples from the work</a:t>
            </a:r>
          </a:p>
          <a:p>
            <a:endParaRPr lang="en-US" b="1"/>
          </a:p>
          <a:p>
            <a:endParaRPr lang="en-US">
              <a:latin typeface="Arial"/>
              <a:cs typeface="Arial"/>
            </a:endParaRPr>
          </a:p>
        </p:txBody>
      </p:sp>
      <p:sp>
        <p:nvSpPr>
          <p:cNvPr id="4" name="Slide Number Placeholder 3">
            <a:extLst>
              <a:ext uri="{FF2B5EF4-FFF2-40B4-BE49-F238E27FC236}">
                <a16:creationId xmlns:a16="http://schemas.microsoft.com/office/drawing/2014/main" id="{2FB40C38-5F05-8BC7-DB48-3EEE9A853BDC}"/>
              </a:ext>
            </a:extLst>
          </p:cNvPr>
          <p:cNvSpPr>
            <a:spLocks noGrp="1"/>
          </p:cNvSpPr>
          <p:nvPr>
            <p:ph type="sldNum" sz="quarter" idx="5"/>
          </p:nvPr>
        </p:nvSpPr>
        <p:spPr/>
        <p:txBody>
          <a:bodyPr/>
          <a:lstStyle/>
          <a:p>
            <a:fld id="{B07158C4-A119-4B78-9DE8-A50001BC31DC}" type="slidenum">
              <a:rPr lang="en-AU" smtClean="0"/>
              <a:pPr/>
              <a:t>114</a:t>
            </a:fld>
            <a:endParaRPr lang="en-AU"/>
          </a:p>
        </p:txBody>
      </p:sp>
    </p:spTree>
    <p:extLst>
      <p:ext uri="{BB962C8B-B14F-4D97-AF65-F5344CB8AC3E}">
        <p14:creationId xmlns:p14="http://schemas.microsoft.com/office/powerpoint/2010/main" val="1784722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8AF07-9784-0185-25DC-F1B018A5B6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2DC69F-E1FA-92C7-B352-5DF50ED3C43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7C0C233-25D7-86B5-326D-BD11DAD4104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389012D-2522-F795-259E-10EFAEF8503D}"/>
              </a:ext>
            </a:extLst>
          </p:cNvPr>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11213356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006AD-A60A-2C45-E258-08382CF79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18A764-689D-E6FB-C94D-727EC15F10B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4DD6DAA-118C-B862-537F-A903FFBFBF15}"/>
              </a:ext>
            </a:extLst>
          </p:cNvPr>
          <p:cNvSpPr>
            <a:spLocks noGrp="1"/>
          </p:cNvSpPr>
          <p:nvPr>
            <p:ph type="body" idx="1"/>
          </p:nvPr>
        </p:nvSpPr>
        <p:spPr/>
        <p:txBody>
          <a:bodyPr/>
          <a:lstStyle/>
          <a:p>
            <a:r>
              <a:rPr lang="en-US">
                <a:latin typeface="Arial"/>
                <a:cs typeface="Arial"/>
              </a:rPr>
              <a:t>Present these prompt questions to the "disagree team." Encourage students to find evidence to support their argument by finding examples from the work</a:t>
            </a:r>
          </a:p>
        </p:txBody>
      </p:sp>
      <p:sp>
        <p:nvSpPr>
          <p:cNvPr id="4" name="Slide Number Placeholder 3">
            <a:extLst>
              <a:ext uri="{FF2B5EF4-FFF2-40B4-BE49-F238E27FC236}">
                <a16:creationId xmlns:a16="http://schemas.microsoft.com/office/drawing/2014/main" id="{0B83552E-2C3F-B7F8-B944-B5574784B0ED}"/>
              </a:ext>
            </a:extLst>
          </p:cNvPr>
          <p:cNvSpPr>
            <a:spLocks noGrp="1"/>
          </p:cNvSpPr>
          <p:nvPr>
            <p:ph type="sldNum" sz="quarter" idx="5"/>
          </p:nvPr>
        </p:nvSpPr>
        <p:spPr/>
        <p:txBody>
          <a:bodyPr/>
          <a:lstStyle/>
          <a:p>
            <a:fld id="{B07158C4-A119-4B78-9DE8-A50001BC31DC}" type="slidenum">
              <a:rPr lang="en-AU" smtClean="0"/>
              <a:pPr/>
              <a:t>115</a:t>
            </a:fld>
            <a:endParaRPr lang="en-AU"/>
          </a:p>
        </p:txBody>
      </p:sp>
    </p:spTree>
    <p:extLst>
      <p:ext uri="{BB962C8B-B14F-4D97-AF65-F5344CB8AC3E}">
        <p14:creationId xmlns:p14="http://schemas.microsoft.com/office/powerpoint/2010/main" val="6487950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a:latin typeface="Calibri"/>
                <a:ea typeface="Calibri"/>
                <a:cs typeface="Calibri"/>
              </a:rPr>
              <a:t>Consider the acronym CUBE. As a class, discuss the strategy.</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116</a:t>
            </a:fld>
            <a:endParaRPr lang="en-AU"/>
          </a:p>
        </p:txBody>
      </p:sp>
    </p:spTree>
    <p:extLst>
      <p:ext uri="{BB962C8B-B14F-4D97-AF65-F5344CB8AC3E}">
        <p14:creationId xmlns:p14="http://schemas.microsoft.com/office/powerpoint/2010/main" val="14363843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342900" indent="-342900">
              <a:buAutoNum type="arabicPeriod"/>
            </a:pPr>
            <a:r>
              <a:rPr lang="en-US" dirty="0">
                <a:latin typeface="Calibri"/>
                <a:ea typeface="Calibri"/>
                <a:cs typeface="Calibri"/>
              </a:rPr>
              <a:t>Introduce students to the essay question. </a:t>
            </a:r>
            <a:endParaRPr lang="en-US" dirty="0">
              <a:ea typeface="Calibri"/>
            </a:endParaRPr>
          </a:p>
          <a:p>
            <a:pPr marL="342900" indent="-342900">
              <a:buAutoNum type="arabicPeriod"/>
            </a:pPr>
            <a:r>
              <a:rPr lang="en-US" dirty="0">
                <a:latin typeface="Calibri"/>
                <a:ea typeface="Calibri"/>
                <a:cs typeface="Calibri"/>
              </a:rPr>
              <a:t>As a class use the CUBE strategy to pull out the important key words within the question. Click to reveal the important key words within the question and then discuss as a class. </a:t>
            </a:r>
            <a:endParaRPr lang="en-US" dirty="0"/>
          </a:p>
          <a:p>
            <a:r>
              <a:rPr lang="en-US" dirty="0">
                <a:latin typeface="Calibri"/>
                <a:ea typeface="Calibri"/>
                <a:cs typeface="Calibri"/>
              </a:rPr>
              <a:t>Discuss – </a:t>
            </a:r>
            <a:r>
              <a:rPr lang="en-US" dirty="0">
                <a:solidFill>
                  <a:srgbClr val="000000"/>
                </a:solidFill>
                <a:latin typeface="Calibri"/>
                <a:ea typeface="Calibri"/>
                <a:cs typeface="Calibri"/>
              </a:rPr>
              <a:t>identify issues and provide points for and/or against. </a:t>
            </a:r>
            <a:endParaRPr lang="en-US" dirty="0">
              <a:solidFill>
                <a:srgbClr val="2A2A2A"/>
              </a:solidFill>
              <a:latin typeface="Arial"/>
              <a:cs typeface="Arial"/>
            </a:endParaRPr>
          </a:p>
          <a:p>
            <a:r>
              <a:rPr lang="en-US" dirty="0">
                <a:latin typeface="Calibri"/>
                <a:ea typeface="Calibri"/>
                <a:cs typeface="Calibri"/>
              </a:rPr>
              <a:t>Element of space – refers to the space through which the body moves and includes the components of space: shape, level, direction, dimension, pathways, floor patterns and stage space.</a:t>
            </a:r>
            <a:endParaRPr lang="en-AU" dirty="0">
              <a:latin typeface="Arial"/>
              <a:ea typeface="Calibri"/>
              <a:cs typeface="Arial"/>
            </a:endParaRPr>
          </a:p>
          <a:p>
            <a:r>
              <a:rPr lang="en-US" dirty="0">
                <a:latin typeface="Arial"/>
                <a:cs typeface="Arial"/>
              </a:rPr>
              <a:t>Film techniques – camera shots, camera angles, editing choices</a:t>
            </a:r>
            <a:endParaRPr lang="en-US" dirty="0">
              <a:solidFill>
                <a:srgbClr val="444444"/>
              </a:solidFill>
              <a:latin typeface="Arial"/>
              <a:cs typeface="Arial"/>
            </a:endParaRPr>
          </a:p>
          <a:p>
            <a:r>
              <a:rPr lang="en-US" dirty="0">
                <a:latin typeface="Arial"/>
                <a:cs typeface="Arial"/>
              </a:rPr>
              <a:t>Intent -  </a:t>
            </a:r>
            <a:r>
              <a:rPr lang="en-AU" sz="1600" b="0" i="0" kern="1200" dirty="0">
                <a:solidFill>
                  <a:schemeClr val="tx1"/>
                </a:solidFill>
                <a:effectLst/>
                <a:latin typeface="Arial" panose="020B0604020202020204" pitchFamily="34" charset="0"/>
                <a:ea typeface="+mn-ea"/>
                <a:cs typeface="Arial" panose="020B0604020202020204" pitchFamily="34" charset="0"/>
              </a:rPr>
              <a:t>The purpose or message a choreographer or performer aims to communicate.</a:t>
            </a:r>
          </a:p>
          <a:p>
            <a:r>
              <a:rPr lang="en-US" dirty="0">
                <a:latin typeface="Calibri"/>
                <a:ea typeface="Calibri"/>
                <a:cs typeface="Calibri"/>
              </a:rPr>
              <a:t>Conjunction - "together with" or "combined with"</a:t>
            </a:r>
          </a:p>
          <a:p>
            <a:endParaRPr lang="en-US" dirty="0">
              <a:latin typeface="Calibri"/>
              <a:ea typeface="Calibri"/>
              <a:cs typeface="Calibri"/>
            </a:endParaRPr>
          </a:p>
          <a:p>
            <a:endParaRPr lang="en-US" dirty="0">
              <a:latin typeface="Calibri"/>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117</a:t>
            </a:fld>
            <a:endParaRPr lang="en-AU"/>
          </a:p>
        </p:txBody>
      </p:sp>
    </p:spTree>
    <p:extLst>
      <p:ext uri="{BB962C8B-B14F-4D97-AF65-F5344CB8AC3E}">
        <p14:creationId xmlns:p14="http://schemas.microsoft.com/office/powerpoint/2010/main" val="40491535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B9C79-78F3-DC74-C269-CC1A366222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CFFE22-D66F-7044-81A4-75B962B4A51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8E16941-DFF2-3194-DEE3-5776F4E6D1DE}"/>
              </a:ext>
            </a:extLst>
          </p:cNvPr>
          <p:cNvSpPr>
            <a:spLocks noGrp="1"/>
          </p:cNvSpPr>
          <p:nvPr>
            <p:ph type="body" idx="1"/>
          </p:nvPr>
        </p:nvSpPr>
        <p:spPr/>
        <p:txBody>
          <a:bodyPr/>
          <a:lstStyle/>
          <a:p>
            <a:r>
              <a:rPr lang="en-US" dirty="0">
                <a:latin typeface="Calibri"/>
                <a:ea typeface="Calibri"/>
                <a:cs typeface="Calibri"/>
              </a:rPr>
              <a:t>Slide is animated</a:t>
            </a:r>
          </a:p>
          <a:p>
            <a:pPr marL="342900" indent="-342900">
              <a:buAutoNum type="arabicPeriod"/>
            </a:pPr>
            <a:r>
              <a:rPr lang="en-US" dirty="0">
                <a:latin typeface="Calibri"/>
                <a:ea typeface="Calibri"/>
                <a:cs typeface="Calibri"/>
              </a:rPr>
              <a:t>Introduce students to the essay question. </a:t>
            </a:r>
            <a:endParaRPr lang="en-US" dirty="0">
              <a:ea typeface="Calibri"/>
            </a:endParaRPr>
          </a:p>
          <a:p>
            <a:pPr marL="342900" indent="-342900">
              <a:buAutoNum type="arabicPeriod"/>
            </a:pPr>
            <a:r>
              <a:rPr lang="en-US" dirty="0">
                <a:latin typeface="Calibri"/>
                <a:ea typeface="Calibri"/>
                <a:cs typeface="Calibri"/>
              </a:rPr>
              <a:t>As a class use the CUBE strategy to pull out the important key words within the question. Click to reveal the important key words within the question and then discuss as a class. </a:t>
            </a:r>
            <a:endParaRPr lang="en-US" dirty="0"/>
          </a:p>
          <a:p>
            <a:r>
              <a:rPr lang="en-US" dirty="0">
                <a:latin typeface="Calibri"/>
                <a:ea typeface="Calibri"/>
                <a:cs typeface="Calibri"/>
              </a:rPr>
              <a:t>Discuss – </a:t>
            </a:r>
            <a:r>
              <a:rPr lang="en-US" dirty="0">
                <a:solidFill>
                  <a:srgbClr val="000000"/>
                </a:solidFill>
                <a:latin typeface="Calibri"/>
                <a:ea typeface="Calibri"/>
                <a:cs typeface="Calibri"/>
              </a:rPr>
              <a:t>identify issues and provide points for and/or against. </a:t>
            </a:r>
            <a:endParaRPr lang="en-US" dirty="0">
              <a:solidFill>
                <a:srgbClr val="2A2A2A"/>
              </a:solidFill>
              <a:latin typeface="Arial"/>
              <a:cs typeface="Arial"/>
            </a:endParaRPr>
          </a:p>
          <a:p>
            <a:r>
              <a:rPr lang="en-US" dirty="0">
                <a:latin typeface="Calibri"/>
                <a:ea typeface="Calibri"/>
                <a:cs typeface="Calibri"/>
              </a:rPr>
              <a:t>Element of space – refers to the space through which the body moves and includes the components of space: shape, level, direction, dimension, pathways, floor patterns and stage space.</a:t>
            </a:r>
            <a:endParaRPr lang="en-AU" dirty="0">
              <a:latin typeface="Arial"/>
              <a:ea typeface="Calibri"/>
              <a:cs typeface="Arial"/>
            </a:endParaRPr>
          </a:p>
          <a:p>
            <a:r>
              <a:rPr lang="en-US" dirty="0">
                <a:latin typeface="Arial"/>
                <a:cs typeface="Arial"/>
              </a:rPr>
              <a:t>Film techniques – camera shots, camera angles, editing choices</a:t>
            </a:r>
            <a:endParaRPr lang="en-US" dirty="0">
              <a:solidFill>
                <a:srgbClr val="444444"/>
              </a:solidFill>
              <a:latin typeface="Arial"/>
              <a:cs typeface="Arial"/>
            </a:endParaRPr>
          </a:p>
          <a:p>
            <a:r>
              <a:rPr lang="en-US" dirty="0">
                <a:latin typeface="Arial"/>
                <a:cs typeface="Arial"/>
              </a:rPr>
              <a:t>Intent -  </a:t>
            </a:r>
            <a:r>
              <a:rPr lang="en-AU" sz="1600" b="0" i="0" kern="1200" dirty="0">
                <a:solidFill>
                  <a:schemeClr val="tx1"/>
                </a:solidFill>
                <a:effectLst/>
                <a:latin typeface="Arial" panose="020B0604020202020204" pitchFamily="34" charset="0"/>
                <a:ea typeface="+mn-ea"/>
                <a:cs typeface="Arial" panose="020B0604020202020204" pitchFamily="34" charset="0"/>
              </a:rPr>
              <a:t>The purpose or message a choreographer or performer aims to communicate.</a:t>
            </a:r>
          </a:p>
          <a:p>
            <a:r>
              <a:rPr lang="en-US" dirty="0">
                <a:latin typeface="Calibri"/>
                <a:ea typeface="Calibri"/>
                <a:cs typeface="Calibri"/>
              </a:rPr>
              <a:t>Conjunction - "together with" or "combined with"</a:t>
            </a:r>
          </a:p>
          <a:p>
            <a:endParaRPr lang="en-US" dirty="0">
              <a:latin typeface="Calibri"/>
              <a:ea typeface="Calibri"/>
              <a:cs typeface="Calibri"/>
            </a:endParaRPr>
          </a:p>
          <a:p>
            <a:endParaRPr lang="en-US" dirty="0">
              <a:latin typeface="Calibri"/>
              <a:ea typeface="Calibri"/>
              <a:cs typeface="Calibri"/>
            </a:endParaRP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3D8AE0E0-652C-9A45-D0C1-7A16B1781B7F}"/>
              </a:ext>
            </a:extLst>
          </p:cNvPr>
          <p:cNvSpPr>
            <a:spLocks noGrp="1"/>
          </p:cNvSpPr>
          <p:nvPr>
            <p:ph type="sldNum" sz="quarter" idx="5"/>
          </p:nvPr>
        </p:nvSpPr>
        <p:spPr/>
        <p:txBody>
          <a:bodyPr/>
          <a:lstStyle/>
          <a:p>
            <a:fld id="{B07158C4-A119-4B78-9DE8-A50001BC31DC}" type="slidenum">
              <a:rPr lang="en-AU" smtClean="0"/>
              <a:pPr/>
              <a:t>118</a:t>
            </a:fld>
            <a:endParaRPr lang="en-AU"/>
          </a:p>
        </p:txBody>
      </p:sp>
    </p:spTree>
    <p:extLst>
      <p:ext uri="{BB962C8B-B14F-4D97-AF65-F5344CB8AC3E}">
        <p14:creationId xmlns:p14="http://schemas.microsoft.com/office/powerpoint/2010/main" val="29666353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2724089" lvl="4" indent="-285750" algn="ctr">
              <a:buFont typeface="Arial"/>
              <a:buChar char="•"/>
            </a:pPr>
            <a:endParaRPr lang="en-US" sz="1800" dirty="0">
              <a:solidFill>
                <a:schemeClr val="bg1"/>
              </a:solidFill>
              <a:ea typeface="+mn-lt"/>
              <a:cs typeface="+mn-lt"/>
            </a:endParaRPr>
          </a:p>
          <a:p>
            <a:r>
              <a:rPr lang="en-US" dirty="0">
                <a:latin typeface="Calibri"/>
                <a:ea typeface="Calibri"/>
                <a:cs typeface="Calibri"/>
              </a:rPr>
              <a:t>Introduce student to what they needs to think about when </a:t>
            </a:r>
            <a:r>
              <a:rPr lang="en-US" dirty="0" err="1">
                <a:latin typeface="Calibri"/>
                <a:ea typeface="Calibri"/>
                <a:cs typeface="Calibri"/>
              </a:rPr>
              <a:t>analysing</a:t>
            </a:r>
            <a:r>
              <a:rPr lang="en-US" dirty="0">
                <a:latin typeface="Calibri"/>
                <a:ea typeface="Calibri"/>
                <a:cs typeface="Calibri"/>
              </a:rPr>
              <a:t> a movement example from a work.</a:t>
            </a:r>
            <a:endParaRPr lang="en-US" dirty="0"/>
          </a:p>
          <a:p>
            <a:r>
              <a:rPr lang="en-US" dirty="0">
                <a:latin typeface="Calibri"/>
                <a:ea typeface="Calibri"/>
                <a:cs typeface="Calibri"/>
              </a:rPr>
              <a:t>Use these to help expand your discussion about the diagram:</a:t>
            </a:r>
            <a:endParaRPr lang="en-US" dirty="0">
              <a:ea typeface="Calibri"/>
            </a:endParaRPr>
          </a:p>
          <a:p>
            <a:r>
              <a:rPr lang="en-US" dirty="0">
                <a:solidFill>
                  <a:srgbClr val="444444"/>
                </a:solidFill>
                <a:latin typeface="Arial"/>
                <a:cs typeface="Arial"/>
              </a:rPr>
              <a:t>Who - Identify the dancers or groups involved using nouns. (e.g. soloist, ensemble, prop) </a:t>
            </a:r>
          </a:p>
          <a:p>
            <a:r>
              <a:rPr lang="en-US" dirty="0">
                <a:solidFill>
                  <a:srgbClr val="444444"/>
                </a:solidFill>
                <a:latin typeface="Arial"/>
                <a:cs typeface="Arial"/>
              </a:rPr>
              <a:t>What - Outline the actions or dance movements the dancers are doing. (pointing, grabbing, isolating)</a:t>
            </a:r>
          </a:p>
          <a:p>
            <a:r>
              <a:rPr lang="en-US" dirty="0">
                <a:solidFill>
                  <a:srgbClr val="444444"/>
                </a:solidFill>
                <a:latin typeface="Arial"/>
                <a:cs typeface="Arial"/>
              </a:rPr>
              <a:t>How - Describe the actions using expressive adjectives to describe the quality of the movement (e.g. sharp chaotic, collapsing) </a:t>
            </a:r>
          </a:p>
          <a:p>
            <a:r>
              <a:rPr lang="en-US" dirty="0">
                <a:solidFill>
                  <a:srgbClr val="444444"/>
                </a:solidFill>
                <a:latin typeface="Arial"/>
                <a:cs typeface="Arial"/>
              </a:rPr>
              <a:t>Film techniques - Identify the camera shots, camera angles, transitions and editing techniques in relation to meaning.</a:t>
            </a:r>
            <a:r>
              <a:rPr lang="en-US" dirty="0">
                <a:solidFill>
                  <a:srgbClr val="000000"/>
                </a:solidFill>
                <a:latin typeface="Arial"/>
                <a:cs typeface="Arial"/>
              </a:rPr>
              <a:t> </a:t>
            </a:r>
            <a:endParaRPr lang="en-US" dirty="0">
              <a:latin typeface="Arial"/>
              <a:cs typeface="Arial"/>
            </a:endParaRPr>
          </a:p>
          <a:p>
            <a:r>
              <a:rPr lang="en-US" dirty="0">
                <a:solidFill>
                  <a:srgbClr val="444444"/>
                </a:solidFill>
                <a:latin typeface="Arial"/>
                <a:cs typeface="Arial"/>
              </a:rPr>
              <a:t>Why -Interpret the choreographer's intent. What emotions, ideas, relationships are being communicated through the movement and film techniques.</a:t>
            </a:r>
            <a:endParaRPr lang="en-US" dirty="0">
              <a:solidFill>
                <a:srgbClr val="000000"/>
              </a:solidFill>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119</a:t>
            </a:fld>
            <a:endParaRPr lang="en-AU"/>
          </a:p>
        </p:txBody>
      </p:sp>
    </p:spTree>
    <p:extLst>
      <p:ext uri="{BB962C8B-B14F-4D97-AF65-F5344CB8AC3E}">
        <p14:creationId xmlns:p14="http://schemas.microsoft.com/office/powerpoint/2010/main" val="26436713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2C1F5-36DF-B291-2521-5B4A651A40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A3D32F-06F0-026E-EE0F-45EB85909E2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CFE2C1A-B27C-1607-4FC9-3552DAF576F8}"/>
              </a:ext>
            </a:extLst>
          </p:cNvPr>
          <p:cNvSpPr>
            <a:spLocks noGrp="1"/>
          </p:cNvSpPr>
          <p:nvPr>
            <p:ph type="body" idx="1"/>
          </p:nvPr>
        </p:nvSpPr>
        <p:spPr/>
        <p:txBody>
          <a:bodyPr/>
          <a:lstStyle/>
          <a:p>
            <a:r>
              <a:rPr lang="en-US" dirty="0">
                <a:latin typeface="Calibri"/>
                <a:ea typeface="Calibri"/>
                <a:cs typeface="Calibri"/>
              </a:rPr>
              <a:t>Introduce student to what they needs to think about when </a:t>
            </a:r>
            <a:r>
              <a:rPr lang="en-US" dirty="0" err="1">
                <a:latin typeface="Calibri"/>
                <a:ea typeface="Calibri"/>
                <a:cs typeface="Calibri"/>
              </a:rPr>
              <a:t>analysing</a:t>
            </a:r>
            <a:r>
              <a:rPr lang="en-US" dirty="0">
                <a:latin typeface="Calibri"/>
                <a:ea typeface="Calibri"/>
                <a:cs typeface="Calibri"/>
              </a:rPr>
              <a:t> a movement example from a work.</a:t>
            </a:r>
            <a:endParaRPr lang="en-US" dirty="0"/>
          </a:p>
          <a:p>
            <a:r>
              <a:rPr lang="en-US" dirty="0">
                <a:latin typeface="Calibri"/>
                <a:ea typeface="Calibri"/>
                <a:cs typeface="Calibri"/>
              </a:rPr>
              <a:t>Use these to help expand your discussion about the diagram:</a:t>
            </a:r>
            <a:endParaRPr lang="en-US" dirty="0">
              <a:ea typeface="Calibri"/>
            </a:endParaRPr>
          </a:p>
          <a:p>
            <a:r>
              <a:rPr lang="en-US" dirty="0">
                <a:solidFill>
                  <a:srgbClr val="444444"/>
                </a:solidFill>
                <a:latin typeface="Arial"/>
                <a:cs typeface="Arial"/>
              </a:rPr>
              <a:t>Who - Identify the dancers or groups involved using nouns. (e.g. soloist, ensemble, props) </a:t>
            </a:r>
          </a:p>
          <a:p>
            <a:r>
              <a:rPr lang="en-US" dirty="0">
                <a:solidFill>
                  <a:srgbClr val="444444"/>
                </a:solidFill>
                <a:latin typeface="Arial"/>
                <a:cs typeface="Arial"/>
              </a:rPr>
              <a:t>What - Outline the actions or dance movements the dancers are doing. (pointing, grabbing, isolating)</a:t>
            </a:r>
          </a:p>
          <a:p>
            <a:r>
              <a:rPr lang="en-US" dirty="0">
                <a:solidFill>
                  <a:srgbClr val="444444"/>
                </a:solidFill>
                <a:latin typeface="Arial"/>
                <a:cs typeface="Arial"/>
              </a:rPr>
              <a:t>How - Describe the actions using expressive adjectives to describe the quality of the movement (e.g. sharp chaotic, collapsing) </a:t>
            </a:r>
          </a:p>
          <a:p>
            <a:r>
              <a:rPr lang="en-US" dirty="0">
                <a:solidFill>
                  <a:srgbClr val="444444"/>
                </a:solidFill>
                <a:latin typeface="Arial"/>
                <a:cs typeface="Arial"/>
              </a:rPr>
              <a:t>Film techniques - Identify the camera shots, camera angles, transitions and editing techniques in relation to meaning.</a:t>
            </a:r>
            <a:r>
              <a:rPr lang="en-US" dirty="0">
                <a:solidFill>
                  <a:srgbClr val="000000"/>
                </a:solidFill>
                <a:latin typeface="Arial"/>
                <a:cs typeface="Arial"/>
              </a:rPr>
              <a:t> </a:t>
            </a:r>
            <a:endParaRPr lang="en-US" dirty="0">
              <a:latin typeface="Arial"/>
              <a:cs typeface="Arial"/>
            </a:endParaRPr>
          </a:p>
          <a:p>
            <a:r>
              <a:rPr lang="en-US" dirty="0">
                <a:solidFill>
                  <a:srgbClr val="444444"/>
                </a:solidFill>
                <a:latin typeface="Arial"/>
                <a:cs typeface="Arial"/>
              </a:rPr>
              <a:t>Why -Interpret the choreographer's intent. What emotions, ideas, relationships are being communicated through the movement and film techniques choices.</a:t>
            </a:r>
            <a:endParaRPr lang="en-US" dirty="0">
              <a:solidFill>
                <a:srgbClr val="000000"/>
              </a:solidFill>
            </a:endParaRP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BEE2ED03-127E-F629-B629-3F04B1C19922}"/>
              </a:ext>
            </a:extLst>
          </p:cNvPr>
          <p:cNvSpPr>
            <a:spLocks noGrp="1"/>
          </p:cNvSpPr>
          <p:nvPr>
            <p:ph type="sldNum" sz="quarter" idx="5"/>
          </p:nvPr>
        </p:nvSpPr>
        <p:spPr/>
        <p:txBody>
          <a:bodyPr/>
          <a:lstStyle/>
          <a:p>
            <a:fld id="{B07158C4-A119-4B78-9DE8-A50001BC31DC}" type="slidenum">
              <a:rPr lang="en-AU" smtClean="0"/>
              <a:pPr/>
              <a:t>120</a:t>
            </a:fld>
            <a:endParaRPr lang="en-AU"/>
          </a:p>
        </p:txBody>
      </p:sp>
    </p:spTree>
    <p:extLst>
      <p:ext uri="{BB962C8B-B14F-4D97-AF65-F5344CB8AC3E}">
        <p14:creationId xmlns:p14="http://schemas.microsoft.com/office/powerpoint/2010/main" val="26454738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dirty="0">
                <a:latin typeface="Arial"/>
                <a:cs typeface="Arial"/>
              </a:rPr>
              <a:t>Using this vocabulary will help students write clear, precise, and detailed sentences, making movement examples richer and more descriptive.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121</a:t>
            </a:fld>
            <a:endParaRPr lang="en-AU"/>
          </a:p>
        </p:txBody>
      </p:sp>
    </p:spTree>
    <p:extLst>
      <p:ext uri="{BB962C8B-B14F-4D97-AF65-F5344CB8AC3E}">
        <p14:creationId xmlns:p14="http://schemas.microsoft.com/office/powerpoint/2010/main" val="31167635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dirty="0">
                <a:solidFill>
                  <a:srgbClr val="000000"/>
                </a:solidFill>
                <a:latin typeface="Arial"/>
                <a:cs typeface="Arial"/>
              </a:rPr>
              <a:t>This activity has three parts. Student will:</a:t>
            </a:r>
          </a:p>
          <a:p>
            <a:r>
              <a:rPr lang="en-US" b="1" dirty="0">
                <a:solidFill>
                  <a:srgbClr val="000000"/>
                </a:solidFill>
                <a:latin typeface="Arial"/>
                <a:cs typeface="Arial"/>
              </a:rPr>
              <a:t>Watch</a:t>
            </a:r>
            <a:r>
              <a:rPr lang="en-US" dirty="0">
                <a:solidFill>
                  <a:srgbClr val="000000"/>
                </a:solidFill>
                <a:latin typeface="Arial"/>
                <a:cs typeface="Arial"/>
              </a:rPr>
              <a:t> – view the excerpt from </a:t>
            </a:r>
            <a:r>
              <a:rPr lang="en-US" i="1" dirty="0">
                <a:solidFill>
                  <a:srgbClr val="000000"/>
                </a:solidFill>
                <a:latin typeface="Arial"/>
                <a:cs typeface="Arial"/>
              </a:rPr>
              <a:t>Somebody That I Used To Know </a:t>
            </a:r>
            <a:r>
              <a:rPr lang="en-US" dirty="0">
                <a:solidFill>
                  <a:srgbClr val="000000"/>
                </a:solidFill>
                <a:latin typeface="Arial"/>
                <a:cs typeface="Arial"/>
              </a:rPr>
              <a:t>chosen by the teacher.</a:t>
            </a:r>
          </a:p>
          <a:p>
            <a:r>
              <a:rPr lang="en-US" b="1" dirty="0">
                <a:solidFill>
                  <a:srgbClr val="000000"/>
                </a:solidFill>
                <a:latin typeface="Arial"/>
                <a:cs typeface="Arial"/>
              </a:rPr>
              <a:t>Record</a:t>
            </a:r>
            <a:r>
              <a:rPr lang="en-US" dirty="0">
                <a:solidFill>
                  <a:srgbClr val="000000"/>
                </a:solidFill>
                <a:latin typeface="Arial"/>
                <a:cs typeface="Arial"/>
              </a:rPr>
              <a:t> – use the table on the next slide to write down what you noticed</a:t>
            </a:r>
          </a:p>
          <a:p>
            <a:r>
              <a:rPr lang="en-US" b="1" dirty="0">
                <a:solidFill>
                  <a:srgbClr val="000000"/>
                </a:solidFill>
                <a:latin typeface="Arial"/>
                <a:cs typeface="Arial"/>
              </a:rPr>
              <a:t>Describe</a:t>
            </a:r>
            <a:r>
              <a:rPr lang="en-US" dirty="0">
                <a:solidFill>
                  <a:srgbClr val="000000"/>
                </a:solidFill>
                <a:latin typeface="Arial"/>
                <a:cs typeface="Arial"/>
              </a:rPr>
              <a:t> – use the words in the table to create detailed sentences about a movement example.</a:t>
            </a:r>
            <a:endParaRPr lang="en-US" dirty="0">
              <a:latin typeface="Arial"/>
              <a:cs typeface="Arial"/>
            </a:endParaRPr>
          </a:p>
          <a:p>
            <a:r>
              <a:rPr lang="en-US" b="1" dirty="0">
                <a:solidFill>
                  <a:srgbClr val="000000"/>
                </a:solidFill>
                <a:latin typeface="Arial"/>
                <a:cs typeface="Arial"/>
              </a:rPr>
              <a:t>Write – u</a:t>
            </a:r>
            <a:r>
              <a:rPr lang="en-US" dirty="0">
                <a:solidFill>
                  <a:srgbClr val="000000"/>
                </a:solidFill>
                <a:latin typeface="Arial"/>
                <a:cs typeface="Arial"/>
              </a:rPr>
              <a:t>se the PEEL paragraph structure to help construct a paragraph. Consider the sentences created in Step 3. </a:t>
            </a:r>
          </a:p>
          <a:p>
            <a:r>
              <a:rPr lang="en-US" dirty="0">
                <a:solidFill>
                  <a:srgbClr val="000000"/>
                </a:solidFill>
                <a:latin typeface="Arial"/>
                <a:cs typeface="Arial"/>
              </a:rPr>
              <a:t>  </a:t>
            </a:r>
          </a:p>
          <a:p>
            <a:r>
              <a:rPr lang="en-US" dirty="0">
                <a:solidFill>
                  <a:srgbClr val="000000"/>
                </a:solidFill>
                <a:latin typeface="Arial"/>
                <a:cs typeface="Arial"/>
              </a:rPr>
              <a:t>Follow the </a:t>
            </a:r>
            <a:r>
              <a:rPr lang="en-US" b="1" dirty="0">
                <a:solidFill>
                  <a:srgbClr val="000000"/>
                </a:solidFill>
                <a:latin typeface="Arial"/>
                <a:cs typeface="Arial"/>
              </a:rPr>
              <a:t>I do, We do, You do</a:t>
            </a:r>
            <a:r>
              <a:rPr lang="en-US" dirty="0">
                <a:solidFill>
                  <a:srgbClr val="000000"/>
                </a:solidFill>
                <a:latin typeface="Arial"/>
                <a:cs typeface="Arial"/>
              </a:rPr>
              <a:t> lesson structure. </a:t>
            </a:r>
            <a:endParaRPr lang="en-US" dirty="0">
              <a:latin typeface="Arial"/>
              <a:cs typeface="Arial"/>
            </a:endParaRPr>
          </a:p>
          <a:p>
            <a:r>
              <a:rPr lang="en-US" b="1" dirty="0">
                <a:solidFill>
                  <a:srgbClr val="000000"/>
                </a:solidFill>
                <a:latin typeface="Arial"/>
                <a:cs typeface="Arial"/>
              </a:rPr>
              <a:t>I do</a:t>
            </a:r>
            <a:r>
              <a:rPr lang="en-US" dirty="0">
                <a:solidFill>
                  <a:srgbClr val="000000"/>
                </a:solidFill>
                <a:latin typeface="Arial"/>
                <a:cs typeface="Arial"/>
              </a:rPr>
              <a:t> – The teacher will model how to watch, record, and describe an example. (There is an example on the next two slides)</a:t>
            </a:r>
            <a:endParaRPr lang="en-US" dirty="0"/>
          </a:p>
          <a:p>
            <a:r>
              <a:rPr lang="en-US" b="1" dirty="0">
                <a:solidFill>
                  <a:srgbClr val="000000"/>
                </a:solidFill>
                <a:latin typeface="Arial"/>
                <a:cs typeface="Arial"/>
              </a:rPr>
              <a:t>We do</a:t>
            </a:r>
            <a:r>
              <a:rPr lang="en-US" dirty="0">
                <a:solidFill>
                  <a:srgbClr val="000000"/>
                </a:solidFill>
                <a:latin typeface="Arial"/>
                <a:cs typeface="Arial"/>
              </a:rPr>
              <a:t> – Complete another example together as a class.</a:t>
            </a:r>
            <a:endParaRPr lang="en-US" dirty="0">
              <a:latin typeface="Arial"/>
              <a:cs typeface="Arial"/>
            </a:endParaRPr>
          </a:p>
          <a:p>
            <a:r>
              <a:rPr lang="en-US" b="1" dirty="0">
                <a:solidFill>
                  <a:srgbClr val="000000"/>
                </a:solidFill>
                <a:latin typeface="Arial"/>
                <a:cs typeface="Arial"/>
              </a:rPr>
              <a:t>You do</a:t>
            </a:r>
            <a:r>
              <a:rPr lang="en-US" dirty="0">
                <a:solidFill>
                  <a:srgbClr val="000000"/>
                </a:solidFill>
                <a:latin typeface="Arial"/>
                <a:cs typeface="Arial"/>
              </a:rPr>
              <a:t> – Complete own example independently.</a:t>
            </a:r>
            <a:endParaRPr lang="en-US" dirty="0">
              <a:latin typeface="Arial"/>
              <a:cs typeface="Arial"/>
            </a:endParaRPr>
          </a:p>
          <a:p>
            <a:endParaRPr lang="en-US" dirty="0">
              <a:solidFill>
                <a:srgbClr val="000000"/>
              </a:solidFill>
              <a:latin typeface="Arial"/>
              <a:cs typeface="Arial"/>
            </a:endParaRPr>
          </a:p>
          <a:p>
            <a:pPr algn="ctr"/>
            <a:endParaRPr lang="en-US" dirty="0">
              <a:solidFill>
                <a:srgbClr val="000000"/>
              </a:solidFill>
              <a:latin typeface="Arial"/>
              <a:cs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122</a:t>
            </a:fld>
            <a:endParaRPr lang="en-AU"/>
          </a:p>
        </p:txBody>
      </p:sp>
    </p:spTree>
    <p:extLst>
      <p:ext uri="{BB962C8B-B14F-4D97-AF65-F5344CB8AC3E}">
        <p14:creationId xmlns:p14="http://schemas.microsoft.com/office/powerpoint/2010/main" val="27630795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BD115-E1F8-A810-49F1-EA2791571E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B1C523-B11A-762D-30B1-2648991738F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29916E5-DB7F-2BBB-33BB-BF9D963950BB}"/>
              </a:ext>
            </a:extLst>
          </p:cNvPr>
          <p:cNvSpPr>
            <a:spLocks noGrp="1"/>
          </p:cNvSpPr>
          <p:nvPr>
            <p:ph type="body" idx="1"/>
          </p:nvPr>
        </p:nvSpPr>
        <p:spPr/>
        <p:txBody>
          <a:bodyPr/>
          <a:lstStyle/>
          <a:p>
            <a:r>
              <a:rPr lang="en-AU" dirty="0">
                <a:solidFill>
                  <a:srgbClr val="002664"/>
                </a:solidFill>
                <a:latin typeface="Arial"/>
                <a:cs typeface="Arial"/>
              </a:rPr>
              <a:t>1. Show the class the excerpt from </a:t>
            </a:r>
            <a:r>
              <a:rPr lang="en-AU" i="1" dirty="0">
                <a:solidFill>
                  <a:srgbClr val="002664"/>
                </a:solidFill>
                <a:latin typeface="Arial"/>
                <a:cs typeface="Arial"/>
              </a:rPr>
              <a:t>Somebody That I Used To Know </a:t>
            </a:r>
            <a:r>
              <a:rPr lang="en-AU" i="0" dirty="0">
                <a:solidFill>
                  <a:srgbClr val="002664"/>
                </a:solidFill>
                <a:latin typeface="Arial"/>
                <a:cs typeface="Arial"/>
              </a:rPr>
              <a:t>(0:00 – 1:11)</a:t>
            </a:r>
            <a:endParaRPr lang="en-AU" i="0" dirty="0">
              <a:latin typeface="Arial"/>
              <a:cs typeface="Arial"/>
            </a:endParaRPr>
          </a:p>
          <a:p>
            <a:r>
              <a:rPr lang="en-AU" dirty="0">
                <a:solidFill>
                  <a:srgbClr val="002664"/>
                </a:solidFill>
                <a:latin typeface="Arial"/>
                <a:cs typeface="Arial"/>
              </a:rPr>
              <a:t>2. Explicitly model how to analyse the component of </a:t>
            </a:r>
            <a:r>
              <a:rPr lang="en-AU" b="1" dirty="0">
                <a:solidFill>
                  <a:srgbClr val="002664"/>
                </a:solidFill>
                <a:latin typeface="Arial"/>
                <a:cs typeface="Arial"/>
              </a:rPr>
              <a:t>Levels</a:t>
            </a:r>
            <a:r>
              <a:rPr lang="en-AU" b="0" dirty="0">
                <a:solidFill>
                  <a:srgbClr val="002664"/>
                </a:solidFill>
                <a:latin typeface="Arial"/>
                <a:cs typeface="Arial"/>
              </a:rPr>
              <a:t> in real time with the class.</a:t>
            </a:r>
            <a:endParaRPr lang="en-AU" b="0" dirty="0">
              <a:latin typeface="Arial"/>
              <a:cs typeface="Arial"/>
            </a:endParaRPr>
          </a:p>
          <a:p>
            <a:r>
              <a:rPr lang="en-AU" dirty="0">
                <a:solidFill>
                  <a:srgbClr val="002664"/>
                </a:solidFill>
                <a:latin typeface="Arial"/>
                <a:cs typeface="Arial"/>
              </a:rPr>
              <a:t>3. Refer to the next slide for suggested responses.</a:t>
            </a:r>
            <a:endParaRPr lang="en-AU" dirty="0">
              <a:solidFill>
                <a:srgbClr val="000000"/>
              </a:solidFill>
            </a:endParaRPr>
          </a:p>
          <a:p>
            <a:pPr marL="342900" indent="-342900">
              <a:buAutoNum type="arabicPeriod"/>
            </a:pPr>
            <a:endParaRPr lang="en-AU" dirty="0">
              <a:latin typeface="Arial"/>
              <a:cs typeface="Arial"/>
            </a:endParaRPr>
          </a:p>
          <a:p>
            <a:pPr marL="342900" indent="-342900">
              <a:buAutoNum type="arabicPeriod"/>
            </a:pPr>
            <a:endParaRPr lang="en-AU" dirty="0">
              <a:latin typeface="Arial"/>
              <a:cs typeface="Arial"/>
            </a:endParaRPr>
          </a:p>
          <a:p>
            <a:pPr marL="0" indent="0">
              <a:buNone/>
            </a:pPr>
            <a:r>
              <a:rPr lang="en-AU" dirty="0">
                <a:latin typeface="Arial"/>
                <a:cs typeface="Arial"/>
              </a:rPr>
              <a:t>Notice about the movement:</a:t>
            </a:r>
            <a:endParaRPr lang="en-AU" dirty="0"/>
          </a:p>
          <a:p>
            <a:pPr marL="342900" indent="-342900">
              <a:buAutoNum type="arabicPeriod"/>
            </a:pPr>
            <a:r>
              <a:rPr lang="en-AU" dirty="0"/>
              <a:t>Elements of dance: space, time dynamics</a:t>
            </a:r>
          </a:p>
          <a:p>
            <a:pPr marL="342900" indent="-342900">
              <a:buAutoNum type="arabicPeriod"/>
            </a:pPr>
            <a:endParaRPr lang="en-AU" dirty="0"/>
          </a:p>
          <a:p>
            <a:pPr marL="0" indent="0">
              <a:buFont typeface="Arial" panose="020B0604020202020204" pitchFamily="34" charset="0"/>
              <a:buNone/>
            </a:pPr>
            <a:r>
              <a:rPr lang="en-AU" dirty="0">
                <a:latin typeface="Arial"/>
                <a:cs typeface="Arial"/>
              </a:rPr>
              <a:t>Filming:</a:t>
            </a:r>
          </a:p>
          <a:p>
            <a:pPr marL="285750" indent="-285750">
              <a:buAutoNum type="arabicPeriod"/>
            </a:pPr>
            <a:r>
              <a:rPr lang="en-AU" dirty="0"/>
              <a:t>Close up on body parts? Long far away shot?</a:t>
            </a:r>
          </a:p>
          <a:p>
            <a:pPr marL="285750" indent="-285750">
              <a:buAutoNum type="arabicPeriod"/>
            </a:pPr>
            <a:r>
              <a:rPr lang="en-AU" dirty="0"/>
              <a:t>Framing</a:t>
            </a:r>
          </a:p>
          <a:p>
            <a:pPr marL="285750" indent="-285750">
              <a:buAutoNum type="arabicPeriod"/>
            </a:pPr>
            <a:r>
              <a:rPr lang="en-AU" dirty="0"/>
              <a:t>Movement of the camera?</a:t>
            </a:r>
          </a:p>
          <a:p>
            <a:pPr marL="285750" indent="-285750">
              <a:buAutoNum type="arabicPeriod"/>
            </a:pPr>
            <a:endParaRPr lang="en-AU" dirty="0"/>
          </a:p>
          <a:p>
            <a:pPr marL="0" indent="0">
              <a:buFont typeface="Arial" panose="020B0604020202020204" pitchFamily="34" charset="0"/>
              <a:buNone/>
            </a:pPr>
            <a:r>
              <a:rPr lang="en-AU" dirty="0">
                <a:latin typeface="Arial"/>
                <a:cs typeface="Arial"/>
              </a:rPr>
              <a:t>Editing:</a:t>
            </a:r>
          </a:p>
          <a:p>
            <a:pPr marL="285750" indent="-285750">
              <a:buAutoNum type="arabicPeriod"/>
            </a:pPr>
            <a:r>
              <a:rPr lang="en-AU" dirty="0"/>
              <a:t>Colour</a:t>
            </a:r>
          </a:p>
          <a:p>
            <a:pPr marL="285750" indent="-285750">
              <a:buAutoNum type="arabicPeriod"/>
            </a:pPr>
            <a:r>
              <a:rPr lang="en-AU" dirty="0"/>
              <a:t>Transitions</a:t>
            </a:r>
          </a:p>
          <a:p>
            <a:pPr marL="285750" indent="-285750">
              <a:buAutoNum type="arabicPeriod"/>
            </a:pPr>
            <a:r>
              <a:rPr lang="en-AU" dirty="0"/>
              <a:t>Manipulation of time e.g. fast forward and slow motion</a:t>
            </a:r>
          </a:p>
        </p:txBody>
      </p:sp>
      <p:sp>
        <p:nvSpPr>
          <p:cNvPr id="4" name="Slide Number Placeholder 3">
            <a:extLst>
              <a:ext uri="{FF2B5EF4-FFF2-40B4-BE49-F238E27FC236}">
                <a16:creationId xmlns:a16="http://schemas.microsoft.com/office/drawing/2014/main" id="{C475C6F6-73B2-45A7-C3C1-F81DF8242101}"/>
              </a:ext>
            </a:extLst>
          </p:cNvPr>
          <p:cNvSpPr>
            <a:spLocks noGrp="1"/>
          </p:cNvSpPr>
          <p:nvPr>
            <p:ph type="sldNum" sz="quarter" idx="5"/>
          </p:nvPr>
        </p:nvSpPr>
        <p:spPr/>
        <p:txBody>
          <a:bodyPr/>
          <a:lstStyle/>
          <a:p>
            <a:fld id="{B07158C4-A119-4B78-9DE8-A50001BC31DC}" type="slidenum">
              <a:rPr lang="en-AU" smtClean="0"/>
              <a:pPr/>
              <a:t>123</a:t>
            </a:fld>
            <a:endParaRPr lang="en-AU"/>
          </a:p>
        </p:txBody>
      </p:sp>
    </p:spTree>
    <p:extLst>
      <p:ext uri="{BB962C8B-B14F-4D97-AF65-F5344CB8AC3E}">
        <p14:creationId xmlns:p14="http://schemas.microsoft.com/office/powerpoint/2010/main" val="38272193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26F80-97D8-D405-1FEE-6346503028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9A9496-7D58-700A-1904-66F7A803CC2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54456CC-B53D-6F11-9CB2-4BFAA98B7A22}"/>
              </a:ext>
            </a:extLst>
          </p:cNvPr>
          <p:cNvSpPr>
            <a:spLocks noGrp="1"/>
          </p:cNvSpPr>
          <p:nvPr>
            <p:ph type="body" idx="1"/>
          </p:nvPr>
        </p:nvSpPr>
        <p:spPr/>
        <p:txBody>
          <a:bodyPr/>
          <a:lstStyle/>
          <a:p>
            <a:pPr marL="0" indent="0">
              <a:buNone/>
            </a:pPr>
            <a:r>
              <a:rPr lang="en-AU" dirty="0">
                <a:latin typeface="Arial"/>
                <a:cs typeface="Arial"/>
              </a:rPr>
              <a:t>This provides one possible approach to unpacking the movement example and guiding student responses. </a:t>
            </a:r>
          </a:p>
          <a:p>
            <a:pPr marL="342900" indent="-342900">
              <a:buAutoNum type="arabicPeriod"/>
            </a:pPr>
            <a:endParaRPr lang="en-AU" dirty="0">
              <a:latin typeface="Arial"/>
              <a:cs typeface="Arial"/>
            </a:endParaRPr>
          </a:p>
        </p:txBody>
      </p:sp>
      <p:sp>
        <p:nvSpPr>
          <p:cNvPr id="4" name="Slide Number Placeholder 3">
            <a:extLst>
              <a:ext uri="{FF2B5EF4-FFF2-40B4-BE49-F238E27FC236}">
                <a16:creationId xmlns:a16="http://schemas.microsoft.com/office/drawing/2014/main" id="{10BAD908-1367-2C75-94F8-8035E751886D}"/>
              </a:ext>
            </a:extLst>
          </p:cNvPr>
          <p:cNvSpPr>
            <a:spLocks noGrp="1"/>
          </p:cNvSpPr>
          <p:nvPr>
            <p:ph type="sldNum" sz="quarter" idx="5"/>
          </p:nvPr>
        </p:nvSpPr>
        <p:spPr/>
        <p:txBody>
          <a:bodyPr/>
          <a:lstStyle/>
          <a:p>
            <a:fld id="{B07158C4-A119-4B78-9DE8-A50001BC31DC}" type="slidenum">
              <a:rPr lang="en-AU" smtClean="0"/>
              <a:pPr/>
              <a:t>124</a:t>
            </a:fld>
            <a:endParaRPr lang="en-AU"/>
          </a:p>
        </p:txBody>
      </p:sp>
    </p:spTree>
    <p:extLst>
      <p:ext uri="{BB962C8B-B14F-4D97-AF65-F5344CB8AC3E}">
        <p14:creationId xmlns:p14="http://schemas.microsoft.com/office/powerpoint/2010/main" val="2916636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21894589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F4084-9BC8-D951-EFCC-4F50EE1D5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C59096-0424-A42B-6794-F8C6EB1F25A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40E84B4-5D26-C30B-DA1B-49988767C9F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a:cs typeface="Arial"/>
              </a:rPr>
              <a:t>Consider the table from the previous slide and construct sentences using this information. Begin by showing students the first sentence and ask them to identify the information taken from the space analysis table </a:t>
            </a:r>
            <a:r>
              <a:rPr lang="en-AU" sz="1600" kern="1200">
                <a:solidFill>
                  <a:schemeClr val="tx1"/>
                </a:solidFill>
                <a:effectLst/>
                <a:latin typeface="Arial" panose="020B0604020202020204" pitchFamily="34" charset="0"/>
                <a:ea typeface="+mn-ea"/>
                <a:cs typeface="Arial" panose="020B0604020202020204" pitchFamily="34" charset="0"/>
              </a:rPr>
              <a:t>within the ‘who and what’ sentence. Model how to construct the ‘how’ sentence from the space analysis table. Then co construct the ‘camera techniques’ and ‘why‘ sentences together. Emphasise that this process helps them link the dancers’ actions, the use of space, and film choices to the choreographer’s intent and meaning.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a:solidFill>
                <a:schemeClr val="tx1"/>
              </a:solidFill>
              <a:effectLst/>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a:solidFill>
                <a:schemeClr val="tx1"/>
              </a:solidFill>
              <a:effectLst/>
              <a:latin typeface="Arial" panose="020B0604020202020204" pitchFamily="34" charset="0"/>
              <a:ea typeface="+mn-ea"/>
              <a:cs typeface="Arial" panose="020B0604020202020204" pitchFamily="34" charset="0"/>
            </a:endParaRPr>
          </a:p>
          <a:p>
            <a:endParaRPr lang="en-AU"/>
          </a:p>
        </p:txBody>
      </p:sp>
      <p:sp>
        <p:nvSpPr>
          <p:cNvPr id="4" name="Slide Number Placeholder 3">
            <a:extLst>
              <a:ext uri="{FF2B5EF4-FFF2-40B4-BE49-F238E27FC236}">
                <a16:creationId xmlns:a16="http://schemas.microsoft.com/office/drawing/2014/main" id="{F7E5034C-4744-D9B3-E8C5-BC0C2345AC6B}"/>
              </a:ext>
            </a:extLst>
          </p:cNvPr>
          <p:cNvSpPr>
            <a:spLocks noGrp="1"/>
          </p:cNvSpPr>
          <p:nvPr>
            <p:ph type="sldNum" sz="quarter" idx="5"/>
          </p:nvPr>
        </p:nvSpPr>
        <p:spPr/>
        <p:txBody>
          <a:bodyPr/>
          <a:lstStyle/>
          <a:p>
            <a:fld id="{B07158C4-A119-4B78-9DE8-A50001BC31DC}" type="slidenum">
              <a:rPr lang="en-AU" smtClean="0"/>
              <a:pPr/>
              <a:t>125</a:t>
            </a:fld>
            <a:endParaRPr lang="en-AU"/>
          </a:p>
        </p:txBody>
      </p:sp>
    </p:spTree>
    <p:extLst>
      <p:ext uri="{BB962C8B-B14F-4D97-AF65-F5344CB8AC3E}">
        <p14:creationId xmlns:p14="http://schemas.microsoft.com/office/powerpoint/2010/main" val="35004048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7BFFC-4205-1BDC-423A-049F7182E9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687D8-E9B1-2D3A-1F55-4C60958FCCA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C6CDB74-05D0-3D2F-76A7-1E74A9AB8B36}"/>
              </a:ext>
            </a:extLst>
          </p:cNvPr>
          <p:cNvSpPr>
            <a:spLocks noGrp="1"/>
          </p:cNvSpPr>
          <p:nvPr>
            <p:ph type="body" idx="1"/>
          </p:nvPr>
        </p:nvSpPr>
        <p:spPr/>
        <p:txBody>
          <a:bodyPr/>
          <a:lstStyle/>
          <a:p>
            <a:r>
              <a:rPr lang="en-AU"/>
              <a:t>This provides one possible approach to develop the sentences and guiding student responses. </a:t>
            </a:r>
          </a:p>
        </p:txBody>
      </p:sp>
      <p:sp>
        <p:nvSpPr>
          <p:cNvPr id="4" name="Slide Number Placeholder 3">
            <a:extLst>
              <a:ext uri="{FF2B5EF4-FFF2-40B4-BE49-F238E27FC236}">
                <a16:creationId xmlns:a16="http://schemas.microsoft.com/office/drawing/2014/main" id="{6CBF75D2-BC40-1479-F1F5-31A8F42EA879}"/>
              </a:ext>
            </a:extLst>
          </p:cNvPr>
          <p:cNvSpPr>
            <a:spLocks noGrp="1"/>
          </p:cNvSpPr>
          <p:nvPr>
            <p:ph type="sldNum" sz="quarter" idx="5"/>
          </p:nvPr>
        </p:nvSpPr>
        <p:spPr/>
        <p:txBody>
          <a:bodyPr/>
          <a:lstStyle/>
          <a:p>
            <a:fld id="{B07158C4-A119-4B78-9DE8-A50001BC31DC}" type="slidenum">
              <a:rPr lang="en-AU" smtClean="0"/>
              <a:pPr/>
              <a:t>126</a:t>
            </a:fld>
            <a:endParaRPr lang="en-AU"/>
          </a:p>
        </p:txBody>
      </p:sp>
    </p:spTree>
    <p:extLst>
      <p:ext uri="{BB962C8B-B14F-4D97-AF65-F5344CB8AC3E}">
        <p14:creationId xmlns:p14="http://schemas.microsoft.com/office/powerpoint/2010/main" val="5865248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dirty="0">
                <a:latin typeface="Calibri"/>
                <a:ea typeface="Calibri"/>
                <a:cs typeface="Calibri"/>
              </a:rPr>
              <a:t>Consider the PEEL paragraph.  A PEEL paragraph is a structured approach to writing that helps students write well-</a:t>
            </a:r>
            <a:r>
              <a:rPr lang="en-US" dirty="0" err="1">
                <a:latin typeface="Calibri"/>
                <a:ea typeface="Calibri"/>
                <a:cs typeface="Calibri"/>
              </a:rPr>
              <a:t>organised</a:t>
            </a:r>
            <a:r>
              <a:rPr lang="en-US" dirty="0">
                <a:latin typeface="Calibri"/>
                <a:ea typeface="Calibri"/>
                <a:cs typeface="Calibri"/>
              </a:rPr>
              <a:t> and coherent paragraphs in their essays. By using this structure, students make sure their paragraphs cover all the things needed to be discussed and </a:t>
            </a:r>
            <a:r>
              <a:rPr lang="en-US" dirty="0" err="1">
                <a:latin typeface="Calibri"/>
                <a:ea typeface="Calibri"/>
                <a:cs typeface="Calibri"/>
              </a:rPr>
              <a:t>analysed</a:t>
            </a:r>
            <a:r>
              <a:rPr lang="en-US" dirty="0">
                <a:latin typeface="Calibri"/>
                <a:ea typeface="Calibri"/>
                <a:cs typeface="Calibri"/>
              </a:rPr>
              <a:t>.  </a:t>
            </a:r>
          </a:p>
          <a:p>
            <a:r>
              <a:rPr lang="en-US" dirty="0">
                <a:latin typeface="Calibri"/>
                <a:ea typeface="Calibri"/>
                <a:cs typeface="Calibri"/>
              </a:rPr>
              <a:t>Step 1: Teacher breaks down the acronym and explains what is included in step.</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127</a:t>
            </a:fld>
            <a:endParaRPr lang="en-AU"/>
          </a:p>
        </p:txBody>
      </p:sp>
    </p:spTree>
    <p:extLst>
      <p:ext uri="{BB962C8B-B14F-4D97-AF65-F5344CB8AC3E}">
        <p14:creationId xmlns:p14="http://schemas.microsoft.com/office/powerpoint/2010/main" val="34841372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b="1" dirty="0"/>
              <a:t>Step 1:</a:t>
            </a:r>
            <a:r>
              <a:rPr lang="en-US" dirty="0"/>
              <a:t> Read the example paragraph aloud to the class so everyone can hear the structure and flow.</a:t>
            </a:r>
          </a:p>
          <a:p>
            <a:r>
              <a:rPr lang="en-US" b="1" dirty="0">
                <a:latin typeface="Arial"/>
                <a:cs typeface="Arial"/>
              </a:rPr>
              <a:t>Step 2:</a:t>
            </a:r>
            <a:r>
              <a:rPr lang="en-US" dirty="0">
                <a:latin typeface="Arial"/>
                <a:cs typeface="Arial"/>
              </a:rPr>
              <a:t> Provide each student with a copy of the paragraph (either digital or hard copy).</a:t>
            </a:r>
          </a:p>
          <a:p>
            <a:r>
              <a:rPr lang="en-US" b="1" dirty="0">
                <a:latin typeface="Arial"/>
                <a:cs typeface="Arial"/>
              </a:rPr>
              <a:t>Step 3:</a:t>
            </a:r>
            <a:r>
              <a:rPr lang="en-US" dirty="0">
                <a:latin typeface="Arial"/>
                <a:cs typeface="Arial"/>
              </a:rPr>
              <a:t> Ask students to break down the paragraph using highlighters.</a:t>
            </a:r>
          </a:p>
          <a:p>
            <a:pPr marL="285750" indent="-285750">
              <a:buFont typeface="Arial"/>
              <a:buChar char="•"/>
            </a:pPr>
            <a:r>
              <a:rPr lang="en-US" dirty="0"/>
              <a:t>Highlight the </a:t>
            </a:r>
            <a:r>
              <a:rPr lang="en-US" b="1" dirty="0"/>
              <a:t>Point (P)</a:t>
            </a:r>
            <a:endParaRPr lang="en-US" dirty="0"/>
          </a:p>
          <a:p>
            <a:pPr marL="285750" indent="-285750">
              <a:buFont typeface="Arial"/>
              <a:buChar char="•"/>
            </a:pPr>
            <a:r>
              <a:rPr lang="en-US" dirty="0"/>
              <a:t>Highlight the </a:t>
            </a:r>
            <a:r>
              <a:rPr lang="en-US" b="1" dirty="0"/>
              <a:t>Example (E)</a:t>
            </a:r>
            <a:endParaRPr lang="en-US" dirty="0"/>
          </a:p>
          <a:p>
            <a:pPr marL="285750" indent="-285750">
              <a:buFont typeface="Arial"/>
              <a:buChar char="•"/>
            </a:pPr>
            <a:r>
              <a:rPr lang="en-US" dirty="0"/>
              <a:t>Highlight the </a:t>
            </a:r>
            <a:r>
              <a:rPr lang="en-US" b="1" dirty="0"/>
              <a:t>Explain (E)</a:t>
            </a:r>
            <a:endParaRPr lang="en-US" dirty="0"/>
          </a:p>
          <a:p>
            <a:pPr marL="285750" indent="-285750">
              <a:buFont typeface="Arial"/>
              <a:buChar char="•"/>
            </a:pPr>
            <a:r>
              <a:rPr lang="en-US" dirty="0">
                <a:latin typeface="Arial"/>
                <a:cs typeface="Arial"/>
              </a:rPr>
              <a:t>Highlight the </a:t>
            </a:r>
            <a:r>
              <a:rPr lang="en-US" b="1" dirty="0">
                <a:latin typeface="Arial"/>
                <a:cs typeface="Arial"/>
              </a:rPr>
              <a:t>Link (L)</a:t>
            </a:r>
            <a:endParaRPr lang="en-US" dirty="0">
              <a:latin typeface="Arial"/>
              <a:cs typeface="Arial"/>
            </a:endParaRPr>
          </a:p>
          <a:p>
            <a:r>
              <a:rPr lang="en-US" dirty="0">
                <a:latin typeface="Arial"/>
                <a:cs typeface="Arial"/>
              </a:rPr>
              <a:t>Remind students: A paragraph may include more than one </a:t>
            </a:r>
            <a:r>
              <a:rPr lang="en-US" b="1" dirty="0">
                <a:latin typeface="Arial"/>
                <a:cs typeface="Arial"/>
              </a:rPr>
              <a:t>Example</a:t>
            </a:r>
            <a:r>
              <a:rPr lang="en-US" dirty="0">
                <a:latin typeface="Arial"/>
                <a:cs typeface="Arial"/>
              </a:rPr>
              <a:t> and more than one </a:t>
            </a:r>
            <a:r>
              <a:rPr lang="en-US" b="1" dirty="0">
                <a:latin typeface="Arial"/>
                <a:cs typeface="Arial"/>
              </a:rPr>
              <a:t>Explain</a:t>
            </a:r>
            <a:r>
              <a:rPr lang="en-US" dirty="0">
                <a:latin typeface="Arial"/>
                <a:cs typeface="Arial"/>
              </a:rPr>
              <a:t>, so look carefully.</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128</a:t>
            </a:fld>
            <a:endParaRPr lang="en-AU"/>
          </a:p>
        </p:txBody>
      </p:sp>
    </p:spTree>
    <p:extLst>
      <p:ext uri="{BB962C8B-B14F-4D97-AF65-F5344CB8AC3E}">
        <p14:creationId xmlns:p14="http://schemas.microsoft.com/office/powerpoint/2010/main" val="8085967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F028D-FBE6-BD27-740E-3BD0887EEE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5FEDE5-37FA-9AAC-8C77-52ED1D1025E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1981252-894C-D556-9F44-C8160618E3FE}"/>
              </a:ext>
            </a:extLst>
          </p:cNvPr>
          <p:cNvSpPr>
            <a:spLocks noGrp="1"/>
          </p:cNvSpPr>
          <p:nvPr>
            <p:ph type="body" idx="1"/>
          </p:nvPr>
        </p:nvSpPr>
        <p:spPr/>
        <p:txBody>
          <a:bodyPr/>
          <a:lstStyle/>
          <a:p>
            <a:r>
              <a:rPr lang="en-US" dirty="0">
                <a:latin typeface="Calibri"/>
                <a:ea typeface="Calibri"/>
                <a:cs typeface="Calibri"/>
              </a:rPr>
              <a:t>Example of highlighted paragraph</a:t>
            </a: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8EFDB92F-5BBF-2923-53DE-AC1FEB3E8E96}"/>
              </a:ext>
            </a:extLst>
          </p:cNvPr>
          <p:cNvSpPr>
            <a:spLocks noGrp="1"/>
          </p:cNvSpPr>
          <p:nvPr>
            <p:ph type="sldNum" sz="quarter" idx="5"/>
          </p:nvPr>
        </p:nvSpPr>
        <p:spPr/>
        <p:txBody>
          <a:bodyPr/>
          <a:lstStyle/>
          <a:p>
            <a:fld id="{B07158C4-A119-4B78-9DE8-A50001BC31DC}" type="slidenum">
              <a:rPr lang="en-AU" smtClean="0"/>
              <a:pPr/>
              <a:t>129</a:t>
            </a:fld>
            <a:endParaRPr lang="en-AU"/>
          </a:p>
        </p:txBody>
      </p:sp>
    </p:spTree>
    <p:extLst>
      <p:ext uri="{BB962C8B-B14F-4D97-AF65-F5344CB8AC3E}">
        <p14:creationId xmlns:p14="http://schemas.microsoft.com/office/powerpoint/2010/main" val="32153795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1AC44-11B1-2FE4-C950-E9136C7BD9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FCB0AC-904D-00B8-BFDC-835C4F4BB96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3ADE507-7B00-AEDB-F8A2-AB84138062AE}"/>
              </a:ext>
            </a:extLst>
          </p:cNvPr>
          <p:cNvSpPr>
            <a:spLocks noGrp="1"/>
          </p:cNvSpPr>
          <p:nvPr>
            <p:ph type="body" idx="1"/>
          </p:nvPr>
        </p:nvSpPr>
        <p:spPr/>
        <p:txBody>
          <a:bodyPr/>
          <a:lstStyle/>
          <a:p>
            <a:r>
              <a:rPr lang="en-AU" dirty="0">
                <a:latin typeface="Arial"/>
                <a:cs typeface="Arial"/>
              </a:rPr>
              <a:t>Step 1: Teacher chooses a different movement excerpt from the work and shows it to the class as many times as needed</a:t>
            </a:r>
            <a:endParaRPr lang="en-AU" dirty="0"/>
          </a:p>
          <a:p>
            <a:r>
              <a:rPr lang="en-AU" dirty="0">
                <a:latin typeface="Arial"/>
                <a:cs typeface="Arial"/>
              </a:rPr>
              <a:t>Step 2: Provide a shared document that the whole class can access. Students are to work together to complete the table.</a:t>
            </a:r>
            <a:endParaRPr lang="en-AU" dirty="0"/>
          </a:p>
        </p:txBody>
      </p:sp>
      <p:sp>
        <p:nvSpPr>
          <p:cNvPr id="4" name="Slide Number Placeholder 3">
            <a:extLst>
              <a:ext uri="{FF2B5EF4-FFF2-40B4-BE49-F238E27FC236}">
                <a16:creationId xmlns:a16="http://schemas.microsoft.com/office/drawing/2014/main" id="{9DB5E1CA-8436-85CB-1E66-EF8BE9307CBA}"/>
              </a:ext>
            </a:extLst>
          </p:cNvPr>
          <p:cNvSpPr>
            <a:spLocks noGrp="1"/>
          </p:cNvSpPr>
          <p:nvPr>
            <p:ph type="sldNum" sz="quarter" idx="5"/>
          </p:nvPr>
        </p:nvSpPr>
        <p:spPr/>
        <p:txBody>
          <a:bodyPr/>
          <a:lstStyle/>
          <a:p>
            <a:fld id="{B07158C4-A119-4B78-9DE8-A50001BC31DC}" type="slidenum">
              <a:rPr lang="en-AU" smtClean="0"/>
              <a:pPr/>
              <a:t>130</a:t>
            </a:fld>
            <a:endParaRPr lang="en-AU"/>
          </a:p>
        </p:txBody>
      </p:sp>
    </p:spTree>
    <p:extLst>
      <p:ext uri="{BB962C8B-B14F-4D97-AF65-F5344CB8AC3E}">
        <p14:creationId xmlns:p14="http://schemas.microsoft.com/office/powerpoint/2010/main" val="33026773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EA79D-19B6-6FC2-DABA-98C9848BA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AEAC48-A3F5-9338-E1EC-DAF1A0A01A9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866DF09-C395-8FB3-CE08-E5A9583F0E8A}"/>
              </a:ext>
            </a:extLst>
          </p:cNvPr>
          <p:cNvSpPr>
            <a:spLocks noGrp="1"/>
          </p:cNvSpPr>
          <p:nvPr>
            <p:ph type="body" idx="1"/>
          </p:nvPr>
        </p:nvSpPr>
        <p:spPr/>
        <p:txBody>
          <a:bodyPr/>
          <a:lstStyle/>
          <a:p>
            <a:r>
              <a:rPr lang="en-AU" dirty="0">
                <a:latin typeface="Arial"/>
                <a:cs typeface="Arial"/>
              </a:rPr>
              <a:t>Together as a class, use the table to develop clear, well-structured sentences.</a:t>
            </a:r>
            <a:endParaRPr lang="en-US" dirty="0">
              <a:latin typeface="Arial"/>
              <a:cs typeface="Arial"/>
            </a:endParaRPr>
          </a:p>
        </p:txBody>
      </p:sp>
      <p:sp>
        <p:nvSpPr>
          <p:cNvPr id="4" name="Slide Number Placeholder 3">
            <a:extLst>
              <a:ext uri="{FF2B5EF4-FFF2-40B4-BE49-F238E27FC236}">
                <a16:creationId xmlns:a16="http://schemas.microsoft.com/office/drawing/2014/main" id="{59BFC348-4156-534A-3F7C-AD21BD5BEB5F}"/>
              </a:ext>
            </a:extLst>
          </p:cNvPr>
          <p:cNvSpPr>
            <a:spLocks noGrp="1"/>
          </p:cNvSpPr>
          <p:nvPr>
            <p:ph type="sldNum" sz="quarter" idx="5"/>
          </p:nvPr>
        </p:nvSpPr>
        <p:spPr/>
        <p:txBody>
          <a:bodyPr/>
          <a:lstStyle/>
          <a:p>
            <a:fld id="{B07158C4-A119-4B78-9DE8-A50001BC31DC}" type="slidenum">
              <a:rPr lang="en-AU" smtClean="0"/>
              <a:pPr/>
              <a:t>131</a:t>
            </a:fld>
            <a:endParaRPr lang="en-AU"/>
          </a:p>
        </p:txBody>
      </p:sp>
    </p:spTree>
    <p:extLst>
      <p:ext uri="{BB962C8B-B14F-4D97-AF65-F5344CB8AC3E}">
        <p14:creationId xmlns:p14="http://schemas.microsoft.com/office/powerpoint/2010/main" val="26112341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35741-D652-BD02-14A6-F9388D4232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CD472-6F77-1EBC-00BA-F503E8C95FC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227C9AC-8A25-B144-CEF8-D0C901FA43FC}"/>
              </a:ext>
            </a:extLst>
          </p:cNvPr>
          <p:cNvSpPr>
            <a:spLocks noGrp="1"/>
          </p:cNvSpPr>
          <p:nvPr>
            <p:ph type="body" idx="1"/>
          </p:nvPr>
        </p:nvSpPr>
        <p:spPr/>
        <p:txBody>
          <a:bodyPr/>
          <a:lstStyle/>
          <a:p>
            <a:r>
              <a:rPr lang="en-US">
                <a:latin typeface="Arial"/>
                <a:cs typeface="Arial"/>
              </a:rPr>
              <a:t>Together as a class, use the P.E.E.L paragraph structure to plan your paragraph. </a:t>
            </a:r>
          </a:p>
        </p:txBody>
      </p:sp>
      <p:sp>
        <p:nvSpPr>
          <p:cNvPr id="4" name="Slide Number Placeholder 3">
            <a:extLst>
              <a:ext uri="{FF2B5EF4-FFF2-40B4-BE49-F238E27FC236}">
                <a16:creationId xmlns:a16="http://schemas.microsoft.com/office/drawing/2014/main" id="{CDF82CB4-BD82-12EE-CD80-1CF3212695AD}"/>
              </a:ext>
            </a:extLst>
          </p:cNvPr>
          <p:cNvSpPr>
            <a:spLocks noGrp="1"/>
          </p:cNvSpPr>
          <p:nvPr>
            <p:ph type="sldNum" sz="quarter" idx="5"/>
          </p:nvPr>
        </p:nvSpPr>
        <p:spPr/>
        <p:txBody>
          <a:bodyPr/>
          <a:lstStyle/>
          <a:p>
            <a:fld id="{B07158C4-A119-4B78-9DE8-A50001BC31DC}" type="slidenum">
              <a:rPr lang="en-AU" smtClean="0"/>
              <a:pPr/>
              <a:t>132</a:t>
            </a:fld>
            <a:endParaRPr lang="en-AU"/>
          </a:p>
        </p:txBody>
      </p:sp>
    </p:spTree>
    <p:extLst>
      <p:ext uri="{BB962C8B-B14F-4D97-AF65-F5344CB8AC3E}">
        <p14:creationId xmlns:p14="http://schemas.microsoft.com/office/powerpoint/2010/main" val="30170896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134</a:t>
            </a:fld>
            <a:endParaRPr lang="en-AU"/>
          </a:p>
        </p:txBody>
      </p:sp>
    </p:spTree>
    <p:extLst>
      <p:ext uri="{BB962C8B-B14F-4D97-AF65-F5344CB8AC3E}">
        <p14:creationId xmlns:p14="http://schemas.microsoft.com/office/powerpoint/2010/main" val="10597348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7DDC8-2652-47DD-5113-2DD89CEDAF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EE61CC-87E6-9D28-B045-18D6CDC4338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45855F3-158A-DA48-D608-BD82AE1A0E63}"/>
              </a:ext>
            </a:extLst>
          </p:cNvPr>
          <p:cNvSpPr>
            <a:spLocks noGrp="1"/>
          </p:cNvSpPr>
          <p:nvPr>
            <p:ph type="body" idx="1"/>
          </p:nvPr>
        </p:nvSpPr>
        <p:spPr/>
        <p:txBody>
          <a:bodyPr/>
          <a:lstStyle/>
          <a:p>
            <a:endParaRPr lang="en-US">
              <a:latin typeface="Calibri"/>
              <a:ea typeface="Calibri"/>
              <a:cs typeface="Calibri"/>
            </a:endParaRPr>
          </a:p>
          <a:p>
            <a:endParaRPr lang="en-US">
              <a:latin typeface="Arial"/>
              <a:cs typeface="Arial"/>
            </a:endParaRPr>
          </a:p>
        </p:txBody>
      </p:sp>
      <p:sp>
        <p:nvSpPr>
          <p:cNvPr id="4" name="Slide Number Placeholder 3">
            <a:extLst>
              <a:ext uri="{FF2B5EF4-FFF2-40B4-BE49-F238E27FC236}">
                <a16:creationId xmlns:a16="http://schemas.microsoft.com/office/drawing/2014/main" id="{E336E3DA-E372-B849-7D64-715C4D065F21}"/>
              </a:ext>
            </a:extLst>
          </p:cNvPr>
          <p:cNvSpPr>
            <a:spLocks noGrp="1"/>
          </p:cNvSpPr>
          <p:nvPr>
            <p:ph type="sldNum" sz="quarter" idx="5"/>
          </p:nvPr>
        </p:nvSpPr>
        <p:spPr/>
        <p:txBody>
          <a:bodyPr/>
          <a:lstStyle/>
          <a:p>
            <a:fld id="{B07158C4-A119-4B78-9DE8-A50001BC31DC}" type="slidenum">
              <a:rPr lang="en-AU" smtClean="0"/>
              <a:pPr/>
              <a:t>135</a:t>
            </a:fld>
            <a:endParaRPr lang="en-AU"/>
          </a:p>
        </p:txBody>
      </p:sp>
    </p:spTree>
    <p:extLst>
      <p:ext uri="{BB962C8B-B14F-4D97-AF65-F5344CB8AC3E}">
        <p14:creationId xmlns:p14="http://schemas.microsoft.com/office/powerpoint/2010/main" val="2232570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Notice about the movement:</a:t>
            </a:r>
          </a:p>
          <a:p>
            <a:pPr marL="342900" indent="-342900">
              <a:buFont typeface="Arial" panose="020B0604020202020204" pitchFamily="34" charset="0"/>
              <a:buChar char="•"/>
            </a:pPr>
            <a:r>
              <a:rPr lang="en-AU" dirty="0"/>
              <a:t>Elements of dance: space, time dynamics</a:t>
            </a:r>
          </a:p>
          <a:p>
            <a:pPr marL="342900" indent="-342900">
              <a:buFont typeface="Arial" panose="020B0604020202020204" pitchFamily="34" charset="0"/>
              <a:buChar char="•"/>
            </a:pPr>
            <a:endParaRPr lang="en-AU" dirty="0"/>
          </a:p>
          <a:p>
            <a:pPr marL="0" indent="0">
              <a:buFont typeface="Arial" panose="020B0604020202020204" pitchFamily="34" charset="0"/>
              <a:buNone/>
            </a:pPr>
            <a:r>
              <a:rPr lang="en-AU" dirty="0"/>
              <a:t>Filming:</a:t>
            </a:r>
          </a:p>
          <a:p>
            <a:pPr marL="285750" indent="-285750">
              <a:buFont typeface="Arial" panose="020B0604020202020204" pitchFamily="34" charset="0"/>
              <a:buChar char="•"/>
            </a:pPr>
            <a:r>
              <a:rPr lang="en-AU" dirty="0"/>
              <a:t>Close up on body parts? Long far away shot?</a:t>
            </a:r>
          </a:p>
          <a:p>
            <a:pPr marL="285750" indent="-285750">
              <a:buFont typeface="Arial" panose="020B0604020202020204" pitchFamily="34" charset="0"/>
              <a:buChar char="•"/>
            </a:pPr>
            <a:r>
              <a:rPr lang="en-AU" dirty="0"/>
              <a:t>Whole body?</a:t>
            </a:r>
          </a:p>
          <a:p>
            <a:pPr marL="285750" indent="-285750">
              <a:buFont typeface="Arial" panose="020B0604020202020204" pitchFamily="34" charset="0"/>
              <a:buChar char="•"/>
            </a:pPr>
            <a:r>
              <a:rPr lang="en-AU" dirty="0"/>
              <a:t>Location?</a:t>
            </a:r>
          </a:p>
          <a:p>
            <a:pPr marL="285750" indent="-285750">
              <a:buFont typeface="Arial" panose="020B0604020202020204" pitchFamily="34" charset="0"/>
              <a:buChar char="•"/>
            </a:pPr>
            <a:endParaRPr lang="en-AU" dirty="0"/>
          </a:p>
          <a:p>
            <a:pPr marL="0" indent="0">
              <a:buFont typeface="Arial" panose="020B0604020202020204" pitchFamily="34" charset="0"/>
              <a:buNone/>
            </a:pPr>
            <a:r>
              <a:rPr lang="en-AU" dirty="0"/>
              <a:t>Editing:</a:t>
            </a:r>
          </a:p>
          <a:p>
            <a:pPr marL="285750" indent="-285750">
              <a:buFont typeface="Arial" panose="020B0604020202020204" pitchFamily="34" charset="0"/>
              <a:buChar char="•"/>
            </a:pPr>
            <a:r>
              <a:rPr lang="en-AU" dirty="0"/>
              <a:t>Colour</a:t>
            </a:r>
          </a:p>
          <a:p>
            <a:pPr marL="285750" indent="-285750">
              <a:buFont typeface="Arial" panose="020B0604020202020204" pitchFamily="34" charset="0"/>
              <a:buChar char="•"/>
            </a:pPr>
            <a:r>
              <a:rPr lang="en-AU" dirty="0"/>
              <a:t>Transitions</a:t>
            </a:r>
          </a:p>
          <a:p>
            <a:pPr marL="285750" indent="-285750">
              <a:buFont typeface="Arial" panose="020B0604020202020204" pitchFamily="34" charset="0"/>
              <a:buChar char="•"/>
            </a:pPr>
            <a:r>
              <a:rPr lang="en-AU" dirty="0"/>
              <a:t>Manipulation of time e.g. FF and slow motion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11928660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8BB1C-51B1-C187-C4F5-227C0229E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714E9-F010-4C5A-C414-C14CBC22970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B702B96-2E55-F55A-94BE-0519A64E3071}"/>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D44528C2-9CBD-30C2-95DB-0CE0B8E295BA}"/>
              </a:ext>
            </a:extLst>
          </p:cNvPr>
          <p:cNvSpPr>
            <a:spLocks noGrp="1"/>
          </p:cNvSpPr>
          <p:nvPr>
            <p:ph type="sldNum" sz="quarter" idx="5"/>
          </p:nvPr>
        </p:nvSpPr>
        <p:spPr/>
        <p:txBody>
          <a:bodyPr/>
          <a:lstStyle/>
          <a:p>
            <a:fld id="{B07158C4-A119-4B78-9DE8-A50001BC31DC}" type="slidenum">
              <a:rPr lang="en-AU" smtClean="0"/>
              <a:pPr/>
              <a:t>136</a:t>
            </a:fld>
            <a:endParaRPr lang="en-AU"/>
          </a:p>
        </p:txBody>
      </p:sp>
    </p:spTree>
    <p:extLst>
      <p:ext uri="{BB962C8B-B14F-4D97-AF65-F5344CB8AC3E}">
        <p14:creationId xmlns:p14="http://schemas.microsoft.com/office/powerpoint/2010/main" val="25114459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latin typeface="Calibri"/>
              <a:ea typeface="Calibri"/>
              <a:cs typeface="Calibri"/>
            </a:endParaRPr>
          </a:p>
          <a:p>
            <a:endParaRPr lang="en-US">
              <a:latin typeface="Arial"/>
              <a:cs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137</a:t>
            </a:fld>
            <a:endParaRPr lang="en-AU"/>
          </a:p>
        </p:txBody>
      </p:sp>
    </p:spTree>
    <p:extLst>
      <p:ext uri="{BB962C8B-B14F-4D97-AF65-F5344CB8AC3E}">
        <p14:creationId xmlns:p14="http://schemas.microsoft.com/office/powerpoint/2010/main" val="28066842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C3DBF-814E-2A1D-FA8E-9D5E607A3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AF98BF-7203-14C4-42DE-32AA7364618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BA6D093-1F69-F3D5-0488-D1D74CC5FD13}"/>
              </a:ext>
            </a:extLst>
          </p:cNvPr>
          <p:cNvSpPr>
            <a:spLocks noGrp="1"/>
          </p:cNvSpPr>
          <p:nvPr>
            <p:ph type="body" idx="1"/>
          </p:nvPr>
        </p:nvSpPr>
        <p:spPr/>
        <p:txBody>
          <a:bodyPr/>
          <a:lstStyle/>
          <a:p>
            <a:endParaRPr lang="en-US">
              <a:latin typeface="Calibri"/>
              <a:ea typeface="Calibri"/>
              <a:cs typeface="Calibri"/>
            </a:endParaRPr>
          </a:p>
          <a:p>
            <a:endParaRPr lang="en-US">
              <a:latin typeface="Arial"/>
              <a:cs typeface="Arial"/>
            </a:endParaRPr>
          </a:p>
        </p:txBody>
      </p:sp>
      <p:sp>
        <p:nvSpPr>
          <p:cNvPr id="4" name="Slide Number Placeholder 3">
            <a:extLst>
              <a:ext uri="{FF2B5EF4-FFF2-40B4-BE49-F238E27FC236}">
                <a16:creationId xmlns:a16="http://schemas.microsoft.com/office/drawing/2014/main" id="{E99F8F6A-394A-8566-4C44-979AC1ACBAAB}"/>
              </a:ext>
            </a:extLst>
          </p:cNvPr>
          <p:cNvSpPr>
            <a:spLocks noGrp="1"/>
          </p:cNvSpPr>
          <p:nvPr>
            <p:ph type="sldNum" sz="quarter" idx="5"/>
          </p:nvPr>
        </p:nvSpPr>
        <p:spPr/>
        <p:txBody>
          <a:bodyPr/>
          <a:lstStyle/>
          <a:p>
            <a:fld id="{B07158C4-A119-4B78-9DE8-A50001BC31DC}" type="slidenum">
              <a:rPr lang="en-AU" smtClean="0"/>
              <a:pPr/>
              <a:t>138</a:t>
            </a:fld>
            <a:endParaRPr lang="en-AU"/>
          </a:p>
        </p:txBody>
      </p:sp>
    </p:spTree>
    <p:extLst>
      <p:ext uri="{BB962C8B-B14F-4D97-AF65-F5344CB8AC3E}">
        <p14:creationId xmlns:p14="http://schemas.microsoft.com/office/powerpoint/2010/main" val="31368435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139</a:t>
            </a:fld>
            <a:endParaRPr lang="en-AU"/>
          </a:p>
        </p:txBody>
      </p:sp>
    </p:spTree>
    <p:extLst>
      <p:ext uri="{BB962C8B-B14F-4D97-AF65-F5344CB8AC3E}">
        <p14:creationId xmlns:p14="http://schemas.microsoft.com/office/powerpoint/2010/main" val="192425604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141</a:t>
            </a:fld>
            <a:endParaRPr lang="en-AU"/>
          </a:p>
        </p:txBody>
      </p:sp>
    </p:spTree>
    <p:extLst>
      <p:ext uri="{BB962C8B-B14F-4D97-AF65-F5344CB8AC3E}">
        <p14:creationId xmlns:p14="http://schemas.microsoft.com/office/powerpoint/2010/main" val="2886367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ECCCF-DB46-F197-2DDF-C29EFAF975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68B52E-09CB-D7D1-B2FA-6DC26588880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494A4BB-2D77-2607-6D64-361B86F748A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017DB80-051E-7E3C-E0AB-369546DFBA6F}"/>
              </a:ext>
            </a:extLst>
          </p:cNvPr>
          <p:cNvSpPr>
            <a:spLocks noGrp="1"/>
          </p:cNvSpPr>
          <p:nvPr>
            <p:ph type="sldNum" sz="quarter" idx="5"/>
          </p:nvPr>
        </p:nvSpPr>
        <p:spPr/>
        <p:txBody>
          <a:bodyPr/>
          <a:lstStyle/>
          <a:p>
            <a:fld id="{B07158C4-A119-4B78-9DE8-A50001BC31DC}" type="slidenum">
              <a:rPr lang="en-AU" smtClean="0"/>
              <a:pPr/>
              <a:t>142</a:t>
            </a:fld>
            <a:endParaRPr lang="en-AU"/>
          </a:p>
        </p:txBody>
      </p:sp>
    </p:spTree>
    <p:extLst>
      <p:ext uri="{BB962C8B-B14F-4D97-AF65-F5344CB8AC3E}">
        <p14:creationId xmlns:p14="http://schemas.microsoft.com/office/powerpoint/2010/main" val="23461690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144</a:t>
            </a:fld>
            <a:endParaRPr lang="en-AU"/>
          </a:p>
        </p:txBody>
      </p:sp>
    </p:spTree>
    <p:extLst>
      <p:ext uri="{BB962C8B-B14F-4D97-AF65-F5344CB8AC3E}">
        <p14:creationId xmlns:p14="http://schemas.microsoft.com/office/powerpoint/2010/main" val="30987192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145</a:t>
            </a:fld>
            <a:endParaRPr lang="en-AU"/>
          </a:p>
        </p:txBody>
      </p:sp>
    </p:spTree>
    <p:extLst>
      <p:ext uri="{BB962C8B-B14F-4D97-AF65-F5344CB8AC3E}">
        <p14:creationId xmlns:p14="http://schemas.microsoft.com/office/powerpoint/2010/main" val="18105351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59999" y="360000"/>
            <a:ext cx="11483999"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399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36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749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US"/>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64" r:id="rId7"/>
    <p:sldLayoutId id="2147483746" r:id="rId8"/>
    <p:sldLayoutId id="2147483725" r:id="rId9"/>
    <p:sldLayoutId id="2147483743" r:id="rId10"/>
    <p:sldLayoutId id="2147483744" r:id="rId11"/>
    <p:sldLayoutId id="2147483763" r:id="rId12"/>
    <p:sldLayoutId id="214748376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8" Type="http://schemas.openxmlformats.org/officeDocument/2006/relationships/hyperlink" Target="https://www.youtube.com/watch?v=ZEL0TWF6sBQ" TargetMode="External"/><Relationship Id="rId13" Type="http://schemas.openxmlformats.org/officeDocument/2006/relationships/image" Target="../media/image70.jpeg"/><Relationship Id="rId3" Type="http://schemas.openxmlformats.org/officeDocument/2006/relationships/video" Target="https://www.youtube.com/embed/zkoQsZVHFAg?list=PLAC0ZTI5pkuyEI0wRx7H-D7FzF1ZflDzF" TargetMode="External"/><Relationship Id="rId7" Type="http://schemas.openxmlformats.org/officeDocument/2006/relationships/image" Target="../media/image67.jpeg"/><Relationship Id="rId12" Type="http://schemas.openxmlformats.org/officeDocument/2006/relationships/hyperlink" Target="https://www.youtube.com/watch?v=zkoQsZVHFAg&amp;list=PLAC0ZTI5pkuyEI0wRx7H-D7FzF1ZflDzF&amp;index=5" TargetMode="External"/><Relationship Id="rId2" Type="http://schemas.openxmlformats.org/officeDocument/2006/relationships/video" Target="https://www.youtube.com/embed/BG68AcqHV0s?feature=oembed" TargetMode="External"/><Relationship Id="rId1" Type="http://schemas.openxmlformats.org/officeDocument/2006/relationships/video" Target="https://www.youtube.com/embed/ZEL0TWF6sBQ?feature=oembed" TargetMode="External"/><Relationship Id="rId6" Type="http://schemas.openxmlformats.org/officeDocument/2006/relationships/notesSlide" Target="../notesSlides/notesSlide61.xml"/><Relationship Id="rId11" Type="http://schemas.openxmlformats.org/officeDocument/2006/relationships/image" Target="../media/image69.jpeg"/><Relationship Id="rId5" Type="http://schemas.openxmlformats.org/officeDocument/2006/relationships/slideLayout" Target="../slideLayouts/slideLayout8.xml"/><Relationship Id="rId10" Type="http://schemas.openxmlformats.org/officeDocument/2006/relationships/hyperlink" Target="https://www.youtube.com/watch?v=BG68AcqHV0s" TargetMode="External"/><Relationship Id="rId4" Type="http://schemas.openxmlformats.org/officeDocument/2006/relationships/video" Target="https://www.youtube.com/embed/ZipjL4It8Nw?feature=oembed" TargetMode="External"/><Relationship Id="rId9" Type="http://schemas.openxmlformats.org/officeDocument/2006/relationships/image" Target="../media/image68.jpeg"/><Relationship Id="rId14" Type="http://schemas.openxmlformats.org/officeDocument/2006/relationships/hyperlink" Target="https://www.youtube.com/watch?v=ZipjL4It8Nw&amp;t"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8.xml"/><Relationship Id="rId5" Type="http://schemas.openxmlformats.org/officeDocument/2006/relationships/image" Target="../media/image74.jpeg"/><Relationship Id="rId4" Type="http://schemas.openxmlformats.org/officeDocument/2006/relationships/image" Target="../media/image73.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33.svg"/><Relationship Id="rId4" Type="http://schemas.openxmlformats.org/officeDocument/2006/relationships/image" Target="../media/image32.png"/></Relationships>
</file>

<file path=ppt/slides/_rels/slide106.xml.rels><?xml version="1.0" encoding="UTF-8" standalone="yes"?>
<Relationships xmlns="http://schemas.openxmlformats.org/package/2006/relationships"><Relationship Id="rId3" Type="http://schemas.openxmlformats.org/officeDocument/2006/relationships/hyperlink" Target="https://artsunit.nsw.edu.au/capture-film-festival" TargetMode="External"/><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hyperlink" Target="https://www.cleartalentgroup.com/client/sergio-reis?" TargetMode="Externa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8.xml"/><Relationship Id="rId1" Type="http://schemas.openxmlformats.org/officeDocument/2006/relationships/video" Target="https://www.youtube.com/embed/REPPgPcw4hk?feature=oembed" TargetMode="External"/><Relationship Id="rId5" Type="http://schemas.openxmlformats.org/officeDocument/2006/relationships/hyperlink" Target="https://www.youtube.com/watch?v=REPPgPcw4hk" TargetMode="External"/><Relationship Id="rId4" Type="http://schemas.openxmlformats.org/officeDocument/2006/relationships/image" Target="../media/image79.jpeg"/></Relationships>
</file>

<file path=ppt/slides/_rels/slide111.xml.rels><?xml version="1.0" encoding="UTF-8" standalone="yes"?>
<Relationships xmlns="http://schemas.openxmlformats.org/package/2006/relationships"><Relationship Id="rId8" Type="http://schemas.openxmlformats.org/officeDocument/2006/relationships/hyperlink" Target="https://www.youtube.com/watch?v=4sXCTnk0yfs" TargetMode="External"/><Relationship Id="rId3" Type="http://schemas.openxmlformats.org/officeDocument/2006/relationships/slideLayout" Target="../slideLayouts/slideLayout8.xml"/><Relationship Id="rId7" Type="http://schemas.openxmlformats.org/officeDocument/2006/relationships/image" Target="../media/image80.jpeg"/><Relationship Id="rId2" Type="http://schemas.openxmlformats.org/officeDocument/2006/relationships/video" Target="https://www.youtube.com/embed/4sXCTnk0yfs?feature=oembed" TargetMode="External"/><Relationship Id="rId1" Type="http://schemas.openxmlformats.org/officeDocument/2006/relationships/video" Target="https://www.youtube.com/embed/REPPgPcw4hk?feature=oembed" TargetMode="External"/><Relationship Id="rId6" Type="http://schemas.openxmlformats.org/officeDocument/2006/relationships/hyperlink" Target="https://www.youtube.com/watch?v=REPPgPcw4hk" TargetMode="External"/><Relationship Id="rId5" Type="http://schemas.openxmlformats.org/officeDocument/2006/relationships/image" Target="../media/image79.jpeg"/><Relationship Id="rId4" Type="http://schemas.openxmlformats.org/officeDocument/2006/relationships/notesSlide" Target="../notesSlides/notesSlide6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2.xml"/><Relationship Id="rId1" Type="http://schemas.openxmlformats.org/officeDocument/2006/relationships/slideLayout" Target="../slideLayouts/slideLayout8.xml"/><Relationship Id="rId4" Type="http://schemas.openxmlformats.org/officeDocument/2006/relationships/image" Target="../media/image76.svg"/></Relationships>
</file>

<file path=ppt/slides/_rels/slide1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3.xml"/><Relationship Id="rId1" Type="http://schemas.openxmlformats.org/officeDocument/2006/relationships/slideLayout" Target="../slideLayouts/slideLayout8.xml"/><Relationship Id="rId4" Type="http://schemas.openxmlformats.org/officeDocument/2006/relationships/image" Target="../media/image76.sv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loc.gov/collections/edison-company-motion-pictures-and-sound-recordings/about-this-collection/" TargetMode="External"/><Relationship Id="rId2" Type="http://schemas.openxmlformats.org/officeDocument/2006/relationships/hyperlink" Target="https://www.bfi.org.uk/sight-and-sound/features/origins-cinema-early-inventors-pioneers" TargetMode="External"/><Relationship Id="rId1" Type="http://schemas.openxmlformats.org/officeDocument/2006/relationships/slideLayout" Target="../slideLayouts/slideLayout13.xml"/><Relationship Id="rId4" Type="http://schemas.openxmlformats.org/officeDocument/2006/relationships/hyperlink" Target="https://www.scienceandmediamuseum.org.uk/objects-and-stories/surprising-origins-motion-capture" TargetMode="Externa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hyperlink" Target="https://www.youtube.com/watch?v=REPPgPcw4hk" TargetMode="External"/><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www.britannica.com/art/history-of-film/D-W-Griffith" TargetMode="External"/><Relationship Id="rId2" Type="http://schemas.openxmlformats.org/officeDocument/2006/relationships/hyperlink" Target="https://chl.anu.edu.au/news/bollywood-where-dreams-dance-screen" TargetMode="External"/><Relationship Id="rId1" Type="http://schemas.openxmlformats.org/officeDocument/2006/relationships/slideLayout" Target="../slideLayouts/slideLayout13.xml"/><Relationship Id="rId6" Type="http://schemas.openxmlformats.org/officeDocument/2006/relationships/hyperlink" Target="https://publicdomainreview.org/essay/loie-fuller-and-the-serpentine" TargetMode="External"/><Relationship Id="rId5" Type="http://schemas.openxmlformats.org/officeDocument/2006/relationships/hyperlink" Target="https://www.moma.org/collection/works/303856" TargetMode="External"/><Relationship Id="rId4" Type="http://schemas.openxmlformats.org/officeDocument/2006/relationships/hyperlink" Target="https://www.britannica.com/biography/Mary-Wigman" TargetMode="Externa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3.xml"/><Relationship Id="rId1" Type="http://schemas.openxmlformats.org/officeDocument/2006/relationships/slideLayout" Target="../slideLayouts/slideLayout4.xml"/><Relationship Id="rId5" Type="http://schemas.openxmlformats.org/officeDocument/2006/relationships/image" Target="../media/image83.png"/><Relationship Id="rId4" Type="http://schemas.openxmlformats.org/officeDocument/2006/relationships/image" Target="../media/image82.svg"/></Relationships>
</file>

<file path=ppt/slides/_rels/slide14.xml.rels><?xml version="1.0" encoding="UTF-8" standalone="yes"?>
<Relationships xmlns="http://schemas.openxmlformats.org/package/2006/relationships"><Relationship Id="rId3" Type="http://schemas.openxmlformats.org/officeDocument/2006/relationships/hyperlink" Target="https://www.loc.gov/static/programs/national-film-preservation-board/documents/top_hat.pdf" TargetMode="External"/><Relationship Id="rId2" Type="http://schemas.openxmlformats.org/officeDocument/2006/relationships/hyperlink" Target="https://www.bfi.org.uk/features/where-begin-busby-berkeley" TargetMode="External"/><Relationship Id="rId1" Type="http://schemas.openxmlformats.org/officeDocument/2006/relationships/slideLayout" Target="../slideLayouts/slideLayout13.xml"/><Relationship Id="rId4" Type="http://schemas.openxmlformats.org/officeDocument/2006/relationships/hyperlink" Target="https://www.nfsa.gov.au/collection/curated/tune-freak-out" TargetMode="Externa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8" Type="http://schemas.openxmlformats.org/officeDocument/2006/relationships/hyperlink" Target="https://www.bfi.org.uk/sight-and-sound/features/origins-cinema-early-inventors-pioneers" TargetMode="External"/><Relationship Id="rId13" Type="http://schemas.openxmlformats.org/officeDocument/2006/relationships/hyperlink" Target="https://www.britannica.com/art/history-of-film/D-W-Griffith"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chl.anu.edu.au/news/bollywood-where-dreams-dance-screen" TargetMode="External"/><Relationship Id="rId12" Type="http://schemas.openxmlformats.org/officeDocument/2006/relationships/hyperlink" Target="https://www.britannica.com/biography/Bob-Fosse" TargetMode="External"/><Relationship Id="rId2" Type="http://schemas.openxmlformats.org/officeDocument/2006/relationships/notesSlide" Target="../notesSlides/notesSlide95.xml"/><Relationship Id="rId1" Type="http://schemas.openxmlformats.org/officeDocument/2006/relationships/slideLayout" Target="../slideLayouts/slideLayout10.xml"/><Relationship Id="rId6" Type="http://schemas.openxmlformats.org/officeDocument/2006/relationships/hyperlink" Target="https://www.youtube.com/watch?v=tkFSBkl9mmo" TargetMode="External"/><Relationship Id="rId11" Type="http://schemas.openxmlformats.org/officeDocument/2006/relationships/hyperlink" Target="https://curriculum.nsw.edu.au/learning-areas/creative-arts/dance-7-10-2023/overview" TargetMode="External"/><Relationship Id="rId5" Type="http://schemas.openxmlformats.org/officeDocument/2006/relationships/hyperlink" Target="https://curriculum.nsw.edu.au/" TargetMode="External"/><Relationship Id="rId10" Type="http://schemas.openxmlformats.org/officeDocument/2006/relationships/hyperlink" Target="https://www.cleartalentgroup.com/client/sergio-reis?"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bfi.org.uk/features/where-begin-busby-berkeley" TargetMode="External"/></Relationships>
</file>

<file path=ppt/slides/_rels/slide143.xml.rels><?xml version="1.0" encoding="UTF-8" standalone="yes"?>
<Relationships xmlns="http://schemas.openxmlformats.org/package/2006/relationships"><Relationship Id="rId8" Type="http://schemas.openxmlformats.org/officeDocument/2006/relationships/hyperlink" Target="https://www.loc.gov/static/programs/national-film-preservation-board/documents/top_hat.pdf" TargetMode="External"/><Relationship Id="rId13" Type="http://schemas.openxmlformats.org/officeDocument/2006/relationships/hyperlink" Target="https://www.youtube.com/watch?v=82pqDvbPtx4" TargetMode="External"/><Relationship Id="rId3" Type="http://schemas.openxmlformats.org/officeDocument/2006/relationships/hyperlink" Target="https://www.britannica.com/money/MTV" TargetMode="External"/><Relationship Id="rId7" Type="http://schemas.openxmlformats.org/officeDocument/2006/relationships/hyperlink" Target="https://www.loc.gov/collections/edison-company-motion-pictures-and-sound-recordings/about-this-collection/" TargetMode="External"/><Relationship Id="rId12" Type="http://schemas.openxmlformats.org/officeDocument/2006/relationships/hyperlink" Target="https://www.youtube.com/watch?v=7v6tY_u-Mls" TargetMode="External"/><Relationship Id="rId2" Type="http://schemas.openxmlformats.org/officeDocument/2006/relationships/hyperlink" Target="https://www.britannica.com/biography/Mary-Wigman" TargetMode="External"/><Relationship Id="rId16" Type="http://schemas.openxmlformats.org/officeDocument/2006/relationships/hyperlink" Target="https://www.youtube.com/watch?v=Ln47I3OoKuA&amp;t=146s" TargetMode="External"/><Relationship Id="rId1" Type="http://schemas.openxmlformats.org/officeDocument/2006/relationships/slideLayout" Target="../slideLayouts/slideLayout8.xml"/><Relationship Id="rId6" Type="http://schemas.openxmlformats.org/officeDocument/2006/relationships/hyperlink" Target="https://www.korea.net/NewsFocus/Culture/view?articleId=240045" TargetMode="External"/><Relationship Id="rId11" Type="http://schemas.openxmlformats.org/officeDocument/2006/relationships/hyperlink" Target="https://www.nfsa.gov.au/collection/curated/tune-freak-out" TargetMode="External"/><Relationship Id="rId5" Type="http://schemas.openxmlformats.org/officeDocument/2006/relationships/hyperlink" Target="https://www.participations.org/07-02-02-bench.pdf" TargetMode="External"/><Relationship Id="rId15" Type="http://schemas.openxmlformats.org/officeDocument/2006/relationships/hyperlink" Target="https://www.scienceandmediamuseum.org.uk/objects-and-stories/surprising-origins-motion-capture" TargetMode="External"/><Relationship Id="rId10" Type="http://schemas.openxmlformats.org/officeDocument/2006/relationships/hyperlink" Target="https://www.moma.org/collection/works/303856" TargetMode="External"/><Relationship Id="rId4" Type="http://schemas.openxmlformats.org/officeDocument/2006/relationships/hyperlink" Target="../1.%20Supplied/Brief/Forsythe-Lines-Point%20point%20line-1-%20Imagining%20Lines" TargetMode="External"/><Relationship Id="rId9" Type="http://schemas.openxmlformats.org/officeDocument/2006/relationships/hyperlink" Target="https://www.mercecunningham.org/the-work/choreography/points-in-space/" TargetMode="External"/><Relationship Id="rId14" Type="http://schemas.openxmlformats.org/officeDocument/2006/relationships/hyperlink" Target="https://www.youtube.com/watch?v=FAq0Ka6BRqk" TargetMode="External"/></Relationships>
</file>

<file path=ppt/slides/_rels/slide144.xml.rels><?xml version="1.0" encoding="UTF-8" standalone="yes"?>
<Relationships xmlns="http://schemas.openxmlformats.org/package/2006/relationships"><Relationship Id="rId8" Type="http://schemas.openxmlformats.org/officeDocument/2006/relationships/hyperlink" Target="https://www.williamforsythe.com/biography.html." TargetMode="External"/><Relationship Id="rId3" Type="http://schemas.openxmlformats.org/officeDocument/2006/relationships/hyperlink" Target="https://www.youtube.com/watch?v=QYlMjLg3d3k&amp;t=183s" TargetMode="External"/><Relationship Id="rId7" Type="http://schemas.openxmlformats.org/officeDocument/2006/relationships/hyperlink" Target="https://www.ubcpactra.ca/" TargetMode="External"/><Relationship Id="rId2" Type="http://schemas.openxmlformats.org/officeDocument/2006/relationships/notesSlide" Target="../notesSlides/notesSlide96.xml"/><Relationship Id="rId1" Type="http://schemas.openxmlformats.org/officeDocument/2006/relationships/slideLayout" Target="../slideLayouts/slideLayout8.xml"/><Relationship Id="rId6" Type="http://schemas.openxmlformats.org/officeDocument/2006/relationships/hyperlink" Target="https://www.youtube.com/watch?v=ZEL0TWF6sBQ&amp;t=1s" TargetMode="External"/><Relationship Id="rId5" Type="http://schemas.openxmlformats.org/officeDocument/2006/relationships/hyperlink" Target="https://publicdomainreview.org/essay/loie-fuller-and-the-serpentine" TargetMode="External"/><Relationship Id="rId4" Type="http://schemas.openxmlformats.org/officeDocument/2006/relationships/hyperlink" Target="https://disco.teak.fi/tanssin-historia/en/dance-film-an-alliance-of-dance-and-moving-image/" TargetMode="External"/></Relationships>
</file>

<file path=ppt/slides/_rels/slide145.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97.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hyperlink" Target="https://www.britannica.com/money/MTV" TargetMode="External"/><Relationship Id="rId2" Type="http://schemas.openxmlformats.org/officeDocument/2006/relationships/hyperlink" Target="https://www.britannica.com/biography/Bob-Fosse" TargetMode="External"/><Relationship Id="rId1" Type="http://schemas.openxmlformats.org/officeDocument/2006/relationships/slideLayout" Target="../slideLayouts/slideLayout13.xml"/><Relationship Id="rId5" Type="http://schemas.openxmlformats.org/officeDocument/2006/relationships/hyperlink" Target="https://www.mercecunningham.org/the-work/choreography/points-in-space/" TargetMode="External"/><Relationship Id="rId4" Type="http://schemas.openxmlformats.org/officeDocument/2006/relationships/hyperlink" Target="https://www.participations.org/07-02-02-bench.pdf"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s://disco.teak.fi/tanssin-historia/en/dance-film-an-alliance-of-dance-and-moving-image/" TargetMode="Externa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hyperlink" Target="https://www.korea.net/NewsFocus/Culture/view?articleId=240045"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hyperlink" Target="https://www.williamforsythe.com/biography.html"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hyperlink" Target="https://www.youtube.com/watch?v=6X29OjcBHG8&amp;list=PLAEBD630ACCB6AD45" TargetMode="External"/><Relationship Id="rId2" Type="http://schemas.openxmlformats.org/officeDocument/2006/relationships/slideLayout" Target="../slideLayouts/slideLayout8.xml"/><Relationship Id="rId1" Type="http://schemas.openxmlformats.org/officeDocument/2006/relationships/video" Target="https://www.youtube.com/embed/6X29OjcBHG8?list=PLAEBD630ACCB6AD45" TargetMode="External"/><Relationship Id="rId6" Type="http://schemas.openxmlformats.org/officeDocument/2006/relationships/image" Target="../media/image20.jpeg"/><Relationship Id="rId5" Type="http://schemas.openxmlformats.org/officeDocument/2006/relationships/hyperlink" Target="https://creativecommons.org/licenses/by/2.0/?ref=openverse" TargetMode="External"/><Relationship Id="rId4" Type="http://schemas.openxmlformats.org/officeDocument/2006/relationships/hyperlink" Target="https://openverse.org/image/0325b119-6204-47bc-9621-a35edb8f4da7?q=William+Forsythe&amp;p=18"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pixabay.com/vectors/you-silhouette-people-position-3475944/"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hyperlink" Target="https://pixabay.com/service/license-summary/" TargetMode="External"/><Relationship Id="rId5" Type="http://schemas.openxmlformats.org/officeDocument/2006/relationships/hyperlink" Target="https://pixabay.com/vectors/talking-in-mobile-standing-woman-2814264/" TargetMode="Externa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pixabay.com/vectors/you-silhouette-people-position-3475944/"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hyperlink" Target="https://pixabay.com/service/license-summary/" TargetMode="External"/><Relationship Id="rId5" Type="http://schemas.openxmlformats.org/officeDocument/2006/relationships/hyperlink" Target="https://pixabay.com/vectors/talking-in-mobile-standing-woman-2814264/" TargetMode="Externa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pixabay.com/vectors/you-silhouette-people-position-3475944/"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hyperlink" Target="https://pixabay.com/service/license-summary/" TargetMode="External"/><Relationship Id="rId5" Type="http://schemas.openxmlformats.org/officeDocument/2006/relationships/hyperlink" Target="https://pixabay.com/vectors/talking-in-mobile-standing-woman-2814264/" TargetMode="Externa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pixabay.com/vectors/you-silhouette-people-position-3475944/"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hyperlink" Target="https://pixabay.com/service/license-summary/" TargetMode="External"/><Relationship Id="rId5" Type="http://schemas.openxmlformats.org/officeDocument/2006/relationships/hyperlink" Target="https://pixabay.com/vectors/talking-in-mobile-standing-woman-2814264/" TargetMode="Externa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pixabay.com/vectors/you-silhouette-people-position-3475944/"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hyperlink" Target="https://pixabay.com/service/license-summary/" TargetMode="External"/><Relationship Id="rId5" Type="http://schemas.openxmlformats.org/officeDocument/2006/relationships/hyperlink" Target="https://pixabay.com/vectors/talking-in-mobile-standing-woman-2814264/" TargetMode="Externa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pixabay.com/vectors/you-silhouette-people-position-3475944/"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hyperlink" Target="https://pixabay.com/service/license-summary/" TargetMode="External"/><Relationship Id="rId5" Type="http://schemas.openxmlformats.org/officeDocument/2006/relationships/hyperlink" Target="https://pixabay.com/vectors/talking-in-mobile-standing-woman-2814264/" TargetMode="Externa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pixabay.com/vectors/you-silhouette-people-position-3475944/"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hyperlink" Target="https://pixabay.com/service/license-summary/" TargetMode="External"/><Relationship Id="rId5" Type="http://schemas.openxmlformats.org/officeDocument/2006/relationships/hyperlink" Target="https://pixabay.com/vectors/talking-in-mobile-standing-woman-2814264/" TargetMode="Externa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pixabay.com/vectors/you-silhouette-people-position-3475944/"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hyperlink" Target="https://pixabay.com/service/license-summary/" TargetMode="External"/><Relationship Id="rId5" Type="http://schemas.openxmlformats.org/officeDocument/2006/relationships/hyperlink" Target="https://pixabay.com/vectors/talking-in-mobile-standing-woman-2814264/" TargetMode="Externa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pixabay.com/vectors/you-silhouette-people-position-3475944/"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hyperlink" Target="https://pixabay.com/service/license-summary/" TargetMode="External"/><Relationship Id="rId5" Type="http://schemas.openxmlformats.org/officeDocument/2006/relationships/hyperlink" Target="https://pixabay.com/vectors/talking-in-mobile-standing-woman-2814264/" TargetMode="Externa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pixabay.com/vectors/you-silhouette-people-position-3475944/"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hyperlink" Target="https://pixabay.com/service/license-summary/" TargetMode="External"/><Relationship Id="rId5" Type="http://schemas.openxmlformats.org/officeDocument/2006/relationships/hyperlink" Target="https://pixabay.com/vectors/talking-in-mobile-standing-woman-2814264/" TargetMode="Externa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hyperlink" Target="https://www.canva.com/policies/acceptable-use-policy/"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video" Target="https://www.youtube.com/embed/FAq0Ka6BRqk?feature=oembed" TargetMode="External"/><Relationship Id="rId5" Type="http://schemas.openxmlformats.org/officeDocument/2006/relationships/hyperlink" Target="https://www.youtube.com/watch?v=FAq0Ka6BRqk" TargetMode="External"/><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hyperlink" Target="https://curriculum.nsw.edu.au/learning-areas/creative-arts/dance-7-10-2023/glossary"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hyperlink" Target="https://curriculum.nsw.edu.au/learning-areas/creative-arts/dance-7-10-2023/glossary" TargetMode="Externa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hyperlink" Target="https://curriculum.nsw.edu.au/learning-areas/creative-arts/dance-7-10-2023/glossary"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curriculum.nsw.edu.au/learning-areas/creative-arts/dance-7-10-2023/glossary"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forms.microsoft.com/Pages/ShareFormPage.aspx?id=muagBYpBwUecJZOHJhv5kTJ0RoDEptxEoZKe3KRpOPFUN0xTRjM1TFlEVjRPMEMyVVJPQk9NOEdKVyQlQCN0PWcu&amp;sharetoken=wDukq92NoPrrvUnIrIIW"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hyperlink" Target="https://forms.microsoft.com/Pages/ShareFormPage.aspx?id=muagBYpBwUecJZOHJhv5kTJ0RoDEptxEoZKe3KRpOPFUOUo3QlZHWkRPWVhIRlVGTkE3VUM2S1JDNyQlQCN0PWcu&amp;sharetoken=54W4VXa81LCq0u10xIfs"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forms.office.com/Pages/ShareFormPage.aspx?id=muagBYpBwUecJZOHJhv5kTJ0RoDEptxEoZKe3KRpOPFUOTVOWDA0WVpCWldDTFFLSktNWlpOOU5DSCQlQCN0PWcu&amp;sharetoken=kwtGJ2WloaoN3NNUCSLY"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5.sv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s://curriculum.nsw.edu.au/learning-areas/creative-arts/dance-7-10-2023/glossary"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hyperlink" Target="https://www.canva.com/policies/acceptable-use-policy/" TargetMode="External"/><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60.xml.rels><?xml version="1.0" encoding="UTF-8" standalone="yes"?>
<Relationships xmlns="http://schemas.openxmlformats.org/package/2006/relationships"><Relationship Id="rId2" Type="http://schemas.openxmlformats.org/officeDocument/2006/relationships/hyperlink" Target="https://curriculum.nsw.edu.au/learning-areas/creative-arts/dance-7-10-2023/glossary" TargetMode="Externa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image" Target="../media/image37.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curriculum.nsw.edu.au/learning-areas/creative-arts/dance-7-10-2023/glossary" TargetMode="External"/><Relationship Id="rId1" Type="http://schemas.openxmlformats.org/officeDocument/2006/relationships/slideLayout" Target="../slideLayouts/slideLayout8.xml"/><Relationship Id="rId6" Type="http://schemas.openxmlformats.org/officeDocument/2006/relationships/hyperlink" Target="https://creativecommons.org/licenses/by/2.0/?ref=openverse" TargetMode="External"/><Relationship Id="rId5" Type="http://schemas.openxmlformats.org/officeDocument/2006/relationships/hyperlink" Target="https://www.flickr.com/photos/85763206@N00" TargetMode="External"/><Relationship Id="rId4" Type="http://schemas.openxmlformats.org/officeDocument/2006/relationships/hyperlink" Target="https://www.flickr.com/photos/85763206@N00/2944376209"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8" Type="http://schemas.openxmlformats.org/officeDocument/2006/relationships/hyperlink" Target="https://www.istockphoto.com/help/licenses" TargetMode="External"/><Relationship Id="rId3" Type="http://schemas.openxmlformats.org/officeDocument/2006/relationships/image" Target="../media/image41.jpeg"/><Relationship Id="rId7" Type="http://schemas.openxmlformats.org/officeDocument/2006/relationships/hyperlink" Target="https://www.canva.com/policies/acceptable-use-policy/" TargetMode="External"/><Relationship Id="rId2" Type="http://schemas.openxmlformats.org/officeDocument/2006/relationships/image" Target="../media/image40.jpeg"/><Relationship Id="rId1" Type="http://schemas.openxmlformats.org/officeDocument/2006/relationships/slideLayout" Target="../slideLayouts/slideLayout9.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xml"/><Relationship Id="rId1" Type="http://schemas.openxmlformats.org/officeDocument/2006/relationships/video" Target="https://www.youtube.com/embed/Ln47I3OoKuA?start=147&amp;feature=oembed" TargetMode="External"/><Relationship Id="rId5" Type="http://schemas.openxmlformats.org/officeDocument/2006/relationships/hyperlink" Target="https://www.youtube.com/watch?v=Ln47I3OoKuA" TargetMode="External"/><Relationship Id="rId4" Type="http://schemas.openxmlformats.org/officeDocument/2006/relationships/image" Target="../media/image4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hyperlink" Target="https://www.istockphoto.com/photo/the-dancer-gm1277638168-376796354?clarity=false" TargetMode="External"/><Relationship Id="rId2" Type="http://schemas.openxmlformats.org/officeDocument/2006/relationships/image" Target="../media/image46.jpeg"/><Relationship Id="rId1" Type="http://schemas.openxmlformats.org/officeDocument/2006/relationships/slideLayout" Target="../slideLayouts/slideLayout8.xml"/><Relationship Id="rId4" Type="http://schemas.openxmlformats.org/officeDocument/2006/relationships/hyperlink" Target="https://www.istockphoto.com/help/licenses"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istockphoto.com/photo/learn-to-fly-gm173760746-857104?searchscope=image%2Cfilm" TargetMode="External"/><Relationship Id="rId2" Type="http://schemas.openxmlformats.org/officeDocument/2006/relationships/image" Target="../media/image47.jpg"/><Relationship Id="rId1" Type="http://schemas.openxmlformats.org/officeDocument/2006/relationships/slideLayout" Target="../slideLayouts/slideLayout8.xml"/><Relationship Id="rId4" Type="http://schemas.openxmlformats.org/officeDocument/2006/relationships/hyperlink" Target="https://www.istockphoto.com/help/licenses"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8.xml"/><Relationship Id="rId5" Type="http://schemas.openxmlformats.org/officeDocument/2006/relationships/hyperlink" Target="https://www.istockphoto.com/help/licenses" TargetMode="External"/><Relationship Id="rId4" Type="http://schemas.openxmlformats.org/officeDocument/2006/relationships/hyperlink" Target="https://www.istockphoto.com/photo/young-wheat-field-in-spring-gm854539552-140495549?clarity=false%20From%20iStock"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pexels.com/photo/two-young-women-making-conversation-on-hands-gestures-10031326/" TargetMode="External"/><Relationship Id="rId2" Type="http://schemas.openxmlformats.org/officeDocument/2006/relationships/image" Target="../media/image50.jpeg"/><Relationship Id="rId1" Type="http://schemas.openxmlformats.org/officeDocument/2006/relationships/slideLayout" Target="../slideLayouts/slideLayout8.xml"/><Relationship Id="rId5" Type="http://schemas.openxmlformats.org/officeDocument/2006/relationships/hyperlink" Target="https://www.pexels.com/license/" TargetMode="External"/><Relationship Id="rId4" Type="http://schemas.openxmlformats.org/officeDocument/2006/relationships/hyperlink" Target="https://www.pexels.com/@rdne/"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hyperlink" Target="https://www.pexels.com/license/" TargetMode="External"/><Relationship Id="rId5" Type="http://schemas.openxmlformats.org/officeDocument/2006/relationships/hyperlink" Target="https://www.pexels.com/photo/group-of-women-on-white-background-looking-up-to-the-camera-7203902/" TargetMode="External"/><Relationship Id="rId4" Type="http://schemas.openxmlformats.org/officeDocument/2006/relationships/image" Target="../media/image52.jpeg"/></Relationships>
</file>

<file path=ppt/slides/_rels/slide75.xml.rels><?xml version="1.0" encoding="UTF-8" standalone="yes"?>
<Relationships xmlns="http://schemas.openxmlformats.org/package/2006/relationships"><Relationship Id="rId8" Type="http://schemas.openxmlformats.org/officeDocument/2006/relationships/hyperlink" Target="https://www.pexels.com/@heyho/" TargetMode="External"/><Relationship Id="rId3" Type="http://schemas.openxmlformats.org/officeDocument/2006/relationships/image" Target="../media/image53.jpeg"/><Relationship Id="rId7" Type="http://schemas.openxmlformats.org/officeDocument/2006/relationships/hyperlink" Target="https://www.pexels.com/photo/interior-of-stylish-kitchen-with-dining-table-7061072/" TargetMode="External"/><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54.jpeg"/><Relationship Id="rId5" Type="http://schemas.openxmlformats.org/officeDocument/2006/relationships/hyperlink" Target="https://www.pexels.com/license/" TargetMode="External"/><Relationship Id="rId4" Type="http://schemas.openxmlformats.org/officeDocument/2006/relationships/hyperlink" Target="https://www.pexels.com/photo/point-of-view-of-a-person-sitting-on-a-railroad-tack-9011361/" TargetMode="Externa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video" Target="https://www.youtube.com/embed/QYlMjLg3d3k?start=183&amp;feature=oembed" TargetMode="External"/><Relationship Id="rId5" Type="http://schemas.openxmlformats.org/officeDocument/2006/relationships/hyperlink" Target="https://www.youtube.com/watch?v=QYlMjLg3d3k&amp;t" TargetMode="External"/><Relationship Id="rId4" Type="http://schemas.openxmlformats.org/officeDocument/2006/relationships/image" Target="../media/image55.jpe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pexels.com/video/panning-shot-of-a-water-falls-in-the-river-6943197/" TargetMode="External"/><Relationship Id="rId4" Type="http://schemas.openxmlformats.org/officeDocument/2006/relationships/image" Target="../media/image56.png"/></Relationships>
</file>

<file path=ppt/slides/_rels/slide78.xml.rels><?xml version="1.0" encoding="UTF-8" standalone="yes"?>
<Relationships xmlns="http://schemas.openxmlformats.org/package/2006/relationships"><Relationship Id="rId2" Type="http://schemas.openxmlformats.org/officeDocument/2006/relationships/hyperlink" Target="https://capture.emagined.com.au/pre-production/cinematography/camera-movement" TargetMode="Externa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8.xml"/><Relationship Id="rId5" Type="http://schemas.openxmlformats.org/officeDocument/2006/relationships/hyperlink" Target="https://www.istockphoto.com/help/licenses" TargetMode="External"/><Relationship Id="rId4" Type="http://schemas.openxmlformats.org/officeDocument/2006/relationships/hyperlink" Target="https://www.istockphoto.com/photo/dancer-listening-music-in-headphones-and-dancing-gm1355464260-429944615?clarity=false"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youtube.com/watch?v=tkFSBkl9mmo" TargetMode="External"/><Relationship Id="rId13" Type="http://schemas.openxmlformats.org/officeDocument/2006/relationships/image" Target="../media/image14.jpeg"/><Relationship Id="rId3" Type="http://schemas.openxmlformats.org/officeDocument/2006/relationships/video" Target="https://www.youtube.com/embed/sOnqjkJTMaA?feature=oembed" TargetMode="External"/><Relationship Id="rId7" Type="http://schemas.openxmlformats.org/officeDocument/2006/relationships/image" Target="../media/image11.jpeg"/><Relationship Id="rId12" Type="http://schemas.openxmlformats.org/officeDocument/2006/relationships/hyperlink" Target="https://www.youtube.com/watch?v=sOnqjkJTMaA" TargetMode="External"/><Relationship Id="rId2" Type="http://schemas.openxmlformats.org/officeDocument/2006/relationships/video" Target="https://www.youtube.com/embed/7v6tY_u-Mls?feature=oembed" TargetMode="External"/><Relationship Id="rId1" Type="http://schemas.openxmlformats.org/officeDocument/2006/relationships/video" Target="https://www.youtube.com/embed/tkFSBkl9mmo?feature=oembed" TargetMode="External"/><Relationship Id="rId6" Type="http://schemas.openxmlformats.org/officeDocument/2006/relationships/notesSlide" Target="../notesSlides/notesSlide8.xml"/><Relationship Id="rId11" Type="http://schemas.openxmlformats.org/officeDocument/2006/relationships/image" Target="../media/image13.jpeg"/><Relationship Id="rId5" Type="http://schemas.openxmlformats.org/officeDocument/2006/relationships/slideLayout" Target="../slideLayouts/slideLayout8.xml"/><Relationship Id="rId10" Type="http://schemas.openxmlformats.org/officeDocument/2006/relationships/hyperlink" Target="https://www.youtube.com/watch?v=7v6tY_u-Mls" TargetMode="External"/><Relationship Id="rId4" Type="http://schemas.openxmlformats.org/officeDocument/2006/relationships/video" Target="https://www.youtube.com/embed/7Vh-aQki9DI?feature=oembed" TargetMode="External"/><Relationship Id="rId9" Type="http://schemas.openxmlformats.org/officeDocument/2006/relationships/image" Target="../media/image12.jpeg"/><Relationship Id="rId14" Type="http://schemas.openxmlformats.org/officeDocument/2006/relationships/hyperlink" Target="https://www.youtube.com/watch?v=7Vh-aQki9DI"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hyperlink" Target="https://www.flickr.com/photos/rantingfan/98603948" TargetMode="External"/><Relationship Id="rId2" Type="http://schemas.openxmlformats.org/officeDocument/2006/relationships/image" Target="../media/image60.jpeg"/><Relationship Id="rId1" Type="http://schemas.openxmlformats.org/officeDocument/2006/relationships/slideLayout" Target="../slideLayouts/slideLayout8.xml"/><Relationship Id="rId4" Type="http://schemas.openxmlformats.org/officeDocument/2006/relationships/hyperlink" Target="https://creativecommons.org/licenses/by-nc-nd/2.0/"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capture.emagined.com.au/pre-production/coverage-storyboard-and-shot-list" TargetMode="External"/><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hyperlink" Target="https://curriculum.nsw.edu.au/learning-areas/creative-arts/dance-7-10-2023/glossary" TargetMode="External"/><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hyperlink" Target="https://www.youtube.com/watch?v=R6TjNWWZXFc" TargetMode="External"/><Relationship Id="rId3" Type="http://schemas.openxmlformats.org/officeDocument/2006/relationships/video" Target="https://www.youtube.com/embed/E8ze0dJFd-M?feature=oembed" TargetMode="External"/><Relationship Id="rId7" Type="http://schemas.openxmlformats.org/officeDocument/2006/relationships/hyperlink" Target="https://www.youtube.com/watch?v=KZ6DGgFzuwo&amp;list=RDKZ6DGgFzuwo&amp;start_radio=1" TargetMode="External"/><Relationship Id="rId12" Type="http://schemas.openxmlformats.org/officeDocument/2006/relationships/image" Target="../media/image18.jpeg"/><Relationship Id="rId2" Type="http://schemas.openxmlformats.org/officeDocument/2006/relationships/video" Target="https://www.youtube.com/embed/vZj9WYqDF5E?feature=oembed" TargetMode="External"/><Relationship Id="rId1" Type="http://schemas.openxmlformats.org/officeDocument/2006/relationships/video" Target="https://www.youtube.com/embed/KZ6DGgFzuwo?feature=oembed" TargetMode="External"/><Relationship Id="rId6" Type="http://schemas.openxmlformats.org/officeDocument/2006/relationships/image" Target="../media/image15.jpeg"/><Relationship Id="rId11" Type="http://schemas.openxmlformats.org/officeDocument/2006/relationships/hyperlink" Target="https://www.youtube.com/watch?v=E8ze0dJFd-M&amp;t=2s" TargetMode="External"/><Relationship Id="rId5" Type="http://schemas.openxmlformats.org/officeDocument/2006/relationships/slideLayout" Target="../slideLayouts/slideLayout8.xml"/><Relationship Id="rId10" Type="http://schemas.openxmlformats.org/officeDocument/2006/relationships/image" Target="../media/image17.jpeg"/><Relationship Id="rId4" Type="http://schemas.openxmlformats.org/officeDocument/2006/relationships/video" Target="https://www.youtube.com/embed/R6TjNWWZXFc?feature=oembed" TargetMode="External"/><Relationship Id="rId9" Type="http://schemas.openxmlformats.org/officeDocument/2006/relationships/hyperlink" Target="https://www.youtube.com/watch?v=vZj9WYqDF5E&amp;list=RDvZj9WYqDF5E&amp;start_radio=1" TargetMode="External"/></Relationships>
</file>

<file path=ppt/slides/_rels/slide90.xml.rels><?xml version="1.0" encoding="UTF-8" standalone="yes"?>
<Relationships xmlns="http://schemas.openxmlformats.org/package/2006/relationships"><Relationship Id="rId8" Type="http://schemas.openxmlformats.org/officeDocument/2006/relationships/hyperlink" Target="https://www.flickr.com/photos/184594136@N08" TargetMode="External"/><Relationship Id="rId13" Type="http://schemas.openxmlformats.org/officeDocument/2006/relationships/hyperlink" Target="https://creativecommons.org/licenses/by-sa/2.0/?ref=openverse" TargetMode="External"/><Relationship Id="rId3" Type="http://schemas.openxmlformats.org/officeDocument/2006/relationships/hyperlink" Target="https://www.flickr.com/photos/57325827@N00/9395109573" TargetMode="External"/><Relationship Id="rId7" Type="http://schemas.openxmlformats.org/officeDocument/2006/relationships/hyperlink" Target="https://www.flickr.com/photos/184594136@N08/51309696899" TargetMode="External"/><Relationship Id="rId12" Type="http://schemas.openxmlformats.org/officeDocument/2006/relationships/hyperlink" Target="https://www.geograph.org.uk/profile/7213" TargetMode="External"/><Relationship Id="rId2" Type="http://schemas.openxmlformats.org/officeDocument/2006/relationships/image" Target="../media/image62.jpeg"/><Relationship Id="rId16" Type="http://schemas.openxmlformats.org/officeDocument/2006/relationships/hyperlink" Target="https://www.flickr.com/photos/123824833@N02" TargetMode="External"/><Relationship Id="rId1" Type="http://schemas.openxmlformats.org/officeDocument/2006/relationships/slideLayout" Target="../slideLayouts/slideLayout8.xml"/><Relationship Id="rId6" Type="http://schemas.openxmlformats.org/officeDocument/2006/relationships/image" Target="../media/image63.jpeg"/><Relationship Id="rId11" Type="http://schemas.openxmlformats.org/officeDocument/2006/relationships/hyperlink" Target="https://commons.wikimedia.org/w/index.php?curid=13699350" TargetMode="External"/><Relationship Id="rId5" Type="http://schemas.openxmlformats.org/officeDocument/2006/relationships/hyperlink" Target="https://creativecommons.org/licenses/by/2.0/?ref=openverse" TargetMode="External"/><Relationship Id="rId15" Type="http://schemas.openxmlformats.org/officeDocument/2006/relationships/hyperlink" Target="https://www.flickr.com/photos/123824833@N02/15023547022" TargetMode="External"/><Relationship Id="rId10" Type="http://schemas.openxmlformats.org/officeDocument/2006/relationships/image" Target="../media/image64.jpeg"/><Relationship Id="rId4" Type="http://schemas.openxmlformats.org/officeDocument/2006/relationships/hyperlink" Target="https://www.flickr.com/photos/57325827@N00" TargetMode="External"/><Relationship Id="rId9" Type="http://schemas.openxmlformats.org/officeDocument/2006/relationships/hyperlink" Target="https://creativecommons.org/publicdomain/zero/1.0/?ref=openverse" TargetMode="External"/><Relationship Id="rId14" Type="http://schemas.openxmlformats.org/officeDocument/2006/relationships/image" Target="../media/image65.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8.xml"/><Relationship Id="rId1" Type="http://schemas.openxmlformats.org/officeDocument/2006/relationships/video" Target="https://www.youtube.com/embed/82pqDvbPtx4?feature=oembed" TargetMode="External"/><Relationship Id="rId5" Type="http://schemas.openxmlformats.org/officeDocument/2006/relationships/hyperlink" Target="https://www.youtube.com/watch?v=82pqDvbPtx4" TargetMode="External"/><Relationship Id="rId4" Type="http://schemas.openxmlformats.org/officeDocument/2006/relationships/image" Target="../media/image66.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latin typeface="+mj-lt"/>
              </a:rPr>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lnSpc>
                <a:spcPct val="150000"/>
              </a:lnSpc>
              <a:buFont typeface="Arial"/>
              <a:buChar char="•"/>
            </a:pPr>
            <a:r>
              <a:rPr lang="en-AU" sz="1800" dirty="0">
                <a:latin typeface="+mn-lt"/>
                <a:ea typeface="+mn-lt"/>
                <a:cs typeface="+mn-lt"/>
              </a:rPr>
              <a:t>This resource is not a teaching and learning program. It should be used in conjunction with (Insert unit name and link).</a:t>
            </a:r>
            <a:endParaRPr lang="en-AU" sz="1800" dirty="0">
              <a:solidFill>
                <a:srgbClr val="22272B"/>
              </a:solidFill>
              <a:latin typeface="+mn-lt"/>
            </a:endParaRPr>
          </a:p>
          <a:p>
            <a:pPr marL="342900" indent="-342900">
              <a:lnSpc>
                <a:spcPct val="150000"/>
              </a:lnSpc>
              <a:buFont typeface="Arial"/>
              <a:buChar char="•"/>
            </a:pPr>
            <a:r>
              <a:rPr lang="en-AU" sz="1800" dirty="0">
                <a:solidFill>
                  <a:srgbClr val="22272B"/>
                </a:solidFill>
                <a:latin typeface="+mn-lt"/>
              </a:rPr>
              <a:t>Classroom teachers are encouraged to </a:t>
            </a:r>
            <a:r>
              <a:rPr lang="en-AU" sz="1800" b="1" dirty="0">
                <a:solidFill>
                  <a:srgbClr val="22272B"/>
                </a:solidFill>
                <a:latin typeface="+mn-lt"/>
              </a:rPr>
              <a:t>add and adapt</a:t>
            </a:r>
            <a:r>
              <a:rPr lang="en-AU" sz="1800" dirty="0">
                <a:solidFill>
                  <a:srgbClr val="22272B"/>
                </a:solidFill>
                <a:latin typeface="+mn-lt"/>
              </a:rPr>
              <a:t> slides as required to meet the needs of their students.</a:t>
            </a:r>
          </a:p>
          <a:p>
            <a:pPr marL="342900" indent="-342900">
              <a:lnSpc>
                <a:spcPct val="150000"/>
              </a:lnSpc>
              <a:buFont typeface="Arial"/>
              <a:buChar char="•"/>
            </a:pPr>
            <a:r>
              <a:rPr lang="en-AU" sz="1800" dirty="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dirty="0">
                <a:solidFill>
                  <a:srgbClr val="22272B"/>
                </a:solidFill>
                <a:latin typeface="+mn-lt"/>
              </a:rPr>
              <a:t>To convert the PowerPoint to Google Slides:</a:t>
            </a:r>
          </a:p>
          <a:p>
            <a:pPr marL="913765" lvl="1" indent="-457200">
              <a:lnSpc>
                <a:spcPct val="150000"/>
              </a:lnSpc>
              <a:spcAft>
                <a:spcPts val="1200"/>
              </a:spcAft>
              <a:buFont typeface="+mj-lt"/>
              <a:buAutoNum type="arabicPeriod"/>
            </a:pPr>
            <a:r>
              <a:rPr lang="en-AU" dirty="0">
                <a:solidFill>
                  <a:srgbClr val="22272B"/>
                </a:solidFill>
                <a:latin typeface="+mn-lt"/>
              </a:rPr>
              <a:t>Upload the file into Google Drive and open it.</a:t>
            </a:r>
          </a:p>
          <a:p>
            <a:pPr marL="913765" lvl="1" indent="-457200">
              <a:lnSpc>
                <a:spcPct val="150000"/>
              </a:lnSpc>
              <a:spcAft>
                <a:spcPts val="1200"/>
              </a:spcAft>
              <a:buFont typeface="+mj-lt"/>
              <a:buAutoNum type="arabicPeriod"/>
            </a:pPr>
            <a:r>
              <a:rPr lang="en-AU" dirty="0">
                <a:solidFill>
                  <a:srgbClr val="22272B"/>
                </a:solidFill>
                <a:latin typeface="+mn-lt"/>
              </a:rPr>
              <a:t>Go to File &gt; Save as Google Slides.</a:t>
            </a:r>
          </a:p>
          <a:p>
            <a:pPr marL="456565" lvl="1">
              <a:lnSpc>
                <a:spcPct val="150000"/>
              </a:lnSpc>
              <a:spcAft>
                <a:spcPts val="1200"/>
              </a:spcAft>
            </a:pPr>
            <a:r>
              <a:rPr lang="en-AU" dirty="0">
                <a:solidFill>
                  <a:srgbClr val="22272B"/>
                </a:solidFill>
                <a:latin typeface="+mn-lt"/>
              </a:rPr>
              <a:t>(Note – conversion may cause formatting changes in the slides.)</a:t>
            </a:r>
          </a:p>
        </p:txBody>
      </p:sp>
      <p:sp>
        <p:nvSpPr>
          <p:cNvPr id="4" name="Slide Number Placeholder 3">
            <a:extLst>
              <a:ext uri="{FF2B5EF4-FFF2-40B4-BE49-F238E27FC236}">
                <a16:creationId xmlns:a16="http://schemas.microsoft.com/office/drawing/2014/main" id="{61756A81-5E25-6BC7-D08E-17AC1A2DA36B}"/>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7AEF07-6746-6A99-6A97-18276D03D42D}"/>
              </a:ext>
            </a:extLst>
          </p:cNvPr>
          <p:cNvSpPr>
            <a:spLocks noGrp="1"/>
          </p:cNvSpPr>
          <p:nvPr>
            <p:ph type="title"/>
          </p:nvPr>
        </p:nvSpPr>
        <p:spPr/>
        <p:txBody>
          <a:bodyPr/>
          <a:lstStyle/>
          <a:p>
            <a:r>
              <a:rPr lang="en-AU">
                <a:latin typeface="+mj-lt"/>
              </a:rPr>
              <a:t>What did you notice?</a:t>
            </a:r>
          </a:p>
        </p:txBody>
      </p:sp>
      <p:sp>
        <p:nvSpPr>
          <p:cNvPr id="6" name="Text Placeholder 5">
            <a:extLst>
              <a:ext uri="{FF2B5EF4-FFF2-40B4-BE49-F238E27FC236}">
                <a16:creationId xmlns:a16="http://schemas.microsoft.com/office/drawing/2014/main" id="{600F64D8-6E48-1B8E-7EA4-EF3E9B859747}"/>
              </a:ext>
            </a:extLst>
          </p:cNvPr>
          <p:cNvSpPr>
            <a:spLocks noGrp="1"/>
          </p:cNvSpPr>
          <p:nvPr>
            <p:ph type="body" sz="quarter" idx="18"/>
          </p:nvPr>
        </p:nvSpPr>
        <p:spPr/>
        <p:txBody>
          <a:bodyPr/>
          <a:lstStyle/>
          <a:p>
            <a:r>
              <a:rPr lang="en-AU">
                <a:latin typeface="+mj-lt"/>
              </a:rPr>
              <a:t>1.1d</a:t>
            </a:r>
          </a:p>
        </p:txBody>
      </p:sp>
      <p:graphicFrame>
        <p:nvGraphicFramePr>
          <p:cNvPr id="5" name="Table 4" descr="A blue and white table with headings: 'Type of dance film', ' What do you notice about the movement', 'What did you notice about the filming', 'What did you notice about the editing', and 'Does the dance film communicate any ideas?'">
            <a:extLst>
              <a:ext uri="{FF2B5EF4-FFF2-40B4-BE49-F238E27FC236}">
                <a16:creationId xmlns:a16="http://schemas.microsoft.com/office/drawing/2014/main" id="{81A39C80-C6CC-2C74-5EDA-51F5F578E2CC}"/>
              </a:ext>
            </a:extLst>
          </p:cNvPr>
          <p:cNvGraphicFramePr>
            <a:graphicFrameLocks noGrp="1"/>
          </p:cNvGraphicFramePr>
          <p:nvPr>
            <p:extLst>
              <p:ext uri="{D42A27DB-BD31-4B8C-83A1-F6EECF244321}">
                <p14:modId xmlns:p14="http://schemas.microsoft.com/office/powerpoint/2010/main" val="2968648944"/>
              </p:ext>
            </p:extLst>
          </p:nvPr>
        </p:nvGraphicFramePr>
        <p:xfrm>
          <a:off x="359999" y="1483567"/>
          <a:ext cx="11124000" cy="5147415"/>
        </p:xfrm>
        <a:graphic>
          <a:graphicData uri="http://schemas.openxmlformats.org/drawingml/2006/table">
            <a:tbl>
              <a:tblPr firstRow="1" bandRow="1">
                <a:tableStyleId>{B301B821-A1FF-4177-AEE7-76D212191A09}</a:tableStyleId>
              </a:tblPr>
              <a:tblGrid>
                <a:gridCol w="1546048">
                  <a:extLst>
                    <a:ext uri="{9D8B030D-6E8A-4147-A177-3AD203B41FA5}">
                      <a16:colId xmlns:a16="http://schemas.microsoft.com/office/drawing/2014/main" val="4066738028"/>
                    </a:ext>
                  </a:extLst>
                </a:gridCol>
                <a:gridCol w="2394488">
                  <a:extLst>
                    <a:ext uri="{9D8B030D-6E8A-4147-A177-3AD203B41FA5}">
                      <a16:colId xmlns:a16="http://schemas.microsoft.com/office/drawing/2014/main" val="14018071"/>
                    </a:ext>
                  </a:extLst>
                </a:gridCol>
                <a:gridCol w="2394488">
                  <a:extLst>
                    <a:ext uri="{9D8B030D-6E8A-4147-A177-3AD203B41FA5}">
                      <a16:colId xmlns:a16="http://schemas.microsoft.com/office/drawing/2014/main" val="2187448249"/>
                    </a:ext>
                  </a:extLst>
                </a:gridCol>
                <a:gridCol w="2394488">
                  <a:extLst>
                    <a:ext uri="{9D8B030D-6E8A-4147-A177-3AD203B41FA5}">
                      <a16:colId xmlns:a16="http://schemas.microsoft.com/office/drawing/2014/main" val="2916045606"/>
                    </a:ext>
                  </a:extLst>
                </a:gridCol>
                <a:gridCol w="2394488">
                  <a:extLst>
                    <a:ext uri="{9D8B030D-6E8A-4147-A177-3AD203B41FA5}">
                      <a16:colId xmlns:a16="http://schemas.microsoft.com/office/drawing/2014/main" val="3364076901"/>
                    </a:ext>
                  </a:extLst>
                </a:gridCol>
              </a:tblGrid>
              <a:tr h="941712">
                <a:tc>
                  <a:txBody>
                    <a:bodyPr/>
                    <a:lstStyle/>
                    <a:p>
                      <a:pPr>
                        <a:lnSpc>
                          <a:spcPct val="100000"/>
                        </a:lnSpc>
                      </a:pPr>
                      <a:r>
                        <a:rPr lang="en-AU" dirty="0">
                          <a:solidFill>
                            <a:schemeClr val="bg2"/>
                          </a:solidFill>
                        </a:rPr>
                        <a:t>Type of dance film</a:t>
                      </a: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00000"/>
                        </a:lnSpc>
                      </a:pPr>
                      <a:r>
                        <a:rPr lang="en-AU" dirty="0">
                          <a:solidFill>
                            <a:schemeClr val="bg2"/>
                          </a:solidFill>
                        </a:rPr>
                        <a:t>What do you notice about the movement?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00000"/>
                        </a:lnSpc>
                      </a:pPr>
                      <a:r>
                        <a:rPr lang="en-AU" dirty="0">
                          <a:solidFill>
                            <a:schemeClr val="bg2"/>
                          </a:solidFill>
                        </a:rPr>
                        <a:t>What did you notice about the filming?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00000"/>
                        </a:lnSpc>
                      </a:pPr>
                      <a:r>
                        <a:rPr lang="en-AU" dirty="0">
                          <a:solidFill>
                            <a:schemeClr val="bg2"/>
                          </a:solidFill>
                        </a:rPr>
                        <a:t>What did you notice about the editing?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00000"/>
                        </a:lnSpc>
                      </a:pPr>
                      <a:r>
                        <a:rPr lang="en-AU" dirty="0">
                          <a:solidFill>
                            <a:schemeClr val="bg2"/>
                          </a:solidFill>
                        </a:rPr>
                        <a:t>Does the dance film communicate any ideas?</a:t>
                      </a: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81285636"/>
                  </a:ext>
                </a:extLst>
              </a:tr>
              <a:tr h="1401901">
                <a:tc>
                  <a:txBody>
                    <a:bodyPr/>
                    <a:lstStyle/>
                    <a:p>
                      <a:pPr marL="0" marR="0" lvl="0" indent="0" algn="l" defTabSz="914377" rtl="0" eaLnBrk="1" fontAlgn="auto" latinLnBrk="0" hangingPunct="1">
                        <a:lnSpc>
                          <a:spcPct val="300000"/>
                        </a:lnSpc>
                        <a:spcBef>
                          <a:spcPts val="0"/>
                        </a:spcBef>
                        <a:spcAft>
                          <a:spcPts val="0"/>
                        </a:spcAft>
                        <a:buClrTx/>
                        <a:buSzTx/>
                        <a:buFontTx/>
                        <a:buNone/>
                        <a:tabLst/>
                        <a:defRPr/>
                      </a:pPr>
                      <a:endParaRPr lang="en-AU">
                        <a:solidFill>
                          <a:schemeClr val="tx1"/>
                        </a:solidFill>
                      </a:endParaRP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300000"/>
                        </a:lnSpc>
                      </a:pPr>
                      <a:endParaRPr lang="en-AU"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300000"/>
                        </a:lnSpc>
                      </a:pPr>
                      <a:endParaRPr lang="en-AU"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300000"/>
                        </a:lnSpc>
                      </a:pPr>
                      <a:endParaRPr lang="en-AU"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300000"/>
                        </a:lnSpc>
                      </a:pPr>
                      <a:endParaRPr lang="en-AU"/>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7204984"/>
                  </a:ext>
                </a:extLst>
              </a:tr>
              <a:tr h="1401901">
                <a:tc>
                  <a:txBody>
                    <a:bodyPr/>
                    <a:lstStyle/>
                    <a:p>
                      <a:pPr marL="0" marR="0" lvl="0" indent="0" algn="l" defTabSz="914377" rtl="0" eaLnBrk="1" fontAlgn="auto" latinLnBrk="0" hangingPunct="1">
                        <a:lnSpc>
                          <a:spcPct val="300000"/>
                        </a:lnSpc>
                        <a:spcBef>
                          <a:spcPts val="0"/>
                        </a:spcBef>
                        <a:spcAft>
                          <a:spcPts val="0"/>
                        </a:spcAft>
                        <a:buClrTx/>
                        <a:buSzTx/>
                        <a:buFontTx/>
                        <a:buNone/>
                        <a:tabLst/>
                        <a:defRPr/>
                      </a:pPr>
                      <a:endParaRPr lang="en-US" sz="1800" dirty="0">
                        <a:solidFill>
                          <a:schemeClr val="tx1"/>
                        </a:solidFill>
                        <a:cs typeface="Arial"/>
                      </a:endParaRPr>
                    </a:p>
                  </a:txBody>
                  <a:tcP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300000"/>
                        </a:lnSpc>
                      </a:pPr>
                      <a:endParaRPr lang="en-AU"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300000"/>
                        </a:lnSpc>
                      </a:pPr>
                      <a:endParaRPr lang="en-AU"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300000"/>
                        </a:lnSpc>
                      </a:pPr>
                      <a:endParaRPr lang="en-AU"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300000"/>
                        </a:lnSpc>
                      </a:pPr>
                      <a:endParaRPr lang="en-AU" dirty="0"/>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79952719"/>
                  </a:ext>
                </a:extLst>
              </a:tr>
              <a:tr h="1401901">
                <a:tc>
                  <a:txBody>
                    <a:bodyPr/>
                    <a:lstStyle/>
                    <a:p>
                      <a:pPr marL="0" marR="0" lvl="0" indent="0" algn="l" defTabSz="914377" rtl="0" eaLnBrk="1" fontAlgn="auto" latinLnBrk="0" hangingPunct="1">
                        <a:lnSpc>
                          <a:spcPct val="300000"/>
                        </a:lnSpc>
                        <a:spcBef>
                          <a:spcPts val="0"/>
                        </a:spcBef>
                        <a:spcAft>
                          <a:spcPts val="0"/>
                        </a:spcAft>
                        <a:buClrTx/>
                        <a:buSzTx/>
                        <a:buFontTx/>
                        <a:buNone/>
                        <a:tabLst/>
                        <a:defRPr/>
                      </a:pPr>
                      <a:endParaRPr lang="en-AU">
                        <a:solidFill>
                          <a:schemeClr val="tx1"/>
                        </a:solidFill>
                      </a:endParaRPr>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300000"/>
                        </a:lnSpc>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300000"/>
                        </a:lnSpc>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300000"/>
                        </a:lnSpc>
                      </a:pPr>
                      <a:endParaRPr lang="en-AU"/>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300000"/>
                        </a:lnSpc>
                      </a:pPr>
                      <a:endParaRPr lang="en-AU" dirty="0"/>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4328042"/>
                  </a:ext>
                </a:extLst>
              </a:tr>
            </a:tbl>
          </a:graphicData>
        </a:graphic>
      </p:graphicFrame>
      <p:sp>
        <p:nvSpPr>
          <p:cNvPr id="4" name="Slide Number Placeholder 3">
            <a:extLst>
              <a:ext uri="{FF2B5EF4-FFF2-40B4-BE49-F238E27FC236}">
                <a16:creationId xmlns:a16="http://schemas.microsoft.com/office/drawing/2014/main" id="{0CBA156D-8372-CB46-B14F-065A45B842C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dirty="0"/>
          </a:p>
        </p:txBody>
      </p:sp>
    </p:spTree>
    <p:extLst>
      <p:ext uri="{BB962C8B-B14F-4D97-AF65-F5344CB8AC3E}">
        <p14:creationId xmlns:p14="http://schemas.microsoft.com/office/powerpoint/2010/main" val="236092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B68DA-8A6C-268D-D7A1-697B6AE110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DD81FA7-D792-7C19-11B0-CC9D00CE22B8}"/>
              </a:ext>
            </a:extLst>
          </p:cNvPr>
          <p:cNvSpPr>
            <a:spLocks noGrp="1"/>
          </p:cNvSpPr>
          <p:nvPr>
            <p:ph type="title"/>
          </p:nvPr>
        </p:nvSpPr>
        <p:spPr/>
        <p:txBody>
          <a:bodyPr/>
          <a:lstStyle/>
          <a:p>
            <a:r>
              <a:rPr lang="en-US" dirty="0">
                <a:latin typeface="+mj-lt"/>
                <a:cs typeface="Arial"/>
              </a:rPr>
              <a:t>Changing location and transitions – jump cutting</a:t>
            </a:r>
            <a:endParaRPr lang="en-US" dirty="0">
              <a:latin typeface="+mj-lt"/>
            </a:endParaRPr>
          </a:p>
        </p:txBody>
      </p:sp>
      <p:sp>
        <p:nvSpPr>
          <p:cNvPr id="11" name="Text Placeholder 10">
            <a:extLst>
              <a:ext uri="{FF2B5EF4-FFF2-40B4-BE49-F238E27FC236}">
                <a16:creationId xmlns:a16="http://schemas.microsoft.com/office/drawing/2014/main" id="{A61491F1-B295-1290-86CA-86ECD791A803}"/>
              </a:ext>
            </a:extLst>
          </p:cNvPr>
          <p:cNvSpPr>
            <a:spLocks noGrp="1"/>
          </p:cNvSpPr>
          <p:nvPr>
            <p:ph type="body" sz="quarter" idx="18"/>
          </p:nvPr>
        </p:nvSpPr>
        <p:spPr/>
        <p:txBody>
          <a:bodyPr/>
          <a:lstStyle/>
          <a:p>
            <a:r>
              <a:rPr lang="en-GB">
                <a:latin typeface="+mj-lt"/>
                <a:cs typeface="Arial"/>
              </a:rPr>
              <a:t>4.4d</a:t>
            </a:r>
            <a:endParaRPr lang="en-GB">
              <a:latin typeface="+mj-lt"/>
            </a:endParaRPr>
          </a:p>
        </p:txBody>
      </p:sp>
      <p:sp>
        <p:nvSpPr>
          <p:cNvPr id="2" name="Rectangle: Rounded Corners 3">
            <a:extLst>
              <a:ext uri="{FF2B5EF4-FFF2-40B4-BE49-F238E27FC236}">
                <a16:creationId xmlns:a16="http://schemas.microsoft.com/office/drawing/2014/main" id="{D253A44E-DE9C-1F38-0BB6-50E66AD8A73D}"/>
              </a:ext>
            </a:extLst>
          </p:cNvPr>
          <p:cNvSpPr/>
          <p:nvPr/>
        </p:nvSpPr>
        <p:spPr>
          <a:xfrm>
            <a:off x="359999" y="1657350"/>
            <a:ext cx="4767804" cy="3790950"/>
          </a:xfrm>
          <a:prstGeom prst="roundRect">
            <a:avLst>
              <a:gd name="adj" fmla="val 6428"/>
            </a:avLst>
          </a:prstGeom>
          <a:solidFill>
            <a:schemeClr val="accent6">
              <a:lumMod val="75000"/>
            </a:schemeClr>
          </a:solidFill>
          <a:ln>
            <a:solidFill>
              <a:schemeClr val="accent6">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nSpc>
                <a:spcPct val="150000"/>
              </a:lnSpc>
              <a:spcAft>
                <a:spcPts val="1200"/>
              </a:spcAft>
            </a:pPr>
            <a:r>
              <a:rPr lang="en-US" sz="2000" b="1" dirty="0">
                <a:solidFill>
                  <a:srgbClr val="000000"/>
                </a:solidFill>
                <a:cs typeface="Arial"/>
              </a:rPr>
              <a:t>What is a jump cut? </a:t>
            </a:r>
          </a:p>
          <a:p>
            <a:pPr>
              <a:lnSpc>
                <a:spcPct val="150000"/>
              </a:lnSpc>
              <a:spcAft>
                <a:spcPts val="1200"/>
              </a:spcAft>
            </a:pPr>
            <a:r>
              <a:rPr lang="en-US" sz="2000" dirty="0">
                <a:solidFill>
                  <a:srgbClr val="000000"/>
                </a:solidFill>
                <a:ea typeface="+mn-lt"/>
                <a:cs typeface="+mn-lt"/>
              </a:rPr>
              <a:t>A jump cut is an editing technique where two shots of the same subject are cut together with a noticeable jump in time, position, or action.</a:t>
            </a:r>
            <a:endParaRPr lang="en-US" sz="2800" dirty="0">
              <a:cs typeface="Arial" panose="020B0604020202020204"/>
            </a:endParaRPr>
          </a:p>
        </p:txBody>
      </p:sp>
      <p:sp>
        <p:nvSpPr>
          <p:cNvPr id="9" name="Rectangle: Rounded Corners 4">
            <a:extLst>
              <a:ext uri="{FF2B5EF4-FFF2-40B4-BE49-F238E27FC236}">
                <a16:creationId xmlns:a16="http://schemas.microsoft.com/office/drawing/2014/main" id="{629AF426-EE47-E73A-E642-3A6E1F9710D6}"/>
              </a:ext>
            </a:extLst>
          </p:cNvPr>
          <p:cNvSpPr/>
          <p:nvPr/>
        </p:nvSpPr>
        <p:spPr>
          <a:xfrm>
            <a:off x="5540188" y="1657351"/>
            <a:ext cx="5583812" cy="3790949"/>
          </a:xfrm>
          <a:prstGeom prst="roundRect">
            <a:avLst>
              <a:gd name="adj" fmla="val 5859"/>
            </a:avLst>
          </a:prstGeom>
          <a:solidFill>
            <a:schemeClr val="accent6">
              <a:lumMod val="90000"/>
            </a:schemeClr>
          </a:solidFill>
          <a:ln>
            <a:solidFill>
              <a:schemeClr val="accent6">
                <a:lumMod val="9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nSpc>
                <a:spcPct val="150000"/>
              </a:lnSpc>
              <a:spcAft>
                <a:spcPts val="1200"/>
              </a:spcAft>
            </a:pPr>
            <a:r>
              <a:rPr lang="en-US" sz="2000" b="1" dirty="0">
                <a:solidFill>
                  <a:srgbClr val="000000"/>
                </a:solidFill>
                <a:cs typeface="Arial"/>
              </a:rPr>
              <a:t>Why use a jump cut? </a:t>
            </a:r>
          </a:p>
          <a:p>
            <a:pPr>
              <a:lnSpc>
                <a:spcPct val="150000"/>
              </a:lnSpc>
              <a:spcAft>
                <a:spcPts val="1200"/>
              </a:spcAft>
            </a:pPr>
            <a:r>
              <a:rPr lang="en-US" sz="2000" dirty="0">
                <a:solidFill>
                  <a:srgbClr val="000000"/>
                </a:solidFill>
                <a:ea typeface="+mn-lt"/>
                <a:cs typeface="+mn-lt"/>
              </a:rPr>
              <a:t>It creates a jarring or sudden effect, making it feel like time has skipped forward or something is missing. Jump cuts are often used to speed up a sequence, show disorientation, or add energy or tension to a scene.</a:t>
            </a:r>
            <a:endParaRPr lang="en-US" sz="2800" dirty="0">
              <a:cs typeface="Arial" panose="020B0604020202020204"/>
            </a:endParaRPr>
          </a:p>
        </p:txBody>
      </p:sp>
      <p:sp>
        <p:nvSpPr>
          <p:cNvPr id="6" name="Slide Number Placeholder 5">
            <a:extLst>
              <a:ext uri="{FF2B5EF4-FFF2-40B4-BE49-F238E27FC236}">
                <a16:creationId xmlns:a16="http://schemas.microsoft.com/office/drawing/2014/main" id="{2C160522-D40C-EF65-4040-659B0BAE04E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100</a:t>
            </a:fld>
            <a:endParaRPr lang="en-AU" dirty="0"/>
          </a:p>
        </p:txBody>
      </p:sp>
    </p:spTree>
    <p:extLst>
      <p:ext uri="{BB962C8B-B14F-4D97-AF65-F5344CB8AC3E}">
        <p14:creationId xmlns:p14="http://schemas.microsoft.com/office/powerpoint/2010/main" val="68091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77A8E2-A6F0-EE12-9AF4-3DA3247DC682}"/>
              </a:ext>
            </a:extLst>
          </p:cNvPr>
          <p:cNvSpPr>
            <a:spLocks noGrp="1"/>
          </p:cNvSpPr>
          <p:nvPr>
            <p:ph type="title"/>
          </p:nvPr>
        </p:nvSpPr>
        <p:spPr>
          <a:xfrm>
            <a:off x="360000" y="319388"/>
            <a:ext cx="11484000" cy="545601"/>
          </a:xfrm>
        </p:spPr>
        <p:txBody>
          <a:bodyPr/>
          <a:lstStyle/>
          <a:p>
            <a:r>
              <a:rPr lang="en-US" dirty="0">
                <a:latin typeface="Arial"/>
                <a:cs typeface="Arial"/>
              </a:rPr>
              <a:t>Changing location and transitions – viewing activity</a:t>
            </a:r>
            <a:endParaRPr lang="en-AU" dirty="0"/>
          </a:p>
        </p:txBody>
      </p:sp>
      <p:sp>
        <p:nvSpPr>
          <p:cNvPr id="5" name="Text Placeholder 4">
            <a:extLst>
              <a:ext uri="{FF2B5EF4-FFF2-40B4-BE49-F238E27FC236}">
                <a16:creationId xmlns:a16="http://schemas.microsoft.com/office/drawing/2014/main" id="{8B0D77F1-4907-05D0-2B92-23CFAE902A67}"/>
              </a:ext>
            </a:extLst>
          </p:cNvPr>
          <p:cNvSpPr>
            <a:spLocks noGrp="1"/>
          </p:cNvSpPr>
          <p:nvPr>
            <p:ph type="body" sz="quarter" idx="18"/>
          </p:nvPr>
        </p:nvSpPr>
        <p:spPr/>
        <p:txBody>
          <a:bodyPr/>
          <a:lstStyle/>
          <a:p>
            <a:r>
              <a:rPr lang="en-AU">
                <a:latin typeface="Arial"/>
                <a:cs typeface="Arial"/>
              </a:rPr>
              <a:t>4.4e </a:t>
            </a:r>
            <a:endParaRPr lang="en-AU"/>
          </a:p>
        </p:txBody>
      </p:sp>
      <p:sp>
        <p:nvSpPr>
          <p:cNvPr id="37" name="Rectangle: Rounded Corners 6">
            <a:extLst>
              <a:ext uri="{FF2B5EF4-FFF2-40B4-BE49-F238E27FC236}">
                <a16:creationId xmlns:a16="http://schemas.microsoft.com/office/drawing/2014/main" id="{32E16746-98C5-8483-C71C-AA76E09AAE1C}"/>
              </a:ext>
              <a:ext uri="{C183D7F6-B498-43B3-948B-1728B52AA6E4}">
                <adec:decorative xmlns:adec="http://schemas.microsoft.com/office/drawing/2017/decorative" val="1"/>
              </a:ext>
            </a:extLst>
          </p:cNvPr>
          <p:cNvSpPr/>
          <p:nvPr/>
        </p:nvSpPr>
        <p:spPr>
          <a:xfrm>
            <a:off x="222922" y="1410066"/>
            <a:ext cx="5808821" cy="2379308"/>
          </a:xfrm>
          <a:prstGeom prst="roundRect">
            <a:avLst>
              <a:gd name="adj" fmla="val 11346"/>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Ins="2880000" rtlCol="0" anchor="ctr"/>
          <a:lstStyle/>
          <a:p>
            <a:pPr>
              <a:lnSpc>
                <a:spcPct val="114000"/>
              </a:lnSpc>
              <a:spcAft>
                <a:spcPts val="600"/>
              </a:spcAft>
            </a:pPr>
            <a:r>
              <a:rPr lang="en-US" sz="1400" dirty="0">
                <a:solidFill>
                  <a:schemeClr val="accent1"/>
                </a:solidFill>
                <a:cs typeface="Arial"/>
              </a:rPr>
              <a:t>Watch ‘BKLYN’ by  Troika Ranch. </a:t>
            </a:r>
          </a:p>
          <a:p>
            <a:pPr>
              <a:lnSpc>
                <a:spcPct val="114000"/>
              </a:lnSpc>
              <a:spcAft>
                <a:spcPts val="600"/>
              </a:spcAft>
            </a:pPr>
            <a:r>
              <a:rPr lang="en-US" sz="1400" dirty="0">
                <a:solidFill>
                  <a:schemeClr val="accent1"/>
                </a:solidFill>
                <a:cs typeface="Arial"/>
              </a:rPr>
              <a:t>Pay particular attention to the </a:t>
            </a:r>
            <a:r>
              <a:rPr lang="en-US" sz="1400" b="1" dirty="0">
                <a:solidFill>
                  <a:schemeClr val="accent1"/>
                </a:solidFill>
                <a:cs typeface="Arial"/>
              </a:rPr>
              <a:t>shot duration and location cuts</a:t>
            </a:r>
            <a:r>
              <a:rPr lang="en-US" sz="1400" dirty="0">
                <a:solidFill>
                  <a:schemeClr val="accent1"/>
                </a:solidFill>
                <a:cs typeface="Arial"/>
              </a:rPr>
              <a:t>.</a:t>
            </a:r>
          </a:p>
        </p:txBody>
      </p:sp>
      <p:pic>
        <p:nvPicPr>
          <p:cNvPr id="49" name="Online Media 14" descr="A single dancer dressed in black stands on a rooftop with a city skyline behind her and some broken metal structures around her, silhouetted against a dusky sky.">
            <a:hlinkClick r:id="" action="ppaction://media"/>
            <a:extLst>
              <a:ext uri="{FF2B5EF4-FFF2-40B4-BE49-F238E27FC236}">
                <a16:creationId xmlns:a16="http://schemas.microsoft.com/office/drawing/2014/main" id="{257EF4C3-A235-D019-A52D-E2EDBE65A102}"/>
              </a:ext>
            </a:extLst>
          </p:cNvPr>
          <p:cNvPicPr>
            <a:picLocks noRot="1" noChangeAspect="1"/>
          </p:cNvPicPr>
          <p:nvPr>
            <a:videoFile r:link="rId1"/>
          </p:nvPr>
        </p:nvPicPr>
        <p:blipFill>
          <a:blip r:embed="rId7"/>
          <a:srcRect l="6795"/>
          <a:stretch>
            <a:fillRect/>
          </a:stretch>
        </p:blipFill>
        <p:spPr>
          <a:xfrm>
            <a:off x="3165231" y="1775506"/>
            <a:ext cx="2637431" cy="1736869"/>
          </a:xfrm>
          <a:prstGeom prst="roundRect">
            <a:avLst/>
          </a:prstGeom>
          <a:effectLst>
            <a:glow rad="101600">
              <a:schemeClr val="accent5">
                <a:satMod val="175000"/>
                <a:alpha val="40000"/>
              </a:schemeClr>
            </a:glow>
          </a:effectLst>
        </p:spPr>
      </p:pic>
      <p:sp>
        <p:nvSpPr>
          <p:cNvPr id="41" name="TextBox 40">
            <a:extLst>
              <a:ext uri="{FF2B5EF4-FFF2-40B4-BE49-F238E27FC236}">
                <a16:creationId xmlns:a16="http://schemas.microsoft.com/office/drawing/2014/main" id="{DC8F3EBE-E922-4272-DFBA-B02EAE2E8A8E}"/>
              </a:ext>
            </a:extLst>
          </p:cNvPr>
          <p:cNvSpPr txBox="1"/>
          <p:nvPr/>
        </p:nvSpPr>
        <p:spPr>
          <a:xfrm>
            <a:off x="222923" y="3780846"/>
            <a:ext cx="5500042" cy="246221"/>
          </a:xfrm>
          <a:prstGeom prst="rect">
            <a:avLst/>
          </a:prstGeom>
          <a:noFill/>
        </p:spPr>
        <p:txBody>
          <a:bodyPr wrap="square">
            <a:spAutoFit/>
          </a:bodyPr>
          <a:lstStyle/>
          <a:p>
            <a:r>
              <a:rPr lang="en-AU" sz="1000" dirty="0">
                <a:hlinkClick r:id="rId8"/>
              </a:rPr>
              <a:t>BKLYN by Troika Ranch</a:t>
            </a:r>
            <a:r>
              <a:rPr lang="en-AU" sz="1000" dirty="0"/>
              <a:t> (3:10)</a:t>
            </a:r>
          </a:p>
        </p:txBody>
      </p:sp>
      <p:sp>
        <p:nvSpPr>
          <p:cNvPr id="39" name="Rectangle: Rounded Corners 8">
            <a:extLst>
              <a:ext uri="{FF2B5EF4-FFF2-40B4-BE49-F238E27FC236}">
                <a16:creationId xmlns:a16="http://schemas.microsoft.com/office/drawing/2014/main" id="{8A5BBF0B-938D-7A11-A5C7-3C4BFFD7AC28}"/>
              </a:ext>
              <a:ext uri="{C183D7F6-B498-43B3-948B-1728B52AA6E4}">
                <adec:decorative xmlns:adec="http://schemas.microsoft.com/office/drawing/2017/decorative" val="1"/>
              </a:ext>
            </a:extLst>
          </p:cNvPr>
          <p:cNvSpPr/>
          <p:nvPr/>
        </p:nvSpPr>
        <p:spPr>
          <a:xfrm>
            <a:off x="6160257" y="1410066"/>
            <a:ext cx="5808821" cy="2379307"/>
          </a:xfrm>
          <a:prstGeom prst="roundRect">
            <a:avLst>
              <a:gd name="adj" fmla="val 12528"/>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Ins="2880000" rtlCol="0" anchor="ctr"/>
          <a:lstStyle/>
          <a:p>
            <a:pPr>
              <a:lnSpc>
                <a:spcPct val="114000"/>
              </a:lnSpc>
              <a:spcAft>
                <a:spcPts val="600"/>
              </a:spcAft>
            </a:pPr>
            <a:r>
              <a:rPr lang="en-US" sz="1400" dirty="0">
                <a:solidFill>
                  <a:schemeClr val="accent1"/>
                </a:solidFill>
                <a:cs typeface="Arial"/>
              </a:rPr>
              <a:t>Watch ‘The Dualities of Being’ by the Institute of the Arts Barcelona.</a:t>
            </a:r>
          </a:p>
          <a:p>
            <a:pPr>
              <a:lnSpc>
                <a:spcPct val="114000"/>
              </a:lnSpc>
              <a:spcAft>
                <a:spcPts val="600"/>
              </a:spcAft>
            </a:pPr>
            <a:r>
              <a:rPr lang="en-US" sz="1400" dirty="0">
                <a:solidFill>
                  <a:schemeClr val="accent1"/>
                </a:solidFill>
                <a:cs typeface="Arial"/>
              </a:rPr>
              <a:t>Pay particular attention to the use of </a:t>
            </a:r>
            <a:r>
              <a:rPr lang="en-US" sz="1400" b="1" dirty="0">
                <a:solidFill>
                  <a:schemeClr val="accent1"/>
                </a:solidFill>
                <a:cs typeface="Arial"/>
              </a:rPr>
              <a:t>framing as a transition and long shot duration. </a:t>
            </a:r>
            <a:r>
              <a:rPr lang="en-US" sz="1400" dirty="0">
                <a:solidFill>
                  <a:schemeClr val="accent1"/>
                </a:solidFill>
                <a:cs typeface="Arial"/>
              </a:rPr>
              <a:t>Consider how the use of lighting transforms space at 1:38. </a:t>
            </a:r>
          </a:p>
        </p:txBody>
      </p:sp>
      <p:pic>
        <p:nvPicPr>
          <p:cNvPr id="7" name="Online Media 1" descr="The Dualities of Being | A Contemporary Dance Piece">
            <a:hlinkClick r:id="" action="ppaction://media"/>
            <a:extLst>
              <a:ext uri="{FF2B5EF4-FFF2-40B4-BE49-F238E27FC236}">
                <a16:creationId xmlns:a16="http://schemas.microsoft.com/office/drawing/2014/main" id="{34D15A54-0679-BC03-BF60-AADC374B9508}"/>
              </a:ext>
            </a:extLst>
          </p:cNvPr>
          <p:cNvPicPr>
            <a:picLocks noRot="1" noChangeAspect="1"/>
          </p:cNvPicPr>
          <p:nvPr>
            <a:videoFile r:link="rId2"/>
          </p:nvPr>
        </p:nvPicPr>
        <p:blipFill>
          <a:blip r:embed="rId9"/>
          <a:stretch>
            <a:fillRect/>
          </a:stretch>
        </p:blipFill>
        <p:spPr>
          <a:xfrm>
            <a:off x="9227111" y="1739463"/>
            <a:ext cx="2616889" cy="1720512"/>
          </a:xfrm>
          <a:prstGeom prst="roundRect">
            <a:avLst/>
          </a:prstGeom>
          <a:effectLst>
            <a:outerShdw blurRad="50800" dist="38100" dir="2700000" algn="tl" rotWithShape="0">
              <a:prstClr val="black">
                <a:alpha val="40000"/>
              </a:prstClr>
            </a:outerShdw>
          </a:effectLst>
        </p:spPr>
      </p:pic>
      <p:sp>
        <p:nvSpPr>
          <p:cNvPr id="43" name="TextBox 42">
            <a:extLst>
              <a:ext uri="{FF2B5EF4-FFF2-40B4-BE49-F238E27FC236}">
                <a16:creationId xmlns:a16="http://schemas.microsoft.com/office/drawing/2014/main" id="{D51D20AB-0B56-CCE3-1CF5-EFBC13EA2CF3}"/>
              </a:ext>
            </a:extLst>
          </p:cNvPr>
          <p:cNvSpPr txBox="1"/>
          <p:nvPr/>
        </p:nvSpPr>
        <p:spPr>
          <a:xfrm>
            <a:off x="6160257" y="3821862"/>
            <a:ext cx="5808820" cy="246221"/>
          </a:xfrm>
          <a:prstGeom prst="rect">
            <a:avLst/>
          </a:prstGeom>
          <a:noFill/>
        </p:spPr>
        <p:txBody>
          <a:bodyPr wrap="square">
            <a:spAutoFit/>
          </a:bodyPr>
          <a:lstStyle/>
          <a:p>
            <a:r>
              <a:rPr lang="en-AU" sz="1000" dirty="0">
                <a:solidFill>
                  <a:srgbClr val="0F0F0F"/>
                </a:solidFill>
                <a:hlinkClick r:id="rId10"/>
              </a:rPr>
              <a:t>The Dualities of Being | A Contemporary Dance Piece </a:t>
            </a:r>
            <a:r>
              <a:rPr lang="en-AU" sz="1000" dirty="0">
                <a:solidFill>
                  <a:srgbClr val="0F0F0F"/>
                </a:solidFill>
              </a:rPr>
              <a:t>(13:09)</a:t>
            </a:r>
            <a:endParaRPr lang="en-AU" sz="1000" dirty="0"/>
          </a:p>
        </p:txBody>
      </p:sp>
      <p:sp>
        <p:nvSpPr>
          <p:cNvPr id="38" name="Rectangle: Rounded Corners 7">
            <a:extLst>
              <a:ext uri="{FF2B5EF4-FFF2-40B4-BE49-F238E27FC236}">
                <a16:creationId xmlns:a16="http://schemas.microsoft.com/office/drawing/2014/main" id="{6808A128-4CA1-D8A4-DE9D-7CDAFDCE29E7}"/>
              </a:ext>
              <a:ext uri="{C183D7F6-B498-43B3-948B-1728B52AA6E4}">
                <adec:decorative xmlns:adec="http://schemas.microsoft.com/office/drawing/2017/decorative" val="1"/>
              </a:ext>
            </a:extLst>
          </p:cNvPr>
          <p:cNvSpPr/>
          <p:nvPr/>
        </p:nvSpPr>
        <p:spPr>
          <a:xfrm>
            <a:off x="222922" y="4057845"/>
            <a:ext cx="5808821" cy="2296612"/>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Ins="2880000" rtlCol="0" anchor="ctr"/>
          <a:lstStyle/>
          <a:p>
            <a:pPr>
              <a:lnSpc>
                <a:spcPct val="114000"/>
              </a:lnSpc>
              <a:spcAft>
                <a:spcPts val="600"/>
              </a:spcAft>
            </a:pPr>
            <a:r>
              <a:rPr lang="en-US" sz="1400" dirty="0">
                <a:solidFill>
                  <a:schemeClr val="accent1"/>
                </a:solidFill>
                <a:cs typeface="Arial"/>
              </a:rPr>
              <a:t>Watch ‘Optics’ by Anjana Bala. </a:t>
            </a:r>
          </a:p>
          <a:p>
            <a:pPr>
              <a:lnSpc>
                <a:spcPct val="114000"/>
              </a:lnSpc>
              <a:spcAft>
                <a:spcPts val="600"/>
              </a:spcAft>
            </a:pPr>
            <a:r>
              <a:rPr lang="en-US" sz="1400" dirty="0">
                <a:solidFill>
                  <a:schemeClr val="accent1"/>
                </a:solidFill>
                <a:cs typeface="Arial"/>
              </a:rPr>
              <a:t>Pay particular attention to the use </a:t>
            </a:r>
            <a:r>
              <a:rPr lang="en-US" sz="1400" b="1" dirty="0">
                <a:solidFill>
                  <a:schemeClr val="accent1"/>
                </a:solidFill>
                <a:cs typeface="Arial"/>
              </a:rPr>
              <a:t>of a gradual transition at 4:00 and circling at 5:45.</a:t>
            </a:r>
            <a:endParaRPr lang="en-US" sz="1400" dirty="0">
              <a:solidFill>
                <a:schemeClr val="accent1"/>
              </a:solidFill>
              <a:cs typeface="Arial"/>
            </a:endParaRPr>
          </a:p>
        </p:txBody>
      </p:sp>
      <p:pic>
        <p:nvPicPr>
          <p:cNvPr id="8" name="Online Media 3" descr="Optics by Anjana Bala | Dance Film">
            <a:hlinkClick r:id="" action="ppaction://media"/>
            <a:extLst>
              <a:ext uri="{FF2B5EF4-FFF2-40B4-BE49-F238E27FC236}">
                <a16:creationId xmlns:a16="http://schemas.microsoft.com/office/drawing/2014/main" id="{E00444FC-75E8-D592-5098-CDAD4C9D78A3}"/>
              </a:ext>
            </a:extLst>
          </p:cNvPr>
          <p:cNvPicPr>
            <a:picLocks noRot="1" noChangeAspect="1"/>
          </p:cNvPicPr>
          <p:nvPr>
            <a:videoFile r:link="rId3"/>
          </p:nvPr>
        </p:nvPicPr>
        <p:blipFill>
          <a:blip r:embed="rId11"/>
          <a:stretch>
            <a:fillRect/>
          </a:stretch>
        </p:blipFill>
        <p:spPr>
          <a:xfrm>
            <a:off x="3165230" y="4464500"/>
            <a:ext cx="2637431" cy="1586072"/>
          </a:xfrm>
          <a:prstGeom prst="roundRect">
            <a:avLst/>
          </a:prstGeom>
          <a:effectLst>
            <a:outerShdw blurRad="50800" dist="38100" dir="2700000" algn="tl" rotWithShape="0">
              <a:prstClr val="black">
                <a:alpha val="40000"/>
              </a:prstClr>
            </a:outerShdw>
          </a:effectLst>
        </p:spPr>
      </p:pic>
      <p:sp>
        <p:nvSpPr>
          <p:cNvPr id="42" name="TextBox 41">
            <a:extLst>
              <a:ext uri="{FF2B5EF4-FFF2-40B4-BE49-F238E27FC236}">
                <a16:creationId xmlns:a16="http://schemas.microsoft.com/office/drawing/2014/main" id="{1DDB7781-7F17-C022-4FDA-AD09B52BFD76}"/>
              </a:ext>
            </a:extLst>
          </p:cNvPr>
          <p:cNvSpPr txBox="1"/>
          <p:nvPr/>
        </p:nvSpPr>
        <p:spPr>
          <a:xfrm>
            <a:off x="249632" y="6389988"/>
            <a:ext cx="5777371" cy="246221"/>
          </a:xfrm>
          <a:prstGeom prst="rect">
            <a:avLst/>
          </a:prstGeom>
          <a:noFill/>
        </p:spPr>
        <p:txBody>
          <a:bodyPr wrap="square">
            <a:spAutoFit/>
          </a:bodyPr>
          <a:lstStyle/>
          <a:p>
            <a:r>
              <a:rPr lang="en-AU" sz="1000" dirty="0">
                <a:solidFill>
                  <a:srgbClr val="0F0F0F"/>
                </a:solidFill>
                <a:hlinkClick r:id="rId12"/>
              </a:rPr>
              <a:t>Optics by Anjana Bala | Dance Film </a:t>
            </a:r>
            <a:r>
              <a:rPr lang="en-AU" sz="1000" dirty="0">
                <a:solidFill>
                  <a:srgbClr val="0F0F0F"/>
                </a:solidFill>
              </a:rPr>
              <a:t>(6:42)</a:t>
            </a:r>
          </a:p>
        </p:txBody>
      </p:sp>
      <p:sp>
        <p:nvSpPr>
          <p:cNvPr id="40" name="Rectangle: Rounded Corners 9">
            <a:extLst>
              <a:ext uri="{FF2B5EF4-FFF2-40B4-BE49-F238E27FC236}">
                <a16:creationId xmlns:a16="http://schemas.microsoft.com/office/drawing/2014/main" id="{97C3621A-F8E3-CB36-C29F-145BEB09D1FD}"/>
              </a:ext>
              <a:ext uri="{C183D7F6-B498-43B3-948B-1728B52AA6E4}">
                <adec:decorative xmlns:adec="http://schemas.microsoft.com/office/drawing/2017/decorative" val="1"/>
              </a:ext>
            </a:extLst>
          </p:cNvPr>
          <p:cNvSpPr/>
          <p:nvPr/>
        </p:nvSpPr>
        <p:spPr>
          <a:xfrm>
            <a:off x="6160257" y="4057845"/>
            <a:ext cx="5808821" cy="2296612"/>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2880000" bIns="45720" rtlCol="0" anchor="ctr"/>
          <a:lstStyle/>
          <a:p>
            <a:pPr>
              <a:lnSpc>
                <a:spcPct val="114000"/>
              </a:lnSpc>
              <a:spcAft>
                <a:spcPts val="600"/>
              </a:spcAft>
            </a:pPr>
            <a:r>
              <a:rPr lang="en-US" sz="1400" dirty="0">
                <a:solidFill>
                  <a:schemeClr val="accent1"/>
                </a:solidFill>
                <a:cs typeface="Arial"/>
              </a:rPr>
              <a:t>Watch ‘Eastbound’ choreographed by </a:t>
            </a:r>
            <a:r>
              <a:rPr lang="fi-FI" sz="1400" dirty="0" err="1">
                <a:solidFill>
                  <a:schemeClr val="accent1"/>
                </a:solidFill>
                <a:cs typeface="Arial"/>
              </a:rPr>
              <a:t>Kloé</a:t>
            </a:r>
            <a:r>
              <a:rPr lang="fi-FI" sz="1400" dirty="0">
                <a:solidFill>
                  <a:schemeClr val="accent1"/>
                </a:solidFill>
                <a:cs typeface="Arial"/>
              </a:rPr>
              <a:t> Dean and </a:t>
            </a:r>
            <a:r>
              <a:rPr lang="fi-FI" sz="1400" dirty="0" err="1">
                <a:solidFill>
                  <a:schemeClr val="accent1"/>
                </a:solidFill>
                <a:cs typeface="Arial"/>
              </a:rPr>
              <a:t>directed</a:t>
            </a:r>
            <a:r>
              <a:rPr lang="fi-FI" sz="1400" dirty="0">
                <a:solidFill>
                  <a:schemeClr val="accent1"/>
                </a:solidFill>
                <a:cs typeface="Arial"/>
              </a:rPr>
              <a:t> </a:t>
            </a:r>
            <a:r>
              <a:rPr lang="fi-FI" sz="1400" dirty="0" err="1">
                <a:solidFill>
                  <a:schemeClr val="accent1"/>
                </a:solidFill>
                <a:cs typeface="Arial"/>
              </a:rPr>
              <a:t>by</a:t>
            </a:r>
            <a:r>
              <a:rPr lang="fi-FI" sz="1400" dirty="0">
                <a:solidFill>
                  <a:schemeClr val="accent1"/>
                </a:solidFill>
                <a:cs typeface="Arial"/>
              </a:rPr>
              <a:t> Sarah </a:t>
            </a:r>
            <a:r>
              <a:rPr lang="fi-FI" sz="1400" dirty="0" err="1">
                <a:solidFill>
                  <a:schemeClr val="accent1"/>
                </a:solidFill>
                <a:cs typeface="Arial"/>
              </a:rPr>
              <a:t>Vaughan</a:t>
            </a:r>
            <a:r>
              <a:rPr lang="fi-FI" sz="1400" dirty="0">
                <a:solidFill>
                  <a:schemeClr val="accent1"/>
                </a:solidFill>
                <a:cs typeface="Arial"/>
              </a:rPr>
              <a:t>-Jones </a:t>
            </a:r>
            <a:r>
              <a:rPr lang="en-US" sz="1400" dirty="0">
                <a:solidFill>
                  <a:schemeClr val="accent1"/>
                </a:solidFill>
                <a:cs typeface="Arial"/>
              </a:rPr>
              <a:t>. </a:t>
            </a:r>
          </a:p>
          <a:p>
            <a:pPr>
              <a:lnSpc>
                <a:spcPct val="114000"/>
              </a:lnSpc>
              <a:spcAft>
                <a:spcPts val="600"/>
              </a:spcAft>
            </a:pPr>
            <a:r>
              <a:rPr lang="en-US" sz="1400" dirty="0">
                <a:solidFill>
                  <a:schemeClr val="accent1"/>
                </a:solidFill>
                <a:cs typeface="Arial"/>
              </a:rPr>
              <a:t>Pay particular attention to the </a:t>
            </a:r>
            <a:r>
              <a:rPr lang="en-US" sz="1400" b="1" dirty="0">
                <a:solidFill>
                  <a:schemeClr val="accent1"/>
                </a:solidFill>
                <a:cs typeface="Arial"/>
              </a:rPr>
              <a:t>use of a prop as a transition at 1:49 and 3:32.</a:t>
            </a:r>
          </a:p>
        </p:txBody>
      </p:sp>
      <p:pic>
        <p:nvPicPr>
          <p:cNvPr id="9" name="Online Media 5" descr="Eastbound | Dance film celebrating how East London moves">
            <a:hlinkClick r:id="" action="ppaction://media"/>
            <a:extLst>
              <a:ext uri="{FF2B5EF4-FFF2-40B4-BE49-F238E27FC236}">
                <a16:creationId xmlns:a16="http://schemas.microsoft.com/office/drawing/2014/main" id="{7DEA109E-61A6-BE5C-9282-01E01B28B292}"/>
              </a:ext>
            </a:extLst>
          </p:cNvPr>
          <p:cNvPicPr>
            <a:picLocks noRot="1" noChangeAspect="1"/>
          </p:cNvPicPr>
          <p:nvPr>
            <a:videoFile r:link="rId4"/>
          </p:nvPr>
        </p:nvPicPr>
        <p:blipFill>
          <a:blip r:embed="rId13"/>
          <a:stretch>
            <a:fillRect/>
          </a:stretch>
        </p:blipFill>
        <p:spPr>
          <a:xfrm>
            <a:off x="9227111" y="4425048"/>
            <a:ext cx="2616889" cy="1664976"/>
          </a:xfrm>
          <a:prstGeom prst="roundRect">
            <a:avLst/>
          </a:prstGeom>
          <a:effectLst>
            <a:outerShdw blurRad="50800" dist="38100" dir="2700000" algn="tl" rotWithShape="0">
              <a:prstClr val="black">
                <a:alpha val="40000"/>
              </a:prstClr>
            </a:outerShdw>
          </a:effectLst>
        </p:spPr>
      </p:pic>
      <p:sp>
        <p:nvSpPr>
          <p:cNvPr id="44" name="TextBox 43">
            <a:extLst>
              <a:ext uri="{FF2B5EF4-FFF2-40B4-BE49-F238E27FC236}">
                <a16:creationId xmlns:a16="http://schemas.microsoft.com/office/drawing/2014/main" id="{27EFE237-581E-01E5-E575-E87FBCB1059F}"/>
              </a:ext>
            </a:extLst>
          </p:cNvPr>
          <p:cNvSpPr txBox="1"/>
          <p:nvPr/>
        </p:nvSpPr>
        <p:spPr>
          <a:xfrm>
            <a:off x="6160257" y="6390698"/>
            <a:ext cx="5808820" cy="246221"/>
          </a:xfrm>
          <a:prstGeom prst="rect">
            <a:avLst/>
          </a:prstGeom>
          <a:noFill/>
        </p:spPr>
        <p:txBody>
          <a:bodyPr wrap="square">
            <a:spAutoFit/>
          </a:bodyPr>
          <a:lstStyle/>
          <a:p>
            <a:r>
              <a:rPr lang="en-AU" sz="1000" dirty="0">
                <a:hlinkClick r:id="rId14"/>
              </a:rPr>
              <a:t>Eastbound | Dance film celebrating how East London moves </a:t>
            </a:r>
            <a:r>
              <a:rPr lang="en-AU" sz="1000" dirty="0"/>
              <a:t>(6:18)</a:t>
            </a:r>
          </a:p>
        </p:txBody>
      </p:sp>
      <p:sp>
        <p:nvSpPr>
          <p:cNvPr id="12" name="Slide Number Placeholder 11">
            <a:extLst>
              <a:ext uri="{FF2B5EF4-FFF2-40B4-BE49-F238E27FC236}">
                <a16:creationId xmlns:a16="http://schemas.microsoft.com/office/drawing/2014/main" id="{DCD7A615-7EA0-540A-C87B-9734D6A724A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101</a:t>
            </a:fld>
            <a:endParaRPr lang="en-AU" dirty="0"/>
          </a:p>
        </p:txBody>
      </p:sp>
    </p:spTree>
    <p:extLst>
      <p:ext uri="{BB962C8B-B14F-4D97-AF65-F5344CB8AC3E}">
        <p14:creationId xmlns:p14="http://schemas.microsoft.com/office/powerpoint/2010/main" val="156164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9"/>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49"/>
                                        </p:tgtEl>
                                      </p:cBhvr>
                                    </p:cmd>
                                  </p:childTnLst>
                                </p:cTn>
                              </p:par>
                            </p:childTnLst>
                          </p:cTn>
                        </p:par>
                      </p:childTnLst>
                    </p:cTn>
                  </p:par>
                </p:childTnLst>
              </p:cTn>
              <p:nextCondLst>
                <p:cond evt="onClick" delay="0">
                  <p:tgtEl>
                    <p:spTgt spid="49"/>
                  </p:tgtEl>
                </p:cond>
              </p:nextCondLst>
            </p:seq>
            <p:video>
              <p:cMediaNode vol="80000">
                <p:cTn id="24" fill="hold" display="0">
                  <p:stCondLst>
                    <p:cond delay="indefinite"/>
                  </p:stCondLst>
                </p:cTn>
                <p:tgtEl>
                  <p:spTgt spid="49"/>
                </p:tgtEl>
              </p:cMediaNode>
            </p:vide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7"/>
                                        </p:tgtEl>
                                      </p:cBhvr>
                                    </p:cmd>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8"/>
                                        </p:tgtEl>
                                      </p:cBhvr>
                                    </p:cmd>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9"/>
                                        </p:tgtEl>
                                      </p:cBhvr>
                                    </p:cmd>
                                  </p:childTnLst>
                                </p:cTn>
                              </p:par>
                            </p:childTnLst>
                          </p:cTn>
                        </p:par>
                      </p:childTnLst>
                    </p:cTn>
                  </p:par>
                </p:childTnLst>
              </p:cTn>
              <p:nextCondLst>
                <p:cond evt="onClick" delay="0">
                  <p:tgtEl>
                    <p:spTgt spid="9"/>
                  </p:tgtEl>
                </p:cond>
              </p:nextCondLst>
            </p:seq>
            <p:video>
              <p:cMediaNode vol="80000">
                <p:cTn id="40" fill="hold" display="0">
                  <p:stCondLst>
                    <p:cond delay="indefinite"/>
                  </p:stCondLst>
                </p:cTn>
                <p:tgtEl>
                  <p:spTgt spid="7"/>
                </p:tgtEl>
              </p:cMediaNode>
            </p:video>
            <p:video>
              <p:cMediaNode vol="80000">
                <p:cTn id="41" fill="hold" display="0">
                  <p:stCondLst>
                    <p:cond delay="indefinite"/>
                  </p:stCondLst>
                </p:cTn>
                <p:tgtEl>
                  <p:spTgt spid="8"/>
                </p:tgtEl>
              </p:cMediaNode>
            </p:video>
            <p:video>
              <p:cMediaNode vol="80000">
                <p:cTn id="42" fill="hold" display="0">
                  <p:stCondLst>
                    <p:cond delay="indefinite"/>
                  </p:stCondLst>
                </p:cTn>
                <p:tgtEl>
                  <p:spTgt spid="9"/>
                </p:tgtEl>
              </p:cMediaNode>
            </p:vide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3CB11-5B98-9921-B264-D55A6C05784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BC442A7-6CF9-BBCB-4318-6D54032D74D0}"/>
              </a:ext>
            </a:extLst>
          </p:cNvPr>
          <p:cNvSpPr>
            <a:spLocks noGrp="1"/>
          </p:cNvSpPr>
          <p:nvPr>
            <p:ph type="title"/>
          </p:nvPr>
        </p:nvSpPr>
        <p:spPr/>
        <p:txBody>
          <a:bodyPr/>
          <a:lstStyle/>
          <a:p>
            <a:r>
              <a:rPr lang="en-US" dirty="0">
                <a:latin typeface="+mj-lt"/>
                <a:cs typeface="Arial"/>
              </a:rPr>
              <a:t>Changing location and transition – practical activity</a:t>
            </a:r>
            <a:endParaRPr lang="en-US" dirty="0">
              <a:latin typeface="+mj-lt"/>
            </a:endParaRPr>
          </a:p>
        </p:txBody>
      </p:sp>
      <p:sp>
        <p:nvSpPr>
          <p:cNvPr id="4" name="Text Placeholder 3">
            <a:extLst>
              <a:ext uri="{FF2B5EF4-FFF2-40B4-BE49-F238E27FC236}">
                <a16:creationId xmlns:a16="http://schemas.microsoft.com/office/drawing/2014/main" id="{18822CBE-77F3-FAF8-B3A3-A2B97A079FDC}"/>
              </a:ext>
            </a:extLst>
          </p:cNvPr>
          <p:cNvSpPr>
            <a:spLocks noGrp="1"/>
          </p:cNvSpPr>
          <p:nvPr>
            <p:ph type="body" sz="quarter" idx="18"/>
          </p:nvPr>
        </p:nvSpPr>
        <p:spPr>
          <a:xfrm>
            <a:off x="360000" y="905601"/>
            <a:ext cx="11484000" cy="310015"/>
          </a:xfrm>
        </p:spPr>
        <p:txBody>
          <a:bodyPr/>
          <a:lstStyle/>
          <a:p>
            <a:r>
              <a:rPr lang="en-US" dirty="0">
                <a:latin typeface="+mj-lt"/>
                <a:cs typeface="Arial"/>
              </a:rPr>
              <a:t>4.4f </a:t>
            </a:r>
            <a:endParaRPr lang="en-AU" dirty="0">
              <a:latin typeface="+mj-lt"/>
            </a:endParaRPr>
          </a:p>
        </p:txBody>
      </p:sp>
      <p:sp>
        <p:nvSpPr>
          <p:cNvPr id="2" name="Rectangle: Rounded Corners 8">
            <a:extLst>
              <a:ext uri="{FF2B5EF4-FFF2-40B4-BE49-F238E27FC236}">
                <a16:creationId xmlns:a16="http://schemas.microsoft.com/office/drawing/2014/main" id="{402918F5-2DCF-1F25-DB78-B367C4A0A476}"/>
              </a:ext>
            </a:extLst>
          </p:cNvPr>
          <p:cNvSpPr/>
          <p:nvPr/>
        </p:nvSpPr>
        <p:spPr>
          <a:xfrm>
            <a:off x="360000" y="1471953"/>
            <a:ext cx="10974215" cy="435105"/>
          </a:xfrm>
          <a:prstGeom prst="roundRect">
            <a:avLst/>
          </a:prstGeom>
          <a:solidFill>
            <a:schemeClr val="tx2"/>
          </a:solidFill>
          <a:ln>
            <a:solidFill>
              <a:schemeClr val="tx2"/>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spcAft>
                <a:spcPts val="1200"/>
              </a:spcAft>
            </a:pPr>
            <a:r>
              <a:rPr lang="en-US" sz="1800" dirty="0">
                <a:solidFill>
                  <a:schemeClr val="bg1"/>
                </a:solidFill>
                <a:cs typeface="Arial"/>
              </a:rPr>
              <a:t>Consider the examples from the previous slides when completing this task.</a:t>
            </a:r>
          </a:p>
        </p:txBody>
      </p:sp>
      <p:grpSp>
        <p:nvGrpSpPr>
          <p:cNvPr id="31" name="Group 30" descr="Choose a phrase of movement that you have already filmed.  &#10;">
            <a:extLst>
              <a:ext uri="{FF2B5EF4-FFF2-40B4-BE49-F238E27FC236}">
                <a16:creationId xmlns:a16="http://schemas.microsoft.com/office/drawing/2014/main" id="{2AB8E6C3-88A3-C987-209B-128E090E815F}"/>
              </a:ext>
            </a:extLst>
          </p:cNvPr>
          <p:cNvGrpSpPr/>
          <p:nvPr/>
        </p:nvGrpSpPr>
        <p:grpSpPr>
          <a:xfrm>
            <a:off x="360000" y="1986872"/>
            <a:ext cx="10959225" cy="913264"/>
            <a:chOff x="360000" y="1871713"/>
            <a:chExt cx="10959225" cy="913264"/>
          </a:xfrm>
        </p:grpSpPr>
        <p:sp>
          <p:nvSpPr>
            <p:cNvPr id="20" name="Rectangle: Rounded Corners 4">
              <a:extLst>
                <a:ext uri="{FF2B5EF4-FFF2-40B4-BE49-F238E27FC236}">
                  <a16:creationId xmlns:a16="http://schemas.microsoft.com/office/drawing/2014/main" id="{5EBBB6B2-C696-C0F3-8E31-523F8B0C4A94}"/>
                </a:ext>
              </a:extLst>
            </p:cNvPr>
            <p:cNvSpPr/>
            <p:nvPr/>
          </p:nvSpPr>
          <p:spPr>
            <a:xfrm>
              <a:off x="360000" y="1871713"/>
              <a:ext cx="10959225" cy="913264"/>
            </a:xfrm>
            <a:prstGeom prst="roundRect">
              <a:avLst/>
            </a:prstGeom>
            <a:solidFill>
              <a:schemeClr val="accent6"/>
            </a:solidFill>
            <a:ln>
              <a:solidFill>
                <a:schemeClr val="accent6"/>
              </a:solidFill>
            </a:ln>
            <a:effectLst/>
          </p:spPr>
          <p:style>
            <a:lnRef idx="2">
              <a:schemeClr val="accent1">
                <a:shade val="15000"/>
              </a:schemeClr>
            </a:lnRef>
            <a:fillRef idx="1">
              <a:schemeClr val="accent1"/>
            </a:fillRef>
            <a:effectRef idx="0">
              <a:schemeClr val="accent1"/>
            </a:effectRef>
            <a:fontRef idx="minor">
              <a:schemeClr val="lt1"/>
            </a:fontRef>
          </p:style>
          <p:txBody>
            <a:bodyPr lIns="1260000" tIns="45720" rIns="91440" bIns="45720" rtlCol="0" anchor="ctr"/>
            <a:lstStyle/>
            <a:p>
              <a:pPr>
                <a:lnSpc>
                  <a:spcPct val="114000"/>
                </a:lnSpc>
                <a:spcBef>
                  <a:spcPts val="600"/>
                </a:spcBef>
              </a:pPr>
              <a:r>
                <a:rPr lang="en-US" sz="1800" dirty="0">
                  <a:solidFill>
                    <a:schemeClr val="tx1"/>
                  </a:solidFill>
                  <a:cs typeface="Arial"/>
                </a:rPr>
                <a:t>Choose a phrase of movement that you have already filmed.  </a:t>
              </a:r>
              <a:endParaRPr lang="en-US" sz="1800" dirty="0"/>
            </a:p>
          </p:txBody>
        </p:sp>
        <p:pic>
          <p:nvPicPr>
            <p:cNvPr id="21" name="Picture 20" descr="Vintage movie countdown 1">
              <a:extLst>
                <a:ext uri="{FF2B5EF4-FFF2-40B4-BE49-F238E27FC236}">
                  <a16:creationId xmlns:a16="http://schemas.microsoft.com/office/drawing/2014/main" id="{194E7B37-8BB7-FC39-6121-121FCFF4F1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6422" y="2014194"/>
              <a:ext cx="886895" cy="627107"/>
            </a:xfrm>
            <a:prstGeom prst="rect">
              <a:avLst/>
            </a:prstGeom>
            <a:effectLst/>
          </p:spPr>
        </p:pic>
      </p:grpSp>
      <p:grpSp>
        <p:nvGrpSpPr>
          <p:cNvPr id="35" name="Group 34" descr="Choose a contrasting location and film the same phrase there. Consider match cutting, crosscutting, circling and jump cutting.&#10;Note – use the same angle and shot type for smooth transitions.&#10;">
            <a:extLst>
              <a:ext uri="{FF2B5EF4-FFF2-40B4-BE49-F238E27FC236}">
                <a16:creationId xmlns:a16="http://schemas.microsoft.com/office/drawing/2014/main" id="{8464C395-26C8-5B90-1A73-2F58ACA4E232}"/>
              </a:ext>
            </a:extLst>
          </p:cNvPr>
          <p:cNvGrpSpPr/>
          <p:nvPr/>
        </p:nvGrpSpPr>
        <p:grpSpPr>
          <a:xfrm>
            <a:off x="360000" y="3001094"/>
            <a:ext cx="10976773" cy="1173267"/>
            <a:chOff x="360000" y="2938405"/>
            <a:chExt cx="10976773" cy="1173267"/>
          </a:xfrm>
        </p:grpSpPr>
        <p:sp>
          <p:nvSpPr>
            <p:cNvPr id="23" name="Rectangle: Rounded Corners 5">
              <a:extLst>
                <a:ext uri="{FF2B5EF4-FFF2-40B4-BE49-F238E27FC236}">
                  <a16:creationId xmlns:a16="http://schemas.microsoft.com/office/drawing/2014/main" id="{AA6812DE-A544-772D-56D1-E900DA44A21C}"/>
                </a:ext>
              </a:extLst>
            </p:cNvPr>
            <p:cNvSpPr/>
            <p:nvPr/>
          </p:nvSpPr>
          <p:spPr>
            <a:xfrm>
              <a:off x="360000" y="2938405"/>
              <a:ext cx="10976773" cy="1173267"/>
            </a:xfrm>
            <a:prstGeom prst="roundRect">
              <a:avLst/>
            </a:prstGeom>
            <a:solidFill>
              <a:schemeClr val="accent6">
                <a:lumMod val="90000"/>
              </a:schemeClr>
            </a:solidFill>
            <a:ln>
              <a:solidFill>
                <a:schemeClr val="accent6">
                  <a:lumMod val="9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1260000" tIns="45720" rIns="91440" bIns="45720" rtlCol="0" anchor="ctr"/>
            <a:lstStyle/>
            <a:p>
              <a:pPr>
                <a:lnSpc>
                  <a:spcPct val="114000"/>
                </a:lnSpc>
                <a:spcBef>
                  <a:spcPts val="600"/>
                </a:spcBef>
              </a:pPr>
              <a:r>
                <a:rPr lang="en-US" sz="1800" dirty="0">
                  <a:solidFill>
                    <a:schemeClr val="tx1"/>
                  </a:solidFill>
                  <a:cs typeface="Arial"/>
                </a:rPr>
                <a:t>Choose a contrasting location and film the same phrase there. Consider match cutting, crosscutting, circling and jump cutting.</a:t>
              </a:r>
            </a:p>
            <a:p>
              <a:pPr>
                <a:lnSpc>
                  <a:spcPct val="114000"/>
                </a:lnSpc>
                <a:spcBef>
                  <a:spcPts val="600"/>
                </a:spcBef>
              </a:pPr>
              <a:r>
                <a:rPr lang="en-US" sz="1800" b="1" dirty="0">
                  <a:solidFill>
                    <a:schemeClr val="tx1"/>
                  </a:solidFill>
                  <a:cs typeface="Arial"/>
                </a:rPr>
                <a:t>Note –</a:t>
              </a:r>
              <a:r>
                <a:rPr lang="en-US" sz="1800" dirty="0">
                  <a:solidFill>
                    <a:schemeClr val="tx1"/>
                  </a:solidFill>
                  <a:cs typeface="Arial"/>
                </a:rPr>
                <a:t> use the same angle and shot type for smooth transitions.</a:t>
              </a:r>
            </a:p>
          </p:txBody>
        </p:sp>
        <p:pic>
          <p:nvPicPr>
            <p:cNvPr id="24" name="Picture 23" descr="Vintage movie countdown 2">
              <a:extLst>
                <a:ext uri="{FF2B5EF4-FFF2-40B4-BE49-F238E27FC236}">
                  <a16:creationId xmlns:a16="http://schemas.microsoft.com/office/drawing/2014/main" id="{60F4E340-8D15-4A6A-4BA5-56B58469C4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423" y="3238700"/>
              <a:ext cx="886894" cy="627107"/>
            </a:xfrm>
            <a:prstGeom prst="rect">
              <a:avLst/>
            </a:prstGeom>
          </p:spPr>
        </p:pic>
      </p:grpSp>
      <p:grpSp>
        <p:nvGrpSpPr>
          <p:cNvPr id="33" name="Group 32" descr="Edit your shots to create a seamless flow. Find a movement, like a run, jump, &#10;fall, or turn, where the footage can be joined. &#10;">
            <a:extLst>
              <a:ext uri="{FF2B5EF4-FFF2-40B4-BE49-F238E27FC236}">
                <a16:creationId xmlns:a16="http://schemas.microsoft.com/office/drawing/2014/main" id="{51A1A950-E7F2-909C-054E-2C73B0D44D4A}"/>
              </a:ext>
            </a:extLst>
          </p:cNvPr>
          <p:cNvGrpSpPr/>
          <p:nvPr/>
        </p:nvGrpSpPr>
        <p:grpSpPr>
          <a:xfrm>
            <a:off x="355201" y="4272584"/>
            <a:ext cx="10962657" cy="1163833"/>
            <a:chOff x="355201" y="4287030"/>
            <a:chExt cx="10962657" cy="1163833"/>
          </a:xfrm>
        </p:grpSpPr>
        <p:sp>
          <p:nvSpPr>
            <p:cNvPr id="26" name="Rectangle: Rounded Corners 6">
              <a:extLst>
                <a:ext uri="{FF2B5EF4-FFF2-40B4-BE49-F238E27FC236}">
                  <a16:creationId xmlns:a16="http://schemas.microsoft.com/office/drawing/2014/main" id="{5925D9DE-6A59-157C-33C3-9B34A3EDC8AC}"/>
                </a:ext>
              </a:extLst>
            </p:cNvPr>
            <p:cNvSpPr/>
            <p:nvPr/>
          </p:nvSpPr>
          <p:spPr>
            <a:xfrm>
              <a:off x="355201" y="4287030"/>
              <a:ext cx="10962657" cy="1163833"/>
            </a:xfrm>
            <a:prstGeom prst="roundRect">
              <a:avLst/>
            </a:prstGeom>
            <a:solidFill>
              <a:schemeClr val="accent6">
                <a:lumMod val="75000"/>
              </a:schemeClr>
            </a:solidFill>
            <a:ln>
              <a:solidFill>
                <a:schemeClr val="accent6">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1260000" tIns="45720" rIns="91440" bIns="45720" rtlCol="0" anchor="ctr"/>
            <a:lstStyle/>
            <a:p>
              <a:pPr>
                <a:lnSpc>
                  <a:spcPct val="114000"/>
                </a:lnSpc>
                <a:spcBef>
                  <a:spcPts val="600"/>
                </a:spcBef>
              </a:pPr>
              <a:r>
                <a:rPr lang="en-US" sz="1800" dirty="0">
                  <a:solidFill>
                    <a:schemeClr val="tx1"/>
                  </a:solidFill>
                  <a:ea typeface="+mn-lt"/>
                  <a:cs typeface="+mn-lt"/>
                </a:rPr>
                <a:t>Edit your shots to create a seamless flow. Find a movement, like a run, jump, </a:t>
              </a:r>
            </a:p>
            <a:p>
              <a:pPr>
                <a:lnSpc>
                  <a:spcPct val="114000"/>
                </a:lnSpc>
                <a:spcBef>
                  <a:spcPts val="600"/>
                </a:spcBef>
              </a:pPr>
              <a:r>
                <a:rPr lang="en-US" sz="1800" dirty="0">
                  <a:solidFill>
                    <a:schemeClr val="tx1"/>
                  </a:solidFill>
                  <a:ea typeface="+mn-lt"/>
                  <a:cs typeface="+mn-lt"/>
                </a:rPr>
                <a:t>fall, or turn, where the footage can be joined. </a:t>
              </a:r>
              <a:endParaRPr lang="en-US" sz="1800" dirty="0">
                <a:solidFill>
                  <a:schemeClr val="tx1"/>
                </a:solidFill>
                <a:cs typeface="Arial"/>
              </a:endParaRPr>
            </a:p>
          </p:txBody>
        </p:sp>
        <p:pic>
          <p:nvPicPr>
            <p:cNvPr id="27" name="Picture 26" descr="Vintage movie countdown 3">
              <a:extLst>
                <a:ext uri="{FF2B5EF4-FFF2-40B4-BE49-F238E27FC236}">
                  <a16:creationId xmlns:a16="http://schemas.microsoft.com/office/drawing/2014/main" id="{8E743044-973B-C11E-69A6-F66C716DB6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422" y="4576361"/>
              <a:ext cx="886895" cy="627107"/>
            </a:xfrm>
            <a:prstGeom prst="rect">
              <a:avLst/>
            </a:prstGeom>
            <a:effectLst/>
          </p:spPr>
        </p:pic>
      </p:grpSp>
      <p:grpSp>
        <p:nvGrpSpPr>
          <p:cNvPr id="34" name="Group 33" descr="Watch back your footage and evaluate how clear your intent is being communicated in this transition. &#10;Try again with a different type of transition, if needed. &#10;">
            <a:extLst>
              <a:ext uri="{FF2B5EF4-FFF2-40B4-BE49-F238E27FC236}">
                <a16:creationId xmlns:a16="http://schemas.microsoft.com/office/drawing/2014/main" id="{212C6BC7-DB17-B7CB-3177-5226F75287ED}"/>
              </a:ext>
            </a:extLst>
          </p:cNvPr>
          <p:cNvGrpSpPr/>
          <p:nvPr/>
        </p:nvGrpSpPr>
        <p:grpSpPr>
          <a:xfrm>
            <a:off x="357442" y="5534640"/>
            <a:ext cx="10976773" cy="1161360"/>
            <a:chOff x="357442" y="5668157"/>
            <a:chExt cx="10976773" cy="1161360"/>
          </a:xfrm>
        </p:grpSpPr>
        <p:sp>
          <p:nvSpPr>
            <p:cNvPr id="29" name="Rectangle: Rounded Corners 7">
              <a:extLst>
                <a:ext uri="{FF2B5EF4-FFF2-40B4-BE49-F238E27FC236}">
                  <a16:creationId xmlns:a16="http://schemas.microsoft.com/office/drawing/2014/main" id="{527FFB60-600A-4A5D-770F-4590EA46B2C9}"/>
                </a:ext>
              </a:extLst>
            </p:cNvPr>
            <p:cNvSpPr/>
            <p:nvPr/>
          </p:nvSpPr>
          <p:spPr>
            <a:xfrm>
              <a:off x="357442" y="5668157"/>
              <a:ext cx="10976773" cy="1161360"/>
            </a:xfrm>
            <a:prstGeom prst="roundRect">
              <a:avLst/>
            </a:prstGeom>
            <a:solidFill>
              <a:schemeClr val="tx2">
                <a:lumMod val="60000"/>
                <a:lumOff val="40000"/>
              </a:schemeClr>
            </a:solidFill>
            <a:ln>
              <a:solidFill>
                <a:schemeClr val="tx2">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1260000" tIns="45720" rIns="91440" bIns="45720" rtlCol="0" anchor="ctr"/>
            <a:lstStyle/>
            <a:p>
              <a:pPr>
                <a:lnSpc>
                  <a:spcPct val="114000"/>
                </a:lnSpc>
                <a:spcBef>
                  <a:spcPts val="600"/>
                </a:spcBef>
              </a:pPr>
              <a:r>
                <a:rPr lang="en-US" sz="1800" dirty="0">
                  <a:solidFill>
                    <a:schemeClr val="tx1"/>
                  </a:solidFill>
                  <a:cs typeface="Arial"/>
                </a:rPr>
                <a:t>Watch back your footage and evaluate how clear your intent is being communicated in this transition. </a:t>
              </a:r>
            </a:p>
            <a:p>
              <a:pPr>
                <a:lnSpc>
                  <a:spcPct val="114000"/>
                </a:lnSpc>
                <a:spcBef>
                  <a:spcPts val="600"/>
                </a:spcBef>
              </a:pPr>
              <a:r>
                <a:rPr lang="en-US" sz="1800" dirty="0">
                  <a:solidFill>
                    <a:schemeClr val="tx1"/>
                  </a:solidFill>
                  <a:cs typeface="Arial"/>
                </a:rPr>
                <a:t>Try again with a different type of transition, if needed. </a:t>
              </a:r>
            </a:p>
          </p:txBody>
        </p:sp>
        <p:pic>
          <p:nvPicPr>
            <p:cNvPr id="30" name="Picture 29" descr="Vintage movie countdown 4">
              <a:extLst>
                <a:ext uri="{FF2B5EF4-FFF2-40B4-BE49-F238E27FC236}">
                  <a16:creationId xmlns:a16="http://schemas.microsoft.com/office/drawing/2014/main" id="{DCC34136-7165-797E-CAC0-C3BFC0BF13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6422" y="5952399"/>
              <a:ext cx="886895" cy="627107"/>
            </a:xfrm>
            <a:prstGeom prst="rect">
              <a:avLst/>
            </a:prstGeom>
            <a:effectLst/>
          </p:spPr>
        </p:pic>
      </p:grpSp>
      <p:sp>
        <p:nvSpPr>
          <p:cNvPr id="18" name="Slide Number Placeholder 17">
            <a:extLst>
              <a:ext uri="{FF2B5EF4-FFF2-40B4-BE49-F238E27FC236}">
                <a16:creationId xmlns:a16="http://schemas.microsoft.com/office/drawing/2014/main" id="{788FCE2B-632F-C59B-3738-36891BE9E40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102</a:t>
            </a:fld>
            <a:endParaRPr lang="en-AU" dirty="0"/>
          </a:p>
        </p:txBody>
      </p:sp>
    </p:spTree>
    <p:extLst>
      <p:ext uri="{BB962C8B-B14F-4D97-AF65-F5344CB8AC3E}">
        <p14:creationId xmlns:p14="http://schemas.microsoft.com/office/powerpoint/2010/main" val="216874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AD6B2-C6E2-2750-F318-F8410FA3458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FB9C4D-E340-1B39-58FC-191887465DFB}"/>
              </a:ext>
            </a:extLst>
          </p:cNvPr>
          <p:cNvSpPr>
            <a:spLocks noGrp="1"/>
          </p:cNvSpPr>
          <p:nvPr>
            <p:ph type="title"/>
          </p:nvPr>
        </p:nvSpPr>
        <p:spPr/>
        <p:txBody>
          <a:bodyPr/>
          <a:lstStyle/>
          <a:p>
            <a:r>
              <a:rPr lang="en-AU">
                <a:latin typeface="+mj-lt"/>
                <a:cs typeface="Arial"/>
              </a:rPr>
              <a:t>Transitional and stylistic editing techniques (1)</a:t>
            </a:r>
            <a:endParaRPr lang="en-US">
              <a:latin typeface="+mj-lt"/>
              <a:cs typeface="Arial"/>
            </a:endParaRPr>
          </a:p>
        </p:txBody>
      </p:sp>
      <p:sp>
        <p:nvSpPr>
          <p:cNvPr id="6" name="Text Placeholder 5">
            <a:extLst>
              <a:ext uri="{FF2B5EF4-FFF2-40B4-BE49-F238E27FC236}">
                <a16:creationId xmlns:a16="http://schemas.microsoft.com/office/drawing/2014/main" id="{A7B03A83-8C52-2363-66B5-598D5ECB620B}"/>
              </a:ext>
            </a:extLst>
          </p:cNvPr>
          <p:cNvSpPr>
            <a:spLocks noGrp="1"/>
          </p:cNvSpPr>
          <p:nvPr>
            <p:ph type="body" sz="quarter" idx="18"/>
          </p:nvPr>
        </p:nvSpPr>
        <p:spPr/>
        <p:txBody>
          <a:bodyPr/>
          <a:lstStyle/>
          <a:p>
            <a:r>
              <a:rPr lang="en-US">
                <a:latin typeface="+mj-lt"/>
                <a:cs typeface="Arial"/>
              </a:rPr>
              <a:t>4.4g</a:t>
            </a:r>
            <a:endParaRPr lang="en-US">
              <a:latin typeface="+mj-lt"/>
            </a:endParaRPr>
          </a:p>
        </p:txBody>
      </p:sp>
      <p:sp>
        <p:nvSpPr>
          <p:cNvPr id="4" name="Rectangle: Rounded Corners 3">
            <a:extLst>
              <a:ext uri="{FF2B5EF4-FFF2-40B4-BE49-F238E27FC236}">
                <a16:creationId xmlns:a16="http://schemas.microsoft.com/office/drawing/2014/main" id="{DE854322-8269-EB98-72E1-71AEB2586454}"/>
              </a:ext>
            </a:extLst>
          </p:cNvPr>
          <p:cNvSpPr/>
          <p:nvPr/>
        </p:nvSpPr>
        <p:spPr>
          <a:xfrm>
            <a:off x="359998" y="1641877"/>
            <a:ext cx="11483999" cy="4487189"/>
          </a:xfrm>
          <a:prstGeom prst="roundRect">
            <a:avLst>
              <a:gd name="adj" fmla="val 4522"/>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2400"/>
              </a:spcAft>
            </a:pPr>
            <a:r>
              <a:rPr lang="en-AU" sz="1800" dirty="0">
                <a:solidFill>
                  <a:schemeClr val="tx1"/>
                </a:solidFill>
              </a:rPr>
              <a:t>Editing in dance film helps shape the mood, rhythm, and storytelling of the intent by controlling how movement is presented to the audience. Editing techniques can be grouped into two main categories:</a:t>
            </a:r>
            <a:endParaRPr lang="en-US" sz="1800">
              <a:solidFill>
                <a:schemeClr val="tx1"/>
              </a:solidFill>
              <a:cs typeface="Arial"/>
            </a:endParaRPr>
          </a:p>
          <a:p>
            <a:pPr marL="285750" indent="-285750">
              <a:lnSpc>
                <a:spcPct val="150000"/>
              </a:lnSpc>
              <a:spcAft>
                <a:spcPts val="2400"/>
              </a:spcAft>
              <a:buFont typeface="Arial" panose="020B0604020202020204" pitchFamily="34" charset="0"/>
              <a:buChar char="•"/>
            </a:pPr>
            <a:r>
              <a:rPr lang="en-AU" sz="1800" b="1" dirty="0">
                <a:solidFill>
                  <a:schemeClr val="tx1"/>
                </a:solidFill>
              </a:rPr>
              <a:t>transitional techniques</a:t>
            </a:r>
            <a:r>
              <a:rPr lang="en-AU" sz="1800" dirty="0">
                <a:solidFill>
                  <a:schemeClr val="tx1"/>
                </a:solidFill>
              </a:rPr>
              <a:t> — such as cuts, jump cuts, crossfades, dissolves, and fades to black or white, control how one shot moves into the next, influencing the flow and pacing of the choreography </a:t>
            </a:r>
            <a:endParaRPr lang="en-AU" sz="1800" b="1" dirty="0">
              <a:solidFill>
                <a:schemeClr val="tx1"/>
              </a:solidFill>
              <a:cs typeface="Arial"/>
            </a:endParaRPr>
          </a:p>
          <a:p>
            <a:pPr marL="285750" indent="-285750">
              <a:lnSpc>
                <a:spcPct val="150000"/>
              </a:lnSpc>
              <a:spcAft>
                <a:spcPts val="2400"/>
              </a:spcAft>
              <a:buFont typeface="Arial" panose="020B0604020202020204" pitchFamily="34" charset="0"/>
              <a:buChar char="•"/>
            </a:pPr>
            <a:r>
              <a:rPr lang="en-AU" sz="1800" b="1" dirty="0">
                <a:solidFill>
                  <a:schemeClr val="tx1"/>
                </a:solidFill>
              </a:rPr>
              <a:t>stylistic techniques</a:t>
            </a:r>
            <a:r>
              <a:rPr lang="en-AU" sz="1800" dirty="0">
                <a:solidFill>
                  <a:schemeClr val="tx1"/>
                </a:solidFill>
              </a:rPr>
              <a:t> — such as speed changes (slow motion or fast motion), reverse, repetition, and overlays or colour/lighting filters, enhance the movement’s energy, dynamics, and emotional impact. </a:t>
            </a:r>
            <a:endParaRPr lang="en-AU" sz="1800" dirty="0">
              <a:solidFill>
                <a:schemeClr val="tx1"/>
              </a:solidFill>
              <a:cs typeface="Arial"/>
            </a:endParaRPr>
          </a:p>
          <a:p>
            <a:pPr>
              <a:lnSpc>
                <a:spcPct val="150000"/>
              </a:lnSpc>
              <a:spcAft>
                <a:spcPts val="2400"/>
              </a:spcAft>
            </a:pPr>
            <a:r>
              <a:rPr lang="en-AU" sz="1800" dirty="0">
                <a:solidFill>
                  <a:schemeClr val="tx1"/>
                </a:solidFill>
              </a:rPr>
              <a:t>In your dance film, you can experiment with these techniques to explore how different editing choices affect the audience’s perception and interpretation of your dance film.</a:t>
            </a:r>
            <a:endParaRPr lang="en-US" sz="1800" dirty="0">
              <a:solidFill>
                <a:schemeClr val="tx1"/>
              </a:solidFill>
              <a:cs typeface="Arial" panose="020B0604020202020204"/>
            </a:endParaRPr>
          </a:p>
        </p:txBody>
      </p:sp>
      <p:sp>
        <p:nvSpPr>
          <p:cNvPr id="7" name="Slide Number Placeholder 6">
            <a:extLst>
              <a:ext uri="{FF2B5EF4-FFF2-40B4-BE49-F238E27FC236}">
                <a16:creationId xmlns:a16="http://schemas.microsoft.com/office/drawing/2014/main" id="{106A4F5F-CB10-589E-0E32-69E4528CD2D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103</a:t>
            </a:fld>
            <a:endParaRPr lang="en-AU" dirty="0"/>
          </a:p>
        </p:txBody>
      </p:sp>
    </p:spTree>
    <p:extLst>
      <p:ext uri="{BB962C8B-B14F-4D97-AF65-F5344CB8AC3E}">
        <p14:creationId xmlns:p14="http://schemas.microsoft.com/office/powerpoint/2010/main" val="219565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C2D52-A091-FCAC-51FA-6FA2C13A65DD}"/>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983C5B3-EC9A-9C32-B369-7FF893437435}"/>
              </a:ext>
            </a:extLst>
          </p:cNvPr>
          <p:cNvSpPr>
            <a:spLocks noGrp="1"/>
          </p:cNvSpPr>
          <p:nvPr>
            <p:ph type="title"/>
          </p:nvPr>
        </p:nvSpPr>
        <p:spPr/>
        <p:txBody>
          <a:bodyPr/>
          <a:lstStyle/>
          <a:p>
            <a:r>
              <a:rPr lang="en-US">
                <a:latin typeface="+mj-lt"/>
                <a:cs typeface="Arial"/>
              </a:rPr>
              <a:t>Transitional and stylistic editing techniques (2) </a:t>
            </a:r>
            <a:endParaRPr lang="en-AU">
              <a:latin typeface="+mj-lt"/>
            </a:endParaRPr>
          </a:p>
        </p:txBody>
      </p:sp>
      <p:sp>
        <p:nvSpPr>
          <p:cNvPr id="13" name="Text Placeholder 12">
            <a:extLst>
              <a:ext uri="{FF2B5EF4-FFF2-40B4-BE49-F238E27FC236}">
                <a16:creationId xmlns:a16="http://schemas.microsoft.com/office/drawing/2014/main" id="{1AD636B6-E7DC-2962-DACB-9A0877445CC1}"/>
              </a:ext>
            </a:extLst>
          </p:cNvPr>
          <p:cNvSpPr>
            <a:spLocks noGrp="1"/>
          </p:cNvSpPr>
          <p:nvPr>
            <p:ph type="body" sz="quarter" idx="18"/>
          </p:nvPr>
        </p:nvSpPr>
        <p:spPr/>
        <p:txBody>
          <a:bodyPr/>
          <a:lstStyle/>
          <a:p>
            <a:r>
              <a:rPr lang="en-US">
                <a:latin typeface="+mj-lt"/>
                <a:cs typeface="Arial"/>
              </a:rPr>
              <a:t>4.4g</a:t>
            </a:r>
            <a:endParaRPr lang="en-US">
              <a:latin typeface="+mj-lt"/>
            </a:endParaRPr>
          </a:p>
        </p:txBody>
      </p:sp>
      <p:sp>
        <p:nvSpPr>
          <p:cNvPr id="2" name="Round Same-side Corner of Rectangle 1">
            <a:extLst>
              <a:ext uri="{FF2B5EF4-FFF2-40B4-BE49-F238E27FC236}">
                <a16:creationId xmlns:a16="http://schemas.microsoft.com/office/drawing/2014/main" id="{1F417339-A9B1-91F1-0A68-39747CCBA195}"/>
              </a:ext>
            </a:extLst>
          </p:cNvPr>
          <p:cNvSpPr/>
          <p:nvPr/>
        </p:nvSpPr>
        <p:spPr>
          <a:xfrm>
            <a:off x="360000" y="1611368"/>
            <a:ext cx="2129077" cy="731018"/>
          </a:xfrm>
          <a:prstGeom prst="round2Same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t>Crossfade</a:t>
            </a:r>
          </a:p>
        </p:txBody>
      </p:sp>
      <p:sp>
        <p:nvSpPr>
          <p:cNvPr id="30" name="Round Same-side Corner of Rectangle 29">
            <a:extLst>
              <a:ext uri="{FF2B5EF4-FFF2-40B4-BE49-F238E27FC236}">
                <a16:creationId xmlns:a16="http://schemas.microsoft.com/office/drawing/2014/main" id="{9105771F-36E9-2ACC-2E2A-AEA00E3AA7FB}"/>
              </a:ext>
            </a:extLst>
          </p:cNvPr>
          <p:cNvSpPr/>
          <p:nvPr/>
        </p:nvSpPr>
        <p:spPr>
          <a:xfrm>
            <a:off x="360000" y="2342386"/>
            <a:ext cx="2129077" cy="4353614"/>
          </a:xfrm>
          <a:prstGeom prst="round2SameRect">
            <a:avLst>
              <a:gd name="adj1" fmla="val 0"/>
              <a:gd name="adj2" fmla="val 3528"/>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spcAft>
                <a:spcPts val="1200"/>
              </a:spcAft>
            </a:pPr>
            <a:r>
              <a:rPr lang="en-US" sz="1800" dirty="0">
                <a:solidFill>
                  <a:schemeClr val="tx1"/>
                </a:solidFill>
                <a:ea typeface="+mn-lt"/>
                <a:cs typeface="+mn-lt"/>
              </a:rPr>
              <a:t>One shot gradually fades out while the next fades in, often used to show a passage of time or change in mood.</a:t>
            </a:r>
            <a:endParaRPr lang="en-US" sz="1800" dirty="0">
              <a:solidFill>
                <a:schemeClr val="tx1"/>
              </a:solidFill>
              <a:cs typeface="Arial" panose="020B0604020202020204"/>
            </a:endParaRPr>
          </a:p>
        </p:txBody>
      </p:sp>
      <p:sp>
        <p:nvSpPr>
          <p:cNvPr id="33" name="Round Same-side Corner of Rectangle 32">
            <a:extLst>
              <a:ext uri="{FF2B5EF4-FFF2-40B4-BE49-F238E27FC236}">
                <a16:creationId xmlns:a16="http://schemas.microsoft.com/office/drawing/2014/main" id="{AF8799C2-4EC9-C968-72FA-6F034D3923AF}"/>
              </a:ext>
            </a:extLst>
          </p:cNvPr>
          <p:cNvSpPr/>
          <p:nvPr/>
        </p:nvSpPr>
        <p:spPr>
          <a:xfrm>
            <a:off x="2573878" y="1611368"/>
            <a:ext cx="2129077" cy="731018"/>
          </a:xfrm>
          <a:prstGeom prst="round2Same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t>Fade to</a:t>
            </a:r>
          </a:p>
          <a:p>
            <a:pPr algn="ctr"/>
            <a:r>
              <a:rPr lang="en-AU" sz="1800" dirty="0"/>
              <a:t> black/white</a:t>
            </a:r>
          </a:p>
        </p:txBody>
      </p:sp>
      <p:sp>
        <p:nvSpPr>
          <p:cNvPr id="34" name="Round Same-side Corner of Rectangle 33">
            <a:extLst>
              <a:ext uri="{FF2B5EF4-FFF2-40B4-BE49-F238E27FC236}">
                <a16:creationId xmlns:a16="http://schemas.microsoft.com/office/drawing/2014/main" id="{0DE04CD5-5AB0-A2EF-E463-C3D9DA36E46E}"/>
              </a:ext>
            </a:extLst>
          </p:cNvPr>
          <p:cNvSpPr/>
          <p:nvPr/>
        </p:nvSpPr>
        <p:spPr>
          <a:xfrm>
            <a:off x="2573878" y="2342386"/>
            <a:ext cx="2129077" cy="4353614"/>
          </a:xfrm>
          <a:prstGeom prst="round2SameRect">
            <a:avLst>
              <a:gd name="adj1" fmla="val 0"/>
              <a:gd name="adj2" fmla="val 3528"/>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spcAft>
                <a:spcPts val="1200"/>
              </a:spcAft>
            </a:pPr>
            <a:r>
              <a:rPr lang="en-US" sz="1800" dirty="0">
                <a:solidFill>
                  <a:schemeClr val="tx1"/>
                </a:solidFill>
                <a:ea typeface="+mn-lt"/>
                <a:cs typeface="+mn-lt"/>
              </a:rPr>
              <a:t>Gradual darkening (black) or lightening (white) of the screen, often used to end scenes or signal transitions.</a:t>
            </a:r>
            <a:endParaRPr lang="en-US" sz="1800" dirty="0">
              <a:solidFill>
                <a:schemeClr val="tx1"/>
              </a:solidFill>
              <a:cs typeface="Arial" panose="020B0604020202020204"/>
            </a:endParaRPr>
          </a:p>
        </p:txBody>
      </p:sp>
      <p:sp>
        <p:nvSpPr>
          <p:cNvPr id="36" name="Round Same-side Corner of Rectangle 35">
            <a:extLst>
              <a:ext uri="{FF2B5EF4-FFF2-40B4-BE49-F238E27FC236}">
                <a16:creationId xmlns:a16="http://schemas.microsoft.com/office/drawing/2014/main" id="{E2262560-7A46-23CB-C1AD-57CADEAA36F0}"/>
              </a:ext>
            </a:extLst>
          </p:cNvPr>
          <p:cNvSpPr/>
          <p:nvPr/>
        </p:nvSpPr>
        <p:spPr>
          <a:xfrm>
            <a:off x="4787756" y="1611368"/>
            <a:ext cx="2129077" cy="731018"/>
          </a:xfrm>
          <a:prstGeom prst="round2Same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t>Filters</a:t>
            </a:r>
          </a:p>
        </p:txBody>
      </p:sp>
      <p:sp>
        <p:nvSpPr>
          <p:cNvPr id="37" name="Round Same-side Corner of Rectangle 36">
            <a:extLst>
              <a:ext uri="{FF2B5EF4-FFF2-40B4-BE49-F238E27FC236}">
                <a16:creationId xmlns:a16="http://schemas.microsoft.com/office/drawing/2014/main" id="{2B451AF5-619C-0435-CED5-B3205AA766D7}"/>
              </a:ext>
            </a:extLst>
          </p:cNvPr>
          <p:cNvSpPr/>
          <p:nvPr/>
        </p:nvSpPr>
        <p:spPr>
          <a:xfrm>
            <a:off x="4787756" y="2342386"/>
            <a:ext cx="2129077" cy="4353614"/>
          </a:xfrm>
          <a:prstGeom prst="round2SameRect">
            <a:avLst>
              <a:gd name="adj1" fmla="val 0"/>
              <a:gd name="adj2" fmla="val 3528"/>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spcAft>
                <a:spcPts val="1200"/>
              </a:spcAft>
            </a:pPr>
            <a:r>
              <a:rPr lang="en-US" sz="1800" dirty="0">
                <a:solidFill>
                  <a:srgbClr val="000000"/>
                </a:solidFill>
                <a:ea typeface="+mn-lt"/>
                <a:cs typeface="+mn-lt"/>
              </a:rPr>
              <a:t>Applied over footage to change the </a:t>
            </a:r>
            <a:r>
              <a:rPr lang="en-US" sz="1800" dirty="0" err="1">
                <a:solidFill>
                  <a:srgbClr val="000000"/>
                </a:solidFill>
                <a:ea typeface="+mn-lt"/>
                <a:cs typeface="+mn-lt"/>
              </a:rPr>
              <a:t>colour</a:t>
            </a:r>
            <a:r>
              <a:rPr lang="en-US" sz="1800" dirty="0">
                <a:solidFill>
                  <a:srgbClr val="000000"/>
                </a:solidFill>
                <a:ea typeface="+mn-lt"/>
                <a:cs typeface="+mn-lt"/>
              </a:rPr>
              <a:t>, tone or mood (e.g. warm, cool, vintage).</a:t>
            </a:r>
            <a:endParaRPr lang="en-US" sz="1800" dirty="0">
              <a:cs typeface="Arial" panose="020B0604020202020204"/>
            </a:endParaRPr>
          </a:p>
        </p:txBody>
      </p:sp>
      <p:sp>
        <p:nvSpPr>
          <p:cNvPr id="39" name="Round Same-side Corner of Rectangle 38">
            <a:extLst>
              <a:ext uri="{FF2B5EF4-FFF2-40B4-BE49-F238E27FC236}">
                <a16:creationId xmlns:a16="http://schemas.microsoft.com/office/drawing/2014/main" id="{CD54B4D2-951E-00E5-5191-6F61EA0CC014}"/>
              </a:ext>
            </a:extLst>
          </p:cNvPr>
          <p:cNvSpPr/>
          <p:nvPr/>
        </p:nvSpPr>
        <p:spPr>
          <a:xfrm>
            <a:off x="7001634" y="1611368"/>
            <a:ext cx="2129077" cy="731018"/>
          </a:xfrm>
          <a:prstGeom prst="round2Same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t>Slow motion/ fast motion</a:t>
            </a:r>
          </a:p>
        </p:txBody>
      </p:sp>
      <p:sp>
        <p:nvSpPr>
          <p:cNvPr id="40" name="Round Same-side Corner of Rectangle 39">
            <a:extLst>
              <a:ext uri="{FF2B5EF4-FFF2-40B4-BE49-F238E27FC236}">
                <a16:creationId xmlns:a16="http://schemas.microsoft.com/office/drawing/2014/main" id="{F321FFD9-B7E8-5D79-12F5-D03280B4BDD2}"/>
              </a:ext>
            </a:extLst>
          </p:cNvPr>
          <p:cNvSpPr/>
          <p:nvPr/>
        </p:nvSpPr>
        <p:spPr>
          <a:xfrm>
            <a:off x="7001634" y="2342386"/>
            <a:ext cx="2129077" cy="4353614"/>
          </a:xfrm>
          <a:prstGeom prst="round2SameRect">
            <a:avLst>
              <a:gd name="adj1" fmla="val 0"/>
              <a:gd name="adj2" fmla="val 3528"/>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spcAft>
                <a:spcPts val="1200"/>
              </a:spcAft>
            </a:pPr>
            <a:r>
              <a:rPr lang="en-US" sz="1800" dirty="0">
                <a:solidFill>
                  <a:schemeClr val="tx1"/>
                </a:solidFill>
                <a:ea typeface="+mn-lt"/>
                <a:cs typeface="+mn-lt"/>
              </a:rPr>
              <a:t>Adjusts the speed of footage to </a:t>
            </a:r>
            <a:r>
              <a:rPr lang="en-US" sz="1800" dirty="0" err="1">
                <a:solidFill>
                  <a:schemeClr val="tx1"/>
                </a:solidFill>
                <a:ea typeface="+mn-lt"/>
                <a:cs typeface="+mn-lt"/>
              </a:rPr>
              <a:t>emphasise</a:t>
            </a:r>
            <a:r>
              <a:rPr lang="en-US" sz="1800" dirty="0">
                <a:solidFill>
                  <a:schemeClr val="tx1"/>
                </a:solidFill>
                <a:ea typeface="+mn-lt"/>
                <a:cs typeface="+mn-lt"/>
              </a:rPr>
              <a:t> detail or create energy.</a:t>
            </a:r>
            <a:endParaRPr lang="en-US" sz="1800" dirty="0">
              <a:solidFill>
                <a:schemeClr val="tx1"/>
              </a:solidFill>
              <a:cs typeface="Arial" panose="020B0604020202020204"/>
            </a:endParaRPr>
          </a:p>
        </p:txBody>
      </p:sp>
      <p:sp>
        <p:nvSpPr>
          <p:cNvPr id="42" name="Round Same-side Corner of Rectangle 41">
            <a:extLst>
              <a:ext uri="{FF2B5EF4-FFF2-40B4-BE49-F238E27FC236}">
                <a16:creationId xmlns:a16="http://schemas.microsoft.com/office/drawing/2014/main" id="{22391A67-4B1C-8782-3D3A-8A2DA67A75AF}"/>
              </a:ext>
            </a:extLst>
          </p:cNvPr>
          <p:cNvSpPr/>
          <p:nvPr/>
        </p:nvSpPr>
        <p:spPr>
          <a:xfrm>
            <a:off x="9215513" y="1611368"/>
            <a:ext cx="2129077" cy="731018"/>
          </a:xfrm>
          <a:prstGeom prst="round2Same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t>Overlays</a:t>
            </a:r>
          </a:p>
        </p:txBody>
      </p:sp>
      <p:sp>
        <p:nvSpPr>
          <p:cNvPr id="43" name="Round Same-side Corner of Rectangle 42">
            <a:extLst>
              <a:ext uri="{FF2B5EF4-FFF2-40B4-BE49-F238E27FC236}">
                <a16:creationId xmlns:a16="http://schemas.microsoft.com/office/drawing/2014/main" id="{814FD897-F58A-95D2-D4FC-C1CE9D3B8B6C}"/>
              </a:ext>
            </a:extLst>
          </p:cNvPr>
          <p:cNvSpPr/>
          <p:nvPr/>
        </p:nvSpPr>
        <p:spPr>
          <a:xfrm>
            <a:off x="9215513" y="2342386"/>
            <a:ext cx="2129077" cy="4353614"/>
          </a:xfrm>
          <a:prstGeom prst="round2SameRect">
            <a:avLst>
              <a:gd name="adj1" fmla="val 0"/>
              <a:gd name="adj2" fmla="val 3528"/>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spcAft>
                <a:spcPts val="1200"/>
              </a:spcAft>
            </a:pPr>
            <a:r>
              <a:rPr lang="en-US" sz="1800" dirty="0">
                <a:solidFill>
                  <a:schemeClr val="tx1"/>
                </a:solidFill>
                <a:ea typeface="+mn-lt"/>
                <a:cs typeface="+mn-lt"/>
              </a:rPr>
              <a:t>Overlays are visual elements placed on top of your footage to add emphasis or emotion. Like placing a transparent video over the original shot. </a:t>
            </a:r>
            <a:endParaRPr lang="en-US" sz="1800" dirty="0">
              <a:solidFill>
                <a:schemeClr val="tx1"/>
              </a:solidFill>
              <a:cs typeface="Arial" panose="020B0604020202020204"/>
            </a:endParaRPr>
          </a:p>
        </p:txBody>
      </p:sp>
      <p:sp>
        <p:nvSpPr>
          <p:cNvPr id="3" name="Slide Number Placeholder 2">
            <a:extLst>
              <a:ext uri="{FF2B5EF4-FFF2-40B4-BE49-F238E27FC236}">
                <a16:creationId xmlns:a16="http://schemas.microsoft.com/office/drawing/2014/main" id="{022007BA-272F-84E7-9506-FD392B244AB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104</a:t>
            </a:fld>
            <a:endParaRPr lang="en-AU"/>
          </a:p>
        </p:txBody>
      </p:sp>
    </p:spTree>
    <p:extLst>
      <p:ext uri="{BB962C8B-B14F-4D97-AF65-F5344CB8AC3E}">
        <p14:creationId xmlns:p14="http://schemas.microsoft.com/office/powerpoint/2010/main" val="66832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C3390-066F-E151-0A8B-C5E12DC5E35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D2BED6-F619-4D1A-69B7-AB838DA3349C}"/>
              </a:ext>
            </a:extLst>
          </p:cNvPr>
          <p:cNvSpPr>
            <a:spLocks noGrp="1"/>
          </p:cNvSpPr>
          <p:nvPr>
            <p:ph type="title"/>
          </p:nvPr>
        </p:nvSpPr>
        <p:spPr/>
        <p:txBody>
          <a:bodyPr/>
          <a:lstStyle/>
          <a:p>
            <a:r>
              <a:rPr lang="en-US" dirty="0">
                <a:latin typeface="+mj-lt"/>
                <a:cs typeface="Arial"/>
              </a:rPr>
              <a:t>Reflect on the manipulation of space, time and </a:t>
            </a:r>
            <a:r>
              <a:rPr lang="en-US" dirty="0">
                <a:solidFill>
                  <a:srgbClr val="002664"/>
                </a:solidFill>
                <a:latin typeface="+mj-lt"/>
                <a:cs typeface="Arial"/>
              </a:rPr>
              <a:t>d</a:t>
            </a:r>
            <a:r>
              <a:rPr lang="en-US" dirty="0">
                <a:latin typeface="+mj-lt"/>
                <a:cs typeface="Arial"/>
              </a:rPr>
              <a:t>ynamics </a:t>
            </a:r>
            <a:endParaRPr lang="en-US" dirty="0">
              <a:latin typeface="+mj-lt"/>
            </a:endParaRPr>
          </a:p>
        </p:txBody>
      </p:sp>
      <p:sp>
        <p:nvSpPr>
          <p:cNvPr id="8" name="Text Placeholder 7">
            <a:extLst>
              <a:ext uri="{FF2B5EF4-FFF2-40B4-BE49-F238E27FC236}">
                <a16:creationId xmlns:a16="http://schemas.microsoft.com/office/drawing/2014/main" id="{4612E880-AC9B-CDF7-633B-DF1DBCF6B1E4}"/>
              </a:ext>
            </a:extLst>
          </p:cNvPr>
          <p:cNvSpPr>
            <a:spLocks noGrp="1"/>
          </p:cNvSpPr>
          <p:nvPr>
            <p:ph type="body" sz="quarter" idx="18"/>
          </p:nvPr>
        </p:nvSpPr>
        <p:spPr>
          <a:xfrm>
            <a:off x="359999" y="975998"/>
            <a:ext cx="11483999" cy="310015"/>
          </a:xfrm>
        </p:spPr>
        <p:txBody>
          <a:bodyPr/>
          <a:lstStyle/>
          <a:p>
            <a:r>
              <a:rPr lang="en-US" dirty="0">
                <a:latin typeface="+mj-lt"/>
                <a:cs typeface="Arial"/>
              </a:rPr>
              <a:t>4.5a</a:t>
            </a:r>
            <a:endParaRPr lang="en-US" dirty="0">
              <a:latin typeface="+mj-lt"/>
            </a:endParaRPr>
          </a:p>
        </p:txBody>
      </p:sp>
      <p:sp>
        <p:nvSpPr>
          <p:cNvPr id="5" name="Rectangle: Rounded Corners 4">
            <a:extLst>
              <a:ext uri="{FF2B5EF4-FFF2-40B4-BE49-F238E27FC236}">
                <a16:creationId xmlns:a16="http://schemas.microsoft.com/office/drawing/2014/main" id="{D32C70B5-7420-8740-AD99-723EC0B76E5D}"/>
              </a:ext>
              <a:ext uri="{C183D7F6-B498-43B3-948B-1728B52AA6E4}">
                <adec:decorative xmlns:adec="http://schemas.microsoft.com/office/drawing/2017/decorative" val="0"/>
              </a:ext>
            </a:extLst>
          </p:cNvPr>
          <p:cNvSpPr/>
          <p:nvPr/>
        </p:nvSpPr>
        <p:spPr>
          <a:xfrm>
            <a:off x="360000" y="1517302"/>
            <a:ext cx="10954924" cy="2632668"/>
          </a:xfrm>
          <a:prstGeom prst="round2SameRect">
            <a:avLst>
              <a:gd name="adj1" fmla="val 7125"/>
              <a:gd name="adj2" fmla="val 0"/>
            </a:avLst>
          </a:prstGeom>
          <a:solidFill>
            <a:schemeClr val="tx2">
              <a:lumMod val="60000"/>
              <a:lumOff val="40000"/>
            </a:schemeClr>
          </a:solidFill>
          <a:ln>
            <a:solidFill>
              <a:schemeClr val="tx2">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pPr>
            <a:r>
              <a:rPr lang="en-AU" sz="1800" dirty="0">
                <a:solidFill>
                  <a:schemeClr val="tx1"/>
                </a:solidFill>
              </a:rPr>
              <a:t>When filming dance, the dancer’s use of space, time and dynamics may not always have the same impact on the screen. This is where editing becomes powerful. It allows you to shape the pace, rhythm, and energy of the movement. While filming focuses more on space and framing, editing gives you control over time and dynamics to enhance the overall effect. Through techniques such as transitions (cuts, crossfades, fades) and stylistic choices (slow motion, filters, reverse), editors can transform how the choreography is experienced and communicated to the audience.</a:t>
            </a:r>
            <a:endParaRPr lang="en-US" sz="1600" dirty="0">
              <a:solidFill>
                <a:schemeClr val="tx1"/>
              </a:solidFill>
              <a:cs typeface="Arial" panose="020B0604020202020204"/>
            </a:endParaRPr>
          </a:p>
        </p:txBody>
      </p:sp>
      <p:sp>
        <p:nvSpPr>
          <p:cNvPr id="2" name="Rectangle: Rounded Corners 4">
            <a:extLst>
              <a:ext uri="{FF2B5EF4-FFF2-40B4-BE49-F238E27FC236}">
                <a16:creationId xmlns:a16="http://schemas.microsoft.com/office/drawing/2014/main" id="{826A27AC-9BC2-BFCF-2BFB-5C26E830FB85}"/>
              </a:ext>
              <a:ext uri="{C183D7F6-B498-43B3-948B-1728B52AA6E4}">
                <adec:decorative xmlns:adec="http://schemas.microsoft.com/office/drawing/2017/decorative" val="0"/>
              </a:ext>
            </a:extLst>
          </p:cNvPr>
          <p:cNvSpPr/>
          <p:nvPr/>
        </p:nvSpPr>
        <p:spPr>
          <a:xfrm>
            <a:off x="359999" y="4155896"/>
            <a:ext cx="10954924" cy="667313"/>
          </a:xfrm>
          <a:prstGeom prst="round2SameRect">
            <a:avLst>
              <a:gd name="adj1" fmla="val 0"/>
              <a:gd name="adj2" fmla="val 29566"/>
            </a:avLst>
          </a:prstGeom>
          <a:solidFill>
            <a:schemeClr val="accent6">
              <a:lumMod val="90000"/>
            </a:schemeClr>
          </a:solidFill>
          <a:ln>
            <a:solidFill>
              <a:schemeClr val="tx2">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b="1" dirty="0">
                <a:solidFill>
                  <a:srgbClr val="000000"/>
                </a:solidFill>
                <a:cs typeface="Arial"/>
              </a:rPr>
              <a:t>Complete the reflection questions in the student resource booklet</a:t>
            </a:r>
          </a:p>
        </p:txBody>
      </p:sp>
      <p:pic>
        <p:nvPicPr>
          <p:cNvPr id="11" name="Graphic 10">
            <a:extLst>
              <a:ext uri="{FF2B5EF4-FFF2-40B4-BE49-F238E27FC236}">
                <a16:creationId xmlns:a16="http://schemas.microsoft.com/office/drawing/2014/main" id="{4B1DBC98-2D9D-697C-5480-B8E52228777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999" y="4883645"/>
            <a:ext cx="1812355" cy="1812355"/>
          </a:xfrm>
          <a:prstGeom prst="rect">
            <a:avLst/>
          </a:prstGeom>
          <a:effectLst>
            <a:outerShdw blurRad="50800" dist="38100" dir="2700000" algn="tl" rotWithShape="0">
              <a:prstClr val="black">
                <a:alpha val="40000"/>
              </a:prstClr>
            </a:outerShdw>
          </a:effectLst>
        </p:spPr>
      </p:pic>
      <p:pic>
        <p:nvPicPr>
          <p:cNvPr id="4" name="Graphic 3" descr="A dancer inside a clock representing time">
            <a:extLst>
              <a:ext uri="{FF2B5EF4-FFF2-40B4-BE49-F238E27FC236}">
                <a16:creationId xmlns:a16="http://schemas.microsoft.com/office/drawing/2014/main" id="{62091282-AC3E-EB95-4045-0571744676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9682" y="5051773"/>
            <a:ext cx="1695560" cy="1644227"/>
          </a:xfrm>
          <a:prstGeom prst="rect">
            <a:avLst/>
          </a:prstGeom>
          <a:effectLst>
            <a:outerShdw blurRad="50800" dist="38100" dir="2700000" algn="tl" rotWithShape="0">
              <a:prstClr val="black">
                <a:alpha val="40000"/>
              </a:prstClr>
            </a:outerShdw>
          </a:effectLst>
        </p:spPr>
      </p:pic>
      <p:pic>
        <p:nvPicPr>
          <p:cNvPr id="6" name="Picture 5" descr="Two dancers side by side moving with different dynamics">
            <a:extLst>
              <a:ext uri="{FF2B5EF4-FFF2-40B4-BE49-F238E27FC236}">
                <a16:creationId xmlns:a16="http://schemas.microsoft.com/office/drawing/2014/main" id="{2FE1A307-C277-DE12-3FDA-4691BDE7668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19364" y="5019531"/>
            <a:ext cx="1695560" cy="1646459"/>
          </a:xfrm>
          <a:prstGeom prst="rect">
            <a:avLst/>
          </a:prstGeom>
          <a:effectLst>
            <a:outerShdw blurRad="50800" dist="38100" dir="2700000" algn="tl" rotWithShape="0">
              <a:prstClr val="black">
                <a:alpha val="40000"/>
              </a:prstClr>
            </a:outerShdw>
          </a:effectLst>
        </p:spPr>
      </p:pic>
      <p:sp>
        <p:nvSpPr>
          <p:cNvPr id="7" name="Slide Number Placeholder 6">
            <a:extLst>
              <a:ext uri="{FF2B5EF4-FFF2-40B4-BE49-F238E27FC236}">
                <a16:creationId xmlns:a16="http://schemas.microsoft.com/office/drawing/2014/main" id="{5E15433D-D6A8-DDFD-EBEB-E9190D146F0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105</a:t>
            </a:fld>
            <a:endParaRPr lang="en-AU" dirty="0"/>
          </a:p>
        </p:txBody>
      </p:sp>
    </p:spTree>
    <p:extLst>
      <p:ext uri="{BB962C8B-B14F-4D97-AF65-F5344CB8AC3E}">
        <p14:creationId xmlns:p14="http://schemas.microsoft.com/office/powerpoint/2010/main" val="14582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1F06A40-5783-0301-69BC-5FD7126CE84A}"/>
              </a:ext>
              <a:ext uri="{C183D7F6-B498-43B3-948B-1728B52AA6E4}">
                <adec:decorative xmlns:adec="http://schemas.microsoft.com/office/drawing/2017/decorative" val="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20" y="10"/>
            <a:ext cx="5039980" cy="6857990"/>
          </a:xfrm>
          <a:noFill/>
        </p:spPr>
      </p:pic>
      <p:sp>
        <p:nvSpPr>
          <p:cNvPr id="3" name="Title 2">
            <a:extLst>
              <a:ext uri="{FF2B5EF4-FFF2-40B4-BE49-F238E27FC236}">
                <a16:creationId xmlns:a16="http://schemas.microsoft.com/office/drawing/2014/main" id="{0FE1C521-D8D3-525A-6C45-9334212B61EA}"/>
              </a:ext>
            </a:extLst>
          </p:cNvPr>
          <p:cNvSpPr>
            <a:spLocks noGrp="1"/>
          </p:cNvSpPr>
          <p:nvPr>
            <p:ph type="title"/>
          </p:nvPr>
        </p:nvSpPr>
        <p:spPr>
          <a:xfrm>
            <a:off x="5400000" y="360000"/>
            <a:ext cx="6407150" cy="554400"/>
          </a:xfrm>
        </p:spPr>
        <p:txBody>
          <a:bodyPr anchor="t">
            <a:normAutofit/>
          </a:bodyPr>
          <a:lstStyle/>
          <a:p>
            <a:r>
              <a:rPr lang="en-AU" dirty="0">
                <a:latin typeface="+mj-lt"/>
              </a:rPr>
              <a:t>Film festival</a:t>
            </a:r>
          </a:p>
        </p:txBody>
      </p:sp>
      <p:sp>
        <p:nvSpPr>
          <p:cNvPr id="4" name="Text Placeholder 3">
            <a:extLst>
              <a:ext uri="{FF2B5EF4-FFF2-40B4-BE49-F238E27FC236}">
                <a16:creationId xmlns:a16="http://schemas.microsoft.com/office/drawing/2014/main" id="{7AA59B0D-49F3-0A1E-64BF-28D602901828}"/>
              </a:ext>
            </a:extLst>
          </p:cNvPr>
          <p:cNvSpPr>
            <a:spLocks noGrp="1"/>
          </p:cNvSpPr>
          <p:nvPr>
            <p:ph type="body" sz="quarter" idx="18"/>
          </p:nvPr>
        </p:nvSpPr>
        <p:spPr>
          <a:xfrm>
            <a:off x="5399998" y="982520"/>
            <a:ext cx="6407150" cy="294189"/>
          </a:xfrm>
        </p:spPr>
        <p:txBody>
          <a:bodyPr anchor="b">
            <a:noAutofit/>
          </a:bodyPr>
          <a:lstStyle/>
          <a:p>
            <a:pPr>
              <a:lnSpc>
                <a:spcPct val="140000"/>
              </a:lnSpc>
            </a:pPr>
            <a:r>
              <a:rPr lang="en-AU">
                <a:latin typeface="+mj-lt"/>
              </a:rPr>
              <a:t>4.6a</a:t>
            </a:r>
          </a:p>
        </p:txBody>
      </p:sp>
      <p:sp>
        <p:nvSpPr>
          <p:cNvPr id="5" name="Content Placeholder 4">
            <a:extLst>
              <a:ext uri="{FF2B5EF4-FFF2-40B4-BE49-F238E27FC236}">
                <a16:creationId xmlns:a16="http://schemas.microsoft.com/office/drawing/2014/main" id="{665D8A6B-EE73-0133-CCB3-71E581D17887}"/>
              </a:ext>
            </a:extLst>
          </p:cNvPr>
          <p:cNvSpPr>
            <a:spLocks noGrp="1"/>
          </p:cNvSpPr>
          <p:nvPr>
            <p:ph type="body" sz="quarter" idx="17"/>
          </p:nvPr>
        </p:nvSpPr>
        <p:spPr>
          <a:xfrm>
            <a:off x="5399998" y="1447200"/>
            <a:ext cx="6407150" cy="4536000"/>
          </a:xfrm>
        </p:spPr>
        <p:txBody>
          <a:bodyPr>
            <a:normAutofit lnSpcReduction="10000"/>
          </a:bodyPr>
          <a:lstStyle/>
          <a:p>
            <a:r>
              <a:rPr lang="en-AU" sz="1800" b="1" dirty="0">
                <a:latin typeface="+mn-lt"/>
              </a:rPr>
              <a:t>Congratulations!</a:t>
            </a:r>
          </a:p>
          <a:p>
            <a:r>
              <a:rPr lang="en-AU" sz="1800" dirty="0">
                <a:latin typeface="+mn-lt"/>
              </a:rPr>
              <a:t>Today we celebrate our collective achievements. As we watch each other’s films, please remember to be respectful by:</a:t>
            </a:r>
          </a:p>
          <a:p>
            <a:pPr marL="342900" lvl="0" indent="-342900" defTabSz="914400" eaLnBrk="0" fontAlgn="base" hangingPunct="0">
              <a:spcBef>
                <a:spcPct val="0"/>
              </a:spcBef>
              <a:buFont typeface="Arial" panose="020B0604020202020204" pitchFamily="34" charset="0"/>
              <a:buChar char="•"/>
            </a:pPr>
            <a:r>
              <a:rPr lang="en-US" altLang="en-US" sz="1800" dirty="0">
                <a:latin typeface="+mn-lt"/>
              </a:rPr>
              <a:t>listening quietly while others are acknowledged</a:t>
            </a:r>
          </a:p>
          <a:p>
            <a:pPr marL="342900" lvl="0" indent="-342900" defTabSz="914400" eaLnBrk="0" fontAlgn="base" hangingPunct="0">
              <a:spcBef>
                <a:spcPct val="0"/>
              </a:spcBef>
              <a:buFont typeface="Arial" panose="020B0604020202020204" pitchFamily="34" charset="0"/>
              <a:buChar char="•"/>
            </a:pPr>
            <a:r>
              <a:rPr lang="en-US" altLang="en-US" sz="1800" dirty="0">
                <a:latin typeface="+mn-lt"/>
              </a:rPr>
              <a:t>clapping appropriately</a:t>
            </a:r>
          </a:p>
          <a:p>
            <a:pPr marL="342900" lvl="0" indent="-342900" defTabSz="914400" eaLnBrk="0" fontAlgn="base" hangingPunct="0">
              <a:spcBef>
                <a:spcPct val="0"/>
              </a:spcBef>
              <a:buFont typeface="Arial" panose="020B0604020202020204" pitchFamily="34" charset="0"/>
              <a:buChar char="•"/>
            </a:pPr>
            <a:r>
              <a:rPr lang="en-US" altLang="en-US" sz="1800" dirty="0">
                <a:latin typeface="+mn-lt"/>
              </a:rPr>
              <a:t>using positive and supportive language</a:t>
            </a:r>
          </a:p>
          <a:p>
            <a:pPr marL="342900" lvl="0" indent="-342900" defTabSz="914400" eaLnBrk="0" fontAlgn="base" hangingPunct="0">
              <a:spcBef>
                <a:spcPct val="0"/>
              </a:spcBef>
              <a:buFont typeface="Arial" panose="020B0604020202020204" pitchFamily="34" charset="0"/>
              <a:buChar char="•"/>
            </a:pPr>
            <a:r>
              <a:rPr lang="en-US" altLang="en-US" sz="1800" dirty="0">
                <a:latin typeface="+mn-lt"/>
              </a:rPr>
              <a:t>allowing everyone their moment to shine.</a:t>
            </a:r>
          </a:p>
          <a:p>
            <a:pPr lvl="0" defTabSz="914400" eaLnBrk="0" fontAlgn="base" hangingPunct="0">
              <a:spcBef>
                <a:spcPct val="0"/>
              </a:spcBef>
            </a:pPr>
            <a:r>
              <a:rPr lang="en-US" altLang="en-US" sz="1800" dirty="0">
                <a:latin typeface="+mn-lt"/>
              </a:rPr>
              <a:t>Remember to enter your film into </a:t>
            </a:r>
            <a:r>
              <a:rPr lang="en-US" altLang="en-US" sz="1800" dirty="0">
                <a:latin typeface="+mn-lt"/>
                <a:hlinkClick r:id="rId3"/>
              </a:rPr>
              <a:t>The CApture Film Festival</a:t>
            </a:r>
            <a:r>
              <a:rPr lang="en-US" altLang="en-US" sz="1800" dirty="0">
                <a:latin typeface="+mn-lt"/>
              </a:rPr>
              <a:t> by the due date!</a:t>
            </a:r>
          </a:p>
        </p:txBody>
      </p:sp>
      <p:sp>
        <p:nvSpPr>
          <p:cNvPr id="2" name="Slide Number Placeholder 1">
            <a:extLst>
              <a:ext uri="{FF2B5EF4-FFF2-40B4-BE49-F238E27FC236}">
                <a16:creationId xmlns:a16="http://schemas.microsoft.com/office/drawing/2014/main" id="{14971D99-4763-CF17-E39D-F0BC8C23CE35}"/>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106</a:t>
            </a:fld>
            <a:endParaRPr lang="en-AU"/>
          </a:p>
        </p:txBody>
      </p:sp>
    </p:spTree>
    <p:extLst>
      <p:ext uri="{BB962C8B-B14F-4D97-AF65-F5344CB8AC3E}">
        <p14:creationId xmlns:p14="http://schemas.microsoft.com/office/powerpoint/2010/main" val="200149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1165B-64B9-6A11-E686-33705769D21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7FC1EB6-6E97-030E-871C-7C77160E8119}"/>
              </a:ext>
            </a:extLst>
          </p:cNvPr>
          <p:cNvSpPr>
            <a:spLocks noGrp="1"/>
          </p:cNvSpPr>
          <p:nvPr>
            <p:ph type="ctrTitle"/>
          </p:nvPr>
        </p:nvSpPr>
        <p:spPr/>
        <p:txBody>
          <a:bodyPr/>
          <a:lstStyle/>
          <a:p>
            <a:r>
              <a:rPr lang="en-AU">
                <a:latin typeface="+mj-lt"/>
                <a:cs typeface="Arial"/>
              </a:rPr>
              <a:t>Learning sequence 5 – Appreciation –analysing dance on film</a:t>
            </a:r>
            <a:endParaRPr lang="en-AU">
              <a:latin typeface="+mj-lt"/>
            </a:endParaRPr>
          </a:p>
        </p:txBody>
      </p:sp>
    </p:spTree>
    <p:extLst>
      <p:ext uri="{BB962C8B-B14F-4D97-AF65-F5344CB8AC3E}">
        <p14:creationId xmlns:p14="http://schemas.microsoft.com/office/powerpoint/2010/main" val="266510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DA87D-9A63-94F3-B100-B7313206A04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6FDB7A9-14AC-2BC5-FF33-4C3D06A1D7F8}"/>
              </a:ext>
            </a:extLst>
          </p:cNvPr>
          <p:cNvSpPr>
            <a:spLocks noGrp="1"/>
          </p:cNvSpPr>
          <p:nvPr>
            <p:ph type="title"/>
          </p:nvPr>
        </p:nvSpPr>
        <p:spPr/>
        <p:txBody>
          <a:bodyPr/>
          <a:lstStyle/>
          <a:p>
            <a:r>
              <a:rPr lang="en-AU" dirty="0">
                <a:latin typeface="+mj-lt"/>
              </a:rPr>
              <a:t>Learning intentions and success criteria (5)</a:t>
            </a:r>
          </a:p>
        </p:txBody>
      </p:sp>
      <p:sp>
        <p:nvSpPr>
          <p:cNvPr id="3" name="TextBox 2">
            <a:extLst>
              <a:ext uri="{FF2B5EF4-FFF2-40B4-BE49-F238E27FC236}">
                <a16:creationId xmlns:a16="http://schemas.microsoft.com/office/drawing/2014/main" id="{C828FEAA-B6FD-6BD0-713F-3A587C441DC9}"/>
              </a:ext>
            </a:extLst>
          </p:cNvPr>
          <p:cNvSpPr txBox="1"/>
          <p:nvPr/>
        </p:nvSpPr>
        <p:spPr>
          <a:xfrm>
            <a:off x="370416" y="1894417"/>
            <a:ext cx="11303000" cy="440569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2000" b="1" dirty="0">
                <a:solidFill>
                  <a:schemeClr val="accent1"/>
                </a:solidFill>
                <a:latin typeface="+mj-lt"/>
                <a:cs typeface="Arial"/>
              </a:rPr>
              <a:t>We are learning to</a:t>
            </a:r>
            <a:endParaRPr lang="en-AU" sz="2000" b="1" dirty="0">
              <a:solidFill>
                <a:schemeClr val="accent1"/>
              </a:solidFill>
              <a:latin typeface="+mj-lt"/>
              <a:ea typeface="+mn-lt"/>
              <a:cs typeface="Arial"/>
            </a:endParaRPr>
          </a:p>
          <a:p>
            <a:pPr marL="342900" indent="-342900">
              <a:lnSpc>
                <a:spcPct val="150000"/>
              </a:lnSpc>
              <a:spcAft>
                <a:spcPts val="1200"/>
              </a:spcAft>
              <a:buFont typeface="Arial" panose="020B0604020202020204" pitchFamily="34" charset="0"/>
              <a:buChar char="•"/>
            </a:pPr>
            <a:r>
              <a:rPr lang="en-AU" sz="2000" dirty="0">
                <a:cs typeface="Arial"/>
              </a:rPr>
              <a:t>understand how Sergio Reis communicates his intent in </a:t>
            </a:r>
            <a:r>
              <a:rPr lang="en-AU" sz="2000" i="1" dirty="0">
                <a:cs typeface="Arial"/>
              </a:rPr>
              <a:t>Somebody That I Used To Know </a:t>
            </a:r>
            <a:r>
              <a:rPr lang="en-AU" sz="2000" dirty="0">
                <a:cs typeface="Arial"/>
              </a:rPr>
              <a:t>through movement.</a:t>
            </a:r>
            <a:endParaRPr lang="en-AU" sz="2000" i="1" dirty="0">
              <a:cs typeface="Arial"/>
            </a:endParaRPr>
          </a:p>
          <a:p>
            <a:pPr>
              <a:lnSpc>
                <a:spcPct val="150000"/>
              </a:lnSpc>
              <a:spcAft>
                <a:spcPts val="1200"/>
              </a:spcAft>
            </a:pPr>
            <a:r>
              <a:rPr lang="en-AU" sz="2000" b="1" dirty="0">
                <a:solidFill>
                  <a:schemeClr val="accent1"/>
                </a:solidFill>
                <a:latin typeface="+mj-lt"/>
                <a:cs typeface="Arial"/>
              </a:rPr>
              <a:t>We can</a:t>
            </a:r>
            <a:endParaRPr lang="en-US" sz="2000" dirty="0">
              <a:solidFill>
                <a:schemeClr val="accent1"/>
              </a:solidFill>
              <a:latin typeface="+mj-lt"/>
              <a:cs typeface="Arial"/>
            </a:endParaRPr>
          </a:p>
          <a:p>
            <a:pPr marL="342900" indent="-342900">
              <a:lnSpc>
                <a:spcPct val="150000"/>
              </a:lnSpc>
              <a:spcAft>
                <a:spcPts val="1200"/>
              </a:spcAft>
              <a:buFont typeface="Arial"/>
              <a:buChar char="•"/>
            </a:pPr>
            <a:r>
              <a:rPr lang="en-AU" sz="2000" dirty="0">
                <a:cs typeface="Arial"/>
              </a:rPr>
              <a:t>identify and describe Reis’ intent through the use of space</a:t>
            </a:r>
          </a:p>
          <a:p>
            <a:pPr marL="342900" indent="-342900">
              <a:lnSpc>
                <a:spcPct val="150000"/>
              </a:lnSpc>
              <a:spcAft>
                <a:spcPts val="1200"/>
              </a:spcAft>
              <a:buFont typeface="Arial"/>
              <a:buChar char="•"/>
            </a:pPr>
            <a:r>
              <a:rPr lang="en-AU" sz="2000" dirty="0">
                <a:ea typeface="+mn-lt"/>
                <a:cs typeface="Arial"/>
              </a:rPr>
              <a:t>interpret Reis’ intent through the analysis of movement</a:t>
            </a:r>
          </a:p>
          <a:p>
            <a:pPr marL="342900" indent="-342900">
              <a:lnSpc>
                <a:spcPct val="150000"/>
              </a:lnSpc>
              <a:spcAft>
                <a:spcPts val="1200"/>
              </a:spcAft>
              <a:buFont typeface="Arial"/>
              <a:buChar char="•"/>
            </a:pPr>
            <a:r>
              <a:rPr lang="en-AU" sz="2000" dirty="0">
                <a:cs typeface="Arial"/>
              </a:rPr>
              <a:t>write well-structured PEEL paragraphs using precise dance language and specific movement examples. </a:t>
            </a:r>
          </a:p>
        </p:txBody>
      </p:sp>
      <p:sp>
        <p:nvSpPr>
          <p:cNvPr id="4" name="Slide Number Placeholder 3">
            <a:extLst>
              <a:ext uri="{FF2B5EF4-FFF2-40B4-BE49-F238E27FC236}">
                <a16:creationId xmlns:a16="http://schemas.microsoft.com/office/drawing/2014/main" id="{29D0C221-EB26-186A-3DFE-54091714323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108</a:t>
            </a:fld>
            <a:endParaRPr lang="en-AU" dirty="0"/>
          </a:p>
        </p:txBody>
      </p:sp>
    </p:spTree>
    <p:extLst>
      <p:ext uri="{BB962C8B-B14F-4D97-AF65-F5344CB8AC3E}">
        <p14:creationId xmlns:p14="http://schemas.microsoft.com/office/powerpoint/2010/main" val="146113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762AA-A43A-898A-F11D-4D6589085A9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CDDB059-21E3-6C3C-C847-83FE0CFD84ED}"/>
              </a:ext>
            </a:extLst>
          </p:cNvPr>
          <p:cNvSpPr>
            <a:spLocks noGrp="1"/>
          </p:cNvSpPr>
          <p:nvPr>
            <p:ph type="title"/>
          </p:nvPr>
        </p:nvSpPr>
        <p:spPr/>
        <p:txBody>
          <a:bodyPr/>
          <a:lstStyle/>
          <a:p>
            <a:r>
              <a:rPr lang="en-US" dirty="0">
                <a:latin typeface="+mj-lt"/>
                <a:cs typeface="Arial"/>
              </a:rPr>
              <a:t>Sergio Reis and CDK Company</a:t>
            </a:r>
            <a:endParaRPr lang="en-US" dirty="0">
              <a:latin typeface="+mj-lt"/>
            </a:endParaRPr>
          </a:p>
        </p:txBody>
      </p:sp>
      <p:sp>
        <p:nvSpPr>
          <p:cNvPr id="4" name="Text Placeholder 3">
            <a:extLst>
              <a:ext uri="{FF2B5EF4-FFF2-40B4-BE49-F238E27FC236}">
                <a16:creationId xmlns:a16="http://schemas.microsoft.com/office/drawing/2014/main" id="{F7D28885-93CA-6373-EC45-6CDD19D596BE}"/>
              </a:ext>
            </a:extLst>
          </p:cNvPr>
          <p:cNvSpPr>
            <a:spLocks noGrp="1"/>
          </p:cNvSpPr>
          <p:nvPr>
            <p:ph type="body" sz="quarter" idx="18"/>
          </p:nvPr>
        </p:nvSpPr>
        <p:spPr>
          <a:xfrm>
            <a:off x="360000" y="982520"/>
            <a:ext cx="11454557" cy="310015"/>
          </a:xfrm>
        </p:spPr>
        <p:txBody>
          <a:bodyPr/>
          <a:lstStyle/>
          <a:p>
            <a:r>
              <a:rPr lang="en-AU" dirty="0">
                <a:latin typeface="+mj-lt"/>
              </a:rPr>
              <a:t>5.1a</a:t>
            </a:r>
            <a:endParaRPr lang="en-AU" dirty="0">
              <a:solidFill>
                <a:schemeClr val="tx1"/>
              </a:solidFill>
              <a:latin typeface="+mj-lt"/>
            </a:endParaRPr>
          </a:p>
        </p:txBody>
      </p:sp>
      <p:sp>
        <p:nvSpPr>
          <p:cNvPr id="13" name="Rectangle: Rounded Corners 12">
            <a:extLst>
              <a:ext uri="{FF2B5EF4-FFF2-40B4-BE49-F238E27FC236}">
                <a16:creationId xmlns:a16="http://schemas.microsoft.com/office/drawing/2014/main" id="{2F993FCF-4000-D680-D356-D9258BB0251A}"/>
              </a:ext>
            </a:extLst>
          </p:cNvPr>
          <p:cNvSpPr/>
          <p:nvPr/>
        </p:nvSpPr>
        <p:spPr>
          <a:xfrm>
            <a:off x="360000" y="1744717"/>
            <a:ext cx="5580716" cy="3951890"/>
          </a:xfrm>
          <a:prstGeom prst="roundRect">
            <a:avLst>
              <a:gd name="adj" fmla="val 6038"/>
            </a:avLst>
          </a:prstGeom>
          <a:ln/>
          <a:effectLst/>
        </p:spPr>
        <p:style>
          <a:lnRef idx="0">
            <a:schemeClr val="accent4"/>
          </a:lnRef>
          <a:fillRef idx="3">
            <a:schemeClr val="accent4"/>
          </a:fillRef>
          <a:effectRef idx="3">
            <a:schemeClr val="accent4"/>
          </a:effectRef>
          <a:fontRef idx="minor">
            <a:schemeClr val="lt1"/>
          </a:fontRef>
        </p:style>
        <p:txBody>
          <a:bodyPr lIns="91440" tIns="45720" rIns="91440" bIns="45720" rtlCol="0" anchor="t"/>
          <a:lstStyle/>
          <a:p>
            <a:pPr>
              <a:lnSpc>
                <a:spcPct val="150000"/>
              </a:lnSpc>
              <a:spcAft>
                <a:spcPts val="1200"/>
              </a:spcAft>
            </a:pPr>
            <a:r>
              <a:rPr lang="en-AU" sz="2000" dirty="0">
                <a:solidFill>
                  <a:schemeClr val="tx1"/>
                </a:solidFill>
              </a:rPr>
              <a:t>Sergio Reis is a Dutch choreographer and creative director known for his emotionally driven movement and strong visual storytelling. He is based in the Netherlands and is the founder and creative director of CDK Company, an international dance collective known for innovative contemporary and commercial choreography. </a:t>
            </a:r>
          </a:p>
        </p:txBody>
      </p:sp>
      <p:sp>
        <p:nvSpPr>
          <p:cNvPr id="25" name="Rectangle: Rounded Corners 24">
            <a:extLst>
              <a:ext uri="{FF2B5EF4-FFF2-40B4-BE49-F238E27FC236}">
                <a16:creationId xmlns:a16="http://schemas.microsoft.com/office/drawing/2014/main" id="{F20DADF2-9A94-81D0-6B17-A524A9687F1A}"/>
              </a:ext>
            </a:extLst>
          </p:cNvPr>
          <p:cNvSpPr/>
          <p:nvPr/>
        </p:nvSpPr>
        <p:spPr>
          <a:xfrm>
            <a:off x="6233841" y="1744717"/>
            <a:ext cx="5580716" cy="3951890"/>
          </a:xfrm>
          <a:prstGeom prst="roundRect">
            <a:avLst>
              <a:gd name="adj" fmla="val 8299"/>
            </a:avLst>
          </a:prstGeom>
          <a:ln/>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t"/>
          <a:lstStyle/>
          <a:p>
            <a:pPr>
              <a:lnSpc>
                <a:spcPct val="150000"/>
              </a:lnSpc>
              <a:spcAft>
                <a:spcPts val="1200"/>
              </a:spcAft>
            </a:pPr>
            <a:r>
              <a:rPr lang="en-AU" sz="2000" dirty="0">
                <a:solidFill>
                  <a:schemeClr val="tx1"/>
                </a:solidFill>
              </a:rPr>
              <a:t>Reis has collaborated with and choreographed for major international artists including Troye Sivan, Charli XCX, Kylie Minogue, Lizzo and BTS. He has also contributed to global campaigns in the commercial and fashion world, choreographing for GAP, Calvin Klein and Charlotte Tilbury.</a:t>
            </a:r>
          </a:p>
        </p:txBody>
      </p:sp>
      <p:sp>
        <p:nvSpPr>
          <p:cNvPr id="12" name="TextBox 11">
            <a:extLst>
              <a:ext uri="{FF2B5EF4-FFF2-40B4-BE49-F238E27FC236}">
                <a16:creationId xmlns:a16="http://schemas.microsoft.com/office/drawing/2014/main" id="{2F719664-4605-8B62-EE27-56D6E6EE29CC}"/>
              </a:ext>
            </a:extLst>
          </p:cNvPr>
          <p:cNvSpPr txBox="1"/>
          <p:nvPr/>
        </p:nvSpPr>
        <p:spPr>
          <a:xfrm>
            <a:off x="360000" y="6516001"/>
            <a:ext cx="4314825" cy="180000"/>
          </a:xfrm>
          <a:prstGeom prst="rect">
            <a:avLst/>
          </a:prstGeom>
          <a:noFill/>
        </p:spPr>
        <p:txBody>
          <a:bodyPr wrap="square" lIns="0" tIns="0" rIns="0" bIns="0" rtlCol="0">
            <a:noAutofit/>
          </a:bodyPr>
          <a:lstStyle/>
          <a:p>
            <a:pPr algn="l"/>
            <a:r>
              <a:rPr lang="en-AU" sz="1000"/>
              <a:t>Sergio Reis, </a:t>
            </a:r>
            <a:r>
              <a:rPr lang="en-AU" sz="1000" i="1">
                <a:hlinkClick r:id="rId3"/>
              </a:rPr>
              <a:t>Biography</a:t>
            </a:r>
            <a:r>
              <a:rPr lang="en-AU" sz="1000"/>
              <a:t>, Clear Talent Group, accessed 22 January 2026.</a:t>
            </a:r>
          </a:p>
        </p:txBody>
      </p:sp>
      <p:sp>
        <p:nvSpPr>
          <p:cNvPr id="7" name="Slide Number Placeholder 6">
            <a:extLst>
              <a:ext uri="{FF2B5EF4-FFF2-40B4-BE49-F238E27FC236}">
                <a16:creationId xmlns:a16="http://schemas.microsoft.com/office/drawing/2014/main" id="{3C77F87F-2DB6-8CEC-4961-355B4E347F9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109</a:t>
            </a:fld>
            <a:endParaRPr lang="en-AU" dirty="0"/>
          </a:p>
        </p:txBody>
      </p:sp>
    </p:spTree>
    <p:extLst>
      <p:ext uri="{BB962C8B-B14F-4D97-AF65-F5344CB8AC3E}">
        <p14:creationId xmlns:p14="http://schemas.microsoft.com/office/powerpoint/2010/main" val="239442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76AE76-8B26-8127-65E4-49BED9A52CBB}"/>
              </a:ext>
            </a:extLst>
          </p:cNvPr>
          <p:cNvSpPr>
            <a:spLocks noGrp="1"/>
          </p:cNvSpPr>
          <p:nvPr>
            <p:ph type="title"/>
          </p:nvPr>
        </p:nvSpPr>
        <p:spPr/>
        <p:txBody>
          <a:bodyPr/>
          <a:lstStyle/>
          <a:p>
            <a:r>
              <a:rPr lang="en-AU">
                <a:latin typeface="+mj-lt"/>
              </a:rPr>
              <a:t>Live performance vs dance film</a:t>
            </a:r>
          </a:p>
        </p:txBody>
      </p:sp>
      <p:sp>
        <p:nvSpPr>
          <p:cNvPr id="13" name="Text Placeholder 12">
            <a:extLst>
              <a:ext uri="{FF2B5EF4-FFF2-40B4-BE49-F238E27FC236}">
                <a16:creationId xmlns:a16="http://schemas.microsoft.com/office/drawing/2014/main" id="{57F2E50C-B29E-CC73-FB44-8BC29B26438F}"/>
              </a:ext>
            </a:extLst>
          </p:cNvPr>
          <p:cNvSpPr>
            <a:spLocks noGrp="1"/>
          </p:cNvSpPr>
          <p:nvPr>
            <p:ph type="body" sz="quarter" idx="18"/>
          </p:nvPr>
        </p:nvSpPr>
        <p:spPr/>
        <p:txBody>
          <a:bodyPr/>
          <a:lstStyle/>
          <a:p>
            <a:r>
              <a:rPr lang="en-AU">
                <a:latin typeface="+mj-lt"/>
              </a:rPr>
              <a:t>1.1e</a:t>
            </a:r>
          </a:p>
        </p:txBody>
      </p:sp>
      <p:grpSp>
        <p:nvGrpSpPr>
          <p:cNvPr id="12" name="Group 11" descr="Live performance">
            <a:extLst>
              <a:ext uri="{FF2B5EF4-FFF2-40B4-BE49-F238E27FC236}">
                <a16:creationId xmlns:a16="http://schemas.microsoft.com/office/drawing/2014/main" id="{A0E4D223-30ED-1D7B-425B-837C2AA475F2}"/>
              </a:ext>
            </a:extLst>
          </p:cNvPr>
          <p:cNvGrpSpPr/>
          <p:nvPr/>
        </p:nvGrpSpPr>
        <p:grpSpPr>
          <a:xfrm>
            <a:off x="1653639" y="1123760"/>
            <a:ext cx="5471315" cy="5247059"/>
            <a:chOff x="1653639" y="1123760"/>
            <a:chExt cx="5471315" cy="5247059"/>
          </a:xfrm>
        </p:grpSpPr>
        <p:sp>
          <p:nvSpPr>
            <p:cNvPr id="5" name="Google Shape;79;p15" descr="Venn object 1">
              <a:extLst>
                <a:ext uri="{FF2B5EF4-FFF2-40B4-BE49-F238E27FC236}">
                  <a16:creationId xmlns:a16="http://schemas.microsoft.com/office/drawing/2014/main" id="{4D104F2E-A9D0-AF8D-33D2-97F0566C71B0}"/>
                </a:ext>
              </a:extLst>
            </p:cNvPr>
            <p:cNvSpPr/>
            <p:nvPr/>
          </p:nvSpPr>
          <p:spPr>
            <a:xfrm>
              <a:off x="1653639" y="1284852"/>
              <a:ext cx="5471315" cy="5085967"/>
            </a:xfrm>
            <a:prstGeom prst="ellipse">
              <a:avLst/>
            </a:prstGeom>
            <a:noFill/>
            <a:ln w="57150" cap="flat" cmpd="sng">
              <a:solidFill>
                <a:srgbClr val="00ACC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p:txBody>
        </p:sp>
        <p:sp>
          <p:nvSpPr>
            <p:cNvPr id="9" name="Rectangle: Rounded Corners 8">
              <a:extLst>
                <a:ext uri="{FF2B5EF4-FFF2-40B4-BE49-F238E27FC236}">
                  <a16:creationId xmlns:a16="http://schemas.microsoft.com/office/drawing/2014/main" id="{6985327D-BA76-9959-01EB-1FAF158AA50C}"/>
                </a:ext>
              </a:extLst>
            </p:cNvPr>
            <p:cNvSpPr/>
            <p:nvPr/>
          </p:nvSpPr>
          <p:spPr>
            <a:xfrm>
              <a:off x="3468608" y="1123760"/>
              <a:ext cx="1841375" cy="544512"/>
            </a:xfrm>
            <a:prstGeom prst="roundRect">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dirty="0">
                  <a:solidFill>
                    <a:srgbClr val="000000"/>
                  </a:solidFill>
                  <a:latin typeface="+mj-lt"/>
                  <a:cs typeface="Arial" panose="020B0604020202020204" pitchFamily="34" charset="0"/>
                </a:rPr>
                <a:t>Live performance</a:t>
              </a:r>
            </a:p>
          </p:txBody>
        </p:sp>
      </p:grpSp>
      <p:sp>
        <p:nvSpPr>
          <p:cNvPr id="6" name="Google Shape;83;p15">
            <a:extLst>
              <a:ext uri="{FF2B5EF4-FFF2-40B4-BE49-F238E27FC236}">
                <a16:creationId xmlns:a16="http://schemas.microsoft.com/office/drawing/2014/main" id="{7929AC78-7E3C-08A6-D26C-E99CB41BAD96}"/>
              </a:ext>
            </a:extLst>
          </p:cNvPr>
          <p:cNvSpPr txBox="1"/>
          <p:nvPr/>
        </p:nvSpPr>
        <p:spPr>
          <a:xfrm>
            <a:off x="2172233" y="3587341"/>
            <a:ext cx="2840000" cy="480987"/>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 sz="1600" kern="0">
                <a:solidFill>
                  <a:srgbClr val="000000"/>
                </a:solidFill>
                <a:ea typeface="Montserrat"/>
                <a:cs typeface="Arial" panose="020B0604020202020204" pitchFamily="34" charset="0"/>
                <a:sym typeface="Montserrat"/>
              </a:rPr>
              <a:t>Features of live performance</a:t>
            </a:r>
            <a:endParaRPr sz="1600" kern="0">
              <a:solidFill>
                <a:srgbClr val="000000"/>
              </a:solidFill>
              <a:ea typeface="Montserrat"/>
              <a:cs typeface="Arial" panose="020B0604020202020204" pitchFamily="34" charset="0"/>
              <a:sym typeface="Montserrat"/>
            </a:endParaRPr>
          </a:p>
        </p:txBody>
      </p:sp>
      <p:grpSp>
        <p:nvGrpSpPr>
          <p:cNvPr id="2" name="Group 1" descr="Dance film">
            <a:extLst>
              <a:ext uri="{FF2B5EF4-FFF2-40B4-BE49-F238E27FC236}">
                <a16:creationId xmlns:a16="http://schemas.microsoft.com/office/drawing/2014/main" id="{AB526400-0D0D-61F6-0D8F-D230FAE3EE03}"/>
              </a:ext>
            </a:extLst>
          </p:cNvPr>
          <p:cNvGrpSpPr/>
          <p:nvPr/>
        </p:nvGrpSpPr>
        <p:grpSpPr>
          <a:xfrm>
            <a:off x="5012233" y="1123760"/>
            <a:ext cx="5471315" cy="5247059"/>
            <a:chOff x="5012233" y="1123760"/>
            <a:chExt cx="5471315" cy="5247059"/>
          </a:xfrm>
        </p:grpSpPr>
        <p:sp>
          <p:nvSpPr>
            <p:cNvPr id="10" name="Google Shape;79;p15" descr="Venn object 1">
              <a:extLst>
                <a:ext uri="{FF2B5EF4-FFF2-40B4-BE49-F238E27FC236}">
                  <a16:creationId xmlns:a16="http://schemas.microsoft.com/office/drawing/2014/main" id="{7F9AEF08-D20A-7C6A-BBCD-E7251FAFEF5D}"/>
                </a:ext>
              </a:extLst>
            </p:cNvPr>
            <p:cNvSpPr/>
            <p:nvPr/>
          </p:nvSpPr>
          <p:spPr>
            <a:xfrm>
              <a:off x="5012233" y="1284852"/>
              <a:ext cx="5471315" cy="5085967"/>
            </a:xfrm>
            <a:prstGeom prst="ellipse">
              <a:avLst/>
            </a:prstGeom>
            <a:noFill/>
            <a:ln w="57150" cap="flat" cmpd="sng">
              <a:solidFill>
                <a:srgbClr val="C81B6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p:txBody>
        </p:sp>
        <p:sp>
          <p:nvSpPr>
            <p:cNvPr id="11" name="Rectangle: Rounded Corners 10">
              <a:extLst>
                <a:ext uri="{FF2B5EF4-FFF2-40B4-BE49-F238E27FC236}">
                  <a16:creationId xmlns:a16="http://schemas.microsoft.com/office/drawing/2014/main" id="{97CF7C23-ED1B-E42A-3AFD-251B65522A3A}"/>
                </a:ext>
              </a:extLst>
            </p:cNvPr>
            <p:cNvSpPr/>
            <p:nvPr/>
          </p:nvSpPr>
          <p:spPr>
            <a:xfrm>
              <a:off x="6827203" y="1123760"/>
              <a:ext cx="1841375" cy="544512"/>
            </a:xfrm>
            <a:prstGeom prst="roundRect">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a:solidFill>
                    <a:srgbClr val="000000"/>
                  </a:solidFill>
                  <a:latin typeface="+mj-lt"/>
                  <a:cs typeface="Arial" panose="020B0604020202020204" pitchFamily="34" charset="0"/>
                </a:rPr>
                <a:t>Dance film</a:t>
              </a:r>
            </a:p>
          </p:txBody>
        </p:sp>
      </p:grpSp>
      <p:sp>
        <p:nvSpPr>
          <p:cNvPr id="7" name="Google Shape;84;p15">
            <a:extLst>
              <a:ext uri="{FF2B5EF4-FFF2-40B4-BE49-F238E27FC236}">
                <a16:creationId xmlns:a16="http://schemas.microsoft.com/office/drawing/2014/main" id="{20C12809-0B2D-4F6C-1E45-A032BCB4FC87}"/>
              </a:ext>
            </a:extLst>
          </p:cNvPr>
          <p:cNvSpPr txBox="1"/>
          <p:nvPr/>
        </p:nvSpPr>
        <p:spPr>
          <a:xfrm>
            <a:off x="7659220" y="3548595"/>
            <a:ext cx="2290061" cy="480987"/>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 sz="1600" kern="0" dirty="0">
                <a:solidFill>
                  <a:srgbClr val="000000"/>
                </a:solidFill>
                <a:ea typeface="Montserrat"/>
                <a:cs typeface="Arial" panose="020B0604020202020204" pitchFamily="34" charset="0"/>
                <a:sym typeface="Montserrat"/>
              </a:rPr>
              <a:t>Features of dance film</a:t>
            </a:r>
            <a:endParaRPr sz="1600" kern="0" dirty="0">
              <a:solidFill>
                <a:srgbClr val="000000"/>
              </a:solidFill>
              <a:ea typeface="Montserrat"/>
              <a:cs typeface="Arial" panose="020B0604020202020204" pitchFamily="34" charset="0"/>
              <a:sym typeface="Montserrat"/>
            </a:endParaRPr>
          </a:p>
        </p:txBody>
      </p:sp>
      <p:sp>
        <p:nvSpPr>
          <p:cNvPr id="8" name="Google Shape;85;p15">
            <a:extLst>
              <a:ext uri="{FF2B5EF4-FFF2-40B4-BE49-F238E27FC236}">
                <a16:creationId xmlns:a16="http://schemas.microsoft.com/office/drawing/2014/main" id="{F6A59A3B-162F-EA43-AD23-33BEF8DA5A86}"/>
              </a:ext>
            </a:extLst>
          </p:cNvPr>
          <p:cNvSpPr txBox="1"/>
          <p:nvPr/>
        </p:nvSpPr>
        <p:spPr>
          <a:xfrm>
            <a:off x="5383008" y="3317591"/>
            <a:ext cx="1504400" cy="1020486"/>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1200"/>
            </a:pPr>
            <a:r>
              <a:rPr lang="en" sz="1600" kern="0">
                <a:solidFill>
                  <a:srgbClr val="000000"/>
                </a:solidFill>
                <a:ea typeface="Montserrat"/>
                <a:cs typeface="Arial" panose="020B0604020202020204" pitchFamily="34" charset="0"/>
                <a:sym typeface="Montserrat"/>
              </a:rPr>
              <a:t>Features similar to both</a:t>
            </a:r>
            <a:endParaRPr lang="en-AU" sz="1600" kern="0">
              <a:solidFill>
                <a:srgbClr val="000000"/>
              </a:solidFill>
              <a:ea typeface="Montserrat"/>
              <a:cs typeface="Arial" panose="020B0604020202020204" pitchFamily="34" charset="0"/>
              <a:sym typeface="Montserrat"/>
            </a:endParaRPr>
          </a:p>
        </p:txBody>
      </p:sp>
      <p:sp>
        <p:nvSpPr>
          <p:cNvPr id="4" name="Slide Number Placeholder 3">
            <a:extLst>
              <a:ext uri="{FF2B5EF4-FFF2-40B4-BE49-F238E27FC236}">
                <a16:creationId xmlns:a16="http://schemas.microsoft.com/office/drawing/2014/main" id="{9EDC2911-6C78-85EC-1CD8-BBE4A2F3C34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dirty="0"/>
          </a:p>
        </p:txBody>
      </p:sp>
    </p:spTree>
    <p:extLst>
      <p:ext uri="{BB962C8B-B14F-4D97-AF65-F5344CB8AC3E}">
        <p14:creationId xmlns:p14="http://schemas.microsoft.com/office/powerpoint/2010/main" val="259703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A827F-0A8B-A26E-4A55-47355FEBA13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9B6EE8-BD3A-1C8F-D254-1C1EB46C0F0B}"/>
              </a:ext>
            </a:extLst>
          </p:cNvPr>
          <p:cNvSpPr>
            <a:spLocks noGrp="1"/>
          </p:cNvSpPr>
          <p:nvPr>
            <p:ph type="title"/>
          </p:nvPr>
        </p:nvSpPr>
        <p:spPr>
          <a:xfrm>
            <a:off x="354000" y="343749"/>
            <a:ext cx="11637372" cy="545601"/>
          </a:xfrm>
        </p:spPr>
        <p:txBody>
          <a:bodyPr/>
          <a:lstStyle/>
          <a:p>
            <a:r>
              <a:rPr lang="en-US" i="1" dirty="0">
                <a:latin typeface="+mj-lt"/>
              </a:rPr>
              <a:t>Somebody That I Used To Know</a:t>
            </a:r>
          </a:p>
        </p:txBody>
      </p:sp>
      <p:sp>
        <p:nvSpPr>
          <p:cNvPr id="6" name="Text Placeholder 3">
            <a:extLst>
              <a:ext uri="{FF2B5EF4-FFF2-40B4-BE49-F238E27FC236}">
                <a16:creationId xmlns:a16="http://schemas.microsoft.com/office/drawing/2014/main" id="{B1B83920-8D85-CE94-249F-EFAA24FBBB36}"/>
              </a:ext>
            </a:extLst>
          </p:cNvPr>
          <p:cNvSpPr>
            <a:spLocks noGrp="1"/>
          </p:cNvSpPr>
          <p:nvPr>
            <p:ph type="body" sz="quarter" idx="18"/>
          </p:nvPr>
        </p:nvSpPr>
        <p:spPr>
          <a:xfrm>
            <a:off x="360000" y="982520"/>
            <a:ext cx="11631372" cy="310015"/>
          </a:xfrm>
        </p:spPr>
        <p:txBody>
          <a:bodyPr/>
          <a:lstStyle/>
          <a:p>
            <a:r>
              <a:rPr lang="en-US">
                <a:latin typeface="+mj-lt"/>
                <a:cs typeface="Arial"/>
              </a:rPr>
              <a:t>5.1b                                                 		</a:t>
            </a:r>
            <a:endParaRPr lang="en-US">
              <a:latin typeface="+mj-lt"/>
            </a:endParaRPr>
          </a:p>
        </p:txBody>
      </p:sp>
      <p:pic>
        <p:nvPicPr>
          <p:cNvPr id="12" name="Online Media 1" descr="CDK - Somebody That I Used To Know by Gotye">
            <a:hlinkClick r:id="" action="ppaction://media"/>
            <a:extLst>
              <a:ext uri="{FF2B5EF4-FFF2-40B4-BE49-F238E27FC236}">
                <a16:creationId xmlns:a16="http://schemas.microsoft.com/office/drawing/2014/main" id="{0AFBB94C-0E3B-707B-19F0-C4E7406CF5AC}"/>
              </a:ext>
            </a:extLst>
          </p:cNvPr>
          <p:cNvPicPr>
            <a:picLocks noRot="1" noChangeAspect="1"/>
          </p:cNvPicPr>
          <p:nvPr>
            <a:videoFile r:link="rId1"/>
          </p:nvPr>
        </p:nvPicPr>
        <p:blipFill>
          <a:blip r:embed="rId4"/>
          <a:stretch>
            <a:fillRect/>
          </a:stretch>
        </p:blipFill>
        <p:spPr>
          <a:xfrm>
            <a:off x="354000" y="1457748"/>
            <a:ext cx="5618493" cy="3174449"/>
          </a:xfrm>
          <a:prstGeom prst="roundRect">
            <a:avLst>
              <a:gd name="adj" fmla="val 6957"/>
            </a:avLst>
          </a:prstGeom>
          <a:effectLst>
            <a:outerShdw blurRad="50800" dist="38100" dir="2700000" algn="tl" rotWithShape="0">
              <a:prstClr val="black">
                <a:alpha val="40000"/>
              </a:prstClr>
            </a:outerShdw>
          </a:effectLst>
        </p:spPr>
      </p:pic>
      <p:sp>
        <p:nvSpPr>
          <p:cNvPr id="8" name="TextBox 7" descr="Dancers stand around and on a grid of long metal tables under stark, even lighting">
            <a:extLst>
              <a:ext uri="{FF2B5EF4-FFF2-40B4-BE49-F238E27FC236}">
                <a16:creationId xmlns:a16="http://schemas.microsoft.com/office/drawing/2014/main" id="{4256F2BB-454C-F129-8E5C-50071A7861B1}"/>
              </a:ext>
            </a:extLst>
          </p:cNvPr>
          <p:cNvSpPr txBox="1"/>
          <p:nvPr/>
        </p:nvSpPr>
        <p:spPr>
          <a:xfrm>
            <a:off x="354000" y="4771393"/>
            <a:ext cx="3834581" cy="177668"/>
          </a:xfrm>
          <a:prstGeom prst="rect">
            <a:avLst/>
          </a:prstGeom>
          <a:noFill/>
        </p:spPr>
        <p:txBody>
          <a:bodyPr wrap="square" lIns="0" tIns="0" rIns="0" bIns="0" rtlCol="0">
            <a:noAutofit/>
          </a:bodyPr>
          <a:lstStyle/>
          <a:p>
            <a:r>
              <a:rPr lang="en-AU" sz="1000" dirty="0">
                <a:hlinkClick r:id="rId5"/>
              </a:rPr>
              <a:t>CDK - Somebody That I Used To Know by Gotye </a:t>
            </a:r>
            <a:r>
              <a:rPr lang="en-AU" sz="1000" dirty="0"/>
              <a:t>(3:50)</a:t>
            </a:r>
          </a:p>
        </p:txBody>
      </p:sp>
      <p:sp>
        <p:nvSpPr>
          <p:cNvPr id="7" name="Rectangle: Rounded Corners 6">
            <a:extLst>
              <a:ext uri="{FF2B5EF4-FFF2-40B4-BE49-F238E27FC236}">
                <a16:creationId xmlns:a16="http://schemas.microsoft.com/office/drawing/2014/main" id="{4A226D57-BBF7-63A3-5432-0263A48DBC7F}"/>
              </a:ext>
            </a:extLst>
          </p:cNvPr>
          <p:cNvSpPr/>
          <p:nvPr/>
        </p:nvSpPr>
        <p:spPr>
          <a:xfrm>
            <a:off x="6333908" y="1457748"/>
            <a:ext cx="5498092" cy="4875782"/>
          </a:xfrm>
          <a:prstGeom prst="roundRect">
            <a:avLst>
              <a:gd name="adj" fmla="val 6344"/>
            </a:avLst>
          </a:prstGeom>
          <a:ln w="57150">
            <a:solidFill>
              <a:schemeClr val="accent2"/>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rtl="0">
              <a:lnSpc>
                <a:spcPct val="150000"/>
              </a:lnSpc>
              <a:spcAft>
                <a:spcPts val="1200"/>
              </a:spcAft>
            </a:pPr>
            <a:r>
              <a:rPr lang="en-US" sz="1600" b="1" dirty="0">
                <a:solidFill>
                  <a:srgbClr val="22272B"/>
                </a:solidFill>
                <a:ea typeface="Segoe UI"/>
                <a:cs typeface="Segoe UI"/>
              </a:rPr>
              <a:t>What do you see in the dance film?</a:t>
            </a:r>
            <a:endParaRPr lang="en-US" sz="1600" dirty="0">
              <a:solidFill>
                <a:srgbClr val="22272B"/>
              </a:solidFill>
              <a:ea typeface="Segoe UI"/>
              <a:cs typeface="Segoe UI"/>
            </a:endParaRPr>
          </a:p>
          <a:p>
            <a:pPr rtl="0">
              <a:lnSpc>
                <a:spcPct val="150000"/>
              </a:lnSpc>
              <a:spcAft>
                <a:spcPts val="1200"/>
              </a:spcAft>
            </a:pPr>
            <a:r>
              <a:rPr lang="en-US" sz="1600" dirty="0">
                <a:solidFill>
                  <a:srgbClr val="22272B"/>
                </a:solidFill>
                <a:ea typeface="Segoe UI"/>
                <a:cs typeface="Segoe UI"/>
              </a:rPr>
              <a:t>Consider the elements of dance and compositional structure.</a:t>
            </a:r>
          </a:p>
          <a:p>
            <a:pPr rtl="0">
              <a:lnSpc>
                <a:spcPct val="150000"/>
              </a:lnSpc>
              <a:spcAft>
                <a:spcPts val="1200"/>
              </a:spcAft>
            </a:pPr>
            <a:r>
              <a:rPr lang="en-US" sz="1600" b="1" dirty="0">
                <a:solidFill>
                  <a:srgbClr val="22272B"/>
                </a:solidFill>
                <a:ea typeface="Segoe UI"/>
                <a:cs typeface="Segoe UI"/>
              </a:rPr>
              <a:t>What do you think is the choreographer’s intent?</a:t>
            </a:r>
            <a:endParaRPr lang="en-US" sz="1600" dirty="0">
              <a:solidFill>
                <a:srgbClr val="22272B"/>
              </a:solidFill>
              <a:ea typeface="Segoe UI"/>
              <a:cs typeface="Segoe UI"/>
            </a:endParaRPr>
          </a:p>
          <a:p>
            <a:pPr rtl="0">
              <a:lnSpc>
                <a:spcPct val="150000"/>
              </a:lnSpc>
              <a:spcAft>
                <a:spcPts val="1200"/>
              </a:spcAft>
            </a:pPr>
            <a:r>
              <a:rPr lang="en-US" sz="1600" dirty="0">
                <a:solidFill>
                  <a:srgbClr val="22272B"/>
                </a:solidFill>
                <a:ea typeface="Segoe UI"/>
                <a:cs typeface="Segoe UI"/>
              </a:rPr>
              <a:t>Consider how the elements of dance have been manipulated in conjunction with auditory and theatrical elements.</a:t>
            </a:r>
          </a:p>
          <a:p>
            <a:pPr rtl="0">
              <a:lnSpc>
                <a:spcPct val="150000"/>
              </a:lnSpc>
              <a:spcAft>
                <a:spcPts val="1200"/>
              </a:spcAft>
            </a:pPr>
            <a:r>
              <a:rPr lang="en-US" sz="1600" b="1" dirty="0">
                <a:solidFill>
                  <a:srgbClr val="22272B"/>
                </a:solidFill>
                <a:ea typeface="Segoe UI"/>
                <a:cs typeface="Segoe UI"/>
              </a:rPr>
              <a:t>What do you wonder about this dance?</a:t>
            </a:r>
          </a:p>
          <a:p>
            <a:pPr rtl="0">
              <a:lnSpc>
                <a:spcPct val="150000"/>
              </a:lnSpc>
              <a:spcAft>
                <a:spcPts val="1200"/>
              </a:spcAft>
            </a:pPr>
            <a:r>
              <a:rPr lang="en-US" sz="1600" dirty="0">
                <a:solidFill>
                  <a:srgbClr val="22272B"/>
                </a:solidFill>
                <a:ea typeface="Segoe UI"/>
                <a:cs typeface="Segoe UI"/>
              </a:rPr>
              <a:t>If the choreographer used a different accompaniment, would you still understand the intent? </a:t>
            </a:r>
          </a:p>
        </p:txBody>
      </p:sp>
      <p:sp>
        <p:nvSpPr>
          <p:cNvPr id="4" name="Slide Number Placeholder 3">
            <a:extLst>
              <a:ext uri="{FF2B5EF4-FFF2-40B4-BE49-F238E27FC236}">
                <a16:creationId xmlns:a16="http://schemas.microsoft.com/office/drawing/2014/main" id="{62BFE75D-6D35-D644-CD94-F3AED761FAE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110</a:t>
            </a:fld>
            <a:endParaRPr lang="en-AU" dirty="0"/>
          </a:p>
        </p:txBody>
      </p:sp>
    </p:spTree>
    <p:extLst>
      <p:ext uri="{BB962C8B-B14F-4D97-AF65-F5344CB8AC3E}">
        <p14:creationId xmlns:p14="http://schemas.microsoft.com/office/powerpoint/2010/main" val="292109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AD3DE-934D-A7C2-D78F-0050592323B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57FFA6-7A2D-7F68-F47C-8D6BB03BE0A9}"/>
              </a:ext>
            </a:extLst>
          </p:cNvPr>
          <p:cNvSpPr>
            <a:spLocks noGrp="1"/>
          </p:cNvSpPr>
          <p:nvPr>
            <p:ph type="title"/>
          </p:nvPr>
        </p:nvSpPr>
        <p:spPr/>
        <p:txBody>
          <a:bodyPr/>
          <a:lstStyle/>
          <a:p>
            <a:r>
              <a:rPr lang="en-US" dirty="0">
                <a:latin typeface="+mj-lt"/>
                <a:cs typeface="Arial"/>
              </a:rPr>
              <a:t>Film versus live performance</a:t>
            </a:r>
            <a:endParaRPr lang="en-US" dirty="0">
              <a:latin typeface="+mj-lt"/>
            </a:endParaRPr>
          </a:p>
        </p:txBody>
      </p:sp>
      <p:sp>
        <p:nvSpPr>
          <p:cNvPr id="6" name="Text Placeholder 5">
            <a:extLst>
              <a:ext uri="{FF2B5EF4-FFF2-40B4-BE49-F238E27FC236}">
                <a16:creationId xmlns:a16="http://schemas.microsoft.com/office/drawing/2014/main" id="{40F64667-A043-8C24-6EB7-02DE74112F1A}"/>
              </a:ext>
            </a:extLst>
          </p:cNvPr>
          <p:cNvSpPr>
            <a:spLocks noGrp="1"/>
          </p:cNvSpPr>
          <p:nvPr>
            <p:ph type="body" sz="quarter" idx="18"/>
          </p:nvPr>
        </p:nvSpPr>
        <p:spPr/>
        <p:txBody>
          <a:bodyPr/>
          <a:lstStyle/>
          <a:p>
            <a:r>
              <a:rPr lang="en-AU">
                <a:latin typeface="+mj-lt"/>
              </a:rPr>
              <a:t>5.2a</a:t>
            </a:r>
          </a:p>
        </p:txBody>
      </p:sp>
      <p:sp>
        <p:nvSpPr>
          <p:cNvPr id="7" name="Freeform: Shape 6">
            <a:extLst>
              <a:ext uri="{FF2B5EF4-FFF2-40B4-BE49-F238E27FC236}">
                <a16:creationId xmlns:a16="http://schemas.microsoft.com/office/drawing/2014/main" id="{BBCFEFAE-A7F4-F415-5464-A660B56F7690}"/>
              </a:ext>
            </a:extLst>
          </p:cNvPr>
          <p:cNvSpPr/>
          <p:nvPr/>
        </p:nvSpPr>
        <p:spPr>
          <a:xfrm>
            <a:off x="360000" y="1775792"/>
            <a:ext cx="5323898" cy="3985385"/>
          </a:xfrm>
          <a:prstGeom prst="roundRect">
            <a:avLst>
              <a:gd name="adj" fmla="val 8463"/>
            </a:avLst>
          </a:prstGeom>
          <a:effectLst/>
        </p:spPr>
        <p:style>
          <a:lnRef idx="0">
            <a:schemeClr val="lt1">
              <a:hueOff val="0"/>
              <a:satOff val="0"/>
              <a:lumOff val="0"/>
              <a:alphaOff val="0"/>
            </a:schemeClr>
          </a:lnRef>
          <a:fillRef idx="1">
            <a:schemeClr val="accent1">
              <a:alpha val="50000"/>
              <a:hueOff val="0"/>
              <a:satOff val="0"/>
              <a:lumOff val="0"/>
              <a:alphaOff val="0"/>
            </a:schemeClr>
          </a:fillRef>
          <a:effectRef idx="0">
            <a:scrgbClr r="0" g="0" b="0"/>
          </a:effectRef>
          <a:fontRef idx="minor">
            <a:schemeClr val="tx1"/>
          </a:fontRef>
        </p:style>
        <p:txBody>
          <a:bodyPr spcFirstLastPara="0" vert="horz" wrap="square" lIns="933608" tIns="0" rIns="933608" bIns="724317" numCol="1" spcCol="1270" anchor="t" anchorCtr="0">
            <a:noAutofit/>
          </a:bodyPr>
          <a:lstStyle/>
          <a:p>
            <a:pPr marL="0" lvl="0" indent="0" algn="ctr" defTabSz="1600200" rtl="0">
              <a:lnSpc>
                <a:spcPct val="90000"/>
              </a:lnSpc>
              <a:spcBef>
                <a:spcPct val="0"/>
              </a:spcBef>
              <a:spcAft>
                <a:spcPct val="35000"/>
              </a:spcAft>
              <a:buNone/>
            </a:pPr>
            <a:r>
              <a:rPr lang="en-US" sz="3600" b="1" kern="1200" dirty="0">
                <a:latin typeface="Arial" panose="020B0604020202020204"/>
              </a:rPr>
              <a:t>Film</a:t>
            </a:r>
          </a:p>
        </p:txBody>
      </p:sp>
      <p:pic>
        <p:nvPicPr>
          <p:cNvPr id="26" name="Online Media 25" descr="CDK - Somebody That I Used To Know by Gotye">
            <a:hlinkClick r:id="" action="ppaction://media"/>
            <a:extLst>
              <a:ext uri="{FF2B5EF4-FFF2-40B4-BE49-F238E27FC236}">
                <a16:creationId xmlns:a16="http://schemas.microsoft.com/office/drawing/2014/main" id="{59087FCA-324C-0345-CE7C-CB0084C5EB37}"/>
              </a:ext>
            </a:extLst>
          </p:cNvPr>
          <p:cNvPicPr>
            <a:picLocks noRot="1" noChangeAspect="1"/>
          </p:cNvPicPr>
          <p:nvPr>
            <a:videoFile r:link="rId1"/>
          </p:nvPr>
        </p:nvPicPr>
        <p:blipFill rotWithShape="1">
          <a:blip r:embed="rId5"/>
          <a:srcRect l="11149" t="5684" r="11149" b="5684"/>
          <a:stretch>
            <a:fillRect/>
          </a:stretch>
        </p:blipFill>
        <p:spPr>
          <a:xfrm>
            <a:off x="705126" y="2522094"/>
            <a:ext cx="4633645" cy="2986314"/>
          </a:xfrm>
          <a:prstGeom prst="roundRect">
            <a:avLst>
              <a:gd name="adj" fmla="val 6690"/>
            </a:avLst>
          </a:prstGeom>
          <a:effectLst>
            <a:outerShdw blurRad="50800" dist="38100" dir="2700000" algn="tl" rotWithShape="0">
              <a:prstClr val="black">
                <a:alpha val="40000"/>
              </a:prstClr>
            </a:outerShdw>
          </a:effectLst>
        </p:spPr>
      </p:pic>
      <p:sp>
        <p:nvSpPr>
          <p:cNvPr id="16" name="TextBox 15" descr="Dancers stand around and on a grid of long metal tables under stark, even lighting">
            <a:extLst>
              <a:ext uri="{FF2B5EF4-FFF2-40B4-BE49-F238E27FC236}">
                <a16:creationId xmlns:a16="http://schemas.microsoft.com/office/drawing/2014/main" id="{AABCD395-7F83-9E02-22B9-912B3DC3B142}"/>
              </a:ext>
            </a:extLst>
          </p:cNvPr>
          <p:cNvSpPr txBox="1"/>
          <p:nvPr/>
        </p:nvSpPr>
        <p:spPr>
          <a:xfrm>
            <a:off x="360000" y="5838097"/>
            <a:ext cx="3212399" cy="165107"/>
          </a:xfrm>
          <a:prstGeom prst="rect">
            <a:avLst/>
          </a:prstGeom>
          <a:noFill/>
        </p:spPr>
        <p:txBody>
          <a:bodyPr wrap="square" lIns="0" tIns="0" rIns="0" bIns="0" rtlCol="0">
            <a:noAutofit/>
          </a:bodyPr>
          <a:lstStyle/>
          <a:p>
            <a:r>
              <a:rPr lang="en-AU" sz="1000" dirty="0">
                <a:hlinkClick r:id="rId6"/>
              </a:rPr>
              <a:t>CDK - Somebody That I Used To Know by Gotye </a:t>
            </a:r>
            <a:r>
              <a:rPr lang="en-AU" sz="1000" dirty="0"/>
              <a:t>(3:50)</a:t>
            </a:r>
          </a:p>
        </p:txBody>
      </p:sp>
      <p:sp>
        <p:nvSpPr>
          <p:cNvPr id="28" name="Freeform: Shape 6">
            <a:extLst>
              <a:ext uri="{FF2B5EF4-FFF2-40B4-BE49-F238E27FC236}">
                <a16:creationId xmlns:a16="http://schemas.microsoft.com/office/drawing/2014/main" id="{4B0DF8D3-ABC4-B20C-DEFF-EB0E91C9A581}"/>
              </a:ext>
            </a:extLst>
          </p:cNvPr>
          <p:cNvSpPr/>
          <p:nvPr/>
        </p:nvSpPr>
        <p:spPr>
          <a:xfrm>
            <a:off x="6390999" y="1775792"/>
            <a:ext cx="5323898" cy="3985385"/>
          </a:xfrm>
          <a:prstGeom prst="roundRect">
            <a:avLst>
              <a:gd name="adj" fmla="val 8463"/>
            </a:avLst>
          </a:prstGeom>
          <a:effectLst/>
        </p:spPr>
        <p:style>
          <a:lnRef idx="0">
            <a:schemeClr val="lt1">
              <a:hueOff val="0"/>
              <a:satOff val="0"/>
              <a:lumOff val="0"/>
              <a:alphaOff val="0"/>
            </a:schemeClr>
          </a:lnRef>
          <a:fillRef idx="1">
            <a:schemeClr val="accent1">
              <a:alpha val="50000"/>
              <a:hueOff val="0"/>
              <a:satOff val="0"/>
              <a:lumOff val="0"/>
              <a:alphaOff val="0"/>
            </a:schemeClr>
          </a:fillRef>
          <a:effectRef idx="0">
            <a:scrgbClr r="0" g="0" b="0"/>
          </a:effectRef>
          <a:fontRef idx="minor">
            <a:schemeClr val="tx1"/>
          </a:fontRef>
        </p:style>
        <p:txBody>
          <a:bodyPr spcFirstLastPara="0" vert="horz" wrap="square" lIns="933608" tIns="0" rIns="933608" bIns="724317" numCol="1" spcCol="1270" anchor="t" anchorCtr="0">
            <a:noAutofit/>
          </a:bodyPr>
          <a:lstStyle/>
          <a:p>
            <a:pPr marL="0" lvl="0" indent="0" algn="ctr" defTabSz="1600200" rtl="0">
              <a:lnSpc>
                <a:spcPct val="90000"/>
              </a:lnSpc>
              <a:spcBef>
                <a:spcPct val="0"/>
              </a:spcBef>
              <a:spcAft>
                <a:spcPct val="35000"/>
              </a:spcAft>
              <a:buNone/>
            </a:pPr>
            <a:r>
              <a:rPr lang="en-US" sz="3600" b="1" kern="1200" dirty="0">
                <a:latin typeface="Arial" panose="020B0604020202020204"/>
              </a:rPr>
              <a:t>Live</a:t>
            </a:r>
          </a:p>
        </p:txBody>
      </p:sp>
      <p:pic>
        <p:nvPicPr>
          <p:cNvPr id="27" name="Online Media 26" descr="CDK | Showcase | World of Dance Eindhoven 2024 | #WODEIN24">
            <a:hlinkClick r:id="" action="ppaction://media"/>
            <a:extLst>
              <a:ext uri="{FF2B5EF4-FFF2-40B4-BE49-F238E27FC236}">
                <a16:creationId xmlns:a16="http://schemas.microsoft.com/office/drawing/2014/main" id="{83B536C7-A4F2-851B-2305-AFDCE05A745A}"/>
              </a:ext>
            </a:extLst>
          </p:cNvPr>
          <p:cNvPicPr>
            <a:picLocks noRot="1" noChangeAspect="1"/>
          </p:cNvPicPr>
          <p:nvPr>
            <a:videoFile r:link="rId2"/>
          </p:nvPr>
        </p:nvPicPr>
        <p:blipFill rotWithShape="1">
          <a:blip r:embed="rId7"/>
          <a:srcRect l="9544" t="3852" r="9544" b="3852"/>
          <a:stretch>
            <a:fillRect/>
          </a:stretch>
        </p:blipFill>
        <p:spPr>
          <a:xfrm>
            <a:off x="6701579" y="2499830"/>
            <a:ext cx="4702736" cy="3030842"/>
          </a:xfrm>
          <a:prstGeom prst="roundRect">
            <a:avLst>
              <a:gd name="adj" fmla="val 8066"/>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DC9A9647-2C35-7D64-CA3C-AF50ACF4FF36}"/>
              </a:ext>
            </a:extLst>
          </p:cNvPr>
          <p:cNvSpPr txBox="1"/>
          <p:nvPr/>
        </p:nvSpPr>
        <p:spPr>
          <a:xfrm>
            <a:off x="6390999" y="5823204"/>
            <a:ext cx="4133796" cy="180000"/>
          </a:xfrm>
          <a:prstGeom prst="rect">
            <a:avLst/>
          </a:prstGeom>
          <a:noFill/>
        </p:spPr>
        <p:txBody>
          <a:bodyPr wrap="square" lIns="0" tIns="0" rIns="0" bIns="0" rtlCol="0">
            <a:noAutofit/>
          </a:bodyPr>
          <a:lstStyle/>
          <a:p>
            <a:r>
              <a:rPr lang="en-AU" sz="1000" dirty="0"/>
              <a:t>(</a:t>
            </a:r>
            <a:r>
              <a:rPr lang="en-AU" sz="1000" dirty="0">
                <a:hlinkClick r:id="rId8"/>
              </a:rPr>
              <a:t>CDK | Showcase | World of Dance Eindhoven 2024 | #WODEIN24</a:t>
            </a:r>
            <a:r>
              <a:rPr lang="en-AU" sz="1000" dirty="0"/>
              <a:t> (4:26)</a:t>
            </a:r>
          </a:p>
        </p:txBody>
      </p:sp>
      <p:sp>
        <p:nvSpPr>
          <p:cNvPr id="5" name="Slide Number Placeholder 4">
            <a:extLst>
              <a:ext uri="{FF2B5EF4-FFF2-40B4-BE49-F238E27FC236}">
                <a16:creationId xmlns:a16="http://schemas.microsoft.com/office/drawing/2014/main" id="{6CDBE038-62B5-D42D-302E-FEF22AFE17F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111</a:t>
            </a:fld>
            <a:endParaRPr lang="en-AU" dirty="0"/>
          </a:p>
        </p:txBody>
      </p:sp>
    </p:spTree>
    <p:extLst>
      <p:ext uri="{BB962C8B-B14F-4D97-AF65-F5344CB8AC3E}">
        <p14:creationId xmlns:p14="http://schemas.microsoft.com/office/powerpoint/2010/main" val="226617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6"/>
                </p:tgtEl>
              </p:cMediaNode>
            </p:video>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6"/>
                                        </p:tgtEl>
                                      </p:cBhvr>
                                    </p:cmd>
                                  </p:childTnLst>
                                </p:cTn>
                              </p:par>
                            </p:childTnLst>
                          </p:cTn>
                        </p:par>
                      </p:childTnLst>
                    </p:cTn>
                  </p:par>
                </p:childTnLst>
              </p:cTn>
              <p:nextCondLst>
                <p:cond evt="onClick" delay="0">
                  <p:tgtEl>
                    <p:spTgt spid="26"/>
                  </p:tgtEl>
                </p:cond>
              </p:nextCondLst>
            </p:seq>
            <p:video>
              <p:cMediaNode vol="80000">
                <p:cTn id="17" fill="hold" display="0">
                  <p:stCondLst>
                    <p:cond delay="indefinite"/>
                  </p:stCondLst>
                </p:cTn>
                <p:tgtEl>
                  <p:spTgt spid="27"/>
                </p:tgtEl>
              </p:cMediaNode>
            </p:video>
            <p:seq concurrent="1" nextAc="seek">
              <p:cTn id="18" restart="whenNotActive" fill="hold" evtFilter="cancelBubble" nodeType="interactiveSeq">
                <p:stCondLst>
                  <p:cond evt="onClick" delay="0">
                    <p:tgtEl>
                      <p:spTgt spid="2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6E47C-1E86-86FF-086E-0BB13545C84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1EA7E8-8DE3-4991-9A81-ECA6CEDE97CF}"/>
              </a:ext>
            </a:extLst>
          </p:cNvPr>
          <p:cNvSpPr>
            <a:spLocks noGrp="1"/>
          </p:cNvSpPr>
          <p:nvPr>
            <p:ph type="title"/>
          </p:nvPr>
        </p:nvSpPr>
        <p:spPr/>
        <p:txBody>
          <a:bodyPr/>
          <a:lstStyle/>
          <a:p>
            <a:r>
              <a:rPr lang="en-US">
                <a:latin typeface="+mj-lt"/>
                <a:cs typeface="Arial"/>
              </a:rPr>
              <a:t>Debate </a:t>
            </a:r>
            <a:endParaRPr lang="en-US">
              <a:latin typeface="+mj-lt"/>
            </a:endParaRPr>
          </a:p>
        </p:txBody>
      </p:sp>
      <p:sp>
        <p:nvSpPr>
          <p:cNvPr id="7" name="Text Placeholder 6">
            <a:extLst>
              <a:ext uri="{FF2B5EF4-FFF2-40B4-BE49-F238E27FC236}">
                <a16:creationId xmlns:a16="http://schemas.microsoft.com/office/drawing/2014/main" id="{1335E3B1-06A7-4692-BBDC-0BA9F15FDE76}"/>
              </a:ext>
            </a:extLst>
          </p:cNvPr>
          <p:cNvSpPr>
            <a:spLocks noGrp="1"/>
          </p:cNvSpPr>
          <p:nvPr>
            <p:ph type="body" sz="quarter" idx="18"/>
          </p:nvPr>
        </p:nvSpPr>
        <p:spPr/>
        <p:txBody>
          <a:bodyPr/>
          <a:lstStyle/>
          <a:p>
            <a:r>
              <a:rPr lang="en-AU">
                <a:latin typeface="+mj-lt"/>
              </a:rPr>
              <a:t>5.3a</a:t>
            </a:r>
          </a:p>
        </p:txBody>
      </p:sp>
      <p:sp>
        <p:nvSpPr>
          <p:cNvPr id="15" name="Freeform 14">
            <a:extLst>
              <a:ext uri="{FF2B5EF4-FFF2-40B4-BE49-F238E27FC236}">
                <a16:creationId xmlns:a16="http://schemas.microsoft.com/office/drawing/2014/main" id="{E204E86A-86B1-76F1-B129-8EF4588FFADD}"/>
              </a:ext>
              <a:ext uri="{C183D7F6-B498-43B3-948B-1728B52AA6E4}">
                <adec:decorative xmlns:adec="http://schemas.microsoft.com/office/drawing/2017/decorative" val="1"/>
              </a:ext>
            </a:extLst>
          </p:cNvPr>
          <p:cNvSpPr/>
          <p:nvPr/>
        </p:nvSpPr>
        <p:spPr>
          <a:xfrm>
            <a:off x="554881" y="1369454"/>
            <a:ext cx="10654144" cy="1260763"/>
          </a:xfrm>
          <a:custGeom>
            <a:avLst/>
            <a:gdLst>
              <a:gd name="connsiteX0" fmla="*/ 0 w 10654144"/>
              <a:gd name="connsiteY0" fmla="*/ 0 h 1260763"/>
              <a:gd name="connsiteX1" fmla="*/ 4641272 w 10654144"/>
              <a:gd name="connsiteY1" fmla="*/ 0 h 1260763"/>
              <a:gd name="connsiteX2" fmla="*/ 4641272 w 10654144"/>
              <a:gd name="connsiteY2" fmla="*/ 2 h 1260763"/>
              <a:gd name="connsiteX3" fmla="*/ 6012872 w 10654144"/>
              <a:gd name="connsiteY3" fmla="*/ 2 h 1260763"/>
              <a:gd name="connsiteX4" fmla="*/ 6012872 w 10654144"/>
              <a:gd name="connsiteY4" fmla="*/ 0 h 1260763"/>
              <a:gd name="connsiteX5" fmla="*/ 10654144 w 10654144"/>
              <a:gd name="connsiteY5" fmla="*/ 0 h 1260763"/>
              <a:gd name="connsiteX6" fmla="*/ 10654144 w 10654144"/>
              <a:gd name="connsiteY6" fmla="*/ 819206 h 1260763"/>
              <a:gd name="connsiteX7" fmla="*/ 8491103 w 10654144"/>
              <a:gd name="connsiteY7" fmla="*/ 819206 h 1260763"/>
              <a:gd name="connsiteX8" fmla="*/ 8491103 w 10654144"/>
              <a:gd name="connsiteY8" fmla="*/ 945572 h 1260763"/>
              <a:gd name="connsiteX9" fmla="*/ 8648699 w 10654144"/>
              <a:gd name="connsiteY9" fmla="*/ 945572 h 1260763"/>
              <a:gd name="connsiteX10" fmla="*/ 8333508 w 10654144"/>
              <a:gd name="connsiteY10" fmla="*/ 1260763 h 1260763"/>
              <a:gd name="connsiteX11" fmla="*/ 8018317 w 10654144"/>
              <a:gd name="connsiteY11" fmla="*/ 945572 h 1260763"/>
              <a:gd name="connsiteX12" fmla="*/ 8175913 w 10654144"/>
              <a:gd name="connsiteY12" fmla="*/ 945572 h 1260763"/>
              <a:gd name="connsiteX13" fmla="*/ 8175913 w 10654144"/>
              <a:gd name="connsiteY13" fmla="*/ 819206 h 1260763"/>
              <a:gd name="connsiteX14" fmla="*/ 6012872 w 10654144"/>
              <a:gd name="connsiteY14" fmla="*/ 819206 h 1260763"/>
              <a:gd name="connsiteX15" fmla="*/ 6012872 w 10654144"/>
              <a:gd name="connsiteY15" fmla="*/ 817419 h 1260763"/>
              <a:gd name="connsiteX16" fmla="*/ 4641272 w 10654144"/>
              <a:gd name="connsiteY16" fmla="*/ 817419 h 1260763"/>
              <a:gd name="connsiteX17" fmla="*/ 4641272 w 10654144"/>
              <a:gd name="connsiteY17" fmla="*/ 819206 h 1260763"/>
              <a:gd name="connsiteX18" fmla="*/ 2478231 w 10654144"/>
              <a:gd name="connsiteY18" fmla="*/ 819206 h 1260763"/>
              <a:gd name="connsiteX19" fmla="*/ 2478231 w 10654144"/>
              <a:gd name="connsiteY19" fmla="*/ 945572 h 1260763"/>
              <a:gd name="connsiteX20" fmla="*/ 2635827 w 10654144"/>
              <a:gd name="connsiteY20" fmla="*/ 945572 h 1260763"/>
              <a:gd name="connsiteX21" fmla="*/ 2320636 w 10654144"/>
              <a:gd name="connsiteY21" fmla="*/ 1260763 h 1260763"/>
              <a:gd name="connsiteX22" fmla="*/ 2005445 w 10654144"/>
              <a:gd name="connsiteY22" fmla="*/ 945572 h 1260763"/>
              <a:gd name="connsiteX23" fmla="*/ 2163041 w 10654144"/>
              <a:gd name="connsiteY23" fmla="*/ 945572 h 1260763"/>
              <a:gd name="connsiteX24" fmla="*/ 2163041 w 10654144"/>
              <a:gd name="connsiteY24" fmla="*/ 819206 h 1260763"/>
              <a:gd name="connsiteX25" fmla="*/ 0 w 10654144"/>
              <a:gd name="connsiteY25" fmla="*/ 819206 h 126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654144" h="1260763">
                <a:moveTo>
                  <a:pt x="0" y="0"/>
                </a:moveTo>
                <a:lnTo>
                  <a:pt x="4641272" y="0"/>
                </a:lnTo>
                <a:lnTo>
                  <a:pt x="4641272" y="2"/>
                </a:lnTo>
                <a:lnTo>
                  <a:pt x="6012872" y="2"/>
                </a:lnTo>
                <a:lnTo>
                  <a:pt x="6012872" y="0"/>
                </a:lnTo>
                <a:lnTo>
                  <a:pt x="10654144" y="0"/>
                </a:lnTo>
                <a:lnTo>
                  <a:pt x="10654144" y="819206"/>
                </a:lnTo>
                <a:lnTo>
                  <a:pt x="8491103" y="819206"/>
                </a:lnTo>
                <a:lnTo>
                  <a:pt x="8491103" y="945572"/>
                </a:lnTo>
                <a:lnTo>
                  <a:pt x="8648699" y="945572"/>
                </a:lnTo>
                <a:lnTo>
                  <a:pt x="8333508" y="1260763"/>
                </a:lnTo>
                <a:lnTo>
                  <a:pt x="8018317" y="945572"/>
                </a:lnTo>
                <a:lnTo>
                  <a:pt x="8175913" y="945572"/>
                </a:lnTo>
                <a:lnTo>
                  <a:pt x="8175913" y="819206"/>
                </a:lnTo>
                <a:lnTo>
                  <a:pt x="6012872" y="819206"/>
                </a:lnTo>
                <a:lnTo>
                  <a:pt x="6012872" y="817419"/>
                </a:lnTo>
                <a:lnTo>
                  <a:pt x="4641272" y="817419"/>
                </a:lnTo>
                <a:lnTo>
                  <a:pt x="4641272" y="819206"/>
                </a:lnTo>
                <a:lnTo>
                  <a:pt x="2478231" y="819206"/>
                </a:lnTo>
                <a:lnTo>
                  <a:pt x="2478231" y="945572"/>
                </a:lnTo>
                <a:lnTo>
                  <a:pt x="2635827" y="945572"/>
                </a:lnTo>
                <a:lnTo>
                  <a:pt x="2320636" y="1260763"/>
                </a:lnTo>
                <a:lnTo>
                  <a:pt x="2005445" y="945572"/>
                </a:lnTo>
                <a:lnTo>
                  <a:pt x="2163041" y="945572"/>
                </a:lnTo>
                <a:lnTo>
                  <a:pt x="2163041" y="819206"/>
                </a:lnTo>
                <a:lnTo>
                  <a:pt x="0" y="819206"/>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251999" rtlCol="0" anchor="t" anchorCtr="0">
            <a:noAutofit/>
          </a:bodyPr>
          <a:lstStyle/>
          <a:p>
            <a:pPr algn="ctr"/>
            <a:r>
              <a:rPr lang="en-US" sz="2000" dirty="0">
                <a:solidFill>
                  <a:srgbClr val="FFFFFF"/>
                </a:solidFill>
              </a:rPr>
              <a:t> Dance works communicate meaning more effectively when performed live.</a:t>
            </a:r>
            <a:r>
              <a:rPr lang="en-US" sz="2000" dirty="0">
                <a:ea typeface="Arial"/>
                <a:cs typeface="Arial"/>
              </a:rPr>
              <a:t>​</a:t>
            </a:r>
            <a:endParaRPr lang="en-US" sz="1600" dirty="0"/>
          </a:p>
        </p:txBody>
      </p:sp>
      <p:sp>
        <p:nvSpPr>
          <p:cNvPr id="4" name="Star: 10 Points 3">
            <a:extLst>
              <a:ext uri="{FF2B5EF4-FFF2-40B4-BE49-F238E27FC236}">
                <a16:creationId xmlns:a16="http://schemas.microsoft.com/office/drawing/2014/main" id="{D76376F9-178E-AEAB-46A9-A7D7340AFBFC}"/>
              </a:ext>
            </a:extLst>
          </p:cNvPr>
          <p:cNvSpPr/>
          <p:nvPr/>
        </p:nvSpPr>
        <p:spPr>
          <a:xfrm>
            <a:off x="880401" y="2719569"/>
            <a:ext cx="3995552" cy="3587337"/>
          </a:xfrm>
          <a:prstGeom prst="star10">
            <a:avLst/>
          </a:prstGeom>
          <a:effectLst/>
        </p:spPr>
        <p:style>
          <a:lnRef idx="0">
            <a:schemeClr val="accent1"/>
          </a:lnRef>
          <a:fillRef idx="3">
            <a:schemeClr val="accent1"/>
          </a:fillRef>
          <a:effectRef idx="3">
            <a:schemeClr val="accent1"/>
          </a:effectRef>
          <a:fontRef idx="minor">
            <a:schemeClr val="lt1"/>
          </a:fontRef>
        </p:style>
        <p:txBody>
          <a:bodyPr lIns="91440" tIns="45720" rIns="91440" bIns="45720" rtlCol="0" anchor="ctr" anchorCtr="1"/>
          <a:lstStyle/>
          <a:p>
            <a:pPr algn="ctr">
              <a:lnSpc>
                <a:spcPct val="150000"/>
              </a:lnSpc>
            </a:pPr>
            <a:r>
              <a:rPr lang="en-US" b="1" dirty="0">
                <a:cs typeface="Arial"/>
              </a:rPr>
              <a:t>Agree</a:t>
            </a:r>
          </a:p>
          <a:p>
            <a:pPr algn="ctr">
              <a:lnSpc>
                <a:spcPct val="150000"/>
              </a:lnSpc>
            </a:pPr>
            <a:r>
              <a:rPr lang="en-US" dirty="0">
                <a:cs typeface="Arial"/>
              </a:rPr>
              <a:t>Live performances are more effective</a:t>
            </a:r>
          </a:p>
        </p:txBody>
      </p:sp>
      <p:sp>
        <p:nvSpPr>
          <p:cNvPr id="6" name="Star: 10 Points 5">
            <a:extLst>
              <a:ext uri="{FF2B5EF4-FFF2-40B4-BE49-F238E27FC236}">
                <a16:creationId xmlns:a16="http://schemas.microsoft.com/office/drawing/2014/main" id="{2EA466CA-BF0D-6E73-46A6-F1027BCEB7F9}"/>
              </a:ext>
            </a:extLst>
          </p:cNvPr>
          <p:cNvSpPr/>
          <p:nvPr/>
        </p:nvSpPr>
        <p:spPr>
          <a:xfrm>
            <a:off x="6891664" y="2719569"/>
            <a:ext cx="3995552" cy="3587337"/>
          </a:xfrm>
          <a:prstGeom prst="star10">
            <a:avLst/>
          </a:prstGeom>
          <a:effectLst/>
        </p:spPr>
        <p:style>
          <a:lnRef idx="0">
            <a:schemeClr val="accent3"/>
          </a:lnRef>
          <a:fillRef idx="3">
            <a:schemeClr val="accent3"/>
          </a:fillRef>
          <a:effectRef idx="3">
            <a:schemeClr val="accent3"/>
          </a:effectRef>
          <a:fontRef idx="minor">
            <a:schemeClr val="lt1"/>
          </a:fontRef>
        </p:style>
        <p:txBody>
          <a:bodyPr lIns="91440" tIns="45720" rIns="91440" bIns="45720" rtlCol="0" anchor="ctr" anchorCtr="1"/>
          <a:lstStyle/>
          <a:p>
            <a:pPr algn="ctr">
              <a:lnSpc>
                <a:spcPct val="150000"/>
              </a:lnSpc>
            </a:pPr>
            <a:r>
              <a:rPr lang="en-US" b="1" dirty="0">
                <a:cs typeface="Arial"/>
              </a:rPr>
              <a:t>Disagree</a:t>
            </a:r>
          </a:p>
          <a:p>
            <a:pPr algn="ctr">
              <a:lnSpc>
                <a:spcPct val="150000"/>
              </a:lnSpc>
            </a:pPr>
            <a:r>
              <a:rPr lang="en-US" dirty="0">
                <a:cs typeface="Arial"/>
              </a:rPr>
              <a:t>Films are more effective</a:t>
            </a:r>
          </a:p>
        </p:txBody>
      </p:sp>
      <p:sp>
        <p:nvSpPr>
          <p:cNvPr id="2" name="TextBox 1">
            <a:extLst>
              <a:ext uri="{FF2B5EF4-FFF2-40B4-BE49-F238E27FC236}">
                <a16:creationId xmlns:a16="http://schemas.microsoft.com/office/drawing/2014/main" id="{72AF38FD-E714-173B-85E3-CACFDF2477AA}"/>
              </a:ext>
            </a:extLst>
          </p:cNvPr>
          <p:cNvSpPr txBox="1"/>
          <p:nvPr/>
        </p:nvSpPr>
        <p:spPr>
          <a:xfrm>
            <a:off x="319353" y="6396258"/>
            <a:ext cx="11125200" cy="310015"/>
          </a:xfrm>
          <a:prstGeom prst="rect">
            <a:avLst/>
          </a:prstGeom>
          <a:noFill/>
        </p:spPr>
        <p:txBody>
          <a:bodyPr wrap="square" lIns="0" tIns="0" rIns="0" bIns="0" rtlCol="0">
            <a:noAutofit/>
          </a:bodyPr>
          <a:lstStyle/>
          <a:p>
            <a:pPr algn="ctr"/>
            <a:r>
              <a:rPr lang="en-AU" sz="1800" dirty="0"/>
              <a:t>Refer to </a:t>
            </a:r>
            <a:r>
              <a:rPr lang="en-AU" sz="1800" i="1" dirty="0"/>
              <a:t>Somebody That I Used To Know </a:t>
            </a:r>
            <a:r>
              <a:rPr lang="en-AU" sz="1800" dirty="0"/>
              <a:t>as evidence to support your position.</a:t>
            </a:r>
          </a:p>
        </p:txBody>
      </p:sp>
      <p:sp>
        <p:nvSpPr>
          <p:cNvPr id="10" name="Slide Number Placeholder 9">
            <a:extLst>
              <a:ext uri="{FF2B5EF4-FFF2-40B4-BE49-F238E27FC236}">
                <a16:creationId xmlns:a16="http://schemas.microsoft.com/office/drawing/2014/main" id="{81FB7E7B-B9AE-E070-1768-907A8836886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112</a:t>
            </a:fld>
            <a:endParaRPr lang="en-AU"/>
          </a:p>
        </p:txBody>
      </p:sp>
    </p:spTree>
    <p:extLst>
      <p:ext uri="{BB962C8B-B14F-4D97-AF65-F5344CB8AC3E}">
        <p14:creationId xmlns:p14="http://schemas.microsoft.com/office/powerpoint/2010/main" val="168086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42561-9528-AD3A-5406-7A737AB66B6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3EEB3A0-7936-C977-4D76-922357E028E0}"/>
              </a:ext>
            </a:extLst>
          </p:cNvPr>
          <p:cNvSpPr>
            <a:spLocks noGrp="1"/>
          </p:cNvSpPr>
          <p:nvPr>
            <p:ph type="title"/>
          </p:nvPr>
        </p:nvSpPr>
        <p:spPr>
          <a:xfrm>
            <a:off x="360000" y="321828"/>
            <a:ext cx="10080000" cy="521412"/>
          </a:xfrm>
        </p:spPr>
        <p:txBody>
          <a:bodyPr anchor="t">
            <a:normAutofit/>
          </a:bodyPr>
          <a:lstStyle/>
          <a:p>
            <a:r>
              <a:rPr lang="en-US" dirty="0">
                <a:latin typeface="+mj-lt"/>
              </a:rPr>
              <a:t>Debate structure</a:t>
            </a:r>
          </a:p>
        </p:txBody>
      </p:sp>
      <p:sp>
        <p:nvSpPr>
          <p:cNvPr id="5" name="TextBox 4">
            <a:extLst>
              <a:ext uri="{FF2B5EF4-FFF2-40B4-BE49-F238E27FC236}">
                <a16:creationId xmlns:a16="http://schemas.microsoft.com/office/drawing/2014/main" id="{907D151C-DC5E-55EF-7B3C-D567B8F16806}"/>
              </a:ext>
            </a:extLst>
          </p:cNvPr>
          <p:cNvSpPr txBox="1">
            <a:spLocks/>
          </p:cNvSpPr>
          <p:nvPr/>
        </p:nvSpPr>
        <p:spPr>
          <a:xfrm>
            <a:off x="360000" y="843240"/>
            <a:ext cx="6104658" cy="400110"/>
          </a:xfrm>
          <a:prstGeom prst="rect">
            <a:avLst/>
          </a:prstGeom>
          <a:noFill/>
        </p:spPr>
        <p:txBody>
          <a:bodyPr wrap="square">
            <a:spAutoFit/>
          </a:bodyPr>
          <a:lstStyle/>
          <a:p>
            <a:r>
              <a:rPr lang="en-AU" sz="2000" dirty="0">
                <a:solidFill>
                  <a:schemeClr val="accent2"/>
                </a:solidFill>
                <a:latin typeface="+mj-lt"/>
              </a:rPr>
              <a:t>5.3b</a:t>
            </a:r>
          </a:p>
        </p:txBody>
      </p:sp>
      <p:sp>
        <p:nvSpPr>
          <p:cNvPr id="9" name="TextBox 8">
            <a:extLst>
              <a:ext uri="{FF2B5EF4-FFF2-40B4-BE49-F238E27FC236}">
                <a16:creationId xmlns:a16="http://schemas.microsoft.com/office/drawing/2014/main" id="{FC19695B-22D2-75B4-A580-A0EC5431586F}"/>
              </a:ext>
            </a:extLst>
          </p:cNvPr>
          <p:cNvSpPr txBox="1">
            <a:spLocks/>
          </p:cNvSpPr>
          <p:nvPr/>
        </p:nvSpPr>
        <p:spPr>
          <a:xfrm>
            <a:off x="360000" y="1722074"/>
            <a:ext cx="11651671" cy="866263"/>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nSpc>
                <a:spcPct val="150000"/>
              </a:lnSpc>
            </a:pPr>
            <a:r>
              <a:rPr lang="en-US" sz="2000" dirty="0">
                <a:solidFill>
                  <a:schemeClr val="bg1"/>
                </a:solidFill>
                <a:cs typeface="Arial"/>
              </a:rPr>
              <a:t>Use the below table to help you structure your debate. Ensure you find appropriate examples from the film to help support your point of view.  </a:t>
            </a:r>
            <a:endParaRPr lang="en-US" sz="1800" dirty="0"/>
          </a:p>
        </p:txBody>
      </p:sp>
      <p:sp>
        <p:nvSpPr>
          <p:cNvPr id="12" name="Rectangle: Rounded Corners 3">
            <a:extLst>
              <a:ext uri="{FF2B5EF4-FFF2-40B4-BE49-F238E27FC236}">
                <a16:creationId xmlns:a16="http://schemas.microsoft.com/office/drawing/2014/main" id="{AE932142-15A2-F29D-58C5-260B87C2A120}"/>
              </a:ext>
            </a:extLst>
          </p:cNvPr>
          <p:cNvSpPr>
            <a:spLocks/>
          </p:cNvSpPr>
          <p:nvPr/>
        </p:nvSpPr>
        <p:spPr>
          <a:xfrm>
            <a:off x="3537185" y="3413279"/>
            <a:ext cx="5118100" cy="412747"/>
          </a:xfrm>
          <a:prstGeom prst="roundRect">
            <a:avLst/>
          </a:prstGeom>
          <a:solidFill>
            <a:schemeClr val="accent2"/>
          </a:solidFill>
          <a:ln>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AU" sz="2000" b="1">
                <a:solidFill>
                  <a:schemeClr val="bg1"/>
                </a:solidFill>
                <a:latin typeface="+mj-lt"/>
              </a:rPr>
              <a:t>Debate structure</a:t>
            </a:r>
          </a:p>
        </p:txBody>
      </p:sp>
      <p:graphicFrame>
        <p:nvGraphicFramePr>
          <p:cNvPr id="11" name="Table 10">
            <a:extLst>
              <a:ext uri="{FF2B5EF4-FFF2-40B4-BE49-F238E27FC236}">
                <a16:creationId xmlns:a16="http://schemas.microsoft.com/office/drawing/2014/main" id="{5CA399D1-C90F-29C0-F9E2-71CFE9A1E15E}"/>
              </a:ext>
            </a:extLst>
          </p:cNvPr>
          <p:cNvGraphicFramePr>
            <a:graphicFrameLocks noGrp="1"/>
          </p:cNvGraphicFramePr>
          <p:nvPr>
            <p:extLst>
              <p:ext uri="{D42A27DB-BD31-4B8C-83A1-F6EECF244321}">
                <p14:modId xmlns:p14="http://schemas.microsoft.com/office/powerpoint/2010/main" val="2705043332"/>
              </p:ext>
            </p:extLst>
          </p:nvPr>
        </p:nvGraphicFramePr>
        <p:xfrm>
          <a:off x="360000" y="4015401"/>
          <a:ext cx="11484000" cy="2311224"/>
        </p:xfrm>
        <a:graphic>
          <a:graphicData uri="http://schemas.openxmlformats.org/drawingml/2006/table">
            <a:tbl>
              <a:tblPr firstRow="1" bandRow="1">
                <a:tableStyleId>{B301B821-A1FF-4177-AEE7-76D212191A09}</a:tableStyleId>
              </a:tblPr>
              <a:tblGrid>
                <a:gridCol w="5742000">
                  <a:extLst>
                    <a:ext uri="{9D8B030D-6E8A-4147-A177-3AD203B41FA5}">
                      <a16:colId xmlns:a16="http://schemas.microsoft.com/office/drawing/2014/main" val="2362593502"/>
                    </a:ext>
                  </a:extLst>
                </a:gridCol>
                <a:gridCol w="5742000">
                  <a:extLst>
                    <a:ext uri="{9D8B030D-6E8A-4147-A177-3AD203B41FA5}">
                      <a16:colId xmlns:a16="http://schemas.microsoft.com/office/drawing/2014/main" val="3058564111"/>
                    </a:ext>
                  </a:extLst>
                </a:gridCol>
              </a:tblGrid>
              <a:tr h="370840">
                <a:tc>
                  <a:txBody>
                    <a:bodyPr/>
                    <a:lstStyle/>
                    <a:p>
                      <a:pPr>
                        <a:buNone/>
                      </a:pPr>
                      <a:r>
                        <a:rPr lang="en-US" sz="1800" b="1" dirty="0">
                          <a:latin typeface="+mj-lt"/>
                        </a:rPr>
                        <a:t>Structure</a:t>
                      </a:r>
                    </a:p>
                  </a:txBody>
                  <a:tcPr marL="110885" marR="110885" marT="55442" marB="55442"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buNone/>
                      </a:pPr>
                      <a:r>
                        <a:rPr lang="en-US" sz="1800" b="1" dirty="0">
                          <a:latin typeface="+mj-lt"/>
                        </a:rPr>
                        <a:t>What to say</a:t>
                      </a:r>
                    </a:p>
                  </a:txBody>
                  <a:tcPr marL="110885" marR="110885" marT="55442" marB="55442"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0488423"/>
                  </a:ext>
                </a:extLst>
              </a:tr>
              <a:tr h="370840">
                <a:tc>
                  <a:txBody>
                    <a:bodyPr/>
                    <a:lstStyle/>
                    <a:p>
                      <a:pPr lvl="0">
                        <a:buNone/>
                      </a:pPr>
                      <a:r>
                        <a:rPr lang="en-US" sz="1800" dirty="0"/>
                        <a:t>Opening</a:t>
                      </a:r>
                      <a:endParaRPr lang="en-US" sz="1400" i="1" dirty="0"/>
                    </a:p>
                  </a:txBody>
                  <a:tcPr marL="110885" marR="110885" marT="55442" marB="55442"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buNone/>
                      </a:pPr>
                      <a:r>
                        <a:rPr lang="en-US" sz="1800" dirty="0"/>
                        <a:t>State your position clearly</a:t>
                      </a:r>
                    </a:p>
                  </a:txBody>
                  <a:tcPr marL="110885" marR="110885" marT="55442" marB="55442"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599218"/>
                  </a:ext>
                </a:extLst>
              </a:tr>
              <a:tr h="370840">
                <a:tc>
                  <a:txBody>
                    <a:bodyPr/>
                    <a:lstStyle/>
                    <a:p>
                      <a:pPr>
                        <a:buNone/>
                      </a:pPr>
                      <a:r>
                        <a:rPr lang="en-US" sz="1800" dirty="0"/>
                        <a:t>Argument 1</a:t>
                      </a:r>
                      <a:endParaRPr lang="en-US" sz="1800" i="1" dirty="0"/>
                    </a:p>
                  </a:txBody>
                  <a:tcPr marL="110885" marR="110885" marT="55442" marB="55442"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buNone/>
                      </a:pPr>
                      <a:r>
                        <a:rPr lang="en-US" sz="1800" dirty="0"/>
                        <a:t>Point and example</a:t>
                      </a:r>
                    </a:p>
                  </a:txBody>
                  <a:tcPr marL="110885" marR="110885" marT="55442" marB="55442"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81513059"/>
                  </a:ext>
                </a:extLst>
              </a:tr>
              <a:tr h="370840">
                <a:tc>
                  <a:txBody>
                    <a:bodyPr/>
                    <a:lstStyle/>
                    <a:p>
                      <a:pPr>
                        <a:buNone/>
                      </a:pPr>
                      <a:r>
                        <a:rPr lang="en-US" sz="1800" dirty="0"/>
                        <a:t>Argument 2</a:t>
                      </a:r>
                      <a:endParaRPr lang="en-US" sz="1800" i="1" dirty="0"/>
                    </a:p>
                  </a:txBody>
                  <a:tcPr marL="110885" marR="110885" marT="55442" marB="55442"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buNone/>
                      </a:pPr>
                      <a:r>
                        <a:rPr lang="en-US" sz="1800" dirty="0"/>
                        <a:t>Point and example</a:t>
                      </a:r>
                    </a:p>
                  </a:txBody>
                  <a:tcPr marL="110885" marR="110885" marT="55442" marB="55442"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93908301"/>
                  </a:ext>
                </a:extLst>
              </a:tr>
              <a:tr h="370840">
                <a:tc>
                  <a:txBody>
                    <a:bodyPr/>
                    <a:lstStyle/>
                    <a:p>
                      <a:pPr>
                        <a:buNone/>
                      </a:pPr>
                      <a:r>
                        <a:rPr lang="en-US" sz="1800" dirty="0"/>
                        <a:t>Counterpoint</a:t>
                      </a:r>
                      <a:endParaRPr lang="en-US" sz="1800" i="1" dirty="0"/>
                    </a:p>
                  </a:txBody>
                  <a:tcPr marL="110885" marR="110885" marT="55442" marB="55442"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buNone/>
                      </a:pPr>
                      <a:r>
                        <a:rPr lang="en-US" sz="1800" dirty="0"/>
                        <a:t>Acknowledge and respond to the other side</a:t>
                      </a:r>
                    </a:p>
                  </a:txBody>
                  <a:tcPr marL="110885" marR="110885" marT="55442" marB="55442"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9415553"/>
                  </a:ext>
                </a:extLst>
              </a:tr>
              <a:tr h="370840">
                <a:tc>
                  <a:txBody>
                    <a:bodyPr/>
                    <a:lstStyle/>
                    <a:p>
                      <a:pPr>
                        <a:buNone/>
                      </a:pPr>
                      <a:r>
                        <a:rPr lang="en-US" sz="1800"/>
                        <a:t>Closing</a:t>
                      </a:r>
                      <a:endParaRPr lang="en-US" sz="1800" i="1"/>
                    </a:p>
                  </a:txBody>
                  <a:tcPr marL="110885" marR="110885" marT="55442" marB="55442"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sz="1800" dirty="0"/>
                        <a:t>Reaffirm your team’s view with evidence</a:t>
                      </a:r>
                    </a:p>
                  </a:txBody>
                  <a:tcPr marL="110885" marR="110885" marT="55442" marB="55442"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3835490"/>
                  </a:ext>
                </a:extLst>
              </a:tr>
            </a:tbl>
          </a:graphicData>
        </a:graphic>
      </p:graphicFrame>
      <p:sp>
        <p:nvSpPr>
          <p:cNvPr id="6" name="Slide Number Placeholder 5">
            <a:extLst>
              <a:ext uri="{FF2B5EF4-FFF2-40B4-BE49-F238E27FC236}">
                <a16:creationId xmlns:a16="http://schemas.microsoft.com/office/drawing/2014/main" id="{44467A63-EF2D-856D-6861-A89E2A4EF402}"/>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113</a:t>
            </a:fld>
            <a:endParaRPr lang="en-AU"/>
          </a:p>
        </p:txBody>
      </p:sp>
    </p:spTree>
    <p:extLst>
      <p:ext uri="{BB962C8B-B14F-4D97-AF65-F5344CB8AC3E}">
        <p14:creationId xmlns:p14="http://schemas.microsoft.com/office/powerpoint/2010/main" val="330788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A313E-1674-0BD4-4191-E06602F4EB6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5D5BECC-1A76-FAA4-2A1C-6C75754020F0}"/>
              </a:ext>
            </a:extLst>
          </p:cNvPr>
          <p:cNvSpPr>
            <a:spLocks noGrp="1"/>
          </p:cNvSpPr>
          <p:nvPr>
            <p:ph type="title"/>
          </p:nvPr>
        </p:nvSpPr>
        <p:spPr>
          <a:xfrm>
            <a:off x="348000" y="301540"/>
            <a:ext cx="11484000" cy="545601"/>
          </a:xfrm>
        </p:spPr>
        <p:txBody>
          <a:bodyPr/>
          <a:lstStyle/>
          <a:p>
            <a:r>
              <a:rPr lang="en-US" dirty="0">
                <a:latin typeface="+mj-lt"/>
                <a:cs typeface="Arial"/>
              </a:rPr>
              <a:t>Agree</a:t>
            </a:r>
            <a:endParaRPr lang="en-US" dirty="0">
              <a:latin typeface="+mj-lt"/>
            </a:endParaRPr>
          </a:p>
        </p:txBody>
      </p:sp>
      <p:sp>
        <p:nvSpPr>
          <p:cNvPr id="4" name="Text Placeholder 3">
            <a:extLst>
              <a:ext uri="{FF2B5EF4-FFF2-40B4-BE49-F238E27FC236}">
                <a16:creationId xmlns:a16="http://schemas.microsoft.com/office/drawing/2014/main" id="{718E65CD-D87C-C784-44F3-DBB6AD60079B}"/>
              </a:ext>
            </a:extLst>
          </p:cNvPr>
          <p:cNvSpPr>
            <a:spLocks noGrp="1"/>
          </p:cNvSpPr>
          <p:nvPr>
            <p:ph type="body" sz="quarter" idx="18"/>
          </p:nvPr>
        </p:nvSpPr>
        <p:spPr>
          <a:xfrm>
            <a:off x="360000" y="821902"/>
            <a:ext cx="11484000" cy="310015"/>
          </a:xfrm>
        </p:spPr>
        <p:txBody>
          <a:bodyPr/>
          <a:lstStyle/>
          <a:p>
            <a:r>
              <a:rPr lang="en-AU">
                <a:latin typeface="+mj-lt"/>
              </a:rPr>
              <a:t>5.3c</a:t>
            </a:r>
          </a:p>
        </p:txBody>
      </p:sp>
      <p:graphicFrame>
        <p:nvGraphicFramePr>
          <p:cNvPr id="6" name="Table 5">
            <a:extLst>
              <a:ext uri="{FF2B5EF4-FFF2-40B4-BE49-F238E27FC236}">
                <a16:creationId xmlns:a16="http://schemas.microsoft.com/office/drawing/2014/main" id="{9628FC60-89B0-A17C-1EED-9FC54862B616}"/>
              </a:ext>
            </a:extLst>
          </p:cNvPr>
          <p:cNvGraphicFramePr>
            <a:graphicFrameLocks noGrp="1"/>
          </p:cNvGraphicFramePr>
          <p:nvPr>
            <p:extLst>
              <p:ext uri="{D42A27DB-BD31-4B8C-83A1-F6EECF244321}">
                <p14:modId xmlns:p14="http://schemas.microsoft.com/office/powerpoint/2010/main" val="2938439181"/>
              </p:ext>
            </p:extLst>
          </p:nvPr>
        </p:nvGraphicFramePr>
        <p:xfrm>
          <a:off x="360000" y="1367503"/>
          <a:ext cx="11510269" cy="4919790"/>
        </p:xfrm>
        <a:graphic>
          <a:graphicData uri="http://schemas.openxmlformats.org/drawingml/2006/table">
            <a:tbl>
              <a:tblPr firstRow="1" bandRow="1">
                <a:tableStyleId>{B301B821-A1FF-4177-AEE7-76D212191A09}</a:tableStyleId>
              </a:tblPr>
              <a:tblGrid>
                <a:gridCol w="11510269">
                  <a:extLst>
                    <a:ext uri="{9D8B030D-6E8A-4147-A177-3AD203B41FA5}">
                      <a16:colId xmlns:a16="http://schemas.microsoft.com/office/drawing/2014/main" val="3816607533"/>
                    </a:ext>
                  </a:extLst>
                </a:gridCol>
              </a:tblGrid>
              <a:tr h="547715">
                <a:tc>
                  <a:txBody>
                    <a:bodyPr/>
                    <a:lstStyle/>
                    <a:p>
                      <a:pPr algn="ctr">
                        <a:lnSpc>
                          <a:spcPct val="150000"/>
                        </a:lnSpc>
                        <a:spcAft>
                          <a:spcPts val="1200"/>
                        </a:spcAft>
                      </a:pPr>
                      <a:r>
                        <a:rPr lang="en-US" sz="1800" dirty="0">
                          <a:solidFill>
                            <a:schemeClr val="bg1"/>
                          </a:solidFill>
                        </a:rPr>
                        <a:t>Live performances are more effective</a:t>
                      </a:r>
                    </a:p>
                  </a:txBody>
                  <a:tcPr>
                    <a:lnB w="12700" cmpd="sng">
                      <a:noFill/>
                    </a:lnB>
                  </a:tcPr>
                </a:tc>
                <a:extLst>
                  <a:ext uri="{0D108BD9-81ED-4DB2-BD59-A6C34878D82A}">
                    <a16:rowId xmlns:a16="http://schemas.microsoft.com/office/drawing/2014/main" val="3314221420"/>
                  </a:ext>
                </a:extLst>
              </a:tr>
              <a:tr h="693712">
                <a:tc>
                  <a:txBody>
                    <a:bodyPr/>
                    <a:lstStyle/>
                    <a:p>
                      <a:pPr lvl="0" algn="l">
                        <a:lnSpc>
                          <a:spcPct val="150000"/>
                        </a:lnSpc>
                        <a:spcAft>
                          <a:spcPts val="1200"/>
                        </a:spcAft>
                        <a:buNone/>
                      </a:pPr>
                      <a:r>
                        <a:rPr lang="en-US" sz="1800" u="none" strike="noStrike" noProof="0" dirty="0">
                          <a:solidFill>
                            <a:schemeClr val="tx1"/>
                          </a:solidFill>
                        </a:rPr>
                        <a:t>How does the physical presence of the dancer impact the energy or experience of an audience?</a:t>
                      </a:r>
                      <a:endParaRPr lang="en-US" sz="1800" dirty="0">
                        <a:solidFill>
                          <a:schemeClr val="tx1"/>
                        </a:solidFill>
                      </a:endParaRPr>
                    </a:p>
                  </a:txBody>
                  <a:tcPr marL="540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36845959"/>
                  </a:ext>
                </a:extLst>
              </a:tr>
              <a:tr h="693712">
                <a:tc>
                  <a:txBody>
                    <a:bodyPr/>
                    <a:lstStyle/>
                    <a:p>
                      <a:pPr lvl="0" algn="l">
                        <a:lnSpc>
                          <a:spcPct val="150000"/>
                        </a:lnSpc>
                        <a:spcAft>
                          <a:spcPts val="1200"/>
                        </a:spcAft>
                        <a:buNone/>
                      </a:pPr>
                      <a:r>
                        <a:rPr lang="en-US" sz="1800" u="none" strike="noStrike" noProof="0" dirty="0">
                          <a:solidFill>
                            <a:schemeClr val="tx1"/>
                          </a:solidFill>
                        </a:rPr>
                        <a:t>How does watching a live performance give the audience more control over what they watch?</a:t>
                      </a:r>
                      <a:endParaRPr lang="en-US" sz="1800" dirty="0">
                        <a:solidFill>
                          <a:schemeClr val="tx1"/>
                        </a:solidFill>
                      </a:endParaRPr>
                    </a:p>
                  </a:txBody>
                  <a:tcPr marL="540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69417326"/>
                  </a:ext>
                </a:extLst>
              </a:tr>
              <a:tr h="693712">
                <a:tc>
                  <a:txBody>
                    <a:bodyPr/>
                    <a:lstStyle/>
                    <a:p>
                      <a:pPr lvl="0" algn="l">
                        <a:lnSpc>
                          <a:spcPct val="150000"/>
                        </a:lnSpc>
                        <a:spcAft>
                          <a:spcPts val="1200"/>
                        </a:spcAft>
                        <a:buNone/>
                      </a:pPr>
                      <a:r>
                        <a:rPr lang="en-US" sz="1800" u="none" strike="noStrike" noProof="0" dirty="0">
                          <a:solidFill>
                            <a:schemeClr val="tx1"/>
                          </a:solidFill>
                        </a:rPr>
                        <a:t>Does the ability to choose where to look create a more immersive or personal experience?</a:t>
                      </a:r>
                      <a:endParaRPr lang="en-US" sz="1800" dirty="0">
                        <a:solidFill>
                          <a:schemeClr val="tx1"/>
                        </a:solidFill>
                      </a:endParaRPr>
                    </a:p>
                  </a:txBody>
                  <a:tcPr marL="540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68854615"/>
                  </a:ext>
                </a:extLst>
              </a:tr>
              <a:tr h="693712">
                <a:tc>
                  <a:txBody>
                    <a:bodyPr/>
                    <a:lstStyle/>
                    <a:p>
                      <a:pPr lvl="0" algn="l">
                        <a:lnSpc>
                          <a:spcPct val="150000"/>
                        </a:lnSpc>
                        <a:spcAft>
                          <a:spcPts val="1200"/>
                        </a:spcAft>
                        <a:buNone/>
                      </a:pPr>
                      <a:r>
                        <a:rPr lang="en-US" sz="1800" u="none" strike="noStrike" noProof="0" dirty="0">
                          <a:solidFill>
                            <a:schemeClr val="tx1"/>
                          </a:solidFill>
                        </a:rPr>
                        <a:t>Does the live performance better </a:t>
                      </a:r>
                      <a:r>
                        <a:rPr lang="en-US" sz="1800" u="none" strike="noStrike" noProof="0" dirty="0" err="1">
                          <a:solidFill>
                            <a:schemeClr val="tx1"/>
                          </a:solidFill>
                        </a:rPr>
                        <a:t>honour</a:t>
                      </a:r>
                      <a:r>
                        <a:rPr lang="en-US" sz="1800" u="none" strike="noStrike" noProof="0" dirty="0">
                          <a:solidFill>
                            <a:schemeClr val="tx1"/>
                          </a:solidFill>
                        </a:rPr>
                        <a:t> the choreographer’s original structure of the work?</a:t>
                      </a:r>
                      <a:endParaRPr lang="en-US" sz="1800" dirty="0">
                        <a:solidFill>
                          <a:schemeClr val="tx1"/>
                        </a:solidFill>
                      </a:endParaRPr>
                    </a:p>
                  </a:txBody>
                  <a:tcPr marL="540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72032644"/>
                  </a:ext>
                </a:extLst>
              </a:tr>
              <a:tr h="693712">
                <a:tc>
                  <a:txBody>
                    <a:bodyPr/>
                    <a:lstStyle/>
                    <a:p>
                      <a:pPr lvl="0" algn="l">
                        <a:lnSpc>
                          <a:spcPct val="150000"/>
                        </a:lnSpc>
                        <a:spcAft>
                          <a:spcPts val="1200"/>
                        </a:spcAft>
                        <a:buNone/>
                      </a:pPr>
                      <a:r>
                        <a:rPr lang="en-US" sz="1800" u="none" strike="noStrike" noProof="0" dirty="0">
                          <a:solidFill>
                            <a:schemeClr val="tx1"/>
                          </a:solidFill>
                        </a:rPr>
                        <a:t>Is there a stronger connection between the audience and the performers when they share a physical space?</a:t>
                      </a:r>
                      <a:endParaRPr lang="en-US" sz="1800" dirty="0">
                        <a:solidFill>
                          <a:schemeClr val="tx1"/>
                        </a:solidFill>
                      </a:endParaRPr>
                    </a:p>
                  </a:txBody>
                  <a:tcPr marL="540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0669588"/>
                  </a:ext>
                </a:extLst>
              </a:tr>
              <a:tr h="733627">
                <a:tc>
                  <a:txBody>
                    <a:bodyPr/>
                    <a:lstStyle/>
                    <a:p>
                      <a:pPr marL="0" marR="0" lvl="0" indent="0" algn="l">
                        <a:lnSpc>
                          <a:spcPct val="150000"/>
                        </a:lnSpc>
                        <a:spcBef>
                          <a:spcPts val="0"/>
                        </a:spcBef>
                        <a:spcAft>
                          <a:spcPts val="1200"/>
                        </a:spcAft>
                        <a:buNone/>
                      </a:pPr>
                      <a:r>
                        <a:rPr lang="en-US" sz="1800" u="none" strike="noStrike" noProof="0" dirty="0">
                          <a:solidFill>
                            <a:schemeClr val="tx1"/>
                          </a:solidFill>
                        </a:rPr>
                        <a:t>Are the group formations, movement etc. more impressive when seen in real time from a distance?</a:t>
                      </a:r>
                      <a:endParaRPr lang="en-US" sz="1800" dirty="0">
                        <a:solidFill>
                          <a:schemeClr val="tx1"/>
                        </a:solidFill>
                      </a:endParaRPr>
                    </a:p>
                  </a:txBody>
                  <a:tcPr marL="54000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2558775"/>
                  </a:ext>
                </a:extLst>
              </a:tr>
            </a:tbl>
          </a:graphicData>
        </a:graphic>
      </p:graphicFrame>
      <p:sp>
        <p:nvSpPr>
          <p:cNvPr id="5" name="Slide Number Placeholder 4">
            <a:extLst>
              <a:ext uri="{FF2B5EF4-FFF2-40B4-BE49-F238E27FC236}">
                <a16:creationId xmlns:a16="http://schemas.microsoft.com/office/drawing/2014/main" id="{9434B587-5D1E-34E1-B22E-00B31B7D826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114</a:t>
            </a:fld>
            <a:endParaRPr lang="en-AU"/>
          </a:p>
        </p:txBody>
      </p:sp>
    </p:spTree>
    <p:extLst>
      <p:ext uri="{BB962C8B-B14F-4D97-AF65-F5344CB8AC3E}">
        <p14:creationId xmlns:p14="http://schemas.microsoft.com/office/powerpoint/2010/main" val="345397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C12EF-1050-C4F8-89C4-D66305A5AA7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DFCADE-D68D-E078-7F9D-29709DA7344C}"/>
              </a:ext>
            </a:extLst>
          </p:cNvPr>
          <p:cNvSpPr>
            <a:spLocks noGrp="1"/>
          </p:cNvSpPr>
          <p:nvPr>
            <p:ph type="title"/>
          </p:nvPr>
        </p:nvSpPr>
        <p:spPr>
          <a:xfrm>
            <a:off x="354000" y="282548"/>
            <a:ext cx="11484000" cy="545601"/>
          </a:xfrm>
        </p:spPr>
        <p:txBody>
          <a:bodyPr/>
          <a:lstStyle/>
          <a:p>
            <a:r>
              <a:rPr lang="en-US" dirty="0">
                <a:latin typeface="+mj-lt"/>
                <a:cs typeface="Arial"/>
              </a:rPr>
              <a:t>Disagree</a:t>
            </a:r>
            <a:endParaRPr lang="en-US" dirty="0">
              <a:latin typeface="+mj-lt"/>
            </a:endParaRPr>
          </a:p>
        </p:txBody>
      </p:sp>
      <p:sp>
        <p:nvSpPr>
          <p:cNvPr id="5" name="Text Placeholder 4">
            <a:extLst>
              <a:ext uri="{FF2B5EF4-FFF2-40B4-BE49-F238E27FC236}">
                <a16:creationId xmlns:a16="http://schemas.microsoft.com/office/drawing/2014/main" id="{1AF9976F-117A-3BBE-9EAE-23CBB34DF7C8}"/>
              </a:ext>
            </a:extLst>
          </p:cNvPr>
          <p:cNvSpPr>
            <a:spLocks noGrp="1"/>
          </p:cNvSpPr>
          <p:nvPr>
            <p:ph type="body" sz="quarter" idx="18"/>
          </p:nvPr>
        </p:nvSpPr>
        <p:spPr>
          <a:xfrm>
            <a:off x="354000" y="857613"/>
            <a:ext cx="11484000" cy="310015"/>
          </a:xfrm>
        </p:spPr>
        <p:txBody>
          <a:bodyPr vert="horz" lIns="0" tIns="0" rIns="0" bIns="0" rtlCol="0" anchor="t">
            <a:noAutofit/>
          </a:bodyPr>
          <a:lstStyle/>
          <a:p>
            <a:r>
              <a:rPr lang="en-US">
                <a:latin typeface="+mj-lt"/>
              </a:rPr>
              <a:t>5.3d</a:t>
            </a:r>
          </a:p>
        </p:txBody>
      </p:sp>
      <p:graphicFrame>
        <p:nvGraphicFramePr>
          <p:cNvPr id="6" name="Table 5">
            <a:extLst>
              <a:ext uri="{FF2B5EF4-FFF2-40B4-BE49-F238E27FC236}">
                <a16:creationId xmlns:a16="http://schemas.microsoft.com/office/drawing/2014/main" id="{3063EA76-096A-CD9F-6490-31834F472450}"/>
              </a:ext>
            </a:extLst>
          </p:cNvPr>
          <p:cNvGraphicFramePr>
            <a:graphicFrameLocks noGrp="1"/>
          </p:cNvGraphicFramePr>
          <p:nvPr>
            <p:extLst>
              <p:ext uri="{D42A27DB-BD31-4B8C-83A1-F6EECF244321}">
                <p14:modId xmlns:p14="http://schemas.microsoft.com/office/powerpoint/2010/main" val="2386726563"/>
              </p:ext>
            </p:extLst>
          </p:nvPr>
        </p:nvGraphicFramePr>
        <p:xfrm>
          <a:off x="354000" y="1343632"/>
          <a:ext cx="11510269" cy="4996364"/>
        </p:xfrm>
        <a:graphic>
          <a:graphicData uri="http://schemas.openxmlformats.org/drawingml/2006/table">
            <a:tbl>
              <a:tblPr firstRow="1" bandRow="1">
                <a:tableStyleId>{B301B821-A1FF-4177-AEE7-76D212191A09}</a:tableStyleId>
              </a:tblPr>
              <a:tblGrid>
                <a:gridCol w="11510269">
                  <a:extLst>
                    <a:ext uri="{9D8B030D-6E8A-4147-A177-3AD203B41FA5}">
                      <a16:colId xmlns:a16="http://schemas.microsoft.com/office/drawing/2014/main" val="3816607533"/>
                    </a:ext>
                  </a:extLst>
                </a:gridCol>
              </a:tblGrid>
              <a:tr h="547953">
                <a:tc>
                  <a:txBody>
                    <a:bodyPr/>
                    <a:lstStyle/>
                    <a:p>
                      <a:pPr algn="ctr"/>
                      <a:r>
                        <a:rPr lang="en-US" sz="2400" dirty="0">
                          <a:solidFill>
                            <a:schemeClr val="bg1"/>
                          </a:solidFill>
                        </a:rPr>
                        <a:t>Films are more effective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14221420"/>
                  </a:ext>
                </a:extLst>
              </a:tr>
              <a:tr h="694013">
                <a:tc>
                  <a:txBody>
                    <a:bodyPr/>
                    <a:lstStyle/>
                    <a:p>
                      <a:pPr marL="0" marR="0" lvl="0" indent="0" algn="l">
                        <a:lnSpc>
                          <a:spcPct val="100000"/>
                        </a:lnSpc>
                        <a:spcBef>
                          <a:spcPts val="0"/>
                        </a:spcBef>
                        <a:spcAft>
                          <a:spcPts val="0"/>
                        </a:spcAft>
                        <a:buNone/>
                      </a:pPr>
                      <a:r>
                        <a:rPr lang="en-US" sz="1800" u="none" strike="noStrike" noProof="0" dirty="0">
                          <a:solidFill>
                            <a:srgbClr val="22272B"/>
                          </a:solidFill>
                        </a:rPr>
                        <a:t>How do the camera angles help the audience focus on key movements or relationships?</a:t>
                      </a:r>
                    </a:p>
                  </a:txBody>
                  <a:tcPr marL="540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36845959"/>
                  </a:ext>
                </a:extLst>
              </a:tr>
              <a:tr h="978346">
                <a:tc>
                  <a:txBody>
                    <a:bodyPr/>
                    <a:lstStyle/>
                    <a:p>
                      <a:pPr marL="0" marR="0" lvl="0" indent="0" algn="l">
                        <a:lnSpc>
                          <a:spcPct val="100000"/>
                        </a:lnSpc>
                        <a:spcBef>
                          <a:spcPts val="0"/>
                        </a:spcBef>
                        <a:spcAft>
                          <a:spcPts val="0"/>
                        </a:spcAft>
                        <a:buNone/>
                      </a:pPr>
                      <a:r>
                        <a:rPr lang="en-US" sz="1800" u="none" strike="noStrike" noProof="0" dirty="0">
                          <a:solidFill>
                            <a:srgbClr val="22272B"/>
                          </a:solidFill>
                        </a:rPr>
                        <a:t>In what ways does the film highlight details that might be missed in a live performance? (gestures, facial expression, engagement with props)</a:t>
                      </a:r>
                    </a:p>
                  </a:txBody>
                  <a:tcPr marL="540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9417326"/>
                  </a:ext>
                </a:extLst>
              </a:tr>
              <a:tr h="694013">
                <a:tc>
                  <a:txBody>
                    <a:bodyPr/>
                    <a:lstStyle/>
                    <a:p>
                      <a:pPr marL="0" marR="0" lvl="0" indent="0" algn="l">
                        <a:lnSpc>
                          <a:spcPct val="100000"/>
                        </a:lnSpc>
                        <a:spcBef>
                          <a:spcPts val="0"/>
                        </a:spcBef>
                        <a:spcAft>
                          <a:spcPts val="0"/>
                        </a:spcAft>
                        <a:buNone/>
                      </a:pPr>
                      <a:r>
                        <a:rPr lang="en-US" sz="1800" u="none" strike="noStrike" noProof="0" dirty="0">
                          <a:solidFill>
                            <a:srgbClr val="22272B"/>
                          </a:solidFill>
                        </a:rPr>
                        <a:t>How does the film use enhance tension (editing, lighting, sound)?</a:t>
                      </a:r>
                    </a:p>
                  </a:txBody>
                  <a:tcPr marL="54000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68854615"/>
                  </a:ext>
                </a:extLst>
              </a:tr>
              <a:tr h="694013">
                <a:tc>
                  <a:txBody>
                    <a:bodyPr/>
                    <a:lstStyle/>
                    <a:p>
                      <a:pPr marL="0" marR="0" lvl="0" indent="0" algn="l">
                        <a:lnSpc>
                          <a:spcPct val="100000"/>
                        </a:lnSpc>
                        <a:spcBef>
                          <a:spcPts val="0"/>
                        </a:spcBef>
                        <a:spcAft>
                          <a:spcPts val="0"/>
                        </a:spcAft>
                        <a:buNone/>
                      </a:pPr>
                      <a:r>
                        <a:rPr lang="en-US" sz="1800" u="none" strike="noStrike" noProof="0">
                          <a:solidFill>
                            <a:srgbClr val="22272B"/>
                          </a:solidFill>
                        </a:rPr>
                        <a:t>How does the film version provoke a strong emotional response? (proximity, camera shots/closeup)</a:t>
                      </a:r>
                    </a:p>
                  </a:txBody>
                  <a:tcPr marL="540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72032644"/>
                  </a:ext>
                </a:extLst>
              </a:tr>
              <a:tr h="694013">
                <a:tc>
                  <a:txBody>
                    <a:bodyPr/>
                    <a:lstStyle/>
                    <a:p>
                      <a:pPr marL="0" marR="0" lvl="0" indent="0" algn="l">
                        <a:lnSpc>
                          <a:spcPct val="100000"/>
                        </a:lnSpc>
                        <a:spcBef>
                          <a:spcPts val="0"/>
                        </a:spcBef>
                        <a:spcAft>
                          <a:spcPts val="0"/>
                        </a:spcAft>
                        <a:buNone/>
                      </a:pPr>
                      <a:r>
                        <a:rPr lang="en-US" sz="1800" u="none" strike="noStrike" noProof="0">
                          <a:solidFill>
                            <a:srgbClr val="22272B"/>
                          </a:solidFill>
                        </a:rPr>
                        <a:t>Does the film draw our attention to certain moments? Does this enhance our understanding of the intent?</a:t>
                      </a:r>
                    </a:p>
                  </a:txBody>
                  <a:tcPr marL="540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0669588"/>
                  </a:ext>
                </a:extLst>
              </a:tr>
              <a:tr h="694013">
                <a:tc>
                  <a:txBody>
                    <a:bodyPr/>
                    <a:lstStyle/>
                    <a:p>
                      <a:pPr marL="0" marR="0" lvl="0" indent="0" algn="l">
                        <a:lnSpc>
                          <a:spcPct val="100000"/>
                        </a:lnSpc>
                        <a:spcBef>
                          <a:spcPts val="0"/>
                        </a:spcBef>
                        <a:spcAft>
                          <a:spcPts val="0"/>
                        </a:spcAft>
                        <a:buNone/>
                      </a:pPr>
                      <a:r>
                        <a:rPr lang="en-US" sz="1800" u="none" strike="noStrike" noProof="0" dirty="0">
                          <a:solidFill>
                            <a:srgbClr val="22272B"/>
                          </a:solidFill>
                        </a:rPr>
                        <a:t>Does the film version make the work more accessible and allow for a wider range of audiences? How?</a:t>
                      </a:r>
                      <a:endParaRPr lang="en-US" dirty="0"/>
                    </a:p>
                  </a:txBody>
                  <a:tcPr marL="54000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2558775"/>
                  </a:ext>
                </a:extLst>
              </a:tr>
            </a:tbl>
          </a:graphicData>
        </a:graphic>
      </p:graphicFrame>
      <p:sp>
        <p:nvSpPr>
          <p:cNvPr id="4" name="Slide Number Placeholder 3">
            <a:extLst>
              <a:ext uri="{FF2B5EF4-FFF2-40B4-BE49-F238E27FC236}">
                <a16:creationId xmlns:a16="http://schemas.microsoft.com/office/drawing/2014/main" id="{34F5F87A-904F-1B8D-1B43-4D29E29CF6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115</a:t>
            </a:fld>
            <a:endParaRPr lang="en-AU" dirty="0"/>
          </a:p>
        </p:txBody>
      </p:sp>
    </p:spTree>
    <p:extLst>
      <p:ext uri="{BB962C8B-B14F-4D97-AF65-F5344CB8AC3E}">
        <p14:creationId xmlns:p14="http://schemas.microsoft.com/office/powerpoint/2010/main" val="309166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A93A88-7C59-49D8-1800-B74C98305E25}"/>
              </a:ext>
            </a:extLst>
          </p:cNvPr>
          <p:cNvSpPr>
            <a:spLocks noGrp="1"/>
          </p:cNvSpPr>
          <p:nvPr>
            <p:ph type="title"/>
          </p:nvPr>
        </p:nvSpPr>
        <p:spPr/>
        <p:txBody>
          <a:bodyPr/>
          <a:lstStyle/>
          <a:p>
            <a:r>
              <a:rPr lang="en-US" dirty="0">
                <a:latin typeface="+mj-lt"/>
                <a:cs typeface="Arial"/>
              </a:rPr>
              <a:t>Breaking down an essay question</a:t>
            </a:r>
            <a:endParaRPr lang="en-US" dirty="0">
              <a:latin typeface="+mj-lt"/>
            </a:endParaRPr>
          </a:p>
        </p:txBody>
      </p:sp>
      <p:sp>
        <p:nvSpPr>
          <p:cNvPr id="4" name="Text Placeholder 3">
            <a:extLst>
              <a:ext uri="{FF2B5EF4-FFF2-40B4-BE49-F238E27FC236}">
                <a16:creationId xmlns:a16="http://schemas.microsoft.com/office/drawing/2014/main" id="{BBAC45A1-758A-BB42-CF56-A14CE3CD3F12}"/>
              </a:ext>
              <a:ext uri="{C183D7F6-B498-43B3-948B-1728B52AA6E4}">
                <adec:decorative xmlns:adec="http://schemas.microsoft.com/office/drawing/2017/decorative" val="1"/>
              </a:ext>
            </a:extLst>
          </p:cNvPr>
          <p:cNvSpPr>
            <a:spLocks noGrp="1"/>
          </p:cNvSpPr>
          <p:nvPr>
            <p:ph type="body" sz="quarter" idx="18"/>
          </p:nvPr>
        </p:nvSpPr>
        <p:spPr>
          <a:xfrm>
            <a:off x="360000" y="982520"/>
            <a:ext cx="627972" cy="310015"/>
          </a:xfrm>
        </p:spPr>
        <p:txBody>
          <a:bodyPr/>
          <a:lstStyle/>
          <a:p>
            <a:r>
              <a:rPr lang="en-US">
                <a:latin typeface="+mj-lt"/>
                <a:cs typeface="Arial"/>
              </a:rPr>
              <a:t>5.4a</a:t>
            </a:r>
            <a:endParaRPr lang="en-US" dirty="0">
              <a:latin typeface="+mj-lt"/>
            </a:endParaRPr>
          </a:p>
        </p:txBody>
      </p:sp>
      <p:sp>
        <p:nvSpPr>
          <p:cNvPr id="10" name="TextBox 9">
            <a:extLst>
              <a:ext uri="{FF2B5EF4-FFF2-40B4-BE49-F238E27FC236}">
                <a16:creationId xmlns:a16="http://schemas.microsoft.com/office/drawing/2014/main" id="{D0745323-5720-C2B1-8FFB-0B84C0212871}"/>
              </a:ext>
            </a:extLst>
          </p:cNvPr>
          <p:cNvSpPr txBox="1"/>
          <p:nvPr/>
        </p:nvSpPr>
        <p:spPr>
          <a:xfrm>
            <a:off x="1188326" y="931765"/>
            <a:ext cx="9491579" cy="400110"/>
          </a:xfrm>
          <a:prstGeom prst="rect">
            <a:avLst/>
          </a:prstGeom>
          <a:noFill/>
        </p:spPr>
        <p:txBody>
          <a:bodyPr wrap="square">
            <a:spAutoFit/>
          </a:bodyPr>
          <a:lstStyle/>
          <a:p>
            <a:r>
              <a:rPr lang="en-US" sz="2000" dirty="0">
                <a:solidFill>
                  <a:schemeClr val="accent2"/>
                </a:solidFill>
                <a:latin typeface="+mj-lt"/>
                <a:cs typeface="Arial"/>
              </a:rPr>
              <a:t>Use the CUBE strategy to help break down a question and answer it correctly.</a:t>
            </a:r>
            <a:endParaRPr lang="en-US" sz="2000" dirty="0">
              <a:solidFill>
                <a:schemeClr val="accent2"/>
              </a:solidFill>
              <a:latin typeface="+mj-lt"/>
            </a:endParaRPr>
          </a:p>
        </p:txBody>
      </p:sp>
      <p:grpSp>
        <p:nvGrpSpPr>
          <p:cNvPr id="11" name="Group 10" descr="C – Circle the key verb&#10;">
            <a:extLst>
              <a:ext uri="{FF2B5EF4-FFF2-40B4-BE49-F238E27FC236}">
                <a16:creationId xmlns:a16="http://schemas.microsoft.com/office/drawing/2014/main" id="{F885243E-D837-6702-E4F4-20493E9BE2DB}"/>
              </a:ext>
            </a:extLst>
          </p:cNvPr>
          <p:cNvGrpSpPr/>
          <p:nvPr/>
        </p:nvGrpSpPr>
        <p:grpSpPr>
          <a:xfrm>
            <a:off x="340856" y="1715513"/>
            <a:ext cx="10243798" cy="904648"/>
            <a:chOff x="340857" y="1715513"/>
            <a:chExt cx="10243798" cy="904648"/>
          </a:xfrm>
        </p:grpSpPr>
        <p:sp>
          <p:nvSpPr>
            <p:cNvPr id="95" name="Arrow: Pentagon 94">
              <a:extLst>
                <a:ext uri="{FF2B5EF4-FFF2-40B4-BE49-F238E27FC236}">
                  <a16:creationId xmlns:a16="http://schemas.microsoft.com/office/drawing/2014/main" id="{BA0C49C7-EE7D-6963-A281-ABE7C54CC06E}"/>
                </a:ext>
              </a:extLst>
            </p:cNvPr>
            <p:cNvSpPr/>
            <p:nvPr/>
          </p:nvSpPr>
          <p:spPr>
            <a:xfrm>
              <a:off x="714374" y="1809749"/>
              <a:ext cx="9870281" cy="726281"/>
            </a:xfrm>
            <a:prstGeom prst="homePlate">
              <a:avLst/>
            </a:prstGeom>
            <a:solidFill>
              <a:srgbClr val="FFE6EA"/>
            </a:solidFill>
            <a:ln>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lIns="827999" rtlCol="0" anchor="ctr"/>
            <a:lstStyle/>
            <a:p>
              <a:r>
                <a:rPr lang="en-US" dirty="0">
                  <a:solidFill>
                    <a:srgbClr val="FF0000"/>
                  </a:solidFill>
                  <a:cs typeface="Arial"/>
                </a:rPr>
                <a:t>Circle the key verb</a:t>
              </a:r>
              <a:endParaRPr lang="en-US" dirty="0">
                <a:solidFill>
                  <a:srgbClr val="FF0000"/>
                </a:solidFill>
              </a:endParaRPr>
            </a:p>
          </p:txBody>
        </p:sp>
        <p:sp>
          <p:nvSpPr>
            <p:cNvPr id="58" name="Oval 57">
              <a:extLst>
                <a:ext uri="{FF2B5EF4-FFF2-40B4-BE49-F238E27FC236}">
                  <a16:creationId xmlns:a16="http://schemas.microsoft.com/office/drawing/2014/main" id="{37421705-0E5C-2785-B5C2-7711A3DDED3C}"/>
                </a:ext>
              </a:extLst>
            </p:cNvPr>
            <p:cNvSpPr/>
            <p:nvPr/>
          </p:nvSpPr>
          <p:spPr>
            <a:xfrm>
              <a:off x="340857" y="1715513"/>
              <a:ext cx="931130" cy="904648"/>
            </a:xfrm>
            <a:prstGeom prst="ellipse">
              <a:avLst/>
            </a:prstGeom>
            <a:solidFill>
              <a:schemeClr val="accent6"/>
            </a:solidFill>
            <a:ln w="28575">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200" b="1" dirty="0">
                  <a:solidFill>
                    <a:srgbClr val="FF0000"/>
                  </a:solidFill>
                  <a:cs typeface="Arial"/>
                </a:rPr>
                <a:t>C</a:t>
              </a:r>
            </a:p>
          </p:txBody>
        </p:sp>
      </p:grpSp>
      <p:grpSp>
        <p:nvGrpSpPr>
          <p:cNvPr id="12" name="Group 11" descr="U – Underline the key syllabus words&#10;">
            <a:extLst>
              <a:ext uri="{FF2B5EF4-FFF2-40B4-BE49-F238E27FC236}">
                <a16:creationId xmlns:a16="http://schemas.microsoft.com/office/drawing/2014/main" id="{0E2A8BB5-9925-EB5A-8133-A12A7E141C09}"/>
              </a:ext>
            </a:extLst>
          </p:cNvPr>
          <p:cNvGrpSpPr/>
          <p:nvPr/>
        </p:nvGrpSpPr>
        <p:grpSpPr>
          <a:xfrm>
            <a:off x="340856" y="2960135"/>
            <a:ext cx="10339048" cy="904648"/>
            <a:chOff x="340857" y="2902060"/>
            <a:chExt cx="10339048" cy="904648"/>
          </a:xfrm>
        </p:grpSpPr>
        <p:sp>
          <p:nvSpPr>
            <p:cNvPr id="96" name="Arrow: Pentagon 95">
              <a:extLst>
                <a:ext uri="{FF2B5EF4-FFF2-40B4-BE49-F238E27FC236}">
                  <a16:creationId xmlns:a16="http://schemas.microsoft.com/office/drawing/2014/main" id="{4F4B2B78-27FD-E81C-AAA6-0AAAD43D5E71}"/>
                </a:ext>
              </a:extLst>
            </p:cNvPr>
            <p:cNvSpPr/>
            <p:nvPr/>
          </p:nvSpPr>
          <p:spPr>
            <a:xfrm>
              <a:off x="809624" y="2988468"/>
              <a:ext cx="9870281" cy="726281"/>
            </a:xfrm>
            <a:prstGeom prst="homePlate">
              <a:avLst/>
            </a:prstGeom>
            <a:solidFill>
              <a:srgbClr val="CBEDFD"/>
            </a:solidFill>
            <a:ln>
              <a:solidFill>
                <a:srgbClr val="002664"/>
              </a:solidFill>
            </a:ln>
            <a:effectLst/>
          </p:spPr>
          <p:style>
            <a:lnRef idx="2">
              <a:schemeClr val="accent1">
                <a:shade val="15000"/>
              </a:schemeClr>
            </a:lnRef>
            <a:fillRef idx="1">
              <a:schemeClr val="accent1"/>
            </a:fillRef>
            <a:effectRef idx="0">
              <a:schemeClr val="accent1"/>
            </a:effectRef>
            <a:fontRef idx="minor">
              <a:schemeClr val="lt1"/>
            </a:fontRef>
          </p:style>
          <p:txBody>
            <a:bodyPr lIns="827999" tIns="45720" rIns="91440" bIns="45720" rtlCol="0" anchor="ctr"/>
            <a:lstStyle/>
            <a:p>
              <a:r>
                <a:rPr lang="en-US" dirty="0">
                  <a:solidFill>
                    <a:schemeClr val="accent2"/>
                  </a:solidFill>
                  <a:cs typeface="Arial"/>
                </a:rPr>
                <a:t>Underline the key syllabus words</a:t>
              </a:r>
              <a:endParaRPr lang="en-US" dirty="0">
                <a:solidFill>
                  <a:schemeClr val="accent2"/>
                </a:solidFill>
              </a:endParaRPr>
            </a:p>
          </p:txBody>
        </p:sp>
        <p:sp>
          <p:nvSpPr>
            <p:cNvPr id="56" name="Oval 55">
              <a:extLst>
                <a:ext uri="{FF2B5EF4-FFF2-40B4-BE49-F238E27FC236}">
                  <a16:creationId xmlns:a16="http://schemas.microsoft.com/office/drawing/2014/main" id="{581314F5-23CD-7D3E-752A-D9BD09D67000}"/>
                </a:ext>
              </a:extLst>
            </p:cNvPr>
            <p:cNvSpPr/>
            <p:nvPr/>
          </p:nvSpPr>
          <p:spPr>
            <a:xfrm>
              <a:off x="340857" y="2902060"/>
              <a:ext cx="931130" cy="904648"/>
            </a:xfrm>
            <a:prstGeom prst="ellipse">
              <a:avLst/>
            </a:prstGeom>
            <a:solidFill>
              <a:schemeClr val="accent4"/>
            </a:solidFill>
            <a:ln w="28575">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200" b="1">
                  <a:solidFill>
                    <a:schemeClr val="accent2"/>
                  </a:solidFill>
                </a:rPr>
                <a:t>U</a:t>
              </a:r>
              <a:endParaRPr lang="en-AU" sz="3200" b="1">
                <a:solidFill>
                  <a:schemeClr val="accent2"/>
                </a:solidFill>
                <a:cs typeface="Arial"/>
              </a:endParaRPr>
            </a:p>
          </p:txBody>
        </p:sp>
      </p:grpSp>
      <p:grpSp>
        <p:nvGrpSpPr>
          <p:cNvPr id="13" name="Group 12" descr="B – Box important information. Plurals/additions&#10;">
            <a:extLst>
              <a:ext uri="{FF2B5EF4-FFF2-40B4-BE49-F238E27FC236}">
                <a16:creationId xmlns:a16="http://schemas.microsoft.com/office/drawing/2014/main" id="{8D0A2F70-64E0-88E3-6751-AB71AC6A4CF0}"/>
              </a:ext>
            </a:extLst>
          </p:cNvPr>
          <p:cNvGrpSpPr/>
          <p:nvPr/>
        </p:nvGrpSpPr>
        <p:grpSpPr>
          <a:xfrm>
            <a:off x="340856" y="4204757"/>
            <a:ext cx="10339049" cy="904648"/>
            <a:chOff x="340856" y="4217507"/>
            <a:chExt cx="10339049" cy="904648"/>
          </a:xfrm>
        </p:grpSpPr>
        <p:sp>
          <p:nvSpPr>
            <p:cNvPr id="97" name="Arrow: Pentagon 96">
              <a:extLst>
                <a:ext uri="{FF2B5EF4-FFF2-40B4-BE49-F238E27FC236}">
                  <a16:creationId xmlns:a16="http://schemas.microsoft.com/office/drawing/2014/main" id="{C11CF71E-0A61-34E5-649F-AE7991A1ABB2}"/>
                </a:ext>
              </a:extLst>
            </p:cNvPr>
            <p:cNvSpPr/>
            <p:nvPr/>
          </p:nvSpPr>
          <p:spPr>
            <a:xfrm>
              <a:off x="809624" y="4310062"/>
              <a:ext cx="9870281" cy="726281"/>
            </a:xfrm>
            <a:prstGeom prst="homePlate">
              <a:avLst/>
            </a:prstGeom>
            <a:solidFill>
              <a:srgbClr val="DAEFC3"/>
            </a:solidFill>
            <a:ln>
              <a:solidFill>
                <a:srgbClr val="008A3E"/>
              </a:solidFill>
            </a:ln>
            <a:effectLst/>
          </p:spPr>
          <p:style>
            <a:lnRef idx="2">
              <a:schemeClr val="accent1">
                <a:shade val="15000"/>
              </a:schemeClr>
            </a:lnRef>
            <a:fillRef idx="1">
              <a:schemeClr val="accent1"/>
            </a:fillRef>
            <a:effectRef idx="0">
              <a:schemeClr val="accent1"/>
            </a:effectRef>
            <a:fontRef idx="minor">
              <a:schemeClr val="lt1"/>
            </a:fontRef>
          </p:style>
          <p:txBody>
            <a:bodyPr lIns="827999" tIns="45720" rIns="91440" bIns="45720" rtlCol="0" anchor="ctr"/>
            <a:lstStyle/>
            <a:p>
              <a:r>
                <a:rPr lang="en-US" dirty="0">
                  <a:solidFill>
                    <a:srgbClr val="008A3E"/>
                  </a:solidFill>
                  <a:cs typeface="Arial"/>
                </a:rPr>
                <a:t>Box important information. Plurals/additions</a:t>
              </a:r>
            </a:p>
          </p:txBody>
        </p:sp>
        <p:sp>
          <p:nvSpPr>
            <p:cNvPr id="62" name="Oval 61">
              <a:extLst>
                <a:ext uri="{FF2B5EF4-FFF2-40B4-BE49-F238E27FC236}">
                  <a16:creationId xmlns:a16="http://schemas.microsoft.com/office/drawing/2014/main" id="{C733CFCB-1456-4FA3-06F8-CF95C477782A}"/>
                </a:ext>
              </a:extLst>
            </p:cNvPr>
            <p:cNvSpPr/>
            <p:nvPr/>
          </p:nvSpPr>
          <p:spPr>
            <a:xfrm>
              <a:off x="340856" y="4217507"/>
              <a:ext cx="931130" cy="904648"/>
            </a:xfrm>
            <a:prstGeom prst="ellipse">
              <a:avLst/>
            </a:prstGeom>
            <a:solidFill>
              <a:srgbClr val="DAEFC3"/>
            </a:solidFill>
            <a:ln w="28575">
              <a:solidFill>
                <a:srgbClr val="008A3E"/>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200" b="1">
                  <a:solidFill>
                    <a:srgbClr val="008A3E"/>
                  </a:solidFill>
                </a:rPr>
                <a:t>B</a:t>
              </a:r>
              <a:endParaRPr lang="en-AU" sz="3200" b="1">
                <a:solidFill>
                  <a:srgbClr val="008A3E"/>
                </a:solidFill>
                <a:cs typeface="Arial"/>
              </a:endParaRPr>
            </a:p>
          </p:txBody>
        </p:sp>
      </p:grpSp>
      <p:grpSp>
        <p:nvGrpSpPr>
          <p:cNvPr id="14" name="Group 13" descr="E – Explain and Examples&#10;">
            <a:extLst>
              <a:ext uri="{FF2B5EF4-FFF2-40B4-BE49-F238E27FC236}">
                <a16:creationId xmlns:a16="http://schemas.microsoft.com/office/drawing/2014/main" id="{1CA8CDCD-ACE4-E286-6968-EAA1967867A4}"/>
              </a:ext>
            </a:extLst>
          </p:cNvPr>
          <p:cNvGrpSpPr/>
          <p:nvPr/>
        </p:nvGrpSpPr>
        <p:grpSpPr>
          <a:xfrm>
            <a:off x="340856" y="5449378"/>
            <a:ext cx="10339048" cy="904648"/>
            <a:chOff x="340857" y="5449378"/>
            <a:chExt cx="10339048" cy="904648"/>
          </a:xfrm>
        </p:grpSpPr>
        <p:sp>
          <p:nvSpPr>
            <p:cNvPr id="98" name="Arrow: Pentagon 97">
              <a:extLst>
                <a:ext uri="{FF2B5EF4-FFF2-40B4-BE49-F238E27FC236}">
                  <a16:creationId xmlns:a16="http://schemas.microsoft.com/office/drawing/2014/main" id="{47B3BF80-49C0-E7F5-7689-5004E149C2DB}"/>
                </a:ext>
              </a:extLst>
            </p:cNvPr>
            <p:cNvSpPr/>
            <p:nvPr/>
          </p:nvSpPr>
          <p:spPr>
            <a:xfrm>
              <a:off x="809624" y="5536406"/>
              <a:ext cx="9870281" cy="726281"/>
            </a:xfrm>
            <a:prstGeom prst="homePlate">
              <a:avLst/>
            </a:prstGeom>
            <a:solidFill>
              <a:srgbClr val="FFE870"/>
            </a:solidFill>
            <a:ln>
              <a:solidFill>
                <a:srgbClr val="FFC000"/>
              </a:solidFill>
            </a:ln>
            <a:effectLst/>
          </p:spPr>
          <p:style>
            <a:lnRef idx="2">
              <a:schemeClr val="accent1">
                <a:shade val="15000"/>
              </a:schemeClr>
            </a:lnRef>
            <a:fillRef idx="1">
              <a:schemeClr val="accent1"/>
            </a:fillRef>
            <a:effectRef idx="0">
              <a:schemeClr val="accent1"/>
            </a:effectRef>
            <a:fontRef idx="minor">
              <a:schemeClr val="lt1"/>
            </a:fontRef>
          </p:style>
          <p:txBody>
            <a:bodyPr lIns="827999" tIns="45720" rIns="91440" bIns="45720" rtlCol="0" anchor="ctr"/>
            <a:lstStyle/>
            <a:p>
              <a:r>
                <a:rPr lang="en-US" dirty="0">
                  <a:solidFill>
                    <a:schemeClr val="tx1"/>
                  </a:solidFill>
                  <a:cs typeface="Arial"/>
                </a:rPr>
                <a:t>Explain and Examples</a:t>
              </a:r>
              <a:endParaRPr lang="en-US" dirty="0">
                <a:solidFill>
                  <a:schemeClr val="tx1"/>
                </a:solidFill>
              </a:endParaRPr>
            </a:p>
          </p:txBody>
        </p:sp>
        <p:sp>
          <p:nvSpPr>
            <p:cNvPr id="60" name="Oval 59">
              <a:extLst>
                <a:ext uri="{FF2B5EF4-FFF2-40B4-BE49-F238E27FC236}">
                  <a16:creationId xmlns:a16="http://schemas.microsoft.com/office/drawing/2014/main" id="{A53DA2D5-597B-5009-3C02-BDEDFE1CCB53}"/>
                </a:ext>
              </a:extLst>
            </p:cNvPr>
            <p:cNvSpPr/>
            <p:nvPr/>
          </p:nvSpPr>
          <p:spPr>
            <a:xfrm>
              <a:off x="340857" y="5449378"/>
              <a:ext cx="931130" cy="904648"/>
            </a:xfrm>
            <a:prstGeom prst="ellipse">
              <a:avLst/>
            </a:prstGeom>
            <a:solidFill>
              <a:srgbClr val="FFE870"/>
            </a:solidFill>
            <a:ln w="28575">
              <a:solidFill>
                <a:srgbClr val="FFC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200" b="1">
                  <a:solidFill>
                    <a:schemeClr val="tx1"/>
                  </a:solidFill>
                </a:rPr>
                <a:t>E</a:t>
              </a:r>
            </a:p>
          </p:txBody>
        </p:sp>
      </p:grpSp>
      <p:sp>
        <p:nvSpPr>
          <p:cNvPr id="9" name="Slide Number Placeholder 8">
            <a:extLst>
              <a:ext uri="{FF2B5EF4-FFF2-40B4-BE49-F238E27FC236}">
                <a16:creationId xmlns:a16="http://schemas.microsoft.com/office/drawing/2014/main" id="{8B021A2C-1218-E086-DF00-BD2C21C4E89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116</a:t>
            </a:fld>
            <a:endParaRPr lang="en-AU" dirty="0"/>
          </a:p>
        </p:txBody>
      </p:sp>
    </p:spTree>
    <p:extLst>
      <p:ext uri="{BB962C8B-B14F-4D97-AF65-F5344CB8AC3E}">
        <p14:creationId xmlns:p14="http://schemas.microsoft.com/office/powerpoint/2010/main" val="416931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C67C2F-5C12-5F4A-D1C8-1050456DE8FB}"/>
              </a:ext>
            </a:extLst>
          </p:cNvPr>
          <p:cNvSpPr>
            <a:spLocks noGrp="1"/>
          </p:cNvSpPr>
          <p:nvPr>
            <p:ph type="title"/>
          </p:nvPr>
        </p:nvSpPr>
        <p:spPr/>
        <p:txBody>
          <a:bodyPr/>
          <a:lstStyle/>
          <a:p>
            <a:r>
              <a:rPr lang="en-US" dirty="0" err="1">
                <a:latin typeface="+mj-lt"/>
                <a:cs typeface="Arial"/>
              </a:rPr>
              <a:t>Analysing</a:t>
            </a:r>
            <a:r>
              <a:rPr lang="en-US" dirty="0">
                <a:latin typeface="+mj-lt"/>
                <a:cs typeface="Arial"/>
              </a:rPr>
              <a:t> space and film techniques in a work (1)</a:t>
            </a:r>
            <a:endParaRPr lang="en-US" dirty="0">
              <a:latin typeface="+mj-lt"/>
            </a:endParaRPr>
          </a:p>
        </p:txBody>
      </p:sp>
      <p:sp>
        <p:nvSpPr>
          <p:cNvPr id="9" name="Text Placeholder 3">
            <a:extLst>
              <a:ext uri="{FF2B5EF4-FFF2-40B4-BE49-F238E27FC236}">
                <a16:creationId xmlns:a16="http://schemas.microsoft.com/office/drawing/2014/main" id="{DE92A744-6E13-F450-2665-9C45C96DA566}"/>
              </a:ext>
            </a:extLst>
          </p:cNvPr>
          <p:cNvSpPr>
            <a:spLocks noGrp="1"/>
          </p:cNvSpPr>
          <p:nvPr>
            <p:ph type="body" sz="quarter" idx="18"/>
          </p:nvPr>
        </p:nvSpPr>
        <p:spPr>
          <a:xfrm>
            <a:off x="360000" y="982520"/>
            <a:ext cx="11484000" cy="310015"/>
          </a:xfrm>
        </p:spPr>
        <p:txBody>
          <a:bodyPr/>
          <a:lstStyle/>
          <a:p>
            <a:r>
              <a:rPr lang="en-US" dirty="0">
                <a:latin typeface="+mj-lt"/>
                <a:cs typeface="Arial"/>
              </a:rPr>
              <a:t>5.4b 					</a:t>
            </a:r>
            <a:endParaRPr lang="en-US" dirty="0">
              <a:latin typeface="+mj-lt"/>
            </a:endParaRPr>
          </a:p>
        </p:txBody>
      </p:sp>
      <p:sp>
        <p:nvSpPr>
          <p:cNvPr id="2" name="TextBox 1">
            <a:extLst>
              <a:ext uri="{FF2B5EF4-FFF2-40B4-BE49-F238E27FC236}">
                <a16:creationId xmlns:a16="http://schemas.microsoft.com/office/drawing/2014/main" id="{F5775B44-7CF5-E0DF-D67A-C6E3451ED761}"/>
              </a:ext>
            </a:extLst>
          </p:cNvPr>
          <p:cNvSpPr txBox="1"/>
          <p:nvPr/>
        </p:nvSpPr>
        <p:spPr>
          <a:xfrm>
            <a:off x="360000" y="1480239"/>
            <a:ext cx="2662491" cy="476518"/>
          </a:xfrm>
          <a:prstGeom prst="rect">
            <a:avLst/>
          </a:prstGeom>
          <a:noFill/>
        </p:spPr>
        <p:txBody>
          <a:bodyPr wrap="square" lIns="0" tIns="0" rIns="0" bIns="0" rtlCol="0">
            <a:noAutofit/>
          </a:bodyPr>
          <a:lstStyle/>
          <a:p>
            <a:r>
              <a:rPr lang="en-AU" b="1" dirty="0">
                <a:latin typeface="+mj-lt"/>
              </a:rPr>
              <a:t>Essay question </a:t>
            </a:r>
          </a:p>
        </p:txBody>
      </p:sp>
      <p:sp>
        <p:nvSpPr>
          <p:cNvPr id="8" name="TextBox 7">
            <a:extLst>
              <a:ext uri="{FF2B5EF4-FFF2-40B4-BE49-F238E27FC236}">
                <a16:creationId xmlns:a16="http://schemas.microsoft.com/office/drawing/2014/main" id="{FB426C14-058B-03D1-799D-21FE690C273D}"/>
              </a:ext>
            </a:extLst>
          </p:cNvPr>
          <p:cNvSpPr txBox="1"/>
          <p:nvPr/>
        </p:nvSpPr>
        <p:spPr>
          <a:xfrm>
            <a:off x="360000" y="2119777"/>
            <a:ext cx="11485417" cy="163570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2400"/>
              </a:spcAft>
            </a:pPr>
            <a:r>
              <a:rPr lang="en-US" sz="2000" dirty="0">
                <a:solidFill>
                  <a:srgbClr val="000000"/>
                </a:solidFill>
                <a:ea typeface="+mn-lt"/>
                <a:cs typeface="+mn-lt"/>
              </a:rPr>
              <a:t>Explain how Sergio Reis uses the element of space in conjunction with film techniques to communicate his intent in the dance film </a:t>
            </a:r>
            <a:r>
              <a:rPr lang="en-US" sz="2000" i="1" dirty="0">
                <a:solidFill>
                  <a:srgbClr val="000000"/>
                </a:solidFill>
                <a:ea typeface="+mn-lt"/>
                <a:cs typeface="+mn-lt"/>
              </a:rPr>
              <a:t>Somebody That I Used To Know.</a:t>
            </a:r>
            <a:endParaRPr lang="en-US" sz="2000" dirty="0">
              <a:solidFill>
                <a:srgbClr val="000000"/>
              </a:solidFill>
              <a:ea typeface="+mn-lt"/>
              <a:cs typeface="+mn-lt"/>
            </a:endParaRPr>
          </a:p>
          <a:p>
            <a:pPr>
              <a:lnSpc>
                <a:spcPct val="150000"/>
              </a:lnSpc>
              <a:spcAft>
                <a:spcPts val="2400"/>
              </a:spcAft>
            </a:pPr>
            <a:r>
              <a:rPr lang="en-US" sz="2000" dirty="0">
                <a:solidFill>
                  <a:srgbClr val="000000"/>
                </a:solidFill>
                <a:ea typeface="+mn-lt"/>
                <a:cs typeface="+mn-lt"/>
              </a:rPr>
              <a:t>Support your response with specific examples from the work.</a:t>
            </a:r>
            <a:endParaRPr lang="en-US" sz="2000" dirty="0">
              <a:cs typeface="Arial" panose="020B0604020202020204"/>
            </a:endParaRPr>
          </a:p>
        </p:txBody>
      </p:sp>
      <p:pic>
        <p:nvPicPr>
          <p:cNvPr id="6" name="Graphic 5" descr="A silhouette of two people dancing with different levels to represent space&#10;">
            <a:extLst>
              <a:ext uri="{FF2B5EF4-FFF2-40B4-BE49-F238E27FC236}">
                <a16:creationId xmlns:a16="http://schemas.microsoft.com/office/drawing/2014/main" id="{BB8F9549-1BBF-2F9E-4E76-4E43DCE1CF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7640" y="3959280"/>
            <a:ext cx="2736720" cy="2736720"/>
          </a:xfrm>
          <a:prstGeom prst="rect">
            <a:avLst/>
          </a:prstGeom>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EEA1926B-8FCD-A70A-D2C1-BEEE3D8DDE5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117</a:t>
            </a:fld>
            <a:endParaRPr lang="en-AU" dirty="0"/>
          </a:p>
        </p:txBody>
      </p:sp>
    </p:spTree>
    <p:extLst>
      <p:ext uri="{BB962C8B-B14F-4D97-AF65-F5344CB8AC3E}">
        <p14:creationId xmlns:p14="http://schemas.microsoft.com/office/powerpoint/2010/main" val="408304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4E513-A984-9352-BD51-EFC28E2E819E}"/>
            </a:ext>
          </a:extLst>
        </p:cNvPr>
        <p:cNvGrpSpPr/>
        <p:nvPr/>
      </p:nvGrpSpPr>
      <p:grpSpPr>
        <a:xfrm>
          <a:off x="0" y="0"/>
          <a:ext cx="0" cy="0"/>
          <a:chOff x="0" y="0"/>
          <a:chExt cx="0" cy="0"/>
        </a:xfrm>
      </p:grpSpPr>
      <p:sp>
        <p:nvSpPr>
          <p:cNvPr id="25" name="Title 2">
            <a:extLst>
              <a:ext uri="{FF2B5EF4-FFF2-40B4-BE49-F238E27FC236}">
                <a16:creationId xmlns:a16="http://schemas.microsoft.com/office/drawing/2014/main" id="{2976FC16-331F-1D43-3B11-846926A41F66}"/>
              </a:ext>
            </a:extLst>
          </p:cNvPr>
          <p:cNvSpPr>
            <a:spLocks noGrp="1"/>
          </p:cNvSpPr>
          <p:nvPr>
            <p:ph type="title"/>
          </p:nvPr>
        </p:nvSpPr>
        <p:spPr>
          <a:xfrm>
            <a:off x="360000" y="360000"/>
            <a:ext cx="11484000" cy="545601"/>
          </a:xfrm>
        </p:spPr>
        <p:txBody>
          <a:bodyPr/>
          <a:lstStyle/>
          <a:p>
            <a:r>
              <a:rPr lang="en-US" dirty="0" err="1">
                <a:latin typeface="+mj-lt"/>
                <a:cs typeface="Arial"/>
              </a:rPr>
              <a:t>Analysing</a:t>
            </a:r>
            <a:r>
              <a:rPr lang="en-US" dirty="0">
                <a:latin typeface="+mj-lt"/>
                <a:cs typeface="Arial"/>
              </a:rPr>
              <a:t> space and film techniques in a work (2)</a:t>
            </a:r>
            <a:endParaRPr lang="en-US" dirty="0">
              <a:latin typeface="+mj-lt"/>
            </a:endParaRPr>
          </a:p>
        </p:txBody>
      </p:sp>
      <p:sp>
        <p:nvSpPr>
          <p:cNvPr id="26" name="Text Placeholder 3">
            <a:extLst>
              <a:ext uri="{FF2B5EF4-FFF2-40B4-BE49-F238E27FC236}">
                <a16:creationId xmlns:a16="http://schemas.microsoft.com/office/drawing/2014/main" id="{D1208102-F0E7-DEFF-3807-C6CADA7EE8F1}"/>
              </a:ext>
            </a:extLst>
          </p:cNvPr>
          <p:cNvSpPr>
            <a:spLocks noGrp="1"/>
          </p:cNvSpPr>
          <p:nvPr>
            <p:ph type="body" sz="quarter" idx="18"/>
          </p:nvPr>
        </p:nvSpPr>
        <p:spPr>
          <a:xfrm>
            <a:off x="360000" y="982520"/>
            <a:ext cx="11484000" cy="310015"/>
          </a:xfrm>
        </p:spPr>
        <p:txBody>
          <a:bodyPr/>
          <a:lstStyle/>
          <a:p>
            <a:r>
              <a:rPr lang="en-US" dirty="0">
                <a:latin typeface="+mj-lt"/>
                <a:cs typeface="Arial"/>
              </a:rPr>
              <a:t>5.4b 					</a:t>
            </a:r>
            <a:endParaRPr lang="en-US" dirty="0">
              <a:latin typeface="+mj-lt"/>
            </a:endParaRPr>
          </a:p>
        </p:txBody>
      </p:sp>
      <p:sp>
        <p:nvSpPr>
          <p:cNvPr id="30" name="TextBox 29">
            <a:extLst>
              <a:ext uri="{FF2B5EF4-FFF2-40B4-BE49-F238E27FC236}">
                <a16:creationId xmlns:a16="http://schemas.microsoft.com/office/drawing/2014/main" id="{0DA4C46C-FC59-A028-07D4-806CB78EECE2}"/>
              </a:ext>
            </a:extLst>
          </p:cNvPr>
          <p:cNvSpPr txBox="1"/>
          <p:nvPr/>
        </p:nvSpPr>
        <p:spPr>
          <a:xfrm>
            <a:off x="360000" y="1480239"/>
            <a:ext cx="2662491" cy="476518"/>
          </a:xfrm>
          <a:prstGeom prst="rect">
            <a:avLst/>
          </a:prstGeom>
          <a:noFill/>
        </p:spPr>
        <p:txBody>
          <a:bodyPr wrap="square" lIns="0" tIns="0" rIns="0" bIns="0" rtlCol="0">
            <a:noAutofit/>
          </a:bodyPr>
          <a:lstStyle/>
          <a:p>
            <a:r>
              <a:rPr lang="en-AU" b="1" dirty="0">
                <a:latin typeface="+mj-lt"/>
              </a:rPr>
              <a:t>Essay question </a:t>
            </a:r>
          </a:p>
        </p:txBody>
      </p:sp>
      <p:sp>
        <p:nvSpPr>
          <p:cNvPr id="27" name="TextBox 26">
            <a:extLst>
              <a:ext uri="{FF2B5EF4-FFF2-40B4-BE49-F238E27FC236}">
                <a16:creationId xmlns:a16="http://schemas.microsoft.com/office/drawing/2014/main" id="{BC046BC4-DE59-F297-74F3-98D00E0D5811}"/>
              </a:ext>
            </a:extLst>
          </p:cNvPr>
          <p:cNvSpPr txBox="1"/>
          <p:nvPr/>
        </p:nvSpPr>
        <p:spPr>
          <a:xfrm>
            <a:off x="360000" y="2119777"/>
            <a:ext cx="11485417" cy="163570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2400"/>
              </a:spcAft>
            </a:pPr>
            <a:r>
              <a:rPr lang="en-US" sz="2000" dirty="0">
                <a:solidFill>
                  <a:srgbClr val="000000"/>
                </a:solidFill>
                <a:ea typeface="+mn-lt"/>
                <a:cs typeface="+mn-lt"/>
              </a:rPr>
              <a:t>Explain how Sergio Reis uses the element of space in conjunction with film techniques to communicate his intent in the dance film </a:t>
            </a:r>
            <a:r>
              <a:rPr lang="en-US" sz="2000" i="1" dirty="0">
                <a:solidFill>
                  <a:srgbClr val="000000"/>
                </a:solidFill>
                <a:ea typeface="+mn-lt"/>
                <a:cs typeface="+mn-lt"/>
              </a:rPr>
              <a:t>Somebody That I Used To Know.</a:t>
            </a:r>
            <a:endParaRPr lang="en-US" sz="2000" dirty="0">
              <a:solidFill>
                <a:srgbClr val="000000"/>
              </a:solidFill>
              <a:ea typeface="+mn-lt"/>
              <a:cs typeface="+mn-lt"/>
            </a:endParaRPr>
          </a:p>
          <a:p>
            <a:pPr>
              <a:lnSpc>
                <a:spcPct val="150000"/>
              </a:lnSpc>
              <a:spcAft>
                <a:spcPts val="2400"/>
              </a:spcAft>
            </a:pPr>
            <a:r>
              <a:rPr lang="en-US" sz="2000" dirty="0">
                <a:solidFill>
                  <a:srgbClr val="000000"/>
                </a:solidFill>
                <a:ea typeface="+mn-lt"/>
                <a:cs typeface="+mn-lt"/>
              </a:rPr>
              <a:t>Support your response with specific examples from the work.</a:t>
            </a:r>
            <a:endParaRPr lang="en-US" sz="2000" dirty="0">
              <a:cs typeface="Arial" panose="020B0604020202020204"/>
            </a:endParaRPr>
          </a:p>
        </p:txBody>
      </p:sp>
      <p:sp>
        <p:nvSpPr>
          <p:cNvPr id="31" name="Rounded Rectangle 30">
            <a:extLst>
              <a:ext uri="{FF2B5EF4-FFF2-40B4-BE49-F238E27FC236}">
                <a16:creationId xmlns:a16="http://schemas.microsoft.com/office/drawing/2014/main" id="{8B2F726E-3DEC-DAAD-A0EC-9FFC9FB22C1A}"/>
              </a:ext>
              <a:ext uri="{C183D7F6-B498-43B3-948B-1728B52AA6E4}">
                <adec:decorative xmlns:adec="http://schemas.microsoft.com/office/drawing/2017/decorative" val="1"/>
              </a:ext>
            </a:extLst>
          </p:cNvPr>
          <p:cNvSpPr/>
          <p:nvPr/>
        </p:nvSpPr>
        <p:spPr>
          <a:xfrm>
            <a:off x="261257" y="2163850"/>
            <a:ext cx="974156" cy="432530"/>
          </a:xfrm>
          <a:prstGeom prst="roundRect">
            <a:avLst>
              <a:gd name="adj" fmla="val 50000"/>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F40FAF24-0B17-2E2A-2D91-04930E2932E4}"/>
              </a:ext>
              <a:ext uri="{C183D7F6-B498-43B3-948B-1728B52AA6E4}">
                <adec:decorative xmlns:adec="http://schemas.microsoft.com/office/drawing/2017/decorative" val="1"/>
              </a:ext>
            </a:extLst>
          </p:cNvPr>
          <p:cNvCxnSpPr>
            <a:cxnSpLocks/>
          </p:cNvCxnSpPr>
          <p:nvPr/>
        </p:nvCxnSpPr>
        <p:spPr>
          <a:xfrm>
            <a:off x="4195918" y="2512883"/>
            <a:ext cx="2204882" cy="0"/>
          </a:xfrm>
          <a:prstGeom prst="straightConnector1">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2229D96-2FAB-F491-9B49-842F25F1EA3C}"/>
              </a:ext>
              <a:ext uri="{C183D7F6-B498-43B3-948B-1728B52AA6E4}">
                <adec:decorative xmlns:adec="http://schemas.microsoft.com/office/drawing/2017/decorative" val="1"/>
              </a:ext>
            </a:extLst>
          </p:cNvPr>
          <p:cNvCxnSpPr>
            <a:cxnSpLocks/>
          </p:cNvCxnSpPr>
          <p:nvPr/>
        </p:nvCxnSpPr>
        <p:spPr>
          <a:xfrm>
            <a:off x="4934139" y="2960814"/>
            <a:ext cx="3689000" cy="0"/>
          </a:xfrm>
          <a:prstGeom prst="straightConnector1">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02A2BCC-22AA-DD2D-718A-1E841DEB6CC0}"/>
              </a:ext>
              <a:ext uri="{C183D7F6-B498-43B3-948B-1728B52AA6E4}">
                <adec:decorative xmlns:adec="http://schemas.microsoft.com/office/drawing/2017/decorative" val="1"/>
              </a:ext>
            </a:extLst>
          </p:cNvPr>
          <p:cNvCxnSpPr>
            <a:cxnSpLocks/>
          </p:cNvCxnSpPr>
          <p:nvPr/>
        </p:nvCxnSpPr>
        <p:spPr>
          <a:xfrm>
            <a:off x="8348567" y="2512883"/>
            <a:ext cx="1709833" cy="0"/>
          </a:xfrm>
          <a:prstGeom prst="straightConnector1">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C7599723-C39D-4B33-F317-A76F4F667BC8}"/>
              </a:ext>
              <a:ext uri="{C183D7F6-B498-43B3-948B-1728B52AA6E4}">
                <adec:decorative xmlns:adec="http://schemas.microsoft.com/office/drawing/2017/decorative" val="1"/>
              </a:ext>
            </a:extLst>
          </p:cNvPr>
          <p:cNvSpPr/>
          <p:nvPr/>
        </p:nvSpPr>
        <p:spPr>
          <a:xfrm>
            <a:off x="6440784" y="2208602"/>
            <a:ext cx="1352588" cy="391983"/>
          </a:xfrm>
          <a:prstGeom prst="rect">
            <a:avLst/>
          </a:prstGeom>
          <a:noFill/>
          <a:ln w="28575">
            <a:solidFill>
              <a:srgbClr val="00B05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B5618C4-FF02-3C2A-774A-741611A39F0D}"/>
              </a:ext>
              <a:ext uri="{C183D7F6-B498-43B3-948B-1728B52AA6E4}">
                <adec:decorative xmlns:adec="http://schemas.microsoft.com/office/drawing/2017/decorative" val="1"/>
              </a:ext>
            </a:extLst>
          </p:cNvPr>
          <p:cNvSpPr/>
          <p:nvPr/>
        </p:nvSpPr>
        <p:spPr>
          <a:xfrm>
            <a:off x="4398380" y="3429000"/>
            <a:ext cx="1142341" cy="326480"/>
          </a:xfrm>
          <a:prstGeom prst="rect">
            <a:avLst/>
          </a:prstGeom>
          <a:noFill/>
          <a:ln w="28575">
            <a:solidFill>
              <a:srgbClr val="FFC000"/>
            </a:solidFill>
            <a:prstDash val="dash"/>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Arrow Connector 36">
            <a:extLst>
              <a:ext uri="{FF2B5EF4-FFF2-40B4-BE49-F238E27FC236}">
                <a16:creationId xmlns:a16="http://schemas.microsoft.com/office/drawing/2014/main" id="{08922A8A-2A1B-539C-38BF-9BC467593026}"/>
              </a:ext>
              <a:ext uri="{C183D7F6-B498-43B3-948B-1728B52AA6E4}">
                <adec:decorative xmlns:adec="http://schemas.microsoft.com/office/drawing/2017/decorative" val="1"/>
              </a:ext>
            </a:extLst>
          </p:cNvPr>
          <p:cNvCxnSpPr>
            <a:cxnSpLocks/>
          </p:cNvCxnSpPr>
          <p:nvPr/>
        </p:nvCxnSpPr>
        <p:spPr>
          <a:xfrm>
            <a:off x="2326741" y="2960814"/>
            <a:ext cx="615635" cy="0"/>
          </a:xfrm>
          <a:prstGeom prst="straightConnector1">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8" name="Graphic 27" descr="A silhouette of two people dancing with different levels to represent space&#10;">
            <a:extLst>
              <a:ext uri="{FF2B5EF4-FFF2-40B4-BE49-F238E27FC236}">
                <a16:creationId xmlns:a16="http://schemas.microsoft.com/office/drawing/2014/main" id="{FF17C7A5-F7AF-9DFD-A3FF-E3D73164D7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7640" y="3959280"/>
            <a:ext cx="2736720" cy="2736720"/>
          </a:xfrm>
          <a:prstGeom prst="rect">
            <a:avLst/>
          </a:prstGeom>
          <a:effectLst>
            <a:outerShdw blurRad="50800" dist="38100" dir="2700000" algn="tl" rotWithShape="0">
              <a:prstClr val="black">
                <a:alpha val="40000"/>
              </a:prstClr>
            </a:outerShdw>
          </a:effectLst>
        </p:spPr>
      </p:pic>
      <p:sp>
        <p:nvSpPr>
          <p:cNvPr id="29" name="Slide Number Placeholder 3">
            <a:extLst>
              <a:ext uri="{FF2B5EF4-FFF2-40B4-BE49-F238E27FC236}">
                <a16:creationId xmlns:a16="http://schemas.microsoft.com/office/drawing/2014/main" id="{EFAF2BAF-CEEB-6CB9-BAD6-068971A6D649}"/>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118</a:t>
            </a:fld>
            <a:endParaRPr lang="en-AU" dirty="0"/>
          </a:p>
        </p:txBody>
      </p:sp>
    </p:spTree>
    <p:extLst>
      <p:ext uri="{BB962C8B-B14F-4D97-AF65-F5344CB8AC3E}">
        <p14:creationId xmlns:p14="http://schemas.microsoft.com/office/powerpoint/2010/main" val="98451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P spid="36"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3983B8-B32B-DF5B-AE5F-191BC782918E}"/>
              </a:ext>
            </a:extLst>
          </p:cNvPr>
          <p:cNvSpPr>
            <a:spLocks noGrp="1"/>
          </p:cNvSpPr>
          <p:nvPr>
            <p:ph type="title"/>
          </p:nvPr>
        </p:nvSpPr>
        <p:spPr/>
        <p:txBody>
          <a:bodyPr/>
          <a:lstStyle/>
          <a:p>
            <a:r>
              <a:rPr lang="en-US" dirty="0">
                <a:latin typeface="+mj-lt"/>
                <a:cs typeface="Arial"/>
              </a:rPr>
              <a:t>Writing about movement (1)</a:t>
            </a:r>
            <a:endParaRPr lang="en-US" dirty="0">
              <a:latin typeface="+mj-lt"/>
            </a:endParaRPr>
          </a:p>
        </p:txBody>
      </p:sp>
      <p:sp>
        <p:nvSpPr>
          <p:cNvPr id="4" name="Text Placeholder 3">
            <a:extLst>
              <a:ext uri="{FF2B5EF4-FFF2-40B4-BE49-F238E27FC236}">
                <a16:creationId xmlns:a16="http://schemas.microsoft.com/office/drawing/2014/main" id="{08823A72-B2A6-B498-8122-515A6940A60E}"/>
              </a:ext>
            </a:extLst>
          </p:cNvPr>
          <p:cNvSpPr>
            <a:spLocks noGrp="1"/>
          </p:cNvSpPr>
          <p:nvPr>
            <p:ph type="body" sz="quarter" idx="18"/>
          </p:nvPr>
        </p:nvSpPr>
        <p:spPr>
          <a:xfrm>
            <a:off x="360000" y="905601"/>
            <a:ext cx="11484000" cy="310015"/>
          </a:xfrm>
        </p:spPr>
        <p:txBody>
          <a:bodyPr/>
          <a:lstStyle/>
          <a:p>
            <a:r>
              <a:rPr lang="en-AU" dirty="0">
                <a:latin typeface="+mj-lt"/>
              </a:rPr>
              <a:t>5.5a</a:t>
            </a:r>
          </a:p>
        </p:txBody>
      </p:sp>
      <p:sp>
        <p:nvSpPr>
          <p:cNvPr id="7" name="Rectangle: Rounded Corners 6">
            <a:extLst>
              <a:ext uri="{FF2B5EF4-FFF2-40B4-BE49-F238E27FC236}">
                <a16:creationId xmlns:a16="http://schemas.microsoft.com/office/drawing/2014/main" id="{823D9CFC-F5FF-B793-658A-D688157EB037}"/>
              </a:ext>
            </a:extLst>
          </p:cNvPr>
          <p:cNvSpPr/>
          <p:nvPr/>
        </p:nvSpPr>
        <p:spPr>
          <a:xfrm>
            <a:off x="360000" y="1292536"/>
            <a:ext cx="11484000" cy="2451562"/>
          </a:xfrm>
          <a:prstGeom prst="roundRect">
            <a:avLst>
              <a:gd name="adj" fmla="val 4049"/>
            </a:avLst>
          </a:prstGeom>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r>
              <a:rPr lang="en-US" sz="1800" dirty="0">
                <a:solidFill>
                  <a:schemeClr val="bg1"/>
                </a:solidFill>
                <a:ea typeface="+mn-lt"/>
                <a:cs typeface="+mn-lt"/>
              </a:rPr>
              <a:t>In your essay, you must use movement examples from the dance film </a:t>
            </a:r>
            <a:r>
              <a:rPr lang="en-US" sz="1800" i="1" dirty="0">
                <a:solidFill>
                  <a:schemeClr val="bg1"/>
                </a:solidFill>
                <a:ea typeface="+mn-lt"/>
                <a:cs typeface="+mn-lt"/>
              </a:rPr>
              <a:t>Somebody That I Used To Know.</a:t>
            </a:r>
            <a:endParaRPr lang="en-US" sz="1800" dirty="0">
              <a:solidFill>
                <a:schemeClr val="bg1"/>
              </a:solidFill>
              <a:ea typeface="+mn-lt"/>
              <a:cs typeface="+mn-lt"/>
            </a:endParaRPr>
          </a:p>
          <a:p>
            <a:pPr>
              <a:lnSpc>
                <a:spcPct val="150000"/>
              </a:lnSpc>
              <a:spcAft>
                <a:spcPts val="600"/>
              </a:spcAft>
            </a:pPr>
            <a:r>
              <a:rPr lang="en-US" sz="1800" dirty="0">
                <a:solidFill>
                  <a:schemeClr val="bg1"/>
                </a:solidFill>
                <a:ea typeface="+mn-lt"/>
                <a:cs typeface="+mn-lt"/>
              </a:rPr>
              <a:t>You should:</a:t>
            </a:r>
          </a:p>
          <a:p>
            <a:pPr marL="285750" indent="-285750">
              <a:lnSpc>
                <a:spcPct val="150000"/>
              </a:lnSpc>
              <a:spcAft>
                <a:spcPts val="600"/>
              </a:spcAft>
              <a:buFont typeface="Arial" panose="020B0604020202020204" pitchFamily="34" charset="0"/>
              <a:buChar char="•"/>
            </a:pPr>
            <a:r>
              <a:rPr lang="en-US" sz="1800" dirty="0">
                <a:solidFill>
                  <a:schemeClr val="bg1"/>
                </a:solidFill>
                <a:ea typeface="+mn-lt"/>
                <a:cs typeface="+mn-lt"/>
              </a:rPr>
              <a:t>Explain how the movement is manipulated using aspects of space</a:t>
            </a:r>
          </a:p>
          <a:p>
            <a:pPr marL="285750" indent="-285750">
              <a:lnSpc>
                <a:spcPct val="150000"/>
              </a:lnSpc>
              <a:spcAft>
                <a:spcPts val="600"/>
              </a:spcAft>
              <a:buFont typeface="Arial" panose="020B0604020202020204" pitchFamily="34" charset="0"/>
              <a:buChar char="•"/>
            </a:pPr>
            <a:r>
              <a:rPr lang="en-US" sz="1800" dirty="0">
                <a:solidFill>
                  <a:schemeClr val="bg1"/>
                </a:solidFill>
                <a:ea typeface="+mn-lt"/>
                <a:cs typeface="+mn-lt"/>
              </a:rPr>
              <a:t>Describe how Reis uses film techniques to communicate meaning and show his intent</a:t>
            </a:r>
          </a:p>
          <a:p>
            <a:pPr>
              <a:lnSpc>
                <a:spcPct val="150000"/>
              </a:lnSpc>
              <a:spcAft>
                <a:spcPts val="600"/>
              </a:spcAft>
            </a:pPr>
            <a:r>
              <a:rPr lang="en-US" sz="1800" dirty="0">
                <a:solidFill>
                  <a:schemeClr val="bg1"/>
                </a:solidFill>
                <a:ea typeface="+mn-lt"/>
                <a:cs typeface="+mn-lt"/>
              </a:rPr>
              <a:t>To help your writing make sure you consider: </a:t>
            </a:r>
          </a:p>
        </p:txBody>
      </p:sp>
      <p:sp>
        <p:nvSpPr>
          <p:cNvPr id="8" name="Freeform 7">
            <a:extLst>
              <a:ext uri="{FF2B5EF4-FFF2-40B4-BE49-F238E27FC236}">
                <a16:creationId xmlns:a16="http://schemas.microsoft.com/office/drawing/2014/main" id="{3D41C4E2-6181-F7D8-6725-89A3841A2582}"/>
              </a:ext>
            </a:extLst>
          </p:cNvPr>
          <p:cNvSpPr/>
          <p:nvPr/>
        </p:nvSpPr>
        <p:spPr>
          <a:xfrm>
            <a:off x="360000" y="4000562"/>
            <a:ext cx="2541029" cy="2541029"/>
          </a:xfrm>
          <a:custGeom>
            <a:avLst/>
            <a:gdLst>
              <a:gd name="connsiteX0" fmla="*/ 0 w 2541029"/>
              <a:gd name="connsiteY0" fmla="*/ 1270515 h 2541029"/>
              <a:gd name="connsiteX1" fmla="*/ 1270515 w 2541029"/>
              <a:gd name="connsiteY1" fmla="*/ 0 h 2541029"/>
              <a:gd name="connsiteX2" fmla="*/ 2541030 w 2541029"/>
              <a:gd name="connsiteY2" fmla="*/ 1270515 h 2541029"/>
              <a:gd name="connsiteX3" fmla="*/ 1270515 w 2541029"/>
              <a:gd name="connsiteY3" fmla="*/ 2541030 h 2541029"/>
              <a:gd name="connsiteX4" fmla="*/ 0 w 2541029"/>
              <a:gd name="connsiteY4" fmla="*/ 1270515 h 254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029" h="2541029">
                <a:moveTo>
                  <a:pt x="0" y="1270515"/>
                </a:moveTo>
                <a:cubicBezTo>
                  <a:pt x="0" y="568829"/>
                  <a:pt x="568829" y="0"/>
                  <a:pt x="1270515" y="0"/>
                </a:cubicBezTo>
                <a:cubicBezTo>
                  <a:pt x="1972201" y="0"/>
                  <a:pt x="2541030" y="568829"/>
                  <a:pt x="2541030" y="1270515"/>
                </a:cubicBezTo>
                <a:cubicBezTo>
                  <a:pt x="2541030" y="1972201"/>
                  <a:pt x="1972201" y="2541030"/>
                  <a:pt x="1270515" y="2541030"/>
                </a:cubicBezTo>
                <a:cubicBezTo>
                  <a:pt x="568829" y="2541030"/>
                  <a:pt x="0" y="1972201"/>
                  <a:pt x="0" y="1270515"/>
                </a:cubicBezTo>
                <a:close/>
              </a:path>
            </a:pathLst>
          </a:custGeom>
          <a:effectLst/>
        </p:spPr>
        <p:style>
          <a:lnRef idx="0">
            <a:schemeClr val="lt1">
              <a:hueOff val="0"/>
              <a:satOff val="0"/>
              <a:lumOff val="0"/>
              <a:alphaOff val="0"/>
            </a:schemeClr>
          </a:lnRef>
          <a:fillRef idx="1">
            <a:schemeClr val="accent2">
              <a:shade val="80000"/>
              <a:alpha val="50000"/>
              <a:hueOff val="0"/>
              <a:satOff val="0"/>
              <a:lumOff val="0"/>
              <a:alphaOff val="0"/>
            </a:schemeClr>
          </a:fillRef>
          <a:effectRef idx="0">
            <a:scrgbClr r="0" g="0" b="0"/>
          </a:effectRef>
          <a:fontRef idx="minor">
            <a:schemeClr val="tx1"/>
          </a:fontRef>
        </p:style>
        <p:txBody>
          <a:bodyPr spcFirstLastPara="0" vert="horz" wrap="square" lIns="511966" tIns="402605" rIns="511966" bIns="402605" numCol="1" spcCol="1270" anchor="ctr" anchorCtr="0">
            <a:noAutofit/>
          </a:bodyPr>
          <a:lstStyle/>
          <a:p>
            <a:pPr marL="0" lvl="0" indent="0" algn="ctr" defTabSz="1066800" rtl="0">
              <a:lnSpc>
                <a:spcPct val="90000"/>
              </a:lnSpc>
              <a:spcBef>
                <a:spcPct val="0"/>
              </a:spcBef>
              <a:spcAft>
                <a:spcPct val="35000"/>
              </a:spcAft>
              <a:buNone/>
            </a:pPr>
            <a:r>
              <a:rPr lang="en-US" sz="2000" b="1" kern="1200"/>
              <a:t> who</a:t>
            </a:r>
          </a:p>
        </p:txBody>
      </p:sp>
      <p:sp>
        <p:nvSpPr>
          <p:cNvPr id="10" name="Freeform 9">
            <a:extLst>
              <a:ext uri="{FF2B5EF4-FFF2-40B4-BE49-F238E27FC236}">
                <a16:creationId xmlns:a16="http://schemas.microsoft.com/office/drawing/2014/main" id="{4D693887-D26F-382E-7D9A-AAFD0B985B78}"/>
              </a:ext>
            </a:extLst>
          </p:cNvPr>
          <p:cNvSpPr/>
          <p:nvPr/>
        </p:nvSpPr>
        <p:spPr>
          <a:xfrm>
            <a:off x="2595743" y="4000562"/>
            <a:ext cx="2541029" cy="2541029"/>
          </a:xfrm>
          <a:custGeom>
            <a:avLst/>
            <a:gdLst>
              <a:gd name="connsiteX0" fmla="*/ 0 w 2541029"/>
              <a:gd name="connsiteY0" fmla="*/ 1270515 h 2541029"/>
              <a:gd name="connsiteX1" fmla="*/ 1270515 w 2541029"/>
              <a:gd name="connsiteY1" fmla="*/ 0 h 2541029"/>
              <a:gd name="connsiteX2" fmla="*/ 2541030 w 2541029"/>
              <a:gd name="connsiteY2" fmla="*/ 1270515 h 2541029"/>
              <a:gd name="connsiteX3" fmla="*/ 1270515 w 2541029"/>
              <a:gd name="connsiteY3" fmla="*/ 2541030 h 2541029"/>
              <a:gd name="connsiteX4" fmla="*/ 0 w 2541029"/>
              <a:gd name="connsiteY4" fmla="*/ 1270515 h 254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029" h="2541029">
                <a:moveTo>
                  <a:pt x="0" y="1270515"/>
                </a:moveTo>
                <a:cubicBezTo>
                  <a:pt x="0" y="568829"/>
                  <a:pt x="568829" y="0"/>
                  <a:pt x="1270515" y="0"/>
                </a:cubicBezTo>
                <a:cubicBezTo>
                  <a:pt x="1972201" y="0"/>
                  <a:pt x="2541030" y="568829"/>
                  <a:pt x="2541030" y="1270515"/>
                </a:cubicBezTo>
                <a:cubicBezTo>
                  <a:pt x="2541030" y="1972201"/>
                  <a:pt x="1972201" y="2541030"/>
                  <a:pt x="1270515" y="2541030"/>
                </a:cubicBezTo>
                <a:cubicBezTo>
                  <a:pt x="568829" y="2541030"/>
                  <a:pt x="0" y="1972201"/>
                  <a:pt x="0" y="1270515"/>
                </a:cubicBezTo>
                <a:close/>
              </a:path>
            </a:pathLst>
          </a:custGeom>
          <a:effectLst/>
        </p:spPr>
        <p:style>
          <a:lnRef idx="0">
            <a:schemeClr val="lt1">
              <a:hueOff val="0"/>
              <a:satOff val="0"/>
              <a:lumOff val="0"/>
              <a:alphaOff val="0"/>
            </a:schemeClr>
          </a:lnRef>
          <a:fillRef idx="1">
            <a:schemeClr val="accent2">
              <a:shade val="80000"/>
              <a:alpha val="50000"/>
              <a:hueOff val="161069"/>
              <a:satOff val="2792"/>
              <a:lumOff val="7711"/>
              <a:alphaOff val="0"/>
            </a:schemeClr>
          </a:fillRef>
          <a:effectRef idx="0">
            <a:scrgbClr r="0" g="0" b="0"/>
          </a:effectRef>
          <a:fontRef idx="minor">
            <a:schemeClr val="tx1"/>
          </a:fontRef>
        </p:style>
        <p:txBody>
          <a:bodyPr spcFirstLastPara="0" vert="horz" wrap="square" lIns="511966" tIns="402605" rIns="511966" bIns="402605" numCol="1" spcCol="1270" anchor="ctr" anchorCtr="0">
            <a:noAutofit/>
          </a:bodyPr>
          <a:lstStyle/>
          <a:p>
            <a:pPr marL="0" lvl="0" indent="0" algn="ctr" defTabSz="1066800" rtl="0">
              <a:lnSpc>
                <a:spcPct val="90000"/>
              </a:lnSpc>
              <a:spcBef>
                <a:spcPct val="0"/>
              </a:spcBef>
              <a:spcAft>
                <a:spcPct val="35000"/>
              </a:spcAft>
              <a:buNone/>
            </a:pPr>
            <a:r>
              <a:rPr lang="en-US" sz="2000" b="1" kern="1200"/>
              <a:t>what</a:t>
            </a:r>
          </a:p>
        </p:txBody>
      </p:sp>
      <p:sp>
        <p:nvSpPr>
          <p:cNvPr id="11" name="Freeform 10">
            <a:extLst>
              <a:ext uri="{FF2B5EF4-FFF2-40B4-BE49-F238E27FC236}">
                <a16:creationId xmlns:a16="http://schemas.microsoft.com/office/drawing/2014/main" id="{8FF5C361-6D77-7F2C-B493-2B2E80798554}"/>
              </a:ext>
            </a:extLst>
          </p:cNvPr>
          <p:cNvSpPr/>
          <p:nvPr/>
        </p:nvSpPr>
        <p:spPr>
          <a:xfrm>
            <a:off x="4831486" y="4000562"/>
            <a:ext cx="2541029" cy="2541029"/>
          </a:xfrm>
          <a:custGeom>
            <a:avLst/>
            <a:gdLst>
              <a:gd name="connsiteX0" fmla="*/ 0 w 2541029"/>
              <a:gd name="connsiteY0" fmla="*/ 1270515 h 2541029"/>
              <a:gd name="connsiteX1" fmla="*/ 1270515 w 2541029"/>
              <a:gd name="connsiteY1" fmla="*/ 0 h 2541029"/>
              <a:gd name="connsiteX2" fmla="*/ 2541030 w 2541029"/>
              <a:gd name="connsiteY2" fmla="*/ 1270515 h 2541029"/>
              <a:gd name="connsiteX3" fmla="*/ 1270515 w 2541029"/>
              <a:gd name="connsiteY3" fmla="*/ 2541030 h 2541029"/>
              <a:gd name="connsiteX4" fmla="*/ 0 w 2541029"/>
              <a:gd name="connsiteY4" fmla="*/ 1270515 h 254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029" h="2541029">
                <a:moveTo>
                  <a:pt x="0" y="1270515"/>
                </a:moveTo>
                <a:cubicBezTo>
                  <a:pt x="0" y="568829"/>
                  <a:pt x="568829" y="0"/>
                  <a:pt x="1270515" y="0"/>
                </a:cubicBezTo>
                <a:cubicBezTo>
                  <a:pt x="1972201" y="0"/>
                  <a:pt x="2541030" y="568829"/>
                  <a:pt x="2541030" y="1270515"/>
                </a:cubicBezTo>
                <a:cubicBezTo>
                  <a:pt x="2541030" y="1972201"/>
                  <a:pt x="1972201" y="2541030"/>
                  <a:pt x="1270515" y="2541030"/>
                </a:cubicBezTo>
                <a:cubicBezTo>
                  <a:pt x="568829" y="2541030"/>
                  <a:pt x="0" y="1972201"/>
                  <a:pt x="0" y="1270515"/>
                </a:cubicBezTo>
                <a:close/>
              </a:path>
            </a:pathLst>
          </a:custGeom>
          <a:effectLst/>
        </p:spPr>
        <p:style>
          <a:lnRef idx="0">
            <a:schemeClr val="lt1">
              <a:hueOff val="0"/>
              <a:satOff val="0"/>
              <a:lumOff val="0"/>
              <a:alphaOff val="0"/>
            </a:schemeClr>
          </a:lnRef>
          <a:fillRef idx="1">
            <a:schemeClr val="accent2">
              <a:shade val="80000"/>
              <a:alpha val="50000"/>
              <a:hueOff val="322138"/>
              <a:satOff val="5584"/>
              <a:lumOff val="15422"/>
              <a:alphaOff val="0"/>
            </a:schemeClr>
          </a:fillRef>
          <a:effectRef idx="0">
            <a:scrgbClr r="0" g="0" b="0"/>
          </a:effectRef>
          <a:fontRef idx="minor">
            <a:schemeClr val="tx1"/>
          </a:fontRef>
        </p:style>
        <p:txBody>
          <a:bodyPr spcFirstLastPara="0" vert="horz" wrap="square" lIns="511966" tIns="402605" rIns="511966" bIns="402605" numCol="1" spcCol="1270" anchor="ctr" anchorCtr="0">
            <a:noAutofit/>
          </a:bodyPr>
          <a:lstStyle/>
          <a:p>
            <a:pPr marL="0" lvl="0" indent="0" algn="ctr" defTabSz="1066800" rtl="0">
              <a:lnSpc>
                <a:spcPct val="90000"/>
              </a:lnSpc>
              <a:spcBef>
                <a:spcPct val="0"/>
              </a:spcBef>
              <a:spcAft>
                <a:spcPct val="35000"/>
              </a:spcAft>
              <a:buNone/>
            </a:pPr>
            <a:r>
              <a:rPr lang="en-US" sz="2000" b="1" kern="1200"/>
              <a:t>how</a:t>
            </a:r>
          </a:p>
        </p:txBody>
      </p:sp>
      <p:sp>
        <p:nvSpPr>
          <p:cNvPr id="12" name="Freeform 11">
            <a:extLst>
              <a:ext uri="{FF2B5EF4-FFF2-40B4-BE49-F238E27FC236}">
                <a16:creationId xmlns:a16="http://schemas.microsoft.com/office/drawing/2014/main" id="{536D2CA1-0110-620D-4A00-9B3554666F08}"/>
              </a:ext>
            </a:extLst>
          </p:cNvPr>
          <p:cNvSpPr/>
          <p:nvPr/>
        </p:nvSpPr>
        <p:spPr>
          <a:xfrm>
            <a:off x="7067229" y="4000562"/>
            <a:ext cx="2541029" cy="2541029"/>
          </a:xfrm>
          <a:custGeom>
            <a:avLst/>
            <a:gdLst>
              <a:gd name="connsiteX0" fmla="*/ 0 w 2541029"/>
              <a:gd name="connsiteY0" fmla="*/ 1270515 h 2541029"/>
              <a:gd name="connsiteX1" fmla="*/ 1270515 w 2541029"/>
              <a:gd name="connsiteY1" fmla="*/ 0 h 2541029"/>
              <a:gd name="connsiteX2" fmla="*/ 2541030 w 2541029"/>
              <a:gd name="connsiteY2" fmla="*/ 1270515 h 2541029"/>
              <a:gd name="connsiteX3" fmla="*/ 1270515 w 2541029"/>
              <a:gd name="connsiteY3" fmla="*/ 2541030 h 2541029"/>
              <a:gd name="connsiteX4" fmla="*/ 0 w 2541029"/>
              <a:gd name="connsiteY4" fmla="*/ 1270515 h 254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029" h="2541029">
                <a:moveTo>
                  <a:pt x="0" y="1270515"/>
                </a:moveTo>
                <a:cubicBezTo>
                  <a:pt x="0" y="568829"/>
                  <a:pt x="568829" y="0"/>
                  <a:pt x="1270515" y="0"/>
                </a:cubicBezTo>
                <a:cubicBezTo>
                  <a:pt x="1972201" y="0"/>
                  <a:pt x="2541030" y="568829"/>
                  <a:pt x="2541030" y="1270515"/>
                </a:cubicBezTo>
                <a:cubicBezTo>
                  <a:pt x="2541030" y="1972201"/>
                  <a:pt x="1972201" y="2541030"/>
                  <a:pt x="1270515" y="2541030"/>
                </a:cubicBezTo>
                <a:cubicBezTo>
                  <a:pt x="568829" y="2541030"/>
                  <a:pt x="0" y="1972201"/>
                  <a:pt x="0" y="1270515"/>
                </a:cubicBezTo>
                <a:close/>
              </a:path>
            </a:pathLst>
          </a:custGeom>
          <a:effectLst/>
        </p:spPr>
        <p:style>
          <a:lnRef idx="0">
            <a:schemeClr val="lt1">
              <a:hueOff val="0"/>
              <a:satOff val="0"/>
              <a:lumOff val="0"/>
              <a:alphaOff val="0"/>
            </a:schemeClr>
          </a:lnRef>
          <a:fillRef idx="1">
            <a:schemeClr val="accent2">
              <a:shade val="80000"/>
              <a:alpha val="50000"/>
              <a:hueOff val="483208"/>
              <a:satOff val="8375"/>
              <a:lumOff val="23133"/>
              <a:alphaOff val="0"/>
            </a:schemeClr>
          </a:fillRef>
          <a:effectRef idx="0">
            <a:scrgbClr r="0" g="0" b="0"/>
          </a:effectRef>
          <a:fontRef idx="minor">
            <a:schemeClr val="tx1"/>
          </a:fontRef>
        </p:style>
        <p:txBody>
          <a:bodyPr spcFirstLastPara="0" vert="horz" wrap="square" lIns="511966" tIns="402605" rIns="511966" bIns="402605" numCol="1" spcCol="1270" anchor="ctr" anchorCtr="0">
            <a:noAutofit/>
          </a:bodyPr>
          <a:lstStyle/>
          <a:p>
            <a:pPr marL="0" lvl="0" indent="0" algn="ctr" defTabSz="1066800">
              <a:lnSpc>
                <a:spcPct val="90000"/>
              </a:lnSpc>
              <a:spcBef>
                <a:spcPct val="0"/>
              </a:spcBef>
              <a:spcAft>
                <a:spcPct val="35000"/>
              </a:spcAft>
              <a:buNone/>
            </a:pPr>
            <a:r>
              <a:rPr lang="en-US" sz="2000" b="1" kern="1200"/>
              <a:t>film techniques</a:t>
            </a:r>
          </a:p>
        </p:txBody>
      </p:sp>
      <p:sp>
        <p:nvSpPr>
          <p:cNvPr id="13" name="Freeform 12">
            <a:extLst>
              <a:ext uri="{FF2B5EF4-FFF2-40B4-BE49-F238E27FC236}">
                <a16:creationId xmlns:a16="http://schemas.microsoft.com/office/drawing/2014/main" id="{7F674042-06B5-9857-5CAC-D05D4195DAF0}"/>
              </a:ext>
            </a:extLst>
          </p:cNvPr>
          <p:cNvSpPr/>
          <p:nvPr/>
        </p:nvSpPr>
        <p:spPr>
          <a:xfrm>
            <a:off x="9302971" y="3954442"/>
            <a:ext cx="2541029" cy="2541029"/>
          </a:xfrm>
          <a:custGeom>
            <a:avLst/>
            <a:gdLst>
              <a:gd name="connsiteX0" fmla="*/ 0 w 2541029"/>
              <a:gd name="connsiteY0" fmla="*/ 1270515 h 2541029"/>
              <a:gd name="connsiteX1" fmla="*/ 1270515 w 2541029"/>
              <a:gd name="connsiteY1" fmla="*/ 0 h 2541029"/>
              <a:gd name="connsiteX2" fmla="*/ 2541030 w 2541029"/>
              <a:gd name="connsiteY2" fmla="*/ 1270515 h 2541029"/>
              <a:gd name="connsiteX3" fmla="*/ 1270515 w 2541029"/>
              <a:gd name="connsiteY3" fmla="*/ 2541030 h 2541029"/>
              <a:gd name="connsiteX4" fmla="*/ 0 w 2541029"/>
              <a:gd name="connsiteY4" fmla="*/ 1270515 h 254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029" h="2541029">
                <a:moveTo>
                  <a:pt x="0" y="1270515"/>
                </a:moveTo>
                <a:cubicBezTo>
                  <a:pt x="0" y="568829"/>
                  <a:pt x="568829" y="0"/>
                  <a:pt x="1270515" y="0"/>
                </a:cubicBezTo>
                <a:cubicBezTo>
                  <a:pt x="1972201" y="0"/>
                  <a:pt x="2541030" y="568829"/>
                  <a:pt x="2541030" y="1270515"/>
                </a:cubicBezTo>
                <a:cubicBezTo>
                  <a:pt x="2541030" y="1972201"/>
                  <a:pt x="1972201" y="2541030"/>
                  <a:pt x="1270515" y="2541030"/>
                </a:cubicBezTo>
                <a:cubicBezTo>
                  <a:pt x="568829" y="2541030"/>
                  <a:pt x="0" y="1972201"/>
                  <a:pt x="0" y="1270515"/>
                </a:cubicBezTo>
                <a:close/>
              </a:path>
            </a:pathLst>
          </a:custGeom>
          <a:effectLst/>
        </p:spPr>
        <p:style>
          <a:lnRef idx="0">
            <a:schemeClr val="lt1">
              <a:hueOff val="0"/>
              <a:satOff val="0"/>
              <a:lumOff val="0"/>
              <a:alphaOff val="0"/>
            </a:schemeClr>
          </a:lnRef>
          <a:fillRef idx="1">
            <a:schemeClr val="accent2">
              <a:shade val="80000"/>
              <a:alpha val="50000"/>
              <a:hueOff val="644277"/>
              <a:satOff val="11167"/>
              <a:lumOff val="30844"/>
              <a:alphaOff val="0"/>
            </a:schemeClr>
          </a:fillRef>
          <a:effectRef idx="0">
            <a:scrgbClr r="0" g="0" b="0"/>
          </a:effectRef>
          <a:fontRef idx="minor">
            <a:schemeClr val="tx1"/>
          </a:fontRef>
        </p:style>
        <p:txBody>
          <a:bodyPr spcFirstLastPara="0" vert="horz" wrap="square" lIns="511966" tIns="402605" rIns="511966" bIns="402605" numCol="1" spcCol="1270" anchor="ctr" anchorCtr="0">
            <a:noAutofit/>
          </a:bodyPr>
          <a:lstStyle/>
          <a:p>
            <a:pPr marL="0" lvl="0" indent="0" algn="ctr" defTabSz="1066800" rtl="0">
              <a:lnSpc>
                <a:spcPct val="90000"/>
              </a:lnSpc>
              <a:spcBef>
                <a:spcPct val="0"/>
              </a:spcBef>
              <a:spcAft>
                <a:spcPct val="35000"/>
              </a:spcAft>
              <a:buNone/>
            </a:pPr>
            <a:r>
              <a:rPr lang="en-US" sz="2000" b="1" kern="1200"/>
              <a:t>why </a:t>
            </a:r>
          </a:p>
        </p:txBody>
      </p:sp>
      <p:sp>
        <p:nvSpPr>
          <p:cNvPr id="6" name="Slide Number Placeholder 5">
            <a:extLst>
              <a:ext uri="{FF2B5EF4-FFF2-40B4-BE49-F238E27FC236}">
                <a16:creationId xmlns:a16="http://schemas.microsoft.com/office/drawing/2014/main" id="{53468868-A2CF-9CCD-6DAA-5BCB3C614E7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119</a:t>
            </a:fld>
            <a:endParaRPr lang="en-AU" dirty="0"/>
          </a:p>
        </p:txBody>
      </p:sp>
    </p:spTree>
    <p:extLst>
      <p:ext uri="{BB962C8B-B14F-4D97-AF65-F5344CB8AC3E}">
        <p14:creationId xmlns:p14="http://schemas.microsoft.com/office/powerpoint/2010/main" val="277629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0E0B0-EEB8-BC1D-23FD-E844963F9B29}"/>
            </a:ext>
          </a:extLst>
        </p:cNvPr>
        <p:cNvGrpSpPr/>
        <p:nvPr/>
      </p:nvGrpSpPr>
      <p:grpSpPr>
        <a:xfrm>
          <a:off x="0" y="0"/>
          <a:ext cx="0" cy="0"/>
          <a:chOff x="0" y="0"/>
          <a:chExt cx="0" cy="0"/>
        </a:xfrm>
      </p:grpSpPr>
      <p:sp>
        <p:nvSpPr>
          <p:cNvPr id="10" name="Title 2">
            <a:extLst>
              <a:ext uri="{FF2B5EF4-FFF2-40B4-BE49-F238E27FC236}">
                <a16:creationId xmlns:a16="http://schemas.microsoft.com/office/drawing/2014/main" id="{97DA1109-5F99-B542-5898-6F8CEBCC5527}"/>
              </a:ext>
            </a:extLst>
          </p:cNvPr>
          <p:cNvSpPr txBox="1">
            <a:spLocks noGrp="1"/>
          </p:cNvSpPr>
          <p:nvPr>
            <p:ph type="title" idx="4294967295"/>
          </p:nvPr>
        </p:nvSpPr>
        <p:spPr>
          <a:xfrm>
            <a:off x="360000" y="373864"/>
            <a:ext cx="11484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chemeClr val="tx1"/>
                </a:solidFill>
                <a:effectLst/>
                <a:uLnTx/>
                <a:uFillTx/>
                <a:latin typeface="Arial"/>
                <a:ea typeface="+mj-ea"/>
                <a:cs typeface="Arial"/>
              </a:rPr>
              <a:t>The history of dance film  (1)</a:t>
            </a:r>
            <a:endParaRPr kumimoji="0" lang="en-US" sz="3600" b="0" i="0" u="none" strike="noStrike" kern="1200" cap="none" spc="0" normalizeH="0" baseline="0" noProof="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19" name="TextBox 18">
            <a:extLst>
              <a:ext uri="{FF2B5EF4-FFF2-40B4-BE49-F238E27FC236}">
                <a16:creationId xmlns:a16="http://schemas.microsoft.com/office/drawing/2014/main" id="{1A4D8E06-61AE-E958-5243-2FF0854CC7F0}"/>
              </a:ext>
            </a:extLst>
          </p:cNvPr>
          <p:cNvSpPr txBox="1"/>
          <p:nvPr/>
        </p:nvSpPr>
        <p:spPr>
          <a:xfrm>
            <a:off x="360000" y="841669"/>
            <a:ext cx="6096000" cy="400110"/>
          </a:xfrm>
          <a:prstGeom prst="rect">
            <a:avLst/>
          </a:prstGeom>
          <a:noFill/>
        </p:spPr>
        <p:txBody>
          <a:bodyPr wrap="square" lIns="91440" tIns="45720" rIns="91440" bIns="45720" anchor="t">
            <a:spAutoFit/>
          </a:bodyPr>
          <a:lstStyle/>
          <a:p>
            <a:r>
              <a:rPr lang="en-AU" sz="2000">
                <a:solidFill>
                  <a:schemeClr val="accent1">
                    <a:lumMod val="49000"/>
                    <a:lumOff val="51000"/>
                  </a:schemeClr>
                </a:solidFill>
              </a:rPr>
              <a:t>1.2a </a:t>
            </a:r>
            <a:endParaRPr lang="en-AU" sz="2000">
              <a:solidFill>
                <a:schemeClr val="accent1">
                  <a:lumMod val="49000"/>
                  <a:lumOff val="51000"/>
                </a:schemeClr>
              </a:solidFill>
              <a:cs typeface="Arial"/>
            </a:endParaRPr>
          </a:p>
        </p:txBody>
      </p:sp>
      <p:sp>
        <p:nvSpPr>
          <p:cNvPr id="23" name="TextBox 22" descr="A time line of dates and information that starts at 1800's and finishes at 1905">
            <a:extLst>
              <a:ext uri="{FF2B5EF4-FFF2-40B4-BE49-F238E27FC236}">
                <a16:creationId xmlns:a16="http://schemas.microsoft.com/office/drawing/2014/main" id="{F7A6A6CF-560C-38AF-76F4-51EF0A5A73D2}"/>
              </a:ext>
            </a:extLst>
          </p:cNvPr>
          <p:cNvSpPr txBox="1"/>
          <p:nvPr/>
        </p:nvSpPr>
        <p:spPr>
          <a:xfrm>
            <a:off x="360000" y="1387270"/>
            <a:ext cx="700418" cy="338554"/>
          </a:xfrm>
          <a:prstGeom prst="rect">
            <a:avLst/>
          </a:prstGeom>
          <a:noFill/>
        </p:spPr>
        <p:txBody>
          <a:bodyPr wrap="square" lIns="91440" tIns="45720" rIns="91440" bIns="45720" rtlCol="0" anchor="ctr">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r>
              <a:rPr lang="en-US" sz="1600" b="1">
                <a:latin typeface="Arial"/>
                <a:ea typeface="Noto Sans"/>
                <a:cs typeface="Noto Sans"/>
              </a:rPr>
              <a:t>Start</a:t>
            </a:r>
          </a:p>
        </p:txBody>
      </p:sp>
      <p:grpSp>
        <p:nvGrpSpPr>
          <p:cNvPr id="4" name="Group 3">
            <a:extLst>
              <a:ext uri="{FF2B5EF4-FFF2-40B4-BE49-F238E27FC236}">
                <a16:creationId xmlns:a16="http://schemas.microsoft.com/office/drawing/2014/main" id="{6D0FFEB8-57B0-77F1-BB37-0049B0DF891C}"/>
              </a:ext>
              <a:ext uri="{C183D7F6-B498-43B3-948B-1728B52AA6E4}">
                <adec:decorative xmlns:adec="http://schemas.microsoft.com/office/drawing/2017/decorative" val="1"/>
              </a:ext>
            </a:extLst>
          </p:cNvPr>
          <p:cNvGrpSpPr/>
          <p:nvPr/>
        </p:nvGrpSpPr>
        <p:grpSpPr>
          <a:xfrm>
            <a:off x="710214" y="1765593"/>
            <a:ext cx="1174235" cy="4117659"/>
            <a:chOff x="710214" y="1765593"/>
            <a:chExt cx="1174235" cy="4117659"/>
          </a:xfrm>
        </p:grpSpPr>
        <p:cxnSp>
          <p:nvCxnSpPr>
            <p:cNvPr id="24" name="Straight Connector 23">
              <a:extLst>
                <a:ext uri="{FF2B5EF4-FFF2-40B4-BE49-F238E27FC236}">
                  <a16:creationId xmlns:a16="http://schemas.microsoft.com/office/drawing/2014/main" id="{931030A5-FDD8-F5AB-6DA8-C408CDF2ACDC}"/>
                </a:ext>
                <a:ext uri="{C183D7F6-B498-43B3-948B-1728B52AA6E4}">
                  <adec:decorative xmlns:adec="http://schemas.microsoft.com/office/drawing/2017/decorative" val="1"/>
                </a:ext>
              </a:extLst>
            </p:cNvPr>
            <p:cNvCxnSpPr>
              <a:cxnSpLocks/>
            </p:cNvCxnSpPr>
            <p:nvPr/>
          </p:nvCxnSpPr>
          <p:spPr>
            <a:xfrm flipV="1">
              <a:off x="710214" y="1765593"/>
              <a:ext cx="0" cy="4117659"/>
            </a:xfrm>
            <a:prstGeom prst="line">
              <a:avLst/>
            </a:prstGeom>
            <a:ln w="50800">
              <a:solidFill>
                <a:schemeClr val="tx1">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descr="A time line of dates and information that starts at 1800's and finishes at 1905">
              <a:extLst>
                <a:ext uri="{FF2B5EF4-FFF2-40B4-BE49-F238E27FC236}">
                  <a16:creationId xmlns:a16="http://schemas.microsoft.com/office/drawing/2014/main" id="{E418AD3C-BDEA-0AB5-FE61-96F90BC63FBA}"/>
                </a:ext>
                <a:ext uri="{C183D7F6-B498-43B3-948B-1728B52AA6E4}">
                  <adec:decorative xmlns:adec="http://schemas.microsoft.com/office/drawing/2017/decorative" val="1"/>
                </a:ext>
              </a:extLst>
            </p:cNvPr>
            <p:cNvCxnSpPr>
              <a:cxnSpLocks/>
            </p:cNvCxnSpPr>
            <p:nvPr/>
          </p:nvCxnSpPr>
          <p:spPr>
            <a:xfrm>
              <a:off x="710214" y="2031585"/>
              <a:ext cx="1174235"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7" name="Straight Connector 36" descr="A time line of dates and information that starts at 1800's and finishes at 1905">
              <a:extLst>
                <a:ext uri="{FF2B5EF4-FFF2-40B4-BE49-F238E27FC236}">
                  <a16:creationId xmlns:a16="http://schemas.microsoft.com/office/drawing/2014/main" id="{AA8F2762-8A0C-665B-0621-8691E7BC0701}"/>
                </a:ext>
                <a:ext uri="{C183D7F6-B498-43B3-948B-1728B52AA6E4}">
                  <adec:decorative xmlns:adec="http://schemas.microsoft.com/office/drawing/2017/decorative" val="1"/>
                </a:ext>
              </a:extLst>
            </p:cNvPr>
            <p:cNvCxnSpPr>
              <a:cxnSpLocks/>
            </p:cNvCxnSpPr>
            <p:nvPr/>
          </p:nvCxnSpPr>
          <p:spPr>
            <a:xfrm>
              <a:off x="710214" y="3157565"/>
              <a:ext cx="1174235"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7" name="Straight Connector 56" descr="A time line of dates and information that starts at 1800's and finishes at 1905">
              <a:extLst>
                <a:ext uri="{FF2B5EF4-FFF2-40B4-BE49-F238E27FC236}">
                  <a16:creationId xmlns:a16="http://schemas.microsoft.com/office/drawing/2014/main" id="{036713D5-A0D3-656D-7EE0-A0A2F35F8AE7}"/>
                </a:ext>
                <a:ext uri="{C183D7F6-B498-43B3-948B-1728B52AA6E4}">
                  <adec:decorative xmlns:adec="http://schemas.microsoft.com/office/drawing/2017/decorative" val="1"/>
                </a:ext>
              </a:extLst>
            </p:cNvPr>
            <p:cNvCxnSpPr>
              <a:cxnSpLocks/>
            </p:cNvCxnSpPr>
            <p:nvPr/>
          </p:nvCxnSpPr>
          <p:spPr>
            <a:xfrm>
              <a:off x="710214" y="4283545"/>
              <a:ext cx="1174235"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8" name="Straight Connector 57" descr="A time line of dates and information that starts at 1800's and finishes at 1905">
              <a:extLst>
                <a:ext uri="{FF2B5EF4-FFF2-40B4-BE49-F238E27FC236}">
                  <a16:creationId xmlns:a16="http://schemas.microsoft.com/office/drawing/2014/main" id="{E74284FF-2AF7-8B5E-E96E-E7EBE9161601}"/>
                </a:ext>
                <a:ext uri="{C183D7F6-B498-43B3-948B-1728B52AA6E4}">
                  <adec:decorative xmlns:adec="http://schemas.microsoft.com/office/drawing/2017/decorative" val="1"/>
                </a:ext>
              </a:extLst>
            </p:cNvPr>
            <p:cNvCxnSpPr>
              <a:cxnSpLocks/>
            </p:cNvCxnSpPr>
            <p:nvPr/>
          </p:nvCxnSpPr>
          <p:spPr>
            <a:xfrm>
              <a:off x="710214" y="5409525"/>
              <a:ext cx="1174235"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36" name="Freeform 35">
            <a:extLst>
              <a:ext uri="{FF2B5EF4-FFF2-40B4-BE49-F238E27FC236}">
                <a16:creationId xmlns:a16="http://schemas.microsoft.com/office/drawing/2014/main" id="{AB030C1E-C7EA-9EB5-1785-2E3CA9382827}"/>
              </a:ext>
            </a:extLst>
          </p:cNvPr>
          <p:cNvSpPr/>
          <p:nvPr/>
        </p:nvSpPr>
        <p:spPr>
          <a:xfrm>
            <a:off x="2160602" y="1512799"/>
            <a:ext cx="1081417" cy="1037573"/>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800" dirty="0">
                <a:solidFill>
                  <a:schemeClr val="accent1"/>
                </a:solidFill>
              </a:rPr>
              <a:t>1800’s</a:t>
            </a:r>
          </a:p>
        </p:txBody>
      </p:sp>
      <p:sp>
        <p:nvSpPr>
          <p:cNvPr id="32" name="Freeform 31">
            <a:extLst>
              <a:ext uri="{FF2B5EF4-FFF2-40B4-BE49-F238E27FC236}">
                <a16:creationId xmlns:a16="http://schemas.microsoft.com/office/drawing/2014/main" id="{790CA68B-CA21-B712-B978-F9DFFF39CE4F}"/>
              </a:ext>
            </a:extLst>
          </p:cNvPr>
          <p:cNvSpPr/>
          <p:nvPr/>
        </p:nvSpPr>
        <p:spPr>
          <a:xfrm>
            <a:off x="3242020" y="1512799"/>
            <a:ext cx="8136134" cy="1037573"/>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nSpc>
                <a:spcPct val="114000"/>
              </a:lnSpc>
              <a:spcAft>
                <a:spcPts val="600"/>
              </a:spcAft>
            </a:pPr>
            <a:r>
              <a:rPr lang="en-US" sz="1600" b="1" dirty="0">
                <a:solidFill>
                  <a:schemeClr val="bg1"/>
                </a:solidFill>
                <a:ea typeface="Arial" charset="0"/>
                <a:cs typeface="Poppins"/>
              </a:rPr>
              <a:t>Eadweard Muybridge</a:t>
            </a:r>
          </a:p>
          <a:p>
            <a:pPr>
              <a:lnSpc>
                <a:spcPct val="114000"/>
              </a:lnSpc>
              <a:spcAft>
                <a:spcPts val="600"/>
              </a:spcAft>
            </a:pPr>
            <a:r>
              <a:rPr lang="en-US" sz="1600" dirty="0">
                <a:solidFill>
                  <a:schemeClr val="bg1"/>
                </a:solidFill>
                <a:ea typeface="Open Sans Light"/>
                <a:cs typeface="Noto Sans ExtraLight" panose="020B0302040504020204" pitchFamily="34" charset="0"/>
              </a:rPr>
              <a:t>British photographer, captured slow-motion images of animal locomotion. </a:t>
            </a:r>
            <a:endParaRPr lang="en-US" sz="1600" dirty="0">
              <a:solidFill>
                <a:schemeClr val="bg1"/>
              </a:solidFill>
              <a:ea typeface="Open Sans Light" panose="020B0306030504020204" pitchFamily="34" charset="0"/>
              <a:cs typeface="Noto Sans ExtraLight" panose="020B0302040504020204" pitchFamily="34" charset="0"/>
            </a:endParaRPr>
          </a:p>
        </p:txBody>
      </p:sp>
      <p:sp>
        <p:nvSpPr>
          <p:cNvPr id="46" name="Freeform 45">
            <a:extLst>
              <a:ext uri="{FF2B5EF4-FFF2-40B4-BE49-F238E27FC236}">
                <a16:creationId xmlns:a16="http://schemas.microsoft.com/office/drawing/2014/main" id="{39F77131-F051-3AF0-8B82-85B1E97E7149}"/>
              </a:ext>
            </a:extLst>
          </p:cNvPr>
          <p:cNvSpPr/>
          <p:nvPr/>
        </p:nvSpPr>
        <p:spPr>
          <a:xfrm>
            <a:off x="2160602" y="2638779"/>
            <a:ext cx="1081417" cy="1037573"/>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800" dirty="0">
                <a:solidFill>
                  <a:schemeClr val="accent1"/>
                </a:solidFill>
              </a:rPr>
              <a:t>1887</a:t>
            </a:r>
          </a:p>
        </p:txBody>
      </p:sp>
      <p:sp>
        <p:nvSpPr>
          <p:cNvPr id="45" name="Freeform 44">
            <a:extLst>
              <a:ext uri="{FF2B5EF4-FFF2-40B4-BE49-F238E27FC236}">
                <a16:creationId xmlns:a16="http://schemas.microsoft.com/office/drawing/2014/main" id="{62A21241-3B10-5CF1-00E6-97D780BA56E0}"/>
              </a:ext>
            </a:extLst>
          </p:cNvPr>
          <p:cNvSpPr/>
          <p:nvPr/>
        </p:nvSpPr>
        <p:spPr>
          <a:xfrm>
            <a:off x="3242020" y="2638779"/>
            <a:ext cx="8136134" cy="1037573"/>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14000"/>
              </a:lnSpc>
              <a:spcAft>
                <a:spcPts val="600"/>
              </a:spcAft>
            </a:pPr>
            <a:r>
              <a:rPr lang="en-US" sz="1600" b="1" dirty="0">
                <a:solidFill>
                  <a:schemeClr val="bg1"/>
                </a:solidFill>
                <a:cs typeface="Poppins"/>
              </a:rPr>
              <a:t>H.W Goodwin</a:t>
            </a:r>
          </a:p>
          <a:p>
            <a:pPr>
              <a:lnSpc>
                <a:spcPct val="114000"/>
              </a:lnSpc>
              <a:spcAft>
                <a:spcPts val="600"/>
              </a:spcAft>
            </a:pPr>
            <a:r>
              <a:rPr lang="en-US" sz="1600" dirty="0">
                <a:solidFill>
                  <a:schemeClr val="bg1"/>
                </a:solidFill>
                <a:cs typeface="Poppins"/>
              </a:rPr>
              <a:t>Invented nitrate celluloid film which meant that 2D animations could be created. </a:t>
            </a:r>
          </a:p>
        </p:txBody>
      </p:sp>
      <p:sp>
        <p:nvSpPr>
          <p:cNvPr id="50" name="Freeform 49">
            <a:extLst>
              <a:ext uri="{FF2B5EF4-FFF2-40B4-BE49-F238E27FC236}">
                <a16:creationId xmlns:a16="http://schemas.microsoft.com/office/drawing/2014/main" id="{79F03DF4-1A17-24FA-6DFE-A768023B7F9F}"/>
              </a:ext>
            </a:extLst>
          </p:cNvPr>
          <p:cNvSpPr/>
          <p:nvPr/>
        </p:nvSpPr>
        <p:spPr>
          <a:xfrm>
            <a:off x="2160602" y="3764759"/>
            <a:ext cx="1081417" cy="1037573"/>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800" dirty="0">
                <a:solidFill>
                  <a:schemeClr val="accent1"/>
                </a:solidFill>
              </a:rPr>
              <a:t>1894</a:t>
            </a:r>
          </a:p>
        </p:txBody>
      </p:sp>
      <p:sp>
        <p:nvSpPr>
          <p:cNvPr id="49" name="Freeform 48">
            <a:extLst>
              <a:ext uri="{FF2B5EF4-FFF2-40B4-BE49-F238E27FC236}">
                <a16:creationId xmlns:a16="http://schemas.microsoft.com/office/drawing/2014/main" id="{5A5373F9-A7EE-57F3-9145-7B89954DD7C5}"/>
              </a:ext>
            </a:extLst>
          </p:cNvPr>
          <p:cNvSpPr/>
          <p:nvPr/>
        </p:nvSpPr>
        <p:spPr>
          <a:xfrm>
            <a:off x="3242020" y="3764759"/>
            <a:ext cx="8136134" cy="1037573"/>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14000"/>
              </a:lnSpc>
              <a:spcAft>
                <a:spcPts val="600"/>
              </a:spcAft>
            </a:pPr>
            <a:r>
              <a:rPr lang="en-US" sz="1600" b="1" dirty="0">
                <a:solidFill>
                  <a:schemeClr val="bg1"/>
                </a:solidFill>
                <a:cs typeface="Poppins"/>
              </a:rPr>
              <a:t>The Lumiere brothers</a:t>
            </a:r>
          </a:p>
          <a:p>
            <a:pPr>
              <a:lnSpc>
                <a:spcPct val="114000"/>
              </a:lnSpc>
              <a:spcAft>
                <a:spcPts val="600"/>
              </a:spcAft>
            </a:pPr>
            <a:r>
              <a:rPr lang="en-US" sz="1600" dirty="0">
                <a:solidFill>
                  <a:schemeClr val="bg1"/>
                </a:solidFill>
                <a:cs typeface="Poppins"/>
              </a:rPr>
              <a:t>Invented the 'Cinematographe' – the earliest device used to make and show film. </a:t>
            </a:r>
          </a:p>
        </p:txBody>
      </p:sp>
      <p:sp>
        <p:nvSpPr>
          <p:cNvPr id="52" name="Freeform 51">
            <a:extLst>
              <a:ext uri="{FF2B5EF4-FFF2-40B4-BE49-F238E27FC236}">
                <a16:creationId xmlns:a16="http://schemas.microsoft.com/office/drawing/2014/main" id="{93CCE9D3-6959-237B-79EC-31A738DAC2E1}"/>
              </a:ext>
            </a:extLst>
          </p:cNvPr>
          <p:cNvSpPr/>
          <p:nvPr/>
        </p:nvSpPr>
        <p:spPr>
          <a:xfrm>
            <a:off x="2160602" y="4890739"/>
            <a:ext cx="1081417" cy="1037573"/>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800" dirty="0">
                <a:solidFill>
                  <a:schemeClr val="accent1"/>
                </a:solidFill>
              </a:rPr>
              <a:t>1894–1905</a:t>
            </a:r>
          </a:p>
        </p:txBody>
      </p:sp>
      <p:sp>
        <p:nvSpPr>
          <p:cNvPr id="51" name="Freeform 50">
            <a:extLst>
              <a:ext uri="{FF2B5EF4-FFF2-40B4-BE49-F238E27FC236}">
                <a16:creationId xmlns:a16="http://schemas.microsoft.com/office/drawing/2014/main" id="{17CAD6F3-5816-311E-F3FD-B5625D4B1607}"/>
              </a:ext>
            </a:extLst>
          </p:cNvPr>
          <p:cNvSpPr/>
          <p:nvPr/>
        </p:nvSpPr>
        <p:spPr>
          <a:xfrm>
            <a:off x="3242020" y="4890739"/>
            <a:ext cx="8136134" cy="1037573"/>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14000"/>
              </a:lnSpc>
              <a:spcAft>
                <a:spcPts val="600"/>
              </a:spcAft>
            </a:pPr>
            <a:r>
              <a:rPr lang="en-US" sz="1600" b="1" dirty="0">
                <a:solidFill>
                  <a:schemeClr val="bg1"/>
                </a:solidFill>
                <a:cs typeface="Poppins"/>
              </a:rPr>
              <a:t>Thomas Edison</a:t>
            </a:r>
          </a:p>
          <a:p>
            <a:pPr>
              <a:lnSpc>
                <a:spcPct val="114000"/>
              </a:lnSpc>
              <a:spcAft>
                <a:spcPts val="600"/>
              </a:spcAft>
            </a:pPr>
            <a:r>
              <a:rPr lang="en-US" sz="1600" dirty="0">
                <a:solidFill>
                  <a:schemeClr val="bg1"/>
                </a:solidFill>
                <a:cs typeface="Poppins"/>
              </a:rPr>
              <a:t>Captured the first dance film. This was of Ruth St Denis dancing on stage. Edison also made silent shorts with vaudeville and other performers. </a:t>
            </a:r>
          </a:p>
        </p:txBody>
      </p:sp>
      <p:sp>
        <p:nvSpPr>
          <p:cNvPr id="3" name="Slide Number Placeholder 3">
            <a:extLst>
              <a:ext uri="{FF2B5EF4-FFF2-40B4-BE49-F238E27FC236}">
                <a16:creationId xmlns:a16="http://schemas.microsoft.com/office/drawing/2014/main" id="{A515102F-02D7-F5BC-599F-902397549B82}"/>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12</a:t>
            </a:fld>
            <a:endParaRPr lang="en-AU" sz="1200" dirty="0"/>
          </a:p>
        </p:txBody>
      </p:sp>
      <p:sp>
        <p:nvSpPr>
          <p:cNvPr id="2" name="TextBox 1">
            <a:extLst>
              <a:ext uri="{FF2B5EF4-FFF2-40B4-BE49-F238E27FC236}">
                <a16:creationId xmlns:a16="http://schemas.microsoft.com/office/drawing/2014/main" id="{3DB0EC39-5B33-B31F-F8FC-A7EB510813E0}"/>
              </a:ext>
            </a:extLst>
          </p:cNvPr>
          <p:cNvSpPr txBox="1"/>
          <p:nvPr/>
        </p:nvSpPr>
        <p:spPr>
          <a:xfrm>
            <a:off x="360000" y="6229522"/>
            <a:ext cx="9116510" cy="466478"/>
          </a:xfrm>
          <a:prstGeom prst="rect">
            <a:avLst/>
          </a:prstGeom>
          <a:noFill/>
        </p:spPr>
        <p:txBody>
          <a:bodyPr wrap="square" lIns="0" tIns="0" rIns="0" bIns="0" rtlCol="0">
            <a:noAutofit/>
          </a:bodyPr>
          <a:lstStyle/>
          <a:p>
            <a:pPr algn="l">
              <a:lnSpc>
                <a:spcPct val="114000"/>
              </a:lnSpc>
            </a:pPr>
            <a:r>
              <a:rPr lang="en-AU" sz="800" dirty="0"/>
              <a:t>British Film Institute, </a:t>
            </a:r>
            <a:r>
              <a:rPr lang="en-AU" sz="800" dirty="0">
                <a:hlinkClick r:id="rId2"/>
              </a:rPr>
              <a:t>In the beginning: cinema’s murky origin story, </a:t>
            </a:r>
            <a:r>
              <a:rPr lang="en-AU" sz="800" dirty="0"/>
              <a:t>accessed 10 December 2025.</a:t>
            </a:r>
          </a:p>
          <a:p>
            <a:pPr algn="l">
              <a:lnSpc>
                <a:spcPct val="114000"/>
              </a:lnSpc>
            </a:pPr>
            <a:r>
              <a:rPr lang="en-AU" sz="800" dirty="0"/>
              <a:t>Library of Congress, </a:t>
            </a:r>
            <a:r>
              <a:rPr lang="en-AU" sz="800" dirty="0">
                <a:hlinkClick r:id="rId3"/>
              </a:rPr>
              <a:t>Inventing Entertainment: The Edison Company Motion Pictures and Sound Recordings (About this Collection), </a:t>
            </a:r>
            <a:r>
              <a:rPr lang="en-AU" sz="800" dirty="0"/>
              <a:t>accessed 10 December 2025.</a:t>
            </a:r>
          </a:p>
          <a:p>
            <a:pPr algn="l">
              <a:lnSpc>
                <a:spcPct val="114000"/>
              </a:lnSpc>
            </a:pPr>
            <a:r>
              <a:rPr lang="en-AU" sz="800" dirty="0"/>
              <a:t>Science Museum Group, </a:t>
            </a:r>
            <a:r>
              <a:rPr lang="en-AU" sz="800" dirty="0">
                <a:hlinkClick r:id="rId4"/>
              </a:rPr>
              <a:t>Art imitates life: The surprising origins of motion capture</a:t>
            </a:r>
            <a:r>
              <a:rPr lang="en-AU" sz="800" dirty="0"/>
              <a:t>, accessed 10 December 2025.</a:t>
            </a:r>
          </a:p>
        </p:txBody>
      </p:sp>
    </p:spTree>
    <p:extLst>
      <p:ext uri="{BB962C8B-B14F-4D97-AF65-F5344CB8AC3E}">
        <p14:creationId xmlns:p14="http://schemas.microsoft.com/office/powerpoint/2010/main" val="148642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D0F32-9AA7-E6CA-79EC-53E7940F6EA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25C4F7-92CC-C519-85CD-3DD223CF0EA4}"/>
              </a:ext>
            </a:extLst>
          </p:cNvPr>
          <p:cNvSpPr>
            <a:spLocks noGrp="1"/>
          </p:cNvSpPr>
          <p:nvPr>
            <p:ph type="title"/>
          </p:nvPr>
        </p:nvSpPr>
        <p:spPr/>
        <p:txBody>
          <a:bodyPr/>
          <a:lstStyle/>
          <a:p>
            <a:r>
              <a:rPr lang="en-US" dirty="0">
                <a:latin typeface="+mj-lt"/>
                <a:cs typeface="Arial"/>
              </a:rPr>
              <a:t>Writing about movement (2)</a:t>
            </a:r>
            <a:endParaRPr lang="en-US" dirty="0">
              <a:latin typeface="+mj-lt"/>
            </a:endParaRPr>
          </a:p>
        </p:txBody>
      </p:sp>
      <p:sp>
        <p:nvSpPr>
          <p:cNvPr id="4" name="Text Placeholder 3">
            <a:extLst>
              <a:ext uri="{FF2B5EF4-FFF2-40B4-BE49-F238E27FC236}">
                <a16:creationId xmlns:a16="http://schemas.microsoft.com/office/drawing/2014/main" id="{160D1F0C-C109-9E68-C3C3-39C8ED0D7A76}"/>
              </a:ext>
            </a:extLst>
          </p:cNvPr>
          <p:cNvSpPr>
            <a:spLocks noGrp="1"/>
          </p:cNvSpPr>
          <p:nvPr>
            <p:ph type="body" sz="quarter" idx="18"/>
          </p:nvPr>
        </p:nvSpPr>
        <p:spPr>
          <a:xfrm>
            <a:off x="345058" y="905601"/>
            <a:ext cx="11484000" cy="310015"/>
          </a:xfrm>
        </p:spPr>
        <p:txBody>
          <a:bodyPr/>
          <a:lstStyle/>
          <a:p>
            <a:r>
              <a:rPr lang="en-AU">
                <a:latin typeface="+mj-lt"/>
              </a:rPr>
              <a:t>5.5a</a:t>
            </a:r>
          </a:p>
        </p:txBody>
      </p:sp>
      <p:grpSp>
        <p:nvGrpSpPr>
          <p:cNvPr id="2" name="Group 1" descr="Who – identify the dancers or groups involved using nouns.&#10;">
            <a:extLst>
              <a:ext uri="{FF2B5EF4-FFF2-40B4-BE49-F238E27FC236}">
                <a16:creationId xmlns:a16="http://schemas.microsoft.com/office/drawing/2014/main" id="{211F84BD-A562-5239-D484-901F66C46055}"/>
              </a:ext>
            </a:extLst>
          </p:cNvPr>
          <p:cNvGrpSpPr/>
          <p:nvPr/>
        </p:nvGrpSpPr>
        <p:grpSpPr>
          <a:xfrm>
            <a:off x="360514" y="1344454"/>
            <a:ext cx="11067760" cy="919665"/>
            <a:chOff x="360514" y="1344454"/>
            <a:chExt cx="11067760" cy="919665"/>
          </a:xfrm>
        </p:grpSpPr>
        <p:sp>
          <p:nvSpPr>
            <p:cNvPr id="27" name="Rectangle: Rounded Corners 26">
              <a:extLst>
                <a:ext uri="{FF2B5EF4-FFF2-40B4-BE49-F238E27FC236}">
                  <a16:creationId xmlns:a16="http://schemas.microsoft.com/office/drawing/2014/main" id="{BAF6FBC7-0463-6345-6CB9-7D9E8BB05A9A}"/>
                </a:ext>
                <a:ext uri="{C183D7F6-B498-43B3-948B-1728B52AA6E4}">
                  <adec:decorative xmlns:adec="http://schemas.microsoft.com/office/drawing/2017/decorative" val="1"/>
                </a:ext>
              </a:extLst>
            </p:cNvPr>
            <p:cNvSpPr/>
            <p:nvPr/>
          </p:nvSpPr>
          <p:spPr>
            <a:xfrm>
              <a:off x="1305804" y="1344454"/>
              <a:ext cx="10122470" cy="919665"/>
            </a:xfrm>
            <a:prstGeom prst="roundRect">
              <a:avLst/>
            </a:prstGeom>
            <a:solidFill>
              <a:schemeClr val="accent2">
                <a:lumMod val="20000"/>
                <a:lumOff val="80000"/>
              </a:schemeClr>
            </a:solidFill>
            <a:ln>
              <a:noFill/>
            </a:ln>
            <a:effectLst/>
          </p:spPr>
          <p:style>
            <a:lnRef idx="2">
              <a:schemeClr val="accent4">
                <a:shade val="15000"/>
              </a:schemeClr>
            </a:lnRef>
            <a:fillRef idx="1">
              <a:schemeClr val="accent4"/>
            </a:fillRef>
            <a:effectRef idx="0">
              <a:schemeClr val="accent4"/>
            </a:effectRef>
            <a:fontRef idx="minor">
              <a:schemeClr val="lt1"/>
            </a:fontRef>
          </p:style>
          <p:txBody>
            <a:bodyPr lIns="1440000" tIns="45720" rIns="91440" bIns="45720" rtlCol="0" anchor="ctr"/>
            <a:lstStyle/>
            <a:p>
              <a:pPr lvl="0">
                <a:lnSpc>
                  <a:spcPct val="150000"/>
                </a:lnSpc>
                <a:spcAft>
                  <a:spcPts val="1200"/>
                </a:spcAft>
              </a:pPr>
              <a:r>
                <a:rPr lang="en-US" sz="1800" dirty="0">
                  <a:solidFill>
                    <a:schemeClr val="tx1"/>
                  </a:solidFill>
                  <a:ea typeface="Calibri"/>
                  <a:cs typeface="Calibri"/>
                </a:rPr>
                <a:t>identify the dancers or groups involved using nouns</a:t>
              </a:r>
              <a:r>
                <a:rPr lang="en-US" sz="1800" dirty="0">
                  <a:solidFill>
                    <a:schemeClr val="tx1"/>
                  </a:solidFill>
                  <a:cs typeface="Arial"/>
                </a:rPr>
                <a:t>.</a:t>
              </a:r>
              <a:endParaRPr lang="en-US" sz="1800" dirty="0">
                <a:solidFill>
                  <a:schemeClr val="tx1"/>
                </a:solidFill>
              </a:endParaRPr>
            </a:p>
          </p:txBody>
        </p:sp>
        <p:sp>
          <p:nvSpPr>
            <p:cNvPr id="28" name="Arrow: Pentagon 27">
              <a:extLst>
                <a:ext uri="{FF2B5EF4-FFF2-40B4-BE49-F238E27FC236}">
                  <a16:creationId xmlns:a16="http://schemas.microsoft.com/office/drawing/2014/main" id="{458D8595-43A1-4C1F-15CA-BCFF57887CFB}"/>
                </a:ext>
              </a:extLst>
            </p:cNvPr>
            <p:cNvSpPr/>
            <p:nvPr/>
          </p:nvSpPr>
          <p:spPr>
            <a:xfrm>
              <a:off x="360514" y="1345716"/>
              <a:ext cx="2143284" cy="917141"/>
            </a:xfrm>
            <a:prstGeom prst="homePlate">
              <a:avLst/>
            </a:prstGeom>
            <a:solidFill>
              <a:schemeClr val="accent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2000" dirty="0">
                  <a:cs typeface="Arial"/>
                </a:rPr>
                <a:t>Who</a:t>
              </a:r>
              <a:endParaRPr lang="en-US" sz="2000" dirty="0">
                <a:cs typeface="Arial"/>
              </a:endParaRPr>
            </a:p>
          </p:txBody>
        </p:sp>
      </p:grpSp>
      <p:grpSp>
        <p:nvGrpSpPr>
          <p:cNvPr id="5" name="Group 4" descr="What – outline the actions or dance movements the dancers are doing by using verbs.&#10;">
            <a:extLst>
              <a:ext uri="{FF2B5EF4-FFF2-40B4-BE49-F238E27FC236}">
                <a16:creationId xmlns:a16="http://schemas.microsoft.com/office/drawing/2014/main" id="{AE837FB1-276E-B7D5-40C4-8663E673109D}"/>
              </a:ext>
            </a:extLst>
          </p:cNvPr>
          <p:cNvGrpSpPr/>
          <p:nvPr/>
        </p:nvGrpSpPr>
        <p:grpSpPr>
          <a:xfrm>
            <a:off x="360342" y="2402786"/>
            <a:ext cx="11067760" cy="919665"/>
            <a:chOff x="360342" y="2402786"/>
            <a:chExt cx="11067760" cy="919665"/>
          </a:xfrm>
        </p:grpSpPr>
        <p:sp>
          <p:nvSpPr>
            <p:cNvPr id="25" name="Rectangle: Rounded Corners 24">
              <a:extLst>
                <a:ext uri="{FF2B5EF4-FFF2-40B4-BE49-F238E27FC236}">
                  <a16:creationId xmlns:a16="http://schemas.microsoft.com/office/drawing/2014/main" id="{0584D764-65F9-2371-CABE-18B520B2B65D}"/>
                </a:ext>
                <a:ext uri="{C183D7F6-B498-43B3-948B-1728B52AA6E4}">
                  <adec:decorative xmlns:adec="http://schemas.microsoft.com/office/drawing/2017/decorative" val="1"/>
                </a:ext>
              </a:extLst>
            </p:cNvPr>
            <p:cNvSpPr/>
            <p:nvPr/>
          </p:nvSpPr>
          <p:spPr>
            <a:xfrm>
              <a:off x="1305632" y="2402786"/>
              <a:ext cx="10122470" cy="919665"/>
            </a:xfrm>
            <a:prstGeom prst="roundRect">
              <a:avLst/>
            </a:prstGeom>
            <a:solidFill>
              <a:schemeClr val="accent2">
                <a:lumMod val="20000"/>
                <a:lumOff val="80000"/>
              </a:schemeClr>
            </a:solidFill>
            <a:ln>
              <a:noFill/>
            </a:ln>
            <a:effectLst/>
          </p:spPr>
          <p:style>
            <a:lnRef idx="2">
              <a:schemeClr val="accent4">
                <a:shade val="15000"/>
              </a:schemeClr>
            </a:lnRef>
            <a:fillRef idx="1">
              <a:schemeClr val="accent4"/>
            </a:fillRef>
            <a:effectRef idx="0">
              <a:schemeClr val="accent4"/>
            </a:effectRef>
            <a:fontRef idx="minor">
              <a:schemeClr val="lt1"/>
            </a:fontRef>
          </p:style>
          <p:txBody>
            <a:bodyPr lIns="1440000" tIns="45720" rIns="91440" bIns="45720" rtlCol="0" anchor="ctr"/>
            <a:lstStyle/>
            <a:p>
              <a:pPr lvl="0">
                <a:lnSpc>
                  <a:spcPct val="150000"/>
                </a:lnSpc>
                <a:spcAft>
                  <a:spcPts val="1200"/>
                </a:spcAft>
              </a:pPr>
              <a:r>
                <a:rPr lang="en-US" sz="1800" dirty="0">
                  <a:solidFill>
                    <a:schemeClr val="tx1"/>
                  </a:solidFill>
                  <a:ea typeface="Calibri"/>
                  <a:cs typeface="Calibri"/>
                </a:rPr>
                <a:t>outline the actions or dance movements the dancers are doing by using verbs.</a:t>
              </a:r>
            </a:p>
          </p:txBody>
        </p:sp>
        <p:sp>
          <p:nvSpPr>
            <p:cNvPr id="26" name="Arrow: Pentagon 25">
              <a:extLst>
                <a:ext uri="{FF2B5EF4-FFF2-40B4-BE49-F238E27FC236}">
                  <a16:creationId xmlns:a16="http://schemas.microsoft.com/office/drawing/2014/main" id="{21784F20-8C28-EAB0-A18E-5675B2EC1D9B}"/>
                </a:ext>
              </a:extLst>
            </p:cNvPr>
            <p:cNvSpPr/>
            <p:nvPr/>
          </p:nvSpPr>
          <p:spPr>
            <a:xfrm>
              <a:off x="360342" y="2404048"/>
              <a:ext cx="2143284" cy="917141"/>
            </a:xfrm>
            <a:prstGeom prst="homePlate">
              <a:avLst/>
            </a:prstGeom>
            <a:solidFill>
              <a:schemeClr val="accent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2000">
                  <a:cs typeface="Arial"/>
                </a:rPr>
                <a:t>What</a:t>
              </a:r>
              <a:endParaRPr lang="en-US" sz="2000">
                <a:cs typeface="Arial"/>
              </a:endParaRPr>
            </a:p>
          </p:txBody>
        </p:sp>
      </p:grpSp>
      <p:grpSp>
        <p:nvGrpSpPr>
          <p:cNvPr id="6" name="Group 5" descr="How – describe the actions using expressive adjectives to describe the quality of the  movement&#10;">
            <a:extLst>
              <a:ext uri="{FF2B5EF4-FFF2-40B4-BE49-F238E27FC236}">
                <a16:creationId xmlns:a16="http://schemas.microsoft.com/office/drawing/2014/main" id="{8DF094B6-DA95-7E26-DB16-E99EE422C023}"/>
              </a:ext>
            </a:extLst>
          </p:cNvPr>
          <p:cNvGrpSpPr/>
          <p:nvPr/>
        </p:nvGrpSpPr>
        <p:grpSpPr>
          <a:xfrm>
            <a:off x="360170" y="3461118"/>
            <a:ext cx="11067760" cy="919665"/>
            <a:chOff x="360170" y="3461118"/>
            <a:chExt cx="11067760" cy="919665"/>
          </a:xfrm>
        </p:grpSpPr>
        <p:sp>
          <p:nvSpPr>
            <p:cNvPr id="19" name="Rectangle: Rounded Corners 18">
              <a:extLst>
                <a:ext uri="{FF2B5EF4-FFF2-40B4-BE49-F238E27FC236}">
                  <a16:creationId xmlns:a16="http://schemas.microsoft.com/office/drawing/2014/main" id="{619D5A2D-C389-81D5-22AE-2B28F5D3F9CC}"/>
                </a:ext>
                <a:ext uri="{C183D7F6-B498-43B3-948B-1728B52AA6E4}">
                  <adec:decorative xmlns:adec="http://schemas.microsoft.com/office/drawing/2017/decorative" val="1"/>
                </a:ext>
              </a:extLst>
            </p:cNvPr>
            <p:cNvSpPr/>
            <p:nvPr/>
          </p:nvSpPr>
          <p:spPr>
            <a:xfrm>
              <a:off x="1305460" y="3461118"/>
              <a:ext cx="10122470" cy="919665"/>
            </a:xfrm>
            <a:prstGeom prst="roundRect">
              <a:avLst/>
            </a:prstGeom>
            <a:solidFill>
              <a:schemeClr val="accent2">
                <a:lumMod val="20000"/>
                <a:lumOff val="80000"/>
              </a:schemeClr>
            </a:solidFill>
            <a:ln>
              <a:noFill/>
            </a:ln>
            <a:effectLst/>
          </p:spPr>
          <p:style>
            <a:lnRef idx="2">
              <a:schemeClr val="accent4">
                <a:shade val="15000"/>
              </a:schemeClr>
            </a:lnRef>
            <a:fillRef idx="1">
              <a:schemeClr val="accent4"/>
            </a:fillRef>
            <a:effectRef idx="0">
              <a:schemeClr val="accent4"/>
            </a:effectRef>
            <a:fontRef idx="minor">
              <a:schemeClr val="lt1"/>
            </a:fontRef>
          </p:style>
          <p:txBody>
            <a:bodyPr lIns="1440000" tIns="45720" rIns="91440" bIns="45720" rtlCol="0" anchor="ctr"/>
            <a:lstStyle/>
            <a:p>
              <a:pPr lvl="0">
                <a:lnSpc>
                  <a:spcPct val="150000"/>
                </a:lnSpc>
                <a:spcAft>
                  <a:spcPts val="1200"/>
                </a:spcAft>
              </a:pPr>
              <a:r>
                <a:rPr lang="en-US" sz="1800" dirty="0">
                  <a:solidFill>
                    <a:schemeClr val="tx1"/>
                  </a:solidFill>
                </a:rPr>
                <a:t>describe the actions using expressive adjectives to describe the quality of the  movement</a:t>
              </a:r>
            </a:p>
          </p:txBody>
        </p:sp>
        <p:sp>
          <p:nvSpPr>
            <p:cNvPr id="24" name="Arrow: Pentagon 23">
              <a:extLst>
                <a:ext uri="{FF2B5EF4-FFF2-40B4-BE49-F238E27FC236}">
                  <a16:creationId xmlns:a16="http://schemas.microsoft.com/office/drawing/2014/main" id="{AC686D77-DEA9-5051-D412-10306B54B28E}"/>
                </a:ext>
              </a:extLst>
            </p:cNvPr>
            <p:cNvSpPr/>
            <p:nvPr/>
          </p:nvSpPr>
          <p:spPr>
            <a:xfrm>
              <a:off x="360170" y="3462380"/>
              <a:ext cx="2143284" cy="917141"/>
            </a:xfrm>
            <a:prstGeom prst="homePlate">
              <a:avLst/>
            </a:prstGeom>
            <a:solidFill>
              <a:schemeClr val="accent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2000" dirty="0">
                  <a:cs typeface="Arial"/>
                </a:rPr>
                <a:t>How</a:t>
              </a:r>
              <a:endParaRPr lang="en-US" sz="2000" dirty="0">
                <a:cs typeface="Arial"/>
              </a:endParaRPr>
            </a:p>
          </p:txBody>
        </p:sp>
      </p:grpSp>
      <p:grpSp>
        <p:nvGrpSpPr>
          <p:cNvPr id="7" name="Group 6" descr="Film techniques – identify the camera shots, camera angles, transitions and editing techniques in relation to meaning&#10;">
            <a:extLst>
              <a:ext uri="{FF2B5EF4-FFF2-40B4-BE49-F238E27FC236}">
                <a16:creationId xmlns:a16="http://schemas.microsoft.com/office/drawing/2014/main" id="{930F2075-A68D-4915-7A63-6980E0FF55F0}"/>
              </a:ext>
            </a:extLst>
          </p:cNvPr>
          <p:cNvGrpSpPr/>
          <p:nvPr/>
        </p:nvGrpSpPr>
        <p:grpSpPr>
          <a:xfrm>
            <a:off x="360000" y="4519450"/>
            <a:ext cx="11067758" cy="919665"/>
            <a:chOff x="360000" y="4519450"/>
            <a:chExt cx="11067758" cy="919665"/>
          </a:xfrm>
        </p:grpSpPr>
        <p:sp>
          <p:nvSpPr>
            <p:cNvPr id="22" name="Rectangle: Rounded Corners 21">
              <a:extLst>
                <a:ext uri="{FF2B5EF4-FFF2-40B4-BE49-F238E27FC236}">
                  <a16:creationId xmlns:a16="http://schemas.microsoft.com/office/drawing/2014/main" id="{081A7205-C502-1EF2-559E-B07ADC4C523E}"/>
                </a:ext>
                <a:ext uri="{C183D7F6-B498-43B3-948B-1728B52AA6E4}">
                  <adec:decorative xmlns:adec="http://schemas.microsoft.com/office/drawing/2017/decorative" val="1"/>
                </a:ext>
              </a:extLst>
            </p:cNvPr>
            <p:cNvSpPr/>
            <p:nvPr/>
          </p:nvSpPr>
          <p:spPr>
            <a:xfrm>
              <a:off x="1305289" y="4519450"/>
              <a:ext cx="10122469" cy="919665"/>
            </a:xfrm>
            <a:prstGeom prst="roundRect">
              <a:avLst/>
            </a:prstGeom>
            <a:solidFill>
              <a:schemeClr val="accent2">
                <a:lumMod val="20000"/>
                <a:lumOff val="80000"/>
              </a:schemeClr>
            </a:solidFill>
            <a:ln>
              <a:noFill/>
            </a:ln>
            <a:effectLst/>
          </p:spPr>
          <p:style>
            <a:lnRef idx="2">
              <a:schemeClr val="accent4">
                <a:shade val="15000"/>
              </a:schemeClr>
            </a:lnRef>
            <a:fillRef idx="1">
              <a:schemeClr val="accent4"/>
            </a:fillRef>
            <a:effectRef idx="0">
              <a:schemeClr val="accent4"/>
            </a:effectRef>
            <a:fontRef idx="minor">
              <a:schemeClr val="lt1"/>
            </a:fontRef>
          </p:style>
          <p:txBody>
            <a:bodyPr lIns="1440000" tIns="45720" rIns="91440" bIns="45720" rtlCol="0" anchor="ctr"/>
            <a:lstStyle/>
            <a:p>
              <a:pPr lvl="0">
                <a:lnSpc>
                  <a:spcPct val="150000"/>
                </a:lnSpc>
                <a:spcAft>
                  <a:spcPts val="1200"/>
                </a:spcAft>
              </a:pPr>
              <a:r>
                <a:rPr lang="en-US" sz="1800" dirty="0">
                  <a:solidFill>
                    <a:schemeClr val="tx1"/>
                  </a:solidFill>
                  <a:ea typeface="Calibri"/>
                  <a:cs typeface="Calibri"/>
                </a:rPr>
                <a:t>identify the camera shots, camera angles, transitions and editing techniques in relation to meaning</a:t>
              </a:r>
              <a:endParaRPr lang="en-US" sz="1800" dirty="0">
                <a:solidFill>
                  <a:schemeClr val="tx1"/>
                </a:solidFill>
              </a:endParaRPr>
            </a:p>
          </p:txBody>
        </p:sp>
        <p:sp>
          <p:nvSpPr>
            <p:cNvPr id="23" name="Arrow: Pentagon 22">
              <a:extLst>
                <a:ext uri="{FF2B5EF4-FFF2-40B4-BE49-F238E27FC236}">
                  <a16:creationId xmlns:a16="http://schemas.microsoft.com/office/drawing/2014/main" id="{C4651184-AD9F-6BD6-B207-A50395DB8A01}"/>
                </a:ext>
              </a:extLst>
            </p:cNvPr>
            <p:cNvSpPr/>
            <p:nvPr/>
          </p:nvSpPr>
          <p:spPr>
            <a:xfrm>
              <a:off x="360000" y="4520712"/>
              <a:ext cx="2143284" cy="917141"/>
            </a:xfrm>
            <a:prstGeom prst="homePlate">
              <a:avLst/>
            </a:prstGeom>
            <a:solidFill>
              <a:schemeClr val="accent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2000" dirty="0">
                  <a:cs typeface="Arial"/>
                </a:rPr>
                <a:t>Film techniques</a:t>
              </a:r>
              <a:endParaRPr lang="en-US" sz="2000" dirty="0">
                <a:cs typeface="Arial"/>
              </a:endParaRPr>
            </a:p>
          </p:txBody>
        </p:sp>
      </p:grpSp>
      <p:grpSp>
        <p:nvGrpSpPr>
          <p:cNvPr id="8" name="Group 7" descr="Why – interpret the emotions, ideas, relationships or themes that are being communicated.&#10;">
            <a:extLst>
              <a:ext uri="{FF2B5EF4-FFF2-40B4-BE49-F238E27FC236}">
                <a16:creationId xmlns:a16="http://schemas.microsoft.com/office/drawing/2014/main" id="{112967CD-F373-0049-148F-071131E5F124}"/>
              </a:ext>
            </a:extLst>
          </p:cNvPr>
          <p:cNvGrpSpPr/>
          <p:nvPr/>
        </p:nvGrpSpPr>
        <p:grpSpPr>
          <a:xfrm>
            <a:off x="360687" y="5585351"/>
            <a:ext cx="11067071" cy="917141"/>
            <a:chOff x="360687" y="5585351"/>
            <a:chExt cx="11067071" cy="917141"/>
          </a:xfrm>
        </p:grpSpPr>
        <p:sp>
          <p:nvSpPr>
            <p:cNvPr id="20" name="Rectangle: Rounded Corners 19">
              <a:extLst>
                <a:ext uri="{FF2B5EF4-FFF2-40B4-BE49-F238E27FC236}">
                  <a16:creationId xmlns:a16="http://schemas.microsoft.com/office/drawing/2014/main" id="{DFE63788-9A67-4E9B-83FC-AB62BC5D4D4A}"/>
                </a:ext>
                <a:ext uri="{C183D7F6-B498-43B3-948B-1728B52AA6E4}">
                  <adec:decorative xmlns:adec="http://schemas.microsoft.com/office/drawing/2017/decorative" val="1"/>
                </a:ext>
              </a:extLst>
            </p:cNvPr>
            <p:cNvSpPr/>
            <p:nvPr/>
          </p:nvSpPr>
          <p:spPr>
            <a:xfrm>
              <a:off x="1305289" y="5585351"/>
              <a:ext cx="10122469" cy="912649"/>
            </a:xfrm>
            <a:prstGeom prst="roundRect">
              <a:avLst/>
            </a:prstGeom>
            <a:solidFill>
              <a:schemeClr val="accent2">
                <a:lumMod val="20000"/>
                <a:lumOff val="80000"/>
              </a:schemeClr>
            </a:solidFill>
            <a:ln>
              <a:noFill/>
            </a:ln>
            <a:effectLst/>
          </p:spPr>
          <p:style>
            <a:lnRef idx="2">
              <a:schemeClr val="accent4">
                <a:shade val="15000"/>
              </a:schemeClr>
            </a:lnRef>
            <a:fillRef idx="1">
              <a:schemeClr val="accent4"/>
            </a:fillRef>
            <a:effectRef idx="0">
              <a:schemeClr val="accent4"/>
            </a:effectRef>
            <a:fontRef idx="minor">
              <a:schemeClr val="lt1"/>
            </a:fontRef>
          </p:style>
          <p:txBody>
            <a:bodyPr lIns="1440000" tIns="45720" rIns="91440" bIns="45720" rtlCol="0" anchor="ctr"/>
            <a:lstStyle/>
            <a:p>
              <a:pPr lvl="0">
                <a:lnSpc>
                  <a:spcPct val="150000"/>
                </a:lnSpc>
                <a:spcAft>
                  <a:spcPts val="1200"/>
                </a:spcAft>
              </a:pPr>
              <a:r>
                <a:rPr lang="en-US" sz="1800" dirty="0">
                  <a:solidFill>
                    <a:schemeClr val="tx1"/>
                  </a:solidFill>
                  <a:latin typeface="Calibri"/>
                  <a:ea typeface="Calibri"/>
                  <a:cs typeface="Calibri"/>
                </a:rPr>
                <a:t>i</a:t>
              </a:r>
              <a:r>
                <a:rPr lang="en-US" sz="1800" dirty="0">
                  <a:solidFill>
                    <a:schemeClr val="tx1"/>
                  </a:solidFill>
                  <a:ea typeface="Calibri"/>
                  <a:cs typeface="Calibri"/>
                </a:rPr>
                <a:t>nterpret the emotions, ideas, relationships or themes that are being communicated</a:t>
              </a:r>
              <a:r>
                <a:rPr lang="en-US" sz="1800" dirty="0">
                  <a:solidFill>
                    <a:schemeClr val="tx1"/>
                  </a:solidFill>
                  <a:latin typeface="Calibri"/>
                  <a:ea typeface="Calibri"/>
                  <a:cs typeface="Calibri"/>
                </a:rPr>
                <a:t>.</a:t>
              </a:r>
              <a:endParaRPr lang="en-US" sz="1800" dirty="0">
                <a:solidFill>
                  <a:schemeClr val="tx1"/>
                </a:solidFill>
              </a:endParaRPr>
            </a:p>
          </p:txBody>
        </p:sp>
        <p:sp>
          <p:nvSpPr>
            <p:cNvPr id="21" name="Arrow: Pentagon 20">
              <a:extLst>
                <a:ext uri="{FF2B5EF4-FFF2-40B4-BE49-F238E27FC236}">
                  <a16:creationId xmlns:a16="http://schemas.microsoft.com/office/drawing/2014/main" id="{65ADC9CB-15E0-13B6-114A-40F85381DB78}"/>
                </a:ext>
              </a:extLst>
            </p:cNvPr>
            <p:cNvSpPr/>
            <p:nvPr/>
          </p:nvSpPr>
          <p:spPr>
            <a:xfrm>
              <a:off x="360687" y="5585351"/>
              <a:ext cx="2143284" cy="917141"/>
            </a:xfrm>
            <a:prstGeom prst="homePlate">
              <a:avLst/>
            </a:prstGeom>
            <a:solidFill>
              <a:schemeClr val="accent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2000" dirty="0">
                  <a:cs typeface="Arial"/>
                </a:rPr>
                <a:t>Why</a:t>
              </a:r>
              <a:endParaRPr lang="en-US" sz="2000" dirty="0">
                <a:cs typeface="Arial"/>
              </a:endParaRPr>
            </a:p>
          </p:txBody>
        </p:sp>
      </p:grpSp>
      <p:sp>
        <p:nvSpPr>
          <p:cNvPr id="10" name="Slide Number Placeholder 9">
            <a:extLst>
              <a:ext uri="{FF2B5EF4-FFF2-40B4-BE49-F238E27FC236}">
                <a16:creationId xmlns:a16="http://schemas.microsoft.com/office/drawing/2014/main" id="{85443709-37A0-90AF-F254-FC49B6C847E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120</a:t>
            </a:fld>
            <a:endParaRPr lang="en-AU"/>
          </a:p>
        </p:txBody>
      </p:sp>
    </p:spTree>
    <p:extLst>
      <p:ext uri="{BB962C8B-B14F-4D97-AF65-F5344CB8AC3E}">
        <p14:creationId xmlns:p14="http://schemas.microsoft.com/office/powerpoint/2010/main" val="269666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3625DD-BEE9-8C00-A4D9-346916D89B26}"/>
              </a:ext>
            </a:extLst>
          </p:cNvPr>
          <p:cNvSpPr>
            <a:spLocks noGrp="1"/>
          </p:cNvSpPr>
          <p:nvPr>
            <p:ph type="title"/>
          </p:nvPr>
        </p:nvSpPr>
        <p:spPr/>
        <p:txBody>
          <a:bodyPr/>
          <a:lstStyle/>
          <a:p>
            <a:r>
              <a:rPr lang="en-US" dirty="0">
                <a:latin typeface="+mj-lt"/>
                <a:cs typeface="Arial"/>
              </a:rPr>
              <a:t>Strengthening your dance language </a:t>
            </a:r>
            <a:endParaRPr lang="en-US" dirty="0">
              <a:latin typeface="+mj-lt"/>
            </a:endParaRPr>
          </a:p>
        </p:txBody>
      </p:sp>
      <p:sp>
        <p:nvSpPr>
          <p:cNvPr id="4" name="Text Placeholder 3">
            <a:extLst>
              <a:ext uri="{FF2B5EF4-FFF2-40B4-BE49-F238E27FC236}">
                <a16:creationId xmlns:a16="http://schemas.microsoft.com/office/drawing/2014/main" id="{C6011B06-1935-1CED-1224-5D989C1CBB77}"/>
              </a:ext>
            </a:extLst>
          </p:cNvPr>
          <p:cNvSpPr>
            <a:spLocks noGrp="1"/>
          </p:cNvSpPr>
          <p:nvPr>
            <p:ph type="body" sz="quarter" idx="18"/>
          </p:nvPr>
        </p:nvSpPr>
        <p:spPr/>
        <p:txBody>
          <a:bodyPr/>
          <a:lstStyle/>
          <a:p>
            <a:r>
              <a:rPr lang="en-US">
                <a:latin typeface="+mj-lt"/>
                <a:cs typeface="Arial"/>
              </a:rPr>
              <a:t>5.5b						</a:t>
            </a:r>
            <a:endParaRPr lang="en-US">
              <a:latin typeface="+mj-lt"/>
            </a:endParaRPr>
          </a:p>
        </p:txBody>
      </p:sp>
      <p:sp>
        <p:nvSpPr>
          <p:cNvPr id="708" name="Rectangle: Rounded Corners 707" descr="Blue rectangle with text that reads: ' Before you start analysing movement examples for your essay, take time to review the word banks on the next few slides. These lists include verbs, adjectives, adverbs and impact words that will help you:​'&#10;">
            <a:extLst>
              <a:ext uri="{FF2B5EF4-FFF2-40B4-BE49-F238E27FC236}">
                <a16:creationId xmlns:a16="http://schemas.microsoft.com/office/drawing/2014/main" id="{09107C59-63AC-0B3B-DA23-3F19BDAC513B}"/>
              </a:ext>
            </a:extLst>
          </p:cNvPr>
          <p:cNvSpPr/>
          <p:nvPr/>
        </p:nvSpPr>
        <p:spPr>
          <a:xfrm>
            <a:off x="360000" y="1360700"/>
            <a:ext cx="11483999" cy="1620743"/>
          </a:xfrm>
          <a:prstGeom prst="roundRect">
            <a:avLst/>
          </a:prstGeom>
          <a:effectLst/>
        </p:spPr>
        <p:style>
          <a:lnRef idx="1">
            <a:schemeClr val="accent2"/>
          </a:lnRef>
          <a:fillRef idx="3">
            <a:schemeClr val="accent2"/>
          </a:fillRef>
          <a:effectRef idx="2">
            <a:schemeClr val="accent2"/>
          </a:effectRef>
          <a:fontRef idx="minor">
            <a:schemeClr val="lt1"/>
          </a:fontRef>
        </p:style>
        <p:txBody>
          <a:bodyPr rtlCol="0" anchor="ctr"/>
          <a:lstStyle/>
          <a:p>
            <a:pPr>
              <a:lnSpc>
                <a:spcPct val="150000"/>
              </a:lnSpc>
              <a:spcAft>
                <a:spcPts val="1200"/>
              </a:spcAft>
            </a:pPr>
            <a:r>
              <a:rPr lang="en-US" sz="2000" dirty="0">
                <a:solidFill>
                  <a:schemeClr val="bg1"/>
                </a:solidFill>
                <a:cs typeface="Segoe UI"/>
              </a:rPr>
              <a:t>Before you start </a:t>
            </a:r>
            <a:r>
              <a:rPr lang="en-US" sz="2000" dirty="0" err="1">
                <a:solidFill>
                  <a:schemeClr val="bg1"/>
                </a:solidFill>
                <a:cs typeface="Segoe UI"/>
              </a:rPr>
              <a:t>analysing</a:t>
            </a:r>
            <a:r>
              <a:rPr lang="en-US" sz="2000" dirty="0">
                <a:solidFill>
                  <a:schemeClr val="bg1"/>
                </a:solidFill>
                <a:cs typeface="Segoe UI"/>
              </a:rPr>
              <a:t> movement examples for your essay, take time to review the word banks in the student resource booklet. These word banks include </a:t>
            </a:r>
            <a:r>
              <a:rPr lang="en-US" sz="2000" b="1" dirty="0">
                <a:solidFill>
                  <a:schemeClr val="bg1"/>
                </a:solidFill>
                <a:cs typeface="Segoe UI"/>
              </a:rPr>
              <a:t>verbs, adjectives, adverbs</a:t>
            </a:r>
            <a:r>
              <a:rPr lang="en-US" sz="2000" dirty="0">
                <a:solidFill>
                  <a:schemeClr val="bg1"/>
                </a:solidFill>
                <a:cs typeface="Segoe UI"/>
              </a:rPr>
              <a:t> </a:t>
            </a:r>
            <a:r>
              <a:rPr lang="en-US" sz="2000" b="1" dirty="0">
                <a:solidFill>
                  <a:schemeClr val="bg1"/>
                </a:solidFill>
                <a:cs typeface="Segoe UI"/>
              </a:rPr>
              <a:t>and impact words </a:t>
            </a:r>
            <a:r>
              <a:rPr lang="en-US" sz="2000" dirty="0">
                <a:solidFill>
                  <a:schemeClr val="bg1"/>
                </a:solidFill>
                <a:cs typeface="Segoe UI"/>
              </a:rPr>
              <a:t>that will help you:​</a:t>
            </a:r>
            <a:endParaRPr lang="en-US" sz="2000" dirty="0">
              <a:solidFill>
                <a:schemeClr val="bg1"/>
              </a:solidFill>
            </a:endParaRPr>
          </a:p>
        </p:txBody>
      </p:sp>
      <p:sp>
        <p:nvSpPr>
          <p:cNvPr id="7" name="Freeform: Shape 6" descr="Graphic of four overlapping blue circles, each containing text: clearly identify the dancers and their movements, accurately describe how movements are performed, explain the choreographer's intent, including the emotions or ideas being expressed and analyse how the film techniques, such as camera angles and editing enhance meaning. ">
            <a:extLst>
              <a:ext uri="{FF2B5EF4-FFF2-40B4-BE49-F238E27FC236}">
                <a16:creationId xmlns:a16="http://schemas.microsoft.com/office/drawing/2014/main" id="{595A7EC7-52C1-F032-E58B-E0CF84BE954E}"/>
              </a:ext>
            </a:extLst>
          </p:cNvPr>
          <p:cNvSpPr/>
          <p:nvPr/>
        </p:nvSpPr>
        <p:spPr>
          <a:xfrm>
            <a:off x="360000" y="3206827"/>
            <a:ext cx="3240529" cy="3240529"/>
          </a:xfrm>
          <a:custGeom>
            <a:avLst/>
            <a:gdLst>
              <a:gd name="connsiteX0" fmla="*/ 0 w 3240529"/>
              <a:gd name="connsiteY0" fmla="*/ 1620265 h 3240529"/>
              <a:gd name="connsiteX1" fmla="*/ 1620265 w 3240529"/>
              <a:gd name="connsiteY1" fmla="*/ 0 h 3240529"/>
              <a:gd name="connsiteX2" fmla="*/ 3240530 w 3240529"/>
              <a:gd name="connsiteY2" fmla="*/ 1620265 h 3240529"/>
              <a:gd name="connsiteX3" fmla="*/ 1620265 w 3240529"/>
              <a:gd name="connsiteY3" fmla="*/ 3240530 h 3240529"/>
              <a:gd name="connsiteX4" fmla="*/ 0 w 3240529"/>
              <a:gd name="connsiteY4" fmla="*/ 1620265 h 3240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0529" h="3240529">
                <a:moveTo>
                  <a:pt x="0" y="1620265"/>
                </a:moveTo>
                <a:cubicBezTo>
                  <a:pt x="0" y="725417"/>
                  <a:pt x="725417" y="0"/>
                  <a:pt x="1620265" y="0"/>
                </a:cubicBezTo>
                <a:cubicBezTo>
                  <a:pt x="2515113" y="0"/>
                  <a:pt x="3240530" y="725417"/>
                  <a:pt x="3240530" y="1620265"/>
                </a:cubicBezTo>
                <a:cubicBezTo>
                  <a:pt x="3240530" y="2515113"/>
                  <a:pt x="2515113" y="3240530"/>
                  <a:pt x="1620265" y="3240530"/>
                </a:cubicBezTo>
                <a:cubicBezTo>
                  <a:pt x="725417" y="3240530"/>
                  <a:pt x="0" y="2515113"/>
                  <a:pt x="0" y="1620265"/>
                </a:cubicBezTo>
                <a:close/>
              </a:path>
            </a:pathLst>
          </a:custGeom>
          <a:effectLst/>
        </p:spPr>
        <p:style>
          <a:lnRef idx="0">
            <a:schemeClr val="lt1">
              <a:hueOff val="0"/>
              <a:satOff val="0"/>
              <a:lumOff val="0"/>
              <a:alphaOff val="0"/>
            </a:schemeClr>
          </a:lnRef>
          <a:fillRef idx="1">
            <a:schemeClr val="accent2">
              <a:alpha val="50000"/>
              <a:hueOff val="0"/>
              <a:satOff val="0"/>
              <a:lumOff val="0"/>
              <a:alphaOff val="0"/>
            </a:schemeClr>
          </a:fillRef>
          <a:effectRef idx="1">
            <a:scrgbClr r="0" g="0" b="0"/>
          </a:effectRef>
          <a:fontRef idx="minor">
            <a:schemeClr val="tx1"/>
          </a:fontRef>
        </p:style>
        <p:txBody>
          <a:bodyPr spcFirstLastPara="0" vert="horz" wrap="square" lIns="652901" tIns="501234" rIns="652901" bIns="501234" numCol="1" spcCol="1270" anchor="ctr" anchorCtr="1">
            <a:noAutofit/>
          </a:bodyPr>
          <a:lstStyle/>
          <a:p>
            <a:pPr marL="0" lvl="0" indent="0" algn="l" defTabSz="933450" rtl="0">
              <a:lnSpc>
                <a:spcPct val="90000"/>
              </a:lnSpc>
              <a:spcBef>
                <a:spcPct val="0"/>
              </a:spcBef>
              <a:spcAft>
                <a:spcPct val="35000"/>
              </a:spcAft>
              <a:buNone/>
            </a:pPr>
            <a:r>
              <a:rPr lang="en-US" sz="1800" b="0" kern="1200" dirty="0">
                <a:latin typeface="Arial" panose="020B0604020202020204"/>
              </a:rPr>
              <a:t>Clearly identify the dancers and their movements.</a:t>
            </a:r>
          </a:p>
        </p:txBody>
      </p:sp>
      <p:sp>
        <p:nvSpPr>
          <p:cNvPr id="8" name="Freeform: Shape 7" descr="Graphic of four overlapping blue circles, each containing text: clearly identify the dancers and their movements, accurately describe how movements are performed, explain the choreographer's intent, including the emotions or ideas being expressed and analyse how the film techniques, such as camera angles and editing enhance meaning. ">
            <a:extLst>
              <a:ext uri="{FF2B5EF4-FFF2-40B4-BE49-F238E27FC236}">
                <a16:creationId xmlns:a16="http://schemas.microsoft.com/office/drawing/2014/main" id="{4FD0BA63-6009-3168-4D6D-1B3D648DEAA4}"/>
              </a:ext>
            </a:extLst>
          </p:cNvPr>
          <p:cNvSpPr/>
          <p:nvPr/>
        </p:nvSpPr>
        <p:spPr>
          <a:xfrm>
            <a:off x="3107823" y="3206827"/>
            <a:ext cx="3240529" cy="3240529"/>
          </a:xfrm>
          <a:custGeom>
            <a:avLst/>
            <a:gdLst>
              <a:gd name="connsiteX0" fmla="*/ 0 w 3240529"/>
              <a:gd name="connsiteY0" fmla="*/ 1620265 h 3240529"/>
              <a:gd name="connsiteX1" fmla="*/ 1620265 w 3240529"/>
              <a:gd name="connsiteY1" fmla="*/ 0 h 3240529"/>
              <a:gd name="connsiteX2" fmla="*/ 3240530 w 3240529"/>
              <a:gd name="connsiteY2" fmla="*/ 1620265 h 3240529"/>
              <a:gd name="connsiteX3" fmla="*/ 1620265 w 3240529"/>
              <a:gd name="connsiteY3" fmla="*/ 3240530 h 3240529"/>
              <a:gd name="connsiteX4" fmla="*/ 0 w 3240529"/>
              <a:gd name="connsiteY4" fmla="*/ 1620265 h 3240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0529" h="3240529">
                <a:moveTo>
                  <a:pt x="0" y="1620265"/>
                </a:moveTo>
                <a:cubicBezTo>
                  <a:pt x="0" y="725417"/>
                  <a:pt x="725417" y="0"/>
                  <a:pt x="1620265" y="0"/>
                </a:cubicBezTo>
                <a:cubicBezTo>
                  <a:pt x="2515113" y="0"/>
                  <a:pt x="3240530" y="725417"/>
                  <a:pt x="3240530" y="1620265"/>
                </a:cubicBezTo>
                <a:cubicBezTo>
                  <a:pt x="3240530" y="2515113"/>
                  <a:pt x="2515113" y="3240530"/>
                  <a:pt x="1620265" y="3240530"/>
                </a:cubicBezTo>
                <a:cubicBezTo>
                  <a:pt x="725417" y="3240530"/>
                  <a:pt x="0" y="2515113"/>
                  <a:pt x="0" y="1620265"/>
                </a:cubicBezTo>
                <a:close/>
              </a:path>
            </a:pathLst>
          </a:custGeom>
          <a:effectLst/>
        </p:spPr>
        <p:style>
          <a:lnRef idx="0">
            <a:schemeClr val="lt1">
              <a:hueOff val="0"/>
              <a:satOff val="0"/>
              <a:lumOff val="0"/>
              <a:alphaOff val="0"/>
            </a:schemeClr>
          </a:lnRef>
          <a:fillRef idx="1">
            <a:schemeClr val="accent2">
              <a:alpha val="50000"/>
              <a:hueOff val="-423326"/>
              <a:satOff val="563"/>
              <a:lumOff val="7973"/>
              <a:alphaOff val="0"/>
            </a:schemeClr>
          </a:fillRef>
          <a:effectRef idx="1">
            <a:scrgbClr r="0" g="0" b="0"/>
          </a:effectRef>
          <a:fontRef idx="minor">
            <a:schemeClr val="tx1"/>
          </a:fontRef>
        </p:style>
        <p:txBody>
          <a:bodyPr spcFirstLastPara="0" vert="horz" wrap="square" lIns="652901" tIns="501234" rIns="652901" bIns="501234" numCol="1" spcCol="1270" anchor="ctr" anchorCtr="1">
            <a:noAutofit/>
          </a:bodyPr>
          <a:lstStyle/>
          <a:p>
            <a:pPr marL="0" lvl="0" indent="0" algn="l" defTabSz="933450">
              <a:lnSpc>
                <a:spcPct val="90000"/>
              </a:lnSpc>
              <a:spcBef>
                <a:spcPct val="0"/>
              </a:spcBef>
              <a:spcAft>
                <a:spcPct val="35000"/>
              </a:spcAft>
              <a:buNone/>
            </a:pPr>
            <a:r>
              <a:rPr lang="en-US" sz="1800" b="0" kern="1200">
                <a:latin typeface="Arial" panose="020B0604020202020204"/>
              </a:rPr>
              <a:t>Accurately describe how movements are performed.</a:t>
            </a:r>
          </a:p>
        </p:txBody>
      </p:sp>
      <p:sp>
        <p:nvSpPr>
          <p:cNvPr id="9" name="Freeform: Shape 8" descr="Graphic of four overlapping blue circles, each containing text: clearly identify the dancers and their movements, accurately describe how movements are performed, explain the choreographer's intent, including the emotions or ideas being expressed and analyse how the film techniques, such as camera angles and editing enhance meaning. ">
            <a:extLst>
              <a:ext uri="{FF2B5EF4-FFF2-40B4-BE49-F238E27FC236}">
                <a16:creationId xmlns:a16="http://schemas.microsoft.com/office/drawing/2014/main" id="{7A5BE336-35E5-5AF7-FD3E-DEA19C16EEB1}"/>
              </a:ext>
            </a:extLst>
          </p:cNvPr>
          <p:cNvSpPr/>
          <p:nvPr/>
        </p:nvSpPr>
        <p:spPr>
          <a:xfrm>
            <a:off x="5855646" y="3206827"/>
            <a:ext cx="3240529" cy="3240529"/>
          </a:xfrm>
          <a:custGeom>
            <a:avLst/>
            <a:gdLst>
              <a:gd name="connsiteX0" fmla="*/ 0 w 3240529"/>
              <a:gd name="connsiteY0" fmla="*/ 1620265 h 3240529"/>
              <a:gd name="connsiteX1" fmla="*/ 1620265 w 3240529"/>
              <a:gd name="connsiteY1" fmla="*/ 0 h 3240529"/>
              <a:gd name="connsiteX2" fmla="*/ 3240530 w 3240529"/>
              <a:gd name="connsiteY2" fmla="*/ 1620265 h 3240529"/>
              <a:gd name="connsiteX3" fmla="*/ 1620265 w 3240529"/>
              <a:gd name="connsiteY3" fmla="*/ 3240530 h 3240529"/>
              <a:gd name="connsiteX4" fmla="*/ 0 w 3240529"/>
              <a:gd name="connsiteY4" fmla="*/ 1620265 h 3240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0529" h="3240529">
                <a:moveTo>
                  <a:pt x="0" y="1620265"/>
                </a:moveTo>
                <a:cubicBezTo>
                  <a:pt x="0" y="725417"/>
                  <a:pt x="725417" y="0"/>
                  <a:pt x="1620265" y="0"/>
                </a:cubicBezTo>
                <a:cubicBezTo>
                  <a:pt x="2515113" y="0"/>
                  <a:pt x="3240530" y="725417"/>
                  <a:pt x="3240530" y="1620265"/>
                </a:cubicBezTo>
                <a:cubicBezTo>
                  <a:pt x="3240530" y="2515113"/>
                  <a:pt x="2515113" y="3240530"/>
                  <a:pt x="1620265" y="3240530"/>
                </a:cubicBezTo>
                <a:cubicBezTo>
                  <a:pt x="725417" y="3240530"/>
                  <a:pt x="0" y="2515113"/>
                  <a:pt x="0" y="1620265"/>
                </a:cubicBezTo>
                <a:close/>
              </a:path>
            </a:pathLst>
          </a:custGeom>
          <a:effectLst/>
        </p:spPr>
        <p:style>
          <a:lnRef idx="0">
            <a:schemeClr val="lt1">
              <a:hueOff val="0"/>
              <a:satOff val="0"/>
              <a:lumOff val="0"/>
              <a:alphaOff val="0"/>
            </a:schemeClr>
          </a:lnRef>
          <a:fillRef idx="1">
            <a:schemeClr val="accent2">
              <a:alpha val="50000"/>
              <a:hueOff val="-846653"/>
              <a:satOff val="1125"/>
              <a:lumOff val="15947"/>
              <a:alphaOff val="0"/>
            </a:schemeClr>
          </a:fillRef>
          <a:effectRef idx="1">
            <a:scrgbClr r="0" g="0" b="0"/>
          </a:effectRef>
          <a:fontRef idx="minor">
            <a:schemeClr val="tx1"/>
          </a:fontRef>
        </p:style>
        <p:txBody>
          <a:bodyPr spcFirstLastPara="0" vert="horz" wrap="square" lIns="652901" tIns="501234" rIns="652901" bIns="501234" numCol="1" spcCol="1270" anchor="ctr" anchorCtr="1">
            <a:noAutofit/>
          </a:bodyPr>
          <a:lstStyle/>
          <a:p>
            <a:pPr marL="0" lvl="0" indent="0" algn="l" defTabSz="933450">
              <a:lnSpc>
                <a:spcPct val="90000"/>
              </a:lnSpc>
              <a:spcBef>
                <a:spcPct val="0"/>
              </a:spcBef>
              <a:spcAft>
                <a:spcPct val="35000"/>
              </a:spcAft>
              <a:buNone/>
            </a:pPr>
            <a:r>
              <a:rPr lang="en-US" sz="1800" b="0" kern="1200">
                <a:latin typeface="Arial" panose="020B0604020202020204"/>
              </a:rPr>
              <a:t>Explain the choreographer’s intent, including the emotions or ideas being expressed.</a:t>
            </a:r>
          </a:p>
        </p:txBody>
      </p:sp>
      <p:sp>
        <p:nvSpPr>
          <p:cNvPr id="10" name="Freeform: Shape 9" descr="Graphic of four overlapping blue circles, each containing text: clearly identify the dancers and their movements, accurately describe how movements are performed, explain the choreographer's intent, including the emotions or ideas being expressed and analyse how the film techniques, such as camera angles and editing enhance meaning. ">
            <a:extLst>
              <a:ext uri="{FF2B5EF4-FFF2-40B4-BE49-F238E27FC236}">
                <a16:creationId xmlns:a16="http://schemas.microsoft.com/office/drawing/2014/main" id="{7B4B4B72-B401-3CA7-0A84-DA127863A8D2}"/>
              </a:ext>
            </a:extLst>
          </p:cNvPr>
          <p:cNvSpPr/>
          <p:nvPr/>
        </p:nvSpPr>
        <p:spPr>
          <a:xfrm>
            <a:off x="8603470" y="3206827"/>
            <a:ext cx="3240529" cy="3240529"/>
          </a:xfrm>
          <a:custGeom>
            <a:avLst/>
            <a:gdLst>
              <a:gd name="connsiteX0" fmla="*/ 0 w 3240529"/>
              <a:gd name="connsiteY0" fmla="*/ 1620265 h 3240529"/>
              <a:gd name="connsiteX1" fmla="*/ 1620265 w 3240529"/>
              <a:gd name="connsiteY1" fmla="*/ 0 h 3240529"/>
              <a:gd name="connsiteX2" fmla="*/ 3240530 w 3240529"/>
              <a:gd name="connsiteY2" fmla="*/ 1620265 h 3240529"/>
              <a:gd name="connsiteX3" fmla="*/ 1620265 w 3240529"/>
              <a:gd name="connsiteY3" fmla="*/ 3240530 h 3240529"/>
              <a:gd name="connsiteX4" fmla="*/ 0 w 3240529"/>
              <a:gd name="connsiteY4" fmla="*/ 1620265 h 3240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0529" h="3240529">
                <a:moveTo>
                  <a:pt x="0" y="1620265"/>
                </a:moveTo>
                <a:cubicBezTo>
                  <a:pt x="0" y="725417"/>
                  <a:pt x="725417" y="0"/>
                  <a:pt x="1620265" y="0"/>
                </a:cubicBezTo>
                <a:cubicBezTo>
                  <a:pt x="2515113" y="0"/>
                  <a:pt x="3240530" y="725417"/>
                  <a:pt x="3240530" y="1620265"/>
                </a:cubicBezTo>
                <a:cubicBezTo>
                  <a:pt x="3240530" y="2515113"/>
                  <a:pt x="2515113" y="3240530"/>
                  <a:pt x="1620265" y="3240530"/>
                </a:cubicBezTo>
                <a:cubicBezTo>
                  <a:pt x="725417" y="3240530"/>
                  <a:pt x="0" y="2515113"/>
                  <a:pt x="0" y="1620265"/>
                </a:cubicBezTo>
                <a:close/>
              </a:path>
            </a:pathLst>
          </a:custGeom>
          <a:effectLst/>
        </p:spPr>
        <p:style>
          <a:lnRef idx="0">
            <a:schemeClr val="lt1">
              <a:hueOff val="0"/>
              <a:satOff val="0"/>
              <a:lumOff val="0"/>
              <a:alphaOff val="0"/>
            </a:schemeClr>
          </a:lnRef>
          <a:fillRef idx="1">
            <a:schemeClr val="accent2">
              <a:alpha val="50000"/>
              <a:hueOff val="-1269979"/>
              <a:satOff val="1688"/>
              <a:lumOff val="23920"/>
              <a:alphaOff val="0"/>
            </a:schemeClr>
          </a:fillRef>
          <a:effectRef idx="1">
            <a:scrgbClr r="0" g="0" b="0"/>
          </a:effectRef>
          <a:fontRef idx="minor">
            <a:schemeClr val="tx1"/>
          </a:fontRef>
        </p:style>
        <p:txBody>
          <a:bodyPr spcFirstLastPara="0" vert="horz" wrap="square" lIns="652901" tIns="501234" rIns="652901" bIns="501234" numCol="1" spcCol="1270" anchor="ctr" anchorCtr="1">
            <a:noAutofit/>
          </a:bodyPr>
          <a:lstStyle/>
          <a:p>
            <a:pPr marL="0" lvl="0" indent="0" algn="l" defTabSz="933450">
              <a:lnSpc>
                <a:spcPct val="90000"/>
              </a:lnSpc>
              <a:spcBef>
                <a:spcPct val="0"/>
              </a:spcBef>
              <a:spcAft>
                <a:spcPct val="35000"/>
              </a:spcAft>
              <a:buNone/>
            </a:pPr>
            <a:r>
              <a:rPr lang="en-US" sz="1800" b="0" kern="1200" err="1">
                <a:latin typeface="Arial" panose="020B0604020202020204"/>
              </a:rPr>
              <a:t>Analyse</a:t>
            </a:r>
            <a:r>
              <a:rPr lang="en-US" sz="1800" b="0" kern="1200">
                <a:latin typeface="Arial" panose="020B0604020202020204"/>
              </a:rPr>
              <a:t> how film techniques, such as camera angles and editing, enhance meaning.</a:t>
            </a:r>
          </a:p>
        </p:txBody>
      </p:sp>
      <p:sp>
        <p:nvSpPr>
          <p:cNvPr id="6" name="Slide Number Placeholder 5">
            <a:extLst>
              <a:ext uri="{FF2B5EF4-FFF2-40B4-BE49-F238E27FC236}">
                <a16:creationId xmlns:a16="http://schemas.microsoft.com/office/drawing/2014/main" id="{B72AE975-4E43-418B-6264-8B068725A1B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121</a:t>
            </a:fld>
            <a:endParaRPr lang="en-AU" dirty="0"/>
          </a:p>
        </p:txBody>
      </p:sp>
    </p:spTree>
    <p:extLst>
      <p:ext uri="{BB962C8B-B14F-4D97-AF65-F5344CB8AC3E}">
        <p14:creationId xmlns:p14="http://schemas.microsoft.com/office/powerpoint/2010/main" val="24941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5D4E83-F572-2F5C-DC48-6F3D7F9B1927}"/>
              </a:ext>
            </a:extLst>
          </p:cNvPr>
          <p:cNvSpPr>
            <a:spLocks noGrp="1"/>
          </p:cNvSpPr>
          <p:nvPr>
            <p:ph type="title"/>
          </p:nvPr>
        </p:nvSpPr>
        <p:spPr/>
        <p:txBody>
          <a:bodyPr/>
          <a:lstStyle/>
          <a:p>
            <a:r>
              <a:rPr lang="en-US" dirty="0">
                <a:latin typeface="+mj-lt"/>
                <a:cs typeface="Arial"/>
              </a:rPr>
              <a:t>Activity – I do, we do, you do</a:t>
            </a:r>
            <a:endParaRPr lang="en-US" dirty="0">
              <a:latin typeface="+mj-lt"/>
            </a:endParaRPr>
          </a:p>
        </p:txBody>
      </p:sp>
      <p:sp>
        <p:nvSpPr>
          <p:cNvPr id="5" name="Text Placeholder 4">
            <a:extLst>
              <a:ext uri="{FF2B5EF4-FFF2-40B4-BE49-F238E27FC236}">
                <a16:creationId xmlns:a16="http://schemas.microsoft.com/office/drawing/2014/main" id="{F530E498-CDF8-676B-A08D-7258A88770AF}"/>
              </a:ext>
            </a:extLst>
          </p:cNvPr>
          <p:cNvSpPr>
            <a:spLocks noGrp="1"/>
          </p:cNvSpPr>
          <p:nvPr>
            <p:ph type="body" sz="quarter" idx="18"/>
          </p:nvPr>
        </p:nvSpPr>
        <p:spPr>
          <a:xfrm>
            <a:off x="359999" y="944941"/>
            <a:ext cx="11483999" cy="310015"/>
          </a:xfrm>
        </p:spPr>
        <p:txBody>
          <a:bodyPr/>
          <a:lstStyle/>
          <a:p>
            <a:r>
              <a:rPr lang="en-AU" dirty="0">
                <a:latin typeface="+mj-lt"/>
              </a:rPr>
              <a:t>5.5c</a:t>
            </a:r>
          </a:p>
        </p:txBody>
      </p:sp>
      <p:sp>
        <p:nvSpPr>
          <p:cNvPr id="747" name="Rectangle: Rounded Corners 746">
            <a:extLst>
              <a:ext uri="{FF2B5EF4-FFF2-40B4-BE49-F238E27FC236}">
                <a16:creationId xmlns:a16="http://schemas.microsoft.com/office/drawing/2014/main" id="{D27BB13C-BFF9-C9BC-5817-D097CF850CA0}"/>
              </a:ext>
              <a:ext uri="{C183D7F6-B498-43B3-948B-1728B52AA6E4}">
                <adec:decorative xmlns:adec="http://schemas.microsoft.com/office/drawing/2017/decorative" val="1"/>
              </a:ext>
            </a:extLst>
          </p:cNvPr>
          <p:cNvSpPr/>
          <p:nvPr/>
        </p:nvSpPr>
        <p:spPr>
          <a:xfrm>
            <a:off x="359999" y="1416144"/>
            <a:ext cx="8084754" cy="5279856"/>
          </a:xfrm>
          <a:prstGeom prst="roundRect">
            <a:avLst>
              <a:gd name="adj" fmla="val 3125"/>
            </a:avLst>
          </a:prstGeom>
          <a:solidFill>
            <a:schemeClr val="bg1"/>
          </a:solidFill>
          <a:ln w="57150">
            <a:solidFill>
              <a:schemeClr val="accent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Rectangle: Rounded Corners 772">
            <a:extLst>
              <a:ext uri="{FF2B5EF4-FFF2-40B4-BE49-F238E27FC236}">
                <a16:creationId xmlns:a16="http://schemas.microsoft.com/office/drawing/2014/main" id="{C7332E6F-5222-D7DA-665F-337A46D76CA2}"/>
              </a:ext>
            </a:extLst>
          </p:cNvPr>
          <p:cNvSpPr/>
          <p:nvPr/>
        </p:nvSpPr>
        <p:spPr>
          <a:xfrm>
            <a:off x="532665" y="1564655"/>
            <a:ext cx="7729615" cy="1001586"/>
          </a:xfrm>
          <a:prstGeom prst="roundRect">
            <a:avLst/>
          </a:prstGeom>
          <a:solidFill>
            <a:schemeClr val="accent2"/>
          </a:solidFill>
          <a:ln>
            <a:solidFill>
              <a:schemeClr val="accent2"/>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600"/>
              </a:spcAft>
            </a:pPr>
            <a:r>
              <a:rPr lang="en-US" sz="1600" dirty="0">
                <a:solidFill>
                  <a:schemeClr val="bg1"/>
                </a:solidFill>
                <a:cs typeface="Arial"/>
              </a:rPr>
              <a:t>Task 1 – watch</a:t>
            </a:r>
          </a:p>
          <a:p>
            <a:pPr>
              <a:lnSpc>
                <a:spcPct val="150000"/>
              </a:lnSpc>
              <a:spcAft>
                <a:spcPts val="600"/>
              </a:spcAft>
            </a:pPr>
            <a:r>
              <a:rPr lang="en-US" sz="1600" dirty="0">
                <a:solidFill>
                  <a:schemeClr val="bg1"/>
                </a:solidFill>
                <a:ea typeface="Arial"/>
                <a:cs typeface="Arial"/>
              </a:rPr>
              <a:t>w</a:t>
            </a:r>
            <a:r>
              <a:rPr lang="en-US" sz="1600" baseline="0" dirty="0">
                <a:solidFill>
                  <a:schemeClr val="bg1"/>
                </a:solidFill>
                <a:ea typeface="Arial"/>
                <a:cs typeface="Arial"/>
              </a:rPr>
              <a:t>atch an excerpt from Sergio Reis’ </a:t>
            </a:r>
            <a:r>
              <a:rPr lang="en-US" sz="1600" i="1" baseline="0" dirty="0">
                <a:solidFill>
                  <a:schemeClr val="bg1"/>
                </a:solidFill>
                <a:ea typeface="Arial"/>
                <a:cs typeface="Arial"/>
              </a:rPr>
              <a:t>Somebody That I Used To Know</a:t>
            </a:r>
            <a:endParaRPr lang="en-US" sz="1600" dirty="0">
              <a:solidFill>
                <a:schemeClr val="bg1"/>
              </a:solidFill>
              <a:cs typeface="Segoe UI"/>
            </a:endParaRPr>
          </a:p>
        </p:txBody>
      </p:sp>
      <p:sp>
        <p:nvSpPr>
          <p:cNvPr id="35" name="Rectangle: Rounded Corners 34">
            <a:extLst>
              <a:ext uri="{FF2B5EF4-FFF2-40B4-BE49-F238E27FC236}">
                <a16:creationId xmlns:a16="http://schemas.microsoft.com/office/drawing/2014/main" id="{3CAC2412-B100-DB56-2A1F-CAC00843EDC8}"/>
              </a:ext>
            </a:extLst>
          </p:cNvPr>
          <p:cNvSpPr/>
          <p:nvPr/>
        </p:nvSpPr>
        <p:spPr>
          <a:xfrm>
            <a:off x="532664" y="2893326"/>
            <a:ext cx="7729615" cy="1001586"/>
          </a:xfrm>
          <a:prstGeom prst="roundRect">
            <a:avLst/>
          </a:prstGeom>
          <a:solidFill>
            <a:schemeClr val="accent2"/>
          </a:solidFill>
          <a:ln>
            <a:solidFill>
              <a:schemeClr val="accent2"/>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600"/>
              </a:spcAft>
            </a:pPr>
            <a:r>
              <a:rPr lang="en-US" sz="1600" dirty="0">
                <a:solidFill>
                  <a:schemeClr val="bg1"/>
                </a:solidFill>
                <a:cs typeface="Arial"/>
              </a:rPr>
              <a:t>Task 2 – record</a:t>
            </a:r>
          </a:p>
          <a:p>
            <a:pPr>
              <a:lnSpc>
                <a:spcPct val="150000"/>
              </a:lnSpc>
              <a:spcAft>
                <a:spcPts val="600"/>
              </a:spcAft>
            </a:pPr>
            <a:r>
              <a:rPr lang="en-US" sz="1600" dirty="0">
                <a:solidFill>
                  <a:schemeClr val="bg1"/>
                </a:solidFill>
                <a:cs typeface="Arial"/>
              </a:rPr>
              <a:t>use the table on the next slide to </a:t>
            </a:r>
            <a:r>
              <a:rPr lang="en-US" sz="1600" dirty="0" err="1">
                <a:solidFill>
                  <a:schemeClr val="bg1"/>
                </a:solidFill>
                <a:cs typeface="Arial"/>
              </a:rPr>
              <a:t>organise</a:t>
            </a:r>
            <a:r>
              <a:rPr lang="en-US" sz="1600" dirty="0">
                <a:solidFill>
                  <a:schemeClr val="bg1"/>
                </a:solidFill>
                <a:cs typeface="Arial"/>
              </a:rPr>
              <a:t> observations about what is noticed </a:t>
            </a:r>
          </a:p>
        </p:txBody>
      </p:sp>
      <p:sp>
        <p:nvSpPr>
          <p:cNvPr id="36" name="Rectangle: Rounded Corners 35">
            <a:extLst>
              <a:ext uri="{FF2B5EF4-FFF2-40B4-BE49-F238E27FC236}">
                <a16:creationId xmlns:a16="http://schemas.microsoft.com/office/drawing/2014/main" id="{2FE3E0EE-7EAE-5552-3509-53892BD7C74F}"/>
              </a:ext>
            </a:extLst>
          </p:cNvPr>
          <p:cNvSpPr/>
          <p:nvPr/>
        </p:nvSpPr>
        <p:spPr>
          <a:xfrm>
            <a:off x="532664" y="4196926"/>
            <a:ext cx="7729615" cy="1001586"/>
          </a:xfrm>
          <a:prstGeom prst="roundRect">
            <a:avLst/>
          </a:prstGeom>
          <a:solidFill>
            <a:schemeClr val="accent2"/>
          </a:solidFill>
          <a:ln>
            <a:solidFill>
              <a:schemeClr val="accent2"/>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600"/>
              </a:spcAft>
            </a:pPr>
            <a:r>
              <a:rPr lang="en-US" sz="1600" dirty="0">
                <a:solidFill>
                  <a:schemeClr val="bg1"/>
                </a:solidFill>
                <a:cs typeface="Arial"/>
              </a:rPr>
              <a:t>Task 3 – describe</a:t>
            </a:r>
          </a:p>
          <a:p>
            <a:pPr>
              <a:lnSpc>
                <a:spcPct val="150000"/>
              </a:lnSpc>
              <a:spcAft>
                <a:spcPts val="600"/>
              </a:spcAft>
            </a:pPr>
            <a:r>
              <a:rPr lang="en-US" sz="1600" dirty="0">
                <a:solidFill>
                  <a:schemeClr val="bg1"/>
                </a:solidFill>
                <a:cs typeface="Arial"/>
              </a:rPr>
              <a:t>use the table to construct detailed sentences that describe a movement example</a:t>
            </a:r>
            <a:endParaRPr lang="en-US" sz="1600" dirty="0">
              <a:solidFill>
                <a:schemeClr val="bg1"/>
              </a:solidFill>
            </a:endParaRPr>
          </a:p>
        </p:txBody>
      </p:sp>
      <p:sp>
        <p:nvSpPr>
          <p:cNvPr id="49" name="Rectangle: Rounded Corners 48">
            <a:extLst>
              <a:ext uri="{FF2B5EF4-FFF2-40B4-BE49-F238E27FC236}">
                <a16:creationId xmlns:a16="http://schemas.microsoft.com/office/drawing/2014/main" id="{14E7E5D0-3891-52BD-4755-F83DE3891434}"/>
              </a:ext>
            </a:extLst>
          </p:cNvPr>
          <p:cNvSpPr/>
          <p:nvPr/>
        </p:nvSpPr>
        <p:spPr>
          <a:xfrm>
            <a:off x="532664" y="5513062"/>
            <a:ext cx="7729615" cy="1001586"/>
          </a:xfrm>
          <a:prstGeom prst="roundRect">
            <a:avLst/>
          </a:prstGeom>
          <a:solidFill>
            <a:schemeClr val="accent2"/>
          </a:solidFill>
          <a:ln>
            <a:solidFill>
              <a:schemeClr val="accent2"/>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600"/>
              </a:spcAft>
            </a:pPr>
            <a:r>
              <a:rPr lang="en-US" sz="1600" dirty="0">
                <a:solidFill>
                  <a:schemeClr val="bg1"/>
                </a:solidFill>
                <a:cs typeface="Arial"/>
              </a:rPr>
              <a:t>Task 4 – write</a:t>
            </a:r>
          </a:p>
          <a:p>
            <a:pPr>
              <a:lnSpc>
                <a:spcPct val="150000"/>
              </a:lnSpc>
              <a:spcAft>
                <a:spcPts val="600"/>
              </a:spcAft>
            </a:pPr>
            <a:r>
              <a:rPr lang="en-US" sz="1600" dirty="0">
                <a:solidFill>
                  <a:schemeClr val="bg1"/>
                </a:solidFill>
                <a:cs typeface="Arial"/>
              </a:rPr>
              <a:t>use the PEEL paragraph structure, as well as your sentences to write a paragraph.</a:t>
            </a:r>
          </a:p>
        </p:txBody>
      </p:sp>
      <p:sp>
        <p:nvSpPr>
          <p:cNvPr id="8" name="Freeform 7">
            <a:extLst>
              <a:ext uri="{FF2B5EF4-FFF2-40B4-BE49-F238E27FC236}">
                <a16:creationId xmlns:a16="http://schemas.microsoft.com/office/drawing/2014/main" id="{0BE14134-91F7-05F8-EB6D-3B1709871BAA}"/>
              </a:ext>
            </a:extLst>
          </p:cNvPr>
          <p:cNvSpPr/>
          <p:nvPr/>
        </p:nvSpPr>
        <p:spPr>
          <a:xfrm>
            <a:off x="8671035" y="1399292"/>
            <a:ext cx="2452965" cy="1319964"/>
          </a:xfrm>
          <a:custGeom>
            <a:avLst/>
            <a:gdLst>
              <a:gd name="connsiteX0" fmla="*/ 0 w 2514303"/>
              <a:gd name="connsiteY0" fmla="*/ 139684 h 1396835"/>
              <a:gd name="connsiteX1" fmla="*/ 139684 w 2514303"/>
              <a:gd name="connsiteY1" fmla="*/ 0 h 1396835"/>
              <a:gd name="connsiteX2" fmla="*/ 2374620 w 2514303"/>
              <a:gd name="connsiteY2" fmla="*/ 0 h 1396835"/>
              <a:gd name="connsiteX3" fmla="*/ 2514304 w 2514303"/>
              <a:gd name="connsiteY3" fmla="*/ 139684 h 1396835"/>
              <a:gd name="connsiteX4" fmla="*/ 2514303 w 2514303"/>
              <a:gd name="connsiteY4" fmla="*/ 1257152 h 1396835"/>
              <a:gd name="connsiteX5" fmla="*/ 2374619 w 2514303"/>
              <a:gd name="connsiteY5" fmla="*/ 1396836 h 1396835"/>
              <a:gd name="connsiteX6" fmla="*/ 139684 w 2514303"/>
              <a:gd name="connsiteY6" fmla="*/ 1396835 h 1396835"/>
              <a:gd name="connsiteX7" fmla="*/ 0 w 2514303"/>
              <a:gd name="connsiteY7" fmla="*/ 1257151 h 1396835"/>
              <a:gd name="connsiteX8" fmla="*/ 0 w 2514303"/>
              <a:gd name="connsiteY8" fmla="*/ 139684 h 139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303" h="1396835">
                <a:moveTo>
                  <a:pt x="0" y="139684"/>
                </a:moveTo>
                <a:cubicBezTo>
                  <a:pt x="0" y="62539"/>
                  <a:pt x="62539" y="0"/>
                  <a:pt x="139684" y="0"/>
                </a:cubicBezTo>
                <a:lnTo>
                  <a:pt x="2374620" y="0"/>
                </a:lnTo>
                <a:cubicBezTo>
                  <a:pt x="2451765" y="0"/>
                  <a:pt x="2514304" y="62539"/>
                  <a:pt x="2514304" y="139684"/>
                </a:cubicBezTo>
                <a:cubicBezTo>
                  <a:pt x="2514304" y="512173"/>
                  <a:pt x="2514303" y="884663"/>
                  <a:pt x="2514303" y="1257152"/>
                </a:cubicBezTo>
                <a:cubicBezTo>
                  <a:pt x="2514303" y="1334297"/>
                  <a:pt x="2451764" y="1396836"/>
                  <a:pt x="2374619" y="1396836"/>
                </a:cubicBezTo>
                <a:lnTo>
                  <a:pt x="139684" y="1396835"/>
                </a:lnTo>
                <a:cubicBezTo>
                  <a:pt x="62539" y="1396835"/>
                  <a:pt x="0" y="1334296"/>
                  <a:pt x="0" y="1257151"/>
                </a:cubicBezTo>
                <a:lnTo>
                  <a:pt x="0" y="139684"/>
                </a:lnTo>
                <a:close/>
              </a:path>
            </a:pathLst>
          </a:custGeom>
          <a:effectLst/>
        </p:spPr>
        <p:style>
          <a:lnRef idx="2">
            <a:schemeClr val="lt1">
              <a:hueOff val="0"/>
              <a:satOff val="0"/>
              <a:lumOff val="0"/>
              <a:alphaOff val="0"/>
            </a:schemeClr>
          </a:lnRef>
          <a:fillRef idx="1">
            <a:schemeClr val="accent2">
              <a:shade val="80000"/>
              <a:hueOff val="0"/>
              <a:satOff val="0"/>
              <a:lumOff val="0"/>
              <a:alphaOff val="0"/>
            </a:schemeClr>
          </a:fillRef>
          <a:effectRef idx="0">
            <a:scrgbClr r="0" g="0" b="0"/>
          </a:effectRef>
          <a:fontRef idx="minor">
            <a:schemeClr val="lt1"/>
          </a:fontRef>
        </p:style>
        <p:txBody>
          <a:bodyPr spcFirstLastPara="0" vert="horz" wrap="square" lIns="223792" tIns="223792" rIns="223792" bIns="223792" numCol="1" spcCol="1270" anchor="ctr" anchorCtr="0">
            <a:noAutofit/>
          </a:bodyPr>
          <a:lstStyle/>
          <a:p>
            <a:pPr marL="0" lvl="0" indent="0" algn="ctr" defTabSz="2133600" rtl="0">
              <a:lnSpc>
                <a:spcPct val="90000"/>
              </a:lnSpc>
              <a:spcBef>
                <a:spcPct val="0"/>
              </a:spcBef>
              <a:spcAft>
                <a:spcPct val="35000"/>
              </a:spcAft>
              <a:buNone/>
            </a:pPr>
            <a:r>
              <a:rPr lang="en-US" sz="3200" kern="1200" dirty="0">
                <a:solidFill>
                  <a:schemeClr val="bg1"/>
                </a:solidFill>
              </a:rPr>
              <a:t>I do</a:t>
            </a:r>
          </a:p>
        </p:txBody>
      </p:sp>
      <p:sp>
        <p:nvSpPr>
          <p:cNvPr id="9" name="Freeform 8">
            <a:extLst>
              <a:ext uri="{FF2B5EF4-FFF2-40B4-BE49-F238E27FC236}">
                <a16:creationId xmlns:a16="http://schemas.microsoft.com/office/drawing/2014/main" id="{C71ED8EE-39C5-6A21-962C-08B682CAA63A}"/>
              </a:ext>
              <a:ext uri="{C183D7F6-B498-43B3-948B-1728B52AA6E4}">
                <adec:decorative xmlns:adec="http://schemas.microsoft.com/office/drawing/2017/decorative" val="1"/>
              </a:ext>
            </a:extLst>
          </p:cNvPr>
          <p:cNvSpPr/>
          <p:nvPr/>
        </p:nvSpPr>
        <p:spPr>
          <a:xfrm>
            <a:off x="9590896" y="2801753"/>
            <a:ext cx="613241" cy="494986"/>
          </a:xfrm>
          <a:custGeom>
            <a:avLst/>
            <a:gdLst>
              <a:gd name="connsiteX0" fmla="*/ 0 w 523813"/>
              <a:gd name="connsiteY0" fmla="*/ 125715 h 628575"/>
              <a:gd name="connsiteX1" fmla="*/ 261907 w 523813"/>
              <a:gd name="connsiteY1" fmla="*/ 125715 h 628575"/>
              <a:gd name="connsiteX2" fmla="*/ 261907 w 523813"/>
              <a:gd name="connsiteY2" fmla="*/ 0 h 628575"/>
              <a:gd name="connsiteX3" fmla="*/ 523813 w 523813"/>
              <a:gd name="connsiteY3" fmla="*/ 314288 h 628575"/>
              <a:gd name="connsiteX4" fmla="*/ 261907 w 523813"/>
              <a:gd name="connsiteY4" fmla="*/ 628575 h 628575"/>
              <a:gd name="connsiteX5" fmla="*/ 261907 w 523813"/>
              <a:gd name="connsiteY5" fmla="*/ 502860 h 628575"/>
              <a:gd name="connsiteX6" fmla="*/ 0 w 523813"/>
              <a:gd name="connsiteY6" fmla="*/ 502860 h 628575"/>
              <a:gd name="connsiteX7" fmla="*/ 0 w 523813"/>
              <a:gd name="connsiteY7" fmla="*/ 125715 h 6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813" h="628575">
                <a:moveTo>
                  <a:pt x="419050" y="1"/>
                </a:moveTo>
                <a:lnTo>
                  <a:pt x="419050" y="314288"/>
                </a:lnTo>
                <a:lnTo>
                  <a:pt x="523813" y="314288"/>
                </a:lnTo>
                <a:lnTo>
                  <a:pt x="261906" y="628574"/>
                </a:lnTo>
                <a:lnTo>
                  <a:pt x="0" y="314288"/>
                </a:lnTo>
                <a:lnTo>
                  <a:pt x="104763" y="314288"/>
                </a:lnTo>
                <a:lnTo>
                  <a:pt x="104763" y="1"/>
                </a:lnTo>
                <a:lnTo>
                  <a:pt x="419050" y="1"/>
                </a:lnTo>
                <a:close/>
              </a:path>
            </a:pathLst>
          </a:custGeom>
          <a:effectLst/>
        </p:spPr>
        <p:style>
          <a:lnRef idx="0">
            <a:schemeClr val="accent2">
              <a:shade val="90000"/>
              <a:hueOff val="0"/>
              <a:satOff val="0"/>
              <a:lumOff val="0"/>
              <a:alphaOff val="0"/>
            </a:schemeClr>
          </a:lnRef>
          <a:fillRef idx="1">
            <a:schemeClr val="accent2">
              <a:shade val="90000"/>
              <a:hueOff val="0"/>
              <a:satOff val="0"/>
              <a:lumOff val="0"/>
              <a:alphaOff val="0"/>
            </a:schemeClr>
          </a:fillRef>
          <a:effectRef idx="0">
            <a:scrgbClr r="0" g="0" b="0"/>
          </a:effectRef>
          <a:fontRef idx="minor">
            <a:schemeClr val="lt1"/>
          </a:fontRef>
        </p:style>
        <p:txBody>
          <a:bodyPr spcFirstLastPara="0" vert="horz" wrap="square" lIns="125715" tIns="0" rIns="125715" bIns="157144" numCol="1" spcCol="1270" anchor="ctr" anchorCtr="0">
            <a:noAutofit/>
          </a:bodyPr>
          <a:lstStyle/>
          <a:p>
            <a:pPr marL="0" lvl="0" indent="0" algn="ctr" defTabSz="1200150">
              <a:lnSpc>
                <a:spcPct val="90000"/>
              </a:lnSpc>
              <a:spcBef>
                <a:spcPct val="0"/>
              </a:spcBef>
              <a:spcAft>
                <a:spcPct val="35000"/>
              </a:spcAft>
              <a:buNone/>
            </a:pPr>
            <a:endParaRPr lang="en-US" sz="3200" kern="1200"/>
          </a:p>
        </p:txBody>
      </p:sp>
      <p:sp>
        <p:nvSpPr>
          <p:cNvPr id="10" name="Freeform 9">
            <a:extLst>
              <a:ext uri="{FF2B5EF4-FFF2-40B4-BE49-F238E27FC236}">
                <a16:creationId xmlns:a16="http://schemas.microsoft.com/office/drawing/2014/main" id="{FC325B21-6EB3-B2F8-70DC-B3DA21B0DE7C}"/>
              </a:ext>
            </a:extLst>
          </p:cNvPr>
          <p:cNvSpPr/>
          <p:nvPr/>
        </p:nvSpPr>
        <p:spPr>
          <a:xfrm>
            <a:off x="8671035" y="3379238"/>
            <a:ext cx="2452965" cy="1319964"/>
          </a:xfrm>
          <a:custGeom>
            <a:avLst/>
            <a:gdLst>
              <a:gd name="connsiteX0" fmla="*/ 0 w 2514303"/>
              <a:gd name="connsiteY0" fmla="*/ 139684 h 1396835"/>
              <a:gd name="connsiteX1" fmla="*/ 139684 w 2514303"/>
              <a:gd name="connsiteY1" fmla="*/ 0 h 1396835"/>
              <a:gd name="connsiteX2" fmla="*/ 2374620 w 2514303"/>
              <a:gd name="connsiteY2" fmla="*/ 0 h 1396835"/>
              <a:gd name="connsiteX3" fmla="*/ 2514304 w 2514303"/>
              <a:gd name="connsiteY3" fmla="*/ 139684 h 1396835"/>
              <a:gd name="connsiteX4" fmla="*/ 2514303 w 2514303"/>
              <a:gd name="connsiteY4" fmla="*/ 1257152 h 1396835"/>
              <a:gd name="connsiteX5" fmla="*/ 2374619 w 2514303"/>
              <a:gd name="connsiteY5" fmla="*/ 1396836 h 1396835"/>
              <a:gd name="connsiteX6" fmla="*/ 139684 w 2514303"/>
              <a:gd name="connsiteY6" fmla="*/ 1396835 h 1396835"/>
              <a:gd name="connsiteX7" fmla="*/ 0 w 2514303"/>
              <a:gd name="connsiteY7" fmla="*/ 1257151 h 1396835"/>
              <a:gd name="connsiteX8" fmla="*/ 0 w 2514303"/>
              <a:gd name="connsiteY8" fmla="*/ 139684 h 139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303" h="1396835">
                <a:moveTo>
                  <a:pt x="0" y="139684"/>
                </a:moveTo>
                <a:cubicBezTo>
                  <a:pt x="0" y="62539"/>
                  <a:pt x="62539" y="0"/>
                  <a:pt x="139684" y="0"/>
                </a:cubicBezTo>
                <a:lnTo>
                  <a:pt x="2374620" y="0"/>
                </a:lnTo>
                <a:cubicBezTo>
                  <a:pt x="2451765" y="0"/>
                  <a:pt x="2514304" y="62539"/>
                  <a:pt x="2514304" y="139684"/>
                </a:cubicBezTo>
                <a:cubicBezTo>
                  <a:pt x="2514304" y="512173"/>
                  <a:pt x="2514303" y="884663"/>
                  <a:pt x="2514303" y="1257152"/>
                </a:cubicBezTo>
                <a:cubicBezTo>
                  <a:pt x="2514303" y="1334297"/>
                  <a:pt x="2451764" y="1396836"/>
                  <a:pt x="2374619" y="1396836"/>
                </a:cubicBezTo>
                <a:lnTo>
                  <a:pt x="139684" y="1396835"/>
                </a:lnTo>
                <a:cubicBezTo>
                  <a:pt x="62539" y="1396835"/>
                  <a:pt x="0" y="1334296"/>
                  <a:pt x="0" y="1257151"/>
                </a:cubicBezTo>
                <a:lnTo>
                  <a:pt x="0" y="139684"/>
                </a:lnTo>
                <a:close/>
              </a:path>
            </a:pathLst>
          </a:custGeom>
          <a:effectLst/>
        </p:spPr>
        <p:style>
          <a:lnRef idx="2">
            <a:schemeClr val="lt1">
              <a:hueOff val="0"/>
              <a:satOff val="0"/>
              <a:lumOff val="0"/>
              <a:alphaOff val="0"/>
            </a:schemeClr>
          </a:lnRef>
          <a:fillRef idx="1">
            <a:schemeClr val="accent2">
              <a:shade val="80000"/>
              <a:hueOff val="322138"/>
              <a:satOff val="5584"/>
              <a:lumOff val="15422"/>
              <a:alphaOff val="0"/>
            </a:schemeClr>
          </a:fillRef>
          <a:effectRef idx="0">
            <a:scrgbClr r="0" g="0" b="0"/>
          </a:effectRef>
          <a:fontRef idx="minor">
            <a:schemeClr val="lt1"/>
          </a:fontRef>
        </p:style>
        <p:txBody>
          <a:bodyPr spcFirstLastPara="0" vert="horz" wrap="square" lIns="223792" tIns="223792" rIns="223792" bIns="223792" numCol="1" spcCol="1270" anchor="ctr" anchorCtr="0">
            <a:noAutofit/>
          </a:bodyPr>
          <a:lstStyle/>
          <a:p>
            <a:pPr marL="0" lvl="0" indent="0" algn="ctr" defTabSz="2133600" rtl="0">
              <a:lnSpc>
                <a:spcPct val="90000"/>
              </a:lnSpc>
              <a:spcBef>
                <a:spcPct val="0"/>
              </a:spcBef>
              <a:spcAft>
                <a:spcPct val="35000"/>
              </a:spcAft>
              <a:buNone/>
            </a:pPr>
            <a:r>
              <a:rPr lang="en-US" sz="3200" kern="1200">
                <a:solidFill>
                  <a:schemeClr val="bg1"/>
                </a:solidFill>
              </a:rPr>
              <a:t> We do</a:t>
            </a:r>
          </a:p>
        </p:txBody>
      </p:sp>
      <p:sp>
        <p:nvSpPr>
          <p:cNvPr id="11" name="Freeform 10">
            <a:extLst>
              <a:ext uri="{FF2B5EF4-FFF2-40B4-BE49-F238E27FC236}">
                <a16:creationId xmlns:a16="http://schemas.microsoft.com/office/drawing/2014/main" id="{C8F4FB7F-B6A2-4449-3EFB-BC11373FA13A}"/>
              </a:ext>
              <a:ext uri="{C183D7F6-B498-43B3-948B-1728B52AA6E4}">
                <adec:decorative xmlns:adec="http://schemas.microsoft.com/office/drawing/2017/decorative" val="1"/>
              </a:ext>
            </a:extLst>
          </p:cNvPr>
          <p:cNvSpPr/>
          <p:nvPr/>
        </p:nvSpPr>
        <p:spPr>
          <a:xfrm>
            <a:off x="9590896" y="4781700"/>
            <a:ext cx="613241" cy="494986"/>
          </a:xfrm>
          <a:custGeom>
            <a:avLst/>
            <a:gdLst>
              <a:gd name="connsiteX0" fmla="*/ 0 w 523813"/>
              <a:gd name="connsiteY0" fmla="*/ 125715 h 628575"/>
              <a:gd name="connsiteX1" fmla="*/ 261907 w 523813"/>
              <a:gd name="connsiteY1" fmla="*/ 125715 h 628575"/>
              <a:gd name="connsiteX2" fmla="*/ 261907 w 523813"/>
              <a:gd name="connsiteY2" fmla="*/ 0 h 628575"/>
              <a:gd name="connsiteX3" fmla="*/ 523813 w 523813"/>
              <a:gd name="connsiteY3" fmla="*/ 314288 h 628575"/>
              <a:gd name="connsiteX4" fmla="*/ 261907 w 523813"/>
              <a:gd name="connsiteY4" fmla="*/ 628575 h 628575"/>
              <a:gd name="connsiteX5" fmla="*/ 261907 w 523813"/>
              <a:gd name="connsiteY5" fmla="*/ 502860 h 628575"/>
              <a:gd name="connsiteX6" fmla="*/ 0 w 523813"/>
              <a:gd name="connsiteY6" fmla="*/ 502860 h 628575"/>
              <a:gd name="connsiteX7" fmla="*/ 0 w 523813"/>
              <a:gd name="connsiteY7" fmla="*/ 125715 h 6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813" h="628575">
                <a:moveTo>
                  <a:pt x="419050" y="1"/>
                </a:moveTo>
                <a:lnTo>
                  <a:pt x="419050" y="314288"/>
                </a:lnTo>
                <a:lnTo>
                  <a:pt x="523813" y="314288"/>
                </a:lnTo>
                <a:lnTo>
                  <a:pt x="261906" y="628574"/>
                </a:lnTo>
                <a:lnTo>
                  <a:pt x="0" y="314288"/>
                </a:lnTo>
                <a:lnTo>
                  <a:pt x="104763" y="314288"/>
                </a:lnTo>
                <a:lnTo>
                  <a:pt x="104763" y="1"/>
                </a:lnTo>
                <a:lnTo>
                  <a:pt x="419050" y="1"/>
                </a:lnTo>
                <a:close/>
              </a:path>
            </a:pathLst>
          </a:custGeom>
          <a:effectLst/>
        </p:spPr>
        <p:style>
          <a:lnRef idx="0">
            <a:schemeClr val="accent2">
              <a:shade val="90000"/>
              <a:hueOff val="644244"/>
              <a:satOff val="8151"/>
              <a:lumOff val="28138"/>
              <a:alphaOff val="0"/>
            </a:schemeClr>
          </a:lnRef>
          <a:fillRef idx="1">
            <a:schemeClr val="accent2">
              <a:shade val="90000"/>
              <a:hueOff val="644244"/>
              <a:satOff val="8151"/>
              <a:lumOff val="28138"/>
              <a:alphaOff val="0"/>
            </a:schemeClr>
          </a:fillRef>
          <a:effectRef idx="0">
            <a:scrgbClr r="0" g="0" b="0"/>
          </a:effectRef>
          <a:fontRef idx="minor">
            <a:schemeClr val="lt1"/>
          </a:fontRef>
        </p:style>
        <p:txBody>
          <a:bodyPr spcFirstLastPara="0" vert="horz" wrap="square" lIns="125715" tIns="0" rIns="125715" bIns="157144" numCol="1" spcCol="1270" anchor="ctr" anchorCtr="0">
            <a:noAutofit/>
          </a:bodyPr>
          <a:lstStyle/>
          <a:p>
            <a:pPr marL="0" lvl="0" indent="0" algn="ctr" defTabSz="1200150">
              <a:lnSpc>
                <a:spcPct val="90000"/>
              </a:lnSpc>
              <a:spcBef>
                <a:spcPct val="0"/>
              </a:spcBef>
              <a:spcAft>
                <a:spcPct val="35000"/>
              </a:spcAft>
              <a:buNone/>
            </a:pPr>
            <a:endParaRPr lang="en-US" sz="3200" kern="1200"/>
          </a:p>
        </p:txBody>
      </p:sp>
      <p:sp>
        <p:nvSpPr>
          <p:cNvPr id="12" name="Freeform 11">
            <a:extLst>
              <a:ext uri="{FF2B5EF4-FFF2-40B4-BE49-F238E27FC236}">
                <a16:creationId xmlns:a16="http://schemas.microsoft.com/office/drawing/2014/main" id="{C4AA3F33-8948-0F0A-52AE-A6B20240014F}"/>
              </a:ext>
            </a:extLst>
          </p:cNvPr>
          <p:cNvSpPr/>
          <p:nvPr/>
        </p:nvSpPr>
        <p:spPr>
          <a:xfrm>
            <a:off x="8671035" y="5359184"/>
            <a:ext cx="2452965" cy="1319964"/>
          </a:xfrm>
          <a:custGeom>
            <a:avLst/>
            <a:gdLst>
              <a:gd name="connsiteX0" fmla="*/ 0 w 2514303"/>
              <a:gd name="connsiteY0" fmla="*/ 139684 h 1396835"/>
              <a:gd name="connsiteX1" fmla="*/ 139684 w 2514303"/>
              <a:gd name="connsiteY1" fmla="*/ 0 h 1396835"/>
              <a:gd name="connsiteX2" fmla="*/ 2374620 w 2514303"/>
              <a:gd name="connsiteY2" fmla="*/ 0 h 1396835"/>
              <a:gd name="connsiteX3" fmla="*/ 2514304 w 2514303"/>
              <a:gd name="connsiteY3" fmla="*/ 139684 h 1396835"/>
              <a:gd name="connsiteX4" fmla="*/ 2514303 w 2514303"/>
              <a:gd name="connsiteY4" fmla="*/ 1257152 h 1396835"/>
              <a:gd name="connsiteX5" fmla="*/ 2374619 w 2514303"/>
              <a:gd name="connsiteY5" fmla="*/ 1396836 h 1396835"/>
              <a:gd name="connsiteX6" fmla="*/ 139684 w 2514303"/>
              <a:gd name="connsiteY6" fmla="*/ 1396835 h 1396835"/>
              <a:gd name="connsiteX7" fmla="*/ 0 w 2514303"/>
              <a:gd name="connsiteY7" fmla="*/ 1257151 h 1396835"/>
              <a:gd name="connsiteX8" fmla="*/ 0 w 2514303"/>
              <a:gd name="connsiteY8" fmla="*/ 139684 h 139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303" h="1396835">
                <a:moveTo>
                  <a:pt x="0" y="139684"/>
                </a:moveTo>
                <a:cubicBezTo>
                  <a:pt x="0" y="62539"/>
                  <a:pt x="62539" y="0"/>
                  <a:pt x="139684" y="0"/>
                </a:cubicBezTo>
                <a:lnTo>
                  <a:pt x="2374620" y="0"/>
                </a:lnTo>
                <a:cubicBezTo>
                  <a:pt x="2451765" y="0"/>
                  <a:pt x="2514304" y="62539"/>
                  <a:pt x="2514304" y="139684"/>
                </a:cubicBezTo>
                <a:cubicBezTo>
                  <a:pt x="2514304" y="512173"/>
                  <a:pt x="2514303" y="884663"/>
                  <a:pt x="2514303" y="1257152"/>
                </a:cubicBezTo>
                <a:cubicBezTo>
                  <a:pt x="2514303" y="1334297"/>
                  <a:pt x="2451764" y="1396836"/>
                  <a:pt x="2374619" y="1396836"/>
                </a:cubicBezTo>
                <a:lnTo>
                  <a:pt x="139684" y="1396835"/>
                </a:lnTo>
                <a:cubicBezTo>
                  <a:pt x="62539" y="1396835"/>
                  <a:pt x="0" y="1334296"/>
                  <a:pt x="0" y="1257151"/>
                </a:cubicBezTo>
                <a:lnTo>
                  <a:pt x="0" y="139684"/>
                </a:lnTo>
                <a:close/>
              </a:path>
            </a:pathLst>
          </a:custGeom>
          <a:effectLst/>
        </p:spPr>
        <p:style>
          <a:lnRef idx="2">
            <a:schemeClr val="lt1">
              <a:hueOff val="0"/>
              <a:satOff val="0"/>
              <a:lumOff val="0"/>
              <a:alphaOff val="0"/>
            </a:schemeClr>
          </a:lnRef>
          <a:fillRef idx="1">
            <a:schemeClr val="accent2">
              <a:shade val="80000"/>
              <a:hueOff val="644277"/>
              <a:satOff val="11167"/>
              <a:lumOff val="30844"/>
              <a:alphaOff val="0"/>
            </a:schemeClr>
          </a:fillRef>
          <a:effectRef idx="0">
            <a:scrgbClr r="0" g="0" b="0"/>
          </a:effectRef>
          <a:fontRef idx="minor">
            <a:schemeClr val="lt1"/>
          </a:fontRef>
        </p:style>
        <p:txBody>
          <a:bodyPr spcFirstLastPara="0" vert="horz" wrap="square" lIns="223792" tIns="223792" rIns="223792" bIns="223792" numCol="1" spcCol="1270" anchor="ctr" anchorCtr="0">
            <a:noAutofit/>
          </a:bodyPr>
          <a:lstStyle/>
          <a:p>
            <a:pPr marL="0" lvl="0" indent="0" algn="ctr" defTabSz="2133600" rtl="0">
              <a:lnSpc>
                <a:spcPct val="90000"/>
              </a:lnSpc>
              <a:spcBef>
                <a:spcPct val="0"/>
              </a:spcBef>
              <a:spcAft>
                <a:spcPct val="35000"/>
              </a:spcAft>
              <a:buNone/>
            </a:pPr>
            <a:r>
              <a:rPr lang="en-US" sz="3200" kern="1200">
                <a:solidFill>
                  <a:schemeClr val="accent1"/>
                </a:solidFill>
              </a:rPr>
              <a:t> You do</a:t>
            </a:r>
          </a:p>
        </p:txBody>
      </p:sp>
      <p:sp>
        <p:nvSpPr>
          <p:cNvPr id="4" name="Slide Number Placeholder 3">
            <a:extLst>
              <a:ext uri="{FF2B5EF4-FFF2-40B4-BE49-F238E27FC236}">
                <a16:creationId xmlns:a16="http://schemas.microsoft.com/office/drawing/2014/main" id="{CC84A147-4563-0175-C7C6-B1135C55D14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122</a:t>
            </a:fld>
            <a:endParaRPr lang="en-AU" dirty="0"/>
          </a:p>
        </p:txBody>
      </p:sp>
    </p:spTree>
    <p:extLst>
      <p:ext uri="{BB962C8B-B14F-4D97-AF65-F5344CB8AC3E}">
        <p14:creationId xmlns:p14="http://schemas.microsoft.com/office/powerpoint/2010/main" val="311236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F8CEB-BB6A-A598-36FA-6A179951E8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238866-728F-C505-D6A1-AEEEFE0C3A25}"/>
              </a:ext>
            </a:extLst>
          </p:cNvPr>
          <p:cNvSpPr>
            <a:spLocks noGrp="1"/>
          </p:cNvSpPr>
          <p:nvPr>
            <p:ph type="title"/>
          </p:nvPr>
        </p:nvSpPr>
        <p:spPr/>
        <p:txBody>
          <a:bodyPr/>
          <a:lstStyle/>
          <a:p>
            <a:r>
              <a:rPr lang="en-AU" dirty="0">
                <a:latin typeface="+mj-lt"/>
                <a:cs typeface="Arial"/>
              </a:rPr>
              <a:t>Space analysis – ‘I do’ (1) </a:t>
            </a:r>
          </a:p>
        </p:txBody>
      </p:sp>
      <p:sp>
        <p:nvSpPr>
          <p:cNvPr id="6" name="Text Placeholder 5">
            <a:extLst>
              <a:ext uri="{FF2B5EF4-FFF2-40B4-BE49-F238E27FC236}">
                <a16:creationId xmlns:a16="http://schemas.microsoft.com/office/drawing/2014/main" id="{0EBF44A8-F84C-7875-7B06-8EC5AA08B4EE}"/>
              </a:ext>
            </a:extLst>
          </p:cNvPr>
          <p:cNvSpPr>
            <a:spLocks noGrp="1"/>
          </p:cNvSpPr>
          <p:nvPr>
            <p:ph type="body" sz="quarter" idx="18"/>
          </p:nvPr>
        </p:nvSpPr>
        <p:spPr>
          <a:xfrm>
            <a:off x="359999" y="982520"/>
            <a:ext cx="11483999" cy="310015"/>
          </a:xfrm>
        </p:spPr>
        <p:txBody>
          <a:bodyPr/>
          <a:lstStyle/>
          <a:p>
            <a:r>
              <a:rPr lang="en-AU">
                <a:latin typeface="+mj-lt"/>
              </a:rPr>
              <a:t>5.5d </a:t>
            </a:r>
          </a:p>
        </p:txBody>
      </p:sp>
      <p:sp>
        <p:nvSpPr>
          <p:cNvPr id="2" name="TextBox 1">
            <a:extLst>
              <a:ext uri="{FF2B5EF4-FFF2-40B4-BE49-F238E27FC236}">
                <a16:creationId xmlns:a16="http://schemas.microsoft.com/office/drawing/2014/main" id="{9B96E29E-0799-0DC4-CB0E-9CED4F9E07CE}"/>
              </a:ext>
            </a:extLst>
          </p:cNvPr>
          <p:cNvSpPr txBox="1"/>
          <p:nvPr/>
        </p:nvSpPr>
        <p:spPr>
          <a:xfrm>
            <a:off x="359999" y="1544057"/>
            <a:ext cx="5334000" cy="310015"/>
          </a:xfrm>
          <a:prstGeom prst="rect">
            <a:avLst/>
          </a:prstGeom>
          <a:noFill/>
        </p:spPr>
        <p:txBody>
          <a:bodyPr wrap="square" lIns="0" tIns="0" rIns="0" bIns="0" rtlCol="0">
            <a:noAutofit/>
          </a:bodyPr>
          <a:lstStyle/>
          <a:p>
            <a:pPr algn="l"/>
            <a:r>
              <a:rPr lang="en-AU" sz="1800" dirty="0"/>
              <a:t>Watch </a:t>
            </a:r>
            <a:r>
              <a:rPr lang="en-AU" sz="1800" i="1" dirty="0">
                <a:solidFill>
                  <a:srgbClr val="146CFD"/>
                </a:solidFill>
                <a:hlinkClick r:id="rId3">
                  <a:extLst>
                    <a:ext uri="{A12FA001-AC4F-418D-AE19-62706E023703}">
                      <ahyp:hlinkClr xmlns:ahyp="http://schemas.microsoft.com/office/drawing/2018/hyperlinkcolor" val="tx"/>
                    </a:ext>
                  </a:extLst>
                </a:hlinkClick>
              </a:rPr>
              <a:t>Somebody That I Used To Know </a:t>
            </a:r>
            <a:r>
              <a:rPr lang="en-AU" sz="1800" dirty="0"/>
              <a:t>(0:00 – 1:11) </a:t>
            </a:r>
          </a:p>
        </p:txBody>
      </p:sp>
      <p:graphicFrame>
        <p:nvGraphicFramePr>
          <p:cNvPr id="5" name="Table 4">
            <a:extLst>
              <a:ext uri="{FF2B5EF4-FFF2-40B4-BE49-F238E27FC236}">
                <a16:creationId xmlns:a16="http://schemas.microsoft.com/office/drawing/2014/main" id="{12B885E5-C16B-1488-74D8-9E8C85B20706}"/>
              </a:ext>
            </a:extLst>
          </p:cNvPr>
          <p:cNvGraphicFramePr>
            <a:graphicFrameLocks noGrp="1"/>
          </p:cNvGraphicFramePr>
          <p:nvPr>
            <p:extLst>
              <p:ext uri="{D42A27DB-BD31-4B8C-83A1-F6EECF244321}">
                <p14:modId xmlns:p14="http://schemas.microsoft.com/office/powerpoint/2010/main" val="4202388556"/>
              </p:ext>
            </p:extLst>
          </p:nvPr>
        </p:nvGraphicFramePr>
        <p:xfrm>
          <a:off x="359999" y="1970715"/>
          <a:ext cx="11484000" cy="4347285"/>
        </p:xfrm>
        <a:graphic>
          <a:graphicData uri="http://schemas.openxmlformats.org/drawingml/2006/table">
            <a:tbl>
              <a:tblPr firstRow="1" bandRow="1">
                <a:tableStyleId>{B301B821-A1FF-4177-AEE7-76D212191A09}</a:tableStyleId>
              </a:tblPr>
              <a:tblGrid>
                <a:gridCol w="2432160">
                  <a:extLst>
                    <a:ext uri="{9D8B030D-6E8A-4147-A177-3AD203B41FA5}">
                      <a16:colId xmlns:a16="http://schemas.microsoft.com/office/drawing/2014/main" val="3078147274"/>
                    </a:ext>
                  </a:extLst>
                </a:gridCol>
                <a:gridCol w="1810368">
                  <a:extLst>
                    <a:ext uri="{9D8B030D-6E8A-4147-A177-3AD203B41FA5}">
                      <a16:colId xmlns:a16="http://schemas.microsoft.com/office/drawing/2014/main" val="4066738028"/>
                    </a:ext>
                  </a:extLst>
                </a:gridCol>
                <a:gridCol w="1810368">
                  <a:extLst>
                    <a:ext uri="{9D8B030D-6E8A-4147-A177-3AD203B41FA5}">
                      <a16:colId xmlns:a16="http://schemas.microsoft.com/office/drawing/2014/main" val="14018071"/>
                    </a:ext>
                  </a:extLst>
                </a:gridCol>
                <a:gridCol w="1810368">
                  <a:extLst>
                    <a:ext uri="{9D8B030D-6E8A-4147-A177-3AD203B41FA5}">
                      <a16:colId xmlns:a16="http://schemas.microsoft.com/office/drawing/2014/main" val="2187448249"/>
                    </a:ext>
                  </a:extLst>
                </a:gridCol>
                <a:gridCol w="1810368">
                  <a:extLst>
                    <a:ext uri="{9D8B030D-6E8A-4147-A177-3AD203B41FA5}">
                      <a16:colId xmlns:a16="http://schemas.microsoft.com/office/drawing/2014/main" val="4070637709"/>
                    </a:ext>
                  </a:extLst>
                </a:gridCol>
                <a:gridCol w="1810368">
                  <a:extLst>
                    <a:ext uri="{9D8B030D-6E8A-4147-A177-3AD203B41FA5}">
                      <a16:colId xmlns:a16="http://schemas.microsoft.com/office/drawing/2014/main" val="2916045606"/>
                    </a:ext>
                  </a:extLst>
                </a:gridCol>
              </a:tblGrid>
              <a:tr h="1423939">
                <a:tc>
                  <a:txBody>
                    <a:bodyPr/>
                    <a:lstStyle/>
                    <a:p>
                      <a:pPr lvl="0" algn="l">
                        <a:lnSpc>
                          <a:spcPct val="114000"/>
                        </a:lnSpc>
                        <a:spcAft>
                          <a:spcPts val="600"/>
                        </a:spcAft>
                        <a:buNone/>
                      </a:pPr>
                      <a:r>
                        <a:rPr lang="en-AU" sz="1800" dirty="0">
                          <a:solidFill>
                            <a:schemeClr val="bg1"/>
                          </a:solidFill>
                        </a:rPr>
                        <a:t>Space component</a:t>
                      </a: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1800" dirty="0">
                          <a:solidFill>
                            <a:schemeClr val="bg1"/>
                          </a:solidFill>
                        </a:rPr>
                        <a:t>Who  </a:t>
                      </a:r>
                      <a:endParaRPr lang="en-US" sz="1800" dirty="0">
                        <a:solidFill>
                          <a:schemeClr val="bg1"/>
                        </a:solidFill>
                      </a:endParaRPr>
                    </a:p>
                    <a:p>
                      <a:pPr lvl="0" algn="l">
                        <a:lnSpc>
                          <a:spcPct val="114000"/>
                        </a:lnSpc>
                        <a:spcAft>
                          <a:spcPts val="600"/>
                        </a:spcAft>
                        <a:buNone/>
                      </a:pPr>
                      <a:r>
                        <a:rPr lang="en-AU" sz="1400" b="0" dirty="0">
                          <a:solidFill>
                            <a:schemeClr val="bg1"/>
                          </a:solidFill>
                        </a:rPr>
                        <a:t>Nouns</a:t>
                      </a:r>
                    </a:p>
                    <a:p>
                      <a:pPr lvl="0" algn="l">
                        <a:lnSpc>
                          <a:spcPct val="114000"/>
                        </a:lnSpc>
                        <a:spcAft>
                          <a:spcPts val="600"/>
                        </a:spcAft>
                        <a:buNone/>
                      </a:pPr>
                      <a:r>
                        <a:rPr lang="en-AU" sz="1400" b="0" dirty="0">
                          <a:solidFill>
                            <a:schemeClr val="bg1"/>
                          </a:solidFill>
                        </a:rPr>
                        <a:t>name, people, places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1800" dirty="0">
                          <a:solidFill>
                            <a:schemeClr val="bg1"/>
                          </a:solidFill>
                        </a:rPr>
                        <a:t>What </a:t>
                      </a:r>
                      <a:endParaRPr lang="en-US" sz="1800" dirty="0">
                        <a:solidFill>
                          <a:schemeClr val="bg1"/>
                        </a:solidFill>
                      </a:endParaRPr>
                    </a:p>
                    <a:p>
                      <a:pPr marL="0" lvl="0" algn="l" defTabSz="914377" rtl="0" eaLnBrk="1" latinLnBrk="0" hangingPunct="1">
                        <a:lnSpc>
                          <a:spcPct val="114000"/>
                        </a:lnSpc>
                        <a:spcAft>
                          <a:spcPts val="600"/>
                        </a:spcAft>
                        <a:buNone/>
                      </a:pPr>
                      <a:r>
                        <a:rPr lang="en-AU" sz="1400" b="0" kern="1200" dirty="0">
                          <a:solidFill>
                            <a:schemeClr val="bg1"/>
                          </a:solidFill>
                          <a:latin typeface="+mn-lt"/>
                          <a:ea typeface="+mn-ea"/>
                          <a:cs typeface="+mn-cs"/>
                        </a:rPr>
                        <a:t>verbs </a:t>
                      </a:r>
                    </a:p>
                    <a:p>
                      <a:pPr marL="0" lvl="0" algn="l" defTabSz="914377" rtl="0" eaLnBrk="1" latinLnBrk="0" hangingPunct="1">
                        <a:lnSpc>
                          <a:spcPct val="114000"/>
                        </a:lnSpc>
                        <a:spcAft>
                          <a:spcPts val="600"/>
                        </a:spcAft>
                        <a:buNone/>
                      </a:pPr>
                      <a:r>
                        <a:rPr lang="en-AU" sz="1400" b="0" kern="1200" dirty="0">
                          <a:solidFill>
                            <a:schemeClr val="bg1"/>
                          </a:solidFill>
                          <a:latin typeface="+mn-lt"/>
                          <a:ea typeface="+mn-ea"/>
                          <a:cs typeface="+mn-cs"/>
                        </a:rPr>
                        <a:t>what they are doing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1800" dirty="0">
                          <a:solidFill>
                            <a:schemeClr val="bg1"/>
                          </a:solidFill>
                        </a:rPr>
                        <a:t>How </a:t>
                      </a:r>
                      <a:endParaRPr lang="en-US" sz="1800" dirty="0">
                        <a:solidFill>
                          <a:schemeClr val="bg1"/>
                        </a:solidFill>
                      </a:endParaRPr>
                    </a:p>
                    <a:p>
                      <a:pPr marL="0" lvl="0" algn="l" defTabSz="914377" rtl="0" eaLnBrk="1" latinLnBrk="0" hangingPunct="1">
                        <a:lnSpc>
                          <a:spcPct val="114000"/>
                        </a:lnSpc>
                        <a:spcAft>
                          <a:spcPts val="600"/>
                        </a:spcAft>
                        <a:buNone/>
                      </a:pPr>
                      <a:r>
                        <a:rPr lang="en-AU" sz="1400" b="0" kern="1200" dirty="0">
                          <a:solidFill>
                            <a:schemeClr val="bg1"/>
                          </a:solidFill>
                          <a:latin typeface="+mn-lt"/>
                          <a:ea typeface="+mn-ea"/>
                          <a:cs typeface="+mn-cs"/>
                        </a:rPr>
                        <a:t>Adjectives describe how they are moving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lvl="0" algn="l" defTabSz="914377" rtl="0" eaLnBrk="1" latinLnBrk="0" hangingPunct="1">
                        <a:lnSpc>
                          <a:spcPct val="114000"/>
                        </a:lnSpc>
                        <a:spcAft>
                          <a:spcPts val="600"/>
                        </a:spcAft>
                        <a:buNone/>
                      </a:pPr>
                      <a:r>
                        <a:rPr lang="en-AU" sz="1800" u="none" strike="noStrike" noProof="0" dirty="0">
                          <a:solidFill>
                            <a:schemeClr val="bg1"/>
                          </a:solidFill>
                        </a:rPr>
                        <a:t>Film </a:t>
                      </a:r>
                    </a:p>
                    <a:p>
                      <a:pPr marL="0" lvl="0" algn="l" defTabSz="914377" rtl="0" eaLnBrk="1" latinLnBrk="0" hangingPunct="1">
                        <a:lnSpc>
                          <a:spcPct val="114000"/>
                        </a:lnSpc>
                        <a:spcAft>
                          <a:spcPts val="600"/>
                        </a:spcAft>
                        <a:buNone/>
                      </a:pPr>
                      <a:r>
                        <a:rPr lang="en-AU" sz="1400" b="0" kern="1200" noProof="0" dirty="0">
                          <a:solidFill>
                            <a:schemeClr val="bg1"/>
                          </a:solidFill>
                          <a:latin typeface="+mn-lt"/>
                          <a:ea typeface="+mn-ea"/>
                          <a:cs typeface="+mn-cs"/>
                        </a:rPr>
                        <a:t>techniques</a:t>
                      </a:r>
                      <a:endParaRPr lang="en-US" sz="1400" b="0" kern="1200" noProof="0" dirty="0">
                        <a:solidFill>
                          <a:schemeClr val="bg1"/>
                        </a:solidFill>
                        <a:latin typeface="+mn-lt"/>
                        <a:ea typeface="+mn-ea"/>
                        <a:cs typeface="+mn-cs"/>
                      </a:endParaRPr>
                    </a:p>
                    <a:p>
                      <a:pPr marL="0" lvl="0" algn="l" defTabSz="914377" rtl="0" eaLnBrk="1" latinLnBrk="0" hangingPunct="1">
                        <a:lnSpc>
                          <a:spcPct val="114000"/>
                        </a:lnSpc>
                        <a:spcAft>
                          <a:spcPts val="600"/>
                        </a:spcAft>
                        <a:buNone/>
                      </a:pPr>
                      <a:r>
                        <a:rPr lang="en-AU" sz="1400" b="0" kern="1200" noProof="0" dirty="0">
                          <a:solidFill>
                            <a:schemeClr val="bg1"/>
                          </a:solidFill>
                          <a:latin typeface="+mn-lt"/>
                          <a:ea typeface="+mn-ea"/>
                          <a:cs typeface="+mn-cs"/>
                        </a:rPr>
                        <a:t>camera angle, camera movements</a:t>
                      </a:r>
                      <a:endParaRPr lang="en-US" sz="1400" b="0" kern="1200" noProof="0" dirty="0">
                        <a:solidFill>
                          <a:schemeClr val="bg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1800" dirty="0">
                          <a:solidFill>
                            <a:schemeClr val="bg1"/>
                          </a:solidFill>
                        </a:rPr>
                        <a:t>Why</a:t>
                      </a:r>
                    </a:p>
                    <a:p>
                      <a:pPr marL="0" lvl="0" algn="l" defTabSz="914377" rtl="0" eaLnBrk="1" latinLnBrk="0" hangingPunct="1">
                        <a:lnSpc>
                          <a:spcPct val="114000"/>
                        </a:lnSpc>
                        <a:spcAft>
                          <a:spcPts val="600"/>
                        </a:spcAft>
                        <a:buNone/>
                      </a:pPr>
                      <a:r>
                        <a:rPr lang="en-AU" sz="1400" b="0" kern="1200" dirty="0">
                          <a:solidFill>
                            <a:schemeClr val="bg1"/>
                          </a:solidFill>
                          <a:latin typeface="+mn-lt"/>
                          <a:ea typeface="+mn-ea"/>
                          <a:cs typeface="+mn-cs"/>
                        </a:rPr>
                        <a:t>Intent, meaning, ideas being communicated</a:t>
                      </a: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81285636"/>
                  </a:ext>
                </a:extLst>
              </a:tr>
              <a:tr h="2923346">
                <a:tc>
                  <a:txBody>
                    <a:bodyPr/>
                    <a:lstStyle/>
                    <a:p>
                      <a:pPr marL="0" lvl="0" indent="0" algn="l">
                        <a:lnSpc>
                          <a:spcPct val="114000"/>
                        </a:lnSpc>
                        <a:spcBef>
                          <a:spcPts val="0"/>
                        </a:spcBef>
                        <a:spcAft>
                          <a:spcPts val="600"/>
                        </a:spcAft>
                        <a:buNone/>
                      </a:pPr>
                      <a:r>
                        <a:rPr lang="en-AU" sz="1400" dirty="0">
                          <a:solidFill>
                            <a:srgbClr val="22272B"/>
                          </a:solidFill>
                        </a:rPr>
                        <a:t>Level</a:t>
                      </a:r>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14000"/>
                        </a:lnSpc>
                        <a:spcBef>
                          <a:spcPts val="0"/>
                        </a:spcBef>
                        <a:spcAft>
                          <a:spcPts val="600"/>
                        </a:spcAft>
                        <a:buClrTx/>
                        <a:buSzTx/>
                        <a:buFontTx/>
                        <a:buNone/>
                        <a:tabLst/>
                        <a:defRPr/>
                      </a:pPr>
                      <a:endParaRPr lang="en-AU" sz="1400" dirty="0">
                        <a:solidFill>
                          <a:srgbClr val="22272B"/>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nSpc>
                          <a:spcPct val="114000"/>
                        </a:lnSpc>
                        <a:spcAft>
                          <a:spcPts val="600"/>
                        </a:spcAft>
                        <a:buNone/>
                      </a:pPr>
                      <a:endParaRPr lang="en-AU" sz="1400" dirty="0"/>
                    </a:p>
                    <a:p>
                      <a:pPr lvl="0">
                        <a:lnSpc>
                          <a:spcPct val="114000"/>
                        </a:lnSpc>
                        <a:spcAft>
                          <a:spcPts val="600"/>
                        </a:spcAft>
                        <a:buNone/>
                      </a:pPr>
                      <a:endParaRPr lang="en-AU" sz="1400" dirty="0"/>
                    </a:p>
                    <a:p>
                      <a:pPr lvl="0">
                        <a:lnSpc>
                          <a:spcPct val="114000"/>
                        </a:lnSpc>
                        <a:spcAft>
                          <a:spcPts val="600"/>
                        </a:spcAft>
                        <a:buNone/>
                      </a:pPr>
                      <a:endParaRPr lang="en-AU"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4000"/>
                        </a:lnSpc>
                        <a:spcAft>
                          <a:spcPts val="600"/>
                        </a:spcAft>
                      </a:pPr>
                      <a:endParaRPr lang="en-AU" sz="1400" u="none" strike="noStrike" noProof="0" dirty="0">
                        <a:solidFill>
                          <a:srgbClr val="22272B"/>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nSpc>
                          <a:spcPct val="114000"/>
                        </a:lnSpc>
                        <a:spcAft>
                          <a:spcPts val="600"/>
                        </a:spcAft>
                        <a:buNone/>
                      </a:pPr>
                      <a:endParaRPr lang="en-AU"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4000"/>
                        </a:lnSpc>
                        <a:spcAft>
                          <a:spcPts val="600"/>
                        </a:spcAft>
                      </a:pPr>
                      <a:endParaRPr lang="en-AU" sz="1400" dirty="0"/>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204984"/>
                  </a:ext>
                </a:extLst>
              </a:tr>
            </a:tbl>
          </a:graphicData>
        </a:graphic>
      </p:graphicFrame>
      <p:sp>
        <p:nvSpPr>
          <p:cNvPr id="4" name="Slide Number Placeholder 3">
            <a:extLst>
              <a:ext uri="{FF2B5EF4-FFF2-40B4-BE49-F238E27FC236}">
                <a16:creationId xmlns:a16="http://schemas.microsoft.com/office/drawing/2014/main" id="{B91C9D89-9BC6-568A-0F89-93FD2E6BB7C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123</a:t>
            </a:fld>
            <a:endParaRPr lang="en-AU"/>
          </a:p>
        </p:txBody>
      </p:sp>
    </p:spTree>
    <p:extLst>
      <p:ext uri="{BB962C8B-B14F-4D97-AF65-F5344CB8AC3E}">
        <p14:creationId xmlns:p14="http://schemas.microsoft.com/office/powerpoint/2010/main" val="4477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A31F9-26D9-E1C1-3277-1BBA4DB8EFF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3DDB8A7-0CDB-E9E4-C608-A9558FFC4D53}"/>
              </a:ext>
            </a:extLst>
          </p:cNvPr>
          <p:cNvSpPr>
            <a:spLocks noGrp="1"/>
          </p:cNvSpPr>
          <p:nvPr>
            <p:ph type="title"/>
          </p:nvPr>
        </p:nvSpPr>
        <p:spPr/>
        <p:txBody>
          <a:bodyPr/>
          <a:lstStyle/>
          <a:p>
            <a:r>
              <a:rPr lang="en-AU">
                <a:latin typeface="Arial"/>
                <a:cs typeface="Arial"/>
              </a:rPr>
              <a:t>Space analysis – ‘I do’ (2) </a:t>
            </a:r>
          </a:p>
        </p:txBody>
      </p:sp>
      <p:sp>
        <p:nvSpPr>
          <p:cNvPr id="6" name="Text Placeholder 5">
            <a:extLst>
              <a:ext uri="{FF2B5EF4-FFF2-40B4-BE49-F238E27FC236}">
                <a16:creationId xmlns:a16="http://schemas.microsoft.com/office/drawing/2014/main" id="{EBDBC988-39D4-AA0C-D4E7-A9CAB90BEBEC}"/>
              </a:ext>
            </a:extLst>
          </p:cNvPr>
          <p:cNvSpPr>
            <a:spLocks noGrp="1"/>
          </p:cNvSpPr>
          <p:nvPr>
            <p:ph type="body" sz="quarter" idx="18"/>
          </p:nvPr>
        </p:nvSpPr>
        <p:spPr/>
        <p:txBody>
          <a:bodyPr/>
          <a:lstStyle/>
          <a:p>
            <a:r>
              <a:rPr lang="en-AU"/>
              <a:t>5.5d </a:t>
            </a:r>
          </a:p>
        </p:txBody>
      </p:sp>
      <p:graphicFrame>
        <p:nvGraphicFramePr>
          <p:cNvPr id="2" name="Table 1">
            <a:extLst>
              <a:ext uri="{FF2B5EF4-FFF2-40B4-BE49-F238E27FC236}">
                <a16:creationId xmlns:a16="http://schemas.microsoft.com/office/drawing/2014/main" id="{1E4C0190-6F6F-E3EC-6049-74FBB0384B59}"/>
              </a:ext>
            </a:extLst>
          </p:cNvPr>
          <p:cNvGraphicFramePr>
            <a:graphicFrameLocks noGrp="1"/>
          </p:cNvGraphicFramePr>
          <p:nvPr>
            <p:extLst>
              <p:ext uri="{D42A27DB-BD31-4B8C-83A1-F6EECF244321}">
                <p14:modId xmlns:p14="http://schemas.microsoft.com/office/powerpoint/2010/main" val="3527858741"/>
              </p:ext>
            </p:extLst>
          </p:nvPr>
        </p:nvGraphicFramePr>
        <p:xfrm>
          <a:off x="359999" y="1970715"/>
          <a:ext cx="11484000" cy="4347285"/>
        </p:xfrm>
        <a:graphic>
          <a:graphicData uri="http://schemas.openxmlformats.org/drawingml/2006/table">
            <a:tbl>
              <a:tblPr firstRow="1" bandRow="1">
                <a:tableStyleId>{B301B821-A1FF-4177-AEE7-76D212191A09}</a:tableStyleId>
              </a:tblPr>
              <a:tblGrid>
                <a:gridCol w="2432160">
                  <a:extLst>
                    <a:ext uri="{9D8B030D-6E8A-4147-A177-3AD203B41FA5}">
                      <a16:colId xmlns:a16="http://schemas.microsoft.com/office/drawing/2014/main" val="3078147274"/>
                    </a:ext>
                  </a:extLst>
                </a:gridCol>
                <a:gridCol w="1810368">
                  <a:extLst>
                    <a:ext uri="{9D8B030D-6E8A-4147-A177-3AD203B41FA5}">
                      <a16:colId xmlns:a16="http://schemas.microsoft.com/office/drawing/2014/main" val="4066738028"/>
                    </a:ext>
                  </a:extLst>
                </a:gridCol>
                <a:gridCol w="1810368">
                  <a:extLst>
                    <a:ext uri="{9D8B030D-6E8A-4147-A177-3AD203B41FA5}">
                      <a16:colId xmlns:a16="http://schemas.microsoft.com/office/drawing/2014/main" val="14018071"/>
                    </a:ext>
                  </a:extLst>
                </a:gridCol>
                <a:gridCol w="1810368">
                  <a:extLst>
                    <a:ext uri="{9D8B030D-6E8A-4147-A177-3AD203B41FA5}">
                      <a16:colId xmlns:a16="http://schemas.microsoft.com/office/drawing/2014/main" val="2187448249"/>
                    </a:ext>
                  </a:extLst>
                </a:gridCol>
                <a:gridCol w="1810368">
                  <a:extLst>
                    <a:ext uri="{9D8B030D-6E8A-4147-A177-3AD203B41FA5}">
                      <a16:colId xmlns:a16="http://schemas.microsoft.com/office/drawing/2014/main" val="4070637709"/>
                    </a:ext>
                  </a:extLst>
                </a:gridCol>
                <a:gridCol w="1810368">
                  <a:extLst>
                    <a:ext uri="{9D8B030D-6E8A-4147-A177-3AD203B41FA5}">
                      <a16:colId xmlns:a16="http://schemas.microsoft.com/office/drawing/2014/main" val="2916045606"/>
                    </a:ext>
                  </a:extLst>
                </a:gridCol>
              </a:tblGrid>
              <a:tr h="1423939">
                <a:tc>
                  <a:txBody>
                    <a:bodyPr/>
                    <a:lstStyle/>
                    <a:p>
                      <a:pPr lvl="0" algn="l">
                        <a:lnSpc>
                          <a:spcPct val="114000"/>
                        </a:lnSpc>
                        <a:spcAft>
                          <a:spcPts val="600"/>
                        </a:spcAft>
                        <a:buNone/>
                      </a:pPr>
                      <a:r>
                        <a:rPr lang="en-AU" sz="1800" dirty="0">
                          <a:solidFill>
                            <a:schemeClr val="bg1"/>
                          </a:solidFill>
                        </a:rPr>
                        <a:t>Space component</a:t>
                      </a: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1800" dirty="0">
                          <a:solidFill>
                            <a:schemeClr val="bg1"/>
                          </a:solidFill>
                        </a:rPr>
                        <a:t>Who  </a:t>
                      </a:r>
                      <a:endParaRPr lang="en-US" sz="1800" dirty="0">
                        <a:solidFill>
                          <a:schemeClr val="bg1"/>
                        </a:solidFill>
                      </a:endParaRPr>
                    </a:p>
                    <a:p>
                      <a:pPr lvl="0" algn="l">
                        <a:lnSpc>
                          <a:spcPct val="114000"/>
                        </a:lnSpc>
                        <a:spcAft>
                          <a:spcPts val="600"/>
                        </a:spcAft>
                        <a:buNone/>
                      </a:pPr>
                      <a:r>
                        <a:rPr lang="en-AU" sz="1400" b="0" dirty="0">
                          <a:solidFill>
                            <a:schemeClr val="bg1"/>
                          </a:solidFill>
                        </a:rPr>
                        <a:t>Nouns</a:t>
                      </a:r>
                    </a:p>
                    <a:p>
                      <a:pPr lvl="0" algn="l">
                        <a:lnSpc>
                          <a:spcPct val="114000"/>
                        </a:lnSpc>
                        <a:spcAft>
                          <a:spcPts val="600"/>
                        </a:spcAft>
                        <a:buNone/>
                      </a:pPr>
                      <a:r>
                        <a:rPr lang="en-AU" sz="1400" b="0" dirty="0">
                          <a:solidFill>
                            <a:schemeClr val="bg1"/>
                          </a:solidFill>
                        </a:rPr>
                        <a:t>name, people, places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1800" dirty="0">
                          <a:solidFill>
                            <a:schemeClr val="bg1"/>
                          </a:solidFill>
                        </a:rPr>
                        <a:t>What </a:t>
                      </a:r>
                      <a:endParaRPr lang="en-US" sz="1800" dirty="0">
                        <a:solidFill>
                          <a:schemeClr val="bg1"/>
                        </a:solidFill>
                      </a:endParaRPr>
                    </a:p>
                    <a:p>
                      <a:pPr marL="0" lvl="0" algn="l" defTabSz="914377" rtl="0" eaLnBrk="1" latinLnBrk="0" hangingPunct="1">
                        <a:lnSpc>
                          <a:spcPct val="114000"/>
                        </a:lnSpc>
                        <a:spcAft>
                          <a:spcPts val="600"/>
                        </a:spcAft>
                        <a:buNone/>
                      </a:pPr>
                      <a:r>
                        <a:rPr lang="en-AU" sz="1400" b="0" kern="1200" dirty="0">
                          <a:solidFill>
                            <a:schemeClr val="bg1"/>
                          </a:solidFill>
                          <a:latin typeface="+mn-lt"/>
                          <a:ea typeface="+mn-ea"/>
                          <a:cs typeface="+mn-cs"/>
                        </a:rPr>
                        <a:t>verbs </a:t>
                      </a:r>
                    </a:p>
                    <a:p>
                      <a:pPr marL="0" lvl="0" algn="l" defTabSz="914377" rtl="0" eaLnBrk="1" latinLnBrk="0" hangingPunct="1">
                        <a:lnSpc>
                          <a:spcPct val="114000"/>
                        </a:lnSpc>
                        <a:spcAft>
                          <a:spcPts val="600"/>
                        </a:spcAft>
                        <a:buNone/>
                      </a:pPr>
                      <a:r>
                        <a:rPr lang="en-AU" sz="1400" b="0" kern="1200" dirty="0">
                          <a:solidFill>
                            <a:schemeClr val="bg1"/>
                          </a:solidFill>
                          <a:latin typeface="+mn-lt"/>
                          <a:ea typeface="+mn-ea"/>
                          <a:cs typeface="+mn-cs"/>
                        </a:rPr>
                        <a:t>what they are doing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1800" dirty="0">
                          <a:solidFill>
                            <a:schemeClr val="bg1"/>
                          </a:solidFill>
                        </a:rPr>
                        <a:t>How </a:t>
                      </a:r>
                      <a:endParaRPr lang="en-US" sz="1800" dirty="0">
                        <a:solidFill>
                          <a:schemeClr val="bg1"/>
                        </a:solidFill>
                      </a:endParaRPr>
                    </a:p>
                    <a:p>
                      <a:pPr marL="0" lvl="0" algn="l" defTabSz="914377" rtl="0" eaLnBrk="1" latinLnBrk="0" hangingPunct="1">
                        <a:lnSpc>
                          <a:spcPct val="114000"/>
                        </a:lnSpc>
                        <a:spcAft>
                          <a:spcPts val="600"/>
                        </a:spcAft>
                        <a:buNone/>
                      </a:pPr>
                      <a:r>
                        <a:rPr lang="en-AU" sz="1400" b="0" kern="1200" dirty="0">
                          <a:solidFill>
                            <a:schemeClr val="bg1"/>
                          </a:solidFill>
                          <a:latin typeface="+mn-lt"/>
                          <a:ea typeface="+mn-ea"/>
                          <a:cs typeface="+mn-cs"/>
                        </a:rPr>
                        <a:t>Adjectives describe how they are moving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lvl="0" algn="l" defTabSz="914377" rtl="0" eaLnBrk="1" latinLnBrk="0" hangingPunct="1">
                        <a:lnSpc>
                          <a:spcPct val="114000"/>
                        </a:lnSpc>
                        <a:spcAft>
                          <a:spcPts val="600"/>
                        </a:spcAft>
                        <a:buNone/>
                      </a:pPr>
                      <a:r>
                        <a:rPr lang="en-AU" sz="1800" u="none" strike="noStrike" noProof="0" dirty="0">
                          <a:solidFill>
                            <a:schemeClr val="bg1"/>
                          </a:solidFill>
                        </a:rPr>
                        <a:t>Film </a:t>
                      </a:r>
                    </a:p>
                    <a:p>
                      <a:pPr marL="0" lvl="0" algn="l" defTabSz="914377" rtl="0" eaLnBrk="1" latinLnBrk="0" hangingPunct="1">
                        <a:lnSpc>
                          <a:spcPct val="114000"/>
                        </a:lnSpc>
                        <a:spcAft>
                          <a:spcPts val="600"/>
                        </a:spcAft>
                        <a:buNone/>
                      </a:pPr>
                      <a:r>
                        <a:rPr lang="en-AU" sz="1400" b="0" kern="1200" noProof="0" dirty="0">
                          <a:solidFill>
                            <a:schemeClr val="bg1"/>
                          </a:solidFill>
                          <a:latin typeface="+mn-lt"/>
                          <a:ea typeface="+mn-ea"/>
                          <a:cs typeface="+mn-cs"/>
                        </a:rPr>
                        <a:t>techniques</a:t>
                      </a:r>
                      <a:endParaRPr lang="en-US" sz="1400" b="0" kern="1200" noProof="0" dirty="0">
                        <a:solidFill>
                          <a:schemeClr val="bg1"/>
                        </a:solidFill>
                        <a:latin typeface="+mn-lt"/>
                        <a:ea typeface="+mn-ea"/>
                        <a:cs typeface="+mn-cs"/>
                      </a:endParaRPr>
                    </a:p>
                    <a:p>
                      <a:pPr marL="0" lvl="0" algn="l" defTabSz="914377" rtl="0" eaLnBrk="1" latinLnBrk="0" hangingPunct="1">
                        <a:lnSpc>
                          <a:spcPct val="114000"/>
                        </a:lnSpc>
                        <a:spcAft>
                          <a:spcPts val="600"/>
                        </a:spcAft>
                        <a:buNone/>
                      </a:pPr>
                      <a:r>
                        <a:rPr lang="en-AU" sz="1400" b="0" kern="1200" noProof="0" dirty="0">
                          <a:solidFill>
                            <a:schemeClr val="bg1"/>
                          </a:solidFill>
                          <a:latin typeface="+mn-lt"/>
                          <a:ea typeface="+mn-ea"/>
                          <a:cs typeface="+mn-cs"/>
                        </a:rPr>
                        <a:t>camera angle, camera movements</a:t>
                      </a:r>
                      <a:endParaRPr lang="en-US" sz="1400" b="0" kern="1200" noProof="0" dirty="0">
                        <a:solidFill>
                          <a:schemeClr val="bg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1800" dirty="0">
                          <a:solidFill>
                            <a:schemeClr val="bg1"/>
                          </a:solidFill>
                        </a:rPr>
                        <a:t>Why</a:t>
                      </a:r>
                    </a:p>
                    <a:p>
                      <a:pPr marL="0" lvl="0" algn="l" defTabSz="914377" rtl="0" eaLnBrk="1" latinLnBrk="0" hangingPunct="1">
                        <a:lnSpc>
                          <a:spcPct val="114000"/>
                        </a:lnSpc>
                        <a:spcAft>
                          <a:spcPts val="600"/>
                        </a:spcAft>
                        <a:buNone/>
                      </a:pPr>
                      <a:r>
                        <a:rPr lang="en-AU" sz="1400" b="0" kern="1200" dirty="0">
                          <a:solidFill>
                            <a:schemeClr val="bg1"/>
                          </a:solidFill>
                          <a:latin typeface="+mn-lt"/>
                          <a:ea typeface="+mn-ea"/>
                          <a:cs typeface="+mn-cs"/>
                        </a:rPr>
                        <a:t>Intent, meaning, ideas being communicated</a:t>
                      </a: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81285636"/>
                  </a:ext>
                </a:extLst>
              </a:tr>
              <a:tr h="2923346">
                <a:tc>
                  <a:txBody>
                    <a:bodyPr/>
                    <a:lstStyle/>
                    <a:p>
                      <a:pPr marL="0" lvl="0" indent="0" algn="l">
                        <a:lnSpc>
                          <a:spcPct val="114000"/>
                        </a:lnSpc>
                        <a:spcBef>
                          <a:spcPts val="0"/>
                        </a:spcBef>
                        <a:spcAft>
                          <a:spcPts val="600"/>
                        </a:spcAft>
                        <a:buNone/>
                      </a:pPr>
                      <a:r>
                        <a:rPr lang="en-AU" sz="1400" dirty="0">
                          <a:solidFill>
                            <a:srgbClr val="22272B"/>
                          </a:solidFill>
                        </a:rPr>
                        <a:t>levels</a:t>
                      </a:r>
                    </a:p>
                    <a:p>
                      <a:pPr marL="0" lvl="0" indent="0" algn="l">
                        <a:lnSpc>
                          <a:spcPct val="114000"/>
                        </a:lnSpc>
                        <a:spcBef>
                          <a:spcPts val="0"/>
                        </a:spcBef>
                        <a:spcAft>
                          <a:spcPts val="600"/>
                        </a:spcAft>
                        <a:buNone/>
                      </a:pPr>
                      <a:r>
                        <a:rPr lang="en-AU" sz="1400" dirty="0">
                          <a:solidFill>
                            <a:srgbClr val="22272B"/>
                          </a:solidFill>
                        </a:rPr>
                        <a:t>low and high</a:t>
                      </a:r>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14000"/>
                        </a:lnSpc>
                        <a:spcBef>
                          <a:spcPts val="0"/>
                        </a:spcBef>
                        <a:spcAft>
                          <a:spcPts val="600"/>
                        </a:spcAft>
                        <a:buClrTx/>
                        <a:buSzTx/>
                        <a:buFontTx/>
                        <a:buNone/>
                        <a:tabLst/>
                        <a:defRPr/>
                      </a:pPr>
                      <a:r>
                        <a:rPr lang="en-AU" sz="1400" dirty="0">
                          <a:solidFill>
                            <a:srgbClr val="22272B"/>
                          </a:solidFill>
                        </a:rPr>
                        <a:t>umbrella</a:t>
                      </a:r>
                    </a:p>
                    <a:p>
                      <a:pPr marL="0" marR="0" lvl="0" indent="0" algn="l">
                        <a:lnSpc>
                          <a:spcPct val="114000"/>
                        </a:lnSpc>
                        <a:spcBef>
                          <a:spcPts val="0"/>
                        </a:spcBef>
                        <a:spcAft>
                          <a:spcPts val="600"/>
                        </a:spcAft>
                        <a:buClrTx/>
                        <a:buSzTx/>
                        <a:buFontTx/>
                        <a:buNone/>
                      </a:pPr>
                      <a:r>
                        <a:rPr lang="en-AU" sz="1400" dirty="0">
                          <a:solidFill>
                            <a:srgbClr val="22272B"/>
                          </a:solidFill>
                        </a:rPr>
                        <a:t>1 x male soloist </a:t>
                      </a:r>
                    </a:p>
                    <a:p>
                      <a:pPr marL="0" marR="0" lvl="0" indent="0" algn="l">
                        <a:lnSpc>
                          <a:spcPct val="114000"/>
                        </a:lnSpc>
                        <a:spcBef>
                          <a:spcPts val="0"/>
                        </a:spcBef>
                        <a:spcAft>
                          <a:spcPts val="600"/>
                        </a:spcAft>
                        <a:buClrTx/>
                        <a:buSzTx/>
                        <a:buFontTx/>
                        <a:buNone/>
                      </a:pPr>
                      <a:r>
                        <a:rPr lang="en-AU" sz="1400" dirty="0">
                          <a:solidFill>
                            <a:srgbClr val="22272B"/>
                          </a:solidFill>
                        </a:rPr>
                        <a:t>7 x dancers (x3)</a:t>
                      </a:r>
                    </a:p>
                    <a:p>
                      <a:pPr marL="0" marR="0" lvl="0" indent="0" algn="l">
                        <a:lnSpc>
                          <a:spcPct val="114000"/>
                        </a:lnSpc>
                        <a:spcBef>
                          <a:spcPts val="0"/>
                        </a:spcBef>
                        <a:spcAft>
                          <a:spcPts val="600"/>
                        </a:spcAft>
                        <a:buClrTx/>
                        <a:buSzTx/>
                        <a:buFontTx/>
                        <a:buNone/>
                      </a:pPr>
                      <a:r>
                        <a:rPr lang="en-AU" sz="1400" dirty="0">
                          <a:solidFill>
                            <a:srgbClr val="22272B"/>
                          </a:solidFill>
                        </a:rPr>
                        <a:t>ensemble</a:t>
                      </a:r>
                    </a:p>
                    <a:p>
                      <a:pPr marL="0" marR="0" lvl="0" indent="0" algn="l">
                        <a:lnSpc>
                          <a:spcPct val="114000"/>
                        </a:lnSpc>
                        <a:spcBef>
                          <a:spcPts val="0"/>
                        </a:spcBef>
                        <a:spcAft>
                          <a:spcPts val="600"/>
                        </a:spcAft>
                        <a:buClrTx/>
                        <a:buSzTx/>
                        <a:buFontTx/>
                        <a:buNone/>
                      </a:pPr>
                      <a:r>
                        <a:rPr lang="en-AU" sz="1400" dirty="0">
                          <a:solidFill>
                            <a:srgbClr val="22272B"/>
                          </a:solidFill>
                        </a:rPr>
                        <a:t>1 x female soloist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4000"/>
                        </a:lnSpc>
                        <a:spcAft>
                          <a:spcPts val="600"/>
                        </a:spcAft>
                      </a:pPr>
                      <a:r>
                        <a:rPr lang="en-AU" sz="1400" dirty="0"/>
                        <a:t>kicking </a:t>
                      </a:r>
                    </a:p>
                    <a:p>
                      <a:pPr lvl="0" algn="l">
                        <a:lnSpc>
                          <a:spcPct val="114000"/>
                        </a:lnSpc>
                        <a:spcAft>
                          <a:spcPts val="600"/>
                        </a:spcAft>
                        <a:buNone/>
                      </a:pPr>
                      <a:r>
                        <a:rPr lang="en-AU" sz="1400" dirty="0"/>
                        <a:t>walking</a:t>
                      </a:r>
                    </a:p>
                    <a:p>
                      <a:pPr algn="l">
                        <a:lnSpc>
                          <a:spcPct val="114000"/>
                        </a:lnSpc>
                        <a:spcAft>
                          <a:spcPts val="600"/>
                        </a:spcAft>
                      </a:pPr>
                      <a:r>
                        <a:rPr lang="en-AU" sz="1400" dirty="0"/>
                        <a:t>collapsing</a:t>
                      </a:r>
                    </a:p>
                    <a:p>
                      <a:pPr algn="l">
                        <a:lnSpc>
                          <a:spcPct val="114000"/>
                        </a:lnSpc>
                        <a:spcAft>
                          <a:spcPts val="600"/>
                        </a:spcAft>
                      </a:pPr>
                      <a:r>
                        <a:rPr lang="en-AU" sz="1400" u="none" strike="noStrike" noProof="0" dirty="0">
                          <a:solidFill>
                            <a:srgbClr val="22272B"/>
                          </a:solidFill>
                        </a:rPr>
                        <a:t>rebounding</a:t>
                      </a:r>
                    </a:p>
                    <a:p>
                      <a:pPr algn="l">
                        <a:lnSpc>
                          <a:spcPct val="114000"/>
                        </a:lnSpc>
                        <a:spcAft>
                          <a:spcPts val="600"/>
                        </a:spcAft>
                      </a:pPr>
                      <a:r>
                        <a:rPr lang="en-AU" sz="1400" u="none" strike="noStrike" noProof="0" dirty="0">
                          <a:solidFill>
                            <a:srgbClr val="22272B"/>
                          </a:solidFill>
                        </a:rPr>
                        <a:t>breaking</a:t>
                      </a:r>
                    </a:p>
                    <a:p>
                      <a:pPr algn="l">
                        <a:lnSpc>
                          <a:spcPct val="114000"/>
                        </a:lnSpc>
                        <a:spcAft>
                          <a:spcPts val="600"/>
                        </a:spcAft>
                      </a:pPr>
                      <a:r>
                        <a:rPr lang="en-AU" sz="1400" u="none" strike="noStrike" noProof="0" dirty="0">
                          <a:solidFill>
                            <a:srgbClr val="22272B"/>
                          </a:solidFill>
                        </a:rPr>
                        <a:t>pushing</a:t>
                      </a:r>
                      <a:endParaRPr lang="en-AU" sz="1400" dirty="0"/>
                    </a:p>
                    <a:p>
                      <a:pPr lvl="0" algn="l">
                        <a:lnSpc>
                          <a:spcPct val="114000"/>
                        </a:lnSpc>
                        <a:spcAft>
                          <a:spcPts val="600"/>
                        </a:spcAft>
                        <a:buNone/>
                      </a:pPr>
                      <a:endParaRPr lang="en-AU"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4000"/>
                        </a:lnSpc>
                        <a:spcAft>
                          <a:spcPts val="600"/>
                        </a:spcAft>
                      </a:pPr>
                      <a:r>
                        <a:rPr lang="en-AU" sz="1400" dirty="0"/>
                        <a:t>contrasting</a:t>
                      </a:r>
                    </a:p>
                    <a:p>
                      <a:pPr algn="l">
                        <a:lnSpc>
                          <a:spcPct val="114000"/>
                        </a:lnSpc>
                        <a:spcAft>
                          <a:spcPts val="600"/>
                        </a:spcAft>
                      </a:pPr>
                      <a:r>
                        <a:rPr lang="en-AU" sz="1400" dirty="0"/>
                        <a:t>low</a:t>
                      </a:r>
                    </a:p>
                    <a:p>
                      <a:pPr algn="l">
                        <a:lnSpc>
                          <a:spcPct val="114000"/>
                        </a:lnSpc>
                        <a:spcAft>
                          <a:spcPts val="600"/>
                        </a:spcAft>
                      </a:pPr>
                      <a:r>
                        <a:rPr lang="en-AU" sz="1400" dirty="0"/>
                        <a:t>high</a:t>
                      </a:r>
                    </a:p>
                    <a:p>
                      <a:pPr algn="l">
                        <a:lnSpc>
                          <a:spcPct val="114000"/>
                        </a:lnSpc>
                        <a:spcAft>
                          <a:spcPts val="600"/>
                        </a:spcAft>
                      </a:pPr>
                      <a:r>
                        <a:rPr lang="en-AU" sz="1400" dirty="0"/>
                        <a:t>wide</a:t>
                      </a:r>
                    </a:p>
                    <a:p>
                      <a:pPr algn="l">
                        <a:lnSpc>
                          <a:spcPct val="114000"/>
                        </a:lnSpc>
                        <a:spcAft>
                          <a:spcPts val="600"/>
                        </a:spcAft>
                      </a:pPr>
                      <a:r>
                        <a:rPr lang="en-AU" sz="1400" dirty="0"/>
                        <a:t>angular</a:t>
                      </a:r>
                    </a:p>
                    <a:p>
                      <a:pPr algn="l">
                        <a:lnSpc>
                          <a:spcPct val="114000"/>
                        </a:lnSpc>
                        <a:spcAft>
                          <a:spcPts val="600"/>
                        </a:spcAft>
                      </a:pPr>
                      <a:r>
                        <a:rPr lang="en-AU" sz="1400" dirty="0"/>
                        <a:t>percussive</a:t>
                      </a:r>
                    </a:p>
                    <a:p>
                      <a:pPr algn="l">
                        <a:lnSpc>
                          <a:spcPct val="114000"/>
                        </a:lnSpc>
                        <a:spcAft>
                          <a:spcPts val="600"/>
                        </a:spcAft>
                      </a:pPr>
                      <a:r>
                        <a:rPr lang="en-AU" sz="1400" dirty="0"/>
                        <a:t>sudden</a:t>
                      </a:r>
                    </a:p>
                    <a:p>
                      <a:pPr algn="l">
                        <a:lnSpc>
                          <a:spcPct val="114000"/>
                        </a:lnSpc>
                        <a:spcAft>
                          <a:spcPts val="600"/>
                        </a:spcAft>
                      </a:pPr>
                      <a:r>
                        <a:rPr lang="en-AU" sz="1400" dirty="0"/>
                        <a:t>quick</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lnSpc>
                          <a:spcPct val="114000"/>
                        </a:lnSpc>
                        <a:spcAft>
                          <a:spcPts val="600"/>
                        </a:spcAft>
                        <a:buNone/>
                      </a:pPr>
                      <a:r>
                        <a:rPr lang="en-AU" sz="1400" u="none" strike="noStrike" noProof="0" dirty="0">
                          <a:solidFill>
                            <a:srgbClr val="22272B"/>
                          </a:solidFill>
                        </a:rPr>
                        <a:t>mid shot</a:t>
                      </a:r>
                      <a:endParaRPr lang="en-US" sz="1400" u="none" strike="noStrike" noProof="0" dirty="0">
                        <a:solidFill>
                          <a:srgbClr val="22272B"/>
                        </a:solidFill>
                      </a:endParaRPr>
                    </a:p>
                    <a:p>
                      <a:pPr lvl="0" algn="l">
                        <a:lnSpc>
                          <a:spcPct val="114000"/>
                        </a:lnSpc>
                        <a:spcAft>
                          <a:spcPts val="600"/>
                        </a:spcAft>
                        <a:buNone/>
                      </a:pPr>
                      <a:r>
                        <a:rPr lang="en-AU" sz="1400" u="none" strike="noStrike" noProof="0" dirty="0">
                          <a:solidFill>
                            <a:srgbClr val="22272B"/>
                          </a:solidFill>
                        </a:rPr>
                        <a:t>wide frame</a:t>
                      </a:r>
                      <a:endParaRPr lang="en-US" sz="1400" u="none" strike="noStrike" noProof="0" dirty="0">
                        <a:solidFill>
                          <a:srgbClr val="22272B"/>
                        </a:solidFill>
                      </a:endParaRPr>
                    </a:p>
                    <a:p>
                      <a:pPr lvl="0" algn="l">
                        <a:lnSpc>
                          <a:spcPct val="114000"/>
                        </a:lnSpc>
                        <a:spcAft>
                          <a:spcPts val="600"/>
                        </a:spcAft>
                        <a:buNone/>
                      </a:pPr>
                      <a:r>
                        <a:rPr lang="en-AU" sz="1400" u="none" strike="noStrike" noProof="0" dirty="0">
                          <a:solidFill>
                            <a:srgbClr val="22272B"/>
                          </a:solidFill>
                        </a:rPr>
                        <a:t>close-up </a:t>
                      </a:r>
                      <a:endParaRPr lang="en-US" sz="1400" u="none" strike="noStrike" noProof="0" dirty="0">
                        <a:solidFill>
                          <a:srgbClr val="22272B"/>
                        </a:solidFill>
                      </a:endParaRPr>
                    </a:p>
                    <a:p>
                      <a:pPr lvl="0" algn="l">
                        <a:lnSpc>
                          <a:spcPct val="114000"/>
                        </a:lnSpc>
                        <a:spcAft>
                          <a:spcPts val="600"/>
                        </a:spcAft>
                        <a:buNone/>
                      </a:pPr>
                      <a:r>
                        <a:rPr lang="en-AU" sz="1400" u="none" strike="noStrike" noProof="0" dirty="0">
                          <a:solidFill>
                            <a:srgbClr val="22272B"/>
                          </a:solidFill>
                        </a:rPr>
                        <a:t>quick cuts</a:t>
                      </a:r>
                      <a:endParaRPr lang="en-AU"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4000"/>
                        </a:lnSpc>
                        <a:spcAft>
                          <a:spcPts val="600"/>
                        </a:spcAft>
                      </a:pPr>
                      <a:r>
                        <a:rPr lang="en-AU" sz="1400" dirty="0"/>
                        <a:t>chaos</a:t>
                      </a:r>
                    </a:p>
                    <a:p>
                      <a:pPr lvl="0" algn="l">
                        <a:lnSpc>
                          <a:spcPct val="114000"/>
                        </a:lnSpc>
                        <a:spcAft>
                          <a:spcPts val="600"/>
                        </a:spcAft>
                        <a:buNone/>
                      </a:pPr>
                      <a:r>
                        <a:rPr lang="en-AU" sz="1400" dirty="0"/>
                        <a:t>tension</a:t>
                      </a:r>
                    </a:p>
                    <a:p>
                      <a:pPr lvl="0" algn="l">
                        <a:lnSpc>
                          <a:spcPct val="114000"/>
                        </a:lnSpc>
                        <a:spcAft>
                          <a:spcPts val="600"/>
                        </a:spcAft>
                        <a:buNone/>
                      </a:pPr>
                      <a:r>
                        <a:rPr lang="en-AU" sz="1400" dirty="0"/>
                        <a:t>struggle</a:t>
                      </a:r>
                    </a:p>
                    <a:p>
                      <a:pPr lvl="0" algn="l">
                        <a:lnSpc>
                          <a:spcPct val="114000"/>
                        </a:lnSpc>
                        <a:spcAft>
                          <a:spcPts val="600"/>
                        </a:spcAft>
                        <a:buNone/>
                      </a:pPr>
                      <a:r>
                        <a:rPr lang="en-AU" sz="1400" dirty="0"/>
                        <a:t>disconnection</a:t>
                      </a:r>
                    </a:p>
                    <a:p>
                      <a:pPr lvl="0" algn="l">
                        <a:lnSpc>
                          <a:spcPct val="114000"/>
                        </a:lnSpc>
                        <a:spcAft>
                          <a:spcPts val="600"/>
                        </a:spcAft>
                        <a:buNone/>
                      </a:pPr>
                      <a:r>
                        <a:rPr lang="en-AU" sz="1400" dirty="0"/>
                        <a:t>instability</a:t>
                      </a:r>
                    </a:p>
                    <a:p>
                      <a:pPr lvl="0" algn="l">
                        <a:lnSpc>
                          <a:spcPct val="114000"/>
                        </a:lnSpc>
                        <a:spcAft>
                          <a:spcPts val="600"/>
                        </a:spcAft>
                        <a:buNone/>
                      </a:pPr>
                      <a:r>
                        <a:rPr lang="en-AU" sz="1400" dirty="0"/>
                        <a:t>loss</a:t>
                      </a:r>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204984"/>
                  </a:ext>
                </a:extLst>
              </a:tr>
            </a:tbl>
          </a:graphicData>
        </a:graphic>
      </p:graphicFrame>
      <p:sp>
        <p:nvSpPr>
          <p:cNvPr id="4" name="Slide Number Placeholder 3">
            <a:extLst>
              <a:ext uri="{FF2B5EF4-FFF2-40B4-BE49-F238E27FC236}">
                <a16:creationId xmlns:a16="http://schemas.microsoft.com/office/drawing/2014/main" id="{CB200ABC-84CC-F1DD-07C0-0206BF2C855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124</a:t>
            </a:fld>
            <a:endParaRPr lang="en-AU" dirty="0"/>
          </a:p>
        </p:txBody>
      </p:sp>
    </p:spTree>
    <p:extLst>
      <p:ext uri="{BB962C8B-B14F-4D97-AF65-F5344CB8AC3E}">
        <p14:creationId xmlns:p14="http://schemas.microsoft.com/office/powerpoint/2010/main" val="394859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C629D-BF06-A7AB-8850-E17B612DA41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BEAA503-DE32-D124-0E49-AF1289E19C0C}"/>
              </a:ext>
            </a:extLst>
          </p:cNvPr>
          <p:cNvSpPr>
            <a:spLocks noGrp="1"/>
          </p:cNvSpPr>
          <p:nvPr>
            <p:ph type="title"/>
          </p:nvPr>
        </p:nvSpPr>
        <p:spPr/>
        <p:txBody>
          <a:bodyPr/>
          <a:lstStyle/>
          <a:p>
            <a:r>
              <a:rPr lang="en-AU" dirty="0">
                <a:latin typeface="+mj-lt"/>
                <a:cs typeface="Arial"/>
              </a:rPr>
              <a:t>Space analysis – ‘I do’ (1)</a:t>
            </a:r>
          </a:p>
        </p:txBody>
      </p:sp>
      <p:sp>
        <p:nvSpPr>
          <p:cNvPr id="6" name="Text Placeholder 5">
            <a:extLst>
              <a:ext uri="{FF2B5EF4-FFF2-40B4-BE49-F238E27FC236}">
                <a16:creationId xmlns:a16="http://schemas.microsoft.com/office/drawing/2014/main" id="{5E664004-2AD3-C8FA-874F-E9FB836513D7}"/>
              </a:ext>
            </a:extLst>
          </p:cNvPr>
          <p:cNvSpPr>
            <a:spLocks noGrp="1"/>
          </p:cNvSpPr>
          <p:nvPr>
            <p:ph type="body" sz="quarter" idx="18"/>
          </p:nvPr>
        </p:nvSpPr>
        <p:spPr/>
        <p:txBody>
          <a:bodyPr/>
          <a:lstStyle/>
          <a:p>
            <a:r>
              <a:rPr lang="en-AU">
                <a:latin typeface="+mj-lt"/>
              </a:rPr>
              <a:t>5.5e </a:t>
            </a:r>
          </a:p>
        </p:txBody>
      </p:sp>
      <p:graphicFrame>
        <p:nvGraphicFramePr>
          <p:cNvPr id="5" name="Table 4">
            <a:extLst>
              <a:ext uri="{FF2B5EF4-FFF2-40B4-BE49-F238E27FC236}">
                <a16:creationId xmlns:a16="http://schemas.microsoft.com/office/drawing/2014/main" id="{24F9F3DF-FAE3-9B8F-9BC3-58A92AC7C0C9}"/>
              </a:ext>
            </a:extLst>
          </p:cNvPr>
          <p:cNvGraphicFramePr>
            <a:graphicFrameLocks noGrp="1"/>
          </p:cNvGraphicFramePr>
          <p:nvPr>
            <p:extLst>
              <p:ext uri="{D42A27DB-BD31-4B8C-83A1-F6EECF244321}">
                <p14:modId xmlns:p14="http://schemas.microsoft.com/office/powerpoint/2010/main" val="2302347588"/>
              </p:ext>
            </p:extLst>
          </p:nvPr>
        </p:nvGraphicFramePr>
        <p:xfrm>
          <a:off x="359999" y="1567086"/>
          <a:ext cx="11501849" cy="4812199"/>
        </p:xfrm>
        <a:graphic>
          <a:graphicData uri="http://schemas.openxmlformats.org/drawingml/2006/table">
            <a:tbl>
              <a:tblPr firstRow="1" bandRow="1">
                <a:tableStyleId>{B301B821-A1FF-4177-AEE7-76D212191A09}</a:tableStyleId>
              </a:tblPr>
              <a:tblGrid>
                <a:gridCol w="11501849">
                  <a:extLst>
                    <a:ext uri="{9D8B030D-6E8A-4147-A177-3AD203B41FA5}">
                      <a16:colId xmlns:a16="http://schemas.microsoft.com/office/drawing/2014/main" val="3078147274"/>
                    </a:ext>
                  </a:extLst>
                </a:gridCol>
              </a:tblGrid>
              <a:tr h="571535">
                <a:tc>
                  <a:txBody>
                    <a:bodyPr/>
                    <a:lstStyle/>
                    <a:p>
                      <a:pPr lvl="0" algn="ctr">
                        <a:lnSpc>
                          <a:spcPct val="150000"/>
                        </a:lnSpc>
                        <a:spcAft>
                          <a:spcPts val="1200"/>
                        </a:spcAft>
                        <a:buNone/>
                      </a:pPr>
                      <a:r>
                        <a:rPr lang="en-AU" sz="2000" dirty="0">
                          <a:solidFill>
                            <a:schemeClr val="bg1"/>
                          </a:solidFill>
                        </a:rPr>
                        <a:t>Developing sentences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81285636"/>
                  </a:ext>
                </a:extLst>
              </a:tr>
              <a:tr h="4240664">
                <a:tc>
                  <a:txBody>
                    <a:bodyPr/>
                    <a:lstStyle/>
                    <a:p>
                      <a:pPr marL="285750" lvl="0" indent="-285750" algn="l">
                        <a:lnSpc>
                          <a:spcPct val="150000"/>
                        </a:lnSpc>
                        <a:spcBef>
                          <a:spcPts val="0"/>
                        </a:spcBef>
                        <a:spcAft>
                          <a:spcPts val="1200"/>
                        </a:spcAft>
                        <a:buFont typeface="Arial" panose="020B0604020202020204" pitchFamily="34" charset="0"/>
                        <a:buChar char="•"/>
                      </a:pPr>
                      <a:r>
                        <a:rPr lang="en-US" sz="1800" b="1" u="none" strike="noStrike" noProof="0" dirty="0">
                          <a:solidFill>
                            <a:srgbClr val="22272B"/>
                          </a:solidFill>
                        </a:rPr>
                        <a:t>Who and what – </a:t>
                      </a:r>
                      <a:r>
                        <a:rPr lang="en-US" sz="1800" b="0" u="none" strike="noStrike" noProof="0" dirty="0">
                          <a:solidFill>
                            <a:srgbClr val="22272B"/>
                          </a:solidFill>
                        </a:rPr>
                        <a:t>The seven dancers, one male and six female, shift quickly between low and high levels, collapsing their torsos forwards and rebounding back upright.</a:t>
                      </a:r>
                    </a:p>
                    <a:p>
                      <a:pPr marL="285750" lvl="0" indent="-285750" algn="l">
                        <a:lnSpc>
                          <a:spcPct val="150000"/>
                        </a:lnSpc>
                        <a:spcBef>
                          <a:spcPts val="0"/>
                        </a:spcBef>
                        <a:spcAft>
                          <a:spcPts val="1200"/>
                        </a:spcAft>
                        <a:buFont typeface="Arial" panose="020B0604020202020204" pitchFamily="34" charset="0"/>
                        <a:buChar char="•"/>
                      </a:pPr>
                      <a:r>
                        <a:rPr lang="en-US" sz="1800" b="1" u="none" strike="noStrike" noProof="0" dirty="0">
                          <a:solidFill>
                            <a:srgbClr val="22272B"/>
                          </a:solidFill>
                        </a:rPr>
                        <a:t>How –</a:t>
                      </a:r>
                      <a:endParaRPr lang="en-US" sz="1800" b="0" u="none" strike="noStrike" noProof="0" dirty="0">
                        <a:solidFill>
                          <a:srgbClr val="22272B"/>
                        </a:solidFill>
                      </a:endParaRPr>
                    </a:p>
                    <a:p>
                      <a:pPr marL="285750" lvl="0" indent="-285750" algn="l">
                        <a:lnSpc>
                          <a:spcPct val="150000"/>
                        </a:lnSpc>
                        <a:spcBef>
                          <a:spcPts val="0"/>
                        </a:spcBef>
                        <a:spcAft>
                          <a:spcPts val="1200"/>
                        </a:spcAft>
                        <a:buFont typeface="Arial" panose="020B0604020202020204" pitchFamily="34" charset="0"/>
                        <a:buChar char="•"/>
                      </a:pPr>
                      <a:r>
                        <a:rPr lang="en-US" sz="1800" b="1" u="none" strike="noStrike" noProof="0" dirty="0">
                          <a:solidFill>
                            <a:srgbClr val="22272B"/>
                          </a:solidFill>
                        </a:rPr>
                        <a:t>Camera techniques – </a:t>
                      </a:r>
                    </a:p>
                    <a:p>
                      <a:pPr marL="285750" lvl="0" indent="-285750" algn="l">
                        <a:lnSpc>
                          <a:spcPct val="150000"/>
                        </a:lnSpc>
                        <a:spcBef>
                          <a:spcPts val="0"/>
                        </a:spcBef>
                        <a:spcAft>
                          <a:spcPts val="1200"/>
                        </a:spcAft>
                        <a:buFont typeface="Arial" panose="020B0604020202020204" pitchFamily="34" charset="0"/>
                        <a:buChar char="•"/>
                      </a:pPr>
                      <a:r>
                        <a:rPr lang="en-US" sz="1800" b="1" u="none" strike="noStrike" noProof="0" dirty="0">
                          <a:solidFill>
                            <a:srgbClr val="22272B"/>
                          </a:solidFill>
                        </a:rPr>
                        <a:t>Why –</a:t>
                      </a:r>
                      <a:endParaRPr lang="en-US" sz="1400" b="0" i="0" u="none" strike="noStrike" noProof="0" dirty="0">
                        <a:solidFill>
                          <a:srgbClr val="22272B"/>
                        </a:solidFill>
                        <a:latin typeface="Aria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204984"/>
                  </a:ext>
                </a:extLst>
              </a:tr>
            </a:tbl>
          </a:graphicData>
        </a:graphic>
      </p:graphicFrame>
      <p:sp>
        <p:nvSpPr>
          <p:cNvPr id="4" name="Slide Number Placeholder 3">
            <a:extLst>
              <a:ext uri="{FF2B5EF4-FFF2-40B4-BE49-F238E27FC236}">
                <a16:creationId xmlns:a16="http://schemas.microsoft.com/office/drawing/2014/main" id="{CC188469-3E42-3C84-0551-9C9CC38CE76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125</a:t>
            </a:fld>
            <a:endParaRPr lang="en-AU" dirty="0"/>
          </a:p>
        </p:txBody>
      </p:sp>
    </p:spTree>
    <p:extLst>
      <p:ext uri="{BB962C8B-B14F-4D97-AF65-F5344CB8AC3E}">
        <p14:creationId xmlns:p14="http://schemas.microsoft.com/office/powerpoint/2010/main" val="122941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4B492-0514-040F-2E55-AE6D74BCFE3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17BA583-692A-1900-C20B-43F4F0CA7CE0}"/>
              </a:ext>
            </a:extLst>
          </p:cNvPr>
          <p:cNvSpPr>
            <a:spLocks noGrp="1"/>
          </p:cNvSpPr>
          <p:nvPr>
            <p:ph type="title"/>
          </p:nvPr>
        </p:nvSpPr>
        <p:spPr/>
        <p:txBody>
          <a:bodyPr/>
          <a:lstStyle/>
          <a:p>
            <a:r>
              <a:rPr lang="en-AU">
                <a:latin typeface="Arial"/>
                <a:cs typeface="Arial"/>
              </a:rPr>
              <a:t>Space analysis – ‘I do’ (2)</a:t>
            </a:r>
          </a:p>
        </p:txBody>
      </p:sp>
      <p:sp>
        <p:nvSpPr>
          <p:cNvPr id="6" name="Text Placeholder 5">
            <a:extLst>
              <a:ext uri="{FF2B5EF4-FFF2-40B4-BE49-F238E27FC236}">
                <a16:creationId xmlns:a16="http://schemas.microsoft.com/office/drawing/2014/main" id="{D75D36A3-CF34-673D-E9D2-963211C7A921}"/>
              </a:ext>
            </a:extLst>
          </p:cNvPr>
          <p:cNvSpPr>
            <a:spLocks noGrp="1"/>
          </p:cNvSpPr>
          <p:nvPr>
            <p:ph type="body" sz="quarter" idx="18"/>
          </p:nvPr>
        </p:nvSpPr>
        <p:spPr/>
        <p:txBody>
          <a:bodyPr/>
          <a:lstStyle/>
          <a:p>
            <a:r>
              <a:rPr lang="en-AU"/>
              <a:t>5.5e </a:t>
            </a:r>
          </a:p>
        </p:txBody>
      </p:sp>
      <p:graphicFrame>
        <p:nvGraphicFramePr>
          <p:cNvPr id="2" name="Table 1">
            <a:extLst>
              <a:ext uri="{FF2B5EF4-FFF2-40B4-BE49-F238E27FC236}">
                <a16:creationId xmlns:a16="http://schemas.microsoft.com/office/drawing/2014/main" id="{77EE5B95-3F4F-EB45-65C9-CA4E6345DCD7}"/>
              </a:ext>
            </a:extLst>
          </p:cNvPr>
          <p:cNvGraphicFramePr>
            <a:graphicFrameLocks noGrp="1"/>
          </p:cNvGraphicFramePr>
          <p:nvPr>
            <p:extLst>
              <p:ext uri="{D42A27DB-BD31-4B8C-83A1-F6EECF244321}">
                <p14:modId xmlns:p14="http://schemas.microsoft.com/office/powerpoint/2010/main" val="2900909943"/>
              </p:ext>
            </p:extLst>
          </p:nvPr>
        </p:nvGraphicFramePr>
        <p:xfrm>
          <a:off x="360363" y="1498168"/>
          <a:ext cx="11501849" cy="4812199"/>
        </p:xfrm>
        <a:graphic>
          <a:graphicData uri="http://schemas.openxmlformats.org/drawingml/2006/table">
            <a:tbl>
              <a:tblPr firstRow="1" bandRow="1">
                <a:tableStyleId>{B301B821-A1FF-4177-AEE7-76D212191A09}</a:tableStyleId>
              </a:tblPr>
              <a:tblGrid>
                <a:gridCol w="11501849">
                  <a:extLst>
                    <a:ext uri="{9D8B030D-6E8A-4147-A177-3AD203B41FA5}">
                      <a16:colId xmlns:a16="http://schemas.microsoft.com/office/drawing/2014/main" val="443236085"/>
                    </a:ext>
                  </a:extLst>
                </a:gridCol>
              </a:tblGrid>
              <a:tr h="571535">
                <a:tc>
                  <a:txBody>
                    <a:bodyPr/>
                    <a:lstStyle/>
                    <a:p>
                      <a:pPr lvl="0" algn="ctr">
                        <a:lnSpc>
                          <a:spcPct val="100000"/>
                        </a:lnSpc>
                        <a:buNone/>
                      </a:pPr>
                      <a:r>
                        <a:rPr lang="en-AU" sz="2000" dirty="0">
                          <a:solidFill>
                            <a:schemeClr val="bg1"/>
                          </a:solidFill>
                        </a:rPr>
                        <a:t>Developing sentences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52070789"/>
                  </a:ext>
                </a:extLst>
              </a:tr>
              <a:tr h="4240664">
                <a:tc>
                  <a:txBody>
                    <a:bodyPr/>
                    <a:lstStyle/>
                    <a:p>
                      <a:pPr marL="342900" lvl="0" indent="-342900" algn="l">
                        <a:lnSpc>
                          <a:spcPct val="150000"/>
                        </a:lnSpc>
                        <a:spcBef>
                          <a:spcPts val="0"/>
                        </a:spcBef>
                        <a:spcAft>
                          <a:spcPts val="1200"/>
                        </a:spcAft>
                        <a:buFont typeface="Arial" panose="020B0604020202020204" pitchFamily="34" charset="0"/>
                        <a:buChar char="•"/>
                      </a:pPr>
                      <a:r>
                        <a:rPr lang="en-US" sz="1800" b="1" i="0" u="none" strike="noStrike" noProof="0" dirty="0">
                          <a:solidFill>
                            <a:srgbClr val="22272B"/>
                          </a:solidFill>
                          <a:latin typeface="+mn-lt"/>
                        </a:rPr>
                        <a:t>Who and what – </a:t>
                      </a:r>
                      <a:r>
                        <a:rPr lang="en-US" sz="1800" b="0" i="0" u="none" strike="noStrike" noProof="0" dirty="0">
                          <a:solidFill>
                            <a:srgbClr val="22272B"/>
                          </a:solidFill>
                          <a:latin typeface="+mn-lt"/>
                        </a:rPr>
                        <a:t>The seven dancers, one male and six female, shift quickly between low and high levels, collapsing their torsos forwards and rebounding back upright.</a:t>
                      </a:r>
                    </a:p>
                    <a:p>
                      <a:pPr marL="342900" lvl="0" indent="-342900" algn="l">
                        <a:lnSpc>
                          <a:spcPct val="150000"/>
                        </a:lnSpc>
                        <a:spcBef>
                          <a:spcPts val="0"/>
                        </a:spcBef>
                        <a:spcAft>
                          <a:spcPts val="1200"/>
                        </a:spcAft>
                        <a:buFont typeface="Arial" panose="020B0604020202020204" pitchFamily="34" charset="0"/>
                        <a:buChar char="•"/>
                      </a:pPr>
                      <a:r>
                        <a:rPr lang="en-US" sz="1800" b="1" i="0" u="none" strike="noStrike" noProof="0" dirty="0">
                          <a:solidFill>
                            <a:srgbClr val="22272B"/>
                          </a:solidFill>
                          <a:latin typeface="+mn-lt"/>
                        </a:rPr>
                        <a:t>How – </a:t>
                      </a:r>
                      <a:r>
                        <a:rPr lang="en-US" sz="1800" b="0" i="0" u="none" strike="noStrike" noProof="0" dirty="0">
                          <a:solidFill>
                            <a:srgbClr val="22272B"/>
                          </a:solidFill>
                          <a:latin typeface="+mn-lt"/>
                        </a:rPr>
                        <a:t>Angular hands connect slowly, contrasted by a percussive breaking apart, juxtaposed by the word ’together’ heard in the accompaniment.</a:t>
                      </a:r>
                    </a:p>
                    <a:p>
                      <a:pPr marL="342900" lvl="0" indent="-342900" algn="l">
                        <a:lnSpc>
                          <a:spcPct val="150000"/>
                        </a:lnSpc>
                        <a:spcBef>
                          <a:spcPts val="0"/>
                        </a:spcBef>
                        <a:spcAft>
                          <a:spcPts val="1200"/>
                        </a:spcAft>
                        <a:buFont typeface="Arial" panose="020B0604020202020204" pitchFamily="34" charset="0"/>
                        <a:buChar char="•"/>
                      </a:pPr>
                      <a:r>
                        <a:rPr lang="en-US" sz="1800" b="1" i="0" u="none" strike="noStrike" noProof="0" dirty="0">
                          <a:solidFill>
                            <a:srgbClr val="22272B"/>
                          </a:solidFill>
                          <a:latin typeface="+mn-lt"/>
                        </a:rPr>
                        <a:t>Camera techniques – </a:t>
                      </a:r>
                      <a:r>
                        <a:rPr lang="en-US" sz="1800" b="0" i="0" u="none" strike="noStrike" noProof="0" dirty="0">
                          <a:solidFill>
                            <a:srgbClr val="22272B"/>
                          </a:solidFill>
                          <a:latin typeface="+mn-lt"/>
                        </a:rPr>
                        <a:t>The wide angle shot enables dancers to collapse and rebound in and out of frame to create chaos and emotional turmoil.</a:t>
                      </a:r>
                      <a:endParaRPr lang="en-US" sz="1800" dirty="0"/>
                    </a:p>
                    <a:p>
                      <a:pPr marL="342900" lvl="0" indent="-342900" algn="l">
                        <a:lnSpc>
                          <a:spcPct val="150000"/>
                        </a:lnSpc>
                        <a:spcBef>
                          <a:spcPts val="0"/>
                        </a:spcBef>
                        <a:spcAft>
                          <a:spcPts val="1200"/>
                        </a:spcAft>
                        <a:buFont typeface="Arial" panose="020B0604020202020204" pitchFamily="34" charset="0"/>
                        <a:buChar char="•"/>
                      </a:pPr>
                      <a:r>
                        <a:rPr lang="en-US" sz="1800" b="1" i="0" u="none" strike="noStrike" noProof="0" dirty="0">
                          <a:solidFill>
                            <a:srgbClr val="22272B"/>
                          </a:solidFill>
                          <a:latin typeface="+mn-lt"/>
                        </a:rPr>
                        <a:t>Why – </a:t>
                      </a:r>
                      <a:r>
                        <a:rPr lang="en-US" sz="1800" b="0" i="0" u="none" strike="noStrike" noProof="0" dirty="0">
                          <a:solidFill>
                            <a:srgbClr val="22272B"/>
                          </a:solidFill>
                          <a:latin typeface="+mn-lt"/>
                        </a:rPr>
                        <a:t>Together, Reis’ manipulation of levels and deliberate use of film techniques communicate a powerful sense of chaos and struggle, reflecting turbulent and volatile emotions experienced in the deterioration of a relationship.</a:t>
                      </a:r>
                      <a:endParaRPr lang="en-US" sz="1800"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7801829"/>
                  </a:ext>
                </a:extLst>
              </a:tr>
            </a:tbl>
          </a:graphicData>
        </a:graphic>
      </p:graphicFrame>
      <p:sp>
        <p:nvSpPr>
          <p:cNvPr id="4" name="Slide Number Placeholder 3">
            <a:extLst>
              <a:ext uri="{FF2B5EF4-FFF2-40B4-BE49-F238E27FC236}">
                <a16:creationId xmlns:a16="http://schemas.microsoft.com/office/drawing/2014/main" id="{B6740A51-9153-75D6-2673-C6F97F77AF4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126</a:t>
            </a:fld>
            <a:endParaRPr lang="en-AU" dirty="0"/>
          </a:p>
        </p:txBody>
      </p:sp>
    </p:spTree>
    <p:extLst>
      <p:ext uri="{BB962C8B-B14F-4D97-AF65-F5344CB8AC3E}">
        <p14:creationId xmlns:p14="http://schemas.microsoft.com/office/powerpoint/2010/main" val="339622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A0F42E-4572-1603-26A6-C80A836AA5AC}"/>
              </a:ext>
            </a:extLst>
          </p:cNvPr>
          <p:cNvSpPr>
            <a:spLocks noGrp="1"/>
          </p:cNvSpPr>
          <p:nvPr>
            <p:ph type="title"/>
          </p:nvPr>
        </p:nvSpPr>
        <p:spPr/>
        <p:txBody>
          <a:bodyPr/>
          <a:lstStyle/>
          <a:p>
            <a:r>
              <a:rPr lang="en-US" dirty="0">
                <a:latin typeface="+mj-lt"/>
                <a:cs typeface="Arial"/>
              </a:rPr>
              <a:t>PEEL paragraph writing scaffold</a:t>
            </a:r>
            <a:endParaRPr lang="en-US" dirty="0">
              <a:latin typeface="+mj-lt"/>
            </a:endParaRPr>
          </a:p>
        </p:txBody>
      </p:sp>
      <p:sp>
        <p:nvSpPr>
          <p:cNvPr id="4" name="Text Placeholder 3">
            <a:extLst>
              <a:ext uri="{FF2B5EF4-FFF2-40B4-BE49-F238E27FC236}">
                <a16:creationId xmlns:a16="http://schemas.microsoft.com/office/drawing/2014/main" id="{70319975-36C3-AAAE-D82D-9197185D9B00}"/>
              </a:ext>
            </a:extLst>
          </p:cNvPr>
          <p:cNvSpPr>
            <a:spLocks noGrp="1"/>
          </p:cNvSpPr>
          <p:nvPr>
            <p:ph type="body" sz="quarter" idx="18"/>
          </p:nvPr>
        </p:nvSpPr>
        <p:spPr/>
        <p:txBody>
          <a:bodyPr/>
          <a:lstStyle/>
          <a:p>
            <a:r>
              <a:rPr lang="en-AU">
                <a:latin typeface="+mj-lt"/>
              </a:rPr>
              <a:t>5.5f</a:t>
            </a:r>
          </a:p>
        </p:txBody>
      </p:sp>
      <p:sp>
        <p:nvSpPr>
          <p:cNvPr id="25" name="Oval 24">
            <a:extLst>
              <a:ext uri="{FF2B5EF4-FFF2-40B4-BE49-F238E27FC236}">
                <a16:creationId xmlns:a16="http://schemas.microsoft.com/office/drawing/2014/main" id="{6AF9C929-061D-2188-DE0A-49D5CD0717DC}"/>
              </a:ext>
            </a:extLst>
          </p:cNvPr>
          <p:cNvSpPr/>
          <p:nvPr/>
        </p:nvSpPr>
        <p:spPr>
          <a:xfrm>
            <a:off x="204378" y="1343767"/>
            <a:ext cx="1119443" cy="1072800"/>
          </a:xfrm>
          <a:prstGeom prst="ellipse">
            <a:avLst/>
          </a:prstGeom>
          <a:solidFill>
            <a:schemeClr val="accent4"/>
          </a:solidFill>
          <a:ln w="28575">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600" b="1" dirty="0">
                <a:solidFill>
                  <a:schemeClr val="accent1"/>
                </a:solidFill>
                <a:latin typeface="+mj-lt"/>
              </a:rPr>
              <a:t>P</a:t>
            </a:r>
          </a:p>
        </p:txBody>
      </p:sp>
      <p:sp>
        <p:nvSpPr>
          <p:cNvPr id="21" name="Rectangle: Rounded Corners 20">
            <a:extLst>
              <a:ext uri="{FF2B5EF4-FFF2-40B4-BE49-F238E27FC236}">
                <a16:creationId xmlns:a16="http://schemas.microsoft.com/office/drawing/2014/main" id="{9A59F581-184C-1413-13C5-2DCC399F6D12}"/>
              </a:ext>
              <a:ext uri="{C183D7F6-B498-43B3-948B-1728B52AA6E4}">
                <adec:decorative xmlns:adec="http://schemas.microsoft.com/office/drawing/2017/decorative" val="1"/>
              </a:ext>
            </a:extLst>
          </p:cNvPr>
          <p:cNvSpPr/>
          <p:nvPr/>
        </p:nvSpPr>
        <p:spPr>
          <a:xfrm>
            <a:off x="1461350" y="1343686"/>
            <a:ext cx="1364446" cy="1072963"/>
          </a:xfrm>
          <a:prstGeom prst="roundRect">
            <a:avLst>
              <a:gd name="adj" fmla="val 17256"/>
            </a:avLst>
          </a:prstGeom>
          <a:solidFill>
            <a:schemeClr val="accent4"/>
          </a:solidFill>
          <a:ln w="28575">
            <a:solidFill>
              <a:schemeClr val="accent1"/>
            </a:solidFill>
          </a:ln>
          <a:effectLst/>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b="1" dirty="0">
                <a:solidFill>
                  <a:schemeClr val="accent1"/>
                </a:solidFill>
                <a:latin typeface="+mj-lt"/>
                <a:cs typeface="Arial" panose="020B0604020202020204" pitchFamily="34" charset="0"/>
              </a:rPr>
              <a:t>Point</a:t>
            </a:r>
          </a:p>
        </p:txBody>
      </p:sp>
      <p:cxnSp>
        <p:nvCxnSpPr>
          <p:cNvPr id="29" name="Straight Arrow Connector 28">
            <a:extLst>
              <a:ext uri="{FF2B5EF4-FFF2-40B4-BE49-F238E27FC236}">
                <a16:creationId xmlns:a16="http://schemas.microsoft.com/office/drawing/2014/main" id="{08D4A53B-0317-7D5D-C8D2-C0EFF33BA1D1}"/>
              </a:ext>
              <a:ext uri="{C183D7F6-B498-43B3-948B-1728B52AA6E4}">
                <adec:decorative xmlns:adec="http://schemas.microsoft.com/office/drawing/2017/decorative" val="1"/>
              </a:ext>
            </a:extLst>
          </p:cNvPr>
          <p:cNvCxnSpPr>
            <a:cxnSpLocks/>
          </p:cNvCxnSpPr>
          <p:nvPr/>
        </p:nvCxnSpPr>
        <p:spPr>
          <a:xfrm flipV="1">
            <a:off x="2823601" y="1880167"/>
            <a:ext cx="350046" cy="1"/>
          </a:xfrm>
          <a:prstGeom prst="straightConnector1">
            <a:avLst/>
          </a:prstGeom>
          <a:ln w="19050">
            <a:solidFill>
              <a:schemeClr val="accent1"/>
            </a:solidFill>
            <a:tailEnd type="triangle"/>
          </a:ln>
          <a:effectLst/>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3D4EE6E0-59B8-AF79-D4A4-AF2A252305CD}"/>
              </a:ext>
              <a:ext uri="{C183D7F6-B498-43B3-948B-1728B52AA6E4}">
                <adec:decorative xmlns:adec="http://schemas.microsoft.com/office/drawing/2017/decorative" val="1"/>
              </a:ext>
            </a:extLst>
          </p:cNvPr>
          <p:cNvSpPr/>
          <p:nvPr/>
        </p:nvSpPr>
        <p:spPr>
          <a:xfrm>
            <a:off x="3187934" y="1343686"/>
            <a:ext cx="8572332" cy="1072963"/>
          </a:xfrm>
          <a:prstGeom prst="roundRect">
            <a:avLst>
              <a:gd name="adj" fmla="val 17256"/>
            </a:avLst>
          </a:prstGeom>
          <a:noFill/>
          <a:ln w="28575">
            <a:solidFill>
              <a:schemeClr val="accent1">
                <a:lumMod val="90000"/>
                <a:lumOff val="10000"/>
              </a:schemeClr>
            </a:solidFill>
          </a:ln>
          <a:effectLst/>
        </p:spPr>
        <p:style>
          <a:lnRef idx="0">
            <a:scrgbClr r="0" g="0" b="0"/>
          </a:lnRef>
          <a:fillRef idx="0">
            <a:scrgbClr r="0" g="0" b="0"/>
          </a:fillRef>
          <a:effectRef idx="0">
            <a:scrgbClr r="0" g="0" b="0"/>
          </a:effectRef>
          <a:fontRef idx="minor">
            <a:schemeClr val="lt1"/>
          </a:fontRef>
        </p:style>
        <p:txBody>
          <a:bodyPr lIns="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lvl="1">
              <a:lnSpc>
                <a:spcPct val="150000"/>
              </a:lnSpc>
              <a:spcAft>
                <a:spcPts val="1200"/>
              </a:spcAft>
            </a:pPr>
            <a:r>
              <a:rPr lang="en-AU" sz="1800" dirty="0">
                <a:solidFill>
                  <a:schemeClr val="tx1"/>
                </a:solidFill>
              </a:rPr>
              <a:t>the topic sentence that clearly states the main idea of the paragraph and what you will discuss.</a:t>
            </a:r>
          </a:p>
        </p:txBody>
      </p:sp>
      <p:sp>
        <p:nvSpPr>
          <p:cNvPr id="26" name="Oval 25">
            <a:extLst>
              <a:ext uri="{FF2B5EF4-FFF2-40B4-BE49-F238E27FC236}">
                <a16:creationId xmlns:a16="http://schemas.microsoft.com/office/drawing/2014/main" id="{629F44A0-89EE-023E-C5DD-0F4B2A92D199}"/>
              </a:ext>
            </a:extLst>
          </p:cNvPr>
          <p:cNvSpPr/>
          <p:nvPr/>
        </p:nvSpPr>
        <p:spPr>
          <a:xfrm>
            <a:off x="204299" y="2574677"/>
            <a:ext cx="1119600" cy="1072800"/>
          </a:xfrm>
          <a:prstGeom prst="ellipse">
            <a:avLst/>
          </a:prstGeom>
          <a:solidFill>
            <a:schemeClr val="accent6"/>
          </a:solidFill>
          <a:ln w="28575">
            <a:solidFill>
              <a:schemeClr val="accent6">
                <a:lumMod val="2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600" b="1" dirty="0">
                <a:solidFill>
                  <a:schemeClr val="accent6">
                    <a:lumMod val="25000"/>
                  </a:schemeClr>
                </a:solidFill>
                <a:latin typeface="+mj-lt"/>
              </a:rPr>
              <a:t>E</a:t>
            </a:r>
          </a:p>
        </p:txBody>
      </p:sp>
      <p:sp>
        <p:nvSpPr>
          <p:cNvPr id="22" name="Rectangle: Rounded Corners 21">
            <a:extLst>
              <a:ext uri="{FF2B5EF4-FFF2-40B4-BE49-F238E27FC236}">
                <a16:creationId xmlns:a16="http://schemas.microsoft.com/office/drawing/2014/main" id="{6963F7A0-E801-2F70-F236-D283E07D6851}"/>
              </a:ext>
              <a:ext uri="{C183D7F6-B498-43B3-948B-1728B52AA6E4}">
                <adec:decorative xmlns:adec="http://schemas.microsoft.com/office/drawing/2017/decorative" val="1"/>
              </a:ext>
            </a:extLst>
          </p:cNvPr>
          <p:cNvSpPr/>
          <p:nvPr/>
        </p:nvSpPr>
        <p:spPr>
          <a:xfrm>
            <a:off x="1461350" y="2574596"/>
            <a:ext cx="1364446" cy="1072963"/>
          </a:xfrm>
          <a:prstGeom prst="roundRect">
            <a:avLst>
              <a:gd name="adj" fmla="val 17256"/>
            </a:avLst>
          </a:prstGeom>
          <a:solidFill>
            <a:schemeClr val="accent6"/>
          </a:solidFill>
          <a:ln w="28575">
            <a:solidFill>
              <a:schemeClr val="accent6">
                <a:lumMod val="25000"/>
              </a:schemeClr>
            </a:solidFill>
          </a:ln>
          <a:effectLst/>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b="1">
                <a:solidFill>
                  <a:schemeClr val="accent6">
                    <a:lumMod val="25000"/>
                  </a:schemeClr>
                </a:solidFill>
                <a:latin typeface="+mj-lt"/>
                <a:cs typeface="Arial" panose="020B0604020202020204" pitchFamily="34" charset="0"/>
              </a:rPr>
              <a:t>Evidence/examples</a:t>
            </a:r>
          </a:p>
        </p:txBody>
      </p:sp>
      <p:cxnSp>
        <p:nvCxnSpPr>
          <p:cNvPr id="30" name="Straight Arrow Connector 29">
            <a:extLst>
              <a:ext uri="{FF2B5EF4-FFF2-40B4-BE49-F238E27FC236}">
                <a16:creationId xmlns:a16="http://schemas.microsoft.com/office/drawing/2014/main" id="{E7B4A2F7-DE4C-C735-E62E-01949A42687F}"/>
              </a:ext>
              <a:ext uri="{C183D7F6-B498-43B3-948B-1728B52AA6E4}">
                <adec:decorative xmlns:adec="http://schemas.microsoft.com/office/drawing/2017/decorative" val="1"/>
              </a:ext>
            </a:extLst>
          </p:cNvPr>
          <p:cNvCxnSpPr>
            <a:cxnSpLocks/>
          </p:cNvCxnSpPr>
          <p:nvPr/>
        </p:nvCxnSpPr>
        <p:spPr>
          <a:xfrm flipV="1">
            <a:off x="2830744" y="3111077"/>
            <a:ext cx="350047" cy="1"/>
          </a:xfrm>
          <a:prstGeom prst="straightConnector1">
            <a:avLst/>
          </a:prstGeom>
          <a:ln w="19050">
            <a:solidFill>
              <a:schemeClr val="accent6">
                <a:lumMod val="25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81CD30DC-F171-358A-1CD4-C829E361689D}"/>
              </a:ext>
              <a:ext uri="{C183D7F6-B498-43B3-948B-1728B52AA6E4}">
                <adec:decorative xmlns:adec="http://schemas.microsoft.com/office/drawing/2017/decorative" val="1"/>
              </a:ext>
            </a:extLst>
          </p:cNvPr>
          <p:cNvSpPr/>
          <p:nvPr/>
        </p:nvSpPr>
        <p:spPr>
          <a:xfrm>
            <a:off x="3195079" y="2574596"/>
            <a:ext cx="8558045" cy="1072963"/>
          </a:xfrm>
          <a:prstGeom prst="roundRect">
            <a:avLst>
              <a:gd name="adj" fmla="val 17256"/>
            </a:avLst>
          </a:prstGeom>
          <a:noFill/>
          <a:ln w="28575">
            <a:solidFill>
              <a:schemeClr val="accent6">
                <a:lumMod val="25000"/>
              </a:schemeClr>
            </a:solidFill>
          </a:ln>
          <a:effectLst/>
        </p:spPr>
        <p:style>
          <a:lnRef idx="0">
            <a:scrgbClr r="0" g="0" b="0"/>
          </a:lnRef>
          <a:fillRef idx="0">
            <a:scrgbClr r="0" g="0" b="0"/>
          </a:fillRef>
          <a:effectRef idx="0">
            <a:scrgbClr r="0" g="0" b="0"/>
          </a:effectRef>
          <a:fontRef idx="minor">
            <a:schemeClr val="lt1"/>
          </a:fontRef>
        </p:style>
        <p:txBody>
          <a:bodyPr lIns="576000" rIns="251999"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lvl="0">
              <a:lnSpc>
                <a:spcPct val="150000"/>
              </a:lnSpc>
              <a:spcAft>
                <a:spcPts val="1200"/>
              </a:spcAft>
            </a:pPr>
            <a:r>
              <a:rPr lang="en-AU" sz="1800" dirty="0">
                <a:solidFill>
                  <a:schemeClr val="tx1"/>
                </a:solidFill>
              </a:rPr>
              <a:t>the supporting details, descriptive movement examples that support the point</a:t>
            </a:r>
          </a:p>
        </p:txBody>
      </p:sp>
      <p:sp>
        <p:nvSpPr>
          <p:cNvPr id="27" name="Oval 26">
            <a:extLst>
              <a:ext uri="{FF2B5EF4-FFF2-40B4-BE49-F238E27FC236}">
                <a16:creationId xmlns:a16="http://schemas.microsoft.com/office/drawing/2014/main" id="{5A4045A6-5E26-C6FE-4A32-8275D39B6B20}"/>
              </a:ext>
            </a:extLst>
          </p:cNvPr>
          <p:cNvSpPr/>
          <p:nvPr/>
        </p:nvSpPr>
        <p:spPr>
          <a:xfrm>
            <a:off x="204299" y="3805587"/>
            <a:ext cx="1119600" cy="1072800"/>
          </a:xfrm>
          <a:prstGeom prst="ellipse">
            <a:avLst/>
          </a:prstGeom>
          <a:solidFill>
            <a:srgbClr val="FFE870"/>
          </a:solidFill>
          <a:ln w="28575">
            <a:solidFill>
              <a:srgbClr val="FFC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600" b="1" dirty="0">
                <a:solidFill>
                  <a:schemeClr val="accent1"/>
                </a:solidFill>
                <a:latin typeface="+mj-lt"/>
              </a:rPr>
              <a:t>E</a:t>
            </a:r>
          </a:p>
        </p:txBody>
      </p:sp>
      <p:sp>
        <p:nvSpPr>
          <p:cNvPr id="23" name="Rectangle: Rounded Corners 22">
            <a:extLst>
              <a:ext uri="{FF2B5EF4-FFF2-40B4-BE49-F238E27FC236}">
                <a16:creationId xmlns:a16="http://schemas.microsoft.com/office/drawing/2014/main" id="{EB339336-7277-43E2-FD9C-7888DAB6ED13}"/>
              </a:ext>
              <a:ext uri="{C183D7F6-B498-43B3-948B-1728B52AA6E4}">
                <adec:decorative xmlns:adec="http://schemas.microsoft.com/office/drawing/2017/decorative" val="1"/>
              </a:ext>
            </a:extLst>
          </p:cNvPr>
          <p:cNvSpPr/>
          <p:nvPr/>
        </p:nvSpPr>
        <p:spPr>
          <a:xfrm>
            <a:off x="1461351" y="3805506"/>
            <a:ext cx="1364445" cy="1072963"/>
          </a:xfrm>
          <a:prstGeom prst="roundRect">
            <a:avLst>
              <a:gd name="adj" fmla="val 17256"/>
            </a:avLst>
          </a:prstGeom>
          <a:solidFill>
            <a:srgbClr val="FFE870"/>
          </a:solidFill>
          <a:ln w="28575">
            <a:solidFill>
              <a:srgbClr val="FFC000"/>
            </a:solidFill>
          </a:ln>
          <a:effectLst/>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b="1">
                <a:solidFill>
                  <a:schemeClr val="accent1"/>
                </a:solidFill>
                <a:latin typeface="+mj-lt"/>
                <a:cs typeface="Arial" panose="020B0604020202020204" pitchFamily="34" charset="0"/>
              </a:rPr>
              <a:t>Explain</a:t>
            </a:r>
          </a:p>
        </p:txBody>
      </p:sp>
      <p:cxnSp>
        <p:nvCxnSpPr>
          <p:cNvPr id="31" name="Straight Arrow Connector 30">
            <a:extLst>
              <a:ext uri="{FF2B5EF4-FFF2-40B4-BE49-F238E27FC236}">
                <a16:creationId xmlns:a16="http://schemas.microsoft.com/office/drawing/2014/main" id="{1F15BAFD-BD35-ECAC-A8A6-C01BE327D617}"/>
              </a:ext>
              <a:ext uri="{C183D7F6-B498-43B3-948B-1728B52AA6E4}">
                <adec:decorative xmlns:adec="http://schemas.microsoft.com/office/drawing/2017/decorative" val="1"/>
              </a:ext>
            </a:extLst>
          </p:cNvPr>
          <p:cNvCxnSpPr>
            <a:cxnSpLocks/>
          </p:cNvCxnSpPr>
          <p:nvPr/>
        </p:nvCxnSpPr>
        <p:spPr>
          <a:xfrm flipV="1">
            <a:off x="2820845" y="4341987"/>
            <a:ext cx="350047" cy="1"/>
          </a:xfrm>
          <a:prstGeom prst="straightConnector1">
            <a:avLst/>
          </a:prstGeom>
          <a:ln w="19050">
            <a:solidFill>
              <a:srgbClr val="D17E05"/>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B10730B3-454A-CA25-8832-94E459A51CCB}"/>
              </a:ext>
              <a:ext uri="{C183D7F6-B498-43B3-948B-1728B52AA6E4}">
                <adec:decorative xmlns:adec="http://schemas.microsoft.com/office/drawing/2017/decorative" val="1"/>
              </a:ext>
            </a:extLst>
          </p:cNvPr>
          <p:cNvSpPr/>
          <p:nvPr/>
        </p:nvSpPr>
        <p:spPr>
          <a:xfrm>
            <a:off x="3180792" y="3805506"/>
            <a:ext cx="8572332" cy="1072963"/>
          </a:xfrm>
          <a:prstGeom prst="roundRect">
            <a:avLst>
              <a:gd name="adj" fmla="val 17256"/>
            </a:avLst>
          </a:prstGeom>
          <a:noFill/>
          <a:ln w="28575">
            <a:solidFill>
              <a:srgbClr val="FFC000"/>
            </a:solidFill>
          </a:ln>
          <a:effectLst/>
        </p:spPr>
        <p:style>
          <a:lnRef idx="0">
            <a:scrgbClr r="0" g="0" b="0"/>
          </a:lnRef>
          <a:fillRef idx="0">
            <a:scrgbClr r="0" g="0" b="0"/>
          </a:fillRef>
          <a:effectRef idx="0">
            <a:scrgbClr r="0" g="0" b="0"/>
          </a:effectRef>
          <a:fontRef idx="minor">
            <a:schemeClr val="lt1"/>
          </a:fontRef>
        </p:style>
        <p:txBody>
          <a:bodyPr lIns="576000" rIns="251999"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spcAft>
                <a:spcPts val="1200"/>
              </a:spcAft>
            </a:pPr>
            <a:r>
              <a:rPr lang="en-AU" sz="1800" dirty="0">
                <a:solidFill>
                  <a:schemeClr val="tx1"/>
                </a:solidFill>
              </a:rPr>
              <a:t>an analysis of how the movement communicates the interpretation</a:t>
            </a:r>
          </a:p>
        </p:txBody>
      </p:sp>
      <p:sp>
        <p:nvSpPr>
          <p:cNvPr id="28" name="Oval 27">
            <a:extLst>
              <a:ext uri="{FF2B5EF4-FFF2-40B4-BE49-F238E27FC236}">
                <a16:creationId xmlns:a16="http://schemas.microsoft.com/office/drawing/2014/main" id="{4920CAC6-C415-FC5F-495E-EE11E66A95CD}"/>
              </a:ext>
            </a:extLst>
          </p:cNvPr>
          <p:cNvSpPr/>
          <p:nvPr/>
        </p:nvSpPr>
        <p:spPr>
          <a:xfrm>
            <a:off x="204299" y="5143060"/>
            <a:ext cx="1119600" cy="1072800"/>
          </a:xfrm>
          <a:prstGeom prst="ellipse">
            <a:avLst/>
          </a:prstGeom>
          <a:solidFill>
            <a:srgbClr val="DAEFC3"/>
          </a:solidFill>
          <a:ln w="28575">
            <a:solidFill>
              <a:srgbClr val="008A3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600" b="1" dirty="0">
                <a:solidFill>
                  <a:srgbClr val="008A3E"/>
                </a:solidFill>
                <a:latin typeface="+mj-lt"/>
              </a:rPr>
              <a:t>L</a:t>
            </a:r>
          </a:p>
        </p:txBody>
      </p:sp>
      <p:sp>
        <p:nvSpPr>
          <p:cNvPr id="24" name="Rectangle: Rounded Corners 23">
            <a:extLst>
              <a:ext uri="{FF2B5EF4-FFF2-40B4-BE49-F238E27FC236}">
                <a16:creationId xmlns:a16="http://schemas.microsoft.com/office/drawing/2014/main" id="{2ACEAC4D-A660-0F01-B7D3-F0CA3A6F04B6}"/>
              </a:ext>
              <a:ext uri="{C183D7F6-B498-43B3-948B-1728B52AA6E4}">
                <adec:decorative xmlns:adec="http://schemas.microsoft.com/office/drawing/2017/decorative" val="1"/>
              </a:ext>
            </a:extLst>
          </p:cNvPr>
          <p:cNvSpPr/>
          <p:nvPr/>
        </p:nvSpPr>
        <p:spPr>
          <a:xfrm>
            <a:off x="1461351" y="5142979"/>
            <a:ext cx="1364444" cy="1072963"/>
          </a:xfrm>
          <a:prstGeom prst="roundRect">
            <a:avLst>
              <a:gd name="adj" fmla="val 17256"/>
            </a:avLst>
          </a:prstGeom>
          <a:solidFill>
            <a:srgbClr val="DAEFC3"/>
          </a:solidFill>
          <a:ln w="28575">
            <a:solidFill>
              <a:srgbClr val="008A3E"/>
            </a:solidFill>
          </a:ln>
          <a:effectLst/>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b="1" dirty="0">
                <a:solidFill>
                  <a:srgbClr val="008A3E"/>
                </a:solidFill>
                <a:latin typeface="+mj-lt"/>
                <a:cs typeface="Arial" panose="020B0604020202020204" pitchFamily="34" charset="0"/>
              </a:rPr>
              <a:t>Link</a:t>
            </a:r>
          </a:p>
        </p:txBody>
      </p:sp>
      <p:cxnSp>
        <p:nvCxnSpPr>
          <p:cNvPr id="32" name="Straight Arrow Connector 31">
            <a:extLst>
              <a:ext uri="{FF2B5EF4-FFF2-40B4-BE49-F238E27FC236}">
                <a16:creationId xmlns:a16="http://schemas.microsoft.com/office/drawing/2014/main" id="{54B55219-3178-FD90-138B-D83CB5D9EDF6}"/>
              </a:ext>
              <a:ext uri="{C183D7F6-B498-43B3-948B-1728B52AA6E4}">
                <adec:decorative xmlns:adec="http://schemas.microsoft.com/office/drawing/2017/decorative" val="1"/>
              </a:ext>
            </a:extLst>
          </p:cNvPr>
          <p:cNvCxnSpPr>
            <a:cxnSpLocks/>
          </p:cNvCxnSpPr>
          <p:nvPr/>
        </p:nvCxnSpPr>
        <p:spPr>
          <a:xfrm flipV="1">
            <a:off x="2820845" y="5679460"/>
            <a:ext cx="350047" cy="1"/>
          </a:xfrm>
          <a:prstGeom prst="straightConnector1">
            <a:avLst/>
          </a:prstGeom>
          <a:ln w="19050">
            <a:solidFill>
              <a:srgbClr val="008A3E"/>
            </a:solidFill>
            <a:tailEnd type="triangle"/>
          </a:ln>
          <a:effectLst/>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8C1B7C99-7D61-9BDE-5D60-83C515D5D551}"/>
              </a:ext>
              <a:ext uri="{C183D7F6-B498-43B3-948B-1728B52AA6E4}">
                <adec:decorative xmlns:adec="http://schemas.microsoft.com/office/drawing/2017/decorative" val="1"/>
              </a:ext>
            </a:extLst>
          </p:cNvPr>
          <p:cNvSpPr/>
          <p:nvPr/>
        </p:nvSpPr>
        <p:spPr>
          <a:xfrm>
            <a:off x="3202223" y="5036417"/>
            <a:ext cx="8550902" cy="1286087"/>
          </a:xfrm>
          <a:prstGeom prst="roundRect">
            <a:avLst>
              <a:gd name="adj" fmla="val 17256"/>
            </a:avLst>
          </a:prstGeom>
          <a:noFill/>
          <a:ln w="28575">
            <a:solidFill>
              <a:srgbClr val="16944C"/>
            </a:solidFill>
          </a:ln>
        </p:spPr>
        <p:style>
          <a:lnRef idx="0">
            <a:scrgbClr r="0" g="0" b="0"/>
          </a:lnRef>
          <a:fillRef idx="0">
            <a:scrgbClr r="0" g="0" b="0"/>
          </a:fillRef>
          <a:effectRef idx="0">
            <a:scrgbClr r="0" g="0" b="0"/>
          </a:effectRef>
          <a:fontRef idx="minor">
            <a:schemeClr val="lt1"/>
          </a:fontRef>
        </p:style>
        <p:txBody>
          <a:bodyPr lIns="576000" rIns="251999"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spcAft>
                <a:spcPts val="1200"/>
              </a:spcAft>
            </a:pPr>
            <a:r>
              <a:rPr lang="en-AU" sz="1800" dirty="0">
                <a:solidFill>
                  <a:schemeClr val="tx1"/>
                </a:solidFill>
              </a:rPr>
              <a:t>sentence that summarises how the evidence proves the point and connects the paragraph back to the overall essay argument.</a:t>
            </a:r>
          </a:p>
        </p:txBody>
      </p:sp>
      <p:sp>
        <p:nvSpPr>
          <p:cNvPr id="9" name="Slide Number Placeholder 8">
            <a:extLst>
              <a:ext uri="{FF2B5EF4-FFF2-40B4-BE49-F238E27FC236}">
                <a16:creationId xmlns:a16="http://schemas.microsoft.com/office/drawing/2014/main" id="{E816ED47-C872-F264-62EF-4EA2D21FCCD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127</a:t>
            </a:fld>
            <a:endParaRPr lang="en-AU"/>
          </a:p>
        </p:txBody>
      </p:sp>
    </p:spTree>
    <p:extLst>
      <p:ext uri="{BB962C8B-B14F-4D97-AF65-F5344CB8AC3E}">
        <p14:creationId xmlns:p14="http://schemas.microsoft.com/office/powerpoint/2010/main" val="360593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BF088E-BAA6-6992-60F2-0EE25343807F}"/>
              </a:ext>
            </a:extLst>
          </p:cNvPr>
          <p:cNvSpPr>
            <a:spLocks noGrp="1"/>
          </p:cNvSpPr>
          <p:nvPr>
            <p:ph type="title"/>
          </p:nvPr>
        </p:nvSpPr>
        <p:spPr/>
        <p:txBody>
          <a:bodyPr/>
          <a:lstStyle/>
          <a:p>
            <a:r>
              <a:rPr lang="en-US" dirty="0">
                <a:latin typeface="+mj-lt"/>
                <a:cs typeface="Arial"/>
              </a:rPr>
              <a:t>PEEL paragraph example</a:t>
            </a:r>
            <a:endParaRPr lang="en-US" dirty="0">
              <a:latin typeface="+mj-lt"/>
            </a:endParaRPr>
          </a:p>
        </p:txBody>
      </p:sp>
      <p:sp>
        <p:nvSpPr>
          <p:cNvPr id="4" name="Text Placeholder 3">
            <a:extLst>
              <a:ext uri="{FF2B5EF4-FFF2-40B4-BE49-F238E27FC236}">
                <a16:creationId xmlns:a16="http://schemas.microsoft.com/office/drawing/2014/main" id="{53CF1C73-2232-C016-76D8-CB805AB00000}"/>
              </a:ext>
            </a:extLst>
          </p:cNvPr>
          <p:cNvSpPr>
            <a:spLocks noGrp="1"/>
          </p:cNvSpPr>
          <p:nvPr>
            <p:ph type="body" sz="quarter" idx="18"/>
          </p:nvPr>
        </p:nvSpPr>
        <p:spPr>
          <a:xfrm>
            <a:off x="360000" y="982520"/>
            <a:ext cx="11478000" cy="310015"/>
          </a:xfrm>
        </p:spPr>
        <p:txBody>
          <a:bodyPr/>
          <a:lstStyle/>
          <a:p>
            <a:r>
              <a:rPr lang="en-US" dirty="0">
                <a:latin typeface="+mj-lt"/>
                <a:cs typeface="Arial"/>
              </a:rPr>
              <a:t>5.5g</a:t>
            </a:r>
            <a:endParaRPr lang="en-US" dirty="0">
              <a:latin typeface="+mj-lt"/>
            </a:endParaRPr>
          </a:p>
        </p:txBody>
      </p:sp>
      <p:sp>
        <p:nvSpPr>
          <p:cNvPr id="5" name="Rectangle: Rounded Corners 4">
            <a:extLst>
              <a:ext uri="{FF2B5EF4-FFF2-40B4-BE49-F238E27FC236}">
                <a16:creationId xmlns:a16="http://schemas.microsoft.com/office/drawing/2014/main" id="{D9533764-33CC-34CE-0D2D-7B62B9D84C30}"/>
              </a:ext>
              <a:ext uri="{C183D7F6-B498-43B3-948B-1728B52AA6E4}">
                <adec:decorative xmlns:adec="http://schemas.microsoft.com/office/drawing/2017/decorative" val="1"/>
              </a:ext>
            </a:extLst>
          </p:cNvPr>
          <p:cNvSpPr/>
          <p:nvPr/>
        </p:nvSpPr>
        <p:spPr>
          <a:xfrm>
            <a:off x="354000" y="1400743"/>
            <a:ext cx="11484000" cy="5007049"/>
          </a:xfrm>
          <a:prstGeom prst="roundRect">
            <a:avLst>
              <a:gd name="adj" fmla="val 4039"/>
            </a:avLst>
          </a:prstGeom>
          <a:noFill/>
          <a:ln w="57150">
            <a:solidFill>
              <a:schemeClr val="accent2"/>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pPr>
            <a:r>
              <a:rPr lang="en-AU" sz="1600" dirty="0">
                <a:solidFill>
                  <a:schemeClr val="tx1"/>
                </a:solidFill>
              </a:rPr>
              <a:t>In Somebody That I Used To Know, Reis uses the element of space through contrasting levels, shapes and the dancer’s relationship with one another in conjunction with film techniques to communicate a sense of chaos and disconnection experienced in the deterioration of a relationship. Within the opening phrases, the dancers move quickly between low and high levels, collapsing and rebounding in and out of a wide frame, conveying disorientation and confusion. Angular hands connect slowly, contrasted by a percussive breaking apart, juxtaposed by the word 'together' heard in the accompaniment. These contrasting choices in level and shape as they move in and out of frame emphasise the emotional turmoil experienced by the dancers, creating tension and instability that is reflective of Reis’s intent of a lack of emotional regulation when experiencing loss. Furthermore, film techniques intensify the emotional isolation experienced by the dancers. A sudden and quick close-up of the female dancer pushing the camera away with splayed fingers captures the contrast between emotional connection and disconnection, emphasised through the manipulation of the viewer as the ‘other’ in the relationship. This elicits an emotional response from the audience. The combination of these contrasting shots conveys instability and tension, creating a sense of confusion and chaos. Thus, through the manipulation of space and film techniques, Reis successfully emulates the turbulent emotions experienced in the emotional aftermath of a relationship breakdown. </a:t>
            </a:r>
            <a:endParaRPr lang="en-US" sz="1600" dirty="0">
              <a:solidFill>
                <a:schemeClr val="tx1"/>
              </a:solidFill>
            </a:endParaRPr>
          </a:p>
        </p:txBody>
      </p:sp>
      <p:sp>
        <p:nvSpPr>
          <p:cNvPr id="7" name="Slide Number Placeholder 6">
            <a:extLst>
              <a:ext uri="{FF2B5EF4-FFF2-40B4-BE49-F238E27FC236}">
                <a16:creationId xmlns:a16="http://schemas.microsoft.com/office/drawing/2014/main" id="{1803E125-4D89-59BA-B17D-1CD5D996947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128</a:t>
            </a:fld>
            <a:endParaRPr lang="en-AU" dirty="0"/>
          </a:p>
        </p:txBody>
      </p:sp>
    </p:spTree>
    <p:extLst>
      <p:ext uri="{BB962C8B-B14F-4D97-AF65-F5344CB8AC3E}">
        <p14:creationId xmlns:p14="http://schemas.microsoft.com/office/powerpoint/2010/main" val="133501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002C1-6BDA-8D6F-F143-1D6C7CC258E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0DA8E83-641D-2E57-B295-0A81FA32D443}"/>
              </a:ext>
            </a:extLst>
          </p:cNvPr>
          <p:cNvSpPr>
            <a:spLocks noGrp="1"/>
          </p:cNvSpPr>
          <p:nvPr>
            <p:ph type="title"/>
          </p:nvPr>
        </p:nvSpPr>
        <p:spPr/>
        <p:txBody>
          <a:bodyPr/>
          <a:lstStyle/>
          <a:p>
            <a:r>
              <a:rPr lang="en-US">
                <a:latin typeface="+mj-lt"/>
                <a:cs typeface="Arial"/>
              </a:rPr>
              <a:t>PEEL paragraph example deconstructed</a:t>
            </a:r>
            <a:endParaRPr lang="en-US">
              <a:latin typeface="+mj-lt"/>
            </a:endParaRPr>
          </a:p>
        </p:txBody>
      </p:sp>
      <p:sp>
        <p:nvSpPr>
          <p:cNvPr id="4" name="Text Placeholder 3">
            <a:extLst>
              <a:ext uri="{FF2B5EF4-FFF2-40B4-BE49-F238E27FC236}">
                <a16:creationId xmlns:a16="http://schemas.microsoft.com/office/drawing/2014/main" id="{BFADACD1-C5D5-1BB5-CF1D-96264512ABD4}"/>
              </a:ext>
            </a:extLst>
          </p:cNvPr>
          <p:cNvSpPr>
            <a:spLocks noGrp="1"/>
          </p:cNvSpPr>
          <p:nvPr>
            <p:ph type="body" sz="quarter" idx="18"/>
          </p:nvPr>
        </p:nvSpPr>
        <p:spPr>
          <a:xfrm>
            <a:off x="359999" y="982520"/>
            <a:ext cx="11483999" cy="310015"/>
          </a:xfrm>
        </p:spPr>
        <p:txBody>
          <a:bodyPr/>
          <a:lstStyle/>
          <a:p>
            <a:r>
              <a:rPr lang="en-US">
                <a:latin typeface="+mj-lt"/>
                <a:cs typeface="Arial"/>
              </a:rPr>
              <a:t>5.5h</a:t>
            </a:r>
            <a:endParaRPr lang="en-US">
              <a:latin typeface="+mj-lt"/>
            </a:endParaRPr>
          </a:p>
        </p:txBody>
      </p:sp>
      <p:grpSp>
        <p:nvGrpSpPr>
          <p:cNvPr id="16" name="Group 15">
            <a:extLst>
              <a:ext uri="{FF2B5EF4-FFF2-40B4-BE49-F238E27FC236}">
                <a16:creationId xmlns:a16="http://schemas.microsoft.com/office/drawing/2014/main" id="{B095F044-5F79-0B64-0592-CB91A02A8758}"/>
              </a:ext>
              <a:ext uri="{C183D7F6-B498-43B3-948B-1728B52AA6E4}">
                <adec:decorative xmlns:adec="http://schemas.microsoft.com/office/drawing/2017/decorative" val="1"/>
              </a:ext>
            </a:extLst>
          </p:cNvPr>
          <p:cNvGrpSpPr/>
          <p:nvPr/>
        </p:nvGrpSpPr>
        <p:grpSpPr>
          <a:xfrm>
            <a:off x="359999" y="1595702"/>
            <a:ext cx="1242142" cy="4546429"/>
            <a:chOff x="359999" y="1595702"/>
            <a:chExt cx="1242142" cy="4546429"/>
          </a:xfrm>
        </p:grpSpPr>
        <p:sp>
          <p:nvSpPr>
            <p:cNvPr id="9" name="TextBox 8">
              <a:extLst>
                <a:ext uri="{FF2B5EF4-FFF2-40B4-BE49-F238E27FC236}">
                  <a16:creationId xmlns:a16="http://schemas.microsoft.com/office/drawing/2014/main" id="{6689615C-BCF2-8715-3188-3F0C2C97665C}"/>
                </a:ext>
              </a:extLst>
            </p:cNvPr>
            <p:cNvSpPr txBox="1"/>
            <p:nvPr/>
          </p:nvSpPr>
          <p:spPr>
            <a:xfrm>
              <a:off x="359999" y="1595702"/>
              <a:ext cx="1242142" cy="369332"/>
            </a:xfrm>
            <a:prstGeom prst="rect">
              <a:avLst/>
            </a:prstGeom>
            <a:noFill/>
          </p:spPr>
          <p:txBody>
            <a:bodyPr wrap="square">
              <a:spAutoFit/>
            </a:bodyPr>
            <a:lstStyle/>
            <a:p>
              <a:r>
                <a:rPr lang="en-AU" sz="1800" b="1" dirty="0">
                  <a:solidFill>
                    <a:schemeClr val="accent2"/>
                  </a:solidFill>
                </a:rPr>
                <a:t>Point</a:t>
              </a:r>
              <a:endParaRPr lang="en-US" sz="1800" dirty="0"/>
            </a:p>
          </p:txBody>
        </p:sp>
        <p:sp>
          <p:nvSpPr>
            <p:cNvPr id="11" name="TextBox 10">
              <a:extLst>
                <a:ext uri="{FF2B5EF4-FFF2-40B4-BE49-F238E27FC236}">
                  <a16:creationId xmlns:a16="http://schemas.microsoft.com/office/drawing/2014/main" id="{C4920042-DDFD-3E13-58FB-8657D5447B8F}"/>
                </a:ext>
              </a:extLst>
            </p:cNvPr>
            <p:cNvSpPr txBox="1"/>
            <p:nvPr/>
          </p:nvSpPr>
          <p:spPr>
            <a:xfrm>
              <a:off x="359999" y="2548107"/>
              <a:ext cx="1242142" cy="369332"/>
            </a:xfrm>
            <a:prstGeom prst="rect">
              <a:avLst/>
            </a:prstGeom>
            <a:noFill/>
          </p:spPr>
          <p:txBody>
            <a:bodyPr wrap="square">
              <a:spAutoFit/>
            </a:bodyPr>
            <a:lstStyle/>
            <a:p>
              <a:r>
                <a:rPr lang="en-AU" sz="1800" b="1" dirty="0">
                  <a:solidFill>
                    <a:schemeClr val="tx2"/>
                  </a:solidFill>
                </a:rPr>
                <a:t>Evidence</a:t>
              </a:r>
              <a:endParaRPr lang="en-US" sz="1800" dirty="0"/>
            </a:p>
          </p:txBody>
        </p:sp>
        <p:sp>
          <p:nvSpPr>
            <p:cNvPr id="12" name="TextBox 11">
              <a:extLst>
                <a:ext uri="{FF2B5EF4-FFF2-40B4-BE49-F238E27FC236}">
                  <a16:creationId xmlns:a16="http://schemas.microsoft.com/office/drawing/2014/main" id="{2A7B9B66-4F23-59E3-FA6E-A22032796911}"/>
                </a:ext>
              </a:extLst>
            </p:cNvPr>
            <p:cNvSpPr txBox="1"/>
            <p:nvPr/>
          </p:nvSpPr>
          <p:spPr>
            <a:xfrm>
              <a:off x="359999" y="3510985"/>
              <a:ext cx="1242142" cy="369332"/>
            </a:xfrm>
            <a:prstGeom prst="rect">
              <a:avLst/>
            </a:prstGeom>
            <a:noFill/>
          </p:spPr>
          <p:txBody>
            <a:bodyPr wrap="square">
              <a:spAutoFit/>
            </a:bodyPr>
            <a:lstStyle/>
            <a:p>
              <a:r>
                <a:rPr lang="en-AU" sz="1800" b="1" dirty="0">
                  <a:solidFill>
                    <a:srgbClr val="E5851B"/>
                  </a:solidFill>
                </a:rPr>
                <a:t>Explain</a:t>
              </a:r>
              <a:endParaRPr lang="en-US" sz="1800" dirty="0"/>
            </a:p>
          </p:txBody>
        </p:sp>
        <p:sp>
          <p:nvSpPr>
            <p:cNvPr id="13" name="TextBox 12">
              <a:extLst>
                <a:ext uri="{FF2B5EF4-FFF2-40B4-BE49-F238E27FC236}">
                  <a16:creationId xmlns:a16="http://schemas.microsoft.com/office/drawing/2014/main" id="{78811A35-A4A6-C491-2BBC-29EFFBA5BB71}"/>
                </a:ext>
              </a:extLst>
            </p:cNvPr>
            <p:cNvSpPr txBox="1"/>
            <p:nvPr/>
          </p:nvSpPr>
          <p:spPr>
            <a:xfrm>
              <a:off x="359999" y="4194733"/>
              <a:ext cx="1242142" cy="369332"/>
            </a:xfrm>
            <a:prstGeom prst="rect">
              <a:avLst/>
            </a:prstGeom>
            <a:noFill/>
          </p:spPr>
          <p:txBody>
            <a:bodyPr wrap="square">
              <a:spAutoFit/>
            </a:bodyPr>
            <a:lstStyle/>
            <a:p>
              <a:r>
                <a:rPr lang="en-AU" sz="1800" b="1" dirty="0">
                  <a:solidFill>
                    <a:schemeClr val="tx2"/>
                  </a:solidFill>
                </a:rPr>
                <a:t>Evidence</a:t>
              </a:r>
              <a:endParaRPr lang="en-US" sz="1800" dirty="0"/>
            </a:p>
          </p:txBody>
        </p:sp>
        <p:sp>
          <p:nvSpPr>
            <p:cNvPr id="14" name="TextBox 13">
              <a:extLst>
                <a:ext uri="{FF2B5EF4-FFF2-40B4-BE49-F238E27FC236}">
                  <a16:creationId xmlns:a16="http://schemas.microsoft.com/office/drawing/2014/main" id="{B66E3C04-A86E-B1D1-AA6C-35E754D65527}"/>
                </a:ext>
              </a:extLst>
            </p:cNvPr>
            <p:cNvSpPr txBox="1"/>
            <p:nvPr/>
          </p:nvSpPr>
          <p:spPr>
            <a:xfrm>
              <a:off x="359999" y="4850949"/>
              <a:ext cx="1242142" cy="369332"/>
            </a:xfrm>
            <a:prstGeom prst="rect">
              <a:avLst/>
            </a:prstGeom>
            <a:noFill/>
          </p:spPr>
          <p:txBody>
            <a:bodyPr wrap="square">
              <a:spAutoFit/>
            </a:bodyPr>
            <a:lstStyle/>
            <a:p>
              <a:r>
                <a:rPr lang="en-AU" sz="1800" b="1" dirty="0">
                  <a:solidFill>
                    <a:srgbClr val="E5851B"/>
                  </a:solidFill>
                </a:rPr>
                <a:t>Explain</a:t>
              </a:r>
              <a:endParaRPr lang="en-US" sz="1800" dirty="0"/>
            </a:p>
          </p:txBody>
        </p:sp>
        <p:sp>
          <p:nvSpPr>
            <p:cNvPr id="15" name="TextBox 14">
              <a:extLst>
                <a:ext uri="{FF2B5EF4-FFF2-40B4-BE49-F238E27FC236}">
                  <a16:creationId xmlns:a16="http://schemas.microsoft.com/office/drawing/2014/main" id="{C0DF8E92-1EE1-219E-734D-1A68086ABB07}"/>
                </a:ext>
              </a:extLst>
            </p:cNvPr>
            <p:cNvSpPr txBox="1"/>
            <p:nvPr/>
          </p:nvSpPr>
          <p:spPr>
            <a:xfrm>
              <a:off x="359999" y="5772799"/>
              <a:ext cx="1242142" cy="369332"/>
            </a:xfrm>
            <a:prstGeom prst="rect">
              <a:avLst/>
            </a:prstGeom>
            <a:noFill/>
          </p:spPr>
          <p:txBody>
            <a:bodyPr wrap="square">
              <a:spAutoFit/>
            </a:bodyPr>
            <a:lstStyle/>
            <a:p>
              <a:r>
                <a:rPr lang="en-AU" sz="1800" b="1" dirty="0">
                  <a:solidFill>
                    <a:srgbClr val="3CC473"/>
                  </a:solidFill>
                </a:rPr>
                <a:t>Link</a:t>
              </a:r>
              <a:endParaRPr lang="en-US" sz="1800" dirty="0"/>
            </a:p>
          </p:txBody>
        </p:sp>
      </p:grpSp>
      <p:sp>
        <p:nvSpPr>
          <p:cNvPr id="5" name="Rectangle: Rounded Corners 4">
            <a:extLst>
              <a:ext uri="{FF2B5EF4-FFF2-40B4-BE49-F238E27FC236}">
                <a16:creationId xmlns:a16="http://schemas.microsoft.com/office/drawing/2014/main" id="{3840628A-7038-DB24-BF4C-4995519891B4}"/>
              </a:ext>
              <a:ext uri="{C183D7F6-B498-43B3-948B-1728B52AA6E4}">
                <adec:decorative xmlns:adec="http://schemas.microsoft.com/office/drawing/2017/decorative" val="1"/>
              </a:ext>
            </a:extLst>
          </p:cNvPr>
          <p:cNvSpPr/>
          <p:nvPr/>
        </p:nvSpPr>
        <p:spPr>
          <a:xfrm>
            <a:off x="1602141" y="1595702"/>
            <a:ext cx="10067335" cy="4920298"/>
          </a:xfrm>
          <a:prstGeom prst="roundRect">
            <a:avLst>
              <a:gd name="adj" fmla="val 6645"/>
            </a:avLst>
          </a:prstGeom>
          <a:noFill/>
          <a:ln w="57150">
            <a:solidFill>
              <a:schemeClr val="accent2"/>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30000"/>
              </a:lnSpc>
              <a:spcAft>
                <a:spcPts val="600"/>
              </a:spcAft>
            </a:pPr>
            <a:r>
              <a:rPr lang="en-AU" sz="1600" dirty="0">
                <a:solidFill>
                  <a:schemeClr val="accent2"/>
                </a:solidFill>
                <a:ea typeface="+mn-lt"/>
                <a:cs typeface="+mn-lt"/>
              </a:rPr>
              <a:t>In </a:t>
            </a:r>
            <a:r>
              <a:rPr lang="en-AU" sz="1600" i="1" dirty="0">
                <a:solidFill>
                  <a:schemeClr val="accent2"/>
                </a:solidFill>
                <a:ea typeface="+mn-lt"/>
                <a:cs typeface="+mn-lt"/>
              </a:rPr>
              <a:t>Somebody That I Used To Know</a:t>
            </a:r>
            <a:r>
              <a:rPr lang="en-AU" sz="1600" dirty="0">
                <a:solidFill>
                  <a:schemeClr val="accent2"/>
                </a:solidFill>
                <a:ea typeface="+mn-lt"/>
                <a:cs typeface="+mn-lt"/>
              </a:rPr>
              <a:t>, Reis uses the element of space through contrasting levels, shapes and the dancer’s relationship with one another, in conjunction with film techniques to communicate a sense of chaos and disconnection experienced in the deterioration of a relationship</a:t>
            </a:r>
            <a:r>
              <a:rPr lang="en-AU" sz="1600" dirty="0">
                <a:solidFill>
                  <a:schemeClr val="tx2"/>
                </a:solidFill>
                <a:ea typeface="+mn-lt"/>
                <a:cs typeface="+mn-lt"/>
              </a:rPr>
              <a:t>. Within the opening phrases, the dancers move quickly between low and high levels, collapsing and rebounding in and out of a wide frame, conveying disorientation and confusion. Angular hands connect slowly, contrasted by a percussive breaking apart, juxtaposed by the word 'together' heard in the accompaniment. </a:t>
            </a:r>
            <a:r>
              <a:rPr lang="en-AU" sz="1600" dirty="0">
                <a:solidFill>
                  <a:srgbClr val="E5851B"/>
                </a:solidFill>
                <a:ea typeface="+mn-lt"/>
                <a:cs typeface="+mn-lt"/>
              </a:rPr>
              <a:t>These contrasting choices in level and shape as they move in and out of frame emphasise the emotional turmoil experienced by the dancers, creating tension and instability that is reflective of Reis’s intent of a lack of emotional regulation when experiencing loss. </a:t>
            </a:r>
            <a:r>
              <a:rPr lang="en-AU" sz="1600" dirty="0">
                <a:solidFill>
                  <a:schemeClr val="tx2"/>
                </a:solidFill>
                <a:ea typeface="+mn-lt"/>
                <a:cs typeface="+mn-lt"/>
              </a:rPr>
              <a:t>Furthermore, film techniques intensify the emotional isolation experienced by the dancers. A sudden and quick close-up of the female dancer pushing the camera away with splayed fingers </a:t>
            </a:r>
            <a:r>
              <a:rPr lang="en-AU" sz="1600" dirty="0">
                <a:solidFill>
                  <a:srgbClr val="E5851B"/>
                </a:solidFill>
                <a:ea typeface="+mn-lt"/>
                <a:cs typeface="+mn-lt"/>
              </a:rPr>
              <a:t>captures the contrast between emotional connection and disconnection, emphasised through the manipulation of the viewer as the ‘other’ in the relationship. This elicits an emotional response from the audience. The combination of these contrasting shots conveys instability and tension, creating a sense of confusion and chaos. </a:t>
            </a:r>
            <a:r>
              <a:rPr lang="en-AU" sz="1600" dirty="0">
                <a:solidFill>
                  <a:srgbClr val="3CC473"/>
                </a:solidFill>
                <a:ea typeface="+mn-lt"/>
                <a:cs typeface="+mn-lt"/>
              </a:rPr>
              <a:t>Thus, through the manipulation of space and film techniques, Reis successfully emulates the turbulent emotions experienced in the emotional aftermath of a relationship breakdown. </a:t>
            </a:r>
            <a:endParaRPr lang="en-US" sz="1800" dirty="0">
              <a:solidFill>
                <a:srgbClr val="3CC473"/>
              </a:solidFill>
              <a:ea typeface="+mn-lt"/>
              <a:cs typeface="+mn-lt"/>
            </a:endParaRPr>
          </a:p>
        </p:txBody>
      </p:sp>
      <p:sp>
        <p:nvSpPr>
          <p:cNvPr id="7" name="Slide Number Placeholder 6">
            <a:extLst>
              <a:ext uri="{FF2B5EF4-FFF2-40B4-BE49-F238E27FC236}">
                <a16:creationId xmlns:a16="http://schemas.microsoft.com/office/drawing/2014/main" id="{5A8DB6E4-08D1-D71F-D059-6A1E4F50BD1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129</a:t>
            </a:fld>
            <a:endParaRPr lang="en-AU" dirty="0"/>
          </a:p>
        </p:txBody>
      </p:sp>
    </p:spTree>
    <p:extLst>
      <p:ext uri="{BB962C8B-B14F-4D97-AF65-F5344CB8AC3E}">
        <p14:creationId xmlns:p14="http://schemas.microsoft.com/office/powerpoint/2010/main" val="244339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826AC-1F46-C168-8549-43C5B8E0A49C}"/>
            </a:ext>
          </a:extLst>
        </p:cNvPr>
        <p:cNvGrpSpPr/>
        <p:nvPr/>
      </p:nvGrpSpPr>
      <p:grpSpPr>
        <a:xfrm>
          <a:off x="0" y="0"/>
          <a:ext cx="0" cy="0"/>
          <a:chOff x="0" y="0"/>
          <a:chExt cx="0" cy="0"/>
        </a:xfrm>
      </p:grpSpPr>
      <p:sp>
        <p:nvSpPr>
          <p:cNvPr id="10" name="Title 2">
            <a:extLst>
              <a:ext uri="{FF2B5EF4-FFF2-40B4-BE49-F238E27FC236}">
                <a16:creationId xmlns:a16="http://schemas.microsoft.com/office/drawing/2014/main" id="{D064C8CE-148D-6206-53CF-D9F8EE817001}"/>
              </a:ext>
            </a:extLst>
          </p:cNvPr>
          <p:cNvSpPr txBox="1">
            <a:spLocks noGrp="1"/>
          </p:cNvSpPr>
          <p:nvPr>
            <p:ph type="title" idx="4294967295"/>
          </p:nvPr>
        </p:nvSpPr>
        <p:spPr>
          <a:xfrm>
            <a:off x="360000" y="373864"/>
            <a:ext cx="11484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a:ea typeface="+mj-ea"/>
                <a:cs typeface="Arial"/>
              </a:rPr>
              <a:t>The history of dance film  (2)</a:t>
            </a:r>
            <a:endPar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19" name="TextBox 18">
            <a:extLst>
              <a:ext uri="{FF2B5EF4-FFF2-40B4-BE49-F238E27FC236}">
                <a16:creationId xmlns:a16="http://schemas.microsoft.com/office/drawing/2014/main" id="{629F382F-1556-F5BE-FDB3-82DA3DB1ED61}"/>
              </a:ext>
            </a:extLst>
          </p:cNvPr>
          <p:cNvSpPr txBox="1"/>
          <p:nvPr/>
        </p:nvSpPr>
        <p:spPr>
          <a:xfrm>
            <a:off x="360000" y="841669"/>
            <a:ext cx="6096000" cy="400110"/>
          </a:xfrm>
          <a:prstGeom prst="rect">
            <a:avLst/>
          </a:prstGeom>
          <a:noFill/>
        </p:spPr>
        <p:txBody>
          <a:bodyPr wrap="square" lIns="91440" tIns="45720" rIns="91440" bIns="45720" anchor="t">
            <a:spAutoFit/>
          </a:bodyPr>
          <a:lstStyle/>
          <a:p>
            <a:r>
              <a:rPr lang="en-AU" sz="2000">
                <a:solidFill>
                  <a:schemeClr val="accent1">
                    <a:lumMod val="49000"/>
                    <a:lumOff val="51000"/>
                  </a:schemeClr>
                </a:solidFill>
              </a:rPr>
              <a:t>1.2a </a:t>
            </a:r>
            <a:endParaRPr lang="en-AU" sz="2000">
              <a:solidFill>
                <a:schemeClr val="accent1">
                  <a:lumMod val="49000"/>
                  <a:lumOff val="51000"/>
                </a:schemeClr>
              </a:solidFill>
              <a:cs typeface="Arial"/>
            </a:endParaRPr>
          </a:p>
        </p:txBody>
      </p:sp>
      <p:sp>
        <p:nvSpPr>
          <p:cNvPr id="23" name="TextBox 22" descr="A time line of dates and information that starts at 1800's and finishes at 1905">
            <a:extLst>
              <a:ext uri="{FF2B5EF4-FFF2-40B4-BE49-F238E27FC236}">
                <a16:creationId xmlns:a16="http://schemas.microsoft.com/office/drawing/2014/main" id="{B23C0E7C-AF6A-FB33-8502-1AEB0B7D8CD2}"/>
              </a:ext>
            </a:extLst>
          </p:cNvPr>
          <p:cNvSpPr txBox="1"/>
          <p:nvPr/>
        </p:nvSpPr>
        <p:spPr>
          <a:xfrm>
            <a:off x="360000" y="1307246"/>
            <a:ext cx="700418" cy="338554"/>
          </a:xfrm>
          <a:prstGeom prst="rect">
            <a:avLst/>
          </a:prstGeom>
          <a:noFill/>
        </p:spPr>
        <p:txBody>
          <a:bodyPr wrap="square" lIns="91440" tIns="45720" rIns="91440" bIns="45720" rtlCol="0" anchor="ctr">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r>
              <a:rPr lang="en-US" sz="1600" b="1">
                <a:latin typeface="Arial"/>
                <a:ea typeface="Noto Sans"/>
                <a:cs typeface="Noto Sans"/>
              </a:rPr>
              <a:t>Start</a:t>
            </a:r>
          </a:p>
        </p:txBody>
      </p:sp>
      <p:grpSp>
        <p:nvGrpSpPr>
          <p:cNvPr id="4" name="Group 3">
            <a:extLst>
              <a:ext uri="{FF2B5EF4-FFF2-40B4-BE49-F238E27FC236}">
                <a16:creationId xmlns:a16="http://schemas.microsoft.com/office/drawing/2014/main" id="{6F8820DE-96B6-874D-840A-12F5E075E307}"/>
              </a:ext>
              <a:ext uri="{C183D7F6-B498-43B3-948B-1728B52AA6E4}">
                <adec:decorative xmlns:adec="http://schemas.microsoft.com/office/drawing/2017/decorative" val="1"/>
              </a:ext>
            </a:extLst>
          </p:cNvPr>
          <p:cNvGrpSpPr/>
          <p:nvPr/>
        </p:nvGrpSpPr>
        <p:grpSpPr>
          <a:xfrm>
            <a:off x="710214" y="1663454"/>
            <a:ext cx="1071510" cy="4644638"/>
            <a:chOff x="710214" y="1640064"/>
            <a:chExt cx="1174235" cy="5089915"/>
          </a:xfrm>
        </p:grpSpPr>
        <p:cxnSp>
          <p:nvCxnSpPr>
            <p:cNvPr id="24" name="Straight Connector 23">
              <a:extLst>
                <a:ext uri="{FF2B5EF4-FFF2-40B4-BE49-F238E27FC236}">
                  <a16:creationId xmlns:a16="http://schemas.microsoft.com/office/drawing/2014/main" id="{E7E735DC-ABEF-F1E0-A21A-C55AB5611405}"/>
                </a:ext>
                <a:ext uri="{C183D7F6-B498-43B3-948B-1728B52AA6E4}">
                  <adec:decorative xmlns:adec="http://schemas.microsoft.com/office/drawing/2017/decorative" val="1"/>
                </a:ext>
              </a:extLst>
            </p:cNvPr>
            <p:cNvCxnSpPr>
              <a:cxnSpLocks/>
            </p:cNvCxnSpPr>
            <p:nvPr/>
          </p:nvCxnSpPr>
          <p:spPr>
            <a:xfrm flipV="1">
              <a:off x="710214" y="1640064"/>
              <a:ext cx="0" cy="5089915"/>
            </a:xfrm>
            <a:prstGeom prst="line">
              <a:avLst/>
            </a:prstGeom>
            <a:ln w="50800">
              <a:solidFill>
                <a:schemeClr val="tx1">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descr="A time line of dates and information that starts at 1800's and finishes at 1905">
              <a:extLst>
                <a:ext uri="{FF2B5EF4-FFF2-40B4-BE49-F238E27FC236}">
                  <a16:creationId xmlns:a16="http://schemas.microsoft.com/office/drawing/2014/main" id="{9F17ED62-192D-A865-467D-CF1D8F3BE631}"/>
                </a:ext>
                <a:ext uri="{C183D7F6-B498-43B3-948B-1728B52AA6E4}">
                  <adec:decorative xmlns:adec="http://schemas.microsoft.com/office/drawing/2017/decorative" val="1"/>
                </a:ext>
              </a:extLst>
            </p:cNvPr>
            <p:cNvCxnSpPr>
              <a:cxnSpLocks/>
            </p:cNvCxnSpPr>
            <p:nvPr/>
          </p:nvCxnSpPr>
          <p:spPr>
            <a:xfrm>
              <a:off x="710214" y="1906056"/>
              <a:ext cx="1174235"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7" name="Straight Connector 36" descr="A time line of dates and information that starts at 1800's and finishes at 1905">
              <a:extLst>
                <a:ext uri="{FF2B5EF4-FFF2-40B4-BE49-F238E27FC236}">
                  <a16:creationId xmlns:a16="http://schemas.microsoft.com/office/drawing/2014/main" id="{92B764E3-91FC-7B46-1204-45049DCFC39A}"/>
                </a:ext>
                <a:ext uri="{C183D7F6-B498-43B3-948B-1728B52AA6E4}">
                  <adec:decorative xmlns:adec="http://schemas.microsoft.com/office/drawing/2017/decorative" val="1"/>
                </a:ext>
              </a:extLst>
            </p:cNvPr>
            <p:cNvCxnSpPr>
              <a:cxnSpLocks/>
            </p:cNvCxnSpPr>
            <p:nvPr/>
          </p:nvCxnSpPr>
          <p:spPr>
            <a:xfrm>
              <a:off x="710214" y="2982340"/>
              <a:ext cx="1174235"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7" name="Straight Connector 56" descr="A time line of dates and information that starts at 1800's and finishes at 1905">
              <a:extLst>
                <a:ext uri="{FF2B5EF4-FFF2-40B4-BE49-F238E27FC236}">
                  <a16:creationId xmlns:a16="http://schemas.microsoft.com/office/drawing/2014/main" id="{EF10A214-B9CC-8A1B-9302-27D2C4B8E925}"/>
                </a:ext>
                <a:ext uri="{C183D7F6-B498-43B3-948B-1728B52AA6E4}">
                  <adec:decorative xmlns:adec="http://schemas.microsoft.com/office/drawing/2017/decorative" val="1"/>
                </a:ext>
              </a:extLst>
            </p:cNvPr>
            <p:cNvCxnSpPr>
              <a:cxnSpLocks/>
            </p:cNvCxnSpPr>
            <p:nvPr/>
          </p:nvCxnSpPr>
          <p:spPr>
            <a:xfrm>
              <a:off x="710214" y="4058624"/>
              <a:ext cx="1174235"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8" name="Straight Connector 57" descr="A time line of dates and information that starts at 1800's and finishes at 1905">
              <a:extLst>
                <a:ext uri="{FF2B5EF4-FFF2-40B4-BE49-F238E27FC236}">
                  <a16:creationId xmlns:a16="http://schemas.microsoft.com/office/drawing/2014/main" id="{84FEC41E-6A37-4070-B81F-7FE8B4E50E39}"/>
                </a:ext>
                <a:ext uri="{C183D7F6-B498-43B3-948B-1728B52AA6E4}">
                  <adec:decorative xmlns:adec="http://schemas.microsoft.com/office/drawing/2017/decorative" val="1"/>
                </a:ext>
              </a:extLst>
            </p:cNvPr>
            <p:cNvCxnSpPr>
              <a:cxnSpLocks/>
            </p:cNvCxnSpPr>
            <p:nvPr/>
          </p:nvCxnSpPr>
          <p:spPr>
            <a:xfrm>
              <a:off x="710214" y="5134908"/>
              <a:ext cx="1174235"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descr="A time line of dates and information that starts at 1800's and finishes at 1905">
              <a:extLst>
                <a:ext uri="{FF2B5EF4-FFF2-40B4-BE49-F238E27FC236}">
                  <a16:creationId xmlns:a16="http://schemas.microsoft.com/office/drawing/2014/main" id="{85E04FBD-AAFB-6D2E-3EAF-7A60A940513C}"/>
                </a:ext>
                <a:ext uri="{C183D7F6-B498-43B3-948B-1728B52AA6E4}">
                  <adec:decorative xmlns:adec="http://schemas.microsoft.com/office/drawing/2017/decorative" val="1"/>
                </a:ext>
              </a:extLst>
            </p:cNvPr>
            <p:cNvCxnSpPr>
              <a:cxnSpLocks/>
            </p:cNvCxnSpPr>
            <p:nvPr/>
          </p:nvCxnSpPr>
          <p:spPr>
            <a:xfrm>
              <a:off x="710214" y="6211192"/>
              <a:ext cx="1174235"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36" name="Freeform 35">
            <a:extLst>
              <a:ext uri="{FF2B5EF4-FFF2-40B4-BE49-F238E27FC236}">
                <a16:creationId xmlns:a16="http://schemas.microsoft.com/office/drawing/2014/main" id="{A464ABF4-1F03-81A6-8569-5C9653D9E2BA}"/>
              </a:ext>
            </a:extLst>
          </p:cNvPr>
          <p:cNvSpPr/>
          <p:nvPr/>
        </p:nvSpPr>
        <p:spPr>
          <a:xfrm>
            <a:off x="2033719" y="1432775"/>
            <a:ext cx="986812" cy="946804"/>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dirty="0">
                <a:solidFill>
                  <a:schemeClr val="accent1"/>
                </a:solidFill>
              </a:rPr>
              <a:t>1899</a:t>
            </a:r>
          </a:p>
        </p:txBody>
      </p:sp>
      <p:sp>
        <p:nvSpPr>
          <p:cNvPr id="32" name="Freeform 31">
            <a:extLst>
              <a:ext uri="{FF2B5EF4-FFF2-40B4-BE49-F238E27FC236}">
                <a16:creationId xmlns:a16="http://schemas.microsoft.com/office/drawing/2014/main" id="{7813F237-2BDE-D067-1710-43FA1899E4F6}"/>
              </a:ext>
            </a:extLst>
          </p:cNvPr>
          <p:cNvSpPr/>
          <p:nvPr/>
        </p:nvSpPr>
        <p:spPr>
          <a:xfrm>
            <a:off x="3020532" y="1432775"/>
            <a:ext cx="7424367" cy="946804"/>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14000"/>
              </a:lnSpc>
              <a:spcAft>
                <a:spcPts val="600"/>
              </a:spcAft>
            </a:pPr>
            <a:r>
              <a:rPr lang="en-US" sz="1400" b="1" dirty="0">
                <a:solidFill>
                  <a:schemeClr val="bg1"/>
                </a:solidFill>
                <a:cs typeface="Poppins"/>
              </a:rPr>
              <a:t>Loie Fuller</a:t>
            </a:r>
            <a:endParaRPr lang="en-US" sz="1400" dirty="0"/>
          </a:p>
          <a:p>
            <a:pPr>
              <a:lnSpc>
                <a:spcPct val="114000"/>
              </a:lnSpc>
              <a:spcAft>
                <a:spcPts val="600"/>
              </a:spcAft>
            </a:pPr>
            <a:r>
              <a:rPr lang="en-US" sz="1400" dirty="0">
                <a:solidFill>
                  <a:schemeClr val="bg1"/>
                </a:solidFill>
                <a:ea typeface="Open Sans Light"/>
              </a:rPr>
              <a:t>Performed her 'Serpentine Dance' filmed by the Lumiere Brothers. </a:t>
            </a:r>
            <a:endParaRPr lang="en-US" sz="1400" dirty="0">
              <a:solidFill>
                <a:schemeClr val="bg1"/>
              </a:solidFill>
              <a:ea typeface="Open Sans Light"/>
              <a:cs typeface="Arial"/>
            </a:endParaRPr>
          </a:p>
        </p:txBody>
      </p:sp>
      <p:sp>
        <p:nvSpPr>
          <p:cNvPr id="46" name="Freeform 45">
            <a:extLst>
              <a:ext uri="{FF2B5EF4-FFF2-40B4-BE49-F238E27FC236}">
                <a16:creationId xmlns:a16="http://schemas.microsoft.com/office/drawing/2014/main" id="{3DB974D9-FB3F-7F57-E408-0A439E7F5334}"/>
              </a:ext>
            </a:extLst>
          </p:cNvPr>
          <p:cNvSpPr/>
          <p:nvPr/>
        </p:nvSpPr>
        <p:spPr>
          <a:xfrm>
            <a:off x="2033719" y="2414903"/>
            <a:ext cx="986812" cy="946804"/>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dirty="0">
                <a:solidFill>
                  <a:schemeClr val="accent1"/>
                </a:solidFill>
              </a:rPr>
              <a:t>1917</a:t>
            </a:r>
          </a:p>
        </p:txBody>
      </p:sp>
      <p:sp>
        <p:nvSpPr>
          <p:cNvPr id="45" name="Freeform 44">
            <a:extLst>
              <a:ext uri="{FF2B5EF4-FFF2-40B4-BE49-F238E27FC236}">
                <a16:creationId xmlns:a16="http://schemas.microsoft.com/office/drawing/2014/main" id="{9B6EA874-8BD2-E122-1873-C9767A7CC91A}"/>
              </a:ext>
            </a:extLst>
          </p:cNvPr>
          <p:cNvSpPr/>
          <p:nvPr/>
        </p:nvSpPr>
        <p:spPr>
          <a:xfrm>
            <a:off x="3020532" y="2414903"/>
            <a:ext cx="7424367" cy="946804"/>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14000"/>
              </a:lnSpc>
              <a:spcAft>
                <a:spcPts val="600"/>
              </a:spcAft>
            </a:pPr>
            <a:r>
              <a:rPr lang="en-US" sz="1400" b="1" dirty="0">
                <a:solidFill>
                  <a:schemeClr val="bg1"/>
                </a:solidFill>
                <a:ea typeface="Arial" charset="0"/>
                <a:cs typeface="Poppins"/>
              </a:rPr>
              <a:t>D.W Griffith</a:t>
            </a:r>
            <a:endParaRPr lang="en-US" sz="1400" b="1" dirty="0">
              <a:solidFill>
                <a:schemeClr val="bg1"/>
              </a:solidFill>
              <a:cs typeface="Poppins"/>
            </a:endParaRPr>
          </a:p>
          <a:p>
            <a:pPr>
              <a:lnSpc>
                <a:spcPct val="114000"/>
              </a:lnSpc>
              <a:spcAft>
                <a:spcPts val="600"/>
              </a:spcAft>
            </a:pPr>
            <a:r>
              <a:rPr lang="en-US" sz="1400" dirty="0">
                <a:solidFill>
                  <a:schemeClr val="bg1"/>
                </a:solidFill>
                <a:ea typeface="Open Sans Light"/>
              </a:rPr>
              <a:t>Created his silent epic 'Intolerance', which includes a temple scene spectacle with 100 Denishawn dancers. </a:t>
            </a:r>
            <a:endParaRPr lang="en-US" sz="1400" dirty="0">
              <a:solidFill>
                <a:schemeClr val="bg1"/>
              </a:solidFill>
            </a:endParaRPr>
          </a:p>
        </p:txBody>
      </p:sp>
      <p:sp>
        <p:nvSpPr>
          <p:cNvPr id="50" name="Freeform 49">
            <a:extLst>
              <a:ext uri="{FF2B5EF4-FFF2-40B4-BE49-F238E27FC236}">
                <a16:creationId xmlns:a16="http://schemas.microsoft.com/office/drawing/2014/main" id="{4A51C7AA-75F6-D3AE-4404-73163B13F69D}"/>
              </a:ext>
            </a:extLst>
          </p:cNvPr>
          <p:cNvSpPr/>
          <p:nvPr/>
        </p:nvSpPr>
        <p:spPr>
          <a:xfrm>
            <a:off x="2033719" y="3397032"/>
            <a:ext cx="986812" cy="946804"/>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dirty="0">
                <a:solidFill>
                  <a:schemeClr val="accent1"/>
                </a:solidFill>
              </a:rPr>
              <a:t>1924</a:t>
            </a:r>
          </a:p>
        </p:txBody>
      </p:sp>
      <p:sp>
        <p:nvSpPr>
          <p:cNvPr id="49" name="Freeform 48">
            <a:extLst>
              <a:ext uri="{FF2B5EF4-FFF2-40B4-BE49-F238E27FC236}">
                <a16:creationId xmlns:a16="http://schemas.microsoft.com/office/drawing/2014/main" id="{1BB853FD-3579-47D5-28BD-9AFACEEAD5E9}"/>
              </a:ext>
            </a:extLst>
          </p:cNvPr>
          <p:cNvSpPr/>
          <p:nvPr/>
        </p:nvSpPr>
        <p:spPr>
          <a:xfrm>
            <a:off x="3020532" y="3397032"/>
            <a:ext cx="7424367" cy="946804"/>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14000"/>
              </a:lnSpc>
              <a:spcAft>
                <a:spcPts val="600"/>
              </a:spcAft>
            </a:pPr>
            <a:r>
              <a:rPr lang="en-US" sz="1400" b="1" dirty="0">
                <a:solidFill>
                  <a:schemeClr val="bg1"/>
                </a:solidFill>
                <a:ea typeface="Arial" charset="0"/>
                <a:cs typeface="Poppins"/>
              </a:rPr>
              <a:t>Fernand Leger</a:t>
            </a:r>
          </a:p>
          <a:p>
            <a:pPr>
              <a:lnSpc>
                <a:spcPct val="114000"/>
              </a:lnSpc>
              <a:spcAft>
                <a:spcPts val="600"/>
              </a:spcAft>
            </a:pPr>
            <a:r>
              <a:rPr lang="en-US" sz="1400" dirty="0">
                <a:solidFill>
                  <a:schemeClr val="bg1"/>
                </a:solidFill>
                <a:ea typeface="Open Sans Light"/>
                <a:cs typeface="Noto Sans ExtraLight" panose="020B0302040504020204" pitchFamily="34" charset="0"/>
              </a:rPr>
              <a:t>Made 'Le Ballet Mecanique' – an avant-garde film which experiments with motion and rhythm of objects and people. </a:t>
            </a:r>
          </a:p>
        </p:txBody>
      </p:sp>
      <p:sp>
        <p:nvSpPr>
          <p:cNvPr id="52" name="Freeform 51">
            <a:extLst>
              <a:ext uri="{FF2B5EF4-FFF2-40B4-BE49-F238E27FC236}">
                <a16:creationId xmlns:a16="http://schemas.microsoft.com/office/drawing/2014/main" id="{22F07C5D-F006-2D22-C6B9-68BED72EDB28}"/>
              </a:ext>
            </a:extLst>
          </p:cNvPr>
          <p:cNvSpPr/>
          <p:nvPr/>
        </p:nvSpPr>
        <p:spPr>
          <a:xfrm>
            <a:off x="2033719" y="4379160"/>
            <a:ext cx="986812" cy="946804"/>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dirty="0">
                <a:solidFill>
                  <a:schemeClr val="accent1"/>
                </a:solidFill>
              </a:rPr>
              <a:t>1929</a:t>
            </a:r>
          </a:p>
        </p:txBody>
      </p:sp>
      <p:sp>
        <p:nvSpPr>
          <p:cNvPr id="51" name="Freeform 50">
            <a:extLst>
              <a:ext uri="{FF2B5EF4-FFF2-40B4-BE49-F238E27FC236}">
                <a16:creationId xmlns:a16="http://schemas.microsoft.com/office/drawing/2014/main" id="{B2C81ED1-68E3-7E58-271E-F95BDB1A926A}"/>
              </a:ext>
            </a:extLst>
          </p:cNvPr>
          <p:cNvSpPr/>
          <p:nvPr/>
        </p:nvSpPr>
        <p:spPr>
          <a:xfrm>
            <a:off x="3020532" y="4379160"/>
            <a:ext cx="7424367" cy="946804"/>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14000"/>
              </a:lnSpc>
              <a:spcAft>
                <a:spcPts val="600"/>
              </a:spcAft>
            </a:pPr>
            <a:r>
              <a:rPr lang="en-US" sz="1400" b="1" dirty="0">
                <a:solidFill>
                  <a:schemeClr val="bg1"/>
                </a:solidFill>
                <a:ea typeface="Arial" charset="0"/>
                <a:cs typeface="Poppins"/>
              </a:rPr>
              <a:t>Mary Wigman</a:t>
            </a:r>
          </a:p>
          <a:p>
            <a:pPr lvl="0">
              <a:lnSpc>
                <a:spcPct val="114000"/>
              </a:lnSpc>
              <a:spcAft>
                <a:spcPts val="600"/>
              </a:spcAft>
              <a:defRPr/>
            </a:pPr>
            <a:r>
              <a:rPr lang="en-US" sz="1400" dirty="0">
                <a:solidFill>
                  <a:srgbClr val="FFFFFF"/>
                </a:solidFill>
                <a:ea typeface="Open Sans Light"/>
                <a:cs typeface="Arial"/>
              </a:rPr>
              <a:t>Made '</a:t>
            </a:r>
            <a:r>
              <a:rPr lang="en-US" sz="1400" dirty="0" err="1">
                <a:solidFill>
                  <a:srgbClr val="FFFFFF"/>
                </a:solidFill>
                <a:ea typeface="Open Sans Light"/>
                <a:cs typeface="Arial"/>
              </a:rPr>
              <a:t>Hexentanz</a:t>
            </a:r>
            <a:r>
              <a:rPr lang="en-US" sz="1400" dirty="0">
                <a:solidFill>
                  <a:srgbClr val="FFFFFF"/>
                </a:solidFill>
                <a:ea typeface="Open Sans Light"/>
                <a:cs typeface="Arial"/>
              </a:rPr>
              <a:t>' (Witch Dance). Wigman was a pioneer of ‘expressionist’ dance.  </a:t>
            </a:r>
            <a:endParaRPr lang="en-US" sz="2000" dirty="0">
              <a:solidFill>
                <a:srgbClr val="FFFFFF"/>
              </a:solidFill>
              <a:cs typeface="Arial"/>
            </a:endParaRPr>
          </a:p>
        </p:txBody>
      </p:sp>
      <p:sp>
        <p:nvSpPr>
          <p:cNvPr id="3" name="Freeform 2">
            <a:extLst>
              <a:ext uri="{FF2B5EF4-FFF2-40B4-BE49-F238E27FC236}">
                <a16:creationId xmlns:a16="http://schemas.microsoft.com/office/drawing/2014/main" id="{E5D95DA5-6BFE-A7FB-07E3-AEFE2E19B589}"/>
              </a:ext>
            </a:extLst>
          </p:cNvPr>
          <p:cNvSpPr/>
          <p:nvPr/>
        </p:nvSpPr>
        <p:spPr>
          <a:xfrm>
            <a:off x="2033719" y="5361288"/>
            <a:ext cx="986812" cy="946804"/>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dirty="0">
                <a:solidFill>
                  <a:schemeClr val="accent1"/>
                </a:solidFill>
              </a:rPr>
              <a:t>1910’s–1930’s</a:t>
            </a:r>
          </a:p>
        </p:txBody>
      </p:sp>
      <p:sp>
        <p:nvSpPr>
          <p:cNvPr id="2" name="Freeform 1">
            <a:extLst>
              <a:ext uri="{FF2B5EF4-FFF2-40B4-BE49-F238E27FC236}">
                <a16:creationId xmlns:a16="http://schemas.microsoft.com/office/drawing/2014/main" id="{B5C3586A-F57E-A880-21F9-749983D73F2A}"/>
              </a:ext>
            </a:extLst>
          </p:cNvPr>
          <p:cNvSpPr/>
          <p:nvPr/>
        </p:nvSpPr>
        <p:spPr>
          <a:xfrm>
            <a:off x="3020532" y="5361288"/>
            <a:ext cx="7424367" cy="946804"/>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14000"/>
              </a:lnSpc>
              <a:spcAft>
                <a:spcPts val="600"/>
              </a:spcAft>
            </a:pPr>
            <a:r>
              <a:rPr lang="en-US" sz="1400" b="1" dirty="0">
                <a:solidFill>
                  <a:schemeClr val="bg1"/>
                </a:solidFill>
                <a:ea typeface="Arial" charset="0"/>
                <a:cs typeface="Poppins"/>
              </a:rPr>
              <a:t>Indian silent and early sound cinema</a:t>
            </a:r>
          </a:p>
          <a:p>
            <a:pPr>
              <a:lnSpc>
                <a:spcPct val="114000"/>
              </a:lnSpc>
              <a:spcAft>
                <a:spcPts val="600"/>
              </a:spcAft>
            </a:pPr>
            <a:r>
              <a:rPr lang="en-US" sz="1400" dirty="0">
                <a:solidFill>
                  <a:schemeClr val="bg1"/>
                </a:solidFill>
                <a:ea typeface="Open Sans Light"/>
                <a:cs typeface="Arial"/>
              </a:rPr>
              <a:t>Dance sequences appeared in Indian films, drawing on classical and folk traditions and integrating movement into narrative storytelling.</a:t>
            </a:r>
            <a:endParaRPr lang="en-US" sz="1400" dirty="0">
              <a:solidFill>
                <a:schemeClr val="bg1"/>
              </a:solidFill>
              <a:cs typeface="Arial"/>
            </a:endParaRPr>
          </a:p>
        </p:txBody>
      </p:sp>
      <p:sp>
        <p:nvSpPr>
          <p:cNvPr id="5" name="Slide Number Placeholder 3">
            <a:extLst>
              <a:ext uri="{FF2B5EF4-FFF2-40B4-BE49-F238E27FC236}">
                <a16:creationId xmlns:a16="http://schemas.microsoft.com/office/drawing/2014/main" id="{2EC4E73E-3753-443F-B4C6-FBFC03B236DE}"/>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13</a:t>
            </a:fld>
            <a:endParaRPr lang="en-AU" sz="1200" dirty="0"/>
          </a:p>
        </p:txBody>
      </p:sp>
      <p:sp>
        <p:nvSpPr>
          <p:cNvPr id="7" name="TextBox 6">
            <a:extLst>
              <a:ext uri="{FF2B5EF4-FFF2-40B4-BE49-F238E27FC236}">
                <a16:creationId xmlns:a16="http://schemas.microsoft.com/office/drawing/2014/main" id="{CEB96D4A-9EAE-CD06-065B-0E98B3B029DD}"/>
              </a:ext>
            </a:extLst>
          </p:cNvPr>
          <p:cNvSpPr txBox="1"/>
          <p:nvPr/>
        </p:nvSpPr>
        <p:spPr>
          <a:xfrm>
            <a:off x="360000" y="6373560"/>
            <a:ext cx="8378644" cy="501676"/>
          </a:xfrm>
          <a:prstGeom prst="rect">
            <a:avLst/>
          </a:prstGeom>
          <a:noFill/>
        </p:spPr>
        <p:txBody>
          <a:bodyPr wrap="square">
            <a:spAutoFit/>
          </a:bodyPr>
          <a:lstStyle/>
          <a:p>
            <a:pPr>
              <a:lnSpc>
                <a:spcPct val="114000"/>
              </a:lnSpc>
            </a:pPr>
            <a:r>
              <a:rPr lang="en-AU" sz="800" dirty="0"/>
              <a:t>Australian National University, </a:t>
            </a:r>
            <a:r>
              <a:rPr lang="en-AU" sz="800" dirty="0">
                <a:hlinkClick r:id="rId2"/>
              </a:rPr>
              <a:t>Bollywood: Where Dreams Dance on Screen</a:t>
            </a:r>
            <a:r>
              <a:rPr lang="en-AU" sz="800" dirty="0"/>
              <a:t>, accessed 10 December 2025. |Britannica, </a:t>
            </a:r>
            <a:r>
              <a:rPr lang="en-AU" sz="800" dirty="0">
                <a:hlinkClick r:id="rId3"/>
              </a:rPr>
              <a:t>History of Film – D.W. Griffith</a:t>
            </a:r>
            <a:r>
              <a:rPr lang="en-AU" sz="800" dirty="0"/>
              <a:t>, accessed 10 December 2025.</a:t>
            </a:r>
          </a:p>
          <a:p>
            <a:pPr>
              <a:lnSpc>
                <a:spcPct val="114000"/>
              </a:lnSpc>
            </a:pPr>
            <a:r>
              <a:rPr lang="en-AU" sz="800" dirty="0"/>
              <a:t>Encyclopaedia Britannica, </a:t>
            </a:r>
            <a:r>
              <a:rPr lang="en-AU" sz="800" dirty="0">
                <a:hlinkClick r:id="rId4"/>
              </a:rPr>
              <a:t>Mary Wigman, </a:t>
            </a:r>
            <a:r>
              <a:rPr lang="en-AU" sz="800" dirty="0"/>
              <a:t>accessed 10 December 2025. |Museum of Modern Art (MoMA), </a:t>
            </a:r>
            <a:r>
              <a:rPr lang="en-AU" sz="800" dirty="0">
                <a:hlinkClick r:id="rId5"/>
              </a:rPr>
              <a:t>Fernand Léger Ballet mécanique </a:t>
            </a:r>
            <a:r>
              <a:rPr lang="en-AU" sz="800" dirty="0"/>
              <a:t>(1924), accessed 10 December 2025.</a:t>
            </a:r>
          </a:p>
          <a:p>
            <a:pPr>
              <a:lnSpc>
                <a:spcPct val="114000"/>
              </a:lnSpc>
            </a:pPr>
            <a:r>
              <a:rPr lang="en-AU" sz="800" dirty="0"/>
              <a:t>The Public Domain Review, </a:t>
            </a:r>
            <a:r>
              <a:rPr lang="en-AU" sz="800" dirty="0">
                <a:hlinkClick r:id="rId6"/>
              </a:rPr>
              <a:t>Loie Fuller and the Serpentine</a:t>
            </a:r>
            <a:r>
              <a:rPr lang="en-AU" sz="800" dirty="0"/>
              <a:t>, accessed 10 December 2025.</a:t>
            </a:r>
          </a:p>
        </p:txBody>
      </p:sp>
    </p:spTree>
    <p:extLst>
      <p:ext uri="{BB962C8B-B14F-4D97-AF65-F5344CB8AC3E}">
        <p14:creationId xmlns:p14="http://schemas.microsoft.com/office/powerpoint/2010/main" val="368014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5D314-35EB-9DA9-C211-90B32DEF973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35FF326-628A-7F1A-AE03-1C7035888218}"/>
              </a:ext>
            </a:extLst>
          </p:cNvPr>
          <p:cNvSpPr>
            <a:spLocks noGrp="1"/>
          </p:cNvSpPr>
          <p:nvPr>
            <p:ph type="title"/>
          </p:nvPr>
        </p:nvSpPr>
        <p:spPr/>
        <p:txBody>
          <a:bodyPr/>
          <a:lstStyle/>
          <a:p>
            <a:r>
              <a:rPr lang="en-AU" dirty="0">
                <a:latin typeface="Arial"/>
                <a:cs typeface="Arial"/>
              </a:rPr>
              <a:t>Space analysis – ‘we do’ (1)</a:t>
            </a:r>
          </a:p>
        </p:txBody>
      </p:sp>
      <p:sp>
        <p:nvSpPr>
          <p:cNvPr id="6" name="Text Placeholder 5">
            <a:extLst>
              <a:ext uri="{FF2B5EF4-FFF2-40B4-BE49-F238E27FC236}">
                <a16:creationId xmlns:a16="http://schemas.microsoft.com/office/drawing/2014/main" id="{AB6D08E9-3B66-F0D0-6998-71C9DD15D724}"/>
              </a:ext>
            </a:extLst>
          </p:cNvPr>
          <p:cNvSpPr>
            <a:spLocks noGrp="1"/>
          </p:cNvSpPr>
          <p:nvPr>
            <p:ph type="body" sz="quarter" idx="18"/>
          </p:nvPr>
        </p:nvSpPr>
        <p:spPr/>
        <p:txBody>
          <a:bodyPr/>
          <a:lstStyle/>
          <a:p>
            <a:r>
              <a:rPr lang="en-AU"/>
              <a:t>5.5i</a:t>
            </a:r>
          </a:p>
        </p:txBody>
      </p:sp>
      <p:graphicFrame>
        <p:nvGraphicFramePr>
          <p:cNvPr id="2" name="Table 1">
            <a:extLst>
              <a:ext uri="{FF2B5EF4-FFF2-40B4-BE49-F238E27FC236}">
                <a16:creationId xmlns:a16="http://schemas.microsoft.com/office/drawing/2014/main" id="{EA3326DE-7F37-8D5E-0E00-28CCB0CD2715}"/>
              </a:ext>
            </a:extLst>
          </p:cNvPr>
          <p:cNvGraphicFramePr>
            <a:graphicFrameLocks noGrp="1"/>
          </p:cNvGraphicFramePr>
          <p:nvPr>
            <p:extLst>
              <p:ext uri="{D42A27DB-BD31-4B8C-83A1-F6EECF244321}">
                <p14:modId xmlns:p14="http://schemas.microsoft.com/office/powerpoint/2010/main" val="2707357028"/>
              </p:ext>
            </p:extLst>
          </p:nvPr>
        </p:nvGraphicFramePr>
        <p:xfrm>
          <a:off x="359999" y="1454411"/>
          <a:ext cx="11484000" cy="4899713"/>
        </p:xfrm>
        <a:graphic>
          <a:graphicData uri="http://schemas.openxmlformats.org/drawingml/2006/table">
            <a:tbl>
              <a:tblPr firstRow="1" bandRow="1">
                <a:tableStyleId>{B301B821-A1FF-4177-AEE7-76D212191A09}</a:tableStyleId>
              </a:tblPr>
              <a:tblGrid>
                <a:gridCol w="2432160">
                  <a:extLst>
                    <a:ext uri="{9D8B030D-6E8A-4147-A177-3AD203B41FA5}">
                      <a16:colId xmlns:a16="http://schemas.microsoft.com/office/drawing/2014/main" val="3078147274"/>
                    </a:ext>
                  </a:extLst>
                </a:gridCol>
                <a:gridCol w="1810368">
                  <a:extLst>
                    <a:ext uri="{9D8B030D-6E8A-4147-A177-3AD203B41FA5}">
                      <a16:colId xmlns:a16="http://schemas.microsoft.com/office/drawing/2014/main" val="4066738028"/>
                    </a:ext>
                  </a:extLst>
                </a:gridCol>
                <a:gridCol w="1810368">
                  <a:extLst>
                    <a:ext uri="{9D8B030D-6E8A-4147-A177-3AD203B41FA5}">
                      <a16:colId xmlns:a16="http://schemas.microsoft.com/office/drawing/2014/main" val="14018071"/>
                    </a:ext>
                  </a:extLst>
                </a:gridCol>
                <a:gridCol w="1810368">
                  <a:extLst>
                    <a:ext uri="{9D8B030D-6E8A-4147-A177-3AD203B41FA5}">
                      <a16:colId xmlns:a16="http://schemas.microsoft.com/office/drawing/2014/main" val="2187448249"/>
                    </a:ext>
                  </a:extLst>
                </a:gridCol>
                <a:gridCol w="1810368">
                  <a:extLst>
                    <a:ext uri="{9D8B030D-6E8A-4147-A177-3AD203B41FA5}">
                      <a16:colId xmlns:a16="http://schemas.microsoft.com/office/drawing/2014/main" val="4070637709"/>
                    </a:ext>
                  </a:extLst>
                </a:gridCol>
                <a:gridCol w="1810368">
                  <a:extLst>
                    <a:ext uri="{9D8B030D-6E8A-4147-A177-3AD203B41FA5}">
                      <a16:colId xmlns:a16="http://schemas.microsoft.com/office/drawing/2014/main" val="2916045606"/>
                    </a:ext>
                  </a:extLst>
                </a:gridCol>
              </a:tblGrid>
              <a:tr h="524511">
                <a:tc>
                  <a:txBody>
                    <a:bodyPr/>
                    <a:lstStyle/>
                    <a:p>
                      <a:pPr lvl="0" algn="l">
                        <a:lnSpc>
                          <a:spcPct val="114000"/>
                        </a:lnSpc>
                        <a:spcAft>
                          <a:spcPts val="600"/>
                        </a:spcAft>
                        <a:buNone/>
                      </a:pPr>
                      <a:r>
                        <a:rPr lang="en-AU" sz="1800" dirty="0">
                          <a:solidFill>
                            <a:schemeClr val="bg1"/>
                          </a:solidFill>
                        </a:rPr>
                        <a:t>Space component</a:t>
                      </a: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1800" dirty="0">
                          <a:solidFill>
                            <a:schemeClr val="bg1"/>
                          </a:solidFill>
                        </a:rPr>
                        <a:t>Who  </a:t>
                      </a:r>
                      <a:endParaRPr lang="en-US" sz="1800" dirty="0">
                        <a:solidFill>
                          <a:schemeClr val="bg1"/>
                        </a:solidFill>
                      </a:endParaRPr>
                    </a:p>
                    <a:p>
                      <a:pPr lvl="0" algn="l">
                        <a:lnSpc>
                          <a:spcPct val="114000"/>
                        </a:lnSpc>
                        <a:spcAft>
                          <a:spcPts val="600"/>
                        </a:spcAft>
                        <a:buNone/>
                      </a:pPr>
                      <a:r>
                        <a:rPr lang="en-AU" sz="1400" b="0" dirty="0">
                          <a:solidFill>
                            <a:schemeClr val="bg1"/>
                          </a:solidFill>
                        </a:rPr>
                        <a:t>Nouns</a:t>
                      </a:r>
                    </a:p>
                    <a:p>
                      <a:pPr lvl="0" algn="l">
                        <a:lnSpc>
                          <a:spcPct val="114000"/>
                        </a:lnSpc>
                        <a:spcAft>
                          <a:spcPts val="600"/>
                        </a:spcAft>
                        <a:buNone/>
                      </a:pPr>
                      <a:r>
                        <a:rPr lang="en-AU" sz="1400" b="0" dirty="0">
                          <a:solidFill>
                            <a:schemeClr val="bg1"/>
                          </a:solidFill>
                        </a:rPr>
                        <a:t>name, people, places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1800" dirty="0">
                          <a:solidFill>
                            <a:schemeClr val="bg1"/>
                          </a:solidFill>
                        </a:rPr>
                        <a:t>What </a:t>
                      </a:r>
                      <a:endParaRPr lang="en-US" sz="1800" dirty="0">
                        <a:solidFill>
                          <a:schemeClr val="bg1"/>
                        </a:solidFill>
                      </a:endParaRPr>
                    </a:p>
                    <a:p>
                      <a:pPr marL="0" lvl="0" algn="l" defTabSz="914377" rtl="0" eaLnBrk="1" latinLnBrk="0" hangingPunct="1">
                        <a:lnSpc>
                          <a:spcPct val="114000"/>
                        </a:lnSpc>
                        <a:spcAft>
                          <a:spcPts val="600"/>
                        </a:spcAft>
                        <a:buNone/>
                      </a:pPr>
                      <a:r>
                        <a:rPr lang="en-AU" sz="1400" b="0" kern="1200" dirty="0">
                          <a:solidFill>
                            <a:schemeClr val="bg1"/>
                          </a:solidFill>
                          <a:latin typeface="+mn-lt"/>
                          <a:ea typeface="+mn-ea"/>
                          <a:cs typeface="+mn-cs"/>
                        </a:rPr>
                        <a:t>verbs </a:t>
                      </a:r>
                    </a:p>
                    <a:p>
                      <a:pPr marL="0" lvl="0" algn="l" defTabSz="914377" rtl="0" eaLnBrk="1" latinLnBrk="0" hangingPunct="1">
                        <a:lnSpc>
                          <a:spcPct val="114000"/>
                        </a:lnSpc>
                        <a:spcAft>
                          <a:spcPts val="600"/>
                        </a:spcAft>
                        <a:buNone/>
                      </a:pPr>
                      <a:r>
                        <a:rPr lang="en-AU" sz="1400" b="0" kern="1200" dirty="0">
                          <a:solidFill>
                            <a:schemeClr val="bg1"/>
                          </a:solidFill>
                          <a:latin typeface="+mn-lt"/>
                          <a:ea typeface="+mn-ea"/>
                          <a:cs typeface="+mn-cs"/>
                        </a:rPr>
                        <a:t>what they are doing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1800" dirty="0">
                          <a:solidFill>
                            <a:schemeClr val="bg1"/>
                          </a:solidFill>
                        </a:rPr>
                        <a:t>How </a:t>
                      </a:r>
                      <a:endParaRPr lang="en-US" sz="1800" dirty="0">
                        <a:solidFill>
                          <a:schemeClr val="bg1"/>
                        </a:solidFill>
                      </a:endParaRPr>
                    </a:p>
                    <a:p>
                      <a:pPr marL="0" lvl="0" algn="l" defTabSz="914377" rtl="0" eaLnBrk="1" latinLnBrk="0" hangingPunct="1">
                        <a:lnSpc>
                          <a:spcPct val="114000"/>
                        </a:lnSpc>
                        <a:spcAft>
                          <a:spcPts val="600"/>
                        </a:spcAft>
                        <a:buNone/>
                      </a:pPr>
                      <a:r>
                        <a:rPr lang="en-AU" sz="1400" b="0" kern="1200" dirty="0">
                          <a:solidFill>
                            <a:schemeClr val="bg1"/>
                          </a:solidFill>
                          <a:latin typeface="+mn-lt"/>
                          <a:ea typeface="+mn-ea"/>
                          <a:cs typeface="+mn-cs"/>
                        </a:rPr>
                        <a:t>Adjectives describe how they are moving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lvl="0" algn="l" defTabSz="914377" rtl="0" eaLnBrk="1" latinLnBrk="0" hangingPunct="1">
                        <a:lnSpc>
                          <a:spcPct val="114000"/>
                        </a:lnSpc>
                        <a:spcAft>
                          <a:spcPts val="600"/>
                        </a:spcAft>
                        <a:buNone/>
                      </a:pPr>
                      <a:r>
                        <a:rPr lang="en-AU" sz="1800" u="none" strike="noStrike" noProof="0" dirty="0">
                          <a:solidFill>
                            <a:schemeClr val="bg1"/>
                          </a:solidFill>
                        </a:rPr>
                        <a:t>Film </a:t>
                      </a:r>
                    </a:p>
                    <a:p>
                      <a:pPr marL="0" lvl="0" algn="l" defTabSz="914377" rtl="0" eaLnBrk="1" latinLnBrk="0" hangingPunct="1">
                        <a:lnSpc>
                          <a:spcPct val="114000"/>
                        </a:lnSpc>
                        <a:spcAft>
                          <a:spcPts val="600"/>
                        </a:spcAft>
                        <a:buNone/>
                      </a:pPr>
                      <a:r>
                        <a:rPr lang="en-AU" sz="1400" b="0" kern="1200" noProof="0" dirty="0">
                          <a:solidFill>
                            <a:schemeClr val="bg1"/>
                          </a:solidFill>
                          <a:latin typeface="+mn-lt"/>
                          <a:ea typeface="+mn-ea"/>
                          <a:cs typeface="+mn-cs"/>
                        </a:rPr>
                        <a:t>techniques</a:t>
                      </a:r>
                      <a:endParaRPr lang="en-US" sz="1400" b="0" kern="1200" noProof="0" dirty="0">
                        <a:solidFill>
                          <a:schemeClr val="bg1"/>
                        </a:solidFill>
                        <a:latin typeface="+mn-lt"/>
                        <a:ea typeface="+mn-ea"/>
                        <a:cs typeface="+mn-cs"/>
                      </a:endParaRPr>
                    </a:p>
                    <a:p>
                      <a:pPr marL="0" lvl="0" algn="l" defTabSz="914377" rtl="0" eaLnBrk="1" latinLnBrk="0" hangingPunct="1">
                        <a:lnSpc>
                          <a:spcPct val="114000"/>
                        </a:lnSpc>
                        <a:spcAft>
                          <a:spcPts val="600"/>
                        </a:spcAft>
                        <a:buNone/>
                      </a:pPr>
                      <a:r>
                        <a:rPr lang="en-AU" sz="1400" b="0" kern="1200" noProof="0" dirty="0">
                          <a:solidFill>
                            <a:schemeClr val="bg1"/>
                          </a:solidFill>
                          <a:latin typeface="+mn-lt"/>
                          <a:ea typeface="+mn-ea"/>
                          <a:cs typeface="+mn-cs"/>
                        </a:rPr>
                        <a:t>camera angle, camera movements</a:t>
                      </a:r>
                      <a:endParaRPr lang="en-US" sz="1400" b="0" kern="1200" noProof="0" dirty="0">
                        <a:solidFill>
                          <a:schemeClr val="bg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AU" sz="1800" dirty="0">
                          <a:solidFill>
                            <a:schemeClr val="bg1"/>
                          </a:solidFill>
                        </a:rPr>
                        <a:t>Why</a:t>
                      </a:r>
                    </a:p>
                    <a:p>
                      <a:pPr marL="0" lvl="0" algn="l" defTabSz="914377" rtl="0" eaLnBrk="1" latinLnBrk="0" hangingPunct="1">
                        <a:lnSpc>
                          <a:spcPct val="114000"/>
                        </a:lnSpc>
                        <a:spcAft>
                          <a:spcPts val="600"/>
                        </a:spcAft>
                        <a:buNone/>
                      </a:pPr>
                      <a:r>
                        <a:rPr lang="en-AU" sz="1400" b="0" kern="1200" dirty="0">
                          <a:solidFill>
                            <a:schemeClr val="bg1"/>
                          </a:solidFill>
                          <a:latin typeface="+mn-lt"/>
                          <a:ea typeface="+mn-ea"/>
                          <a:cs typeface="+mn-cs"/>
                        </a:rPr>
                        <a:t>Intent, meaning, ideas being communicated</a:t>
                      </a: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81285636"/>
                  </a:ext>
                </a:extLst>
              </a:tr>
              <a:tr h="1211280">
                <a:tc>
                  <a:txBody>
                    <a:bodyPr/>
                    <a:lstStyle/>
                    <a:p>
                      <a:pPr marL="0" lvl="0" indent="0" algn="l">
                        <a:lnSpc>
                          <a:spcPct val="114000"/>
                        </a:lnSpc>
                        <a:spcBef>
                          <a:spcPts val="0"/>
                        </a:spcBef>
                        <a:spcAft>
                          <a:spcPts val="600"/>
                        </a:spcAft>
                        <a:buNone/>
                      </a:pPr>
                      <a:endParaRPr lang="en-AU" sz="1400" dirty="0">
                        <a:solidFill>
                          <a:srgbClr val="22272B"/>
                        </a:solidFill>
                      </a:endParaRPr>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14000"/>
                        </a:lnSpc>
                        <a:spcBef>
                          <a:spcPts val="0"/>
                        </a:spcBef>
                        <a:spcAft>
                          <a:spcPts val="600"/>
                        </a:spcAft>
                        <a:buClrTx/>
                        <a:buSzTx/>
                        <a:buFontTx/>
                        <a:buNone/>
                        <a:tabLst/>
                        <a:defRPr/>
                      </a:pPr>
                      <a:endParaRPr lang="en-AU" sz="1400" dirty="0">
                        <a:solidFill>
                          <a:srgbClr val="22272B"/>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nSpc>
                          <a:spcPct val="114000"/>
                        </a:lnSpc>
                        <a:spcAft>
                          <a:spcPts val="600"/>
                        </a:spcAft>
                        <a:buNone/>
                      </a:pPr>
                      <a:endParaRPr lang="en-AU" sz="1400" dirty="0"/>
                    </a:p>
                    <a:p>
                      <a:pPr lvl="0">
                        <a:lnSpc>
                          <a:spcPct val="114000"/>
                        </a:lnSpc>
                        <a:spcAft>
                          <a:spcPts val="600"/>
                        </a:spcAft>
                        <a:buNone/>
                      </a:pPr>
                      <a:endParaRPr lang="en-AU" sz="1400" dirty="0"/>
                    </a:p>
                    <a:p>
                      <a:pPr lvl="0">
                        <a:lnSpc>
                          <a:spcPct val="114000"/>
                        </a:lnSpc>
                        <a:spcAft>
                          <a:spcPts val="600"/>
                        </a:spcAft>
                        <a:buNone/>
                      </a:pPr>
                      <a:endParaRPr lang="en-AU"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4000"/>
                        </a:lnSpc>
                        <a:spcAft>
                          <a:spcPts val="600"/>
                        </a:spcAft>
                      </a:pPr>
                      <a:endParaRPr lang="en-AU" sz="1400" u="none" strike="noStrike" noProof="0" dirty="0">
                        <a:solidFill>
                          <a:srgbClr val="22272B"/>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nSpc>
                          <a:spcPct val="114000"/>
                        </a:lnSpc>
                        <a:spcAft>
                          <a:spcPts val="600"/>
                        </a:spcAft>
                        <a:buNone/>
                      </a:pPr>
                      <a:endParaRPr lang="en-AU"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4000"/>
                        </a:lnSpc>
                        <a:spcAft>
                          <a:spcPts val="600"/>
                        </a:spcAft>
                      </a:pPr>
                      <a:endParaRPr lang="en-AU" sz="1400" dirty="0"/>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204984"/>
                  </a:ext>
                </a:extLst>
              </a:tr>
              <a:tr h="1211280">
                <a:tc>
                  <a:txBody>
                    <a:bodyPr/>
                    <a:lstStyle/>
                    <a:p>
                      <a:pPr marL="0" lvl="0" indent="0" algn="l">
                        <a:lnSpc>
                          <a:spcPct val="114000"/>
                        </a:lnSpc>
                        <a:spcBef>
                          <a:spcPts val="0"/>
                        </a:spcBef>
                        <a:spcAft>
                          <a:spcPts val="600"/>
                        </a:spcAft>
                        <a:buNone/>
                      </a:pPr>
                      <a:endParaRPr lang="en-AU" sz="1400" dirty="0">
                        <a:solidFill>
                          <a:srgbClr val="22272B"/>
                        </a:solidFill>
                      </a:endParaRPr>
                    </a:p>
                  </a:txBody>
                  <a:tcPr>
                    <a:lnL w="12700" cmpd="sng">
                      <a:noFill/>
                    </a:lnL>
                    <a:lnR w="12700" cap="flat" cmpd="sng" algn="ctr">
                      <a:solidFill>
                        <a:schemeClr val="bg2"/>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14000"/>
                        </a:lnSpc>
                        <a:spcBef>
                          <a:spcPts val="0"/>
                        </a:spcBef>
                        <a:spcAft>
                          <a:spcPts val="600"/>
                        </a:spcAft>
                        <a:buClrTx/>
                        <a:buSzTx/>
                        <a:buFontTx/>
                        <a:buNone/>
                        <a:tabLst/>
                        <a:defRPr/>
                      </a:pPr>
                      <a:endParaRPr lang="en-AU" sz="1400" dirty="0">
                        <a:solidFill>
                          <a:srgbClr val="22272B"/>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nSpc>
                          <a:spcPct val="114000"/>
                        </a:lnSpc>
                        <a:spcAft>
                          <a:spcPts val="600"/>
                        </a:spcAft>
                        <a:buNone/>
                      </a:pPr>
                      <a:endParaRPr lang="en-AU" sz="1400"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4000"/>
                        </a:lnSpc>
                        <a:spcAft>
                          <a:spcPts val="600"/>
                        </a:spcAft>
                      </a:pPr>
                      <a:endParaRPr lang="en-AU" sz="1400" u="none" strike="noStrike" noProof="0" dirty="0">
                        <a:solidFill>
                          <a:srgbClr val="22272B"/>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nSpc>
                          <a:spcPct val="114000"/>
                        </a:lnSpc>
                        <a:spcAft>
                          <a:spcPts val="600"/>
                        </a:spcAft>
                        <a:buNone/>
                      </a:pPr>
                      <a:endParaRPr lang="en-AU" sz="1400" dirty="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4000"/>
                        </a:lnSpc>
                        <a:spcAft>
                          <a:spcPts val="600"/>
                        </a:spcAft>
                      </a:pPr>
                      <a:endParaRPr lang="en-AU" sz="1400" dirty="0"/>
                    </a:p>
                  </a:txBody>
                  <a:tcPr>
                    <a:lnL w="12700" cap="flat" cmpd="sng" algn="ctr">
                      <a:solidFill>
                        <a:schemeClr val="bg2"/>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6316374"/>
                  </a:ext>
                </a:extLst>
              </a:tr>
              <a:tr h="1211280">
                <a:tc>
                  <a:txBody>
                    <a:bodyPr/>
                    <a:lstStyle/>
                    <a:p>
                      <a:pPr marL="0" lvl="0" indent="0" algn="l">
                        <a:lnSpc>
                          <a:spcPct val="114000"/>
                        </a:lnSpc>
                        <a:spcBef>
                          <a:spcPts val="0"/>
                        </a:spcBef>
                        <a:spcAft>
                          <a:spcPts val="600"/>
                        </a:spcAft>
                        <a:buNone/>
                      </a:pPr>
                      <a:endParaRPr lang="en-AU" sz="1400" dirty="0">
                        <a:solidFill>
                          <a:srgbClr val="22272B"/>
                        </a:solidFill>
                      </a:endParaRPr>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14000"/>
                        </a:lnSpc>
                        <a:spcBef>
                          <a:spcPts val="0"/>
                        </a:spcBef>
                        <a:spcAft>
                          <a:spcPts val="600"/>
                        </a:spcAft>
                        <a:buClrTx/>
                        <a:buSzTx/>
                        <a:buFontTx/>
                        <a:buNone/>
                        <a:tabLst/>
                        <a:defRPr/>
                      </a:pPr>
                      <a:endParaRPr lang="en-AU" sz="1400" dirty="0">
                        <a:solidFill>
                          <a:srgbClr val="22272B"/>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nSpc>
                          <a:spcPct val="114000"/>
                        </a:lnSpc>
                        <a:spcAft>
                          <a:spcPts val="600"/>
                        </a:spcAft>
                        <a:buNone/>
                      </a:pPr>
                      <a:endParaRPr lang="en-AU"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4000"/>
                        </a:lnSpc>
                        <a:spcAft>
                          <a:spcPts val="600"/>
                        </a:spcAft>
                      </a:pPr>
                      <a:endParaRPr lang="en-AU" sz="1400" u="none" strike="noStrike" noProof="0" dirty="0">
                        <a:solidFill>
                          <a:srgbClr val="22272B"/>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nSpc>
                          <a:spcPct val="114000"/>
                        </a:lnSpc>
                        <a:spcAft>
                          <a:spcPts val="600"/>
                        </a:spcAft>
                        <a:buNone/>
                      </a:pPr>
                      <a:endParaRPr lang="en-AU"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4000"/>
                        </a:lnSpc>
                        <a:spcAft>
                          <a:spcPts val="600"/>
                        </a:spcAft>
                      </a:pPr>
                      <a:endParaRPr lang="en-AU" sz="1400" dirty="0"/>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0189501"/>
                  </a:ext>
                </a:extLst>
              </a:tr>
            </a:tbl>
          </a:graphicData>
        </a:graphic>
      </p:graphicFrame>
      <p:sp>
        <p:nvSpPr>
          <p:cNvPr id="4" name="Slide Number Placeholder 3">
            <a:extLst>
              <a:ext uri="{FF2B5EF4-FFF2-40B4-BE49-F238E27FC236}">
                <a16:creationId xmlns:a16="http://schemas.microsoft.com/office/drawing/2014/main" id="{3CECAA64-1632-E1DB-A04E-9EACF3223C7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130</a:t>
            </a:fld>
            <a:endParaRPr lang="en-AU" dirty="0"/>
          </a:p>
        </p:txBody>
      </p:sp>
    </p:spTree>
    <p:extLst>
      <p:ext uri="{BB962C8B-B14F-4D97-AF65-F5344CB8AC3E}">
        <p14:creationId xmlns:p14="http://schemas.microsoft.com/office/powerpoint/2010/main" val="325802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421CE-5ED2-C19A-AAA7-CD7E6DA9B32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FC15A63-6CD2-C951-204B-C47AA6C6FEB8}"/>
              </a:ext>
            </a:extLst>
          </p:cNvPr>
          <p:cNvSpPr>
            <a:spLocks noGrp="1"/>
          </p:cNvSpPr>
          <p:nvPr>
            <p:ph type="title"/>
          </p:nvPr>
        </p:nvSpPr>
        <p:spPr/>
        <p:txBody>
          <a:bodyPr/>
          <a:lstStyle/>
          <a:p>
            <a:r>
              <a:rPr lang="en-AU" dirty="0">
                <a:latin typeface="Arial"/>
                <a:cs typeface="Arial"/>
              </a:rPr>
              <a:t>Space analysis – ‘we do’ (2)</a:t>
            </a:r>
          </a:p>
        </p:txBody>
      </p:sp>
      <p:sp>
        <p:nvSpPr>
          <p:cNvPr id="6" name="Text Placeholder 5">
            <a:extLst>
              <a:ext uri="{FF2B5EF4-FFF2-40B4-BE49-F238E27FC236}">
                <a16:creationId xmlns:a16="http://schemas.microsoft.com/office/drawing/2014/main" id="{F9685DC2-53F3-062B-5E02-853F3E317D8B}"/>
              </a:ext>
            </a:extLst>
          </p:cNvPr>
          <p:cNvSpPr>
            <a:spLocks noGrp="1"/>
          </p:cNvSpPr>
          <p:nvPr>
            <p:ph type="body" sz="quarter" idx="18"/>
          </p:nvPr>
        </p:nvSpPr>
        <p:spPr/>
        <p:txBody>
          <a:bodyPr/>
          <a:lstStyle/>
          <a:p>
            <a:r>
              <a:rPr lang="en-AU" dirty="0"/>
              <a:t>5.5j</a:t>
            </a:r>
          </a:p>
        </p:txBody>
      </p:sp>
      <p:graphicFrame>
        <p:nvGraphicFramePr>
          <p:cNvPr id="7" name="Table 6">
            <a:extLst>
              <a:ext uri="{FF2B5EF4-FFF2-40B4-BE49-F238E27FC236}">
                <a16:creationId xmlns:a16="http://schemas.microsoft.com/office/drawing/2014/main" id="{CA8BB668-0673-5B71-F8E2-46FCF61BBB9E}"/>
              </a:ext>
            </a:extLst>
          </p:cNvPr>
          <p:cNvGraphicFramePr>
            <a:graphicFrameLocks noGrp="1"/>
          </p:cNvGraphicFramePr>
          <p:nvPr>
            <p:extLst>
              <p:ext uri="{D42A27DB-BD31-4B8C-83A1-F6EECF244321}">
                <p14:modId xmlns:p14="http://schemas.microsoft.com/office/powerpoint/2010/main" val="2004536808"/>
              </p:ext>
            </p:extLst>
          </p:nvPr>
        </p:nvGraphicFramePr>
        <p:xfrm>
          <a:off x="359999" y="1567086"/>
          <a:ext cx="11501849" cy="4812199"/>
        </p:xfrm>
        <a:graphic>
          <a:graphicData uri="http://schemas.openxmlformats.org/drawingml/2006/table">
            <a:tbl>
              <a:tblPr firstRow="1" bandRow="1">
                <a:tableStyleId>{B301B821-A1FF-4177-AEE7-76D212191A09}</a:tableStyleId>
              </a:tblPr>
              <a:tblGrid>
                <a:gridCol w="11501849">
                  <a:extLst>
                    <a:ext uri="{9D8B030D-6E8A-4147-A177-3AD203B41FA5}">
                      <a16:colId xmlns:a16="http://schemas.microsoft.com/office/drawing/2014/main" val="3078147274"/>
                    </a:ext>
                  </a:extLst>
                </a:gridCol>
              </a:tblGrid>
              <a:tr h="571535">
                <a:tc>
                  <a:txBody>
                    <a:bodyPr/>
                    <a:lstStyle/>
                    <a:p>
                      <a:pPr lvl="0" algn="ctr">
                        <a:lnSpc>
                          <a:spcPct val="150000"/>
                        </a:lnSpc>
                        <a:spcAft>
                          <a:spcPts val="1200"/>
                        </a:spcAft>
                        <a:buNone/>
                      </a:pPr>
                      <a:r>
                        <a:rPr lang="en-AU" sz="2000" dirty="0">
                          <a:solidFill>
                            <a:schemeClr val="bg1"/>
                          </a:solidFill>
                        </a:rPr>
                        <a:t>Developing sentences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81285636"/>
                  </a:ext>
                </a:extLst>
              </a:tr>
              <a:tr h="4240664">
                <a:tc>
                  <a:txBody>
                    <a:bodyPr/>
                    <a:lstStyle/>
                    <a:p>
                      <a:pPr marL="285750" lvl="0" indent="-285750" algn="l">
                        <a:lnSpc>
                          <a:spcPct val="150000"/>
                        </a:lnSpc>
                        <a:spcBef>
                          <a:spcPts val="0"/>
                        </a:spcBef>
                        <a:spcAft>
                          <a:spcPts val="1200"/>
                        </a:spcAft>
                        <a:buFont typeface="Arial" panose="020B0604020202020204" pitchFamily="34" charset="0"/>
                        <a:buChar char="•"/>
                      </a:pPr>
                      <a:r>
                        <a:rPr lang="en-US" sz="1800" b="1" u="none" strike="noStrike" noProof="0" dirty="0">
                          <a:solidFill>
                            <a:srgbClr val="22272B"/>
                          </a:solidFill>
                        </a:rPr>
                        <a:t>Who and what –</a:t>
                      </a:r>
                    </a:p>
                    <a:p>
                      <a:pPr marL="285750" lvl="0" indent="-285750" algn="l">
                        <a:lnSpc>
                          <a:spcPct val="150000"/>
                        </a:lnSpc>
                        <a:spcBef>
                          <a:spcPts val="0"/>
                        </a:spcBef>
                        <a:spcAft>
                          <a:spcPts val="1200"/>
                        </a:spcAft>
                        <a:buFont typeface="Arial" panose="020B0604020202020204" pitchFamily="34" charset="0"/>
                        <a:buChar char="•"/>
                      </a:pPr>
                      <a:r>
                        <a:rPr lang="en-US" sz="1800" b="1" u="none" strike="noStrike" noProof="0" dirty="0">
                          <a:solidFill>
                            <a:srgbClr val="22272B"/>
                          </a:solidFill>
                        </a:rPr>
                        <a:t>How –</a:t>
                      </a:r>
                      <a:endParaRPr lang="en-US" sz="1800" b="0" u="none" strike="noStrike" noProof="0" dirty="0">
                        <a:solidFill>
                          <a:srgbClr val="22272B"/>
                        </a:solidFill>
                      </a:endParaRPr>
                    </a:p>
                    <a:p>
                      <a:pPr marL="285750" lvl="0" indent="-285750" algn="l">
                        <a:lnSpc>
                          <a:spcPct val="150000"/>
                        </a:lnSpc>
                        <a:spcBef>
                          <a:spcPts val="0"/>
                        </a:spcBef>
                        <a:spcAft>
                          <a:spcPts val="1200"/>
                        </a:spcAft>
                        <a:buFont typeface="Arial" panose="020B0604020202020204" pitchFamily="34" charset="0"/>
                        <a:buChar char="•"/>
                      </a:pPr>
                      <a:r>
                        <a:rPr lang="en-US" sz="1800" b="1" u="none" strike="noStrike" noProof="0" dirty="0">
                          <a:solidFill>
                            <a:srgbClr val="22272B"/>
                          </a:solidFill>
                        </a:rPr>
                        <a:t>Camera techniques – </a:t>
                      </a:r>
                    </a:p>
                    <a:p>
                      <a:pPr marL="285750" lvl="0" indent="-285750" algn="l">
                        <a:lnSpc>
                          <a:spcPct val="150000"/>
                        </a:lnSpc>
                        <a:spcBef>
                          <a:spcPts val="0"/>
                        </a:spcBef>
                        <a:spcAft>
                          <a:spcPts val="1200"/>
                        </a:spcAft>
                        <a:buFont typeface="Arial" panose="020B0604020202020204" pitchFamily="34" charset="0"/>
                        <a:buChar char="•"/>
                      </a:pPr>
                      <a:r>
                        <a:rPr lang="en-US" sz="1800" b="1" u="none" strike="noStrike" noProof="0" dirty="0">
                          <a:solidFill>
                            <a:srgbClr val="22272B"/>
                          </a:solidFill>
                        </a:rPr>
                        <a:t>Why –</a:t>
                      </a:r>
                      <a:endParaRPr lang="en-US" sz="1400" b="0" i="0" u="none" strike="noStrike" noProof="0" dirty="0">
                        <a:solidFill>
                          <a:srgbClr val="22272B"/>
                        </a:solidFill>
                        <a:latin typeface="Aria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204984"/>
                  </a:ext>
                </a:extLst>
              </a:tr>
            </a:tbl>
          </a:graphicData>
        </a:graphic>
      </p:graphicFrame>
      <p:sp>
        <p:nvSpPr>
          <p:cNvPr id="4" name="Slide Number Placeholder 3">
            <a:extLst>
              <a:ext uri="{FF2B5EF4-FFF2-40B4-BE49-F238E27FC236}">
                <a16:creationId xmlns:a16="http://schemas.microsoft.com/office/drawing/2014/main" id="{67610F9C-4ACF-7B4F-D352-17BE8E76741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131</a:t>
            </a:fld>
            <a:endParaRPr lang="en-AU" dirty="0"/>
          </a:p>
        </p:txBody>
      </p:sp>
    </p:spTree>
    <p:extLst>
      <p:ext uri="{BB962C8B-B14F-4D97-AF65-F5344CB8AC3E}">
        <p14:creationId xmlns:p14="http://schemas.microsoft.com/office/powerpoint/2010/main" val="156404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7236A-863A-BD27-6AB5-CB500455AE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B9958D9-AC6F-897B-D371-E83A5B0A20B7}"/>
              </a:ext>
            </a:extLst>
          </p:cNvPr>
          <p:cNvSpPr>
            <a:spLocks noGrp="1"/>
          </p:cNvSpPr>
          <p:nvPr>
            <p:ph type="title"/>
          </p:nvPr>
        </p:nvSpPr>
        <p:spPr/>
        <p:txBody>
          <a:bodyPr/>
          <a:lstStyle/>
          <a:p>
            <a:r>
              <a:rPr lang="en-US">
                <a:latin typeface="+mj-lt"/>
                <a:cs typeface="Arial"/>
              </a:rPr>
              <a:t>PEEL paragraph – ‘we do’</a:t>
            </a:r>
            <a:endParaRPr lang="en-US">
              <a:latin typeface="+mj-lt"/>
            </a:endParaRPr>
          </a:p>
        </p:txBody>
      </p:sp>
      <p:sp>
        <p:nvSpPr>
          <p:cNvPr id="5" name="Text Placeholder 4">
            <a:extLst>
              <a:ext uri="{FF2B5EF4-FFF2-40B4-BE49-F238E27FC236}">
                <a16:creationId xmlns:a16="http://schemas.microsoft.com/office/drawing/2014/main" id="{DA93C806-57BD-720D-180D-25B30FD44C15}"/>
              </a:ext>
            </a:extLst>
          </p:cNvPr>
          <p:cNvSpPr>
            <a:spLocks noGrp="1"/>
          </p:cNvSpPr>
          <p:nvPr>
            <p:ph type="body" sz="quarter" idx="18"/>
          </p:nvPr>
        </p:nvSpPr>
        <p:spPr/>
        <p:txBody>
          <a:bodyPr/>
          <a:lstStyle/>
          <a:p>
            <a:r>
              <a:rPr lang="en-AU">
                <a:latin typeface="+mj-lt"/>
              </a:rPr>
              <a:t>5.5k</a:t>
            </a:r>
          </a:p>
        </p:txBody>
      </p:sp>
      <p:sp>
        <p:nvSpPr>
          <p:cNvPr id="11" name="Oval 10">
            <a:extLst>
              <a:ext uri="{FF2B5EF4-FFF2-40B4-BE49-F238E27FC236}">
                <a16:creationId xmlns:a16="http://schemas.microsoft.com/office/drawing/2014/main" id="{3D3429E4-E61B-6F4F-5578-6B33C163C74E}"/>
              </a:ext>
            </a:extLst>
          </p:cNvPr>
          <p:cNvSpPr/>
          <p:nvPr/>
        </p:nvSpPr>
        <p:spPr>
          <a:xfrm>
            <a:off x="288110" y="1454053"/>
            <a:ext cx="1119443" cy="1072800"/>
          </a:xfrm>
          <a:prstGeom prst="ellipse">
            <a:avLst/>
          </a:prstGeom>
          <a:solidFill>
            <a:schemeClr val="accent4"/>
          </a:solidFill>
          <a:ln w="28575">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600" b="1" dirty="0">
                <a:solidFill>
                  <a:schemeClr val="accent1"/>
                </a:solidFill>
                <a:latin typeface="+mj-lt"/>
              </a:rPr>
              <a:t>P</a:t>
            </a:r>
          </a:p>
        </p:txBody>
      </p:sp>
      <p:sp>
        <p:nvSpPr>
          <p:cNvPr id="10" name="Rectangle: Rounded Corners 20">
            <a:extLst>
              <a:ext uri="{FF2B5EF4-FFF2-40B4-BE49-F238E27FC236}">
                <a16:creationId xmlns:a16="http://schemas.microsoft.com/office/drawing/2014/main" id="{6EE581C2-D13B-6EF3-0E42-AA3802AABF4D}"/>
              </a:ext>
              <a:ext uri="{C183D7F6-B498-43B3-948B-1728B52AA6E4}">
                <adec:decorative xmlns:adec="http://schemas.microsoft.com/office/drawing/2017/decorative" val="1"/>
              </a:ext>
            </a:extLst>
          </p:cNvPr>
          <p:cNvSpPr/>
          <p:nvPr/>
        </p:nvSpPr>
        <p:spPr>
          <a:xfrm>
            <a:off x="1545082" y="1453972"/>
            <a:ext cx="1364446" cy="1072963"/>
          </a:xfrm>
          <a:prstGeom prst="roundRect">
            <a:avLst>
              <a:gd name="adj" fmla="val 17256"/>
            </a:avLst>
          </a:prstGeom>
          <a:solidFill>
            <a:schemeClr val="accent4"/>
          </a:solidFill>
          <a:ln w="28575">
            <a:solidFill>
              <a:schemeClr val="accent1"/>
            </a:solidFill>
          </a:ln>
          <a:effectLst/>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b="1" dirty="0">
                <a:solidFill>
                  <a:schemeClr val="accent1"/>
                </a:solidFill>
                <a:latin typeface="+mj-lt"/>
                <a:cs typeface="Arial" panose="020B0604020202020204" pitchFamily="34" charset="0"/>
              </a:rPr>
              <a:t>Point</a:t>
            </a:r>
          </a:p>
        </p:txBody>
      </p:sp>
      <p:cxnSp>
        <p:nvCxnSpPr>
          <p:cNvPr id="12" name="Straight Arrow Connector 11">
            <a:extLst>
              <a:ext uri="{FF2B5EF4-FFF2-40B4-BE49-F238E27FC236}">
                <a16:creationId xmlns:a16="http://schemas.microsoft.com/office/drawing/2014/main" id="{AAED0F0E-E2A0-5CBB-77B3-24F7818BE591}"/>
              </a:ext>
              <a:ext uri="{C183D7F6-B498-43B3-948B-1728B52AA6E4}">
                <adec:decorative xmlns:adec="http://schemas.microsoft.com/office/drawing/2017/decorative" val="1"/>
              </a:ext>
            </a:extLst>
          </p:cNvPr>
          <p:cNvCxnSpPr>
            <a:cxnSpLocks/>
          </p:cNvCxnSpPr>
          <p:nvPr/>
        </p:nvCxnSpPr>
        <p:spPr>
          <a:xfrm flipV="1">
            <a:off x="2907333" y="1990453"/>
            <a:ext cx="350046" cy="1"/>
          </a:xfrm>
          <a:prstGeom prst="straightConnector1">
            <a:avLst/>
          </a:prstGeom>
          <a:ln w="19050">
            <a:solidFill>
              <a:schemeClr val="accent1"/>
            </a:solidFill>
            <a:tailEnd type="triangle"/>
          </a:ln>
          <a:effectLst/>
        </p:spPr>
        <p:style>
          <a:lnRef idx="1">
            <a:schemeClr val="accent1"/>
          </a:lnRef>
          <a:fillRef idx="0">
            <a:schemeClr val="accent1"/>
          </a:fillRef>
          <a:effectRef idx="0">
            <a:schemeClr val="accent1"/>
          </a:effectRef>
          <a:fontRef idx="minor">
            <a:schemeClr val="tx1"/>
          </a:fontRef>
        </p:style>
      </p:cxnSp>
      <p:sp>
        <p:nvSpPr>
          <p:cNvPr id="2" name="Rectangle: Rounded Corners 15">
            <a:extLst>
              <a:ext uri="{FF2B5EF4-FFF2-40B4-BE49-F238E27FC236}">
                <a16:creationId xmlns:a16="http://schemas.microsoft.com/office/drawing/2014/main" id="{4EB0BE02-1289-54A9-F50C-D063158D40A0}"/>
              </a:ext>
              <a:ext uri="{C183D7F6-B498-43B3-948B-1728B52AA6E4}">
                <adec:decorative xmlns:adec="http://schemas.microsoft.com/office/drawing/2017/decorative" val="1"/>
              </a:ext>
            </a:extLst>
          </p:cNvPr>
          <p:cNvSpPr/>
          <p:nvPr/>
        </p:nvSpPr>
        <p:spPr>
          <a:xfrm>
            <a:off x="3271666" y="1453972"/>
            <a:ext cx="8572332" cy="1072963"/>
          </a:xfrm>
          <a:prstGeom prst="roundRect">
            <a:avLst>
              <a:gd name="adj" fmla="val 17256"/>
            </a:avLst>
          </a:prstGeom>
          <a:noFill/>
          <a:ln w="28575">
            <a:solidFill>
              <a:schemeClr val="accent1">
                <a:lumMod val="90000"/>
                <a:lumOff val="10000"/>
              </a:schemeClr>
            </a:solidFill>
          </a:ln>
          <a:effectLst/>
        </p:spPr>
        <p:style>
          <a:lnRef idx="0">
            <a:scrgbClr r="0" g="0" b="0"/>
          </a:lnRef>
          <a:fillRef idx="0">
            <a:scrgbClr r="0" g="0" b="0"/>
          </a:fillRef>
          <a:effectRef idx="0">
            <a:scrgbClr r="0" g="0" b="0"/>
          </a:effectRef>
          <a:fontRef idx="minor">
            <a:schemeClr val="lt1"/>
          </a:fontRef>
        </p:style>
        <p:txBody>
          <a:bodyPr lIns="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lvl="1">
              <a:lnSpc>
                <a:spcPct val="150000"/>
              </a:lnSpc>
              <a:spcAft>
                <a:spcPts val="1200"/>
              </a:spcAft>
            </a:pPr>
            <a:endParaRPr lang="en-AU" sz="1800" dirty="0">
              <a:solidFill>
                <a:schemeClr val="tx1"/>
              </a:solidFill>
            </a:endParaRPr>
          </a:p>
        </p:txBody>
      </p:sp>
      <p:sp>
        <p:nvSpPr>
          <p:cNvPr id="19" name="Oval 18">
            <a:extLst>
              <a:ext uri="{FF2B5EF4-FFF2-40B4-BE49-F238E27FC236}">
                <a16:creationId xmlns:a16="http://schemas.microsoft.com/office/drawing/2014/main" id="{FA5F01DB-F872-C4D3-FAA3-FEF5338B0423}"/>
              </a:ext>
            </a:extLst>
          </p:cNvPr>
          <p:cNvSpPr/>
          <p:nvPr/>
        </p:nvSpPr>
        <p:spPr>
          <a:xfrm>
            <a:off x="288031" y="2684963"/>
            <a:ext cx="1119600" cy="1072800"/>
          </a:xfrm>
          <a:prstGeom prst="ellipse">
            <a:avLst/>
          </a:prstGeom>
          <a:solidFill>
            <a:schemeClr val="accent6"/>
          </a:solidFill>
          <a:ln w="28575">
            <a:solidFill>
              <a:schemeClr val="accent6">
                <a:lumMod val="2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600" b="1" dirty="0">
                <a:solidFill>
                  <a:schemeClr val="accent6">
                    <a:lumMod val="25000"/>
                  </a:schemeClr>
                </a:solidFill>
                <a:latin typeface="+mj-lt"/>
              </a:rPr>
              <a:t>E</a:t>
            </a:r>
          </a:p>
        </p:txBody>
      </p:sp>
      <p:sp>
        <p:nvSpPr>
          <p:cNvPr id="18" name="Rectangle: Rounded Corners 21">
            <a:extLst>
              <a:ext uri="{FF2B5EF4-FFF2-40B4-BE49-F238E27FC236}">
                <a16:creationId xmlns:a16="http://schemas.microsoft.com/office/drawing/2014/main" id="{BE64A46C-1FBF-B906-4233-F26A6757C137}"/>
              </a:ext>
              <a:ext uri="{C183D7F6-B498-43B3-948B-1728B52AA6E4}">
                <adec:decorative xmlns:adec="http://schemas.microsoft.com/office/drawing/2017/decorative" val="1"/>
              </a:ext>
            </a:extLst>
          </p:cNvPr>
          <p:cNvSpPr/>
          <p:nvPr/>
        </p:nvSpPr>
        <p:spPr>
          <a:xfrm>
            <a:off x="1545082" y="2684882"/>
            <a:ext cx="1364446" cy="1072963"/>
          </a:xfrm>
          <a:prstGeom prst="roundRect">
            <a:avLst>
              <a:gd name="adj" fmla="val 17256"/>
            </a:avLst>
          </a:prstGeom>
          <a:solidFill>
            <a:schemeClr val="accent6"/>
          </a:solidFill>
          <a:ln w="28575">
            <a:solidFill>
              <a:schemeClr val="accent6">
                <a:lumMod val="25000"/>
              </a:schemeClr>
            </a:solidFill>
          </a:ln>
          <a:effectLst/>
        </p:spPr>
        <p:style>
          <a:lnRef idx="0">
            <a:scrgbClr r="0" g="0" b="0"/>
          </a:lnRef>
          <a:fillRef idx="0">
            <a:scrgbClr r="0" g="0" b="0"/>
          </a:fillRef>
          <a:effectRef idx="0">
            <a:scrgbClr r="0" g="0" b="0"/>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b="1" dirty="0">
                <a:solidFill>
                  <a:schemeClr val="accent6">
                    <a:lumMod val="25000"/>
                  </a:schemeClr>
                </a:solidFill>
                <a:latin typeface="+mj-lt"/>
                <a:cs typeface="Arial"/>
              </a:rPr>
              <a:t>Evidence and </a:t>
            </a:r>
            <a:endParaRPr lang="en-US" dirty="0">
              <a:solidFill>
                <a:schemeClr val="accent6">
                  <a:lumMod val="25000"/>
                </a:schemeClr>
              </a:solidFill>
            </a:endParaRPr>
          </a:p>
          <a:p>
            <a:pPr algn="ctr">
              <a:spcAft>
                <a:spcPts val="600"/>
              </a:spcAft>
            </a:pPr>
            <a:r>
              <a:rPr lang="en-GB" sz="1800" b="1" dirty="0">
                <a:solidFill>
                  <a:schemeClr val="accent6">
                    <a:lumMod val="25000"/>
                  </a:schemeClr>
                </a:solidFill>
                <a:latin typeface="+mj-lt"/>
                <a:cs typeface="Arial"/>
              </a:rPr>
              <a:t>examples</a:t>
            </a:r>
            <a:endParaRPr lang="en-GB" dirty="0">
              <a:solidFill>
                <a:schemeClr val="accent6">
                  <a:lumMod val="25000"/>
                </a:schemeClr>
              </a:solidFill>
            </a:endParaRPr>
          </a:p>
        </p:txBody>
      </p:sp>
      <p:cxnSp>
        <p:nvCxnSpPr>
          <p:cNvPr id="20" name="Straight Arrow Connector 19">
            <a:extLst>
              <a:ext uri="{FF2B5EF4-FFF2-40B4-BE49-F238E27FC236}">
                <a16:creationId xmlns:a16="http://schemas.microsoft.com/office/drawing/2014/main" id="{C1B9AD22-F7A1-B012-C42A-63674366FFC1}"/>
              </a:ext>
              <a:ext uri="{C183D7F6-B498-43B3-948B-1728B52AA6E4}">
                <adec:decorative xmlns:adec="http://schemas.microsoft.com/office/drawing/2017/decorative" val="1"/>
              </a:ext>
            </a:extLst>
          </p:cNvPr>
          <p:cNvCxnSpPr>
            <a:cxnSpLocks/>
          </p:cNvCxnSpPr>
          <p:nvPr/>
        </p:nvCxnSpPr>
        <p:spPr>
          <a:xfrm flipV="1">
            <a:off x="2914476" y="3221363"/>
            <a:ext cx="350047" cy="1"/>
          </a:xfrm>
          <a:prstGeom prst="straightConnector1">
            <a:avLst/>
          </a:prstGeom>
          <a:ln w="19050">
            <a:solidFill>
              <a:schemeClr val="accent6">
                <a:lumMod val="25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17" name="Rectangle: Rounded Corners 13">
            <a:extLst>
              <a:ext uri="{FF2B5EF4-FFF2-40B4-BE49-F238E27FC236}">
                <a16:creationId xmlns:a16="http://schemas.microsoft.com/office/drawing/2014/main" id="{2BF2D5E7-A6B9-E55D-D416-DC89BEEC4EB6}"/>
              </a:ext>
              <a:ext uri="{C183D7F6-B498-43B3-948B-1728B52AA6E4}">
                <adec:decorative xmlns:adec="http://schemas.microsoft.com/office/drawing/2017/decorative" val="1"/>
              </a:ext>
            </a:extLst>
          </p:cNvPr>
          <p:cNvSpPr/>
          <p:nvPr/>
        </p:nvSpPr>
        <p:spPr>
          <a:xfrm>
            <a:off x="3278811" y="2684882"/>
            <a:ext cx="8558045" cy="1072963"/>
          </a:xfrm>
          <a:prstGeom prst="roundRect">
            <a:avLst>
              <a:gd name="adj" fmla="val 17256"/>
            </a:avLst>
          </a:prstGeom>
          <a:noFill/>
          <a:ln w="28575">
            <a:solidFill>
              <a:schemeClr val="accent6">
                <a:lumMod val="25000"/>
              </a:schemeClr>
            </a:solidFill>
          </a:ln>
          <a:effectLst/>
        </p:spPr>
        <p:style>
          <a:lnRef idx="0">
            <a:scrgbClr r="0" g="0" b="0"/>
          </a:lnRef>
          <a:fillRef idx="0">
            <a:scrgbClr r="0" g="0" b="0"/>
          </a:fillRef>
          <a:effectRef idx="0">
            <a:scrgbClr r="0" g="0" b="0"/>
          </a:effectRef>
          <a:fontRef idx="minor">
            <a:schemeClr val="lt1"/>
          </a:fontRef>
        </p:style>
        <p:txBody>
          <a:bodyPr lIns="576000" rIns="251999"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lvl="0">
              <a:lnSpc>
                <a:spcPct val="150000"/>
              </a:lnSpc>
              <a:spcAft>
                <a:spcPts val="1200"/>
              </a:spcAft>
            </a:pPr>
            <a:endParaRPr lang="en-AU" sz="1800" dirty="0">
              <a:solidFill>
                <a:schemeClr val="tx1"/>
              </a:solidFill>
            </a:endParaRPr>
          </a:p>
        </p:txBody>
      </p:sp>
      <p:sp>
        <p:nvSpPr>
          <p:cNvPr id="35" name="Oval 34">
            <a:extLst>
              <a:ext uri="{FF2B5EF4-FFF2-40B4-BE49-F238E27FC236}">
                <a16:creationId xmlns:a16="http://schemas.microsoft.com/office/drawing/2014/main" id="{80934350-9F37-B9FD-0651-0C3CBF3C329C}"/>
              </a:ext>
            </a:extLst>
          </p:cNvPr>
          <p:cNvSpPr/>
          <p:nvPr/>
        </p:nvSpPr>
        <p:spPr>
          <a:xfrm>
            <a:off x="288031" y="3915873"/>
            <a:ext cx="1119600" cy="1072800"/>
          </a:xfrm>
          <a:prstGeom prst="ellipse">
            <a:avLst/>
          </a:prstGeom>
          <a:solidFill>
            <a:srgbClr val="FFE870"/>
          </a:solidFill>
          <a:ln w="28575">
            <a:solidFill>
              <a:srgbClr val="FFC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600" b="1" dirty="0">
                <a:solidFill>
                  <a:schemeClr val="accent1"/>
                </a:solidFill>
                <a:latin typeface="+mj-lt"/>
              </a:rPr>
              <a:t>E</a:t>
            </a:r>
          </a:p>
        </p:txBody>
      </p:sp>
      <p:sp>
        <p:nvSpPr>
          <p:cNvPr id="34" name="Rectangle: Rounded Corners 22">
            <a:extLst>
              <a:ext uri="{FF2B5EF4-FFF2-40B4-BE49-F238E27FC236}">
                <a16:creationId xmlns:a16="http://schemas.microsoft.com/office/drawing/2014/main" id="{1C824550-D6B6-8DB6-1226-1802180D4033}"/>
              </a:ext>
              <a:ext uri="{C183D7F6-B498-43B3-948B-1728B52AA6E4}">
                <adec:decorative xmlns:adec="http://schemas.microsoft.com/office/drawing/2017/decorative" val="1"/>
              </a:ext>
            </a:extLst>
          </p:cNvPr>
          <p:cNvSpPr/>
          <p:nvPr/>
        </p:nvSpPr>
        <p:spPr>
          <a:xfrm>
            <a:off x="1545083" y="3915792"/>
            <a:ext cx="1364445" cy="1072963"/>
          </a:xfrm>
          <a:prstGeom prst="roundRect">
            <a:avLst>
              <a:gd name="adj" fmla="val 17256"/>
            </a:avLst>
          </a:prstGeom>
          <a:solidFill>
            <a:srgbClr val="FFE870"/>
          </a:solidFill>
          <a:ln w="28575">
            <a:solidFill>
              <a:srgbClr val="FFC000"/>
            </a:solidFill>
          </a:ln>
          <a:effectLst/>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b="1">
                <a:solidFill>
                  <a:schemeClr val="accent1"/>
                </a:solidFill>
                <a:latin typeface="+mj-lt"/>
                <a:cs typeface="Arial" panose="020B0604020202020204" pitchFamily="34" charset="0"/>
              </a:rPr>
              <a:t>Explain</a:t>
            </a:r>
          </a:p>
        </p:txBody>
      </p:sp>
      <p:cxnSp>
        <p:nvCxnSpPr>
          <p:cNvPr id="36" name="Straight Arrow Connector 35">
            <a:extLst>
              <a:ext uri="{FF2B5EF4-FFF2-40B4-BE49-F238E27FC236}">
                <a16:creationId xmlns:a16="http://schemas.microsoft.com/office/drawing/2014/main" id="{C03AC1EC-4DE1-E50B-0744-AA3EE58C1CC1}"/>
              </a:ext>
              <a:ext uri="{C183D7F6-B498-43B3-948B-1728B52AA6E4}">
                <adec:decorative xmlns:adec="http://schemas.microsoft.com/office/drawing/2017/decorative" val="1"/>
              </a:ext>
            </a:extLst>
          </p:cNvPr>
          <p:cNvCxnSpPr>
            <a:cxnSpLocks/>
          </p:cNvCxnSpPr>
          <p:nvPr/>
        </p:nvCxnSpPr>
        <p:spPr>
          <a:xfrm flipV="1">
            <a:off x="2904577" y="4452273"/>
            <a:ext cx="350047" cy="1"/>
          </a:xfrm>
          <a:prstGeom prst="straightConnector1">
            <a:avLst/>
          </a:prstGeom>
          <a:ln w="19050">
            <a:solidFill>
              <a:srgbClr val="D17E05"/>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14">
            <a:extLst>
              <a:ext uri="{FF2B5EF4-FFF2-40B4-BE49-F238E27FC236}">
                <a16:creationId xmlns:a16="http://schemas.microsoft.com/office/drawing/2014/main" id="{CE5839AA-4BFD-A31C-DAD5-A4E19E85026C}"/>
              </a:ext>
              <a:ext uri="{C183D7F6-B498-43B3-948B-1728B52AA6E4}">
                <adec:decorative xmlns:adec="http://schemas.microsoft.com/office/drawing/2017/decorative" val="1"/>
              </a:ext>
            </a:extLst>
          </p:cNvPr>
          <p:cNvSpPr/>
          <p:nvPr/>
        </p:nvSpPr>
        <p:spPr>
          <a:xfrm>
            <a:off x="3264524" y="3915792"/>
            <a:ext cx="8572332" cy="1072963"/>
          </a:xfrm>
          <a:prstGeom prst="roundRect">
            <a:avLst>
              <a:gd name="adj" fmla="val 17256"/>
            </a:avLst>
          </a:prstGeom>
          <a:noFill/>
          <a:ln w="28575">
            <a:solidFill>
              <a:srgbClr val="FFC000"/>
            </a:solidFill>
          </a:ln>
          <a:effectLst/>
        </p:spPr>
        <p:style>
          <a:lnRef idx="0">
            <a:scrgbClr r="0" g="0" b="0"/>
          </a:lnRef>
          <a:fillRef idx="0">
            <a:scrgbClr r="0" g="0" b="0"/>
          </a:fillRef>
          <a:effectRef idx="0">
            <a:scrgbClr r="0" g="0" b="0"/>
          </a:effectRef>
          <a:fontRef idx="minor">
            <a:schemeClr val="lt1"/>
          </a:fontRef>
        </p:style>
        <p:txBody>
          <a:bodyPr lIns="576000" rIns="251999"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spcAft>
                <a:spcPts val="1200"/>
              </a:spcAft>
            </a:pPr>
            <a:endParaRPr lang="en-AU" sz="1800" dirty="0">
              <a:solidFill>
                <a:schemeClr val="tx1"/>
              </a:solidFill>
            </a:endParaRPr>
          </a:p>
        </p:txBody>
      </p:sp>
      <p:sp>
        <p:nvSpPr>
          <p:cNvPr id="39" name="Oval 38">
            <a:extLst>
              <a:ext uri="{FF2B5EF4-FFF2-40B4-BE49-F238E27FC236}">
                <a16:creationId xmlns:a16="http://schemas.microsoft.com/office/drawing/2014/main" id="{2DF38814-8B27-CF60-7086-FF87D2245598}"/>
              </a:ext>
            </a:extLst>
          </p:cNvPr>
          <p:cNvSpPr/>
          <p:nvPr/>
        </p:nvSpPr>
        <p:spPr>
          <a:xfrm>
            <a:off x="288031" y="5253346"/>
            <a:ext cx="1119600" cy="1072800"/>
          </a:xfrm>
          <a:prstGeom prst="ellipse">
            <a:avLst/>
          </a:prstGeom>
          <a:solidFill>
            <a:srgbClr val="DAEFC3"/>
          </a:solidFill>
          <a:ln w="28575">
            <a:solidFill>
              <a:srgbClr val="008A3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600" b="1" dirty="0">
                <a:solidFill>
                  <a:srgbClr val="008A3E"/>
                </a:solidFill>
                <a:latin typeface="+mj-lt"/>
              </a:rPr>
              <a:t>L</a:t>
            </a:r>
          </a:p>
        </p:txBody>
      </p:sp>
      <p:sp>
        <p:nvSpPr>
          <p:cNvPr id="38" name="Rectangle: Rounded Corners 23">
            <a:extLst>
              <a:ext uri="{FF2B5EF4-FFF2-40B4-BE49-F238E27FC236}">
                <a16:creationId xmlns:a16="http://schemas.microsoft.com/office/drawing/2014/main" id="{5209D5A8-913D-D23D-32F2-59685A51526D}"/>
              </a:ext>
              <a:ext uri="{C183D7F6-B498-43B3-948B-1728B52AA6E4}">
                <adec:decorative xmlns:adec="http://schemas.microsoft.com/office/drawing/2017/decorative" val="1"/>
              </a:ext>
            </a:extLst>
          </p:cNvPr>
          <p:cNvSpPr/>
          <p:nvPr/>
        </p:nvSpPr>
        <p:spPr>
          <a:xfrm>
            <a:off x="1545083" y="5253265"/>
            <a:ext cx="1364444" cy="1072963"/>
          </a:xfrm>
          <a:prstGeom prst="roundRect">
            <a:avLst>
              <a:gd name="adj" fmla="val 17256"/>
            </a:avLst>
          </a:prstGeom>
          <a:solidFill>
            <a:srgbClr val="DAEFC3"/>
          </a:solidFill>
          <a:ln w="28575">
            <a:solidFill>
              <a:srgbClr val="008A3E"/>
            </a:solidFill>
          </a:ln>
          <a:effectLst/>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b="1" dirty="0">
                <a:solidFill>
                  <a:srgbClr val="008A3E"/>
                </a:solidFill>
                <a:latin typeface="+mj-lt"/>
                <a:cs typeface="Arial" panose="020B0604020202020204" pitchFamily="34" charset="0"/>
              </a:rPr>
              <a:t>Link</a:t>
            </a:r>
          </a:p>
        </p:txBody>
      </p:sp>
      <p:cxnSp>
        <p:nvCxnSpPr>
          <p:cNvPr id="40" name="Straight Arrow Connector 39">
            <a:extLst>
              <a:ext uri="{FF2B5EF4-FFF2-40B4-BE49-F238E27FC236}">
                <a16:creationId xmlns:a16="http://schemas.microsoft.com/office/drawing/2014/main" id="{718598D5-E0EC-A020-34C0-31F45E302210}"/>
              </a:ext>
              <a:ext uri="{C183D7F6-B498-43B3-948B-1728B52AA6E4}">
                <adec:decorative xmlns:adec="http://schemas.microsoft.com/office/drawing/2017/decorative" val="1"/>
              </a:ext>
            </a:extLst>
          </p:cNvPr>
          <p:cNvCxnSpPr>
            <a:cxnSpLocks/>
          </p:cNvCxnSpPr>
          <p:nvPr/>
        </p:nvCxnSpPr>
        <p:spPr>
          <a:xfrm flipV="1">
            <a:off x="2904577" y="5789746"/>
            <a:ext cx="350047" cy="1"/>
          </a:xfrm>
          <a:prstGeom prst="straightConnector1">
            <a:avLst/>
          </a:prstGeom>
          <a:ln w="19050">
            <a:solidFill>
              <a:srgbClr val="008A3E"/>
            </a:solidFill>
            <a:tailEnd type="triangle"/>
          </a:ln>
          <a:effectLst/>
        </p:spPr>
        <p:style>
          <a:lnRef idx="1">
            <a:schemeClr val="accent1"/>
          </a:lnRef>
          <a:fillRef idx="0">
            <a:schemeClr val="accent1"/>
          </a:fillRef>
          <a:effectRef idx="0">
            <a:schemeClr val="accent1"/>
          </a:effectRef>
          <a:fontRef idx="minor">
            <a:schemeClr val="tx1"/>
          </a:fontRef>
        </p:style>
      </p:cxnSp>
      <p:sp>
        <p:nvSpPr>
          <p:cNvPr id="37" name="Rectangle: Rounded Corners 12">
            <a:extLst>
              <a:ext uri="{FF2B5EF4-FFF2-40B4-BE49-F238E27FC236}">
                <a16:creationId xmlns:a16="http://schemas.microsoft.com/office/drawing/2014/main" id="{A0F68FA5-A3F2-52B2-53F4-D221F0E8F7E2}"/>
              </a:ext>
              <a:ext uri="{C183D7F6-B498-43B3-948B-1728B52AA6E4}">
                <adec:decorative xmlns:adec="http://schemas.microsoft.com/office/drawing/2017/decorative" val="1"/>
              </a:ext>
            </a:extLst>
          </p:cNvPr>
          <p:cNvSpPr/>
          <p:nvPr/>
        </p:nvSpPr>
        <p:spPr>
          <a:xfrm>
            <a:off x="3285955" y="5146703"/>
            <a:ext cx="8550902" cy="1286087"/>
          </a:xfrm>
          <a:prstGeom prst="roundRect">
            <a:avLst>
              <a:gd name="adj" fmla="val 17256"/>
            </a:avLst>
          </a:prstGeom>
          <a:noFill/>
          <a:ln w="28575">
            <a:solidFill>
              <a:srgbClr val="16944C"/>
            </a:solidFill>
          </a:ln>
        </p:spPr>
        <p:style>
          <a:lnRef idx="0">
            <a:scrgbClr r="0" g="0" b="0"/>
          </a:lnRef>
          <a:fillRef idx="0">
            <a:scrgbClr r="0" g="0" b="0"/>
          </a:fillRef>
          <a:effectRef idx="0">
            <a:scrgbClr r="0" g="0" b="0"/>
          </a:effectRef>
          <a:fontRef idx="minor">
            <a:schemeClr val="lt1"/>
          </a:fontRef>
        </p:style>
        <p:txBody>
          <a:bodyPr lIns="576000" rIns="251999"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spcAft>
                <a:spcPts val="1200"/>
              </a:spcAft>
            </a:pPr>
            <a:endParaRPr lang="en-AU" sz="1800" dirty="0">
              <a:solidFill>
                <a:schemeClr val="tx1"/>
              </a:solidFill>
            </a:endParaRPr>
          </a:p>
        </p:txBody>
      </p:sp>
      <p:sp>
        <p:nvSpPr>
          <p:cNvPr id="4" name="Slide Number Placeholder 3">
            <a:extLst>
              <a:ext uri="{FF2B5EF4-FFF2-40B4-BE49-F238E27FC236}">
                <a16:creationId xmlns:a16="http://schemas.microsoft.com/office/drawing/2014/main" id="{A93D9691-6F0E-7E09-EC7F-29CBAEC332E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132</a:t>
            </a:fld>
            <a:endParaRPr lang="en-AU" dirty="0"/>
          </a:p>
        </p:txBody>
      </p:sp>
    </p:spTree>
    <p:extLst>
      <p:ext uri="{BB962C8B-B14F-4D97-AF65-F5344CB8AC3E}">
        <p14:creationId xmlns:p14="http://schemas.microsoft.com/office/powerpoint/2010/main" val="9040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47027A-1CD5-0C79-D887-5DBE8D3634D0}"/>
              </a:ext>
            </a:extLst>
          </p:cNvPr>
          <p:cNvSpPr>
            <a:spLocks noGrp="1"/>
          </p:cNvSpPr>
          <p:nvPr>
            <p:ph type="title"/>
          </p:nvPr>
        </p:nvSpPr>
        <p:spPr/>
        <p:txBody>
          <a:bodyPr/>
          <a:lstStyle/>
          <a:p>
            <a:r>
              <a:rPr lang="en-US">
                <a:latin typeface="Arial"/>
                <a:cs typeface="Arial"/>
              </a:rPr>
              <a:t>‘Writing independently – ‘you do’</a:t>
            </a:r>
          </a:p>
        </p:txBody>
      </p:sp>
      <p:sp>
        <p:nvSpPr>
          <p:cNvPr id="5" name="Text Placeholder 4">
            <a:extLst>
              <a:ext uri="{FF2B5EF4-FFF2-40B4-BE49-F238E27FC236}">
                <a16:creationId xmlns:a16="http://schemas.microsoft.com/office/drawing/2014/main" id="{2183EB30-CAF4-DEB3-02A8-0288A6B55B32}"/>
              </a:ext>
            </a:extLst>
          </p:cNvPr>
          <p:cNvSpPr>
            <a:spLocks noGrp="1"/>
          </p:cNvSpPr>
          <p:nvPr>
            <p:ph type="body" sz="quarter" idx="18"/>
          </p:nvPr>
        </p:nvSpPr>
        <p:spPr/>
        <p:txBody>
          <a:bodyPr/>
          <a:lstStyle/>
          <a:p>
            <a:r>
              <a:rPr lang="en-AU"/>
              <a:t>5.5l</a:t>
            </a:r>
          </a:p>
        </p:txBody>
      </p:sp>
      <p:sp>
        <p:nvSpPr>
          <p:cNvPr id="2" name="Rectangle: Rounded Corners 746">
            <a:extLst>
              <a:ext uri="{FF2B5EF4-FFF2-40B4-BE49-F238E27FC236}">
                <a16:creationId xmlns:a16="http://schemas.microsoft.com/office/drawing/2014/main" id="{3087AD80-253D-D8F8-5ACB-E22D6CE677DB}"/>
              </a:ext>
              <a:ext uri="{C183D7F6-B498-43B3-948B-1728B52AA6E4}">
                <adec:decorative xmlns:adec="http://schemas.microsoft.com/office/drawing/2017/decorative" val="1"/>
              </a:ext>
            </a:extLst>
          </p:cNvPr>
          <p:cNvSpPr/>
          <p:nvPr/>
        </p:nvSpPr>
        <p:spPr>
          <a:xfrm>
            <a:off x="359999" y="1416144"/>
            <a:ext cx="8084754" cy="5279856"/>
          </a:xfrm>
          <a:prstGeom prst="roundRect">
            <a:avLst>
              <a:gd name="adj" fmla="val 3125"/>
            </a:avLst>
          </a:prstGeom>
          <a:solidFill>
            <a:schemeClr val="bg1"/>
          </a:solidFill>
          <a:ln w="57150">
            <a:solidFill>
              <a:schemeClr val="accent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772">
            <a:extLst>
              <a:ext uri="{FF2B5EF4-FFF2-40B4-BE49-F238E27FC236}">
                <a16:creationId xmlns:a16="http://schemas.microsoft.com/office/drawing/2014/main" id="{CF5821B0-18AE-184B-C370-3DCF4191131A}"/>
              </a:ext>
            </a:extLst>
          </p:cNvPr>
          <p:cNvSpPr/>
          <p:nvPr/>
        </p:nvSpPr>
        <p:spPr>
          <a:xfrm>
            <a:off x="532665" y="1564655"/>
            <a:ext cx="7729615" cy="1001586"/>
          </a:xfrm>
          <a:prstGeom prst="roundRect">
            <a:avLst/>
          </a:prstGeom>
          <a:solidFill>
            <a:schemeClr val="accent2"/>
          </a:solidFill>
          <a:ln>
            <a:solidFill>
              <a:schemeClr val="accent2"/>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600"/>
              </a:spcAft>
            </a:pPr>
            <a:r>
              <a:rPr lang="en-US" sz="1600" dirty="0">
                <a:solidFill>
                  <a:schemeClr val="bg1"/>
                </a:solidFill>
                <a:cs typeface="Arial"/>
              </a:rPr>
              <a:t>Task 1 – watch</a:t>
            </a:r>
          </a:p>
          <a:p>
            <a:pPr>
              <a:lnSpc>
                <a:spcPct val="150000"/>
              </a:lnSpc>
              <a:spcAft>
                <a:spcPts val="600"/>
              </a:spcAft>
            </a:pPr>
            <a:r>
              <a:rPr lang="en-US" sz="1600" dirty="0">
                <a:solidFill>
                  <a:schemeClr val="bg1"/>
                </a:solidFill>
                <a:ea typeface="Arial"/>
                <a:cs typeface="Arial"/>
              </a:rPr>
              <a:t>w</a:t>
            </a:r>
            <a:r>
              <a:rPr lang="en-US" sz="1600" baseline="0" dirty="0">
                <a:solidFill>
                  <a:schemeClr val="bg1"/>
                </a:solidFill>
                <a:ea typeface="Arial"/>
                <a:cs typeface="Arial"/>
              </a:rPr>
              <a:t>atch an excerpt from Sergio Reis’ </a:t>
            </a:r>
            <a:r>
              <a:rPr lang="en-US" sz="1600" i="1" baseline="0" dirty="0">
                <a:solidFill>
                  <a:schemeClr val="bg1"/>
                </a:solidFill>
                <a:ea typeface="Arial"/>
                <a:cs typeface="Arial"/>
              </a:rPr>
              <a:t>Somebody That I Used To Know</a:t>
            </a:r>
            <a:endParaRPr lang="en-US" sz="1600" dirty="0">
              <a:solidFill>
                <a:schemeClr val="bg1"/>
              </a:solidFill>
              <a:cs typeface="Segoe UI"/>
            </a:endParaRPr>
          </a:p>
        </p:txBody>
      </p:sp>
      <p:sp>
        <p:nvSpPr>
          <p:cNvPr id="9" name="Rectangle: Rounded Corners 34">
            <a:extLst>
              <a:ext uri="{FF2B5EF4-FFF2-40B4-BE49-F238E27FC236}">
                <a16:creationId xmlns:a16="http://schemas.microsoft.com/office/drawing/2014/main" id="{C3342471-AC18-94E9-D28F-DB82173AFF59}"/>
              </a:ext>
            </a:extLst>
          </p:cNvPr>
          <p:cNvSpPr/>
          <p:nvPr/>
        </p:nvSpPr>
        <p:spPr>
          <a:xfrm>
            <a:off x="532664" y="2893326"/>
            <a:ext cx="7729615" cy="1001586"/>
          </a:xfrm>
          <a:prstGeom prst="roundRect">
            <a:avLst/>
          </a:prstGeom>
          <a:solidFill>
            <a:schemeClr val="accent2"/>
          </a:solidFill>
          <a:ln>
            <a:solidFill>
              <a:schemeClr val="accent2"/>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600"/>
              </a:spcAft>
            </a:pPr>
            <a:r>
              <a:rPr lang="en-US" sz="1600" dirty="0">
                <a:solidFill>
                  <a:schemeClr val="bg1"/>
                </a:solidFill>
                <a:cs typeface="Arial"/>
              </a:rPr>
              <a:t>Task 2 – record</a:t>
            </a:r>
          </a:p>
          <a:p>
            <a:pPr>
              <a:lnSpc>
                <a:spcPct val="150000"/>
              </a:lnSpc>
              <a:spcAft>
                <a:spcPts val="600"/>
              </a:spcAft>
            </a:pPr>
            <a:r>
              <a:rPr lang="en-US" sz="1600" dirty="0">
                <a:solidFill>
                  <a:schemeClr val="bg1"/>
                </a:solidFill>
                <a:cs typeface="Arial"/>
              </a:rPr>
              <a:t>use the table on the next slide to </a:t>
            </a:r>
            <a:r>
              <a:rPr lang="en-US" sz="1600" dirty="0" err="1">
                <a:solidFill>
                  <a:schemeClr val="bg1"/>
                </a:solidFill>
                <a:cs typeface="Arial"/>
              </a:rPr>
              <a:t>organise</a:t>
            </a:r>
            <a:r>
              <a:rPr lang="en-US" sz="1600" dirty="0">
                <a:solidFill>
                  <a:schemeClr val="bg1"/>
                </a:solidFill>
                <a:cs typeface="Arial"/>
              </a:rPr>
              <a:t> observations about what is noticed </a:t>
            </a:r>
          </a:p>
        </p:txBody>
      </p:sp>
      <p:sp>
        <p:nvSpPr>
          <p:cNvPr id="11" name="Rectangle: Rounded Corners 35">
            <a:extLst>
              <a:ext uri="{FF2B5EF4-FFF2-40B4-BE49-F238E27FC236}">
                <a16:creationId xmlns:a16="http://schemas.microsoft.com/office/drawing/2014/main" id="{AAC9EC94-DEAE-646D-EEA0-0A49488B64DE}"/>
              </a:ext>
            </a:extLst>
          </p:cNvPr>
          <p:cNvSpPr/>
          <p:nvPr/>
        </p:nvSpPr>
        <p:spPr>
          <a:xfrm>
            <a:off x="532664" y="4196926"/>
            <a:ext cx="7729615" cy="1001586"/>
          </a:xfrm>
          <a:prstGeom prst="roundRect">
            <a:avLst/>
          </a:prstGeom>
          <a:solidFill>
            <a:schemeClr val="accent2"/>
          </a:solidFill>
          <a:ln>
            <a:solidFill>
              <a:schemeClr val="accent2"/>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600"/>
              </a:spcAft>
            </a:pPr>
            <a:r>
              <a:rPr lang="en-US" sz="1600" dirty="0">
                <a:solidFill>
                  <a:schemeClr val="bg1"/>
                </a:solidFill>
                <a:cs typeface="Arial"/>
              </a:rPr>
              <a:t>Task 3 – describe</a:t>
            </a:r>
          </a:p>
          <a:p>
            <a:pPr>
              <a:lnSpc>
                <a:spcPct val="150000"/>
              </a:lnSpc>
              <a:spcAft>
                <a:spcPts val="600"/>
              </a:spcAft>
            </a:pPr>
            <a:r>
              <a:rPr lang="en-US" sz="1600" dirty="0">
                <a:solidFill>
                  <a:schemeClr val="bg1"/>
                </a:solidFill>
                <a:cs typeface="Arial"/>
              </a:rPr>
              <a:t>use the table to construct detailed sentences that describe a movement example</a:t>
            </a:r>
            <a:endParaRPr lang="en-US" sz="1600" dirty="0">
              <a:solidFill>
                <a:schemeClr val="bg1"/>
              </a:solidFill>
            </a:endParaRPr>
          </a:p>
        </p:txBody>
      </p:sp>
      <p:sp>
        <p:nvSpPr>
          <p:cNvPr id="13" name="Rectangle: Rounded Corners 48">
            <a:extLst>
              <a:ext uri="{FF2B5EF4-FFF2-40B4-BE49-F238E27FC236}">
                <a16:creationId xmlns:a16="http://schemas.microsoft.com/office/drawing/2014/main" id="{3DFCE554-550C-D002-75B2-712DCE4D0E28}"/>
              </a:ext>
            </a:extLst>
          </p:cNvPr>
          <p:cNvSpPr/>
          <p:nvPr/>
        </p:nvSpPr>
        <p:spPr>
          <a:xfrm>
            <a:off x="532664" y="5513062"/>
            <a:ext cx="7729615" cy="1001586"/>
          </a:xfrm>
          <a:prstGeom prst="roundRect">
            <a:avLst/>
          </a:prstGeom>
          <a:solidFill>
            <a:schemeClr val="accent2"/>
          </a:solidFill>
          <a:ln>
            <a:solidFill>
              <a:schemeClr val="accent2"/>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600"/>
              </a:spcAft>
            </a:pPr>
            <a:r>
              <a:rPr lang="en-US" sz="1600" dirty="0">
                <a:solidFill>
                  <a:schemeClr val="bg1"/>
                </a:solidFill>
                <a:cs typeface="Arial"/>
              </a:rPr>
              <a:t>Task 4 – write</a:t>
            </a:r>
          </a:p>
          <a:p>
            <a:pPr>
              <a:lnSpc>
                <a:spcPct val="150000"/>
              </a:lnSpc>
              <a:spcAft>
                <a:spcPts val="600"/>
              </a:spcAft>
            </a:pPr>
            <a:r>
              <a:rPr lang="en-US" sz="1600" dirty="0">
                <a:solidFill>
                  <a:schemeClr val="bg1"/>
                </a:solidFill>
                <a:cs typeface="Arial"/>
              </a:rPr>
              <a:t>use the PEEL paragraph structure, as well as your sentences to write a paragraph.</a:t>
            </a:r>
          </a:p>
        </p:txBody>
      </p:sp>
      <p:sp>
        <p:nvSpPr>
          <p:cNvPr id="16" name="TextBox 15">
            <a:extLst>
              <a:ext uri="{FF2B5EF4-FFF2-40B4-BE49-F238E27FC236}">
                <a16:creationId xmlns:a16="http://schemas.microsoft.com/office/drawing/2014/main" id="{711BF6A0-5500-547B-22D9-42F9FC597958}"/>
              </a:ext>
            </a:extLst>
          </p:cNvPr>
          <p:cNvSpPr txBox="1"/>
          <p:nvPr/>
        </p:nvSpPr>
        <p:spPr>
          <a:xfrm>
            <a:off x="8617419" y="1416144"/>
            <a:ext cx="2324107" cy="4931845"/>
          </a:xfrm>
          <a:prstGeom prst="roundRect">
            <a:avLst>
              <a:gd name="adj" fmla="val 2664"/>
            </a:avLst>
          </a:prstGeom>
          <a:ln w="28575"/>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spAutoFit/>
          </a:bodyPr>
          <a:lstStyle/>
          <a:p>
            <a:pPr>
              <a:lnSpc>
                <a:spcPct val="150000"/>
              </a:lnSpc>
              <a:spcAft>
                <a:spcPts val="1200"/>
              </a:spcAft>
            </a:pPr>
            <a:r>
              <a:rPr lang="en-US" sz="1600" baseline="0" dirty="0">
                <a:solidFill>
                  <a:srgbClr val="146CFD"/>
                </a:solidFill>
                <a:ea typeface="Segoe UI"/>
                <a:cs typeface="Segoe UI"/>
              </a:rPr>
              <a:t>Now it is your turn.</a:t>
            </a:r>
            <a:endParaRPr lang="en-US" sz="1600" dirty="0">
              <a:solidFill>
                <a:srgbClr val="22272B"/>
              </a:solidFill>
              <a:ea typeface="Segoe UI"/>
              <a:cs typeface="Arial"/>
            </a:endParaRPr>
          </a:p>
          <a:p>
            <a:pPr>
              <a:lnSpc>
                <a:spcPct val="150000"/>
              </a:lnSpc>
              <a:spcAft>
                <a:spcPts val="1200"/>
              </a:spcAft>
            </a:pPr>
            <a:r>
              <a:rPr lang="en-US" sz="1600" dirty="0">
                <a:solidFill>
                  <a:srgbClr val="146CFD"/>
                </a:solidFill>
                <a:ea typeface="Segoe UI"/>
                <a:cs typeface="Segoe UI"/>
              </a:rPr>
              <a:t> </a:t>
            </a:r>
            <a:r>
              <a:rPr lang="en-US" sz="1600" baseline="0" dirty="0">
                <a:solidFill>
                  <a:srgbClr val="146CFD"/>
                </a:solidFill>
                <a:ea typeface="Segoe UI"/>
                <a:cs typeface="Segoe UI"/>
              </a:rPr>
              <a:t>Access </a:t>
            </a:r>
            <a:r>
              <a:rPr lang="en-US" sz="1600" dirty="0">
                <a:solidFill>
                  <a:srgbClr val="146CFD"/>
                </a:solidFill>
                <a:ea typeface="Segoe UI"/>
                <a:cs typeface="Segoe UI"/>
              </a:rPr>
              <a:t>your student</a:t>
            </a:r>
            <a:r>
              <a:rPr lang="en-US" sz="1600" baseline="0" dirty="0">
                <a:solidFill>
                  <a:srgbClr val="146CFD"/>
                </a:solidFill>
                <a:ea typeface="Segoe UI"/>
                <a:cs typeface="Segoe UI"/>
              </a:rPr>
              <a:t> </a:t>
            </a:r>
            <a:r>
              <a:rPr lang="en-US" sz="1600" dirty="0">
                <a:solidFill>
                  <a:srgbClr val="146CFD"/>
                </a:solidFill>
                <a:ea typeface="Segoe UI"/>
                <a:cs typeface="Segoe UI"/>
              </a:rPr>
              <a:t>resource booklet</a:t>
            </a:r>
            <a:r>
              <a:rPr lang="en-US" sz="1600" baseline="0" dirty="0">
                <a:solidFill>
                  <a:srgbClr val="146CFD"/>
                </a:solidFill>
                <a:ea typeface="Segoe UI"/>
                <a:cs typeface="Segoe UI"/>
              </a:rPr>
              <a:t> and </a:t>
            </a:r>
            <a:r>
              <a:rPr lang="en-US" sz="1600" dirty="0">
                <a:solidFill>
                  <a:srgbClr val="146CFD"/>
                </a:solidFill>
                <a:ea typeface="Segoe UI"/>
                <a:cs typeface="Segoe UI"/>
              </a:rPr>
              <a:t>complete:</a:t>
            </a:r>
          </a:p>
          <a:p>
            <a:pPr>
              <a:lnSpc>
                <a:spcPct val="150000"/>
              </a:lnSpc>
              <a:spcAft>
                <a:spcPts val="1200"/>
              </a:spcAft>
            </a:pPr>
            <a:r>
              <a:rPr lang="en-US" sz="1600" b="1" dirty="0">
                <a:solidFill>
                  <a:srgbClr val="146CFD"/>
                </a:solidFill>
                <a:ea typeface="Segoe UI"/>
                <a:cs typeface="Segoe UI"/>
              </a:rPr>
              <a:t>Task</a:t>
            </a:r>
            <a:r>
              <a:rPr lang="en-US" sz="1600" b="1" baseline="0" dirty="0">
                <a:solidFill>
                  <a:srgbClr val="146CFD"/>
                </a:solidFill>
                <a:ea typeface="Segoe UI"/>
                <a:cs typeface="Segoe UI"/>
              </a:rPr>
              <a:t> </a:t>
            </a:r>
            <a:r>
              <a:rPr lang="en-US" sz="1600" b="1" baseline="0" dirty="0">
                <a:solidFill>
                  <a:schemeClr val="accent2"/>
                </a:solidFill>
                <a:ea typeface="Segoe UI"/>
                <a:cs typeface="Segoe UI"/>
              </a:rPr>
              <a:t>1</a:t>
            </a:r>
            <a:r>
              <a:rPr lang="en-US" sz="1600" b="1" dirty="0">
                <a:solidFill>
                  <a:schemeClr val="accent2"/>
                </a:solidFill>
                <a:ea typeface="Segoe UI"/>
                <a:cs typeface="Segoe UI"/>
              </a:rPr>
              <a:t> –​ </a:t>
            </a:r>
            <a:r>
              <a:rPr lang="en-US" sz="1600" dirty="0">
                <a:solidFill>
                  <a:schemeClr val="accent2"/>
                </a:solidFill>
                <a:ea typeface="Segoe UI"/>
                <a:cs typeface="Segoe UI"/>
              </a:rPr>
              <a:t>Watch</a:t>
            </a:r>
          </a:p>
          <a:p>
            <a:pPr>
              <a:lnSpc>
                <a:spcPct val="150000"/>
              </a:lnSpc>
              <a:spcAft>
                <a:spcPts val="1200"/>
              </a:spcAft>
            </a:pPr>
            <a:r>
              <a:rPr lang="en-US" sz="1600" b="1" baseline="0" dirty="0">
                <a:solidFill>
                  <a:srgbClr val="146CFD"/>
                </a:solidFill>
                <a:ea typeface="Segoe UI"/>
                <a:cs typeface="Segoe UI"/>
              </a:rPr>
              <a:t>Tas</a:t>
            </a:r>
            <a:r>
              <a:rPr lang="en-US" sz="1600" b="1" baseline="0" dirty="0">
                <a:solidFill>
                  <a:schemeClr val="accent2"/>
                </a:solidFill>
                <a:ea typeface="Segoe UI"/>
                <a:cs typeface="Segoe UI"/>
              </a:rPr>
              <a:t>k 2</a:t>
            </a:r>
            <a:r>
              <a:rPr lang="en-US" sz="1600" b="1" dirty="0">
                <a:solidFill>
                  <a:schemeClr val="accent2"/>
                </a:solidFill>
                <a:ea typeface="Segoe UI"/>
                <a:cs typeface="Segoe UI"/>
              </a:rPr>
              <a:t>​ – </a:t>
            </a:r>
            <a:r>
              <a:rPr lang="en-US" sz="1600" dirty="0">
                <a:solidFill>
                  <a:schemeClr val="accent2"/>
                </a:solidFill>
                <a:ea typeface="Segoe UI"/>
                <a:cs typeface="Segoe UI"/>
              </a:rPr>
              <a:t>You do space analysis table</a:t>
            </a:r>
          </a:p>
          <a:p>
            <a:pPr>
              <a:lnSpc>
                <a:spcPct val="150000"/>
              </a:lnSpc>
              <a:spcAft>
                <a:spcPts val="1200"/>
              </a:spcAft>
            </a:pPr>
            <a:r>
              <a:rPr lang="en-US" sz="1600" b="1" baseline="0" dirty="0">
                <a:solidFill>
                  <a:srgbClr val="146CFD"/>
                </a:solidFill>
                <a:ea typeface="Segoe UI"/>
                <a:cs typeface="Segoe UI"/>
              </a:rPr>
              <a:t>Task 3</a:t>
            </a:r>
            <a:r>
              <a:rPr lang="en-US" sz="1600" b="1" dirty="0">
                <a:solidFill>
                  <a:srgbClr val="22272B"/>
                </a:solidFill>
                <a:ea typeface="Segoe UI"/>
                <a:cs typeface="Segoe UI"/>
              </a:rPr>
              <a:t>​</a:t>
            </a:r>
            <a:r>
              <a:rPr lang="en-US" sz="1600" b="1" dirty="0">
                <a:solidFill>
                  <a:schemeClr val="accent2"/>
                </a:solidFill>
                <a:ea typeface="Segoe UI"/>
                <a:cs typeface="Segoe UI"/>
              </a:rPr>
              <a:t> – </a:t>
            </a:r>
            <a:r>
              <a:rPr lang="en-US" sz="1600" dirty="0">
                <a:solidFill>
                  <a:schemeClr val="accent2"/>
                </a:solidFill>
                <a:ea typeface="Segoe UI"/>
                <a:cs typeface="Segoe UI"/>
              </a:rPr>
              <a:t>you do space analysis sentence</a:t>
            </a:r>
          </a:p>
          <a:p>
            <a:pPr>
              <a:lnSpc>
                <a:spcPct val="150000"/>
              </a:lnSpc>
              <a:spcAft>
                <a:spcPts val="1200"/>
              </a:spcAft>
            </a:pPr>
            <a:r>
              <a:rPr lang="en-US" sz="1600" b="1" baseline="0" dirty="0">
                <a:solidFill>
                  <a:srgbClr val="146CFD"/>
                </a:solidFill>
                <a:ea typeface="Segoe UI"/>
                <a:cs typeface="Segoe UI"/>
              </a:rPr>
              <a:t>Task 4</a:t>
            </a:r>
            <a:r>
              <a:rPr lang="en-US" sz="1600" b="1" dirty="0">
                <a:solidFill>
                  <a:srgbClr val="146CFD"/>
                </a:solidFill>
                <a:ea typeface="Segoe UI"/>
                <a:cs typeface="Segoe UI"/>
              </a:rPr>
              <a:t> – </a:t>
            </a:r>
            <a:r>
              <a:rPr lang="en-US" sz="1600" dirty="0">
                <a:solidFill>
                  <a:srgbClr val="146CFD"/>
                </a:solidFill>
                <a:ea typeface="Segoe UI"/>
                <a:cs typeface="Segoe UI"/>
              </a:rPr>
              <a:t>you do PEEL paragraph</a:t>
            </a:r>
            <a:endParaRPr lang="en-US" sz="1600" baseline="0" dirty="0">
              <a:solidFill>
                <a:srgbClr val="146CFD"/>
              </a:solidFill>
              <a:ea typeface="Segoe UI"/>
              <a:cs typeface="Segoe UI"/>
            </a:endParaRPr>
          </a:p>
        </p:txBody>
      </p:sp>
      <p:sp>
        <p:nvSpPr>
          <p:cNvPr id="4" name="Slide Number Placeholder 3">
            <a:extLst>
              <a:ext uri="{FF2B5EF4-FFF2-40B4-BE49-F238E27FC236}">
                <a16:creationId xmlns:a16="http://schemas.microsoft.com/office/drawing/2014/main" id="{DF7A6113-6284-F3B6-8370-4181BD5D85C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133</a:t>
            </a:fld>
            <a:endParaRPr lang="en-AU" dirty="0"/>
          </a:p>
        </p:txBody>
      </p:sp>
    </p:spTree>
    <p:extLst>
      <p:ext uri="{BB962C8B-B14F-4D97-AF65-F5344CB8AC3E}">
        <p14:creationId xmlns:p14="http://schemas.microsoft.com/office/powerpoint/2010/main" val="341395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44669E-14F4-A609-3923-FFE452C18DB8}"/>
              </a:ext>
            </a:extLst>
          </p:cNvPr>
          <p:cNvSpPr>
            <a:spLocks noGrp="1"/>
          </p:cNvSpPr>
          <p:nvPr>
            <p:ph type="title"/>
          </p:nvPr>
        </p:nvSpPr>
        <p:spPr/>
        <p:txBody>
          <a:bodyPr/>
          <a:lstStyle/>
          <a:p>
            <a:r>
              <a:rPr lang="en-US" dirty="0">
                <a:latin typeface="+mj-lt"/>
                <a:cs typeface="Arial"/>
              </a:rPr>
              <a:t>Formative check-in opportunity (4)</a:t>
            </a:r>
            <a:endParaRPr lang="en-US" dirty="0">
              <a:latin typeface="+mj-lt"/>
            </a:endParaRPr>
          </a:p>
        </p:txBody>
      </p:sp>
      <p:sp>
        <p:nvSpPr>
          <p:cNvPr id="5" name="Text Placeholder 4">
            <a:extLst>
              <a:ext uri="{FF2B5EF4-FFF2-40B4-BE49-F238E27FC236}">
                <a16:creationId xmlns:a16="http://schemas.microsoft.com/office/drawing/2014/main" id="{0D12DCE2-4E1C-5788-B5B1-C94ECF1D14F0}"/>
              </a:ext>
            </a:extLst>
          </p:cNvPr>
          <p:cNvSpPr>
            <a:spLocks noGrp="1"/>
          </p:cNvSpPr>
          <p:nvPr>
            <p:ph type="body" sz="quarter" idx="18"/>
          </p:nvPr>
        </p:nvSpPr>
        <p:spPr>
          <a:xfrm>
            <a:off x="348001" y="912423"/>
            <a:ext cx="11483999" cy="310015"/>
          </a:xfrm>
        </p:spPr>
        <p:txBody>
          <a:bodyPr/>
          <a:lstStyle/>
          <a:p>
            <a:r>
              <a:rPr lang="en-AU">
                <a:latin typeface="+mj-lt"/>
              </a:rPr>
              <a:t>5.6</a:t>
            </a:r>
          </a:p>
        </p:txBody>
      </p:sp>
      <p:grpSp>
        <p:nvGrpSpPr>
          <p:cNvPr id="2" name="Group 1" descr="Step 1 – Write – Organise your ideas and structure your paragraph using the provided scaffold.&#10;">
            <a:extLst>
              <a:ext uri="{FF2B5EF4-FFF2-40B4-BE49-F238E27FC236}">
                <a16:creationId xmlns:a16="http://schemas.microsoft.com/office/drawing/2014/main" id="{16B983D3-F9A3-2D12-AEF0-43EF48E9CA77}"/>
              </a:ext>
            </a:extLst>
          </p:cNvPr>
          <p:cNvGrpSpPr/>
          <p:nvPr/>
        </p:nvGrpSpPr>
        <p:grpSpPr>
          <a:xfrm>
            <a:off x="348001" y="1473841"/>
            <a:ext cx="11495998" cy="894161"/>
            <a:chOff x="348001" y="1473841"/>
            <a:chExt cx="11495998" cy="894161"/>
          </a:xfrm>
        </p:grpSpPr>
        <p:sp>
          <p:nvSpPr>
            <p:cNvPr id="18" name="Rectangle: Rounded Corners 17">
              <a:extLst>
                <a:ext uri="{FF2B5EF4-FFF2-40B4-BE49-F238E27FC236}">
                  <a16:creationId xmlns:a16="http://schemas.microsoft.com/office/drawing/2014/main" id="{46DB3C70-A020-5220-91A7-39F09ACEF0F7}"/>
                </a:ext>
                <a:ext uri="{C183D7F6-B498-43B3-948B-1728B52AA6E4}">
                  <adec:decorative xmlns:adec="http://schemas.microsoft.com/office/drawing/2017/decorative" val="1"/>
                </a:ext>
              </a:extLst>
            </p:cNvPr>
            <p:cNvSpPr/>
            <p:nvPr/>
          </p:nvSpPr>
          <p:spPr>
            <a:xfrm>
              <a:off x="3113803" y="1473841"/>
              <a:ext cx="8730196" cy="894161"/>
            </a:xfrm>
            <a:prstGeom prst="roundRect">
              <a:avLst/>
            </a:prstGeom>
            <a:ln>
              <a:noFill/>
            </a:ln>
            <a:effectLst/>
          </p:spPr>
          <p:style>
            <a:lnRef idx="2">
              <a:schemeClr val="accent4">
                <a:shade val="15000"/>
              </a:schemeClr>
            </a:lnRef>
            <a:fillRef idx="1">
              <a:schemeClr val="accent4"/>
            </a:fillRef>
            <a:effectRef idx="0">
              <a:schemeClr val="accent4"/>
            </a:effectRef>
            <a:fontRef idx="minor">
              <a:schemeClr val="lt1"/>
            </a:fontRef>
          </p:style>
          <p:txBody>
            <a:bodyPr lIns="1260000" tIns="45720" rIns="91440" bIns="45720" rtlCol="0" anchor="ctr"/>
            <a:lstStyle/>
            <a:p>
              <a:pPr marL="182563" lvl="2">
                <a:lnSpc>
                  <a:spcPct val="114000"/>
                </a:lnSpc>
                <a:spcAft>
                  <a:spcPts val="600"/>
                </a:spcAft>
              </a:pPr>
              <a:r>
                <a:rPr lang="en-US" sz="1800" dirty="0" err="1">
                  <a:solidFill>
                    <a:schemeClr val="tx1"/>
                  </a:solidFill>
                  <a:cs typeface="Arial"/>
                </a:rPr>
                <a:t>Organise</a:t>
              </a:r>
              <a:r>
                <a:rPr lang="en-US" sz="1800" dirty="0">
                  <a:solidFill>
                    <a:schemeClr val="tx1"/>
                  </a:solidFill>
                  <a:cs typeface="Arial"/>
                </a:rPr>
                <a:t> your ideas and structure your paragraph using the provided scaffold.</a:t>
              </a:r>
            </a:p>
          </p:txBody>
        </p:sp>
        <p:sp>
          <p:nvSpPr>
            <p:cNvPr id="4" name="Rectangle: Rounded Corners 3">
              <a:extLst>
                <a:ext uri="{FF2B5EF4-FFF2-40B4-BE49-F238E27FC236}">
                  <a16:creationId xmlns:a16="http://schemas.microsoft.com/office/drawing/2014/main" id="{72487605-CD61-C718-687F-AC0453C2818D}"/>
                </a:ext>
              </a:extLst>
            </p:cNvPr>
            <p:cNvSpPr/>
            <p:nvPr/>
          </p:nvSpPr>
          <p:spPr>
            <a:xfrm>
              <a:off x="1797183" y="1473841"/>
              <a:ext cx="2513548" cy="894161"/>
            </a:xfrm>
            <a:prstGeom prst="rect">
              <a:avLst/>
            </a:prstGeom>
            <a:ln>
              <a:noFill/>
            </a:ln>
            <a:effectLst/>
          </p:spPr>
          <p:style>
            <a:lnRef idx="2">
              <a:schemeClr val="accent2">
                <a:shade val="15000"/>
              </a:schemeClr>
            </a:lnRef>
            <a:fillRef idx="1">
              <a:schemeClr val="accent2"/>
            </a:fillRef>
            <a:effectRef idx="0">
              <a:schemeClr val="accent2"/>
            </a:effectRef>
            <a:fontRef idx="minor">
              <a:schemeClr val="lt1"/>
            </a:fontRef>
          </p:style>
          <p:txBody>
            <a:bodyPr lIns="900000" rtlCol="0" anchor="ctr"/>
            <a:lstStyle/>
            <a:p>
              <a:pPr>
                <a:lnSpc>
                  <a:spcPct val="114000"/>
                </a:lnSpc>
                <a:spcAft>
                  <a:spcPts val="600"/>
                </a:spcAft>
              </a:pPr>
              <a:r>
                <a:rPr lang="en-AU" sz="2000" dirty="0"/>
                <a:t>Write</a:t>
              </a:r>
            </a:p>
          </p:txBody>
        </p:sp>
        <p:sp>
          <p:nvSpPr>
            <p:cNvPr id="7" name="Arrow: Pentagon 6">
              <a:extLst>
                <a:ext uri="{FF2B5EF4-FFF2-40B4-BE49-F238E27FC236}">
                  <a16:creationId xmlns:a16="http://schemas.microsoft.com/office/drawing/2014/main" id="{E9FF43AD-0FBE-7361-8F50-478698482B07}"/>
                </a:ext>
              </a:extLst>
            </p:cNvPr>
            <p:cNvSpPr/>
            <p:nvPr/>
          </p:nvSpPr>
          <p:spPr>
            <a:xfrm>
              <a:off x="348001" y="1473841"/>
              <a:ext cx="2175143" cy="894161"/>
            </a:xfrm>
            <a:prstGeom prst="homePlat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14000"/>
                </a:lnSpc>
                <a:spcAft>
                  <a:spcPts val="600"/>
                </a:spcAft>
              </a:pPr>
              <a:r>
                <a:rPr lang="en-AU" b="1" dirty="0">
                  <a:cs typeface="Arial"/>
                </a:rPr>
                <a:t>Step 1</a:t>
              </a:r>
            </a:p>
          </p:txBody>
        </p:sp>
      </p:grpSp>
      <p:grpSp>
        <p:nvGrpSpPr>
          <p:cNvPr id="6" name="Group 5" descr="Step 2 – Edit – Use the plan to write and refine your response as a correctly formatted paragraph without the scaffold.&#10;">
            <a:extLst>
              <a:ext uri="{FF2B5EF4-FFF2-40B4-BE49-F238E27FC236}">
                <a16:creationId xmlns:a16="http://schemas.microsoft.com/office/drawing/2014/main" id="{9886F902-251A-04B1-BD9A-71F377E6CF00}"/>
              </a:ext>
            </a:extLst>
          </p:cNvPr>
          <p:cNvGrpSpPr/>
          <p:nvPr/>
        </p:nvGrpSpPr>
        <p:grpSpPr>
          <a:xfrm>
            <a:off x="348001" y="2447376"/>
            <a:ext cx="11495998" cy="894161"/>
            <a:chOff x="348001" y="2447376"/>
            <a:chExt cx="11495998" cy="894161"/>
          </a:xfrm>
        </p:grpSpPr>
        <p:sp>
          <p:nvSpPr>
            <p:cNvPr id="25" name="Rectangle: Rounded Corners 17">
              <a:extLst>
                <a:ext uri="{FF2B5EF4-FFF2-40B4-BE49-F238E27FC236}">
                  <a16:creationId xmlns:a16="http://schemas.microsoft.com/office/drawing/2014/main" id="{DFE53A6A-E158-49E3-5D46-358D24650F96}"/>
                </a:ext>
                <a:ext uri="{C183D7F6-B498-43B3-948B-1728B52AA6E4}">
                  <adec:decorative xmlns:adec="http://schemas.microsoft.com/office/drawing/2017/decorative" val="1"/>
                </a:ext>
              </a:extLst>
            </p:cNvPr>
            <p:cNvSpPr/>
            <p:nvPr/>
          </p:nvSpPr>
          <p:spPr>
            <a:xfrm>
              <a:off x="3113803" y="2447376"/>
              <a:ext cx="8730196" cy="894161"/>
            </a:xfrm>
            <a:prstGeom prst="roundRect">
              <a:avLst/>
            </a:prstGeom>
            <a:ln>
              <a:noFill/>
            </a:ln>
            <a:effectLst/>
          </p:spPr>
          <p:style>
            <a:lnRef idx="2">
              <a:schemeClr val="accent4">
                <a:shade val="15000"/>
              </a:schemeClr>
            </a:lnRef>
            <a:fillRef idx="1">
              <a:schemeClr val="accent4"/>
            </a:fillRef>
            <a:effectRef idx="0">
              <a:schemeClr val="accent4"/>
            </a:effectRef>
            <a:fontRef idx="minor">
              <a:schemeClr val="lt1"/>
            </a:fontRef>
          </p:style>
          <p:txBody>
            <a:bodyPr lIns="1260000" tIns="45720" rIns="91440" bIns="45720" rtlCol="0" anchor="ctr"/>
            <a:lstStyle/>
            <a:p>
              <a:pPr marL="182563" lvl="1">
                <a:lnSpc>
                  <a:spcPct val="114000"/>
                </a:lnSpc>
                <a:spcAft>
                  <a:spcPts val="600"/>
                </a:spcAft>
              </a:pPr>
              <a:r>
                <a:rPr lang="en-US" sz="1800" dirty="0">
                  <a:solidFill>
                    <a:schemeClr val="tx1"/>
                  </a:solidFill>
                  <a:cs typeface="Arial"/>
                </a:rPr>
                <a:t>Use the plan to write and refine your response as a correctly formatted paragraph without the scaffold.</a:t>
              </a:r>
              <a:endParaRPr lang="en-US" sz="1800" dirty="0">
                <a:solidFill>
                  <a:schemeClr val="tx1"/>
                </a:solidFill>
              </a:endParaRPr>
            </a:p>
          </p:txBody>
        </p:sp>
        <p:sp>
          <p:nvSpPr>
            <p:cNvPr id="27" name="Rectangle: Rounded Corners 3">
              <a:extLst>
                <a:ext uri="{FF2B5EF4-FFF2-40B4-BE49-F238E27FC236}">
                  <a16:creationId xmlns:a16="http://schemas.microsoft.com/office/drawing/2014/main" id="{73DACB41-FE0D-C265-FC69-C239157A52B3}"/>
                </a:ext>
              </a:extLst>
            </p:cNvPr>
            <p:cNvSpPr/>
            <p:nvPr/>
          </p:nvSpPr>
          <p:spPr>
            <a:xfrm>
              <a:off x="1797183" y="2447376"/>
              <a:ext cx="2513548" cy="894161"/>
            </a:xfrm>
            <a:prstGeom prst="rect">
              <a:avLst/>
            </a:prstGeom>
            <a:ln>
              <a:noFill/>
            </a:ln>
            <a:effectLst/>
          </p:spPr>
          <p:style>
            <a:lnRef idx="2">
              <a:schemeClr val="accent2">
                <a:shade val="15000"/>
              </a:schemeClr>
            </a:lnRef>
            <a:fillRef idx="1">
              <a:schemeClr val="accent2"/>
            </a:fillRef>
            <a:effectRef idx="0">
              <a:schemeClr val="accent2"/>
            </a:effectRef>
            <a:fontRef idx="minor">
              <a:schemeClr val="lt1"/>
            </a:fontRef>
          </p:style>
          <p:txBody>
            <a:bodyPr lIns="900000" rtlCol="0" anchor="ctr"/>
            <a:lstStyle/>
            <a:p>
              <a:pPr>
                <a:lnSpc>
                  <a:spcPct val="114000"/>
                </a:lnSpc>
                <a:spcAft>
                  <a:spcPts val="600"/>
                </a:spcAft>
              </a:pPr>
              <a:r>
                <a:rPr lang="en-AU" sz="2000" dirty="0"/>
                <a:t>Edit</a:t>
              </a:r>
            </a:p>
          </p:txBody>
        </p:sp>
        <p:sp>
          <p:nvSpPr>
            <p:cNvPr id="28" name="Arrow: Pentagon 6">
              <a:extLst>
                <a:ext uri="{FF2B5EF4-FFF2-40B4-BE49-F238E27FC236}">
                  <a16:creationId xmlns:a16="http://schemas.microsoft.com/office/drawing/2014/main" id="{F1F9935A-1A1C-AA54-B7F5-45791128DDAF}"/>
                </a:ext>
              </a:extLst>
            </p:cNvPr>
            <p:cNvSpPr/>
            <p:nvPr/>
          </p:nvSpPr>
          <p:spPr>
            <a:xfrm>
              <a:off x="348001" y="2447376"/>
              <a:ext cx="2175143" cy="894161"/>
            </a:xfrm>
            <a:prstGeom prst="homePlat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14000"/>
                </a:lnSpc>
                <a:spcAft>
                  <a:spcPts val="600"/>
                </a:spcAft>
              </a:pPr>
              <a:r>
                <a:rPr lang="en-AU" b="1" dirty="0">
                  <a:cs typeface="Arial"/>
                </a:rPr>
                <a:t>Step 2</a:t>
              </a:r>
            </a:p>
          </p:txBody>
        </p:sp>
      </p:grpSp>
      <p:grpSp>
        <p:nvGrpSpPr>
          <p:cNvPr id="8" name="Group 7" descr="Step 3 – Feedback – Exchange your paragraph with a partner for a peer review and constructive feedback.&#10;">
            <a:extLst>
              <a:ext uri="{FF2B5EF4-FFF2-40B4-BE49-F238E27FC236}">
                <a16:creationId xmlns:a16="http://schemas.microsoft.com/office/drawing/2014/main" id="{DFD23AE6-3F1C-25D2-5050-67FBF72F4678}"/>
              </a:ext>
            </a:extLst>
          </p:cNvPr>
          <p:cNvGrpSpPr/>
          <p:nvPr/>
        </p:nvGrpSpPr>
        <p:grpSpPr>
          <a:xfrm>
            <a:off x="348001" y="3420912"/>
            <a:ext cx="11495998" cy="894161"/>
            <a:chOff x="348001" y="3420912"/>
            <a:chExt cx="11495998" cy="894161"/>
          </a:xfrm>
        </p:grpSpPr>
        <p:sp>
          <p:nvSpPr>
            <p:cNvPr id="31" name="Rectangle: Rounded Corners 17">
              <a:extLst>
                <a:ext uri="{FF2B5EF4-FFF2-40B4-BE49-F238E27FC236}">
                  <a16:creationId xmlns:a16="http://schemas.microsoft.com/office/drawing/2014/main" id="{0FCDF1CE-FE3B-4E40-3C24-BA0CD9B29672}"/>
                </a:ext>
                <a:ext uri="{C183D7F6-B498-43B3-948B-1728B52AA6E4}">
                  <adec:decorative xmlns:adec="http://schemas.microsoft.com/office/drawing/2017/decorative" val="1"/>
                </a:ext>
              </a:extLst>
            </p:cNvPr>
            <p:cNvSpPr/>
            <p:nvPr/>
          </p:nvSpPr>
          <p:spPr>
            <a:xfrm>
              <a:off x="3113803" y="3420912"/>
              <a:ext cx="8730196" cy="894161"/>
            </a:xfrm>
            <a:prstGeom prst="roundRect">
              <a:avLst/>
            </a:prstGeom>
            <a:ln>
              <a:noFill/>
            </a:ln>
            <a:effectLst/>
          </p:spPr>
          <p:style>
            <a:lnRef idx="2">
              <a:schemeClr val="accent4">
                <a:shade val="15000"/>
              </a:schemeClr>
            </a:lnRef>
            <a:fillRef idx="1">
              <a:schemeClr val="accent4"/>
            </a:fillRef>
            <a:effectRef idx="0">
              <a:schemeClr val="accent4"/>
            </a:effectRef>
            <a:fontRef idx="minor">
              <a:schemeClr val="lt1"/>
            </a:fontRef>
          </p:style>
          <p:txBody>
            <a:bodyPr lIns="1260000" tIns="45720" rIns="91440" bIns="45720" rtlCol="0" anchor="ctr"/>
            <a:lstStyle/>
            <a:p>
              <a:pPr marL="182563" lvl="2">
                <a:lnSpc>
                  <a:spcPct val="114000"/>
                </a:lnSpc>
                <a:spcAft>
                  <a:spcPts val="600"/>
                </a:spcAft>
              </a:pPr>
              <a:r>
                <a:rPr lang="en-US" sz="1800" dirty="0">
                  <a:solidFill>
                    <a:schemeClr val="tx1"/>
                  </a:solidFill>
                  <a:cs typeface="Arial"/>
                </a:rPr>
                <a:t>Exchange your paragraph with a partner for a peer review and constructive feedback.</a:t>
              </a:r>
            </a:p>
          </p:txBody>
        </p:sp>
        <p:sp>
          <p:nvSpPr>
            <p:cNvPr id="32" name="Rectangle: Rounded Corners 3">
              <a:extLst>
                <a:ext uri="{FF2B5EF4-FFF2-40B4-BE49-F238E27FC236}">
                  <a16:creationId xmlns:a16="http://schemas.microsoft.com/office/drawing/2014/main" id="{8DA4DED9-627A-7378-0AB9-E0236C6C9D14}"/>
                </a:ext>
              </a:extLst>
            </p:cNvPr>
            <p:cNvSpPr/>
            <p:nvPr/>
          </p:nvSpPr>
          <p:spPr>
            <a:xfrm>
              <a:off x="1797183" y="3420912"/>
              <a:ext cx="2513548" cy="894161"/>
            </a:xfrm>
            <a:prstGeom prst="rect">
              <a:avLst/>
            </a:prstGeom>
            <a:ln>
              <a:noFill/>
            </a:ln>
            <a:effectLst/>
          </p:spPr>
          <p:style>
            <a:lnRef idx="2">
              <a:schemeClr val="accent2">
                <a:shade val="15000"/>
              </a:schemeClr>
            </a:lnRef>
            <a:fillRef idx="1">
              <a:schemeClr val="accent2"/>
            </a:fillRef>
            <a:effectRef idx="0">
              <a:schemeClr val="accent2"/>
            </a:effectRef>
            <a:fontRef idx="minor">
              <a:schemeClr val="lt1"/>
            </a:fontRef>
          </p:style>
          <p:txBody>
            <a:bodyPr lIns="900000" rtlCol="0" anchor="ctr"/>
            <a:lstStyle/>
            <a:p>
              <a:pPr>
                <a:lnSpc>
                  <a:spcPct val="114000"/>
                </a:lnSpc>
                <a:spcAft>
                  <a:spcPts val="600"/>
                </a:spcAft>
              </a:pPr>
              <a:r>
                <a:rPr lang="en-AU" sz="2000" dirty="0"/>
                <a:t>Feedback</a:t>
              </a:r>
            </a:p>
          </p:txBody>
        </p:sp>
        <p:sp>
          <p:nvSpPr>
            <p:cNvPr id="33" name="Arrow: Pentagon 6">
              <a:extLst>
                <a:ext uri="{FF2B5EF4-FFF2-40B4-BE49-F238E27FC236}">
                  <a16:creationId xmlns:a16="http://schemas.microsoft.com/office/drawing/2014/main" id="{B9CB6061-137D-AB62-E4DF-EBE13B64951B}"/>
                </a:ext>
              </a:extLst>
            </p:cNvPr>
            <p:cNvSpPr/>
            <p:nvPr/>
          </p:nvSpPr>
          <p:spPr>
            <a:xfrm>
              <a:off x="348001" y="3420912"/>
              <a:ext cx="2175143" cy="894161"/>
            </a:xfrm>
            <a:prstGeom prst="homePlat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14000"/>
                </a:lnSpc>
                <a:spcAft>
                  <a:spcPts val="600"/>
                </a:spcAft>
              </a:pPr>
              <a:r>
                <a:rPr lang="en-AU" b="1" dirty="0">
                  <a:cs typeface="Arial"/>
                </a:rPr>
                <a:t>Step 3</a:t>
              </a:r>
            </a:p>
          </p:txBody>
        </p:sp>
      </p:grpSp>
      <p:grpSp>
        <p:nvGrpSpPr>
          <p:cNvPr id="9" name="Group 8" descr="Step 4 – Refine – Make the necessary edits based on feedback.&#10;">
            <a:extLst>
              <a:ext uri="{FF2B5EF4-FFF2-40B4-BE49-F238E27FC236}">
                <a16:creationId xmlns:a16="http://schemas.microsoft.com/office/drawing/2014/main" id="{9E08C7EE-BA03-03B2-5CF4-D4D49D2299E9}"/>
              </a:ext>
            </a:extLst>
          </p:cNvPr>
          <p:cNvGrpSpPr/>
          <p:nvPr/>
        </p:nvGrpSpPr>
        <p:grpSpPr>
          <a:xfrm>
            <a:off x="348001" y="4394447"/>
            <a:ext cx="11495998" cy="894161"/>
            <a:chOff x="348001" y="4394447"/>
            <a:chExt cx="11495998" cy="894161"/>
          </a:xfrm>
        </p:grpSpPr>
        <p:sp>
          <p:nvSpPr>
            <p:cNvPr id="34" name="Rectangle: Rounded Corners 17">
              <a:extLst>
                <a:ext uri="{FF2B5EF4-FFF2-40B4-BE49-F238E27FC236}">
                  <a16:creationId xmlns:a16="http://schemas.microsoft.com/office/drawing/2014/main" id="{C9A19E78-36F0-6504-288D-2438314949B1}"/>
                </a:ext>
                <a:ext uri="{C183D7F6-B498-43B3-948B-1728B52AA6E4}">
                  <adec:decorative xmlns:adec="http://schemas.microsoft.com/office/drawing/2017/decorative" val="1"/>
                </a:ext>
              </a:extLst>
            </p:cNvPr>
            <p:cNvSpPr/>
            <p:nvPr/>
          </p:nvSpPr>
          <p:spPr>
            <a:xfrm>
              <a:off x="3113803" y="4394447"/>
              <a:ext cx="8730196" cy="894161"/>
            </a:xfrm>
            <a:prstGeom prst="roundRect">
              <a:avLst/>
            </a:prstGeom>
            <a:ln>
              <a:noFill/>
            </a:ln>
            <a:effectLst/>
          </p:spPr>
          <p:style>
            <a:lnRef idx="2">
              <a:schemeClr val="accent4">
                <a:shade val="15000"/>
              </a:schemeClr>
            </a:lnRef>
            <a:fillRef idx="1">
              <a:schemeClr val="accent4"/>
            </a:fillRef>
            <a:effectRef idx="0">
              <a:schemeClr val="accent4"/>
            </a:effectRef>
            <a:fontRef idx="minor">
              <a:schemeClr val="lt1"/>
            </a:fontRef>
          </p:style>
          <p:txBody>
            <a:bodyPr lIns="1260000" tIns="45720" rIns="91440" bIns="45720" rtlCol="0" anchor="ctr"/>
            <a:lstStyle/>
            <a:p>
              <a:pPr marL="182563" lvl="2">
                <a:lnSpc>
                  <a:spcPct val="114000"/>
                </a:lnSpc>
                <a:spcAft>
                  <a:spcPts val="600"/>
                </a:spcAft>
              </a:pPr>
              <a:r>
                <a:rPr lang="en-US" sz="1800" dirty="0">
                  <a:solidFill>
                    <a:schemeClr val="tx1"/>
                  </a:solidFill>
                  <a:cs typeface="Arial"/>
                </a:rPr>
                <a:t>Make the necessary edits based on feedback.</a:t>
              </a:r>
            </a:p>
          </p:txBody>
        </p:sp>
        <p:sp>
          <p:nvSpPr>
            <p:cNvPr id="35" name="Rectangle: Rounded Corners 3">
              <a:extLst>
                <a:ext uri="{FF2B5EF4-FFF2-40B4-BE49-F238E27FC236}">
                  <a16:creationId xmlns:a16="http://schemas.microsoft.com/office/drawing/2014/main" id="{200AD6B3-26FE-77D6-F70E-4826E1B2B86B}"/>
                </a:ext>
              </a:extLst>
            </p:cNvPr>
            <p:cNvSpPr/>
            <p:nvPr/>
          </p:nvSpPr>
          <p:spPr>
            <a:xfrm>
              <a:off x="1797183" y="4394447"/>
              <a:ext cx="2513548" cy="894161"/>
            </a:xfrm>
            <a:prstGeom prst="rect">
              <a:avLst/>
            </a:prstGeom>
            <a:ln>
              <a:noFill/>
            </a:ln>
            <a:effectLst/>
          </p:spPr>
          <p:style>
            <a:lnRef idx="2">
              <a:schemeClr val="accent2">
                <a:shade val="15000"/>
              </a:schemeClr>
            </a:lnRef>
            <a:fillRef idx="1">
              <a:schemeClr val="accent2"/>
            </a:fillRef>
            <a:effectRef idx="0">
              <a:schemeClr val="accent2"/>
            </a:effectRef>
            <a:fontRef idx="minor">
              <a:schemeClr val="lt1"/>
            </a:fontRef>
          </p:style>
          <p:txBody>
            <a:bodyPr lIns="900000" rtlCol="0" anchor="ctr"/>
            <a:lstStyle/>
            <a:p>
              <a:pPr>
                <a:lnSpc>
                  <a:spcPct val="114000"/>
                </a:lnSpc>
                <a:spcAft>
                  <a:spcPts val="600"/>
                </a:spcAft>
              </a:pPr>
              <a:r>
                <a:rPr lang="en-AU" sz="2000" dirty="0"/>
                <a:t>Refine</a:t>
              </a:r>
            </a:p>
          </p:txBody>
        </p:sp>
        <p:sp>
          <p:nvSpPr>
            <p:cNvPr id="36" name="Arrow: Pentagon 6">
              <a:extLst>
                <a:ext uri="{FF2B5EF4-FFF2-40B4-BE49-F238E27FC236}">
                  <a16:creationId xmlns:a16="http://schemas.microsoft.com/office/drawing/2014/main" id="{D864A533-AEE8-AEBF-6C32-485795010E24}"/>
                </a:ext>
              </a:extLst>
            </p:cNvPr>
            <p:cNvSpPr/>
            <p:nvPr/>
          </p:nvSpPr>
          <p:spPr>
            <a:xfrm>
              <a:off x="348001" y="4394447"/>
              <a:ext cx="2175143" cy="894161"/>
            </a:xfrm>
            <a:prstGeom prst="homePlat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14000"/>
                </a:lnSpc>
                <a:spcAft>
                  <a:spcPts val="600"/>
                </a:spcAft>
              </a:pPr>
              <a:r>
                <a:rPr lang="en-AU" b="1" dirty="0">
                  <a:cs typeface="Arial"/>
                </a:rPr>
                <a:t>Step 4</a:t>
              </a:r>
            </a:p>
          </p:txBody>
        </p:sp>
      </p:grpSp>
      <p:grpSp>
        <p:nvGrpSpPr>
          <p:cNvPr id="10" name="Group 9" descr="Step 5 – Submit – Submit the final paragraph to your teacher.">
            <a:extLst>
              <a:ext uri="{FF2B5EF4-FFF2-40B4-BE49-F238E27FC236}">
                <a16:creationId xmlns:a16="http://schemas.microsoft.com/office/drawing/2014/main" id="{5ADA8A9C-AE6C-98F1-D9CC-4545D1BB10B4}"/>
              </a:ext>
            </a:extLst>
          </p:cNvPr>
          <p:cNvGrpSpPr/>
          <p:nvPr/>
        </p:nvGrpSpPr>
        <p:grpSpPr>
          <a:xfrm>
            <a:off x="348001" y="5367983"/>
            <a:ext cx="11495998" cy="894161"/>
            <a:chOff x="348001" y="5367983"/>
            <a:chExt cx="11495998" cy="894161"/>
          </a:xfrm>
        </p:grpSpPr>
        <p:sp>
          <p:nvSpPr>
            <p:cNvPr id="37" name="Rectangle: Rounded Corners 17">
              <a:extLst>
                <a:ext uri="{FF2B5EF4-FFF2-40B4-BE49-F238E27FC236}">
                  <a16:creationId xmlns:a16="http://schemas.microsoft.com/office/drawing/2014/main" id="{F3D3E49E-822B-DB89-9F05-D29FD2A64322}"/>
                </a:ext>
                <a:ext uri="{C183D7F6-B498-43B3-948B-1728B52AA6E4}">
                  <adec:decorative xmlns:adec="http://schemas.microsoft.com/office/drawing/2017/decorative" val="1"/>
                </a:ext>
              </a:extLst>
            </p:cNvPr>
            <p:cNvSpPr/>
            <p:nvPr/>
          </p:nvSpPr>
          <p:spPr>
            <a:xfrm>
              <a:off x="3113803" y="5367983"/>
              <a:ext cx="8730196" cy="894161"/>
            </a:xfrm>
            <a:prstGeom prst="roundRect">
              <a:avLst/>
            </a:prstGeom>
            <a:ln>
              <a:noFill/>
            </a:ln>
            <a:effectLst/>
          </p:spPr>
          <p:style>
            <a:lnRef idx="2">
              <a:schemeClr val="accent4">
                <a:shade val="15000"/>
              </a:schemeClr>
            </a:lnRef>
            <a:fillRef idx="1">
              <a:schemeClr val="accent4"/>
            </a:fillRef>
            <a:effectRef idx="0">
              <a:schemeClr val="accent4"/>
            </a:effectRef>
            <a:fontRef idx="minor">
              <a:schemeClr val="lt1"/>
            </a:fontRef>
          </p:style>
          <p:txBody>
            <a:bodyPr lIns="1260000" tIns="45720" rIns="91440" bIns="45720" rtlCol="0" anchor="ctr"/>
            <a:lstStyle/>
            <a:p>
              <a:pPr marL="182563" lvl="2">
                <a:lnSpc>
                  <a:spcPct val="114000"/>
                </a:lnSpc>
                <a:spcAft>
                  <a:spcPts val="600"/>
                </a:spcAft>
              </a:pPr>
              <a:r>
                <a:rPr lang="en-US" sz="1800" dirty="0">
                  <a:solidFill>
                    <a:schemeClr val="tx1"/>
                  </a:solidFill>
                  <a:cs typeface="Arial"/>
                </a:rPr>
                <a:t>Submit the final paragraph to your teacher.</a:t>
              </a:r>
            </a:p>
          </p:txBody>
        </p:sp>
        <p:sp>
          <p:nvSpPr>
            <p:cNvPr id="38" name="Rectangle: Rounded Corners 3">
              <a:extLst>
                <a:ext uri="{FF2B5EF4-FFF2-40B4-BE49-F238E27FC236}">
                  <a16:creationId xmlns:a16="http://schemas.microsoft.com/office/drawing/2014/main" id="{E2284FFB-E452-C903-070C-1D1F86E262AD}"/>
                </a:ext>
              </a:extLst>
            </p:cNvPr>
            <p:cNvSpPr/>
            <p:nvPr/>
          </p:nvSpPr>
          <p:spPr>
            <a:xfrm>
              <a:off x="1797183" y="5367983"/>
              <a:ext cx="2513548" cy="894161"/>
            </a:xfrm>
            <a:prstGeom prst="rect">
              <a:avLst/>
            </a:prstGeom>
            <a:ln>
              <a:noFill/>
            </a:ln>
            <a:effectLst/>
          </p:spPr>
          <p:style>
            <a:lnRef idx="2">
              <a:schemeClr val="accent2">
                <a:shade val="15000"/>
              </a:schemeClr>
            </a:lnRef>
            <a:fillRef idx="1">
              <a:schemeClr val="accent2"/>
            </a:fillRef>
            <a:effectRef idx="0">
              <a:schemeClr val="accent2"/>
            </a:effectRef>
            <a:fontRef idx="minor">
              <a:schemeClr val="lt1"/>
            </a:fontRef>
          </p:style>
          <p:txBody>
            <a:bodyPr lIns="900000" rtlCol="0" anchor="ctr"/>
            <a:lstStyle/>
            <a:p>
              <a:pPr>
                <a:lnSpc>
                  <a:spcPct val="114000"/>
                </a:lnSpc>
                <a:spcAft>
                  <a:spcPts val="600"/>
                </a:spcAft>
              </a:pPr>
              <a:r>
                <a:rPr lang="en-AU" sz="2000" dirty="0"/>
                <a:t>Submit</a:t>
              </a:r>
            </a:p>
          </p:txBody>
        </p:sp>
        <p:sp>
          <p:nvSpPr>
            <p:cNvPr id="39" name="Arrow: Pentagon 6">
              <a:extLst>
                <a:ext uri="{FF2B5EF4-FFF2-40B4-BE49-F238E27FC236}">
                  <a16:creationId xmlns:a16="http://schemas.microsoft.com/office/drawing/2014/main" id="{BD5F5D0F-3FF0-147C-A877-2767C5E97502}"/>
                </a:ext>
              </a:extLst>
            </p:cNvPr>
            <p:cNvSpPr/>
            <p:nvPr/>
          </p:nvSpPr>
          <p:spPr>
            <a:xfrm>
              <a:off x="348001" y="5367983"/>
              <a:ext cx="2175143" cy="894161"/>
            </a:xfrm>
            <a:prstGeom prst="homePlat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14000"/>
                </a:lnSpc>
                <a:spcAft>
                  <a:spcPts val="600"/>
                </a:spcAft>
              </a:pPr>
              <a:r>
                <a:rPr lang="en-AU" b="1" dirty="0">
                  <a:cs typeface="Arial"/>
                </a:rPr>
                <a:t>Step 5</a:t>
              </a:r>
            </a:p>
          </p:txBody>
        </p:sp>
      </p:grpSp>
      <p:sp>
        <p:nvSpPr>
          <p:cNvPr id="11" name="Slide Number Placeholder 10">
            <a:extLst>
              <a:ext uri="{FF2B5EF4-FFF2-40B4-BE49-F238E27FC236}">
                <a16:creationId xmlns:a16="http://schemas.microsoft.com/office/drawing/2014/main" id="{458FE3F8-EC41-7233-D464-BB7A4370B34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134</a:t>
            </a:fld>
            <a:endParaRPr lang="en-AU"/>
          </a:p>
        </p:txBody>
      </p:sp>
    </p:spTree>
    <p:extLst>
      <p:ext uri="{BB962C8B-B14F-4D97-AF65-F5344CB8AC3E}">
        <p14:creationId xmlns:p14="http://schemas.microsoft.com/office/powerpoint/2010/main" val="81097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2E560-C34D-16C1-26E6-81FF72777E1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6E375C-AA93-ABE4-9D17-7F6181B92DCC}"/>
              </a:ext>
            </a:extLst>
          </p:cNvPr>
          <p:cNvSpPr>
            <a:spLocks noGrp="1"/>
          </p:cNvSpPr>
          <p:nvPr>
            <p:ph type="title"/>
          </p:nvPr>
        </p:nvSpPr>
        <p:spPr/>
        <p:txBody>
          <a:bodyPr/>
          <a:lstStyle/>
          <a:p>
            <a:r>
              <a:rPr lang="en-US">
                <a:latin typeface="+mj-lt"/>
                <a:cs typeface="Arial"/>
              </a:rPr>
              <a:t>Essay structure – introduction </a:t>
            </a:r>
            <a:endParaRPr lang="en-US">
              <a:latin typeface="+mj-lt"/>
            </a:endParaRPr>
          </a:p>
        </p:txBody>
      </p:sp>
      <p:sp>
        <p:nvSpPr>
          <p:cNvPr id="6" name="Text Placeholder 5">
            <a:extLst>
              <a:ext uri="{FF2B5EF4-FFF2-40B4-BE49-F238E27FC236}">
                <a16:creationId xmlns:a16="http://schemas.microsoft.com/office/drawing/2014/main" id="{8B0F255C-2BB9-D4C8-2D97-8AEDF285D270}"/>
              </a:ext>
            </a:extLst>
          </p:cNvPr>
          <p:cNvSpPr>
            <a:spLocks noGrp="1"/>
          </p:cNvSpPr>
          <p:nvPr>
            <p:ph type="body" sz="quarter" idx="18"/>
          </p:nvPr>
        </p:nvSpPr>
        <p:spPr/>
        <p:txBody>
          <a:bodyPr/>
          <a:lstStyle/>
          <a:p>
            <a:r>
              <a:rPr lang="en-AU">
                <a:latin typeface="+mj-lt"/>
              </a:rPr>
              <a:t>5.7a</a:t>
            </a:r>
          </a:p>
        </p:txBody>
      </p:sp>
      <p:graphicFrame>
        <p:nvGraphicFramePr>
          <p:cNvPr id="5" name="Table 4">
            <a:extLst>
              <a:ext uri="{FF2B5EF4-FFF2-40B4-BE49-F238E27FC236}">
                <a16:creationId xmlns:a16="http://schemas.microsoft.com/office/drawing/2014/main" id="{93B58FBC-8BDB-FCBB-7D76-EE5561ABB528}"/>
              </a:ext>
            </a:extLst>
          </p:cNvPr>
          <p:cNvGraphicFramePr>
            <a:graphicFrameLocks noGrp="1"/>
          </p:cNvGraphicFramePr>
          <p:nvPr>
            <p:extLst>
              <p:ext uri="{D42A27DB-BD31-4B8C-83A1-F6EECF244321}">
                <p14:modId xmlns:p14="http://schemas.microsoft.com/office/powerpoint/2010/main" val="3935854493"/>
              </p:ext>
            </p:extLst>
          </p:nvPr>
        </p:nvGraphicFramePr>
        <p:xfrm>
          <a:off x="359999" y="1656689"/>
          <a:ext cx="11483999" cy="4423697"/>
        </p:xfrm>
        <a:graphic>
          <a:graphicData uri="http://schemas.openxmlformats.org/drawingml/2006/table">
            <a:tbl>
              <a:tblPr firstRow="1" firstCol="1" bandRow="1">
                <a:tableStyleId>{B301B821-A1FF-4177-AEE7-76D212191A09}</a:tableStyleId>
              </a:tblPr>
              <a:tblGrid>
                <a:gridCol w="11483999">
                  <a:extLst>
                    <a:ext uri="{9D8B030D-6E8A-4147-A177-3AD203B41FA5}">
                      <a16:colId xmlns:a16="http://schemas.microsoft.com/office/drawing/2014/main" val="2603244997"/>
                    </a:ext>
                  </a:extLst>
                </a:gridCol>
              </a:tblGrid>
              <a:tr h="741758">
                <a:tc>
                  <a:txBody>
                    <a:bodyPr/>
                    <a:lstStyle/>
                    <a:p>
                      <a:pPr lvl="0" algn="l">
                        <a:lnSpc>
                          <a:spcPct val="114000"/>
                        </a:lnSpc>
                        <a:spcBef>
                          <a:spcPts val="0"/>
                        </a:spcBef>
                        <a:spcAft>
                          <a:spcPts val="600"/>
                        </a:spcAft>
                        <a:buNone/>
                      </a:pPr>
                      <a:r>
                        <a:rPr lang="en-US" sz="2000" b="1" i="0" dirty="0">
                          <a:solidFill>
                            <a:schemeClr val="bg1"/>
                          </a:solidFill>
                          <a:latin typeface="+mj-lt"/>
                        </a:rPr>
                        <a:t>Introduction</a:t>
                      </a:r>
                    </a:p>
                  </a:txBody>
                  <a:tcPr marL="180000" marR="180000" marT="180000" marB="180000">
                    <a:lnL>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0929208"/>
                  </a:ext>
                </a:extLst>
              </a:tr>
              <a:tr h="3421661">
                <a:tc>
                  <a:txBody>
                    <a:bodyPr/>
                    <a:lstStyle/>
                    <a:p>
                      <a:pPr lvl="0" algn="l">
                        <a:lnSpc>
                          <a:spcPct val="114000"/>
                        </a:lnSpc>
                        <a:spcBef>
                          <a:spcPts val="0"/>
                        </a:spcBef>
                        <a:spcAft>
                          <a:spcPts val="600"/>
                        </a:spcAft>
                        <a:buNone/>
                      </a:pPr>
                      <a:r>
                        <a:rPr lang="en-US" sz="1800" b="0" u="none" strike="noStrike" noProof="0" dirty="0">
                          <a:solidFill>
                            <a:srgbClr val="22272B"/>
                          </a:solidFill>
                        </a:rPr>
                        <a:t>An introduction is the opening paragraph of your essay. Its purpose is to introduce the key points, ideas or arguments that you will discuss.</a:t>
                      </a:r>
                    </a:p>
                    <a:p>
                      <a:pPr lvl="0" algn="l">
                        <a:lnSpc>
                          <a:spcPct val="114000"/>
                        </a:lnSpc>
                        <a:spcBef>
                          <a:spcPts val="0"/>
                        </a:spcBef>
                        <a:spcAft>
                          <a:spcPts val="600"/>
                        </a:spcAft>
                        <a:buNone/>
                      </a:pPr>
                      <a:r>
                        <a:rPr lang="en-US" sz="1800" b="0" u="none" strike="noStrike" noProof="0" dirty="0">
                          <a:solidFill>
                            <a:srgbClr val="22272B"/>
                          </a:solidFill>
                        </a:rPr>
                        <a:t>A strong introduction should include:</a:t>
                      </a:r>
                    </a:p>
                    <a:p>
                      <a:pPr marL="2113915" lvl="4" indent="-285750" algn="l">
                        <a:lnSpc>
                          <a:spcPct val="114000"/>
                        </a:lnSpc>
                        <a:spcBef>
                          <a:spcPts val="0"/>
                        </a:spcBef>
                        <a:spcAft>
                          <a:spcPts val="600"/>
                        </a:spcAft>
                        <a:buFont typeface="Arial"/>
                        <a:buChar char="•"/>
                      </a:pPr>
                      <a:r>
                        <a:rPr lang="en-US" sz="1800" b="0" u="none" strike="noStrike" noProof="0" dirty="0">
                          <a:solidFill>
                            <a:srgbClr val="22272B"/>
                          </a:solidFill>
                        </a:rPr>
                        <a:t>the title of the work</a:t>
                      </a:r>
                    </a:p>
                    <a:p>
                      <a:pPr marL="2113915" lvl="4" indent="-285750" algn="l">
                        <a:lnSpc>
                          <a:spcPct val="114000"/>
                        </a:lnSpc>
                        <a:spcBef>
                          <a:spcPts val="0"/>
                        </a:spcBef>
                        <a:spcAft>
                          <a:spcPts val="600"/>
                        </a:spcAft>
                        <a:buFont typeface="Arial"/>
                        <a:buChar char="•"/>
                      </a:pPr>
                      <a:r>
                        <a:rPr lang="en-US" sz="1800" b="0" u="none" strike="noStrike" noProof="0" dirty="0">
                          <a:solidFill>
                            <a:srgbClr val="22272B"/>
                          </a:solidFill>
                        </a:rPr>
                        <a:t>the choreographer’s name</a:t>
                      </a:r>
                    </a:p>
                    <a:p>
                      <a:pPr marL="2113915" lvl="4" indent="-285750" algn="l">
                        <a:lnSpc>
                          <a:spcPct val="114000"/>
                        </a:lnSpc>
                        <a:spcBef>
                          <a:spcPts val="0"/>
                        </a:spcBef>
                        <a:spcAft>
                          <a:spcPts val="600"/>
                        </a:spcAft>
                        <a:buFont typeface="Arial"/>
                        <a:buChar char="•"/>
                      </a:pPr>
                      <a:r>
                        <a:rPr lang="en-US" sz="1800" b="0" u="none" strike="noStrike" noProof="0" dirty="0">
                          <a:solidFill>
                            <a:srgbClr val="22272B"/>
                          </a:solidFill>
                        </a:rPr>
                        <a:t>the name of the company performing</a:t>
                      </a:r>
                    </a:p>
                    <a:p>
                      <a:pPr marL="2113915" lvl="4" indent="-285750" algn="l">
                        <a:lnSpc>
                          <a:spcPct val="114000"/>
                        </a:lnSpc>
                        <a:spcBef>
                          <a:spcPts val="0"/>
                        </a:spcBef>
                        <a:spcAft>
                          <a:spcPts val="600"/>
                        </a:spcAft>
                        <a:buFont typeface="Arial"/>
                        <a:buChar char="•"/>
                      </a:pPr>
                      <a:r>
                        <a:rPr lang="en-US" sz="1800" b="0" u="none" strike="noStrike" noProof="0" dirty="0">
                          <a:solidFill>
                            <a:srgbClr val="22272B"/>
                          </a:solidFill>
                        </a:rPr>
                        <a:t>the intent of the work</a:t>
                      </a:r>
                    </a:p>
                    <a:p>
                      <a:pPr marL="2113915" lvl="4" indent="-285750" algn="l">
                        <a:lnSpc>
                          <a:spcPct val="114000"/>
                        </a:lnSpc>
                        <a:spcBef>
                          <a:spcPts val="0"/>
                        </a:spcBef>
                        <a:spcAft>
                          <a:spcPts val="600"/>
                        </a:spcAft>
                        <a:buFont typeface="Arial"/>
                        <a:buChar char="•"/>
                      </a:pPr>
                      <a:r>
                        <a:rPr lang="en-US" sz="1800" b="0" u="none" strike="noStrike" noProof="0" dirty="0">
                          <a:solidFill>
                            <a:srgbClr val="22272B"/>
                          </a:solidFill>
                        </a:rPr>
                        <a:t>A clear response to the question that includes a thesis statement</a:t>
                      </a:r>
                    </a:p>
                    <a:p>
                      <a:pPr lvl="0" indent="0" algn="l">
                        <a:lnSpc>
                          <a:spcPct val="114000"/>
                        </a:lnSpc>
                        <a:spcBef>
                          <a:spcPts val="0"/>
                        </a:spcBef>
                        <a:spcAft>
                          <a:spcPts val="600"/>
                        </a:spcAft>
                        <a:buNone/>
                      </a:pPr>
                      <a:r>
                        <a:rPr lang="en-US" sz="1800" b="0" u="none" strike="noStrike" noProof="0" dirty="0">
                          <a:solidFill>
                            <a:srgbClr val="22272B"/>
                          </a:solidFill>
                        </a:rPr>
                        <a:t>Your </a:t>
                      </a:r>
                      <a:r>
                        <a:rPr lang="en-US" sz="1800" b="1" u="none" strike="noStrike" noProof="0" dirty="0">
                          <a:solidFill>
                            <a:srgbClr val="22272B"/>
                          </a:solidFill>
                        </a:rPr>
                        <a:t>thesis statement </a:t>
                      </a:r>
                      <a:r>
                        <a:rPr lang="en-US" sz="1800" b="0" u="none" strike="noStrike" noProof="0" dirty="0">
                          <a:solidFill>
                            <a:srgbClr val="22272B"/>
                          </a:solidFill>
                        </a:rPr>
                        <a:t>is the main argument or point of view that will guide your essay.</a:t>
                      </a:r>
                      <a:endParaRPr lang="en-US" sz="1800" b="0" i="0" dirty="0">
                        <a:solidFill>
                          <a:srgbClr val="22272B"/>
                        </a:solidFill>
                      </a:endParaRPr>
                    </a:p>
                  </a:txBody>
                  <a:tcPr marL="180000" marR="180000" marT="180000" marB="180000">
                    <a:lnL>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6647262"/>
                  </a:ext>
                </a:extLst>
              </a:tr>
            </a:tbl>
          </a:graphicData>
        </a:graphic>
      </p:graphicFrame>
      <p:sp>
        <p:nvSpPr>
          <p:cNvPr id="4" name="Slide Number Placeholder 3">
            <a:extLst>
              <a:ext uri="{FF2B5EF4-FFF2-40B4-BE49-F238E27FC236}">
                <a16:creationId xmlns:a16="http://schemas.microsoft.com/office/drawing/2014/main" id="{017D9864-356C-7933-5BD5-A06B561E382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135</a:t>
            </a:fld>
            <a:endParaRPr lang="en-AU" dirty="0"/>
          </a:p>
        </p:txBody>
      </p:sp>
    </p:spTree>
    <p:extLst>
      <p:ext uri="{BB962C8B-B14F-4D97-AF65-F5344CB8AC3E}">
        <p14:creationId xmlns:p14="http://schemas.microsoft.com/office/powerpoint/2010/main" val="252819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2F253-0BC2-1B3D-5DF1-54CAACC9775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36005EC-2CDE-ECFE-C68F-5C10F48F88F4}"/>
              </a:ext>
            </a:extLst>
          </p:cNvPr>
          <p:cNvSpPr>
            <a:spLocks noGrp="1"/>
          </p:cNvSpPr>
          <p:nvPr>
            <p:ph type="title"/>
          </p:nvPr>
        </p:nvSpPr>
        <p:spPr/>
        <p:txBody>
          <a:bodyPr/>
          <a:lstStyle/>
          <a:p>
            <a:r>
              <a:rPr lang="en-AU">
                <a:latin typeface="+mj-lt"/>
              </a:rPr>
              <a:t>Developing a thesis statement </a:t>
            </a:r>
          </a:p>
        </p:txBody>
      </p:sp>
      <p:sp>
        <p:nvSpPr>
          <p:cNvPr id="7" name="Text Placeholder 6">
            <a:extLst>
              <a:ext uri="{FF2B5EF4-FFF2-40B4-BE49-F238E27FC236}">
                <a16:creationId xmlns:a16="http://schemas.microsoft.com/office/drawing/2014/main" id="{71EB8F95-EE27-BD28-F372-5B32AF4E6052}"/>
              </a:ext>
            </a:extLst>
          </p:cNvPr>
          <p:cNvSpPr>
            <a:spLocks noGrp="1"/>
          </p:cNvSpPr>
          <p:nvPr>
            <p:ph type="body" sz="quarter" idx="18"/>
          </p:nvPr>
        </p:nvSpPr>
        <p:spPr/>
        <p:txBody>
          <a:bodyPr/>
          <a:lstStyle/>
          <a:p>
            <a:r>
              <a:rPr lang="en-AU"/>
              <a:t>5.7b</a:t>
            </a:r>
          </a:p>
        </p:txBody>
      </p:sp>
      <p:sp>
        <p:nvSpPr>
          <p:cNvPr id="48" name="TextBox 47">
            <a:extLst>
              <a:ext uri="{FF2B5EF4-FFF2-40B4-BE49-F238E27FC236}">
                <a16:creationId xmlns:a16="http://schemas.microsoft.com/office/drawing/2014/main" id="{AC18A59F-3AE4-1910-32C4-BEAEB7E26807}"/>
              </a:ext>
            </a:extLst>
          </p:cNvPr>
          <p:cNvSpPr txBox="1"/>
          <p:nvPr/>
        </p:nvSpPr>
        <p:spPr>
          <a:xfrm>
            <a:off x="411708" y="1565541"/>
            <a:ext cx="5389548" cy="479041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250000"/>
              </a:lnSpc>
              <a:spcAft>
                <a:spcPts val="2400"/>
              </a:spcAft>
            </a:pPr>
            <a:r>
              <a:rPr lang="en-US" sz="2000" dirty="0">
                <a:solidFill>
                  <a:srgbClr val="000000"/>
                </a:solidFill>
                <a:ea typeface="+mn-lt"/>
                <a:cs typeface="+mn-lt"/>
              </a:rPr>
              <a:t>Explain how Sergio Reis uses the element of space in conjunction with film techniques to communicate his intent in the dance film </a:t>
            </a:r>
            <a:r>
              <a:rPr lang="en-US" sz="2000" i="1" dirty="0">
                <a:solidFill>
                  <a:srgbClr val="000000"/>
                </a:solidFill>
                <a:ea typeface="+mn-lt"/>
                <a:cs typeface="+mn-lt"/>
              </a:rPr>
              <a:t>Somebody That I Used To Know.</a:t>
            </a:r>
            <a:endParaRPr lang="en-US" sz="2000" dirty="0">
              <a:solidFill>
                <a:srgbClr val="000000"/>
              </a:solidFill>
              <a:ea typeface="+mn-lt"/>
              <a:cs typeface="+mn-lt"/>
            </a:endParaRPr>
          </a:p>
          <a:p>
            <a:pPr>
              <a:lnSpc>
                <a:spcPct val="250000"/>
              </a:lnSpc>
              <a:spcAft>
                <a:spcPts val="2400"/>
              </a:spcAft>
            </a:pPr>
            <a:r>
              <a:rPr lang="en-US" sz="2000" dirty="0">
                <a:solidFill>
                  <a:srgbClr val="000000"/>
                </a:solidFill>
                <a:ea typeface="+mn-lt"/>
                <a:cs typeface="+mn-lt"/>
              </a:rPr>
              <a:t>Support your response with specific examples from the work.</a:t>
            </a:r>
            <a:endParaRPr lang="en-US" sz="2000" dirty="0">
              <a:cs typeface="Arial" panose="020B0604020202020204"/>
            </a:endParaRPr>
          </a:p>
        </p:txBody>
      </p:sp>
      <p:grpSp>
        <p:nvGrpSpPr>
          <p:cNvPr id="8" name="Group 7">
            <a:extLst>
              <a:ext uri="{FF2B5EF4-FFF2-40B4-BE49-F238E27FC236}">
                <a16:creationId xmlns:a16="http://schemas.microsoft.com/office/drawing/2014/main" id="{15A42697-4CDE-8C29-28E1-DE651231962E}"/>
              </a:ext>
              <a:ext uri="{C183D7F6-B498-43B3-948B-1728B52AA6E4}">
                <adec:decorative xmlns:adec="http://schemas.microsoft.com/office/drawing/2017/decorative" val="1"/>
              </a:ext>
            </a:extLst>
          </p:cNvPr>
          <p:cNvGrpSpPr/>
          <p:nvPr/>
        </p:nvGrpSpPr>
        <p:grpSpPr>
          <a:xfrm>
            <a:off x="334832" y="1883040"/>
            <a:ext cx="5277692" cy="3693008"/>
            <a:chOff x="334832" y="1883040"/>
            <a:chExt cx="5277692" cy="3693008"/>
          </a:xfrm>
        </p:grpSpPr>
        <p:sp>
          <p:nvSpPr>
            <p:cNvPr id="58" name="Rounded Rectangle 57">
              <a:extLst>
                <a:ext uri="{FF2B5EF4-FFF2-40B4-BE49-F238E27FC236}">
                  <a16:creationId xmlns:a16="http://schemas.microsoft.com/office/drawing/2014/main" id="{94400894-1299-FD21-7680-55881CC2EA78}"/>
                </a:ext>
                <a:ext uri="{C183D7F6-B498-43B3-948B-1728B52AA6E4}">
                  <adec:decorative xmlns:adec="http://schemas.microsoft.com/office/drawing/2017/decorative" val="1"/>
                </a:ext>
              </a:extLst>
            </p:cNvPr>
            <p:cNvSpPr/>
            <p:nvPr/>
          </p:nvSpPr>
          <p:spPr>
            <a:xfrm>
              <a:off x="334832" y="1883040"/>
              <a:ext cx="945314" cy="359168"/>
            </a:xfrm>
            <a:prstGeom prst="roundRect">
              <a:avLst>
                <a:gd name="adj" fmla="val 50000"/>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solidFill>
                </a:ln>
                <a:noFill/>
              </a:endParaRPr>
            </a:p>
          </p:txBody>
        </p:sp>
        <p:sp>
          <p:nvSpPr>
            <p:cNvPr id="59" name="Rectangle 58">
              <a:extLst>
                <a:ext uri="{FF2B5EF4-FFF2-40B4-BE49-F238E27FC236}">
                  <a16:creationId xmlns:a16="http://schemas.microsoft.com/office/drawing/2014/main" id="{708732CA-8DAE-C879-386E-6C9AA4E8C1CA}"/>
                </a:ext>
                <a:ext uri="{C183D7F6-B498-43B3-948B-1728B52AA6E4}">
                  <adec:decorative xmlns:adec="http://schemas.microsoft.com/office/drawing/2017/decorative" val="1"/>
                </a:ext>
              </a:extLst>
            </p:cNvPr>
            <p:cNvSpPr/>
            <p:nvPr/>
          </p:nvSpPr>
          <p:spPr>
            <a:xfrm>
              <a:off x="1375355" y="2643060"/>
              <a:ext cx="1370979" cy="359168"/>
            </a:xfrm>
            <a:prstGeom prst="rect">
              <a:avLst/>
            </a:prstGeom>
            <a:noFill/>
            <a:ln w="28575">
              <a:solidFill>
                <a:srgbClr val="3CC4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solidFill>
                </a:ln>
                <a:noFill/>
              </a:endParaRPr>
            </a:p>
          </p:txBody>
        </p:sp>
        <p:sp>
          <p:nvSpPr>
            <p:cNvPr id="60" name="Rectangle 59">
              <a:extLst>
                <a:ext uri="{FF2B5EF4-FFF2-40B4-BE49-F238E27FC236}">
                  <a16:creationId xmlns:a16="http://schemas.microsoft.com/office/drawing/2014/main" id="{905BFDFA-4E49-063D-EA22-9D51A1198608}"/>
                </a:ext>
                <a:ext uri="{C183D7F6-B498-43B3-948B-1728B52AA6E4}">
                  <adec:decorative xmlns:adec="http://schemas.microsoft.com/office/drawing/2017/decorative" val="1"/>
                </a:ext>
              </a:extLst>
            </p:cNvPr>
            <p:cNvSpPr/>
            <p:nvPr/>
          </p:nvSpPr>
          <p:spPr>
            <a:xfrm>
              <a:off x="4466897" y="5259548"/>
              <a:ext cx="1145627" cy="316500"/>
            </a:xfrm>
            <a:prstGeom prst="rect">
              <a:avLst/>
            </a:prstGeom>
            <a:noFill/>
            <a:ln w="28575">
              <a:solidFill>
                <a:srgbClr val="FCC30C"/>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solidFill>
                </a:ln>
                <a:noFill/>
              </a:endParaRPr>
            </a:p>
          </p:txBody>
        </p:sp>
        <p:cxnSp>
          <p:nvCxnSpPr>
            <p:cNvPr id="62" name="Straight Connector 61">
              <a:extLst>
                <a:ext uri="{FF2B5EF4-FFF2-40B4-BE49-F238E27FC236}">
                  <a16:creationId xmlns:a16="http://schemas.microsoft.com/office/drawing/2014/main" id="{86B4AF53-179A-0053-EAF2-43BCC9DF8D10}"/>
                </a:ext>
                <a:ext uri="{C183D7F6-B498-43B3-948B-1728B52AA6E4}">
                  <adec:decorative xmlns:adec="http://schemas.microsoft.com/office/drawing/2017/decorative" val="1"/>
                </a:ext>
              </a:extLst>
            </p:cNvPr>
            <p:cNvCxnSpPr>
              <a:cxnSpLocks/>
            </p:cNvCxnSpPr>
            <p:nvPr/>
          </p:nvCxnSpPr>
          <p:spPr>
            <a:xfrm>
              <a:off x="4220308" y="2183345"/>
              <a:ext cx="124599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A0239A2-7C81-1143-7673-8E4EA3438610}"/>
                </a:ext>
                <a:ext uri="{C183D7F6-B498-43B3-948B-1728B52AA6E4}">
                  <adec:decorative xmlns:adec="http://schemas.microsoft.com/office/drawing/2017/decorative" val="1"/>
                </a:ext>
              </a:extLst>
            </p:cNvPr>
            <p:cNvCxnSpPr>
              <a:cxnSpLocks/>
            </p:cNvCxnSpPr>
            <p:nvPr/>
          </p:nvCxnSpPr>
          <p:spPr>
            <a:xfrm>
              <a:off x="411708" y="3002228"/>
              <a:ext cx="92409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EF83568-8A01-1449-230C-4F7A4D13388B}"/>
                </a:ext>
                <a:ext uri="{C183D7F6-B498-43B3-948B-1728B52AA6E4}">
                  <adec:decorative xmlns:adec="http://schemas.microsoft.com/office/drawing/2017/decorative" val="1"/>
                </a:ext>
              </a:extLst>
            </p:cNvPr>
            <p:cNvCxnSpPr>
              <a:cxnSpLocks/>
            </p:cNvCxnSpPr>
            <p:nvPr/>
          </p:nvCxnSpPr>
          <p:spPr>
            <a:xfrm>
              <a:off x="3304800" y="3002228"/>
              <a:ext cx="167918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578BB9A-5E31-C620-696D-B0BDAF276EA6}"/>
                </a:ext>
                <a:ext uri="{C183D7F6-B498-43B3-948B-1728B52AA6E4}">
                  <adec:decorative xmlns:adec="http://schemas.microsoft.com/office/drawing/2017/decorative" val="1"/>
                </a:ext>
              </a:extLst>
            </p:cNvPr>
            <p:cNvCxnSpPr>
              <a:cxnSpLocks/>
            </p:cNvCxnSpPr>
            <p:nvPr/>
          </p:nvCxnSpPr>
          <p:spPr>
            <a:xfrm>
              <a:off x="2362358" y="3735758"/>
              <a:ext cx="682293"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024B82D-B6F6-F6DC-2606-628E7120C311}"/>
                </a:ext>
                <a:ext uri="{C183D7F6-B498-43B3-948B-1728B52AA6E4}">
                  <adec:decorative xmlns:adec="http://schemas.microsoft.com/office/drawing/2017/decorative" val="1"/>
                </a:ext>
              </a:extLst>
            </p:cNvPr>
            <p:cNvCxnSpPr>
              <a:cxnSpLocks/>
            </p:cNvCxnSpPr>
            <p:nvPr/>
          </p:nvCxnSpPr>
          <p:spPr>
            <a:xfrm>
              <a:off x="416485" y="4509481"/>
              <a:ext cx="369329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CE7A6DA1-FA68-0C59-3901-D3E282A47AC5}"/>
              </a:ext>
              <a:ext uri="{C183D7F6-B498-43B3-948B-1728B52AA6E4}">
                <adec:decorative xmlns:adec="http://schemas.microsoft.com/office/drawing/2017/decorative" val="1"/>
              </a:ext>
            </a:extLst>
          </p:cNvPr>
          <p:cNvGrpSpPr/>
          <p:nvPr/>
        </p:nvGrpSpPr>
        <p:grpSpPr>
          <a:xfrm>
            <a:off x="7944077" y="2087791"/>
            <a:ext cx="1820741" cy="3735773"/>
            <a:chOff x="7944077" y="2087791"/>
            <a:chExt cx="1820741" cy="3735773"/>
          </a:xfrm>
        </p:grpSpPr>
        <p:cxnSp>
          <p:nvCxnSpPr>
            <p:cNvPr id="6" name="Google Shape;125;p17">
              <a:extLst>
                <a:ext uri="{FF2B5EF4-FFF2-40B4-BE49-F238E27FC236}">
                  <a16:creationId xmlns:a16="http://schemas.microsoft.com/office/drawing/2014/main" id="{A95A5A89-4FC7-D1C2-3D0F-1C9D1421AD00}"/>
                </a:ext>
                <a:ext uri="{C183D7F6-B498-43B3-948B-1728B52AA6E4}">
                  <adec:decorative xmlns:adec="http://schemas.microsoft.com/office/drawing/2017/decorative" val="1"/>
                </a:ext>
              </a:extLst>
            </p:cNvPr>
            <p:cNvCxnSpPr>
              <a:cxnSpLocks/>
              <a:stCxn id="41" idx="0"/>
              <a:endCxn id="4" idx="4"/>
            </p:cNvCxnSpPr>
            <p:nvPr/>
          </p:nvCxnSpPr>
          <p:spPr>
            <a:xfrm flipV="1">
              <a:off x="7944077" y="5162755"/>
              <a:ext cx="5595" cy="660809"/>
            </a:xfrm>
            <a:prstGeom prst="straightConnector1">
              <a:avLst/>
            </a:prstGeom>
            <a:noFill/>
            <a:ln w="19050" cap="flat" cmpd="sng">
              <a:solidFill>
                <a:srgbClr val="007A8A"/>
              </a:solidFill>
              <a:prstDash val="solid"/>
              <a:round/>
              <a:headEnd type="none" w="med" len="med"/>
              <a:tailEnd type="none" w="med" len="med"/>
            </a:ln>
          </p:spPr>
        </p:cxnSp>
        <p:cxnSp>
          <p:nvCxnSpPr>
            <p:cNvPr id="33" name="Google Shape;126;p17">
              <a:extLst>
                <a:ext uri="{FF2B5EF4-FFF2-40B4-BE49-F238E27FC236}">
                  <a16:creationId xmlns:a16="http://schemas.microsoft.com/office/drawing/2014/main" id="{EF9AAC2E-F8D8-CBBD-39A2-3325B64F68F3}"/>
                </a:ext>
                <a:ext uri="{C183D7F6-B498-43B3-948B-1728B52AA6E4}">
                  <adec:decorative xmlns:adec="http://schemas.microsoft.com/office/drawing/2017/decorative" val="1"/>
                </a:ext>
              </a:extLst>
            </p:cNvPr>
            <p:cNvCxnSpPr>
              <a:cxnSpLocks/>
              <a:stCxn id="4" idx="0"/>
              <a:endCxn id="45" idx="4"/>
            </p:cNvCxnSpPr>
            <p:nvPr/>
          </p:nvCxnSpPr>
          <p:spPr>
            <a:xfrm flipH="1" flipV="1">
              <a:off x="7944077" y="2087791"/>
              <a:ext cx="5595" cy="670950"/>
            </a:xfrm>
            <a:prstGeom prst="straightConnector1">
              <a:avLst/>
            </a:prstGeom>
            <a:noFill/>
            <a:ln w="19050" cap="flat" cmpd="sng">
              <a:solidFill>
                <a:srgbClr val="007A8A"/>
              </a:solidFill>
              <a:prstDash val="solid"/>
              <a:round/>
              <a:headEnd type="none" w="med" len="med"/>
              <a:tailEnd type="none" w="med" len="med"/>
            </a:ln>
          </p:spPr>
        </p:cxnSp>
        <p:cxnSp>
          <p:nvCxnSpPr>
            <p:cNvPr id="34" name="Google Shape;127;p17">
              <a:extLst>
                <a:ext uri="{FF2B5EF4-FFF2-40B4-BE49-F238E27FC236}">
                  <a16:creationId xmlns:a16="http://schemas.microsoft.com/office/drawing/2014/main" id="{AB2E999B-EBA9-0B06-32F2-C740F3F56354}"/>
                </a:ext>
                <a:ext uri="{C183D7F6-B498-43B3-948B-1728B52AA6E4}">
                  <adec:decorative xmlns:adec="http://schemas.microsoft.com/office/drawing/2017/decorative" val="1"/>
                </a:ext>
              </a:extLst>
            </p:cNvPr>
            <p:cNvCxnSpPr>
              <a:cxnSpLocks/>
              <a:stCxn id="4" idx="6"/>
              <a:endCxn id="44" idx="2"/>
            </p:cNvCxnSpPr>
            <p:nvPr/>
          </p:nvCxnSpPr>
          <p:spPr>
            <a:xfrm>
              <a:off x="9338279" y="3960748"/>
              <a:ext cx="426539" cy="0"/>
            </a:xfrm>
            <a:prstGeom prst="straightConnector1">
              <a:avLst/>
            </a:prstGeom>
            <a:noFill/>
            <a:ln w="19050" cap="flat" cmpd="sng">
              <a:solidFill>
                <a:srgbClr val="007A8A"/>
              </a:solidFill>
              <a:prstDash val="solid"/>
              <a:round/>
              <a:headEnd type="none" w="med" len="med"/>
              <a:tailEnd type="none" w="med" len="med"/>
            </a:ln>
          </p:spPr>
        </p:cxnSp>
        <p:cxnSp>
          <p:nvCxnSpPr>
            <p:cNvPr id="36" name="Google Shape;130;p17">
              <a:extLst>
                <a:ext uri="{FF2B5EF4-FFF2-40B4-BE49-F238E27FC236}">
                  <a16:creationId xmlns:a16="http://schemas.microsoft.com/office/drawing/2014/main" id="{33F71298-6285-0205-6749-D7F8B121F318}"/>
                </a:ext>
                <a:ext uri="{C183D7F6-B498-43B3-948B-1728B52AA6E4}">
                  <adec:decorative xmlns:adec="http://schemas.microsoft.com/office/drawing/2017/decorative" val="1"/>
                </a:ext>
              </a:extLst>
            </p:cNvPr>
            <p:cNvCxnSpPr>
              <a:cxnSpLocks/>
              <a:stCxn id="4" idx="5"/>
              <a:endCxn id="46" idx="1"/>
            </p:cNvCxnSpPr>
            <p:nvPr/>
          </p:nvCxnSpPr>
          <p:spPr>
            <a:xfrm>
              <a:off x="8931565" y="4810695"/>
              <a:ext cx="514100" cy="536121"/>
            </a:xfrm>
            <a:prstGeom prst="straightConnector1">
              <a:avLst/>
            </a:prstGeom>
            <a:noFill/>
            <a:ln w="19050" cap="flat" cmpd="sng">
              <a:solidFill>
                <a:srgbClr val="007A8A"/>
              </a:solidFill>
              <a:prstDash val="solid"/>
              <a:round/>
              <a:headEnd type="none" w="med" len="med"/>
              <a:tailEnd type="none" w="med" len="med"/>
            </a:ln>
          </p:spPr>
        </p:cxnSp>
        <p:cxnSp>
          <p:nvCxnSpPr>
            <p:cNvPr id="38" name="Google Shape;134;p17">
              <a:extLst>
                <a:ext uri="{FF2B5EF4-FFF2-40B4-BE49-F238E27FC236}">
                  <a16:creationId xmlns:a16="http://schemas.microsoft.com/office/drawing/2014/main" id="{15BA78E1-F4A2-F213-C728-A4D3FBC9C038}"/>
                </a:ext>
                <a:ext uri="{C183D7F6-B498-43B3-948B-1728B52AA6E4}">
                  <adec:decorative xmlns:adec="http://schemas.microsoft.com/office/drawing/2017/decorative" val="1"/>
                </a:ext>
              </a:extLst>
            </p:cNvPr>
            <p:cNvCxnSpPr>
              <a:cxnSpLocks/>
              <a:stCxn id="4" idx="7"/>
              <a:endCxn id="47" idx="3"/>
            </p:cNvCxnSpPr>
            <p:nvPr/>
          </p:nvCxnSpPr>
          <p:spPr>
            <a:xfrm flipV="1">
              <a:off x="8931565" y="2574680"/>
              <a:ext cx="514100" cy="536121"/>
            </a:xfrm>
            <a:prstGeom prst="straightConnector1">
              <a:avLst/>
            </a:prstGeom>
            <a:noFill/>
            <a:ln w="19050" cap="flat" cmpd="sng">
              <a:solidFill>
                <a:srgbClr val="007A8A"/>
              </a:solidFill>
              <a:prstDash val="solid"/>
              <a:round/>
              <a:headEnd type="none" w="med" len="med"/>
              <a:tailEnd type="none" w="med" len="med"/>
            </a:ln>
          </p:spPr>
        </p:cxnSp>
      </p:grpSp>
      <p:sp>
        <p:nvSpPr>
          <p:cNvPr id="4" name="Google Shape;124;p17" descr="A central circle with the text “What is being communicated” is surrounded by four  empty oval bubbles connected by lines, forming a mind map.">
            <a:extLst>
              <a:ext uri="{FF2B5EF4-FFF2-40B4-BE49-F238E27FC236}">
                <a16:creationId xmlns:a16="http://schemas.microsoft.com/office/drawing/2014/main" id="{516CD590-1955-1DC3-309B-139AFD4D18EB}"/>
              </a:ext>
            </a:extLst>
          </p:cNvPr>
          <p:cNvSpPr/>
          <p:nvPr/>
        </p:nvSpPr>
        <p:spPr>
          <a:xfrm>
            <a:off x="6561064" y="2758741"/>
            <a:ext cx="2777215" cy="2404014"/>
          </a:xfrm>
          <a:prstGeom prst="ellipse">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r>
              <a:rPr lang="en-AU" sz="1800" b="1">
                <a:latin typeface="+mj-lt"/>
                <a:cs typeface="Arial" panose="020B0604020202020204" pitchFamily="34" charset="0"/>
                <a:sym typeface="Montserrat"/>
              </a:rPr>
              <a:t>What is the choreographer’s intent?</a:t>
            </a:r>
            <a:endParaRPr sz="1800" b="1">
              <a:latin typeface="+mj-lt"/>
              <a:cs typeface="Arial" panose="020B0604020202020204" pitchFamily="34" charset="0"/>
              <a:sym typeface="Montserrat"/>
            </a:endParaRPr>
          </a:p>
        </p:txBody>
      </p:sp>
      <p:sp>
        <p:nvSpPr>
          <p:cNvPr id="45" name="Google Shape;140;p17">
            <a:extLst>
              <a:ext uri="{FF2B5EF4-FFF2-40B4-BE49-F238E27FC236}">
                <a16:creationId xmlns:a16="http://schemas.microsoft.com/office/drawing/2014/main" id="{CD6BC693-6618-A797-E34E-A48EB815366B}"/>
              </a:ext>
              <a:ext uri="{C183D7F6-B498-43B3-948B-1728B52AA6E4}">
                <adec:decorative xmlns:adec="http://schemas.microsoft.com/office/drawing/2017/decorative" val="1"/>
              </a:ext>
            </a:extLst>
          </p:cNvPr>
          <p:cNvSpPr/>
          <p:nvPr/>
        </p:nvSpPr>
        <p:spPr>
          <a:xfrm>
            <a:off x="7053077" y="1369454"/>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400" dirty="0">
                <a:solidFill>
                  <a:srgbClr val="000000"/>
                </a:solidFill>
                <a:cs typeface="Arial" panose="020B0604020202020204" pitchFamily="34" charset="0"/>
                <a:sym typeface="Montserrat Medium"/>
              </a:rPr>
              <a:t>Click to add text</a:t>
            </a:r>
            <a:endParaRPr sz="1400" dirty="0">
              <a:solidFill>
                <a:srgbClr val="000000"/>
              </a:solidFill>
              <a:cs typeface="Arial" panose="020B0604020202020204" pitchFamily="34" charset="0"/>
              <a:sym typeface="Montserrat Medium"/>
            </a:endParaRPr>
          </a:p>
        </p:txBody>
      </p:sp>
      <p:sp>
        <p:nvSpPr>
          <p:cNvPr id="47" name="Google Shape;135;p17">
            <a:extLst>
              <a:ext uri="{FF2B5EF4-FFF2-40B4-BE49-F238E27FC236}">
                <a16:creationId xmlns:a16="http://schemas.microsoft.com/office/drawing/2014/main" id="{468E4258-F2CD-D69C-B3C3-36254DD6BDBC}"/>
              </a:ext>
              <a:ext uri="{C183D7F6-B498-43B3-948B-1728B52AA6E4}">
                <adec:decorative xmlns:adec="http://schemas.microsoft.com/office/drawing/2017/decorative" val="1"/>
              </a:ext>
            </a:extLst>
          </p:cNvPr>
          <p:cNvSpPr/>
          <p:nvPr/>
        </p:nvSpPr>
        <p:spPr>
          <a:xfrm>
            <a:off x="9184697" y="1961541"/>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400" dirty="0">
                <a:solidFill>
                  <a:srgbClr val="000000"/>
                </a:solidFill>
                <a:cs typeface="Arial" panose="020B0604020202020204" pitchFamily="34" charset="0"/>
                <a:sym typeface="Montserrat Medium"/>
              </a:rPr>
              <a:t>Click to add text</a:t>
            </a:r>
          </a:p>
        </p:txBody>
      </p:sp>
      <p:sp>
        <p:nvSpPr>
          <p:cNvPr id="44" name="Google Shape;139;p17">
            <a:extLst>
              <a:ext uri="{FF2B5EF4-FFF2-40B4-BE49-F238E27FC236}">
                <a16:creationId xmlns:a16="http://schemas.microsoft.com/office/drawing/2014/main" id="{5B1C4FCE-8A19-0068-9F6A-B8B843C339D8}"/>
              </a:ext>
              <a:ext uri="{C183D7F6-B498-43B3-948B-1728B52AA6E4}">
                <adec:decorative xmlns:adec="http://schemas.microsoft.com/office/drawing/2017/decorative" val="1"/>
              </a:ext>
            </a:extLst>
          </p:cNvPr>
          <p:cNvSpPr/>
          <p:nvPr/>
        </p:nvSpPr>
        <p:spPr>
          <a:xfrm>
            <a:off x="9764818" y="3601579"/>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400" dirty="0">
                <a:solidFill>
                  <a:srgbClr val="000000"/>
                </a:solidFill>
                <a:cs typeface="Arial" panose="020B0604020202020204" pitchFamily="34" charset="0"/>
                <a:sym typeface="Montserrat Medium"/>
              </a:rPr>
              <a:t>Click to add text</a:t>
            </a:r>
          </a:p>
        </p:txBody>
      </p:sp>
      <p:sp>
        <p:nvSpPr>
          <p:cNvPr id="46" name="Google Shape;131;p17">
            <a:extLst>
              <a:ext uri="{FF2B5EF4-FFF2-40B4-BE49-F238E27FC236}">
                <a16:creationId xmlns:a16="http://schemas.microsoft.com/office/drawing/2014/main" id="{164ABA80-164A-9662-0EF4-37177BDDD7EB}"/>
              </a:ext>
              <a:ext uri="{C183D7F6-B498-43B3-948B-1728B52AA6E4}">
                <adec:decorative xmlns:adec="http://schemas.microsoft.com/office/drawing/2017/decorative" val="1"/>
              </a:ext>
            </a:extLst>
          </p:cNvPr>
          <p:cNvSpPr/>
          <p:nvPr/>
        </p:nvSpPr>
        <p:spPr>
          <a:xfrm>
            <a:off x="9184697" y="5241618"/>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400" dirty="0">
                <a:solidFill>
                  <a:srgbClr val="000000"/>
                </a:solidFill>
                <a:cs typeface="Arial" panose="020B0604020202020204" pitchFamily="34" charset="0"/>
                <a:sym typeface="Montserrat Medium"/>
              </a:rPr>
              <a:t>Click to add text</a:t>
            </a:r>
          </a:p>
        </p:txBody>
      </p:sp>
      <p:sp>
        <p:nvSpPr>
          <p:cNvPr id="41" name="Google Shape;138;p17">
            <a:extLst>
              <a:ext uri="{FF2B5EF4-FFF2-40B4-BE49-F238E27FC236}">
                <a16:creationId xmlns:a16="http://schemas.microsoft.com/office/drawing/2014/main" id="{D45096C8-8538-73A1-E24D-931BF1FC20FB}"/>
              </a:ext>
              <a:ext uri="{C183D7F6-B498-43B3-948B-1728B52AA6E4}">
                <adec:decorative xmlns:adec="http://schemas.microsoft.com/office/drawing/2017/decorative" val="1"/>
              </a:ext>
            </a:extLst>
          </p:cNvPr>
          <p:cNvSpPr/>
          <p:nvPr/>
        </p:nvSpPr>
        <p:spPr>
          <a:xfrm>
            <a:off x="7053077" y="5823564"/>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400" dirty="0">
                <a:solidFill>
                  <a:srgbClr val="000000"/>
                </a:solidFill>
                <a:cs typeface="Arial" panose="020B0604020202020204" pitchFamily="34" charset="0"/>
                <a:sym typeface="Montserrat Medium"/>
              </a:rPr>
              <a:t>Click to add text</a:t>
            </a:r>
          </a:p>
        </p:txBody>
      </p:sp>
      <p:sp>
        <p:nvSpPr>
          <p:cNvPr id="5" name="Slide Number Placeholder 4">
            <a:extLst>
              <a:ext uri="{FF2B5EF4-FFF2-40B4-BE49-F238E27FC236}">
                <a16:creationId xmlns:a16="http://schemas.microsoft.com/office/drawing/2014/main" id="{EEFB6A2D-BD39-E102-5C1F-523C29DDA7D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136</a:t>
            </a:fld>
            <a:endParaRPr lang="en-AU" dirty="0"/>
          </a:p>
        </p:txBody>
      </p:sp>
    </p:spTree>
    <p:extLst>
      <p:ext uri="{BB962C8B-B14F-4D97-AF65-F5344CB8AC3E}">
        <p14:creationId xmlns:p14="http://schemas.microsoft.com/office/powerpoint/2010/main" val="110345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8672AD-D3AE-78EF-8DF1-9C25C2D151F9}"/>
              </a:ext>
            </a:extLst>
          </p:cNvPr>
          <p:cNvSpPr>
            <a:spLocks noGrp="1"/>
          </p:cNvSpPr>
          <p:nvPr>
            <p:ph type="title"/>
          </p:nvPr>
        </p:nvSpPr>
        <p:spPr/>
        <p:txBody>
          <a:bodyPr/>
          <a:lstStyle/>
          <a:p>
            <a:r>
              <a:rPr lang="en-US" dirty="0">
                <a:latin typeface="+mj-lt"/>
                <a:cs typeface="Arial"/>
              </a:rPr>
              <a:t>Essay structure – body paragraphs </a:t>
            </a:r>
            <a:endParaRPr lang="en-US" dirty="0">
              <a:latin typeface="+mj-lt"/>
            </a:endParaRPr>
          </a:p>
        </p:txBody>
      </p:sp>
      <p:sp>
        <p:nvSpPr>
          <p:cNvPr id="6" name="Text Placeholder 5">
            <a:extLst>
              <a:ext uri="{FF2B5EF4-FFF2-40B4-BE49-F238E27FC236}">
                <a16:creationId xmlns:a16="http://schemas.microsoft.com/office/drawing/2014/main" id="{D8C842C6-018C-FA05-8625-42FCD614C1B7}"/>
              </a:ext>
            </a:extLst>
          </p:cNvPr>
          <p:cNvSpPr>
            <a:spLocks noGrp="1"/>
          </p:cNvSpPr>
          <p:nvPr>
            <p:ph type="body" sz="quarter" idx="18"/>
          </p:nvPr>
        </p:nvSpPr>
        <p:spPr/>
        <p:txBody>
          <a:bodyPr/>
          <a:lstStyle/>
          <a:p>
            <a:r>
              <a:rPr lang="en-AU">
                <a:latin typeface="+mj-lt"/>
              </a:rPr>
              <a:t>5.7c</a:t>
            </a:r>
          </a:p>
        </p:txBody>
      </p:sp>
      <p:graphicFrame>
        <p:nvGraphicFramePr>
          <p:cNvPr id="21" name="Table 20">
            <a:extLst>
              <a:ext uri="{FF2B5EF4-FFF2-40B4-BE49-F238E27FC236}">
                <a16:creationId xmlns:a16="http://schemas.microsoft.com/office/drawing/2014/main" id="{429176EE-8286-3740-B536-8CDA9D79A64B}"/>
              </a:ext>
            </a:extLst>
          </p:cNvPr>
          <p:cNvGraphicFramePr>
            <a:graphicFrameLocks noGrp="1"/>
          </p:cNvGraphicFramePr>
          <p:nvPr>
            <p:extLst>
              <p:ext uri="{D42A27DB-BD31-4B8C-83A1-F6EECF244321}">
                <p14:modId xmlns:p14="http://schemas.microsoft.com/office/powerpoint/2010/main" val="24694065"/>
              </p:ext>
            </p:extLst>
          </p:nvPr>
        </p:nvGraphicFramePr>
        <p:xfrm>
          <a:off x="359999" y="1656689"/>
          <a:ext cx="11483999" cy="4205638"/>
        </p:xfrm>
        <a:graphic>
          <a:graphicData uri="http://schemas.openxmlformats.org/drawingml/2006/table">
            <a:tbl>
              <a:tblPr firstRow="1" firstCol="1" bandRow="1">
                <a:tableStyleId>{B301B821-A1FF-4177-AEE7-76D212191A09}</a:tableStyleId>
              </a:tblPr>
              <a:tblGrid>
                <a:gridCol w="11483999">
                  <a:extLst>
                    <a:ext uri="{9D8B030D-6E8A-4147-A177-3AD203B41FA5}">
                      <a16:colId xmlns:a16="http://schemas.microsoft.com/office/drawing/2014/main" val="2603244997"/>
                    </a:ext>
                  </a:extLst>
                </a:gridCol>
              </a:tblGrid>
              <a:tr h="741758">
                <a:tc>
                  <a:txBody>
                    <a:bodyPr/>
                    <a:lstStyle/>
                    <a:p>
                      <a:pPr algn="l">
                        <a:spcAft>
                          <a:spcPts val="1200"/>
                        </a:spcAft>
                      </a:pPr>
                      <a:r>
                        <a:rPr lang="en-US" sz="2000" b="1" dirty="0">
                          <a:ln>
                            <a:noFill/>
                          </a:ln>
                          <a:solidFill>
                            <a:schemeClr val="bg1"/>
                          </a:solidFill>
                        </a:rPr>
                        <a:t>Body Paragraphs – PEEL</a:t>
                      </a:r>
                    </a:p>
                  </a:txBody>
                  <a:tcPr marL="540000" marR="180000" marT="180000" marB="180000">
                    <a:lnL>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0929208"/>
                  </a:ext>
                </a:extLst>
              </a:tr>
              <a:tr h="3421661">
                <a:tc>
                  <a:txBody>
                    <a:bodyPr/>
                    <a:lstStyle/>
                    <a:p>
                      <a:pPr lvl="0" algn="l">
                        <a:lnSpc>
                          <a:spcPct val="150000"/>
                        </a:lnSpc>
                        <a:spcBef>
                          <a:spcPts val="0"/>
                        </a:spcBef>
                        <a:spcAft>
                          <a:spcPts val="1800"/>
                        </a:spcAft>
                        <a:buNone/>
                      </a:pPr>
                      <a:r>
                        <a:rPr lang="en-US" sz="1800" b="0" u="none" strike="noStrike" noProof="0" dirty="0">
                          <a:solidFill>
                            <a:srgbClr val="22272B"/>
                          </a:solidFill>
                        </a:rPr>
                        <a:t>When writing your body paragraphs, you should only be addressing ONE idea in each paragraph, with relevant examples, explanations and analysis. Most essays have 2 or 3 body paragraphs.</a:t>
                      </a:r>
                    </a:p>
                    <a:p>
                      <a:pPr marL="285750" lvl="0" indent="-285750" algn="l">
                        <a:lnSpc>
                          <a:spcPct val="150000"/>
                        </a:lnSpc>
                        <a:spcBef>
                          <a:spcPts val="0"/>
                        </a:spcBef>
                        <a:spcAft>
                          <a:spcPts val="1200"/>
                        </a:spcAft>
                        <a:buFont typeface="Arial" panose="020B0604020202020204" pitchFamily="34" charset="0"/>
                        <a:buChar char="•"/>
                      </a:pPr>
                      <a:r>
                        <a:rPr lang="en-US" sz="1800" b="0" u="none" strike="noStrike" noProof="0" dirty="0">
                          <a:solidFill>
                            <a:srgbClr val="22272B"/>
                          </a:solidFill>
                        </a:rPr>
                        <a:t>Point</a:t>
                      </a:r>
                    </a:p>
                    <a:p>
                      <a:pPr marL="285750" lvl="0" indent="-285750" algn="l">
                        <a:lnSpc>
                          <a:spcPct val="150000"/>
                        </a:lnSpc>
                        <a:spcBef>
                          <a:spcPts val="0"/>
                        </a:spcBef>
                        <a:spcAft>
                          <a:spcPts val="1200"/>
                        </a:spcAft>
                        <a:buFont typeface="Arial" panose="020B0604020202020204" pitchFamily="34" charset="0"/>
                        <a:buChar char="•"/>
                      </a:pPr>
                      <a:r>
                        <a:rPr lang="en-US" sz="1800" b="0" u="none" strike="noStrike" noProof="0" dirty="0">
                          <a:solidFill>
                            <a:srgbClr val="22272B"/>
                          </a:solidFill>
                        </a:rPr>
                        <a:t>Evidence/example</a:t>
                      </a:r>
                    </a:p>
                    <a:p>
                      <a:pPr marL="285750" lvl="0" indent="-285750" algn="l">
                        <a:lnSpc>
                          <a:spcPct val="150000"/>
                        </a:lnSpc>
                        <a:spcBef>
                          <a:spcPts val="0"/>
                        </a:spcBef>
                        <a:spcAft>
                          <a:spcPts val="1200"/>
                        </a:spcAft>
                        <a:buFont typeface="Arial" panose="020B0604020202020204" pitchFamily="34" charset="0"/>
                        <a:buChar char="•"/>
                      </a:pPr>
                      <a:r>
                        <a:rPr lang="en-US" sz="1800" b="0" u="none" strike="noStrike" noProof="0" dirty="0">
                          <a:solidFill>
                            <a:srgbClr val="22272B"/>
                          </a:solidFill>
                        </a:rPr>
                        <a:t>Explain</a:t>
                      </a:r>
                    </a:p>
                    <a:p>
                      <a:pPr marL="285750" lvl="0" indent="-285750" algn="l">
                        <a:lnSpc>
                          <a:spcPct val="150000"/>
                        </a:lnSpc>
                        <a:spcBef>
                          <a:spcPts val="0"/>
                        </a:spcBef>
                        <a:spcAft>
                          <a:spcPts val="1200"/>
                        </a:spcAft>
                        <a:buFont typeface="Arial" panose="020B0604020202020204" pitchFamily="34" charset="0"/>
                        <a:buChar char="•"/>
                      </a:pPr>
                      <a:r>
                        <a:rPr lang="en-US" sz="1800" b="0" u="none" strike="noStrike" noProof="0" dirty="0">
                          <a:solidFill>
                            <a:srgbClr val="22272B"/>
                          </a:solidFill>
                        </a:rPr>
                        <a:t>Link</a:t>
                      </a:r>
                    </a:p>
                  </a:txBody>
                  <a:tcPr marL="540000" marR="180000" marT="180000" marB="180000">
                    <a:lnL>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6647262"/>
                  </a:ext>
                </a:extLst>
              </a:tr>
            </a:tbl>
          </a:graphicData>
        </a:graphic>
      </p:graphicFrame>
      <p:grpSp>
        <p:nvGrpSpPr>
          <p:cNvPr id="22" name="Group 21">
            <a:extLst>
              <a:ext uri="{FF2B5EF4-FFF2-40B4-BE49-F238E27FC236}">
                <a16:creationId xmlns:a16="http://schemas.microsoft.com/office/drawing/2014/main" id="{9DDF42FA-1AFD-7ADD-79C9-7A53DB259321}"/>
              </a:ext>
              <a:ext uri="{C183D7F6-B498-43B3-948B-1728B52AA6E4}">
                <adec:decorative xmlns:adec="http://schemas.microsoft.com/office/drawing/2017/decorative" val="1"/>
              </a:ext>
            </a:extLst>
          </p:cNvPr>
          <p:cNvGrpSpPr/>
          <p:nvPr/>
        </p:nvGrpSpPr>
        <p:grpSpPr>
          <a:xfrm>
            <a:off x="614334" y="3699864"/>
            <a:ext cx="404888" cy="1978175"/>
            <a:chOff x="1610927" y="3576575"/>
            <a:chExt cx="404888" cy="1978175"/>
          </a:xfrm>
        </p:grpSpPr>
        <p:sp>
          <p:nvSpPr>
            <p:cNvPr id="23" name="Oval 22">
              <a:extLst>
                <a:ext uri="{FF2B5EF4-FFF2-40B4-BE49-F238E27FC236}">
                  <a16:creationId xmlns:a16="http://schemas.microsoft.com/office/drawing/2014/main" id="{6F8066A5-AC4B-D6DF-E10B-CA5AED68274A}"/>
                </a:ext>
              </a:extLst>
            </p:cNvPr>
            <p:cNvSpPr/>
            <p:nvPr/>
          </p:nvSpPr>
          <p:spPr>
            <a:xfrm>
              <a:off x="1610927" y="3576575"/>
              <a:ext cx="404888" cy="393373"/>
            </a:xfrm>
            <a:prstGeom prst="ellipse">
              <a:avLst/>
            </a:prstGeom>
            <a:solidFill>
              <a:schemeClr val="accent4"/>
            </a:solidFill>
            <a:ln w="28575">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b="1" dirty="0">
                  <a:solidFill>
                    <a:schemeClr val="accent1"/>
                  </a:solidFill>
                </a:rPr>
                <a:t>P</a:t>
              </a:r>
            </a:p>
          </p:txBody>
        </p:sp>
        <p:sp>
          <p:nvSpPr>
            <p:cNvPr id="24" name="Oval 23">
              <a:extLst>
                <a:ext uri="{FF2B5EF4-FFF2-40B4-BE49-F238E27FC236}">
                  <a16:creationId xmlns:a16="http://schemas.microsoft.com/office/drawing/2014/main" id="{012AE2AC-DFF7-3026-4C0A-CF6A07BA4694}"/>
                </a:ext>
              </a:extLst>
            </p:cNvPr>
            <p:cNvSpPr/>
            <p:nvPr/>
          </p:nvSpPr>
          <p:spPr>
            <a:xfrm>
              <a:off x="1610927" y="4104842"/>
              <a:ext cx="404888" cy="393373"/>
            </a:xfrm>
            <a:prstGeom prst="ellipse">
              <a:avLst/>
            </a:prstGeom>
            <a:solidFill>
              <a:schemeClr val="accent6"/>
            </a:solidFill>
            <a:ln w="28575">
              <a:solidFill>
                <a:schemeClr val="accent6">
                  <a:lumMod val="2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b="1" dirty="0">
                  <a:solidFill>
                    <a:schemeClr val="accent6">
                      <a:lumMod val="25000"/>
                    </a:schemeClr>
                  </a:solidFill>
                </a:rPr>
                <a:t>E</a:t>
              </a:r>
            </a:p>
          </p:txBody>
        </p:sp>
        <p:sp>
          <p:nvSpPr>
            <p:cNvPr id="25" name="Oval 24">
              <a:extLst>
                <a:ext uri="{FF2B5EF4-FFF2-40B4-BE49-F238E27FC236}">
                  <a16:creationId xmlns:a16="http://schemas.microsoft.com/office/drawing/2014/main" id="{EDBCA528-A028-CFA5-B27A-F5130A014B20}"/>
                </a:ext>
              </a:extLst>
            </p:cNvPr>
            <p:cNvSpPr/>
            <p:nvPr/>
          </p:nvSpPr>
          <p:spPr>
            <a:xfrm>
              <a:off x="1610927" y="4633110"/>
              <a:ext cx="404888" cy="393373"/>
            </a:xfrm>
            <a:prstGeom prst="ellipse">
              <a:avLst/>
            </a:prstGeom>
            <a:solidFill>
              <a:srgbClr val="FFE870"/>
            </a:solidFill>
            <a:ln w="28575">
              <a:solidFill>
                <a:srgbClr val="FFC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b="1">
                  <a:solidFill>
                    <a:schemeClr val="accent1"/>
                  </a:solidFill>
                </a:rPr>
                <a:t>E</a:t>
              </a:r>
            </a:p>
          </p:txBody>
        </p:sp>
        <p:sp>
          <p:nvSpPr>
            <p:cNvPr id="26" name="Oval 25">
              <a:extLst>
                <a:ext uri="{FF2B5EF4-FFF2-40B4-BE49-F238E27FC236}">
                  <a16:creationId xmlns:a16="http://schemas.microsoft.com/office/drawing/2014/main" id="{0ED544DC-CFE8-AE7F-F9D2-CDD928866F49}"/>
                </a:ext>
              </a:extLst>
            </p:cNvPr>
            <p:cNvSpPr/>
            <p:nvPr/>
          </p:nvSpPr>
          <p:spPr>
            <a:xfrm>
              <a:off x="1610927" y="5161377"/>
              <a:ext cx="404888" cy="393373"/>
            </a:xfrm>
            <a:prstGeom prst="ellipse">
              <a:avLst/>
            </a:prstGeom>
            <a:solidFill>
              <a:srgbClr val="DAEFC3"/>
            </a:solidFill>
            <a:ln w="28575">
              <a:solidFill>
                <a:srgbClr val="008A3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b="1">
                  <a:solidFill>
                    <a:srgbClr val="008A3E"/>
                  </a:solidFill>
                </a:rPr>
                <a:t>L</a:t>
              </a:r>
            </a:p>
          </p:txBody>
        </p:sp>
      </p:grpSp>
      <p:sp>
        <p:nvSpPr>
          <p:cNvPr id="4" name="Slide Number Placeholder 3">
            <a:extLst>
              <a:ext uri="{FF2B5EF4-FFF2-40B4-BE49-F238E27FC236}">
                <a16:creationId xmlns:a16="http://schemas.microsoft.com/office/drawing/2014/main" id="{42E27D24-4BB2-906B-228F-D8587480CE5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137</a:t>
            </a:fld>
            <a:endParaRPr lang="en-AU" dirty="0"/>
          </a:p>
        </p:txBody>
      </p:sp>
    </p:spTree>
    <p:extLst>
      <p:ext uri="{BB962C8B-B14F-4D97-AF65-F5344CB8AC3E}">
        <p14:creationId xmlns:p14="http://schemas.microsoft.com/office/powerpoint/2010/main" val="114676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2FA0A-19EF-1FF0-2C17-ECF3861553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92A9640-D09D-DB62-0C80-09092C69F904}"/>
              </a:ext>
            </a:extLst>
          </p:cNvPr>
          <p:cNvSpPr>
            <a:spLocks noGrp="1"/>
          </p:cNvSpPr>
          <p:nvPr>
            <p:ph type="title"/>
          </p:nvPr>
        </p:nvSpPr>
        <p:spPr/>
        <p:txBody>
          <a:bodyPr/>
          <a:lstStyle/>
          <a:p>
            <a:r>
              <a:rPr lang="en-US" dirty="0">
                <a:latin typeface="+mj-lt"/>
                <a:cs typeface="Arial"/>
              </a:rPr>
              <a:t>Essay structure – conclusion </a:t>
            </a:r>
            <a:endParaRPr lang="en-US" dirty="0">
              <a:latin typeface="+mj-lt"/>
            </a:endParaRPr>
          </a:p>
        </p:txBody>
      </p:sp>
      <p:sp>
        <p:nvSpPr>
          <p:cNvPr id="6" name="Text Placeholder 5">
            <a:extLst>
              <a:ext uri="{FF2B5EF4-FFF2-40B4-BE49-F238E27FC236}">
                <a16:creationId xmlns:a16="http://schemas.microsoft.com/office/drawing/2014/main" id="{EA4409D5-6480-12AB-C7AE-BAA2F55F8263}"/>
              </a:ext>
            </a:extLst>
          </p:cNvPr>
          <p:cNvSpPr>
            <a:spLocks noGrp="1"/>
          </p:cNvSpPr>
          <p:nvPr>
            <p:ph type="body" sz="quarter" idx="18"/>
          </p:nvPr>
        </p:nvSpPr>
        <p:spPr/>
        <p:txBody>
          <a:bodyPr/>
          <a:lstStyle/>
          <a:p>
            <a:r>
              <a:rPr lang="en-AU">
                <a:latin typeface="+mj-lt"/>
              </a:rPr>
              <a:t>5.7d</a:t>
            </a:r>
          </a:p>
        </p:txBody>
      </p:sp>
      <p:graphicFrame>
        <p:nvGraphicFramePr>
          <p:cNvPr id="7" name="Table 6">
            <a:extLst>
              <a:ext uri="{FF2B5EF4-FFF2-40B4-BE49-F238E27FC236}">
                <a16:creationId xmlns:a16="http://schemas.microsoft.com/office/drawing/2014/main" id="{6F734BD1-DB5C-DBA6-EBED-7BED2C26FF18}"/>
              </a:ext>
            </a:extLst>
          </p:cNvPr>
          <p:cNvGraphicFramePr>
            <a:graphicFrameLocks noGrp="1"/>
          </p:cNvGraphicFramePr>
          <p:nvPr>
            <p:extLst>
              <p:ext uri="{D42A27DB-BD31-4B8C-83A1-F6EECF244321}">
                <p14:modId xmlns:p14="http://schemas.microsoft.com/office/powerpoint/2010/main" val="2933193051"/>
              </p:ext>
            </p:extLst>
          </p:nvPr>
        </p:nvGraphicFramePr>
        <p:xfrm>
          <a:off x="359999" y="1292535"/>
          <a:ext cx="11483999" cy="5104798"/>
        </p:xfrm>
        <a:graphic>
          <a:graphicData uri="http://schemas.openxmlformats.org/drawingml/2006/table">
            <a:tbl>
              <a:tblPr firstRow="1" firstCol="1" bandRow="1">
                <a:tableStyleId>{B301B821-A1FF-4177-AEE7-76D212191A09}</a:tableStyleId>
              </a:tblPr>
              <a:tblGrid>
                <a:gridCol w="11483999">
                  <a:extLst>
                    <a:ext uri="{9D8B030D-6E8A-4147-A177-3AD203B41FA5}">
                      <a16:colId xmlns:a16="http://schemas.microsoft.com/office/drawing/2014/main" val="2603244997"/>
                    </a:ext>
                  </a:extLst>
                </a:gridCol>
              </a:tblGrid>
              <a:tr h="741758">
                <a:tc>
                  <a:txBody>
                    <a:bodyPr/>
                    <a:lstStyle/>
                    <a:p>
                      <a:pPr lvl="0" algn="l">
                        <a:lnSpc>
                          <a:spcPct val="114000"/>
                        </a:lnSpc>
                        <a:spcBef>
                          <a:spcPts val="0"/>
                        </a:spcBef>
                        <a:spcAft>
                          <a:spcPts val="600"/>
                        </a:spcAft>
                        <a:buNone/>
                      </a:pPr>
                      <a:r>
                        <a:rPr lang="en-US" sz="2000" b="1" i="0" dirty="0">
                          <a:solidFill>
                            <a:schemeClr val="bg1"/>
                          </a:solidFill>
                          <a:latin typeface="+mj-lt"/>
                        </a:rPr>
                        <a:t>Conclusion</a:t>
                      </a:r>
                    </a:p>
                  </a:txBody>
                  <a:tcPr marL="180000" marR="180000" marT="180000" marB="180000">
                    <a:lnL>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0929208"/>
                  </a:ext>
                </a:extLst>
              </a:tr>
              <a:tr h="3421661">
                <a:tc>
                  <a:txBody>
                    <a:bodyPr/>
                    <a:lstStyle/>
                    <a:p>
                      <a:pPr lvl="0" algn="l">
                        <a:lnSpc>
                          <a:spcPct val="150000"/>
                        </a:lnSpc>
                        <a:spcBef>
                          <a:spcPts val="0"/>
                        </a:spcBef>
                        <a:spcAft>
                          <a:spcPts val="1200"/>
                        </a:spcAft>
                        <a:buNone/>
                      </a:pPr>
                      <a:r>
                        <a:rPr lang="en-US" sz="1800" b="0" u="none" strike="noStrike" noProof="0" dirty="0">
                          <a:solidFill>
                            <a:srgbClr val="22272B"/>
                          </a:solidFill>
                        </a:rPr>
                        <a:t>A conclusion is the final paragraph of your essay. Its purpose is to wrap up your ideas, remind the reader of your main argument, and show how you have answered the question. It should leave a strong final impression without adding new information.</a:t>
                      </a:r>
                    </a:p>
                    <a:p>
                      <a:pPr lvl="0" algn="l">
                        <a:lnSpc>
                          <a:spcPct val="150000"/>
                        </a:lnSpc>
                        <a:spcBef>
                          <a:spcPts val="0"/>
                        </a:spcBef>
                        <a:spcAft>
                          <a:spcPts val="1200"/>
                        </a:spcAft>
                        <a:buNone/>
                      </a:pPr>
                      <a:r>
                        <a:rPr lang="en-US" sz="1800" b="0" u="none" strike="noStrike" noProof="0" dirty="0">
                          <a:solidFill>
                            <a:srgbClr val="22272B"/>
                          </a:solidFill>
                        </a:rPr>
                        <a:t>A strong conclusion should include:</a:t>
                      </a:r>
                    </a:p>
                    <a:p>
                      <a:pPr marL="285750" lvl="0" indent="-285750" algn="l">
                        <a:lnSpc>
                          <a:spcPct val="150000"/>
                        </a:lnSpc>
                        <a:spcBef>
                          <a:spcPts val="0"/>
                        </a:spcBef>
                        <a:spcAft>
                          <a:spcPts val="1200"/>
                        </a:spcAft>
                        <a:buFont typeface="Arial" panose="020B0604020202020204" pitchFamily="34" charset="0"/>
                        <a:buChar char="•"/>
                      </a:pPr>
                      <a:r>
                        <a:rPr lang="en-US" sz="1800" b="0" u="none" strike="noStrike" noProof="0" dirty="0">
                          <a:solidFill>
                            <a:srgbClr val="22272B"/>
                          </a:solidFill>
                        </a:rPr>
                        <a:t>A brief restatement of your thesis (your main argument or point of view)</a:t>
                      </a:r>
                    </a:p>
                    <a:p>
                      <a:pPr marL="285750" lvl="0" indent="-285750" algn="l">
                        <a:lnSpc>
                          <a:spcPct val="150000"/>
                        </a:lnSpc>
                        <a:spcBef>
                          <a:spcPts val="0"/>
                        </a:spcBef>
                        <a:spcAft>
                          <a:spcPts val="1200"/>
                        </a:spcAft>
                        <a:buFont typeface="Arial" panose="020B0604020202020204" pitchFamily="34" charset="0"/>
                        <a:buChar char="•"/>
                      </a:pPr>
                      <a:r>
                        <a:rPr lang="en-US" sz="1800" b="0" u="none" strike="noStrike" noProof="0" dirty="0">
                          <a:solidFill>
                            <a:srgbClr val="22272B"/>
                          </a:solidFill>
                        </a:rPr>
                        <a:t>A summary of your key points from the body paragraphs</a:t>
                      </a:r>
                    </a:p>
                    <a:p>
                      <a:pPr marL="285750" lvl="0" indent="-285750" algn="l">
                        <a:lnSpc>
                          <a:spcPct val="150000"/>
                        </a:lnSpc>
                        <a:spcBef>
                          <a:spcPts val="0"/>
                        </a:spcBef>
                        <a:spcAft>
                          <a:spcPts val="1200"/>
                        </a:spcAft>
                        <a:buFont typeface="Arial" panose="020B0604020202020204" pitchFamily="34" charset="0"/>
                        <a:buChar char="•"/>
                      </a:pPr>
                      <a:r>
                        <a:rPr lang="en-US" sz="1800" b="0" u="none" strike="noStrike" noProof="0" dirty="0">
                          <a:solidFill>
                            <a:srgbClr val="22272B"/>
                          </a:solidFill>
                        </a:rPr>
                        <a:t>A clear statement that shows you have answered the question.</a:t>
                      </a:r>
                    </a:p>
                    <a:p>
                      <a:pPr marL="285750" lvl="0" indent="-285750" algn="l">
                        <a:lnSpc>
                          <a:spcPct val="150000"/>
                        </a:lnSpc>
                        <a:spcBef>
                          <a:spcPts val="0"/>
                        </a:spcBef>
                        <a:spcAft>
                          <a:spcPts val="1200"/>
                        </a:spcAft>
                        <a:buFont typeface="Arial" panose="020B0604020202020204" pitchFamily="34" charset="0"/>
                        <a:buChar char="•"/>
                      </a:pPr>
                      <a:r>
                        <a:rPr lang="en-US" sz="1800" b="0" u="none" strike="noStrike" noProof="0" dirty="0">
                          <a:solidFill>
                            <a:srgbClr val="22272B"/>
                          </a:solidFill>
                        </a:rPr>
                        <a:t>Do not state any new ideas in your conclusion. </a:t>
                      </a:r>
                    </a:p>
                  </a:txBody>
                  <a:tcPr marL="180000" marR="180000" marT="180000" marB="180000">
                    <a:lnL>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6647262"/>
                  </a:ext>
                </a:extLst>
              </a:tr>
            </a:tbl>
          </a:graphicData>
        </a:graphic>
      </p:graphicFrame>
      <p:sp>
        <p:nvSpPr>
          <p:cNvPr id="4" name="Slide Number Placeholder 3">
            <a:extLst>
              <a:ext uri="{FF2B5EF4-FFF2-40B4-BE49-F238E27FC236}">
                <a16:creationId xmlns:a16="http://schemas.microsoft.com/office/drawing/2014/main" id="{7372C64D-7C43-6FD8-52C3-AF7BC1227F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138</a:t>
            </a:fld>
            <a:endParaRPr lang="en-AU" dirty="0"/>
          </a:p>
        </p:txBody>
      </p:sp>
    </p:spTree>
    <p:extLst>
      <p:ext uri="{BB962C8B-B14F-4D97-AF65-F5344CB8AC3E}">
        <p14:creationId xmlns:p14="http://schemas.microsoft.com/office/powerpoint/2010/main" val="167179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B90664-A689-2522-E906-2B84CF26A113}"/>
              </a:ext>
            </a:extLst>
          </p:cNvPr>
          <p:cNvSpPr>
            <a:spLocks noGrp="1"/>
          </p:cNvSpPr>
          <p:nvPr>
            <p:ph type="title"/>
          </p:nvPr>
        </p:nvSpPr>
        <p:spPr/>
        <p:txBody>
          <a:bodyPr/>
          <a:lstStyle/>
          <a:p>
            <a:r>
              <a:rPr lang="en-US" dirty="0">
                <a:latin typeface="+mj-lt"/>
                <a:cs typeface="Arial"/>
              </a:rPr>
              <a:t>Essay scaffold</a:t>
            </a:r>
            <a:endParaRPr lang="en-US" dirty="0">
              <a:latin typeface="+mj-lt"/>
            </a:endParaRPr>
          </a:p>
        </p:txBody>
      </p:sp>
      <p:sp>
        <p:nvSpPr>
          <p:cNvPr id="5" name="Text Placeholder 4">
            <a:extLst>
              <a:ext uri="{FF2B5EF4-FFF2-40B4-BE49-F238E27FC236}">
                <a16:creationId xmlns:a16="http://schemas.microsoft.com/office/drawing/2014/main" id="{F1012421-1D63-DF77-FB8F-0BCB7A42A189}"/>
              </a:ext>
            </a:extLst>
          </p:cNvPr>
          <p:cNvSpPr>
            <a:spLocks noGrp="1"/>
          </p:cNvSpPr>
          <p:nvPr>
            <p:ph type="body" sz="quarter" idx="18"/>
          </p:nvPr>
        </p:nvSpPr>
        <p:spPr/>
        <p:txBody>
          <a:bodyPr/>
          <a:lstStyle/>
          <a:p>
            <a:r>
              <a:rPr lang="en-AU" dirty="0">
                <a:latin typeface="+mj-lt"/>
              </a:rPr>
              <a:t>5.7e</a:t>
            </a:r>
          </a:p>
        </p:txBody>
      </p:sp>
      <p:grpSp>
        <p:nvGrpSpPr>
          <p:cNvPr id="2" name="Group 1" descr="Use the scaffold to structure your own essay.&#10;">
            <a:extLst>
              <a:ext uri="{FF2B5EF4-FFF2-40B4-BE49-F238E27FC236}">
                <a16:creationId xmlns:a16="http://schemas.microsoft.com/office/drawing/2014/main" id="{81A24DEE-69D3-5A8A-6C84-3AED74D6A624}"/>
              </a:ext>
            </a:extLst>
          </p:cNvPr>
          <p:cNvGrpSpPr/>
          <p:nvPr/>
        </p:nvGrpSpPr>
        <p:grpSpPr>
          <a:xfrm>
            <a:off x="348002" y="1775345"/>
            <a:ext cx="4978399" cy="4339806"/>
            <a:chOff x="487680" y="842810"/>
            <a:chExt cx="4978399" cy="4339806"/>
          </a:xfrm>
        </p:grpSpPr>
        <p:pic>
          <p:nvPicPr>
            <p:cNvPr id="12" name="Graphic 11" descr="Back outline">
              <a:extLst>
                <a:ext uri="{FF2B5EF4-FFF2-40B4-BE49-F238E27FC236}">
                  <a16:creationId xmlns:a16="http://schemas.microsoft.com/office/drawing/2014/main" id="{8912DA93-47CC-40B8-385E-70FBD4DF6D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14912" y="842810"/>
              <a:ext cx="2551167" cy="2551167"/>
            </a:xfrm>
            <a:prstGeom prst="rect">
              <a:avLst/>
            </a:prstGeom>
            <a:effectLst>
              <a:outerShdw blurRad="50800" dist="38100" dir="13500000" algn="br" rotWithShape="0">
                <a:prstClr val="black">
                  <a:alpha val="40000"/>
                </a:prstClr>
              </a:outerShdw>
            </a:effectLst>
          </p:spPr>
        </p:pic>
        <p:sp>
          <p:nvSpPr>
            <p:cNvPr id="9" name="Rectangle: Rounded Corners 8">
              <a:extLst>
                <a:ext uri="{FF2B5EF4-FFF2-40B4-BE49-F238E27FC236}">
                  <a16:creationId xmlns:a16="http://schemas.microsoft.com/office/drawing/2014/main" id="{101D4C9B-3E88-12E6-A117-B308B5C2EA1D}"/>
                </a:ext>
              </a:extLst>
            </p:cNvPr>
            <p:cNvSpPr/>
            <p:nvPr/>
          </p:nvSpPr>
          <p:spPr>
            <a:xfrm>
              <a:off x="487680" y="2849091"/>
              <a:ext cx="3627120" cy="2333525"/>
            </a:xfrm>
            <a:prstGeom prst="roundRect">
              <a:avLst/>
            </a:prstGeom>
            <a:ln w="38100">
              <a:headEnd type="none" w="med" len="med"/>
              <a:tailEnd type="none" w="med" len="med"/>
            </a:ln>
            <a:effectLst/>
          </p:spPr>
          <p:style>
            <a:lnRef idx="2">
              <a:schemeClr val="accent2"/>
            </a:lnRef>
            <a:fillRef idx="1">
              <a:schemeClr val="lt1"/>
            </a:fillRef>
            <a:effectRef idx="0">
              <a:schemeClr val="accent2"/>
            </a:effectRef>
            <a:fontRef idx="minor">
              <a:schemeClr val="dk1"/>
            </a:fontRef>
          </p:style>
          <p:txBody>
            <a:bodyPr rtlCol="0" anchor="ctr" anchorCtr="1"/>
            <a:lstStyle/>
            <a:p>
              <a:pPr>
                <a:lnSpc>
                  <a:spcPct val="150000"/>
                </a:lnSpc>
              </a:pPr>
              <a:r>
                <a:rPr lang="en-AU" dirty="0"/>
                <a:t>Use the scaffold to structure your own essay.</a:t>
              </a:r>
            </a:p>
          </p:txBody>
        </p:sp>
      </p:grpSp>
      <p:sp>
        <p:nvSpPr>
          <p:cNvPr id="4" name="Slide Number Placeholder 3">
            <a:extLst>
              <a:ext uri="{FF2B5EF4-FFF2-40B4-BE49-F238E27FC236}">
                <a16:creationId xmlns:a16="http://schemas.microsoft.com/office/drawing/2014/main" id="{D386D380-E305-7404-FAA1-C36A6308B50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139</a:t>
            </a:fld>
            <a:endParaRPr lang="en-AU" dirty="0"/>
          </a:p>
        </p:txBody>
      </p:sp>
      <p:pic>
        <p:nvPicPr>
          <p:cNvPr id="7" name="Picture 6">
            <a:extLst>
              <a:ext uri="{FF2B5EF4-FFF2-40B4-BE49-F238E27FC236}">
                <a16:creationId xmlns:a16="http://schemas.microsoft.com/office/drawing/2014/main" id="{2EFB108D-38D2-192C-EC7E-D15AC418A2C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326401" y="560716"/>
            <a:ext cx="5297186" cy="5549661"/>
          </a:xfrm>
          <a:prstGeom prst="rect">
            <a:avLst/>
          </a:prstGeom>
        </p:spPr>
      </p:pic>
    </p:spTree>
    <p:extLst>
      <p:ext uri="{BB962C8B-B14F-4D97-AF65-F5344CB8AC3E}">
        <p14:creationId xmlns:p14="http://schemas.microsoft.com/office/powerpoint/2010/main" val="151517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55DE8-7CAC-B248-65B0-B627BD30D275}"/>
            </a:ext>
          </a:extLst>
        </p:cNvPr>
        <p:cNvGrpSpPr/>
        <p:nvPr/>
      </p:nvGrpSpPr>
      <p:grpSpPr>
        <a:xfrm>
          <a:off x="0" y="0"/>
          <a:ext cx="0" cy="0"/>
          <a:chOff x="0" y="0"/>
          <a:chExt cx="0" cy="0"/>
        </a:xfrm>
      </p:grpSpPr>
      <p:sp>
        <p:nvSpPr>
          <p:cNvPr id="10" name="Title 2">
            <a:extLst>
              <a:ext uri="{FF2B5EF4-FFF2-40B4-BE49-F238E27FC236}">
                <a16:creationId xmlns:a16="http://schemas.microsoft.com/office/drawing/2014/main" id="{D93FEE48-8550-4526-F88C-06FC2AE6AE0D}"/>
              </a:ext>
            </a:extLst>
          </p:cNvPr>
          <p:cNvSpPr txBox="1">
            <a:spLocks noGrp="1"/>
          </p:cNvSpPr>
          <p:nvPr>
            <p:ph type="title" idx="4294967295"/>
          </p:nvPr>
        </p:nvSpPr>
        <p:spPr>
          <a:xfrm>
            <a:off x="360000" y="373864"/>
            <a:ext cx="11484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a:ea typeface="+mj-ea"/>
                <a:cs typeface="Arial"/>
              </a:rPr>
              <a:t>The history of dance film  (3)</a:t>
            </a:r>
            <a:endPar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19" name="TextBox 18">
            <a:extLst>
              <a:ext uri="{FF2B5EF4-FFF2-40B4-BE49-F238E27FC236}">
                <a16:creationId xmlns:a16="http://schemas.microsoft.com/office/drawing/2014/main" id="{94C4F17E-3F9B-2E7B-606A-677419871F6B}"/>
              </a:ext>
            </a:extLst>
          </p:cNvPr>
          <p:cNvSpPr txBox="1"/>
          <p:nvPr/>
        </p:nvSpPr>
        <p:spPr>
          <a:xfrm>
            <a:off x="360000" y="841669"/>
            <a:ext cx="6096000" cy="400110"/>
          </a:xfrm>
          <a:prstGeom prst="rect">
            <a:avLst/>
          </a:prstGeom>
          <a:noFill/>
        </p:spPr>
        <p:txBody>
          <a:bodyPr wrap="square" lIns="91440" tIns="45720" rIns="91440" bIns="45720" anchor="t">
            <a:spAutoFit/>
          </a:bodyPr>
          <a:lstStyle/>
          <a:p>
            <a:r>
              <a:rPr lang="en-AU" sz="2000">
                <a:solidFill>
                  <a:schemeClr val="accent1">
                    <a:lumMod val="49000"/>
                    <a:lumOff val="51000"/>
                  </a:schemeClr>
                </a:solidFill>
              </a:rPr>
              <a:t>1.2a </a:t>
            </a:r>
            <a:endParaRPr lang="en-AU" sz="2000">
              <a:solidFill>
                <a:schemeClr val="accent1">
                  <a:lumMod val="49000"/>
                  <a:lumOff val="51000"/>
                </a:schemeClr>
              </a:solidFill>
              <a:cs typeface="Arial"/>
            </a:endParaRPr>
          </a:p>
        </p:txBody>
      </p:sp>
      <p:sp>
        <p:nvSpPr>
          <p:cNvPr id="23" name="TextBox 22" descr="A time line of dates and information that starts at 1800's and finishes at 1905">
            <a:extLst>
              <a:ext uri="{FF2B5EF4-FFF2-40B4-BE49-F238E27FC236}">
                <a16:creationId xmlns:a16="http://schemas.microsoft.com/office/drawing/2014/main" id="{B8533687-DFE6-AFEF-1931-E331A6720EE9}"/>
              </a:ext>
            </a:extLst>
          </p:cNvPr>
          <p:cNvSpPr txBox="1"/>
          <p:nvPr/>
        </p:nvSpPr>
        <p:spPr>
          <a:xfrm>
            <a:off x="360000" y="1261741"/>
            <a:ext cx="730032" cy="294370"/>
          </a:xfrm>
          <a:prstGeom prst="rect">
            <a:avLst/>
          </a:prstGeom>
          <a:noFill/>
        </p:spPr>
        <p:txBody>
          <a:bodyPr wrap="square" lIns="91440" tIns="45720" rIns="91440" bIns="45720" rtlCol="0" anchor="ctr">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r>
              <a:rPr lang="en-US" sz="1600" b="1" dirty="0">
                <a:latin typeface="Arial"/>
                <a:ea typeface="Noto Sans"/>
                <a:cs typeface="Noto Sans"/>
              </a:rPr>
              <a:t>Start</a:t>
            </a:r>
          </a:p>
        </p:txBody>
      </p:sp>
      <p:grpSp>
        <p:nvGrpSpPr>
          <p:cNvPr id="5" name="Group 4">
            <a:extLst>
              <a:ext uri="{FF2B5EF4-FFF2-40B4-BE49-F238E27FC236}">
                <a16:creationId xmlns:a16="http://schemas.microsoft.com/office/drawing/2014/main" id="{BB4EFCD2-DDFC-5EA2-2D15-38BE64BF1A53}"/>
              </a:ext>
              <a:ext uri="{C183D7F6-B498-43B3-948B-1728B52AA6E4}">
                <adec:decorative xmlns:adec="http://schemas.microsoft.com/office/drawing/2017/decorative" val="1"/>
              </a:ext>
            </a:extLst>
          </p:cNvPr>
          <p:cNvGrpSpPr/>
          <p:nvPr/>
        </p:nvGrpSpPr>
        <p:grpSpPr>
          <a:xfrm>
            <a:off x="725021" y="1590690"/>
            <a:ext cx="1223881" cy="4425641"/>
            <a:chOff x="710214" y="1640064"/>
            <a:chExt cx="1174235" cy="5089915"/>
          </a:xfrm>
        </p:grpSpPr>
        <p:cxnSp>
          <p:nvCxnSpPr>
            <p:cNvPr id="24" name="Straight Connector 23">
              <a:extLst>
                <a:ext uri="{FF2B5EF4-FFF2-40B4-BE49-F238E27FC236}">
                  <a16:creationId xmlns:a16="http://schemas.microsoft.com/office/drawing/2014/main" id="{089C056B-4F40-C555-EE02-143303CE6F49}"/>
                </a:ext>
                <a:ext uri="{C183D7F6-B498-43B3-948B-1728B52AA6E4}">
                  <adec:decorative xmlns:adec="http://schemas.microsoft.com/office/drawing/2017/decorative" val="1"/>
                </a:ext>
              </a:extLst>
            </p:cNvPr>
            <p:cNvCxnSpPr>
              <a:cxnSpLocks/>
            </p:cNvCxnSpPr>
            <p:nvPr/>
          </p:nvCxnSpPr>
          <p:spPr>
            <a:xfrm flipV="1">
              <a:off x="710214" y="1640064"/>
              <a:ext cx="0" cy="5089915"/>
            </a:xfrm>
            <a:prstGeom prst="line">
              <a:avLst/>
            </a:prstGeom>
            <a:ln w="50800">
              <a:solidFill>
                <a:schemeClr val="tx1">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descr="A time line of dates and information that starts at 1800's and finishes at 1905">
              <a:extLst>
                <a:ext uri="{FF2B5EF4-FFF2-40B4-BE49-F238E27FC236}">
                  <a16:creationId xmlns:a16="http://schemas.microsoft.com/office/drawing/2014/main" id="{297C0231-FAA9-7358-9B78-F72777275DF6}"/>
                </a:ext>
                <a:ext uri="{C183D7F6-B498-43B3-948B-1728B52AA6E4}">
                  <adec:decorative xmlns:adec="http://schemas.microsoft.com/office/drawing/2017/decorative" val="1"/>
                </a:ext>
              </a:extLst>
            </p:cNvPr>
            <p:cNvCxnSpPr>
              <a:cxnSpLocks/>
            </p:cNvCxnSpPr>
            <p:nvPr/>
          </p:nvCxnSpPr>
          <p:spPr>
            <a:xfrm>
              <a:off x="710214" y="1906056"/>
              <a:ext cx="1174235"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7" name="Straight Connector 36" descr="A time line of dates and information that starts at 1800's and finishes at 1905">
              <a:extLst>
                <a:ext uri="{FF2B5EF4-FFF2-40B4-BE49-F238E27FC236}">
                  <a16:creationId xmlns:a16="http://schemas.microsoft.com/office/drawing/2014/main" id="{0BD027D8-A957-8BEF-30D4-1F34276E885A}"/>
                </a:ext>
                <a:ext uri="{C183D7F6-B498-43B3-948B-1728B52AA6E4}">
                  <adec:decorative xmlns:adec="http://schemas.microsoft.com/office/drawing/2017/decorative" val="1"/>
                </a:ext>
              </a:extLst>
            </p:cNvPr>
            <p:cNvCxnSpPr>
              <a:cxnSpLocks/>
            </p:cNvCxnSpPr>
            <p:nvPr/>
          </p:nvCxnSpPr>
          <p:spPr>
            <a:xfrm>
              <a:off x="710214" y="2982340"/>
              <a:ext cx="1174235"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7" name="Straight Connector 56" descr="A time line of dates and information that starts at 1800's and finishes at 1905">
              <a:extLst>
                <a:ext uri="{FF2B5EF4-FFF2-40B4-BE49-F238E27FC236}">
                  <a16:creationId xmlns:a16="http://schemas.microsoft.com/office/drawing/2014/main" id="{00018F8F-838D-C8BC-2586-D0A9323AA394}"/>
                </a:ext>
                <a:ext uri="{C183D7F6-B498-43B3-948B-1728B52AA6E4}">
                  <adec:decorative xmlns:adec="http://schemas.microsoft.com/office/drawing/2017/decorative" val="1"/>
                </a:ext>
              </a:extLst>
            </p:cNvPr>
            <p:cNvCxnSpPr>
              <a:cxnSpLocks/>
            </p:cNvCxnSpPr>
            <p:nvPr/>
          </p:nvCxnSpPr>
          <p:spPr>
            <a:xfrm>
              <a:off x="710214" y="4058624"/>
              <a:ext cx="1174235"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8" name="Straight Connector 57" descr="A time line of dates and information that starts at 1800's and finishes at 1905">
              <a:extLst>
                <a:ext uri="{FF2B5EF4-FFF2-40B4-BE49-F238E27FC236}">
                  <a16:creationId xmlns:a16="http://schemas.microsoft.com/office/drawing/2014/main" id="{1892C7EC-F938-EA7A-97A9-3C2795F1B90E}"/>
                </a:ext>
                <a:ext uri="{C183D7F6-B498-43B3-948B-1728B52AA6E4}">
                  <adec:decorative xmlns:adec="http://schemas.microsoft.com/office/drawing/2017/decorative" val="1"/>
                </a:ext>
              </a:extLst>
            </p:cNvPr>
            <p:cNvCxnSpPr>
              <a:cxnSpLocks/>
            </p:cNvCxnSpPr>
            <p:nvPr/>
          </p:nvCxnSpPr>
          <p:spPr>
            <a:xfrm>
              <a:off x="710214" y="5134908"/>
              <a:ext cx="1174235"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descr="A time line of dates and information that starts at 1800's and finishes at 1905">
              <a:extLst>
                <a:ext uri="{FF2B5EF4-FFF2-40B4-BE49-F238E27FC236}">
                  <a16:creationId xmlns:a16="http://schemas.microsoft.com/office/drawing/2014/main" id="{345BD24F-8901-23AC-C21A-1598E477DD9A}"/>
                </a:ext>
                <a:ext uri="{C183D7F6-B498-43B3-948B-1728B52AA6E4}">
                  <adec:decorative xmlns:adec="http://schemas.microsoft.com/office/drawing/2017/decorative" val="1"/>
                </a:ext>
              </a:extLst>
            </p:cNvPr>
            <p:cNvCxnSpPr>
              <a:cxnSpLocks/>
            </p:cNvCxnSpPr>
            <p:nvPr/>
          </p:nvCxnSpPr>
          <p:spPr>
            <a:xfrm>
              <a:off x="710214" y="6211192"/>
              <a:ext cx="1174235"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36" name="Freeform 35">
            <a:extLst>
              <a:ext uri="{FF2B5EF4-FFF2-40B4-BE49-F238E27FC236}">
                <a16:creationId xmlns:a16="http://schemas.microsoft.com/office/drawing/2014/main" id="{FD22424E-F49D-5788-8D4C-E807DE77689F}"/>
              </a:ext>
            </a:extLst>
          </p:cNvPr>
          <p:cNvSpPr/>
          <p:nvPr/>
        </p:nvSpPr>
        <p:spPr>
          <a:xfrm>
            <a:off x="2236731" y="1370887"/>
            <a:ext cx="1127139" cy="902162"/>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dirty="0">
                <a:solidFill>
                  <a:schemeClr val="accent1"/>
                </a:solidFill>
              </a:rPr>
              <a:t>1932–1940</a:t>
            </a:r>
          </a:p>
        </p:txBody>
      </p:sp>
      <p:sp>
        <p:nvSpPr>
          <p:cNvPr id="32" name="Freeform 31">
            <a:extLst>
              <a:ext uri="{FF2B5EF4-FFF2-40B4-BE49-F238E27FC236}">
                <a16:creationId xmlns:a16="http://schemas.microsoft.com/office/drawing/2014/main" id="{4E1FA712-81FD-277A-31F0-D3F110CE16DC}"/>
              </a:ext>
            </a:extLst>
          </p:cNvPr>
          <p:cNvSpPr/>
          <p:nvPr/>
        </p:nvSpPr>
        <p:spPr>
          <a:xfrm>
            <a:off x="3363871" y="1370887"/>
            <a:ext cx="8480129" cy="902162"/>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nSpc>
                <a:spcPct val="114000"/>
              </a:lnSpc>
              <a:spcAft>
                <a:spcPts val="600"/>
              </a:spcAft>
            </a:pPr>
            <a:r>
              <a:rPr lang="en-US" sz="1400" b="1" dirty="0">
                <a:solidFill>
                  <a:schemeClr val="bg1"/>
                </a:solidFill>
                <a:ea typeface="Arial" charset="0"/>
                <a:cs typeface="Poppins"/>
              </a:rPr>
              <a:t>Busby Berkeley</a:t>
            </a:r>
          </a:p>
          <a:p>
            <a:pPr>
              <a:lnSpc>
                <a:spcPct val="114000"/>
              </a:lnSpc>
              <a:spcAft>
                <a:spcPts val="600"/>
              </a:spcAft>
            </a:pPr>
            <a:r>
              <a:rPr lang="en-US" sz="1400" dirty="0">
                <a:solidFill>
                  <a:schemeClr val="bg1"/>
                </a:solidFill>
                <a:ea typeface="Open Sans Light"/>
              </a:rPr>
              <a:t>Redefined dancing in the movies with extravagant production numbers that featured complex camera moves and effects. </a:t>
            </a:r>
            <a:endParaRPr lang="en-US" sz="1400" dirty="0">
              <a:solidFill>
                <a:schemeClr val="bg1"/>
              </a:solidFill>
              <a:cs typeface="Arial"/>
            </a:endParaRPr>
          </a:p>
        </p:txBody>
      </p:sp>
      <p:sp>
        <p:nvSpPr>
          <p:cNvPr id="46" name="Freeform 45">
            <a:extLst>
              <a:ext uri="{FF2B5EF4-FFF2-40B4-BE49-F238E27FC236}">
                <a16:creationId xmlns:a16="http://schemas.microsoft.com/office/drawing/2014/main" id="{07078C46-A64A-3097-1FA7-D268175CE2CA}"/>
              </a:ext>
            </a:extLst>
          </p:cNvPr>
          <p:cNvSpPr/>
          <p:nvPr/>
        </p:nvSpPr>
        <p:spPr>
          <a:xfrm>
            <a:off x="2236731" y="2306708"/>
            <a:ext cx="1127139" cy="902162"/>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dirty="0">
                <a:solidFill>
                  <a:schemeClr val="accent1"/>
                </a:solidFill>
              </a:rPr>
              <a:t>1935</a:t>
            </a:r>
          </a:p>
        </p:txBody>
      </p:sp>
      <p:sp>
        <p:nvSpPr>
          <p:cNvPr id="45" name="Freeform 44">
            <a:extLst>
              <a:ext uri="{FF2B5EF4-FFF2-40B4-BE49-F238E27FC236}">
                <a16:creationId xmlns:a16="http://schemas.microsoft.com/office/drawing/2014/main" id="{65E58511-ED74-0DC0-188F-173435C5C821}"/>
              </a:ext>
            </a:extLst>
          </p:cNvPr>
          <p:cNvSpPr/>
          <p:nvPr/>
        </p:nvSpPr>
        <p:spPr>
          <a:xfrm>
            <a:off x="3363871" y="2306708"/>
            <a:ext cx="8480129" cy="902162"/>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14000"/>
              </a:lnSpc>
              <a:spcAft>
                <a:spcPts val="600"/>
              </a:spcAft>
            </a:pPr>
            <a:r>
              <a:rPr lang="en-US" sz="1400" b="1" dirty="0">
                <a:solidFill>
                  <a:schemeClr val="bg1"/>
                </a:solidFill>
                <a:ea typeface="Arial" charset="0"/>
                <a:cs typeface="Poppins"/>
              </a:rPr>
              <a:t>Fred Astaire</a:t>
            </a:r>
          </a:p>
          <a:p>
            <a:pPr>
              <a:lnSpc>
                <a:spcPct val="114000"/>
              </a:lnSpc>
              <a:spcAft>
                <a:spcPts val="600"/>
              </a:spcAft>
            </a:pPr>
            <a:r>
              <a:rPr lang="en-US" sz="1400" dirty="0">
                <a:solidFill>
                  <a:schemeClr val="bg1"/>
                </a:solidFill>
                <a:ea typeface="Open Sans Light"/>
              </a:rPr>
              <a:t>Redefined how dance is filmed, returning the focus to the individual dancing body – keeping the full body in the frame and </a:t>
            </a:r>
            <a:r>
              <a:rPr lang="en-US" sz="1400" dirty="0" err="1">
                <a:solidFill>
                  <a:schemeClr val="bg1"/>
                </a:solidFill>
                <a:ea typeface="Open Sans Light"/>
              </a:rPr>
              <a:t>minimising</a:t>
            </a:r>
            <a:r>
              <a:rPr lang="en-US" sz="1400" dirty="0">
                <a:solidFill>
                  <a:schemeClr val="bg1"/>
                </a:solidFill>
                <a:ea typeface="Open Sans Light"/>
              </a:rPr>
              <a:t> cuts. </a:t>
            </a:r>
            <a:endParaRPr lang="en-US" sz="1400" dirty="0">
              <a:solidFill>
                <a:schemeClr val="bg1"/>
              </a:solidFill>
            </a:endParaRPr>
          </a:p>
        </p:txBody>
      </p:sp>
      <p:sp>
        <p:nvSpPr>
          <p:cNvPr id="50" name="Freeform 49">
            <a:extLst>
              <a:ext uri="{FF2B5EF4-FFF2-40B4-BE49-F238E27FC236}">
                <a16:creationId xmlns:a16="http://schemas.microsoft.com/office/drawing/2014/main" id="{8B4FF122-3F05-2325-D069-287BE91A9DD3}"/>
              </a:ext>
            </a:extLst>
          </p:cNvPr>
          <p:cNvSpPr/>
          <p:nvPr/>
        </p:nvSpPr>
        <p:spPr>
          <a:xfrm>
            <a:off x="2236731" y="3242528"/>
            <a:ext cx="1127139" cy="902162"/>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dirty="0">
                <a:solidFill>
                  <a:schemeClr val="accent1"/>
                </a:solidFill>
              </a:rPr>
              <a:t>1944</a:t>
            </a:r>
          </a:p>
        </p:txBody>
      </p:sp>
      <p:sp>
        <p:nvSpPr>
          <p:cNvPr id="49" name="Freeform 48">
            <a:extLst>
              <a:ext uri="{FF2B5EF4-FFF2-40B4-BE49-F238E27FC236}">
                <a16:creationId xmlns:a16="http://schemas.microsoft.com/office/drawing/2014/main" id="{1DDC71F6-E79A-CC79-CC38-2F32E3B8D5B6}"/>
              </a:ext>
            </a:extLst>
          </p:cNvPr>
          <p:cNvSpPr/>
          <p:nvPr/>
        </p:nvSpPr>
        <p:spPr>
          <a:xfrm>
            <a:off x="3363871" y="3242528"/>
            <a:ext cx="8480129" cy="902162"/>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14000"/>
              </a:lnSpc>
              <a:spcAft>
                <a:spcPts val="600"/>
              </a:spcAft>
            </a:pPr>
            <a:r>
              <a:rPr lang="en-US" sz="1400" b="1" dirty="0">
                <a:solidFill>
                  <a:schemeClr val="bg1"/>
                </a:solidFill>
                <a:ea typeface="Arial" charset="0"/>
                <a:cs typeface="Poppins"/>
              </a:rPr>
              <a:t>Gene Kelly</a:t>
            </a:r>
          </a:p>
          <a:p>
            <a:pPr>
              <a:lnSpc>
                <a:spcPct val="114000"/>
              </a:lnSpc>
              <a:spcAft>
                <a:spcPts val="600"/>
              </a:spcAft>
            </a:pPr>
            <a:r>
              <a:rPr lang="en-US" sz="1400" dirty="0">
                <a:solidFill>
                  <a:schemeClr val="bg1"/>
                </a:solidFill>
                <a:ea typeface="Open Sans Light"/>
                <a:cs typeface="Noto Sans ExtraLight" panose="020B0302040504020204" pitchFamily="34" charset="0"/>
              </a:rPr>
              <a:t>Became the first dancer/choreographer to experiment with film technology and how it could create new possibilities for storytelling in dance numbers. </a:t>
            </a:r>
          </a:p>
        </p:txBody>
      </p:sp>
      <p:sp>
        <p:nvSpPr>
          <p:cNvPr id="52" name="Freeform 51">
            <a:extLst>
              <a:ext uri="{FF2B5EF4-FFF2-40B4-BE49-F238E27FC236}">
                <a16:creationId xmlns:a16="http://schemas.microsoft.com/office/drawing/2014/main" id="{91B93115-B514-2B8F-175F-CD789F2E5389}"/>
              </a:ext>
            </a:extLst>
          </p:cNvPr>
          <p:cNvSpPr/>
          <p:nvPr/>
        </p:nvSpPr>
        <p:spPr>
          <a:xfrm>
            <a:off x="2236731" y="4178349"/>
            <a:ext cx="1127139" cy="902162"/>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dirty="0">
                <a:solidFill>
                  <a:schemeClr val="accent1"/>
                </a:solidFill>
              </a:rPr>
              <a:t>1940’s–1960’s</a:t>
            </a:r>
          </a:p>
        </p:txBody>
      </p:sp>
      <p:sp>
        <p:nvSpPr>
          <p:cNvPr id="51" name="Freeform 50">
            <a:extLst>
              <a:ext uri="{FF2B5EF4-FFF2-40B4-BE49-F238E27FC236}">
                <a16:creationId xmlns:a16="http://schemas.microsoft.com/office/drawing/2014/main" id="{0B0DE73F-842B-05D1-D2A7-C901F9507B2A}"/>
              </a:ext>
            </a:extLst>
          </p:cNvPr>
          <p:cNvSpPr/>
          <p:nvPr/>
        </p:nvSpPr>
        <p:spPr>
          <a:xfrm>
            <a:off x="3363871" y="4178349"/>
            <a:ext cx="8480129" cy="902162"/>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14000"/>
              </a:lnSpc>
              <a:spcAft>
                <a:spcPts val="600"/>
              </a:spcAft>
            </a:pPr>
            <a:r>
              <a:rPr lang="en-US" sz="1400" b="1" dirty="0">
                <a:solidFill>
                  <a:schemeClr val="bg1"/>
                </a:solidFill>
                <a:ea typeface="Arial" charset="0"/>
                <a:cs typeface="Poppins"/>
              </a:rPr>
              <a:t>Hindi Cinema Dance</a:t>
            </a:r>
          </a:p>
          <a:p>
            <a:pPr>
              <a:lnSpc>
                <a:spcPct val="114000"/>
              </a:lnSpc>
              <a:spcAft>
                <a:spcPts val="600"/>
              </a:spcAft>
            </a:pPr>
            <a:r>
              <a:rPr lang="en-US" sz="1400" dirty="0">
                <a:solidFill>
                  <a:schemeClr val="bg1"/>
                </a:solidFill>
                <a:ea typeface="Open Sans Light"/>
                <a:cs typeface="Noto Sans ExtraLight" panose="020B0302040504020204" pitchFamily="34" charset="0"/>
              </a:rPr>
              <a:t>Dance became a central feature of Hindi cinema, combining ensemble choreography, expressive gesture, and cinematic spectacle to support storytelling.</a:t>
            </a:r>
          </a:p>
        </p:txBody>
      </p:sp>
      <p:sp>
        <p:nvSpPr>
          <p:cNvPr id="3" name="Freeform 2">
            <a:extLst>
              <a:ext uri="{FF2B5EF4-FFF2-40B4-BE49-F238E27FC236}">
                <a16:creationId xmlns:a16="http://schemas.microsoft.com/office/drawing/2014/main" id="{A4B3C426-592B-CBB9-EA74-C85993C160F1}"/>
              </a:ext>
            </a:extLst>
          </p:cNvPr>
          <p:cNvSpPr/>
          <p:nvPr/>
        </p:nvSpPr>
        <p:spPr>
          <a:xfrm>
            <a:off x="2236731" y="5114169"/>
            <a:ext cx="1127139" cy="902162"/>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dirty="0">
                <a:solidFill>
                  <a:schemeClr val="accent1"/>
                </a:solidFill>
              </a:rPr>
              <a:t>1950</a:t>
            </a:r>
          </a:p>
        </p:txBody>
      </p:sp>
      <p:sp>
        <p:nvSpPr>
          <p:cNvPr id="2" name="Freeform 1">
            <a:extLst>
              <a:ext uri="{FF2B5EF4-FFF2-40B4-BE49-F238E27FC236}">
                <a16:creationId xmlns:a16="http://schemas.microsoft.com/office/drawing/2014/main" id="{1890DACA-F34B-E9E4-88FF-019790140243}"/>
              </a:ext>
            </a:extLst>
          </p:cNvPr>
          <p:cNvSpPr/>
          <p:nvPr/>
        </p:nvSpPr>
        <p:spPr>
          <a:xfrm>
            <a:off x="3363871" y="5114169"/>
            <a:ext cx="8480129" cy="902162"/>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14000"/>
              </a:lnSpc>
              <a:spcAft>
                <a:spcPts val="600"/>
              </a:spcAft>
            </a:pPr>
            <a:r>
              <a:rPr lang="en-US" sz="1400" b="1" dirty="0">
                <a:solidFill>
                  <a:schemeClr val="bg1"/>
                </a:solidFill>
                <a:ea typeface="Arial" charset="0"/>
                <a:cs typeface="Poppins"/>
              </a:rPr>
              <a:t>Television comes of age</a:t>
            </a:r>
          </a:p>
          <a:p>
            <a:pPr>
              <a:lnSpc>
                <a:spcPct val="114000"/>
              </a:lnSpc>
              <a:spcAft>
                <a:spcPts val="600"/>
              </a:spcAft>
            </a:pPr>
            <a:r>
              <a:rPr lang="en-US" sz="1400" dirty="0">
                <a:solidFill>
                  <a:schemeClr val="bg1"/>
                </a:solidFill>
                <a:ea typeface="Open Sans Light"/>
                <a:cs typeface="Noto Sans ExtraLight" panose="020B0302040504020204" pitchFamily="34" charset="0"/>
              </a:rPr>
              <a:t>New medium for dance as part of variety shows and cultural programming. For example, Ed Sullivan and American Bandstand. </a:t>
            </a:r>
          </a:p>
        </p:txBody>
      </p:sp>
      <p:sp>
        <p:nvSpPr>
          <p:cNvPr id="4" name="Slide Number Placeholder 3">
            <a:extLst>
              <a:ext uri="{FF2B5EF4-FFF2-40B4-BE49-F238E27FC236}">
                <a16:creationId xmlns:a16="http://schemas.microsoft.com/office/drawing/2014/main" id="{899D6658-5F1E-5F04-98AE-BCAD1466C1FF}"/>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14</a:t>
            </a:fld>
            <a:endParaRPr lang="en-AU" sz="1200" dirty="0"/>
          </a:p>
        </p:txBody>
      </p:sp>
      <p:sp>
        <p:nvSpPr>
          <p:cNvPr id="7" name="TextBox 6">
            <a:extLst>
              <a:ext uri="{FF2B5EF4-FFF2-40B4-BE49-F238E27FC236}">
                <a16:creationId xmlns:a16="http://schemas.microsoft.com/office/drawing/2014/main" id="{C84900A2-A6A0-29F1-6701-CB8B163BA268}"/>
              </a:ext>
            </a:extLst>
          </p:cNvPr>
          <p:cNvSpPr txBox="1"/>
          <p:nvPr/>
        </p:nvSpPr>
        <p:spPr>
          <a:xfrm>
            <a:off x="360000" y="6194324"/>
            <a:ext cx="8305011" cy="501676"/>
          </a:xfrm>
          <a:prstGeom prst="rect">
            <a:avLst/>
          </a:prstGeom>
          <a:noFill/>
        </p:spPr>
        <p:txBody>
          <a:bodyPr wrap="square">
            <a:spAutoFit/>
          </a:bodyPr>
          <a:lstStyle/>
          <a:p>
            <a:pPr algn="l">
              <a:lnSpc>
                <a:spcPct val="114000"/>
              </a:lnSpc>
            </a:pPr>
            <a:r>
              <a:rPr lang="en-AU" sz="800" dirty="0"/>
              <a:t>British Film Institute, </a:t>
            </a:r>
            <a:r>
              <a:rPr lang="en-AU" sz="800" dirty="0">
                <a:hlinkClick r:id="rId2"/>
              </a:rPr>
              <a:t>Where to begin with Busby Berkeley</a:t>
            </a:r>
            <a:r>
              <a:rPr lang="en-AU" sz="800" dirty="0"/>
              <a:t>, accessed 10 December 2025. </a:t>
            </a:r>
          </a:p>
          <a:p>
            <a:pPr algn="l">
              <a:lnSpc>
                <a:spcPct val="114000"/>
              </a:lnSpc>
            </a:pPr>
            <a:r>
              <a:rPr lang="en-AU" sz="800" dirty="0"/>
              <a:t>Library of Congress (National Film Preservation Board), </a:t>
            </a:r>
            <a:r>
              <a:rPr lang="en-AU" sz="800" dirty="0">
                <a:hlinkClick r:id="rId3"/>
              </a:rPr>
              <a:t>Top Hat (1935) essay (PDF), </a:t>
            </a:r>
            <a:r>
              <a:rPr lang="en-AU" sz="800" dirty="0"/>
              <a:t>accessed 10 December 2025. </a:t>
            </a:r>
          </a:p>
          <a:p>
            <a:pPr algn="l">
              <a:lnSpc>
                <a:spcPct val="114000"/>
              </a:lnSpc>
            </a:pPr>
            <a:r>
              <a:rPr lang="en-AU" sz="800" dirty="0"/>
              <a:t>National Film and Sound Archive of Australia</a:t>
            </a:r>
            <a:r>
              <a:rPr lang="en-AU" sz="800" dirty="0">
                <a:hlinkClick r:id="rId4"/>
              </a:rPr>
              <a:t>, Tune in, freak out (Australian music TV; includes choreographed dancers on TV in the early 1960s), </a:t>
            </a:r>
            <a:r>
              <a:rPr lang="en-AU" sz="800" dirty="0"/>
              <a:t>accessed 10 December 2025. </a:t>
            </a:r>
          </a:p>
        </p:txBody>
      </p:sp>
    </p:spTree>
    <p:extLst>
      <p:ext uri="{BB962C8B-B14F-4D97-AF65-F5344CB8AC3E}">
        <p14:creationId xmlns:p14="http://schemas.microsoft.com/office/powerpoint/2010/main" val="191415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a:latin typeface="+mj-lt"/>
              </a:rPr>
              <a:t>Glossary (1)</a:t>
            </a:r>
          </a:p>
        </p:txBody>
      </p:sp>
      <p:graphicFrame>
        <p:nvGraphicFramePr>
          <p:cNvPr id="4" name="Content Placeholder 3">
            <a:extLst>
              <a:ext uri="{FF2B5EF4-FFF2-40B4-BE49-F238E27FC236}">
                <a16:creationId xmlns:a16="http://schemas.microsoft.com/office/drawing/2014/main" id="{769D16F0-CC7C-30A9-581D-BC770AB781B8}"/>
              </a:ext>
            </a:extLst>
          </p:cNvPr>
          <p:cNvGraphicFramePr>
            <a:graphicFrameLocks noGrp="1"/>
          </p:cNvGraphicFramePr>
          <p:nvPr>
            <p:ph sz="quarter" idx="19"/>
            <p:extLst>
              <p:ext uri="{D42A27DB-BD31-4B8C-83A1-F6EECF244321}">
                <p14:modId xmlns:p14="http://schemas.microsoft.com/office/powerpoint/2010/main" val="1021143339"/>
              </p:ext>
            </p:extLst>
          </p:nvPr>
        </p:nvGraphicFramePr>
        <p:xfrm>
          <a:off x="360362" y="1201628"/>
          <a:ext cx="11483636" cy="5116373"/>
        </p:xfrm>
        <a:graphic>
          <a:graphicData uri="http://schemas.openxmlformats.org/drawingml/2006/table">
            <a:tbl>
              <a:tblPr firstRow="1" bandRow="1">
                <a:tableStyleId>{B301B821-A1FF-4177-AEE7-76D212191A09}</a:tableStyleId>
              </a:tblPr>
              <a:tblGrid>
                <a:gridCol w="2445897">
                  <a:extLst>
                    <a:ext uri="{9D8B030D-6E8A-4147-A177-3AD203B41FA5}">
                      <a16:colId xmlns:a16="http://schemas.microsoft.com/office/drawing/2014/main" val="1400911816"/>
                    </a:ext>
                  </a:extLst>
                </a:gridCol>
                <a:gridCol w="9037739">
                  <a:extLst>
                    <a:ext uri="{9D8B030D-6E8A-4147-A177-3AD203B41FA5}">
                      <a16:colId xmlns:a16="http://schemas.microsoft.com/office/drawing/2014/main" val="1411772726"/>
                    </a:ext>
                  </a:extLst>
                </a:gridCol>
              </a:tblGrid>
              <a:tr h="494598">
                <a:tc>
                  <a:txBody>
                    <a:bodyPr/>
                    <a:lstStyle/>
                    <a:p>
                      <a:pPr>
                        <a:lnSpc>
                          <a:spcPct val="114000"/>
                        </a:lnSpc>
                        <a:spcAft>
                          <a:spcPts val="600"/>
                        </a:spcAft>
                      </a:pPr>
                      <a:r>
                        <a:rPr lang="en-AU" dirty="0">
                          <a:latin typeface="+mj-lt"/>
                        </a:rPr>
                        <a:t>Term</a:t>
                      </a:r>
                      <a:endParaRPr lang="en-AU" dirty="0">
                        <a:latin typeface="+mj-lt"/>
                        <a:cs typeface="Arial" panose="020B0604020202020204" pitchFamily="34" charset="0"/>
                      </a:endParaRPr>
                    </a:p>
                  </a:txBody>
                  <a:tcPr marL="72000" marR="72000" marT="72000" marB="7200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r>
                        <a:rPr lang="en-AU" dirty="0">
                          <a:latin typeface="+mj-lt"/>
                        </a:rPr>
                        <a:t>Definition</a:t>
                      </a:r>
                      <a:endParaRPr lang="en-AU" dirty="0">
                        <a:latin typeface="+mj-lt"/>
                        <a:cs typeface="Arial" panose="020B0604020202020204" pitchFamily="34" charset="0"/>
                      </a:endParaRPr>
                    </a:p>
                  </a:txBody>
                  <a:tcPr marL="72000" marR="72000" marT="72000" marB="7200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37029805"/>
                  </a:ext>
                </a:extLst>
              </a:tr>
              <a:tr h="777280">
                <a:tc>
                  <a:txBody>
                    <a:bodyPr/>
                    <a:lstStyle/>
                    <a:p>
                      <a:pPr>
                        <a:lnSpc>
                          <a:spcPct val="114000"/>
                        </a:lnSpc>
                        <a:spcAft>
                          <a:spcPts val="600"/>
                        </a:spcAft>
                      </a:pPr>
                      <a:r>
                        <a:rPr lang="en-AU" sz="1600" b="1" dirty="0"/>
                        <a:t>Abstraction</a:t>
                      </a:r>
                      <a:endParaRPr lang="en-AU" sz="1600" b="1" dirty="0">
                        <a:latin typeface="Arial" panose="020B0604020202020204" pitchFamily="34" charset="0"/>
                        <a:cs typeface="Arial" panose="020B0604020202020204" pitchFamily="34" charset="0"/>
                      </a:endParaRPr>
                    </a:p>
                  </a:txBody>
                  <a:tcPr marL="72000" marR="72000" marT="72000" marB="7200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r>
                        <a:rPr lang="en-AU" sz="1600" b="0" kern="1200" dirty="0">
                          <a:solidFill>
                            <a:schemeClr val="tx1"/>
                          </a:solidFill>
                          <a:effectLst/>
                        </a:rPr>
                        <a:t>The process of generating movement that is symbolic, or changing movement from being representational to symbolic.</a:t>
                      </a:r>
                      <a:endParaRPr lang="en-AU" sz="1600" dirty="0">
                        <a:latin typeface="Arial" panose="020B0604020202020204" pitchFamily="34" charset="0"/>
                        <a:cs typeface="Arial" panose="020B0604020202020204" pitchFamily="34" charset="0"/>
                      </a:endParaRPr>
                    </a:p>
                  </a:txBody>
                  <a:tcPr marL="72000" marR="72000" marT="72000" marB="7200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91865797"/>
                  </a:ext>
                </a:extLst>
              </a:tr>
              <a:tr h="457987">
                <a:tc>
                  <a:txBody>
                    <a:bodyPr/>
                    <a:lstStyle/>
                    <a:p>
                      <a:pPr>
                        <a:lnSpc>
                          <a:spcPct val="114000"/>
                        </a:lnSpc>
                        <a:spcAft>
                          <a:spcPts val="600"/>
                        </a:spcAft>
                      </a:pPr>
                      <a:r>
                        <a:rPr lang="en-AU" sz="1600" b="1" dirty="0"/>
                        <a:t>The elements of dance</a:t>
                      </a:r>
                      <a:endParaRPr lang="en-AU" sz="1600" b="1" dirty="0">
                        <a:latin typeface="Arial" panose="020B0604020202020204" pitchFamily="34" charset="0"/>
                        <a:cs typeface="Arial" panose="020B0604020202020204" pitchFamily="34" charset="0"/>
                      </a:endParaRPr>
                    </a:p>
                  </a:txBody>
                  <a:tcPr marL="72000" marR="72000" marT="72000" marB="72000"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r>
                        <a:rPr lang="en-AU" sz="1600" dirty="0"/>
                        <a:t>Space, time and dynamics</a:t>
                      </a:r>
                      <a:endParaRPr lang="en-AU" sz="1600" dirty="0">
                        <a:latin typeface="Arial" panose="020B0604020202020204" pitchFamily="34" charset="0"/>
                        <a:cs typeface="Arial" panose="020B0604020202020204" pitchFamily="34" charset="0"/>
                      </a:endParaRPr>
                    </a:p>
                  </a:txBody>
                  <a:tcPr marL="72000" marR="72000" marT="72000" marB="72000"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7825141"/>
                  </a:ext>
                </a:extLst>
              </a:tr>
              <a:tr h="777280">
                <a:tc>
                  <a:txBody>
                    <a:bodyPr/>
                    <a:lstStyle/>
                    <a:p>
                      <a:pPr>
                        <a:lnSpc>
                          <a:spcPct val="114000"/>
                        </a:lnSpc>
                        <a:spcAft>
                          <a:spcPts val="600"/>
                        </a:spcAft>
                      </a:pPr>
                      <a:r>
                        <a:rPr lang="en-AU" sz="1600" b="1" dirty="0"/>
                        <a:t>Space</a:t>
                      </a:r>
                      <a:endParaRPr lang="en-AU" sz="1600" b="1" dirty="0">
                        <a:latin typeface="Arial" panose="020B0604020202020204" pitchFamily="34" charset="0"/>
                        <a:cs typeface="Arial" panose="020B0604020202020204" pitchFamily="34" charset="0"/>
                      </a:endParaRPr>
                    </a:p>
                  </a:txBody>
                  <a:tcPr marL="72000" marR="72000" marT="72000" marB="7200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r>
                        <a:rPr lang="en-AU" sz="1600" b="0" kern="1200" dirty="0">
                          <a:solidFill>
                            <a:schemeClr val="tx1"/>
                          </a:solidFill>
                          <a:effectLst/>
                        </a:rPr>
                        <a:t>The components of space including shape, level, direction, dimension, pathways, floor patterns and stage space.</a:t>
                      </a:r>
                      <a:endParaRPr lang="en-AU" sz="1600" dirty="0">
                        <a:latin typeface="Arial" panose="020B0604020202020204" pitchFamily="34" charset="0"/>
                        <a:cs typeface="Arial" panose="020B0604020202020204" pitchFamily="34" charset="0"/>
                      </a:endParaRPr>
                    </a:p>
                  </a:txBody>
                  <a:tcPr marL="72000" marR="72000" marT="72000" marB="7200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17392178"/>
                  </a:ext>
                </a:extLst>
              </a:tr>
              <a:tr h="457987">
                <a:tc>
                  <a:txBody>
                    <a:bodyPr/>
                    <a:lstStyle/>
                    <a:p>
                      <a:pPr>
                        <a:lnSpc>
                          <a:spcPct val="114000"/>
                        </a:lnSpc>
                        <a:spcAft>
                          <a:spcPts val="600"/>
                        </a:spcAft>
                      </a:pPr>
                      <a:r>
                        <a:rPr lang="en-AU" sz="1600" b="1" dirty="0"/>
                        <a:t>Time</a:t>
                      </a:r>
                      <a:endParaRPr lang="en-AU" sz="1600" b="1" dirty="0">
                        <a:latin typeface="Arial" panose="020B0604020202020204" pitchFamily="34" charset="0"/>
                        <a:cs typeface="Arial" panose="020B0604020202020204" pitchFamily="34" charset="0"/>
                      </a:endParaRPr>
                    </a:p>
                  </a:txBody>
                  <a:tcPr marL="72000" marR="72000" marT="72000" marB="72000"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r>
                        <a:rPr lang="en-AU" sz="1600" b="0" kern="1200" dirty="0">
                          <a:solidFill>
                            <a:schemeClr val="tx1"/>
                          </a:solidFill>
                          <a:effectLst/>
                        </a:rPr>
                        <a:t>The components of time including metre, rhythm, accent, tempo, duration and stillness.</a:t>
                      </a:r>
                      <a:endParaRPr lang="en-AU" sz="1600" dirty="0">
                        <a:latin typeface="Arial" panose="020B0604020202020204" pitchFamily="34" charset="0"/>
                        <a:cs typeface="Arial" panose="020B0604020202020204" pitchFamily="34" charset="0"/>
                      </a:endParaRPr>
                    </a:p>
                  </a:txBody>
                  <a:tcPr marL="72000" marR="72000" marT="72000" marB="72000"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1714534"/>
                  </a:ext>
                </a:extLst>
              </a:tr>
              <a:tr h="457987">
                <a:tc>
                  <a:txBody>
                    <a:bodyPr/>
                    <a:lstStyle/>
                    <a:p>
                      <a:pPr>
                        <a:lnSpc>
                          <a:spcPct val="114000"/>
                        </a:lnSpc>
                        <a:spcAft>
                          <a:spcPts val="600"/>
                        </a:spcAft>
                      </a:pPr>
                      <a:r>
                        <a:rPr lang="en-AU" sz="1600" b="1" dirty="0"/>
                        <a:t>Dynamics</a:t>
                      </a:r>
                      <a:endParaRPr lang="en-AU" sz="1600" b="1" dirty="0">
                        <a:latin typeface="Arial" panose="020B0604020202020204" pitchFamily="34" charset="0"/>
                        <a:cs typeface="Arial" panose="020B0604020202020204" pitchFamily="34" charset="0"/>
                      </a:endParaRPr>
                    </a:p>
                  </a:txBody>
                  <a:tcPr marL="72000" marR="72000" marT="72000" marB="7200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14000"/>
                        </a:lnSpc>
                        <a:spcBef>
                          <a:spcPts val="0"/>
                        </a:spcBef>
                        <a:spcAft>
                          <a:spcPts val="600"/>
                        </a:spcAft>
                        <a:buClrTx/>
                        <a:buSzTx/>
                        <a:buFontTx/>
                        <a:buNone/>
                        <a:tabLst/>
                        <a:defRPr/>
                      </a:pPr>
                      <a:r>
                        <a:rPr lang="en-AU" sz="1600" b="0" kern="1200" dirty="0">
                          <a:solidFill>
                            <a:schemeClr val="tx1"/>
                          </a:solidFill>
                          <a:effectLst/>
                        </a:rPr>
                        <a:t>The release of energy, weight and/or force over a period of time to create movement qualities.</a:t>
                      </a:r>
                      <a:endParaRPr lang="en-AU" sz="1600" dirty="0">
                        <a:latin typeface="Arial" panose="020B0604020202020204" pitchFamily="34" charset="0"/>
                        <a:cs typeface="Arial" panose="020B0604020202020204" pitchFamily="34" charset="0"/>
                      </a:endParaRPr>
                    </a:p>
                  </a:txBody>
                  <a:tcPr marL="72000" marR="72000" marT="72000" marB="7200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7701461"/>
                  </a:ext>
                </a:extLst>
              </a:tr>
              <a:tr h="457987">
                <a:tc>
                  <a:txBody>
                    <a:bodyPr/>
                    <a:lstStyle/>
                    <a:p>
                      <a:pPr>
                        <a:lnSpc>
                          <a:spcPct val="114000"/>
                        </a:lnSpc>
                        <a:spcAft>
                          <a:spcPts val="600"/>
                        </a:spcAft>
                      </a:pPr>
                      <a:r>
                        <a:rPr lang="en-AU" sz="1600" b="1" dirty="0"/>
                        <a:t>Intent</a:t>
                      </a:r>
                      <a:endParaRPr lang="en-AU" sz="1600" b="1" dirty="0">
                        <a:latin typeface="Arial" panose="020B0604020202020204" pitchFamily="34" charset="0"/>
                        <a:cs typeface="Arial" panose="020B0604020202020204" pitchFamily="34" charset="0"/>
                      </a:endParaRPr>
                    </a:p>
                  </a:txBody>
                  <a:tcPr marL="72000" marR="72000" marT="72000" marB="72000" anchor="ct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r>
                        <a:rPr lang="en-AU" sz="1600" b="0" kern="1200" dirty="0">
                          <a:solidFill>
                            <a:schemeClr val="tx1"/>
                          </a:solidFill>
                          <a:effectLst/>
                        </a:rPr>
                        <a:t>The purpose or message a choreographer or performer aims to communicate.</a:t>
                      </a:r>
                      <a:endParaRPr lang="en-AU" sz="1600" dirty="0">
                        <a:latin typeface="Arial" panose="020B0604020202020204" pitchFamily="34" charset="0"/>
                        <a:cs typeface="Arial" panose="020B0604020202020204" pitchFamily="34" charset="0"/>
                      </a:endParaRPr>
                    </a:p>
                  </a:txBody>
                  <a:tcPr marL="72000" marR="72000" marT="72000" marB="72000"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5906995"/>
                  </a:ext>
                </a:extLst>
              </a:tr>
              <a:tr h="457987">
                <a:tc>
                  <a:txBody>
                    <a:bodyPr/>
                    <a:lstStyle/>
                    <a:p>
                      <a:pPr>
                        <a:lnSpc>
                          <a:spcPct val="114000"/>
                        </a:lnSpc>
                        <a:spcAft>
                          <a:spcPts val="600"/>
                        </a:spcAft>
                      </a:pPr>
                      <a:r>
                        <a:rPr lang="en-AU" sz="1600" b="1" dirty="0"/>
                        <a:t>Improvise</a:t>
                      </a:r>
                      <a:endParaRPr lang="en-AU" sz="1600" b="1" dirty="0">
                        <a:latin typeface="Arial" panose="020B0604020202020204" pitchFamily="34" charset="0"/>
                        <a:cs typeface="Arial" panose="020B0604020202020204" pitchFamily="34" charset="0"/>
                      </a:endParaRPr>
                    </a:p>
                  </a:txBody>
                  <a:tcPr marL="72000" marR="72000" marT="72000" marB="7200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r>
                        <a:rPr lang="en-AU" sz="1600" b="0" kern="1200" dirty="0">
                          <a:solidFill>
                            <a:schemeClr val="tx1"/>
                          </a:solidFill>
                          <a:effectLst/>
                        </a:rPr>
                        <a:t>Generate spontaneous movement in response to a stimulus.</a:t>
                      </a:r>
                      <a:endParaRPr lang="en-AU" sz="1600" dirty="0">
                        <a:latin typeface="Arial" panose="020B0604020202020204" pitchFamily="34" charset="0"/>
                        <a:cs typeface="Arial" panose="020B0604020202020204" pitchFamily="34" charset="0"/>
                      </a:endParaRPr>
                    </a:p>
                  </a:txBody>
                  <a:tcPr marL="72000" marR="72000" marT="72000" marB="7200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73875286"/>
                  </a:ext>
                </a:extLst>
              </a:tr>
              <a:tr h="777280">
                <a:tc>
                  <a:txBody>
                    <a:bodyPr/>
                    <a:lstStyle/>
                    <a:p>
                      <a:pPr>
                        <a:lnSpc>
                          <a:spcPct val="114000"/>
                        </a:lnSpc>
                        <a:spcAft>
                          <a:spcPts val="600"/>
                        </a:spcAft>
                      </a:pPr>
                      <a:r>
                        <a:rPr lang="en-AU" sz="1600" b="1" dirty="0"/>
                        <a:t>Generating movement</a:t>
                      </a:r>
                      <a:endParaRPr lang="en-AU" sz="1600" b="1" dirty="0">
                        <a:latin typeface="Arial" panose="020B0604020202020204" pitchFamily="34" charset="0"/>
                        <a:cs typeface="Arial" panose="020B0604020202020204" pitchFamily="34" charset="0"/>
                      </a:endParaRPr>
                    </a:p>
                  </a:txBody>
                  <a:tcPr marL="72000" marR="72000" marT="72000" marB="72000" anchor="ct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4000"/>
                        </a:lnSpc>
                        <a:spcAft>
                          <a:spcPts val="600"/>
                        </a:spcAft>
                      </a:pPr>
                      <a:r>
                        <a:rPr lang="en-AU" sz="1600" b="0" kern="1200" dirty="0">
                          <a:solidFill>
                            <a:schemeClr val="tx1"/>
                          </a:solidFill>
                          <a:effectLst/>
                        </a:rPr>
                        <a:t>A process that begins with stimulus, idea and intent, and is developed through improvisation, abstraction, selection and refinement.</a:t>
                      </a:r>
                      <a:endParaRPr lang="en-AU" sz="1600" dirty="0">
                        <a:latin typeface="Arial" panose="020B0604020202020204" pitchFamily="34" charset="0"/>
                        <a:cs typeface="Arial" panose="020B0604020202020204" pitchFamily="34" charset="0"/>
                      </a:endParaRPr>
                    </a:p>
                  </a:txBody>
                  <a:tcPr marL="72000" marR="72000" marT="72000" marB="72000" anchor="ct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9356286"/>
                  </a:ext>
                </a:extLst>
              </a:tr>
            </a:tbl>
          </a:graphicData>
        </a:graphic>
      </p:graphicFrame>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140</a:t>
            </a:fld>
            <a:endParaRPr lang="en-AU" dirty="0"/>
          </a:p>
        </p:txBody>
      </p:sp>
    </p:spTree>
    <p:extLst>
      <p:ext uri="{BB962C8B-B14F-4D97-AF65-F5344CB8AC3E}">
        <p14:creationId xmlns:p14="http://schemas.microsoft.com/office/powerpoint/2010/main" val="70740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latin typeface="+mj-lt"/>
              </a:rPr>
              <a:t>Glossary (2)</a:t>
            </a:r>
          </a:p>
        </p:txBody>
      </p:sp>
      <p:graphicFrame>
        <p:nvGraphicFramePr>
          <p:cNvPr id="4" name="Content Placeholder 3">
            <a:extLst>
              <a:ext uri="{FF2B5EF4-FFF2-40B4-BE49-F238E27FC236}">
                <a16:creationId xmlns:a16="http://schemas.microsoft.com/office/drawing/2014/main" id="{769D16F0-CC7C-30A9-581D-BC770AB781B8}"/>
              </a:ext>
            </a:extLst>
          </p:cNvPr>
          <p:cNvGraphicFramePr>
            <a:graphicFrameLocks noGrp="1"/>
          </p:cNvGraphicFramePr>
          <p:nvPr>
            <p:ph sz="quarter" idx="19"/>
            <p:extLst>
              <p:ext uri="{D42A27DB-BD31-4B8C-83A1-F6EECF244321}">
                <p14:modId xmlns:p14="http://schemas.microsoft.com/office/powerpoint/2010/main" val="743657606"/>
              </p:ext>
            </p:extLst>
          </p:nvPr>
        </p:nvGraphicFramePr>
        <p:xfrm>
          <a:off x="360362" y="1235242"/>
          <a:ext cx="11483636" cy="5085348"/>
        </p:xfrm>
        <a:graphic>
          <a:graphicData uri="http://schemas.openxmlformats.org/drawingml/2006/table">
            <a:tbl>
              <a:tblPr firstRow="1" bandRow="1">
                <a:tableStyleId>{B301B821-A1FF-4177-AEE7-76D212191A09}</a:tableStyleId>
              </a:tblPr>
              <a:tblGrid>
                <a:gridCol w="2445897">
                  <a:extLst>
                    <a:ext uri="{9D8B030D-6E8A-4147-A177-3AD203B41FA5}">
                      <a16:colId xmlns:a16="http://schemas.microsoft.com/office/drawing/2014/main" val="1400911816"/>
                    </a:ext>
                  </a:extLst>
                </a:gridCol>
                <a:gridCol w="9037739">
                  <a:extLst>
                    <a:ext uri="{9D8B030D-6E8A-4147-A177-3AD203B41FA5}">
                      <a16:colId xmlns:a16="http://schemas.microsoft.com/office/drawing/2014/main" val="1411772726"/>
                    </a:ext>
                  </a:extLst>
                </a:gridCol>
              </a:tblGrid>
              <a:tr h="479471">
                <a:tc>
                  <a:txBody>
                    <a:bodyPr/>
                    <a:lstStyle/>
                    <a:p>
                      <a:pPr>
                        <a:lnSpc>
                          <a:spcPct val="114000"/>
                        </a:lnSpc>
                        <a:spcAft>
                          <a:spcPts val="600"/>
                        </a:spcAft>
                      </a:pPr>
                      <a:r>
                        <a:rPr lang="en-AU" dirty="0"/>
                        <a:t>Term</a:t>
                      </a:r>
                      <a:endParaRPr lang="en-AU" dirty="0">
                        <a:latin typeface="+mj-lt"/>
                        <a:cs typeface="Arial" panose="020B0604020202020204" pitchFamily="34" charset="0"/>
                      </a:endParaRPr>
                    </a:p>
                  </a:txBody>
                  <a:tcPr marL="72000" marR="72000" marT="72000" marB="7200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r>
                        <a:rPr lang="en-AU" dirty="0"/>
                        <a:t>Definition</a:t>
                      </a:r>
                      <a:endParaRPr lang="en-AU" dirty="0">
                        <a:latin typeface="+mj-lt"/>
                        <a:cs typeface="Arial" panose="020B0604020202020204" pitchFamily="34" charset="0"/>
                      </a:endParaRPr>
                    </a:p>
                  </a:txBody>
                  <a:tcPr marL="72000" marR="72000" marT="72000" marB="7200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37029805"/>
                  </a:ext>
                </a:extLst>
              </a:tr>
              <a:tr h="1147873">
                <a:tc>
                  <a:txBody>
                    <a:bodyPr/>
                    <a:lstStyle/>
                    <a:p>
                      <a:pPr>
                        <a:lnSpc>
                          <a:spcPct val="114000"/>
                        </a:lnSpc>
                        <a:spcAft>
                          <a:spcPts val="600"/>
                        </a:spcAft>
                      </a:pPr>
                      <a:r>
                        <a:rPr lang="en-AU" sz="1600" dirty="0"/>
                        <a:t>Motif</a:t>
                      </a:r>
                      <a:endParaRPr lang="en-AU" sz="1600" dirty="0">
                        <a:latin typeface="+mn-lt"/>
                        <a:cs typeface="Arial" panose="020B0604020202020204" pitchFamily="34" charset="0"/>
                      </a:endParaRPr>
                    </a:p>
                  </a:txBody>
                  <a:tcPr marL="72000" marR="72000" marT="72000" marB="7200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r>
                        <a:rPr lang="en-AU" sz="1600" b="0" kern="1200">
                          <a:solidFill>
                            <a:schemeClr val="tx1"/>
                          </a:solidFill>
                          <a:effectLst/>
                        </a:rPr>
                        <a:t>A thematic device.   </a:t>
                      </a:r>
                    </a:p>
                    <a:p>
                      <a:pPr>
                        <a:lnSpc>
                          <a:spcPct val="114000"/>
                        </a:lnSpc>
                        <a:spcAft>
                          <a:spcPts val="600"/>
                        </a:spcAft>
                      </a:pPr>
                      <a:r>
                        <a:rPr lang="en-AU" sz="1600" b="0" kern="1200">
                          <a:solidFill>
                            <a:schemeClr val="tx1"/>
                          </a:solidFill>
                          <a:effectLst/>
                        </a:rPr>
                        <a:t>A distinctive, recognisable movement or pattern of movements that introduces and develops the idea and intent in a dance phrase and work.</a:t>
                      </a:r>
                      <a:endParaRPr lang="en-AU" sz="1600">
                        <a:latin typeface="+mn-lt"/>
                        <a:cs typeface="Arial" panose="020B0604020202020204" pitchFamily="34" charset="0"/>
                      </a:endParaRPr>
                    </a:p>
                  </a:txBody>
                  <a:tcPr marL="72000" marR="72000" marT="72000" marB="7200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91865797"/>
                  </a:ext>
                </a:extLst>
              </a:tr>
              <a:tr h="753506">
                <a:tc>
                  <a:txBody>
                    <a:bodyPr/>
                    <a:lstStyle/>
                    <a:p>
                      <a:pPr>
                        <a:lnSpc>
                          <a:spcPct val="114000"/>
                        </a:lnSpc>
                        <a:spcAft>
                          <a:spcPts val="600"/>
                        </a:spcAft>
                      </a:pPr>
                      <a:r>
                        <a:rPr lang="en-AU" sz="1600" dirty="0"/>
                        <a:t>Personalised movement vocabulary</a:t>
                      </a:r>
                      <a:endParaRPr lang="en-AU" sz="1600" dirty="0">
                        <a:latin typeface="+mn-lt"/>
                        <a:cs typeface="Arial" panose="020B0604020202020204" pitchFamily="34" charset="0"/>
                      </a:endParaRPr>
                    </a:p>
                  </a:txBody>
                  <a:tcPr marL="72000" marR="72000" marT="72000" marB="72000">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r>
                        <a:rPr lang="en-AU" sz="1600" b="0" kern="1200" dirty="0">
                          <a:solidFill>
                            <a:schemeClr val="tx1"/>
                          </a:solidFill>
                          <a:effectLst/>
                        </a:rPr>
                        <a:t>Individualised movements created in response to a stimulus or task that are free from misappropriation and communicate the intent.</a:t>
                      </a:r>
                      <a:endParaRPr lang="en-AU" sz="1600" dirty="0">
                        <a:latin typeface="+mn-lt"/>
                        <a:cs typeface="Arial" panose="020B0604020202020204" pitchFamily="34" charset="0"/>
                      </a:endParaRPr>
                    </a:p>
                  </a:txBody>
                  <a:tcPr marL="72000" marR="72000" marT="72000" marB="72000">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7825141"/>
                  </a:ext>
                </a:extLst>
              </a:tr>
              <a:tr h="753506">
                <a:tc>
                  <a:txBody>
                    <a:bodyPr/>
                    <a:lstStyle/>
                    <a:p>
                      <a:pPr>
                        <a:lnSpc>
                          <a:spcPct val="114000"/>
                        </a:lnSpc>
                        <a:spcAft>
                          <a:spcPts val="600"/>
                        </a:spcAft>
                      </a:pPr>
                      <a:r>
                        <a:rPr lang="en-AU" sz="1600"/>
                        <a:t>Phrase</a:t>
                      </a:r>
                      <a:endParaRPr lang="en-AU" sz="1600">
                        <a:latin typeface="+mn-lt"/>
                        <a:cs typeface="Arial" panose="020B0604020202020204" pitchFamily="34" charset="0"/>
                      </a:endParaRPr>
                    </a:p>
                  </a:txBody>
                  <a:tcPr marL="72000" marR="72000" marT="72000" marB="7200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r>
                        <a:rPr lang="en-AU" sz="1600" b="0" kern="1200" dirty="0">
                          <a:solidFill>
                            <a:schemeClr val="tx1"/>
                          </a:solidFill>
                          <a:effectLst/>
                        </a:rPr>
                        <a:t>The fundamental unit of structure in dance. It consists of a series of movements linked by thematic intent which has a beginning, middle and end.</a:t>
                      </a:r>
                      <a:endParaRPr lang="en-AU" sz="1600" dirty="0">
                        <a:latin typeface="+mn-lt"/>
                        <a:cs typeface="Arial" panose="020B0604020202020204" pitchFamily="34" charset="0"/>
                      </a:endParaRPr>
                    </a:p>
                  </a:txBody>
                  <a:tcPr marL="72000" marR="72000" marT="72000" marB="7200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17392178"/>
                  </a:ext>
                </a:extLst>
              </a:tr>
              <a:tr h="753506">
                <a:tc>
                  <a:txBody>
                    <a:bodyPr/>
                    <a:lstStyle/>
                    <a:p>
                      <a:pPr>
                        <a:lnSpc>
                          <a:spcPct val="114000"/>
                        </a:lnSpc>
                        <a:spcAft>
                          <a:spcPts val="600"/>
                        </a:spcAft>
                      </a:pPr>
                      <a:r>
                        <a:rPr lang="en-AU" sz="1600" dirty="0"/>
                        <a:t>Sequence</a:t>
                      </a:r>
                      <a:endParaRPr lang="en-AU" sz="1600" dirty="0">
                        <a:latin typeface="+mn-lt"/>
                        <a:cs typeface="Arial" panose="020B0604020202020204" pitchFamily="34" charset="0"/>
                      </a:endParaRPr>
                    </a:p>
                  </a:txBody>
                  <a:tcPr marL="72000" marR="72000" marT="72000" marB="72000">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r>
                        <a:rPr lang="en-AU" sz="1600" b="0" kern="1200" dirty="0">
                          <a:solidFill>
                            <a:schemeClr val="tx1"/>
                          </a:solidFill>
                          <a:effectLst/>
                        </a:rPr>
                        <a:t>A series of kinaesthetically linked dance movements not necessarily based on a compositional idea and intent.</a:t>
                      </a:r>
                      <a:endParaRPr lang="en-AU" sz="1600" dirty="0">
                        <a:latin typeface="+mn-lt"/>
                        <a:cs typeface="Arial" panose="020B0604020202020204" pitchFamily="34" charset="0"/>
                      </a:endParaRPr>
                    </a:p>
                  </a:txBody>
                  <a:tcPr marL="72000" marR="72000" marT="72000" marB="72000">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1714534"/>
                  </a:ext>
                </a:extLst>
              </a:tr>
              <a:tr h="753506">
                <a:tc>
                  <a:txBody>
                    <a:bodyPr/>
                    <a:lstStyle/>
                    <a:p>
                      <a:pPr>
                        <a:lnSpc>
                          <a:spcPct val="114000"/>
                        </a:lnSpc>
                        <a:spcAft>
                          <a:spcPts val="600"/>
                        </a:spcAft>
                      </a:pPr>
                      <a:r>
                        <a:rPr lang="en-AU" sz="1600"/>
                        <a:t>Structure</a:t>
                      </a:r>
                      <a:endParaRPr lang="en-AU" sz="1600">
                        <a:latin typeface="+mn-lt"/>
                        <a:cs typeface="Arial" panose="020B0604020202020204" pitchFamily="34" charset="0"/>
                      </a:endParaRPr>
                    </a:p>
                  </a:txBody>
                  <a:tcPr marL="72000" marR="72000" marT="72000" marB="7200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14000"/>
                        </a:lnSpc>
                        <a:spcAft>
                          <a:spcPts val="600"/>
                        </a:spcAft>
                      </a:pPr>
                      <a:r>
                        <a:rPr lang="en-AU" sz="1600" b="0" kern="1200" dirty="0">
                          <a:solidFill>
                            <a:schemeClr val="tx1"/>
                          </a:solidFill>
                          <a:effectLst/>
                        </a:rPr>
                        <a:t>Part of the forming process in composition and choreography. There are 2 main parts; organising the movement; and organising the dance.</a:t>
                      </a:r>
                      <a:endParaRPr lang="en-AU" sz="1600" dirty="0">
                        <a:latin typeface="+mn-lt"/>
                        <a:cs typeface="Arial" panose="020B0604020202020204" pitchFamily="34" charset="0"/>
                      </a:endParaRPr>
                    </a:p>
                  </a:txBody>
                  <a:tcPr marL="72000" marR="72000" marT="72000" marB="7200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7701461"/>
                  </a:ext>
                </a:extLst>
              </a:tr>
              <a:tr h="443980">
                <a:tc>
                  <a:txBody>
                    <a:bodyPr/>
                    <a:lstStyle/>
                    <a:p>
                      <a:pPr>
                        <a:lnSpc>
                          <a:spcPct val="114000"/>
                        </a:lnSpc>
                        <a:spcAft>
                          <a:spcPts val="600"/>
                        </a:spcAft>
                      </a:pPr>
                      <a:r>
                        <a:rPr lang="en-AU" sz="1600" dirty="0"/>
                        <a:t>Plagiarism</a:t>
                      </a:r>
                      <a:endParaRPr lang="en-AU" sz="1600" dirty="0">
                        <a:latin typeface="+mn-lt"/>
                        <a:cs typeface="Arial" panose="020B0604020202020204" pitchFamily="34" charset="0"/>
                      </a:endParaRPr>
                    </a:p>
                  </a:txBody>
                  <a:tcPr marL="72000" marR="72000" marT="72000" marB="72000">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4000"/>
                        </a:lnSpc>
                        <a:spcAft>
                          <a:spcPts val="600"/>
                        </a:spcAft>
                      </a:pPr>
                      <a:r>
                        <a:rPr lang="en-AU" sz="1600" dirty="0"/>
                        <a:t>the process or practice of using another person's ideas or work and pretending that it is your own</a:t>
                      </a:r>
                      <a:endParaRPr lang="en-AU" sz="1600" dirty="0">
                        <a:latin typeface="+mn-lt"/>
                        <a:cs typeface="Arial" panose="020B0604020202020204" pitchFamily="34" charset="0"/>
                      </a:endParaRPr>
                    </a:p>
                  </a:txBody>
                  <a:tcPr marL="72000" marR="72000" marT="72000" marB="72000">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3875286"/>
                  </a:ext>
                </a:extLst>
              </a:tr>
            </a:tbl>
          </a:graphicData>
        </a:graphic>
      </p:graphicFrame>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141</a:t>
            </a:fld>
            <a:endParaRPr lang="en-AU" dirty="0"/>
          </a:p>
        </p:txBody>
      </p:sp>
    </p:spTree>
    <p:extLst>
      <p:ext uri="{BB962C8B-B14F-4D97-AF65-F5344CB8AC3E}">
        <p14:creationId xmlns:p14="http://schemas.microsoft.com/office/powerpoint/2010/main" val="312746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4F8FD-93D0-6FDD-E039-45D160A1433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7E29092-B930-6567-8B52-00A372C06E7F}"/>
              </a:ext>
            </a:extLst>
          </p:cNvPr>
          <p:cNvSpPr>
            <a:spLocks noGrp="1"/>
          </p:cNvSpPr>
          <p:nvPr>
            <p:ph type="title"/>
          </p:nvPr>
        </p:nvSpPr>
        <p:spPr/>
        <p:txBody>
          <a:bodyPr/>
          <a:lstStyle/>
          <a:p>
            <a:r>
              <a:rPr lang="en-AU">
                <a:latin typeface="+mj-lt"/>
              </a:rPr>
              <a:t>References (1)</a:t>
            </a:r>
          </a:p>
        </p:txBody>
      </p:sp>
      <p:sp>
        <p:nvSpPr>
          <p:cNvPr id="6" name="TextBox 5">
            <a:extLst>
              <a:ext uri="{FF2B5EF4-FFF2-40B4-BE49-F238E27FC236}">
                <a16:creationId xmlns:a16="http://schemas.microsoft.com/office/drawing/2014/main" id="{F5D4086B-12CF-A067-F660-D9D30397BDFA}"/>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73674478-AF45-148D-AD52-F121D54AC9D1}"/>
              </a:ext>
            </a:extLst>
          </p:cNvPr>
          <p:cNvSpPr>
            <a:spLocks noGrp="1"/>
          </p:cNvSpPr>
          <p:nvPr>
            <p:ph idx="1"/>
          </p:nvPr>
        </p:nvSpPr>
        <p:spPr>
          <a:xfrm>
            <a:off x="333419" y="3428999"/>
            <a:ext cx="11519441" cy="3272909"/>
          </a:xfrm>
        </p:spPr>
        <p:txBody>
          <a:bodyPr vert="horz" lIns="0" tIns="0" rIns="0" bIns="0" rtlCol="0" anchor="t">
            <a:noAutofit/>
          </a:bodyPr>
          <a:lstStyle/>
          <a:p>
            <a:pPr>
              <a:spcAft>
                <a:spcPts val="600"/>
              </a:spcAft>
            </a:pPr>
            <a:r>
              <a:rPr lang="en-AU" dirty="0">
                <a:latin typeface="+mn-lt"/>
              </a:rPr>
              <a:t>Amy Growcott, </a:t>
            </a:r>
            <a:r>
              <a:rPr lang="en-AU" dirty="0">
                <a:latin typeface="+mn-lt"/>
                <a:hlinkClick r:id="rId6"/>
              </a:rPr>
              <a:t>Anna Pavlova as The Swan </a:t>
            </a:r>
            <a:r>
              <a:rPr lang="en-AU" dirty="0">
                <a:latin typeface="+mn-lt"/>
              </a:rPr>
              <a:t>[Video]. YouTube. Accessed 25 November 2025.</a:t>
            </a:r>
          </a:p>
          <a:p>
            <a:pPr>
              <a:spcAft>
                <a:spcPts val="600"/>
              </a:spcAft>
            </a:pPr>
            <a:r>
              <a:rPr lang="en-AU" dirty="0">
                <a:latin typeface="+mn-lt"/>
              </a:rPr>
              <a:t>Australian National University, </a:t>
            </a:r>
            <a:r>
              <a:rPr lang="en-AU" dirty="0">
                <a:latin typeface="+mn-lt"/>
                <a:hlinkClick r:id="rId7"/>
              </a:rPr>
              <a:t>Bollywood: Where Dreams Dance on Screen</a:t>
            </a:r>
            <a:r>
              <a:rPr lang="en-AU" dirty="0">
                <a:latin typeface="+mn-lt"/>
              </a:rPr>
              <a:t>, accessed 10 December 2025.</a:t>
            </a:r>
          </a:p>
          <a:p>
            <a:pPr>
              <a:spcAft>
                <a:spcPts val="600"/>
              </a:spcAft>
            </a:pPr>
            <a:r>
              <a:rPr lang="en-AU" dirty="0">
                <a:latin typeface="+mn-lt"/>
              </a:rPr>
              <a:t>British Film Institute</a:t>
            </a:r>
            <a:r>
              <a:rPr lang="en-AU" dirty="0">
                <a:latin typeface="+mn-lt"/>
                <a:hlinkClick r:id="rId8"/>
              </a:rPr>
              <a:t>, In the beginning: cinema’s murky origin story</a:t>
            </a:r>
            <a:r>
              <a:rPr lang="en-AU" dirty="0">
                <a:latin typeface="+mn-lt"/>
              </a:rPr>
              <a:t>, accessed 10 December 2025.</a:t>
            </a:r>
          </a:p>
          <a:p>
            <a:pPr>
              <a:spcAft>
                <a:spcPts val="600"/>
              </a:spcAft>
            </a:pPr>
            <a:r>
              <a:rPr lang="en-AU" dirty="0">
                <a:latin typeface="+mn-lt"/>
              </a:rPr>
              <a:t>British Film Institute, </a:t>
            </a:r>
            <a:r>
              <a:rPr lang="en-AU" dirty="0">
                <a:latin typeface="+mn-lt"/>
                <a:hlinkClick r:id="rId9"/>
              </a:rPr>
              <a:t>Where to begin with Busby Berkeley, </a:t>
            </a:r>
            <a:r>
              <a:rPr lang="en-AU" dirty="0">
                <a:latin typeface="+mn-lt"/>
              </a:rPr>
              <a:t>accessed 10 December 2025.</a:t>
            </a:r>
          </a:p>
          <a:p>
            <a:pPr>
              <a:spcAft>
                <a:spcPts val="600"/>
              </a:spcAft>
            </a:pPr>
            <a:r>
              <a:rPr lang="en-AU" dirty="0">
                <a:latin typeface="+mn-lt"/>
              </a:rPr>
              <a:t>Clear Talent Group, </a:t>
            </a:r>
            <a:r>
              <a:rPr lang="en-AU" dirty="0">
                <a:latin typeface="+mn-lt"/>
                <a:hlinkClick r:id="rId10"/>
              </a:rPr>
              <a:t>Sergio Reis: Biography, </a:t>
            </a:r>
            <a:r>
              <a:rPr lang="en-AU" dirty="0">
                <a:latin typeface="+mn-lt"/>
              </a:rPr>
              <a:t>accessed 22 January 2026.</a:t>
            </a:r>
          </a:p>
          <a:p>
            <a:pPr>
              <a:spcAft>
                <a:spcPts val="600"/>
              </a:spcAft>
            </a:pPr>
            <a:r>
              <a:rPr lang="en-AU" dirty="0">
                <a:latin typeface="+mn-lt"/>
                <a:cs typeface="Arial"/>
                <a:hlinkClick r:id="rId11"/>
              </a:rPr>
              <a:t>Dance 7–10 </a:t>
            </a:r>
            <a:r>
              <a:rPr lang="en-AU" dirty="0">
                <a:latin typeface="+mn-lt"/>
                <a:cs typeface="Arial"/>
              </a:rPr>
              <a:t>© Syllabus NSW Education Standards Authority (NESA) for and on behalf of the Crown in right of the State of New South Wales, 2023.</a:t>
            </a:r>
            <a:endParaRPr lang="en-AU" dirty="0">
              <a:latin typeface="+mn-lt"/>
            </a:endParaRPr>
          </a:p>
          <a:p>
            <a:pPr>
              <a:spcAft>
                <a:spcPts val="600"/>
              </a:spcAft>
            </a:pPr>
            <a:r>
              <a:rPr lang="it-IT" dirty="0" err="1">
                <a:latin typeface="+mn-lt"/>
              </a:rPr>
              <a:t>Encyclopaedia</a:t>
            </a:r>
            <a:r>
              <a:rPr lang="it-IT" dirty="0">
                <a:latin typeface="+mn-lt"/>
              </a:rPr>
              <a:t> Britannica, </a:t>
            </a:r>
            <a:r>
              <a:rPr lang="it-IT" dirty="0">
                <a:latin typeface="+mn-lt"/>
                <a:hlinkClick r:id="rId12"/>
              </a:rPr>
              <a:t>Bob Fosse</a:t>
            </a:r>
            <a:r>
              <a:rPr lang="it-IT" dirty="0">
                <a:latin typeface="+mn-lt"/>
              </a:rPr>
              <a:t>, </a:t>
            </a:r>
            <a:r>
              <a:rPr lang="it-IT" dirty="0" err="1">
                <a:latin typeface="+mn-lt"/>
              </a:rPr>
              <a:t>accessed</a:t>
            </a:r>
            <a:r>
              <a:rPr lang="it-IT" dirty="0">
                <a:latin typeface="+mn-lt"/>
              </a:rPr>
              <a:t> 10 </a:t>
            </a:r>
            <a:r>
              <a:rPr lang="it-IT" dirty="0" err="1">
                <a:latin typeface="+mn-lt"/>
              </a:rPr>
              <a:t>December</a:t>
            </a:r>
            <a:r>
              <a:rPr lang="it-IT" dirty="0">
                <a:latin typeface="+mn-lt"/>
              </a:rPr>
              <a:t> 2025.</a:t>
            </a:r>
          </a:p>
          <a:p>
            <a:pPr>
              <a:spcAft>
                <a:spcPts val="600"/>
              </a:spcAft>
            </a:pPr>
            <a:r>
              <a:rPr lang="en-AU" dirty="0">
                <a:latin typeface="+mn-lt"/>
              </a:rPr>
              <a:t>Encyclopaedia Britannica, </a:t>
            </a:r>
            <a:r>
              <a:rPr lang="en-AU" dirty="0">
                <a:latin typeface="+mn-lt"/>
                <a:hlinkClick r:id="rId13"/>
              </a:rPr>
              <a:t>History of Film – D. W. Griffith</a:t>
            </a:r>
            <a:r>
              <a:rPr lang="en-AU" dirty="0">
                <a:latin typeface="+mn-lt"/>
              </a:rPr>
              <a:t>, accessed 10 December 2025.</a:t>
            </a:r>
          </a:p>
          <a:p>
            <a:pPr>
              <a:spcAft>
                <a:spcPts val="600"/>
              </a:spcAft>
            </a:pPr>
            <a:endParaRPr lang="en-AU" sz="1200" dirty="0">
              <a:latin typeface="+mn-lt"/>
              <a:cs typeface="Arial"/>
            </a:endParaRPr>
          </a:p>
        </p:txBody>
      </p:sp>
      <p:sp>
        <p:nvSpPr>
          <p:cNvPr id="5" name="Slide Number Placeholder 4">
            <a:extLst>
              <a:ext uri="{FF2B5EF4-FFF2-40B4-BE49-F238E27FC236}">
                <a16:creationId xmlns:a16="http://schemas.microsoft.com/office/drawing/2014/main" id="{ED2E5DEA-4B4E-B54B-B749-92CE91E8658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142</a:t>
            </a:fld>
            <a:endParaRPr lang="en-AU" dirty="0"/>
          </a:p>
        </p:txBody>
      </p:sp>
    </p:spTree>
    <p:extLst>
      <p:ext uri="{BB962C8B-B14F-4D97-AF65-F5344CB8AC3E}">
        <p14:creationId xmlns:p14="http://schemas.microsoft.com/office/powerpoint/2010/main" val="216190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271D8F-67BC-CFEB-3074-0E34A5AE5B78}"/>
              </a:ext>
            </a:extLst>
          </p:cNvPr>
          <p:cNvSpPr>
            <a:spLocks noGrp="1"/>
          </p:cNvSpPr>
          <p:nvPr>
            <p:ph type="title"/>
          </p:nvPr>
        </p:nvSpPr>
        <p:spPr/>
        <p:txBody>
          <a:bodyPr/>
          <a:lstStyle/>
          <a:p>
            <a:r>
              <a:rPr lang="en-AU"/>
              <a:t>References (2)</a:t>
            </a:r>
          </a:p>
        </p:txBody>
      </p:sp>
      <p:sp>
        <p:nvSpPr>
          <p:cNvPr id="9" name="TextBox 8">
            <a:extLst>
              <a:ext uri="{FF2B5EF4-FFF2-40B4-BE49-F238E27FC236}">
                <a16:creationId xmlns:a16="http://schemas.microsoft.com/office/drawing/2014/main" id="{EB5D436F-9F7B-D1F1-2CFF-33A0B0D71703}"/>
              </a:ext>
            </a:extLst>
          </p:cNvPr>
          <p:cNvSpPr txBox="1"/>
          <p:nvPr/>
        </p:nvSpPr>
        <p:spPr>
          <a:xfrm>
            <a:off x="360000" y="1065653"/>
            <a:ext cx="11574825" cy="5290294"/>
          </a:xfrm>
          <a:prstGeom prst="rect">
            <a:avLst/>
          </a:prstGeom>
          <a:noFill/>
        </p:spPr>
        <p:txBody>
          <a:bodyPr wrap="square">
            <a:spAutoFit/>
          </a:bodyPr>
          <a:lstStyle/>
          <a:p>
            <a:pPr>
              <a:lnSpc>
                <a:spcPct val="150000"/>
              </a:lnSpc>
              <a:spcAft>
                <a:spcPts val="600"/>
              </a:spcAft>
            </a:pPr>
            <a:r>
              <a:rPr lang="en-AU" sz="1200" dirty="0"/>
              <a:t>Encyclopaedia Britannica, </a:t>
            </a:r>
            <a:r>
              <a:rPr lang="en-AU" sz="1200" dirty="0">
                <a:hlinkClick r:id="rId2"/>
              </a:rPr>
              <a:t>Mary Wigman</a:t>
            </a:r>
            <a:r>
              <a:rPr lang="en-AU" sz="1200" dirty="0"/>
              <a:t>, accessed 10 December 2025.</a:t>
            </a:r>
          </a:p>
          <a:p>
            <a:pPr>
              <a:lnSpc>
                <a:spcPct val="150000"/>
              </a:lnSpc>
              <a:spcAft>
                <a:spcPts val="600"/>
              </a:spcAft>
            </a:pPr>
            <a:r>
              <a:rPr lang="en-AU" sz="1200" dirty="0"/>
              <a:t>Encyclopaedia Britannica, </a:t>
            </a:r>
            <a:r>
              <a:rPr lang="en-AU" sz="1200" dirty="0">
                <a:hlinkClick r:id="rId3"/>
              </a:rPr>
              <a:t>MTV: History, Music Videos, Shows &amp; Facts</a:t>
            </a:r>
            <a:r>
              <a:rPr lang="en-AU" sz="1200" dirty="0"/>
              <a:t>, accessed 10 December 2025.</a:t>
            </a:r>
          </a:p>
          <a:p>
            <a:pPr>
              <a:lnSpc>
                <a:spcPct val="150000"/>
              </a:lnSpc>
              <a:spcAft>
                <a:spcPts val="600"/>
              </a:spcAft>
            </a:pPr>
            <a:r>
              <a:rPr lang="en-AU" sz="1200" dirty="0" err="1"/>
              <a:t>Grandpasafari</a:t>
            </a:r>
            <a:r>
              <a:rPr lang="en-AU" sz="1200" dirty="0"/>
              <a:t> (24 May 2008) </a:t>
            </a:r>
            <a:r>
              <a:rPr lang="en-AU" sz="1200" dirty="0">
                <a:hlinkClick r:id="rId4"/>
              </a:rPr>
              <a:t>Forsythe-Lines-Point point line-1- Imagining Lines </a:t>
            </a:r>
            <a:r>
              <a:rPr lang="en-AU" sz="1200" dirty="0"/>
              <a:t>[Video], YouTube. Accessed 25 November 2025.</a:t>
            </a:r>
          </a:p>
          <a:p>
            <a:pPr>
              <a:lnSpc>
                <a:spcPct val="150000"/>
              </a:lnSpc>
              <a:spcAft>
                <a:spcPts val="600"/>
              </a:spcAft>
            </a:pPr>
            <a:r>
              <a:rPr lang="en-AU" sz="1200" dirty="0"/>
              <a:t>Harmony Bench, </a:t>
            </a:r>
            <a:r>
              <a:rPr lang="en-AU" sz="1200" dirty="0">
                <a:hlinkClick r:id="rId5"/>
              </a:rPr>
              <a:t>Screendance 2.0: Social Dance-Media, Participations: Journal of Audience &amp; Reception Studies</a:t>
            </a:r>
            <a:r>
              <a:rPr lang="en-AU" sz="1200" dirty="0"/>
              <a:t>, accessed 10 December 2025.</a:t>
            </a:r>
          </a:p>
          <a:p>
            <a:pPr>
              <a:lnSpc>
                <a:spcPct val="150000"/>
              </a:lnSpc>
              <a:spcAft>
                <a:spcPts val="600"/>
              </a:spcAft>
            </a:pPr>
            <a:r>
              <a:rPr lang="en-AU" sz="1200" dirty="0" err="1">
                <a:cs typeface="Arial"/>
              </a:rPr>
              <a:t>Korea.net</a:t>
            </a:r>
            <a:r>
              <a:rPr lang="en-AU" sz="1200" dirty="0">
                <a:cs typeface="Arial"/>
              </a:rPr>
              <a:t>, </a:t>
            </a:r>
            <a:r>
              <a:rPr lang="en-AU" sz="1200" dirty="0">
                <a:cs typeface="Arial"/>
                <a:hlinkClick r:id="rId6"/>
              </a:rPr>
              <a:t>K-pop dance came from education, arts across generations, </a:t>
            </a:r>
            <a:r>
              <a:rPr lang="en-AU" sz="1200" dirty="0">
                <a:cs typeface="Arial"/>
              </a:rPr>
              <a:t>accessed 10 December 2025.</a:t>
            </a:r>
          </a:p>
          <a:p>
            <a:pPr>
              <a:lnSpc>
                <a:spcPct val="150000"/>
              </a:lnSpc>
              <a:spcAft>
                <a:spcPts val="600"/>
              </a:spcAft>
            </a:pPr>
            <a:r>
              <a:rPr lang="en-AU" sz="1200" dirty="0">
                <a:cs typeface="Arial"/>
              </a:rPr>
              <a:t>Library of Congress, </a:t>
            </a:r>
            <a:r>
              <a:rPr lang="en-AU" sz="1200" dirty="0">
                <a:cs typeface="Arial"/>
                <a:hlinkClick r:id="rId7"/>
              </a:rPr>
              <a:t>Inventing Entertainment: The Edison Company Motion Pictures and Sound Recordings</a:t>
            </a:r>
            <a:r>
              <a:rPr lang="en-AU" sz="1200" dirty="0">
                <a:cs typeface="Arial"/>
              </a:rPr>
              <a:t>, accessed 10 December 2025.</a:t>
            </a:r>
          </a:p>
          <a:p>
            <a:pPr>
              <a:lnSpc>
                <a:spcPct val="150000"/>
              </a:lnSpc>
              <a:spcAft>
                <a:spcPts val="600"/>
              </a:spcAft>
            </a:pPr>
            <a:r>
              <a:rPr lang="en-AU" sz="1200" dirty="0">
                <a:cs typeface="Arial"/>
              </a:rPr>
              <a:t>Library of Congress (National Film Preservation Board), </a:t>
            </a:r>
            <a:r>
              <a:rPr lang="en-AU" sz="1200" dirty="0">
                <a:cs typeface="Arial"/>
                <a:hlinkClick r:id="rId8"/>
              </a:rPr>
              <a:t>Top Hat (1935) essay (PDF), </a:t>
            </a:r>
            <a:r>
              <a:rPr lang="en-AU" sz="1200" dirty="0">
                <a:cs typeface="Arial"/>
              </a:rPr>
              <a:t>accessed 10 December 2025.</a:t>
            </a:r>
          </a:p>
          <a:p>
            <a:pPr>
              <a:lnSpc>
                <a:spcPct val="150000"/>
              </a:lnSpc>
              <a:spcAft>
                <a:spcPts val="600"/>
              </a:spcAft>
            </a:pPr>
            <a:r>
              <a:rPr lang="en-AU" sz="1200" dirty="0">
                <a:cs typeface="Arial"/>
              </a:rPr>
              <a:t>Merce Cunningham Trust, </a:t>
            </a:r>
            <a:r>
              <a:rPr lang="en-AU" sz="1200" dirty="0">
                <a:cs typeface="Arial"/>
                <a:hlinkClick r:id="rId9"/>
              </a:rPr>
              <a:t>Points in Space (1986) BBC television production</a:t>
            </a:r>
            <a:r>
              <a:rPr lang="en-AU" sz="1200" dirty="0">
                <a:cs typeface="Arial"/>
              </a:rPr>
              <a:t>, accessed 10 December 2025.</a:t>
            </a:r>
          </a:p>
          <a:p>
            <a:pPr>
              <a:lnSpc>
                <a:spcPct val="150000"/>
              </a:lnSpc>
              <a:spcAft>
                <a:spcPts val="600"/>
              </a:spcAft>
            </a:pPr>
            <a:r>
              <a:rPr lang="en-AU" sz="1200" dirty="0">
                <a:cs typeface="Arial"/>
              </a:rPr>
              <a:t>Museum of Modern Art (MoMA), </a:t>
            </a:r>
            <a:r>
              <a:rPr lang="en-AU" sz="1200" dirty="0">
                <a:cs typeface="Arial"/>
                <a:hlinkClick r:id="rId10"/>
              </a:rPr>
              <a:t>Fernand Léger: Ballet mécanique (1924), </a:t>
            </a:r>
            <a:r>
              <a:rPr lang="en-AU" sz="1200" dirty="0">
                <a:cs typeface="Arial"/>
              </a:rPr>
              <a:t>accessed 10 December 2025.</a:t>
            </a:r>
          </a:p>
          <a:p>
            <a:pPr>
              <a:lnSpc>
                <a:spcPct val="150000"/>
              </a:lnSpc>
              <a:spcAft>
                <a:spcPts val="600"/>
              </a:spcAft>
            </a:pPr>
            <a:r>
              <a:rPr lang="en-AU" sz="1200" dirty="0">
                <a:cs typeface="Arial"/>
              </a:rPr>
              <a:t>National Film and Sound Archive of Australia, </a:t>
            </a:r>
            <a:r>
              <a:rPr lang="en-AU" sz="1200" dirty="0">
                <a:cs typeface="Arial"/>
                <a:hlinkClick r:id="rId11"/>
              </a:rPr>
              <a:t>Tune in, freak out</a:t>
            </a:r>
            <a:r>
              <a:rPr lang="en-AU" sz="1200" dirty="0">
                <a:cs typeface="Arial"/>
              </a:rPr>
              <a:t>, accessed 10 December 2025.</a:t>
            </a:r>
          </a:p>
          <a:p>
            <a:pPr>
              <a:lnSpc>
                <a:spcPct val="150000"/>
              </a:lnSpc>
              <a:spcAft>
                <a:spcPts val="600"/>
              </a:spcAft>
            </a:pPr>
            <a:r>
              <a:rPr lang="en-AU" sz="1200" dirty="0"/>
              <a:t>Ohad </a:t>
            </a:r>
            <a:r>
              <a:rPr lang="en-AU" sz="1200" dirty="0" err="1"/>
              <a:t>Naharin</a:t>
            </a:r>
            <a:r>
              <a:rPr lang="en-AU" sz="1200" dirty="0"/>
              <a:t> / Batsheva Dance Company, </a:t>
            </a:r>
            <a:r>
              <a:rPr lang="en-AU" sz="1200" dirty="0">
                <a:hlinkClick r:id="rId12"/>
              </a:rPr>
              <a:t>Echad Mi Yodea, </a:t>
            </a:r>
            <a:r>
              <a:rPr lang="en-AU" sz="1200" dirty="0"/>
              <a:t>[Video], YouTube. Accessed 25 November 2025.</a:t>
            </a:r>
          </a:p>
          <a:p>
            <a:pPr>
              <a:lnSpc>
                <a:spcPct val="150000"/>
              </a:lnSpc>
              <a:spcAft>
                <a:spcPts val="600"/>
              </a:spcAft>
            </a:pPr>
            <a:r>
              <a:rPr lang="en-AU" sz="1200" dirty="0"/>
              <a:t>Rosas / Thierry De Mey, </a:t>
            </a:r>
            <a:r>
              <a:rPr lang="en-AU" sz="1200" dirty="0">
                <a:hlinkClick r:id="rId13"/>
              </a:rPr>
              <a:t>Rosas danst Rosas </a:t>
            </a:r>
            <a:r>
              <a:rPr lang="en-AU" sz="1200" dirty="0"/>
              <a:t>(film trailer), [Video], YouTube. Accessed 25 November 2025.</a:t>
            </a:r>
          </a:p>
          <a:p>
            <a:pPr>
              <a:lnSpc>
                <a:spcPct val="150000"/>
              </a:lnSpc>
              <a:spcAft>
                <a:spcPts val="600"/>
              </a:spcAft>
            </a:pPr>
            <a:r>
              <a:rPr lang="en-AU" sz="1200" dirty="0"/>
              <a:t>San Francisco Dance Film Festival (14 November 2023) </a:t>
            </a:r>
            <a:r>
              <a:rPr lang="en-AU" sz="1200" dirty="0">
                <a:hlinkClick r:id="rId14"/>
              </a:rPr>
              <a:t>But First Co-Laboratory</a:t>
            </a:r>
            <a:r>
              <a:rPr lang="en-AU" sz="1200" dirty="0"/>
              <a:t> [Video]. YouTube. Accessed 25 November 2025.</a:t>
            </a:r>
          </a:p>
          <a:p>
            <a:pPr>
              <a:lnSpc>
                <a:spcPct val="150000"/>
              </a:lnSpc>
              <a:spcAft>
                <a:spcPts val="600"/>
              </a:spcAft>
            </a:pPr>
            <a:r>
              <a:rPr lang="en-AU" sz="1200" dirty="0"/>
              <a:t>Science Museum Group, </a:t>
            </a:r>
            <a:r>
              <a:rPr lang="en-AU" sz="1200" dirty="0">
                <a:hlinkClick r:id="rId15"/>
              </a:rPr>
              <a:t>Art imitates life: The surprising origins of motion capture</a:t>
            </a:r>
            <a:r>
              <a:rPr lang="en-AU" sz="1200" dirty="0"/>
              <a:t>, accessed 10 December 2025.</a:t>
            </a:r>
          </a:p>
          <a:p>
            <a:pPr>
              <a:lnSpc>
                <a:spcPct val="150000"/>
              </a:lnSpc>
              <a:spcAft>
                <a:spcPts val="600"/>
              </a:spcAft>
            </a:pPr>
            <a:r>
              <a:rPr lang="en-AU" sz="1200" dirty="0"/>
              <a:t>Sydney Dance Company (8 October 2020) </a:t>
            </a:r>
            <a:r>
              <a:rPr lang="en-AU" sz="1200" dirty="0">
                <a:hlinkClick r:id="rId16"/>
              </a:rPr>
              <a:t>Coast: Sydney Dance Company x The Festival Of Place</a:t>
            </a:r>
            <a:r>
              <a:rPr lang="en-AU" sz="1200" dirty="0"/>
              <a:t> [Video]. YouTube. Accessed 4 November 2025.</a:t>
            </a:r>
          </a:p>
        </p:txBody>
      </p:sp>
      <p:sp>
        <p:nvSpPr>
          <p:cNvPr id="3" name="Slide Number Placeholder 2">
            <a:extLst>
              <a:ext uri="{FF2B5EF4-FFF2-40B4-BE49-F238E27FC236}">
                <a16:creationId xmlns:a16="http://schemas.microsoft.com/office/drawing/2014/main" id="{3E675246-B9EB-28D6-560B-9A16B466070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143</a:t>
            </a:fld>
            <a:endParaRPr lang="en-AU" dirty="0"/>
          </a:p>
        </p:txBody>
      </p:sp>
    </p:spTree>
    <p:extLst>
      <p:ext uri="{BB962C8B-B14F-4D97-AF65-F5344CB8AC3E}">
        <p14:creationId xmlns:p14="http://schemas.microsoft.com/office/powerpoint/2010/main" val="122836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2859699F-2263-F516-327D-C01335F1C0E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10C76F1-5449-9653-463E-4E0FBAED972D}"/>
              </a:ext>
            </a:extLst>
          </p:cNvPr>
          <p:cNvSpPr>
            <a:spLocks noGrp="1"/>
          </p:cNvSpPr>
          <p:nvPr>
            <p:ph type="title"/>
          </p:nvPr>
        </p:nvSpPr>
        <p:spPr/>
        <p:txBody>
          <a:bodyPr/>
          <a:lstStyle/>
          <a:p>
            <a:r>
              <a:rPr lang="en-AU" dirty="0"/>
              <a:t>References (3)</a:t>
            </a:r>
          </a:p>
        </p:txBody>
      </p:sp>
      <p:sp>
        <p:nvSpPr>
          <p:cNvPr id="2" name="Content Placeholder 3">
            <a:extLst>
              <a:ext uri="{FF2B5EF4-FFF2-40B4-BE49-F238E27FC236}">
                <a16:creationId xmlns:a16="http://schemas.microsoft.com/office/drawing/2014/main" id="{AA2BF826-BEA2-BA48-B76A-9852095F49AC}"/>
              </a:ext>
            </a:extLst>
          </p:cNvPr>
          <p:cNvSpPr txBox="1">
            <a:spLocks/>
          </p:cNvSpPr>
          <p:nvPr/>
        </p:nvSpPr>
        <p:spPr>
          <a:xfrm>
            <a:off x="359998" y="1239100"/>
            <a:ext cx="11384005" cy="4943400"/>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AU" sz="1200" dirty="0">
                <a:latin typeface="+mn-lt"/>
              </a:rPr>
              <a:t>Sydney Dance Company (12 October 2020) </a:t>
            </a:r>
            <a:r>
              <a:rPr lang="en-AU" sz="1200" dirty="0">
                <a:latin typeface="+mn-lt"/>
                <a:hlinkClick r:id="rId3"/>
              </a:rPr>
              <a:t>Riverlands: Sydney Dance Company x The Festival Of Place</a:t>
            </a:r>
            <a:r>
              <a:rPr lang="en-AU" sz="1200" dirty="0">
                <a:latin typeface="+mn-lt"/>
              </a:rPr>
              <a:t> [Video]. YouTube. Accessed 4 November 2025.</a:t>
            </a:r>
          </a:p>
          <a:p>
            <a:pPr>
              <a:spcAft>
                <a:spcPts val="600"/>
              </a:spcAft>
            </a:pPr>
            <a:r>
              <a:rPr lang="en-AU" sz="1200" dirty="0">
                <a:latin typeface="+mn-lt"/>
              </a:rPr>
              <a:t>TEAK / DISCO, </a:t>
            </a:r>
            <a:r>
              <a:rPr lang="en-AU" sz="1200" dirty="0">
                <a:latin typeface="+mn-lt"/>
                <a:hlinkClick r:id="rId4"/>
              </a:rPr>
              <a:t>Dance Film – an Alliance of Dance and Moving Image</a:t>
            </a:r>
            <a:r>
              <a:rPr lang="en-AU" sz="1200" dirty="0">
                <a:latin typeface="+mn-lt"/>
              </a:rPr>
              <a:t>, accessed 10 December 2025.</a:t>
            </a:r>
          </a:p>
          <a:p>
            <a:pPr>
              <a:spcAft>
                <a:spcPts val="600"/>
              </a:spcAft>
            </a:pPr>
            <a:r>
              <a:rPr lang="en-AU" sz="1200" dirty="0">
                <a:latin typeface="+mn-lt"/>
              </a:rPr>
              <a:t>The Public Domain Review, </a:t>
            </a:r>
            <a:r>
              <a:rPr lang="en-AU" sz="1200" dirty="0">
                <a:latin typeface="+mn-lt"/>
                <a:hlinkClick r:id="rId5"/>
              </a:rPr>
              <a:t>Loie Fuller and the Serpentine, </a:t>
            </a:r>
            <a:r>
              <a:rPr lang="en-AU" sz="1200" dirty="0">
                <a:latin typeface="+mn-lt"/>
              </a:rPr>
              <a:t>accessed 10 December 2025.</a:t>
            </a:r>
          </a:p>
          <a:p>
            <a:pPr>
              <a:spcAft>
                <a:spcPts val="600"/>
              </a:spcAft>
            </a:pPr>
            <a:r>
              <a:rPr lang="en-AU" sz="1200" dirty="0" err="1">
                <a:latin typeface="+mn-lt"/>
              </a:rPr>
              <a:t>Troikaranch</a:t>
            </a:r>
            <a:r>
              <a:rPr lang="en-AU" sz="1200" dirty="0">
                <a:latin typeface="+mn-lt"/>
              </a:rPr>
              <a:t> (1 August 2007) </a:t>
            </a:r>
            <a:r>
              <a:rPr lang="en-AU" sz="1200" dirty="0">
                <a:latin typeface="+mn-lt"/>
                <a:hlinkClick r:id="rId6"/>
              </a:rPr>
              <a:t>BKLYN - Troika Ranch</a:t>
            </a:r>
            <a:r>
              <a:rPr lang="en-AU" sz="1200" dirty="0">
                <a:latin typeface="+mn-lt"/>
              </a:rPr>
              <a:t> [Video]. YouTube. Accessed 11 November 2025.</a:t>
            </a:r>
          </a:p>
          <a:p>
            <a:pPr>
              <a:spcAft>
                <a:spcPts val="600"/>
              </a:spcAft>
            </a:pPr>
            <a:r>
              <a:rPr lang="en-AU" sz="1200" dirty="0">
                <a:latin typeface="+mn-lt"/>
              </a:rPr>
              <a:t>UBCP/ACTRA (n.d.) </a:t>
            </a:r>
            <a:r>
              <a:rPr lang="en-AU" sz="1200" dirty="0">
                <a:latin typeface="+mn-lt"/>
                <a:hlinkClick r:id="rId7"/>
              </a:rPr>
              <a:t>The History of Dance on Film. </a:t>
            </a:r>
            <a:r>
              <a:rPr lang="en-AU" sz="1200" dirty="0">
                <a:latin typeface="+mn-lt"/>
              </a:rPr>
              <a:t>Accessed 20 March 2025.</a:t>
            </a:r>
          </a:p>
          <a:p>
            <a:pPr>
              <a:spcAft>
                <a:spcPts val="600"/>
              </a:spcAft>
            </a:pPr>
            <a:r>
              <a:rPr lang="en-AU" sz="1200" dirty="0">
                <a:latin typeface="+mn-lt"/>
              </a:rPr>
              <a:t>William Forsythe (n.d.) </a:t>
            </a:r>
            <a:r>
              <a:rPr lang="en-AU" sz="1200" dirty="0">
                <a:latin typeface="+mn-lt"/>
                <a:hlinkClick r:id="rId8"/>
              </a:rPr>
              <a:t>Biography</a:t>
            </a:r>
            <a:r>
              <a:rPr lang="en-AU" sz="1200" dirty="0">
                <a:latin typeface="+mn-lt"/>
              </a:rPr>
              <a:t>. Accessed 20 March 2025.</a:t>
            </a:r>
          </a:p>
          <a:p>
            <a:pPr>
              <a:spcAft>
                <a:spcPts val="600"/>
              </a:spcAft>
            </a:pPr>
            <a:endParaRPr lang="en-AU" sz="1200" dirty="0">
              <a:latin typeface="+mn-lt"/>
              <a:cs typeface="Arial"/>
            </a:endParaRPr>
          </a:p>
        </p:txBody>
      </p:sp>
      <p:sp>
        <p:nvSpPr>
          <p:cNvPr id="3" name="Slide Number Placeholder 2">
            <a:extLst>
              <a:ext uri="{FF2B5EF4-FFF2-40B4-BE49-F238E27FC236}">
                <a16:creationId xmlns:a16="http://schemas.microsoft.com/office/drawing/2014/main" id="{A5EB7FF9-ABE6-9202-69F7-E4F9D68AAF7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144</a:t>
            </a:fld>
            <a:endParaRPr lang="en-AU" dirty="0"/>
          </a:p>
        </p:txBody>
      </p:sp>
    </p:spTree>
    <p:extLst>
      <p:ext uri="{BB962C8B-B14F-4D97-AF65-F5344CB8AC3E}">
        <p14:creationId xmlns:p14="http://schemas.microsoft.com/office/powerpoint/2010/main" val="75100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2025.</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BD2F-E7F3-CBCF-55A4-1D1C5CFB8A09}"/>
            </a:ext>
          </a:extLst>
        </p:cNvPr>
        <p:cNvGrpSpPr/>
        <p:nvPr/>
      </p:nvGrpSpPr>
      <p:grpSpPr>
        <a:xfrm>
          <a:off x="0" y="0"/>
          <a:ext cx="0" cy="0"/>
          <a:chOff x="0" y="0"/>
          <a:chExt cx="0" cy="0"/>
        </a:xfrm>
      </p:grpSpPr>
      <p:sp>
        <p:nvSpPr>
          <p:cNvPr id="10" name="Title 2">
            <a:extLst>
              <a:ext uri="{FF2B5EF4-FFF2-40B4-BE49-F238E27FC236}">
                <a16:creationId xmlns:a16="http://schemas.microsoft.com/office/drawing/2014/main" id="{9B2D0D35-FAC0-A046-7B33-82B7F888FEE3}"/>
              </a:ext>
            </a:extLst>
          </p:cNvPr>
          <p:cNvSpPr txBox="1">
            <a:spLocks noGrp="1"/>
          </p:cNvSpPr>
          <p:nvPr>
            <p:ph type="title" idx="4294967295"/>
          </p:nvPr>
        </p:nvSpPr>
        <p:spPr>
          <a:xfrm>
            <a:off x="360000" y="373864"/>
            <a:ext cx="11484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a:ea typeface="+mj-ea"/>
                <a:cs typeface="Arial"/>
              </a:rPr>
              <a:t>The history of dance film  (4)</a:t>
            </a:r>
            <a:endPar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19" name="TextBox 18">
            <a:extLst>
              <a:ext uri="{FF2B5EF4-FFF2-40B4-BE49-F238E27FC236}">
                <a16:creationId xmlns:a16="http://schemas.microsoft.com/office/drawing/2014/main" id="{CA3A5E47-8044-EFF1-7664-28D48A160405}"/>
              </a:ext>
            </a:extLst>
          </p:cNvPr>
          <p:cNvSpPr txBox="1"/>
          <p:nvPr/>
        </p:nvSpPr>
        <p:spPr>
          <a:xfrm>
            <a:off x="360000" y="841669"/>
            <a:ext cx="6096000" cy="400110"/>
          </a:xfrm>
          <a:prstGeom prst="rect">
            <a:avLst/>
          </a:prstGeom>
          <a:noFill/>
        </p:spPr>
        <p:txBody>
          <a:bodyPr wrap="square" lIns="91440" tIns="45720" rIns="91440" bIns="45720" anchor="t">
            <a:spAutoFit/>
          </a:bodyPr>
          <a:lstStyle/>
          <a:p>
            <a:r>
              <a:rPr lang="en-AU" sz="2000">
                <a:solidFill>
                  <a:schemeClr val="accent1">
                    <a:lumMod val="49000"/>
                    <a:lumOff val="51000"/>
                  </a:schemeClr>
                </a:solidFill>
              </a:rPr>
              <a:t>1.2a </a:t>
            </a:r>
            <a:endParaRPr lang="en-AU" sz="2000">
              <a:solidFill>
                <a:schemeClr val="accent1">
                  <a:lumMod val="49000"/>
                  <a:lumOff val="51000"/>
                </a:schemeClr>
              </a:solidFill>
              <a:cs typeface="Arial"/>
            </a:endParaRPr>
          </a:p>
        </p:txBody>
      </p:sp>
      <p:sp>
        <p:nvSpPr>
          <p:cNvPr id="23" name="TextBox 22" descr="A time line of dates and information that starts at 1800's and finishes at 1905">
            <a:extLst>
              <a:ext uri="{FF2B5EF4-FFF2-40B4-BE49-F238E27FC236}">
                <a16:creationId xmlns:a16="http://schemas.microsoft.com/office/drawing/2014/main" id="{95E3C8AF-88CF-83EF-8213-8B25079A9E87}"/>
              </a:ext>
            </a:extLst>
          </p:cNvPr>
          <p:cNvSpPr txBox="1"/>
          <p:nvPr/>
        </p:nvSpPr>
        <p:spPr>
          <a:xfrm>
            <a:off x="359999" y="1387269"/>
            <a:ext cx="714201" cy="363941"/>
          </a:xfrm>
          <a:prstGeom prst="rect">
            <a:avLst/>
          </a:prstGeom>
          <a:noFill/>
        </p:spPr>
        <p:txBody>
          <a:bodyPr wrap="square" lIns="91440" tIns="45720" rIns="91440" bIns="45720" rtlCol="0" anchor="ctr">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r>
              <a:rPr lang="en-US" sz="1600" b="1" dirty="0">
                <a:latin typeface="Arial"/>
                <a:ea typeface="Noto Sans"/>
                <a:cs typeface="Noto Sans"/>
              </a:rPr>
              <a:t>Start</a:t>
            </a:r>
          </a:p>
        </p:txBody>
      </p:sp>
      <p:grpSp>
        <p:nvGrpSpPr>
          <p:cNvPr id="3" name="Group 2">
            <a:extLst>
              <a:ext uri="{FF2B5EF4-FFF2-40B4-BE49-F238E27FC236}">
                <a16:creationId xmlns:a16="http://schemas.microsoft.com/office/drawing/2014/main" id="{60E6276A-7673-D4CA-ADC8-FFD63691FDA6}"/>
              </a:ext>
              <a:ext uri="{C183D7F6-B498-43B3-948B-1728B52AA6E4}">
                <adec:decorative xmlns:adec="http://schemas.microsoft.com/office/drawing/2017/decorative" val="1"/>
              </a:ext>
            </a:extLst>
          </p:cNvPr>
          <p:cNvGrpSpPr/>
          <p:nvPr/>
        </p:nvGrpSpPr>
        <p:grpSpPr>
          <a:xfrm>
            <a:off x="717105" y="1793961"/>
            <a:ext cx="1197342" cy="4426424"/>
            <a:chOff x="717105" y="1793961"/>
            <a:chExt cx="1197342" cy="4426424"/>
          </a:xfrm>
        </p:grpSpPr>
        <p:cxnSp>
          <p:nvCxnSpPr>
            <p:cNvPr id="24" name="Straight Connector 23">
              <a:extLst>
                <a:ext uri="{FF2B5EF4-FFF2-40B4-BE49-F238E27FC236}">
                  <a16:creationId xmlns:a16="http://schemas.microsoft.com/office/drawing/2014/main" id="{B785AAF7-1CC0-4962-F334-AF43E441A19A}"/>
                </a:ext>
                <a:ext uri="{C183D7F6-B498-43B3-948B-1728B52AA6E4}">
                  <adec:decorative xmlns:adec="http://schemas.microsoft.com/office/drawing/2017/decorative" val="1"/>
                </a:ext>
              </a:extLst>
            </p:cNvPr>
            <p:cNvCxnSpPr>
              <a:cxnSpLocks/>
            </p:cNvCxnSpPr>
            <p:nvPr/>
          </p:nvCxnSpPr>
          <p:spPr>
            <a:xfrm flipV="1">
              <a:off x="717105" y="1793961"/>
              <a:ext cx="0" cy="4426424"/>
            </a:xfrm>
            <a:prstGeom prst="line">
              <a:avLst/>
            </a:prstGeom>
            <a:ln w="50800">
              <a:solidFill>
                <a:schemeClr val="tx1">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descr="A time line of dates and information that starts at 1800's and finishes at 1905">
              <a:extLst>
                <a:ext uri="{FF2B5EF4-FFF2-40B4-BE49-F238E27FC236}">
                  <a16:creationId xmlns:a16="http://schemas.microsoft.com/office/drawing/2014/main" id="{074C92D7-983D-E295-ADEF-11534437BE03}"/>
                </a:ext>
                <a:ext uri="{C183D7F6-B498-43B3-948B-1728B52AA6E4}">
                  <adec:decorative xmlns:adec="http://schemas.microsoft.com/office/drawing/2017/decorative" val="1"/>
                </a:ext>
              </a:extLst>
            </p:cNvPr>
            <p:cNvCxnSpPr>
              <a:cxnSpLocks/>
            </p:cNvCxnSpPr>
            <p:nvPr/>
          </p:nvCxnSpPr>
          <p:spPr>
            <a:xfrm>
              <a:off x="717105" y="2079898"/>
              <a:ext cx="1197342"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7" name="Straight Connector 36" descr="A time line of dates and information that starts at 1800's and finishes at 1905">
              <a:extLst>
                <a:ext uri="{FF2B5EF4-FFF2-40B4-BE49-F238E27FC236}">
                  <a16:creationId xmlns:a16="http://schemas.microsoft.com/office/drawing/2014/main" id="{DFFC89FE-4F33-18A2-E435-E69F9704EE6F}"/>
                </a:ext>
                <a:ext uri="{C183D7F6-B498-43B3-948B-1728B52AA6E4}">
                  <adec:decorative xmlns:adec="http://schemas.microsoft.com/office/drawing/2017/decorative" val="1"/>
                </a:ext>
              </a:extLst>
            </p:cNvPr>
            <p:cNvCxnSpPr>
              <a:cxnSpLocks/>
            </p:cNvCxnSpPr>
            <p:nvPr/>
          </p:nvCxnSpPr>
          <p:spPr>
            <a:xfrm>
              <a:off x="717105" y="3290311"/>
              <a:ext cx="1197342"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7" name="Straight Connector 56" descr="A time line of dates and information that starts at 1800's and finishes at 1905">
              <a:extLst>
                <a:ext uri="{FF2B5EF4-FFF2-40B4-BE49-F238E27FC236}">
                  <a16:creationId xmlns:a16="http://schemas.microsoft.com/office/drawing/2014/main" id="{C81FB4F4-C89C-38EB-37C7-87DF9D7219DE}"/>
                </a:ext>
                <a:ext uri="{C183D7F6-B498-43B3-948B-1728B52AA6E4}">
                  <adec:decorative xmlns:adec="http://schemas.microsoft.com/office/drawing/2017/decorative" val="1"/>
                </a:ext>
              </a:extLst>
            </p:cNvPr>
            <p:cNvCxnSpPr>
              <a:cxnSpLocks/>
            </p:cNvCxnSpPr>
            <p:nvPr/>
          </p:nvCxnSpPr>
          <p:spPr>
            <a:xfrm>
              <a:off x="717105" y="4500723"/>
              <a:ext cx="1197342"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8" name="Straight Connector 57" descr="A time line of dates and information that starts at 1800's and finishes at 1905">
              <a:extLst>
                <a:ext uri="{FF2B5EF4-FFF2-40B4-BE49-F238E27FC236}">
                  <a16:creationId xmlns:a16="http://schemas.microsoft.com/office/drawing/2014/main" id="{B92E0753-E4C9-25EA-5BFD-D72038A5B69D}"/>
                </a:ext>
                <a:ext uri="{C183D7F6-B498-43B3-948B-1728B52AA6E4}">
                  <adec:decorative xmlns:adec="http://schemas.microsoft.com/office/drawing/2017/decorative" val="1"/>
                </a:ext>
              </a:extLst>
            </p:cNvPr>
            <p:cNvCxnSpPr>
              <a:cxnSpLocks/>
            </p:cNvCxnSpPr>
            <p:nvPr/>
          </p:nvCxnSpPr>
          <p:spPr>
            <a:xfrm>
              <a:off x="717105" y="5711135"/>
              <a:ext cx="1197342"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36" name="Freeform 35">
            <a:extLst>
              <a:ext uri="{FF2B5EF4-FFF2-40B4-BE49-F238E27FC236}">
                <a16:creationId xmlns:a16="http://schemas.microsoft.com/office/drawing/2014/main" id="{5EFEE16D-1595-FB0B-EE87-5A5CEC2E8D75}"/>
              </a:ext>
            </a:extLst>
          </p:cNvPr>
          <p:cNvSpPr/>
          <p:nvPr/>
        </p:nvSpPr>
        <p:spPr>
          <a:xfrm>
            <a:off x="2196033" y="1522211"/>
            <a:ext cx="1102697" cy="1115376"/>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800" dirty="0">
                <a:solidFill>
                  <a:schemeClr val="accent1"/>
                </a:solidFill>
              </a:rPr>
              <a:t>1960’s</a:t>
            </a:r>
          </a:p>
        </p:txBody>
      </p:sp>
      <p:sp>
        <p:nvSpPr>
          <p:cNvPr id="32" name="Freeform 31">
            <a:extLst>
              <a:ext uri="{FF2B5EF4-FFF2-40B4-BE49-F238E27FC236}">
                <a16:creationId xmlns:a16="http://schemas.microsoft.com/office/drawing/2014/main" id="{259D2EF8-A816-D1B1-9BAA-D61B5C12239B}"/>
              </a:ext>
            </a:extLst>
          </p:cNvPr>
          <p:cNvSpPr/>
          <p:nvPr/>
        </p:nvSpPr>
        <p:spPr>
          <a:xfrm>
            <a:off x="3298731" y="1522211"/>
            <a:ext cx="8296237" cy="1115376"/>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14000"/>
              </a:lnSpc>
              <a:spcAft>
                <a:spcPts val="600"/>
              </a:spcAft>
            </a:pPr>
            <a:r>
              <a:rPr lang="en-US" sz="1600" b="1" dirty="0">
                <a:solidFill>
                  <a:schemeClr val="bg1"/>
                </a:solidFill>
                <a:ea typeface="Arial" charset="0"/>
                <a:cs typeface="Poppins"/>
              </a:rPr>
              <a:t>Bob Fosse</a:t>
            </a:r>
          </a:p>
          <a:p>
            <a:pPr>
              <a:lnSpc>
                <a:spcPct val="114000"/>
              </a:lnSpc>
              <a:spcAft>
                <a:spcPts val="600"/>
              </a:spcAft>
            </a:pPr>
            <a:r>
              <a:rPr lang="en-US" sz="1600" dirty="0" err="1">
                <a:solidFill>
                  <a:schemeClr val="bg1"/>
                </a:solidFill>
                <a:ea typeface="Open Sans Light"/>
                <a:cs typeface="Arial"/>
              </a:rPr>
              <a:t>Revolutionised</a:t>
            </a:r>
            <a:r>
              <a:rPr lang="en-US" sz="1600" dirty="0">
                <a:solidFill>
                  <a:schemeClr val="bg1"/>
                </a:solidFill>
                <a:ea typeface="Open Sans Light"/>
                <a:cs typeface="Arial"/>
              </a:rPr>
              <a:t> the presentation of dance on film with the use of jump cuts, unusual angles and close ups. Also filmed the first TV commercial for his Broadway show 'Pippin'. </a:t>
            </a:r>
          </a:p>
        </p:txBody>
      </p:sp>
      <p:sp>
        <p:nvSpPr>
          <p:cNvPr id="46" name="Freeform 45">
            <a:extLst>
              <a:ext uri="{FF2B5EF4-FFF2-40B4-BE49-F238E27FC236}">
                <a16:creationId xmlns:a16="http://schemas.microsoft.com/office/drawing/2014/main" id="{6BE023A0-4C74-4C69-B715-C45A10919096}"/>
              </a:ext>
            </a:extLst>
          </p:cNvPr>
          <p:cNvSpPr/>
          <p:nvPr/>
        </p:nvSpPr>
        <p:spPr>
          <a:xfrm>
            <a:off x="2196033" y="2732623"/>
            <a:ext cx="1102697" cy="1115376"/>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800" dirty="0">
                <a:solidFill>
                  <a:schemeClr val="accent1"/>
                </a:solidFill>
              </a:rPr>
              <a:t>1980’s</a:t>
            </a:r>
          </a:p>
        </p:txBody>
      </p:sp>
      <p:sp>
        <p:nvSpPr>
          <p:cNvPr id="45" name="Freeform 44">
            <a:extLst>
              <a:ext uri="{FF2B5EF4-FFF2-40B4-BE49-F238E27FC236}">
                <a16:creationId xmlns:a16="http://schemas.microsoft.com/office/drawing/2014/main" id="{5C5F81EC-8F5E-2362-3B90-12BF911F4D22}"/>
              </a:ext>
            </a:extLst>
          </p:cNvPr>
          <p:cNvSpPr/>
          <p:nvPr/>
        </p:nvSpPr>
        <p:spPr>
          <a:xfrm>
            <a:off x="3298731" y="2732623"/>
            <a:ext cx="8296237" cy="1115376"/>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14000"/>
              </a:lnSpc>
              <a:spcAft>
                <a:spcPts val="600"/>
              </a:spcAft>
            </a:pPr>
            <a:r>
              <a:rPr lang="en-US" sz="1600" b="1" dirty="0">
                <a:solidFill>
                  <a:schemeClr val="bg1"/>
                </a:solidFill>
                <a:ea typeface="Arial" charset="0"/>
                <a:cs typeface="Poppins"/>
              </a:rPr>
              <a:t>MTV launched</a:t>
            </a:r>
          </a:p>
          <a:p>
            <a:pPr>
              <a:lnSpc>
                <a:spcPct val="114000"/>
              </a:lnSpc>
              <a:spcAft>
                <a:spcPts val="600"/>
              </a:spcAft>
            </a:pPr>
            <a:r>
              <a:rPr lang="en-AU" sz="1600" dirty="0">
                <a:solidFill>
                  <a:schemeClr val="bg1"/>
                </a:solidFill>
                <a:ea typeface="Open Sans Light"/>
              </a:rPr>
              <a:t>Music videos broadened the jazz style, creating commercial dance, which allowed for new audiences</a:t>
            </a:r>
            <a:endParaRPr lang="en-US" sz="1600" dirty="0">
              <a:solidFill>
                <a:schemeClr val="bg1"/>
              </a:solidFill>
              <a:ea typeface="Open Sans Light"/>
              <a:cs typeface="Arial"/>
            </a:endParaRPr>
          </a:p>
        </p:txBody>
      </p:sp>
      <p:sp>
        <p:nvSpPr>
          <p:cNvPr id="50" name="Freeform 49">
            <a:extLst>
              <a:ext uri="{FF2B5EF4-FFF2-40B4-BE49-F238E27FC236}">
                <a16:creationId xmlns:a16="http://schemas.microsoft.com/office/drawing/2014/main" id="{BE45D855-D9C9-063F-A34B-33E95A1075EF}"/>
              </a:ext>
            </a:extLst>
          </p:cNvPr>
          <p:cNvSpPr/>
          <p:nvPr/>
        </p:nvSpPr>
        <p:spPr>
          <a:xfrm>
            <a:off x="2196033" y="3943036"/>
            <a:ext cx="1102697" cy="1115376"/>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800" dirty="0">
                <a:solidFill>
                  <a:schemeClr val="accent1"/>
                </a:solidFill>
              </a:rPr>
              <a:t>1986</a:t>
            </a:r>
          </a:p>
        </p:txBody>
      </p:sp>
      <p:sp>
        <p:nvSpPr>
          <p:cNvPr id="49" name="Freeform 48">
            <a:extLst>
              <a:ext uri="{FF2B5EF4-FFF2-40B4-BE49-F238E27FC236}">
                <a16:creationId xmlns:a16="http://schemas.microsoft.com/office/drawing/2014/main" id="{87797095-3CE9-B48E-F32C-C2203F851B92}"/>
              </a:ext>
            </a:extLst>
          </p:cNvPr>
          <p:cNvSpPr/>
          <p:nvPr/>
        </p:nvSpPr>
        <p:spPr>
          <a:xfrm>
            <a:off x="3298731" y="3943036"/>
            <a:ext cx="8296237" cy="1115376"/>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14000"/>
              </a:lnSpc>
              <a:spcAft>
                <a:spcPts val="600"/>
              </a:spcAft>
            </a:pPr>
            <a:r>
              <a:rPr lang="en-US" sz="1600" b="1" dirty="0">
                <a:solidFill>
                  <a:schemeClr val="bg1"/>
                </a:solidFill>
                <a:ea typeface="Arial" charset="0"/>
                <a:cs typeface="Poppins"/>
              </a:rPr>
              <a:t>Merce Cunningham</a:t>
            </a:r>
          </a:p>
          <a:p>
            <a:pPr>
              <a:lnSpc>
                <a:spcPct val="114000"/>
              </a:lnSpc>
              <a:spcAft>
                <a:spcPts val="600"/>
              </a:spcAft>
            </a:pPr>
            <a:r>
              <a:rPr lang="en-US" sz="1600" dirty="0">
                <a:solidFill>
                  <a:schemeClr val="bg1"/>
                </a:solidFill>
                <a:ea typeface="Open Sans Light"/>
                <a:cs typeface="Noto Sans ExtraLight" panose="020B0302040504020204" pitchFamily="34" charset="0"/>
              </a:rPr>
              <a:t>Choreographed and filmed his work 'Points in Space'. The movement was ceaseless and was supported by a panning camera. </a:t>
            </a:r>
          </a:p>
        </p:txBody>
      </p:sp>
      <p:sp>
        <p:nvSpPr>
          <p:cNvPr id="52" name="Freeform 51">
            <a:extLst>
              <a:ext uri="{FF2B5EF4-FFF2-40B4-BE49-F238E27FC236}">
                <a16:creationId xmlns:a16="http://schemas.microsoft.com/office/drawing/2014/main" id="{3057478F-98B7-C711-DD45-B929D3EB77C3}"/>
              </a:ext>
            </a:extLst>
          </p:cNvPr>
          <p:cNvSpPr/>
          <p:nvPr/>
        </p:nvSpPr>
        <p:spPr>
          <a:xfrm>
            <a:off x="2196033" y="5153448"/>
            <a:ext cx="1102697" cy="1115376"/>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800" dirty="0">
                <a:solidFill>
                  <a:schemeClr val="accent1"/>
                </a:solidFill>
              </a:rPr>
              <a:t>1990’s–2000’s</a:t>
            </a:r>
          </a:p>
        </p:txBody>
      </p:sp>
      <p:sp>
        <p:nvSpPr>
          <p:cNvPr id="51" name="Freeform 50">
            <a:extLst>
              <a:ext uri="{FF2B5EF4-FFF2-40B4-BE49-F238E27FC236}">
                <a16:creationId xmlns:a16="http://schemas.microsoft.com/office/drawing/2014/main" id="{493F8025-111B-A5E0-43BC-64EA9B2F5090}"/>
              </a:ext>
            </a:extLst>
          </p:cNvPr>
          <p:cNvSpPr/>
          <p:nvPr/>
        </p:nvSpPr>
        <p:spPr>
          <a:xfrm>
            <a:off x="3298731" y="5153448"/>
            <a:ext cx="8296237" cy="1115376"/>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14000"/>
              </a:lnSpc>
              <a:spcAft>
                <a:spcPts val="600"/>
              </a:spcAft>
            </a:pPr>
            <a:r>
              <a:rPr lang="en-US" sz="1600" b="1" dirty="0">
                <a:solidFill>
                  <a:schemeClr val="bg1"/>
                </a:solidFill>
                <a:ea typeface="Arial" charset="0"/>
                <a:cs typeface="Poppins"/>
              </a:rPr>
              <a:t>Emergence of the internet</a:t>
            </a:r>
          </a:p>
          <a:p>
            <a:pPr>
              <a:lnSpc>
                <a:spcPct val="114000"/>
              </a:lnSpc>
              <a:spcAft>
                <a:spcPts val="600"/>
              </a:spcAft>
            </a:pPr>
            <a:r>
              <a:rPr lang="en-US" sz="1600" dirty="0">
                <a:solidFill>
                  <a:schemeClr val="bg1"/>
                </a:solidFill>
                <a:ea typeface="Open Sans Light"/>
                <a:cs typeface="Noto Sans ExtraLight" panose="020B0302040504020204" pitchFamily="34" charset="0"/>
              </a:rPr>
              <a:t>Sites like YouTube housed thousands of dance clips to a mass audience. Boom for dance enthusiasts, but issues with intellectual property copyright protection. </a:t>
            </a:r>
          </a:p>
        </p:txBody>
      </p:sp>
      <p:sp>
        <p:nvSpPr>
          <p:cNvPr id="2" name="Slide Number Placeholder 3">
            <a:extLst>
              <a:ext uri="{FF2B5EF4-FFF2-40B4-BE49-F238E27FC236}">
                <a16:creationId xmlns:a16="http://schemas.microsoft.com/office/drawing/2014/main" id="{F7FDD67A-F4DE-E3A3-B2BC-E63ED651C77E}"/>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15</a:t>
            </a:fld>
            <a:endParaRPr lang="en-AU" sz="1200" dirty="0"/>
          </a:p>
        </p:txBody>
      </p:sp>
      <p:sp>
        <p:nvSpPr>
          <p:cNvPr id="4" name="TextBox 3">
            <a:extLst>
              <a:ext uri="{FF2B5EF4-FFF2-40B4-BE49-F238E27FC236}">
                <a16:creationId xmlns:a16="http://schemas.microsoft.com/office/drawing/2014/main" id="{C1DD0DCB-5E8F-DA25-72C6-052230BD943B}"/>
              </a:ext>
            </a:extLst>
          </p:cNvPr>
          <p:cNvSpPr txBox="1"/>
          <p:nvPr/>
        </p:nvSpPr>
        <p:spPr>
          <a:xfrm>
            <a:off x="360000" y="6331134"/>
            <a:ext cx="10622228" cy="361317"/>
          </a:xfrm>
          <a:prstGeom prst="rect">
            <a:avLst/>
          </a:prstGeom>
          <a:noFill/>
        </p:spPr>
        <p:txBody>
          <a:bodyPr wrap="square">
            <a:spAutoFit/>
          </a:bodyPr>
          <a:lstStyle/>
          <a:p>
            <a:pPr algn="l">
              <a:lnSpc>
                <a:spcPct val="114000"/>
              </a:lnSpc>
            </a:pPr>
            <a:r>
              <a:rPr lang="it-IT" sz="800" dirty="0" err="1"/>
              <a:t>Encyclopaedia</a:t>
            </a:r>
            <a:r>
              <a:rPr lang="it-IT" sz="800" dirty="0"/>
              <a:t> Britannica, </a:t>
            </a:r>
            <a:r>
              <a:rPr lang="it-IT" sz="800" dirty="0">
                <a:hlinkClick r:id="rId2"/>
              </a:rPr>
              <a:t>Bob Fosse</a:t>
            </a:r>
            <a:r>
              <a:rPr lang="it-IT" sz="800" dirty="0"/>
              <a:t>, </a:t>
            </a:r>
            <a:r>
              <a:rPr lang="it-IT" sz="800" dirty="0" err="1"/>
              <a:t>accessed</a:t>
            </a:r>
            <a:r>
              <a:rPr lang="it-IT" sz="800" dirty="0"/>
              <a:t> 10 </a:t>
            </a:r>
            <a:r>
              <a:rPr lang="it-IT" sz="800" dirty="0" err="1"/>
              <a:t>December</a:t>
            </a:r>
            <a:r>
              <a:rPr lang="it-IT" sz="800" dirty="0"/>
              <a:t> 2025. | </a:t>
            </a:r>
            <a:r>
              <a:rPr lang="en-AU" sz="800" dirty="0"/>
              <a:t>Encyclopaedia Britannica, </a:t>
            </a:r>
            <a:r>
              <a:rPr lang="en-AU" sz="800" dirty="0">
                <a:hlinkClick r:id="rId3"/>
              </a:rPr>
              <a:t>MTV: History, Music Videos, Shows &amp; Facts</a:t>
            </a:r>
            <a:r>
              <a:rPr lang="en-AU" sz="800" dirty="0"/>
              <a:t>, accessed 10 December 2025. | Harmony Bench, </a:t>
            </a:r>
            <a:r>
              <a:rPr lang="en-AU" sz="800" dirty="0">
                <a:hlinkClick r:id="rId4"/>
              </a:rPr>
              <a:t>Screendance 2.0: Social Dance-Media, Participations: Journal of Audience &amp; Reception Studies,</a:t>
            </a:r>
            <a:r>
              <a:rPr lang="en-AU" sz="800" dirty="0"/>
              <a:t> accessed 10 December 2025. | Merce Cunningham Trust, </a:t>
            </a:r>
            <a:r>
              <a:rPr lang="en-AU" sz="800" dirty="0">
                <a:hlinkClick r:id="rId5"/>
              </a:rPr>
              <a:t>Points in Space (1986) BBC television production</a:t>
            </a:r>
            <a:r>
              <a:rPr lang="en-AU" sz="800" dirty="0"/>
              <a:t>, accessed 10 December 2025.</a:t>
            </a:r>
          </a:p>
        </p:txBody>
      </p:sp>
    </p:spTree>
    <p:extLst>
      <p:ext uri="{BB962C8B-B14F-4D97-AF65-F5344CB8AC3E}">
        <p14:creationId xmlns:p14="http://schemas.microsoft.com/office/powerpoint/2010/main" val="384028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3E04A-3172-C810-FB1F-772A3365067E}"/>
            </a:ext>
          </a:extLst>
        </p:cNvPr>
        <p:cNvGrpSpPr/>
        <p:nvPr/>
      </p:nvGrpSpPr>
      <p:grpSpPr>
        <a:xfrm>
          <a:off x="0" y="0"/>
          <a:ext cx="0" cy="0"/>
          <a:chOff x="0" y="0"/>
          <a:chExt cx="0" cy="0"/>
        </a:xfrm>
      </p:grpSpPr>
      <p:sp>
        <p:nvSpPr>
          <p:cNvPr id="10" name="Title 2">
            <a:extLst>
              <a:ext uri="{FF2B5EF4-FFF2-40B4-BE49-F238E27FC236}">
                <a16:creationId xmlns:a16="http://schemas.microsoft.com/office/drawing/2014/main" id="{5CB4399C-2898-DF06-FFCA-F0605196A051}"/>
              </a:ext>
            </a:extLst>
          </p:cNvPr>
          <p:cNvSpPr txBox="1">
            <a:spLocks noGrp="1"/>
          </p:cNvSpPr>
          <p:nvPr>
            <p:ph type="title" idx="4294967295"/>
          </p:nvPr>
        </p:nvSpPr>
        <p:spPr>
          <a:xfrm>
            <a:off x="360000" y="373864"/>
            <a:ext cx="11484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a:ea typeface="+mj-ea"/>
                <a:cs typeface="Arial"/>
              </a:rPr>
              <a:t>The history of dance film  (5)</a:t>
            </a:r>
            <a:endPar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19" name="TextBox 18">
            <a:extLst>
              <a:ext uri="{FF2B5EF4-FFF2-40B4-BE49-F238E27FC236}">
                <a16:creationId xmlns:a16="http://schemas.microsoft.com/office/drawing/2014/main" id="{79A4FEE7-1E51-3416-20A5-C138EA56C592}"/>
              </a:ext>
            </a:extLst>
          </p:cNvPr>
          <p:cNvSpPr txBox="1"/>
          <p:nvPr/>
        </p:nvSpPr>
        <p:spPr>
          <a:xfrm>
            <a:off x="360000" y="841669"/>
            <a:ext cx="6096000" cy="400110"/>
          </a:xfrm>
          <a:prstGeom prst="rect">
            <a:avLst/>
          </a:prstGeom>
          <a:noFill/>
        </p:spPr>
        <p:txBody>
          <a:bodyPr wrap="square" lIns="91440" tIns="45720" rIns="91440" bIns="45720" anchor="t">
            <a:spAutoFit/>
          </a:bodyPr>
          <a:lstStyle/>
          <a:p>
            <a:r>
              <a:rPr lang="en-AU" sz="2000">
                <a:solidFill>
                  <a:schemeClr val="accent1">
                    <a:lumMod val="49000"/>
                    <a:lumOff val="51000"/>
                  </a:schemeClr>
                </a:solidFill>
              </a:rPr>
              <a:t>1.2a </a:t>
            </a:r>
            <a:endParaRPr lang="en-AU" sz="2000">
              <a:solidFill>
                <a:schemeClr val="accent1">
                  <a:lumMod val="49000"/>
                  <a:lumOff val="51000"/>
                </a:schemeClr>
              </a:solidFill>
              <a:cs typeface="Arial"/>
            </a:endParaRPr>
          </a:p>
        </p:txBody>
      </p:sp>
      <p:sp>
        <p:nvSpPr>
          <p:cNvPr id="23" name="TextBox 22" descr="A time line of dates and information that starts at 1800's and finishes at 1905">
            <a:extLst>
              <a:ext uri="{FF2B5EF4-FFF2-40B4-BE49-F238E27FC236}">
                <a16:creationId xmlns:a16="http://schemas.microsoft.com/office/drawing/2014/main" id="{A93CA51F-FA02-D119-768A-D21D686C25B3}"/>
              </a:ext>
            </a:extLst>
          </p:cNvPr>
          <p:cNvSpPr txBox="1"/>
          <p:nvPr/>
        </p:nvSpPr>
        <p:spPr>
          <a:xfrm>
            <a:off x="359999" y="1387269"/>
            <a:ext cx="714201" cy="363941"/>
          </a:xfrm>
          <a:prstGeom prst="rect">
            <a:avLst/>
          </a:prstGeom>
          <a:noFill/>
        </p:spPr>
        <p:txBody>
          <a:bodyPr wrap="square" lIns="91440" tIns="45720" rIns="91440" bIns="45720" rtlCol="0" anchor="ctr">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r>
              <a:rPr lang="en-US" sz="1600" b="1">
                <a:latin typeface="Arial"/>
                <a:ea typeface="Noto Sans"/>
                <a:cs typeface="Noto Sans"/>
              </a:rPr>
              <a:t>Start</a:t>
            </a:r>
          </a:p>
        </p:txBody>
      </p:sp>
      <p:grpSp>
        <p:nvGrpSpPr>
          <p:cNvPr id="2" name="Group 1">
            <a:extLst>
              <a:ext uri="{FF2B5EF4-FFF2-40B4-BE49-F238E27FC236}">
                <a16:creationId xmlns:a16="http://schemas.microsoft.com/office/drawing/2014/main" id="{77D4FA49-EDF6-647A-E66F-BFC26482A184}"/>
              </a:ext>
              <a:ext uri="{C183D7F6-B498-43B3-948B-1728B52AA6E4}">
                <adec:decorative xmlns:adec="http://schemas.microsoft.com/office/drawing/2017/decorative" val="1"/>
              </a:ext>
            </a:extLst>
          </p:cNvPr>
          <p:cNvGrpSpPr/>
          <p:nvPr/>
        </p:nvGrpSpPr>
        <p:grpSpPr>
          <a:xfrm>
            <a:off x="717105" y="1793961"/>
            <a:ext cx="1197342" cy="4426424"/>
            <a:chOff x="717105" y="1793961"/>
            <a:chExt cx="1197342" cy="4426424"/>
          </a:xfrm>
        </p:grpSpPr>
        <p:cxnSp>
          <p:nvCxnSpPr>
            <p:cNvPr id="24" name="Straight Connector 23">
              <a:extLst>
                <a:ext uri="{FF2B5EF4-FFF2-40B4-BE49-F238E27FC236}">
                  <a16:creationId xmlns:a16="http://schemas.microsoft.com/office/drawing/2014/main" id="{8FB86711-8F7B-0A18-D3F8-4B7E77288173}"/>
                </a:ext>
                <a:ext uri="{C183D7F6-B498-43B3-948B-1728B52AA6E4}">
                  <adec:decorative xmlns:adec="http://schemas.microsoft.com/office/drawing/2017/decorative" val="1"/>
                </a:ext>
              </a:extLst>
            </p:cNvPr>
            <p:cNvCxnSpPr>
              <a:cxnSpLocks/>
            </p:cNvCxnSpPr>
            <p:nvPr/>
          </p:nvCxnSpPr>
          <p:spPr>
            <a:xfrm flipV="1">
              <a:off x="717105" y="1793961"/>
              <a:ext cx="0" cy="4426424"/>
            </a:xfrm>
            <a:prstGeom prst="line">
              <a:avLst/>
            </a:prstGeom>
            <a:ln w="50800">
              <a:solidFill>
                <a:schemeClr val="tx1">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descr="A time line of dates and information that starts at 1800's and finishes at 1905">
              <a:extLst>
                <a:ext uri="{FF2B5EF4-FFF2-40B4-BE49-F238E27FC236}">
                  <a16:creationId xmlns:a16="http://schemas.microsoft.com/office/drawing/2014/main" id="{57B8DA01-BB34-41DE-2105-1E98D71FF993}"/>
                </a:ext>
                <a:ext uri="{C183D7F6-B498-43B3-948B-1728B52AA6E4}">
                  <adec:decorative xmlns:adec="http://schemas.microsoft.com/office/drawing/2017/decorative" val="1"/>
                </a:ext>
              </a:extLst>
            </p:cNvPr>
            <p:cNvCxnSpPr>
              <a:cxnSpLocks/>
            </p:cNvCxnSpPr>
            <p:nvPr/>
          </p:nvCxnSpPr>
          <p:spPr>
            <a:xfrm>
              <a:off x="717105" y="2079899"/>
              <a:ext cx="1197342"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7" name="Straight Connector 36" descr="A time line of dates and information that starts at 1800's and finishes at 1905">
              <a:extLst>
                <a:ext uri="{FF2B5EF4-FFF2-40B4-BE49-F238E27FC236}">
                  <a16:creationId xmlns:a16="http://schemas.microsoft.com/office/drawing/2014/main" id="{193ED519-95E1-179B-763C-B68B0DE824A4}"/>
                </a:ext>
                <a:ext uri="{C183D7F6-B498-43B3-948B-1728B52AA6E4}">
                  <adec:decorative xmlns:adec="http://schemas.microsoft.com/office/drawing/2017/decorative" val="1"/>
                </a:ext>
              </a:extLst>
            </p:cNvPr>
            <p:cNvCxnSpPr>
              <a:cxnSpLocks/>
            </p:cNvCxnSpPr>
            <p:nvPr/>
          </p:nvCxnSpPr>
          <p:spPr>
            <a:xfrm>
              <a:off x="717105" y="3290311"/>
              <a:ext cx="1197342"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7" name="Straight Connector 56" descr="A time line of dates and information that starts at 1800's and finishes at 1905">
              <a:extLst>
                <a:ext uri="{FF2B5EF4-FFF2-40B4-BE49-F238E27FC236}">
                  <a16:creationId xmlns:a16="http://schemas.microsoft.com/office/drawing/2014/main" id="{1B85A3AA-2F14-F98D-5575-004EDED30C33}"/>
                </a:ext>
                <a:ext uri="{C183D7F6-B498-43B3-948B-1728B52AA6E4}">
                  <adec:decorative xmlns:adec="http://schemas.microsoft.com/office/drawing/2017/decorative" val="1"/>
                </a:ext>
              </a:extLst>
            </p:cNvPr>
            <p:cNvCxnSpPr>
              <a:cxnSpLocks/>
            </p:cNvCxnSpPr>
            <p:nvPr/>
          </p:nvCxnSpPr>
          <p:spPr>
            <a:xfrm>
              <a:off x="717105" y="4500724"/>
              <a:ext cx="1197342"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8" name="Straight Connector 57" descr="A time line of dates and information that starts at 1800's and finishes at 1905">
              <a:extLst>
                <a:ext uri="{FF2B5EF4-FFF2-40B4-BE49-F238E27FC236}">
                  <a16:creationId xmlns:a16="http://schemas.microsoft.com/office/drawing/2014/main" id="{EE5BE96B-1519-4BEE-811B-58A2610CFDB3}"/>
                </a:ext>
                <a:ext uri="{C183D7F6-B498-43B3-948B-1728B52AA6E4}">
                  <adec:decorative xmlns:adec="http://schemas.microsoft.com/office/drawing/2017/decorative" val="1"/>
                </a:ext>
              </a:extLst>
            </p:cNvPr>
            <p:cNvCxnSpPr>
              <a:cxnSpLocks/>
            </p:cNvCxnSpPr>
            <p:nvPr/>
          </p:nvCxnSpPr>
          <p:spPr>
            <a:xfrm>
              <a:off x="717105" y="5711136"/>
              <a:ext cx="1197342"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36" name="Freeform 35">
            <a:extLst>
              <a:ext uri="{FF2B5EF4-FFF2-40B4-BE49-F238E27FC236}">
                <a16:creationId xmlns:a16="http://schemas.microsoft.com/office/drawing/2014/main" id="{D16F52B2-72EF-C12E-A09A-3D2A4D12DA27}"/>
              </a:ext>
            </a:extLst>
          </p:cNvPr>
          <p:cNvSpPr/>
          <p:nvPr/>
        </p:nvSpPr>
        <p:spPr>
          <a:xfrm>
            <a:off x="2196033" y="1522211"/>
            <a:ext cx="1102697" cy="1115376"/>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800" dirty="0">
                <a:solidFill>
                  <a:schemeClr val="accent1"/>
                </a:solidFill>
              </a:rPr>
              <a:t>2000’s – onwards</a:t>
            </a:r>
          </a:p>
        </p:txBody>
      </p:sp>
      <p:sp>
        <p:nvSpPr>
          <p:cNvPr id="32" name="Freeform 31">
            <a:extLst>
              <a:ext uri="{FF2B5EF4-FFF2-40B4-BE49-F238E27FC236}">
                <a16:creationId xmlns:a16="http://schemas.microsoft.com/office/drawing/2014/main" id="{DD43F876-1808-B567-942C-EEE3B86677EA}"/>
              </a:ext>
            </a:extLst>
          </p:cNvPr>
          <p:cNvSpPr/>
          <p:nvPr/>
        </p:nvSpPr>
        <p:spPr>
          <a:xfrm>
            <a:off x="3298731" y="1522211"/>
            <a:ext cx="8296237" cy="1115376"/>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14000"/>
              </a:lnSpc>
              <a:spcAft>
                <a:spcPts val="600"/>
              </a:spcAft>
            </a:pPr>
            <a:r>
              <a:rPr lang="en-US" sz="1600" b="1" dirty="0">
                <a:solidFill>
                  <a:schemeClr val="bg1"/>
                </a:solidFill>
                <a:cs typeface="Arial"/>
              </a:rPr>
              <a:t>Software accessibility</a:t>
            </a:r>
          </a:p>
          <a:p>
            <a:pPr>
              <a:lnSpc>
                <a:spcPct val="114000"/>
              </a:lnSpc>
              <a:spcAft>
                <a:spcPts val="600"/>
              </a:spcAft>
            </a:pPr>
            <a:r>
              <a:rPr lang="en-US" sz="1600" dirty="0">
                <a:solidFill>
                  <a:schemeClr val="bg1"/>
                </a:solidFill>
                <a:ea typeface="Open Sans Light"/>
                <a:cs typeface="Arial"/>
              </a:rPr>
              <a:t>Digital camera and editing software such as iMovie and Adobe Premiere became more affordable accessible which led to independent artists creating their own dance films. </a:t>
            </a:r>
          </a:p>
        </p:txBody>
      </p:sp>
      <p:sp>
        <p:nvSpPr>
          <p:cNvPr id="46" name="Freeform 45">
            <a:extLst>
              <a:ext uri="{FF2B5EF4-FFF2-40B4-BE49-F238E27FC236}">
                <a16:creationId xmlns:a16="http://schemas.microsoft.com/office/drawing/2014/main" id="{EBE823DB-F96A-F320-2287-26CDA958DD13}"/>
              </a:ext>
            </a:extLst>
          </p:cNvPr>
          <p:cNvSpPr/>
          <p:nvPr/>
        </p:nvSpPr>
        <p:spPr>
          <a:xfrm>
            <a:off x="2196033" y="2732623"/>
            <a:ext cx="1102697" cy="1115376"/>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800" dirty="0">
                <a:solidFill>
                  <a:schemeClr val="accent1"/>
                </a:solidFill>
              </a:rPr>
              <a:t>Late 2000’s – 2010’s</a:t>
            </a:r>
          </a:p>
        </p:txBody>
      </p:sp>
      <p:sp>
        <p:nvSpPr>
          <p:cNvPr id="45" name="Freeform 44">
            <a:extLst>
              <a:ext uri="{FF2B5EF4-FFF2-40B4-BE49-F238E27FC236}">
                <a16:creationId xmlns:a16="http://schemas.microsoft.com/office/drawing/2014/main" id="{C30520B2-A4C6-7DED-5424-B3A9EF90142D}"/>
              </a:ext>
            </a:extLst>
          </p:cNvPr>
          <p:cNvSpPr/>
          <p:nvPr/>
        </p:nvSpPr>
        <p:spPr>
          <a:xfrm>
            <a:off x="3298731" y="2732623"/>
            <a:ext cx="8296237" cy="1115376"/>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14000"/>
              </a:lnSpc>
              <a:spcAft>
                <a:spcPts val="600"/>
              </a:spcAft>
            </a:pPr>
            <a:r>
              <a:rPr lang="en-US" sz="1600" b="1" dirty="0">
                <a:solidFill>
                  <a:schemeClr val="bg1"/>
                </a:solidFill>
                <a:ea typeface="Arial" charset="0"/>
                <a:cs typeface="Poppins"/>
              </a:rPr>
              <a:t>Social Media</a:t>
            </a:r>
          </a:p>
          <a:p>
            <a:pPr>
              <a:lnSpc>
                <a:spcPct val="114000"/>
              </a:lnSpc>
              <a:spcAft>
                <a:spcPts val="600"/>
              </a:spcAft>
            </a:pPr>
            <a:r>
              <a:rPr lang="en-US" sz="1600" dirty="0">
                <a:solidFill>
                  <a:schemeClr val="bg1"/>
                </a:solidFill>
                <a:ea typeface="Open Sans Light"/>
                <a:cs typeface="Arial"/>
              </a:rPr>
              <a:t>Online platforms became available for sharing dance film. </a:t>
            </a:r>
            <a:endParaRPr lang="en-US" sz="1600" dirty="0">
              <a:solidFill>
                <a:srgbClr val="000000"/>
              </a:solidFill>
              <a:ea typeface="Open Sans Light"/>
              <a:cs typeface="Arial"/>
            </a:endParaRPr>
          </a:p>
        </p:txBody>
      </p:sp>
      <p:sp>
        <p:nvSpPr>
          <p:cNvPr id="50" name="Freeform 49">
            <a:extLst>
              <a:ext uri="{FF2B5EF4-FFF2-40B4-BE49-F238E27FC236}">
                <a16:creationId xmlns:a16="http://schemas.microsoft.com/office/drawing/2014/main" id="{D47E6884-84C6-DE9D-6A0E-BB83B19E2EA6}"/>
              </a:ext>
            </a:extLst>
          </p:cNvPr>
          <p:cNvSpPr/>
          <p:nvPr/>
        </p:nvSpPr>
        <p:spPr>
          <a:xfrm>
            <a:off x="2196033" y="3943036"/>
            <a:ext cx="1102697" cy="1115376"/>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800" dirty="0">
                <a:solidFill>
                  <a:schemeClr val="accent1"/>
                </a:solidFill>
              </a:rPr>
              <a:t>2015</a:t>
            </a:r>
          </a:p>
        </p:txBody>
      </p:sp>
      <p:sp>
        <p:nvSpPr>
          <p:cNvPr id="49" name="Freeform 48">
            <a:extLst>
              <a:ext uri="{FF2B5EF4-FFF2-40B4-BE49-F238E27FC236}">
                <a16:creationId xmlns:a16="http://schemas.microsoft.com/office/drawing/2014/main" id="{23132747-344F-D7D7-50C9-CED5F2C6EF4E}"/>
              </a:ext>
            </a:extLst>
          </p:cNvPr>
          <p:cNvSpPr/>
          <p:nvPr/>
        </p:nvSpPr>
        <p:spPr>
          <a:xfrm>
            <a:off x="3298731" y="3943036"/>
            <a:ext cx="8296237" cy="1115376"/>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14000"/>
              </a:lnSpc>
              <a:spcAft>
                <a:spcPts val="600"/>
              </a:spcAft>
            </a:pPr>
            <a:r>
              <a:rPr lang="en-US" sz="1600" b="1" dirty="0">
                <a:solidFill>
                  <a:schemeClr val="bg1"/>
                </a:solidFill>
                <a:cs typeface="Poppins"/>
              </a:rPr>
              <a:t>Smartphones</a:t>
            </a:r>
          </a:p>
          <a:p>
            <a:pPr>
              <a:lnSpc>
                <a:spcPct val="114000"/>
              </a:lnSpc>
              <a:spcAft>
                <a:spcPts val="600"/>
              </a:spcAft>
            </a:pPr>
            <a:r>
              <a:rPr lang="en-US" sz="1600" dirty="0">
                <a:solidFill>
                  <a:schemeClr val="bg1"/>
                </a:solidFill>
                <a:ea typeface="Open Sans Light"/>
                <a:cs typeface="Noto Sans ExtraLight" panose="020B0302040504020204" pitchFamily="34" charset="0"/>
              </a:rPr>
              <a:t>High quality cameras in phones made filming easier than ever. Apps like </a:t>
            </a:r>
            <a:r>
              <a:rPr lang="en-US" sz="1600" dirty="0" err="1">
                <a:solidFill>
                  <a:schemeClr val="bg1"/>
                </a:solidFill>
                <a:ea typeface="Open Sans Light"/>
                <a:cs typeface="Noto Sans ExtraLight" panose="020B0302040504020204" pitchFamily="34" charset="0"/>
              </a:rPr>
              <a:t>CapCut</a:t>
            </a:r>
            <a:r>
              <a:rPr lang="en-US" sz="1600" dirty="0">
                <a:solidFill>
                  <a:schemeClr val="bg1"/>
                </a:solidFill>
                <a:ea typeface="Open Sans Light"/>
                <a:cs typeface="Noto Sans ExtraLight" panose="020B0302040504020204" pitchFamily="34" charset="0"/>
              </a:rPr>
              <a:t> and </a:t>
            </a:r>
            <a:r>
              <a:rPr lang="en-US" sz="1600" dirty="0" err="1">
                <a:solidFill>
                  <a:schemeClr val="bg1"/>
                </a:solidFill>
                <a:ea typeface="Open Sans Light"/>
                <a:cs typeface="Noto Sans ExtraLight" panose="020B0302040504020204" pitchFamily="34" charset="0"/>
              </a:rPr>
              <a:t>InShot</a:t>
            </a:r>
            <a:r>
              <a:rPr lang="en-US" sz="1600" dirty="0">
                <a:solidFill>
                  <a:schemeClr val="bg1"/>
                </a:solidFill>
                <a:ea typeface="Open Sans Light"/>
                <a:cs typeface="Noto Sans ExtraLight" panose="020B0302040504020204" pitchFamily="34" charset="0"/>
              </a:rPr>
              <a:t> allowed creators to edit directly from their devices.</a:t>
            </a:r>
          </a:p>
        </p:txBody>
      </p:sp>
      <p:sp>
        <p:nvSpPr>
          <p:cNvPr id="52" name="Freeform 51">
            <a:extLst>
              <a:ext uri="{FF2B5EF4-FFF2-40B4-BE49-F238E27FC236}">
                <a16:creationId xmlns:a16="http://schemas.microsoft.com/office/drawing/2014/main" id="{5D7FD8BB-B30B-0863-D6AE-D7DC37584936}"/>
              </a:ext>
            </a:extLst>
          </p:cNvPr>
          <p:cNvSpPr/>
          <p:nvPr/>
        </p:nvSpPr>
        <p:spPr>
          <a:xfrm>
            <a:off x="2196033" y="5153448"/>
            <a:ext cx="1102697" cy="1115376"/>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800" dirty="0">
                <a:solidFill>
                  <a:schemeClr val="accent1"/>
                </a:solidFill>
              </a:rPr>
              <a:t>2019</a:t>
            </a:r>
          </a:p>
        </p:txBody>
      </p:sp>
      <p:sp>
        <p:nvSpPr>
          <p:cNvPr id="51" name="Freeform 50">
            <a:extLst>
              <a:ext uri="{FF2B5EF4-FFF2-40B4-BE49-F238E27FC236}">
                <a16:creationId xmlns:a16="http://schemas.microsoft.com/office/drawing/2014/main" id="{26E639D7-4778-5E35-7B8A-2AF5ACA454FA}"/>
              </a:ext>
            </a:extLst>
          </p:cNvPr>
          <p:cNvSpPr/>
          <p:nvPr/>
        </p:nvSpPr>
        <p:spPr>
          <a:xfrm>
            <a:off x="3298731" y="5153448"/>
            <a:ext cx="8296237" cy="1115376"/>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14000"/>
              </a:lnSpc>
              <a:spcAft>
                <a:spcPts val="600"/>
              </a:spcAft>
            </a:pPr>
            <a:r>
              <a:rPr lang="en-US" sz="1600" b="1" dirty="0">
                <a:solidFill>
                  <a:schemeClr val="bg1"/>
                </a:solidFill>
                <a:cs typeface="Poppins"/>
              </a:rPr>
              <a:t>COVID-19 pandemic</a:t>
            </a:r>
            <a:endParaRPr lang="en-US" sz="1600" dirty="0"/>
          </a:p>
          <a:p>
            <a:pPr>
              <a:lnSpc>
                <a:spcPct val="114000"/>
              </a:lnSpc>
              <a:spcAft>
                <a:spcPts val="600"/>
              </a:spcAft>
            </a:pPr>
            <a:r>
              <a:rPr lang="en-US" sz="1600" dirty="0">
                <a:solidFill>
                  <a:schemeClr val="bg1"/>
                </a:solidFill>
                <a:ea typeface="Open Sans Light"/>
              </a:rPr>
              <a:t>Live performances shifted to digital platforms. Virtual dance festivals and Zoom choreography gained popularity. Sydney Dance Company created a series of dance films.</a:t>
            </a:r>
            <a:endParaRPr lang="en-US" sz="1600" dirty="0">
              <a:solidFill>
                <a:schemeClr val="bg1"/>
              </a:solidFill>
            </a:endParaRPr>
          </a:p>
        </p:txBody>
      </p:sp>
      <p:sp>
        <p:nvSpPr>
          <p:cNvPr id="3" name="Slide Number Placeholder 3">
            <a:extLst>
              <a:ext uri="{FF2B5EF4-FFF2-40B4-BE49-F238E27FC236}">
                <a16:creationId xmlns:a16="http://schemas.microsoft.com/office/drawing/2014/main" id="{79B28DFB-8862-223F-4E54-BE53BD061E2A}"/>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16</a:t>
            </a:fld>
            <a:endParaRPr lang="en-AU" sz="1200" dirty="0"/>
          </a:p>
        </p:txBody>
      </p:sp>
      <p:sp>
        <p:nvSpPr>
          <p:cNvPr id="5" name="TextBox 4">
            <a:extLst>
              <a:ext uri="{FF2B5EF4-FFF2-40B4-BE49-F238E27FC236}">
                <a16:creationId xmlns:a16="http://schemas.microsoft.com/office/drawing/2014/main" id="{4F7549C6-3157-F3E8-A034-DE37906FDDC1}"/>
              </a:ext>
            </a:extLst>
          </p:cNvPr>
          <p:cNvSpPr txBox="1"/>
          <p:nvPr/>
        </p:nvSpPr>
        <p:spPr>
          <a:xfrm>
            <a:off x="359999" y="6480556"/>
            <a:ext cx="6123214" cy="215444"/>
          </a:xfrm>
          <a:prstGeom prst="rect">
            <a:avLst/>
          </a:prstGeom>
          <a:noFill/>
        </p:spPr>
        <p:txBody>
          <a:bodyPr wrap="square">
            <a:spAutoFit/>
          </a:bodyPr>
          <a:lstStyle/>
          <a:p>
            <a:r>
              <a:rPr lang="en-AU" sz="800" dirty="0"/>
              <a:t>TEAK / DISCO, </a:t>
            </a:r>
            <a:r>
              <a:rPr lang="en-AU" sz="800" i="1" dirty="0">
                <a:hlinkClick r:id="rId2"/>
              </a:rPr>
              <a:t>Dance Film – an Alliance of Dance and Moving Image</a:t>
            </a:r>
            <a:r>
              <a:rPr lang="en-AU" sz="800" dirty="0">
                <a:hlinkClick r:id="rId2"/>
              </a:rPr>
              <a:t>, </a:t>
            </a:r>
            <a:r>
              <a:rPr lang="en-AU" sz="800" dirty="0"/>
              <a:t>accessed 10 December 2025. </a:t>
            </a:r>
          </a:p>
        </p:txBody>
      </p:sp>
    </p:spTree>
    <p:extLst>
      <p:ext uri="{BB962C8B-B14F-4D97-AF65-F5344CB8AC3E}">
        <p14:creationId xmlns:p14="http://schemas.microsoft.com/office/powerpoint/2010/main" val="1258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CFEEC-8CAF-E440-3493-D079C4EEC7BE}"/>
            </a:ext>
          </a:extLst>
        </p:cNvPr>
        <p:cNvGrpSpPr/>
        <p:nvPr/>
      </p:nvGrpSpPr>
      <p:grpSpPr>
        <a:xfrm>
          <a:off x="0" y="0"/>
          <a:ext cx="0" cy="0"/>
          <a:chOff x="0" y="0"/>
          <a:chExt cx="0" cy="0"/>
        </a:xfrm>
      </p:grpSpPr>
      <p:sp>
        <p:nvSpPr>
          <p:cNvPr id="10" name="Title 2">
            <a:extLst>
              <a:ext uri="{FF2B5EF4-FFF2-40B4-BE49-F238E27FC236}">
                <a16:creationId xmlns:a16="http://schemas.microsoft.com/office/drawing/2014/main" id="{3CBFC984-9F7C-72DF-FB50-EADE91D390CF}"/>
              </a:ext>
            </a:extLst>
          </p:cNvPr>
          <p:cNvSpPr txBox="1">
            <a:spLocks noGrp="1"/>
          </p:cNvSpPr>
          <p:nvPr>
            <p:ph type="title" idx="4294967295"/>
          </p:nvPr>
        </p:nvSpPr>
        <p:spPr>
          <a:xfrm>
            <a:off x="360000" y="373864"/>
            <a:ext cx="11484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a:ea typeface="+mj-ea"/>
                <a:cs typeface="Arial"/>
              </a:rPr>
              <a:t>The history of dance film  (6)</a:t>
            </a:r>
            <a:endPar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19" name="TextBox 18">
            <a:extLst>
              <a:ext uri="{FF2B5EF4-FFF2-40B4-BE49-F238E27FC236}">
                <a16:creationId xmlns:a16="http://schemas.microsoft.com/office/drawing/2014/main" id="{C2AF9C85-2C2B-3993-F435-93FE125E4999}"/>
              </a:ext>
            </a:extLst>
          </p:cNvPr>
          <p:cNvSpPr txBox="1"/>
          <p:nvPr/>
        </p:nvSpPr>
        <p:spPr>
          <a:xfrm>
            <a:off x="360000" y="841669"/>
            <a:ext cx="6096000" cy="400110"/>
          </a:xfrm>
          <a:prstGeom prst="rect">
            <a:avLst/>
          </a:prstGeom>
          <a:noFill/>
        </p:spPr>
        <p:txBody>
          <a:bodyPr wrap="square" lIns="91440" tIns="45720" rIns="91440" bIns="45720" anchor="t">
            <a:spAutoFit/>
          </a:bodyPr>
          <a:lstStyle/>
          <a:p>
            <a:r>
              <a:rPr lang="en-AU" sz="2000">
                <a:solidFill>
                  <a:schemeClr val="accent1">
                    <a:lumMod val="49000"/>
                    <a:lumOff val="51000"/>
                  </a:schemeClr>
                </a:solidFill>
              </a:rPr>
              <a:t>1.2a </a:t>
            </a:r>
            <a:endParaRPr lang="en-AU" sz="2000">
              <a:solidFill>
                <a:schemeClr val="accent1">
                  <a:lumMod val="49000"/>
                  <a:lumOff val="51000"/>
                </a:schemeClr>
              </a:solidFill>
              <a:cs typeface="Arial"/>
            </a:endParaRPr>
          </a:p>
        </p:txBody>
      </p:sp>
      <p:sp>
        <p:nvSpPr>
          <p:cNvPr id="23" name="TextBox 22" descr="A time line of dates and information that starts at 1800's and finishes at 1905">
            <a:extLst>
              <a:ext uri="{FF2B5EF4-FFF2-40B4-BE49-F238E27FC236}">
                <a16:creationId xmlns:a16="http://schemas.microsoft.com/office/drawing/2014/main" id="{C4662FB6-ACC6-613B-8C9E-8328003DBF23}"/>
              </a:ext>
            </a:extLst>
          </p:cNvPr>
          <p:cNvSpPr txBox="1"/>
          <p:nvPr/>
        </p:nvSpPr>
        <p:spPr>
          <a:xfrm>
            <a:off x="360000" y="1261741"/>
            <a:ext cx="730032" cy="307668"/>
          </a:xfrm>
          <a:prstGeom prst="rect">
            <a:avLst/>
          </a:prstGeom>
          <a:noFill/>
        </p:spPr>
        <p:txBody>
          <a:bodyPr wrap="square" lIns="91440" tIns="45720" rIns="91440" bIns="45720" rtlCol="0" anchor="ctr">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r>
              <a:rPr lang="en-US" sz="1600" b="1">
                <a:latin typeface="Arial"/>
                <a:ea typeface="Noto Sans"/>
                <a:cs typeface="Noto Sans"/>
              </a:rPr>
              <a:t>Start</a:t>
            </a:r>
          </a:p>
        </p:txBody>
      </p:sp>
      <p:grpSp>
        <p:nvGrpSpPr>
          <p:cNvPr id="5" name="Group 4">
            <a:extLst>
              <a:ext uri="{FF2B5EF4-FFF2-40B4-BE49-F238E27FC236}">
                <a16:creationId xmlns:a16="http://schemas.microsoft.com/office/drawing/2014/main" id="{CFC0390B-19BD-D586-E582-5B25D88C355B}"/>
              </a:ext>
              <a:ext uri="{C183D7F6-B498-43B3-948B-1728B52AA6E4}">
                <adec:decorative xmlns:adec="http://schemas.microsoft.com/office/drawing/2017/decorative" val="1"/>
              </a:ext>
            </a:extLst>
          </p:cNvPr>
          <p:cNvGrpSpPr/>
          <p:nvPr/>
        </p:nvGrpSpPr>
        <p:grpSpPr>
          <a:xfrm>
            <a:off x="725021" y="1605550"/>
            <a:ext cx="1223881" cy="4625568"/>
            <a:chOff x="710214" y="1640064"/>
            <a:chExt cx="1174235" cy="5089915"/>
          </a:xfrm>
        </p:grpSpPr>
        <p:cxnSp>
          <p:nvCxnSpPr>
            <p:cNvPr id="24" name="Straight Connector 23">
              <a:extLst>
                <a:ext uri="{FF2B5EF4-FFF2-40B4-BE49-F238E27FC236}">
                  <a16:creationId xmlns:a16="http://schemas.microsoft.com/office/drawing/2014/main" id="{B9B7F72D-3CB8-8C8D-AA8B-275DB118D5C9}"/>
                </a:ext>
                <a:ext uri="{C183D7F6-B498-43B3-948B-1728B52AA6E4}">
                  <adec:decorative xmlns:adec="http://schemas.microsoft.com/office/drawing/2017/decorative" val="1"/>
                </a:ext>
              </a:extLst>
            </p:cNvPr>
            <p:cNvCxnSpPr>
              <a:cxnSpLocks/>
            </p:cNvCxnSpPr>
            <p:nvPr/>
          </p:nvCxnSpPr>
          <p:spPr>
            <a:xfrm flipV="1">
              <a:off x="710214" y="1640064"/>
              <a:ext cx="0" cy="5089915"/>
            </a:xfrm>
            <a:prstGeom prst="line">
              <a:avLst/>
            </a:prstGeom>
            <a:ln w="50800">
              <a:solidFill>
                <a:schemeClr val="tx1">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descr="A time line of dates and information that starts at 1800's and finishes at 1905">
              <a:extLst>
                <a:ext uri="{FF2B5EF4-FFF2-40B4-BE49-F238E27FC236}">
                  <a16:creationId xmlns:a16="http://schemas.microsoft.com/office/drawing/2014/main" id="{8842A0E2-1AE4-C736-46B5-65712C9A30EB}"/>
                </a:ext>
                <a:ext uri="{C183D7F6-B498-43B3-948B-1728B52AA6E4}">
                  <adec:decorative xmlns:adec="http://schemas.microsoft.com/office/drawing/2017/decorative" val="1"/>
                </a:ext>
              </a:extLst>
            </p:cNvPr>
            <p:cNvCxnSpPr>
              <a:cxnSpLocks/>
            </p:cNvCxnSpPr>
            <p:nvPr/>
          </p:nvCxnSpPr>
          <p:spPr>
            <a:xfrm>
              <a:off x="710214" y="1906056"/>
              <a:ext cx="1174235"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7" name="Straight Connector 36" descr="A time line of dates and information that starts at 1800's and finishes at 1905">
              <a:extLst>
                <a:ext uri="{FF2B5EF4-FFF2-40B4-BE49-F238E27FC236}">
                  <a16:creationId xmlns:a16="http://schemas.microsoft.com/office/drawing/2014/main" id="{228C8B92-3F6B-8A23-0E7D-525296A81657}"/>
                </a:ext>
                <a:ext uri="{C183D7F6-B498-43B3-948B-1728B52AA6E4}">
                  <adec:decorative xmlns:adec="http://schemas.microsoft.com/office/drawing/2017/decorative" val="1"/>
                </a:ext>
              </a:extLst>
            </p:cNvPr>
            <p:cNvCxnSpPr>
              <a:cxnSpLocks/>
            </p:cNvCxnSpPr>
            <p:nvPr/>
          </p:nvCxnSpPr>
          <p:spPr>
            <a:xfrm>
              <a:off x="710214" y="2982340"/>
              <a:ext cx="1174235"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7" name="Straight Connector 56" descr="A time line of dates and information that starts at 1800's and finishes at 1905">
              <a:extLst>
                <a:ext uri="{FF2B5EF4-FFF2-40B4-BE49-F238E27FC236}">
                  <a16:creationId xmlns:a16="http://schemas.microsoft.com/office/drawing/2014/main" id="{D41ABE2A-155F-4193-F55E-B92E0CC8998D}"/>
                </a:ext>
                <a:ext uri="{C183D7F6-B498-43B3-948B-1728B52AA6E4}">
                  <adec:decorative xmlns:adec="http://schemas.microsoft.com/office/drawing/2017/decorative" val="1"/>
                </a:ext>
              </a:extLst>
            </p:cNvPr>
            <p:cNvCxnSpPr>
              <a:cxnSpLocks/>
            </p:cNvCxnSpPr>
            <p:nvPr/>
          </p:nvCxnSpPr>
          <p:spPr>
            <a:xfrm>
              <a:off x="710214" y="4058624"/>
              <a:ext cx="1174235"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8" name="Straight Connector 57" descr="A time line of dates and information that starts at 1800's and finishes at 1905">
              <a:extLst>
                <a:ext uri="{FF2B5EF4-FFF2-40B4-BE49-F238E27FC236}">
                  <a16:creationId xmlns:a16="http://schemas.microsoft.com/office/drawing/2014/main" id="{275E974B-F51C-F53D-A7FE-04B462B41887}"/>
                </a:ext>
                <a:ext uri="{C183D7F6-B498-43B3-948B-1728B52AA6E4}">
                  <adec:decorative xmlns:adec="http://schemas.microsoft.com/office/drawing/2017/decorative" val="1"/>
                </a:ext>
              </a:extLst>
            </p:cNvPr>
            <p:cNvCxnSpPr>
              <a:cxnSpLocks/>
            </p:cNvCxnSpPr>
            <p:nvPr/>
          </p:nvCxnSpPr>
          <p:spPr>
            <a:xfrm>
              <a:off x="710214" y="5134908"/>
              <a:ext cx="1174235"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descr="A time line of dates and information that starts at 1800's and finishes at 1905">
              <a:extLst>
                <a:ext uri="{FF2B5EF4-FFF2-40B4-BE49-F238E27FC236}">
                  <a16:creationId xmlns:a16="http://schemas.microsoft.com/office/drawing/2014/main" id="{9D2CB301-FE15-F613-81E2-0BC6CAF35E66}"/>
                </a:ext>
                <a:ext uri="{C183D7F6-B498-43B3-948B-1728B52AA6E4}">
                  <adec:decorative xmlns:adec="http://schemas.microsoft.com/office/drawing/2017/decorative" val="1"/>
                </a:ext>
              </a:extLst>
            </p:cNvPr>
            <p:cNvCxnSpPr>
              <a:cxnSpLocks/>
            </p:cNvCxnSpPr>
            <p:nvPr/>
          </p:nvCxnSpPr>
          <p:spPr>
            <a:xfrm>
              <a:off x="710214" y="6211192"/>
              <a:ext cx="1174235" cy="0"/>
            </a:xfrm>
            <a:prstGeom prst="line">
              <a:avLst/>
            </a:prstGeom>
            <a:ln w="50800">
              <a:solidFill>
                <a:schemeClr val="tx1">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36" name="Freeform 35">
            <a:extLst>
              <a:ext uri="{FF2B5EF4-FFF2-40B4-BE49-F238E27FC236}">
                <a16:creationId xmlns:a16="http://schemas.microsoft.com/office/drawing/2014/main" id="{F8F2A228-962B-FC30-EFA0-9A6967BE7227}"/>
              </a:ext>
            </a:extLst>
          </p:cNvPr>
          <p:cNvSpPr/>
          <p:nvPr/>
        </p:nvSpPr>
        <p:spPr>
          <a:xfrm>
            <a:off x="2236731" y="1375818"/>
            <a:ext cx="1127139" cy="942916"/>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dirty="0">
                <a:solidFill>
                  <a:schemeClr val="accent1"/>
                </a:solidFill>
              </a:rPr>
              <a:t>2010’s – current</a:t>
            </a:r>
          </a:p>
        </p:txBody>
      </p:sp>
      <p:sp>
        <p:nvSpPr>
          <p:cNvPr id="32" name="Freeform 31">
            <a:extLst>
              <a:ext uri="{FF2B5EF4-FFF2-40B4-BE49-F238E27FC236}">
                <a16:creationId xmlns:a16="http://schemas.microsoft.com/office/drawing/2014/main" id="{F085D9C7-CCE8-272F-90FF-0E4A6D440275}"/>
              </a:ext>
            </a:extLst>
          </p:cNvPr>
          <p:cNvSpPr/>
          <p:nvPr/>
        </p:nvSpPr>
        <p:spPr>
          <a:xfrm>
            <a:off x="3363871" y="1375818"/>
            <a:ext cx="8480129" cy="942916"/>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14000"/>
              </a:lnSpc>
              <a:spcAft>
                <a:spcPts val="600"/>
              </a:spcAft>
            </a:pPr>
            <a:r>
              <a:rPr lang="en-US" sz="1400" b="1" dirty="0">
                <a:solidFill>
                  <a:schemeClr val="bg1"/>
                </a:solidFill>
                <a:cs typeface="Poppins"/>
              </a:rPr>
              <a:t>Rise of K-pop dance film</a:t>
            </a:r>
            <a:endParaRPr lang="en-US" sz="1400" dirty="0"/>
          </a:p>
          <a:p>
            <a:pPr>
              <a:lnSpc>
                <a:spcPct val="114000"/>
              </a:lnSpc>
              <a:spcAft>
                <a:spcPts val="600"/>
              </a:spcAft>
            </a:pPr>
            <a:r>
              <a:rPr lang="en-US" sz="1400" dirty="0">
                <a:solidFill>
                  <a:schemeClr val="bg1"/>
                </a:solidFill>
                <a:ea typeface="Open Sans Light"/>
                <a:cs typeface="Arial"/>
              </a:rPr>
              <a:t>Highly synchronized choreography filmed specifically for the camera gained global audiences through online video platforms.</a:t>
            </a:r>
          </a:p>
        </p:txBody>
      </p:sp>
      <p:sp>
        <p:nvSpPr>
          <p:cNvPr id="46" name="Freeform 45">
            <a:extLst>
              <a:ext uri="{FF2B5EF4-FFF2-40B4-BE49-F238E27FC236}">
                <a16:creationId xmlns:a16="http://schemas.microsoft.com/office/drawing/2014/main" id="{DEA5A811-5CD9-A25B-6DBD-2A6FFA0671DE}"/>
              </a:ext>
            </a:extLst>
          </p:cNvPr>
          <p:cNvSpPr/>
          <p:nvPr/>
        </p:nvSpPr>
        <p:spPr>
          <a:xfrm>
            <a:off x="2236731" y="2353914"/>
            <a:ext cx="1127139" cy="942916"/>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dirty="0">
                <a:solidFill>
                  <a:schemeClr val="accent1"/>
                </a:solidFill>
              </a:rPr>
              <a:t>2010’s – present</a:t>
            </a:r>
          </a:p>
        </p:txBody>
      </p:sp>
      <p:sp>
        <p:nvSpPr>
          <p:cNvPr id="45" name="Freeform 44">
            <a:extLst>
              <a:ext uri="{FF2B5EF4-FFF2-40B4-BE49-F238E27FC236}">
                <a16:creationId xmlns:a16="http://schemas.microsoft.com/office/drawing/2014/main" id="{1156B9F6-2B02-FA50-F28E-1543DC84BD27}"/>
              </a:ext>
            </a:extLst>
          </p:cNvPr>
          <p:cNvSpPr/>
          <p:nvPr/>
        </p:nvSpPr>
        <p:spPr>
          <a:xfrm>
            <a:off x="3363871" y="2353914"/>
            <a:ext cx="8480129" cy="942916"/>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14000"/>
              </a:lnSpc>
              <a:spcAft>
                <a:spcPts val="600"/>
              </a:spcAft>
            </a:pPr>
            <a:r>
              <a:rPr lang="en-US" sz="1400" b="1" dirty="0" err="1">
                <a:solidFill>
                  <a:schemeClr val="bg1"/>
                </a:solidFill>
                <a:ea typeface="Arial" charset="0"/>
                <a:cs typeface="Poppins"/>
              </a:rPr>
              <a:t>Amapiano</a:t>
            </a:r>
            <a:r>
              <a:rPr lang="en-US" sz="1400" b="1" dirty="0">
                <a:solidFill>
                  <a:schemeClr val="bg1"/>
                </a:solidFill>
                <a:ea typeface="Arial" charset="0"/>
                <a:cs typeface="Poppins"/>
              </a:rPr>
              <a:t> </a:t>
            </a:r>
          </a:p>
          <a:p>
            <a:pPr>
              <a:lnSpc>
                <a:spcPct val="114000"/>
              </a:lnSpc>
              <a:spcAft>
                <a:spcPts val="600"/>
              </a:spcAft>
            </a:pPr>
            <a:r>
              <a:rPr lang="en-AU" sz="1400" dirty="0">
                <a:solidFill>
                  <a:schemeClr val="bg1"/>
                </a:solidFill>
                <a:ea typeface="Open Sans Light"/>
                <a:cs typeface="Noto Sans ExtraLight" panose="020B0302040504020204" pitchFamily="34" charset="0"/>
              </a:rPr>
              <a:t>Originating in South African townships, </a:t>
            </a:r>
            <a:r>
              <a:rPr lang="en-AU" sz="1400" dirty="0" err="1">
                <a:solidFill>
                  <a:schemeClr val="bg1"/>
                </a:solidFill>
                <a:ea typeface="Open Sans Light"/>
                <a:cs typeface="Noto Sans ExtraLight" panose="020B0302040504020204" pitchFamily="34" charset="0"/>
              </a:rPr>
              <a:t>Amapiano</a:t>
            </a:r>
            <a:r>
              <a:rPr lang="en-AU" sz="1400" dirty="0">
                <a:solidFill>
                  <a:schemeClr val="bg1"/>
                </a:solidFill>
                <a:ea typeface="Open Sans Light"/>
                <a:cs typeface="Noto Sans ExtraLight" panose="020B0302040504020204" pitchFamily="34" charset="0"/>
              </a:rPr>
              <a:t> blends house, jazz, afrobeats, and kwaito. Social media platforms have supported its global spread as a filmed and shared dance practice.</a:t>
            </a:r>
            <a:endParaRPr lang="en-US" sz="1400" dirty="0">
              <a:solidFill>
                <a:schemeClr val="bg1"/>
              </a:solidFill>
              <a:ea typeface="Open Sans Light"/>
              <a:cs typeface="Noto Sans ExtraLight" panose="020B0302040504020204" pitchFamily="34" charset="0"/>
            </a:endParaRPr>
          </a:p>
        </p:txBody>
      </p:sp>
      <p:sp>
        <p:nvSpPr>
          <p:cNvPr id="50" name="Freeform 49">
            <a:extLst>
              <a:ext uri="{FF2B5EF4-FFF2-40B4-BE49-F238E27FC236}">
                <a16:creationId xmlns:a16="http://schemas.microsoft.com/office/drawing/2014/main" id="{864567DA-D5A0-C4A1-88FC-3DA8C7A1A48B}"/>
              </a:ext>
            </a:extLst>
          </p:cNvPr>
          <p:cNvSpPr/>
          <p:nvPr/>
        </p:nvSpPr>
        <p:spPr>
          <a:xfrm>
            <a:off x="2236731" y="3332010"/>
            <a:ext cx="1127139" cy="942916"/>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dirty="0">
                <a:solidFill>
                  <a:schemeClr val="accent1"/>
                </a:solidFill>
              </a:rPr>
              <a:t>2020’s – present</a:t>
            </a:r>
          </a:p>
        </p:txBody>
      </p:sp>
      <p:sp>
        <p:nvSpPr>
          <p:cNvPr id="49" name="Freeform 48">
            <a:extLst>
              <a:ext uri="{FF2B5EF4-FFF2-40B4-BE49-F238E27FC236}">
                <a16:creationId xmlns:a16="http://schemas.microsoft.com/office/drawing/2014/main" id="{DE1CBA26-7E7E-0A39-6FC1-4A52C6F036EC}"/>
              </a:ext>
            </a:extLst>
          </p:cNvPr>
          <p:cNvSpPr/>
          <p:nvPr/>
        </p:nvSpPr>
        <p:spPr>
          <a:xfrm>
            <a:off x="3363871" y="3332010"/>
            <a:ext cx="8480129" cy="942916"/>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14000"/>
              </a:lnSpc>
              <a:spcAft>
                <a:spcPts val="600"/>
              </a:spcAft>
            </a:pPr>
            <a:r>
              <a:rPr lang="en-US" sz="1400" b="1" dirty="0">
                <a:solidFill>
                  <a:schemeClr val="bg1"/>
                </a:solidFill>
                <a:ea typeface="Arial" charset="0"/>
                <a:cs typeface="Poppins"/>
              </a:rPr>
              <a:t>Hybrid works</a:t>
            </a:r>
          </a:p>
          <a:p>
            <a:pPr>
              <a:lnSpc>
                <a:spcPct val="114000"/>
              </a:lnSpc>
              <a:spcAft>
                <a:spcPts val="600"/>
              </a:spcAft>
            </a:pPr>
            <a:r>
              <a:rPr lang="en-US" sz="1400" dirty="0">
                <a:solidFill>
                  <a:schemeClr val="bg1"/>
                </a:solidFill>
                <a:ea typeface="Open Sans Light"/>
                <a:cs typeface="Noto Sans ExtraLight" panose="020B0302040504020204" pitchFamily="34" charset="0"/>
              </a:rPr>
              <a:t>Boom of number of dancers and choreographers using the film medium. Camera movement becomes part of the choreography. </a:t>
            </a:r>
          </a:p>
        </p:txBody>
      </p:sp>
      <p:sp>
        <p:nvSpPr>
          <p:cNvPr id="52" name="Freeform 51">
            <a:extLst>
              <a:ext uri="{FF2B5EF4-FFF2-40B4-BE49-F238E27FC236}">
                <a16:creationId xmlns:a16="http://schemas.microsoft.com/office/drawing/2014/main" id="{B22072D1-4DD9-5ECC-45C3-7CEA4CC3AB8B}"/>
              </a:ext>
            </a:extLst>
          </p:cNvPr>
          <p:cNvSpPr/>
          <p:nvPr/>
        </p:nvSpPr>
        <p:spPr>
          <a:xfrm>
            <a:off x="2236731" y="4310106"/>
            <a:ext cx="1127139" cy="942916"/>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dirty="0">
                <a:solidFill>
                  <a:schemeClr val="accent1"/>
                </a:solidFill>
              </a:rPr>
              <a:t>2020’s – present</a:t>
            </a:r>
          </a:p>
        </p:txBody>
      </p:sp>
      <p:sp>
        <p:nvSpPr>
          <p:cNvPr id="51" name="Freeform 50">
            <a:extLst>
              <a:ext uri="{FF2B5EF4-FFF2-40B4-BE49-F238E27FC236}">
                <a16:creationId xmlns:a16="http://schemas.microsoft.com/office/drawing/2014/main" id="{D58FE65A-89F7-1EE8-E5C1-FEED55019DB6}"/>
              </a:ext>
            </a:extLst>
          </p:cNvPr>
          <p:cNvSpPr/>
          <p:nvPr/>
        </p:nvSpPr>
        <p:spPr>
          <a:xfrm>
            <a:off x="3363871" y="4310106"/>
            <a:ext cx="8480129" cy="942916"/>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14000"/>
              </a:lnSpc>
              <a:spcAft>
                <a:spcPts val="600"/>
              </a:spcAft>
            </a:pPr>
            <a:r>
              <a:rPr lang="en-US" sz="1400" b="1" dirty="0">
                <a:solidFill>
                  <a:schemeClr val="bg1"/>
                </a:solidFill>
                <a:ea typeface="Arial" charset="0"/>
                <a:cs typeface="Poppins"/>
              </a:rPr>
              <a:t>Shifting dance trends through social media</a:t>
            </a:r>
          </a:p>
          <a:p>
            <a:pPr>
              <a:lnSpc>
                <a:spcPct val="114000"/>
              </a:lnSpc>
              <a:spcAft>
                <a:spcPts val="600"/>
              </a:spcAft>
            </a:pPr>
            <a:r>
              <a:rPr lang="en-AU" sz="1400" dirty="0">
                <a:solidFill>
                  <a:schemeClr val="bg1"/>
                </a:solidFill>
                <a:ea typeface="Open Sans Light"/>
                <a:cs typeface="Noto Sans ExtraLight" panose="020B0302040504020204" pitchFamily="34" charset="0"/>
              </a:rPr>
              <a:t>Social media platforms such as TikTok have expanded access to dance, popularising the filming and sharing of choreography and influencing how dance is created, viewed, and circulated.</a:t>
            </a:r>
            <a:endParaRPr lang="en-US" sz="1400" dirty="0">
              <a:solidFill>
                <a:schemeClr val="bg1"/>
              </a:solidFill>
              <a:ea typeface="Open Sans Light"/>
              <a:cs typeface="Noto Sans ExtraLight" panose="020B0302040504020204" pitchFamily="34" charset="0"/>
            </a:endParaRPr>
          </a:p>
        </p:txBody>
      </p:sp>
      <p:sp>
        <p:nvSpPr>
          <p:cNvPr id="3" name="Freeform 2">
            <a:extLst>
              <a:ext uri="{FF2B5EF4-FFF2-40B4-BE49-F238E27FC236}">
                <a16:creationId xmlns:a16="http://schemas.microsoft.com/office/drawing/2014/main" id="{F53BB18B-B57C-89DD-6781-9F88CD3C6C78}"/>
              </a:ext>
            </a:extLst>
          </p:cNvPr>
          <p:cNvSpPr/>
          <p:nvPr/>
        </p:nvSpPr>
        <p:spPr>
          <a:xfrm>
            <a:off x="2236731" y="5288202"/>
            <a:ext cx="1127139" cy="942916"/>
          </a:xfrm>
          <a:custGeom>
            <a:avLst/>
            <a:gdLst>
              <a:gd name="connsiteX0" fmla="*/ 158791 w 1081417"/>
              <a:gd name="connsiteY0" fmla="*/ 0 h 1037573"/>
              <a:gd name="connsiteX1" fmla="*/ 793933 w 1081417"/>
              <a:gd name="connsiteY1" fmla="*/ 0 h 1037573"/>
              <a:gd name="connsiteX2" fmla="*/ 793963 w 1081417"/>
              <a:gd name="connsiteY2" fmla="*/ 6 h 1037573"/>
              <a:gd name="connsiteX3" fmla="*/ 1081417 w 1081417"/>
              <a:gd name="connsiteY3" fmla="*/ 6 h 1037573"/>
              <a:gd name="connsiteX4" fmla="*/ 1081417 w 1081417"/>
              <a:gd name="connsiteY4" fmla="*/ 1037573 h 1037573"/>
              <a:gd name="connsiteX5" fmla="*/ 128693 w 1081417"/>
              <a:gd name="connsiteY5" fmla="*/ 1037573 h 1037573"/>
              <a:gd name="connsiteX6" fmla="*/ 128693 w 1081417"/>
              <a:gd name="connsiteY6" fmla="*/ 1031491 h 1037573"/>
              <a:gd name="connsiteX7" fmla="*/ 96982 w 1081417"/>
              <a:gd name="connsiteY7" fmla="*/ 1025089 h 1037573"/>
              <a:gd name="connsiteX8" fmla="*/ 0 w 1081417"/>
              <a:gd name="connsiteY8" fmla="*/ 878776 h 1037573"/>
              <a:gd name="connsiteX9" fmla="*/ 0 w 1081417"/>
              <a:gd name="connsiteY9" fmla="*/ 158791 h 1037573"/>
              <a:gd name="connsiteX10" fmla="*/ 96982 w 1081417"/>
              <a:gd name="connsiteY10" fmla="*/ 12479 h 1037573"/>
              <a:gd name="connsiteX11" fmla="*/ 128693 w 1081417"/>
              <a:gd name="connsiteY11" fmla="*/ 6077 h 1037573"/>
              <a:gd name="connsiteX12" fmla="*/ 128693 w 1081417"/>
              <a:gd name="connsiteY12" fmla="*/ 6 h 1037573"/>
              <a:gd name="connsiteX13" fmla="*/ 158761 w 1081417"/>
              <a:gd name="connsiteY13" fmla="*/ 6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417" h="1037573">
                <a:moveTo>
                  <a:pt x="158791" y="0"/>
                </a:moveTo>
                <a:lnTo>
                  <a:pt x="793933" y="0"/>
                </a:lnTo>
                <a:lnTo>
                  <a:pt x="793963" y="6"/>
                </a:lnTo>
                <a:lnTo>
                  <a:pt x="1081417" y="6"/>
                </a:lnTo>
                <a:lnTo>
                  <a:pt x="1081417" y="1037573"/>
                </a:lnTo>
                <a:lnTo>
                  <a:pt x="128693" y="1037573"/>
                </a:lnTo>
                <a:lnTo>
                  <a:pt x="128693" y="1031491"/>
                </a:lnTo>
                <a:lnTo>
                  <a:pt x="96982" y="1025089"/>
                </a:lnTo>
                <a:cubicBezTo>
                  <a:pt x="39990" y="1000983"/>
                  <a:pt x="0" y="944550"/>
                  <a:pt x="0" y="878776"/>
                </a:cubicBezTo>
                <a:lnTo>
                  <a:pt x="0" y="158791"/>
                </a:lnTo>
                <a:cubicBezTo>
                  <a:pt x="0" y="93018"/>
                  <a:pt x="39990" y="36584"/>
                  <a:pt x="96982" y="12479"/>
                </a:cubicBezTo>
                <a:lnTo>
                  <a:pt x="128693" y="6077"/>
                </a:lnTo>
                <a:lnTo>
                  <a:pt x="128693" y="6"/>
                </a:lnTo>
                <a:lnTo>
                  <a:pt x="158761" y="6"/>
                </a:lnTo>
                <a:close/>
              </a:path>
            </a:pathLst>
          </a:custGeom>
          <a:solidFill>
            <a:srgbClr val="D6E6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dirty="0">
                <a:solidFill>
                  <a:schemeClr val="accent1"/>
                </a:solidFill>
              </a:rPr>
              <a:t>Present and emerging</a:t>
            </a:r>
          </a:p>
        </p:txBody>
      </p:sp>
      <p:sp>
        <p:nvSpPr>
          <p:cNvPr id="2" name="Freeform 1">
            <a:extLst>
              <a:ext uri="{FF2B5EF4-FFF2-40B4-BE49-F238E27FC236}">
                <a16:creationId xmlns:a16="http://schemas.microsoft.com/office/drawing/2014/main" id="{9040456E-899E-2016-7EE5-2C4F117142AB}"/>
              </a:ext>
            </a:extLst>
          </p:cNvPr>
          <p:cNvSpPr/>
          <p:nvPr/>
        </p:nvSpPr>
        <p:spPr>
          <a:xfrm>
            <a:off x="3363871" y="5288202"/>
            <a:ext cx="8480129" cy="942916"/>
          </a:xfrm>
          <a:custGeom>
            <a:avLst/>
            <a:gdLst>
              <a:gd name="connsiteX0" fmla="*/ 0 w 6007763"/>
              <a:gd name="connsiteY0" fmla="*/ 0 h 1037573"/>
              <a:gd name="connsiteX1" fmla="*/ 315882 w 6007763"/>
              <a:gd name="connsiteY1" fmla="*/ 0 h 1037573"/>
              <a:gd name="connsiteX2" fmla="*/ 315882 w 6007763"/>
              <a:gd name="connsiteY2" fmla="*/ 6 h 1037573"/>
              <a:gd name="connsiteX3" fmla="*/ 5844066 w 6007763"/>
              <a:gd name="connsiteY3" fmla="*/ 6 h 1037573"/>
              <a:gd name="connsiteX4" fmla="*/ 6007763 w 6007763"/>
              <a:gd name="connsiteY4" fmla="*/ 163703 h 1037573"/>
              <a:gd name="connsiteX5" fmla="*/ 6007763 w 6007763"/>
              <a:gd name="connsiteY5" fmla="*/ 873876 h 1037573"/>
              <a:gd name="connsiteX6" fmla="*/ 5844066 w 6007763"/>
              <a:gd name="connsiteY6" fmla="*/ 1037573 h 1037573"/>
              <a:gd name="connsiteX7" fmla="*/ 163697 w 6007763"/>
              <a:gd name="connsiteY7" fmla="*/ 1037573 h 1037573"/>
              <a:gd name="connsiteX8" fmla="*/ 163667 w 6007763"/>
              <a:gd name="connsiteY8" fmla="*/ 1037567 h 1037573"/>
              <a:gd name="connsiteX9" fmla="*/ 0 w 6007763"/>
              <a:gd name="connsiteY9" fmla="*/ 1037567 h 1037573"/>
              <a:gd name="connsiteX10" fmla="*/ 0 w 6007763"/>
              <a:gd name="connsiteY10" fmla="*/ 873876 h 1037573"/>
              <a:gd name="connsiteX11" fmla="*/ 0 w 6007763"/>
              <a:gd name="connsiteY11" fmla="*/ 163703 h 10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763" h="1037573">
                <a:moveTo>
                  <a:pt x="0" y="0"/>
                </a:moveTo>
                <a:lnTo>
                  <a:pt x="315882" y="0"/>
                </a:lnTo>
                <a:lnTo>
                  <a:pt x="315882" y="6"/>
                </a:lnTo>
                <a:lnTo>
                  <a:pt x="5844066" y="6"/>
                </a:lnTo>
                <a:cubicBezTo>
                  <a:pt x="5934473" y="6"/>
                  <a:pt x="6007763" y="73296"/>
                  <a:pt x="6007763" y="163703"/>
                </a:cubicBezTo>
                <a:lnTo>
                  <a:pt x="6007763" y="873876"/>
                </a:lnTo>
                <a:cubicBezTo>
                  <a:pt x="6007763" y="964283"/>
                  <a:pt x="5934473" y="1037573"/>
                  <a:pt x="5844066" y="1037573"/>
                </a:cubicBezTo>
                <a:lnTo>
                  <a:pt x="163697" y="1037573"/>
                </a:lnTo>
                <a:lnTo>
                  <a:pt x="163667" y="1037567"/>
                </a:lnTo>
                <a:lnTo>
                  <a:pt x="0" y="1037567"/>
                </a:lnTo>
                <a:lnTo>
                  <a:pt x="0" y="873876"/>
                </a:lnTo>
                <a:lnTo>
                  <a:pt x="0" y="16370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nSpc>
                <a:spcPct val="114000"/>
              </a:lnSpc>
              <a:spcAft>
                <a:spcPts val="600"/>
              </a:spcAft>
            </a:pPr>
            <a:r>
              <a:rPr lang="en-US" sz="1400" b="1" dirty="0">
                <a:solidFill>
                  <a:schemeClr val="bg1"/>
                </a:solidFill>
                <a:cs typeface="Poppins"/>
              </a:rPr>
              <a:t>The rise of AI</a:t>
            </a:r>
          </a:p>
          <a:p>
            <a:pPr>
              <a:lnSpc>
                <a:spcPct val="114000"/>
              </a:lnSpc>
              <a:spcAft>
                <a:spcPts val="600"/>
              </a:spcAft>
            </a:pPr>
            <a:r>
              <a:rPr lang="en-US" sz="1400" dirty="0">
                <a:solidFill>
                  <a:schemeClr val="bg1"/>
                </a:solidFill>
                <a:ea typeface="Open Sans Light"/>
              </a:rPr>
              <a:t>Augmented reality, virtual reality and AI tools begin to influence dance creation.</a:t>
            </a:r>
            <a:endParaRPr lang="en-US" sz="1400" dirty="0">
              <a:solidFill>
                <a:schemeClr val="bg1"/>
              </a:solidFill>
            </a:endParaRPr>
          </a:p>
        </p:txBody>
      </p:sp>
      <p:sp>
        <p:nvSpPr>
          <p:cNvPr id="4" name="Slide Number Placeholder 3">
            <a:extLst>
              <a:ext uri="{FF2B5EF4-FFF2-40B4-BE49-F238E27FC236}">
                <a16:creationId xmlns:a16="http://schemas.microsoft.com/office/drawing/2014/main" id="{2B60408F-DD79-C977-BF8E-FAA0164526F5}"/>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17</a:t>
            </a:fld>
            <a:endParaRPr lang="en-AU" sz="1200" dirty="0"/>
          </a:p>
        </p:txBody>
      </p:sp>
      <p:sp>
        <p:nvSpPr>
          <p:cNvPr id="7" name="TextBox 6">
            <a:extLst>
              <a:ext uri="{FF2B5EF4-FFF2-40B4-BE49-F238E27FC236}">
                <a16:creationId xmlns:a16="http://schemas.microsoft.com/office/drawing/2014/main" id="{8DA2C05D-217F-C29D-8B0E-64C1075138B2}"/>
              </a:ext>
            </a:extLst>
          </p:cNvPr>
          <p:cNvSpPr txBox="1"/>
          <p:nvPr/>
        </p:nvSpPr>
        <p:spPr>
          <a:xfrm>
            <a:off x="360000" y="6482783"/>
            <a:ext cx="6134100" cy="215444"/>
          </a:xfrm>
          <a:prstGeom prst="rect">
            <a:avLst/>
          </a:prstGeom>
          <a:noFill/>
        </p:spPr>
        <p:txBody>
          <a:bodyPr wrap="square">
            <a:spAutoFit/>
          </a:bodyPr>
          <a:lstStyle/>
          <a:p>
            <a:r>
              <a:rPr lang="en-AU" sz="800"/>
              <a:t>Korea.net, </a:t>
            </a:r>
            <a:r>
              <a:rPr lang="en-AU" sz="800">
                <a:hlinkClick r:id="rId2"/>
              </a:rPr>
              <a:t>K-pop dance came from education, arts across generations,</a:t>
            </a:r>
            <a:r>
              <a:rPr lang="en-AU" sz="800"/>
              <a:t> accessed 10 December 2025. </a:t>
            </a:r>
          </a:p>
        </p:txBody>
      </p:sp>
    </p:spTree>
    <p:extLst>
      <p:ext uri="{BB962C8B-B14F-4D97-AF65-F5344CB8AC3E}">
        <p14:creationId xmlns:p14="http://schemas.microsoft.com/office/powerpoint/2010/main" val="208038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2A8BAE-E137-286F-D004-DCBFBE581324}"/>
              </a:ext>
            </a:extLst>
          </p:cNvPr>
          <p:cNvSpPr>
            <a:spLocks noGrp="1"/>
          </p:cNvSpPr>
          <p:nvPr>
            <p:ph type="title"/>
          </p:nvPr>
        </p:nvSpPr>
        <p:spPr/>
        <p:txBody>
          <a:bodyPr/>
          <a:lstStyle/>
          <a:p>
            <a:r>
              <a:rPr lang="en-US" dirty="0">
                <a:latin typeface="+mj-lt"/>
                <a:cs typeface="Arial"/>
              </a:rPr>
              <a:t>The history of dance film research activity</a:t>
            </a:r>
            <a:endParaRPr lang="en-US" dirty="0">
              <a:latin typeface="+mj-lt"/>
            </a:endParaRPr>
          </a:p>
        </p:txBody>
      </p:sp>
      <p:sp>
        <p:nvSpPr>
          <p:cNvPr id="11" name="Text Placeholder 10">
            <a:extLst>
              <a:ext uri="{FF2B5EF4-FFF2-40B4-BE49-F238E27FC236}">
                <a16:creationId xmlns:a16="http://schemas.microsoft.com/office/drawing/2014/main" id="{A4BB3C4B-D712-0297-E5E3-81CB59FE10A1}"/>
              </a:ext>
            </a:extLst>
          </p:cNvPr>
          <p:cNvSpPr>
            <a:spLocks noGrp="1"/>
          </p:cNvSpPr>
          <p:nvPr>
            <p:ph type="body" sz="quarter" idx="18"/>
          </p:nvPr>
        </p:nvSpPr>
        <p:spPr/>
        <p:txBody>
          <a:bodyPr/>
          <a:lstStyle/>
          <a:p>
            <a:r>
              <a:rPr lang="en-AU">
                <a:latin typeface="+mj-lt"/>
              </a:rPr>
              <a:t>1.2b</a:t>
            </a:r>
          </a:p>
        </p:txBody>
      </p:sp>
      <p:sp>
        <p:nvSpPr>
          <p:cNvPr id="4" name="Rectangle: Rounded Corners 3">
            <a:extLst>
              <a:ext uri="{FF2B5EF4-FFF2-40B4-BE49-F238E27FC236}">
                <a16:creationId xmlns:a16="http://schemas.microsoft.com/office/drawing/2014/main" id="{B9A5CCF1-71D9-6C09-ECD1-D48A574B7610}"/>
              </a:ext>
              <a:ext uri="{C183D7F6-B498-43B3-948B-1728B52AA6E4}">
                <adec:decorative xmlns:adec="http://schemas.microsoft.com/office/drawing/2017/decorative" val="1"/>
              </a:ext>
            </a:extLst>
          </p:cNvPr>
          <p:cNvSpPr/>
          <p:nvPr/>
        </p:nvSpPr>
        <p:spPr>
          <a:xfrm>
            <a:off x="348342" y="1433945"/>
            <a:ext cx="3611853" cy="5071991"/>
          </a:xfrm>
          <a:prstGeom prst="roundRect">
            <a:avLst>
              <a:gd name="adj" fmla="val 6749"/>
            </a:avLst>
          </a:prstGeom>
          <a:solidFill>
            <a:schemeClr val="accent1">
              <a:lumMod val="10000"/>
              <a:lumOff val="90000"/>
            </a:schemeClr>
          </a:solidFill>
          <a:ln>
            <a:solidFill>
              <a:schemeClr val="accent1">
                <a:lumMod val="10000"/>
                <a:lumOff val="9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lnSpc>
                <a:spcPct val="114000"/>
              </a:lnSpc>
              <a:spcAft>
                <a:spcPts val="600"/>
              </a:spcAft>
            </a:pPr>
            <a:r>
              <a:rPr lang="en-US" sz="1800" b="1" dirty="0">
                <a:solidFill>
                  <a:schemeClr val="accent1"/>
                </a:solidFill>
                <a:cs typeface="Arial" panose="020B0604020202020204"/>
              </a:rPr>
              <a:t>Step 1</a:t>
            </a:r>
            <a:endParaRPr lang="en-US" sz="1800" dirty="0">
              <a:solidFill>
                <a:schemeClr val="accent1"/>
              </a:solidFill>
              <a:cs typeface="Arial" panose="020B0604020202020204"/>
            </a:endParaRPr>
          </a:p>
          <a:p>
            <a:pPr>
              <a:lnSpc>
                <a:spcPct val="114000"/>
              </a:lnSpc>
              <a:spcAft>
                <a:spcPts val="600"/>
              </a:spcAft>
            </a:pPr>
            <a:r>
              <a:rPr lang="en-US" sz="1800" dirty="0">
                <a:solidFill>
                  <a:schemeClr val="accent1"/>
                </a:solidFill>
                <a:cs typeface="Arial" panose="020B0604020202020204"/>
              </a:rPr>
              <a:t>In pairs or small groups, choose one of the following dance film pioneers:</a:t>
            </a:r>
          </a:p>
          <a:p>
            <a:pPr marL="285750" indent="-285750">
              <a:lnSpc>
                <a:spcPct val="114000"/>
              </a:lnSpc>
              <a:spcAft>
                <a:spcPts val="600"/>
              </a:spcAft>
              <a:buFont typeface="Arial"/>
              <a:buChar char="•"/>
            </a:pPr>
            <a:r>
              <a:rPr lang="en-US" sz="1800" dirty="0">
                <a:solidFill>
                  <a:schemeClr val="accent1"/>
                </a:solidFill>
                <a:cs typeface="Arial" panose="020B0604020202020204"/>
              </a:rPr>
              <a:t>Loie Fuller</a:t>
            </a:r>
          </a:p>
          <a:p>
            <a:pPr marL="285750" indent="-285750">
              <a:lnSpc>
                <a:spcPct val="114000"/>
              </a:lnSpc>
              <a:spcAft>
                <a:spcPts val="600"/>
              </a:spcAft>
              <a:buFont typeface="Arial"/>
              <a:buChar char="•"/>
            </a:pPr>
            <a:r>
              <a:rPr lang="en-US" sz="1800">
                <a:solidFill>
                  <a:schemeClr val="accent1"/>
                </a:solidFill>
                <a:cs typeface="Arial" panose="020B0604020202020204"/>
              </a:rPr>
              <a:t>Busby Berkeley</a:t>
            </a:r>
          </a:p>
          <a:p>
            <a:pPr marL="285750" indent="-285750">
              <a:lnSpc>
                <a:spcPct val="114000"/>
              </a:lnSpc>
              <a:spcAft>
                <a:spcPts val="600"/>
              </a:spcAft>
              <a:buFont typeface="Arial"/>
              <a:buChar char="•"/>
            </a:pPr>
            <a:r>
              <a:rPr lang="en-US" sz="1800" dirty="0">
                <a:solidFill>
                  <a:schemeClr val="accent1"/>
                </a:solidFill>
                <a:cs typeface="Arial" panose="020B0604020202020204"/>
              </a:rPr>
              <a:t>Fred Astaire</a:t>
            </a:r>
          </a:p>
          <a:p>
            <a:pPr marL="285750" indent="-285750">
              <a:lnSpc>
                <a:spcPct val="114000"/>
              </a:lnSpc>
              <a:spcAft>
                <a:spcPts val="600"/>
              </a:spcAft>
              <a:buFont typeface="Arial"/>
              <a:buChar char="•"/>
            </a:pPr>
            <a:r>
              <a:rPr lang="en-US" sz="1800" dirty="0">
                <a:solidFill>
                  <a:schemeClr val="accent1"/>
                </a:solidFill>
                <a:cs typeface="Arial" panose="020B0604020202020204"/>
              </a:rPr>
              <a:t>Gene Kelly</a:t>
            </a:r>
          </a:p>
          <a:p>
            <a:pPr marL="285750" indent="-285750">
              <a:lnSpc>
                <a:spcPct val="114000"/>
              </a:lnSpc>
              <a:spcAft>
                <a:spcPts val="600"/>
              </a:spcAft>
              <a:buFont typeface="Arial"/>
              <a:buChar char="•"/>
            </a:pPr>
            <a:r>
              <a:rPr lang="en-US" sz="1800" dirty="0">
                <a:solidFill>
                  <a:schemeClr val="accent1"/>
                </a:solidFill>
                <a:cs typeface="Arial" panose="020B0604020202020204"/>
              </a:rPr>
              <a:t>Merce Cunningham</a:t>
            </a:r>
          </a:p>
          <a:p>
            <a:pPr marL="285750" indent="-285750">
              <a:lnSpc>
                <a:spcPct val="114000"/>
              </a:lnSpc>
              <a:spcAft>
                <a:spcPts val="600"/>
              </a:spcAft>
              <a:buFont typeface="Arial"/>
              <a:buChar char="•"/>
            </a:pPr>
            <a:r>
              <a:rPr lang="en-US" sz="1800" dirty="0">
                <a:solidFill>
                  <a:schemeClr val="accent1"/>
                </a:solidFill>
                <a:cs typeface="Arial" panose="020B0604020202020204"/>
              </a:rPr>
              <a:t>Sue Healey</a:t>
            </a:r>
          </a:p>
          <a:p>
            <a:pPr marL="285750" indent="-285750">
              <a:lnSpc>
                <a:spcPct val="114000"/>
              </a:lnSpc>
              <a:spcAft>
                <a:spcPts val="600"/>
              </a:spcAft>
              <a:buFont typeface="Arial"/>
              <a:buChar char="•"/>
            </a:pPr>
            <a:r>
              <a:rPr lang="en-US" sz="1800" dirty="0">
                <a:solidFill>
                  <a:schemeClr val="accent1"/>
                </a:solidFill>
                <a:cs typeface="Arial" panose="020B0604020202020204"/>
              </a:rPr>
              <a:t>Ohad </a:t>
            </a:r>
            <a:r>
              <a:rPr lang="en-US" sz="1800" dirty="0" err="1">
                <a:solidFill>
                  <a:schemeClr val="accent1"/>
                </a:solidFill>
                <a:cs typeface="Arial" panose="020B0604020202020204"/>
              </a:rPr>
              <a:t>Naharin</a:t>
            </a:r>
            <a:endParaRPr lang="en-US" sz="1800" dirty="0">
              <a:solidFill>
                <a:schemeClr val="accent1"/>
              </a:solidFill>
              <a:cs typeface="Arial" panose="020B0604020202020204"/>
            </a:endParaRPr>
          </a:p>
          <a:p>
            <a:pPr marL="285750" indent="-285750">
              <a:lnSpc>
                <a:spcPct val="114000"/>
              </a:lnSpc>
              <a:spcAft>
                <a:spcPts val="600"/>
              </a:spcAft>
              <a:buFont typeface="Arial"/>
              <a:buChar char="•"/>
            </a:pPr>
            <a:r>
              <a:rPr lang="en-US" sz="1800" dirty="0">
                <a:solidFill>
                  <a:schemeClr val="accent1"/>
                </a:solidFill>
                <a:cs typeface="Arial" panose="020B0604020202020204"/>
              </a:rPr>
              <a:t>Trisha Brown</a:t>
            </a:r>
          </a:p>
          <a:p>
            <a:pPr marL="285750" indent="-285750">
              <a:lnSpc>
                <a:spcPct val="114000"/>
              </a:lnSpc>
              <a:spcAft>
                <a:spcPts val="600"/>
              </a:spcAft>
              <a:buFont typeface="Arial"/>
              <a:buChar char="•"/>
            </a:pPr>
            <a:r>
              <a:rPr lang="en-US" sz="1800" dirty="0">
                <a:solidFill>
                  <a:schemeClr val="accent1"/>
                </a:solidFill>
                <a:cs typeface="Arial" panose="020B0604020202020204"/>
              </a:rPr>
              <a:t>Uday Shankar.</a:t>
            </a:r>
          </a:p>
        </p:txBody>
      </p:sp>
      <p:sp>
        <p:nvSpPr>
          <p:cNvPr id="2" name="Rectangle: Rounded Corners 3">
            <a:extLst>
              <a:ext uri="{FF2B5EF4-FFF2-40B4-BE49-F238E27FC236}">
                <a16:creationId xmlns:a16="http://schemas.microsoft.com/office/drawing/2014/main" id="{3CF7C332-07E3-43A9-98C0-D75E5583D369}"/>
              </a:ext>
              <a:ext uri="{C183D7F6-B498-43B3-948B-1728B52AA6E4}">
                <adec:decorative xmlns:adec="http://schemas.microsoft.com/office/drawing/2017/decorative" val="1"/>
              </a:ext>
            </a:extLst>
          </p:cNvPr>
          <p:cNvSpPr/>
          <p:nvPr/>
        </p:nvSpPr>
        <p:spPr>
          <a:xfrm>
            <a:off x="4290073" y="1433945"/>
            <a:ext cx="3611853" cy="5071991"/>
          </a:xfrm>
          <a:prstGeom prst="roundRect">
            <a:avLst>
              <a:gd name="adj" fmla="val 6749"/>
            </a:avLst>
          </a:prstGeom>
          <a:solidFill>
            <a:schemeClr val="accent1"/>
          </a:solidFill>
          <a:ln>
            <a:solidFill>
              <a:schemeClr val="accent1">
                <a:lumMod val="10000"/>
                <a:lumOff val="9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14000"/>
              </a:lnSpc>
              <a:spcAft>
                <a:spcPts val="600"/>
              </a:spcAft>
            </a:pPr>
            <a:r>
              <a:rPr lang="en-US" sz="1800" b="1" dirty="0">
                <a:solidFill>
                  <a:schemeClr val="bg1"/>
                </a:solidFill>
                <a:cs typeface="Arial" panose="020B0604020202020204"/>
              </a:rPr>
              <a:t>Step 2</a:t>
            </a:r>
            <a:endParaRPr lang="en-US" sz="1800" dirty="0">
              <a:solidFill>
                <a:schemeClr val="bg1"/>
              </a:solidFill>
              <a:cs typeface="Arial" panose="020B0604020202020204"/>
            </a:endParaRPr>
          </a:p>
          <a:p>
            <a:pPr>
              <a:lnSpc>
                <a:spcPct val="114000"/>
              </a:lnSpc>
              <a:spcAft>
                <a:spcPts val="600"/>
              </a:spcAft>
            </a:pPr>
            <a:r>
              <a:rPr lang="en-US" sz="1800" dirty="0">
                <a:solidFill>
                  <a:schemeClr val="bg1"/>
                </a:solidFill>
                <a:ea typeface="+mn-lt"/>
                <a:cs typeface="+mn-lt"/>
              </a:rPr>
              <a:t>Your task is to research and present the following: </a:t>
            </a:r>
            <a:endParaRPr lang="en-US" sz="1800" dirty="0">
              <a:solidFill>
                <a:schemeClr val="bg1"/>
              </a:solidFill>
              <a:cs typeface="Arial"/>
            </a:endParaRPr>
          </a:p>
          <a:p>
            <a:pPr marL="285750" indent="-285750">
              <a:lnSpc>
                <a:spcPct val="114000"/>
              </a:lnSpc>
              <a:spcAft>
                <a:spcPts val="600"/>
              </a:spcAft>
              <a:buFont typeface="Arial"/>
              <a:buChar char="•"/>
            </a:pPr>
            <a:r>
              <a:rPr lang="en-US" sz="1800" dirty="0">
                <a:solidFill>
                  <a:schemeClr val="bg1"/>
                </a:solidFill>
                <a:ea typeface="+mn-lt"/>
                <a:cs typeface="+mn-lt"/>
              </a:rPr>
              <a:t>a brief biography of your chosen pioneer </a:t>
            </a:r>
            <a:endParaRPr lang="en-US" sz="1800" dirty="0">
              <a:solidFill>
                <a:schemeClr val="bg1"/>
              </a:solidFill>
              <a:cs typeface="Arial"/>
            </a:endParaRPr>
          </a:p>
          <a:p>
            <a:pPr marL="285750" indent="-285750">
              <a:lnSpc>
                <a:spcPct val="114000"/>
              </a:lnSpc>
              <a:spcAft>
                <a:spcPts val="600"/>
              </a:spcAft>
              <a:buFont typeface="Arial"/>
              <a:buChar char="•"/>
            </a:pPr>
            <a:r>
              <a:rPr lang="en-US" sz="1800" dirty="0">
                <a:solidFill>
                  <a:schemeClr val="bg1"/>
                </a:solidFill>
                <a:ea typeface="+mn-lt"/>
                <a:cs typeface="+mn-lt"/>
              </a:rPr>
              <a:t>their key contributions to dance and choreography </a:t>
            </a:r>
            <a:endParaRPr lang="en-US" sz="1800" dirty="0">
              <a:solidFill>
                <a:schemeClr val="bg1"/>
              </a:solidFill>
              <a:cs typeface="Arial"/>
            </a:endParaRPr>
          </a:p>
          <a:p>
            <a:pPr marL="285750" indent="-285750">
              <a:lnSpc>
                <a:spcPct val="114000"/>
              </a:lnSpc>
              <a:spcAft>
                <a:spcPts val="600"/>
              </a:spcAft>
              <a:buFont typeface="Arial"/>
              <a:buChar char="•"/>
            </a:pPr>
            <a:r>
              <a:rPr lang="en-US" sz="1800" dirty="0">
                <a:solidFill>
                  <a:schemeClr val="bg1"/>
                </a:solidFill>
                <a:ea typeface="+mn-lt"/>
                <a:cs typeface="+mn-lt"/>
              </a:rPr>
              <a:t>their influence on dance in film </a:t>
            </a:r>
            <a:endParaRPr lang="en-US" sz="1800" dirty="0">
              <a:solidFill>
                <a:schemeClr val="bg1"/>
              </a:solidFill>
              <a:cs typeface="Arial"/>
            </a:endParaRPr>
          </a:p>
          <a:p>
            <a:pPr marL="285750" indent="-285750">
              <a:lnSpc>
                <a:spcPct val="114000"/>
              </a:lnSpc>
              <a:spcAft>
                <a:spcPts val="600"/>
              </a:spcAft>
              <a:buFont typeface="Arial"/>
              <a:buChar char="•"/>
            </a:pPr>
            <a:r>
              <a:rPr lang="en-US" sz="1800" dirty="0">
                <a:solidFill>
                  <a:schemeClr val="bg1"/>
                </a:solidFill>
                <a:ea typeface="+mn-lt"/>
                <a:cs typeface="+mn-lt"/>
              </a:rPr>
              <a:t>find and include pictures, videos, or clips of their work to illustrate your findings.</a:t>
            </a:r>
            <a:endParaRPr lang="en-US" sz="1800" dirty="0">
              <a:solidFill>
                <a:schemeClr val="bg1"/>
              </a:solidFill>
              <a:cs typeface="Arial" panose="020B0604020202020204"/>
            </a:endParaRPr>
          </a:p>
        </p:txBody>
      </p:sp>
      <p:sp>
        <p:nvSpPr>
          <p:cNvPr id="15" name="Rectangle: Rounded Corners 3">
            <a:extLst>
              <a:ext uri="{FF2B5EF4-FFF2-40B4-BE49-F238E27FC236}">
                <a16:creationId xmlns:a16="http://schemas.microsoft.com/office/drawing/2014/main" id="{CBDD568F-98AE-F612-EFBB-BA04E09445D3}"/>
              </a:ext>
              <a:ext uri="{C183D7F6-B498-43B3-948B-1728B52AA6E4}">
                <adec:decorative xmlns:adec="http://schemas.microsoft.com/office/drawing/2017/decorative" val="1"/>
              </a:ext>
            </a:extLst>
          </p:cNvPr>
          <p:cNvSpPr/>
          <p:nvPr/>
        </p:nvSpPr>
        <p:spPr>
          <a:xfrm>
            <a:off x="8231804" y="1433945"/>
            <a:ext cx="3611853" cy="5071991"/>
          </a:xfrm>
          <a:prstGeom prst="roundRect">
            <a:avLst>
              <a:gd name="adj" fmla="val 6749"/>
            </a:avLst>
          </a:prstGeom>
          <a:solidFill>
            <a:schemeClr val="accent1">
              <a:lumMod val="10000"/>
              <a:lumOff val="90000"/>
            </a:schemeClr>
          </a:solidFill>
          <a:ln>
            <a:solidFill>
              <a:schemeClr val="accent1">
                <a:lumMod val="10000"/>
                <a:lumOff val="9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14000"/>
              </a:lnSpc>
              <a:spcAft>
                <a:spcPts val="600"/>
              </a:spcAft>
            </a:pPr>
            <a:r>
              <a:rPr lang="en-US" sz="1800" b="1" dirty="0">
                <a:solidFill>
                  <a:schemeClr val="accent1"/>
                </a:solidFill>
                <a:cs typeface="Arial" panose="020B0604020202020204"/>
              </a:rPr>
              <a:t>Step 3</a:t>
            </a:r>
            <a:endParaRPr lang="en-US" sz="1800" dirty="0">
              <a:solidFill>
                <a:schemeClr val="accent1"/>
              </a:solidFill>
              <a:cs typeface="Arial" panose="020B0604020202020204"/>
            </a:endParaRPr>
          </a:p>
          <a:p>
            <a:pPr>
              <a:lnSpc>
                <a:spcPct val="114000"/>
              </a:lnSpc>
              <a:spcAft>
                <a:spcPts val="600"/>
              </a:spcAft>
            </a:pPr>
            <a:r>
              <a:rPr lang="en-US" sz="1800" dirty="0">
                <a:solidFill>
                  <a:schemeClr val="accent1"/>
                </a:solidFill>
                <a:ea typeface="+mn-lt"/>
                <a:cs typeface="+mn-lt"/>
              </a:rPr>
              <a:t>Prepare a short presentation to share your discoveries with the class. </a:t>
            </a:r>
          </a:p>
          <a:p>
            <a:pPr>
              <a:lnSpc>
                <a:spcPct val="114000"/>
              </a:lnSpc>
              <a:spcAft>
                <a:spcPts val="600"/>
              </a:spcAft>
            </a:pPr>
            <a:r>
              <a:rPr lang="en-US" sz="1800" dirty="0">
                <a:solidFill>
                  <a:schemeClr val="accent1"/>
                </a:solidFill>
                <a:ea typeface="+mn-lt"/>
                <a:cs typeface="+mn-lt"/>
              </a:rPr>
              <a:t>Explain how your pioneer has influenced dance film.</a:t>
            </a:r>
            <a:endParaRPr lang="en-US" sz="1800" dirty="0">
              <a:solidFill>
                <a:schemeClr val="accent1"/>
              </a:solidFill>
            </a:endParaRPr>
          </a:p>
        </p:txBody>
      </p:sp>
      <p:sp>
        <p:nvSpPr>
          <p:cNvPr id="9" name="Slide Number Placeholder 8">
            <a:extLst>
              <a:ext uri="{FF2B5EF4-FFF2-40B4-BE49-F238E27FC236}">
                <a16:creationId xmlns:a16="http://schemas.microsoft.com/office/drawing/2014/main" id="{7CFD2B71-72FE-265C-19EB-9751FB9A28B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255649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3C199-534F-CE60-21A3-06CB7D9CCEB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85D22CB-5EFD-C9D6-884C-CD2594B4DCAA}"/>
              </a:ext>
            </a:extLst>
          </p:cNvPr>
          <p:cNvSpPr>
            <a:spLocks noGrp="1"/>
          </p:cNvSpPr>
          <p:nvPr>
            <p:ph type="title"/>
          </p:nvPr>
        </p:nvSpPr>
        <p:spPr/>
        <p:txBody>
          <a:bodyPr/>
          <a:lstStyle/>
          <a:p>
            <a:r>
              <a:rPr lang="en-US">
                <a:latin typeface="+mj-lt"/>
                <a:cs typeface="Arial"/>
              </a:rPr>
              <a:t>The history of dance film – William Forsythe sample (1)</a:t>
            </a:r>
            <a:endParaRPr lang="en-AU">
              <a:latin typeface="+mj-lt"/>
            </a:endParaRPr>
          </a:p>
        </p:txBody>
      </p:sp>
      <p:sp>
        <p:nvSpPr>
          <p:cNvPr id="4" name="Text Placeholder 3">
            <a:extLst>
              <a:ext uri="{FF2B5EF4-FFF2-40B4-BE49-F238E27FC236}">
                <a16:creationId xmlns:a16="http://schemas.microsoft.com/office/drawing/2014/main" id="{4D844D59-67CE-23A9-8E77-B22913C8B26C}"/>
              </a:ext>
            </a:extLst>
          </p:cNvPr>
          <p:cNvSpPr>
            <a:spLocks noGrp="1"/>
          </p:cNvSpPr>
          <p:nvPr>
            <p:ph type="body" sz="quarter" idx="18"/>
          </p:nvPr>
        </p:nvSpPr>
        <p:spPr/>
        <p:txBody>
          <a:bodyPr/>
          <a:lstStyle/>
          <a:p>
            <a:r>
              <a:rPr lang="en-AU">
                <a:latin typeface="+mj-lt"/>
              </a:rPr>
              <a:t>1.2c </a:t>
            </a:r>
          </a:p>
        </p:txBody>
      </p:sp>
      <p:sp>
        <p:nvSpPr>
          <p:cNvPr id="5" name="Rectangle: Rounded Corners 4">
            <a:extLst>
              <a:ext uri="{FF2B5EF4-FFF2-40B4-BE49-F238E27FC236}">
                <a16:creationId xmlns:a16="http://schemas.microsoft.com/office/drawing/2014/main" id="{9D145709-2F54-7365-4682-3E461FE9949A}"/>
              </a:ext>
            </a:extLst>
          </p:cNvPr>
          <p:cNvSpPr/>
          <p:nvPr/>
        </p:nvSpPr>
        <p:spPr>
          <a:xfrm>
            <a:off x="360000" y="1453470"/>
            <a:ext cx="4760640" cy="566057"/>
          </a:xfrm>
          <a:prstGeom prst="roundRect">
            <a:avLst/>
          </a:prstGeom>
          <a:solidFill>
            <a:schemeClr val="bg1"/>
          </a:solidFill>
          <a:ln w="28575">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nSpc>
                <a:spcPct val="150000"/>
              </a:lnSpc>
              <a:spcAft>
                <a:spcPts val="600"/>
              </a:spcAft>
            </a:pPr>
            <a:r>
              <a:rPr lang="en-AU" sz="1800" b="1" dirty="0">
                <a:solidFill>
                  <a:schemeClr val="accent4">
                    <a:lumMod val="25000"/>
                  </a:schemeClr>
                </a:solidFill>
                <a:latin typeface="+mj-lt"/>
              </a:rPr>
              <a:t>Who – William Forsythe</a:t>
            </a:r>
          </a:p>
        </p:txBody>
      </p:sp>
      <p:sp>
        <p:nvSpPr>
          <p:cNvPr id="6" name="Rectangle: Rounded Corners 5">
            <a:extLst>
              <a:ext uri="{FF2B5EF4-FFF2-40B4-BE49-F238E27FC236}">
                <a16:creationId xmlns:a16="http://schemas.microsoft.com/office/drawing/2014/main" id="{B7F9287F-A597-CE38-02C8-1309A5DAB711}"/>
              </a:ext>
            </a:extLst>
          </p:cNvPr>
          <p:cNvSpPr/>
          <p:nvPr/>
        </p:nvSpPr>
        <p:spPr>
          <a:xfrm>
            <a:off x="360000" y="2161042"/>
            <a:ext cx="4760640" cy="4249872"/>
          </a:xfrm>
          <a:prstGeom prst="roundRect">
            <a:avLst>
              <a:gd name="adj" fmla="val 3348"/>
            </a:avLst>
          </a:prstGeom>
          <a:solidFill>
            <a:schemeClr val="bg1"/>
          </a:solidFill>
          <a:ln w="28575">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nSpc>
                <a:spcPct val="150000"/>
              </a:lnSpc>
              <a:spcAft>
                <a:spcPts val="600"/>
              </a:spcAft>
            </a:pPr>
            <a:r>
              <a:rPr lang="en-AU" sz="1800" b="1" dirty="0">
                <a:solidFill>
                  <a:schemeClr val="accent4">
                    <a:lumMod val="25000"/>
                  </a:schemeClr>
                </a:solidFill>
                <a:latin typeface="+mj-lt"/>
              </a:rPr>
              <a:t>Biography</a:t>
            </a:r>
          </a:p>
          <a:p>
            <a:pPr marL="342900" indent="-342900">
              <a:lnSpc>
                <a:spcPct val="150000"/>
              </a:lnSpc>
              <a:spcAft>
                <a:spcPts val="600"/>
              </a:spcAft>
              <a:buFont typeface="Arial" panose="020B0604020202020204" pitchFamily="34" charset="0"/>
              <a:buChar char="•"/>
            </a:pPr>
            <a:r>
              <a:rPr lang="en-US" sz="1800" dirty="0">
                <a:solidFill>
                  <a:srgbClr val="000000"/>
                </a:solidFill>
                <a:ea typeface="Roboto"/>
                <a:cs typeface="Roboto"/>
              </a:rPr>
              <a:t>1949 – Born on 29 December in New York City</a:t>
            </a:r>
          </a:p>
          <a:p>
            <a:pPr marL="342900" indent="-342900">
              <a:lnSpc>
                <a:spcPct val="150000"/>
              </a:lnSpc>
              <a:spcAft>
                <a:spcPts val="600"/>
              </a:spcAft>
              <a:buFont typeface="Arial" panose="020B0604020202020204" pitchFamily="34" charset="0"/>
              <a:buChar char="•"/>
            </a:pPr>
            <a:r>
              <a:rPr lang="en-US" sz="1800" dirty="0">
                <a:solidFill>
                  <a:srgbClr val="000000"/>
                </a:solidFill>
                <a:ea typeface="Roboto"/>
                <a:cs typeface="Roboto"/>
              </a:rPr>
              <a:t>1970s – danced with the Joffrey Ballet and Stuttgart Ballet</a:t>
            </a:r>
          </a:p>
          <a:p>
            <a:pPr marL="342900" indent="-342900">
              <a:lnSpc>
                <a:spcPct val="150000"/>
              </a:lnSpc>
              <a:spcAft>
                <a:spcPts val="600"/>
              </a:spcAft>
              <a:buFont typeface="Arial" panose="020B0604020202020204" pitchFamily="34" charset="0"/>
              <a:buChar char="•"/>
            </a:pPr>
            <a:r>
              <a:rPr lang="en-US" sz="1800" dirty="0">
                <a:solidFill>
                  <a:srgbClr val="000000"/>
                </a:solidFill>
                <a:ea typeface="Roboto"/>
                <a:cs typeface="Roboto"/>
              </a:rPr>
              <a:t>1976 – was a resident choreographer for Ballet Frankfurt</a:t>
            </a:r>
          </a:p>
          <a:p>
            <a:pPr marL="342900" indent="-342900">
              <a:lnSpc>
                <a:spcPct val="150000"/>
              </a:lnSpc>
              <a:spcAft>
                <a:spcPts val="600"/>
              </a:spcAft>
              <a:buFont typeface="Arial" panose="020B0604020202020204" pitchFamily="34" charset="0"/>
              <a:buChar char="•"/>
            </a:pPr>
            <a:r>
              <a:rPr lang="en-US" sz="1800" dirty="0">
                <a:solidFill>
                  <a:srgbClr val="000000"/>
                </a:solidFill>
                <a:ea typeface="Roboto"/>
                <a:cs typeface="Roboto"/>
              </a:rPr>
              <a:t>2005 – established and </a:t>
            </a:r>
            <a:r>
              <a:rPr lang="en-US" sz="1800" dirty="0" err="1">
                <a:solidFill>
                  <a:srgbClr val="000000"/>
                </a:solidFill>
                <a:ea typeface="Roboto"/>
                <a:cs typeface="Roboto"/>
              </a:rPr>
              <a:t>directedThe</a:t>
            </a:r>
            <a:r>
              <a:rPr lang="en-US" sz="1800" dirty="0">
                <a:solidFill>
                  <a:srgbClr val="000000"/>
                </a:solidFill>
                <a:ea typeface="Roboto"/>
                <a:cs typeface="Roboto"/>
              </a:rPr>
              <a:t> Forsythe Company</a:t>
            </a:r>
            <a:endParaRPr lang="en-AU" sz="1800" dirty="0">
              <a:solidFill>
                <a:schemeClr val="accent4">
                  <a:lumMod val="25000"/>
                </a:schemeClr>
              </a:solidFill>
            </a:endParaRPr>
          </a:p>
        </p:txBody>
      </p:sp>
      <p:sp>
        <p:nvSpPr>
          <p:cNvPr id="7" name="Rectangle: Rounded Corners 6">
            <a:extLst>
              <a:ext uri="{FF2B5EF4-FFF2-40B4-BE49-F238E27FC236}">
                <a16:creationId xmlns:a16="http://schemas.microsoft.com/office/drawing/2014/main" id="{6E0EE0B1-4F6A-1EA8-0965-2497D9577DF6}"/>
              </a:ext>
            </a:extLst>
          </p:cNvPr>
          <p:cNvSpPr/>
          <p:nvPr/>
        </p:nvSpPr>
        <p:spPr>
          <a:xfrm>
            <a:off x="5236029" y="1453469"/>
            <a:ext cx="6237514" cy="2382107"/>
          </a:xfrm>
          <a:prstGeom prst="roundRect">
            <a:avLst>
              <a:gd name="adj" fmla="val 4045"/>
            </a:avLst>
          </a:prstGeom>
          <a:solidFill>
            <a:schemeClr val="bg1"/>
          </a:solidFill>
          <a:ln w="28575">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nSpc>
                <a:spcPct val="150000"/>
              </a:lnSpc>
              <a:spcAft>
                <a:spcPts val="600"/>
              </a:spcAft>
            </a:pPr>
            <a:r>
              <a:rPr lang="en-AU" sz="1800" b="1" dirty="0">
                <a:solidFill>
                  <a:schemeClr val="accent4">
                    <a:lumMod val="25000"/>
                  </a:schemeClr>
                </a:solidFill>
              </a:rPr>
              <a:t>Contributions to dance</a:t>
            </a:r>
          </a:p>
          <a:p>
            <a:pPr>
              <a:lnSpc>
                <a:spcPct val="150000"/>
              </a:lnSpc>
              <a:spcAft>
                <a:spcPts val="600"/>
              </a:spcAft>
            </a:pPr>
            <a:r>
              <a:rPr lang="en-US" sz="1800" dirty="0">
                <a:solidFill>
                  <a:schemeClr val="tx1"/>
                </a:solidFill>
              </a:rPr>
              <a:t>Forsythe is known for deconstructing classical ballet, integrating spoken word, experimental music, and visual art. He developed a unique “dance geometry” that explores space, time, and body mechanics.</a:t>
            </a:r>
            <a:endParaRPr lang="en-AU" sz="1800" dirty="0">
              <a:solidFill>
                <a:schemeClr val="accent4">
                  <a:lumMod val="25000"/>
                </a:schemeClr>
              </a:solidFill>
            </a:endParaRPr>
          </a:p>
        </p:txBody>
      </p:sp>
      <p:sp>
        <p:nvSpPr>
          <p:cNvPr id="8" name="Rectangle: Rounded Corners 7">
            <a:extLst>
              <a:ext uri="{FF2B5EF4-FFF2-40B4-BE49-F238E27FC236}">
                <a16:creationId xmlns:a16="http://schemas.microsoft.com/office/drawing/2014/main" id="{F812648B-10B3-AD7D-9CC2-6A89F15832DE}"/>
              </a:ext>
            </a:extLst>
          </p:cNvPr>
          <p:cNvSpPr/>
          <p:nvPr/>
        </p:nvSpPr>
        <p:spPr>
          <a:xfrm>
            <a:off x="5236029" y="3973285"/>
            <a:ext cx="6237514" cy="2407921"/>
          </a:xfrm>
          <a:prstGeom prst="roundRect">
            <a:avLst>
              <a:gd name="adj" fmla="val 4084"/>
            </a:avLst>
          </a:prstGeom>
          <a:solidFill>
            <a:schemeClr val="bg1"/>
          </a:solidFill>
          <a:ln w="28575">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nSpc>
                <a:spcPct val="150000"/>
              </a:lnSpc>
              <a:spcAft>
                <a:spcPts val="600"/>
              </a:spcAft>
            </a:pPr>
            <a:r>
              <a:rPr lang="en-AU" sz="1800" b="1" dirty="0">
                <a:solidFill>
                  <a:schemeClr val="accent4">
                    <a:lumMod val="25000"/>
                  </a:schemeClr>
                </a:solidFill>
              </a:rPr>
              <a:t>Influence on dance film</a:t>
            </a:r>
            <a:endParaRPr lang="en-US" sz="1800" b="1" dirty="0">
              <a:solidFill>
                <a:srgbClr val="000000"/>
              </a:solidFill>
              <a:ea typeface="Roboto"/>
              <a:cs typeface="Roboto"/>
            </a:endParaRPr>
          </a:p>
          <a:p>
            <a:pPr>
              <a:lnSpc>
                <a:spcPct val="150000"/>
              </a:lnSpc>
              <a:spcAft>
                <a:spcPts val="600"/>
              </a:spcAft>
            </a:pPr>
            <a:r>
              <a:rPr lang="en-AU" sz="1800" dirty="0">
                <a:solidFill>
                  <a:schemeClr val="tx1"/>
                </a:solidFill>
              </a:rPr>
              <a:t>Forsythe experimented with unconventional formats, such as incorporating video and digital media into his choreography, and creating site-specific performances that challenged the traditional proscenium arch stage. </a:t>
            </a:r>
          </a:p>
        </p:txBody>
      </p:sp>
      <p:sp>
        <p:nvSpPr>
          <p:cNvPr id="2" name="TextBox 1">
            <a:extLst>
              <a:ext uri="{FF2B5EF4-FFF2-40B4-BE49-F238E27FC236}">
                <a16:creationId xmlns:a16="http://schemas.microsoft.com/office/drawing/2014/main" id="{C2E03677-802E-E9F4-1EF9-364006811E04}"/>
              </a:ext>
            </a:extLst>
          </p:cNvPr>
          <p:cNvSpPr txBox="1"/>
          <p:nvPr/>
        </p:nvSpPr>
        <p:spPr>
          <a:xfrm>
            <a:off x="452211" y="6606000"/>
            <a:ext cx="5050200" cy="646800"/>
          </a:xfrm>
          <a:prstGeom prst="rect">
            <a:avLst/>
          </a:prstGeom>
          <a:noFill/>
        </p:spPr>
        <p:txBody>
          <a:bodyPr wrap="square" lIns="0" tIns="0" rIns="0" bIns="0" rtlCol="0">
            <a:noAutofit/>
          </a:bodyPr>
          <a:lstStyle/>
          <a:p>
            <a:pPr algn="l"/>
            <a:r>
              <a:rPr lang="en-AU" sz="1000" dirty="0"/>
              <a:t>William Forsythe, </a:t>
            </a:r>
            <a:r>
              <a:rPr lang="en-AU" sz="1000" i="1" dirty="0">
                <a:hlinkClick r:id="rId2"/>
              </a:rPr>
              <a:t>Biography</a:t>
            </a:r>
            <a:r>
              <a:rPr lang="en-AU" sz="1000" dirty="0"/>
              <a:t>, William Forsythe, accessed 10 December 2025.</a:t>
            </a:r>
          </a:p>
        </p:txBody>
      </p:sp>
      <p:sp>
        <p:nvSpPr>
          <p:cNvPr id="9" name="Slide Number Placeholder 8">
            <a:extLst>
              <a:ext uri="{FF2B5EF4-FFF2-40B4-BE49-F238E27FC236}">
                <a16:creationId xmlns:a16="http://schemas.microsoft.com/office/drawing/2014/main" id="{0A96F8E1-49AA-2FAF-3A7F-EF64E49FF81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dirty="0"/>
          </a:p>
        </p:txBody>
      </p:sp>
    </p:spTree>
    <p:extLst>
      <p:ext uri="{BB962C8B-B14F-4D97-AF65-F5344CB8AC3E}">
        <p14:creationId xmlns:p14="http://schemas.microsoft.com/office/powerpoint/2010/main" val="363782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latin typeface="+mj-lt"/>
                <a:cs typeface="Arial"/>
              </a:rPr>
              <a:t>Dance through the lens</a:t>
            </a:r>
            <a:endParaRPr lang="en-AU"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a:latin typeface="+mj-lt"/>
                <a:cs typeface="Arial"/>
              </a:rPr>
              <a:t>Stage 5 Dance</a:t>
            </a:r>
            <a:endParaRPr lang="en-AU">
              <a:latin typeface="+mj-lt"/>
            </a:endParaRP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vert="horz" lIns="0" tIns="0" rIns="0" bIns="0" rtlCol="0" anchor="t">
            <a:noAutofit/>
          </a:bodyPr>
          <a:lstStyle/>
          <a:p>
            <a:r>
              <a:rPr lang="en-AU" dirty="0">
                <a:latin typeface="+mj-lt"/>
                <a:cs typeface="Arial"/>
              </a:rPr>
              <a:t>Appreciation</a:t>
            </a:r>
          </a:p>
          <a:p>
            <a:r>
              <a:rPr lang="en-AU" dirty="0">
                <a:latin typeface="+mj-lt"/>
                <a:cs typeface="Arial"/>
              </a:rPr>
              <a:t>Composition</a:t>
            </a:r>
            <a:endParaRPr lang="en-AU" dirty="0">
              <a:latin typeface="+mj-lt"/>
            </a:endParaRPr>
          </a:p>
        </p:txBody>
      </p:sp>
      <p:pic>
        <p:nvPicPr>
          <p:cNvPr id="5" name="Picture Placeholder 4">
            <a:extLst>
              <a:ext uri="{FF2B5EF4-FFF2-40B4-BE49-F238E27FC236}">
                <a16:creationId xmlns:a16="http://schemas.microsoft.com/office/drawing/2014/main" id="{1E7D66A9-D999-B4EF-718B-2A25B3A8B643}"/>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xfrm>
            <a:off x="7128000" y="0"/>
            <a:ext cx="5064000" cy="6858000"/>
          </a:xfrm>
        </p:spPr>
      </p:pic>
    </p:spTree>
    <p:extLst>
      <p:ext uri="{BB962C8B-B14F-4D97-AF65-F5344CB8AC3E}">
        <p14:creationId xmlns:p14="http://schemas.microsoft.com/office/powerpoint/2010/main" val="22122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DE0F37-462C-25E8-363F-619FEDA5751F}"/>
              </a:ext>
            </a:extLst>
          </p:cNvPr>
          <p:cNvSpPr>
            <a:spLocks noGrp="1"/>
          </p:cNvSpPr>
          <p:nvPr>
            <p:ph type="title"/>
          </p:nvPr>
        </p:nvSpPr>
        <p:spPr/>
        <p:txBody>
          <a:bodyPr/>
          <a:lstStyle/>
          <a:p>
            <a:r>
              <a:rPr lang="en-US" dirty="0">
                <a:latin typeface="+mj-lt"/>
                <a:cs typeface="Arial"/>
              </a:rPr>
              <a:t>The history of dance film – William Forsythe sample (2)</a:t>
            </a:r>
            <a:endParaRPr lang="en-AU" dirty="0">
              <a:latin typeface="+mj-lt"/>
            </a:endParaRPr>
          </a:p>
        </p:txBody>
      </p:sp>
      <p:sp>
        <p:nvSpPr>
          <p:cNvPr id="4" name="Text Placeholder 3">
            <a:extLst>
              <a:ext uri="{FF2B5EF4-FFF2-40B4-BE49-F238E27FC236}">
                <a16:creationId xmlns:a16="http://schemas.microsoft.com/office/drawing/2014/main" id="{21F8E49A-0EAA-A85C-2237-B89558E1AB39}"/>
              </a:ext>
            </a:extLst>
          </p:cNvPr>
          <p:cNvSpPr>
            <a:spLocks noGrp="1"/>
          </p:cNvSpPr>
          <p:nvPr>
            <p:ph type="body" sz="quarter" idx="18"/>
          </p:nvPr>
        </p:nvSpPr>
        <p:spPr/>
        <p:txBody>
          <a:bodyPr/>
          <a:lstStyle/>
          <a:p>
            <a:r>
              <a:rPr lang="en-AU">
                <a:latin typeface="+mj-lt"/>
              </a:rPr>
              <a:t>1.2c </a:t>
            </a:r>
          </a:p>
        </p:txBody>
      </p:sp>
      <p:sp>
        <p:nvSpPr>
          <p:cNvPr id="5" name="Rectangle: Rounded Corners 4">
            <a:extLst>
              <a:ext uri="{FF2B5EF4-FFF2-40B4-BE49-F238E27FC236}">
                <a16:creationId xmlns:a16="http://schemas.microsoft.com/office/drawing/2014/main" id="{B3B41D1A-630A-F70A-44E3-AE1B7E50BDD5}"/>
              </a:ext>
            </a:extLst>
          </p:cNvPr>
          <p:cNvSpPr/>
          <p:nvPr/>
        </p:nvSpPr>
        <p:spPr>
          <a:xfrm>
            <a:off x="359999" y="1540556"/>
            <a:ext cx="5333229" cy="634140"/>
          </a:xfrm>
          <a:prstGeom prst="roundRect">
            <a:avLst/>
          </a:prstGeom>
          <a:solidFill>
            <a:schemeClr val="bg1"/>
          </a:solidFill>
          <a:ln w="28575">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AU" sz="2000" b="1" dirty="0">
                <a:solidFill>
                  <a:schemeClr val="accent4">
                    <a:lumMod val="25000"/>
                  </a:schemeClr>
                </a:solidFill>
                <a:latin typeface="+mj-lt"/>
              </a:rPr>
              <a:t>Who – William Forsythe</a:t>
            </a:r>
          </a:p>
        </p:txBody>
      </p:sp>
      <p:pic>
        <p:nvPicPr>
          <p:cNvPr id="9" name="Picture 2" descr="William Forsythe, smiling and wearing a black and white scarf and green jumper.">
            <a:extLst>
              <a:ext uri="{FF2B5EF4-FFF2-40B4-BE49-F238E27FC236}">
                <a16:creationId xmlns:a16="http://schemas.microsoft.com/office/drawing/2014/main" id="{EF2A50E6-7AAB-BCCD-0AFA-5CC5BF18ABD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9999" y="2337726"/>
            <a:ext cx="5333229" cy="3557222"/>
          </a:xfrm>
          <a:prstGeom prst="roundRect">
            <a:avLst>
              <a:gd name="adj" fmla="val 6039"/>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0D40585-0711-60D8-AAAE-CE56CD99D863}"/>
              </a:ext>
            </a:extLst>
          </p:cNvPr>
          <p:cNvSpPr txBox="1"/>
          <p:nvPr/>
        </p:nvSpPr>
        <p:spPr>
          <a:xfrm>
            <a:off x="359999" y="6057978"/>
            <a:ext cx="4602450" cy="224388"/>
          </a:xfrm>
          <a:prstGeom prst="rect">
            <a:avLst/>
          </a:prstGeom>
          <a:noFill/>
        </p:spPr>
        <p:txBody>
          <a:bodyPr wrap="square" lIns="0" tIns="0" rIns="0" bIns="0" rtlCol="0">
            <a:noAutofit/>
          </a:bodyPr>
          <a:lstStyle/>
          <a:p>
            <a:r>
              <a:rPr lang="en-AU" sz="1000" dirty="0">
                <a:hlinkClick r:id="rId4"/>
              </a:rPr>
              <a:t>William Forsythe</a:t>
            </a:r>
            <a:r>
              <a:rPr lang="en-AU" sz="1000" dirty="0"/>
              <a:t> by </a:t>
            </a:r>
            <a:r>
              <a:rPr lang="en-AU" sz="1000" dirty="0" err="1"/>
              <a:t>KCBalletMedia</a:t>
            </a:r>
            <a:r>
              <a:rPr lang="en-AU" sz="1000" dirty="0"/>
              <a:t> is licensed under </a:t>
            </a:r>
            <a:r>
              <a:rPr lang="en-AU" sz="1000" dirty="0">
                <a:hlinkClick r:id="rId5"/>
              </a:rPr>
              <a:t>CC BY 2.0</a:t>
            </a:r>
            <a:endParaRPr lang="en-AU" sz="1000" dirty="0"/>
          </a:p>
        </p:txBody>
      </p:sp>
      <p:sp>
        <p:nvSpPr>
          <p:cNvPr id="8" name="Rectangle: Rounded Corners 7">
            <a:extLst>
              <a:ext uri="{FF2B5EF4-FFF2-40B4-BE49-F238E27FC236}">
                <a16:creationId xmlns:a16="http://schemas.microsoft.com/office/drawing/2014/main" id="{A16E0E18-8E4D-7655-F11C-CF4657162966}"/>
              </a:ext>
            </a:extLst>
          </p:cNvPr>
          <p:cNvSpPr/>
          <p:nvPr/>
        </p:nvSpPr>
        <p:spPr>
          <a:xfrm>
            <a:off x="5846453" y="1540556"/>
            <a:ext cx="5605372" cy="5155443"/>
          </a:xfrm>
          <a:prstGeom prst="roundRect">
            <a:avLst>
              <a:gd name="adj" fmla="val 1966"/>
            </a:avLst>
          </a:prstGeom>
          <a:solidFill>
            <a:schemeClr val="bg1"/>
          </a:solidFill>
          <a:ln w="28575">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lIns="432000" rtlCol="0" anchor="t" anchorCtr="0"/>
          <a:lstStyle/>
          <a:p>
            <a:pPr>
              <a:lnSpc>
                <a:spcPct val="150000"/>
              </a:lnSpc>
              <a:spcAft>
                <a:spcPts val="1200"/>
              </a:spcAft>
            </a:pPr>
            <a:r>
              <a:rPr lang="en-AU" sz="2000" dirty="0">
                <a:solidFill>
                  <a:schemeClr val="accent4">
                    <a:lumMod val="25000"/>
                  </a:schemeClr>
                </a:solidFill>
              </a:rPr>
              <a:t>Not only did he influence dance film, but </a:t>
            </a:r>
            <a:br>
              <a:rPr lang="en-AU" sz="2000" dirty="0">
                <a:solidFill>
                  <a:schemeClr val="accent4">
                    <a:lumMod val="25000"/>
                  </a:schemeClr>
                </a:solidFill>
              </a:rPr>
            </a:br>
            <a:r>
              <a:rPr lang="en-AU" sz="2000" dirty="0">
                <a:solidFill>
                  <a:schemeClr val="accent4">
                    <a:lumMod val="25000"/>
                  </a:schemeClr>
                </a:solidFill>
              </a:rPr>
              <a:t>he also developed his own improvisation technology ‘Point-Point Line Theory’.</a:t>
            </a:r>
          </a:p>
        </p:txBody>
      </p:sp>
      <p:pic>
        <p:nvPicPr>
          <p:cNvPr id="6" name="Online Media 5" title="Forsythe-Lines-Point point line-1- Imagining Lines">
            <a:hlinkClick r:id="" action="ppaction://media"/>
            <a:extLst>
              <a:ext uri="{FF2B5EF4-FFF2-40B4-BE49-F238E27FC236}">
                <a16:creationId xmlns:a16="http://schemas.microsoft.com/office/drawing/2014/main" id="{2862424C-12E2-620F-D0DB-4E5D464BE648}"/>
              </a:ext>
            </a:extLst>
          </p:cNvPr>
          <p:cNvPicPr>
            <a:picLocks noRot="1" noChangeAspect="1"/>
          </p:cNvPicPr>
          <p:nvPr>
            <a:videoFile r:link="rId1"/>
          </p:nvPr>
        </p:nvPicPr>
        <p:blipFill>
          <a:blip r:embed="rId6"/>
          <a:stretch>
            <a:fillRect/>
          </a:stretch>
        </p:blipFill>
        <p:spPr>
          <a:xfrm>
            <a:off x="6498774" y="3110342"/>
            <a:ext cx="4197962" cy="3148471"/>
          </a:xfrm>
          <a:prstGeom prst="roundRect">
            <a:avLst>
              <a:gd name="adj" fmla="val 6826"/>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39E5A92A-617C-398A-1611-504B8EC504AC}"/>
              </a:ext>
            </a:extLst>
          </p:cNvPr>
          <p:cNvSpPr txBox="1"/>
          <p:nvPr/>
        </p:nvSpPr>
        <p:spPr>
          <a:xfrm>
            <a:off x="6252383" y="6409959"/>
            <a:ext cx="4793513" cy="180000"/>
          </a:xfrm>
          <a:prstGeom prst="rect">
            <a:avLst/>
          </a:prstGeom>
          <a:noFill/>
        </p:spPr>
        <p:txBody>
          <a:bodyPr wrap="square" lIns="0" tIns="0" rIns="0" bIns="0" rtlCol="0">
            <a:noAutofit/>
          </a:bodyPr>
          <a:lstStyle/>
          <a:p>
            <a:r>
              <a:rPr lang="en-AU" sz="1000" dirty="0">
                <a:hlinkClick r:id="rId7"/>
              </a:rPr>
              <a:t>Forsythe-Lines-Point point line-1- Imagining Lines point line-1- Imagining Lines</a:t>
            </a:r>
            <a:r>
              <a:rPr lang="en-AU" sz="1000" dirty="0"/>
              <a:t> (0:36)</a:t>
            </a:r>
          </a:p>
        </p:txBody>
      </p:sp>
      <p:sp>
        <p:nvSpPr>
          <p:cNvPr id="11" name="Slide Number Placeholder 10">
            <a:extLst>
              <a:ext uri="{FF2B5EF4-FFF2-40B4-BE49-F238E27FC236}">
                <a16:creationId xmlns:a16="http://schemas.microsoft.com/office/drawing/2014/main" id="{EF5A4DBC-564A-5741-1139-6E8BBBC44FE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dirty="0"/>
          </a:p>
        </p:txBody>
      </p:sp>
    </p:spTree>
    <p:extLst>
      <p:ext uri="{BB962C8B-B14F-4D97-AF65-F5344CB8AC3E}">
        <p14:creationId xmlns:p14="http://schemas.microsoft.com/office/powerpoint/2010/main" val="112611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BB20D-736C-F4CA-8296-5C052506DC1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6AB2CB2-6B39-305C-BF9E-24ABFD11C5F7}"/>
              </a:ext>
            </a:extLst>
          </p:cNvPr>
          <p:cNvSpPr>
            <a:spLocks noGrp="1"/>
          </p:cNvSpPr>
          <p:nvPr>
            <p:ph type="ctrTitle"/>
          </p:nvPr>
        </p:nvSpPr>
        <p:spPr/>
        <p:txBody>
          <a:bodyPr/>
          <a:lstStyle/>
          <a:p>
            <a:r>
              <a:rPr lang="en-AU">
                <a:latin typeface="+mj-lt"/>
                <a:cs typeface="Arial"/>
              </a:rPr>
              <a:t>Learning sequence 2 – Composition –from stimuli to capturing motif(s) and phrase(s)</a:t>
            </a:r>
            <a:endParaRPr lang="en-AU">
              <a:latin typeface="+mj-lt"/>
            </a:endParaRPr>
          </a:p>
        </p:txBody>
      </p:sp>
    </p:spTree>
    <p:extLst>
      <p:ext uri="{BB962C8B-B14F-4D97-AF65-F5344CB8AC3E}">
        <p14:creationId xmlns:p14="http://schemas.microsoft.com/office/powerpoint/2010/main" val="361924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47774-3282-6DD9-B154-A8847B593ED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E7E33B4-A5F5-02B2-933A-F89AEE66B037}"/>
              </a:ext>
            </a:extLst>
          </p:cNvPr>
          <p:cNvSpPr>
            <a:spLocks noGrp="1"/>
          </p:cNvSpPr>
          <p:nvPr>
            <p:ph type="title"/>
          </p:nvPr>
        </p:nvSpPr>
        <p:spPr/>
        <p:txBody>
          <a:bodyPr/>
          <a:lstStyle/>
          <a:p>
            <a:r>
              <a:rPr lang="en-AU" dirty="0">
                <a:latin typeface="+mj-lt"/>
              </a:rPr>
              <a:t>Learning intentions and success criteria (2)</a:t>
            </a:r>
          </a:p>
        </p:txBody>
      </p:sp>
      <p:sp>
        <p:nvSpPr>
          <p:cNvPr id="6" name="Rectangle 5">
            <a:extLst>
              <a:ext uri="{FF2B5EF4-FFF2-40B4-BE49-F238E27FC236}">
                <a16:creationId xmlns:a16="http://schemas.microsoft.com/office/drawing/2014/main" id="{CA026E7F-3AC2-5086-13C2-30F4C0F812A5}"/>
              </a:ext>
              <a:ext uri="{C183D7F6-B498-43B3-948B-1728B52AA6E4}">
                <adec:decorative xmlns:adec="http://schemas.microsoft.com/office/drawing/2017/decorative" val="1"/>
              </a:ext>
            </a:extLst>
          </p:cNvPr>
          <p:cNvSpPr/>
          <p:nvPr/>
        </p:nvSpPr>
        <p:spPr>
          <a:xfrm>
            <a:off x="0" y="1627833"/>
            <a:ext cx="12192000" cy="5230167"/>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2" name="Picture Placeholder 1">
            <a:extLst>
              <a:ext uri="{FF2B5EF4-FFF2-40B4-BE49-F238E27FC236}">
                <a16:creationId xmlns:a16="http://schemas.microsoft.com/office/drawing/2014/main" id="{BA39BA32-6341-D38F-5734-1580BA770D73}"/>
              </a:ext>
            </a:extLst>
          </p:cNvPr>
          <p:cNvSpPr>
            <a:spLocks noGrp="1"/>
          </p:cNvSpPr>
          <p:nvPr>
            <p:ph type="pic" sz="quarter" idx="13"/>
          </p:nvPr>
        </p:nvSpPr>
        <p:spPr>
          <a:xfrm>
            <a:off x="354000" y="1828800"/>
            <a:ext cx="11276025" cy="4669199"/>
          </a:xfrm>
        </p:spPr>
        <p:txBody>
          <a:bodyPr/>
          <a:lstStyle/>
          <a:p>
            <a:r>
              <a:rPr lang="en-AU" sz="1800" b="1" dirty="0">
                <a:latin typeface="+mj-lt"/>
              </a:rPr>
              <a:t>We are learning to</a:t>
            </a:r>
          </a:p>
          <a:p>
            <a:pPr marL="342900" indent="-342900">
              <a:buFont typeface="Arial" panose="020B0604020202020204" pitchFamily="34" charset="0"/>
              <a:buChar char="•"/>
            </a:pPr>
            <a:r>
              <a:rPr lang="en-AU" sz="1800" dirty="0">
                <a:latin typeface="+mn-lt"/>
              </a:rPr>
              <a:t>identify safe and respectful protocols when creating and filming dance</a:t>
            </a:r>
          </a:p>
          <a:p>
            <a:pPr marL="342900" indent="-342900">
              <a:buFont typeface="Arial" panose="020B0604020202020204" pitchFamily="34" charset="0"/>
              <a:buChar char="•"/>
            </a:pPr>
            <a:r>
              <a:rPr lang="en-AU" sz="1800" dirty="0">
                <a:latin typeface="+mn-lt"/>
              </a:rPr>
              <a:t>explore the relationship between movement and camera inspired by Forsythe’s choreographic style</a:t>
            </a:r>
          </a:p>
          <a:p>
            <a:pPr marL="342900" indent="-342900">
              <a:buFont typeface="Arial" panose="020B0604020202020204" pitchFamily="34" charset="0"/>
              <a:buChar char="•"/>
            </a:pPr>
            <a:r>
              <a:rPr lang="en-AU" sz="1800" dirty="0">
                <a:latin typeface="+mn-lt"/>
              </a:rPr>
              <a:t>use the body to improvise, create, and express an intent in response to a chosen stimulus.</a:t>
            </a:r>
          </a:p>
          <a:p>
            <a:r>
              <a:rPr lang="en-AU" sz="1800" b="1" dirty="0">
                <a:latin typeface="+mj-lt"/>
              </a:rPr>
              <a:t>I can</a:t>
            </a:r>
          </a:p>
          <a:p>
            <a:pPr marL="342900" indent="-342900">
              <a:buFont typeface="Arial" panose="020B0604020202020204" pitchFamily="34" charset="0"/>
              <a:buChar char="•"/>
            </a:pPr>
            <a:r>
              <a:rPr lang="en-AU" sz="1800" dirty="0">
                <a:latin typeface="+mn-lt"/>
              </a:rPr>
              <a:t>identify and apply safe, ethical, and respectful protocols in collaborative filming tasks</a:t>
            </a:r>
          </a:p>
          <a:p>
            <a:pPr marL="342900" indent="-342900">
              <a:buFont typeface="Arial" panose="020B0604020202020204" pitchFamily="34" charset="0"/>
              <a:buChar char="•"/>
            </a:pPr>
            <a:r>
              <a:rPr lang="en-AU" sz="1800" dirty="0">
                <a:latin typeface="+mn-lt"/>
              </a:rPr>
              <a:t>create movement inspired by Forsythe’s choreographic style and apply basic filming and editing techniques</a:t>
            </a:r>
          </a:p>
          <a:p>
            <a:pPr marL="342900" indent="-342900">
              <a:buFont typeface="Arial" panose="020B0604020202020204" pitchFamily="34" charset="0"/>
              <a:buChar char="•"/>
            </a:pPr>
            <a:r>
              <a:rPr lang="en-AU" sz="1800" dirty="0">
                <a:latin typeface="+mn-lt"/>
              </a:rPr>
              <a:t>create and refine motifs through abstraction that clearly express the intent using the elements of dance.</a:t>
            </a:r>
          </a:p>
          <a:p>
            <a:endParaRPr lang="en-AU" sz="1800" dirty="0">
              <a:latin typeface="+mn-lt"/>
            </a:endParaRPr>
          </a:p>
        </p:txBody>
      </p:sp>
      <p:sp>
        <p:nvSpPr>
          <p:cNvPr id="5" name="Slide Number Placeholder 4">
            <a:extLst>
              <a:ext uri="{FF2B5EF4-FFF2-40B4-BE49-F238E27FC236}">
                <a16:creationId xmlns:a16="http://schemas.microsoft.com/office/drawing/2014/main" id="{B5EFBF67-7368-8FCE-F77E-CD8E37EED8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dirty="0"/>
          </a:p>
        </p:txBody>
      </p:sp>
    </p:spTree>
    <p:extLst>
      <p:ext uri="{BB962C8B-B14F-4D97-AF65-F5344CB8AC3E}">
        <p14:creationId xmlns:p14="http://schemas.microsoft.com/office/powerpoint/2010/main" val="334521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A1157B-23C1-4566-3127-E104455FDF51}"/>
              </a:ext>
            </a:extLst>
          </p:cNvPr>
          <p:cNvSpPr>
            <a:spLocks noGrp="1"/>
          </p:cNvSpPr>
          <p:nvPr>
            <p:ph type="title"/>
          </p:nvPr>
        </p:nvSpPr>
        <p:spPr/>
        <p:txBody>
          <a:bodyPr/>
          <a:lstStyle/>
          <a:p>
            <a:r>
              <a:rPr lang="en-US">
                <a:latin typeface="+mj-lt"/>
                <a:cs typeface="Arial"/>
              </a:rPr>
              <a:t>Protocols when filming dance</a:t>
            </a:r>
            <a:endParaRPr lang="en-US">
              <a:latin typeface="+mj-lt"/>
            </a:endParaRPr>
          </a:p>
        </p:txBody>
      </p:sp>
      <p:sp>
        <p:nvSpPr>
          <p:cNvPr id="9" name="TextBox 8">
            <a:extLst>
              <a:ext uri="{FF2B5EF4-FFF2-40B4-BE49-F238E27FC236}">
                <a16:creationId xmlns:a16="http://schemas.microsoft.com/office/drawing/2014/main" id="{E66FC229-271B-619D-0E2E-4A5BD3DFDF74}"/>
              </a:ext>
            </a:extLst>
          </p:cNvPr>
          <p:cNvSpPr txBox="1"/>
          <p:nvPr/>
        </p:nvSpPr>
        <p:spPr>
          <a:xfrm>
            <a:off x="359999" y="882607"/>
            <a:ext cx="6096000" cy="5847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2000" dirty="0">
                <a:solidFill>
                  <a:srgbClr val="3682FF"/>
                </a:solidFill>
                <a:latin typeface="+mj-lt"/>
              </a:rPr>
              <a:t>2.1a</a:t>
            </a:r>
            <a:r>
              <a:rPr lang="en-AU" sz="2000" baseline="0" dirty="0">
                <a:solidFill>
                  <a:srgbClr val="3682FF"/>
                </a:solidFill>
                <a:latin typeface="+mj-lt"/>
              </a:rPr>
              <a:t> </a:t>
            </a:r>
            <a:r>
              <a:rPr lang="en-US" sz="2000" baseline="0" dirty="0">
                <a:solidFill>
                  <a:srgbClr val="22272B"/>
                </a:solidFill>
                <a:latin typeface="+mj-lt"/>
              </a:rPr>
              <a:t>​​</a:t>
            </a:r>
            <a:r>
              <a:rPr sz="2000" dirty="0">
                <a:latin typeface="+mj-lt"/>
                <a:ea typeface="Arial"/>
                <a:cs typeface="Arial"/>
              </a:rPr>
              <a:t>​</a:t>
            </a:r>
            <a:endParaRPr lang="en-US" dirty="0">
              <a:latin typeface="+mj-lt"/>
            </a:endParaRPr>
          </a:p>
          <a:p>
            <a:pPr algn="l"/>
            <a:endParaRPr lang="en-US" sz="1800" dirty="0">
              <a:latin typeface="+mj-lt"/>
            </a:endParaRPr>
          </a:p>
        </p:txBody>
      </p:sp>
      <p:sp>
        <p:nvSpPr>
          <p:cNvPr id="7" name="Rectangle: Rounded Corners 6">
            <a:extLst>
              <a:ext uri="{FF2B5EF4-FFF2-40B4-BE49-F238E27FC236}">
                <a16:creationId xmlns:a16="http://schemas.microsoft.com/office/drawing/2014/main" id="{5E8999EE-CC8B-F497-5D79-8463F03F50CB}"/>
              </a:ext>
              <a:ext uri="{C183D7F6-B498-43B3-948B-1728B52AA6E4}">
                <adec:decorative xmlns:adec="http://schemas.microsoft.com/office/drawing/2017/decorative" val="1"/>
              </a:ext>
            </a:extLst>
          </p:cNvPr>
          <p:cNvSpPr/>
          <p:nvPr/>
        </p:nvSpPr>
        <p:spPr>
          <a:xfrm>
            <a:off x="359999" y="1316171"/>
            <a:ext cx="5945853" cy="5264977"/>
          </a:xfrm>
          <a:prstGeom prst="roundRect">
            <a:avLst>
              <a:gd name="adj" fmla="val 4675"/>
            </a:avLst>
          </a:prstGeom>
          <a:solidFill>
            <a:schemeClr val="accent6"/>
          </a:solidFill>
          <a:ln>
            <a:solidFill>
              <a:schemeClr val="accent6"/>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spcAft>
                <a:spcPts val="1200"/>
              </a:spcAft>
              <a:buFont typeface="Arial" panose="020B0604020202020204" pitchFamily="34" charset="0"/>
              <a:buChar char="•"/>
            </a:pPr>
            <a:r>
              <a:rPr lang="en-US" sz="1800" dirty="0">
                <a:solidFill>
                  <a:srgbClr val="000000"/>
                </a:solidFill>
                <a:ea typeface="Roboto"/>
                <a:cs typeface="Roboto"/>
              </a:rPr>
              <a:t>Working safely and respectfully with others when creating and filming dance is essential.</a:t>
            </a:r>
          </a:p>
          <a:p>
            <a:pPr marL="285750" indent="-285750">
              <a:lnSpc>
                <a:spcPct val="150000"/>
              </a:lnSpc>
              <a:spcAft>
                <a:spcPts val="1200"/>
              </a:spcAft>
              <a:buFont typeface="Arial" panose="020B0604020202020204" pitchFamily="34" charset="0"/>
              <a:buChar char="•"/>
            </a:pPr>
            <a:r>
              <a:rPr lang="en-US" sz="1800" dirty="0">
                <a:solidFill>
                  <a:srgbClr val="000000"/>
                </a:solidFill>
                <a:ea typeface="Roboto"/>
                <a:cs typeface="Roboto"/>
              </a:rPr>
              <a:t>Ensure that consent is gained and/or denied through verbal and/or nonverbal language for any physical contact, filming, viewing and sharing footage.</a:t>
            </a:r>
          </a:p>
          <a:p>
            <a:pPr marL="285750" indent="-285750">
              <a:lnSpc>
                <a:spcPct val="150000"/>
              </a:lnSpc>
              <a:spcAft>
                <a:spcPts val="1200"/>
              </a:spcAft>
              <a:buFont typeface="Arial" panose="020B0604020202020204" pitchFamily="34" charset="0"/>
              <a:buChar char="•"/>
            </a:pPr>
            <a:r>
              <a:rPr lang="en-US" sz="1800" dirty="0">
                <a:solidFill>
                  <a:srgbClr val="000000"/>
                </a:solidFill>
                <a:ea typeface="Roboto"/>
                <a:cs typeface="Roboto"/>
              </a:rPr>
              <a:t>Valuing each other's ideas and contributions creates a supportive environment where everyone feels comfortable and confident.</a:t>
            </a:r>
          </a:p>
          <a:p>
            <a:pPr marL="285750" indent="-285750">
              <a:lnSpc>
                <a:spcPct val="150000"/>
              </a:lnSpc>
              <a:spcAft>
                <a:spcPts val="1200"/>
              </a:spcAft>
              <a:buFont typeface="Arial" panose="020B0604020202020204" pitchFamily="34" charset="0"/>
              <a:buChar char="•"/>
            </a:pPr>
            <a:r>
              <a:rPr lang="en-US" sz="1800" dirty="0">
                <a:solidFill>
                  <a:srgbClr val="000000"/>
                </a:solidFill>
                <a:ea typeface="Roboto"/>
                <a:cs typeface="Roboto"/>
              </a:rPr>
              <a:t>Constructive, kind and respectful feedback is an important way to improve our work. </a:t>
            </a:r>
            <a:endParaRPr lang="en-US" sz="1800" dirty="0">
              <a:cs typeface="Arial" panose="020B0604020202020204"/>
            </a:endParaRPr>
          </a:p>
        </p:txBody>
      </p:sp>
      <p:sp>
        <p:nvSpPr>
          <p:cNvPr id="5" name="Cloud 4">
            <a:extLst>
              <a:ext uri="{FF2B5EF4-FFF2-40B4-BE49-F238E27FC236}">
                <a16:creationId xmlns:a16="http://schemas.microsoft.com/office/drawing/2014/main" id="{2964E877-F61D-342C-B921-F96D49C66983}"/>
              </a:ext>
              <a:ext uri="{C183D7F6-B498-43B3-948B-1728B52AA6E4}">
                <adec:decorative xmlns:adec="http://schemas.microsoft.com/office/drawing/2017/decorative" val="1"/>
              </a:ext>
            </a:extLst>
          </p:cNvPr>
          <p:cNvSpPr/>
          <p:nvPr/>
        </p:nvSpPr>
        <p:spPr>
          <a:xfrm>
            <a:off x="6430840" y="1174994"/>
            <a:ext cx="5395499" cy="4148224"/>
          </a:xfrm>
          <a:prstGeom prst="cloud">
            <a:avLst/>
          </a:prstGeom>
          <a:solidFill>
            <a:schemeClr val="tx2">
              <a:lumMod val="20000"/>
              <a:lumOff val="80000"/>
            </a:schemeClr>
          </a:solidFill>
          <a:ln>
            <a:solidFill>
              <a:schemeClr val="tx2">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nchorCtr="1"/>
          <a:lstStyle/>
          <a:p>
            <a:pPr>
              <a:lnSpc>
                <a:spcPct val="150000"/>
              </a:lnSpc>
              <a:spcAft>
                <a:spcPts val="1200"/>
              </a:spcAft>
            </a:pPr>
            <a:r>
              <a:rPr lang="en-US" sz="1800" dirty="0">
                <a:solidFill>
                  <a:schemeClr val="tx1"/>
                </a:solidFill>
                <a:cs typeface="Arial"/>
              </a:rPr>
              <a:t>On the following slides are 10 true or false questions.</a:t>
            </a:r>
            <a:endParaRPr lang="en-US" sz="1800">
              <a:solidFill>
                <a:schemeClr val="tx1"/>
              </a:solidFill>
              <a:ea typeface="Roboto"/>
              <a:cs typeface="Arial"/>
            </a:endParaRPr>
          </a:p>
          <a:p>
            <a:pPr marL="285750" indent="-285750">
              <a:lnSpc>
                <a:spcPct val="150000"/>
              </a:lnSpc>
              <a:spcAft>
                <a:spcPts val="1200"/>
              </a:spcAft>
              <a:buFont typeface="Arial" panose="020B0604020202020204" pitchFamily="34" charset="0"/>
              <a:buChar char="•"/>
            </a:pPr>
            <a:r>
              <a:rPr lang="en-US" sz="1800" dirty="0">
                <a:solidFill>
                  <a:schemeClr val="tx1"/>
                </a:solidFill>
                <a:ea typeface="Roboto"/>
                <a:cs typeface="Roboto"/>
              </a:rPr>
              <a:t>Stand up for ‘true’</a:t>
            </a:r>
          </a:p>
          <a:p>
            <a:pPr marL="285750" indent="-285750">
              <a:lnSpc>
                <a:spcPct val="150000"/>
              </a:lnSpc>
              <a:spcAft>
                <a:spcPts val="1200"/>
              </a:spcAft>
              <a:buFont typeface="Arial" panose="020B0604020202020204" pitchFamily="34" charset="0"/>
              <a:buChar char="•"/>
            </a:pPr>
            <a:r>
              <a:rPr lang="en-US" sz="1800" dirty="0">
                <a:solidFill>
                  <a:schemeClr val="tx1"/>
                </a:solidFill>
                <a:ea typeface="Roboto"/>
                <a:cs typeface="Roboto"/>
              </a:rPr>
              <a:t>Sit down for “false’. </a:t>
            </a:r>
          </a:p>
          <a:p>
            <a:pPr>
              <a:lnSpc>
                <a:spcPct val="150000"/>
              </a:lnSpc>
              <a:spcAft>
                <a:spcPts val="1200"/>
              </a:spcAft>
            </a:pPr>
            <a:r>
              <a:rPr lang="en-US" sz="1800" dirty="0">
                <a:solidFill>
                  <a:schemeClr val="tx1"/>
                </a:solidFill>
                <a:ea typeface="Roboto"/>
                <a:cs typeface="Roboto"/>
              </a:rPr>
              <a:t>Discuss the answers as a class. </a:t>
            </a:r>
            <a:endParaRPr lang="en-US" sz="1800" dirty="0">
              <a:solidFill>
                <a:schemeClr val="tx1"/>
              </a:solidFill>
              <a:cs typeface="Arial" panose="020B0604020202020204"/>
            </a:endParaRPr>
          </a:p>
        </p:txBody>
      </p:sp>
      <p:pic>
        <p:nvPicPr>
          <p:cNvPr id="8" name="Graphic 7" descr="An image of a boy crossing his arms to symbolise no, and a girl holding a tick symbolising her approval.">
            <a:extLst>
              <a:ext uri="{FF2B5EF4-FFF2-40B4-BE49-F238E27FC236}">
                <a16:creationId xmlns:a16="http://schemas.microsoft.com/office/drawing/2014/main" id="{D52528ED-33FC-9B32-9FAC-9A003E7101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06881" y="4493838"/>
            <a:ext cx="2237117" cy="2202162"/>
          </a:xfrm>
          <a:prstGeom prst="rect">
            <a:avLst/>
          </a:prstGeom>
        </p:spPr>
      </p:pic>
      <p:sp>
        <p:nvSpPr>
          <p:cNvPr id="12" name="Slide Number Placeholder 11">
            <a:extLst>
              <a:ext uri="{FF2B5EF4-FFF2-40B4-BE49-F238E27FC236}">
                <a16:creationId xmlns:a16="http://schemas.microsoft.com/office/drawing/2014/main" id="{E341304C-82A6-A5CF-2E4E-C1DD0CAC285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dirty="0"/>
          </a:p>
        </p:txBody>
      </p:sp>
    </p:spTree>
    <p:extLst>
      <p:ext uri="{BB962C8B-B14F-4D97-AF65-F5344CB8AC3E}">
        <p14:creationId xmlns:p14="http://schemas.microsoft.com/office/powerpoint/2010/main" val="230084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E23AC-0419-12B5-0048-79B0974A894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D279B37-89AD-0E89-ABDD-C92E77990085}"/>
              </a:ext>
            </a:extLst>
          </p:cNvPr>
          <p:cNvSpPr>
            <a:spLocks noGrp="1"/>
          </p:cNvSpPr>
          <p:nvPr>
            <p:ph type="title"/>
          </p:nvPr>
        </p:nvSpPr>
        <p:spPr/>
        <p:txBody>
          <a:bodyPr/>
          <a:lstStyle/>
          <a:p>
            <a:r>
              <a:rPr lang="en-US">
                <a:latin typeface="+mj-lt"/>
                <a:cs typeface="Arial"/>
              </a:rPr>
              <a:t>Protocols when filming dance – true or false (1)</a:t>
            </a:r>
            <a:endParaRPr lang="en-US">
              <a:latin typeface="+mj-lt"/>
            </a:endParaRPr>
          </a:p>
        </p:txBody>
      </p:sp>
      <p:sp>
        <p:nvSpPr>
          <p:cNvPr id="20" name="TextBox 19">
            <a:extLst>
              <a:ext uri="{FF2B5EF4-FFF2-40B4-BE49-F238E27FC236}">
                <a16:creationId xmlns:a16="http://schemas.microsoft.com/office/drawing/2014/main" id="{E60F2233-8133-2326-8279-EF8EC5027DAC}"/>
              </a:ext>
            </a:extLst>
          </p:cNvPr>
          <p:cNvSpPr txBox="1"/>
          <p:nvPr/>
        </p:nvSpPr>
        <p:spPr>
          <a:xfrm>
            <a:off x="360218" y="852055"/>
            <a:ext cx="6096000" cy="5847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2000">
                <a:solidFill>
                  <a:srgbClr val="3682FF"/>
                </a:solidFill>
                <a:latin typeface="+mj-lt"/>
              </a:rPr>
              <a:t>2.1b</a:t>
            </a:r>
            <a:r>
              <a:rPr lang="en-US" sz="2000" baseline="0">
                <a:solidFill>
                  <a:srgbClr val="22272B"/>
                </a:solidFill>
                <a:latin typeface="+mj-lt"/>
              </a:rPr>
              <a:t>​​</a:t>
            </a:r>
            <a:r>
              <a:rPr sz="2000">
                <a:latin typeface="+mj-lt"/>
                <a:ea typeface="Arial"/>
                <a:cs typeface="Arial"/>
              </a:rPr>
              <a:t>​</a:t>
            </a:r>
            <a:endParaRPr lang="en-US">
              <a:latin typeface="+mj-lt"/>
            </a:endParaRPr>
          </a:p>
          <a:p>
            <a:pPr algn="l"/>
            <a:endParaRPr lang="en-US" sz="1800">
              <a:latin typeface="+mj-lt"/>
            </a:endParaRPr>
          </a:p>
        </p:txBody>
      </p:sp>
      <p:sp>
        <p:nvSpPr>
          <p:cNvPr id="18" name="Rectangle: Rounded Corners 17">
            <a:extLst>
              <a:ext uri="{FF2B5EF4-FFF2-40B4-BE49-F238E27FC236}">
                <a16:creationId xmlns:a16="http://schemas.microsoft.com/office/drawing/2014/main" id="{4BF8B0ED-7D5D-FF28-BA21-0C74B5C9827D}"/>
              </a:ext>
            </a:extLst>
          </p:cNvPr>
          <p:cNvSpPr/>
          <p:nvPr/>
        </p:nvSpPr>
        <p:spPr>
          <a:xfrm>
            <a:off x="1691489" y="1195964"/>
            <a:ext cx="8809022" cy="732921"/>
          </a:xfrm>
          <a:prstGeom prst="roundRect">
            <a:avLst/>
          </a:prstGeom>
          <a:solidFill>
            <a:schemeClr val="tx2">
              <a:lumMod val="20000"/>
              <a:lumOff val="80000"/>
            </a:schemeClr>
          </a:solidFill>
          <a:ln>
            <a:solidFill>
              <a:schemeClr val="tx2">
                <a:lumMod val="20000"/>
                <a:lumOff val="8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1800" dirty="0">
                <a:solidFill>
                  <a:schemeClr val="tx1"/>
                </a:solidFill>
              </a:rPr>
              <a:t>It is important to help others feel confident and comfortable during filming.</a:t>
            </a:r>
            <a:endParaRPr lang="en-US" sz="1400" dirty="0">
              <a:solidFill>
                <a:schemeClr val="tx1"/>
              </a:solidFill>
              <a:latin typeface="Arial"/>
            </a:endParaRPr>
          </a:p>
        </p:txBody>
      </p:sp>
      <p:sp>
        <p:nvSpPr>
          <p:cNvPr id="8" name="TextBox 7">
            <a:extLst>
              <a:ext uri="{FF2B5EF4-FFF2-40B4-BE49-F238E27FC236}">
                <a16:creationId xmlns:a16="http://schemas.microsoft.com/office/drawing/2014/main" id="{C415DB86-8A05-B6E4-000C-685A0C2331E4}"/>
              </a:ext>
            </a:extLst>
          </p:cNvPr>
          <p:cNvSpPr txBox="1"/>
          <p:nvPr/>
        </p:nvSpPr>
        <p:spPr>
          <a:xfrm>
            <a:off x="1836542" y="2848349"/>
            <a:ext cx="1016329"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b="1" dirty="0">
                <a:cs typeface="Arial"/>
              </a:rPr>
              <a:t>True</a:t>
            </a:r>
          </a:p>
        </p:txBody>
      </p:sp>
      <p:grpSp>
        <p:nvGrpSpPr>
          <p:cNvPr id="4" name="Group 3" descr="or">
            <a:extLst>
              <a:ext uri="{FF2B5EF4-FFF2-40B4-BE49-F238E27FC236}">
                <a16:creationId xmlns:a16="http://schemas.microsoft.com/office/drawing/2014/main" id="{4010C8F2-BFBE-BEEF-7063-84DAF18DC0C4}"/>
              </a:ext>
            </a:extLst>
          </p:cNvPr>
          <p:cNvGrpSpPr/>
          <p:nvPr/>
        </p:nvGrpSpPr>
        <p:grpSpPr>
          <a:xfrm>
            <a:off x="3023330" y="2045258"/>
            <a:ext cx="5481052" cy="1310105"/>
            <a:chOff x="3359527" y="2045258"/>
            <a:chExt cx="5481052" cy="1310105"/>
          </a:xfrm>
        </p:grpSpPr>
        <p:sp>
          <p:nvSpPr>
            <p:cNvPr id="7" name="Arrow: Left-Right-Up 6">
              <a:extLst>
                <a:ext uri="{FF2B5EF4-FFF2-40B4-BE49-F238E27FC236}">
                  <a16:creationId xmlns:a16="http://schemas.microsoft.com/office/drawing/2014/main" id="{464C5D05-07BF-7DBD-CA6E-5A1637C76371}"/>
                </a:ext>
                <a:ext uri="{C183D7F6-B498-43B3-948B-1728B52AA6E4}">
                  <adec:decorative xmlns:adec="http://schemas.microsoft.com/office/drawing/2017/decorative" val="1"/>
                </a:ext>
              </a:extLst>
            </p:cNvPr>
            <p:cNvSpPr/>
            <p:nvPr/>
          </p:nvSpPr>
          <p:spPr>
            <a:xfrm>
              <a:off x="3359527" y="2045258"/>
              <a:ext cx="5481052" cy="1310105"/>
            </a:xfrm>
            <a:prstGeom prst="leftRightUpArrow">
              <a:avLst/>
            </a:prstGeom>
            <a:solidFill>
              <a:schemeClr val="tx2"/>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630521D-97AB-F33B-C4C3-76900E1E888B}"/>
                </a:ext>
              </a:extLst>
            </p:cNvPr>
            <p:cNvSpPr txBox="1"/>
            <p:nvPr/>
          </p:nvSpPr>
          <p:spPr>
            <a:xfrm>
              <a:off x="5592053" y="2872962"/>
              <a:ext cx="10160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000" b="1" dirty="0">
                  <a:solidFill>
                    <a:schemeClr val="bg1"/>
                  </a:solidFill>
                  <a:cs typeface="Arial"/>
                </a:rPr>
                <a:t>or</a:t>
              </a:r>
            </a:p>
          </p:txBody>
        </p:sp>
      </p:grpSp>
      <p:sp>
        <p:nvSpPr>
          <p:cNvPr id="9" name="TextBox 8">
            <a:extLst>
              <a:ext uri="{FF2B5EF4-FFF2-40B4-BE49-F238E27FC236}">
                <a16:creationId xmlns:a16="http://schemas.microsoft.com/office/drawing/2014/main" id="{7D032A98-9B60-86A8-8DE2-60541ADD6149}"/>
              </a:ext>
            </a:extLst>
          </p:cNvPr>
          <p:cNvSpPr txBox="1"/>
          <p:nvPr/>
        </p:nvSpPr>
        <p:spPr>
          <a:xfrm>
            <a:off x="8858723" y="2849554"/>
            <a:ext cx="1016329"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b="1" dirty="0">
                <a:cs typeface="Arial"/>
              </a:rPr>
              <a:t>False</a:t>
            </a:r>
          </a:p>
        </p:txBody>
      </p:sp>
      <p:pic>
        <p:nvPicPr>
          <p:cNvPr id="1026" name="Picture 2" descr="Silhouetted person standing upright, holding a phone to their ear, engaged in a phone call.">
            <a:extLst>
              <a:ext uri="{FF2B5EF4-FFF2-40B4-BE49-F238E27FC236}">
                <a16:creationId xmlns:a16="http://schemas.microsoft.com/office/drawing/2014/main" id="{F3B56A35-1734-B167-110A-1A79B63A619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8906" y="3363615"/>
            <a:ext cx="1371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silhouette of a person sitting on the ground.">
            <a:extLst>
              <a:ext uri="{FF2B5EF4-FFF2-40B4-BE49-F238E27FC236}">
                <a16:creationId xmlns:a16="http://schemas.microsoft.com/office/drawing/2014/main" id="{13F80E1F-A7F8-F000-AFCD-1CC2C94606B8}"/>
              </a:ext>
            </a:extLst>
          </p:cNvPr>
          <p:cNvPicPr>
            <a:picLocks noChangeAspect="1"/>
          </p:cNvPicPr>
          <p:nvPr/>
        </p:nvPicPr>
        <p:blipFill>
          <a:blip r:embed="rId4" cstate="screen">
            <a:extLst>
              <a:ext uri="{28A0092B-C50C-407E-A947-70E740481C1C}">
                <a14:useLocalDpi xmlns:a14="http://schemas.microsoft.com/office/drawing/2010/main"/>
              </a:ext>
            </a:extLst>
          </a:blip>
          <a:srcRect r="3331" b="7580"/>
          <a:stretch/>
        </p:blipFill>
        <p:spPr>
          <a:xfrm>
            <a:off x="8200679" y="3981397"/>
            <a:ext cx="2332416" cy="2281471"/>
          </a:xfrm>
          <a:prstGeom prst="rect">
            <a:avLst/>
          </a:prstGeom>
        </p:spPr>
      </p:pic>
      <p:sp>
        <p:nvSpPr>
          <p:cNvPr id="21" name="TextBox 20" descr="Silhouetted person standing upright, holding a phone to their ear, engaged in a phone call.">
            <a:extLst>
              <a:ext uri="{FF2B5EF4-FFF2-40B4-BE49-F238E27FC236}">
                <a16:creationId xmlns:a16="http://schemas.microsoft.com/office/drawing/2014/main" id="{62E37861-2485-829C-5F5C-138A00A01C51}"/>
              </a:ext>
            </a:extLst>
          </p:cNvPr>
          <p:cNvSpPr txBox="1"/>
          <p:nvPr/>
        </p:nvSpPr>
        <p:spPr>
          <a:xfrm rot="10800000" flipV="1">
            <a:off x="360000" y="6262868"/>
            <a:ext cx="6574199" cy="4331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000" dirty="0">
                <a:hlinkClick r:id="rId5"/>
              </a:rPr>
              <a:t>Talking In Mobile, Standing</a:t>
            </a:r>
            <a:r>
              <a:rPr lang="en-AU" sz="1000" dirty="0"/>
              <a:t>, by </a:t>
            </a:r>
            <a:r>
              <a:rPr lang="en-AU" sz="1000" dirty="0" err="1"/>
              <a:t>Mohamed_Hassan</a:t>
            </a:r>
            <a:r>
              <a:rPr lang="en-AU" sz="1000" dirty="0"/>
              <a:t> is licensed under</a:t>
            </a:r>
            <a:r>
              <a:rPr lang="en-AU" sz="1000" dirty="0">
                <a:hlinkClick r:id="rId6"/>
              </a:rPr>
              <a:t> </a:t>
            </a:r>
            <a:r>
              <a:rPr lang="en-AU" sz="1000" u="sng" dirty="0">
                <a:hlinkClick r:id="rId6"/>
              </a:rPr>
              <a:t>Pixabay Content License</a:t>
            </a:r>
            <a:endParaRPr lang="en-AU" sz="1000" u="sng" dirty="0"/>
          </a:p>
          <a:p>
            <a:pPr>
              <a:lnSpc>
                <a:spcPct val="150000"/>
              </a:lnSpc>
            </a:pPr>
            <a:r>
              <a:rPr lang="en-US" sz="1000" dirty="0">
                <a:ea typeface="Arial"/>
                <a:cs typeface="Arial"/>
                <a:hlinkClick r:id="rId7"/>
              </a:rPr>
              <a:t>You, Silhouette </a:t>
            </a:r>
            <a:r>
              <a:rPr lang="en-US" sz="1000" dirty="0">
                <a:ea typeface="Arial"/>
                <a:cs typeface="Arial"/>
              </a:rPr>
              <a:t>by </a:t>
            </a:r>
            <a:r>
              <a:rPr lang="en-US" sz="1000" dirty="0" err="1">
                <a:ea typeface="Arial"/>
                <a:cs typeface="Arial"/>
              </a:rPr>
              <a:t>Mohamed_Hassan</a:t>
            </a:r>
            <a:r>
              <a:rPr lang="en-US" sz="1000" dirty="0">
                <a:ea typeface="Arial"/>
                <a:cs typeface="Arial"/>
              </a:rPr>
              <a:t> is licensed under </a:t>
            </a:r>
            <a:r>
              <a:rPr lang="en-AU" sz="1000" u="sng" dirty="0">
                <a:hlinkClick r:id="rId6"/>
              </a:rPr>
              <a:t>Pixabay Content License</a:t>
            </a:r>
            <a:r>
              <a:rPr lang="en-AU" sz="1000" dirty="0"/>
              <a:t>  </a:t>
            </a:r>
            <a:endParaRPr lang="en-GB" sz="1000" dirty="0"/>
          </a:p>
        </p:txBody>
      </p:sp>
      <p:sp>
        <p:nvSpPr>
          <p:cNvPr id="5" name="Slide Number Placeholder 4">
            <a:extLst>
              <a:ext uri="{FF2B5EF4-FFF2-40B4-BE49-F238E27FC236}">
                <a16:creationId xmlns:a16="http://schemas.microsoft.com/office/drawing/2014/main" id="{402D0ECF-DD6B-49EE-2E40-890CEF22C52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dirty="0"/>
          </a:p>
        </p:txBody>
      </p:sp>
    </p:spTree>
    <p:extLst>
      <p:ext uri="{BB962C8B-B14F-4D97-AF65-F5344CB8AC3E}">
        <p14:creationId xmlns:p14="http://schemas.microsoft.com/office/powerpoint/2010/main" val="176617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ECF67-D143-3DFE-FF1D-BA885A647EF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A208126-2FA5-56FF-114B-AA69C3013608}"/>
              </a:ext>
            </a:extLst>
          </p:cNvPr>
          <p:cNvSpPr>
            <a:spLocks noGrp="1"/>
          </p:cNvSpPr>
          <p:nvPr>
            <p:ph type="title"/>
          </p:nvPr>
        </p:nvSpPr>
        <p:spPr/>
        <p:txBody>
          <a:bodyPr/>
          <a:lstStyle/>
          <a:p>
            <a:r>
              <a:rPr lang="en-US">
                <a:latin typeface="+mj-lt"/>
                <a:cs typeface="Arial"/>
              </a:rPr>
              <a:t>Protocols when filming dance – true or false (2)</a:t>
            </a:r>
            <a:endParaRPr lang="en-US">
              <a:latin typeface="+mj-lt"/>
            </a:endParaRPr>
          </a:p>
        </p:txBody>
      </p:sp>
      <p:sp>
        <p:nvSpPr>
          <p:cNvPr id="20" name="TextBox 19">
            <a:extLst>
              <a:ext uri="{FF2B5EF4-FFF2-40B4-BE49-F238E27FC236}">
                <a16:creationId xmlns:a16="http://schemas.microsoft.com/office/drawing/2014/main" id="{89F83490-19F0-1DE9-6EBA-C118FE6B93F9}"/>
              </a:ext>
            </a:extLst>
          </p:cNvPr>
          <p:cNvSpPr txBox="1"/>
          <p:nvPr/>
        </p:nvSpPr>
        <p:spPr>
          <a:xfrm>
            <a:off x="360218" y="852055"/>
            <a:ext cx="6096000" cy="5847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2000" dirty="0">
                <a:solidFill>
                  <a:srgbClr val="3682FF"/>
                </a:solidFill>
                <a:latin typeface="+mj-lt"/>
              </a:rPr>
              <a:t>2.1b</a:t>
            </a:r>
            <a:r>
              <a:rPr lang="en-US" sz="2000" baseline="0" dirty="0">
                <a:solidFill>
                  <a:srgbClr val="22272B"/>
                </a:solidFill>
                <a:latin typeface="+mj-lt"/>
              </a:rPr>
              <a:t>​​</a:t>
            </a:r>
            <a:r>
              <a:rPr sz="2000" dirty="0">
                <a:latin typeface="+mj-lt"/>
                <a:ea typeface="Arial"/>
                <a:cs typeface="Arial"/>
              </a:rPr>
              <a:t>​</a:t>
            </a:r>
            <a:endParaRPr lang="en-US" dirty="0">
              <a:latin typeface="+mj-lt"/>
            </a:endParaRPr>
          </a:p>
          <a:p>
            <a:pPr algn="l"/>
            <a:endParaRPr lang="en-US" sz="1800" dirty="0">
              <a:latin typeface="+mj-lt"/>
            </a:endParaRPr>
          </a:p>
        </p:txBody>
      </p:sp>
      <p:sp>
        <p:nvSpPr>
          <p:cNvPr id="19" name="Rectangle: Rounded Corners 18">
            <a:extLst>
              <a:ext uri="{FF2B5EF4-FFF2-40B4-BE49-F238E27FC236}">
                <a16:creationId xmlns:a16="http://schemas.microsoft.com/office/drawing/2014/main" id="{EEE9A587-8CEA-791E-C70C-32E75A212078}"/>
              </a:ext>
            </a:extLst>
          </p:cNvPr>
          <p:cNvSpPr/>
          <p:nvPr/>
        </p:nvSpPr>
        <p:spPr>
          <a:xfrm>
            <a:off x="1688365" y="1195964"/>
            <a:ext cx="8757961" cy="711612"/>
          </a:xfrm>
          <a:prstGeom prst="roundRect">
            <a:avLst/>
          </a:prstGeom>
          <a:solidFill>
            <a:schemeClr val="tx2">
              <a:lumMod val="20000"/>
              <a:lumOff val="80000"/>
            </a:schemeClr>
          </a:solidFill>
          <a:ln>
            <a:solidFill>
              <a:schemeClr val="tx2">
                <a:lumMod val="20000"/>
                <a:lumOff val="8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a:solidFill>
                  <a:srgbClr val="000000"/>
                </a:solidFill>
                <a:ea typeface="Roboto"/>
                <a:cs typeface="Roboto"/>
              </a:rPr>
              <a:t>Only the person filming needs to be involved in planning the dance film.</a:t>
            </a:r>
            <a:endParaRPr lang="en-US" sz="1800"/>
          </a:p>
        </p:txBody>
      </p:sp>
      <p:sp>
        <p:nvSpPr>
          <p:cNvPr id="17" name="TextBox 16">
            <a:extLst>
              <a:ext uri="{FF2B5EF4-FFF2-40B4-BE49-F238E27FC236}">
                <a16:creationId xmlns:a16="http://schemas.microsoft.com/office/drawing/2014/main" id="{90ED9C33-E185-08CA-095F-514CCBE06230}"/>
              </a:ext>
            </a:extLst>
          </p:cNvPr>
          <p:cNvSpPr txBox="1"/>
          <p:nvPr/>
        </p:nvSpPr>
        <p:spPr>
          <a:xfrm>
            <a:off x="1836542" y="2848349"/>
            <a:ext cx="1016329"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b="1" dirty="0">
                <a:cs typeface="Arial"/>
              </a:rPr>
              <a:t>True</a:t>
            </a:r>
          </a:p>
        </p:txBody>
      </p:sp>
      <p:grpSp>
        <p:nvGrpSpPr>
          <p:cNvPr id="18" name="Group 17" descr="or">
            <a:extLst>
              <a:ext uri="{FF2B5EF4-FFF2-40B4-BE49-F238E27FC236}">
                <a16:creationId xmlns:a16="http://schemas.microsoft.com/office/drawing/2014/main" id="{A866CF3D-4EC2-B59D-6782-C2E19C40404E}"/>
              </a:ext>
            </a:extLst>
          </p:cNvPr>
          <p:cNvGrpSpPr/>
          <p:nvPr/>
        </p:nvGrpSpPr>
        <p:grpSpPr>
          <a:xfrm>
            <a:off x="3023330" y="2045258"/>
            <a:ext cx="5481052" cy="1310105"/>
            <a:chOff x="3359527" y="2045258"/>
            <a:chExt cx="5481052" cy="1310105"/>
          </a:xfrm>
        </p:grpSpPr>
        <p:sp>
          <p:nvSpPr>
            <p:cNvPr id="22" name="Arrow: Left-Right-Up 6">
              <a:extLst>
                <a:ext uri="{FF2B5EF4-FFF2-40B4-BE49-F238E27FC236}">
                  <a16:creationId xmlns:a16="http://schemas.microsoft.com/office/drawing/2014/main" id="{B727960E-67A9-D5E5-E96F-94A27CDDFEE8}"/>
                </a:ext>
                <a:ext uri="{C183D7F6-B498-43B3-948B-1728B52AA6E4}">
                  <adec:decorative xmlns:adec="http://schemas.microsoft.com/office/drawing/2017/decorative" val="1"/>
                </a:ext>
              </a:extLst>
            </p:cNvPr>
            <p:cNvSpPr/>
            <p:nvPr/>
          </p:nvSpPr>
          <p:spPr>
            <a:xfrm>
              <a:off x="3359527" y="2045258"/>
              <a:ext cx="5481052" cy="1310105"/>
            </a:xfrm>
            <a:prstGeom prst="leftRightUpArrow">
              <a:avLst/>
            </a:prstGeom>
            <a:solidFill>
              <a:schemeClr val="tx2"/>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7E83DF8-80A6-A380-2909-4DF36EF8D8BA}"/>
                </a:ext>
              </a:extLst>
            </p:cNvPr>
            <p:cNvSpPr txBox="1"/>
            <p:nvPr/>
          </p:nvSpPr>
          <p:spPr>
            <a:xfrm>
              <a:off x="5592053" y="2872962"/>
              <a:ext cx="10160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000" b="1" dirty="0">
                  <a:solidFill>
                    <a:schemeClr val="bg1"/>
                  </a:solidFill>
                  <a:cs typeface="Arial"/>
                </a:rPr>
                <a:t>or</a:t>
              </a:r>
            </a:p>
          </p:txBody>
        </p:sp>
      </p:grpSp>
      <p:sp>
        <p:nvSpPr>
          <p:cNvPr id="25" name="TextBox 24">
            <a:extLst>
              <a:ext uri="{FF2B5EF4-FFF2-40B4-BE49-F238E27FC236}">
                <a16:creationId xmlns:a16="http://schemas.microsoft.com/office/drawing/2014/main" id="{31524124-5E8E-0E93-96B9-E5D6264968AB}"/>
              </a:ext>
            </a:extLst>
          </p:cNvPr>
          <p:cNvSpPr txBox="1"/>
          <p:nvPr/>
        </p:nvSpPr>
        <p:spPr>
          <a:xfrm>
            <a:off x="8858723" y="2849554"/>
            <a:ext cx="1016329"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b="1" dirty="0">
                <a:cs typeface="Arial"/>
              </a:rPr>
              <a:t>False</a:t>
            </a:r>
          </a:p>
        </p:txBody>
      </p:sp>
      <p:pic>
        <p:nvPicPr>
          <p:cNvPr id="26" name="Picture 2" descr="Silhouetted person standing upright, holding a phone to their ear, engaged in a phone call.">
            <a:extLst>
              <a:ext uri="{FF2B5EF4-FFF2-40B4-BE49-F238E27FC236}">
                <a16:creationId xmlns:a16="http://schemas.microsoft.com/office/drawing/2014/main" id="{95EBAF59-27BE-82B5-2181-67E89046656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8906" y="3363615"/>
            <a:ext cx="1371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silhouette of a person sitting on the ground.">
            <a:extLst>
              <a:ext uri="{FF2B5EF4-FFF2-40B4-BE49-F238E27FC236}">
                <a16:creationId xmlns:a16="http://schemas.microsoft.com/office/drawing/2014/main" id="{DED7B2CF-F4FF-B463-7A21-9B80DF7AB910}"/>
              </a:ext>
            </a:extLst>
          </p:cNvPr>
          <p:cNvPicPr>
            <a:picLocks noChangeAspect="1"/>
          </p:cNvPicPr>
          <p:nvPr/>
        </p:nvPicPr>
        <p:blipFill>
          <a:blip r:embed="rId4" cstate="screen">
            <a:extLst>
              <a:ext uri="{28A0092B-C50C-407E-A947-70E740481C1C}">
                <a14:useLocalDpi xmlns:a14="http://schemas.microsoft.com/office/drawing/2010/main"/>
              </a:ext>
            </a:extLst>
          </a:blip>
          <a:srcRect r="3331" b="7580"/>
          <a:stretch/>
        </p:blipFill>
        <p:spPr>
          <a:xfrm>
            <a:off x="8200679" y="3981397"/>
            <a:ext cx="2332416" cy="2281471"/>
          </a:xfrm>
          <a:prstGeom prst="rect">
            <a:avLst/>
          </a:prstGeom>
        </p:spPr>
      </p:pic>
      <p:sp>
        <p:nvSpPr>
          <p:cNvPr id="27" name="TextBox 26" descr="Silhouetted person standing upright, holding a phone to their ear, engaged in a phone call.">
            <a:extLst>
              <a:ext uri="{FF2B5EF4-FFF2-40B4-BE49-F238E27FC236}">
                <a16:creationId xmlns:a16="http://schemas.microsoft.com/office/drawing/2014/main" id="{030AE03D-0FC2-40E9-E4A7-1BD6EDDE0C7F}"/>
              </a:ext>
            </a:extLst>
          </p:cNvPr>
          <p:cNvSpPr txBox="1"/>
          <p:nvPr/>
        </p:nvSpPr>
        <p:spPr>
          <a:xfrm rot="10800000" flipV="1">
            <a:off x="360000" y="6262868"/>
            <a:ext cx="6574199" cy="4331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000" dirty="0">
                <a:hlinkClick r:id="rId5"/>
              </a:rPr>
              <a:t>Talking In Mobile, Standing</a:t>
            </a:r>
            <a:r>
              <a:rPr lang="en-AU" sz="1000" dirty="0"/>
              <a:t>, by </a:t>
            </a:r>
            <a:r>
              <a:rPr lang="en-AU" sz="1000" dirty="0" err="1"/>
              <a:t>Mohamed_Hassan</a:t>
            </a:r>
            <a:r>
              <a:rPr lang="en-AU" sz="1000" dirty="0"/>
              <a:t> is licensed under</a:t>
            </a:r>
            <a:r>
              <a:rPr lang="en-AU" sz="1000" dirty="0">
                <a:hlinkClick r:id="rId6"/>
              </a:rPr>
              <a:t> </a:t>
            </a:r>
            <a:r>
              <a:rPr lang="en-AU" sz="1000" u="sng" dirty="0">
                <a:hlinkClick r:id="rId6"/>
              </a:rPr>
              <a:t>Pixabay Content License</a:t>
            </a:r>
            <a:endParaRPr lang="en-AU" sz="1000" u="sng" dirty="0"/>
          </a:p>
          <a:p>
            <a:pPr>
              <a:lnSpc>
                <a:spcPct val="150000"/>
              </a:lnSpc>
            </a:pPr>
            <a:r>
              <a:rPr lang="en-US" sz="1000" dirty="0">
                <a:ea typeface="Arial"/>
                <a:cs typeface="Arial"/>
                <a:hlinkClick r:id="rId7"/>
              </a:rPr>
              <a:t>You, Silhouette </a:t>
            </a:r>
            <a:r>
              <a:rPr lang="en-US" sz="1000" dirty="0">
                <a:ea typeface="Arial"/>
                <a:cs typeface="Arial"/>
              </a:rPr>
              <a:t>by </a:t>
            </a:r>
            <a:r>
              <a:rPr lang="en-US" sz="1000" dirty="0" err="1">
                <a:ea typeface="Arial"/>
                <a:cs typeface="Arial"/>
              </a:rPr>
              <a:t>Mohamed_Hassan</a:t>
            </a:r>
            <a:r>
              <a:rPr lang="en-US" sz="1000" dirty="0">
                <a:ea typeface="Arial"/>
                <a:cs typeface="Arial"/>
              </a:rPr>
              <a:t> is licensed under </a:t>
            </a:r>
            <a:r>
              <a:rPr lang="en-AU" sz="1000" u="sng" dirty="0">
                <a:hlinkClick r:id="rId6"/>
              </a:rPr>
              <a:t>Pixabay Content License</a:t>
            </a:r>
            <a:r>
              <a:rPr lang="en-AU" sz="1000" dirty="0"/>
              <a:t>  </a:t>
            </a:r>
            <a:endParaRPr lang="en-GB" sz="1000" dirty="0"/>
          </a:p>
        </p:txBody>
      </p:sp>
      <p:sp>
        <p:nvSpPr>
          <p:cNvPr id="4" name="Slide Number Placeholder 3">
            <a:extLst>
              <a:ext uri="{FF2B5EF4-FFF2-40B4-BE49-F238E27FC236}">
                <a16:creationId xmlns:a16="http://schemas.microsoft.com/office/drawing/2014/main" id="{B0465EA1-A937-BBC6-C50A-EB85B65DFE4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dirty="0"/>
          </a:p>
        </p:txBody>
      </p:sp>
    </p:spTree>
    <p:extLst>
      <p:ext uri="{BB962C8B-B14F-4D97-AF65-F5344CB8AC3E}">
        <p14:creationId xmlns:p14="http://schemas.microsoft.com/office/powerpoint/2010/main" val="280527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8509C-59F4-3892-AC35-A80932CC9E8B}"/>
              </a:ext>
            </a:extLst>
          </p:cNvPr>
          <p:cNvSpPr>
            <a:spLocks noGrp="1"/>
          </p:cNvSpPr>
          <p:nvPr>
            <p:ph type="title"/>
          </p:nvPr>
        </p:nvSpPr>
        <p:spPr/>
        <p:txBody>
          <a:bodyPr/>
          <a:lstStyle/>
          <a:p>
            <a:r>
              <a:rPr lang="en-US">
                <a:latin typeface="+mj-lt"/>
                <a:cs typeface="Arial"/>
              </a:rPr>
              <a:t>Protocols when filming dance – true or false (3)</a:t>
            </a:r>
            <a:endParaRPr lang="en-US">
              <a:latin typeface="+mj-lt"/>
            </a:endParaRPr>
          </a:p>
        </p:txBody>
      </p:sp>
      <p:sp>
        <p:nvSpPr>
          <p:cNvPr id="20" name="TextBox 19">
            <a:extLst>
              <a:ext uri="{FF2B5EF4-FFF2-40B4-BE49-F238E27FC236}">
                <a16:creationId xmlns:a16="http://schemas.microsoft.com/office/drawing/2014/main" id="{D1623A20-77C3-146F-BE6E-186A384F18A3}"/>
              </a:ext>
            </a:extLst>
          </p:cNvPr>
          <p:cNvSpPr txBox="1"/>
          <p:nvPr/>
        </p:nvSpPr>
        <p:spPr>
          <a:xfrm>
            <a:off x="360218" y="852055"/>
            <a:ext cx="6096000" cy="5847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2000" dirty="0">
                <a:solidFill>
                  <a:srgbClr val="3682FF"/>
                </a:solidFill>
                <a:latin typeface="+mj-lt"/>
              </a:rPr>
              <a:t>2.1b</a:t>
            </a:r>
            <a:r>
              <a:rPr lang="en-US" sz="2000" baseline="0" dirty="0">
                <a:solidFill>
                  <a:srgbClr val="22272B"/>
                </a:solidFill>
                <a:latin typeface="+mj-lt"/>
              </a:rPr>
              <a:t>​​</a:t>
            </a:r>
            <a:r>
              <a:rPr sz="2000" dirty="0">
                <a:latin typeface="+mj-lt"/>
                <a:ea typeface="Arial"/>
                <a:cs typeface="Arial"/>
              </a:rPr>
              <a:t>​</a:t>
            </a:r>
            <a:endParaRPr lang="en-US" dirty="0">
              <a:latin typeface="+mj-lt"/>
            </a:endParaRPr>
          </a:p>
          <a:p>
            <a:pPr algn="l"/>
            <a:endParaRPr lang="en-US" sz="1800" dirty="0">
              <a:latin typeface="+mj-lt"/>
            </a:endParaRPr>
          </a:p>
        </p:txBody>
      </p:sp>
      <p:sp>
        <p:nvSpPr>
          <p:cNvPr id="12" name="Rectangle: Rounded Corners 11">
            <a:extLst>
              <a:ext uri="{FF2B5EF4-FFF2-40B4-BE49-F238E27FC236}">
                <a16:creationId xmlns:a16="http://schemas.microsoft.com/office/drawing/2014/main" id="{6A2C308D-FE42-6308-1284-91524D6DE786}"/>
              </a:ext>
            </a:extLst>
          </p:cNvPr>
          <p:cNvSpPr/>
          <p:nvPr/>
        </p:nvSpPr>
        <p:spPr>
          <a:xfrm>
            <a:off x="1691489" y="1198893"/>
            <a:ext cx="8809022" cy="729992"/>
          </a:xfrm>
          <a:prstGeom prst="roundRect">
            <a:avLst/>
          </a:prstGeom>
          <a:solidFill>
            <a:schemeClr val="tx2">
              <a:lumMod val="20000"/>
              <a:lumOff val="80000"/>
            </a:schemeClr>
          </a:solidFill>
          <a:ln>
            <a:solidFill>
              <a:schemeClr val="tx2">
                <a:lumMod val="20000"/>
                <a:lumOff val="8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AU" sz="1800" dirty="0">
                <a:solidFill>
                  <a:schemeClr val="tx1"/>
                </a:solidFill>
              </a:rPr>
              <a:t>It is ok to share footage of someone online or elsewhere without their consent.</a:t>
            </a:r>
          </a:p>
        </p:txBody>
      </p:sp>
      <p:sp>
        <p:nvSpPr>
          <p:cNvPr id="2" name="TextBox 1">
            <a:extLst>
              <a:ext uri="{FF2B5EF4-FFF2-40B4-BE49-F238E27FC236}">
                <a16:creationId xmlns:a16="http://schemas.microsoft.com/office/drawing/2014/main" id="{C41002EF-1D81-7021-88C3-C0FDD5E00979}"/>
              </a:ext>
            </a:extLst>
          </p:cNvPr>
          <p:cNvSpPr txBox="1"/>
          <p:nvPr/>
        </p:nvSpPr>
        <p:spPr>
          <a:xfrm>
            <a:off x="1836542" y="2848349"/>
            <a:ext cx="1016329"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b="1" dirty="0">
                <a:cs typeface="Arial"/>
              </a:rPr>
              <a:t>True</a:t>
            </a:r>
          </a:p>
        </p:txBody>
      </p:sp>
      <p:grpSp>
        <p:nvGrpSpPr>
          <p:cNvPr id="6" name="Group 5" descr="or">
            <a:extLst>
              <a:ext uri="{FF2B5EF4-FFF2-40B4-BE49-F238E27FC236}">
                <a16:creationId xmlns:a16="http://schemas.microsoft.com/office/drawing/2014/main" id="{8770504F-E661-2D40-39ED-A23C1443E1E7}"/>
              </a:ext>
            </a:extLst>
          </p:cNvPr>
          <p:cNvGrpSpPr/>
          <p:nvPr/>
        </p:nvGrpSpPr>
        <p:grpSpPr>
          <a:xfrm>
            <a:off x="3023330" y="2045258"/>
            <a:ext cx="5481052" cy="1310105"/>
            <a:chOff x="3359527" y="2045258"/>
            <a:chExt cx="5481052" cy="1310105"/>
          </a:xfrm>
        </p:grpSpPr>
        <p:sp>
          <p:nvSpPr>
            <p:cNvPr id="11" name="Arrow: Left-Right-Up 6">
              <a:extLst>
                <a:ext uri="{FF2B5EF4-FFF2-40B4-BE49-F238E27FC236}">
                  <a16:creationId xmlns:a16="http://schemas.microsoft.com/office/drawing/2014/main" id="{4EC46DA6-0225-B895-3B85-00B9A5C1AC87}"/>
                </a:ext>
                <a:ext uri="{C183D7F6-B498-43B3-948B-1728B52AA6E4}">
                  <adec:decorative xmlns:adec="http://schemas.microsoft.com/office/drawing/2017/decorative" val="1"/>
                </a:ext>
              </a:extLst>
            </p:cNvPr>
            <p:cNvSpPr/>
            <p:nvPr/>
          </p:nvSpPr>
          <p:spPr>
            <a:xfrm>
              <a:off x="3359527" y="2045258"/>
              <a:ext cx="5481052" cy="1310105"/>
            </a:xfrm>
            <a:prstGeom prst="leftRightUpArrow">
              <a:avLst/>
            </a:prstGeom>
            <a:solidFill>
              <a:schemeClr val="tx2"/>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D06AB89-8676-9632-F533-61745959EEEF}"/>
                </a:ext>
              </a:extLst>
            </p:cNvPr>
            <p:cNvSpPr txBox="1"/>
            <p:nvPr/>
          </p:nvSpPr>
          <p:spPr>
            <a:xfrm>
              <a:off x="5592053" y="2872962"/>
              <a:ext cx="10160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000" b="1" dirty="0">
                  <a:solidFill>
                    <a:schemeClr val="bg1"/>
                  </a:solidFill>
                  <a:cs typeface="Arial"/>
                </a:rPr>
                <a:t>or</a:t>
              </a:r>
            </a:p>
          </p:txBody>
        </p:sp>
      </p:grpSp>
      <p:sp>
        <p:nvSpPr>
          <p:cNvPr id="15" name="TextBox 14">
            <a:extLst>
              <a:ext uri="{FF2B5EF4-FFF2-40B4-BE49-F238E27FC236}">
                <a16:creationId xmlns:a16="http://schemas.microsoft.com/office/drawing/2014/main" id="{379F1775-49CD-F00D-03EB-FB67CB130414}"/>
              </a:ext>
            </a:extLst>
          </p:cNvPr>
          <p:cNvSpPr txBox="1"/>
          <p:nvPr/>
        </p:nvSpPr>
        <p:spPr>
          <a:xfrm>
            <a:off x="8858723" y="2849554"/>
            <a:ext cx="1016329"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b="1" dirty="0">
                <a:cs typeface="Arial"/>
              </a:rPr>
              <a:t>False</a:t>
            </a:r>
          </a:p>
        </p:txBody>
      </p:sp>
      <p:pic>
        <p:nvPicPr>
          <p:cNvPr id="16" name="Picture 2" descr="Silhouetted person standing upright, holding a phone to their ear, engaged in a phone call.">
            <a:extLst>
              <a:ext uri="{FF2B5EF4-FFF2-40B4-BE49-F238E27FC236}">
                <a16:creationId xmlns:a16="http://schemas.microsoft.com/office/drawing/2014/main" id="{8635D339-F216-6C43-5F11-39C4422B98E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8906" y="3363615"/>
            <a:ext cx="1371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silhouette of a person sitting on the ground.">
            <a:extLst>
              <a:ext uri="{FF2B5EF4-FFF2-40B4-BE49-F238E27FC236}">
                <a16:creationId xmlns:a16="http://schemas.microsoft.com/office/drawing/2014/main" id="{14255F77-BDAD-29BE-EF4E-953AE15B2B4C}"/>
              </a:ext>
            </a:extLst>
          </p:cNvPr>
          <p:cNvPicPr>
            <a:picLocks noChangeAspect="1"/>
          </p:cNvPicPr>
          <p:nvPr/>
        </p:nvPicPr>
        <p:blipFill>
          <a:blip r:embed="rId4" cstate="screen">
            <a:extLst>
              <a:ext uri="{28A0092B-C50C-407E-A947-70E740481C1C}">
                <a14:useLocalDpi xmlns:a14="http://schemas.microsoft.com/office/drawing/2010/main"/>
              </a:ext>
            </a:extLst>
          </a:blip>
          <a:srcRect r="3331" b="7580"/>
          <a:stretch/>
        </p:blipFill>
        <p:spPr>
          <a:xfrm>
            <a:off x="8200679" y="3981397"/>
            <a:ext cx="2332416" cy="2281471"/>
          </a:xfrm>
          <a:prstGeom prst="rect">
            <a:avLst/>
          </a:prstGeom>
        </p:spPr>
      </p:pic>
      <p:sp>
        <p:nvSpPr>
          <p:cNvPr id="17" name="TextBox 16" descr="Silhouetted person standing upright, holding a phone to their ear, engaged in a phone call.">
            <a:extLst>
              <a:ext uri="{FF2B5EF4-FFF2-40B4-BE49-F238E27FC236}">
                <a16:creationId xmlns:a16="http://schemas.microsoft.com/office/drawing/2014/main" id="{A019914B-3402-4C1C-9022-608BB626C33F}"/>
              </a:ext>
            </a:extLst>
          </p:cNvPr>
          <p:cNvSpPr txBox="1"/>
          <p:nvPr/>
        </p:nvSpPr>
        <p:spPr>
          <a:xfrm rot="10800000" flipV="1">
            <a:off x="360000" y="6262868"/>
            <a:ext cx="6574199" cy="4331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000" dirty="0">
                <a:hlinkClick r:id="rId5"/>
              </a:rPr>
              <a:t>Talking In Mobile, Standing</a:t>
            </a:r>
            <a:r>
              <a:rPr lang="en-AU" sz="1000" dirty="0"/>
              <a:t>, by </a:t>
            </a:r>
            <a:r>
              <a:rPr lang="en-AU" sz="1000" dirty="0" err="1"/>
              <a:t>Mohamed_Hassan</a:t>
            </a:r>
            <a:r>
              <a:rPr lang="en-AU" sz="1000" dirty="0"/>
              <a:t> is licensed under</a:t>
            </a:r>
            <a:r>
              <a:rPr lang="en-AU" sz="1000" dirty="0">
                <a:hlinkClick r:id="rId6"/>
              </a:rPr>
              <a:t> </a:t>
            </a:r>
            <a:r>
              <a:rPr lang="en-AU" sz="1000" u="sng" dirty="0">
                <a:hlinkClick r:id="rId6"/>
              </a:rPr>
              <a:t>Pixabay Content License</a:t>
            </a:r>
            <a:endParaRPr lang="en-AU" sz="1000" u="sng" dirty="0"/>
          </a:p>
          <a:p>
            <a:pPr>
              <a:lnSpc>
                <a:spcPct val="150000"/>
              </a:lnSpc>
            </a:pPr>
            <a:r>
              <a:rPr lang="en-US" sz="1000" dirty="0">
                <a:ea typeface="Arial"/>
                <a:cs typeface="Arial"/>
                <a:hlinkClick r:id="rId7"/>
              </a:rPr>
              <a:t>You, Silhouette </a:t>
            </a:r>
            <a:r>
              <a:rPr lang="en-US" sz="1000" dirty="0">
                <a:ea typeface="Arial"/>
                <a:cs typeface="Arial"/>
              </a:rPr>
              <a:t>by </a:t>
            </a:r>
            <a:r>
              <a:rPr lang="en-US" sz="1000" dirty="0" err="1">
                <a:ea typeface="Arial"/>
                <a:cs typeface="Arial"/>
              </a:rPr>
              <a:t>Mohamed_Hassan</a:t>
            </a:r>
            <a:r>
              <a:rPr lang="en-US" sz="1000" dirty="0">
                <a:ea typeface="Arial"/>
                <a:cs typeface="Arial"/>
              </a:rPr>
              <a:t> is licensed under </a:t>
            </a:r>
            <a:r>
              <a:rPr lang="en-AU" sz="1000" u="sng" dirty="0">
                <a:hlinkClick r:id="rId6"/>
              </a:rPr>
              <a:t>Pixabay Content License</a:t>
            </a:r>
            <a:r>
              <a:rPr lang="en-AU" sz="1000" dirty="0"/>
              <a:t>  </a:t>
            </a:r>
            <a:endParaRPr lang="en-GB" sz="1000" dirty="0"/>
          </a:p>
        </p:txBody>
      </p:sp>
      <p:sp>
        <p:nvSpPr>
          <p:cNvPr id="5" name="Slide Number Placeholder 4">
            <a:extLst>
              <a:ext uri="{FF2B5EF4-FFF2-40B4-BE49-F238E27FC236}">
                <a16:creationId xmlns:a16="http://schemas.microsoft.com/office/drawing/2014/main" id="{4F1ED44E-36D8-7A02-D448-F1A7DB342BB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26</a:t>
            </a:fld>
            <a:endParaRPr lang="en-AU" dirty="0"/>
          </a:p>
        </p:txBody>
      </p:sp>
    </p:spTree>
    <p:extLst>
      <p:ext uri="{BB962C8B-B14F-4D97-AF65-F5344CB8AC3E}">
        <p14:creationId xmlns:p14="http://schemas.microsoft.com/office/powerpoint/2010/main" val="42713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2C396-38D7-AEDA-9779-6646A729E97F}"/>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AA89CCD3-7908-A407-7544-C7B9CC90A53D}"/>
              </a:ext>
            </a:extLst>
          </p:cNvPr>
          <p:cNvSpPr txBox="1"/>
          <p:nvPr/>
        </p:nvSpPr>
        <p:spPr>
          <a:xfrm>
            <a:off x="360218" y="852055"/>
            <a:ext cx="6096000" cy="5847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2000" dirty="0">
                <a:solidFill>
                  <a:srgbClr val="3682FF"/>
                </a:solidFill>
                <a:latin typeface="+mj-lt"/>
              </a:rPr>
              <a:t>2.1b</a:t>
            </a:r>
            <a:r>
              <a:rPr lang="en-US" sz="2000" baseline="0" dirty="0">
                <a:solidFill>
                  <a:srgbClr val="22272B"/>
                </a:solidFill>
                <a:latin typeface="+mj-lt"/>
              </a:rPr>
              <a:t>​​</a:t>
            </a:r>
            <a:r>
              <a:rPr sz="2000" dirty="0">
                <a:latin typeface="+mj-lt"/>
                <a:ea typeface="Arial"/>
                <a:cs typeface="Arial"/>
              </a:rPr>
              <a:t>​</a:t>
            </a:r>
            <a:endParaRPr lang="en-US" dirty="0">
              <a:latin typeface="+mj-lt"/>
            </a:endParaRPr>
          </a:p>
          <a:p>
            <a:pPr algn="l"/>
            <a:endParaRPr lang="en-US" sz="1800" dirty="0">
              <a:latin typeface="+mj-lt"/>
            </a:endParaRPr>
          </a:p>
        </p:txBody>
      </p:sp>
      <p:sp>
        <p:nvSpPr>
          <p:cNvPr id="3" name="Title 2">
            <a:extLst>
              <a:ext uri="{FF2B5EF4-FFF2-40B4-BE49-F238E27FC236}">
                <a16:creationId xmlns:a16="http://schemas.microsoft.com/office/drawing/2014/main" id="{5116B3E4-E135-DA6F-B2C9-F1C7723513B5}"/>
              </a:ext>
            </a:extLst>
          </p:cNvPr>
          <p:cNvSpPr>
            <a:spLocks noGrp="1"/>
          </p:cNvSpPr>
          <p:nvPr>
            <p:ph type="title"/>
          </p:nvPr>
        </p:nvSpPr>
        <p:spPr/>
        <p:txBody>
          <a:bodyPr/>
          <a:lstStyle/>
          <a:p>
            <a:r>
              <a:rPr lang="en-US">
                <a:latin typeface="+mj-lt"/>
                <a:cs typeface="Arial"/>
              </a:rPr>
              <a:t>Protocols when filming dance – true or false (4)</a:t>
            </a:r>
            <a:endParaRPr lang="en-US">
              <a:latin typeface="+mj-lt"/>
            </a:endParaRPr>
          </a:p>
        </p:txBody>
      </p:sp>
      <p:sp>
        <p:nvSpPr>
          <p:cNvPr id="17" name="Rectangle: Rounded Corners 16">
            <a:extLst>
              <a:ext uri="{FF2B5EF4-FFF2-40B4-BE49-F238E27FC236}">
                <a16:creationId xmlns:a16="http://schemas.microsoft.com/office/drawing/2014/main" id="{12C7C1A2-3302-C7C7-554E-B1BB4792C6CB}"/>
              </a:ext>
            </a:extLst>
          </p:cNvPr>
          <p:cNvSpPr/>
          <p:nvPr/>
        </p:nvSpPr>
        <p:spPr>
          <a:xfrm>
            <a:off x="1691489" y="1195964"/>
            <a:ext cx="8809022" cy="711612"/>
          </a:xfrm>
          <a:prstGeom prst="roundRect">
            <a:avLst/>
          </a:prstGeom>
          <a:solidFill>
            <a:schemeClr val="tx2">
              <a:lumMod val="20000"/>
              <a:lumOff val="80000"/>
            </a:schemeClr>
          </a:solidFill>
          <a:ln>
            <a:solidFill>
              <a:schemeClr val="tx2">
                <a:lumMod val="20000"/>
                <a:lumOff val="8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a:solidFill>
                  <a:srgbClr val="000000"/>
                </a:solidFill>
                <a:ea typeface="Roboto"/>
                <a:cs typeface="Roboto"/>
              </a:rPr>
              <a:t>Listening to other opinions and ideas can help improve the group's dance film.</a:t>
            </a:r>
            <a:endParaRPr lang="en-US" sz="1800"/>
          </a:p>
        </p:txBody>
      </p:sp>
      <p:sp>
        <p:nvSpPr>
          <p:cNvPr id="2" name="TextBox 1">
            <a:extLst>
              <a:ext uri="{FF2B5EF4-FFF2-40B4-BE49-F238E27FC236}">
                <a16:creationId xmlns:a16="http://schemas.microsoft.com/office/drawing/2014/main" id="{CEC8BF14-EEFA-31A2-29C6-89D382362282}"/>
              </a:ext>
            </a:extLst>
          </p:cNvPr>
          <p:cNvSpPr txBox="1"/>
          <p:nvPr/>
        </p:nvSpPr>
        <p:spPr>
          <a:xfrm>
            <a:off x="1836542" y="2848349"/>
            <a:ext cx="1016329"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b="1" dirty="0">
                <a:cs typeface="Arial"/>
              </a:rPr>
              <a:t>True</a:t>
            </a:r>
          </a:p>
        </p:txBody>
      </p:sp>
      <p:grpSp>
        <p:nvGrpSpPr>
          <p:cNvPr id="6" name="Group 5" descr="or">
            <a:extLst>
              <a:ext uri="{FF2B5EF4-FFF2-40B4-BE49-F238E27FC236}">
                <a16:creationId xmlns:a16="http://schemas.microsoft.com/office/drawing/2014/main" id="{36D4AF06-7548-8E1A-0BC6-134FD37DD65F}"/>
              </a:ext>
            </a:extLst>
          </p:cNvPr>
          <p:cNvGrpSpPr/>
          <p:nvPr/>
        </p:nvGrpSpPr>
        <p:grpSpPr>
          <a:xfrm>
            <a:off x="3023330" y="2045258"/>
            <a:ext cx="5481052" cy="1310105"/>
            <a:chOff x="3359527" y="2045258"/>
            <a:chExt cx="5481052" cy="1310105"/>
          </a:xfrm>
        </p:grpSpPr>
        <p:sp>
          <p:nvSpPr>
            <p:cNvPr id="11" name="Arrow: Left-Right-Up 6">
              <a:extLst>
                <a:ext uri="{FF2B5EF4-FFF2-40B4-BE49-F238E27FC236}">
                  <a16:creationId xmlns:a16="http://schemas.microsoft.com/office/drawing/2014/main" id="{8F1177E4-89CB-4775-BFF7-D26DDD96AD5F}"/>
                </a:ext>
                <a:ext uri="{C183D7F6-B498-43B3-948B-1728B52AA6E4}">
                  <adec:decorative xmlns:adec="http://schemas.microsoft.com/office/drawing/2017/decorative" val="1"/>
                </a:ext>
              </a:extLst>
            </p:cNvPr>
            <p:cNvSpPr/>
            <p:nvPr/>
          </p:nvSpPr>
          <p:spPr>
            <a:xfrm>
              <a:off x="3359527" y="2045258"/>
              <a:ext cx="5481052" cy="1310105"/>
            </a:xfrm>
            <a:prstGeom prst="leftRightUpArrow">
              <a:avLst/>
            </a:prstGeom>
            <a:solidFill>
              <a:schemeClr val="tx2"/>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E108A29-0BBA-D2C9-63C6-EC2D8496C229}"/>
                </a:ext>
              </a:extLst>
            </p:cNvPr>
            <p:cNvSpPr txBox="1"/>
            <p:nvPr/>
          </p:nvSpPr>
          <p:spPr>
            <a:xfrm>
              <a:off x="5592053" y="2872962"/>
              <a:ext cx="10160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000" b="1" dirty="0">
                  <a:solidFill>
                    <a:schemeClr val="bg1"/>
                  </a:solidFill>
                  <a:cs typeface="Arial"/>
                </a:rPr>
                <a:t>or</a:t>
              </a:r>
            </a:p>
          </p:txBody>
        </p:sp>
      </p:grpSp>
      <p:sp>
        <p:nvSpPr>
          <p:cNvPr id="14" name="TextBox 13">
            <a:extLst>
              <a:ext uri="{FF2B5EF4-FFF2-40B4-BE49-F238E27FC236}">
                <a16:creationId xmlns:a16="http://schemas.microsoft.com/office/drawing/2014/main" id="{D96E05B1-B001-0256-E7D8-AB9907303C65}"/>
              </a:ext>
            </a:extLst>
          </p:cNvPr>
          <p:cNvSpPr txBox="1"/>
          <p:nvPr/>
        </p:nvSpPr>
        <p:spPr>
          <a:xfrm>
            <a:off x="8858723" y="2849554"/>
            <a:ext cx="1016329"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b="1" dirty="0">
                <a:cs typeface="Arial"/>
              </a:rPr>
              <a:t>False</a:t>
            </a:r>
          </a:p>
        </p:txBody>
      </p:sp>
      <p:pic>
        <p:nvPicPr>
          <p:cNvPr id="15" name="Picture 2" descr="Silhouetted person standing upright, holding a phone to their ear, engaged in a phone call.">
            <a:extLst>
              <a:ext uri="{FF2B5EF4-FFF2-40B4-BE49-F238E27FC236}">
                <a16:creationId xmlns:a16="http://schemas.microsoft.com/office/drawing/2014/main" id="{CAE29736-988C-4F21-DBC6-3A93D96DD0A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8906" y="3363615"/>
            <a:ext cx="1371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silhouette of a person sitting on the ground.">
            <a:extLst>
              <a:ext uri="{FF2B5EF4-FFF2-40B4-BE49-F238E27FC236}">
                <a16:creationId xmlns:a16="http://schemas.microsoft.com/office/drawing/2014/main" id="{E2F8FD8F-876F-010B-8302-87769755EBAA}"/>
              </a:ext>
            </a:extLst>
          </p:cNvPr>
          <p:cNvPicPr>
            <a:picLocks noChangeAspect="1"/>
          </p:cNvPicPr>
          <p:nvPr/>
        </p:nvPicPr>
        <p:blipFill>
          <a:blip r:embed="rId4" cstate="screen">
            <a:extLst>
              <a:ext uri="{28A0092B-C50C-407E-A947-70E740481C1C}">
                <a14:useLocalDpi xmlns:a14="http://schemas.microsoft.com/office/drawing/2010/main"/>
              </a:ext>
            </a:extLst>
          </a:blip>
          <a:srcRect r="3331" b="7580"/>
          <a:stretch/>
        </p:blipFill>
        <p:spPr>
          <a:xfrm>
            <a:off x="8200679" y="3981397"/>
            <a:ext cx="2332416" cy="2281471"/>
          </a:xfrm>
          <a:prstGeom prst="rect">
            <a:avLst/>
          </a:prstGeom>
        </p:spPr>
      </p:pic>
      <p:sp>
        <p:nvSpPr>
          <p:cNvPr id="16" name="TextBox 15" descr="Silhouetted person standing upright, holding a phone to their ear, engaged in a phone call.">
            <a:extLst>
              <a:ext uri="{FF2B5EF4-FFF2-40B4-BE49-F238E27FC236}">
                <a16:creationId xmlns:a16="http://schemas.microsoft.com/office/drawing/2014/main" id="{B3F071EA-998E-A60C-28D9-DEFE2E78AB7B}"/>
              </a:ext>
            </a:extLst>
          </p:cNvPr>
          <p:cNvSpPr txBox="1"/>
          <p:nvPr/>
        </p:nvSpPr>
        <p:spPr>
          <a:xfrm rot="10800000" flipV="1">
            <a:off x="360000" y="6262868"/>
            <a:ext cx="6574199" cy="4331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000" dirty="0">
                <a:hlinkClick r:id="rId5"/>
              </a:rPr>
              <a:t>Talking In Mobile, Standing</a:t>
            </a:r>
            <a:r>
              <a:rPr lang="en-AU" sz="1000" dirty="0"/>
              <a:t>, by </a:t>
            </a:r>
            <a:r>
              <a:rPr lang="en-AU" sz="1000" dirty="0" err="1"/>
              <a:t>Mohamed_Hassan</a:t>
            </a:r>
            <a:r>
              <a:rPr lang="en-AU" sz="1000" dirty="0"/>
              <a:t> is licensed under</a:t>
            </a:r>
            <a:r>
              <a:rPr lang="en-AU" sz="1000" dirty="0">
                <a:hlinkClick r:id="rId6"/>
              </a:rPr>
              <a:t> </a:t>
            </a:r>
            <a:r>
              <a:rPr lang="en-AU" sz="1000" u="sng" dirty="0">
                <a:hlinkClick r:id="rId6"/>
              </a:rPr>
              <a:t>Pixabay Content License</a:t>
            </a:r>
            <a:endParaRPr lang="en-AU" sz="1000" u="sng" dirty="0"/>
          </a:p>
          <a:p>
            <a:pPr>
              <a:lnSpc>
                <a:spcPct val="150000"/>
              </a:lnSpc>
            </a:pPr>
            <a:r>
              <a:rPr lang="en-US" sz="1000" dirty="0">
                <a:ea typeface="Arial"/>
                <a:cs typeface="Arial"/>
                <a:hlinkClick r:id="rId7"/>
              </a:rPr>
              <a:t>You, Silhouette </a:t>
            </a:r>
            <a:r>
              <a:rPr lang="en-US" sz="1000" dirty="0">
                <a:ea typeface="Arial"/>
                <a:cs typeface="Arial"/>
              </a:rPr>
              <a:t>by </a:t>
            </a:r>
            <a:r>
              <a:rPr lang="en-US" sz="1000" dirty="0" err="1">
                <a:ea typeface="Arial"/>
                <a:cs typeface="Arial"/>
              </a:rPr>
              <a:t>Mohamed_Hassan</a:t>
            </a:r>
            <a:r>
              <a:rPr lang="en-US" sz="1000" dirty="0">
                <a:ea typeface="Arial"/>
                <a:cs typeface="Arial"/>
              </a:rPr>
              <a:t> is licensed under </a:t>
            </a:r>
            <a:r>
              <a:rPr lang="en-AU" sz="1000" u="sng" dirty="0">
                <a:hlinkClick r:id="rId6"/>
              </a:rPr>
              <a:t>Pixabay Content License</a:t>
            </a:r>
            <a:r>
              <a:rPr lang="en-AU" sz="1000" dirty="0"/>
              <a:t>  </a:t>
            </a:r>
            <a:endParaRPr lang="en-GB" sz="1000" dirty="0"/>
          </a:p>
        </p:txBody>
      </p:sp>
      <p:sp>
        <p:nvSpPr>
          <p:cNvPr id="5" name="Slide Number Placeholder 4">
            <a:extLst>
              <a:ext uri="{FF2B5EF4-FFF2-40B4-BE49-F238E27FC236}">
                <a16:creationId xmlns:a16="http://schemas.microsoft.com/office/drawing/2014/main" id="{213FF790-DF82-C6D1-DA5C-87C3F4F9B74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27</a:t>
            </a:fld>
            <a:endParaRPr lang="en-AU" dirty="0"/>
          </a:p>
        </p:txBody>
      </p:sp>
    </p:spTree>
    <p:extLst>
      <p:ext uri="{BB962C8B-B14F-4D97-AF65-F5344CB8AC3E}">
        <p14:creationId xmlns:p14="http://schemas.microsoft.com/office/powerpoint/2010/main" val="106058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EB89B-4F33-0245-11A6-8AEB1D317A3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70544CD-F3D8-D92A-DAC4-5AC99EA7E8A9}"/>
              </a:ext>
            </a:extLst>
          </p:cNvPr>
          <p:cNvSpPr>
            <a:spLocks noGrp="1"/>
          </p:cNvSpPr>
          <p:nvPr>
            <p:ph type="title"/>
          </p:nvPr>
        </p:nvSpPr>
        <p:spPr/>
        <p:txBody>
          <a:bodyPr/>
          <a:lstStyle/>
          <a:p>
            <a:r>
              <a:rPr lang="en-US" dirty="0">
                <a:latin typeface="+mj-lt"/>
                <a:cs typeface="Arial"/>
              </a:rPr>
              <a:t>Protocols when filming dance – true or false (5)</a:t>
            </a:r>
            <a:endParaRPr lang="en-US" dirty="0">
              <a:latin typeface="+mj-lt"/>
            </a:endParaRPr>
          </a:p>
        </p:txBody>
      </p:sp>
      <p:sp>
        <p:nvSpPr>
          <p:cNvPr id="20" name="TextBox 19">
            <a:extLst>
              <a:ext uri="{FF2B5EF4-FFF2-40B4-BE49-F238E27FC236}">
                <a16:creationId xmlns:a16="http://schemas.microsoft.com/office/drawing/2014/main" id="{63BF863C-DE72-255A-6A4A-80441B55EC3C}"/>
              </a:ext>
            </a:extLst>
          </p:cNvPr>
          <p:cNvSpPr txBox="1"/>
          <p:nvPr/>
        </p:nvSpPr>
        <p:spPr>
          <a:xfrm>
            <a:off x="360218" y="852055"/>
            <a:ext cx="6096000" cy="5847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2000">
                <a:solidFill>
                  <a:srgbClr val="3682FF"/>
                </a:solidFill>
                <a:latin typeface="+mj-lt"/>
              </a:rPr>
              <a:t>2.1b</a:t>
            </a:r>
            <a:r>
              <a:rPr lang="en-US" sz="2000" baseline="0">
                <a:solidFill>
                  <a:srgbClr val="22272B"/>
                </a:solidFill>
                <a:latin typeface="+mj-lt"/>
              </a:rPr>
              <a:t>​​</a:t>
            </a:r>
            <a:r>
              <a:rPr sz="2000">
                <a:latin typeface="+mj-lt"/>
                <a:ea typeface="Arial"/>
                <a:cs typeface="Arial"/>
              </a:rPr>
              <a:t>​</a:t>
            </a:r>
            <a:endParaRPr lang="en-US">
              <a:latin typeface="+mj-lt"/>
            </a:endParaRPr>
          </a:p>
          <a:p>
            <a:pPr algn="l"/>
            <a:endParaRPr lang="en-US" sz="1800">
              <a:latin typeface="+mj-lt"/>
            </a:endParaRPr>
          </a:p>
        </p:txBody>
      </p:sp>
      <p:sp>
        <p:nvSpPr>
          <p:cNvPr id="16" name="Rectangle: Rounded Corners 15">
            <a:extLst>
              <a:ext uri="{FF2B5EF4-FFF2-40B4-BE49-F238E27FC236}">
                <a16:creationId xmlns:a16="http://schemas.microsoft.com/office/drawing/2014/main" id="{69BF4FE1-D880-FAEA-497B-88D6CBCD1595}"/>
              </a:ext>
            </a:extLst>
          </p:cNvPr>
          <p:cNvSpPr/>
          <p:nvPr/>
        </p:nvSpPr>
        <p:spPr>
          <a:xfrm>
            <a:off x="1769919" y="1217415"/>
            <a:ext cx="8652162" cy="668420"/>
          </a:xfrm>
          <a:prstGeom prst="roundRect">
            <a:avLst/>
          </a:prstGeom>
          <a:solidFill>
            <a:schemeClr val="tx2">
              <a:lumMod val="20000"/>
              <a:lumOff val="80000"/>
            </a:schemeClr>
          </a:solidFill>
          <a:ln>
            <a:solidFill>
              <a:schemeClr val="tx2">
                <a:lumMod val="20000"/>
                <a:lumOff val="8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a:solidFill>
                  <a:srgbClr val="000000"/>
                </a:solidFill>
                <a:ea typeface="Roboto"/>
                <a:cs typeface="Roboto"/>
              </a:rPr>
              <a:t>It is okay to film someone who doesn’t want to be on camera.</a:t>
            </a:r>
            <a:endParaRPr lang="en-US" sz="1800"/>
          </a:p>
        </p:txBody>
      </p:sp>
      <p:sp>
        <p:nvSpPr>
          <p:cNvPr id="2" name="TextBox 1">
            <a:extLst>
              <a:ext uri="{FF2B5EF4-FFF2-40B4-BE49-F238E27FC236}">
                <a16:creationId xmlns:a16="http://schemas.microsoft.com/office/drawing/2014/main" id="{EC63F107-9B11-89C3-C86F-D6E79AC93656}"/>
              </a:ext>
            </a:extLst>
          </p:cNvPr>
          <p:cNvSpPr txBox="1"/>
          <p:nvPr/>
        </p:nvSpPr>
        <p:spPr>
          <a:xfrm>
            <a:off x="1836542" y="2848349"/>
            <a:ext cx="1016329"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b="1" dirty="0">
                <a:cs typeface="Arial"/>
              </a:rPr>
              <a:t>True</a:t>
            </a:r>
          </a:p>
        </p:txBody>
      </p:sp>
      <p:grpSp>
        <p:nvGrpSpPr>
          <p:cNvPr id="6" name="Group 5" descr="or">
            <a:extLst>
              <a:ext uri="{FF2B5EF4-FFF2-40B4-BE49-F238E27FC236}">
                <a16:creationId xmlns:a16="http://schemas.microsoft.com/office/drawing/2014/main" id="{425416E6-107D-C639-14D3-97CB44EE6587}"/>
              </a:ext>
            </a:extLst>
          </p:cNvPr>
          <p:cNvGrpSpPr/>
          <p:nvPr/>
        </p:nvGrpSpPr>
        <p:grpSpPr>
          <a:xfrm>
            <a:off x="3023330" y="2045258"/>
            <a:ext cx="5481052" cy="1310105"/>
            <a:chOff x="3359527" y="2045258"/>
            <a:chExt cx="5481052" cy="1310105"/>
          </a:xfrm>
        </p:grpSpPr>
        <p:sp>
          <p:nvSpPr>
            <p:cNvPr id="11" name="Arrow: Left-Right-Up 6">
              <a:extLst>
                <a:ext uri="{FF2B5EF4-FFF2-40B4-BE49-F238E27FC236}">
                  <a16:creationId xmlns:a16="http://schemas.microsoft.com/office/drawing/2014/main" id="{D8BB89C1-DEA6-8FFA-CA90-162E4619ECED}"/>
                </a:ext>
                <a:ext uri="{C183D7F6-B498-43B3-948B-1728B52AA6E4}">
                  <adec:decorative xmlns:adec="http://schemas.microsoft.com/office/drawing/2017/decorative" val="1"/>
                </a:ext>
              </a:extLst>
            </p:cNvPr>
            <p:cNvSpPr/>
            <p:nvPr/>
          </p:nvSpPr>
          <p:spPr>
            <a:xfrm>
              <a:off x="3359527" y="2045258"/>
              <a:ext cx="5481052" cy="1310105"/>
            </a:xfrm>
            <a:prstGeom prst="leftRightUpArrow">
              <a:avLst/>
            </a:prstGeom>
            <a:solidFill>
              <a:schemeClr val="tx2"/>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C4860AA-EBBE-B6BC-A7FC-F7FED0AF9F35}"/>
                </a:ext>
              </a:extLst>
            </p:cNvPr>
            <p:cNvSpPr txBox="1"/>
            <p:nvPr/>
          </p:nvSpPr>
          <p:spPr>
            <a:xfrm>
              <a:off x="5592053" y="2872962"/>
              <a:ext cx="10160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000" b="1" dirty="0">
                  <a:solidFill>
                    <a:schemeClr val="bg1"/>
                  </a:solidFill>
                  <a:cs typeface="Arial"/>
                </a:rPr>
                <a:t>or</a:t>
              </a:r>
            </a:p>
          </p:txBody>
        </p:sp>
      </p:grpSp>
      <p:sp>
        <p:nvSpPr>
          <p:cNvPr id="14" name="TextBox 13">
            <a:extLst>
              <a:ext uri="{FF2B5EF4-FFF2-40B4-BE49-F238E27FC236}">
                <a16:creationId xmlns:a16="http://schemas.microsoft.com/office/drawing/2014/main" id="{2A8B83C3-677F-2334-ECFD-C0655FBC9702}"/>
              </a:ext>
            </a:extLst>
          </p:cNvPr>
          <p:cNvSpPr txBox="1"/>
          <p:nvPr/>
        </p:nvSpPr>
        <p:spPr>
          <a:xfrm>
            <a:off x="8858723" y="2849554"/>
            <a:ext cx="1016329"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b="1" dirty="0">
                <a:cs typeface="Arial"/>
              </a:rPr>
              <a:t>False</a:t>
            </a:r>
          </a:p>
        </p:txBody>
      </p:sp>
      <p:pic>
        <p:nvPicPr>
          <p:cNvPr id="15" name="Picture 2" descr="Silhouetted person standing upright, holding a phone to their ear, engaged in a phone call.">
            <a:extLst>
              <a:ext uri="{FF2B5EF4-FFF2-40B4-BE49-F238E27FC236}">
                <a16:creationId xmlns:a16="http://schemas.microsoft.com/office/drawing/2014/main" id="{E028F292-C16D-F35B-0E22-7B9E0837DF3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8906" y="3363615"/>
            <a:ext cx="1371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silhouette of a person sitting on the ground.">
            <a:extLst>
              <a:ext uri="{FF2B5EF4-FFF2-40B4-BE49-F238E27FC236}">
                <a16:creationId xmlns:a16="http://schemas.microsoft.com/office/drawing/2014/main" id="{983EEE52-01BD-3931-94B6-36F9B020C70B}"/>
              </a:ext>
            </a:extLst>
          </p:cNvPr>
          <p:cNvPicPr>
            <a:picLocks noChangeAspect="1"/>
          </p:cNvPicPr>
          <p:nvPr/>
        </p:nvPicPr>
        <p:blipFill>
          <a:blip r:embed="rId4" cstate="screen">
            <a:extLst>
              <a:ext uri="{28A0092B-C50C-407E-A947-70E740481C1C}">
                <a14:useLocalDpi xmlns:a14="http://schemas.microsoft.com/office/drawing/2010/main"/>
              </a:ext>
            </a:extLst>
          </a:blip>
          <a:srcRect r="3331" b="7580"/>
          <a:stretch/>
        </p:blipFill>
        <p:spPr>
          <a:xfrm>
            <a:off x="8200679" y="3981397"/>
            <a:ext cx="2332416" cy="2281471"/>
          </a:xfrm>
          <a:prstGeom prst="rect">
            <a:avLst/>
          </a:prstGeom>
        </p:spPr>
      </p:pic>
      <p:sp>
        <p:nvSpPr>
          <p:cNvPr id="17" name="TextBox 16" descr="Silhouetted person standing upright, holding a phone to their ear, engaged in a phone call.">
            <a:extLst>
              <a:ext uri="{FF2B5EF4-FFF2-40B4-BE49-F238E27FC236}">
                <a16:creationId xmlns:a16="http://schemas.microsoft.com/office/drawing/2014/main" id="{892BD102-2837-7F00-CB83-5D4424828721}"/>
              </a:ext>
            </a:extLst>
          </p:cNvPr>
          <p:cNvSpPr txBox="1"/>
          <p:nvPr/>
        </p:nvSpPr>
        <p:spPr>
          <a:xfrm rot="10800000" flipV="1">
            <a:off x="360000" y="6262868"/>
            <a:ext cx="6574199" cy="4331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000" dirty="0">
                <a:hlinkClick r:id="rId5"/>
              </a:rPr>
              <a:t>Talking In Mobile, Standing</a:t>
            </a:r>
            <a:r>
              <a:rPr lang="en-AU" sz="1000" dirty="0"/>
              <a:t>, by </a:t>
            </a:r>
            <a:r>
              <a:rPr lang="en-AU" sz="1000" dirty="0" err="1"/>
              <a:t>Mohamed_Hassan</a:t>
            </a:r>
            <a:r>
              <a:rPr lang="en-AU" sz="1000" dirty="0"/>
              <a:t> is licensed under</a:t>
            </a:r>
            <a:r>
              <a:rPr lang="en-AU" sz="1000" dirty="0">
                <a:hlinkClick r:id="rId6"/>
              </a:rPr>
              <a:t> </a:t>
            </a:r>
            <a:r>
              <a:rPr lang="en-AU" sz="1000" u="sng" dirty="0">
                <a:hlinkClick r:id="rId6"/>
              </a:rPr>
              <a:t>Pixabay Content License</a:t>
            </a:r>
            <a:endParaRPr lang="en-AU" sz="1000" u="sng" dirty="0"/>
          </a:p>
          <a:p>
            <a:pPr>
              <a:lnSpc>
                <a:spcPct val="150000"/>
              </a:lnSpc>
            </a:pPr>
            <a:r>
              <a:rPr lang="en-US" sz="1000" dirty="0">
                <a:ea typeface="Arial"/>
                <a:cs typeface="Arial"/>
                <a:hlinkClick r:id="rId7"/>
              </a:rPr>
              <a:t>You, Silhouette </a:t>
            </a:r>
            <a:r>
              <a:rPr lang="en-US" sz="1000" dirty="0">
                <a:ea typeface="Arial"/>
                <a:cs typeface="Arial"/>
              </a:rPr>
              <a:t>by </a:t>
            </a:r>
            <a:r>
              <a:rPr lang="en-US" sz="1000" dirty="0" err="1">
                <a:ea typeface="Arial"/>
                <a:cs typeface="Arial"/>
              </a:rPr>
              <a:t>Mohamed_Hassan</a:t>
            </a:r>
            <a:r>
              <a:rPr lang="en-US" sz="1000" dirty="0">
                <a:ea typeface="Arial"/>
                <a:cs typeface="Arial"/>
              </a:rPr>
              <a:t> is licensed under </a:t>
            </a:r>
            <a:r>
              <a:rPr lang="en-AU" sz="1000" u="sng" dirty="0">
                <a:hlinkClick r:id="rId6"/>
              </a:rPr>
              <a:t>Pixabay Content License</a:t>
            </a:r>
            <a:r>
              <a:rPr lang="en-AU" sz="1000" dirty="0"/>
              <a:t>  </a:t>
            </a:r>
            <a:endParaRPr lang="en-GB" sz="1000" dirty="0"/>
          </a:p>
        </p:txBody>
      </p:sp>
      <p:sp>
        <p:nvSpPr>
          <p:cNvPr id="5" name="Slide Number Placeholder 4">
            <a:extLst>
              <a:ext uri="{FF2B5EF4-FFF2-40B4-BE49-F238E27FC236}">
                <a16:creationId xmlns:a16="http://schemas.microsoft.com/office/drawing/2014/main" id="{EEC7E34B-59C0-55ED-7E90-7CE5D3DCB02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28</a:t>
            </a:fld>
            <a:endParaRPr lang="en-AU" dirty="0"/>
          </a:p>
        </p:txBody>
      </p:sp>
    </p:spTree>
    <p:extLst>
      <p:ext uri="{BB962C8B-B14F-4D97-AF65-F5344CB8AC3E}">
        <p14:creationId xmlns:p14="http://schemas.microsoft.com/office/powerpoint/2010/main" val="110593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8D16B-E322-63E3-B3DC-F98B4A5E05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0E42DA5-1A82-83A1-D1D7-A494C28B1DD0}"/>
              </a:ext>
            </a:extLst>
          </p:cNvPr>
          <p:cNvSpPr>
            <a:spLocks noGrp="1"/>
          </p:cNvSpPr>
          <p:nvPr>
            <p:ph type="title"/>
          </p:nvPr>
        </p:nvSpPr>
        <p:spPr/>
        <p:txBody>
          <a:bodyPr/>
          <a:lstStyle/>
          <a:p>
            <a:r>
              <a:rPr lang="en-US">
                <a:latin typeface="+mj-lt"/>
                <a:cs typeface="Arial"/>
              </a:rPr>
              <a:t>Protocols when filming dance – true or false (6)</a:t>
            </a:r>
            <a:endParaRPr lang="en-US">
              <a:latin typeface="+mj-lt"/>
            </a:endParaRPr>
          </a:p>
        </p:txBody>
      </p:sp>
      <p:sp>
        <p:nvSpPr>
          <p:cNvPr id="20" name="TextBox 19">
            <a:extLst>
              <a:ext uri="{FF2B5EF4-FFF2-40B4-BE49-F238E27FC236}">
                <a16:creationId xmlns:a16="http://schemas.microsoft.com/office/drawing/2014/main" id="{55A4C19E-F0AF-B1DB-A471-A311D1730E04}"/>
              </a:ext>
            </a:extLst>
          </p:cNvPr>
          <p:cNvSpPr txBox="1"/>
          <p:nvPr/>
        </p:nvSpPr>
        <p:spPr>
          <a:xfrm>
            <a:off x="436418" y="930489"/>
            <a:ext cx="6096000" cy="5847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2000">
                <a:solidFill>
                  <a:srgbClr val="3682FF"/>
                </a:solidFill>
                <a:latin typeface="+mj-lt"/>
              </a:rPr>
              <a:t>2.1b</a:t>
            </a:r>
            <a:r>
              <a:rPr lang="en-US" sz="2000" baseline="0">
                <a:solidFill>
                  <a:srgbClr val="22272B"/>
                </a:solidFill>
                <a:latin typeface="+mj-lt"/>
              </a:rPr>
              <a:t>​​</a:t>
            </a:r>
            <a:r>
              <a:rPr sz="2000">
                <a:latin typeface="+mj-lt"/>
                <a:ea typeface="Arial"/>
                <a:cs typeface="Arial"/>
              </a:rPr>
              <a:t>​</a:t>
            </a:r>
            <a:endParaRPr lang="en-US">
              <a:latin typeface="+mj-lt"/>
            </a:endParaRPr>
          </a:p>
          <a:p>
            <a:pPr algn="l"/>
            <a:endParaRPr lang="en-US" sz="1800">
              <a:latin typeface="+mj-lt"/>
            </a:endParaRPr>
          </a:p>
        </p:txBody>
      </p:sp>
      <p:sp>
        <p:nvSpPr>
          <p:cNvPr id="15" name="Rectangle: Rounded Corners 14">
            <a:extLst>
              <a:ext uri="{FF2B5EF4-FFF2-40B4-BE49-F238E27FC236}">
                <a16:creationId xmlns:a16="http://schemas.microsoft.com/office/drawing/2014/main" id="{5A8E7EFD-7EA8-AA1B-1456-E451D818FE56}"/>
              </a:ext>
            </a:extLst>
          </p:cNvPr>
          <p:cNvSpPr/>
          <p:nvPr/>
        </p:nvSpPr>
        <p:spPr>
          <a:xfrm>
            <a:off x="1691489" y="1202691"/>
            <a:ext cx="8809022" cy="668421"/>
          </a:xfrm>
          <a:prstGeom prst="roundRect">
            <a:avLst/>
          </a:prstGeom>
          <a:solidFill>
            <a:schemeClr val="tx2">
              <a:lumMod val="20000"/>
              <a:lumOff val="80000"/>
            </a:schemeClr>
          </a:solidFill>
          <a:ln>
            <a:solidFill>
              <a:schemeClr val="tx2">
                <a:lumMod val="20000"/>
                <a:lumOff val="8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solidFill>
                  <a:schemeClr val="tx1"/>
                </a:solidFill>
              </a:rPr>
              <a:t>Gaining consent for physical contact when dancing is only done verbally.</a:t>
            </a:r>
            <a:endParaRPr lang="en-US" sz="1400">
              <a:solidFill>
                <a:schemeClr val="tx1"/>
              </a:solidFill>
              <a:latin typeface="Arial"/>
            </a:endParaRPr>
          </a:p>
        </p:txBody>
      </p:sp>
      <p:sp>
        <p:nvSpPr>
          <p:cNvPr id="2" name="TextBox 1">
            <a:extLst>
              <a:ext uri="{FF2B5EF4-FFF2-40B4-BE49-F238E27FC236}">
                <a16:creationId xmlns:a16="http://schemas.microsoft.com/office/drawing/2014/main" id="{E644AAC9-7E92-86EA-9D74-961BBF891E3F}"/>
              </a:ext>
            </a:extLst>
          </p:cNvPr>
          <p:cNvSpPr txBox="1"/>
          <p:nvPr/>
        </p:nvSpPr>
        <p:spPr>
          <a:xfrm>
            <a:off x="1836542" y="2848349"/>
            <a:ext cx="1016329"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b="1" dirty="0">
                <a:cs typeface="Arial"/>
              </a:rPr>
              <a:t>True</a:t>
            </a:r>
          </a:p>
        </p:txBody>
      </p:sp>
      <p:grpSp>
        <p:nvGrpSpPr>
          <p:cNvPr id="6" name="Group 5" descr="or">
            <a:extLst>
              <a:ext uri="{FF2B5EF4-FFF2-40B4-BE49-F238E27FC236}">
                <a16:creationId xmlns:a16="http://schemas.microsoft.com/office/drawing/2014/main" id="{187CC108-3A2B-2EB0-BBC1-A508636A4782}"/>
              </a:ext>
            </a:extLst>
          </p:cNvPr>
          <p:cNvGrpSpPr/>
          <p:nvPr/>
        </p:nvGrpSpPr>
        <p:grpSpPr>
          <a:xfrm>
            <a:off x="3023330" y="2045258"/>
            <a:ext cx="5481052" cy="1310105"/>
            <a:chOff x="3359527" y="2045258"/>
            <a:chExt cx="5481052" cy="1310105"/>
          </a:xfrm>
        </p:grpSpPr>
        <p:sp>
          <p:nvSpPr>
            <p:cNvPr id="11" name="Arrow: Left-Right-Up 6">
              <a:extLst>
                <a:ext uri="{FF2B5EF4-FFF2-40B4-BE49-F238E27FC236}">
                  <a16:creationId xmlns:a16="http://schemas.microsoft.com/office/drawing/2014/main" id="{D4D5E2FC-4E31-5AB4-2D4A-C5B98DD9703D}"/>
                </a:ext>
                <a:ext uri="{C183D7F6-B498-43B3-948B-1728B52AA6E4}">
                  <adec:decorative xmlns:adec="http://schemas.microsoft.com/office/drawing/2017/decorative" val="1"/>
                </a:ext>
              </a:extLst>
            </p:cNvPr>
            <p:cNvSpPr/>
            <p:nvPr/>
          </p:nvSpPr>
          <p:spPr>
            <a:xfrm>
              <a:off x="3359527" y="2045258"/>
              <a:ext cx="5481052" cy="1310105"/>
            </a:xfrm>
            <a:prstGeom prst="leftRightUpArrow">
              <a:avLst/>
            </a:prstGeom>
            <a:solidFill>
              <a:schemeClr val="tx2"/>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9F9D27D-8AB7-BB07-B1C4-A1E29BA18B18}"/>
                </a:ext>
              </a:extLst>
            </p:cNvPr>
            <p:cNvSpPr txBox="1"/>
            <p:nvPr/>
          </p:nvSpPr>
          <p:spPr>
            <a:xfrm>
              <a:off x="5592053" y="2872962"/>
              <a:ext cx="10160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000" b="1" dirty="0">
                  <a:solidFill>
                    <a:schemeClr val="bg1"/>
                  </a:solidFill>
                  <a:cs typeface="Arial"/>
                </a:rPr>
                <a:t>or</a:t>
              </a:r>
            </a:p>
          </p:txBody>
        </p:sp>
      </p:grpSp>
      <p:sp>
        <p:nvSpPr>
          <p:cNvPr id="14" name="TextBox 13">
            <a:extLst>
              <a:ext uri="{FF2B5EF4-FFF2-40B4-BE49-F238E27FC236}">
                <a16:creationId xmlns:a16="http://schemas.microsoft.com/office/drawing/2014/main" id="{3AED37DD-8044-7361-69D1-1972DE64B82A}"/>
              </a:ext>
            </a:extLst>
          </p:cNvPr>
          <p:cNvSpPr txBox="1"/>
          <p:nvPr/>
        </p:nvSpPr>
        <p:spPr>
          <a:xfrm>
            <a:off x="8858723" y="2849554"/>
            <a:ext cx="1016329"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b="1" dirty="0">
                <a:cs typeface="Arial"/>
              </a:rPr>
              <a:t>False</a:t>
            </a:r>
          </a:p>
        </p:txBody>
      </p:sp>
      <p:pic>
        <p:nvPicPr>
          <p:cNvPr id="16" name="Picture 2" descr="Silhouetted person standing upright, holding a phone to their ear, engaged in a phone call.">
            <a:extLst>
              <a:ext uri="{FF2B5EF4-FFF2-40B4-BE49-F238E27FC236}">
                <a16:creationId xmlns:a16="http://schemas.microsoft.com/office/drawing/2014/main" id="{3773AE98-2ED9-5ABB-4F0D-6DBB4ED78D2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8906" y="3363615"/>
            <a:ext cx="1371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silhouette of a person sitting on the ground.">
            <a:extLst>
              <a:ext uri="{FF2B5EF4-FFF2-40B4-BE49-F238E27FC236}">
                <a16:creationId xmlns:a16="http://schemas.microsoft.com/office/drawing/2014/main" id="{5A3DD8FB-5E2B-201E-8EA8-75D3A38C6016}"/>
              </a:ext>
            </a:extLst>
          </p:cNvPr>
          <p:cNvPicPr>
            <a:picLocks noChangeAspect="1"/>
          </p:cNvPicPr>
          <p:nvPr/>
        </p:nvPicPr>
        <p:blipFill>
          <a:blip r:embed="rId4" cstate="screen">
            <a:extLst>
              <a:ext uri="{28A0092B-C50C-407E-A947-70E740481C1C}">
                <a14:useLocalDpi xmlns:a14="http://schemas.microsoft.com/office/drawing/2010/main"/>
              </a:ext>
            </a:extLst>
          </a:blip>
          <a:srcRect r="3331" b="7580"/>
          <a:stretch/>
        </p:blipFill>
        <p:spPr>
          <a:xfrm>
            <a:off x="8200679" y="3981397"/>
            <a:ext cx="2332416" cy="2281471"/>
          </a:xfrm>
          <a:prstGeom prst="rect">
            <a:avLst/>
          </a:prstGeom>
        </p:spPr>
      </p:pic>
      <p:sp>
        <p:nvSpPr>
          <p:cNvPr id="17" name="TextBox 16" descr="Silhouetted person standing upright, holding a phone to their ear, engaged in a phone call.">
            <a:extLst>
              <a:ext uri="{FF2B5EF4-FFF2-40B4-BE49-F238E27FC236}">
                <a16:creationId xmlns:a16="http://schemas.microsoft.com/office/drawing/2014/main" id="{3D5FCA75-F2DA-6DB3-3364-F718D9B8E9D8}"/>
              </a:ext>
            </a:extLst>
          </p:cNvPr>
          <p:cNvSpPr txBox="1"/>
          <p:nvPr/>
        </p:nvSpPr>
        <p:spPr>
          <a:xfrm rot="10800000" flipV="1">
            <a:off x="360000" y="6262868"/>
            <a:ext cx="6574199" cy="4331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000" dirty="0">
                <a:hlinkClick r:id="rId5"/>
              </a:rPr>
              <a:t>Talking In Mobile, Standing</a:t>
            </a:r>
            <a:r>
              <a:rPr lang="en-AU" sz="1000" dirty="0"/>
              <a:t>, by </a:t>
            </a:r>
            <a:r>
              <a:rPr lang="en-AU" sz="1000" dirty="0" err="1"/>
              <a:t>Mohamed_Hassan</a:t>
            </a:r>
            <a:r>
              <a:rPr lang="en-AU" sz="1000" dirty="0"/>
              <a:t> is licensed under</a:t>
            </a:r>
            <a:r>
              <a:rPr lang="en-AU" sz="1000" dirty="0">
                <a:hlinkClick r:id="rId6"/>
              </a:rPr>
              <a:t> </a:t>
            </a:r>
            <a:r>
              <a:rPr lang="en-AU" sz="1000" u="sng" dirty="0">
                <a:hlinkClick r:id="rId6"/>
              </a:rPr>
              <a:t>Pixabay Content License</a:t>
            </a:r>
            <a:endParaRPr lang="en-AU" sz="1000" u="sng" dirty="0"/>
          </a:p>
          <a:p>
            <a:pPr>
              <a:lnSpc>
                <a:spcPct val="150000"/>
              </a:lnSpc>
            </a:pPr>
            <a:r>
              <a:rPr lang="en-US" sz="1000" dirty="0">
                <a:ea typeface="Arial"/>
                <a:cs typeface="Arial"/>
                <a:hlinkClick r:id="rId7"/>
              </a:rPr>
              <a:t>You, Silhouette </a:t>
            </a:r>
            <a:r>
              <a:rPr lang="en-US" sz="1000" dirty="0">
                <a:ea typeface="Arial"/>
                <a:cs typeface="Arial"/>
              </a:rPr>
              <a:t>by </a:t>
            </a:r>
            <a:r>
              <a:rPr lang="en-US" sz="1000" dirty="0" err="1">
                <a:ea typeface="Arial"/>
                <a:cs typeface="Arial"/>
              </a:rPr>
              <a:t>Mohamed_Hassan</a:t>
            </a:r>
            <a:r>
              <a:rPr lang="en-US" sz="1000" dirty="0">
                <a:ea typeface="Arial"/>
                <a:cs typeface="Arial"/>
              </a:rPr>
              <a:t> is licensed under </a:t>
            </a:r>
            <a:r>
              <a:rPr lang="en-AU" sz="1000" u="sng" dirty="0">
                <a:hlinkClick r:id="rId6"/>
              </a:rPr>
              <a:t>Pixabay Content License</a:t>
            </a:r>
            <a:r>
              <a:rPr lang="en-AU" sz="1000" dirty="0"/>
              <a:t>  </a:t>
            </a:r>
            <a:endParaRPr lang="en-GB" sz="1000" dirty="0"/>
          </a:p>
        </p:txBody>
      </p:sp>
      <p:sp>
        <p:nvSpPr>
          <p:cNvPr id="5" name="Slide Number Placeholder 4">
            <a:extLst>
              <a:ext uri="{FF2B5EF4-FFF2-40B4-BE49-F238E27FC236}">
                <a16:creationId xmlns:a16="http://schemas.microsoft.com/office/drawing/2014/main" id="{91BC864C-A5D4-1D6E-AA8E-831C10A45E3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29</a:t>
            </a:fld>
            <a:endParaRPr lang="en-AU" dirty="0"/>
          </a:p>
        </p:txBody>
      </p:sp>
    </p:spTree>
    <p:extLst>
      <p:ext uri="{BB962C8B-B14F-4D97-AF65-F5344CB8AC3E}">
        <p14:creationId xmlns:p14="http://schemas.microsoft.com/office/powerpoint/2010/main" val="323484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F450A-8F33-99C7-7265-C811F355A7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520C8C4-9A50-2FCB-88A0-B81FABD1D50C}"/>
              </a:ext>
            </a:extLst>
          </p:cNvPr>
          <p:cNvSpPr>
            <a:spLocks noGrp="1"/>
          </p:cNvSpPr>
          <p:nvPr>
            <p:ph type="title"/>
          </p:nvPr>
        </p:nvSpPr>
        <p:spPr/>
        <p:txBody>
          <a:bodyPr/>
          <a:lstStyle/>
          <a:p>
            <a:r>
              <a:rPr lang="en-GB" dirty="0">
                <a:latin typeface="+mj-lt"/>
                <a:cs typeface="Arial"/>
              </a:rPr>
              <a:t>Learning sequences</a:t>
            </a:r>
            <a:endParaRPr lang="en-GB" dirty="0">
              <a:latin typeface="+mj-lt"/>
            </a:endParaRPr>
          </a:p>
        </p:txBody>
      </p:sp>
      <p:grpSp>
        <p:nvGrpSpPr>
          <p:cNvPr id="3" name="Group 2" descr="1. Appreciation – the context of dance film">
            <a:extLst>
              <a:ext uri="{FF2B5EF4-FFF2-40B4-BE49-F238E27FC236}">
                <a16:creationId xmlns:a16="http://schemas.microsoft.com/office/drawing/2014/main" id="{8258B1C2-8F7A-FAF3-31D0-A3842407F6ED}"/>
              </a:ext>
            </a:extLst>
          </p:cNvPr>
          <p:cNvGrpSpPr/>
          <p:nvPr/>
        </p:nvGrpSpPr>
        <p:grpSpPr>
          <a:xfrm>
            <a:off x="107638" y="1160925"/>
            <a:ext cx="5890382" cy="1399810"/>
            <a:chOff x="107638" y="1160925"/>
            <a:chExt cx="5890382" cy="1399810"/>
          </a:xfrm>
        </p:grpSpPr>
        <p:sp>
          <p:nvSpPr>
            <p:cNvPr id="6" name="Rectangle: Rounded Corners 5">
              <a:extLst>
                <a:ext uri="{FF2B5EF4-FFF2-40B4-BE49-F238E27FC236}">
                  <a16:creationId xmlns:a16="http://schemas.microsoft.com/office/drawing/2014/main" id="{988F59B0-4523-4E52-33F5-B33909657E81}"/>
                </a:ext>
                <a:ext uri="{C183D7F6-B498-43B3-948B-1728B52AA6E4}">
                  <adec:decorative xmlns:adec="http://schemas.microsoft.com/office/drawing/2017/decorative" val="0"/>
                </a:ext>
              </a:extLst>
            </p:cNvPr>
            <p:cNvSpPr/>
            <p:nvPr/>
          </p:nvSpPr>
          <p:spPr>
            <a:xfrm>
              <a:off x="943630" y="1246648"/>
              <a:ext cx="5054390" cy="1228361"/>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sz="2000" dirty="0">
                  <a:solidFill>
                    <a:schemeClr val="accent1"/>
                  </a:solidFill>
                  <a:latin typeface="+mj-lt"/>
                </a:rPr>
                <a:t>Appreciation – the context of dance film</a:t>
              </a:r>
              <a:endParaRPr lang="en-AU" sz="2000" dirty="0">
                <a:solidFill>
                  <a:schemeClr val="accent1"/>
                </a:solidFill>
                <a:latin typeface="+mj-lt"/>
                <a:cs typeface="Arial" panose="020B0604020202020204"/>
              </a:endParaRPr>
            </a:p>
          </p:txBody>
        </p:sp>
        <p:sp>
          <p:nvSpPr>
            <p:cNvPr id="8" name="Oval 7" descr="A dark blue circle with the number one in the centre of it. To the left of the circle is a light blue rectangle with the text that reads: 'Appreciation -  context of dance film.'">
              <a:hlinkClick r:id="rId3" action="ppaction://hlinksldjump"/>
              <a:extLst>
                <a:ext uri="{FF2B5EF4-FFF2-40B4-BE49-F238E27FC236}">
                  <a16:creationId xmlns:a16="http://schemas.microsoft.com/office/drawing/2014/main" id="{9EF7C9D3-81AD-557C-FADD-9B30289384F4}"/>
                </a:ext>
              </a:extLst>
            </p:cNvPr>
            <p:cNvSpPr/>
            <p:nvPr/>
          </p:nvSpPr>
          <p:spPr>
            <a:xfrm>
              <a:off x="107638" y="1160925"/>
              <a:ext cx="1289471" cy="139981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mj-lt"/>
                  <a:cs typeface="Arial" panose="020B0604020202020204" pitchFamily="34" charset="0"/>
                </a:rPr>
                <a:t>1</a:t>
              </a:r>
            </a:p>
          </p:txBody>
        </p:sp>
      </p:grpSp>
      <p:grpSp>
        <p:nvGrpSpPr>
          <p:cNvPr id="11" name="Group 10" descr="2.Composition – from stimuli to capturing motif(s) and phrase(s)&#10;">
            <a:extLst>
              <a:ext uri="{FF2B5EF4-FFF2-40B4-BE49-F238E27FC236}">
                <a16:creationId xmlns:a16="http://schemas.microsoft.com/office/drawing/2014/main" id="{16107C71-01B4-21E6-0078-BA139A69CE95}"/>
              </a:ext>
            </a:extLst>
          </p:cNvPr>
          <p:cNvGrpSpPr/>
          <p:nvPr/>
        </p:nvGrpSpPr>
        <p:grpSpPr>
          <a:xfrm>
            <a:off x="107638" y="2833621"/>
            <a:ext cx="5890382" cy="1407580"/>
            <a:chOff x="107638" y="2833621"/>
            <a:chExt cx="5890382" cy="1407580"/>
          </a:xfrm>
        </p:grpSpPr>
        <p:sp>
          <p:nvSpPr>
            <p:cNvPr id="28" name="Rectangle: Rounded Corners 27">
              <a:extLst>
                <a:ext uri="{FF2B5EF4-FFF2-40B4-BE49-F238E27FC236}">
                  <a16:creationId xmlns:a16="http://schemas.microsoft.com/office/drawing/2014/main" id="{81640302-FB24-882C-8EAC-43E875701015}"/>
                </a:ext>
                <a:ext uri="{C183D7F6-B498-43B3-948B-1728B52AA6E4}">
                  <adec:decorative xmlns:adec="http://schemas.microsoft.com/office/drawing/2017/decorative" val="1"/>
                </a:ext>
              </a:extLst>
            </p:cNvPr>
            <p:cNvSpPr/>
            <p:nvPr/>
          </p:nvSpPr>
          <p:spPr>
            <a:xfrm>
              <a:off x="943630" y="2919822"/>
              <a:ext cx="5054390" cy="1235179"/>
            </a:xfrm>
            <a:prstGeom prst="roundRect">
              <a:avLst>
                <a:gd name="adj" fmla="val 1725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sz="2000" dirty="0">
                  <a:solidFill>
                    <a:schemeClr val="accent1"/>
                  </a:solidFill>
                  <a:latin typeface="+mj-lt"/>
                  <a:cs typeface="Arial" panose="020B0604020202020204"/>
                </a:rPr>
                <a:t>Composition – from stimuli to capturing motif(s) and phrase(s)</a:t>
              </a:r>
            </a:p>
          </p:txBody>
        </p:sp>
        <p:sp>
          <p:nvSpPr>
            <p:cNvPr id="29" name="Oval 28">
              <a:hlinkClick r:id="rId3" action="ppaction://hlinksldjump"/>
              <a:extLst>
                <a:ext uri="{FF2B5EF4-FFF2-40B4-BE49-F238E27FC236}">
                  <a16:creationId xmlns:a16="http://schemas.microsoft.com/office/drawing/2014/main" id="{3CABD8A5-1A2F-6E4A-227D-245D48FAF147}"/>
                </a:ext>
              </a:extLst>
            </p:cNvPr>
            <p:cNvSpPr/>
            <p:nvPr/>
          </p:nvSpPr>
          <p:spPr>
            <a:xfrm>
              <a:off x="107638" y="2833621"/>
              <a:ext cx="1289471" cy="1407580"/>
            </a:xfrm>
            <a:prstGeom prst="ellipse">
              <a:avLst/>
            </a:prstGeom>
            <a:solidFill>
              <a:schemeClr val="accent6">
                <a:lumMod val="9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accent1"/>
                  </a:solidFill>
                  <a:latin typeface="+mj-lt"/>
                  <a:cs typeface="Arial" panose="020B0604020202020204" pitchFamily="34" charset="0"/>
                </a:rPr>
                <a:t>2</a:t>
              </a:r>
            </a:p>
          </p:txBody>
        </p:sp>
      </p:grpSp>
      <p:grpSp>
        <p:nvGrpSpPr>
          <p:cNvPr id="12" name="Group 11" descr="3. Composition –  structuring the dance and film&#10;">
            <a:extLst>
              <a:ext uri="{FF2B5EF4-FFF2-40B4-BE49-F238E27FC236}">
                <a16:creationId xmlns:a16="http://schemas.microsoft.com/office/drawing/2014/main" id="{BD29DA94-ADCB-2E0E-CD10-C591698CA5C7}"/>
              </a:ext>
            </a:extLst>
          </p:cNvPr>
          <p:cNvGrpSpPr/>
          <p:nvPr/>
        </p:nvGrpSpPr>
        <p:grpSpPr>
          <a:xfrm>
            <a:off x="107638" y="4513611"/>
            <a:ext cx="5904288" cy="1407580"/>
            <a:chOff x="107638" y="4513611"/>
            <a:chExt cx="5904288" cy="1407580"/>
          </a:xfrm>
        </p:grpSpPr>
        <p:sp>
          <p:nvSpPr>
            <p:cNvPr id="25" name="Rectangle: Rounded Corners 24" descr="A pink circle with the number three  in the centre of it. To the left of the circle is a light pink rectangle with the text that reads: 'Composition - structuring the dance and film'.">
              <a:extLst>
                <a:ext uri="{FF2B5EF4-FFF2-40B4-BE49-F238E27FC236}">
                  <a16:creationId xmlns:a16="http://schemas.microsoft.com/office/drawing/2014/main" id="{D56AEB62-AA1E-A041-9B26-143ABDD98A56}"/>
                </a:ext>
                <a:ext uri="{C183D7F6-B498-43B3-948B-1728B52AA6E4}">
                  <adec:decorative xmlns:adec="http://schemas.microsoft.com/office/drawing/2017/decorative" val="0"/>
                </a:ext>
              </a:extLst>
            </p:cNvPr>
            <p:cNvSpPr/>
            <p:nvPr/>
          </p:nvSpPr>
          <p:spPr>
            <a:xfrm>
              <a:off x="957536" y="4599811"/>
              <a:ext cx="5054390" cy="1235179"/>
            </a:xfrm>
            <a:prstGeom prst="roundRect">
              <a:avLst>
                <a:gd name="adj" fmla="val 1725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sz="2000" dirty="0">
                  <a:solidFill>
                    <a:schemeClr val="accent1"/>
                  </a:solidFill>
                  <a:latin typeface="+mj-lt"/>
                  <a:cs typeface="Arial" panose="020B0604020202020204"/>
                </a:rPr>
                <a:t>Composition –  structuring the dance and film</a:t>
              </a:r>
            </a:p>
          </p:txBody>
        </p:sp>
        <p:sp>
          <p:nvSpPr>
            <p:cNvPr id="26" name="Oval 25" descr="A pink circle with the number three  in the centre of it. To the left of the circle is a light pink rectangle with the text that reads: 'Composition - structuring the dance and film'.">
              <a:hlinkClick r:id="rId3" action="ppaction://hlinksldjump"/>
              <a:extLst>
                <a:ext uri="{FF2B5EF4-FFF2-40B4-BE49-F238E27FC236}">
                  <a16:creationId xmlns:a16="http://schemas.microsoft.com/office/drawing/2014/main" id="{AFF86CDE-1B9D-895A-D32C-24D687B48CA7}"/>
                </a:ext>
              </a:extLst>
            </p:cNvPr>
            <p:cNvSpPr/>
            <p:nvPr/>
          </p:nvSpPr>
          <p:spPr>
            <a:xfrm>
              <a:off x="107638" y="4513611"/>
              <a:ext cx="1310920" cy="1407580"/>
            </a:xfrm>
            <a:prstGeom prst="ellipse">
              <a:avLst/>
            </a:prstGeom>
            <a:solidFill>
              <a:schemeClr val="accent6">
                <a:lumMod val="9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accent1"/>
                  </a:solidFill>
                  <a:latin typeface="+mj-lt"/>
                  <a:cs typeface="Arial" panose="020B0604020202020204" pitchFamily="34" charset="0"/>
                </a:rPr>
                <a:t>3</a:t>
              </a:r>
            </a:p>
          </p:txBody>
        </p:sp>
      </p:grpSp>
      <p:grpSp>
        <p:nvGrpSpPr>
          <p:cNvPr id="13" name="Group 12" descr="4. Composition – editing the dance film&#10;">
            <a:extLst>
              <a:ext uri="{FF2B5EF4-FFF2-40B4-BE49-F238E27FC236}">
                <a16:creationId xmlns:a16="http://schemas.microsoft.com/office/drawing/2014/main" id="{237AF539-ED0C-6C0D-CF77-25D8F6DBFA22}"/>
              </a:ext>
            </a:extLst>
          </p:cNvPr>
          <p:cNvGrpSpPr/>
          <p:nvPr/>
        </p:nvGrpSpPr>
        <p:grpSpPr>
          <a:xfrm>
            <a:off x="6183683" y="1100807"/>
            <a:ext cx="5890382" cy="1407580"/>
            <a:chOff x="6183683" y="1100807"/>
            <a:chExt cx="5890382" cy="1407580"/>
          </a:xfrm>
        </p:grpSpPr>
        <p:sp>
          <p:nvSpPr>
            <p:cNvPr id="35" name="Rectangle: Rounded Corners 34">
              <a:extLst>
                <a:ext uri="{FF2B5EF4-FFF2-40B4-BE49-F238E27FC236}">
                  <a16:creationId xmlns:a16="http://schemas.microsoft.com/office/drawing/2014/main" id="{DD85A5A2-883A-DAE5-31D2-EADDBCE39FE6}"/>
                </a:ext>
                <a:ext uri="{C183D7F6-B498-43B3-948B-1728B52AA6E4}">
                  <adec:decorative xmlns:adec="http://schemas.microsoft.com/office/drawing/2017/decorative" val="1"/>
                </a:ext>
              </a:extLst>
            </p:cNvPr>
            <p:cNvSpPr/>
            <p:nvPr/>
          </p:nvSpPr>
          <p:spPr>
            <a:xfrm>
              <a:off x="7019675" y="1187008"/>
              <a:ext cx="5054390" cy="1235179"/>
            </a:xfrm>
            <a:prstGeom prst="roundRect">
              <a:avLst>
                <a:gd name="adj" fmla="val 1725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sz="2000" dirty="0">
                  <a:solidFill>
                    <a:schemeClr val="accent1"/>
                  </a:solidFill>
                  <a:latin typeface="+mj-lt"/>
                  <a:cs typeface="Arial" panose="020B0604020202020204"/>
                </a:rPr>
                <a:t>Composition – editing the dance film</a:t>
              </a:r>
            </a:p>
          </p:txBody>
        </p:sp>
        <p:sp>
          <p:nvSpPr>
            <p:cNvPr id="36" name="Oval 35" descr="A pink circle with the number four in the centre of it. To the left of the circle is a light pink rectangle with the text that reads: 'Composition - editing the dance film'.">
              <a:hlinkClick r:id="rId3" action="ppaction://hlinksldjump"/>
              <a:extLst>
                <a:ext uri="{FF2B5EF4-FFF2-40B4-BE49-F238E27FC236}">
                  <a16:creationId xmlns:a16="http://schemas.microsoft.com/office/drawing/2014/main" id="{1E61CD1E-53A1-7223-C1EB-D85105B078D0}"/>
                </a:ext>
              </a:extLst>
            </p:cNvPr>
            <p:cNvSpPr/>
            <p:nvPr/>
          </p:nvSpPr>
          <p:spPr>
            <a:xfrm>
              <a:off x="6183683" y="1100807"/>
              <a:ext cx="1289471" cy="1407580"/>
            </a:xfrm>
            <a:prstGeom prst="ellipse">
              <a:avLst/>
            </a:prstGeom>
            <a:solidFill>
              <a:schemeClr val="accent6">
                <a:lumMod val="9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accent1"/>
                  </a:solidFill>
                  <a:latin typeface="+mj-lt"/>
                  <a:cs typeface="Arial" panose="020B0604020202020204" pitchFamily="34" charset="0"/>
                </a:rPr>
                <a:t>4</a:t>
              </a:r>
            </a:p>
          </p:txBody>
        </p:sp>
      </p:grpSp>
      <p:grpSp>
        <p:nvGrpSpPr>
          <p:cNvPr id="14" name="Group 13" descr="5. Appreciation – analysing a dance film">
            <a:extLst>
              <a:ext uri="{FF2B5EF4-FFF2-40B4-BE49-F238E27FC236}">
                <a16:creationId xmlns:a16="http://schemas.microsoft.com/office/drawing/2014/main" id="{98D5A86E-25C6-ACB0-6957-B405C9D8706F}"/>
              </a:ext>
            </a:extLst>
          </p:cNvPr>
          <p:cNvGrpSpPr/>
          <p:nvPr/>
        </p:nvGrpSpPr>
        <p:grpSpPr>
          <a:xfrm>
            <a:off x="6183683" y="2834099"/>
            <a:ext cx="5890382" cy="1399810"/>
            <a:chOff x="6183683" y="2834099"/>
            <a:chExt cx="5890382" cy="1399810"/>
          </a:xfrm>
        </p:grpSpPr>
        <p:sp>
          <p:nvSpPr>
            <p:cNvPr id="33" name="Rectangle: Rounded Corners 32" descr="A navy blue circle with the number five  in the centre of it. To the left of the circle is a light blue rectangle with the text that reads: 'Appreciation - analysing a dance film'.">
              <a:extLst>
                <a:ext uri="{FF2B5EF4-FFF2-40B4-BE49-F238E27FC236}">
                  <a16:creationId xmlns:a16="http://schemas.microsoft.com/office/drawing/2014/main" id="{7553B032-69E7-5EDB-787E-8A32A66656A6}"/>
                </a:ext>
                <a:ext uri="{C183D7F6-B498-43B3-948B-1728B52AA6E4}">
                  <adec:decorative xmlns:adec="http://schemas.microsoft.com/office/drawing/2017/decorative" val="0"/>
                </a:ext>
              </a:extLst>
            </p:cNvPr>
            <p:cNvSpPr/>
            <p:nvPr/>
          </p:nvSpPr>
          <p:spPr>
            <a:xfrm>
              <a:off x="7019675" y="2919822"/>
              <a:ext cx="5054390" cy="1228361"/>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sz="2000" dirty="0">
                  <a:solidFill>
                    <a:schemeClr val="accent1"/>
                  </a:solidFill>
                  <a:latin typeface="+mj-lt"/>
                </a:rPr>
                <a:t>Appreciation – </a:t>
              </a:r>
              <a:r>
                <a:rPr lang="en-US" sz="2000" dirty="0" err="1">
                  <a:solidFill>
                    <a:schemeClr val="accent1"/>
                  </a:solidFill>
                  <a:latin typeface="+mj-lt"/>
                </a:rPr>
                <a:t>analysing</a:t>
              </a:r>
              <a:r>
                <a:rPr lang="en-US" sz="2000" dirty="0">
                  <a:solidFill>
                    <a:schemeClr val="accent1"/>
                  </a:solidFill>
                  <a:latin typeface="+mj-lt"/>
                </a:rPr>
                <a:t> a dance film</a:t>
              </a:r>
              <a:endParaRPr lang="en-AU" sz="2000" dirty="0">
                <a:solidFill>
                  <a:schemeClr val="accent1"/>
                </a:solidFill>
                <a:latin typeface="+mj-lt"/>
                <a:cs typeface="Arial" panose="020B0604020202020204"/>
              </a:endParaRPr>
            </a:p>
          </p:txBody>
        </p:sp>
        <p:sp>
          <p:nvSpPr>
            <p:cNvPr id="34" name="Oval 33" descr="A dark blue circle with the number five in the centre of it. To the left of the circle is a light blue rectangle with the text that reads: 'Appreciation - analysing a dance film'.">
              <a:hlinkClick r:id="rId3" action="ppaction://hlinksldjump"/>
              <a:extLst>
                <a:ext uri="{FF2B5EF4-FFF2-40B4-BE49-F238E27FC236}">
                  <a16:creationId xmlns:a16="http://schemas.microsoft.com/office/drawing/2014/main" id="{01200453-6750-4BE8-29E0-E6DC62277BA1}"/>
                </a:ext>
              </a:extLst>
            </p:cNvPr>
            <p:cNvSpPr/>
            <p:nvPr/>
          </p:nvSpPr>
          <p:spPr>
            <a:xfrm>
              <a:off x="6183683" y="2834099"/>
              <a:ext cx="1289471" cy="139981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5</a:t>
              </a:r>
            </a:p>
          </p:txBody>
        </p:sp>
      </p:grpSp>
      <p:sp>
        <p:nvSpPr>
          <p:cNvPr id="10" name="Slide Number Placeholder 9">
            <a:extLst>
              <a:ext uri="{FF2B5EF4-FFF2-40B4-BE49-F238E27FC236}">
                <a16:creationId xmlns:a16="http://schemas.microsoft.com/office/drawing/2014/main" id="{DB0B4765-583C-12EC-C22A-2E721B18B8B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a:t>
            </a:fld>
            <a:endParaRPr lang="en-AU" dirty="0"/>
          </a:p>
        </p:txBody>
      </p:sp>
    </p:spTree>
    <p:extLst>
      <p:ext uri="{BB962C8B-B14F-4D97-AF65-F5344CB8AC3E}">
        <p14:creationId xmlns:p14="http://schemas.microsoft.com/office/powerpoint/2010/main" val="13124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77649-6911-AD01-4C7B-5A5E987FB3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CF8D81-AD3A-50F9-AF45-B5E9710BB34A}"/>
              </a:ext>
            </a:extLst>
          </p:cNvPr>
          <p:cNvSpPr>
            <a:spLocks noGrp="1"/>
          </p:cNvSpPr>
          <p:nvPr>
            <p:ph type="title"/>
          </p:nvPr>
        </p:nvSpPr>
        <p:spPr/>
        <p:txBody>
          <a:bodyPr/>
          <a:lstStyle/>
          <a:p>
            <a:r>
              <a:rPr lang="en-US">
                <a:latin typeface="+mj-lt"/>
                <a:cs typeface="Arial"/>
              </a:rPr>
              <a:t>Protocols when filming dance – true or false (7)</a:t>
            </a:r>
            <a:endParaRPr lang="en-US">
              <a:latin typeface="+mj-lt"/>
            </a:endParaRPr>
          </a:p>
        </p:txBody>
      </p:sp>
      <p:sp>
        <p:nvSpPr>
          <p:cNvPr id="20" name="TextBox 19">
            <a:extLst>
              <a:ext uri="{FF2B5EF4-FFF2-40B4-BE49-F238E27FC236}">
                <a16:creationId xmlns:a16="http://schemas.microsoft.com/office/drawing/2014/main" id="{A97886CC-5C05-F23B-2B1F-6B85B70FB8F2}"/>
              </a:ext>
            </a:extLst>
          </p:cNvPr>
          <p:cNvSpPr txBox="1"/>
          <p:nvPr/>
        </p:nvSpPr>
        <p:spPr>
          <a:xfrm>
            <a:off x="360218" y="852055"/>
            <a:ext cx="6096000" cy="5847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2000" dirty="0">
                <a:solidFill>
                  <a:srgbClr val="3682FF"/>
                </a:solidFill>
                <a:latin typeface="+mj-lt"/>
              </a:rPr>
              <a:t>2.1b</a:t>
            </a:r>
            <a:r>
              <a:rPr lang="en-US" sz="2000" baseline="0" dirty="0">
                <a:solidFill>
                  <a:srgbClr val="22272B"/>
                </a:solidFill>
                <a:latin typeface="+mj-lt"/>
              </a:rPr>
              <a:t>​​</a:t>
            </a:r>
            <a:r>
              <a:rPr sz="2000" dirty="0">
                <a:latin typeface="+mj-lt"/>
                <a:ea typeface="Arial"/>
                <a:cs typeface="Arial"/>
              </a:rPr>
              <a:t>​</a:t>
            </a:r>
            <a:endParaRPr lang="en-US" dirty="0">
              <a:latin typeface="+mj-lt"/>
            </a:endParaRPr>
          </a:p>
          <a:p>
            <a:pPr algn="l"/>
            <a:endParaRPr lang="en-US" sz="1800" dirty="0">
              <a:latin typeface="+mj-lt"/>
            </a:endParaRPr>
          </a:p>
        </p:txBody>
      </p:sp>
      <p:sp>
        <p:nvSpPr>
          <p:cNvPr id="14" name="Rectangle: Rounded Corners 13">
            <a:extLst>
              <a:ext uri="{FF2B5EF4-FFF2-40B4-BE49-F238E27FC236}">
                <a16:creationId xmlns:a16="http://schemas.microsoft.com/office/drawing/2014/main" id="{5B20A525-BD7D-7513-6077-4B4D8FEA6995}"/>
              </a:ext>
            </a:extLst>
          </p:cNvPr>
          <p:cNvSpPr/>
          <p:nvPr/>
        </p:nvSpPr>
        <p:spPr>
          <a:xfrm>
            <a:off x="1691489" y="1182489"/>
            <a:ext cx="8809022" cy="668421"/>
          </a:xfrm>
          <a:prstGeom prst="roundRect">
            <a:avLst/>
          </a:prstGeom>
          <a:solidFill>
            <a:schemeClr val="tx2">
              <a:lumMod val="20000"/>
              <a:lumOff val="80000"/>
            </a:schemeClr>
          </a:solidFill>
          <a:ln>
            <a:solidFill>
              <a:schemeClr val="tx2">
                <a:lumMod val="20000"/>
                <a:lumOff val="8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a typeface="Roboto"/>
                <a:cs typeface="Roboto"/>
              </a:rPr>
              <a:t>It is okay to be inspired by someone else’s dance work, but not to copy it.</a:t>
            </a:r>
            <a:endParaRPr lang="en-US" sz="1800"/>
          </a:p>
        </p:txBody>
      </p:sp>
      <p:sp>
        <p:nvSpPr>
          <p:cNvPr id="2" name="TextBox 1">
            <a:extLst>
              <a:ext uri="{FF2B5EF4-FFF2-40B4-BE49-F238E27FC236}">
                <a16:creationId xmlns:a16="http://schemas.microsoft.com/office/drawing/2014/main" id="{080EB423-4FEB-AC20-0199-31231AFB776F}"/>
              </a:ext>
            </a:extLst>
          </p:cNvPr>
          <p:cNvSpPr txBox="1"/>
          <p:nvPr/>
        </p:nvSpPr>
        <p:spPr>
          <a:xfrm>
            <a:off x="1836542" y="2848349"/>
            <a:ext cx="1016329"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b="1" dirty="0">
                <a:cs typeface="Arial"/>
              </a:rPr>
              <a:t>True</a:t>
            </a:r>
          </a:p>
        </p:txBody>
      </p:sp>
      <p:grpSp>
        <p:nvGrpSpPr>
          <p:cNvPr id="6" name="Group 5" descr="or">
            <a:extLst>
              <a:ext uri="{FF2B5EF4-FFF2-40B4-BE49-F238E27FC236}">
                <a16:creationId xmlns:a16="http://schemas.microsoft.com/office/drawing/2014/main" id="{F70600B5-6202-F002-46E8-AC66068A7F12}"/>
              </a:ext>
            </a:extLst>
          </p:cNvPr>
          <p:cNvGrpSpPr/>
          <p:nvPr/>
        </p:nvGrpSpPr>
        <p:grpSpPr>
          <a:xfrm>
            <a:off x="3023330" y="2045258"/>
            <a:ext cx="5481052" cy="1310105"/>
            <a:chOff x="3359527" y="2045258"/>
            <a:chExt cx="5481052" cy="1310105"/>
          </a:xfrm>
        </p:grpSpPr>
        <p:sp>
          <p:nvSpPr>
            <p:cNvPr id="11" name="Arrow: Left-Right-Up 6">
              <a:extLst>
                <a:ext uri="{FF2B5EF4-FFF2-40B4-BE49-F238E27FC236}">
                  <a16:creationId xmlns:a16="http://schemas.microsoft.com/office/drawing/2014/main" id="{FA6B8E33-86CA-5580-B42B-2CF08ED373F4}"/>
                </a:ext>
                <a:ext uri="{C183D7F6-B498-43B3-948B-1728B52AA6E4}">
                  <adec:decorative xmlns:adec="http://schemas.microsoft.com/office/drawing/2017/decorative" val="1"/>
                </a:ext>
              </a:extLst>
            </p:cNvPr>
            <p:cNvSpPr/>
            <p:nvPr/>
          </p:nvSpPr>
          <p:spPr>
            <a:xfrm>
              <a:off x="3359527" y="2045258"/>
              <a:ext cx="5481052" cy="1310105"/>
            </a:xfrm>
            <a:prstGeom prst="leftRightUpArrow">
              <a:avLst/>
            </a:prstGeom>
            <a:solidFill>
              <a:schemeClr val="tx2"/>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6E62A07-FF8C-DBCE-3D06-B88F673ED574}"/>
                </a:ext>
              </a:extLst>
            </p:cNvPr>
            <p:cNvSpPr txBox="1"/>
            <p:nvPr/>
          </p:nvSpPr>
          <p:spPr>
            <a:xfrm>
              <a:off x="5592053" y="2872962"/>
              <a:ext cx="10160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000" b="1" dirty="0">
                  <a:solidFill>
                    <a:schemeClr val="bg1"/>
                  </a:solidFill>
                  <a:cs typeface="Arial"/>
                </a:rPr>
                <a:t>or</a:t>
              </a:r>
            </a:p>
          </p:txBody>
        </p:sp>
      </p:grpSp>
      <p:sp>
        <p:nvSpPr>
          <p:cNvPr id="15" name="TextBox 14">
            <a:extLst>
              <a:ext uri="{FF2B5EF4-FFF2-40B4-BE49-F238E27FC236}">
                <a16:creationId xmlns:a16="http://schemas.microsoft.com/office/drawing/2014/main" id="{99D9A4C7-7AD3-8D04-B139-7C77DF05FC5A}"/>
              </a:ext>
            </a:extLst>
          </p:cNvPr>
          <p:cNvSpPr txBox="1"/>
          <p:nvPr/>
        </p:nvSpPr>
        <p:spPr>
          <a:xfrm>
            <a:off x="8858723" y="2849554"/>
            <a:ext cx="1016329"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b="1" dirty="0">
                <a:cs typeface="Arial"/>
              </a:rPr>
              <a:t>False</a:t>
            </a:r>
          </a:p>
        </p:txBody>
      </p:sp>
      <p:pic>
        <p:nvPicPr>
          <p:cNvPr id="16" name="Picture 2" descr="Silhouetted person standing upright, holding a phone to their ear, engaged in a phone call.">
            <a:extLst>
              <a:ext uri="{FF2B5EF4-FFF2-40B4-BE49-F238E27FC236}">
                <a16:creationId xmlns:a16="http://schemas.microsoft.com/office/drawing/2014/main" id="{337653D6-9178-527B-6C87-35BA098408A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8906" y="3363615"/>
            <a:ext cx="1371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silhouette of a person sitting on the ground.">
            <a:extLst>
              <a:ext uri="{FF2B5EF4-FFF2-40B4-BE49-F238E27FC236}">
                <a16:creationId xmlns:a16="http://schemas.microsoft.com/office/drawing/2014/main" id="{CDC4B1CD-2806-DD6B-EE5A-93A245E08D2C}"/>
              </a:ext>
            </a:extLst>
          </p:cNvPr>
          <p:cNvPicPr>
            <a:picLocks noChangeAspect="1"/>
          </p:cNvPicPr>
          <p:nvPr/>
        </p:nvPicPr>
        <p:blipFill>
          <a:blip r:embed="rId4" cstate="screen">
            <a:extLst>
              <a:ext uri="{28A0092B-C50C-407E-A947-70E740481C1C}">
                <a14:useLocalDpi xmlns:a14="http://schemas.microsoft.com/office/drawing/2010/main"/>
              </a:ext>
            </a:extLst>
          </a:blip>
          <a:srcRect r="3331" b="7580"/>
          <a:stretch/>
        </p:blipFill>
        <p:spPr>
          <a:xfrm>
            <a:off x="8200679" y="3981397"/>
            <a:ext cx="2332416" cy="2281471"/>
          </a:xfrm>
          <a:prstGeom prst="rect">
            <a:avLst/>
          </a:prstGeom>
        </p:spPr>
      </p:pic>
      <p:sp>
        <p:nvSpPr>
          <p:cNvPr id="17" name="TextBox 16" descr="Silhouetted person standing upright, holding a phone to their ear, engaged in a phone call.">
            <a:extLst>
              <a:ext uri="{FF2B5EF4-FFF2-40B4-BE49-F238E27FC236}">
                <a16:creationId xmlns:a16="http://schemas.microsoft.com/office/drawing/2014/main" id="{1B756BA0-9258-C404-1484-44FB7D4B6E6B}"/>
              </a:ext>
            </a:extLst>
          </p:cNvPr>
          <p:cNvSpPr txBox="1"/>
          <p:nvPr/>
        </p:nvSpPr>
        <p:spPr>
          <a:xfrm rot="10800000" flipV="1">
            <a:off x="360000" y="6262868"/>
            <a:ext cx="6574199" cy="4331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000" dirty="0">
                <a:hlinkClick r:id="rId5"/>
              </a:rPr>
              <a:t>Talking In Mobile, Standing</a:t>
            </a:r>
            <a:r>
              <a:rPr lang="en-AU" sz="1000" dirty="0"/>
              <a:t>, by </a:t>
            </a:r>
            <a:r>
              <a:rPr lang="en-AU" sz="1000" dirty="0" err="1"/>
              <a:t>Mohamed_Hassan</a:t>
            </a:r>
            <a:r>
              <a:rPr lang="en-AU" sz="1000" dirty="0"/>
              <a:t> is licensed under</a:t>
            </a:r>
            <a:r>
              <a:rPr lang="en-AU" sz="1000" dirty="0">
                <a:hlinkClick r:id="rId6"/>
              </a:rPr>
              <a:t> </a:t>
            </a:r>
            <a:r>
              <a:rPr lang="en-AU" sz="1000" u="sng" dirty="0">
                <a:hlinkClick r:id="rId6"/>
              </a:rPr>
              <a:t>Pixabay Content License</a:t>
            </a:r>
            <a:endParaRPr lang="en-AU" sz="1000" u="sng" dirty="0"/>
          </a:p>
          <a:p>
            <a:pPr>
              <a:lnSpc>
                <a:spcPct val="150000"/>
              </a:lnSpc>
            </a:pPr>
            <a:r>
              <a:rPr lang="en-US" sz="1000" dirty="0">
                <a:ea typeface="Arial"/>
                <a:cs typeface="Arial"/>
                <a:hlinkClick r:id="rId7"/>
              </a:rPr>
              <a:t>You, Silhouette </a:t>
            </a:r>
            <a:r>
              <a:rPr lang="en-US" sz="1000" dirty="0">
                <a:ea typeface="Arial"/>
                <a:cs typeface="Arial"/>
              </a:rPr>
              <a:t>by </a:t>
            </a:r>
            <a:r>
              <a:rPr lang="en-US" sz="1000" dirty="0" err="1">
                <a:ea typeface="Arial"/>
                <a:cs typeface="Arial"/>
              </a:rPr>
              <a:t>Mohamed_Hassan</a:t>
            </a:r>
            <a:r>
              <a:rPr lang="en-US" sz="1000" dirty="0">
                <a:ea typeface="Arial"/>
                <a:cs typeface="Arial"/>
              </a:rPr>
              <a:t> is licensed under </a:t>
            </a:r>
            <a:r>
              <a:rPr lang="en-AU" sz="1000" u="sng" dirty="0">
                <a:hlinkClick r:id="rId6"/>
              </a:rPr>
              <a:t>Pixabay Content License</a:t>
            </a:r>
            <a:r>
              <a:rPr lang="en-AU" sz="1000" dirty="0"/>
              <a:t>  </a:t>
            </a:r>
            <a:endParaRPr lang="en-GB" sz="1000" dirty="0"/>
          </a:p>
        </p:txBody>
      </p:sp>
      <p:sp>
        <p:nvSpPr>
          <p:cNvPr id="5" name="Slide Number Placeholder 4">
            <a:extLst>
              <a:ext uri="{FF2B5EF4-FFF2-40B4-BE49-F238E27FC236}">
                <a16:creationId xmlns:a16="http://schemas.microsoft.com/office/drawing/2014/main" id="{3803CFC6-AB8A-B1B5-845E-49340502655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30</a:t>
            </a:fld>
            <a:endParaRPr lang="en-AU" dirty="0"/>
          </a:p>
        </p:txBody>
      </p:sp>
    </p:spTree>
    <p:extLst>
      <p:ext uri="{BB962C8B-B14F-4D97-AF65-F5344CB8AC3E}">
        <p14:creationId xmlns:p14="http://schemas.microsoft.com/office/powerpoint/2010/main" val="67583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E01B2-5C7A-B0D3-7870-AA542BED84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98C3350-5F54-DAB0-C3DB-5DA35B49B484}"/>
              </a:ext>
            </a:extLst>
          </p:cNvPr>
          <p:cNvSpPr>
            <a:spLocks noGrp="1"/>
          </p:cNvSpPr>
          <p:nvPr>
            <p:ph type="title"/>
          </p:nvPr>
        </p:nvSpPr>
        <p:spPr/>
        <p:txBody>
          <a:bodyPr/>
          <a:lstStyle/>
          <a:p>
            <a:r>
              <a:rPr lang="en-US">
                <a:latin typeface="+mj-lt"/>
                <a:cs typeface="Arial"/>
              </a:rPr>
              <a:t>Protocols when filming dance – true or false (8)</a:t>
            </a:r>
            <a:endParaRPr lang="en-US">
              <a:latin typeface="+mj-lt"/>
            </a:endParaRPr>
          </a:p>
        </p:txBody>
      </p:sp>
      <p:sp>
        <p:nvSpPr>
          <p:cNvPr id="20" name="TextBox 19">
            <a:extLst>
              <a:ext uri="{FF2B5EF4-FFF2-40B4-BE49-F238E27FC236}">
                <a16:creationId xmlns:a16="http://schemas.microsoft.com/office/drawing/2014/main" id="{710DA998-CAD5-D78D-B20E-5E41215C8FF8}"/>
              </a:ext>
            </a:extLst>
          </p:cNvPr>
          <p:cNvSpPr txBox="1"/>
          <p:nvPr/>
        </p:nvSpPr>
        <p:spPr>
          <a:xfrm>
            <a:off x="360000" y="921259"/>
            <a:ext cx="6096000" cy="5847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2000">
                <a:solidFill>
                  <a:srgbClr val="3682FF"/>
                </a:solidFill>
                <a:latin typeface="+mj-lt"/>
              </a:rPr>
              <a:t>2.1b</a:t>
            </a:r>
            <a:r>
              <a:rPr lang="en-US" sz="2000" baseline="0">
                <a:solidFill>
                  <a:srgbClr val="22272B"/>
                </a:solidFill>
                <a:latin typeface="+mj-lt"/>
              </a:rPr>
              <a:t>​​</a:t>
            </a:r>
            <a:r>
              <a:rPr sz="2000">
                <a:latin typeface="+mj-lt"/>
                <a:ea typeface="Arial"/>
                <a:cs typeface="Arial"/>
              </a:rPr>
              <a:t>​</a:t>
            </a:r>
            <a:endParaRPr lang="en-US">
              <a:latin typeface="+mj-lt"/>
            </a:endParaRPr>
          </a:p>
          <a:p>
            <a:pPr algn="l"/>
            <a:endParaRPr lang="en-US" sz="1800">
              <a:latin typeface="+mj-lt"/>
            </a:endParaRPr>
          </a:p>
        </p:txBody>
      </p:sp>
      <p:sp>
        <p:nvSpPr>
          <p:cNvPr id="4" name="Rectangle: Rounded Corners 3">
            <a:extLst>
              <a:ext uri="{FF2B5EF4-FFF2-40B4-BE49-F238E27FC236}">
                <a16:creationId xmlns:a16="http://schemas.microsoft.com/office/drawing/2014/main" id="{DB51C0B8-7739-C879-4B50-0784E6933FFC}"/>
              </a:ext>
            </a:extLst>
          </p:cNvPr>
          <p:cNvSpPr/>
          <p:nvPr/>
        </p:nvSpPr>
        <p:spPr>
          <a:xfrm>
            <a:off x="1699672" y="1213646"/>
            <a:ext cx="8809022" cy="668421"/>
          </a:xfrm>
          <a:prstGeom prst="roundRect">
            <a:avLst/>
          </a:prstGeom>
          <a:solidFill>
            <a:schemeClr val="tx2">
              <a:lumMod val="20000"/>
              <a:lumOff val="80000"/>
            </a:schemeClr>
          </a:solidFill>
          <a:ln>
            <a:solidFill>
              <a:schemeClr val="tx2">
                <a:lumMod val="20000"/>
                <a:lumOff val="8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a typeface="Roboto"/>
                <a:cs typeface="Roboto"/>
              </a:rPr>
              <a:t>Only the loudest ideas should be considered in the group.</a:t>
            </a:r>
            <a:endParaRPr lang="en-US" sz="1800"/>
          </a:p>
        </p:txBody>
      </p:sp>
      <p:sp>
        <p:nvSpPr>
          <p:cNvPr id="19" name="TextBox 18">
            <a:extLst>
              <a:ext uri="{FF2B5EF4-FFF2-40B4-BE49-F238E27FC236}">
                <a16:creationId xmlns:a16="http://schemas.microsoft.com/office/drawing/2014/main" id="{3CA4BC4F-5C3D-ED48-070D-7A435ABD3B80}"/>
              </a:ext>
            </a:extLst>
          </p:cNvPr>
          <p:cNvSpPr txBox="1"/>
          <p:nvPr/>
        </p:nvSpPr>
        <p:spPr>
          <a:xfrm>
            <a:off x="1836542" y="2848349"/>
            <a:ext cx="1016329"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b="1" dirty="0">
                <a:cs typeface="Arial"/>
              </a:rPr>
              <a:t>True</a:t>
            </a:r>
          </a:p>
        </p:txBody>
      </p:sp>
      <p:grpSp>
        <p:nvGrpSpPr>
          <p:cNvPr id="22" name="Group 21" descr="or">
            <a:extLst>
              <a:ext uri="{FF2B5EF4-FFF2-40B4-BE49-F238E27FC236}">
                <a16:creationId xmlns:a16="http://schemas.microsoft.com/office/drawing/2014/main" id="{1B5F0AC4-DD6D-228B-BD0A-ED173873CFB7}"/>
              </a:ext>
            </a:extLst>
          </p:cNvPr>
          <p:cNvGrpSpPr/>
          <p:nvPr/>
        </p:nvGrpSpPr>
        <p:grpSpPr>
          <a:xfrm>
            <a:off x="3023330" y="2045258"/>
            <a:ext cx="5481052" cy="1310105"/>
            <a:chOff x="3359527" y="2045258"/>
            <a:chExt cx="5481052" cy="1310105"/>
          </a:xfrm>
        </p:grpSpPr>
        <p:sp>
          <p:nvSpPr>
            <p:cNvPr id="24" name="Arrow: Left-Right-Up 6">
              <a:extLst>
                <a:ext uri="{FF2B5EF4-FFF2-40B4-BE49-F238E27FC236}">
                  <a16:creationId xmlns:a16="http://schemas.microsoft.com/office/drawing/2014/main" id="{00D2C2CF-3A91-6825-663D-10540859CB2F}"/>
                </a:ext>
                <a:ext uri="{C183D7F6-B498-43B3-948B-1728B52AA6E4}">
                  <adec:decorative xmlns:adec="http://schemas.microsoft.com/office/drawing/2017/decorative" val="1"/>
                </a:ext>
              </a:extLst>
            </p:cNvPr>
            <p:cNvSpPr/>
            <p:nvPr/>
          </p:nvSpPr>
          <p:spPr>
            <a:xfrm>
              <a:off x="3359527" y="2045258"/>
              <a:ext cx="5481052" cy="1310105"/>
            </a:xfrm>
            <a:prstGeom prst="leftRightUpArrow">
              <a:avLst/>
            </a:prstGeom>
            <a:solidFill>
              <a:schemeClr val="tx2"/>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DBEA6FF-B59A-86AF-BC7B-A03EF80A9F0E}"/>
                </a:ext>
              </a:extLst>
            </p:cNvPr>
            <p:cNvSpPr txBox="1"/>
            <p:nvPr/>
          </p:nvSpPr>
          <p:spPr>
            <a:xfrm>
              <a:off x="5592053" y="2872962"/>
              <a:ext cx="10160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000" b="1" dirty="0">
                  <a:solidFill>
                    <a:schemeClr val="bg1"/>
                  </a:solidFill>
                  <a:cs typeface="Arial"/>
                </a:rPr>
                <a:t>or</a:t>
              </a:r>
            </a:p>
          </p:txBody>
        </p:sp>
      </p:grpSp>
      <p:sp>
        <p:nvSpPr>
          <p:cNvPr id="26" name="TextBox 25">
            <a:extLst>
              <a:ext uri="{FF2B5EF4-FFF2-40B4-BE49-F238E27FC236}">
                <a16:creationId xmlns:a16="http://schemas.microsoft.com/office/drawing/2014/main" id="{91DAE9FE-11B0-1898-4B7E-F71978507832}"/>
              </a:ext>
            </a:extLst>
          </p:cNvPr>
          <p:cNvSpPr txBox="1"/>
          <p:nvPr/>
        </p:nvSpPr>
        <p:spPr>
          <a:xfrm>
            <a:off x="8858723" y="2849554"/>
            <a:ext cx="1016329"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b="1" dirty="0">
                <a:cs typeface="Arial"/>
              </a:rPr>
              <a:t>False</a:t>
            </a:r>
          </a:p>
        </p:txBody>
      </p:sp>
      <p:pic>
        <p:nvPicPr>
          <p:cNvPr id="27" name="Picture 2" descr="Silhouetted person standing upright, holding a phone to their ear, engaged in a phone call.">
            <a:extLst>
              <a:ext uri="{FF2B5EF4-FFF2-40B4-BE49-F238E27FC236}">
                <a16:creationId xmlns:a16="http://schemas.microsoft.com/office/drawing/2014/main" id="{FDEB11B6-9D3B-B2AE-AF35-52E51E51CAB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8906" y="3363615"/>
            <a:ext cx="1371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silhouette of a person sitting on the ground.">
            <a:extLst>
              <a:ext uri="{FF2B5EF4-FFF2-40B4-BE49-F238E27FC236}">
                <a16:creationId xmlns:a16="http://schemas.microsoft.com/office/drawing/2014/main" id="{D4B2B700-1966-39E4-C8E3-33BC65E2FCBF}"/>
              </a:ext>
            </a:extLst>
          </p:cNvPr>
          <p:cNvPicPr>
            <a:picLocks noChangeAspect="1"/>
          </p:cNvPicPr>
          <p:nvPr/>
        </p:nvPicPr>
        <p:blipFill>
          <a:blip r:embed="rId4" cstate="screen">
            <a:extLst>
              <a:ext uri="{28A0092B-C50C-407E-A947-70E740481C1C}">
                <a14:useLocalDpi xmlns:a14="http://schemas.microsoft.com/office/drawing/2010/main"/>
              </a:ext>
            </a:extLst>
          </a:blip>
          <a:srcRect r="3331" b="7580"/>
          <a:stretch/>
        </p:blipFill>
        <p:spPr>
          <a:xfrm>
            <a:off x="8200679" y="3981397"/>
            <a:ext cx="2332416" cy="2281471"/>
          </a:xfrm>
          <a:prstGeom prst="rect">
            <a:avLst/>
          </a:prstGeom>
        </p:spPr>
      </p:pic>
      <p:sp>
        <p:nvSpPr>
          <p:cNvPr id="28" name="TextBox 27" descr="Silhouetted person standing upright, holding a phone to their ear, engaged in a phone call.">
            <a:extLst>
              <a:ext uri="{FF2B5EF4-FFF2-40B4-BE49-F238E27FC236}">
                <a16:creationId xmlns:a16="http://schemas.microsoft.com/office/drawing/2014/main" id="{C0AE4E10-FB9A-FA24-8F74-E01E361A9EC3}"/>
              </a:ext>
            </a:extLst>
          </p:cNvPr>
          <p:cNvSpPr txBox="1"/>
          <p:nvPr/>
        </p:nvSpPr>
        <p:spPr>
          <a:xfrm rot="10800000" flipV="1">
            <a:off x="360000" y="6262868"/>
            <a:ext cx="6574199" cy="4331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000" dirty="0">
                <a:hlinkClick r:id="rId5"/>
              </a:rPr>
              <a:t>Talking In Mobile, Standing</a:t>
            </a:r>
            <a:r>
              <a:rPr lang="en-AU" sz="1000" dirty="0"/>
              <a:t>, by </a:t>
            </a:r>
            <a:r>
              <a:rPr lang="en-AU" sz="1000" dirty="0" err="1"/>
              <a:t>Mohamed_Hassan</a:t>
            </a:r>
            <a:r>
              <a:rPr lang="en-AU" sz="1000" dirty="0"/>
              <a:t> is licensed under</a:t>
            </a:r>
            <a:r>
              <a:rPr lang="en-AU" sz="1000" dirty="0">
                <a:hlinkClick r:id="rId6"/>
              </a:rPr>
              <a:t> </a:t>
            </a:r>
            <a:r>
              <a:rPr lang="en-AU" sz="1000" u="sng" dirty="0">
                <a:hlinkClick r:id="rId6"/>
              </a:rPr>
              <a:t>Pixabay Content License</a:t>
            </a:r>
            <a:endParaRPr lang="en-AU" sz="1000" u="sng" dirty="0"/>
          </a:p>
          <a:p>
            <a:pPr>
              <a:lnSpc>
                <a:spcPct val="150000"/>
              </a:lnSpc>
            </a:pPr>
            <a:r>
              <a:rPr lang="en-US" sz="1000" dirty="0">
                <a:ea typeface="Arial"/>
                <a:cs typeface="Arial"/>
                <a:hlinkClick r:id="rId7"/>
              </a:rPr>
              <a:t>You, Silhouette </a:t>
            </a:r>
            <a:r>
              <a:rPr lang="en-US" sz="1000" dirty="0">
                <a:ea typeface="Arial"/>
                <a:cs typeface="Arial"/>
              </a:rPr>
              <a:t>by </a:t>
            </a:r>
            <a:r>
              <a:rPr lang="en-US" sz="1000" dirty="0" err="1">
                <a:ea typeface="Arial"/>
                <a:cs typeface="Arial"/>
              </a:rPr>
              <a:t>Mohamed_Hassan</a:t>
            </a:r>
            <a:r>
              <a:rPr lang="en-US" sz="1000" dirty="0">
                <a:ea typeface="Arial"/>
                <a:cs typeface="Arial"/>
              </a:rPr>
              <a:t> is licensed under </a:t>
            </a:r>
            <a:r>
              <a:rPr lang="en-AU" sz="1000" u="sng" dirty="0">
                <a:hlinkClick r:id="rId6"/>
              </a:rPr>
              <a:t>Pixabay Content License</a:t>
            </a:r>
            <a:r>
              <a:rPr lang="en-AU" sz="1000" dirty="0"/>
              <a:t>  </a:t>
            </a:r>
            <a:endParaRPr lang="en-GB" sz="1000" dirty="0"/>
          </a:p>
        </p:txBody>
      </p:sp>
      <p:sp>
        <p:nvSpPr>
          <p:cNvPr id="6" name="Slide Number Placeholder 5">
            <a:extLst>
              <a:ext uri="{FF2B5EF4-FFF2-40B4-BE49-F238E27FC236}">
                <a16:creationId xmlns:a16="http://schemas.microsoft.com/office/drawing/2014/main" id="{8FA1A06B-8E1C-864B-5D5B-F8C20267502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31</a:t>
            </a:fld>
            <a:endParaRPr lang="en-AU" dirty="0"/>
          </a:p>
        </p:txBody>
      </p:sp>
    </p:spTree>
    <p:extLst>
      <p:ext uri="{BB962C8B-B14F-4D97-AF65-F5344CB8AC3E}">
        <p14:creationId xmlns:p14="http://schemas.microsoft.com/office/powerpoint/2010/main" val="346686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EE72E-2391-E3BA-F77A-2363060C9F0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FFE6348-26DD-FF3A-9CD7-11B8773BD087}"/>
              </a:ext>
            </a:extLst>
          </p:cNvPr>
          <p:cNvSpPr>
            <a:spLocks noGrp="1"/>
          </p:cNvSpPr>
          <p:nvPr>
            <p:ph type="title"/>
          </p:nvPr>
        </p:nvSpPr>
        <p:spPr/>
        <p:txBody>
          <a:bodyPr/>
          <a:lstStyle/>
          <a:p>
            <a:r>
              <a:rPr lang="en-US">
                <a:latin typeface="+mj-lt"/>
                <a:cs typeface="Arial"/>
              </a:rPr>
              <a:t>Protocols when filming dance – true or false (9)</a:t>
            </a:r>
            <a:endParaRPr lang="en-US">
              <a:latin typeface="+mj-lt"/>
            </a:endParaRPr>
          </a:p>
        </p:txBody>
      </p:sp>
      <p:sp>
        <p:nvSpPr>
          <p:cNvPr id="20" name="TextBox 19">
            <a:extLst>
              <a:ext uri="{FF2B5EF4-FFF2-40B4-BE49-F238E27FC236}">
                <a16:creationId xmlns:a16="http://schemas.microsoft.com/office/drawing/2014/main" id="{6E90C339-CFE5-1F08-5CBD-383CB84101F7}"/>
              </a:ext>
            </a:extLst>
          </p:cNvPr>
          <p:cNvSpPr txBox="1"/>
          <p:nvPr/>
        </p:nvSpPr>
        <p:spPr>
          <a:xfrm>
            <a:off x="360000" y="908381"/>
            <a:ext cx="6096000" cy="5847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2000" dirty="0">
                <a:solidFill>
                  <a:srgbClr val="3682FF"/>
                </a:solidFill>
                <a:latin typeface="+mj-lt"/>
              </a:rPr>
              <a:t>2.1b</a:t>
            </a:r>
            <a:r>
              <a:rPr lang="en-US" sz="2000" baseline="0" dirty="0">
                <a:solidFill>
                  <a:srgbClr val="22272B"/>
                </a:solidFill>
                <a:latin typeface="+mj-lt"/>
              </a:rPr>
              <a:t>​​</a:t>
            </a:r>
            <a:r>
              <a:rPr sz="2000" dirty="0">
                <a:latin typeface="+mj-lt"/>
                <a:ea typeface="Arial"/>
                <a:cs typeface="Arial"/>
              </a:rPr>
              <a:t>​</a:t>
            </a:r>
            <a:endParaRPr lang="en-US" dirty="0">
              <a:latin typeface="+mj-lt"/>
            </a:endParaRPr>
          </a:p>
          <a:p>
            <a:pPr algn="l"/>
            <a:endParaRPr lang="en-US" sz="1800" dirty="0">
              <a:latin typeface="+mj-lt"/>
            </a:endParaRPr>
          </a:p>
        </p:txBody>
      </p:sp>
      <p:sp>
        <p:nvSpPr>
          <p:cNvPr id="5" name="Rectangle: Rounded Corners 4">
            <a:extLst>
              <a:ext uri="{FF2B5EF4-FFF2-40B4-BE49-F238E27FC236}">
                <a16:creationId xmlns:a16="http://schemas.microsoft.com/office/drawing/2014/main" id="{41DD23FA-9181-9C31-F675-83A6AC1264F0}"/>
              </a:ext>
            </a:extLst>
          </p:cNvPr>
          <p:cNvSpPr/>
          <p:nvPr/>
        </p:nvSpPr>
        <p:spPr>
          <a:xfrm>
            <a:off x="1688366" y="1218643"/>
            <a:ext cx="8809022" cy="668421"/>
          </a:xfrm>
          <a:prstGeom prst="roundRect">
            <a:avLst/>
          </a:prstGeom>
          <a:solidFill>
            <a:schemeClr val="tx2">
              <a:lumMod val="20000"/>
              <a:lumOff val="80000"/>
            </a:schemeClr>
          </a:solidFill>
          <a:ln>
            <a:solidFill>
              <a:schemeClr val="tx2">
                <a:lumMod val="20000"/>
                <a:lumOff val="8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a typeface="Roboto"/>
                <a:cs typeface="Roboto"/>
              </a:rPr>
              <a:t>It is okay to interrupt someone while they are sharing their ideas.</a:t>
            </a:r>
            <a:endParaRPr lang="en-US" sz="1800"/>
          </a:p>
        </p:txBody>
      </p:sp>
      <p:sp>
        <p:nvSpPr>
          <p:cNvPr id="2" name="TextBox 1">
            <a:extLst>
              <a:ext uri="{FF2B5EF4-FFF2-40B4-BE49-F238E27FC236}">
                <a16:creationId xmlns:a16="http://schemas.microsoft.com/office/drawing/2014/main" id="{424A5C3C-8D12-E1B3-DF1E-9CECB7102892}"/>
              </a:ext>
            </a:extLst>
          </p:cNvPr>
          <p:cNvSpPr txBox="1"/>
          <p:nvPr/>
        </p:nvSpPr>
        <p:spPr>
          <a:xfrm>
            <a:off x="1836542" y="2848349"/>
            <a:ext cx="1016329"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b="1" dirty="0">
                <a:cs typeface="Arial"/>
              </a:rPr>
              <a:t>True</a:t>
            </a:r>
          </a:p>
        </p:txBody>
      </p:sp>
      <p:grpSp>
        <p:nvGrpSpPr>
          <p:cNvPr id="6" name="Group 5" descr="or">
            <a:extLst>
              <a:ext uri="{FF2B5EF4-FFF2-40B4-BE49-F238E27FC236}">
                <a16:creationId xmlns:a16="http://schemas.microsoft.com/office/drawing/2014/main" id="{9D6C1F86-265E-A263-4947-312F39486E84}"/>
              </a:ext>
            </a:extLst>
          </p:cNvPr>
          <p:cNvGrpSpPr/>
          <p:nvPr/>
        </p:nvGrpSpPr>
        <p:grpSpPr>
          <a:xfrm>
            <a:off x="3023330" y="2045258"/>
            <a:ext cx="5481052" cy="1310105"/>
            <a:chOff x="3359527" y="2045258"/>
            <a:chExt cx="5481052" cy="1310105"/>
          </a:xfrm>
        </p:grpSpPr>
        <p:sp>
          <p:nvSpPr>
            <p:cNvPr id="11" name="Arrow: Left-Right-Up 6">
              <a:extLst>
                <a:ext uri="{FF2B5EF4-FFF2-40B4-BE49-F238E27FC236}">
                  <a16:creationId xmlns:a16="http://schemas.microsoft.com/office/drawing/2014/main" id="{6768A131-1BE2-AE62-1DC0-3B35155F21E3}"/>
                </a:ext>
                <a:ext uri="{C183D7F6-B498-43B3-948B-1728B52AA6E4}">
                  <adec:decorative xmlns:adec="http://schemas.microsoft.com/office/drawing/2017/decorative" val="1"/>
                </a:ext>
              </a:extLst>
            </p:cNvPr>
            <p:cNvSpPr/>
            <p:nvPr/>
          </p:nvSpPr>
          <p:spPr>
            <a:xfrm>
              <a:off x="3359527" y="2045258"/>
              <a:ext cx="5481052" cy="1310105"/>
            </a:xfrm>
            <a:prstGeom prst="leftRightUpArrow">
              <a:avLst/>
            </a:prstGeom>
            <a:solidFill>
              <a:schemeClr val="tx2"/>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F79F410-628A-B44E-F8AB-D2FF143264A2}"/>
                </a:ext>
              </a:extLst>
            </p:cNvPr>
            <p:cNvSpPr txBox="1"/>
            <p:nvPr/>
          </p:nvSpPr>
          <p:spPr>
            <a:xfrm>
              <a:off x="5592053" y="2872962"/>
              <a:ext cx="10160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000" b="1" dirty="0">
                  <a:solidFill>
                    <a:schemeClr val="bg1"/>
                  </a:solidFill>
                  <a:cs typeface="Arial"/>
                </a:rPr>
                <a:t>or</a:t>
              </a:r>
            </a:p>
          </p:txBody>
        </p:sp>
      </p:grpSp>
      <p:sp>
        <p:nvSpPr>
          <p:cNvPr id="14" name="TextBox 13">
            <a:extLst>
              <a:ext uri="{FF2B5EF4-FFF2-40B4-BE49-F238E27FC236}">
                <a16:creationId xmlns:a16="http://schemas.microsoft.com/office/drawing/2014/main" id="{4B08A38C-DCCE-9078-B25E-0A570B6BBD10}"/>
              </a:ext>
            </a:extLst>
          </p:cNvPr>
          <p:cNvSpPr txBox="1"/>
          <p:nvPr/>
        </p:nvSpPr>
        <p:spPr>
          <a:xfrm>
            <a:off x="8858723" y="2849554"/>
            <a:ext cx="1016329"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b="1" dirty="0">
                <a:cs typeface="Arial"/>
              </a:rPr>
              <a:t>False</a:t>
            </a:r>
          </a:p>
        </p:txBody>
      </p:sp>
      <p:pic>
        <p:nvPicPr>
          <p:cNvPr id="15" name="Picture 2" descr="Silhouetted person standing upright, holding a phone to their ear, engaged in a phone call.">
            <a:extLst>
              <a:ext uri="{FF2B5EF4-FFF2-40B4-BE49-F238E27FC236}">
                <a16:creationId xmlns:a16="http://schemas.microsoft.com/office/drawing/2014/main" id="{37941853-F1EA-F4B1-D592-5C962355358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8906" y="3363615"/>
            <a:ext cx="1371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silhouette of a person sitting on the ground.">
            <a:extLst>
              <a:ext uri="{FF2B5EF4-FFF2-40B4-BE49-F238E27FC236}">
                <a16:creationId xmlns:a16="http://schemas.microsoft.com/office/drawing/2014/main" id="{B18AEC90-FEBE-F44D-992F-8719E7D1EDC8}"/>
              </a:ext>
            </a:extLst>
          </p:cNvPr>
          <p:cNvPicPr>
            <a:picLocks noChangeAspect="1"/>
          </p:cNvPicPr>
          <p:nvPr/>
        </p:nvPicPr>
        <p:blipFill>
          <a:blip r:embed="rId4" cstate="screen">
            <a:extLst>
              <a:ext uri="{28A0092B-C50C-407E-A947-70E740481C1C}">
                <a14:useLocalDpi xmlns:a14="http://schemas.microsoft.com/office/drawing/2010/main"/>
              </a:ext>
            </a:extLst>
          </a:blip>
          <a:srcRect r="3331" b="7580"/>
          <a:stretch/>
        </p:blipFill>
        <p:spPr>
          <a:xfrm>
            <a:off x="8200679" y="3981397"/>
            <a:ext cx="2332416" cy="2281471"/>
          </a:xfrm>
          <a:prstGeom prst="rect">
            <a:avLst/>
          </a:prstGeom>
        </p:spPr>
      </p:pic>
      <p:sp>
        <p:nvSpPr>
          <p:cNvPr id="16" name="TextBox 15" descr="Silhouetted person standing upright, holding a phone to their ear, engaged in a phone call.">
            <a:extLst>
              <a:ext uri="{FF2B5EF4-FFF2-40B4-BE49-F238E27FC236}">
                <a16:creationId xmlns:a16="http://schemas.microsoft.com/office/drawing/2014/main" id="{7480CF82-B84C-867E-1728-A22B59D60710}"/>
              </a:ext>
            </a:extLst>
          </p:cNvPr>
          <p:cNvSpPr txBox="1"/>
          <p:nvPr/>
        </p:nvSpPr>
        <p:spPr>
          <a:xfrm rot="10800000" flipV="1">
            <a:off x="360000" y="6262868"/>
            <a:ext cx="6574199" cy="4331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000" dirty="0">
                <a:hlinkClick r:id="rId5"/>
              </a:rPr>
              <a:t>Talking In Mobile, Standing</a:t>
            </a:r>
            <a:r>
              <a:rPr lang="en-AU" sz="1000" dirty="0"/>
              <a:t>, by </a:t>
            </a:r>
            <a:r>
              <a:rPr lang="en-AU" sz="1000" dirty="0" err="1"/>
              <a:t>Mohamed_Hassan</a:t>
            </a:r>
            <a:r>
              <a:rPr lang="en-AU" sz="1000" dirty="0"/>
              <a:t> is licensed under</a:t>
            </a:r>
            <a:r>
              <a:rPr lang="en-AU" sz="1000" dirty="0">
                <a:hlinkClick r:id="rId6"/>
              </a:rPr>
              <a:t> </a:t>
            </a:r>
            <a:r>
              <a:rPr lang="en-AU" sz="1000" u="sng" dirty="0">
                <a:hlinkClick r:id="rId6"/>
              </a:rPr>
              <a:t>Pixabay Content License</a:t>
            </a:r>
            <a:endParaRPr lang="en-AU" sz="1000" u="sng" dirty="0"/>
          </a:p>
          <a:p>
            <a:pPr>
              <a:lnSpc>
                <a:spcPct val="150000"/>
              </a:lnSpc>
            </a:pPr>
            <a:r>
              <a:rPr lang="en-US" sz="1000" dirty="0">
                <a:ea typeface="Arial"/>
                <a:cs typeface="Arial"/>
                <a:hlinkClick r:id="rId7"/>
              </a:rPr>
              <a:t>You, Silhouette </a:t>
            </a:r>
            <a:r>
              <a:rPr lang="en-US" sz="1000" dirty="0">
                <a:ea typeface="Arial"/>
                <a:cs typeface="Arial"/>
              </a:rPr>
              <a:t>by </a:t>
            </a:r>
            <a:r>
              <a:rPr lang="en-US" sz="1000" dirty="0" err="1">
                <a:ea typeface="Arial"/>
                <a:cs typeface="Arial"/>
              </a:rPr>
              <a:t>Mohamed_Hassan</a:t>
            </a:r>
            <a:r>
              <a:rPr lang="en-US" sz="1000" dirty="0">
                <a:ea typeface="Arial"/>
                <a:cs typeface="Arial"/>
              </a:rPr>
              <a:t> is licensed under </a:t>
            </a:r>
            <a:r>
              <a:rPr lang="en-AU" sz="1000" u="sng" dirty="0">
                <a:hlinkClick r:id="rId6"/>
              </a:rPr>
              <a:t>Pixabay Content License</a:t>
            </a:r>
            <a:r>
              <a:rPr lang="en-AU" sz="1000" dirty="0"/>
              <a:t>  </a:t>
            </a:r>
            <a:endParaRPr lang="en-GB" sz="1000" dirty="0"/>
          </a:p>
        </p:txBody>
      </p:sp>
      <p:sp>
        <p:nvSpPr>
          <p:cNvPr id="4" name="Slide Number Placeholder 3">
            <a:extLst>
              <a:ext uri="{FF2B5EF4-FFF2-40B4-BE49-F238E27FC236}">
                <a16:creationId xmlns:a16="http://schemas.microsoft.com/office/drawing/2014/main" id="{A67A29C9-30D0-CE48-70F9-EF1EB23D6D2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32</a:t>
            </a:fld>
            <a:endParaRPr lang="en-AU" dirty="0"/>
          </a:p>
        </p:txBody>
      </p:sp>
    </p:spTree>
    <p:extLst>
      <p:ext uri="{BB962C8B-B14F-4D97-AF65-F5344CB8AC3E}">
        <p14:creationId xmlns:p14="http://schemas.microsoft.com/office/powerpoint/2010/main" val="86994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4FA09-E53F-2692-5C4E-8740C4A4E3D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EB5EC1D-8BC9-CB6D-AF94-B45BF17C8C5C}"/>
              </a:ext>
            </a:extLst>
          </p:cNvPr>
          <p:cNvSpPr>
            <a:spLocks noGrp="1"/>
          </p:cNvSpPr>
          <p:nvPr>
            <p:ph type="title"/>
          </p:nvPr>
        </p:nvSpPr>
        <p:spPr/>
        <p:txBody>
          <a:bodyPr/>
          <a:lstStyle/>
          <a:p>
            <a:r>
              <a:rPr lang="en-US">
                <a:latin typeface="+mj-lt"/>
                <a:cs typeface="Arial"/>
              </a:rPr>
              <a:t>Protocols when filming dance – true or false (10)</a:t>
            </a:r>
            <a:endParaRPr lang="en-US">
              <a:latin typeface="+mj-lt"/>
            </a:endParaRPr>
          </a:p>
        </p:txBody>
      </p:sp>
      <p:sp>
        <p:nvSpPr>
          <p:cNvPr id="20" name="TextBox 19">
            <a:extLst>
              <a:ext uri="{FF2B5EF4-FFF2-40B4-BE49-F238E27FC236}">
                <a16:creationId xmlns:a16="http://schemas.microsoft.com/office/drawing/2014/main" id="{D77413E9-FA79-9FD8-35EB-90D65622BCDC}"/>
              </a:ext>
            </a:extLst>
          </p:cNvPr>
          <p:cNvSpPr txBox="1"/>
          <p:nvPr/>
        </p:nvSpPr>
        <p:spPr>
          <a:xfrm>
            <a:off x="360000" y="912109"/>
            <a:ext cx="6096000" cy="5847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2000" dirty="0">
                <a:solidFill>
                  <a:srgbClr val="3682FF"/>
                </a:solidFill>
                <a:latin typeface="+mj-lt"/>
              </a:rPr>
              <a:t>2.1b</a:t>
            </a:r>
            <a:r>
              <a:rPr lang="en-US" sz="2000" baseline="0" dirty="0">
                <a:solidFill>
                  <a:srgbClr val="22272B"/>
                </a:solidFill>
                <a:latin typeface="+mj-lt"/>
              </a:rPr>
              <a:t>​​</a:t>
            </a:r>
            <a:r>
              <a:rPr sz="2000" dirty="0">
                <a:latin typeface="+mj-lt"/>
                <a:ea typeface="Arial"/>
                <a:cs typeface="Arial"/>
              </a:rPr>
              <a:t>​</a:t>
            </a:r>
            <a:endParaRPr lang="en-US" dirty="0">
              <a:latin typeface="+mj-lt"/>
            </a:endParaRPr>
          </a:p>
          <a:p>
            <a:pPr algn="l"/>
            <a:endParaRPr lang="en-US" sz="1800" dirty="0">
              <a:latin typeface="+mj-lt"/>
            </a:endParaRPr>
          </a:p>
        </p:txBody>
      </p:sp>
      <p:sp>
        <p:nvSpPr>
          <p:cNvPr id="6" name="Rectangle: Rounded Corners 5">
            <a:extLst>
              <a:ext uri="{FF2B5EF4-FFF2-40B4-BE49-F238E27FC236}">
                <a16:creationId xmlns:a16="http://schemas.microsoft.com/office/drawing/2014/main" id="{2E960EF3-D1AB-8D8F-1C2F-8233AE4E014C}"/>
              </a:ext>
            </a:extLst>
          </p:cNvPr>
          <p:cNvSpPr/>
          <p:nvPr/>
        </p:nvSpPr>
        <p:spPr>
          <a:xfrm>
            <a:off x="1688366" y="1132096"/>
            <a:ext cx="8809022" cy="796789"/>
          </a:xfrm>
          <a:prstGeom prst="roundRect">
            <a:avLst/>
          </a:prstGeom>
          <a:solidFill>
            <a:schemeClr val="tx2">
              <a:lumMod val="20000"/>
              <a:lumOff val="80000"/>
            </a:schemeClr>
          </a:solidFill>
          <a:ln>
            <a:solidFill>
              <a:schemeClr val="tx2">
                <a:lumMod val="20000"/>
                <a:lumOff val="8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800" dirty="0">
                <a:solidFill>
                  <a:schemeClr val="tx1"/>
                </a:solidFill>
              </a:rPr>
              <a:t>It is okay to give your constructive and respectful opinion and/or feedback, online or in class.</a:t>
            </a:r>
            <a:endParaRPr lang="en-AU" sz="1800" dirty="0">
              <a:solidFill>
                <a:schemeClr val="tx1"/>
              </a:solidFill>
            </a:endParaRPr>
          </a:p>
        </p:txBody>
      </p:sp>
      <p:sp>
        <p:nvSpPr>
          <p:cNvPr id="2" name="TextBox 1">
            <a:extLst>
              <a:ext uri="{FF2B5EF4-FFF2-40B4-BE49-F238E27FC236}">
                <a16:creationId xmlns:a16="http://schemas.microsoft.com/office/drawing/2014/main" id="{A5179253-4C01-AA76-EF36-CD0DBF6019D2}"/>
              </a:ext>
            </a:extLst>
          </p:cNvPr>
          <p:cNvSpPr txBox="1"/>
          <p:nvPr/>
        </p:nvSpPr>
        <p:spPr>
          <a:xfrm>
            <a:off x="1836542" y="2848349"/>
            <a:ext cx="1016329"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b="1" dirty="0">
                <a:cs typeface="Arial"/>
              </a:rPr>
              <a:t>True</a:t>
            </a:r>
          </a:p>
        </p:txBody>
      </p:sp>
      <p:grpSp>
        <p:nvGrpSpPr>
          <p:cNvPr id="5" name="Group 4" descr="or">
            <a:extLst>
              <a:ext uri="{FF2B5EF4-FFF2-40B4-BE49-F238E27FC236}">
                <a16:creationId xmlns:a16="http://schemas.microsoft.com/office/drawing/2014/main" id="{5D09704D-E5C4-9914-7980-2805623A40D2}"/>
              </a:ext>
            </a:extLst>
          </p:cNvPr>
          <p:cNvGrpSpPr/>
          <p:nvPr/>
        </p:nvGrpSpPr>
        <p:grpSpPr>
          <a:xfrm>
            <a:off x="3023330" y="2045258"/>
            <a:ext cx="5481052" cy="1310105"/>
            <a:chOff x="3359527" y="2045258"/>
            <a:chExt cx="5481052" cy="1310105"/>
          </a:xfrm>
        </p:grpSpPr>
        <p:sp>
          <p:nvSpPr>
            <p:cNvPr id="11" name="Arrow: Left-Right-Up 6">
              <a:extLst>
                <a:ext uri="{FF2B5EF4-FFF2-40B4-BE49-F238E27FC236}">
                  <a16:creationId xmlns:a16="http://schemas.microsoft.com/office/drawing/2014/main" id="{EECEFD0A-FE10-B6A5-C0D7-83BD847D6E69}"/>
                </a:ext>
                <a:ext uri="{C183D7F6-B498-43B3-948B-1728B52AA6E4}">
                  <adec:decorative xmlns:adec="http://schemas.microsoft.com/office/drawing/2017/decorative" val="1"/>
                </a:ext>
              </a:extLst>
            </p:cNvPr>
            <p:cNvSpPr/>
            <p:nvPr/>
          </p:nvSpPr>
          <p:spPr>
            <a:xfrm>
              <a:off x="3359527" y="2045258"/>
              <a:ext cx="5481052" cy="1310105"/>
            </a:xfrm>
            <a:prstGeom prst="leftRightUpArrow">
              <a:avLst/>
            </a:prstGeom>
            <a:solidFill>
              <a:schemeClr val="tx2"/>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2643878-D36A-F0C9-9F74-B88B0FAA0A21}"/>
                </a:ext>
              </a:extLst>
            </p:cNvPr>
            <p:cNvSpPr txBox="1"/>
            <p:nvPr/>
          </p:nvSpPr>
          <p:spPr>
            <a:xfrm>
              <a:off x="5592053" y="2872962"/>
              <a:ext cx="10160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000" b="1" dirty="0">
                  <a:solidFill>
                    <a:schemeClr val="bg1"/>
                  </a:solidFill>
                  <a:cs typeface="Arial"/>
                </a:rPr>
                <a:t>or</a:t>
              </a:r>
            </a:p>
          </p:txBody>
        </p:sp>
      </p:grpSp>
      <p:sp>
        <p:nvSpPr>
          <p:cNvPr id="14" name="TextBox 13">
            <a:extLst>
              <a:ext uri="{FF2B5EF4-FFF2-40B4-BE49-F238E27FC236}">
                <a16:creationId xmlns:a16="http://schemas.microsoft.com/office/drawing/2014/main" id="{53A9851F-0443-16F6-5BBA-FA1618CEFAFE}"/>
              </a:ext>
            </a:extLst>
          </p:cNvPr>
          <p:cNvSpPr txBox="1"/>
          <p:nvPr/>
        </p:nvSpPr>
        <p:spPr>
          <a:xfrm>
            <a:off x="8858723" y="2849554"/>
            <a:ext cx="1016329"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b="1" dirty="0">
                <a:cs typeface="Arial"/>
              </a:rPr>
              <a:t>False</a:t>
            </a:r>
          </a:p>
        </p:txBody>
      </p:sp>
      <p:pic>
        <p:nvPicPr>
          <p:cNvPr id="15" name="Picture 2" descr="Silhouetted person standing upright, holding a phone to their ear, engaged in a phone call.">
            <a:extLst>
              <a:ext uri="{FF2B5EF4-FFF2-40B4-BE49-F238E27FC236}">
                <a16:creationId xmlns:a16="http://schemas.microsoft.com/office/drawing/2014/main" id="{7B383103-8A6C-736C-D592-BD4D06BB5A4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8906" y="3363615"/>
            <a:ext cx="1371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silhouette of a person sitting on the ground.">
            <a:extLst>
              <a:ext uri="{FF2B5EF4-FFF2-40B4-BE49-F238E27FC236}">
                <a16:creationId xmlns:a16="http://schemas.microsoft.com/office/drawing/2014/main" id="{1B0AA48B-01A5-51C3-6EC8-99A20C4CA51B}"/>
              </a:ext>
            </a:extLst>
          </p:cNvPr>
          <p:cNvPicPr>
            <a:picLocks noChangeAspect="1"/>
          </p:cNvPicPr>
          <p:nvPr/>
        </p:nvPicPr>
        <p:blipFill>
          <a:blip r:embed="rId4" cstate="screen">
            <a:extLst>
              <a:ext uri="{28A0092B-C50C-407E-A947-70E740481C1C}">
                <a14:useLocalDpi xmlns:a14="http://schemas.microsoft.com/office/drawing/2010/main"/>
              </a:ext>
            </a:extLst>
          </a:blip>
          <a:srcRect r="3331" b="7580"/>
          <a:stretch/>
        </p:blipFill>
        <p:spPr>
          <a:xfrm>
            <a:off x="8200679" y="3981397"/>
            <a:ext cx="2332416" cy="2281471"/>
          </a:xfrm>
          <a:prstGeom prst="rect">
            <a:avLst/>
          </a:prstGeom>
        </p:spPr>
      </p:pic>
      <p:sp>
        <p:nvSpPr>
          <p:cNvPr id="16" name="TextBox 15" descr="Silhouetted person standing upright, holding a phone to their ear, engaged in a phone call.">
            <a:extLst>
              <a:ext uri="{FF2B5EF4-FFF2-40B4-BE49-F238E27FC236}">
                <a16:creationId xmlns:a16="http://schemas.microsoft.com/office/drawing/2014/main" id="{5AA0AF0A-E1C7-7EF1-B8D9-CB71E430196D}"/>
              </a:ext>
            </a:extLst>
          </p:cNvPr>
          <p:cNvSpPr txBox="1"/>
          <p:nvPr/>
        </p:nvSpPr>
        <p:spPr>
          <a:xfrm rot="10800000" flipV="1">
            <a:off x="360000" y="6262868"/>
            <a:ext cx="6574199" cy="4331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000" dirty="0">
                <a:hlinkClick r:id="rId5"/>
              </a:rPr>
              <a:t>Talking In Mobile, Standing</a:t>
            </a:r>
            <a:r>
              <a:rPr lang="en-AU" sz="1000" dirty="0"/>
              <a:t>, by </a:t>
            </a:r>
            <a:r>
              <a:rPr lang="en-AU" sz="1000" dirty="0" err="1"/>
              <a:t>Mohamed_Hassan</a:t>
            </a:r>
            <a:r>
              <a:rPr lang="en-AU" sz="1000" dirty="0"/>
              <a:t> is licensed under</a:t>
            </a:r>
            <a:r>
              <a:rPr lang="en-AU" sz="1000" dirty="0">
                <a:hlinkClick r:id="rId6"/>
              </a:rPr>
              <a:t> </a:t>
            </a:r>
            <a:r>
              <a:rPr lang="en-AU" sz="1000" u="sng" dirty="0">
                <a:hlinkClick r:id="rId6"/>
              </a:rPr>
              <a:t>Pixabay Content License</a:t>
            </a:r>
            <a:endParaRPr lang="en-AU" sz="1000" u="sng" dirty="0"/>
          </a:p>
          <a:p>
            <a:pPr>
              <a:lnSpc>
                <a:spcPct val="150000"/>
              </a:lnSpc>
            </a:pPr>
            <a:r>
              <a:rPr lang="en-US" sz="1000" dirty="0">
                <a:ea typeface="Arial"/>
                <a:cs typeface="Arial"/>
                <a:hlinkClick r:id="rId7"/>
              </a:rPr>
              <a:t>You, Silhouette </a:t>
            </a:r>
            <a:r>
              <a:rPr lang="en-US" sz="1000" dirty="0">
                <a:ea typeface="Arial"/>
                <a:cs typeface="Arial"/>
              </a:rPr>
              <a:t>by </a:t>
            </a:r>
            <a:r>
              <a:rPr lang="en-US" sz="1000" dirty="0" err="1">
                <a:ea typeface="Arial"/>
                <a:cs typeface="Arial"/>
              </a:rPr>
              <a:t>Mohamed_Hassan</a:t>
            </a:r>
            <a:r>
              <a:rPr lang="en-US" sz="1000" dirty="0">
                <a:ea typeface="Arial"/>
                <a:cs typeface="Arial"/>
              </a:rPr>
              <a:t> is licensed under </a:t>
            </a:r>
            <a:r>
              <a:rPr lang="en-AU" sz="1000" u="sng" dirty="0">
                <a:hlinkClick r:id="rId6"/>
              </a:rPr>
              <a:t>Pixabay Content License</a:t>
            </a:r>
            <a:r>
              <a:rPr lang="en-AU" sz="1000" dirty="0"/>
              <a:t>  </a:t>
            </a:r>
            <a:endParaRPr lang="en-GB" sz="1000" dirty="0"/>
          </a:p>
        </p:txBody>
      </p:sp>
      <p:sp>
        <p:nvSpPr>
          <p:cNvPr id="4" name="Slide Number Placeholder 3">
            <a:extLst>
              <a:ext uri="{FF2B5EF4-FFF2-40B4-BE49-F238E27FC236}">
                <a16:creationId xmlns:a16="http://schemas.microsoft.com/office/drawing/2014/main" id="{DB9FC888-07FE-813C-5A92-1339EBA48DD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33</a:t>
            </a:fld>
            <a:endParaRPr lang="en-AU" dirty="0"/>
          </a:p>
        </p:txBody>
      </p:sp>
    </p:spTree>
    <p:extLst>
      <p:ext uri="{BB962C8B-B14F-4D97-AF65-F5344CB8AC3E}">
        <p14:creationId xmlns:p14="http://schemas.microsoft.com/office/powerpoint/2010/main" val="324201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C31B1-0A19-D284-26D3-7E3DBD7C36C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BB6E57-5C30-4CB9-0748-B4554CCB0433}"/>
              </a:ext>
            </a:extLst>
          </p:cNvPr>
          <p:cNvSpPr>
            <a:spLocks noGrp="1"/>
          </p:cNvSpPr>
          <p:nvPr>
            <p:ph type="title"/>
          </p:nvPr>
        </p:nvSpPr>
        <p:spPr/>
        <p:txBody>
          <a:bodyPr/>
          <a:lstStyle/>
          <a:p>
            <a:r>
              <a:rPr lang="en-AU" dirty="0">
                <a:latin typeface="+mj-lt"/>
                <a:cs typeface="Arial"/>
              </a:rPr>
              <a:t>The role of the camera</a:t>
            </a:r>
            <a:endParaRPr lang="en-AU" dirty="0">
              <a:latin typeface="+mj-lt"/>
            </a:endParaRPr>
          </a:p>
        </p:txBody>
      </p:sp>
      <p:pic>
        <p:nvPicPr>
          <p:cNvPr id="5" name="Picture Placeholder 4" descr="A person dancing in front of a camera &#10;&#10;">
            <a:extLst>
              <a:ext uri="{FF2B5EF4-FFF2-40B4-BE49-F238E27FC236}">
                <a16:creationId xmlns:a16="http://schemas.microsoft.com/office/drawing/2014/main" id="{CB34297E-EC3E-8088-5ECF-A83A847F38ED}"/>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0" y="0"/>
            <a:ext cx="5040000" cy="6336000"/>
          </a:xfrm>
        </p:spPr>
      </p:pic>
      <p:sp>
        <p:nvSpPr>
          <p:cNvPr id="6" name="TextBox 5">
            <a:extLst>
              <a:ext uri="{FF2B5EF4-FFF2-40B4-BE49-F238E27FC236}">
                <a16:creationId xmlns:a16="http://schemas.microsoft.com/office/drawing/2014/main" id="{F1741501-52D0-0FE2-7EB4-FA4011B5077B}"/>
              </a:ext>
            </a:extLst>
          </p:cNvPr>
          <p:cNvSpPr txBox="1"/>
          <p:nvPr/>
        </p:nvSpPr>
        <p:spPr>
          <a:xfrm>
            <a:off x="32657" y="6449779"/>
            <a:ext cx="6097162" cy="246221"/>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Image generated using Canva and used in accordance with the </a:t>
            </a:r>
            <a:r>
              <a:rPr kumimoji="0" lang="en-AU" sz="1000" b="0" i="0" u="sng"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hlinkClick r:id="rId4"/>
              </a:rPr>
              <a:t>Acceptable Use Policy</a:t>
            </a:r>
            <a:r>
              <a:rPr kumimoji="0" lang="en-AU" sz="1000" b="0"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a:t>
            </a:r>
          </a:p>
        </p:txBody>
      </p:sp>
      <p:sp>
        <p:nvSpPr>
          <p:cNvPr id="9" name="Text Placeholder 8">
            <a:extLst>
              <a:ext uri="{FF2B5EF4-FFF2-40B4-BE49-F238E27FC236}">
                <a16:creationId xmlns:a16="http://schemas.microsoft.com/office/drawing/2014/main" id="{340BC508-2B0B-72DE-3790-163CE791C5A2}"/>
              </a:ext>
            </a:extLst>
          </p:cNvPr>
          <p:cNvSpPr>
            <a:spLocks noGrp="1"/>
          </p:cNvSpPr>
          <p:nvPr>
            <p:ph type="body" sz="quarter" idx="18"/>
          </p:nvPr>
        </p:nvSpPr>
        <p:spPr/>
        <p:txBody>
          <a:bodyPr/>
          <a:lstStyle/>
          <a:p>
            <a:r>
              <a:rPr lang="en-AU" dirty="0">
                <a:solidFill>
                  <a:srgbClr val="3682FF"/>
                </a:solidFill>
                <a:latin typeface="+mj-lt"/>
              </a:rPr>
              <a:t>2.2</a:t>
            </a:r>
            <a:r>
              <a:rPr lang="en-AU" dirty="0">
                <a:solidFill>
                  <a:srgbClr val="22272B"/>
                </a:solidFill>
                <a:latin typeface="+mj-lt"/>
              </a:rPr>
              <a:t>​​</a:t>
            </a:r>
            <a:r>
              <a:rPr lang="en-AU" dirty="0">
                <a:latin typeface="+mj-lt"/>
                <a:ea typeface="Arial"/>
                <a:cs typeface="Arial"/>
              </a:rPr>
              <a:t>​</a:t>
            </a:r>
            <a:endParaRPr lang="en-AU" dirty="0">
              <a:latin typeface="+mj-lt"/>
            </a:endParaRPr>
          </a:p>
        </p:txBody>
      </p:sp>
      <p:sp>
        <p:nvSpPr>
          <p:cNvPr id="3" name="Text Placeholder 2">
            <a:extLst>
              <a:ext uri="{FF2B5EF4-FFF2-40B4-BE49-F238E27FC236}">
                <a16:creationId xmlns:a16="http://schemas.microsoft.com/office/drawing/2014/main" id="{C0B080DF-63B9-CAE3-6463-F0AB349939D6}"/>
              </a:ext>
            </a:extLst>
          </p:cNvPr>
          <p:cNvSpPr>
            <a:spLocks noGrp="1"/>
          </p:cNvSpPr>
          <p:nvPr>
            <p:ph type="body" sz="quarter" idx="17"/>
          </p:nvPr>
        </p:nvSpPr>
        <p:spPr/>
        <p:txBody>
          <a:bodyPr/>
          <a:lstStyle/>
          <a:p>
            <a:pPr marL="285750" indent="-285750">
              <a:buFont typeface="Arial"/>
              <a:buChar char="•"/>
            </a:pPr>
            <a:r>
              <a:rPr lang="en-US" dirty="0">
                <a:latin typeface="+mn-lt"/>
              </a:rPr>
              <a:t>When planning a dance film, it’s important to remember that you are using a different medium.</a:t>
            </a:r>
          </a:p>
          <a:p>
            <a:pPr marL="285750" indent="-285750">
              <a:buFont typeface="Arial"/>
              <a:buChar char="•"/>
            </a:pPr>
            <a:r>
              <a:rPr lang="en-US" dirty="0">
                <a:latin typeface="+mn-lt"/>
              </a:rPr>
              <a:t>Think of the various camera angles and camera movements you can explore, and what access the camera can bring that will help communicate your ideas.</a:t>
            </a:r>
          </a:p>
          <a:p>
            <a:pPr marL="285750" indent="-285750">
              <a:buFont typeface="Arial"/>
              <a:buChar char="•"/>
            </a:pPr>
            <a:r>
              <a:rPr lang="en-US" dirty="0">
                <a:latin typeface="+mn-lt"/>
              </a:rPr>
              <a:t>The use of the camera is just as important as the movement to communicate ideas.</a:t>
            </a:r>
          </a:p>
        </p:txBody>
      </p:sp>
      <p:sp>
        <p:nvSpPr>
          <p:cNvPr id="8" name="Slide Number Placeholder 7">
            <a:extLst>
              <a:ext uri="{FF2B5EF4-FFF2-40B4-BE49-F238E27FC236}">
                <a16:creationId xmlns:a16="http://schemas.microsoft.com/office/drawing/2014/main" id="{113C2ACE-DEC6-627A-C6F0-D8ED7F78CB83}"/>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34</a:t>
            </a:fld>
            <a:endParaRPr lang="en-AU"/>
          </a:p>
        </p:txBody>
      </p:sp>
    </p:spTree>
    <p:extLst>
      <p:ext uri="{BB962C8B-B14F-4D97-AF65-F5344CB8AC3E}">
        <p14:creationId xmlns:p14="http://schemas.microsoft.com/office/powerpoint/2010/main" val="224934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A5D006-412C-5B9F-A265-8B61A7055B22}"/>
              </a:ext>
            </a:extLst>
          </p:cNvPr>
          <p:cNvSpPr>
            <a:spLocks noGrp="1"/>
          </p:cNvSpPr>
          <p:nvPr>
            <p:ph type="title"/>
          </p:nvPr>
        </p:nvSpPr>
        <p:spPr/>
        <p:txBody>
          <a:bodyPr/>
          <a:lstStyle/>
          <a:p>
            <a:r>
              <a:rPr lang="en-US" dirty="0">
                <a:latin typeface="+mj-lt"/>
                <a:cs typeface="Arial"/>
              </a:rPr>
              <a:t>Introduction to filming and editing (1)</a:t>
            </a:r>
            <a:endParaRPr lang="en-US" dirty="0">
              <a:latin typeface="+mj-lt"/>
            </a:endParaRPr>
          </a:p>
        </p:txBody>
      </p:sp>
      <p:sp>
        <p:nvSpPr>
          <p:cNvPr id="4" name="Text Placeholder 3">
            <a:extLst>
              <a:ext uri="{FF2B5EF4-FFF2-40B4-BE49-F238E27FC236}">
                <a16:creationId xmlns:a16="http://schemas.microsoft.com/office/drawing/2014/main" id="{9A5F5CC4-540E-FEC9-9575-91D65B611FE5}"/>
              </a:ext>
            </a:extLst>
          </p:cNvPr>
          <p:cNvSpPr>
            <a:spLocks noGrp="1"/>
          </p:cNvSpPr>
          <p:nvPr>
            <p:ph type="body" sz="quarter" idx="18"/>
          </p:nvPr>
        </p:nvSpPr>
        <p:spPr/>
        <p:txBody>
          <a:bodyPr/>
          <a:lstStyle/>
          <a:p>
            <a:r>
              <a:rPr lang="en-US" sz="2400" dirty="0">
                <a:latin typeface="+mj-lt"/>
                <a:cs typeface="Arial"/>
              </a:rPr>
              <a:t>2.3a</a:t>
            </a:r>
            <a:endParaRPr lang="en-US" sz="2400" dirty="0">
              <a:latin typeface="+mj-lt"/>
            </a:endParaRPr>
          </a:p>
        </p:txBody>
      </p:sp>
      <p:sp>
        <p:nvSpPr>
          <p:cNvPr id="5" name="Rectangle: Rounded Corners 4">
            <a:extLst>
              <a:ext uri="{FF2B5EF4-FFF2-40B4-BE49-F238E27FC236}">
                <a16:creationId xmlns:a16="http://schemas.microsoft.com/office/drawing/2014/main" id="{74A5B434-371D-011F-968E-2DC8B5A9FD08}"/>
              </a:ext>
            </a:extLst>
          </p:cNvPr>
          <p:cNvSpPr/>
          <p:nvPr/>
        </p:nvSpPr>
        <p:spPr>
          <a:xfrm flipH="1">
            <a:off x="360365" y="1463042"/>
            <a:ext cx="5507037" cy="761998"/>
          </a:xfrm>
          <a:prstGeom prst="round2SameRect">
            <a:avLst/>
          </a:prstGeom>
          <a:solidFill>
            <a:schemeClr val="tx2"/>
          </a:solidFill>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a:latin typeface="+mj-lt"/>
                <a:cs typeface="Arial"/>
              </a:rPr>
              <a:t>When cutting between shots</a:t>
            </a:r>
            <a:endParaRPr lang="en-US" b="1" dirty="0">
              <a:latin typeface="+mj-lt"/>
            </a:endParaRPr>
          </a:p>
        </p:txBody>
      </p:sp>
      <p:sp>
        <p:nvSpPr>
          <p:cNvPr id="7" name="Rectangle: Rounded Corners 6">
            <a:extLst>
              <a:ext uri="{FF2B5EF4-FFF2-40B4-BE49-F238E27FC236}">
                <a16:creationId xmlns:a16="http://schemas.microsoft.com/office/drawing/2014/main" id="{5D01F34D-F9C9-D6EB-EDE5-FA0739182409}"/>
              </a:ext>
            </a:extLst>
          </p:cNvPr>
          <p:cNvSpPr/>
          <p:nvPr/>
        </p:nvSpPr>
        <p:spPr>
          <a:xfrm>
            <a:off x="360366" y="2221463"/>
            <a:ext cx="5500687" cy="4474537"/>
          </a:xfrm>
          <a:prstGeom prst="round2SameRect">
            <a:avLst>
              <a:gd name="adj1" fmla="val 0"/>
              <a:gd name="adj2" fmla="val 2919"/>
            </a:avLst>
          </a:prstGeom>
          <a:solidFill>
            <a:schemeClr val="accent6"/>
          </a:solidFill>
          <a:ln>
            <a:solidFill>
              <a:schemeClr val="accent6"/>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lnSpc>
                <a:spcPct val="150000"/>
              </a:lnSpc>
              <a:spcAft>
                <a:spcPts val="1200"/>
              </a:spcAft>
              <a:buFont typeface="Arial" panose="020B0604020202020204" pitchFamily="34" charset="0"/>
              <a:buChar char="•"/>
            </a:pPr>
            <a:r>
              <a:rPr lang="en-US" sz="2000" dirty="0">
                <a:solidFill>
                  <a:schemeClr val="tx1"/>
                </a:solidFill>
                <a:cs typeface="Arial"/>
              </a:rPr>
              <a:t>always cut during the action, not after it</a:t>
            </a:r>
          </a:p>
          <a:p>
            <a:pPr marL="342900" indent="-342900">
              <a:lnSpc>
                <a:spcPct val="150000"/>
              </a:lnSpc>
              <a:spcAft>
                <a:spcPts val="1200"/>
              </a:spcAft>
              <a:buFont typeface="Arial" panose="020B0604020202020204" pitchFamily="34" charset="0"/>
              <a:buChar char="•"/>
            </a:pPr>
            <a:r>
              <a:rPr lang="en-US" sz="2000" dirty="0">
                <a:solidFill>
                  <a:schemeClr val="tx1"/>
                </a:solidFill>
                <a:cs typeface="Arial"/>
              </a:rPr>
              <a:t>for example, if someone is reaching for a pen, cut while they're still reaching. This makes the edit feel smooth and seamless </a:t>
            </a:r>
          </a:p>
          <a:p>
            <a:pPr marL="285750" indent="-285750">
              <a:lnSpc>
                <a:spcPct val="150000"/>
              </a:lnSpc>
              <a:spcAft>
                <a:spcPts val="1200"/>
              </a:spcAft>
              <a:buFont typeface="Arial" panose="020B0604020202020204" pitchFamily="34" charset="0"/>
              <a:buChar char="•"/>
            </a:pPr>
            <a:r>
              <a:rPr lang="en-US" sz="2000" dirty="0">
                <a:solidFill>
                  <a:schemeClr val="tx1"/>
                </a:solidFill>
                <a:cs typeface="Arial"/>
              </a:rPr>
              <a:t>cutting mid-action keeps the flow of the scene natural</a:t>
            </a:r>
          </a:p>
          <a:p>
            <a:pPr marL="285750" indent="-285750">
              <a:lnSpc>
                <a:spcPct val="150000"/>
              </a:lnSpc>
              <a:spcAft>
                <a:spcPts val="1200"/>
              </a:spcAft>
              <a:buFont typeface="Arial" panose="020B0604020202020204" pitchFamily="34" charset="0"/>
              <a:buChar char="•"/>
            </a:pPr>
            <a:r>
              <a:rPr lang="en-US" sz="2000" dirty="0">
                <a:solidFill>
                  <a:schemeClr val="tx1"/>
                </a:solidFill>
                <a:cs typeface="Arial"/>
              </a:rPr>
              <a:t>cutting after the action can feel awkward or disconnected. </a:t>
            </a:r>
          </a:p>
        </p:txBody>
      </p:sp>
      <p:pic>
        <p:nvPicPr>
          <p:cNvPr id="8" name="Picture Placeholder 7" descr="Scene board in red background">
            <a:extLst>
              <a:ext uri="{FF2B5EF4-FFF2-40B4-BE49-F238E27FC236}">
                <a16:creationId xmlns:a16="http://schemas.microsoft.com/office/drawing/2014/main" id="{087FC104-CB07-5292-1CB0-D39FD052B28D}"/>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a:stretch>
            <a:fillRect/>
          </a:stretch>
        </p:blipFill>
        <p:spPr>
          <a:xfrm>
            <a:off x="6064477" y="1463041"/>
            <a:ext cx="5594552" cy="4925533"/>
          </a:xfrm>
          <a:prstGeom prst="roundRect">
            <a:avLst>
              <a:gd name="adj" fmla="val 3779"/>
            </a:avLst>
          </a:prstGeom>
          <a:effectLst>
            <a:outerShdw blurRad="50800" dist="38100" dir="2700000" algn="tl" rotWithShape="0">
              <a:prstClr val="black">
                <a:alpha val="40000"/>
              </a:prstClr>
            </a:outerShdw>
          </a:effectLst>
        </p:spPr>
      </p:pic>
      <p:sp>
        <p:nvSpPr>
          <p:cNvPr id="9" name="Slide Number Placeholder 8">
            <a:extLst>
              <a:ext uri="{FF2B5EF4-FFF2-40B4-BE49-F238E27FC236}">
                <a16:creationId xmlns:a16="http://schemas.microsoft.com/office/drawing/2014/main" id="{60CA62F5-6898-0506-B9E7-389F7372F46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35</a:t>
            </a:fld>
            <a:endParaRPr lang="en-AU"/>
          </a:p>
        </p:txBody>
      </p:sp>
    </p:spTree>
    <p:extLst>
      <p:ext uri="{BB962C8B-B14F-4D97-AF65-F5344CB8AC3E}">
        <p14:creationId xmlns:p14="http://schemas.microsoft.com/office/powerpoint/2010/main" val="236459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F0BA2E-B953-D334-117B-93BF7CE4C43B}"/>
              </a:ext>
            </a:extLst>
          </p:cNvPr>
          <p:cNvSpPr>
            <a:spLocks noGrp="1"/>
          </p:cNvSpPr>
          <p:nvPr>
            <p:ph type="title"/>
          </p:nvPr>
        </p:nvSpPr>
        <p:spPr/>
        <p:txBody>
          <a:bodyPr/>
          <a:lstStyle/>
          <a:p>
            <a:r>
              <a:rPr lang="en-US">
                <a:latin typeface="+mj-lt"/>
                <a:cs typeface="Arial"/>
              </a:rPr>
              <a:t>Introduction to filming and editing (2)</a:t>
            </a:r>
            <a:endParaRPr lang="en-US">
              <a:latin typeface="+mj-lt"/>
            </a:endParaRPr>
          </a:p>
        </p:txBody>
      </p:sp>
      <p:sp>
        <p:nvSpPr>
          <p:cNvPr id="4" name="Text Placeholder 3">
            <a:extLst>
              <a:ext uri="{FF2B5EF4-FFF2-40B4-BE49-F238E27FC236}">
                <a16:creationId xmlns:a16="http://schemas.microsoft.com/office/drawing/2014/main" id="{424D6497-8D70-A654-1D66-39417378DB55}"/>
              </a:ext>
            </a:extLst>
          </p:cNvPr>
          <p:cNvSpPr>
            <a:spLocks noGrp="1"/>
          </p:cNvSpPr>
          <p:nvPr>
            <p:ph type="body" sz="quarter" idx="18"/>
          </p:nvPr>
        </p:nvSpPr>
        <p:spPr/>
        <p:txBody>
          <a:bodyPr/>
          <a:lstStyle/>
          <a:p>
            <a:r>
              <a:rPr lang="en-US" sz="2400">
                <a:latin typeface="+mj-lt"/>
                <a:cs typeface="Arial"/>
              </a:rPr>
              <a:t>2.3a</a:t>
            </a:r>
            <a:endParaRPr lang="en-US" sz="2400">
              <a:latin typeface="+mj-lt"/>
            </a:endParaRPr>
          </a:p>
        </p:txBody>
      </p:sp>
      <p:pic>
        <p:nvPicPr>
          <p:cNvPr id="8" name="Picture Placeholder 7" descr="Woman editing photograph on computer">
            <a:extLst>
              <a:ext uri="{FF2B5EF4-FFF2-40B4-BE49-F238E27FC236}">
                <a16:creationId xmlns:a16="http://schemas.microsoft.com/office/drawing/2014/main" id="{E0543527-4805-55D3-09BC-D224994C80EE}"/>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a:xfrm>
            <a:off x="358775" y="1369454"/>
            <a:ext cx="5590136" cy="5150409"/>
          </a:xfrm>
          <a:prstGeom prst="roundRect">
            <a:avLst>
              <a:gd name="adj" fmla="val 2292"/>
            </a:avLst>
          </a:prstGeom>
          <a:effectLst>
            <a:outerShdw blurRad="50800" dist="38100" dir="2700000" algn="tl" rotWithShape="0">
              <a:prstClr val="black">
                <a:alpha val="40000"/>
              </a:prstClr>
            </a:outerShdw>
          </a:effectLst>
        </p:spPr>
      </p:pic>
      <p:sp>
        <p:nvSpPr>
          <p:cNvPr id="10" name="Rectangle: Rounded Corners 4">
            <a:extLst>
              <a:ext uri="{FF2B5EF4-FFF2-40B4-BE49-F238E27FC236}">
                <a16:creationId xmlns:a16="http://schemas.microsoft.com/office/drawing/2014/main" id="{6BB15661-2D18-80C5-604C-137B671348FE}"/>
              </a:ext>
            </a:extLst>
          </p:cNvPr>
          <p:cNvSpPr/>
          <p:nvPr/>
        </p:nvSpPr>
        <p:spPr>
          <a:xfrm flipH="1">
            <a:off x="6243091" y="1369454"/>
            <a:ext cx="5359946" cy="749415"/>
          </a:xfrm>
          <a:prstGeom prst="round2SameRect">
            <a:avLst/>
          </a:prstGeom>
          <a:solidFill>
            <a:schemeClr val="tx2"/>
          </a:solidFill>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a:latin typeface="+mj-lt"/>
                <a:cs typeface="Arial"/>
              </a:rPr>
              <a:t>When filming a specific shot type</a:t>
            </a:r>
            <a:endParaRPr lang="en-US" b="1" dirty="0">
              <a:latin typeface="+mj-lt"/>
            </a:endParaRPr>
          </a:p>
        </p:txBody>
      </p:sp>
      <p:sp>
        <p:nvSpPr>
          <p:cNvPr id="2" name="Rectangle: Rounded Corners 6">
            <a:extLst>
              <a:ext uri="{FF2B5EF4-FFF2-40B4-BE49-F238E27FC236}">
                <a16:creationId xmlns:a16="http://schemas.microsoft.com/office/drawing/2014/main" id="{1CB00995-33BE-E060-8611-DB951D60D75A}"/>
              </a:ext>
            </a:extLst>
          </p:cNvPr>
          <p:cNvSpPr/>
          <p:nvPr/>
        </p:nvSpPr>
        <p:spPr>
          <a:xfrm>
            <a:off x="6243092" y="2115351"/>
            <a:ext cx="5353766" cy="4400649"/>
          </a:xfrm>
          <a:prstGeom prst="round2SameRect">
            <a:avLst>
              <a:gd name="adj1" fmla="val 0"/>
              <a:gd name="adj2" fmla="val 2919"/>
            </a:avLst>
          </a:prstGeom>
          <a:solidFill>
            <a:schemeClr val="accent6"/>
          </a:solidFill>
          <a:ln>
            <a:solidFill>
              <a:schemeClr val="accent6"/>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nSpc>
                <a:spcPct val="150000"/>
              </a:lnSpc>
              <a:spcAft>
                <a:spcPts val="600"/>
              </a:spcAft>
              <a:buFont typeface="Arial" panose="020B0604020202020204" pitchFamily="34" charset="0"/>
              <a:buChar char="•"/>
            </a:pPr>
            <a:r>
              <a:rPr lang="en-US" sz="1600" dirty="0">
                <a:solidFill>
                  <a:schemeClr val="tx1"/>
                </a:solidFill>
                <a:cs typeface="Arial"/>
              </a:rPr>
              <a:t>When filming a specific shot, (like a close-up) don't just capture the exact moment you want – film a little before and after the movement too. </a:t>
            </a:r>
            <a:endParaRPr lang="en-US" sz="1600" dirty="0">
              <a:solidFill>
                <a:schemeClr val="tx1"/>
              </a:solidFill>
            </a:endParaRPr>
          </a:p>
          <a:p>
            <a:pPr marL="285750" indent="-285750">
              <a:lnSpc>
                <a:spcPct val="150000"/>
              </a:lnSpc>
              <a:spcAft>
                <a:spcPts val="600"/>
              </a:spcAft>
              <a:buFont typeface="Arial" panose="020B0604020202020204" pitchFamily="34" charset="0"/>
              <a:buChar char="•"/>
            </a:pPr>
            <a:r>
              <a:rPr lang="en-US" sz="1600" dirty="0">
                <a:solidFill>
                  <a:schemeClr val="tx1"/>
                </a:solidFill>
                <a:cs typeface="Arial"/>
              </a:rPr>
              <a:t>Ask the dancer to start with the movement before the one you're focusing on and continue into the move after it. </a:t>
            </a:r>
          </a:p>
          <a:p>
            <a:pPr marL="285750" indent="-285750">
              <a:lnSpc>
                <a:spcPct val="150000"/>
              </a:lnSpc>
              <a:spcAft>
                <a:spcPts val="600"/>
              </a:spcAft>
              <a:buFont typeface="Arial" panose="020B0604020202020204" pitchFamily="34" charset="0"/>
              <a:buChar char="•"/>
            </a:pPr>
            <a:r>
              <a:rPr lang="en-US" sz="1600" dirty="0">
                <a:solidFill>
                  <a:schemeClr val="tx1"/>
                </a:solidFill>
                <a:cs typeface="Arial"/>
              </a:rPr>
              <a:t>This gives you more footage to work with during editing and helps you create smooth transitions between shots. </a:t>
            </a:r>
          </a:p>
          <a:p>
            <a:pPr marL="285750" indent="-285750">
              <a:lnSpc>
                <a:spcPct val="150000"/>
              </a:lnSpc>
              <a:spcAft>
                <a:spcPts val="600"/>
              </a:spcAft>
              <a:buFont typeface="Arial" panose="020B0604020202020204" pitchFamily="34" charset="0"/>
              <a:buChar char="•"/>
            </a:pPr>
            <a:r>
              <a:rPr lang="en-US" sz="1600" dirty="0">
                <a:solidFill>
                  <a:schemeClr val="tx1"/>
                </a:solidFill>
                <a:cs typeface="Arial"/>
              </a:rPr>
              <a:t>If you only film the exact moment, the cut might feel sudden or disconnected. </a:t>
            </a:r>
          </a:p>
        </p:txBody>
      </p:sp>
      <p:sp>
        <p:nvSpPr>
          <p:cNvPr id="9" name="Slide Number Placeholder 8">
            <a:extLst>
              <a:ext uri="{FF2B5EF4-FFF2-40B4-BE49-F238E27FC236}">
                <a16:creationId xmlns:a16="http://schemas.microsoft.com/office/drawing/2014/main" id="{A25F5B27-14B4-E0E1-4F23-097D5697B5A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36</a:t>
            </a:fld>
            <a:endParaRPr lang="en-AU"/>
          </a:p>
        </p:txBody>
      </p:sp>
    </p:spTree>
    <p:extLst>
      <p:ext uri="{BB962C8B-B14F-4D97-AF65-F5344CB8AC3E}">
        <p14:creationId xmlns:p14="http://schemas.microsoft.com/office/powerpoint/2010/main" val="67253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25205-1D9B-2636-B09B-2929231AAC3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BC13D0D-2A79-325C-2746-2CF849A7F989}"/>
              </a:ext>
            </a:extLst>
          </p:cNvPr>
          <p:cNvSpPr>
            <a:spLocks noGrp="1"/>
          </p:cNvSpPr>
          <p:nvPr>
            <p:ph type="title"/>
          </p:nvPr>
        </p:nvSpPr>
        <p:spPr/>
        <p:txBody>
          <a:bodyPr/>
          <a:lstStyle/>
          <a:p>
            <a:r>
              <a:rPr lang="en-US" dirty="0">
                <a:latin typeface="+mj-lt"/>
                <a:cs typeface="Arial"/>
              </a:rPr>
              <a:t>A study in creating meaning</a:t>
            </a:r>
            <a:endParaRPr lang="en-US" dirty="0">
              <a:latin typeface="+mj-lt"/>
            </a:endParaRPr>
          </a:p>
        </p:txBody>
      </p:sp>
      <p:sp>
        <p:nvSpPr>
          <p:cNvPr id="9" name="TextBox 8">
            <a:extLst>
              <a:ext uri="{FF2B5EF4-FFF2-40B4-BE49-F238E27FC236}">
                <a16:creationId xmlns:a16="http://schemas.microsoft.com/office/drawing/2014/main" id="{B22FAB61-D5DD-798C-0AFF-247FAC72ECBD}"/>
              </a:ext>
            </a:extLst>
          </p:cNvPr>
          <p:cNvSpPr txBox="1"/>
          <p:nvPr/>
        </p:nvSpPr>
        <p:spPr>
          <a:xfrm>
            <a:off x="360218" y="893618"/>
            <a:ext cx="6096000" cy="6463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dirty="0">
                <a:solidFill>
                  <a:srgbClr val="146CFD"/>
                </a:solidFill>
                <a:latin typeface="+mj-lt"/>
                <a:ea typeface="Arial"/>
                <a:cs typeface="Arial"/>
              </a:rPr>
              <a:t>2.3b</a:t>
            </a:r>
            <a:r>
              <a:rPr lang="en-US" sz="2400" b="0" i="0" u="none" strike="noStrike" baseline="0" dirty="0">
                <a:solidFill>
                  <a:srgbClr val="146CFD"/>
                </a:solidFill>
                <a:latin typeface="+mj-lt"/>
                <a:ea typeface="Arial"/>
                <a:cs typeface="Arial"/>
              </a:rPr>
              <a:t> </a:t>
            </a:r>
            <a:r>
              <a:rPr sz="2400" b="0" i="0" dirty="0">
                <a:solidFill>
                  <a:srgbClr val="000000"/>
                </a:solidFill>
                <a:latin typeface="+mj-lt"/>
                <a:ea typeface="Arial"/>
                <a:cs typeface="Arial"/>
              </a:rPr>
              <a:t>​</a:t>
            </a:r>
            <a:endParaRPr lang="en-US" dirty="0">
              <a:latin typeface="+mj-lt"/>
            </a:endParaRPr>
          </a:p>
          <a:p>
            <a:pPr algn="l"/>
            <a:endParaRPr lang="en-US" sz="1800" dirty="0">
              <a:latin typeface="+mj-lt"/>
            </a:endParaRPr>
          </a:p>
        </p:txBody>
      </p:sp>
      <p:sp>
        <p:nvSpPr>
          <p:cNvPr id="4" name="Rectangle: Rounded Corners 3">
            <a:extLst>
              <a:ext uri="{FF2B5EF4-FFF2-40B4-BE49-F238E27FC236}">
                <a16:creationId xmlns:a16="http://schemas.microsoft.com/office/drawing/2014/main" id="{028CC59B-968E-72EC-1D9F-590E61EE597B}"/>
              </a:ext>
            </a:extLst>
          </p:cNvPr>
          <p:cNvSpPr/>
          <p:nvPr/>
        </p:nvSpPr>
        <p:spPr>
          <a:xfrm>
            <a:off x="358430" y="1543714"/>
            <a:ext cx="5504785" cy="4954286"/>
          </a:xfrm>
          <a:prstGeom prst="roundRect">
            <a:avLst>
              <a:gd name="adj" fmla="val 6216"/>
            </a:avLst>
          </a:prstGeom>
          <a:solidFill>
            <a:schemeClr val="accent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nchorCtr="1"/>
          <a:lstStyle/>
          <a:p>
            <a:pPr>
              <a:lnSpc>
                <a:spcPct val="150000"/>
              </a:lnSpc>
              <a:spcAft>
                <a:spcPts val="1200"/>
              </a:spcAft>
            </a:pPr>
            <a:r>
              <a:rPr lang="en-US" sz="1800" dirty="0">
                <a:solidFill>
                  <a:schemeClr val="tx1"/>
                </a:solidFill>
              </a:rPr>
              <a:t>Access ‘But First’ by Co-Laboratory.</a:t>
            </a:r>
          </a:p>
          <a:p>
            <a:pPr marL="457200" indent="-457200">
              <a:lnSpc>
                <a:spcPct val="150000"/>
              </a:lnSpc>
              <a:spcAft>
                <a:spcPts val="1200"/>
              </a:spcAft>
              <a:buFont typeface="+mj-lt"/>
              <a:buAutoNum type="arabicPeriod"/>
            </a:pPr>
            <a:r>
              <a:rPr lang="en-US" sz="1800" dirty="0">
                <a:solidFill>
                  <a:schemeClr val="tx1"/>
                </a:solidFill>
              </a:rPr>
              <a:t>How does the film use editing and movement to transition between locations? </a:t>
            </a:r>
          </a:p>
          <a:p>
            <a:pPr marL="457200" indent="-457200">
              <a:lnSpc>
                <a:spcPct val="150000"/>
              </a:lnSpc>
              <a:spcAft>
                <a:spcPts val="1200"/>
              </a:spcAft>
              <a:buFont typeface="+mj-lt"/>
              <a:buAutoNum type="arabicPeriod"/>
            </a:pPr>
            <a:r>
              <a:rPr lang="en-US" sz="1800" dirty="0">
                <a:solidFill>
                  <a:schemeClr val="tx1"/>
                </a:solidFill>
              </a:rPr>
              <a:t>What mood or meaning is created through these transitions?</a:t>
            </a:r>
          </a:p>
          <a:p>
            <a:pPr marL="457200" indent="-457200">
              <a:lnSpc>
                <a:spcPct val="150000"/>
              </a:lnSpc>
              <a:spcAft>
                <a:spcPts val="1200"/>
              </a:spcAft>
              <a:buFont typeface="+mj-lt"/>
              <a:buAutoNum type="arabicPeriod"/>
            </a:pPr>
            <a:r>
              <a:rPr lang="en-US" sz="1800" dirty="0">
                <a:solidFill>
                  <a:schemeClr val="tx1"/>
                </a:solidFill>
              </a:rPr>
              <a:t>How do the camera angles and shot choices influence our perspective of the dancers? </a:t>
            </a:r>
          </a:p>
          <a:p>
            <a:pPr marL="457200" indent="-457200">
              <a:lnSpc>
                <a:spcPct val="150000"/>
              </a:lnSpc>
              <a:spcAft>
                <a:spcPts val="1200"/>
              </a:spcAft>
              <a:buFont typeface="+mj-lt"/>
              <a:buAutoNum type="arabicPeriod"/>
            </a:pPr>
            <a:r>
              <a:rPr lang="en-US" sz="1800" dirty="0">
                <a:solidFill>
                  <a:schemeClr val="tx1"/>
                </a:solidFill>
              </a:rPr>
              <a:t>In what ways does the film show “coffee changes how we see, think and interact?”</a:t>
            </a:r>
          </a:p>
        </p:txBody>
      </p:sp>
      <p:pic>
        <p:nvPicPr>
          <p:cNvPr id="8" name="Online Media 7" title="But First | Co-Laboratory">
            <a:hlinkClick r:id="" action="ppaction://media"/>
            <a:extLst>
              <a:ext uri="{FF2B5EF4-FFF2-40B4-BE49-F238E27FC236}">
                <a16:creationId xmlns:a16="http://schemas.microsoft.com/office/drawing/2014/main" id="{B86712A6-865A-3E5F-A7EA-0139894BB8B6}"/>
              </a:ext>
            </a:extLst>
          </p:cNvPr>
          <p:cNvPicPr>
            <a:picLocks noRot="1" noChangeAspect="1"/>
          </p:cNvPicPr>
          <p:nvPr>
            <a:videoFile r:link="rId1"/>
          </p:nvPr>
        </p:nvPicPr>
        <p:blipFill>
          <a:blip r:embed="rId4"/>
          <a:stretch>
            <a:fillRect/>
          </a:stretch>
        </p:blipFill>
        <p:spPr>
          <a:xfrm>
            <a:off x="6185112" y="1539949"/>
            <a:ext cx="5658886" cy="3197278"/>
          </a:xfrm>
          <a:prstGeom prst="roundRect">
            <a:avLst>
              <a:gd name="adj" fmla="val 11560"/>
            </a:avLst>
          </a:prstGeom>
          <a:effectLst>
            <a:outerShdw blurRad="50800" dist="38100" dir="2700000" algn="tl" rotWithShape="0">
              <a:prstClr val="black">
                <a:alpha val="40000"/>
              </a:prstClr>
            </a:outerShdw>
          </a:effectLst>
        </p:spPr>
      </p:pic>
      <p:sp>
        <p:nvSpPr>
          <p:cNvPr id="7" name="Text Placeholder 5" descr="Dancer mid-jump outdoors, with trees in the background, captured in black and white.">
            <a:extLst>
              <a:ext uri="{FF2B5EF4-FFF2-40B4-BE49-F238E27FC236}">
                <a16:creationId xmlns:a16="http://schemas.microsoft.com/office/drawing/2014/main" id="{48158FDD-8339-1F96-ECE9-588E4B01259C}"/>
              </a:ext>
            </a:extLst>
          </p:cNvPr>
          <p:cNvSpPr>
            <a:spLocks noGrp="1"/>
          </p:cNvSpPr>
          <p:nvPr>
            <p:ph type="body" sz="quarter" idx="18"/>
          </p:nvPr>
        </p:nvSpPr>
        <p:spPr>
          <a:xfrm>
            <a:off x="6185112" y="4904119"/>
            <a:ext cx="4619989" cy="294189"/>
          </a:xfrm>
        </p:spPr>
        <p:txBody>
          <a:bodyPr/>
          <a:lstStyle/>
          <a:p>
            <a:r>
              <a:rPr lang="en-AU" sz="1000" dirty="0">
                <a:hlinkClick r:id="rId5"/>
              </a:rPr>
              <a:t>But First by Co-Laboratory</a:t>
            </a:r>
            <a:r>
              <a:rPr lang="en-AU" sz="1000" dirty="0"/>
              <a:t> </a:t>
            </a:r>
            <a:r>
              <a:rPr lang="en-AU" sz="1000" dirty="0">
                <a:solidFill>
                  <a:schemeClr val="tx1"/>
                </a:solidFill>
              </a:rPr>
              <a:t>(5:23)</a:t>
            </a:r>
            <a:endParaRPr lang="en-US" sz="1000" dirty="0">
              <a:solidFill>
                <a:schemeClr val="tx1"/>
              </a:solidFill>
              <a:hlinkClick r:id="rId5"/>
            </a:endParaRPr>
          </a:p>
        </p:txBody>
      </p:sp>
      <p:sp>
        <p:nvSpPr>
          <p:cNvPr id="5" name="Slide Number Placeholder 4">
            <a:extLst>
              <a:ext uri="{FF2B5EF4-FFF2-40B4-BE49-F238E27FC236}">
                <a16:creationId xmlns:a16="http://schemas.microsoft.com/office/drawing/2014/main" id="{21C03A6E-8555-326A-3CC4-A41601636A4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37</a:t>
            </a:fld>
            <a:endParaRPr lang="en-AU"/>
          </a:p>
        </p:txBody>
      </p:sp>
    </p:spTree>
    <p:extLst>
      <p:ext uri="{BB962C8B-B14F-4D97-AF65-F5344CB8AC3E}">
        <p14:creationId xmlns:p14="http://schemas.microsoft.com/office/powerpoint/2010/main" val="63858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D0ECA8-25A2-10D8-5BF0-8E1D1CEF7D67}"/>
              </a:ext>
            </a:extLst>
          </p:cNvPr>
          <p:cNvSpPr>
            <a:spLocks noGrp="1"/>
          </p:cNvSpPr>
          <p:nvPr>
            <p:ph type="title"/>
          </p:nvPr>
        </p:nvSpPr>
        <p:spPr/>
        <p:txBody>
          <a:bodyPr/>
          <a:lstStyle/>
          <a:p>
            <a:r>
              <a:rPr lang="en-AU" dirty="0">
                <a:latin typeface="+mj-lt"/>
                <a:cs typeface="Arial"/>
              </a:rPr>
              <a:t>Filming and editing in practise activity (1)</a:t>
            </a:r>
          </a:p>
        </p:txBody>
      </p:sp>
      <p:sp>
        <p:nvSpPr>
          <p:cNvPr id="4" name="Text Placeholder 3">
            <a:extLst>
              <a:ext uri="{FF2B5EF4-FFF2-40B4-BE49-F238E27FC236}">
                <a16:creationId xmlns:a16="http://schemas.microsoft.com/office/drawing/2014/main" id="{697D80E8-B043-7A8B-4127-B2D5CB815C2A}"/>
              </a:ext>
            </a:extLst>
          </p:cNvPr>
          <p:cNvSpPr>
            <a:spLocks noGrp="1"/>
          </p:cNvSpPr>
          <p:nvPr>
            <p:ph type="body" sz="quarter" idx="18"/>
          </p:nvPr>
        </p:nvSpPr>
        <p:spPr>
          <a:xfrm>
            <a:off x="354001" y="915126"/>
            <a:ext cx="11483998" cy="310015"/>
          </a:xfrm>
        </p:spPr>
        <p:txBody>
          <a:bodyPr/>
          <a:lstStyle/>
          <a:p>
            <a:r>
              <a:rPr lang="en-AU" dirty="0">
                <a:latin typeface="+mj-lt"/>
              </a:rPr>
              <a:t>2.3c</a:t>
            </a:r>
          </a:p>
        </p:txBody>
      </p:sp>
      <p:sp>
        <p:nvSpPr>
          <p:cNvPr id="6" name="Rectangle: Rounded Corners 5">
            <a:extLst>
              <a:ext uri="{FF2B5EF4-FFF2-40B4-BE49-F238E27FC236}">
                <a16:creationId xmlns:a16="http://schemas.microsoft.com/office/drawing/2014/main" id="{4A6C8C70-B5FE-F8E3-4833-3D415F14B056}"/>
              </a:ext>
            </a:extLst>
          </p:cNvPr>
          <p:cNvSpPr/>
          <p:nvPr/>
        </p:nvSpPr>
        <p:spPr>
          <a:xfrm>
            <a:off x="354001" y="1462081"/>
            <a:ext cx="11119542" cy="5014385"/>
          </a:xfrm>
          <a:prstGeom prst="roundRect">
            <a:avLst>
              <a:gd name="adj" fmla="val 6898"/>
            </a:avLst>
          </a:prstGeom>
          <a:ln>
            <a:noFill/>
          </a:ln>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a:lnSpc>
                <a:spcPct val="150000"/>
              </a:lnSpc>
              <a:spcAft>
                <a:spcPts val="1200"/>
              </a:spcAft>
            </a:pPr>
            <a:r>
              <a:rPr lang="en-AU" sz="2000" dirty="0">
                <a:solidFill>
                  <a:schemeClr val="tx1"/>
                </a:solidFill>
              </a:rPr>
              <a:t>Brainstorm Forsythe’s movement and camera choices. Examples include:</a:t>
            </a:r>
            <a:endParaRPr lang="en-AU" sz="2000" dirty="0">
              <a:solidFill>
                <a:schemeClr val="tx1"/>
              </a:solidFill>
              <a:cs typeface="Arial"/>
            </a:endParaRPr>
          </a:p>
          <a:p>
            <a:pPr marL="342900" indent="-342900">
              <a:lnSpc>
                <a:spcPct val="150000"/>
              </a:lnSpc>
              <a:spcAft>
                <a:spcPts val="1200"/>
              </a:spcAft>
              <a:buFont typeface="Arial" panose="020B0604020202020204" pitchFamily="34" charset="0"/>
              <a:buChar char="•"/>
            </a:pPr>
            <a:r>
              <a:rPr lang="en-AU" sz="2000" dirty="0">
                <a:solidFill>
                  <a:schemeClr val="tx1"/>
                </a:solidFill>
              </a:rPr>
              <a:t>off-centre shapes</a:t>
            </a:r>
            <a:endParaRPr lang="en-AU" sz="2000" dirty="0">
              <a:solidFill>
                <a:schemeClr val="tx1"/>
              </a:solidFill>
              <a:cs typeface="Arial"/>
            </a:endParaRPr>
          </a:p>
          <a:p>
            <a:pPr marL="342900" indent="-342900">
              <a:lnSpc>
                <a:spcPct val="150000"/>
              </a:lnSpc>
              <a:spcAft>
                <a:spcPts val="1200"/>
              </a:spcAft>
              <a:buFont typeface="Arial" panose="020B0604020202020204" pitchFamily="34" charset="0"/>
              <a:buChar char="•"/>
            </a:pPr>
            <a:r>
              <a:rPr lang="en-AU" sz="2000" dirty="0">
                <a:solidFill>
                  <a:schemeClr val="tx1"/>
                </a:solidFill>
              </a:rPr>
              <a:t>complex pathways</a:t>
            </a:r>
            <a:endParaRPr lang="en-AU" sz="2000" dirty="0">
              <a:solidFill>
                <a:schemeClr val="tx1"/>
              </a:solidFill>
              <a:cs typeface="Arial"/>
            </a:endParaRPr>
          </a:p>
          <a:p>
            <a:pPr marL="342900" indent="-342900">
              <a:lnSpc>
                <a:spcPct val="150000"/>
              </a:lnSpc>
              <a:spcAft>
                <a:spcPts val="1200"/>
              </a:spcAft>
              <a:buFont typeface="Arial" panose="020B0604020202020204" pitchFamily="34" charset="0"/>
              <a:buChar char="•"/>
            </a:pPr>
            <a:r>
              <a:rPr lang="en-AU" sz="2000" dirty="0">
                <a:solidFill>
                  <a:schemeClr val="tx1"/>
                </a:solidFill>
              </a:rPr>
              <a:t>distorted classical lines</a:t>
            </a:r>
            <a:endParaRPr lang="en-AU" sz="2000" dirty="0">
              <a:solidFill>
                <a:schemeClr val="tx1"/>
              </a:solidFill>
              <a:cs typeface="Arial"/>
            </a:endParaRPr>
          </a:p>
          <a:p>
            <a:pPr marL="342900" indent="-342900">
              <a:lnSpc>
                <a:spcPct val="150000"/>
              </a:lnSpc>
              <a:spcAft>
                <a:spcPts val="1200"/>
              </a:spcAft>
              <a:buFont typeface="Arial" panose="020B0604020202020204" pitchFamily="34" charset="0"/>
              <a:buChar char="•"/>
            </a:pPr>
            <a:r>
              <a:rPr lang="en-AU" sz="2000" dirty="0">
                <a:solidFill>
                  <a:schemeClr val="tx1"/>
                </a:solidFill>
              </a:rPr>
              <a:t>fast, detailed gestural movement</a:t>
            </a:r>
            <a:endParaRPr lang="en-AU" sz="2000" dirty="0">
              <a:solidFill>
                <a:schemeClr val="tx1"/>
              </a:solidFill>
              <a:cs typeface="Arial"/>
            </a:endParaRPr>
          </a:p>
          <a:p>
            <a:pPr marL="342900" indent="-342900">
              <a:lnSpc>
                <a:spcPct val="150000"/>
              </a:lnSpc>
              <a:spcAft>
                <a:spcPts val="1200"/>
              </a:spcAft>
              <a:buFont typeface="Arial" panose="020B0604020202020204" pitchFamily="34" charset="0"/>
              <a:buChar char="•"/>
            </a:pPr>
            <a:r>
              <a:rPr lang="en-AU" sz="2000" dirty="0">
                <a:solidFill>
                  <a:schemeClr val="tx1"/>
                </a:solidFill>
              </a:rPr>
              <a:t>camera close-ups to emphasise details</a:t>
            </a:r>
            <a:endParaRPr lang="en-AU" sz="2000" dirty="0">
              <a:solidFill>
                <a:schemeClr val="tx1"/>
              </a:solidFill>
              <a:cs typeface="Arial"/>
            </a:endParaRPr>
          </a:p>
          <a:p>
            <a:pPr marL="342900" indent="-342900">
              <a:lnSpc>
                <a:spcPct val="150000"/>
              </a:lnSpc>
              <a:spcAft>
                <a:spcPts val="1200"/>
              </a:spcAft>
              <a:buFont typeface="Arial" panose="020B0604020202020204" pitchFamily="34" charset="0"/>
              <a:buChar char="•"/>
            </a:pPr>
            <a:r>
              <a:rPr lang="en-AU" sz="2000" dirty="0" err="1">
                <a:solidFill>
                  <a:schemeClr val="tx1"/>
                </a:solidFill>
              </a:rPr>
              <a:t>dutch</a:t>
            </a:r>
            <a:r>
              <a:rPr lang="en-AU" sz="2000" dirty="0">
                <a:solidFill>
                  <a:schemeClr val="tx1"/>
                </a:solidFill>
              </a:rPr>
              <a:t> tilts to exaggerate instability</a:t>
            </a:r>
            <a:endParaRPr lang="en-AU" sz="2000" dirty="0">
              <a:solidFill>
                <a:schemeClr val="tx1"/>
              </a:solidFill>
              <a:cs typeface="Arial"/>
            </a:endParaRPr>
          </a:p>
          <a:p>
            <a:pPr marL="342900" indent="-342900">
              <a:lnSpc>
                <a:spcPct val="150000"/>
              </a:lnSpc>
              <a:spcAft>
                <a:spcPts val="1200"/>
              </a:spcAft>
              <a:buFont typeface="Arial" panose="020B0604020202020204" pitchFamily="34" charset="0"/>
              <a:buChar char="•"/>
            </a:pPr>
            <a:r>
              <a:rPr lang="en-AU" sz="2000" dirty="0">
                <a:solidFill>
                  <a:schemeClr val="tx1"/>
                </a:solidFill>
              </a:rPr>
              <a:t>tracking to follow weight shifts</a:t>
            </a:r>
            <a:r>
              <a:rPr lang="en-AU" sz="2000" dirty="0">
                <a:solidFill>
                  <a:schemeClr val="accent1"/>
                </a:solidFill>
              </a:rPr>
              <a:t>.</a:t>
            </a:r>
            <a:endParaRPr lang="en-AU" sz="2000" dirty="0">
              <a:solidFill>
                <a:schemeClr val="accent1"/>
              </a:solidFill>
              <a:cs typeface="Arial"/>
            </a:endParaRPr>
          </a:p>
        </p:txBody>
      </p:sp>
      <p:sp>
        <p:nvSpPr>
          <p:cNvPr id="2" name="Slide Number Placeholder 1">
            <a:extLst>
              <a:ext uri="{FF2B5EF4-FFF2-40B4-BE49-F238E27FC236}">
                <a16:creationId xmlns:a16="http://schemas.microsoft.com/office/drawing/2014/main" id="{33E9B00B-4CC3-F82B-31D8-9B32B0A77DD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38</a:t>
            </a:fld>
            <a:endParaRPr lang="en-AU"/>
          </a:p>
        </p:txBody>
      </p:sp>
    </p:spTree>
    <p:extLst>
      <p:ext uri="{BB962C8B-B14F-4D97-AF65-F5344CB8AC3E}">
        <p14:creationId xmlns:p14="http://schemas.microsoft.com/office/powerpoint/2010/main" val="314015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907C28-7686-1476-D28B-106FCFE284C5}"/>
              </a:ext>
            </a:extLst>
          </p:cNvPr>
          <p:cNvSpPr>
            <a:spLocks noGrp="1"/>
          </p:cNvSpPr>
          <p:nvPr>
            <p:ph type="title"/>
          </p:nvPr>
        </p:nvSpPr>
        <p:spPr/>
        <p:txBody>
          <a:bodyPr/>
          <a:lstStyle/>
          <a:p>
            <a:r>
              <a:rPr lang="en-US" dirty="0">
                <a:latin typeface="+mj-lt"/>
                <a:cs typeface="Arial"/>
              </a:rPr>
              <a:t>Filming and editing in </a:t>
            </a:r>
            <a:r>
              <a:rPr lang="en-US" dirty="0" err="1">
                <a:latin typeface="+mj-lt"/>
                <a:cs typeface="Arial"/>
              </a:rPr>
              <a:t>practise</a:t>
            </a:r>
            <a:r>
              <a:rPr lang="en-US" dirty="0">
                <a:latin typeface="+mj-lt"/>
                <a:cs typeface="Arial"/>
              </a:rPr>
              <a:t> activity (2)</a:t>
            </a:r>
            <a:endParaRPr lang="en-US" dirty="0">
              <a:latin typeface="+mj-lt"/>
            </a:endParaRPr>
          </a:p>
        </p:txBody>
      </p:sp>
      <p:sp>
        <p:nvSpPr>
          <p:cNvPr id="5" name="TextBox 4">
            <a:extLst>
              <a:ext uri="{FF2B5EF4-FFF2-40B4-BE49-F238E27FC236}">
                <a16:creationId xmlns:a16="http://schemas.microsoft.com/office/drawing/2014/main" id="{ED7F9309-4FE0-57F3-2EDC-95A01D30F6CA}"/>
              </a:ext>
            </a:extLst>
          </p:cNvPr>
          <p:cNvSpPr txBox="1"/>
          <p:nvPr/>
        </p:nvSpPr>
        <p:spPr>
          <a:xfrm>
            <a:off x="360218" y="893618"/>
            <a:ext cx="6096000"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146CFD"/>
                </a:solidFill>
                <a:latin typeface="+mj-lt"/>
              </a:rPr>
              <a:t>2.3c</a:t>
            </a:r>
            <a:r>
              <a:rPr sz="2000">
                <a:latin typeface="+mj-lt"/>
                <a:ea typeface="Arial"/>
                <a:cs typeface="Arial"/>
              </a:rPr>
              <a:t>​</a:t>
            </a:r>
            <a:endParaRPr lang="en-US" sz="2000">
              <a:latin typeface="+mj-lt"/>
            </a:endParaRPr>
          </a:p>
          <a:p>
            <a:pPr algn="l"/>
            <a:endParaRPr lang="en-US" sz="1600">
              <a:latin typeface="+mj-lt"/>
            </a:endParaRPr>
          </a:p>
        </p:txBody>
      </p:sp>
      <p:grpSp>
        <p:nvGrpSpPr>
          <p:cNvPr id="15" name="Group 14" descr="Using Forsythe’s practice as a stimulus, choreograph a short movement phrase as a class that includes a turn somewhere in the middle of the phrase.&#10;">
            <a:extLst>
              <a:ext uri="{FF2B5EF4-FFF2-40B4-BE49-F238E27FC236}">
                <a16:creationId xmlns:a16="http://schemas.microsoft.com/office/drawing/2014/main" id="{2C839CC9-5E00-745C-A394-E362F646BB3C}"/>
              </a:ext>
            </a:extLst>
          </p:cNvPr>
          <p:cNvGrpSpPr/>
          <p:nvPr/>
        </p:nvGrpSpPr>
        <p:grpSpPr>
          <a:xfrm>
            <a:off x="360000" y="1385458"/>
            <a:ext cx="11324974" cy="1056844"/>
            <a:chOff x="360000" y="1295458"/>
            <a:chExt cx="11324974" cy="1056844"/>
          </a:xfrm>
        </p:grpSpPr>
        <p:sp>
          <p:nvSpPr>
            <p:cNvPr id="9" name="Rectangle: Rounded Corners 8">
              <a:extLst>
                <a:ext uri="{FF2B5EF4-FFF2-40B4-BE49-F238E27FC236}">
                  <a16:creationId xmlns:a16="http://schemas.microsoft.com/office/drawing/2014/main" id="{F15BC0F3-ECD8-DCB1-D53D-46021627B93E}"/>
                </a:ext>
                <a:ext uri="{C183D7F6-B498-43B3-948B-1728B52AA6E4}">
                  <adec:decorative xmlns:adec="http://schemas.microsoft.com/office/drawing/2017/decorative" val="1"/>
                </a:ext>
              </a:extLst>
            </p:cNvPr>
            <p:cNvSpPr/>
            <p:nvPr/>
          </p:nvSpPr>
          <p:spPr>
            <a:xfrm>
              <a:off x="1562504" y="1295458"/>
              <a:ext cx="10122470" cy="1053518"/>
            </a:xfrm>
            <a:prstGeom prst="roundRect">
              <a:avLst/>
            </a:prstGeom>
            <a:solidFill>
              <a:schemeClr val="accent6"/>
            </a:solidFill>
            <a:ln>
              <a:noFill/>
            </a:ln>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892175">
                <a:lnSpc>
                  <a:spcPct val="150000"/>
                </a:lnSpc>
                <a:spcAft>
                  <a:spcPts val="1200"/>
                </a:spcAft>
              </a:pPr>
              <a:r>
                <a:rPr lang="en-US" sz="1800" dirty="0">
                  <a:solidFill>
                    <a:srgbClr val="22272B"/>
                  </a:solidFill>
                </a:rPr>
                <a:t>Using Forsythe’s practice as a stimulus, choreograph a short movement phrase as a class that includes a turn somewhere in the middle of the phrase.</a:t>
              </a:r>
              <a:endParaRPr lang="en-US" sz="1800" dirty="0">
                <a:cs typeface="Arial"/>
              </a:endParaRPr>
            </a:p>
          </p:txBody>
        </p:sp>
        <p:sp>
          <p:nvSpPr>
            <p:cNvPr id="4" name="Arrow: Pentagon 3">
              <a:extLst>
                <a:ext uri="{FF2B5EF4-FFF2-40B4-BE49-F238E27FC236}">
                  <a16:creationId xmlns:a16="http://schemas.microsoft.com/office/drawing/2014/main" id="{473446C8-F97C-07D5-F74D-6B84DFA9229E}"/>
                </a:ext>
              </a:extLst>
            </p:cNvPr>
            <p:cNvSpPr/>
            <p:nvPr/>
          </p:nvSpPr>
          <p:spPr>
            <a:xfrm>
              <a:off x="360000" y="1295458"/>
              <a:ext cx="1826609" cy="1056844"/>
            </a:xfrm>
            <a:prstGeom prst="homePlate">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200"/>
                </a:spcAft>
              </a:pPr>
              <a:r>
                <a:rPr lang="en-AU" b="1" dirty="0"/>
                <a:t>1</a:t>
              </a:r>
            </a:p>
          </p:txBody>
        </p:sp>
      </p:grpSp>
      <p:grpSp>
        <p:nvGrpSpPr>
          <p:cNvPr id="14" name="Group 13" descr="Find a partner.  &#10;">
            <a:extLst>
              <a:ext uri="{FF2B5EF4-FFF2-40B4-BE49-F238E27FC236}">
                <a16:creationId xmlns:a16="http://schemas.microsoft.com/office/drawing/2014/main" id="{6737E96E-E19E-1D3C-A4ED-273ABE06F13E}"/>
              </a:ext>
            </a:extLst>
          </p:cNvPr>
          <p:cNvGrpSpPr/>
          <p:nvPr/>
        </p:nvGrpSpPr>
        <p:grpSpPr>
          <a:xfrm>
            <a:off x="359999" y="2528575"/>
            <a:ext cx="11324975" cy="1056844"/>
            <a:chOff x="359999" y="2403993"/>
            <a:chExt cx="11324975" cy="1056844"/>
          </a:xfrm>
        </p:grpSpPr>
        <p:sp>
          <p:nvSpPr>
            <p:cNvPr id="18" name="Rectangle: Rounded Corners 17">
              <a:extLst>
                <a:ext uri="{FF2B5EF4-FFF2-40B4-BE49-F238E27FC236}">
                  <a16:creationId xmlns:a16="http://schemas.microsoft.com/office/drawing/2014/main" id="{5A0DD124-60FE-3E2D-F889-03177DE842BE}"/>
                </a:ext>
                <a:ext uri="{C183D7F6-B498-43B3-948B-1728B52AA6E4}">
                  <adec:decorative xmlns:adec="http://schemas.microsoft.com/office/drawing/2017/decorative" val="0"/>
                </a:ext>
              </a:extLst>
            </p:cNvPr>
            <p:cNvSpPr/>
            <p:nvPr/>
          </p:nvSpPr>
          <p:spPr>
            <a:xfrm>
              <a:off x="1562504" y="2403993"/>
              <a:ext cx="10122470" cy="1053518"/>
            </a:xfrm>
            <a:prstGeom prst="roundRect">
              <a:avLst/>
            </a:prstGeom>
            <a:solidFill>
              <a:schemeClr val="accent6"/>
            </a:solidFill>
            <a:ln>
              <a:noFill/>
            </a:ln>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892175">
                <a:lnSpc>
                  <a:spcPct val="150000"/>
                </a:lnSpc>
                <a:spcAft>
                  <a:spcPts val="1200"/>
                </a:spcAft>
              </a:pPr>
              <a:r>
                <a:rPr lang="en-US" sz="1800" dirty="0">
                  <a:solidFill>
                    <a:srgbClr val="22272B"/>
                  </a:solidFill>
                </a:rPr>
                <a:t>Find a partner.  </a:t>
              </a:r>
              <a:endParaRPr lang="en-US" sz="1800" dirty="0">
                <a:cs typeface="Arial"/>
              </a:endParaRPr>
            </a:p>
          </p:txBody>
        </p:sp>
        <p:sp>
          <p:nvSpPr>
            <p:cNvPr id="19" name="Arrow: Pentagon 18">
              <a:extLst>
                <a:ext uri="{FF2B5EF4-FFF2-40B4-BE49-F238E27FC236}">
                  <a16:creationId xmlns:a16="http://schemas.microsoft.com/office/drawing/2014/main" id="{B13ABC96-3EF1-C145-6F52-C98410E87917}"/>
                </a:ext>
                <a:ext uri="{C183D7F6-B498-43B3-948B-1728B52AA6E4}">
                  <adec:decorative xmlns:adec="http://schemas.microsoft.com/office/drawing/2017/decorative" val="0"/>
                </a:ext>
              </a:extLst>
            </p:cNvPr>
            <p:cNvSpPr/>
            <p:nvPr/>
          </p:nvSpPr>
          <p:spPr>
            <a:xfrm>
              <a:off x="359999" y="2403993"/>
              <a:ext cx="1826609" cy="1056844"/>
            </a:xfrm>
            <a:prstGeom prst="homePlate">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200"/>
                </a:spcAft>
              </a:pPr>
              <a:r>
                <a:rPr lang="en-AU" b="1"/>
                <a:t>2</a:t>
              </a:r>
            </a:p>
          </p:txBody>
        </p:sp>
      </p:grpSp>
      <p:grpSp>
        <p:nvGrpSpPr>
          <p:cNvPr id="13" name="Group 12" descr="&#10;Take turns filming each person performing the phrase from two different angles.&#10;&#10;">
            <a:extLst>
              <a:ext uri="{FF2B5EF4-FFF2-40B4-BE49-F238E27FC236}">
                <a16:creationId xmlns:a16="http://schemas.microsoft.com/office/drawing/2014/main" id="{6E472491-921E-B346-0254-4E96A0F72B6C}"/>
              </a:ext>
            </a:extLst>
          </p:cNvPr>
          <p:cNvGrpSpPr/>
          <p:nvPr/>
        </p:nvGrpSpPr>
        <p:grpSpPr>
          <a:xfrm>
            <a:off x="373251" y="3671692"/>
            <a:ext cx="11311723" cy="1056844"/>
            <a:chOff x="373251" y="3545536"/>
            <a:chExt cx="11311723" cy="1056844"/>
          </a:xfrm>
        </p:grpSpPr>
        <p:sp>
          <p:nvSpPr>
            <p:cNvPr id="21" name="Rectangle: Rounded Corners 20">
              <a:extLst>
                <a:ext uri="{FF2B5EF4-FFF2-40B4-BE49-F238E27FC236}">
                  <a16:creationId xmlns:a16="http://schemas.microsoft.com/office/drawing/2014/main" id="{B249C70C-3360-EB1C-A9C1-F7AC6F000EBB}"/>
                </a:ext>
                <a:ext uri="{C183D7F6-B498-43B3-948B-1728B52AA6E4}">
                  <adec:decorative xmlns:adec="http://schemas.microsoft.com/office/drawing/2017/decorative" val="1"/>
                </a:ext>
              </a:extLst>
            </p:cNvPr>
            <p:cNvSpPr/>
            <p:nvPr/>
          </p:nvSpPr>
          <p:spPr>
            <a:xfrm>
              <a:off x="1562504" y="3545536"/>
              <a:ext cx="10122470" cy="1053518"/>
            </a:xfrm>
            <a:prstGeom prst="roundRect">
              <a:avLst/>
            </a:prstGeom>
            <a:solidFill>
              <a:schemeClr val="accent6"/>
            </a:solidFill>
            <a:ln>
              <a:noFill/>
            </a:ln>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lnSpc>
                  <a:spcPct val="150000"/>
                </a:lnSpc>
                <a:spcAft>
                  <a:spcPts val="1200"/>
                </a:spcAft>
              </a:pPr>
              <a:endParaRPr lang="en-US" sz="1800" dirty="0">
                <a:solidFill>
                  <a:srgbClr val="22272B"/>
                </a:solidFill>
              </a:endParaRPr>
            </a:p>
            <a:p>
              <a:pPr marL="892175">
                <a:lnSpc>
                  <a:spcPct val="150000"/>
                </a:lnSpc>
                <a:spcAft>
                  <a:spcPts val="1200"/>
                </a:spcAft>
                <a:tabLst>
                  <a:tab pos="892175" algn="l"/>
                </a:tabLst>
              </a:pPr>
              <a:r>
                <a:rPr lang="en-US" sz="1800" dirty="0">
                  <a:solidFill>
                    <a:srgbClr val="22272B"/>
                  </a:solidFill>
                </a:rPr>
                <a:t>Take turns filming each person performing the phrase from two different angles.</a:t>
              </a:r>
              <a:endParaRPr lang="en-AU" sz="1800" dirty="0"/>
            </a:p>
            <a:p>
              <a:pPr algn="ctr">
                <a:lnSpc>
                  <a:spcPct val="150000"/>
                </a:lnSpc>
                <a:spcAft>
                  <a:spcPts val="1200"/>
                </a:spcAft>
              </a:pPr>
              <a:endParaRPr lang="en-US" sz="1800" dirty="0">
                <a:cs typeface="Arial"/>
              </a:endParaRPr>
            </a:p>
          </p:txBody>
        </p:sp>
        <p:sp>
          <p:nvSpPr>
            <p:cNvPr id="22" name="Arrow: Pentagon 21">
              <a:extLst>
                <a:ext uri="{FF2B5EF4-FFF2-40B4-BE49-F238E27FC236}">
                  <a16:creationId xmlns:a16="http://schemas.microsoft.com/office/drawing/2014/main" id="{E4BD38A6-3DEE-89EF-AE62-FFC0124002AE}"/>
                </a:ext>
              </a:extLst>
            </p:cNvPr>
            <p:cNvSpPr/>
            <p:nvPr/>
          </p:nvSpPr>
          <p:spPr>
            <a:xfrm>
              <a:off x="373251" y="3545536"/>
              <a:ext cx="1826609" cy="1056844"/>
            </a:xfrm>
            <a:prstGeom prst="homePlate">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200"/>
                </a:spcAft>
              </a:pPr>
              <a:r>
                <a:rPr lang="en-AU" b="1"/>
                <a:t>3</a:t>
              </a:r>
            </a:p>
          </p:txBody>
        </p:sp>
      </p:grpSp>
      <p:grpSp>
        <p:nvGrpSpPr>
          <p:cNvPr id="2" name="Group 1" descr="Practice editing this phrase and cutting between the different angles during the turning movement. &#10;">
            <a:extLst>
              <a:ext uri="{FF2B5EF4-FFF2-40B4-BE49-F238E27FC236}">
                <a16:creationId xmlns:a16="http://schemas.microsoft.com/office/drawing/2014/main" id="{58C7A297-32A6-587D-98DD-81450B633BC6}"/>
              </a:ext>
            </a:extLst>
          </p:cNvPr>
          <p:cNvGrpSpPr/>
          <p:nvPr/>
        </p:nvGrpSpPr>
        <p:grpSpPr>
          <a:xfrm>
            <a:off x="386502" y="4814810"/>
            <a:ext cx="11338226" cy="1056844"/>
            <a:chOff x="386502" y="4724810"/>
            <a:chExt cx="11338226" cy="1056844"/>
          </a:xfrm>
        </p:grpSpPr>
        <p:sp>
          <p:nvSpPr>
            <p:cNvPr id="24" name="Rectangle: Rounded Corners 23">
              <a:extLst>
                <a:ext uri="{FF2B5EF4-FFF2-40B4-BE49-F238E27FC236}">
                  <a16:creationId xmlns:a16="http://schemas.microsoft.com/office/drawing/2014/main" id="{E0A25550-B242-8F24-C401-18397E6B2B81}"/>
                </a:ext>
                <a:ext uri="{C183D7F6-B498-43B3-948B-1728B52AA6E4}">
                  <adec:decorative xmlns:adec="http://schemas.microsoft.com/office/drawing/2017/decorative" val="1"/>
                </a:ext>
              </a:extLst>
            </p:cNvPr>
            <p:cNvSpPr/>
            <p:nvPr/>
          </p:nvSpPr>
          <p:spPr>
            <a:xfrm>
              <a:off x="1602258" y="4724810"/>
              <a:ext cx="10122470" cy="1053518"/>
            </a:xfrm>
            <a:prstGeom prst="roundRect">
              <a:avLst/>
            </a:prstGeom>
            <a:solidFill>
              <a:schemeClr val="accent6"/>
            </a:solidFill>
            <a:ln>
              <a:noFill/>
            </a:ln>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892175">
                <a:lnSpc>
                  <a:spcPct val="150000"/>
                </a:lnSpc>
                <a:spcAft>
                  <a:spcPts val="1200"/>
                </a:spcAft>
                <a:tabLst>
                  <a:tab pos="892175" algn="l"/>
                </a:tabLst>
              </a:pPr>
              <a:r>
                <a:rPr lang="en-US" sz="1800" dirty="0">
                  <a:solidFill>
                    <a:srgbClr val="22272B"/>
                  </a:solidFill>
                  <a:cs typeface="Arial"/>
                </a:rPr>
                <a:t>Practice editing this phrase and cutting between the different angles during the turning movement. </a:t>
              </a:r>
              <a:endParaRPr lang="en-US" sz="1800" b="1" dirty="0">
                <a:cs typeface="Arial"/>
              </a:endParaRPr>
            </a:p>
          </p:txBody>
        </p:sp>
        <p:sp>
          <p:nvSpPr>
            <p:cNvPr id="25" name="Arrow: Pentagon 24">
              <a:extLst>
                <a:ext uri="{FF2B5EF4-FFF2-40B4-BE49-F238E27FC236}">
                  <a16:creationId xmlns:a16="http://schemas.microsoft.com/office/drawing/2014/main" id="{6B4155C1-205B-CA71-C8E2-FB833BA4B256}"/>
                </a:ext>
              </a:extLst>
            </p:cNvPr>
            <p:cNvSpPr/>
            <p:nvPr/>
          </p:nvSpPr>
          <p:spPr>
            <a:xfrm>
              <a:off x="386502" y="4724810"/>
              <a:ext cx="1826609" cy="1056844"/>
            </a:xfrm>
            <a:prstGeom prst="homePlate">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200"/>
                </a:spcAft>
              </a:pPr>
              <a:r>
                <a:rPr lang="en-AU" b="1"/>
                <a:t>4</a:t>
              </a:r>
            </a:p>
          </p:txBody>
        </p:sp>
      </p:grpSp>
      <p:sp>
        <p:nvSpPr>
          <p:cNvPr id="6" name="Rectangle: Rounded Corners 5">
            <a:extLst>
              <a:ext uri="{FF2B5EF4-FFF2-40B4-BE49-F238E27FC236}">
                <a16:creationId xmlns:a16="http://schemas.microsoft.com/office/drawing/2014/main" id="{7D038682-6EFD-B881-0530-02B72DEF6846}"/>
              </a:ext>
            </a:extLst>
          </p:cNvPr>
          <p:cNvSpPr/>
          <p:nvPr/>
        </p:nvSpPr>
        <p:spPr>
          <a:xfrm>
            <a:off x="2657341" y="5964382"/>
            <a:ext cx="6877318" cy="731618"/>
          </a:xfrm>
          <a:prstGeom prst="roundRect">
            <a:avLst/>
          </a:prstGeom>
          <a:solidFill>
            <a:schemeClr val="tx2"/>
          </a:solidFill>
          <a:ln>
            <a:solidFill>
              <a:schemeClr val="tx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200"/>
              </a:spcAft>
            </a:pPr>
            <a:r>
              <a:rPr lang="en-AU" sz="1800" dirty="0"/>
              <a:t>Complete reflection questions in student resource booklet. </a:t>
            </a:r>
          </a:p>
        </p:txBody>
      </p:sp>
      <p:sp>
        <p:nvSpPr>
          <p:cNvPr id="12" name="Slide Number Placeholder 11">
            <a:extLst>
              <a:ext uri="{FF2B5EF4-FFF2-40B4-BE49-F238E27FC236}">
                <a16:creationId xmlns:a16="http://schemas.microsoft.com/office/drawing/2014/main" id="{7FEAE3F2-BE40-6C55-BEB8-8A3EC2E244F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39</a:t>
            </a:fld>
            <a:endParaRPr lang="en-AU"/>
          </a:p>
        </p:txBody>
      </p:sp>
    </p:spTree>
    <p:extLst>
      <p:ext uri="{BB962C8B-B14F-4D97-AF65-F5344CB8AC3E}">
        <p14:creationId xmlns:p14="http://schemas.microsoft.com/office/powerpoint/2010/main" val="286150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a:latin typeface="+mj-lt"/>
                <a:cs typeface="Arial"/>
              </a:rPr>
              <a:t>Learning sequence 1 – Appreciation – the context of dance film</a:t>
            </a:r>
            <a:endParaRPr lang="en-AU">
              <a:latin typeface="+mj-lt"/>
            </a:endParaRP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4568E-3318-9B9A-2C72-1F1860477FE6}"/>
            </a:ext>
          </a:extLst>
        </p:cNvPr>
        <p:cNvGrpSpPr/>
        <p:nvPr/>
      </p:nvGrpSpPr>
      <p:grpSpPr>
        <a:xfrm>
          <a:off x="0" y="0"/>
          <a:ext cx="0" cy="0"/>
          <a:chOff x="0" y="0"/>
          <a:chExt cx="0" cy="0"/>
        </a:xfrm>
      </p:grpSpPr>
      <p:sp>
        <p:nvSpPr>
          <p:cNvPr id="9" name="Title 2">
            <a:extLst>
              <a:ext uri="{FF2B5EF4-FFF2-40B4-BE49-F238E27FC236}">
                <a16:creationId xmlns:a16="http://schemas.microsoft.com/office/drawing/2014/main" id="{8BF8492E-AA58-AB75-E35C-99C8D7FAFAB3}"/>
              </a:ext>
            </a:extLst>
          </p:cNvPr>
          <p:cNvSpPr txBox="1">
            <a:spLocks noGrp="1"/>
          </p:cNvSpPr>
          <p:nvPr>
            <p:ph type="title" idx="4294967295"/>
          </p:nvPr>
        </p:nvSpPr>
        <p:spPr>
          <a:xfrm>
            <a:off x="360000" y="360000"/>
            <a:ext cx="11484000" cy="545601"/>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tx1"/>
                </a:solidFill>
                <a:effectLst/>
                <a:uLnTx/>
                <a:uFillTx/>
                <a:latin typeface="+mj-lt"/>
                <a:ea typeface="+mj-ea"/>
                <a:cs typeface="Arial"/>
              </a:rPr>
              <a:t>Revision – </a:t>
            </a:r>
            <a:r>
              <a:rPr lang="en-AU" dirty="0">
                <a:latin typeface="+mj-lt"/>
                <a:cs typeface="Arial"/>
              </a:rPr>
              <a:t>e</a:t>
            </a:r>
            <a:r>
              <a:rPr kumimoji="0" lang="en-AU" sz="3600" b="0" i="0" u="none" strike="noStrike" kern="1200" cap="none" spc="0" normalizeH="0" baseline="0" noProof="0" dirty="0" err="1">
                <a:ln>
                  <a:noFill/>
                </a:ln>
                <a:solidFill>
                  <a:schemeClr val="tx1"/>
                </a:solidFill>
                <a:effectLst/>
                <a:uLnTx/>
                <a:uFillTx/>
                <a:latin typeface="+mj-lt"/>
                <a:ea typeface="+mj-ea"/>
                <a:cs typeface="Arial"/>
              </a:rPr>
              <a:t>xploring</a:t>
            </a:r>
            <a:r>
              <a:rPr kumimoji="0" lang="en-AU" sz="3600" b="0" i="0" u="none" strike="noStrike" kern="1200" cap="none" spc="0" normalizeH="0" baseline="0" noProof="0" dirty="0">
                <a:ln>
                  <a:noFill/>
                </a:ln>
                <a:solidFill>
                  <a:schemeClr val="tx1"/>
                </a:solidFill>
                <a:effectLst/>
                <a:uLnTx/>
                <a:uFillTx/>
                <a:latin typeface="+mj-lt"/>
                <a:ea typeface="+mj-ea"/>
                <a:cs typeface="Arial"/>
              </a:rPr>
              <a:t> stimuli to develop an intent</a:t>
            </a:r>
            <a:endParaRPr kumimoji="0" lang="en-US" sz="3600" b="0" i="0" u="none" strike="noStrike" kern="1200" cap="none" spc="0" normalizeH="0" baseline="0" noProof="0" dirty="0">
              <a:ln>
                <a:noFill/>
              </a:ln>
              <a:solidFill>
                <a:schemeClr val="tx1"/>
              </a:solidFill>
              <a:effectLst/>
              <a:uLnTx/>
              <a:uFillTx/>
              <a:latin typeface="+mj-lt"/>
              <a:ea typeface="+mj-ea"/>
              <a:cs typeface="Arial" panose="020B0604020202020204" pitchFamily="34" charset="0"/>
            </a:endParaRPr>
          </a:p>
        </p:txBody>
      </p:sp>
      <p:sp>
        <p:nvSpPr>
          <p:cNvPr id="8" name="TextBox 7">
            <a:extLst>
              <a:ext uri="{FF2B5EF4-FFF2-40B4-BE49-F238E27FC236}">
                <a16:creationId xmlns:a16="http://schemas.microsoft.com/office/drawing/2014/main" id="{3ACB3EA1-E65D-8716-316F-3BF0359D780A}"/>
              </a:ext>
            </a:extLst>
          </p:cNvPr>
          <p:cNvSpPr txBox="1"/>
          <p:nvPr/>
        </p:nvSpPr>
        <p:spPr>
          <a:xfrm>
            <a:off x="360218" y="983969"/>
            <a:ext cx="6096000" cy="5847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2000" dirty="0">
                <a:solidFill>
                  <a:srgbClr val="146CFD"/>
                </a:solidFill>
                <a:latin typeface="+mj-lt"/>
              </a:rPr>
              <a:t>2.4a</a:t>
            </a:r>
            <a:r>
              <a:rPr lang="en-AU" sz="2000" baseline="0" dirty="0">
                <a:solidFill>
                  <a:srgbClr val="146CFD"/>
                </a:solidFill>
                <a:latin typeface="+mj-lt"/>
              </a:rPr>
              <a:t>  </a:t>
            </a:r>
            <a:r>
              <a:rPr sz="2000" dirty="0">
                <a:latin typeface="+mj-lt"/>
                <a:ea typeface="Arial"/>
                <a:cs typeface="Arial"/>
              </a:rPr>
              <a:t>​</a:t>
            </a:r>
            <a:endParaRPr lang="en-US" dirty="0">
              <a:latin typeface="+mj-lt"/>
            </a:endParaRPr>
          </a:p>
          <a:p>
            <a:pPr algn="l"/>
            <a:endParaRPr lang="en-US" sz="1800" dirty="0">
              <a:latin typeface="+mj-lt"/>
            </a:endParaRPr>
          </a:p>
        </p:txBody>
      </p:sp>
      <p:sp>
        <p:nvSpPr>
          <p:cNvPr id="3" name="Rectangle: Rounded Corners 2">
            <a:extLst>
              <a:ext uri="{FF2B5EF4-FFF2-40B4-BE49-F238E27FC236}">
                <a16:creationId xmlns:a16="http://schemas.microsoft.com/office/drawing/2014/main" id="{E3A9C6F3-FD5D-D0F2-AD01-5B756A9E48CF}"/>
              </a:ext>
            </a:extLst>
          </p:cNvPr>
          <p:cNvSpPr/>
          <p:nvPr/>
        </p:nvSpPr>
        <p:spPr>
          <a:xfrm>
            <a:off x="332161" y="1372522"/>
            <a:ext cx="11511839" cy="1354970"/>
          </a:xfrm>
          <a:prstGeom prst="round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pPr>
            <a:r>
              <a:rPr lang="en-AU" sz="1800" dirty="0">
                <a:cs typeface="Arial"/>
              </a:rPr>
              <a:t>A </a:t>
            </a:r>
            <a:r>
              <a:rPr lang="en-AU" sz="1800" b="1" dirty="0">
                <a:cs typeface="Arial"/>
              </a:rPr>
              <a:t>stimulus</a:t>
            </a:r>
            <a:r>
              <a:rPr lang="en-AU" sz="1800" dirty="0">
                <a:cs typeface="Arial"/>
              </a:rPr>
              <a:t> is the starting point or inspiration for a dance composition. It is an internal or external prompt that sparks movement ideas and gives direction to the choreographic process. Stimuli helps dancers to explore and communicate intent through movement. Stimulus categories may include:</a:t>
            </a:r>
            <a:endParaRPr lang="en-US" sz="1800" dirty="0">
              <a:cs typeface="Arial" panose="020B0604020202020204"/>
            </a:endParaRPr>
          </a:p>
        </p:txBody>
      </p:sp>
      <p:sp>
        <p:nvSpPr>
          <p:cNvPr id="16" name="Rectangle: Rounded Corners 15">
            <a:extLst>
              <a:ext uri="{FF2B5EF4-FFF2-40B4-BE49-F238E27FC236}">
                <a16:creationId xmlns:a16="http://schemas.microsoft.com/office/drawing/2014/main" id="{5EDE6490-BA8B-CE06-B6BD-D0F566D55BD7}"/>
              </a:ext>
            </a:extLst>
          </p:cNvPr>
          <p:cNvSpPr/>
          <p:nvPr/>
        </p:nvSpPr>
        <p:spPr>
          <a:xfrm>
            <a:off x="332161" y="2961320"/>
            <a:ext cx="2062264" cy="3508281"/>
          </a:xfrm>
          <a:prstGeom prst="roundRect">
            <a:avLst/>
          </a:prstGeom>
          <a:solidFill>
            <a:schemeClr val="accent6"/>
          </a:solidFill>
          <a:ln/>
          <a:effectLst/>
        </p:spPr>
        <p:style>
          <a:lnRef idx="0">
            <a:schemeClr val="accent4"/>
          </a:lnRef>
          <a:fillRef idx="3">
            <a:schemeClr val="accent4"/>
          </a:fillRef>
          <a:effectRef idx="3">
            <a:schemeClr val="accent4"/>
          </a:effectRef>
          <a:fontRef idx="minor">
            <a:schemeClr val="lt1"/>
          </a:fontRef>
        </p:style>
        <p:txBody>
          <a:bodyPr lIns="90000" tIns="360000" rIns="91440" bIns="45720" rtlCol="0" anchor="t"/>
          <a:lstStyle/>
          <a:p>
            <a:pPr algn="ctr">
              <a:lnSpc>
                <a:spcPct val="150000"/>
              </a:lnSpc>
              <a:spcAft>
                <a:spcPts val="3600"/>
              </a:spcAft>
            </a:pPr>
            <a:r>
              <a:rPr lang="en-AU" sz="1600" b="1" dirty="0">
                <a:solidFill>
                  <a:schemeClr val="tx1"/>
                </a:solidFill>
              </a:rPr>
              <a:t>Visual </a:t>
            </a:r>
            <a:br>
              <a:rPr lang="en-AU" sz="1600" b="1" dirty="0">
                <a:solidFill>
                  <a:schemeClr val="tx1"/>
                </a:solidFill>
              </a:rPr>
            </a:br>
            <a:r>
              <a:rPr lang="en-AU" sz="1600" b="1" dirty="0">
                <a:solidFill>
                  <a:schemeClr val="tx1"/>
                </a:solidFill>
              </a:rPr>
              <a:t>stimulus </a:t>
            </a:r>
          </a:p>
          <a:p>
            <a:pPr algn="ctr">
              <a:lnSpc>
                <a:spcPct val="150000"/>
              </a:lnSpc>
              <a:spcAft>
                <a:spcPts val="3600"/>
              </a:spcAft>
            </a:pPr>
            <a:r>
              <a:rPr lang="en-AU" sz="1600" baseline="0" dirty="0">
                <a:solidFill>
                  <a:schemeClr val="tx1"/>
                </a:solidFill>
              </a:rPr>
              <a:t>The </a:t>
            </a:r>
            <a:r>
              <a:rPr lang="en-AU" sz="1600" dirty="0">
                <a:solidFill>
                  <a:schemeClr val="tx1"/>
                </a:solidFill>
              </a:rPr>
              <a:t>movement </a:t>
            </a:r>
            <a:r>
              <a:rPr lang="en-AU" sz="1600" baseline="0" dirty="0">
                <a:solidFill>
                  <a:schemeClr val="tx1"/>
                </a:solidFill>
              </a:rPr>
              <a:t>is inspired by what is seen.</a:t>
            </a:r>
            <a:r>
              <a:rPr lang="en-AU" sz="1800" dirty="0">
                <a:solidFill>
                  <a:schemeClr val="tx1"/>
                </a:solidFill>
                <a:ea typeface="Arial"/>
                <a:cs typeface="Arial"/>
              </a:rPr>
              <a:t>​</a:t>
            </a:r>
            <a:endParaRPr lang="en-US" sz="1800" dirty="0">
              <a:solidFill>
                <a:schemeClr val="tx1"/>
              </a:solidFill>
              <a:ea typeface="Arial"/>
              <a:cs typeface="Arial"/>
            </a:endParaRPr>
          </a:p>
        </p:txBody>
      </p:sp>
      <p:sp>
        <p:nvSpPr>
          <p:cNvPr id="4" name="Rectangle: Rounded Corners 3">
            <a:extLst>
              <a:ext uri="{FF2B5EF4-FFF2-40B4-BE49-F238E27FC236}">
                <a16:creationId xmlns:a16="http://schemas.microsoft.com/office/drawing/2014/main" id="{B166E332-E997-5F1F-88AF-78CBB5C3976F}"/>
              </a:ext>
            </a:extLst>
          </p:cNvPr>
          <p:cNvSpPr/>
          <p:nvPr/>
        </p:nvSpPr>
        <p:spPr>
          <a:xfrm>
            <a:off x="2681258" y="2961322"/>
            <a:ext cx="2062264" cy="3508280"/>
          </a:xfrm>
          <a:prstGeom prst="roundRect">
            <a:avLst/>
          </a:prstGeom>
          <a:solidFill>
            <a:schemeClr val="accent6">
              <a:lumMod val="90000"/>
            </a:schemeClr>
          </a:solidFill>
          <a:ln/>
          <a:effectLst/>
        </p:spPr>
        <p:style>
          <a:lnRef idx="0">
            <a:schemeClr val="accent3"/>
          </a:lnRef>
          <a:fillRef idx="3">
            <a:schemeClr val="accent3"/>
          </a:fillRef>
          <a:effectRef idx="3">
            <a:schemeClr val="accent3"/>
          </a:effectRef>
          <a:fontRef idx="minor">
            <a:schemeClr val="lt1"/>
          </a:fontRef>
        </p:style>
        <p:txBody>
          <a:bodyPr lIns="90000" tIns="360000" rIns="91440" bIns="45720" rtlCol="0" anchor="t"/>
          <a:lstStyle/>
          <a:p>
            <a:pPr algn="ctr">
              <a:lnSpc>
                <a:spcPct val="150000"/>
              </a:lnSpc>
              <a:spcAft>
                <a:spcPts val="3600"/>
              </a:spcAft>
            </a:pPr>
            <a:r>
              <a:rPr lang="en-AU" sz="1600" b="1" baseline="0" dirty="0">
                <a:solidFill>
                  <a:schemeClr val="tx1"/>
                </a:solidFill>
              </a:rPr>
              <a:t>Kinaesthetic stimulus</a:t>
            </a:r>
            <a:endParaRPr lang="en-AU" sz="1600" b="1" dirty="0">
              <a:solidFill>
                <a:schemeClr val="tx1"/>
              </a:solidFill>
            </a:endParaRPr>
          </a:p>
          <a:p>
            <a:pPr algn="ctr">
              <a:lnSpc>
                <a:spcPct val="150000"/>
              </a:lnSpc>
              <a:spcAft>
                <a:spcPts val="3600"/>
              </a:spcAft>
            </a:pPr>
            <a:r>
              <a:rPr lang="en-AU" sz="1600" baseline="0" dirty="0">
                <a:solidFill>
                  <a:schemeClr val="tx1"/>
                </a:solidFill>
              </a:rPr>
              <a:t>The </a:t>
            </a:r>
            <a:r>
              <a:rPr lang="en-AU" sz="1600" dirty="0">
                <a:solidFill>
                  <a:schemeClr val="tx1"/>
                </a:solidFill>
              </a:rPr>
              <a:t>movement</a:t>
            </a:r>
            <a:r>
              <a:rPr lang="en-AU" sz="1600" baseline="0" dirty="0">
                <a:solidFill>
                  <a:schemeClr val="tx1"/>
                </a:solidFill>
              </a:rPr>
              <a:t> is inspired by  movement itself.</a:t>
            </a:r>
          </a:p>
        </p:txBody>
      </p:sp>
      <p:sp>
        <p:nvSpPr>
          <p:cNvPr id="5" name="Rectangle: Rounded Corners 4">
            <a:extLst>
              <a:ext uri="{FF2B5EF4-FFF2-40B4-BE49-F238E27FC236}">
                <a16:creationId xmlns:a16="http://schemas.microsoft.com/office/drawing/2014/main" id="{0056F25A-1561-E734-A8CE-0A7342C3012A}"/>
              </a:ext>
            </a:extLst>
          </p:cNvPr>
          <p:cNvSpPr/>
          <p:nvPr/>
        </p:nvSpPr>
        <p:spPr>
          <a:xfrm>
            <a:off x="5030355" y="2968283"/>
            <a:ext cx="2062264" cy="3508280"/>
          </a:xfrm>
          <a:prstGeom prst="roundRect">
            <a:avLst/>
          </a:prstGeom>
          <a:solidFill>
            <a:schemeClr val="accent6">
              <a:lumMod val="50000"/>
            </a:schemeClr>
          </a:solidFill>
          <a:ln/>
          <a:effectLst/>
        </p:spPr>
        <p:style>
          <a:lnRef idx="0">
            <a:schemeClr val="accent2"/>
          </a:lnRef>
          <a:fillRef idx="3">
            <a:schemeClr val="accent2"/>
          </a:fillRef>
          <a:effectRef idx="3">
            <a:schemeClr val="accent2"/>
          </a:effectRef>
          <a:fontRef idx="minor">
            <a:schemeClr val="lt1"/>
          </a:fontRef>
        </p:style>
        <p:txBody>
          <a:bodyPr lIns="90000" tIns="360000" rIns="91440" bIns="45720" rtlCol="0" anchor="t"/>
          <a:lstStyle/>
          <a:p>
            <a:pPr algn="ctr">
              <a:lnSpc>
                <a:spcPct val="150000"/>
              </a:lnSpc>
              <a:spcAft>
                <a:spcPts val="3600"/>
              </a:spcAft>
            </a:pPr>
            <a:r>
              <a:rPr lang="en-AU" sz="1600" b="1" dirty="0">
                <a:solidFill>
                  <a:srgbClr val="000000"/>
                </a:solidFill>
              </a:rPr>
              <a:t>Tactile </a:t>
            </a:r>
            <a:br>
              <a:rPr lang="en-AU" sz="1600" b="1" dirty="0">
                <a:solidFill>
                  <a:srgbClr val="000000"/>
                </a:solidFill>
              </a:rPr>
            </a:br>
            <a:r>
              <a:rPr lang="en-AU" sz="1600" b="1" dirty="0">
                <a:solidFill>
                  <a:srgbClr val="000000"/>
                </a:solidFill>
              </a:rPr>
              <a:t>stimulus</a:t>
            </a:r>
          </a:p>
          <a:p>
            <a:pPr algn="ctr">
              <a:lnSpc>
                <a:spcPct val="150000"/>
              </a:lnSpc>
              <a:spcAft>
                <a:spcPts val="3600"/>
              </a:spcAft>
            </a:pPr>
            <a:r>
              <a:rPr lang="en-AU" sz="1600" baseline="0" dirty="0">
                <a:solidFill>
                  <a:srgbClr val="000000"/>
                </a:solidFill>
              </a:rPr>
              <a:t>The </a:t>
            </a:r>
            <a:r>
              <a:rPr lang="en-AU" sz="1600" dirty="0">
                <a:solidFill>
                  <a:srgbClr val="000000"/>
                </a:solidFill>
              </a:rPr>
              <a:t>movement</a:t>
            </a:r>
            <a:r>
              <a:rPr lang="en-AU" sz="1600" baseline="0" dirty="0">
                <a:solidFill>
                  <a:srgbClr val="000000"/>
                </a:solidFill>
              </a:rPr>
              <a:t> is inspired by the sense of touch or texture.</a:t>
            </a:r>
            <a:r>
              <a:rPr lang="en-AU" sz="1600" dirty="0">
                <a:solidFill>
                  <a:srgbClr val="000000"/>
                </a:solidFill>
                <a:ea typeface="Arial"/>
                <a:cs typeface="Arial"/>
              </a:rPr>
              <a:t>​</a:t>
            </a:r>
            <a:endParaRPr lang="en-US" sz="1800" dirty="0">
              <a:solidFill>
                <a:srgbClr val="000000"/>
              </a:solidFill>
              <a:ea typeface="Arial"/>
              <a:cs typeface="Arial"/>
            </a:endParaRPr>
          </a:p>
        </p:txBody>
      </p:sp>
      <p:sp>
        <p:nvSpPr>
          <p:cNvPr id="6" name="Rectangle: Rounded Corners 5">
            <a:extLst>
              <a:ext uri="{FF2B5EF4-FFF2-40B4-BE49-F238E27FC236}">
                <a16:creationId xmlns:a16="http://schemas.microsoft.com/office/drawing/2014/main" id="{4431C770-B6A2-44B4-8C66-24AC90C4979E}"/>
              </a:ext>
            </a:extLst>
          </p:cNvPr>
          <p:cNvSpPr/>
          <p:nvPr/>
        </p:nvSpPr>
        <p:spPr>
          <a:xfrm>
            <a:off x="7379452" y="2961322"/>
            <a:ext cx="2051826" cy="3508279"/>
          </a:xfrm>
          <a:prstGeom prst="roundRect">
            <a:avLst/>
          </a:prstGeom>
          <a:solidFill>
            <a:schemeClr val="accent6">
              <a:lumMod val="75000"/>
            </a:schemeClr>
          </a:solidFill>
          <a:ln/>
          <a:effectLst/>
        </p:spPr>
        <p:style>
          <a:lnRef idx="0">
            <a:schemeClr val="accent4"/>
          </a:lnRef>
          <a:fillRef idx="3">
            <a:schemeClr val="accent4"/>
          </a:fillRef>
          <a:effectRef idx="3">
            <a:schemeClr val="accent4"/>
          </a:effectRef>
          <a:fontRef idx="minor">
            <a:schemeClr val="lt1"/>
          </a:fontRef>
        </p:style>
        <p:txBody>
          <a:bodyPr lIns="90000" tIns="360000" rIns="91440" bIns="45720" rtlCol="0" anchor="t"/>
          <a:lstStyle/>
          <a:p>
            <a:pPr algn="ctr">
              <a:lnSpc>
                <a:spcPct val="150000"/>
              </a:lnSpc>
              <a:spcAft>
                <a:spcPts val="3600"/>
              </a:spcAft>
            </a:pPr>
            <a:r>
              <a:rPr lang="en-AU" sz="1600" b="1" baseline="0" dirty="0">
                <a:solidFill>
                  <a:schemeClr val="tx1"/>
                </a:solidFill>
              </a:rPr>
              <a:t>Auditory stimulus</a:t>
            </a:r>
            <a:endParaRPr lang="en-AU" sz="1600" b="1" dirty="0">
              <a:solidFill>
                <a:schemeClr val="tx1"/>
              </a:solidFill>
            </a:endParaRPr>
          </a:p>
          <a:p>
            <a:pPr algn="ctr">
              <a:lnSpc>
                <a:spcPct val="150000"/>
              </a:lnSpc>
              <a:spcAft>
                <a:spcPts val="3600"/>
              </a:spcAft>
            </a:pPr>
            <a:r>
              <a:rPr lang="en-AU" sz="1600" baseline="0" dirty="0">
                <a:solidFill>
                  <a:schemeClr val="tx1"/>
                </a:solidFill>
              </a:rPr>
              <a:t>The </a:t>
            </a:r>
            <a:r>
              <a:rPr lang="en-AU" sz="1600" dirty="0">
                <a:solidFill>
                  <a:schemeClr val="tx1"/>
                </a:solidFill>
              </a:rPr>
              <a:t>movement</a:t>
            </a:r>
            <a:r>
              <a:rPr lang="en-AU" sz="1600" baseline="0" dirty="0">
                <a:solidFill>
                  <a:schemeClr val="tx1"/>
                </a:solidFill>
              </a:rPr>
              <a:t> is derived from sound.</a:t>
            </a:r>
          </a:p>
        </p:txBody>
      </p:sp>
      <p:sp>
        <p:nvSpPr>
          <p:cNvPr id="7" name="Rectangle: Rounded Corners 6">
            <a:extLst>
              <a:ext uri="{FF2B5EF4-FFF2-40B4-BE49-F238E27FC236}">
                <a16:creationId xmlns:a16="http://schemas.microsoft.com/office/drawing/2014/main" id="{94009EF0-BB9D-AA3E-AFF8-28EA5F73451E}"/>
              </a:ext>
            </a:extLst>
          </p:cNvPr>
          <p:cNvSpPr/>
          <p:nvPr/>
        </p:nvSpPr>
        <p:spPr>
          <a:xfrm>
            <a:off x="9718111" y="2961322"/>
            <a:ext cx="2062264" cy="3508279"/>
          </a:xfrm>
          <a:prstGeom prst="roundRect">
            <a:avLst/>
          </a:prstGeom>
          <a:solidFill>
            <a:schemeClr val="accent6">
              <a:lumMod val="90000"/>
            </a:schemeClr>
          </a:solidFill>
          <a:ln/>
          <a:effectLst/>
        </p:spPr>
        <p:style>
          <a:lnRef idx="0">
            <a:schemeClr val="accent3"/>
          </a:lnRef>
          <a:fillRef idx="3">
            <a:schemeClr val="accent3"/>
          </a:fillRef>
          <a:effectRef idx="3">
            <a:schemeClr val="accent3"/>
          </a:effectRef>
          <a:fontRef idx="minor">
            <a:schemeClr val="lt1"/>
          </a:fontRef>
        </p:style>
        <p:txBody>
          <a:bodyPr lIns="90000" tIns="360000" rIns="91440" bIns="45720" rtlCol="0" anchor="t"/>
          <a:lstStyle/>
          <a:p>
            <a:pPr algn="ctr">
              <a:lnSpc>
                <a:spcPct val="150000"/>
              </a:lnSpc>
              <a:spcAft>
                <a:spcPts val="3600"/>
              </a:spcAft>
            </a:pPr>
            <a:r>
              <a:rPr lang="en-AU" sz="1600" b="1" baseline="0" dirty="0">
                <a:solidFill>
                  <a:srgbClr val="22272B"/>
                </a:solidFill>
              </a:rPr>
              <a:t>Ideational stimulus</a:t>
            </a:r>
          </a:p>
          <a:p>
            <a:pPr algn="ctr">
              <a:lnSpc>
                <a:spcPct val="150000"/>
              </a:lnSpc>
              <a:spcAft>
                <a:spcPts val="3600"/>
              </a:spcAft>
            </a:pPr>
            <a:r>
              <a:rPr lang="en-AU" sz="1600" baseline="0" dirty="0">
                <a:solidFill>
                  <a:srgbClr val="22272B"/>
                </a:solidFill>
              </a:rPr>
              <a:t>The </a:t>
            </a:r>
            <a:r>
              <a:rPr lang="en-AU" sz="1600" dirty="0">
                <a:solidFill>
                  <a:srgbClr val="22272B"/>
                </a:solidFill>
              </a:rPr>
              <a:t>movement</a:t>
            </a:r>
            <a:r>
              <a:rPr lang="en-AU" sz="1600" baseline="0" dirty="0">
                <a:solidFill>
                  <a:srgbClr val="22272B"/>
                </a:solidFill>
              </a:rPr>
              <a:t> is based on ideas or concepts.</a:t>
            </a:r>
          </a:p>
        </p:txBody>
      </p:sp>
      <p:sp>
        <p:nvSpPr>
          <p:cNvPr id="10" name="Slide Number Placeholder 9">
            <a:extLst>
              <a:ext uri="{FF2B5EF4-FFF2-40B4-BE49-F238E27FC236}">
                <a16:creationId xmlns:a16="http://schemas.microsoft.com/office/drawing/2014/main" id="{D7F3F430-F977-8BC5-3916-8CEA11C0C0E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40</a:t>
            </a:fld>
            <a:endParaRPr lang="en-AU"/>
          </a:p>
        </p:txBody>
      </p:sp>
    </p:spTree>
    <p:extLst>
      <p:ext uri="{BB962C8B-B14F-4D97-AF65-F5344CB8AC3E}">
        <p14:creationId xmlns:p14="http://schemas.microsoft.com/office/powerpoint/2010/main" val="426470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15D933-6673-5FE9-BF1C-C073396A7F67}"/>
              </a:ext>
            </a:extLst>
          </p:cNvPr>
          <p:cNvSpPr>
            <a:spLocks noGrp="1"/>
          </p:cNvSpPr>
          <p:nvPr>
            <p:ph type="title"/>
          </p:nvPr>
        </p:nvSpPr>
        <p:spPr/>
        <p:txBody>
          <a:bodyPr/>
          <a:lstStyle/>
          <a:p>
            <a:r>
              <a:rPr lang="en-US" dirty="0">
                <a:latin typeface="+mj-lt"/>
                <a:cs typeface="Arial"/>
              </a:rPr>
              <a:t>Revision of improvisation</a:t>
            </a:r>
            <a:endParaRPr lang="en-US" dirty="0">
              <a:latin typeface="+mj-lt"/>
            </a:endParaRPr>
          </a:p>
        </p:txBody>
      </p:sp>
      <p:sp>
        <p:nvSpPr>
          <p:cNvPr id="5" name="TextBox 4">
            <a:extLst>
              <a:ext uri="{FF2B5EF4-FFF2-40B4-BE49-F238E27FC236}">
                <a16:creationId xmlns:a16="http://schemas.microsoft.com/office/drawing/2014/main" id="{DE850DF1-5479-B235-B035-AD4530A3997C}"/>
              </a:ext>
            </a:extLst>
          </p:cNvPr>
          <p:cNvSpPr txBox="1"/>
          <p:nvPr/>
        </p:nvSpPr>
        <p:spPr>
          <a:xfrm>
            <a:off x="360000" y="833690"/>
            <a:ext cx="6616700" cy="461665"/>
          </a:xfrm>
          <a:prstGeom prst="rect">
            <a:avLst/>
          </a:prstGeom>
          <a:noFill/>
        </p:spPr>
        <p:txBody>
          <a:bodyPr wrap="square">
            <a:spAutoFit/>
          </a:bodyPr>
          <a:lstStyle/>
          <a:p>
            <a:r>
              <a:rPr lang="en-US">
                <a:solidFill>
                  <a:schemeClr val="accent1">
                    <a:lumMod val="49000"/>
                    <a:lumOff val="51000"/>
                  </a:schemeClr>
                </a:solidFill>
                <a:latin typeface="+mj-lt"/>
                <a:cs typeface="Arial"/>
              </a:rPr>
              <a:t>2.4b</a:t>
            </a:r>
            <a:endParaRPr lang="en-US">
              <a:solidFill>
                <a:schemeClr val="accent1">
                  <a:lumMod val="49000"/>
                  <a:lumOff val="51000"/>
                </a:schemeClr>
              </a:solidFill>
              <a:latin typeface="+mj-lt"/>
            </a:endParaRPr>
          </a:p>
        </p:txBody>
      </p:sp>
      <p:sp>
        <p:nvSpPr>
          <p:cNvPr id="2638" name="Rectangle: Rounded Corners 2637">
            <a:extLst>
              <a:ext uri="{FF2B5EF4-FFF2-40B4-BE49-F238E27FC236}">
                <a16:creationId xmlns:a16="http://schemas.microsoft.com/office/drawing/2014/main" id="{91EB59D1-FA5E-DC3F-8D2B-0C235F4A4A6A}"/>
              </a:ext>
            </a:extLst>
          </p:cNvPr>
          <p:cNvSpPr/>
          <p:nvPr/>
        </p:nvSpPr>
        <p:spPr>
          <a:xfrm>
            <a:off x="917819" y="1891777"/>
            <a:ext cx="5033803" cy="3638046"/>
          </a:xfrm>
          <a:prstGeom prst="roundRect">
            <a:avLst/>
          </a:prstGeom>
          <a:solidFill>
            <a:schemeClr val="accent6"/>
          </a:solidFill>
          <a:ln w="38100">
            <a:solidFill>
              <a:schemeClr val="tx2"/>
            </a:solidFill>
          </a:ln>
          <a:effectLst/>
        </p:spPr>
        <p:style>
          <a:lnRef idx="2">
            <a:schemeClr val="accent1">
              <a:shade val="15000"/>
            </a:schemeClr>
          </a:lnRef>
          <a:fillRef idx="1">
            <a:schemeClr val="accent1"/>
          </a:fillRef>
          <a:effectRef idx="0">
            <a:schemeClr val="accent1"/>
          </a:effectRef>
          <a:fontRef idx="minor">
            <a:schemeClr val="lt1"/>
          </a:fontRef>
        </p:style>
        <p:txBody>
          <a:bodyPr lIns="90000" tIns="216000" rIns="91440" bIns="45720" rtlCol="0" anchor="t"/>
          <a:lstStyle/>
          <a:p>
            <a:pPr>
              <a:lnSpc>
                <a:spcPct val="150000"/>
              </a:lnSpc>
              <a:spcAft>
                <a:spcPts val="1200"/>
              </a:spcAft>
            </a:pPr>
            <a:r>
              <a:rPr lang="en-AU" b="1" dirty="0">
                <a:solidFill>
                  <a:schemeClr val="tx1"/>
                </a:solidFill>
                <a:ea typeface="Segoe UI"/>
                <a:cs typeface="Segoe UI"/>
              </a:rPr>
              <a:t>Improvisation</a:t>
            </a:r>
            <a:r>
              <a:rPr lang="en-AU" dirty="0">
                <a:solidFill>
                  <a:schemeClr val="tx1"/>
                </a:solidFill>
                <a:ea typeface="Segoe UI"/>
                <a:cs typeface="Segoe UI"/>
              </a:rPr>
              <a:t> is to generate spontaneous movement in response to a stimulus.</a:t>
            </a:r>
          </a:p>
          <a:p>
            <a:pPr>
              <a:lnSpc>
                <a:spcPct val="150000"/>
              </a:lnSpc>
              <a:spcAft>
                <a:spcPts val="1200"/>
              </a:spcAft>
            </a:pPr>
            <a:r>
              <a:rPr lang="en-AU" dirty="0">
                <a:solidFill>
                  <a:srgbClr val="146CFD"/>
                </a:solidFill>
                <a:hlinkClick r:id="rId3">
                  <a:extLst>
                    <a:ext uri="{A12FA001-AC4F-418D-AE19-62706E023703}">
                      <ahyp:hlinkClr xmlns:ahyp="http://schemas.microsoft.com/office/drawing/2018/hyperlinkcolor" val="tx"/>
                    </a:ext>
                  </a:extLst>
                </a:hlinkClick>
              </a:rPr>
              <a:t>NESA (2023</a:t>
            </a:r>
            <a:r>
              <a:rPr lang="en-AU" dirty="0">
                <a:solidFill>
                  <a:schemeClr val="accent2"/>
                </a:solidFill>
                <a:hlinkClick r:id="rId3">
                  <a:extLst>
                    <a:ext uri="{A12FA001-AC4F-418D-AE19-62706E023703}">
                      <ahyp:hlinkClr xmlns:ahyp="http://schemas.microsoft.com/office/drawing/2018/hyperlinkcolor" val="tx"/>
                    </a:ext>
                  </a:extLst>
                </a:hlinkClick>
              </a:rPr>
              <a:t>)</a:t>
            </a:r>
            <a:endParaRPr lang="en-AU" dirty="0">
              <a:solidFill>
                <a:schemeClr val="accent2"/>
              </a:solidFill>
              <a:ea typeface="Arial"/>
              <a:cs typeface="Arial"/>
            </a:endParaRPr>
          </a:p>
        </p:txBody>
      </p:sp>
      <p:sp>
        <p:nvSpPr>
          <p:cNvPr id="4" name="Rectangle: Rounded Corners 3">
            <a:extLst>
              <a:ext uri="{FF2B5EF4-FFF2-40B4-BE49-F238E27FC236}">
                <a16:creationId xmlns:a16="http://schemas.microsoft.com/office/drawing/2014/main" id="{1C3783B7-7F63-F64D-EABA-343C3E36BE88}"/>
              </a:ext>
            </a:extLst>
          </p:cNvPr>
          <p:cNvSpPr/>
          <p:nvPr/>
        </p:nvSpPr>
        <p:spPr>
          <a:xfrm>
            <a:off x="6331337" y="1891777"/>
            <a:ext cx="5152663" cy="3638046"/>
          </a:xfrm>
          <a:prstGeom prst="roundRect">
            <a:avLst/>
          </a:prstGeom>
          <a:solidFill>
            <a:schemeClr val="accent6">
              <a:lumMod val="90000"/>
            </a:schemeClr>
          </a:solidFill>
          <a:ln w="38100">
            <a:solidFill>
              <a:schemeClr val="tx2"/>
            </a:solidFill>
          </a:ln>
          <a:effectLst/>
        </p:spPr>
        <p:style>
          <a:lnRef idx="2">
            <a:schemeClr val="accent1">
              <a:shade val="15000"/>
            </a:schemeClr>
          </a:lnRef>
          <a:fillRef idx="1">
            <a:schemeClr val="accent1"/>
          </a:fillRef>
          <a:effectRef idx="0">
            <a:schemeClr val="accent1"/>
          </a:effectRef>
          <a:fontRef idx="minor">
            <a:schemeClr val="lt1"/>
          </a:fontRef>
        </p:style>
        <p:txBody>
          <a:bodyPr lIns="90000" tIns="216000" rIns="91440" bIns="45720" rtlCol="0" anchor="t"/>
          <a:lstStyle/>
          <a:p>
            <a:pPr>
              <a:lnSpc>
                <a:spcPct val="150000"/>
              </a:lnSpc>
              <a:spcAft>
                <a:spcPts val="1200"/>
              </a:spcAft>
            </a:pPr>
            <a:r>
              <a:rPr lang="en-AU" dirty="0">
                <a:solidFill>
                  <a:schemeClr val="tx1"/>
                </a:solidFill>
                <a:ea typeface="Segoe UI"/>
                <a:cs typeface="Segoe UI"/>
              </a:rPr>
              <a:t>It allows dancers to explore ideas that correspond to stimuli through experimentation, often generating original, expressive, and unexpected movement.</a:t>
            </a:r>
            <a:r>
              <a:rPr lang="en-AU" dirty="0">
                <a:solidFill>
                  <a:schemeClr val="tx1"/>
                </a:solidFill>
                <a:ea typeface="Arial"/>
                <a:cs typeface="Arial"/>
              </a:rPr>
              <a:t>​</a:t>
            </a:r>
          </a:p>
        </p:txBody>
      </p:sp>
      <p:sp>
        <p:nvSpPr>
          <p:cNvPr id="6" name="Slide Number Placeholder 5">
            <a:extLst>
              <a:ext uri="{FF2B5EF4-FFF2-40B4-BE49-F238E27FC236}">
                <a16:creationId xmlns:a16="http://schemas.microsoft.com/office/drawing/2014/main" id="{7B25012A-F166-0E43-5EBD-9671FEF536A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41</a:t>
            </a:fld>
            <a:endParaRPr lang="en-AU"/>
          </a:p>
        </p:txBody>
      </p:sp>
    </p:spTree>
    <p:extLst>
      <p:ext uri="{BB962C8B-B14F-4D97-AF65-F5344CB8AC3E}">
        <p14:creationId xmlns:p14="http://schemas.microsoft.com/office/powerpoint/2010/main" val="413026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CA0E51-1FA6-C11F-444F-27E877803935}"/>
              </a:ext>
            </a:extLst>
          </p:cNvPr>
          <p:cNvSpPr>
            <a:spLocks noGrp="1"/>
          </p:cNvSpPr>
          <p:nvPr>
            <p:ph type="title"/>
          </p:nvPr>
        </p:nvSpPr>
        <p:spPr/>
        <p:txBody>
          <a:bodyPr/>
          <a:lstStyle/>
          <a:p>
            <a:r>
              <a:rPr lang="en-AU" dirty="0">
                <a:latin typeface="+mj-lt"/>
              </a:rPr>
              <a:t>Revision of abstraction </a:t>
            </a:r>
          </a:p>
        </p:txBody>
      </p:sp>
      <p:sp>
        <p:nvSpPr>
          <p:cNvPr id="4" name="Text Placeholder 3">
            <a:extLst>
              <a:ext uri="{FF2B5EF4-FFF2-40B4-BE49-F238E27FC236}">
                <a16:creationId xmlns:a16="http://schemas.microsoft.com/office/drawing/2014/main" id="{1AB805E7-029A-B20B-A2DF-BA9A86E9A461}"/>
              </a:ext>
            </a:extLst>
          </p:cNvPr>
          <p:cNvSpPr>
            <a:spLocks noGrp="1"/>
          </p:cNvSpPr>
          <p:nvPr>
            <p:ph type="body" sz="quarter" idx="18"/>
          </p:nvPr>
        </p:nvSpPr>
        <p:spPr>
          <a:xfrm>
            <a:off x="360000" y="960732"/>
            <a:ext cx="11484000" cy="310015"/>
          </a:xfrm>
        </p:spPr>
        <p:txBody>
          <a:bodyPr/>
          <a:lstStyle/>
          <a:p>
            <a:r>
              <a:rPr lang="en-AU">
                <a:latin typeface="+mj-lt"/>
              </a:rPr>
              <a:t>2.4c</a:t>
            </a:r>
          </a:p>
        </p:txBody>
      </p:sp>
      <p:sp>
        <p:nvSpPr>
          <p:cNvPr id="6" name="Rectangle: Rounded Corners 5" descr="A feature box that reads 'NESA defines abstraction as ‘the process of generating movement that is symbolic, or changing movement from being representational to symbolic.’&#10;(NESA 2023)'&#10;">
            <a:extLst>
              <a:ext uri="{FF2B5EF4-FFF2-40B4-BE49-F238E27FC236}">
                <a16:creationId xmlns:a16="http://schemas.microsoft.com/office/drawing/2014/main" id="{755BE50B-1001-B1E2-27D8-6F7A2FF844FA}"/>
              </a:ext>
            </a:extLst>
          </p:cNvPr>
          <p:cNvSpPr/>
          <p:nvPr/>
        </p:nvSpPr>
        <p:spPr>
          <a:xfrm>
            <a:off x="360000" y="1407959"/>
            <a:ext cx="4842637" cy="3096664"/>
          </a:xfrm>
          <a:prstGeom prst="roundRect">
            <a:avLst>
              <a:gd name="adj" fmla="val 6087"/>
            </a:avLst>
          </a:prstGeom>
          <a:solidFill>
            <a:schemeClr val="accent6"/>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AU" sz="2000" dirty="0">
                <a:solidFill>
                  <a:schemeClr val="tx1"/>
                </a:solidFill>
              </a:rPr>
              <a:t>NESA defines abstraction as ‘the process of generating movement that is symbolic, or changing movement from being representational to symbolic.’</a:t>
            </a:r>
          </a:p>
          <a:p>
            <a:pPr algn="r">
              <a:lnSpc>
                <a:spcPct val="150000"/>
              </a:lnSpc>
              <a:spcAft>
                <a:spcPts val="1200"/>
              </a:spcAft>
            </a:pPr>
            <a:r>
              <a:rPr lang="en-AU" sz="2000" dirty="0">
                <a:solidFill>
                  <a:schemeClr val="tx1"/>
                </a:solidFill>
                <a:hlinkClick r:id="rId2"/>
              </a:rPr>
              <a:t>(NESA 2023)</a:t>
            </a:r>
            <a:endParaRPr lang="en-AU" sz="2000" dirty="0">
              <a:solidFill>
                <a:schemeClr val="tx1"/>
              </a:solidFill>
            </a:endParaRPr>
          </a:p>
        </p:txBody>
      </p:sp>
      <p:sp>
        <p:nvSpPr>
          <p:cNvPr id="9" name="Rectangle: Rounded Corners 8">
            <a:extLst>
              <a:ext uri="{FF2B5EF4-FFF2-40B4-BE49-F238E27FC236}">
                <a16:creationId xmlns:a16="http://schemas.microsoft.com/office/drawing/2014/main" id="{5C5C9C18-1BD8-D079-F0F6-0D59E21D6BF1}"/>
              </a:ext>
            </a:extLst>
          </p:cNvPr>
          <p:cNvSpPr/>
          <p:nvPr/>
        </p:nvSpPr>
        <p:spPr>
          <a:xfrm>
            <a:off x="360000" y="4761529"/>
            <a:ext cx="4842637" cy="1113962"/>
          </a:xfrm>
          <a:prstGeom prst="roundRect">
            <a:avLst>
              <a:gd name="adj" fmla="val 14075"/>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pPr>
            <a:r>
              <a:rPr lang="en-AU" sz="2000" dirty="0">
                <a:solidFill>
                  <a:schemeClr val="tx1"/>
                </a:solidFill>
              </a:rPr>
              <a:t>Abstraction exists on a continuum from literal (or representational) to symbolic.</a:t>
            </a:r>
            <a:endParaRPr lang="en-AU" sz="2000" dirty="0">
              <a:solidFill>
                <a:schemeClr val="tx1"/>
              </a:solidFill>
              <a:cs typeface="Arial"/>
            </a:endParaRPr>
          </a:p>
        </p:txBody>
      </p:sp>
      <p:grpSp>
        <p:nvGrpSpPr>
          <p:cNvPr id="17" name="Group 16" descr="Diagram showing a continuum of abstraction in performance. A diagonal arrow moves from the top left to the bottom right. The top left is labelled ‘Representational’ and ‘Pure mime’. Along the arrow are stages labelled ‘Mostly representational’ and ‘Fairly representational’. As the arrow continues, representation decreases and symbolism increases, passing ‘Mostly symbolic’ and ending at the bottom right labelled ‘Symbolic’ and ‘Nearly unrecognisable representation">
            <a:extLst>
              <a:ext uri="{FF2B5EF4-FFF2-40B4-BE49-F238E27FC236}">
                <a16:creationId xmlns:a16="http://schemas.microsoft.com/office/drawing/2014/main" id="{41CD4E4E-9AEE-6377-43CE-F89CB4911DFF}"/>
              </a:ext>
              <a:ext uri="{C183D7F6-B498-43B3-948B-1728B52AA6E4}">
                <adec:decorative xmlns:adec="http://schemas.microsoft.com/office/drawing/2017/decorative" val="0"/>
              </a:ext>
            </a:extLst>
          </p:cNvPr>
          <p:cNvGrpSpPr/>
          <p:nvPr/>
        </p:nvGrpSpPr>
        <p:grpSpPr>
          <a:xfrm>
            <a:off x="5611528" y="1407958"/>
            <a:ext cx="6232471" cy="4467533"/>
            <a:chOff x="360000" y="1636295"/>
            <a:chExt cx="6348808" cy="4774130"/>
          </a:xfrm>
        </p:grpSpPr>
        <p:sp>
          <p:nvSpPr>
            <p:cNvPr id="13" name="TextBox 12">
              <a:extLst>
                <a:ext uri="{FF2B5EF4-FFF2-40B4-BE49-F238E27FC236}">
                  <a16:creationId xmlns:a16="http://schemas.microsoft.com/office/drawing/2014/main" id="{0F8F1846-68D7-1E88-EDD0-0605A660D675}"/>
                </a:ext>
              </a:extLst>
            </p:cNvPr>
            <p:cNvSpPr txBox="1"/>
            <p:nvPr/>
          </p:nvSpPr>
          <p:spPr>
            <a:xfrm>
              <a:off x="633214" y="3967276"/>
              <a:ext cx="2860757" cy="279132"/>
            </a:xfrm>
            <a:prstGeom prst="rect">
              <a:avLst/>
            </a:prstGeom>
            <a:solidFill>
              <a:schemeClr val="bg1"/>
            </a:solidFill>
          </p:spPr>
          <p:txBody>
            <a:bodyPr wrap="square" lIns="0" tIns="0" rIns="0" bIns="0" rtlCol="0">
              <a:noAutofit/>
            </a:bodyPr>
            <a:lstStyle/>
            <a:p>
              <a:pPr algn="l"/>
              <a:r>
                <a:rPr lang="en-AU" sz="1800"/>
                <a:t>Fairly representational</a:t>
              </a:r>
            </a:p>
          </p:txBody>
        </p:sp>
        <p:sp>
          <p:nvSpPr>
            <p:cNvPr id="5" name="Rectangle: Rounded Corners 4">
              <a:extLst>
                <a:ext uri="{FF2B5EF4-FFF2-40B4-BE49-F238E27FC236}">
                  <a16:creationId xmlns:a16="http://schemas.microsoft.com/office/drawing/2014/main" id="{921E4696-3171-8A20-6843-B4F55EFA38C0}"/>
                </a:ext>
              </a:extLst>
            </p:cNvPr>
            <p:cNvSpPr/>
            <p:nvPr/>
          </p:nvSpPr>
          <p:spPr>
            <a:xfrm>
              <a:off x="360000" y="1636295"/>
              <a:ext cx="6348808" cy="4774130"/>
            </a:xfrm>
            <a:prstGeom prst="roundRect">
              <a:avLst>
                <a:gd name="adj" fmla="val 3309"/>
              </a:avLst>
            </a:prstGeom>
            <a:noFill/>
            <a:ln w="57150">
              <a:solidFill>
                <a:schemeClr val="accent2"/>
              </a:solid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Arrow Connector 6">
              <a:extLst>
                <a:ext uri="{FF2B5EF4-FFF2-40B4-BE49-F238E27FC236}">
                  <a16:creationId xmlns:a16="http://schemas.microsoft.com/office/drawing/2014/main" id="{0F66FC39-B897-09B6-689E-20BB10F7FBA5}"/>
                </a:ext>
              </a:extLst>
            </p:cNvPr>
            <p:cNvCxnSpPr>
              <a:cxnSpLocks/>
            </p:cNvCxnSpPr>
            <p:nvPr/>
          </p:nvCxnSpPr>
          <p:spPr>
            <a:xfrm>
              <a:off x="644893" y="1946310"/>
              <a:ext cx="5698155" cy="4156107"/>
            </a:xfrm>
            <a:prstGeom prst="straightConnector1">
              <a:avLst/>
            </a:prstGeom>
            <a:ln w="571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643C8AC1-3311-6FEC-3348-68197DCF570A}"/>
                </a:ext>
              </a:extLst>
            </p:cNvPr>
            <p:cNvSpPr txBox="1"/>
            <p:nvPr/>
          </p:nvSpPr>
          <p:spPr>
            <a:xfrm>
              <a:off x="818147" y="1790299"/>
              <a:ext cx="2011680" cy="279133"/>
            </a:xfrm>
            <a:prstGeom prst="rect">
              <a:avLst/>
            </a:prstGeom>
            <a:noFill/>
          </p:spPr>
          <p:txBody>
            <a:bodyPr wrap="square" lIns="0" tIns="0" rIns="0" bIns="0" rtlCol="0">
              <a:noAutofit/>
            </a:bodyPr>
            <a:lstStyle/>
            <a:p>
              <a:pPr algn="l"/>
              <a:r>
                <a:rPr lang="en-AU" sz="1800" dirty="0"/>
                <a:t>Representational</a:t>
              </a:r>
            </a:p>
          </p:txBody>
        </p:sp>
        <p:sp>
          <p:nvSpPr>
            <p:cNvPr id="11" name="TextBox 10">
              <a:extLst>
                <a:ext uri="{FF2B5EF4-FFF2-40B4-BE49-F238E27FC236}">
                  <a16:creationId xmlns:a16="http://schemas.microsoft.com/office/drawing/2014/main" id="{095A927F-CDE2-4585-1802-006788CFC257}"/>
                </a:ext>
              </a:extLst>
            </p:cNvPr>
            <p:cNvSpPr txBox="1"/>
            <p:nvPr/>
          </p:nvSpPr>
          <p:spPr>
            <a:xfrm>
              <a:off x="5157537" y="6002615"/>
              <a:ext cx="1060383" cy="279133"/>
            </a:xfrm>
            <a:prstGeom prst="rect">
              <a:avLst/>
            </a:prstGeom>
            <a:noFill/>
          </p:spPr>
          <p:txBody>
            <a:bodyPr wrap="square" lIns="0" tIns="0" rIns="0" bIns="0" rtlCol="0">
              <a:noAutofit/>
            </a:bodyPr>
            <a:lstStyle/>
            <a:p>
              <a:pPr algn="l"/>
              <a:r>
                <a:rPr lang="en-AU" sz="1800"/>
                <a:t>Symbolic</a:t>
              </a:r>
            </a:p>
          </p:txBody>
        </p:sp>
        <p:sp>
          <p:nvSpPr>
            <p:cNvPr id="12" name="TextBox 11">
              <a:extLst>
                <a:ext uri="{FF2B5EF4-FFF2-40B4-BE49-F238E27FC236}">
                  <a16:creationId xmlns:a16="http://schemas.microsoft.com/office/drawing/2014/main" id="{5E476DDB-34D9-A7F1-F53E-81C6146005E7}"/>
                </a:ext>
              </a:extLst>
            </p:cNvPr>
            <p:cNvSpPr txBox="1"/>
            <p:nvPr/>
          </p:nvSpPr>
          <p:spPr>
            <a:xfrm>
              <a:off x="605401" y="3170665"/>
              <a:ext cx="3538276" cy="279132"/>
            </a:xfrm>
            <a:prstGeom prst="rect">
              <a:avLst/>
            </a:prstGeom>
            <a:solidFill>
              <a:schemeClr val="bg1"/>
            </a:solidFill>
          </p:spPr>
          <p:txBody>
            <a:bodyPr wrap="square" lIns="0" tIns="0" rIns="0" bIns="0" rtlCol="0">
              <a:noAutofit/>
            </a:bodyPr>
            <a:lstStyle/>
            <a:p>
              <a:pPr algn="l"/>
              <a:r>
                <a:rPr lang="en-AU" sz="1800" dirty="0"/>
                <a:t>Mostly representational</a:t>
              </a:r>
            </a:p>
          </p:txBody>
        </p:sp>
        <p:sp>
          <p:nvSpPr>
            <p:cNvPr id="14" name="TextBox 13">
              <a:extLst>
                <a:ext uri="{FF2B5EF4-FFF2-40B4-BE49-F238E27FC236}">
                  <a16:creationId xmlns:a16="http://schemas.microsoft.com/office/drawing/2014/main" id="{6009AB11-CE06-C9F0-AD7B-B6C7CEF22106}"/>
                </a:ext>
              </a:extLst>
            </p:cNvPr>
            <p:cNvSpPr txBox="1"/>
            <p:nvPr/>
          </p:nvSpPr>
          <p:spPr>
            <a:xfrm>
              <a:off x="2069433" y="5387258"/>
              <a:ext cx="4148487" cy="279133"/>
            </a:xfrm>
            <a:prstGeom prst="rect">
              <a:avLst/>
            </a:prstGeom>
            <a:solidFill>
              <a:schemeClr val="bg1"/>
            </a:solidFill>
          </p:spPr>
          <p:txBody>
            <a:bodyPr wrap="square" lIns="0" tIns="0" rIns="0" bIns="0" rtlCol="0">
              <a:noAutofit/>
            </a:bodyPr>
            <a:lstStyle/>
            <a:p>
              <a:pPr algn="l"/>
              <a:r>
                <a:rPr lang="en-AU" sz="1800" dirty="0"/>
                <a:t>Nearly unrecognisable  representation</a:t>
              </a:r>
            </a:p>
          </p:txBody>
        </p:sp>
        <p:sp>
          <p:nvSpPr>
            <p:cNvPr id="15" name="TextBox 14">
              <a:extLst>
                <a:ext uri="{FF2B5EF4-FFF2-40B4-BE49-F238E27FC236}">
                  <a16:creationId xmlns:a16="http://schemas.microsoft.com/office/drawing/2014/main" id="{095F1B75-73E2-CD6F-F2CD-81E6C17FBB98}"/>
                </a:ext>
              </a:extLst>
            </p:cNvPr>
            <p:cNvSpPr txBox="1"/>
            <p:nvPr/>
          </p:nvSpPr>
          <p:spPr>
            <a:xfrm>
              <a:off x="4605031" y="4346549"/>
              <a:ext cx="1932075" cy="279132"/>
            </a:xfrm>
            <a:prstGeom prst="rect">
              <a:avLst/>
            </a:prstGeom>
            <a:solidFill>
              <a:schemeClr val="bg1"/>
            </a:solidFill>
          </p:spPr>
          <p:txBody>
            <a:bodyPr wrap="square" lIns="0" tIns="0" rIns="0" bIns="0" rtlCol="0">
              <a:noAutofit/>
            </a:bodyPr>
            <a:lstStyle/>
            <a:p>
              <a:pPr algn="l"/>
              <a:r>
                <a:rPr lang="en-AU" sz="1800"/>
                <a:t>Mostly symbolic</a:t>
              </a:r>
            </a:p>
          </p:txBody>
        </p:sp>
        <p:sp>
          <p:nvSpPr>
            <p:cNvPr id="16" name="TextBox 15">
              <a:extLst>
                <a:ext uri="{FF2B5EF4-FFF2-40B4-BE49-F238E27FC236}">
                  <a16:creationId xmlns:a16="http://schemas.microsoft.com/office/drawing/2014/main" id="{1BCFD1C8-415A-F2B8-5E8B-47397404B17A}"/>
                </a:ext>
              </a:extLst>
            </p:cNvPr>
            <p:cNvSpPr txBox="1"/>
            <p:nvPr/>
          </p:nvSpPr>
          <p:spPr>
            <a:xfrm>
              <a:off x="2867014" y="2347395"/>
              <a:ext cx="1738017" cy="279133"/>
            </a:xfrm>
            <a:prstGeom prst="rect">
              <a:avLst/>
            </a:prstGeom>
            <a:solidFill>
              <a:schemeClr val="bg1"/>
            </a:solidFill>
          </p:spPr>
          <p:txBody>
            <a:bodyPr wrap="square" lIns="0" tIns="0" rIns="0" bIns="0" rtlCol="0">
              <a:noAutofit/>
            </a:bodyPr>
            <a:lstStyle/>
            <a:p>
              <a:pPr algn="l"/>
              <a:r>
                <a:rPr lang="en-AU" sz="1800"/>
                <a:t>Pure mime</a:t>
              </a:r>
            </a:p>
          </p:txBody>
        </p:sp>
      </p:grpSp>
      <p:sp>
        <p:nvSpPr>
          <p:cNvPr id="18" name="TextBox 17">
            <a:extLst>
              <a:ext uri="{FF2B5EF4-FFF2-40B4-BE49-F238E27FC236}">
                <a16:creationId xmlns:a16="http://schemas.microsoft.com/office/drawing/2014/main" id="{EEB89458-B075-8093-6F25-5E64E1C3F347}"/>
              </a:ext>
            </a:extLst>
          </p:cNvPr>
          <p:cNvSpPr txBox="1"/>
          <p:nvPr/>
        </p:nvSpPr>
        <p:spPr>
          <a:xfrm>
            <a:off x="5611528" y="6060357"/>
            <a:ext cx="6232472" cy="167416"/>
          </a:xfrm>
          <a:prstGeom prst="rect">
            <a:avLst/>
          </a:prstGeom>
          <a:noFill/>
        </p:spPr>
        <p:txBody>
          <a:bodyPr wrap="square" lIns="0" tIns="0" rIns="0" bIns="0" rtlCol="0">
            <a:noAutofit/>
          </a:bodyPr>
          <a:lstStyle/>
          <a:p>
            <a:pPr algn="l"/>
            <a:r>
              <a:rPr lang="en-AU" sz="1000"/>
              <a:t>Adapted from Blom, L and Chaplin, L (1982). </a:t>
            </a:r>
            <a:r>
              <a:rPr lang="en-AU" sz="1000" i="1"/>
              <a:t>The intimate act of choreography</a:t>
            </a:r>
            <a:r>
              <a:rPr lang="en-AU" sz="1000"/>
              <a:t>. University of Pittsburgh. </a:t>
            </a:r>
          </a:p>
        </p:txBody>
      </p:sp>
      <p:sp>
        <p:nvSpPr>
          <p:cNvPr id="20" name="Slide Number Placeholder 19">
            <a:extLst>
              <a:ext uri="{FF2B5EF4-FFF2-40B4-BE49-F238E27FC236}">
                <a16:creationId xmlns:a16="http://schemas.microsoft.com/office/drawing/2014/main" id="{3A93E2BB-369E-40C7-DD30-199832955A1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42</a:t>
            </a:fld>
            <a:endParaRPr lang="en-AU"/>
          </a:p>
        </p:txBody>
      </p:sp>
    </p:spTree>
    <p:extLst>
      <p:ext uri="{BB962C8B-B14F-4D97-AF65-F5344CB8AC3E}">
        <p14:creationId xmlns:p14="http://schemas.microsoft.com/office/powerpoint/2010/main" val="321037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F7D6E-9912-FE3F-DF93-08D161293F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DB844CC-9950-D428-ABDF-49DF9332574A}"/>
              </a:ext>
            </a:extLst>
          </p:cNvPr>
          <p:cNvSpPr>
            <a:spLocks noGrp="1"/>
          </p:cNvSpPr>
          <p:nvPr>
            <p:ph type="title"/>
          </p:nvPr>
        </p:nvSpPr>
        <p:spPr/>
        <p:txBody>
          <a:bodyPr lIns="0"/>
          <a:lstStyle/>
          <a:p>
            <a:r>
              <a:rPr lang="en-US" dirty="0">
                <a:latin typeface="+mj-lt"/>
                <a:cs typeface="Arial"/>
              </a:rPr>
              <a:t>Revision of motif</a:t>
            </a:r>
            <a:endParaRPr lang="en-US" dirty="0">
              <a:latin typeface="+mj-lt"/>
            </a:endParaRPr>
          </a:p>
        </p:txBody>
      </p:sp>
      <p:sp>
        <p:nvSpPr>
          <p:cNvPr id="5" name="TextBox 4">
            <a:extLst>
              <a:ext uri="{FF2B5EF4-FFF2-40B4-BE49-F238E27FC236}">
                <a16:creationId xmlns:a16="http://schemas.microsoft.com/office/drawing/2014/main" id="{35657177-0645-BDBC-9AF2-CC5653DD9D23}"/>
              </a:ext>
            </a:extLst>
          </p:cNvPr>
          <p:cNvSpPr txBox="1"/>
          <p:nvPr/>
        </p:nvSpPr>
        <p:spPr>
          <a:xfrm>
            <a:off x="360000" y="833690"/>
            <a:ext cx="6616700" cy="400110"/>
          </a:xfrm>
          <a:prstGeom prst="rect">
            <a:avLst/>
          </a:prstGeom>
          <a:noFill/>
        </p:spPr>
        <p:txBody>
          <a:bodyPr wrap="square" lIns="0">
            <a:spAutoFit/>
          </a:bodyPr>
          <a:lstStyle/>
          <a:p>
            <a:r>
              <a:rPr lang="en-US" sz="2000" dirty="0">
                <a:solidFill>
                  <a:schemeClr val="accent1">
                    <a:lumMod val="49000"/>
                    <a:lumOff val="51000"/>
                  </a:schemeClr>
                </a:solidFill>
                <a:latin typeface="+mj-lt"/>
                <a:cs typeface="Arial"/>
              </a:rPr>
              <a:t>2.4d</a:t>
            </a:r>
            <a:endParaRPr lang="en-US" sz="2000" dirty="0">
              <a:solidFill>
                <a:schemeClr val="accent1">
                  <a:lumMod val="49000"/>
                  <a:lumOff val="51000"/>
                </a:schemeClr>
              </a:solidFill>
              <a:latin typeface="+mj-lt"/>
            </a:endParaRPr>
          </a:p>
        </p:txBody>
      </p:sp>
      <p:sp>
        <p:nvSpPr>
          <p:cNvPr id="2638" name="Rectangle: Rounded Corners 2637">
            <a:extLst>
              <a:ext uri="{FF2B5EF4-FFF2-40B4-BE49-F238E27FC236}">
                <a16:creationId xmlns:a16="http://schemas.microsoft.com/office/drawing/2014/main" id="{1CC22FF5-EC88-1009-A79D-4CC768C50120}"/>
              </a:ext>
            </a:extLst>
          </p:cNvPr>
          <p:cNvSpPr/>
          <p:nvPr/>
        </p:nvSpPr>
        <p:spPr>
          <a:xfrm>
            <a:off x="360000" y="1379291"/>
            <a:ext cx="7186206" cy="4519981"/>
          </a:xfrm>
          <a:prstGeom prst="roundRect">
            <a:avLst>
              <a:gd name="adj" fmla="val 4112"/>
            </a:avLst>
          </a:prstGeom>
          <a:solidFill>
            <a:schemeClr val="accent6"/>
          </a:solidFill>
          <a:ln w="38100">
            <a:solidFill>
              <a:schemeClr val="tx2"/>
            </a:solidFill>
          </a:ln>
          <a:effectLst/>
        </p:spPr>
        <p:style>
          <a:lnRef idx="2">
            <a:schemeClr val="accent1">
              <a:shade val="15000"/>
            </a:schemeClr>
          </a:lnRef>
          <a:fillRef idx="1">
            <a:schemeClr val="accent1"/>
          </a:fillRef>
          <a:effectRef idx="0">
            <a:schemeClr val="accent1"/>
          </a:effectRef>
          <a:fontRef idx="minor">
            <a:schemeClr val="lt1"/>
          </a:fontRef>
        </p:style>
        <p:txBody>
          <a:bodyPr lIns="432000" tIns="0" rIns="396000" bIns="45720" rtlCol="0" anchor="ctr"/>
          <a:lstStyle/>
          <a:p>
            <a:pPr>
              <a:lnSpc>
                <a:spcPct val="150000"/>
              </a:lnSpc>
              <a:spcAft>
                <a:spcPts val="1200"/>
              </a:spcAft>
            </a:pPr>
            <a:r>
              <a:rPr lang="en-AU" b="1" dirty="0">
                <a:solidFill>
                  <a:schemeClr val="tx1"/>
                </a:solidFill>
                <a:latin typeface="+mj-lt"/>
                <a:ea typeface="Segoe UI"/>
                <a:cs typeface="Segoe UI"/>
              </a:rPr>
              <a:t>Motif</a:t>
            </a:r>
            <a:endParaRPr lang="en-AU" sz="3600" b="1" dirty="0">
              <a:solidFill>
                <a:schemeClr val="tx1"/>
              </a:solidFill>
              <a:latin typeface="+mj-lt"/>
              <a:ea typeface="Segoe UI"/>
              <a:cs typeface="Segoe UI"/>
            </a:endParaRPr>
          </a:p>
          <a:p>
            <a:pPr>
              <a:lnSpc>
                <a:spcPct val="150000"/>
              </a:lnSpc>
              <a:spcAft>
                <a:spcPts val="1200"/>
              </a:spcAft>
            </a:pPr>
            <a:r>
              <a:rPr lang="en-AU" dirty="0">
                <a:solidFill>
                  <a:schemeClr val="tx1"/>
                </a:solidFill>
                <a:ea typeface="Segoe UI"/>
                <a:cs typeface="Segoe UI"/>
              </a:rPr>
              <a:t>A thematic device. A distinctive, recognisable movement or pattern of movements that introduces and develops the idea and intent in </a:t>
            </a:r>
            <a:br>
              <a:rPr lang="en-AU" dirty="0">
                <a:solidFill>
                  <a:schemeClr val="tx1"/>
                </a:solidFill>
                <a:ea typeface="Segoe UI"/>
                <a:cs typeface="Segoe UI"/>
              </a:rPr>
            </a:br>
            <a:r>
              <a:rPr lang="en-AU" dirty="0">
                <a:solidFill>
                  <a:schemeClr val="tx1"/>
                </a:solidFill>
                <a:ea typeface="Segoe UI"/>
                <a:cs typeface="Segoe UI"/>
              </a:rPr>
              <a:t>a dance phrase and work. </a:t>
            </a:r>
          </a:p>
          <a:p>
            <a:pPr algn="r">
              <a:lnSpc>
                <a:spcPct val="150000"/>
              </a:lnSpc>
            </a:pPr>
            <a:r>
              <a:rPr lang="en-AU" sz="2000" dirty="0">
                <a:solidFill>
                  <a:srgbClr val="146CFD"/>
                </a:solidFill>
                <a:hlinkClick r:id="rId3">
                  <a:extLst>
                    <a:ext uri="{A12FA001-AC4F-418D-AE19-62706E023703}">
                      <ahyp:hlinkClr xmlns:ahyp="http://schemas.microsoft.com/office/drawing/2018/hyperlinkcolor" val="tx"/>
                    </a:ext>
                  </a:extLst>
                </a:hlinkClick>
              </a:rPr>
              <a:t>NESA (2023</a:t>
            </a:r>
            <a:r>
              <a:rPr lang="en-AU" sz="2000" dirty="0">
                <a:solidFill>
                  <a:schemeClr val="accent2"/>
                </a:solidFill>
                <a:hlinkClick r:id="rId3">
                  <a:extLst>
                    <a:ext uri="{A12FA001-AC4F-418D-AE19-62706E023703}">
                      <ahyp:hlinkClr xmlns:ahyp="http://schemas.microsoft.com/office/drawing/2018/hyperlinkcolor" val="tx"/>
                    </a:ext>
                  </a:extLst>
                </a:hlinkClick>
              </a:rPr>
              <a:t>)</a:t>
            </a:r>
            <a:r>
              <a:rPr lang="en-AU" sz="2000" dirty="0">
                <a:solidFill>
                  <a:schemeClr val="accent2"/>
                </a:solidFill>
                <a:ea typeface="Arial"/>
                <a:cs typeface="Arial"/>
              </a:rPr>
              <a:t>​</a:t>
            </a:r>
          </a:p>
        </p:txBody>
      </p:sp>
      <p:sp>
        <p:nvSpPr>
          <p:cNvPr id="4" name="Rectangle: Rounded Corners 3">
            <a:extLst>
              <a:ext uri="{FF2B5EF4-FFF2-40B4-BE49-F238E27FC236}">
                <a16:creationId xmlns:a16="http://schemas.microsoft.com/office/drawing/2014/main" id="{0D60189E-9729-2E75-C8B4-B44032866771}"/>
              </a:ext>
            </a:extLst>
          </p:cNvPr>
          <p:cNvSpPr/>
          <p:nvPr/>
        </p:nvSpPr>
        <p:spPr>
          <a:xfrm>
            <a:off x="7817057" y="1379292"/>
            <a:ext cx="3848761" cy="4519981"/>
          </a:xfrm>
          <a:prstGeom prst="roundRect">
            <a:avLst>
              <a:gd name="adj" fmla="val 4477"/>
            </a:avLst>
          </a:prstGeom>
          <a:solidFill>
            <a:srgbClr val="FFB6C1"/>
          </a:solidFill>
          <a:ln w="38100">
            <a:solidFill>
              <a:schemeClr val="tx2"/>
            </a:solid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nSpc>
                <a:spcPct val="150000"/>
              </a:lnSpc>
              <a:spcAft>
                <a:spcPts val="1200"/>
              </a:spcAft>
            </a:pPr>
            <a:r>
              <a:rPr lang="en-AU" dirty="0">
                <a:solidFill>
                  <a:schemeClr val="tx1"/>
                </a:solidFill>
                <a:cs typeface="Arial" panose="020B0604020202020204" pitchFamily="34" charset="0"/>
              </a:rPr>
              <a:t>A motif can be:</a:t>
            </a:r>
          </a:p>
          <a:p>
            <a:pPr marL="342900" indent="-342900">
              <a:lnSpc>
                <a:spcPct val="150000"/>
              </a:lnSpc>
              <a:spcAft>
                <a:spcPts val="1200"/>
              </a:spcAft>
              <a:buFont typeface="Arial" panose="020B0604020202020204" pitchFamily="34" charset="0"/>
              <a:buChar char="•"/>
            </a:pPr>
            <a:r>
              <a:rPr lang="en-AU" dirty="0">
                <a:solidFill>
                  <a:schemeClr val="tx1"/>
                </a:solidFill>
                <a:cs typeface="Arial" panose="020B0604020202020204" pitchFamily="34" charset="0"/>
              </a:rPr>
              <a:t>a shape driven </a:t>
            </a:r>
            <a:br>
              <a:rPr lang="en-AU" dirty="0">
                <a:solidFill>
                  <a:schemeClr val="tx1"/>
                </a:solidFill>
                <a:cs typeface="Arial" panose="020B0604020202020204" pitchFamily="34" charset="0"/>
              </a:rPr>
            </a:br>
            <a:r>
              <a:rPr lang="en-AU" dirty="0">
                <a:solidFill>
                  <a:schemeClr val="tx1"/>
                </a:solidFill>
                <a:cs typeface="Arial" panose="020B0604020202020204" pitchFamily="34" charset="0"/>
              </a:rPr>
              <a:t>movement</a:t>
            </a:r>
          </a:p>
          <a:p>
            <a:pPr marL="342900" indent="-342900">
              <a:lnSpc>
                <a:spcPct val="150000"/>
              </a:lnSpc>
              <a:spcAft>
                <a:spcPts val="1200"/>
              </a:spcAft>
              <a:buFont typeface="Arial" panose="020B0604020202020204" pitchFamily="34" charset="0"/>
              <a:buChar char="•"/>
            </a:pPr>
            <a:r>
              <a:rPr lang="en-AU" dirty="0">
                <a:solidFill>
                  <a:schemeClr val="tx1"/>
                </a:solidFill>
                <a:cs typeface="Arial" panose="020B0604020202020204" pitchFamily="34" charset="0"/>
              </a:rPr>
              <a:t>a dynamic quality</a:t>
            </a:r>
          </a:p>
          <a:p>
            <a:pPr marL="342900" indent="-342900">
              <a:lnSpc>
                <a:spcPct val="150000"/>
              </a:lnSpc>
              <a:spcAft>
                <a:spcPts val="1200"/>
              </a:spcAft>
              <a:buFont typeface="Arial" panose="020B0604020202020204" pitchFamily="34" charset="0"/>
              <a:buChar char="•"/>
            </a:pPr>
            <a:r>
              <a:rPr lang="en-AU" dirty="0">
                <a:solidFill>
                  <a:schemeClr val="tx1"/>
                </a:solidFill>
                <a:cs typeface="Arial" panose="020B0604020202020204" pitchFamily="34" charset="0"/>
              </a:rPr>
              <a:t>a gesture</a:t>
            </a:r>
          </a:p>
          <a:p>
            <a:pPr marL="342900" indent="-342900">
              <a:lnSpc>
                <a:spcPct val="150000"/>
              </a:lnSpc>
              <a:spcAft>
                <a:spcPts val="1200"/>
              </a:spcAft>
              <a:buFont typeface="Arial" panose="020B0604020202020204" pitchFamily="34" charset="0"/>
              <a:buChar char="•"/>
            </a:pPr>
            <a:r>
              <a:rPr lang="en-AU" dirty="0">
                <a:solidFill>
                  <a:schemeClr val="tx1"/>
                </a:solidFill>
                <a:cs typeface="Arial" panose="020B0604020202020204" pitchFamily="34" charset="0"/>
              </a:rPr>
              <a:t>an action.</a:t>
            </a:r>
          </a:p>
        </p:txBody>
      </p:sp>
      <p:sp>
        <p:nvSpPr>
          <p:cNvPr id="6" name="Slide Number Placeholder 5">
            <a:extLst>
              <a:ext uri="{FF2B5EF4-FFF2-40B4-BE49-F238E27FC236}">
                <a16:creationId xmlns:a16="http://schemas.microsoft.com/office/drawing/2014/main" id="{D5E2C0BC-B3D1-9B47-CC27-B06EACAD783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43</a:t>
            </a:fld>
            <a:endParaRPr lang="en-AU" dirty="0"/>
          </a:p>
        </p:txBody>
      </p:sp>
    </p:spTree>
    <p:extLst>
      <p:ext uri="{BB962C8B-B14F-4D97-AF65-F5344CB8AC3E}">
        <p14:creationId xmlns:p14="http://schemas.microsoft.com/office/powerpoint/2010/main" val="372616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69077-B326-2557-9924-C8055E1FE7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3694ECD-D46A-5152-7100-31AF2DCBB342}"/>
              </a:ext>
            </a:extLst>
          </p:cNvPr>
          <p:cNvSpPr>
            <a:spLocks noGrp="1"/>
          </p:cNvSpPr>
          <p:nvPr>
            <p:ph type="title"/>
          </p:nvPr>
        </p:nvSpPr>
        <p:spPr/>
        <p:txBody>
          <a:bodyPr/>
          <a:lstStyle/>
          <a:p>
            <a:r>
              <a:rPr lang="en-AU" dirty="0">
                <a:latin typeface="+mj-lt"/>
                <a:cs typeface="Arial"/>
              </a:rPr>
              <a:t>Exploring stimuli to develop an intent (1)</a:t>
            </a:r>
          </a:p>
        </p:txBody>
      </p:sp>
      <p:sp>
        <p:nvSpPr>
          <p:cNvPr id="2" name="TextBox 1">
            <a:extLst>
              <a:ext uri="{FF2B5EF4-FFF2-40B4-BE49-F238E27FC236}">
                <a16:creationId xmlns:a16="http://schemas.microsoft.com/office/drawing/2014/main" id="{CCBA103D-A882-7BD7-E5A3-15DF01C0E529}"/>
              </a:ext>
            </a:extLst>
          </p:cNvPr>
          <p:cNvSpPr txBox="1"/>
          <p:nvPr/>
        </p:nvSpPr>
        <p:spPr>
          <a:xfrm>
            <a:off x="360218" y="1004455"/>
            <a:ext cx="6096000" cy="5847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2000" dirty="0">
                <a:solidFill>
                  <a:srgbClr val="146CFD"/>
                </a:solidFill>
                <a:latin typeface="+mj-lt"/>
              </a:rPr>
              <a:t>2.5a</a:t>
            </a:r>
            <a:r>
              <a:rPr lang="en-AU" sz="2000" baseline="0" dirty="0">
                <a:solidFill>
                  <a:srgbClr val="146CFD"/>
                </a:solidFill>
                <a:latin typeface="+mj-lt"/>
              </a:rPr>
              <a:t> </a:t>
            </a:r>
            <a:r>
              <a:rPr sz="2000" dirty="0">
                <a:latin typeface="+mj-lt"/>
                <a:ea typeface="Arial"/>
                <a:cs typeface="Arial"/>
              </a:rPr>
              <a:t>​</a:t>
            </a:r>
            <a:endParaRPr lang="en-US" dirty="0">
              <a:latin typeface="+mj-lt"/>
            </a:endParaRPr>
          </a:p>
          <a:p>
            <a:pPr algn="l"/>
            <a:endParaRPr lang="en-US" sz="1800" dirty="0">
              <a:latin typeface="+mj-lt"/>
            </a:endParaRPr>
          </a:p>
        </p:txBody>
      </p:sp>
      <p:sp>
        <p:nvSpPr>
          <p:cNvPr id="109" name="Rectangle: Rounded Corners 108">
            <a:extLst>
              <a:ext uri="{FF2B5EF4-FFF2-40B4-BE49-F238E27FC236}">
                <a16:creationId xmlns:a16="http://schemas.microsoft.com/office/drawing/2014/main" id="{AB7C1887-5AF3-19AC-B5BD-10871ECF837B}"/>
              </a:ext>
            </a:extLst>
          </p:cNvPr>
          <p:cNvSpPr/>
          <p:nvPr/>
        </p:nvSpPr>
        <p:spPr>
          <a:xfrm>
            <a:off x="360000" y="1499230"/>
            <a:ext cx="11084438" cy="5106770"/>
          </a:xfrm>
          <a:prstGeom prst="roundRect">
            <a:avLst>
              <a:gd name="adj" fmla="val 3640"/>
            </a:avLst>
          </a:prstGeom>
          <a:solidFill>
            <a:schemeClr val="accent6"/>
          </a:solidFill>
          <a:ln w="38100">
            <a:solidFill>
              <a:schemeClr val="tx2"/>
            </a:solidFill>
          </a:ln>
          <a:effectLst/>
        </p:spPr>
        <p:style>
          <a:lnRef idx="1">
            <a:schemeClr val="accent4"/>
          </a:lnRef>
          <a:fillRef idx="3">
            <a:schemeClr val="accent4"/>
          </a:fillRef>
          <a:effectRef idx="2">
            <a:schemeClr val="accent4"/>
          </a:effectRef>
          <a:fontRef idx="minor">
            <a:schemeClr val="lt1"/>
          </a:fontRef>
        </p:style>
        <p:txBody>
          <a:bodyPr lIns="180000" tIns="45720" rIns="91440" bIns="45720" rtlCol="0" anchor="ctr"/>
          <a:lstStyle/>
          <a:p>
            <a:pPr>
              <a:lnSpc>
                <a:spcPct val="150000"/>
              </a:lnSpc>
              <a:spcAft>
                <a:spcPts val="1200"/>
              </a:spcAft>
            </a:pPr>
            <a:r>
              <a:rPr lang="en-US" b="1" dirty="0">
                <a:solidFill>
                  <a:schemeClr val="tx1"/>
                </a:solidFill>
                <a:cs typeface="Arial"/>
              </a:rPr>
              <a:t>Step 1</a:t>
            </a:r>
          </a:p>
          <a:p>
            <a:pPr>
              <a:lnSpc>
                <a:spcPct val="150000"/>
              </a:lnSpc>
              <a:spcAft>
                <a:spcPts val="1200"/>
              </a:spcAft>
            </a:pPr>
            <a:r>
              <a:rPr lang="en-US" b="1" dirty="0">
                <a:solidFill>
                  <a:schemeClr val="tx1"/>
                </a:solidFill>
                <a:cs typeface="Arial"/>
              </a:rPr>
              <a:t>In your pair, select an ideational stimulus from the list below:</a:t>
            </a:r>
          </a:p>
          <a:p>
            <a:pPr marL="342900" indent="-342900">
              <a:lnSpc>
                <a:spcPct val="150000"/>
              </a:lnSpc>
              <a:spcAft>
                <a:spcPts val="1200"/>
              </a:spcAft>
              <a:buFont typeface="Arial" panose="020B0604020202020204" pitchFamily="34" charset="0"/>
              <a:buChar char="•"/>
            </a:pPr>
            <a:r>
              <a:rPr lang="en-AU" dirty="0">
                <a:solidFill>
                  <a:schemeClr val="tx1"/>
                </a:solidFill>
              </a:rPr>
              <a:t>not entirely human</a:t>
            </a:r>
          </a:p>
          <a:p>
            <a:pPr marL="342900" indent="-342900">
              <a:lnSpc>
                <a:spcPct val="150000"/>
              </a:lnSpc>
              <a:spcAft>
                <a:spcPts val="1200"/>
              </a:spcAft>
              <a:buFont typeface="Arial" panose="020B0604020202020204" pitchFamily="34" charset="0"/>
              <a:buChar char="•"/>
            </a:pPr>
            <a:r>
              <a:rPr lang="en-AU" dirty="0">
                <a:solidFill>
                  <a:schemeClr val="tx1"/>
                </a:solidFill>
              </a:rPr>
              <a:t>in the absence</a:t>
            </a:r>
          </a:p>
          <a:p>
            <a:pPr marL="342900" indent="-342900">
              <a:lnSpc>
                <a:spcPct val="150000"/>
              </a:lnSpc>
              <a:spcAft>
                <a:spcPts val="1200"/>
              </a:spcAft>
              <a:buFont typeface="Arial" panose="020B0604020202020204" pitchFamily="34" charset="0"/>
              <a:buChar char="•"/>
            </a:pPr>
            <a:r>
              <a:rPr lang="en-AU" dirty="0">
                <a:solidFill>
                  <a:schemeClr val="tx1"/>
                </a:solidFill>
              </a:rPr>
              <a:t>built to break</a:t>
            </a:r>
          </a:p>
          <a:p>
            <a:pPr marL="342900" indent="-342900">
              <a:lnSpc>
                <a:spcPct val="150000"/>
              </a:lnSpc>
              <a:spcAft>
                <a:spcPts val="1200"/>
              </a:spcAft>
              <a:buFont typeface="Arial" panose="020B0604020202020204" pitchFamily="34" charset="0"/>
              <a:buChar char="•"/>
            </a:pPr>
            <a:r>
              <a:rPr lang="en-AU" dirty="0">
                <a:solidFill>
                  <a:schemeClr val="tx1"/>
                </a:solidFill>
              </a:rPr>
              <a:t>patterns in space</a:t>
            </a:r>
          </a:p>
          <a:p>
            <a:pPr marL="342900" indent="-342900">
              <a:lnSpc>
                <a:spcPct val="150000"/>
              </a:lnSpc>
              <a:spcAft>
                <a:spcPts val="1200"/>
              </a:spcAft>
              <a:buFont typeface="Arial" panose="020B0604020202020204" pitchFamily="34" charset="0"/>
              <a:buChar char="•"/>
            </a:pPr>
            <a:r>
              <a:rPr lang="en-AU" dirty="0">
                <a:solidFill>
                  <a:schemeClr val="tx1"/>
                </a:solidFill>
              </a:rPr>
              <a:t>ebb and flow.</a:t>
            </a:r>
          </a:p>
        </p:txBody>
      </p:sp>
      <p:sp>
        <p:nvSpPr>
          <p:cNvPr id="4" name="Slide Number Placeholder 3">
            <a:extLst>
              <a:ext uri="{FF2B5EF4-FFF2-40B4-BE49-F238E27FC236}">
                <a16:creationId xmlns:a16="http://schemas.microsoft.com/office/drawing/2014/main" id="{F42F021F-8937-AEB1-AAB9-E57EB42C842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44</a:t>
            </a:fld>
            <a:endParaRPr lang="en-AU"/>
          </a:p>
        </p:txBody>
      </p:sp>
    </p:spTree>
    <p:extLst>
      <p:ext uri="{BB962C8B-B14F-4D97-AF65-F5344CB8AC3E}">
        <p14:creationId xmlns:p14="http://schemas.microsoft.com/office/powerpoint/2010/main" val="360739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D3E5E-7854-9554-E53F-A3C89BAB3A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ABD8C0-4D60-3C95-AF68-46AF8146E253}"/>
              </a:ext>
            </a:extLst>
          </p:cNvPr>
          <p:cNvSpPr>
            <a:spLocks noGrp="1"/>
          </p:cNvSpPr>
          <p:nvPr>
            <p:ph type="title"/>
          </p:nvPr>
        </p:nvSpPr>
        <p:spPr/>
        <p:txBody>
          <a:bodyPr/>
          <a:lstStyle/>
          <a:p>
            <a:r>
              <a:rPr lang="en-AU" dirty="0">
                <a:latin typeface="+mj-lt"/>
                <a:cs typeface="Arial"/>
              </a:rPr>
              <a:t>Exploring stimuli to develop an intent (2)</a:t>
            </a:r>
          </a:p>
        </p:txBody>
      </p:sp>
      <p:sp>
        <p:nvSpPr>
          <p:cNvPr id="2" name="TextBox 1">
            <a:extLst>
              <a:ext uri="{FF2B5EF4-FFF2-40B4-BE49-F238E27FC236}">
                <a16:creationId xmlns:a16="http://schemas.microsoft.com/office/drawing/2014/main" id="{7FC64B84-7A05-DFF6-FC6A-14C799CAED42}"/>
              </a:ext>
            </a:extLst>
          </p:cNvPr>
          <p:cNvSpPr txBox="1"/>
          <p:nvPr/>
        </p:nvSpPr>
        <p:spPr>
          <a:xfrm>
            <a:off x="360218" y="1004455"/>
            <a:ext cx="6096000" cy="5847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2000" dirty="0">
                <a:solidFill>
                  <a:srgbClr val="146CFD"/>
                </a:solidFill>
                <a:latin typeface="+mj-lt"/>
              </a:rPr>
              <a:t>2.5b</a:t>
            </a:r>
            <a:r>
              <a:rPr lang="en-AU" sz="2000" baseline="0" dirty="0">
                <a:solidFill>
                  <a:srgbClr val="146CFD"/>
                </a:solidFill>
                <a:latin typeface="+mj-lt"/>
              </a:rPr>
              <a:t> </a:t>
            </a:r>
            <a:r>
              <a:rPr sz="2000" dirty="0">
                <a:latin typeface="+mj-lt"/>
                <a:ea typeface="Arial"/>
                <a:cs typeface="Arial"/>
              </a:rPr>
              <a:t>​</a:t>
            </a:r>
            <a:endParaRPr lang="en-US" dirty="0">
              <a:latin typeface="+mj-lt"/>
            </a:endParaRPr>
          </a:p>
          <a:p>
            <a:pPr algn="l"/>
            <a:endParaRPr lang="en-US" sz="1800" dirty="0">
              <a:latin typeface="+mj-lt"/>
            </a:endParaRPr>
          </a:p>
        </p:txBody>
      </p:sp>
      <p:sp>
        <p:nvSpPr>
          <p:cNvPr id="109" name="Rectangle: Rounded Corners 108">
            <a:extLst>
              <a:ext uri="{FF2B5EF4-FFF2-40B4-BE49-F238E27FC236}">
                <a16:creationId xmlns:a16="http://schemas.microsoft.com/office/drawing/2014/main" id="{2B7D7712-6B53-D47C-031B-01708F1E6585}"/>
              </a:ext>
            </a:extLst>
          </p:cNvPr>
          <p:cNvSpPr/>
          <p:nvPr/>
        </p:nvSpPr>
        <p:spPr>
          <a:xfrm>
            <a:off x="360000" y="1499230"/>
            <a:ext cx="11084438" cy="2851389"/>
          </a:xfrm>
          <a:prstGeom prst="roundRect">
            <a:avLst>
              <a:gd name="adj" fmla="val 3640"/>
            </a:avLst>
          </a:prstGeom>
          <a:solidFill>
            <a:schemeClr val="accent6"/>
          </a:solidFill>
          <a:ln w="38100">
            <a:solidFill>
              <a:schemeClr val="tx2"/>
            </a:solidFill>
          </a:ln>
          <a:effectLst/>
        </p:spPr>
        <p:style>
          <a:lnRef idx="1">
            <a:schemeClr val="accent4"/>
          </a:lnRef>
          <a:fillRef idx="3">
            <a:schemeClr val="accent4"/>
          </a:fillRef>
          <a:effectRef idx="2">
            <a:schemeClr val="accent4"/>
          </a:effectRef>
          <a:fontRef idx="minor">
            <a:schemeClr val="lt1"/>
          </a:fontRef>
        </p:style>
        <p:txBody>
          <a:bodyPr lIns="180000" tIns="180000" rIns="180000" bIns="180000" rtlCol="0" anchor="t" anchorCtr="0"/>
          <a:lstStyle/>
          <a:p>
            <a:pPr>
              <a:lnSpc>
                <a:spcPct val="150000"/>
              </a:lnSpc>
              <a:spcAft>
                <a:spcPts val="1200"/>
              </a:spcAft>
            </a:pPr>
            <a:r>
              <a:rPr lang="en-US" b="1" dirty="0">
                <a:solidFill>
                  <a:schemeClr val="tx1"/>
                </a:solidFill>
                <a:cs typeface="Arial"/>
              </a:rPr>
              <a:t>Step 2</a:t>
            </a:r>
          </a:p>
          <a:p>
            <a:pPr>
              <a:lnSpc>
                <a:spcPct val="150000"/>
              </a:lnSpc>
              <a:spcAft>
                <a:spcPts val="1200"/>
              </a:spcAft>
            </a:pPr>
            <a:r>
              <a:rPr lang="en-US" dirty="0">
                <a:solidFill>
                  <a:schemeClr val="tx1"/>
                </a:solidFill>
                <a:cs typeface="Arial"/>
              </a:rPr>
              <a:t>Using your selected ideational stimulus, explore and research your ideas. Represent your ideas through visual, tactile, or auditory stimuli to extend your ideas. </a:t>
            </a:r>
          </a:p>
        </p:txBody>
      </p:sp>
      <p:sp>
        <p:nvSpPr>
          <p:cNvPr id="4" name="Slide Number Placeholder 3">
            <a:extLst>
              <a:ext uri="{FF2B5EF4-FFF2-40B4-BE49-F238E27FC236}">
                <a16:creationId xmlns:a16="http://schemas.microsoft.com/office/drawing/2014/main" id="{4B1803A8-A0CA-BFFB-60C9-6D617DE09AA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45</a:t>
            </a:fld>
            <a:endParaRPr lang="en-AU" dirty="0"/>
          </a:p>
        </p:txBody>
      </p:sp>
    </p:spTree>
    <p:extLst>
      <p:ext uri="{BB962C8B-B14F-4D97-AF65-F5344CB8AC3E}">
        <p14:creationId xmlns:p14="http://schemas.microsoft.com/office/powerpoint/2010/main" val="123273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8EEA6-38E6-4AE3-BCC1-998E695DF78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0BB10C6-C9C7-39BF-3F8F-691EF7FDF0EE}"/>
              </a:ext>
            </a:extLst>
          </p:cNvPr>
          <p:cNvSpPr>
            <a:spLocks noGrp="1"/>
          </p:cNvSpPr>
          <p:nvPr>
            <p:ph type="title"/>
          </p:nvPr>
        </p:nvSpPr>
        <p:spPr/>
        <p:txBody>
          <a:bodyPr/>
          <a:lstStyle/>
          <a:p>
            <a:r>
              <a:rPr lang="en-AU" dirty="0">
                <a:latin typeface="+mj-lt"/>
                <a:cs typeface="Arial"/>
              </a:rPr>
              <a:t>Exploring stimuli to develop an intent (3)</a:t>
            </a:r>
          </a:p>
        </p:txBody>
      </p:sp>
      <p:sp>
        <p:nvSpPr>
          <p:cNvPr id="2" name="TextBox 1">
            <a:extLst>
              <a:ext uri="{FF2B5EF4-FFF2-40B4-BE49-F238E27FC236}">
                <a16:creationId xmlns:a16="http://schemas.microsoft.com/office/drawing/2014/main" id="{4BB6EC16-B92D-A1EA-4114-61EFF057C188}"/>
              </a:ext>
            </a:extLst>
          </p:cNvPr>
          <p:cNvSpPr txBox="1"/>
          <p:nvPr/>
        </p:nvSpPr>
        <p:spPr>
          <a:xfrm>
            <a:off x="360218" y="1004455"/>
            <a:ext cx="6096000" cy="5847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2000" dirty="0">
                <a:solidFill>
                  <a:srgbClr val="146CFD"/>
                </a:solidFill>
                <a:latin typeface="+mj-lt"/>
              </a:rPr>
              <a:t>2.5c</a:t>
            </a:r>
            <a:r>
              <a:rPr lang="en-AU" sz="2000" baseline="0" dirty="0">
                <a:solidFill>
                  <a:srgbClr val="146CFD"/>
                </a:solidFill>
                <a:latin typeface="+mj-lt"/>
              </a:rPr>
              <a:t> </a:t>
            </a:r>
            <a:r>
              <a:rPr sz="2000" dirty="0">
                <a:latin typeface="+mj-lt"/>
                <a:ea typeface="Arial"/>
                <a:cs typeface="Arial"/>
              </a:rPr>
              <a:t>​</a:t>
            </a:r>
            <a:endParaRPr lang="en-US" dirty="0">
              <a:latin typeface="+mj-lt"/>
            </a:endParaRPr>
          </a:p>
          <a:p>
            <a:pPr algn="l"/>
            <a:endParaRPr lang="en-US" sz="1800" dirty="0">
              <a:latin typeface="+mj-lt"/>
            </a:endParaRPr>
          </a:p>
        </p:txBody>
      </p:sp>
      <p:sp>
        <p:nvSpPr>
          <p:cNvPr id="109" name="Rectangle: Rounded Corners 108">
            <a:extLst>
              <a:ext uri="{FF2B5EF4-FFF2-40B4-BE49-F238E27FC236}">
                <a16:creationId xmlns:a16="http://schemas.microsoft.com/office/drawing/2014/main" id="{5A24B9E8-378F-6651-2411-D15C65FA87D8}"/>
              </a:ext>
            </a:extLst>
          </p:cNvPr>
          <p:cNvSpPr/>
          <p:nvPr/>
        </p:nvSpPr>
        <p:spPr>
          <a:xfrm>
            <a:off x="360000" y="1499230"/>
            <a:ext cx="11084438" cy="5106770"/>
          </a:xfrm>
          <a:prstGeom prst="roundRect">
            <a:avLst>
              <a:gd name="adj" fmla="val 3640"/>
            </a:avLst>
          </a:prstGeom>
          <a:solidFill>
            <a:schemeClr val="accent6"/>
          </a:solidFill>
          <a:ln w="38100">
            <a:solidFill>
              <a:schemeClr val="tx2"/>
            </a:solidFill>
          </a:ln>
          <a:effectLst/>
        </p:spPr>
        <p:style>
          <a:lnRef idx="1">
            <a:schemeClr val="accent4"/>
          </a:lnRef>
          <a:fillRef idx="3">
            <a:schemeClr val="accent4"/>
          </a:fillRef>
          <a:effectRef idx="2">
            <a:schemeClr val="accent4"/>
          </a:effectRef>
          <a:fontRef idx="minor">
            <a:schemeClr val="lt1"/>
          </a:fontRef>
        </p:style>
        <p:txBody>
          <a:bodyPr lIns="180000" tIns="180000" rIns="180000" bIns="180000" rtlCol="0" anchor="ctr"/>
          <a:lstStyle/>
          <a:p>
            <a:pPr>
              <a:lnSpc>
                <a:spcPct val="150000"/>
              </a:lnSpc>
              <a:spcAft>
                <a:spcPts val="1200"/>
              </a:spcAft>
            </a:pPr>
            <a:r>
              <a:rPr lang="en-US" sz="2000" b="1" dirty="0">
                <a:solidFill>
                  <a:schemeClr val="tx1"/>
                </a:solidFill>
                <a:cs typeface="Arial"/>
              </a:rPr>
              <a:t>Step 3</a:t>
            </a:r>
          </a:p>
          <a:p>
            <a:pPr>
              <a:lnSpc>
                <a:spcPct val="150000"/>
              </a:lnSpc>
              <a:spcAft>
                <a:spcPts val="1200"/>
              </a:spcAft>
            </a:pPr>
            <a:r>
              <a:rPr lang="en-US" sz="2000" b="1" dirty="0">
                <a:solidFill>
                  <a:schemeClr val="tx1"/>
                </a:solidFill>
                <a:cs typeface="Arial"/>
              </a:rPr>
              <a:t>Improvise movement based on the research and stimuli gathered in step 2.</a:t>
            </a:r>
          </a:p>
          <a:p>
            <a:pPr>
              <a:lnSpc>
                <a:spcPct val="150000"/>
              </a:lnSpc>
              <a:spcAft>
                <a:spcPts val="1200"/>
              </a:spcAft>
            </a:pPr>
            <a:r>
              <a:rPr lang="en-US" sz="2000" dirty="0">
                <a:solidFill>
                  <a:schemeClr val="tx1"/>
                </a:solidFill>
                <a:cs typeface="Arial"/>
              </a:rPr>
              <a:t>Suggestions include:</a:t>
            </a:r>
          </a:p>
          <a:p>
            <a:pPr marL="457200" indent="-457200">
              <a:lnSpc>
                <a:spcPct val="150000"/>
              </a:lnSpc>
              <a:spcAft>
                <a:spcPts val="1200"/>
              </a:spcAft>
              <a:buFont typeface="Arial" panose="020B0604020202020204" pitchFamily="34" charset="0"/>
              <a:buChar char="•"/>
            </a:pPr>
            <a:r>
              <a:rPr lang="en-US" sz="2000" b="1" dirty="0">
                <a:solidFill>
                  <a:schemeClr val="tx1"/>
                </a:solidFill>
                <a:cs typeface="Arial"/>
              </a:rPr>
              <a:t>Visual stimuli: </a:t>
            </a:r>
            <a:r>
              <a:rPr lang="en-US" sz="2000" dirty="0">
                <a:solidFill>
                  <a:schemeClr val="tx1"/>
                </a:solidFill>
                <a:cs typeface="Arial"/>
              </a:rPr>
              <a:t>consider the texture, shape, mood, and other spatial components</a:t>
            </a:r>
          </a:p>
          <a:p>
            <a:pPr marL="457200" indent="-457200">
              <a:lnSpc>
                <a:spcPct val="150000"/>
              </a:lnSpc>
              <a:spcAft>
                <a:spcPts val="1200"/>
              </a:spcAft>
              <a:buFont typeface="Arial" panose="020B0604020202020204" pitchFamily="34" charset="0"/>
              <a:buChar char="•"/>
            </a:pPr>
            <a:r>
              <a:rPr lang="en-US" sz="2000" b="1" dirty="0">
                <a:solidFill>
                  <a:schemeClr val="tx1"/>
                </a:solidFill>
                <a:cs typeface="Arial"/>
              </a:rPr>
              <a:t>Tactile stimuli: </a:t>
            </a:r>
            <a:r>
              <a:rPr lang="en-US" sz="2000" dirty="0">
                <a:solidFill>
                  <a:schemeClr val="tx1"/>
                </a:solidFill>
                <a:cs typeface="Arial"/>
              </a:rPr>
              <a:t>consider the sensations, feelings, textures, and associated emotions.</a:t>
            </a:r>
          </a:p>
          <a:p>
            <a:pPr marL="457200" indent="-457200">
              <a:lnSpc>
                <a:spcPct val="150000"/>
              </a:lnSpc>
              <a:spcAft>
                <a:spcPts val="1200"/>
              </a:spcAft>
              <a:buFont typeface="Arial" panose="020B0604020202020204" pitchFamily="34" charset="0"/>
              <a:buChar char="•"/>
            </a:pPr>
            <a:r>
              <a:rPr lang="en-US" sz="2000" b="1" dirty="0">
                <a:solidFill>
                  <a:schemeClr val="tx1"/>
                </a:solidFill>
                <a:cs typeface="Arial"/>
              </a:rPr>
              <a:t>Auditory stimuli: </a:t>
            </a:r>
            <a:r>
              <a:rPr lang="en-US" sz="2000" dirty="0">
                <a:solidFill>
                  <a:schemeClr val="tx1"/>
                </a:solidFill>
                <a:cs typeface="Arial"/>
              </a:rPr>
              <a:t>consider the rhythm, accents, and other components of time and dynamics</a:t>
            </a:r>
          </a:p>
          <a:p>
            <a:pPr>
              <a:lnSpc>
                <a:spcPct val="150000"/>
              </a:lnSpc>
              <a:spcAft>
                <a:spcPts val="1200"/>
              </a:spcAft>
            </a:pPr>
            <a:r>
              <a:rPr lang="en-US" sz="2000" dirty="0">
                <a:solidFill>
                  <a:schemeClr val="tx1"/>
                </a:solidFill>
                <a:cs typeface="Arial"/>
              </a:rPr>
              <a:t>Use the above to inform a </a:t>
            </a:r>
            <a:r>
              <a:rPr lang="en-US" sz="2000" dirty="0" err="1">
                <a:solidFill>
                  <a:schemeClr val="tx1"/>
                </a:solidFill>
                <a:cs typeface="Arial"/>
              </a:rPr>
              <a:t>kinaesthetic</a:t>
            </a:r>
            <a:r>
              <a:rPr lang="en-US" sz="2000" dirty="0">
                <a:solidFill>
                  <a:schemeClr val="tx1"/>
                </a:solidFill>
                <a:cs typeface="Arial"/>
              </a:rPr>
              <a:t> exploration of your idea and begin improvising.  </a:t>
            </a:r>
          </a:p>
        </p:txBody>
      </p:sp>
      <p:sp>
        <p:nvSpPr>
          <p:cNvPr id="4" name="Slide Number Placeholder 3">
            <a:extLst>
              <a:ext uri="{FF2B5EF4-FFF2-40B4-BE49-F238E27FC236}">
                <a16:creationId xmlns:a16="http://schemas.microsoft.com/office/drawing/2014/main" id="{4300BCED-4B4C-4CA0-8539-287C543B1B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46</a:t>
            </a:fld>
            <a:endParaRPr lang="en-AU"/>
          </a:p>
        </p:txBody>
      </p:sp>
    </p:spTree>
    <p:extLst>
      <p:ext uri="{BB962C8B-B14F-4D97-AF65-F5344CB8AC3E}">
        <p14:creationId xmlns:p14="http://schemas.microsoft.com/office/powerpoint/2010/main" val="48366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0DFC0-F596-9F81-ACB2-21322478D3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DDE3A61-D545-5405-9359-0D3BB7DD33AC}"/>
              </a:ext>
            </a:extLst>
          </p:cNvPr>
          <p:cNvSpPr>
            <a:spLocks noGrp="1"/>
          </p:cNvSpPr>
          <p:nvPr>
            <p:ph type="title"/>
          </p:nvPr>
        </p:nvSpPr>
        <p:spPr/>
        <p:txBody>
          <a:bodyPr/>
          <a:lstStyle/>
          <a:p>
            <a:r>
              <a:rPr lang="en-AU" dirty="0">
                <a:latin typeface="Arial"/>
                <a:cs typeface="Arial"/>
              </a:rPr>
              <a:t>From idea to intent</a:t>
            </a:r>
            <a:endParaRPr lang="en-AU" dirty="0">
              <a:latin typeface="+mj-lt"/>
              <a:cs typeface="Arial"/>
            </a:endParaRPr>
          </a:p>
        </p:txBody>
      </p:sp>
      <p:sp>
        <p:nvSpPr>
          <p:cNvPr id="2" name="TextBox 1">
            <a:extLst>
              <a:ext uri="{FF2B5EF4-FFF2-40B4-BE49-F238E27FC236}">
                <a16:creationId xmlns:a16="http://schemas.microsoft.com/office/drawing/2014/main" id="{A4B6DCCF-097B-4126-1167-4B9EE231F97D}"/>
              </a:ext>
            </a:extLst>
          </p:cNvPr>
          <p:cNvSpPr txBox="1"/>
          <p:nvPr/>
        </p:nvSpPr>
        <p:spPr>
          <a:xfrm>
            <a:off x="360218" y="1004455"/>
            <a:ext cx="6096000" cy="5847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2000" dirty="0">
                <a:solidFill>
                  <a:srgbClr val="146CFD"/>
                </a:solidFill>
                <a:latin typeface="+mj-lt"/>
              </a:rPr>
              <a:t>2.5d</a:t>
            </a:r>
            <a:r>
              <a:rPr lang="en-AU" sz="2000" baseline="0" dirty="0">
                <a:solidFill>
                  <a:srgbClr val="146CFD"/>
                </a:solidFill>
                <a:latin typeface="+mj-lt"/>
              </a:rPr>
              <a:t> </a:t>
            </a:r>
            <a:r>
              <a:rPr sz="2000" dirty="0">
                <a:latin typeface="+mj-lt"/>
                <a:ea typeface="Arial"/>
                <a:cs typeface="Arial"/>
              </a:rPr>
              <a:t>​</a:t>
            </a:r>
            <a:endParaRPr lang="en-US" dirty="0">
              <a:latin typeface="+mj-lt"/>
            </a:endParaRPr>
          </a:p>
          <a:p>
            <a:pPr algn="l"/>
            <a:endParaRPr lang="en-US" sz="1800" dirty="0">
              <a:latin typeface="+mj-lt"/>
            </a:endParaRPr>
          </a:p>
        </p:txBody>
      </p:sp>
      <p:sp>
        <p:nvSpPr>
          <p:cNvPr id="109" name="Rectangle: Rounded Corners 108">
            <a:extLst>
              <a:ext uri="{FF2B5EF4-FFF2-40B4-BE49-F238E27FC236}">
                <a16:creationId xmlns:a16="http://schemas.microsoft.com/office/drawing/2014/main" id="{82A5E1AE-B782-9D3E-7DA8-B29EBF01C131}"/>
              </a:ext>
            </a:extLst>
          </p:cNvPr>
          <p:cNvSpPr/>
          <p:nvPr/>
        </p:nvSpPr>
        <p:spPr>
          <a:xfrm>
            <a:off x="360000" y="1499230"/>
            <a:ext cx="5896421" cy="4354315"/>
          </a:xfrm>
          <a:prstGeom prst="roundRect">
            <a:avLst>
              <a:gd name="adj" fmla="val 3640"/>
            </a:avLst>
          </a:prstGeom>
          <a:solidFill>
            <a:schemeClr val="accent6"/>
          </a:solidFill>
          <a:ln w="38100">
            <a:solidFill>
              <a:schemeClr val="tx2"/>
            </a:solidFill>
          </a:ln>
          <a:effectLst/>
        </p:spPr>
        <p:style>
          <a:lnRef idx="1">
            <a:schemeClr val="accent4"/>
          </a:lnRef>
          <a:fillRef idx="3">
            <a:schemeClr val="accent4"/>
          </a:fillRef>
          <a:effectRef idx="2">
            <a:schemeClr val="accent4"/>
          </a:effectRef>
          <a:fontRef idx="minor">
            <a:schemeClr val="lt1"/>
          </a:fontRef>
        </p:style>
        <p:txBody>
          <a:bodyPr lIns="180000" tIns="180000" rIns="180000" bIns="180000" rtlCol="0" anchor="ctr"/>
          <a:lstStyle/>
          <a:p>
            <a:pPr>
              <a:lnSpc>
                <a:spcPct val="150000"/>
              </a:lnSpc>
              <a:spcAft>
                <a:spcPts val="1200"/>
              </a:spcAft>
            </a:pPr>
            <a:r>
              <a:rPr lang="en-US" b="1" dirty="0">
                <a:solidFill>
                  <a:schemeClr val="tx1"/>
                </a:solidFill>
                <a:cs typeface="Arial"/>
              </a:rPr>
              <a:t>Step 4 </a:t>
            </a:r>
          </a:p>
          <a:p>
            <a:pPr>
              <a:lnSpc>
                <a:spcPct val="150000"/>
              </a:lnSpc>
              <a:spcAft>
                <a:spcPts val="1200"/>
              </a:spcAft>
            </a:pPr>
            <a:r>
              <a:rPr lang="en-US" dirty="0">
                <a:solidFill>
                  <a:schemeClr val="tx1"/>
                </a:solidFill>
                <a:cs typeface="Arial"/>
              </a:rPr>
              <a:t>Individually refine the ideas explored to develop an intent that has the potential to be communicated through movement and film.</a:t>
            </a:r>
            <a:endParaRPr lang="en-US" b="1" dirty="0">
              <a:solidFill>
                <a:schemeClr val="tx1"/>
              </a:solidFill>
              <a:cs typeface="Arial"/>
            </a:endParaRPr>
          </a:p>
          <a:p>
            <a:pPr>
              <a:lnSpc>
                <a:spcPct val="150000"/>
              </a:lnSpc>
              <a:spcAft>
                <a:spcPts val="1200"/>
              </a:spcAft>
            </a:pPr>
            <a:r>
              <a:rPr lang="en-US" dirty="0">
                <a:solidFill>
                  <a:schemeClr val="tx1"/>
                </a:solidFill>
                <a:cs typeface="Arial"/>
              </a:rPr>
              <a:t>Write your intent in one, clear sentence. </a:t>
            </a:r>
          </a:p>
        </p:txBody>
      </p:sp>
      <p:sp>
        <p:nvSpPr>
          <p:cNvPr id="8" name="Freeform 7">
            <a:extLst>
              <a:ext uri="{FF2B5EF4-FFF2-40B4-BE49-F238E27FC236}">
                <a16:creationId xmlns:a16="http://schemas.microsoft.com/office/drawing/2014/main" id="{9BFDC2AB-BD72-34A7-7D8C-C4A795E4DEEA}"/>
              </a:ext>
            </a:extLst>
          </p:cNvPr>
          <p:cNvSpPr/>
          <p:nvPr/>
        </p:nvSpPr>
        <p:spPr>
          <a:xfrm>
            <a:off x="8041652" y="1499230"/>
            <a:ext cx="2118942" cy="2118942"/>
          </a:xfrm>
          <a:custGeom>
            <a:avLst/>
            <a:gdLst>
              <a:gd name="connsiteX0" fmla="*/ 0 w 1974893"/>
              <a:gd name="connsiteY0" fmla="*/ 987447 h 1974893"/>
              <a:gd name="connsiteX1" fmla="*/ 987447 w 1974893"/>
              <a:gd name="connsiteY1" fmla="*/ 0 h 1974893"/>
              <a:gd name="connsiteX2" fmla="*/ 1974894 w 1974893"/>
              <a:gd name="connsiteY2" fmla="*/ 987447 h 1974893"/>
              <a:gd name="connsiteX3" fmla="*/ 987447 w 1974893"/>
              <a:gd name="connsiteY3" fmla="*/ 1974894 h 1974893"/>
              <a:gd name="connsiteX4" fmla="*/ 0 w 1974893"/>
              <a:gd name="connsiteY4" fmla="*/ 987447 h 1974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4893" h="1974893">
                <a:moveTo>
                  <a:pt x="0" y="987447"/>
                </a:moveTo>
                <a:cubicBezTo>
                  <a:pt x="0" y="442095"/>
                  <a:pt x="442095" y="0"/>
                  <a:pt x="987447" y="0"/>
                </a:cubicBezTo>
                <a:cubicBezTo>
                  <a:pt x="1532799" y="0"/>
                  <a:pt x="1974894" y="442095"/>
                  <a:pt x="1974894" y="987447"/>
                </a:cubicBezTo>
                <a:cubicBezTo>
                  <a:pt x="1974894" y="1532799"/>
                  <a:pt x="1532799" y="1974894"/>
                  <a:pt x="987447" y="1974894"/>
                </a:cubicBezTo>
                <a:cubicBezTo>
                  <a:pt x="442095" y="1974894"/>
                  <a:pt x="0" y="1532799"/>
                  <a:pt x="0" y="987447"/>
                </a:cubicBezTo>
                <a:close/>
              </a:path>
            </a:pathLst>
          </a:custGeom>
          <a:ln>
            <a:solidFill>
              <a:schemeClr val="tx2">
                <a:lumMod val="60000"/>
                <a:lumOff val="40000"/>
              </a:schemeClr>
            </a:solidFill>
          </a:ln>
          <a:effectLst/>
        </p:spPr>
        <p:style>
          <a:lnRef idx="0">
            <a:scrgbClr r="0" g="0" b="0"/>
          </a:lnRef>
          <a:fillRef idx="3">
            <a:schemeClr val="dk2">
              <a:hueOff val="0"/>
              <a:satOff val="0"/>
              <a:lumOff val="0"/>
              <a:alphaOff val="0"/>
            </a:schemeClr>
          </a:fillRef>
          <a:effectRef idx="3">
            <a:scrgbClr r="0" g="0" b="0"/>
          </a:effectRef>
          <a:fontRef idx="minor">
            <a:schemeClr val="lt1"/>
          </a:fontRef>
        </p:style>
        <p:txBody>
          <a:bodyPr spcFirstLastPara="0" vert="horz" wrap="square" lIns="289216" tIns="289216" rIns="289216" bIns="289216" numCol="1" spcCol="1270" anchor="ctr" anchorCtr="0">
            <a:noAutofit/>
          </a:bodyPr>
          <a:lstStyle/>
          <a:p>
            <a:pPr marL="0" lvl="0" indent="0" algn="ctr" defTabSz="1778000" rtl="0">
              <a:lnSpc>
                <a:spcPct val="90000"/>
              </a:lnSpc>
              <a:spcBef>
                <a:spcPct val="0"/>
              </a:spcBef>
              <a:spcAft>
                <a:spcPct val="35000"/>
              </a:spcAft>
              <a:buNone/>
            </a:pPr>
            <a:r>
              <a:rPr lang="en-US" sz="4000" b="1" kern="1200" dirty="0">
                <a:latin typeface="Arial" panose="020B0604020202020204"/>
              </a:rPr>
              <a:t>Intent</a:t>
            </a:r>
            <a:endParaRPr lang="en-US" sz="4000" b="1" kern="1200" dirty="0"/>
          </a:p>
        </p:txBody>
      </p:sp>
      <p:sp>
        <p:nvSpPr>
          <p:cNvPr id="7" name="Rounded Rectangle 6">
            <a:extLst>
              <a:ext uri="{FF2B5EF4-FFF2-40B4-BE49-F238E27FC236}">
                <a16:creationId xmlns:a16="http://schemas.microsoft.com/office/drawing/2014/main" id="{EABA6817-18F5-021C-01C3-667E02B86270}"/>
              </a:ext>
            </a:extLst>
          </p:cNvPr>
          <p:cNvSpPr/>
          <p:nvPr/>
        </p:nvSpPr>
        <p:spPr>
          <a:xfrm>
            <a:off x="6861244" y="3734978"/>
            <a:ext cx="4470390" cy="2118567"/>
          </a:xfrm>
          <a:prstGeom prst="roundRect">
            <a:avLst>
              <a:gd name="adj" fmla="val 8873"/>
            </a:avLst>
          </a:prstGeom>
          <a:solidFill>
            <a:srgbClr val="FFB6C1">
              <a:alpha val="89804"/>
            </a:srgbClr>
          </a:solidFill>
          <a:ln>
            <a:noFill/>
          </a:ln>
          <a:effectLst/>
        </p:spPr>
        <p:style>
          <a:lnRef idx="1">
            <a:schemeClr val="dk2">
              <a:alpha val="90000"/>
              <a:tint val="40000"/>
              <a:hueOff val="0"/>
              <a:satOff val="0"/>
              <a:lumOff val="0"/>
              <a:alphaOff val="0"/>
            </a:schemeClr>
          </a:lnRef>
          <a:fillRef idx="1">
            <a:schemeClr val="dk2">
              <a:alpha val="90000"/>
              <a:tint val="40000"/>
              <a:hueOff val="0"/>
              <a:satOff val="0"/>
              <a:lumOff val="0"/>
              <a:alphaOff val="0"/>
            </a:schemeClr>
          </a:fillRef>
          <a:effectRef idx="2">
            <a:scrgbClr r="0" g="0" b="0"/>
          </a:effectRef>
          <a:fontRef idx="minor">
            <a:schemeClr val="dk1">
              <a:hueOff val="0"/>
              <a:satOff val="0"/>
              <a:lumOff val="0"/>
              <a:alphaOff val="0"/>
            </a:schemeClr>
          </a:fontRef>
        </p:style>
        <p:txBody>
          <a:bodyPr spcFirstLastPara="0" vert="horz" wrap="square" lIns="473975" tIns="142240" rIns="142239" bIns="142240" numCol="1" spcCol="1270" anchor="ctr" anchorCtr="0">
            <a:noAutofit/>
          </a:bodyPr>
          <a:lstStyle/>
          <a:p>
            <a:pPr marL="0" lvl="0" indent="0" algn="l" defTabSz="889000" rtl="0">
              <a:lnSpc>
                <a:spcPct val="150000"/>
              </a:lnSpc>
              <a:spcBef>
                <a:spcPct val="0"/>
              </a:spcBef>
              <a:spcAft>
                <a:spcPts val="1200"/>
              </a:spcAft>
              <a:buNone/>
            </a:pPr>
            <a:r>
              <a:rPr lang="en-US" sz="2000" b="0" kern="1200" dirty="0"/>
              <a:t>The purpose or message a choreographer or performer aims to communicate</a:t>
            </a:r>
            <a:r>
              <a:rPr lang="en-US" sz="2000" kern="1200" dirty="0"/>
              <a:t>. </a:t>
            </a:r>
            <a:r>
              <a:rPr lang="en-US" sz="2000" kern="1200" dirty="0">
                <a:hlinkClick r:id="rId3"/>
              </a:rPr>
              <a:t>(</a:t>
            </a:r>
            <a:r>
              <a:rPr lang="en-US" sz="2000" b="0" kern="1200" dirty="0">
                <a:hlinkClick r:id="rId3"/>
              </a:rPr>
              <a:t>NESA 2023</a:t>
            </a:r>
            <a:r>
              <a:rPr lang="en-US" sz="2000" kern="1200" dirty="0">
                <a:hlinkClick r:id="rId3"/>
              </a:rPr>
              <a:t>)</a:t>
            </a:r>
            <a:endParaRPr lang="en-US" sz="2000" b="0" kern="1200" dirty="0">
              <a:cs typeface="Arial" panose="020B0604020202020204"/>
            </a:endParaRPr>
          </a:p>
        </p:txBody>
      </p:sp>
      <p:sp>
        <p:nvSpPr>
          <p:cNvPr id="4" name="Slide Number Placeholder 3">
            <a:extLst>
              <a:ext uri="{FF2B5EF4-FFF2-40B4-BE49-F238E27FC236}">
                <a16:creationId xmlns:a16="http://schemas.microsoft.com/office/drawing/2014/main" id="{3015BB2C-A68B-DE66-D806-9155B03C096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47</a:t>
            </a:fld>
            <a:endParaRPr lang="en-AU"/>
          </a:p>
        </p:txBody>
      </p:sp>
    </p:spTree>
    <p:extLst>
      <p:ext uri="{BB962C8B-B14F-4D97-AF65-F5344CB8AC3E}">
        <p14:creationId xmlns:p14="http://schemas.microsoft.com/office/powerpoint/2010/main" val="262095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7D7B1-31A6-D625-369D-BFCFE519A23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817E4F-8671-8202-902C-BA6DCC25D940}"/>
              </a:ext>
            </a:extLst>
          </p:cNvPr>
          <p:cNvSpPr>
            <a:spLocks noGrp="1"/>
          </p:cNvSpPr>
          <p:nvPr>
            <p:ph type="title"/>
          </p:nvPr>
        </p:nvSpPr>
        <p:spPr>
          <a:xfrm>
            <a:off x="360000" y="360000"/>
            <a:ext cx="11484000" cy="545601"/>
          </a:xfrm>
        </p:spPr>
        <p:txBody>
          <a:bodyPr/>
          <a:lstStyle/>
          <a:p>
            <a:r>
              <a:rPr lang="en-US" dirty="0">
                <a:latin typeface="+mj-lt"/>
                <a:cs typeface="Arial"/>
              </a:rPr>
              <a:t>Exploring the intent through dance film </a:t>
            </a:r>
            <a:endParaRPr lang="en-US" dirty="0">
              <a:latin typeface="+mj-lt"/>
            </a:endParaRPr>
          </a:p>
        </p:txBody>
      </p:sp>
      <p:sp>
        <p:nvSpPr>
          <p:cNvPr id="5" name="TextBox 4">
            <a:extLst>
              <a:ext uri="{FF2B5EF4-FFF2-40B4-BE49-F238E27FC236}">
                <a16:creationId xmlns:a16="http://schemas.microsoft.com/office/drawing/2014/main" id="{60213894-DBA7-CFAC-E55B-877306BD7737}"/>
              </a:ext>
            </a:extLst>
          </p:cNvPr>
          <p:cNvSpPr txBox="1"/>
          <p:nvPr/>
        </p:nvSpPr>
        <p:spPr>
          <a:xfrm>
            <a:off x="360000" y="884385"/>
            <a:ext cx="6096000" cy="5847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rgbClr val="3682FF"/>
                </a:solidFill>
                <a:latin typeface="+mj-lt"/>
                <a:cs typeface="Arial"/>
              </a:rPr>
              <a:t>2.5e</a:t>
            </a:r>
            <a:endParaRPr lang="en-US" sz="2000">
              <a:latin typeface="+mj-lt"/>
              <a:cs typeface="Arial"/>
            </a:endParaRPr>
          </a:p>
          <a:p>
            <a:pPr algn="l"/>
            <a:endParaRPr lang="en-US" sz="1800">
              <a:latin typeface="+mj-lt"/>
            </a:endParaRPr>
          </a:p>
        </p:txBody>
      </p:sp>
      <p:grpSp>
        <p:nvGrpSpPr>
          <p:cNvPr id="16" name="Group 15">
            <a:extLst>
              <a:ext uri="{FF2B5EF4-FFF2-40B4-BE49-F238E27FC236}">
                <a16:creationId xmlns:a16="http://schemas.microsoft.com/office/drawing/2014/main" id="{AA9BC1C8-E6F0-A481-FB3D-7376082AD5D4}"/>
              </a:ext>
              <a:ext uri="{C183D7F6-B498-43B3-948B-1728B52AA6E4}">
                <adec:decorative xmlns:adec="http://schemas.microsoft.com/office/drawing/2017/decorative" val="1"/>
              </a:ext>
            </a:extLst>
          </p:cNvPr>
          <p:cNvGrpSpPr/>
          <p:nvPr/>
        </p:nvGrpSpPr>
        <p:grpSpPr>
          <a:xfrm>
            <a:off x="3501647" y="2328115"/>
            <a:ext cx="5188666" cy="3470261"/>
            <a:chOff x="3501647" y="2328115"/>
            <a:chExt cx="5188666" cy="3470261"/>
          </a:xfrm>
        </p:grpSpPr>
        <p:cxnSp>
          <p:nvCxnSpPr>
            <p:cNvPr id="6" name="Google Shape;125;p17">
              <a:extLst>
                <a:ext uri="{FF2B5EF4-FFF2-40B4-BE49-F238E27FC236}">
                  <a16:creationId xmlns:a16="http://schemas.microsoft.com/office/drawing/2014/main" id="{FFA69245-4950-F866-16EA-E7B8D2AFB569}"/>
                </a:ext>
                <a:ext uri="{C183D7F6-B498-43B3-948B-1728B52AA6E4}">
                  <adec:decorative xmlns:adec="http://schemas.microsoft.com/office/drawing/2017/decorative" val="1"/>
                </a:ext>
              </a:extLst>
            </p:cNvPr>
            <p:cNvCxnSpPr/>
            <p:nvPr/>
          </p:nvCxnSpPr>
          <p:spPr>
            <a:xfrm>
              <a:off x="3501647" y="3983080"/>
              <a:ext cx="1674541" cy="0"/>
            </a:xfrm>
            <a:prstGeom prst="straightConnector1">
              <a:avLst/>
            </a:prstGeom>
            <a:noFill/>
            <a:ln w="19050" cap="flat" cmpd="sng">
              <a:solidFill>
                <a:srgbClr val="007A8A"/>
              </a:solidFill>
              <a:prstDash val="solid"/>
              <a:round/>
              <a:headEnd type="none" w="med" len="med"/>
              <a:tailEnd type="none" w="med" len="med"/>
            </a:ln>
          </p:spPr>
        </p:cxnSp>
        <p:cxnSp>
          <p:nvCxnSpPr>
            <p:cNvPr id="33" name="Google Shape;126;p17">
              <a:extLst>
                <a:ext uri="{FF2B5EF4-FFF2-40B4-BE49-F238E27FC236}">
                  <a16:creationId xmlns:a16="http://schemas.microsoft.com/office/drawing/2014/main" id="{856F559D-2547-0225-8BC1-646C066ECE01}"/>
                </a:ext>
                <a:ext uri="{C183D7F6-B498-43B3-948B-1728B52AA6E4}">
                  <adec:decorative xmlns:adec="http://schemas.microsoft.com/office/drawing/2017/decorative" val="1"/>
                </a:ext>
              </a:extLst>
            </p:cNvPr>
            <p:cNvCxnSpPr/>
            <p:nvPr/>
          </p:nvCxnSpPr>
          <p:spPr>
            <a:xfrm rot="10800000" flipH="1">
              <a:off x="7016136" y="3983202"/>
              <a:ext cx="1674177" cy="9471"/>
            </a:xfrm>
            <a:prstGeom prst="straightConnector1">
              <a:avLst/>
            </a:prstGeom>
            <a:noFill/>
            <a:ln w="19050" cap="flat" cmpd="sng">
              <a:solidFill>
                <a:srgbClr val="007A8A"/>
              </a:solidFill>
              <a:prstDash val="solid"/>
              <a:round/>
              <a:headEnd type="none" w="med" len="med"/>
              <a:tailEnd type="none" w="med" len="med"/>
            </a:ln>
          </p:spPr>
        </p:cxnSp>
        <p:cxnSp>
          <p:nvCxnSpPr>
            <p:cNvPr id="34" name="Google Shape;127;p17">
              <a:extLst>
                <a:ext uri="{FF2B5EF4-FFF2-40B4-BE49-F238E27FC236}">
                  <a16:creationId xmlns:a16="http://schemas.microsoft.com/office/drawing/2014/main" id="{7F2466A8-2F47-4FE7-9250-FE8A4E56D644}"/>
                </a:ext>
                <a:ext uri="{C183D7F6-B498-43B3-948B-1728B52AA6E4}">
                  <adec:decorative xmlns:adec="http://schemas.microsoft.com/office/drawing/2017/decorative" val="1"/>
                </a:ext>
              </a:extLst>
            </p:cNvPr>
            <p:cNvCxnSpPr>
              <a:stCxn id="4" idx="4"/>
            </p:cNvCxnSpPr>
            <p:nvPr/>
          </p:nvCxnSpPr>
          <p:spPr>
            <a:xfrm>
              <a:off x="6080504" y="4799249"/>
              <a:ext cx="21861" cy="999127"/>
            </a:xfrm>
            <a:prstGeom prst="straightConnector1">
              <a:avLst/>
            </a:prstGeom>
            <a:noFill/>
            <a:ln w="19050" cap="flat" cmpd="sng">
              <a:solidFill>
                <a:srgbClr val="007A8A"/>
              </a:solidFill>
              <a:prstDash val="solid"/>
              <a:round/>
              <a:headEnd type="none" w="med" len="med"/>
              <a:tailEnd type="none" w="med" len="med"/>
            </a:ln>
          </p:spPr>
        </p:cxnSp>
        <p:cxnSp>
          <p:nvCxnSpPr>
            <p:cNvPr id="35" name="Google Shape;128;p17">
              <a:extLst>
                <a:ext uri="{FF2B5EF4-FFF2-40B4-BE49-F238E27FC236}">
                  <a16:creationId xmlns:a16="http://schemas.microsoft.com/office/drawing/2014/main" id="{4B7CF672-E7C1-F3B7-7927-9E326D4E48BB}"/>
                </a:ext>
                <a:ext uri="{C183D7F6-B498-43B3-948B-1728B52AA6E4}">
                  <adec:decorative xmlns:adec="http://schemas.microsoft.com/office/drawing/2017/decorative" val="1"/>
                </a:ext>
              </a:extLst>
            </p:cNvPr>
            <p:cNvCxnSpPr>
              <a:stCxn id="4" idx="0"/>
              <a:endCxn id="42" idx="4"/>
            </p:cNvCxnSpPr>
            <p:nvPr/>
          </p:nvCxnSpPr>
          <p:spPr>
            <a:xfrm flipH="1" flipV="1">
              <a:off x="6076729" y="2328115"/>
              <a:ext cx="3775" cy="913720"/>
            </a:xfrm>
            <a:prstGeom prst="straightConnector1">
              <a:avLst/>
            </a:prstGeom>
            <a:noFill/>
            <a:ln w="19050" cap="flat" cmpd="sng">
              <a:solidFill>
                <a:srgbClr val="007A8A"/>
              </a:solidFill>
              <a:prstDash val="solid"/>
              <a:round/>
              <a:headEnd type="none" w="med" len="med"/>
              <a:tailEnd type="none" w="med" len="med"/>
            </a:ln>
          </p:spPr>
        </p:cxnSp>
        <p:cxnSp>
          <p:nvCxnSpPr>
            <p:cNvPr id="36" name="Google Shape;130;p17">
              <a:extLst>
                <a:ext uri="{FF2B5EF4-FFF2-40B4-BE49-F238E27FC236}">
                  <a16:creationId xmlns:a16="http://schemas.microsoft.com/office/drawing/2014/main" id="{16EB7AD6-E92B-80F7-2259-F5147B277B84}"/>
                </a:ext>
                <a:ext uri="{C183D7F6-B498-43B3-948B-1728B52AA6E4}">
                  <adec:decorative xmlns:adec="http://schemas.microsoft.com/office/drawing/2017/decorative" val="1"/>
                </a:ext>
              </a:extLst>
            </p:cNvPr>
            <p:cNvCxnSpPr>
              <a:cxnSpLocks/>
              <a:endCxn id="46" idx="7"/>
            </p:cNvCxnSpPr>
            <p:nvPr/>
          </p:nvCxnSpPr>
          <p:spPr>
            <a:xfrm flipH="1">
              <a:off x="4272283" y="4511536"/>
              <a:ext cx="1155279" cy="511515"/>
            </a:xfrm>
            <a:prstGeom prst="straightConnector1">
              <a:avLst/>
            </a:prstGeom>
            <a:noFill/>
            <a:ln w="19050" cap="flat" cmpd="sng">
              <a:solidFill>
                <a:srgbClr val="007A8A"/>
              </a:solidFill>
              <a:prstDash val="solid"/>
              <a:round/>
              <a:headEnd type="none" w="med" len="med"/>
              <a:tailEnd type="none" w="med" len="med"/>
            </a:ln>
          </p:spPr>
        </p:cxnSp>
        <p:cxnSp>
          <p:nvCxnSpPr>
            <p:cNvPr id="37" name="Google Shape;132;p17">
              <a:extLst>
                <a:ext uri="{FF2B5EF4-FFF2-40B4-BE49-F238E27FC236}">
                  <a16:creationId xmlns:a16="http://schemas.microsoft.com/office/drawing/2014/main" id="{EED556F5-F4A5-6D56-8FD6-5D9890AFB1F3}"/>
                </a:ext>
                <a:ext uri="{C183D7F6-B498-43B3-948B-1728B52AA6E4}">
                  <adec:decorative xmlns:adec="http://schemas.microsoft.com/office/drawing/2017/decorative" val="1"/>
                </a:ext>
              </a:extLst>
            </p:cNvPr>
            <p:cNvCxnSpPr>
              <a:stCxn id="4" idx="1"/>
              <a:endCxn id="40" idx="5"/>
            </p:cNvCxnSpPr>
            <p:nvPr/>
          </p:nvCxnSpPr>
          <p:spPr>
            <a:xfrm flipH="1" flipV="1">
              <a:off x="4268505" y="2901707"/>
              <a:ext cx="1026785" cy="567291"/>
            </a:xfrm>
            <a:prstGeom prst="straightConnector1">
              <a:avLst/>
            </a:prstGeom>
            <a:noFill/>
            <a:ln w="19050" cap="flat" cmpd="sng">
              <a:solidFill>
                <a:srgbClr val="007A8A"/>
              </a:solidFill>
              <a:prstDash val="solid"/>
              <a:round/>
              <a:headEnd type="none" w="med" len="med"/>
              <a:tailEnd type="none" w="med" len="med"/>
            </a:ln>
          </p:spPr>
        </p:cxnSp>
        <p:cxnSp>
          <p:nvCxnSpPr>
            <p:cNvPr id="38" name="Google Shape;134;p17">
              <a:extLst>
                <a:ext uri="{FF2B5EF4-FFF2-40B4-BE49-F238E27FC236}">
                  <a16:creationId xmlns:a16="http://schemas.microsoft.com/office/drawing/2014/main" id="{3FA3FAD0-8F8D-6D89-E574-771638378965}"/>
                </a:ext>
                <a:ext uri="{C183D7F6-B498-43B3-948B-1728B52AA6E4}">
                  <adec:decorative xmlns:adec="http://schemas.microsoft.com/office/drawing/2017/decorative" val="1"/>
                </a:ext>
              </a:extLst>
            </p:cNvPr>
            <p:cNvCxnSpPr>
              <a:endCxn id="47" idx="1"/>
            </p:cNvCxnSpPr>
            <p:nvPr/>
          </p:nvCxnSpPr>
          <p:spPr>
            <a:xfrm>
              <a:off x="6764984" y="4500218"/>
              <a:ext cx="1322673" cy="747581"/>
            </a:xfrm>
            <a:prstGeom prst="straightConnector1">
              <a:avLst/>
            </a:prstGeom>
            <a:noFill/>
            <a:ln w="19050" cap="flat" cmpd="sng">
              <a:solidFill>
                <a:srgbClr val="007A8A"/>
              </a:solidFill>
              <a:prstDash val="solid"/>
              <a:round/>
              <a:headEnd type="none" w="med" len="med"/>
              <a:tailEnd type="none" w="med" len="med"/>
            </a:ln>
          </p:spPr>
        </p:cxnSp>
        <p:cxnSp>
          <p:nvCxnSpPr>
            <p:cNvPr id="39" name="Google Shape;136;p17">
              <a:extLst>
                <a:ext uri="{FF2B5EF4-FFF2-40B4-BE49-F238E27FC236}">
                  <a16:creationId xmlns:a16="http://schemas.microsoft.com/office/drawing/2014/main" id="{EA5366C3-73A4-031B-9B0A-F664EA929290}"/>
                </a:ext>
                <a:ext uri="{C183D7F6-B498-43B3-948B-1728B52AA6E4}">
                  <adec:decorative xmlns:adec="http://schemas.microsoft.com/office/drawing/2017/decorative" val="1"/>
                </a:ext>
              </a:extLst>
            </p:cNvPr>
            <p:cNvCxnSpPr>
              <a:endCxn id="43" idx="3"/>
            </p:cNvCxnSpPr>
            <p:nvPr/>
          </p:nvCxnSpPr>
          <p:spPr>
            <a:xfrm flipV="1">
              <a:off x="6807966" y="2843040"/>
              <a:ext cx="1279691" cy="679099"/>
            </a:xfrm>
            <a:prstGeom prst="straightConnector1">
              <a:avLst/>
            </a:prstGeom>
            <a:noFill/>
            <a:ln w="19050" cap="flat" cmpd="sng">
              <a:solidFill>
                <a:srgbClr val="007A8A"/>
              </a:solidFill>
              <a:prstDash val="solid"/>
              <a:round/>
              <a:headEnd type="none" w="med" len="med"/>
              <a:tailEnd type="none" w="med" len="med"/>
            </a:ln>
          </p:spPr>
        </p:cxnSp>
      </p:grpSp>
      <p:sp>
        <p:nvSpPr>
          <p:cNvPr id="4" name="Google Shape;124;p17" descr="A central oval with the text “Brainstorm” is surrounded by eight connected oval bubbles forming a mind map. Each bubble contains text: “editing techniques,” “camera techniques,” “elements of dance,” “mood/atmosphere,” “setting,” “themes,” “music,” and “thematic elements.”">
            <a:extLst>
              <a:ext uri="{FF2B5EF4-FFF2-40B4-BE49-F238E27FC236}">
                <a16:creationId xmlns:a16="http://schemas.microsoft.com/office/drawing/2014/main" id="{F5C3F735-56B1-00B7-2A70-93A94742E2A2}"/>
              </a:ext>
            </a:extLst>
          </p:cNvPr>
          <p:cNvSpPr/>
          <p:nvPr/>
        </p:nvSpPr>
        <p:spPr>
          <a:xfrm>
            <a:off x="4970044" y="3241835"/>
            <a:ext cx="2220919" cy="1551169"/>
          </a:xfrm>
          <a:prstGeom prst="ellipse">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r>
              <a:rPr lang="en" sz="2000" b="1" dirty="0">
                <a:latin typeface="+mj-lt"/>
                <a:cs typeface="Arial"/>
                <a:sym typeface="Montserrat"/>
              </a:rPr>
              <a:t>Brainstorm</a:t>
            </a:r>
            <a:endParaRPr sz="2000" b="1" dirty="0">
              <a:latin typeface="+mj-lt"/>
              <a:cs typeface="Arial" panose="020B0604020202020204" pitchFamily="34" charset="0"/>
              <a:sym typeface="Montserrat"/>
            </a:endParaRPr>
          </a:p>
        </p:txBody>
      </p:sp>
      <p:sp>
        <p:nvSpPr>
          <p:cNvPr id="40" name="Google Shape;133;p17">
            <a:extLst>
              <a:ext uri="{FF2B5EF4-FFF2-40B4-BE49-F238E27FC236}">
                <a16:creationId xmlns:a16="http://schemas.microsoft.com/office/drawing/2014/main" id="{A4805459-36E8-6CFB-4C1E-C243029FD620}"/>
              </a:ext>
              <a:ext uri="{C183D7F6-B498-43B3-948B-1728B52AA6E4}">
                <adec:decorative xmlns:adec="http://schemas.microsoft.com/office/drawing/2017/decorative" val="0"/>
              </a:ext>
            </a:extLst>
          </p:cNvPr>
          <p:cNvSpPr/>
          <p:nvPr/>
        </p:nvSpPr>
        <p:spPr>
          <a:xfrm>
            <a:off x="2244011" y="2085619"/>
            <a:ext cx="2371842" cy="956107"/>
          </a:xfrm>
          <a:prstGeom prst="ellipse">
            <a:avLst/>
          </a:prstGeom>
          <a:solidFill>
            <a:schemeClr val="accent6"/>
          </a:solidFill>
          <a:ln w="19050" cap="flat" cmpd="sng">
            <a:solidFill>
              <a:schemeClr val="tx2"/>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1">
            <a:noAutofit/>
          </a:bodyPr>
          <a:lstStyle/>
          <a:p>
            <a:pPr algn="ctr"/>
            <a:r>
              <a:rPr lang="en-US" sz="1600" dirty="0">
                <a:cs typeface="Arial"/>
              </a:rPr>
              <a:t>Themes</a:t>
            </a:r>
          </a:p>
        </p:txBody>
      </p:sp>
      <p:sp>
        <p:nvSpPr>
          <p:cNvPr id="42" name="Google Shape;129;p17">
            <a:extLst>
              <a:ext uri="{FF2B5EF4-FFF2-40B4-BE49-F238E27FC236}">
                <a16:creationId xmlns:a16="http://schemas.microsoft.com/office/drawing/2014/main" id="{64671AA2-0114-8B3D-F06A-6D1D5D454C9E}"/>
              </a:ext>
              <a:ext uri="{C183D7F6-B498-43B3-948B-1728B52AA6E4}">
                <adec:decorative xmlns:adec="http://schemas.microsoft.com/office/drawing/2017/decorative" val="0"/>
              </a:ext>
            </a:extLst>
          </p:cNvPr>
          <p:cNvSpPr/>
          <p:nvPr/>
        </p:nvSpPr>
        <p:spPr>
          <a:xfrm>
            <a:off x="4890808" y="1372008"/>
            <a:ext cx="2371842" cy="956107"/>
          </a:xfrm>
          <a:prstGeom prst="ellipse">
            <a:avLst/>
          </a:prstGeom>
          <a:solidFill>
            <a:schemeClr val="accent6"/>
          </a:solidFill>
          <a:ln w="19050" cap="flat" cmpd="sng">
            <a:solidFill>
              <a:schemeClr val="tx2"/>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1">
            <a:noAutofit/>
          </a:bodyPr>
          <a:lstStyle/>
          <a:p>
            <a:pPr algn="ctr"/>
            <a:r>
              <a:rPr lang="en-US" sz="1600" dirty="0">
                <a:cs typeface="Arial"/>
              </a:rPr>
              <a:t>Settings</a:t>
            </a:r>
          </a:p>
        </p:txBody>
      </p:sp>
      <p:sp>
        <p:nvSpPr>
          <p:cNvPr id="43" name="Google Shape;137;p17">
            <a:extLst>
              <a:ext uri="{FF2B5EF4-FFF2-40B4-BE49-F238E27FC236}">
                <a16:creationId xmlns:a16="http://schemas.microsoft.com/office/drawing/2014/main" id="{FA6E0E65-9C6F-FEE2-23D7-693B172F333E}"/>
              </a:ext>
              <a:ext uri="{C183D7F6-B498-43B3-948B-1728B52AA6E4}">
                <adec:decorative xmlns:adec="http://schemas.microsoft.com/office/drawing/2017/decorative" val="0"/>
              </a:ext>
            </a:extLst>
          </p:cNvPr>
          <p:cNvSpPr/>
          <p:nvPr/>
        </p:nvSpPr>
        <p:spPr>
          <a:xfrm>
            <a:off x="7800592" y="2168587"/>
            <a:ext cx="1960200" cy="790171"/>
          </a:xfrm>
          <a:prstGeom prst="ellipse">
            <a:avLst/>
          </a:prstGeom>
          <a:solidFill>
            <a:schemeClr val="accent6"/>
          </a:solidFill>
          <a:ln w="19050" cap="flat" cmpd="sng">
            <a:solidFill>
              <a:schemeClr val="tx2"/>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1">
            <a:noAutofit/>
          </a:bodyPr>
          <a:lstStyle/>
          <a:p>
            <a:pPr algn="ctr"/>
            <a:r>
              <a:rPr lang="en-US" sz="1600" dirty="0">
                <a:cs typeface="Arial"/>
              </a:rPr>
              <a:t>Mood/ atmosphere</a:t>
            </a:r>
          </a:p>
        </p:txBody>
      </p:sp>
      <p:sp>
        <p:nvSpPr>
          <p:cNvPr id="45" name="Google Shape;140;p17">
            <a:extLst>
              <a:ext uri="{FF2B5EF4-FFF2-40B4-BE49-F238E27FC236}">
                <a16:creationId xmlns:a16="http://schemas.microsoft.com/office/drawing/2014/main" id="{9125FC8E-95A1-1EEF-7E9E-C203653A3F4F}"/>
              </a:ext>
              <a:ext uri="{C183D7F6-B498-43B3-948B-1728B52AA6E4}">
                <adec:decorative xmlns:adec="http://schemas.microsoft.com/office/drawing/2017/decorative" val="0"/>
              </a:ext>
            </a:extLst>
          </p:cNvPr>
          <p:cNvSpPr/>
          <p:nvPr/>
        </p:nvSpPr>
        <p:spPr>
          <a:xfrm>
            <a:off x="8601074" y="3580742"/>
            <a:ext cx="1960200" cy="790171"/>
          </a:xfrm>
          <a:prstGeom prst="ellipse">
            <a:avLst/>
          </a:prstGeom>
          <a:solidFill>
            <a:schemeClr val="accent6"/>
          </a:solidFill>
          <a:ln w="19050" cap="flat" cmpd="sng">
            <a:solidFill>
              <a:schemeClr val="tx2"/>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1">
            <a:noAutofit/>
          </a:bodyPr>
          <a:lstStyle/>
          <a:p>
            <a:pPr algn="ctr"/>
            <a:r>
              <a:rPr lang="en-US" sz="1600" dirty="0">
                <a:cs typeface="Arial"/>
              </a:rPr>
              <a:t>Elements of dance</a:t>
            </a:r>
          </a:p>
        </p:txBody>
      </p:sp>
      <p:sp>
        <p:nvSpPr>
          <p:cNvPr id="47" name="Google Shape;135;p17">
            <a:extLst>
              <a:ext uri="{FF2B5EF4-FFF2-40B4-BE49-F238E27FC236}">
                <a16:creationId xmlns:a16="http://schemas.microsoft.com/office/drawing/2014/main" id="{AA06E54F-E35C-D0B6-6A4E-90CAEB37B542}"/>
              </a:ext>
              <a:ext uri="{C183D7F6-B498-43B3-948B-1728B52AA6E4}">
                <adec:decorative xmlns:adec="http://schemas.microsoft.com/office/drawing/2017/decorative" val="0"/>
              </a:ext>
            </a:extLst>
          </p:cNvPr>
          <p:cNvSpPr/>
          <p:nvPr/>
        </p:nvSpPr>
        <p:spPr>
          <a:xfrm>
            <a:off x="7800592" y="5132081"/>
            <a:ext cx="1960200" cy="790171"/>
          </a:xfrm>
          <a:prstGeom prst="ellipse">
            <a:avLst/>
          </a:prstGeom>
          <a:solidFill>
            <a:schemeClr val="accent6"/>
          </a:solidFill>
          <a:ln w="19050" cap="flat" cmpd="sng">
            <a:solidFill>
              <a:schemeClr val="tx2"/>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1">
            <a:noAutofit/>
          </a:bodyPr>
          <a:lstStyle/>
          <a:p>
            <a:pPr algn="ctr"/>
            <a:r>
              <a:rPr lang="en-US" sz="1600" dirty="0">
                <a:cs typeface="Arial"/>
              </a:rPr>
              <a:t>Camera techniques</a:t>
            </a:r>
          </a:p>
        </p:txBody>
      </p:sp>
      <p:sp>
        <p:nvSpPr>
          <p:cNvPr id="44" name="Google Shape;139;p17">
            <a:extLst>
              <a:ext uri="{FF2B5EF4-FFF2-40B4-BE49-F238E27FC236}">
                <a16:creationId xmlns:a16="http://schemas.microsoft.com/office/drawing/2014/main" id="{DD75B833-5FEE-46EE-331A-0D77F51CF196}"/>
              </a:ext>
              <a:ext uri="{C183D7F6-B498-43B3-948B-1728B52AA6E4}">
                <adec:decorative xmlns:adec="http://schemas.microsoft.com/office/drawing/2017/decorative" val="0"/>
              </a:ext>
            </a:extLst>
          </p:cNvPr>
          <p:cNvSpPr/>
          <p:nvPr/>
        </p:nvSpPr>
        <p:spPr>
          <a:xfrm>
            <a:off x="4910316" y="5660778"/>
            <a:ext cx="2371842" cy="956107"/>
          </a:xfrm>
          <a:prstGeom prst="ellipse">
            <a:avLst/>
          </a:prstGeom>
          <a:solidFill>
            <a:schemeClr val="accent6"/>
          </a:solidFill>
          <a:ln w="19050" cap="flat" cmpd="sng">
            <a:solidFill>
              <a:schemeClr val="tx2"/>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1">
            <a:noAutofit/>
          </a:bodyPr>
          <a:lstStyle/>
          <a:p>
            <a:pPr algn="ctr"/>
            <a:r>
              <a:rPr lang="en-US" sz="1600" dirty="0">
                <a:cs typeface="Arial"/>
              </a:rPr>
              <a:t>Editing techniques</a:t>
            </a:r>
          </a:p>
        </p:txBody>
      </p:sp>
      <p:sp>
        <p:nvSpPr>
          <p:cNvPr id="46" name="Google Shape;131;p17">
            <a:extLst>
              <a:ext uri="{FF2B5EF4-FFF2-40B4-BE49-F238E27FC236}">
                <a16:creationId xmlns:a16="http://schemas.microsoft.com/office/drawing/2014/main" id="{022D806C-62D3-1A08-2C3B-BC8FD9634818}"/>
              </a:ext>
              <a:ext uri="{C183D7F6-B498-43B3-948B-1728B52AA6E4}">
                <adec:decorative xmlns:adec="http://schemas.microsoft.com/office/drawing/2017/decorative" val="0"/>
              </a:ext>
            </a:extLst>
          </p:cNvPr>
          <p:cNvSpPr/>
          <p:nvPr/>
        </p:nvSpPr>
        <p:spPr>
          <a:xfrm>
            <a:off x="2247789" y="4883032"/>
            <a:ext cx="2371842" cy="956107"/>
          </a:xfrm>
          <a:prstGeom prst="ellipse">
            <a:avLst/>
          </a:prstGeom>
          <a:solidFill>
            <a:schemeClr val="accent6"/>
          </a:solidFill>
          <a:ln w="19050" cap="flat" cmpd="sng">
            <a:solidFill>
              <a:schemeClr val="tx2"/>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1">
            <a:noAutofit/>
          </a:bodyPr>
          <a:lstStyle/>
          <a:p>
            <a:pPr algn="ctr">
              <a:buClr>
                <a:srgbClr val="000000"/>
              </a:buClr>
              <a:buFont typeface="Arial"/>
            </a:pPr>
            <a:r>
              <a:rPr lang="en-AU" sz="1600" dirty="0">
                <a:solidFill>
                  <a:srgbClr val="000000"/>
                </a:solidFill>
                <a:cs typeface="Arial" panose="020B0604020202020204" pitchFamily="34" charset="0"/>
                <a:sym typeface="Montserrat Medium"/>
              </a:rPr>
              <a:t>Theatrical elements</a:t>
            </a:r>
            <a:endParaRPr sz="1600" dirty="0">
              <a:solidFill>
                <a:srgbClr val="000000"/>
              </a:solidFill>
              <a:cs typeface="Arial" panose="020B0604020202020204" pitchFamily="34" charset="0"/>
              <a:sym typeface="Montserrat Medium"/>
            </a:endParaRPr>
          </a:p>
        </p:txBody>
      </p:sp>
      <p:sp>
        <p:nvSpPr>
          <p:cNvPr id="41" name="Google Shape;138;p17">
            <a:extLst>
              <a:ext uri="{FF2B5EF4-FFF2-40B4-BE49-F238E27FC236}">
                <a16:creationId xmlns:a16="http://schemas.microsoft.com/office/drawing/2014/main" id="{C1D4ADD9-BBBF-1B83-E739-A9109F4F688E}"/>
              </a:ext>
              <a:ext uri="{C183D7F6-B498-43B3-948B-1728B52AA6E4}">
                <adec:decorative xmlns:adec="http://schemas.microsoft.com/office/drawing/2017/decorative" val="0"/>
              </a:ext>
            </a:extLst>
          </p:cNvPr>
          <p:cNvSpPr/>
          <p:nvPr/>
        </p:nvSpPr>
        <p:spPr>
          <a:xfrm>
            <a:off x="1424904" y="3514577"/>
            <a:ext cx="2371842" cy="956107"/>
          </a:xfrm>
          <a:prstGeom prst="ellipse">
            <a:avLst/>
          </a:prstGeom>
          <a:solidFill>
            <a:schemeClr val="accent6"/>
          </a:solidFill>
          <a:ln w="19050" cap="flat" cmpd="sng">
            <a:solidFill>
              <a:schemeClr val="tx2"/>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1">
            <a:noAutofit/>
          </a:bodyPr>
          <a:lstStyle/>
          <a:p>
            <a:r>
              <a:rPr lang="en-US" sz="1600" dirty="0">
                <a:cs typeface="Arial"/>
              </a:rPr>
              <a:t>Accompaniment</a:t>
            </a:r>
            <a:endParaRPr lang="en-US" sz="1600" dirty="0"/>
          </a:p>
        </p:txBody>
      </p:sp>
      <p:sp>
        <p:nvSpPr>
          <p:cNvPr id="10" name="Slide Number Placeholder 9">
            <a:extLst>
              <a:ext uri="{FF2B5EF4-FFF2-40B4-BE49-F238E27FC236}">
                <a16:creationId xmlns:a16="http://schemas.microsoft.com/office/drawing/2014/main" id="{CA3CFD4B-091E-1C4F-A033-D4D911BA64D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48</a:t>
            </a:fld>
            <a:endParaRPr lang="en-AU"/>
          </a:p>
        </p:txBody>
      </p:sp>
    </p:spTree>
    <p:extLst>
      <p:ext uri="{BB962C8B-B14F-4D97-AF65-F5344CB8AC3E}">
        <p14:creationId xmlns:p14="http://schemas.microsoft.com/office/powerpoint/2010/main" val="19420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AC9EE-BDE3-9949-80CB-DED4EA8DBEE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E2F7E2B-EC7E-AE68-7060-C587D5751331}"/>
              </a:ext>
            </a:extLst>
          </p:cNvPr>
          <p:cNvSpPr>
            <a:spLocks noGrp="1"/>
          </p:cNvSpPr>
          <p:nvPr>
            <p:ph type="title"/>
          </p:nvPr>
        </p:nvSpPr>
        <p:spPr/>
        <p:txBody>
          <a:bodyPr/>
          <a:lstStyle/>
          <a:p>
            <a:r>
              <a:rPr lang="en-US" dirty="0">
                <a:latin typeface="+mj-lt"/>
                <a:cs typeface="Arial"/>
              </a:rPr>
              <a:t>Formative check-in opportunity 1</a:t>
            </a:r>
            <a:endParaRPr lang="en-US" dirty="0">
              <a:latin typeface="+mj-lt"/>
            </a:endParaRPr>
          </a:p>
        </p:txBody>
      </p:sp>
      <p:sp>
        <p:nvSpPr>
          <p:cNvPr id="7" name="Text Placeholder 6">
            <a:extLst>
              <a:ext uri="{FF2B5EF4-FFF2-40B4-BE49-F238E27FC236}">
                <a16:creationId xmlns:a16="http://schemas.microsoft.com/office/drawing/2014/main" id="{2F8B72AE-483D-9162-CF83-7EBAC9999E95}"/>
              </a:ext>
            </a:extLst>
          </p:cNvPr>
          <p:cNvSpPr>
            <a:spLocks noGrp="1"/>
          </p:cNvSpPr>
          <p:nvPr>
            <p:ph type="body" sz="quarter" idx="18"/>
          </p:nvPr>
        </p:nvSpPr>
        <p:spPr>
          <a:xfrm>
            <a:off x="360000" y="879640"/>
            <a:ext cx="11483999" cy="310015"/>
          </a:xfrm>
        </p:spPr>
        <p:txBody>
          <a:bodyPr/>
          <a:lstStyle/>
          <a:p>
            <a:r>
              <a:rPr lang="en-US">
                <a:solidFill>
                  <a:schemeClr val="accent1">
                    <a:lumMod val="49000"/>
                    <a:lumOff val="51000"/>
                  </a:schemeClr>
                </a:solidFill>
                <a:latin typeface="+mj-lt"/>
                <a:cs typeface="Arial"/>
              </a:rPr>
              <a:t>2.6</a:t>
            </a:r>
            <a:endParaRPr lang="en-US">
              <a:solidFill>
                <a:schemeClr val="accent1">
                  <a:lumMod val="49000"/>
                  <a:lumOff val="51000"/>
                </a:schemeClr>
              </a:solidFill>
              <a:latin typeface="+mj-lt"/>
            </a:endParaRPr>
          </a:p>
        </p:txBody>
      </p:sp>
      <p:sp>
        <p:nvSpPr>
          <p:cNvPr id="10" name="Rectangle: Rounded Corners 9">
            <a:extLst>
              <a:ext uri="{FF2B5EF4-FFF2-40B4-BE49-F238E27FC236}">
                <a16:creationId xmlns:a16="http://schemas.microsoft.com/office/drawing/2014/main" id="{98FE91AB-AB3A-0CC1-49B3-DA2D76689517}"/>
              </a:ext>
            </a:extLst>
          </p:cNvPr>
          <p:cNvSpPr/>
          <p:nvPr/>
        </p:nvSpPr>
        <p:spPr>
          <a:xfrm flipH="1">
            <a:off x="348001" y="1291456"/>
            <a:ext cx="10775995" cy="761998"/>
          </a:xfrm>
          <a:prstGeom prst="round2SameRect">
            <a:avLst/>
          </a:prstGeom>
          <a:solidFill>
            <a:schemeClr val="tx2"/>
          </a:solidFill>
          <a:ln w="28575">
            <a:solidFill>
              <a:schemeClr val="tx2"/>
            </a:solidFill>
          </a:ln>
          <a:effectLst/>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2000" b="1" dirty="0">
                <a:cs typeface="Arial"/>
              </a:rPr>
              <a:t>Before filming</a:t>
            </a:r>
            <a:endParaRPr lang="en-US" sz="2000" b="1" dirty="0"/>
          </a:p>
        </p:txBody>
      </p:sp>
      <p:sp>
        <p:nvSpPr>
          <p:cNvPr id="9" name="Rectangle: Rounded Corners 8">
            <a:extLst>
              <a:ext uri="{FF2B5EF4-FFF2-40B4-BE49-F238E27FC236}">
                <a16:creationId xmlns:a16="http://schemas.microsoft.com/office/drawing/2014/main" id="{8CE11886-CBD5-96B4-A63B-7604A38CC1AC}"/>
              </a:ext>
              <a:ext uri="{C183D7F6-B498-43B3-948B-1728B52AA6E4}">
                <adec:decorative xmlns:adec="http://schemas.microsoft.com/office/drawing/2017/decorative" val="1"/>
              </a:ext>
            </a:extLst>
          </p:cNvPr>
          <p:cNvSpPr/>
          <p:nvPr/>
        </p:nvSpPr>
        <p:spPr>
          <a:xfrm>
            <a:off x="359248" y="2072975"/>
            <a:ext cx="10764752" cy="4623025"/>
          </a:xfrm>
          <a:prstGeom prst="round2SameRect">
            <a:avLst>
              <a:gd name="adj1" fmla="val 0"/>
              <a:gd name="adj2" fmla="val 4164"/>
            </a:avLst>
          </a:prstGeom>
          <a:solidFill>
            <a:schemeClr val="accent6"/>
          </a:solidFill>
          <a:ln w="38100">
            <a:solidFill>
              <a:schemeClr val="tx2"/>
            </a:solidFill>
          </a:ln>
          <a:effectLst/>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spcAft>
                <a:spcPts val="1200"/>
              </a:spcAft>
            </a:pPr>
            <a:r>
              <a:rPr lang="en-US" sz="1600" dirty="0">
                <a:solidFill>
                  <a:srgbClr val="000000"/>
                </a:solidFill>
                <a:ea typeface="+mn-lt"/>
                <a:cs typeface="+mn-lt"/>
              </a:rPr>
              <a:t>Write and submit a half to one page proposal outlining your dance film.</a:t>
            </a:r>
            <a:endParaRPr lang="en-US" sz="1600" dirty="0">
              <a:solidFill>
                <a:srgbClr val="000000"/>
              </a:solidFill>
              <a:cs typeface="Arial"/>
            </a:endParaRPr>
          </a:p>
          <a:p>
            <a:pPr>
              <a:lnSpc>
                <a:spcPct val="150000"/>
              </a:lnSpc>
              <a:spcAft>
                <a:spcPts val="1200"/>
              </a:spcAft>
            </a:pPr>
            <a:r>
              <a:rPr lang="en-US" sz="1600" dirty="0">
                <a:solidFill>
                  <a:srgbClr val="000000"/>
                </a:solidFill>
                <a:ea typeface="+mn-lt"/>
                <a:cs typeface="+mn-lt"/>
              </a:rPr>
              <a:t>The proposal should include:</a:t>
            </a:r>
            <a:endParaRPr lang="en-US" sz="1600" dirty="0">
              <a:solidFill>
                <a:srgbClr val="000000"/>
              </a:solidFill>
              <a:ea typeface="+mn-lt"/>
              <a:cs typeface="Arial"/>
            </a:endParaRPr>
          </a:p>
          <a:p>
            <a:pPr marL="285750" indent="-285750">
              <a:lnSpc>
                <a:spcPct val="150000"/>
              </a:lnSpc>
              <a:spcAft>
                <a:spcPts val="1200"/>
              </a:spcAft>
              <a:buFont typeface="Arial"/>
              <a:buChar char="•"/>
            </a:pPr>
            <a:r>
              <a:rPr lang="en-US" sz="1600" b="1" dirty="0">
                <a:solidFill>
                  <a:srgbClr val="000000"/>
                </a:solidFill>
              </a:rPr>
              <a:t>Working title –</a:t>
            </a:r>
            <a:r>
              <a:rPr lang="en-US" sz="1600" b="1" dirty="0">
                <a:solidFill>
                  <a:srgbClr val="000000"/>
                </a:solidFill>
                <a:ea typeface="+mn-lt"/>
                <a:cs typeface="+mn-lt"/>
              </a:rPr>
              <a:t> </a:t>
            </a:r>
            <a:r>
              <a:rPr lang="en-US" sz="1600" dirty="0">
                <a:solidFill>
                  <a:srgbClr val="000000"/>
                </a:solidFill>
                <a:ea typeface="+mn-lt"/>
                <a:cs typeface="+mn-lt"/>
              </a:rPr>
              <a:t>what is the name of your film (or a placeholder title)?</a:t>
            </a:r>
            <a:endParaRPr lang="en-US" sz="1600" dirty="0">
              <a:ea typeface="+mn-lt"/>
              <a:cs typeface="Arial"/>
            </a:endParaRPr>
          </a:p>
          <a:p>
            <a:pPr marL="285750" indent="-285750">
              <a:lnSpc>
                <a:spcPct val="150000"/>
              </a:lnSpc>
              <a:spcAft>
                <a:spcPts val="1200"/>
              </a:spcAft>
              <a:buFont typeface="Arial"/>
              <a:buChar char="•"/>
            </a:pPr>
            <a:r>
              <a:rPr lang="en-US" sz="1600" b="1" dirty="0">
                <a:solidFill>
                  <a:srgbClr val="000000"/>
                </a:solidFill>
              </a:rPr>
              <a:t>Intent –</a:t>
            </a:r>
            <a:r>
              <a:rPr lang="en-US" sz="1600" b="1" dirty="0">
                <a:solidFill>
                  <a:srgbClr val="000000"/>
                </a:solidFill>
                <a:ea typeface="+mn-lt"/>
                <a:cs typeface="+mn-lt"/>
              </a:rPr>
              <a:t> </a:t>
            </a:r>
            <a:r>
              <a:rPr lang="en-US" sz="1600" dirty="0">
                <a:solidFill>
                  <a:srgbClr val="000000"/>
                </a:solidFill>
                <a:ea typeface="+mn-lt"/>
                <a:cs typeface="+mn-lt"/>
              </a:rPr>
              <a:t>what is the main idea, feeling or story you want to explore?</a:t>
            </a:r>
          </a:p>
          <a:p>
            <a:pPr marL="285750" indent="-285750">
              <a:lnSpc>
                <a:spcPct val="150000"/>
              </a:lnSpc>
              <a:spcAft>
                <a:spcPts val="1200"/>
              </a:spcAft>
              <a:buFont typeface="Arial"/>
              <a:buChar char="•"/>
            </a:pPr>
            <a:r>
              <a:rPr lang="en-US" sz="1600" b="1" dirty="0">
                <a:solidFill>
                  <a:srgbClr val="000000"/>
                </a:solidFill>
              </a:rPr>
              <a:t>Location(s) –</a:t>
            </a:r>
            <a:r>
              <a:rPr lang="en-US" sz="1600" b="1" dirty="0">
                <a:solidFill>
                  <a:srgbClr val="000000"/>
                </a:solidFill>
                <a:ea typeface="+mn-lt"/>
                <a:cs typeface="+mn-lt"/>
              </a:rPr>
              <a:t> </a:t>
            </a:r>
            <a:r>
              <a:rPr lang="en-US" sz="1600" dirty="0">
                <a:solidFill>
                  <a:srgbClr val="000000"/>
                </a:solidFill>
                <a:ea typeface="+mn-lt"/>
                <a:cs typeface="+mn-lt"/>
              </a:rPr>
              <a:t>where do you plan to film? Why does this location suit your idea?</a:t>
            </a:r>
            <a:endParaRPr lang="en-US" sz="1600" dirty="0">
              <a:ea typeface="+mn-lt"/>
              <a:cs typeface="Arial"/>
            </a:endParaRPr>
          </a:p>
          <a:p>
            <a:pPr marL="285750" indent="-285750">
              <a:lnSpc>
                <a:spcPct val="150000"/>
              </a:lnSpc>
              <a:spcAft>
                <a:spcPts val="1200"/>
              </a:spcAft>
              <a:buFont typeface="Arial"/>
              <a:buChar char="•"/>
            </a:pPr>
            <a:r>
              <a:rPr lang="en-US" sz="1600" b="1" dirty="0">
                <a:solidFill>
                  <a:srgbClr val="000000"/>
                </a:solidFill>
              </a:rPr>
              <a:t>Film techniques –</a:t>
            </a:r>
            <a:r>
              <a:rPr lang="en-US" sz="1600" b="1" dirty="0">
                <a:solidFill>
                  <a:srgbClr val="000000"/>
                </a:solidFill>
                <a:ea typeface="+mn-lt"/>
                <a:cs typeface="+mn-lt"/>
              </a:rPr>
              <a:t> </a:t>
            </a:r>
            <a:r>
              <a:rPr lang="en-US" sz="1600" dirty="0">
                <a:solidFill>
                  <a:srgbClr val="000000"/>
                </a:solidFill>
                <a:ea typeface="+mn-lt"/>
                <a:cs typeface="+mn-lt"/>
              </a:rPr>
              <a:t>will you use specific camera angles or movements? Any editing ideas (e.g. slow motion, filters, transitions)?</a:t>
            </a:r>
            <a:endParaRPr lang="en-US" sz="1600" dirty="0">
              <a:ea typeface="+mn-lt"/>
              <a:cs typeface="Arial"/>
            </a:endParaRPr>
          </a:p>
          <a:p>
            <a:pPr marL="285750" indent="-285750">
              <a:lnSpc>
                <a:spcPct val="150000"/>
              </a:lnSpc>
              <a:spcAft>
                <a:spcPts val="1200"/>
              </a:spcAft>
              <a:buFont typeface="Arial"/>
              <a:buChar char="•"/>
            </a:pPr>
            <a:r>
              <a:rPr lang="en-US" sz="1600" b="1" dirty="0">
                <a:solidFill>
                  <a:srgbClr val="000000"/>
                </a:solidFill>
              </a:rPr>
              <a:t>Accompaniment –</a:t>
            </a:r>
            <a:r>
              <a:rPr lang="en-US" sz="1600" b="1" dirty="0">
                <a:solidFill>
                  <a:srgbClr val="000000"/>
                </a:solidFill>
                <a:ea typeface="+mn-lt"/>
                <a:cs typeface="+mn-lt"/>
              </a:rPr>
              <a:t> </a:t>
            </a:r>
            <a:r>
              <a:rPr lang="en-US" sz="1600" dirty="0">
                <a:solidFill>
                  <a:srgbClr val="000000"/>
                </a:solidFill>
                <a:ea typeface="+mn-lt"/>
                <a:cs typeface="+mn-lt"/>
              </a:rPr>
              <a:t>what sound or music will you use? How does it support the mood or movement?</a:t>
            </a:r>
          </a:p>
          <a:p>
            <a:pPr marL="285750" indent="-285750">
              <a:lnSpc>
                <a:spcPct val="150000"/>
              </a:lnSpc>
              <a:spcAft>
                <a:spcPts val="1200"/>
              </a:spcAft>
              <a:buFont typeface="Arial"/>
              <a:buChar char="•"/>
            </a:pPr>
            <a:r>
              <a:rPr lang="en-US" sz="1600" b="1" dirty="0">
                <a:solidFill>
                  <a:srgbClr val="000000"/>
                </a:solidFill>
              </a:rPr>
              <a:t>Elements of dance –</a:t>
            </a:r>
            <a:r>
              <a:rPr lang="en-US" sz="1600" b="1" dirty="0">
                <a:solidFill>
                  <a:srgbClr val="000000"/>
                </a:solidFill>
                <a:ea typeface="+mn-lt"/>
                <a:cs typeface="+mn-lt"/>
              </a:rPr>
              <a:t> </a:t>
            </a:r>
            <a:r>
              <a:rPr lang="en-US" sz="1600" dirty="0">
                <a:solidFill>
                  <a:srgbClr val="000000"/>
                </a:solidFill>
                <a:ea typeface="+mn-lt"/>
                <a:cs typeface="+mn-lt"/>
              </a:rPr>
              <a:t>how will you use the elements of dance to communicate your intent?</a:t>
            </a:r>
          </a:p>
        </p:txBody>
      </p:sp>
      <p:sp>
        <p:nvSpPr>
          <p:cNvPr id="5" name="Slide Number Placeholder 4">
            <a:extLst>
              <a:ext uri="{FF2B5EF4-FFF2-40B4-BE49-F238E27FC236}">
                <a16:creationId xmlns:a16="http://schemas.microsoft.com/office/drawing/2014/main" id="{02F09D13-DADB-1F09-4DD7-47E895C78A4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49</a:t>
            </a:fld>
            <a:endParaRPr lang="en-AU" dirty="0"/>
          </a:p>
        </p:txBody>
      </p:sp>
    </p:spTree>
    <p:extLst>
      <p:ext uri="{BB962C8B-B14F-4D97-AF65-F5344CB8AC3E}">
        <p14:creationId xmlns:p14="http://schemas.microsoft.com/office/powerpoint/2010/main" val="355798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(1)</a:t>
            </a:r>
          </a:p>
        </p:txBody>
      </p:sp>
      <p:sp>
        <p:nvSpPr>
          <p:cNvPr id="6" name="TextBox 5">
            <a:extLst>
              <a:ext uri="{FF2B5EF4-FFF2-40B4-BE49-F238E27FC236}">
                <a16:creationId xmlns:a16="http://schemas.microsoft.com/office/drawing/2014/main" id="{58EB5571-8B9E-E77D-6E27-C6294E396918}"/>
              </a:ext>
            </a:extLst>
          </p:cNvPr>
          <p:cNvSpPr txBox="1"/>
          <p:nvPr/>
        </p:nvSpPr>
        <p:spPr>
          <a:xfrm>
            <a:off x="264160" y="1798320"/>
            <a:ext cx="11671280" cy="4728859"/>
          </a:xfrm>
          <a:prstGeom prst="rect">
            <a:avLst/>
          </a:prstGeom>
          <a:noFill/>
        </p:spPr>
        <p:txBody>
          <a:bodyPr wrap="square" lIns="91440" tIns="45720" rIns="91440" bIns="45720" anchor="t">
            <a:spAutoFit/>
          </a:bodyPr>
          <a:lstStyle/>
          <a:p>
            <a:pPr>
              <a:lnSpc>
                <a:spcPct val="150000"/>
              </a:lnSpc>
              <a:spcAft>
                <a:spcPts val="600"/>
              </a:spcAft>
            </a:pPr>
            <a:r>
              <a:rPr lang="en-AU" sz="2000" b="1" dirty="0">
                <a:solidFill>
                  <a:schemeClr val="accent1"/>
                </a:solidFill>
                <a:cs typeface="Arial"/>
              </a:rPr>
              <a:t>We are learning to</a:t>
            </a:r>
            <a:endParaRPr lang="en-AU" sz="2000" b="1" dirty="0">
              <a:solidFill>
                <a:schemeClr val="accent1"/>
              </a:solidFill>
            </a:endParaRPr>
          </a:p>
          <a:p>
            <a:pPr marL="342900" indent="-342900">
              <a:lnSpc>
                <a:spcPct val="150000"/>
              </a:lnSpc>
              <a:spcAft>
                <a:spcPts val="600"/>
              </a:spcAft>
              <a:buFont typeface="Arial" panose="020B0604020202020204" pitchFamily="34" charset="0"/>
              <a:buChar char="•"/>
            </a:pPr>
            <a:r>
              <a:rPr lang="en-AU" sz="2000" dirty="0"/>
              <a:t>identify features of dance as a genre and how it differs from live performance</a:t>
            </a:r>
            <a:endParaRPr lang="en-AU" dirty="0"/>
          </a:p>
          <a:p>
            <a:pPr marL="342900" lvl="0" indent="-342900">
              <a:lnSpc>
                <a:spcPct val="150000"/>
              </a:lnSpc>
              <a:spcAft>
                <a:spcPts val="600"/>
              </a:spcAft>
              <a:buFont typeface="Arial" panose="020B0604020202020204" pitchFamily="34" charset="0"/>
              <a:buChar char="•"/>
            </a:pPr>
            <a:r>
              <a:rPr lang="en-AU" sz="2000" dirty="0"/>
              <a:t>describe how film techniques shape the perspective of the viewer in a range of dance films</a:t>
            </a:r>
            <a:endParaRPr lang="en-AU" sz="2000" dirty="0">
              <a:cs typeface="Arial"/>
            </a:endParaRPr>
          </a:p>
          <a:p>
            <a:pPr marL="342900" indent="-342900">
              <a:lnSpc>
                <a:spcPct val="150000"/>
              </a:lnSpc>
              <a:spcAft>
                <a:spcPts val="600"/>
              </a:spcAft>
              <a:buFont typeface="Arial" panose="020B0604020202020204" pitchFamily="34" charset="0"/>
              <a:buChar char="•"/>
            </a:pPr>
            <a:r>
              <a:rPr lang="en-AU" sz="2000" dirty="0"/>
              <a:t>investigate the history and pioneers of dance film and their influence on the genre.</a:t>
            </a:r>
            <a:endParaRPr lang="en-AU" sz="2000" dirty="0">
              <a:cs typeface="Arial"/>
            </a:endParaRPr>
          </a:p>
          <a:p>
            <a:pPr>
              <a:lnSpc>
                <a:spcPct val="150000"/>
              </a:lnSpc>
              <a:spcAft>
                <a:spcPts val="600"/>
              </a:spcAft>
            </a:pPr>
            <a:r>
              <a:rPr lang="en-AU" sz="2000" b="1" dirty="0">
                <a:solidFill>
                  <a:schemeClr val="accent1"/>
                </a:solidFill>
                <a:cs typeface="Arial"/>
              </a:rPr>
              <a:t>I can</a:t>
            </a:r>
            <a:endParaRPr lang="en-AU" sz="2000" b="1" dirty="0">
              <a:solidFill>
                <a:schemeClr val="accent1"/>
              </a:solidFill>
              <a:ea typeface="+mn-lt"/>
              <a:cs typeface="Arial"/>
            </a:endParaRPr>
          </a:p>
          <a:p>
            <a:pPr marL="342900" lvl="0" indent="-342900">
              <a:lnSpc>
                <a:spcPct val="150000"/>
              </a:lnSpc>
              <a:spcAft>
                <a:spcPts val="600"/>
              </a:spcAft>
              <a:buFont typeface="Arial" panose="020B0604020202020204" pitchFamily="34" charset="0"/>
              <a:buChar char="•"/>
            </a:pPr>
            <a:r>
              <a:rPr lang="en-AU" sz="2000" dirty="0"/>
              <a:t>identify and explain features that make dance on film different from live performance</a:t>
            </a:r>
            <a:endParaRPr lang="en-AU" sz="2000" dirty="0">
              <a:cs typeface="Arial"/>
            </a:endParaRPr>
          </a:p>
          <a:p>
            <a:pPr marL="342900" lvl="0" indent="-342900">
              <a:lnSpc>
                <a:spcPct val="150000"/>
              </a:lnSpc>
              <a:spcAft>
                <a:spcPts val="600"/>
              </a:spcAft>
              <a:buFont typeface="Arial" panose="020B0604020202020204" pitchFamily="34" charset="0"/>
              <a:buChar char="•"/>
            </a:pPr>
            <a:r>
              <a:rPr lang="en-AU" sz="2000" dirty="0"/>
              <a:t>describe how the use of the camera affects the way an audience experiences dance</a:t>
            </a:r>
            <a:endParaRPr lang="en-AU" sz="2000" dirty="0">
              <a:cs typeface="Arial"/>
            </a:endParaRPr>
          </a:p>
          <a:p>
            <a:pPr marL="342900" indent="-342900">
              <a:lnSpc>
                <a:spcPct val="150000"/>
              </a:lnSpc>
              <a:spcAft>
                <a:spcPts val="600"/>
              </a:spcAft>
              <a:buFont typeface="Arial" panose="020B0604020202020204" pitchFamily="34" charset="0"/>
              <a:buChar char="•"/>
            </a:pPr>
            <a:r>
              <a:rPr lang="en-AU" sz="2000" dirty="0"/>
              <a:t>research a dance film pioneer and present clear information about their contributions, supported by relevant visual examples.</a:t>
            </a:r>
            <a:endParaRPr lang="en-AU" sz="2000" dirty="0">
              <a:cs typeface="Arial"/>
            </a:endParaRPr>
          </a:p>
        </p:txBody>
      </p:sp>
      <p:sp>
        <p:nvSpPr>
          <p:cNvPr id="3" name="Slide Number Placeholder 2">
            <a:extLst>
              <a:ext uri="{FF2B5EF4-FFF2-40B4-BE49-F238E27FC236}">
                <a16:creationId xmlns:a16="http://schemas.microsoft.com/office/drawing/2014/main" id="{1BA46F67-4C81-45BF-BCBF-A0DA6547108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a:t>
            </a:fld>
            <a:endParaRPr lang="en-AU" dirty="0"/>
          </a:p>
        </p:txBody>
      </p:sp>
    </p:spTree>
    <p:extLst>
      <p:ext uri="{BB962C8B-B14F-4D97-AF65-F5344CB8AC3E}">
        <p14:creationId xmlns:p14="http://schemas.microsoft.com/office/powerpoint/2010/main" val="36489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56DC53-77C9-E5DE-92E1-042FB44D1050}"/>
              </a:ext>
            </a:extLst>
          </p:cNvPr>
          <p:cNvSpPr>
            <a:spLocks noGrp="1"/>
          </p:cNvSpPr>
          <p:nvPr>
            <p:ph type="title"/>
          </p:nvPr>
        </p:nvSpPr>
        <p:spPr/>
        <p:txBody>
          <a:bodyPr/>
          <a:lstStyle/>
          <a:p>
            <a:r>
              <a:rPr lang="en-AU" dirty="0">
                <a:latin typeface="+mj-lt"/>
                <a:cs typeface="Arial"/>
              </a:rPr>
              <a:t>Revision of the elements of dance – space</a:t>
            </a:r>
            <a:endParaRPr lang="en-AU" dirty="0">
              <a:latin typeface="+mj-lt"/>
            </a:endParaRPr>
          </a:p>
        </p:txBody>
      </p:sp>
      <p:sp>
        <p:nvSpPr>
          <p:cNvPr id="2" name="Content Placeholder 1">
            <a:extLst>
              <a:ext uri="{FF2B5EF4-FFF2-40B4-BE49-F238E27FC236}">
                <a16:creationId xmlns:a16="http://schemas.microsoft.com/office/drawing/2014/main" id="{628AFF7A-BDA8-CB4A-7204-C186CDF01E42}"/>
              </a:ext>
            </a:extLst>
          </p:cNvPr>
          <p:cNvSpPr>
            <a:spLocks noGrp="1"/>
          </p:cNvSpPr>
          <p:nvPr>
            <p:ph type="body" sz="quarter" idx="18"/>
          </p:nvPr>
        </p:nvSpPr>
        <p:spPr>
          <a:xfrm>
            <a:off x="359999" y="982520"/>
            <a:ext cx="11483999" cy="426461"/>
          </a:xfrm>
        </p:spPr>
        <p:txBody>
          <a:bodyPr vert="horz" lIns="0" tIns="0" rIns="0" bIns="0" rtlCol="0" anchor="t">
            <a:noAutofit/>
          </a:bodyPr>
          <a:lstStyle/>
          <a:p>
            <a:r>
              <a:rPr lang="en-US" dirty="0">
                <a:latin typeface="+mj-lt"/>
                <a:cs typeface="Arial"/>
              </a:rPr>
              <a:t>2.7a</a:t>
            </a:r>
          </a:p>
        </p:txBody>
      </p:sp>
      <p:sp>
        <p:nvSpPr>
          <p:cNvPr id="5" name="Text Placeholder 4" descr="3.2c">
            <a:extLst>
              <a:ext uri="{FF2B5EF4-FFF2-40B4-BE49-F238E27FC236}">
                <a16:creationId xmlns:a16="http://schemas.microsoft.com/office/drawing/2014/main" id="{2C960F47-240F-2F27-C0CA-0D7E36C94359}"/>
              </a:ext>
            </a:extLst>
          </p:cNvPr>
          <p:cNvSpPr>
            <a:spLocks noGrp="1"/>
          </p:cNvSpPr>
          <p:nvPr>
            <p:ph type="body" sz="quarter" idx="17"/>
          </p:nvPr>
        </p:nvSpPr>
        <p:spPr>
          <a:xfrm>
            <a:off x="360000" y="1567086"/>
            <a:ext cx="5809794" cy="4807835"/>
          </a:xfrm>
        </p:spPr>
        <p:txBody>
          <a:bodyPr vert="horz" lIns="0" tIns="0" rIns="0" bIns="0" rtlCol="0" anchor="t">
            <a:noAutofit/>
          </a:bodyPr>
          <a:lstStyle/>
          <a:p>
            <a:r>
              <a:rPr lang="en-AU" sz="2400" dirty="0">
                <a:latin typeface="+mn-lt"/>
                <a:cs typeface="Arial"/>
              </a:rPr>
              <a:t>Before moving on to the next learning sequence, let’s first revise the elements of dance – </a:t>
            </a:r>
            <a:r>
              <a:rPr lang="en-AU" sz="2400" dirty="0">
                <a:solidFill>
                  <a:schemeClr val="accent2"/>
                </a:solidFill>
                <a:latin typeface="+mn-lt"/>
                <a:cs typeface="Arial"/>
                <a:hlinkClick r:id="rId3">
                  <a:extLst>
                    <a:ext uri="{A12FA001-AC4F-418D-AE19-62706E023703}">
                      <ahyp:hlinkClr xmlns:ahyp="http://schemas.microsoft.com/office/drawing/2018/hyperlinkcolor" val="tx"/>
                    </a:ext>
                  </a:extLst>
                </a:hlinkClick>
              </a:rPr>
              <a:t>space</a:t>
            </a:r>
            <a:r>
              <a:rPr lang="en-AU" sz="2400" dirty="0">
                <a:latin typeface="+mn-lt"/>
                <a:cs typeface="Arial"/>
              </a:rPr>
              <a:t>.</a:t>
            </a:r>
            <a:endParaRPr lang="en-US" sz="2400" dirty="0">
              <a:latin typeface="+mn-lt"/>
              <a:cs typeface="Arial"/>
            </a:endParaRPr>
          </a:p>
        </p:txBody>
      </p:sp>
      <p:pic>
        <p:nvPicPr>
          <p:cNvPr id="12" name="Picture 11" descr="A silhouette of two people dancing, symbolising the element of space in dance.">
            <a:extLst>
              <a:ext uri="{FF2B5EF4-FFF2-40B4-BE49-F238E27FC236}">
                <a16:creationId xmlns:a16="http://schemas.microsoft.com/office/drawing/2014/main" id="{6B11B850-D807-A15D-D63C-38FDB0EC6EA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11347" y="1128263"/>
            <a:ext cx="5132651" cy="5229632"/>
          </a:xfrm>
          <a:prstGeom prst="rect">
            <a:avLst/>
          </a:prstGeom>
        </p:spPr>
      </p:pic>
      <p:sp>
        <p:nvSpPr>
          <p:cNvPr id="6" name="Slide Number Placeholder 5">
            <a:extLst>
              <a:ext uri="{FF2B5EF4-FFF2-40B4-BE49-F238E27FC236}">
                <a16:creationId xmlns:a16="http://schemas.microsoft.com/office/drawing/2014/main" id="{A58C78CA-48C5-B3A6-170E-4D79C6980AA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50</a:t>
            </a:fld>
            <a:endParaRPr lang="en-AU"/>
          </a:p>
        </p:txBody>
      </p:sp>
    </p:spTree>
    <p:extLst>
      <p:ext uri="{BB962C8B-B14F-4D97-AF65-F5344CB8AC3E}">
        <p14:creationId xmlns:p14="http://schemas.microsoft.com/office/powerpoint/2010/main" val="72855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6AD4B-8398-88E7-5F6D-249DCFDABF7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E47476-5A85-DA2C-7B0F-CA0DB46F894C}"/>
              </a:ext>
            </a:extLst>
          </p:cNvPr>
          <p:cNvSpPr>
            <a:spLocks noGrp="1"/>
          </p:cNvSpPr>
          <p:nvPr>
            <p:ph type="title"/>
          </p:nvPr>
        </p:nvSpPr>
        <p:spPr/>
        <p:txBody>
          <a:bodyPr/>
          <a:lstStyle/>
          <a:p>
            <a:r>
              <a:rPr lang="en-AU" dirty="0">
                <a:latin typeface="Arial"/>
                <a:cs typeface="Arial"/>
              </a:rPr>
              <a:t>Revision of the elements of dance – time and dynamics</a:t>
            </a:r>
          </a:p>
        </p:txBody>
      </p:sp>
      <p:sp>
        <p:nvSpPr>
          <p:cNvPr id="2" name="Content Placeholder 1">
            <a:extLst>
              <a:ext uri="{FF2B5EF4-FFF2-40B4-BE49-F238E27FC236}">
                <a16:creationId xmlns:a16="http://schemas.microsoft.com/office/drawing/2014/main" id="{B94E4048-3AB0-45A9-8406-A83002FFF0C2}"/>
              </a:ext>
            </a:extLst>
          </p:cNvPr>
          <p:cNvSpPr>
            <a:spLocks noGrp="1"/>
          </p:cNvSpPr>
          <p:nvPr>
            <p:ph type="body" sz="quarter" idx="18"/>
          </p:nvPr>
        </p:nvSpPr>
        <p:spPr/>
        <p:txBody>
          <a:bodyPr vert="horz" lIns="0" tIns="0" rIns="0" bIns="0" rtlCol="0" anchor="t">
            <a:noAutofit/>
          </a:bodyPr>
          <a:lstStyle/>
          <a:p>
            <a:r>
              <a:rPr lang="en-US" dirty="0">
                <a:latin typeface="Arial"/>
                <a:cs typeface="Arial"/>
              </a:rPr>
              <a:t>2.7b</a:t>
            </a:r>
          </a:p>
        </p:txBody>
      </p:sp>
      <p:sp>
        <p:nvSpPr>
          <p:cNvPr id="5" name="Text Placeholder 4">
            <a:extLst>
              <a:ext uri="{FF2B5EF4-FFF2-40B4-BE49-F238E27FC236}">
                <a16:creationId xmlns:a16="http://schemas.microsoft.com/office/drawing/2014/main" id="{739F7FAA-8434-1440-0767-3AF30678D9A2}"/>
              </a:ext>
            </a:extLst>
          </p:cNvPr>
          <p:cNvSpPr>
            <a:spLocks noGrp="1"/>
          </p:cNvSpPr>
          <p:nvPr>
            <p:ph type="body" sz="quarter" idx="17"/>
          </p:nvPr>
        </p:nvSpPr>
        <p:spPr>
          <a:xfrm>
            <a:off x="360000" y="1567086"/>
            <a:ext cx="5357406" cy="4807835"/>
          </a:xfrm>
        </p:spPr>
        <p:txBody>
          <a:bodyPr vert="horz" lIns="0" tIns="0" rIns="0" bIns="0" rtlCol="0" anchor="t">
            <a:noAutofit/>
          </a:bodyPr>
          <a:lstStyle/>
          <a:p>
            <a:r>
              <a:rPr lang="en-AU" dirty="0">
                <a:latin typeface="+mn-lt"/>
                <a:cs typeface="Arial"/>
              </a:rPr>
              <a:t>Before moving on to the next learning sequence, let’s first revise the elements of dance:</a:t>
            </a:r>
            <a:endParaRPr lang="en-US" dirty="0">
              <a:latin typeface="+mn-lt"/>
              <a:cs typeface="Arial"/>
            </a:endParaRPr>
          </a:p>
          <a:p>
            <a:r>
              <a:rPr lang="en-AU" dirty="0">
                <a:solidFill>
                  <a:schemeClr val="accent2"/>
                </a:solidFill>
                <a:latin typeface="+mn-lt"/>
                <a:cs typeface="Arial"/>
                <a:hlinkClick r:id="rId3">
                  <a:extLst>
                    <a:ext uri="{A12FA001-AC4F-418D-AE19-62706E023703}">
                      <ahyp:hlinkClr xmlns:ahyp="http://schemas.microsoft.com/office/drawing/2018/hyperlinkcolor" val="tx"/>
                    </a:ext>
                  </a:extLst>
                </a:hlinkClick>
              </a:rPr>
              <a:t>time</a:t>
            </a:r>
            <a:r>
              <a:rPr lang="en-AU" dirty="0">
                <a:latin typeface="+mn-lt"/>
                <a:cs typeface="Arial"/>
              </a:rPr>
              <a:t> and </a:t>
            </a:r>
            <a:r>
              <a:rPr lang="en-AU" dirty="0">
                <a:solidFill>
                  <a:schemeClr val="accent2"/>
                </a:solidFill>
                <a:latin typeface="+mn-lt"/>
                <a:cs typeface="Arial"/>
                <a:hlinkClick r:id="rId4">
                  <a:extLst>
                    <a:ext uri="{A12FA001-AC4F-418D-AE19-62706E023703}">
                      <ahyp:hlinkClr xmlns:ahyp="http://schemas.microsoft.com/office/drawing/2018/hyperlinkcolor" val="tx"/>
                    </a:ext>
                  </a:extLst>
                </a:hlinkClick>
              </a:rPr>
              <a:t>dynamics</a:t>
            </a:r>
            <a:r>
              <a:rPr lang="en-AU" dirty="0">
                <a:latin typeface="+mn-lt"/>
                <a:cs typeface="Arial"/>
              </a:rPr>
              <a:t>.</a:t>
            </a:r>
            <a:endParaRPr lang="en-US" dirty="0">
              <a:latin typeface="+mn-lt"/>
              <a:cs typeface="Arial"/>
            </a:endParaRPr>
          </a:p>
        </p:txBody>
      </p:sp>
      <p:pic>
        <p:nvPicPr>
          <p:cNvPr id="6" name="Picture 5" descr="A dancer in a clock to represent the element of time. ">
            <a:extLst>
              <a:ext uri="{FF2B5EF4-FFF2-40B4-BE49-F238E27FC236}">
                <a16:creationId xmlns:a16="http://schemas.microsoft.com/office/drawing/2014/main" id="{79B24083-F414-8066-A466-457F1A7306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81399" y="665018"/>
            <a:ext cx="4110990" cy="4110990"/>
          </a:xfrm>
          <a:prstGeom prst="rect">
            <a:avLst/>
          </a:prstGeom>
        </p:spPr>
      </p:pic>
      <p:pic>
        <p:nvPicPr>
          <p:cNvPr id="8" name="Picture 7" descr="Two dancers side by side moving with different dynamics">
            <a:extLst>
              <a:ext uri="{FF2B5EF4-FFF2-40B4-BE49-F238E27FC236}">
                <a16:creationId xmlns:a16="http://schemas.microsoft.com/office/drawing/2014/main" id="{C32A7A3E-A502-12E5-6287-C6C8A41FDEA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09351" y="2861483"/>
            <a:ext cx="3829050" cy="3829050"/>
          </a:xfrm>
          <a:prstGeom prst="rect">
            <a:avLst/>
          </a:prstGeom>
        </p:spPr>
      </p:pic>
      <p:sp>
        <p:nvSpPr>
          <p:cNvPr id="7" name="Slide Number Placeholder 6">
            <a:extLst>
              <a:ext uri="{FF2B5EF4-FFF2-40B4-BE49-F238E27FC236}">
                <a16:creationId xmlns:a16="http://schemas.microsoft.com/office/drawing/2014/main" id="{6C075F0F-723E-DFDA-9053-B5D83E17233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51</a:t>
            </a:fld>
            <a:endParaRPr lang="en-AU"/>
          </a:p>
        </p:txBody>
      </p:sp>
    </p:spTree>
    <p:extLst>
      <p:ext uri="{BB962C8B-B14F-4D97-AF65-F5344CB8AC3E}">
        <p14:creationId xmlns:p14="http://schemas.microsoft.com/office/powerpoint/2010/main" val="119907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6C23C-C490-DC09-53D6-FA30D823412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4102F29-7969-165B-8E87-066ED9CEC4D0}"/>
              </a:ext>
            </a:extLst>
          </p:cNvPr>
          <p:cNvSpPr>
            <a:spLocks noGrp="1"/>
          </p:cNvSpPr>
          <p:nvPr>
            <p:ph type="title"/>
          </p:nvPr>
        </p:nvSpPr>
        <p:spPr>
          <a:xfrm>
            <a:off x="295588" y="274359"/>
            <a:ext cx="11397803" cy="545601"/>
          </a:xfrm>
        </p:spPr>
        <p:txBody>
          <a:bodyPr lIns="0"/>
          <a:lstStyle/>
          <a:p>
            <a:r>
              <a:rPr lang="en-US" dirty="0">
                <a:latin typeface="+mj-lt"/>
                <a:cs typeface="Arial"/>
              </a:rPr>
              <a:t>Elements of dance</a:t>
            </a:r>
            <a:endParaRPr lang="en-US" dirty="0">
              <a:latin typeface="+mj-lt"/>
            </a:endParaRPr>
          </a:p>
        </p:txBody>
      </p:sp>
      <p:sp>
        <p:nvSpPr>
          <p:cNvPr id="8" name="TextBox 7">
            <a:extLst>
              <a:ext uri="{FF2B5EF4-FFF2-40B4-BE49-F238E27FC236}">
                <a16:creationId xmlns:a16="http://schemas.microsoft.com/office/drawing/2014/main" id="{9E2E45BC-371E-1466-19C7-2BC3B8258DD2}"/>
              </a:ext>
            </a:extLst>
          </p:cNvPr>
          <p:cNvSpPr txBox="1"/>
          <p:nvPr/>
        </p:nvSpPr>
        <p:spPr>
          <a:xfrm>
            <a:off x="295588" y="819960"/>
            <a:ext cx="6096000" cy="400110"/>
          </a:xfrm>
          <a:prstGeom prst="rect">
            <a:avLst/>
          </a:prstGeom>
          <a:noFill/>
        </p:spPr>
        <p:txBody>
          <a:bodyPr wrap="square" lIns="0">
            <a:spAutoFit/>
          </a:bodyPr>
          <a:lstStyle/>
          <a:p>
            <a:r>
              <a:rPr lang="en-US" sz="2000" dirty="0">
                <a:solidFill>
                  <a:schemeClr val="accent1">
                    <a:lumMod val="49000"/>
                    <a:lumOff val="51000"/>
                  </a:schemeClr>
                </a:solidFill>
                <a:latin typeface="+mj-lt"/>
                <a:cs typeface="Arial"/>
              </a:rPr>
              <a:t>2.7c</a:t>
            </a:r>
            <a:endParaRPr lang="en-US" sz="2000" dirty="0">
              <a:solidFill>
                <a:schemeClr val="accent1">
                  <a:lumMod val="49000"/>
                  <a:lumOff val="51000"/>
                </a:schemeClr>
              </a:solidFill>
              <a:latin typeface="+mj-lt"/>
            </a:endParaRPr>
          </a:p>
        </p:txBody>
      </p:sp>
      <p:sp>
        <p:nvSpPr>
          <p:cNvPr id="10" name="Rectangle: Rounded Corners 9">
            <a:extLst>
              <a:ext uri="{FF2B5EF4-FFF2-40B4-BE49-F238E27FC236}">
                <a16:creationId xmlns:a16="http://schemas.microsoft.com/office/drawing/2014/main" id="{DA65DF97-9047-7E57-9477-B2D1DFF4C899}"/>
              </a:ext>
            </a:extLst>
          </p:cNvPr>
          <p:cNvSpPr/>
          <p:nvPr/>
        </p:nvSpPr>
        <p:spPr>
          <a:xfrm>
            <a:off x="295588" y="1591813"/>
            <a:ext cx="11545509" cy="1521995"/>
          </a:xfrm>
          <a:prstGeom prst="roundRect">
            <a:avLst/>
          </a:prstGeom>
          <a:solidFill>
            <a:schemeClr val="accent6"/>
          </a:solidFill>
          <a:ln w="38100">
            <a:solidFill>
              <a:schemeClr val="tx2"/>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pPr>
            <a:r>
              <a:rPr lang="en-US" sz="2000" dirty="0">
                <a:solidFill>
                  <a:schemeClr val="tx1"/>
                </a:solidFill>
                <a:ea typeface="+mn-lt"/>
                <a:cs typeface="+mn-lt"/>
              </a:rPr>
              <a:t>Brainstorm movement ideas by considering the elements of dance and selecting the components most relevant to your intent. Then, move your body and improvise by experimenting with your selected space, time and dynamics components.</a:t>
            </a:r>
            <a:endParaRPr lang="en-US" sz="2000" dirty="0">
              <a:solidFill>
                <a:schemeClr val="tx1"/>
              </a:solidFill>
              <a:cs typeface="Arial"/>
            </a:endParaRPr>
          </a:p>
        </p:txBody>
      </p:sp>
      <p:pic>
        <p:nvPicPr>
          <p:cNvPr id="5" name="Picture 4" descr="A silhouette of two people dancing with different levels to represent space&#10;&#10;">
            <a:extLst>
              <a:ext uri="{FF2B5EF4-FFF2-40B4-BE49-F238E27FC236}">
                <a16:creationId xmlns:a16="http://schemas.microsoft.com/office/drawing/2014/main" id="{53012B43-C823-CF1D-1CB8-191D2F42282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7573" y="3485551"/>
            <a:ext cx="2652688" cy="2652688"/>
          </a:xfrm>
          <a:prstGeom prst="rect">
            <a:avLst/>
          </a:prstGeom>
        </p:spPr>
      </p:pic>
      <p:pic>
        <p:nvPicPr>
          <p:cNvPr id="4" name="Graphic 6" descr="A dancer in a clock to represent time.">
            <a:extLst>
              <a:ext uri="{FF2B5EF4-FFF2-40B4-BE49-F238E27FC236}">
                <a16:creationId xmlns:a16="http://schemas.microsoft.com/office/drawing/2014/main" id="{1F688237-1BDB-1DD6-2622-F693B13002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42326" y="3485551"/>
            <a:ext cx="2763982" cy="2763982"/>
          </a:xfrm>
          <a:prstGeom prst="rect">
            <a:avLst/>
          </a:prstGeom>
        </p:spPr>
      </p:pic>
      <p:pic>
        <p:nvPicPr>
          <p:cNvPr id="7" name="Graphic 6" descr="Two dancers side by side moving with different dynamics">
            <a:extLst>
              <a:ext uri="{FF2B5EF4-FFF2-40B4-BE49-F238E27FC236}">
                <a16:creationId xmlns:a16="http://schemas.microsoft.com/office/drawing/2014/main" id="{0DEC28F8-457D-325B-36CD-C0BE74E3BF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08373" y="3485551"/>
            <a:ext cx="2763982" cy="2874818"/>
          </a:xfrm>
          <a:prstGeom prst="rect">
            <a:avLst/>
          </a:prstGeom>
        </p:spPr>
      </p:pic>
      <p:sp>
        <p:nvSpPr>
          <p:cNvPr id="6" name="Slide Number Placeholder 5">
            <a:extLst>
              <a:ext uri="{FF2B5EF4-FFF2-40B4-BE49-F238E27FC236}">
                <a16:creationId xmlns:a16="http://schemas.microsoft.com/office/drawing/2014/main" id="{6F5407D1-12A3-3BE4-B060-C9265646C06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52</a:t>
            </a:fld>
            <a:endParaRPr lang="en-AU" dirty="0"/>
          </a:p>
        </p:txBody>
      </p:sp>
    </p:spTree>
    <p:extLst>
      <p:ext uri="{BB962C8B-B14F-4D97-AF65-F5344CB8AC3E}">
        <p14:creationId xmlns:p14="http://schemas.microsoft.com/office/powerpoint/2010/main" val="329691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382A7-A293-4C29-00FC-2B48A17F66A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25FB09E-5966-C604-B072-31C37EE1F78C}"/>
              </a:ext>
            </a:extLst>
          </p:cNvPr>
          <p:cNvSpPr>
            <a:spLocks noGrp="1"/>
          </p:cNvSpPr>
          <p:nvPr>
            <p:ph type="title"/>
          </p:nvPr>
        </p:nvSpPr>
        <p:spPr/>
        <p:txBody>
          <a:bodyPr/>
          <a:lstStyle/>
          <a:p>
            <a:r>
              <a:rPr lang="en-US" dirty="0">
                <a:latin typeface="+mj-lt"/>
                <a:cs typeface="Arial"/>
              </a:rPr>
              <a:t>Questions to consider on space</a:t>
            </a:r>
            <a:endParaRPr lang="en-US" dirty="0">
              <a:latin typeface="+mj-lt"/>
            </a:endParaRPr>
          </a:p>
        </p:txBody>
      </p:sp>
      <p:sp>
        <p:nvSpPr>
          <p:cNvPr id="5" name="Text Placeholder 4">
            <a:extLst>
              <a:ext uri="{FF2B5EF4-FFF2-40B4-BE49-F238E27FC236}">
                <a16:creationId xmlns:a16="http://schemas.microsoft.com/office/drawing/2014/main" id="{E2225DF0-3F43-3ECA-0E96-16BC51461173}"/>
              </a:ext>
            </a:extLst>
          </p:cNvPr>
          <p:cNvSpPr>
            <a:spLocks noGrp="1"/>
          </p:cNvSpPr>
          <p:nvPr>
            <p:ph type="body" sz="quarter" idx="18"/>
          </p:nvPr>
        </p:nvSpPr>
        <p:spPr/>
        <p:txBody>
          <a:bodyPr/>
          <a:lstStyle/>
          <a:p>
            <a:r>
              <a:rPr lang="en-US" dirty="0">
                <a:latin typeface="+mj-lt"/>
                <a:cs typeface="Arial"/>
              </a:rPr>
              <a:t>2.7d </a:t>
            </a:r>
            <a:endParaRPr lang="en-US" dirty="0">
              <a:latin typeface="+mj-lt"/>
            </a:endParaRPr>
          </a:p>
        </p:txBody>
      </p:sp>
      <p:sp>
        <p:nvSpPr>
          <p:cNvPr id="4" name="Rectangle 3">
            <a:extLst>
              <a:ext uri="{FF2B5EF4-FFF2-40B4-BE49-F238E27FC236}">
                <a16:creationId xmlns:a16="http://schemas.microsoft.com/office/drawing/2014/main" id="{D23AB993-68B7-F322-A441-3E1981B34E6A}"/>
              </a:ext>
              <a:ext uri="{C183D7F6-B498-43B3-948B-1728B52AA6E4}">
                <adec:decorative xmlns:adec="http://schemas.microsoft.com/office/drawing/2017/decorative" val="1"/>
              </a:ext>
            </a:extLst>
          </p:cNvPr>
          <p:cNvSpPr/>
          <p:nvPr/>
        </p:nvSpPr>
        <p:spPr>
          <a:xfrm>
            <a:off x="0" y="1613043"/>
            <a:ext cx="12192000" cy="5244957"/>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622694EE-22C1-1CFA-51D6-7DAF18AB344D}"/>
              </a:ext>
            </a:extLst>
          </p:cNvPr>
          <p:cNvSpPr txBox="1"/>
          <p:nvPr/>
        </p:nvSpPr>
        <p:spPr>
          <a:xfrm>
            <a:off x="359998" y="1736244"/>
            <a:ext cx="11490149" cy="495975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US" b="1" dirty="0">
                <a:cs typeface="Arial"/>
              </a:rPr>
              <a:t>Space</a:t>
            </a:r>
            <a:endParaRPr lang="en-US" sz="2000" dirty="0">
              <a:cs typeface="Arial"/>
            </a:endParaRPr>
          </a:p>
          <a:p>
            <a:pPr marL="342900" indent="-342900">
              <a:lnSpc>
                <a:spcPct val="150000"/>
              </a:lnSpc>
              <a:spcAft>
                <a:spcPts val="1200"/>
              </a:spcAft>
              <a:buFont typeface="Arial" panose="020B0604020202020204" pitchFamily="34" charset="0"/>
              <a:buChar char="•"/>
            </a:pPr>
            <a:r>
              <a:rPr lang="en-US" sz="2000" b="1" dirty="0">
                <a:cs typeface="Arial"/>
              </a:rPr>
              <a:t>Shape – </a:t>
            </a:r>
            <a:r>
              <a:rPr lang="en-US" sz="2000" dirty="0">
                <a:cs typeface="Arial"/>
              </a:rPr>
              <a:t>What types of shapes best suit your intent? For example, straight, curved.</a:t>
            </a:r>
          </a:p>
          <a:p>
            <a:pPr marL="342900" indent="-342900">
              <a:lnSpc>
                <a:spcPct val="150000"/>
              </a:lnSpc>
              <a:spcAft>
                <a:spcPts val="1200"/>
              </a:spcAft>
              <a:buFont typeface="Arial" panose="020B0604020202020204" pitchFamily="34" charset="0"/>
              <a:buChar char="•"/>
            </a:pPr>
            <a:r>
              <a:rPr lang="en-US" sz="2000" b="1" dirty="0">
                <a:cs typeface="Arial"/>
              </a:rPr>
              <a:t>Level – </a:t>
            </a:r>
            <a:r>
              <a:rPr lang="en-US" sz="2000" dirty="0">
                <a:cs typeface="Arial"/>
              </a:rPr>
              <a:t>What level (high, medium, low) could help convey your intent?</a:t>
            </a:r>
          </a:p>
          <a:p>
            <a:pPr marL="342900" indent="-342900">
              <a:lnSpc>
                <a:spcPct val="150000"/>
              </a:lnSpc>
              <a:spcAft>
                <a:spcPts val="1200"/>
              </a:spcAft>
              <a:buFont typeface="Arial" panose="020B0604020202020204" pitchFamily="34" charset="0"/>
              <a:buChar char="•"/>
            </a:pPr>
            <a:r>
              <a:rPr lang="en-US" sz="2000" b="1" dirty="0">
                <a:cs typeface="Arial"/>
              </a:rPr>
              <a:t>Direction – </a:t>
            </a:r>
            <a:r>
              <a:rPr lang="en-US" sz="2000" dirty="0">
                <a:cs typeface="Arial"/>
              </a:rPr>
              <a:t>How might you use direction, both in relation to the dancer and the camera to enhance your message?</a:t>
            </a:r>
          </a:p>
          <a:p>
            <a:pPr marL="342900" indent="-342900">
              <a:lnSpc>
                <a:spcPct val="150000"/>
              </a:lnSpc>
              <a:spcAft>
                <a:spcPts val="1200"/>
              </a:spcAft>
              <a:buFont typeface="Arial" panose="020B0604020202020204" pitchFamily="34" charset="0"/>
              <a:buChar char="•"/>
            </a:pPr>
            <a:r>
              <a:rPr lang="en-US" sz="2000" b="1" dirty="0">
                <a:cs typeface="Arial"/>
              </a:rPr>
              <a:t>Pathways –  </a:t>
            </a:r>
            <a:r>
              <a:rPr lang="en-US" sz="2000" dirty="0">
                <a:cs typeface="Arial"/>
              </a:rPr>
              <a:t>What lines can you make with your body or objects to communicate your intent? For example, curved, straight, spiral.</a:t>
            </a:r>
          </a:p>
          <a:p>
            <a:pPr marL="342900" indent="-342900">
              <a:lnSpc>
                <a:spcPct val="150000"/>
              </a:lnSpc>
              <a:spcAft>
                <a:spcPts val="1200"/>
              </a:spcAft>
              <a:buFont typeface="Arial" panose="020B0604020202020204" pitchFamily="34" charset="0"/>
              <a:buChar char="•"/>
            </a:pPr>
            <a:r>
              <a:rPr lang="en-US" sz="2000" b="1" dirty="0">
                <a:cs typeface="Arial"/>
              </a:rPr>
              <a:t>Dimensions – </a:t>
            </a:r>
            <a:r>
              <a:rPr lang="en-US" sz="2000" dirty="0">
                <a:cs typeface="Arial"/>
              </a:rPr>
              <a:t>How could you vary the size of the movement (small, medium, large) to best express your intent?</a:t>
            </a:r>
          </a:p>
        </p:txBody>
      </p:sp>
      <p:sp>
        <p:nvSpPr>
          <p:cNvPr id="6" name="Slide Number Placeholder 5">
            <a:extLst>
              <a:ext uri="{FF2B5EF4-FFF2-40B4-BE49-F238E27FC236}">
                <a16:creationId xmlns:a16="http://schemas.microsoft.com/office/drawing/2014/main" id="{BB2427C2-03FA-6650-E224-3D42151D24A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53</a:t>
            </a:fld>
            <a:endParaRPr lang="en-AU" dirty="0"/>
          </a:p>
        </p:txBody>
      </p:sp>
    </p:spTree>
    <p:extLst>
      <p:ext uri="{BB962C8B-B14F-4D97-AF65-F5344CB8AC3E}">
        <p14:creationId xmlns:p14="http://schemas.microsoft.com/office/powerpoint/2010/main" val="99138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F8EE21-6FED-1F6E-5287-477376ECFA8C}"/>
              </a:ext>
            </a:extLst>
          </p:cNvPr>
          <p:cNvSpPr>
            <a:spLocks noGrp="1"/>
          </p:cNvSpPr>
          <p:nvPr>
            <p:ph type="title"/>
          </p:nvPr>
        </p:nvSpPr>
        <p:spPr/>
        <p:txBody>
          <a:bodyPr/>
          <a:lstStyle/>
          <a:p>
            <a:r>
              <a:rPr lang="en-US">
                <a:latin typeface="+mj-lt"/>
                <a:cs typeface="Arial"/>
              </a:rPr>
              <a:t>Questions to consider on time</a:t>
            </a:r>
            <a:endParaRPr lang="en-US">
              <a:latin typeface="+mj-lt"/>
            </a:endParaRPr>
          </a:p>
        </p:txBody>
      </p:sp>
      <p:sp>
        <p:nvSpPr>
          <p:cNvPr id="5" name="Text Placeholder 4">
            <a:extLst>
              <a:ext uri="{FF2B5EF4-FFF2-40B4-BE49-F238E27FC236}">
                <a16:creationId xmlns:a16="http://schemas.microsoft.com/office/drawing/2014/main" id="{C7FA3266-17CF-5007-646F-6FC342C24D9C}"/>
              </a:ext>
            </a:extLst>
          </p:cNvPr>
          <p:cNvSpPr>
            <a:spLocks noGrp="1"/>
          </p:cNvSpPr>
          <p:nvPr>
            <p:ph type="body" sz="quarter" idx="18"/>
          </p:nvPr>
        </p:nvSpPr>
        <p:spPr/>
        <p:txBody>
          <a:bodyPr/>
          <a:lstStyle/>
          <a:p>
            <a:r>
              <a:rPr lang="en-US">
                <a:latin typeface="+mj-lt"/>
                <a:cs typeface="Arial"/>
              </a:rPr>
              <a:t>2.7e</a:t>
            </a:r>
            <a:endParaRPr lang="en-US">
              <a:latin typeface="+mj-lt"/>
            </a:endParaRPr>
          </a:p>
        </p:txBody>
      </p:sp>
      <p:sp>
        <p:nvSpPr>
          <p:cNvPr id="4" name="Rectangle 3">
            <a:extLst>
              <a:ext uri="{FF2B5EF4-FFF2-40B4-BE49-F238E27FC236}">
                <a16:creationId xmlns:a16="http://schemas.microsoft.com/office/drawing/2014/main" id="{5AD55A7D-4021-B318-8163-DC5250FC306E}"/>
              </a:ext>
              <a:ext uri="{C183D7F6-B498-43B3-948B-1728B52AA6E4}">
                <adec:decorative xmlns:adec="http://schemas.microsoft.com/office/drawing/2017/decorative" val="1"/>
              </a:ext>
            </a:extLst>
          </p:cNvPr>
          <p:cNvSpPr/>
          <p:nvPr/>
        </p:nvSpPr>
        <p:spPr>
          <a:xfrm>
            <a:off x="0" y="1613043"/>
            <a:ext cx="12192000" cy="5244957"/>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AC24A33B-AA3B-6D69-FC77-B873FE76FB51}"/>
              </a:ext>
            </a:extLst>
          </p:cNvPr>
          <p:cNvSpPr txBox="1"/>
          <p:nvPr/>
        </p:nvSpPr>
        <p:spPr>
          <a:xfrm>
            <a:off x="355487" y="2028075"/>
            <a:ext cx="11500045" cy="371717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US" b="1" dirty="0">
                <a:cs typeface="Arial"/>
              </a:rPr>
              <a:t>Time</a:t>
            </a:r>
          </a:p>
          <a:p>
            <a:pPr marL="342900" indent="-342900">
              <a:lnSpc>
                <a:spcPct val="150000"/>
              </a:lnSpc>
              <a:spcAft>
                <a:spcPts val="1200"/>
              </a:spcAft>
              <a:buFont typeface="Arial" panose="020B0604020202020204" pitchFamily="34" charset="0"/>
              <a:buChar char="•"/>
            </a:pPr>
            <a:r>
              <a:rPr lang="en-US" b="1" dirty="0">
                <a:cs typeface="Arial"/>
              </a:rPr>
              <a:t>Tempo – </a:t>
            </a:r>
            <a:r>
              <a:rPr lang="en-US" dirty="0">
                <a:cs typeface="Arial"/>
              </a:rPr>
              <a:t>How fast or slow should the movement and camera transitions be, to best communicate your intent.</a:t>
            </a:r>
          </a:p>
          <a:p>
            <a:pPr marL="342900" indent="-342900">
              <a:lnSpc>
                <a:spcPct val="150000"/>
              </a:lnSpc>
              <a:spcAft>
                <a:spcPts val="1200"/>
              </a:spcAft>
              <a:buFont typeface="Arial" panose="020B0604020202020204" pitchFamily="34" charset="0"/>
              <a:buChar char="•"/>
            </a:pPr>
            <a:r>
              <a:rPr lang="en-US" dirty="0">
                <a:cs typeface="Arial"/>
              </a:rPr>
              <a:t>How could you play with </a:t>
            </a:r>
            <a:r>
              <a:rPr lang="en-US" b="1" dirty="0">
                <a:cs typeface="Arial"/>
              </a:rPr>
              <a:t>rhythm, accents </a:t>
            </a:r>
            <a:r>
              <a:rPr lang="en-US" dirty="0">
                <a:cs typeface="Arial"/>
              </a:rPr>
              <a:t>and </a:t>
            </a:r>
            <a:r>
              <a:rPr lang="en-US" b="1" dirty="0">
                <a:cs typeface="Arial"/>
              </a:rPr>
              <a:t>stillness</a:t>
            </a:r>
            <a:r>
              <a:rPr lang="en-US" dirty="0">
                <a:cs typeface="Arial"/>
              </a:rPr>
              <a:t> to emphasis meaning? Consider this for both movement and editing techniques.</a:t>
            </a:r>
          </a:p>
          <a:p>
            <a:pPr marL="342900" indent="-342900">
              <a:lnSpc>
                <a:spcPct val="150000"/>
              </a:lnSpc>
              <a:spcAft>
                <a:spcPts val="1200"/>
              </a:spcAft>
              <a:buFont typeface="Arial" panose="020B0604020202020204" pitchFamily="34" charset="0"/>
              <a:buChar char="•"/>
            </a:pPr>
            <a:r>
              <a:rPr lang="en-US" b="1" dirty="0">
                <a:cs typeface="Arial"/>
              </a:rPr>
              <a:t>Stillness –</a:t>
            </a:r>
            <a:r>
              <a:rPr lang="en-US" dirty="0">
                <a:cs typeface="Arial"/>
              </a:rPr>
              <a:t> How might stillness contrast with movement to strengthen your intent?</a:t>
            </a:r>
          </a:p>
        </p:txBody>
      </p:sp>
      <p:sp>
        <p:nvSpPr>
          <p:cNvPr id="6" name="Slide Number Placeholder 5">
            <a:extLst>
              <a:ext uri="{FF2B5EF4-FFF2-40B4-BE49-F238E27FC236}">
                <a16:creationId xmlns:a16="http://schemas.microsoft.com/office/drawing/2014/main" id="{58563A12-A972-B330-3A47-0A6BC7872B3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54</a:t>
            </a:fld>
            <a:endParaRPr lang="en-AU" dirty="0"/>
          </a:p>
        </p:txBody>
      </p:sp>
    </p:spTree>
    <p:extLst>
      <p:ext uri="{BB962C8B-B14F-4D97-AF65-F5344CB8AC3E}">
        <p14:creationId xmlns:p14="http://schemas.microsoft.com/office/powerpoint/2010/main" val="303688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4FBBF-1D25-75AC-F964-651B7D494D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A120FD5-4A69-D60E-1516-F8A28540CD6F}"/>
              </a:ext>
            </a:extLst>
          </p:cNvPr>
          <p:cNvSpPr>
            <a:spLocks noGrp="1"/>
          </p:cNvSpPr>
          <p:nvPr>
            <p:ph type="title"/>
          </p:nvPr>
        </p:nvSpPr>
        <p:spPr/>
        <p:txBody>
          <a:bodyPr/>
          <a:lstStyle/>
          <a:p>
            <a:r>
              <a:rPr lang="en-US" dirty="0">
                <a:latin typeface="+mj-lt"/>
                <a:cs typeface="Arial"/>
              </a:rPr>
              <a:t>Questions to consider on dynamics</a:t>
            </a:r>
            <a:endParaRPr lang="en-US" dirty="0">
              <a:latin typeface="+mj-lt"/>
            </a:endParaRPr>
          </a:p>
        </p:txBody>
      </p:sp>
      <p:sp>
        <p:nvSpPr>
          <p:cNvPr id="5" name="Text Placeholder 4">
            <a:extLst>
              <a:ext uri="{FF2B5EF4-FFF2-40B4-BE49-F238E27FC236}">
                <a16:creationId xmlns:a16="http://schemas.microsoft.com/office/drawing/2014/main" id="{0A9E07C2-1B74-3C5C-F29C-2E252193162C}"/>
              </a:ext>
            </a:extLst>
          </p:cNvPr>
          <p:cNvSpPr>
            <a:spLocks noGrp="1"/>
          </p:cNvSpPr>
          <p:nvPr>
            <p:ph type="body" sz="quarter" idx="18"/>
          </p:nvPr>
        </p:nvSpPr>
        <p:spPr/>
        <p:txBody>
          <a:bodyPr/>
          <a:lstStyle/>
          <a:p>
            <a:r>
              <a:rPr lang="en-US">
                <a:latin typeface="+mj-lt"/>
                <a:cs typeface="Arial"/>
              </a:rPr>
              <a:t>2.7f</a:t>
            </a:r>
            <a:endParaRPr lang="en-US">
              <a:latin typeface="+mj-lt"/>
            </a:endParaRPr>
          </a:p>
        </p:txBody>
      </p:sp>
      <p:sp>
        <p:nvSpPr>
          <p:cNvPr id="4" name="Rectangle 3">
            <a:extLst>
              <a:ext uri="{FF2B5EF4-FFF2-40B4-BE49-F238E27FC236}">
                <a16:creationId xmlns:a16="http://schemas.microsoft.com/office/drawing/2014/main" id="{9E5D6A8D-69E5-D92E-8D49-66FC983B91D8}"/>
              </a:ext>
              <a:ext uri="{C183D7F6-B498-43B3-948B-1728B52AA6E4}">
                <adec:decorative xmlns:adec="http://schemas.microsoft.com/office/drawing/2017/decorative" val="1"/>
              </a:ext>
            </a:extLst>
          </p:cNvPr>
          <p:cNvSpPr/>
          <p:nvPr/>
        </p:nvSpPr>
        <p:spPr>
          <a:xfrm>
            <a:off x="0" y="1626643"/>
            <a:ext cx="12192000" cy="5244957"/>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9D3BD495-61BF-62B9-C6AB-ED7AE4A9593A}"/>
              </a:ext>
            </a:extLst>
          </p:cNvPr>
          <p:cNvSpPr txBox="1"/>
          <p:nvPr/>
        </p:nvSpPr>
        <p:spPr>
          <a:xfrm>
            <a:off x="355487" y="1924357"/>
            <a:ext cx="11351604" cy="300928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US" b="1" dirty="0">
                <a:cs typeface="Arial"/>
              </a:rPr>
              <a:t>Dynamics</a:t>
            </a:r>
          </a:p>
          <a:p>
            <a:pPr marL="342900" indent="-342900">
              <a:lnSpc>
                <a:spcPct val="150000"/>
              </a:lnSpc>
              <a:spcAft>
                <a:spcPts val="1200"/>
              </a:spcAft>
              <a:buFont typeface="Arial" panose="020B0604020202020204" pitchFamily="34" charset="0"/>
              <a:buChar char="•"/>
            </a:pPr>
            <a:r>
              <a:rPr lang="en-US" dirty="0">
                <a:cs typeface="Arial"/>
              </a:rPr>
              <a:t>What </a:t>
            </a:r>
            <a:r>
              <a:rPr lang="en-US" b="1" dirty="0">
                <a:cs typeface="Arial"/>
              </a:rPr>
              <a:t>qualities of movement </a:t>
            </a:r>
            <a:r>
              <a:rPr lang="en-US" dirty="0">
                <a:cs typeface="Arial"/>
              </a:rPr>
              <a:t>best suit the mood? For example, sustained, collapsing, suspended, vibratory, percussive and swinging</a:t>
            </a:r>
          </a:p>
          <a:p>
            <a:pPr marL="342900" indent="-342900">
              <a:lnSpc>
                <a:spcPct val="150000"/>
              </a:lnSpc>
              <a:spcAft>
                <a:spcPts val="1200"/>
              </a:spcAft>
              <a:buFont typeface="Arial" panose="020B0604020202020204" pitchFamily="34" charset="0"/>
              <a:buChar char="•"/>
            </a:pPr>
            <a:r>
              <a:rPr lang="en-US" dirty="0">
                <a:cs typeface="Arial"/>
              </a:rPr>
              <a:t>How could you use</a:t>
            </a:r>
            <a:r>
              <a:rPr lang="en-US" b="1" dirty="0">
                <a:cs typeface="Arial"/>
              </a:rPr>
              <a:t> weight </a:t>
            </a:r>
            <a:r>
              <a:rPr lang="en-US" dirty="0">
                <a:cs typeface="Arial"/>
              </a:rPr>
              <a:t>– strong vs delicate, grounded vs lifted, to show meaning?</a:t>
            </a:r>
          </a:p>
        </p:txBody>
      </p:sp>
      <p:sp>
        <p:nvSpPr>
          <p:cNvPr id="6" name="Slide Number Placeholder 5">
            <a:extLst>
              <a:ext uri="{FF2B5EF4-FFF2-40B4-BE49-F238E27FC236}">
                <a16:creationId xmlns:a16="http://schemas.microsoft.com/office/drawing/2014/main" id="{661B202B-246B-8FFD-D8EF-131D31DD1C2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55</a:t>
            </a:fld>
            <a:endParaRPr lang="en-AU" dirty="0"/>
          </a:p>
        </p:txBody>
      </p:sp>
    </p:spTree>
    <p:extLst>
      <p:ext uri="{BB962C8B-B14F-4D97-AF65-F5344CB8AC3E}">
        <p14:creationId xmlns:p14="http://schemas.microsoft.com/office/powerpoint/2010/main" val="373869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44669E-14F4-A609-3923-FFE452C18DB8}"/>
              </a:ext>
            </a:extLst>
          </p:cNvPr>
          <p:cNvSpPr>
            <a:spLocks noGrp="1"/>
          </p:cNvSpPr>
          <p:nvPr>
            <p:ph type="title"/>
          </p:nvPr>
        </p:nvSpPr>
        <p:spPr/>
        <p:txBody>
          <a:bodyPr/>
          <a:lstStyle/>
          <a:p>
            <a:r>
              <a:rPr lang="en-US" dirty="0">
                <a:latin typeface="Arial"/>
                <a:cs typeface="Arial"/>
              </a:rPr>
              <a:t>Process of abstraction to develop a motif</a:t>
            </a:r>
            <a:endParaRPr lang="en-US" dirty="0"/>
          </a:p>
        </p:txBody>
      </p:sp>
      <p:sp>
        <p:nvSpPr>
          <p:cNvPr id="21" name="TextBox 20">
            <a:extLst>
              <a:ext uri="{FF2B5EF4-FFF2-40B4-BE49-F238E27FC236}">
                <a16:creationId xmlns:a16="http://schemas.microsoft.com/office/drawing/2014/main" id="{621730D7-DFAD-996F-38F1-60629470C6AF}"/>
              </a:ext>
            </a:extLst>
          </p:cNvPr>
          <p:cNvSpPr txBox="1"/>
          <p:nvPr/>
        </p:nvSpPr>
        <p:spPr>
          <a:xfrm>
            <a:off x="360000" y="784198"/>
            <a:ext cx="6096000" cy="400110"/>
          </a:xfrm>
          <a:prstGeom prst="rect">
            <a:avLst/>
          </a:prstGeom>
          <a:noFill/>
        </p:spPr>
        <p:txBody>
          <a:bodyPr wrap="square">
            <a:spAutoFit/>
          </a:bodyPr>
          <a:lstStyle/>
          <a:p>
            <a:r>
              <a:rPr lang="en-US" sz="2000" dirty="0">
                <a:solidFill>
                  <a:schemeClr val="accent1">
                    <a:lumMod val="50000"/>
                    <a:lumOff val="50000"/>
                  </a:schemeClr>
                </a:solidFill>
                <a:latin typeface="Arial"/>
                <a:cs typeface="Arial"/>
              </a:rPr>
              <a:t>2.7g</a:t>
            </a:r>
            <a:endParaRPr lang="en-US" sz="2000" dirty="0">
              <a:solidFill>
                <a:schemeClr val="accent1">
                  <a:lumMod val="50000"/>
                  <a:lumOff val="50000"/>
                </a:schemeClr>
              </a:solidFill>
            </a:endParaRPr>
          </a:p>
        </p:txBody>
      </p:sp>
      <p:grpSp>
        <p:nvGrpSpPr>
          <p:cNvPr id="2" name="Group 1" descr="Representational –&#10;Make a movement/shape that is a literal &#10;representation of your idea.&#10;&#10;">
            <a:extLst>
              <a:ext uri="{FF2B5EF4-FFF2-40B4-BE49-F238E27FC236}">
                <a16:creationId xmlns:a16="http://schemas.microsoft.com/office/drawing/2014/main" id="{7D500CF5-47D5-E167-9DBE-4D8D5CE2DADC}"/>
              </a:ext>
            </a:extLst>
          </p:cNvPr>
          <p:cNvGrpSpPr/>
          <p:nvPr/>
        </p:nvGrpSpPr>
        <p:grpSpPr>
          <a:xfrm>
            <a:off x="360000" y="1337514"/>
            <a:ext cx="10166407" cy="986966"/>
            <a:chOff x="360000" y="1337514"/>
            <a:chExt cx="10166407" cy="986966"/>
          </a:xfrm>
        </p:grpSpPr>
        <p:sp>
          <p:nvSpPr>
            <p:cNvPr id="17" name="Rectangle: Rounded Corners 16">
              <a:extLst>
                <a:ext uri="{FF2B5EF4-FFF2-40B4-BE49-F238E27FC236}">
                  <a16:creationId xmlns:a16="http://schemas.microsoft.com/office/drawing/2014/main" id="{5747EFD3-E350-F5C9-FF02-AB127A7EE4F9}"/>
                </a:ext>
                <a:ext uri="{C183D7F6-B498-43B3-948B-1728B52AA6E4}">
                  <adec:decorative xmlns:adec="http://schemas.microsoft.com/office/drawing/2017/decorative" val="1"/>
                </a:ext>
              </a:extLst>
            </p:cNvPr>
            <p:cNvSpPr/>
            <p:nvPr/>
          </p:nvSpPr>
          <p:spPr>
            <a:xfrm>
              <a:off x="1679462" y="1342901"/>
              <a:ext cx="8846945" cy="981579"/>
            </a:xfrm>
            <a:prstGeom prst="roundRect">
              <a:avLst/>
            </a:prstGeom>
            <a:solidFill>
              <a:schemeClr val="accent6"/>
            </a:solidFill>
            <a:ln>
              <a:noFill/>
            </a:ln>
          </p:spPr>
          <p:style>
            <a:lnRef idx="2">
              <a:schemeClr val="accent4">
                <a:shade val="15000"/>
              </a:schemeClr>
            </a:lnRef>
            <a:fillRef idx="1">
              <a:schemeClr val="accent4"/>
            </a:fillRef>
            <a:effectRef idx="0">
              <a:schemeClr val="accent4"/>
            </a:effectRef>
            <a:fontRef idx="minor">
              <a:schemeClr val="lt1"/>
            </a:fontRef>
          </p:style>
          <p:txBody>
            <a:bodyPr lIns="1440000" tIns="45720" rIns="91440" bIns="45720" rtlCol="0" anchor="ctr"/>
            <a:lstStyle/>
            <a:p>
              <a:pPr>
                <a:lnSpc>
                  <a:spcPct val="150000"/>
                </a:lnSpc>
                <a:spcAft>
                  <a:spcPts val="1200"/>
                </a:spcAft>
              </a:pPr>
              <a:r>
                <a:rPr lang="en-US" sz="1600" dirty="0">
                  <a:solidFill>
                    <a:schemeClr val="tx1"/>
                  </a:solidFill>
                  <a:cs typeface="Arial"/>
                </a:rPr>
                <a:t>Make a movement/shape that is a literal representation of your idea.</a:t>
              </a:r>
            </a:p>
          </p:txBody>
        </p:sp>
        <p:sp>
          <p:nvSpPr>
            <p:cNvPr id="11" name="Arrow: Pentagon 10">
              <a:extLst>
                <a:ext uri="{FF2B5EF4-FFF2-40B4-BE49-F238E27FC236}">
                  <a16:creationId xmlns:a16="http://schemas.microsoft.com/office/drawing/2014/main" id="{3A234A51-01B5-CE6D-FDB3-B83C1F3BEA2C}"/>
                </a:ext>
              </a:extLst>
            </p:cNvPr>
            <p:cNvSpPr/>
            <p:nvPr/>
          </p:nvSpPr>
          <p:spPr>
            <a:xfrm>
              <a:off x="360000" y="1337514"/>
              <a:ext cx="2643081" cy="985618"/>
            </a:xfrm>
            <a:prstGeom prst="homePlat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spcAft>
                  <a:spcPts val="1200"/>
                </a:spcAft>
              </a:pPr>
              <a:r>
                <a:rPr lang="en-AU" sz="1800" b="1" dirty="0">
                  <a:cs typeface="Arial"/>
                </a:rPr>
                <a:t>Representational</a:t>
              </a:r>
              <a:r>
                <a:rPr lang="en-AU" sz="1600" b="1" dirty="0">
                  <a:cs typeface="Arial"/>
                </a:rPr>
                <a:t> </a:t>
              </a:r>
              <a:endParaRPr lang="en-US" sz="1600" dirty="0">
                <a:cs typeface="Arial"/>
              </a:endParaRPr>
            </a:p>
          </p:txBody>
        </p:sp>
      </p:grpSp>
      <p:grpSp>
        <p:nvGrpSpPr>
          <p:cNvPr id="7" name="Group 6" descr="25%&#10;Change your movement/shape slightly.&#10;Keep the original visible.&#10;">
            <a:extLst>
              <a:ext uri="{FF2B5EF4-FFF2-40B4-BE49-F238E27FC236}">
                <a16:creationId xmlns:a16="http://schemas.microsoft.com/office/drawing/2014/main" id="{B144C818-01FD-4DBB-9CFB-44721D39AFA1}"/>
              </a:ext>
            </a:extLst>
          </p:cNvPr>
          <p:cNvGrpSpPr/>
          <p:nvPr/>
        </p:nvGrpSpPr>
        <p:grpSpPr>
          <a:xfrm>
            <a:off x="360000" y="2403662"/>
            <a:ext cx="10166407" cy="981580"/>
            <a:chOff x="360000" y="2403662"/>
            <a:chExt cx="10166407" cy="981580"/>
          </a:xfrm>
        </p:grpSpPr>
        <p:sp>
          <p:nvSpPr>
            <p:cNvPr id="9" name="Rectangle: Rounded Corners 8">
              <a:extLst>
                <a:ext uri="{FF2B5EF4-FFF2-40B4-BE49-F238E27FC236}">
                  <a16:creationId xmlns:a16="http://schemas.microsoft.com/office/drawing/2014/main" id="{4F5C0A88-1F70-5204-4984-F28AC660135D}"/>
                </a:ext>
                <a:ext uri="{C183D7F6-B498-43B3-948B-1728B52AA6E4}">
                  <adec:decorative xmlns:adec="http://schemas.microsoft.com/office/drawing/2017/decorative" val="1"/>
                </a:ext>
              </a:extLst>
            </p:cNvPr>
            <p:cNvSpPr/>
            <p:nvPr/>
          </p:nvSpPr>
          <p:spPr>
            <a:xfrm>
              <a:off x="1679462" y="2403662"/>
              <a:ext cx="8846945" cy="981580"/>
            </a:xfrm>
            <a:prstGeom prst="roundRect">
              <a:avLst/>
            </a:prstGeom>
            <a:solidFill>
              <a:schemeClr val="accent6"/>
            </a:solidFill>
            <a:ln>
              <a:noFill/>
            </a:ln>
          </p:spPr>
          <p:style>
            <a:lnRef idx="2">
              <a:schemeClr val="accent4">
                <a:shade val="15000"/>
              </a:schemeClr>
            </a:lnRef>
            <a:fillRef idx="1">
              <a:schemeClr val="accent4"/>
            </a:fillRef>
            <a:effectRef idx="0">
              <a:schemeClr val="accent4"/>
            </a:effectRef>
            <a:fontRef idx="minor">
              <a:schemeClr val="lt1"/>
            </a:fontRef>
          </p:style>
          <p:txBody>
            <a:bodyPr lIns="1440000" tIns="45720" rIns="91440" bIns="45720" rtlCol="0" anchor="ctr"/>
            <a:lstStyle/>
            <a:p>
              <a:pPr>
                <a:lnSpc>
                  <a:spcPct val="150000"/>
                </a:lnSpc>
                <a:spcAft>
                  <a:spcPts val="1200"/>
                </a:spcAft>
              </a:pPr>
              <a:r>
                <a:rPr lang="en-US" sz="1600" dirty="0">
                  <a:solidFill>
                    <a:schemeClr val="tx1"/>
                  </a:solidFill>
                  <a:cs typeface="Arial"/>
                </a:rPr>
                <a:t>Change your movement/shape slightly. Keep the original visible.</a:t>
              </a:r>
            </a:p>
          </p:txBody>
        </p:sp>
        <p:sp>
          <p:nvSpPr>
            <p:cNvPr id="10" name="Arrow: Pentagon 9">
              <a:extLst>
                <a:ext uri="{FF2B5EF4-FFF2-40B4-BE49-F238E27FC236}">
                  <a16:creationId xmlns:a16="http://schemas.microsoft.com/office/drawing/2014/main" id="{4DFFB52A-AF03-80EB-B4BD-48C30F14D2EB}"/>
                </a:ext>
              </a:extLst>
            </p:cNvPr>
            <p:cNvSpPr/>
            <p:nvPr/>
          </p:nvSpPr>
          <p:spPr>
            <a:xfrm>
              <a:off x="360000" y="2406356"/>
              <a:ext cx="2643080" cy="977540"/>
            </a:xfrm>
            <a:prstGeom prst="homePlat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spcAft>
                  <a:spcPts val="1200"/>
                </a:spcAft>
              </a:pPr>
              <a:r>
                <a:rPr lang="en-AU" sz="1800" b="1" dirty="0">
                  <a:cs typeface="Arial"/>
                </a:rPr>
                <a:t>25%</a:t>
              </a:r>
              <a:endParaRPr lang="en-US" sz="1800" dirty="0">
                <a:cs typeface="Arial"/>
              </a:endParaRPr>
            </a:p>
          </p:txBody>
        </p:sp>
      </p:grpSp>
      <p:grpSp>
        <p:nvGrpSpPr>
          <p:cNvPr id="12" name="Group 11" descr="50%&#10;Modify the movement/shape further through elements of dance exploration. You should be able to see aspects of the original.&#10;">
            <a:extLst>
              <a:ext uri="{FF2B5EF4-FFF2-40B4-BE49-F238E27FC236}">
                <a16:creationId xmlns:a16="http://schemas.microsoft.com/office/drawing/2014/main" id="{D24170C0-3AE0-46C8-AD76-C5DC768D8A03}"/>
              </a:ext>
            </a:extLst>
          </p:cNvPr>
          <p:cNvGrpSpPr/>
          <p:nvPr/>
        </p:nvGrpSpPr>
        <p:grpSpPr>
          <a:xfrm>
            <a:off x="360000" y="3464423"/>
            <a:ext cx="10166407" cy="986966"/>
            <a:chOff x="360000" y="3464423"/>
            <a:chExt cx="10166407" cy="986966"/>
          </a:xfrm>
        </p:grpSpPr>
        <p:sp>
          <p:nvSpPr>
            <p:cNvPr id="8" name="Rectangle: Rounded Corners 7">
              <a:extLst>
                <a:ext uri="{FF2B5EF4-FFF2-40B4-BE49-F238E27FC236}">
                  <a16:creationId xmlns:a16="http://schemas.microsoft.com/office/drawing/2014/main" id="{44897EB2-F0F5-71AA-13E5-8D422A7D073F}"/>
                </a:ext>
                <a:ext uri="{C183D7F6-B498-43B3-948B-1728B52AA6E4}">
                  <adec:decorative xmlns:adec="http://schemas.microsoft.com/office/drawing/2017/decorative" val="1"/>
                </a:ext>
              </a:extLst>
            </p:cNvPr>
            <p:cNvSpPr/>
            <p:nvPr/>
          </p:nvSpPr>
          <p:spPr>
            <a:xfrm>
              <a:off x="1679462" y="3469809"/>
              <a:ext cx="8846945" cy="981579"/>
            </a:xfrm>
            <a:prstGeom prst="roundRect">
              <a:avLst/>
            </a:prstGeom>
            <a:solidFill>
              <a:schemeClr val="accent6"/>
            </a:solidFill>
            <a:ln>
              <a:noFill/>
            </a:ln>
          </p:spPr>
          <p:style>
            <a:lnRef idx="2">
              <a:schemeClr val="accent4">
                <a:shade val="15000"/>
              </a:schemeClr>
            </a:lnRef>
            <a:fillRef idx="1">
              <a:schemeClr val="accent4"/>
            </a:fillRef>
            <a:effectRef idx="0">
              <a:schemeClr val="accent4"/>
            </a:effectRef>
            <a:fontRef idx="minor">
              <a:schemeClr val="lt1"/>
            </a:fontRef>
          </p:style>
          <p:txBody>
            <a:bodyPr lIns="1440000" tIns="45720" rIns="91440" bIns="45720" rtlCol="0" anchor="ctr"/>
            <a:lstStyle/>
            <a:p>
              <a:pPr>
                <a:lnSpc>
                  <a:spcPct val="150000"/>
                </a:lnSpc>
                <a:spcAft>
                  <a:spcPts val="1200"/>
                </a:spcAft>
              </a:pPr>
              <a:r>
                <a:rPr lang="en-US" sz="1600" dirty="0">
                  <a:solidFill>
                    <a:schemeClr val="tx1"/>
                  </a:solidFill>
                  <a:cs typeface="Arial"/>
                </a:rPr>
                <a:t>Modify the movement/shape further through elements of dance exploration. </a:t>
              </a:r>
              <a:br>
                <a:rPr lang="en-US" sz="1600" dirty="0">
                  <a:solidFill>
                    <a:schemeClr val="tx1"/>
                  </a:solidFill>
                  <a:cs typeface="Arial"/>
                </a:rPr>
              </a:br>
              <a:r>
                <a:rPr lang="en-US" sz="1600" dirty="0">
                  <a:solidFill>
                    <a:schemeClr val="tx1"/>
                  </a:solidFill>
                  <a:cs typeface="Arial"/>
                </a:rPr>
                <a:t>You should be able to see aspects of the original.</a:t>
              </a:r>
              <a:endParaRPr lang="en-US" sz="1600" dirty="0">
                <a:solidFill>
                  <a:schemeClr val="tx1"/>
                </a:solidFill>
              </a:endParaRPr>
            </a:p>
          </p:txBody>
        </p:sp>
        <p:sp>
          <p:nvSpPr>
            <p:cNvPr id="6" name="Arrow: Pentagon 5">
              <a:extLst>
                <a:ext uri="{FF2B5EF4-FFF2-40B4-BE49-F238E27FC236}">
                  <a16:creationId xmlns:a16="http://schemas.microsoft.com/office/drawing/2014/main" id="{3855642F-1890-D5D6-586E-A81F4F31F731}"/>
                </a:ext>
              </a:extLst>
            </p:cNvPr>
            <p:cNvSpPr/>
            <p:nvPr/>
          </p:nvSpPr>
          <p:spPr>
            <a:xfrm>
              <a:off x="360000" y="3464423"/>
              <a:ext cx="2643080" cy="986966"/>
            </a:xfrm>
            <a:prstGeom prst="homePlat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spcAft>
                  <a:spcPts val="1200"/>
                </a:spcAft>
              </a:pPr>
              <a:r>
                <a:rPr lang="en-AU" sz="1800" b="1" dirty="0">
                  <a:cs typeface="Arial"/>
                </a:rPr>
                <a:t>50%</a:t>
              </a:r>
              <a:endParaRPr lang="en-US" sz="1800" dirty="0">
                <a:cs typeface="Arial"/>
              </a:endParaRPr>
            </a:p>
          </p:txBody>
        </p:sp>
      </p:grpSp>
      <p:grpSp>
        <p:nvGrpSpPr>
          <p:cNvPr id="13" name="Group 12" descr="75%&#10;Change your movement/shape so that only a &#10;hint of the original remains.  &#10;">
            <a:extLst>
              <a:ext uri="{FF2B5EF4-FFF2-40B4-BE49-F238E27FC236}">
                <a16:creationId xmlns:a16="http://schemas.microsoft.com/office/drawing/2014/main" id="{52ED3C06-F1CC-CF0D-67D5-9C9F48B0D97E}"/>
              </a:ext>
            </a:extLst>
          </p:cNvPr>
          <p:cNvGrpSpPr/>
          <p:nvPr/>
        </p:nvGrpSpPr>
        <p:grpSpPr>
          <a:xfrm>
            <a:off x="360000" y="4530571"/>
            <a:ext cx="10166407" cy="984271"/>
            <a:chOff x="360000" y="4530571"/>
            <a:chExt cx="10166407" cy="984271"/>
          </a:xfrm>
        </p:grpSpPr>
        <p:sp>
          <p:nvSpPr>
            <p:cNvPr id="4" name="Rectangle: Rounded Corners 3">
              <a:extLst>
                <a:ext uri="{FF2B5EF4-FFF2-40B4-BE49-F238E27FC236}">
                  <a16:creationId xmlns:a16="http://schemas.microsoft.com/office/drawing/2014/main" id="{B6AA02B9-7396-3600-DA35-47BD42BDF802}"/>
                </a:ext>
                <a:ext uri="{C183D7F6-B498-43B3-948B-1728B52AA6E4}">
                  <adec:decorative xmlns:adec="http://schemas.microsoft.com/office/drawing/2017/decorative" val="1"/>
                </a:ext>
              </a:extLst>
            </p:cNvPr>
            <p:cNvSpPr/>
            <p:nvPr/>
          </p:nvSpPr>
          <p:spPr>
            <a:xfrm>
              <a:off x="1679462" y="4533263"/>
              <a:ext cx="8846945" cy="981579"/>
            </a:xfrm>
            <a:prstGeom prst="roundRect">
              <a:avLst/>
            </a:prstGeom>
            <a:solidFill>
              <a:schemeClr val="accent6"/>
            </a:solidFill>
            <a:ln>
              <a:noFill/>
            </a:ln>
          </p:spPr>
          <p:style>
            <a:lnRef idx="2">
              <a:schemeClr val="accent4">
                <a:shade val="15000"/>
              </a:schemeClr>
            </a:lnRef>
            <a:fillRef idx="1">
              <a:schemeClr val="accent4"/>
            </a:fillRef>
            <a:effectRef idx="0">
              <a:schemeClr val="accent4"/>
            </a:effectRef>
            <a:fontRef idx="minor">
              <a:schemeClr val="lt1"/>
            </a:fontRef>
          </p:style>
          <p:txBody>
            <a:bodyPr lIns="1440000" tIns="45720" rIns="91440" bIns="45720" rtlCol="0" anchor="ctr"/>
            <a:lstStyle/>
            <a:p>
              <a:pPr>
                <a:lnSpc>
                  <a:spcPct val="150000"/>
                </a:lnSpc>
                <a:spcAft>
                  <a:spcPts val="1200"/>
                </a:spcAft>
              </a:pPr>
              <a:r>
                <a:rPr lang="en-US" sz="1600" dirty="0">
                  <a:solidFill>
                    <a:schemeClr val="tx1"/>
                  </a:solidFill>
                  <a:cs typeface="Arial"/>
                </a:rPr>
                <a:t>Change your movement/shape so that only a hint of the original remains.  </a:t>
              </a:r>
              <a:endParaRPr lang="en-US" dirty="0">
                <a:solidFill>
                  <a:schemeClr val="tx1"/>
                </a:solidFill>
              </a:endParaRPr>
            </a:p>
          </p:txBody>
        </p:sp>
        <p:sp>
          <p:nvSpPr>
            <p:cNvPr id="5" name="Arrow: Pentagon 4">
              <a:extLst>
                <a:ext uri="{FF2B5EF4-FFF2-40B4-BE49-F238E27FC236}">
                  <a16:creationId xmlns:a16="http://schemas.microsoft.com/office/drawing/2014/main" id="{23573A6B-48F9-3DA5-CFE9-9B6EBADA65CF}"/>
                </a:ext>
              </a:extLst>
            </p:cNvPr>
            <p:cNvSpPr/>
            <p:nvPr/>
          </p:nvSpPr>
          <p:spPr>
            <a:xfrm>
              <a:off x="360000" y="4530571"/>
              <a:ext cx="2643080" cy="978885"/>
            </a:xfrm>
            <a:prstGeom prst="homePlat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spcAft>
                  <a:spcPts val="1200"/>
                </a:spcAft>
              </a:pPr>
              <a:r>
                <a:rPr lang="en-AU" sz="1800" b="1" dirty="0">
                  <a:cs typeface="Arial"/>
                </a:rPr>
                <a:t>75%</a:t>
              </a:r>
              <a:endParaRPr lang="en-US" sz="1800" dirty="0">
                <a:cs typeface="Arial"/>
              </a:endParaRPr>
            </a:p>
          </p:txBody>
        </p:sp>
      </p:grpSp>
      <p:grpSp>
        <p:nvGrpSpPr>
          <p:cNvPr id="14" name="Group 13" descr="100%&#10;The movement/shape should be totally abstracted, &#10;with no resemblance to the original. &#10;">
            <a:extLst>
              <a:ext uri="{FF2B5EF4-FFF2-40B4-BE49-F238E27FC236}">
                <a16:creationId xmlns:a16="http://schemas.microsoft.com/office/drawing/2014/main" id="{505E61D5-5713-F43C-604C-EDE3A9A2D4A3}"/>
              </a:ext>
            </a:extLst>
          </p:cNvPr>
          <p:cNvGrpSpPr/>
          <p:nvPr/>
        </p:nvGrpSpPr>
        <p:grpSpPr>
          <a:xfrm>
            <a:off x="360732" y="5594022"/>
            <a:ext cx="10170882" cy="989658"/>
            <a:chOff x="360732" y="5594022"/>
            <a:chExt cx="10170882" cy="989658"/>
          </a:xfrm>
        </p:grpSpPr>
        <p:sp>
          <p:nvSpPr>
            <p:cNvPr id="26" name="Rectangle: Rounded Corners 25">
              <a:extLst>
                <a:ext uri="{FF2B5EF4-FFF2-40B4-BE49-F238E27FC236}">
                  <a16:creationId xmlns:a16="http://schemas.microsoft.com/office/drawing/2014/main" id="{A38B76E2-EB0E-94C6-7990-5673D1A4038C}"/>
                </a:ext>
                <a:ext uri="{C183D7F6-B498-43B3-948B-1728B52AA6E4}">
                  <adec:decorative xmlns:adec="http://schemas.microsoft.com/office/drawing/2017/decorative" val="1"/>
                </a:ext>
              </a:extLst>
            </p:cNvPr>
            <p:cNvSpPr/>
            <p:nvPr/>
          </p:nvSpPr>
          <p:spPr>
            <a:xfrm>
              <a:off x="1684669" y="5594022"/>
              <a:ext cx="8846945" cy="989658"/>
            </a:xfrm>
            <a:prstGeom prst="roundRect">
              <a:avLst/>
            </a:prstGeom>
            <a:solidFill>
              <a:schemeClr val="accent6"/>
            </a:solidFill>
            <a:ln>
              <a:noFill/>
            </a:ln>
          </p:spPr>
          <p:style>
            <a:lnRef idx="2">
              <a:schemeClr val="accent4">
                <a:shade val="15000"/>
              </a:schemeClr>
            </a:lnRef>
            <a:fillRef idx="1">
              <a:schemeClr val="accent4"/>
            </a:fillRef>
            <a:effectRef idx="0">
              <a:schemeClr val="accent4"/>
            </a:effectRef>
            <a:fontRef idx="minor">
              <a:schemeClr val="lt1"/>
            </a:fontRef>
          </p:style>
          <p:txBody>
            <a:bodyPr lIns="1440000" tIns="45720" rIns="91440" bIns="45720" rtlCol="0" anchor="ctr"/>
            <a:lstStyle/>
            <a:p>
              <a:pPr>
                <a:lnSpc>
                  <a:spcPct val="150000"/>
                </a:lnSpc>
                <a:spcAft>
                  <a:spcPts val="1200"/>
                </a:spcAft>
              </a:pPr>
              <a:r>
                <a:rPr lang="en-US" sz="1600" dirty="0">
                  <a:solidFill>
                    <a:schemeClr val="tx1"/>
                  </a:solidFill>
                  <a:cs typeface="Arial"/>
                </a:rPr>
                <a:t>The movement/shape should be totally abstracted, with no resemblance to the original. </a:t>
              </a:r>
            </a:p>
          </p:txBody>
        </p:sp>
        <p:sp>
          <p:nvSpPr>
            <p:cNvPr id="16" name="Arrow: Pentagon 15">
              <a:extLst>
                <a:ext uri="{FF2B5EF4-FFF2-40B4-BE49-F238E27FC236}">
                  <a16:creationId xmlns:a16="http://schemas.microsoft.com/office/drawing/2014/main" id="{272CA9D4-E535-5300-9D8F-8B20C2A611B8}"/>
                </a:ext>
              </a:extLst>
            </p:cNvPr>
            <p:cNvSpPr/>
            <p:nvPr/>
          </p:nvSpPr>
          <p:spPr>
            <a:xfrm>
              <a:off x="360732" y="5594023"/>
              <a:ext cx="2642347" cy="978803"/>
            </a:xfrm>
            <a:prstGeom prst="homePlat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spcAft>
                  <a:spcPts val="1200"/>
                </a:spcAft>
              </a:pPr>
              <a:r>
                <a:rPr lang="en-AU" sz="1800" b="1" dirty="0">
                  <a:cs typeface="Arial"/>
                </a:rPr>
                <a:t>100%</a:t>
              </a:r>
              <a:endParaRPr lang="en-US" sz="1800" dirty="0">
                <a:cs typeface="Arial"/>
              </a:endParaRPr>
            </a:p>
          </p:txBody>
        </p:sp>
      </p:grpSp>
      <p:sp>
        <p:nvSpPr>
          <p:cNvPr id="18" name="Slide Number Placeholder 17">
            <a:extLst>
              <a:ext uri="{FF2B5EF4-FFF2-40B4-BE49-F238E27FC236}">
                <a16:creationId xmlns:a16="http://schemas.microsoft.com/office/drawing/2014/main" id="{12E0025A-99E4-9A92-1F34-0CCA3CEE658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56</a:t>
            </a:fld>
            <a:endParaRPr lang="en-AU"/>
          </a:p>
        </p:txBody>
      </p:sp>
    </p:spTree>
    <p:extLst>
      <p:ext uri="{BB962C8B-B14F-4D97-AF65-F5344CB8AC3E}">
        <p14:creationId xmlns:p14="http://schemas.microsoft.com/office/powerpoint/2010/main" val="50267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9954B-EC0B-8082-CED5-F2BCF335A7D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D71CA3F-1B0D-3A95-8262-871240B61FB9}"/>
              </a:ext>
            </a:extLst>
          </p:cNvPr>
          <p:cNvSpPr>
            <a:spLocks noGrp="1"/>
          </p:cNvSpPr>
          <p:nvPr>
            <p:ph type="ctrTitle"/>
          </p:nvPr>
        </p:nvSpPr>
        <p:spPr/>
        <p:txBody>
          <a:bodyPr/>
          <a:lstStyle/>
          <a:p>
            <a:r>
              <a:rPr lang="en-AU" dirty="0">
                <a:latin typeface="+mj-lt"/>
                <a:cs typeface="Arial"/>
              </a:rPr>
              <a:t>Learning sequence 3 – Composition –structuring the dance film</a:t>
            </a:r>
            <a:endParaRPr lang="en-AU" dirty="0">
              <a:latin typeface="+mj-lt"/>
            </a:endParaRPr>
          </a:p>
        </p:txBody>
      </p:sp>
    </p:spTree>
    <p:extLst>
      <p:ext uri="{BB962C8B-B14F-4D97-AF65-F5344CB8AC3E}">
        <p14:creationId xmlns:p14="http://schemas.microsoft.com/office/powerpoint/2010/main" val="236433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C93C4-658D-D939-74EE-6F1310C467E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F3023DC-E9F1-B207-B327-98CDEFB66105}"/>
              </a:ext>
            </a:extLst>
          </p:cNvPr>
          <p:cNvSpPr>
            <a:spLocks noGrp="1"/>
          </p:cNvSpPr>
          <p:nvPr>
            <p:ph type="title"/>
          </p:nvPr>
        </p:nvSpPr>
        <p:spPr/>
        <p:txBody>
          <a:bodyPr/>
          <a:lstStyle/>
          <a:p>
            <a:r>
              <a:rPr lang="en-AU" dirty="0">
                <a:latin typeface="+mj-lt"/>
              </a:rPr>
              <a:t>Learning intentions and success criteria (3)</a:t>
            </a:r>
          </a:p>
        </p:txBody>
      </p:sp>
      <p:sp>
        <p:nvSpPr>
          <p:cNvPr id="6" name="Rectangle 5">
            <a:extLst>
              <a:ext uri="{FF2B5EF4-FFF2-40B4-BE49-F238E27FC236}">
                <a16:creationId xmlns:a16="http://schemas.microsoft.com/office/drawing/2014/main" id="{86EBD8D7-3C83-2D2A-7AA2-8BBC67847D59}"/>
              </a:ext>
              <a:ext uri="{C183D7F6-B498-43B3-948B-1728B52AA6E4}">
                <adec:decorative xmlns:adec="http://schemas.microsoft.com/office/drawing/2017/decorative" val="1"/>
              </a:ext>
            </a:extLst>
          </p:cNvPr>
          <p:cNvSpPr/>
          <p:nvPr/>
        </p:nvSpPr>
        <p:spPr>
          <a:xfrm>
            <a:off x="0" y="1592359"/>
            <a:ext cx="12192000" cy="5265641"/>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3576DC88-1F5B-A0D6-7769-FEF4BAE5C09C}"/>
              </a:ext>
            </a:extLst>
          </p:cNvPr>
          <p:cNvSpPr txBox="1"/>
          <p:nvPr/>
        </p:nvSpPr>
        <p:spPr>
          <a:xfrm>
            <a:off x="358510" y="1906323"/>
            <a:ext cx="11303000" cy="321107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dirty="0">
                <a:solidFill>
                  <a:schemeClr val="accent1"/>
                </a:solidFill>
                <a:latin typeface="+mj-lt"/>
                <a:cs typeface="Arial"/>
              </a:rPr>
              <a:t>We are learning to</a:t>
            </a:r>
            <a:endParaRPr lang="en-AU" sz="1800" b="1" dirty="0">
              <a:solidFill>
                <a:schemeClr val="accent1"/>
              </a:solidFill>
              <a:latin typeface="+mj-lt"/>
              <a:ea typeface="+mn-lt"/>
              <a:cs typeface="Arial"/>
            </a:endParaRPr>
          </a:p>
          <a:p>
            <a:pPr marL="342900" indent="-342900">
              <a:lnSpc>
                <a:spcPct val="150000"/>
              </a:lnSpc>
              <a:spcAft>
                <a:spcPts val="1200"/>
              </a:spcAft>
              <a:buFont typeface="Arial" panose="020B0604020202020204" pitchFamily="34" charset="0"/>
              <a:buChar char="•"/>
            </a:pPr>
            <a:r>
              <a:rPr lang="en-AU" sz="1800" dirty="0">
                <a:cs typeface="Arial"/>
              </a:rPr>
              <a:t>apply the elements of dance to the motif(s) to structure and refine movement that communicates the intent</a:t>
            </a:r>
            <a:endParaRPr lang="en-AU" sz="1800" dirty="0">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1800" dirty="0">
                <a:cs typeface="Arial"/>
              </a:rPr>
              <a:t>explain how camera techniques enhance the communication of an intent in dance film.</a:t>
            </a:r>
            <a:endParaRPr lang="en-AU" sz="1800" dirty="0">
              <a:cs typeface="Arial" panose="020B0604020202020204" pitchFamily="34" charset="0"/>
            </a:endParaRPr>
          </a:p>
          <a:p>
            <a:pPr>
              <a:lnSpc>
                <a:spcPct val="150000"/>
              </a:lnSpc>
              <a:spcAft>
                <a:spcPts val="1200"/>
              </a:spcAft>
            </a:pPr>
            <a:r>
              <a:rPr lang="en-AU" sz="1800" b="1" dirty="0">
                <a:solidFill>
                  <a:schemeClr val="accent1"/>
                </a:solidFill>
                <a:latin typeface="+mj-lt"/>
                <a:cs typeface="Arial"/>
              </a:rPr>
              <a:t>I can</a:t>
            </a:r>
            <a:endParaRPr lang="en-US" sz="1800" dirty="0">
              <a:solidFill>
                <a:schemeClr val="accent1"/>
              </a:solidFill>
              <a:latin typeface="+mj-lt"/>
              <a:cs typeface="Arial"/>
            </a:endParaRPr>
          </a:p>
          <a:p>
            <a:pPr marL="342900" indent="-342900">
              <a:lnSpc>
                <a:spcPct val="150000"/>
              </a:lnSpc>
              <a:spcAft>
                <a:spcPts val="1200"/>
              </a:spcAft>
              <a:buFont typeface="Arial"/>
              <a:buChar char="•"/>
            </a:pPr>
            <a:r>
              <a:rPr lang="en-AU" sz="1800" dirty="0">
                <a:ea typeface="+mn-lt"/>
                <a:cs typeface="Arial"/>
              </a:rPr>
              <a:t>develop refined motif(s) into movement phrases that clearly express meaning using the elements of dance</a:t>
            </a:r>
          </a:p>
          <a:p>
            <a:pPr marL="342900" indent="-342900">
              <a:lnSpc>
                <a:spcPct val="150000"/>
              </a:lnSpc>
              <a:spcAft>
                <a:spcPts val="1200"/>
              </a:spcAft>
              <a:buFont typeface="Arial"/>
              <a:buChar char="•"/>
            </a:pPr>
            <a:r>
              <a:rPr lang="en-AU" sz="1800" dirty="0">
                <a:cs typeface="Arial"/>
              </a:rPr>
              <a:t>apply camera techniques purposefully to support and communicate an intent on film.</a:t>
            </a:r>
          </a:p>
        </p:txBody>
      </p:sp>
      <p:sp>
        <p:nvSpPr>
          <p:cNvPr id="2" name="Slide Number Placeholder 1">
            <a:extLst>
              <a:ext uri="{FF2B5EF4-FFF2-40B4-BE49-F238E27FC236}">
                <a16:creationId xmlns:a16="http://schemas.microsoft.com/office/drawing/2014/main" id="{CAE75518-B813-034C-10C9-93455D5D545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58</a:t>
            </a:fld>
            <a:endParaRPr lang="en-AU" dirty="0"/>
          </a:p>
        </p:txBody>
      </p:sp>
    </p:spTree>
    <p:extLst>
      <p:ext uri="{BB962C8B-B14F-4D97-AF65-F5344CB8AC3E}">
        <p14:creationId xmlns:p14="http://schemas.microsoft.com/office/powerpoint/2010/main" val="357155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8C0F90-55DD-6B9D-F8D1-45E6CC787AB0}"/>
              </a:ext>
            </a:extLst>
          </p:cNvPr>
          <p:cNvSpPr>
            <a:spLocks noGrp="1"/>
          </p:cNvSpPr>
          <p:nvPr>
            <p:ph type="title"/>
          </p:nvPr>
        </p:nvSpPr>
        <p:spPr/>
        <p:txBody>
          <a:bodyPr/>
          <a:lstStyle/>
          <a:p>
            <a:r>
              <a:rPr lang="en-US" dirty="0">
                <a:latin typeface="+mj-lt"/>
                <a:cs typeface="Arial"/>
              </a:rPr>
              <a:t>Revision of motif and phrase</a:t>
            </a:r>
            <a:endParaRPr lang="en-US" dirty="0">
              <a:latin typeface="+mj-lt"/>
            </a:endParaRPr>
          </a:p>
        </p:txBody>
      </p:sp>
      <p:sp>
        <p:nvSpPr>
          <p:cNvPr id="4" name="Text Placeholder 3">
            <a:extLst>
              <a:ext uri="{FF2B5EF4-FFF2-40B4-BE49-F238E27FC236}">
                <a16:creationId xmlns:a16="http://schemas.microsoft.com/office/drawing/2014/main" id="{02F9A0F4-D00B-D646-1F3E-9A74098FD321}"/>
              </a:ext>
            </a:extLst>
          </p:cNvPr>
          <p:cNvSpPr>
            <a:spLocks noGrp="1"/>
          </p:cNvSpPr>
          <p:nvPr>
            <p:ph type="body" sz="quarter" idx="18"/>
          </p:nvPr>
        </p:nvSpPr>
        <p:spPr/>
        <p:txBody>
          <a:bodyPr/>
          <a:lstStyle/>
          <a:p>
            <a:r>
              <a:rPr lang="en-US" dirty="0">
                <a:latin typeface="+mj-lt"/>
                <a:cs typeface="Arial"/>
              </a:rPr>
              <a:t>3.1a</a:t>
            </a:r>
            <a:endParaRPr lang="en-US" dirty="0">
              <a:latin typeface="+mj-lt"/>
            </a:endParaRPr>
          </a:p>
        </p:txBody>
      </p:sp>
      <p:sp>
        <p:nvSpPr>
          <p:cNvPr id="5" name="Rectangle: Rounded Corners 4">
            <a:extLst>
              <a:ext uri="{FF2B5EF4-FFF2-40B4-BE49-F238E27FC236}">
                <a16:creationId xmlns:a16="http://schemas.microsoft.com/office/drawing/2014/main" id="{1CB867B0-E701-B462-2B87-A917C438D0F5}"/>
              </a:ext>
            </a:extLst>
          </p:cNvPr>
          <p:cNvSpPr/>
          <p:nvPr/>
        </p:nvSpPr>
        <p:spPr>
          <a:xfrm flipH="1">
            <a:off x="359999" y="1634179"/>
            <a:ext cx="11113315" cy="621126"/>
          </a:xfrm>
          <a:prstGeom prst="roundRect">
            <a:avLst/>
          </a:prstGeom>
          <a:solidFill>
            <a:schemeClr val="tx2"/>
          </a:solidFill>
          <a:ln>
            <a:solidFill>
              <a:schemeClr val="tx2"/>
            </a:solidFill>
          </a:ln>
          <a:effectLst/>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r>
              <a:rPr lang="en-US" sz="2000" dirty="0">
                <a:cs typeface="Arial"/>
              </a:rPr>
              <a:t>Consider how you will use the </a:t>
            </a:r>
            <a:r>
              <a:rPr lang="en-US" sz="2000" b="1" dirty="0">
                <a:cs typeface="Arial"/>
              </a:rPr>
              <a:t>elements of dance </a:t>
            </a:r>
            <a:r>
              <a:rPr lang="en-US" sz="2000" dirty="0">
                <a:cs typeface="Arial"/>
              </a:rPr>
              <a:t>to manipulate your motif(s) to create phrases.</a:t>
            </a:r>
            <a:endParaRPr lang="en-US" sz="2000" dirty="0"/>
          </a:p>
        </p:txBody>
      </p:sp>
      <p:sp>
        <p:nvSpPr>
          <p:cNvPr id="8" name="Rounded Rectangle 7">
            <a:extLst>
              <a:ext uri="{FF2B5EF4-FFF2-40B4-BE49-F238E27FC236}">
                <a16:creationId xmlns:a16="http://schemas.microsoft.com/office/drawing/2014/main" id="{3C0F0E67-795E-CF32-34B7-3D639E2FDE40}"/>
              </a:ext>
            </a:extLst>
          </p:cNvPr>
          <p:cNvSpPr/>
          <p:nvPr/>
        </p:nvSpPr>
        <p:spPr>
          <a:xfrm>
            <a:off x="359999" y="2331676"/>
            <a:ext cx="5436667" cy="4269600"/>
          </a:xfrm>
          <a:prstGeom prst="roundRect">
            <a:avLst>
              <a:gd name="adj" fmla="val 2705"/>
            </a:avLst>
          </a:prstGeom>
          <a:solidFill>
            <a:schemeClr val="bg2"/>
          </a:solidFill>
          <a:effectLst/>
        </p:spPr>
        <p:style>
          <a:lnRef idx="0">
            <a:schemeClr val="dk2">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2">
              <a:hueOff val="0"/>
              <a:satOff val="0"/>
              <a:lumOff val="0"/>
              <a:alphaOff val="0"/>
            </a:schemeClr>
          </a:fontRef>
        </p:style>
        <p:txBody>
          <a:bodyPr spcFirstLastPara="0" vert="horz" wrap="square" lIns="360000" tIns="360000" rIns="360000" bIns="360000" numCol="1" spcCol="1270" anchor="t" anchorCtr="0">
            <a:noAutofit/>
          </a:bodyPr>
          <a:lstStyle/>
          <a:p>
            <a:pPr marL="0" lvl="0" indent="0" algn="l" defTabSz="1333500" rtl="0">
              <a:lnSpc>
                <a:spcPct val="150000"/>
              </a:lnSpc>
              <a:spcBef>
                <a:spcPct val="0"/>
              </a:spcBef>
              <a:spcAft>
                <a:spcPts val="1200"/>
              </a:spcAft>
              <a:buNone/>
            </a:pPr>
            <a:r>
              <a:rPr lang="en-US" sz="2000" b="1" kern="1200" dirty="0">
                <a:solidFill>
                  <a:schemeClr val="accent1"/>
                </a:solidFill>
              </a:rPr>
              <a:t> </a:t>
            </a:r>
            <a:r>
              <a:rPr lang="en-US" sz="2000" b="1" kern="1200" dirty="0">
                <a:solidFill>
                  <a:schemeClr val="accent1"/>
                </a:solidFill>
                <a:cs typeface="Arial" panose="020B0604020202020204"/>
              </a:rPr>
              <a:t>Motif</a:t>
            </a:r>
          </a:p>
          <a:p>
            <a:pPr marL="0" lvl="1" algn="l" defTabSz="1022350" rtl="0">
              <a:lnSpc>
                <a:spcPct val="150000"/>
              </a:lnSpc>
              <a:spcBef>
                <a:spcPct val="0"/>
              </a:spcBef>
              <a:spcAft>
                <a:spcPts val="1200"/>
              </a:spcAft>
            </a:pPr>
            <a:r>
              <a:rPr lang="en-US" sz="2000" kern="1200" dirty="0">
                <a:solidFill>
                  <a:schemeClr val="accent1"/>
                </a:solidFill>
              </a:rPr>
              <a:t>A thematic device.  A distinctive, </a:t>
            </a:r>
            <a:r>
              <a:rPr lang="en-US" sz="2000" kern="1200" dirty="0" err="1">
                <a:solidFill>
                  <a:schemeClr val="accent1"/>
                </a:solidFill>
              </a:rPr>
              <a:t>recognisable</a:t>
            </a:r>
            <a:r>
              <a:rPr lang="en-US" sz="2000" kern="1200" dirty="0">
                <a:solidFill>
                  <a:schemeClr val="accent1"/>
                </a:solidFill>
              </a:rPr>
              <a:t> movement or pattern of movements that introduces and develops the idea and intent in a dance phrase and work. </a:t>
            </a:r>
          </a:p>
          <a:p>
            <a:pPr marL="0" lvl="1" algn="r" defTabSz="1022350" rtl="0">
              <a:lnSpc>
                <a:spcPct val="150000"/>
              </a:lnSpc>
              <a:spcBef>
                <a:spcPct val="0"/>
              </a:spcBef>
              <a:spcAft>
                <a:spcPts val="1200"/>
              </a:spcAft>
            </a:pPr>
            <a:r>
              <a:rPr lang="en-US" sz="2000" kern="1200" dirty="0">
                <a:solidFill>
                  <a:schemeClr val="accent2"/>
                </a:solidFill>
                <a:hlinkClick r:id="rId3">
                  <a:extLst>
                    <a:ext uri="{A12FA001-AC4F-418D-AE19-62706E023703}">
                      <ahyp:hlinkClr xmlns:ahyp="http://schemas.microsoft.com/office/drawing/2018/hyperlinkcolor" val="tx"/>
                    </a:ext>
                  </a:extLst>
                </a:hlinkClick>
              </a:rPr>
              <a:t>(NESA 2023)</a:t>
            </a:r>
            <a:endParaRPr lang="en-US" sz="2000" kern="1200" dirty="0">
              <a:solidFill>
                <a:schemeClr val="accent2"/>
              </a:solidFill>
            </a:endParaRPr>
          </a:p>
        </p:txBody>
      </p:sp>
      <p:sp>
        <p:nvSpPr>
          <p:cNvPr id="9" name="Rounded Rectangle 8">
            <a:extLst>
              <a:ext uri="{FF2B5EF4-FFF2-40B4-BE49-F238E27FC236}">
                <a16:creationId xmlns:a16="http://schemas.microsoft.com/office/drawing/2014/main" id="{51B62429-E6B6-A4F9-C862-943E58858F69}"/>
              </a:ext>
            </a:extLst>
          </p:cNvPr>
          <p:cNvSpPr/>
          <p:nvPr/>
        </p:nvSpPr>
        <p:spPr>
          <a:xfrm>
            <a:off x="6036647" y="2331676"/>
            <a:ext cx="5436667" cy="4269600"/>
          </a:xfrm>
          <a:prstGeom prst="roundRect">
            <a:avLst>
              <a:gd name="adj" fmla="val 2029"/>
            </a:avLst>
          </a:prstGeom>
          <a:solidFill>
            <a:schemeClr val="bg2"/>
          </a:solidFill>
          <a:effectLst/>
        </p:spPr>
        <p:style>
          <a:lnRef idx="0">
            <a:schemeClr val="dk2">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2">
              <a:hueOff val="0"/>
              <a:satOff val="0"/>
              <a:lumOff val="0"/>
              <a:alphaOff val="0"/>
            </a:schemeClr>
          </a:fontRef>
        </p:style>
        <p:txBody>
          <a:bodyPr spcFirstLastPara="0" vert="horz" wrap="square" lIns="360000" tIns="360000" rIns="360000" bIns="360000" numCol="1" spcCol="1270" anchor="t" anchorCtr="0">
            <a:noAutofit/>
          </a:bodyPr>
          <a:lstStyle/>
          <a:p>
            <a:pPr marL="0" lvl="0" indent="0" algn="l" defTabSz="1333500" rtl="0">
              <a:lnSpc>
                <a:spcPct val="150000"/>
              </a:lnSpc>
              <a:spcBef>
                <a:spcPct val="0"/>
              </a:spcBef>
              <a:spcAft>
                <a:spcPts val="1200"/>
              </a:spcAft>
              <a:buNone/>
            </a:pPr>
            <a:r>
              <a:rPr lang="en-US" sz="2000" b="1" kern="1200" dirty="0">
                <a:solidFill>
                  <a:schemeClr val="accent1"/>
                </a:solidFill>
              </a:rPr>
              <a:t> Phrase</a:t>
            </a:r>
          </a:p>
          <a:p>
            <a:pPr marL="0" lvl="1" algn="l" defTabSz="1022350" rtl="0">
              <a:lnSpc>
                <a:spcPct val="150000"/>
              </a:lnSpc>
              <a:spcBef>
                <a:spcPct val="0"/>
              </a:spcBef>
              <a:spcAft>
                <a:spcPts val="1200"/>
              </a:spcAft>
            </a:pPr>
            <a:r>
              <a:rPr lang="en-US" sz="2000" kern="1200" dirty="0">
                <a:solidFill>
                  <a:schemeClr val="accent1"/>
                </a:solidFill>
              </a:rPr>
              <a:t>The fundamental unit of structure in dance. It consists of a series of movements linked by thematic intent which has a beginning, middle and end. </a:t>
            </a:r>
          </a:p>
          <a:p>
            <a:pPr marL="0" lvl="1" algn="r" defTabSz="1022350" rtl="0">
              <a:lnSpc>
                <a:spcPct val="150000"/>
              </a:lnSpc>
              <a:spcBef>
                <a:spcPct val="0"/>
              </a:spcBef>
              <a:spcAft>
                <a:spcPts val="1200"/>
              </a:spcAft>
            </a:pPr>
            <a:r>
              <a:rPr lang="en-US" sz="2000" kern="1200" dirty="0">
                <a:solidFill>
                  <a:schemeClr val="accent2"/>
                </a:solidFill>
                <a:hlinkClick r:id="rId3">
                  <a:extLst>
                    <a:ext uri="{A12FA001-AC4F-418D-AE19-62706E023703}">
                      <ahyp:hlinkClr xmlns:ahyp="http://schemas.microsoft.com/office/drawing/2018/hyperlinkcolor" val="tx"/>
                    </a:ext>
                  </a:extLst>
                </a:hlinkClick>
              </a:rPr>
              <a:t>(NESA 2023)</a:t>
            </a:r>
            <a:endParaRPr lang="en-US" sz="2000" kern="1200" dirty="0">
              <a:solidFill>
                <a:schemeClr val="accent2"/>
              </a:solidFill>
            </a:endParaRPr>
          </a:p>
        </p:txBody>
      </p:sp>
      <p:sp>
        <p:nvSpPr>
          <p:cNvPr id="7" name="Slide Number Placeholder 6">
            <a:extLst>
              <a:ext uri="{FF2B5EF4-FFF2-40B4-BE49-F238E27FC236}">
                <a16:creationId xmlns:a16="http://schemas.microsoft.com/office/drawing/2014/main" id="{981E36D0-0A05-1E58-5293-EBB48D1443B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59</a:t>
            </a:fld>
            <a:endParaRPr lang="en-AU" dirty="0"/>
          </a:p>
        </p:txBody>
      </p:sp>
    </p:spTree>
    <p:extLst>
      <p:ext uri="{BB962C8B-B14F-4D97-AF65-F5344CB8AC3E}">
        <p14:creationId xmlns:p14="http://schemas.microsoft.com/office/powerpoint/2010/main" val="252166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2EC1B7-A5EB-7D54-4822-E28139FA08C8}"/>
              </a:ext>
            </a:extLst>
          </p:cNvPr>
          <p:cNvSpPr>
            <a:spLocks noGrp="1"/>
          </p:cNvSpPr>
          <p:nvPr>
            <p:ph type="title"/>
          </p:nvPr>
        </p:nvSpPr>
        <p:spPr/>
        <p:txBody>
          <a:bodyPr vert="horz" lIns="0" tIns="0" rIns="0" bIns="0" rtlCol="0" anchor="t">
            <a:normAutofit/>
          </a:bodyPr>
          <a:lstStyle/>
          <a:p>
            <a:r>
              <a:rPr lang="en-AU">
                <a:latin typeface="+mj-lt"/>
                <a:cs typeface="Arial"/>
              </a:rPr>
              <a:t>What is dance film?</a:t>
            </a:r>
          </a:p>
        </p:txBody>
      </p:sp>
      <p:sp>
        <p:nvSpPr>
          <p:cNvPr id="2" name="Text Placeholder 1">
            <a:extLst>
              <a:ext uri="{FF2B5EF4-FFF2-40B4-BE49-F238E27FC236}">
                <a16:creationId xmlns:a16="http://schemas.microsoft.com/office/drawing/2014/main" id="{492A286F-4084-18E9-6392-6922B8863D06}"/>
              </a:ext>
            </a:extLst>
          </p:cNvPr>
          <p:cNvSpPr>
            <a:spLocks noGrp="1"/>
          </p:cNvSpPr>
          <p:nvPr>
            <p:ph type="body" sz="quarter" idx="18"/>
          </p:nvPr>
        </p:nvSpPr>
        <p:spPr/>
        <p:txBody>
          <a:bodyPr/>
          <a:lstStyle/>
          <a:p>
            <a:r>
              <a:rPr lang="en-AU">
                <a:latin typeface="+mj-lt"/>
              </a:rPr>
              <a:t>1.1a</a:t>
            </a:r>
          </a:p>
        </p:txBody>
      </p:sp>
      <p:grpSp>
        <p:nvGrpSpPr>
          <p:cNvPr id="15" name="Group 14" descr="Dance film blends the art of dance with the film medium to explore themes or convey ideas and feelings.&#10;">
            <a:extLst>
              <a:ext uri="{FF2B5EF4-FFF2-40B4-BE49-F238E27FC236}">
                <a16:creationId xmlns:a16="http://schemas.microsoft.com/office/drawing/2014/main" id="{7A8C21E8-A9E0-40BC-5ABC-66DBAC736227}"/>
              </a:ext>
            </a:extLst>
          </p:cNvPr>
          <p:cNvGrpSpPr/>
          <p:nvPr/>
        </p:nvGrpSpPr>
        <p:grpSpPr>
          <a:xfrm>
            <a:off x="360363" y="1562470"/>
            <a:ext cx="6097162" cy="1703567"/>
            <a:chOff x="360363" y="1563442"/>
            <a:chExt cx="6097162" cy="1703567"/>
          </a:xfrm>
          <a:effectLst/>
        </p:grpSpPr>
        <p:sp>
          <p:nvSpPr>
            <p:cNvPr id="7" name="Rounded Rectangle 6" descr="Dance film blends the art of dance with the film medium to explore themes or convey ideas and feelings. &#10;">
              <a:extLst>
                <a:ext uri="{FF2B5EF4-FFF2-40B4-BE49-F238E27FC236}">
                  <a16:creationId xmlns:a16="http://schemas.microsoft.com/office/drawing/2014/main" id="{1F26B9BE-A2DC-E06D-486C-34A65063E22E}"/>
                </a:ext>
              </a:extLst>
            </p:cNvPr>
            <p:cNvSpPr/>
            <p:nvPr/>
          </p:nvSpPr>
          <p:spPr>
            <a:xfrm>
              <a:off x="360363" y="1563442"/>
              <a:ext cx="6097162" cy="1703567"/>
            </a:xfrm>
            <a:prstGeom prst="roundRect">
              <a:avLst>
                <a:gd name="adj" fmla="val 10000"/>
              </a:avLst>
            </a:prstGeom>
            <a:effectLst/>
          </p:spPr>
          <p:style>
            <a:lnRef idx="0">
              <a:schemeClr val="accent3">
                <a:hueOff val="0"/>
                <a:satOff val="0"/>
                <a:lumOff val="0"/>
                <a:alphaOff val="0"/>
              </a:schemeClr>
            </a:lnRef>
            <a:fillRef idx="1">
              <a:schemeClr val="accent3">
                <a:tint val="40000"/>
                <a:hueOff val="0"/>
                <a:satOff val="0"/>
                <a:lumOff val="0"/>
                <a:alphaOff val="0"/>
              </a:schemeClr>
            </a:fillRef>
            <a:effectRef idx="0">
              <a:scrgbClr r="0" g="0" b="0"/>
            </a:effectRef>
            <a:fontRef idx="minor">
              <a:schemeClr val="dk1">
                <a:hueOff val="0"/>
                <a:satOff val="0"/>
                <a:lumOff val="0"/>
                <a:alphaOff val="0"/>
              </a:schemeClr>
            </a:fontRef>
          </p:style>
          <p:txBody>
            <a:bodyPr lIns="1440000" anchor="ctr"/>
            <a:lstStyle/>
            <a:p>
              <a:pPr>
                <a:lnSpc>
                  <a:spcPct val="150000"/>
                </a:lnSpc>
                <a:spcAft>
                  <a:spcPts val="600"/>
                </a:spcAft>
              </a:pPr>
              <a:r>
                <a:rPr lang="en-US" sz="1600" dirty="0"/>
                <a:t>Dance film blends the art of dance with the film medium to explore themes or convey ideas and feelings.</a:t>
              </a:r>
            </a:p>
          </p:txBody>
        </p:sp>
        <p:sp>
          <p:nvSpPr>
            <p:cNvPr id="8" name="Rectangle 7" descr="Dancing">
              <a:extLst>
                <a:ext uri="{FF2B5EF4-FFF2-40B4-BE49-F238E27FC236}">
                  <a16:creationId xmlns:a16="http://schemas.microsoft.com/office/drawing/2014/main" id="{104F0E20-53FC-FD71-CE93-8ABC2AA09DF8}"/>
                </a:ext>
              </a:extLst>
            </p:cNvPr>
            <p:cNvSpPr/>
            <p:nvPr/>
          </p:nvSpPr>
          <p:spPr>
            <a:xfrm>
              <a:off x="539597" y="1825510"/>
              <a:ext cx="1179430" cy="117943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grpSp>
      <p:grpSp>
        <p:nvGrpSpPr>
          <p:cNvPr id="14" name="Group 13" descr="It involves choreographing specifically for the camera and using cinematic techniques to amplify the impact of the movement. It also includes structuring and editing the filmed movement to resolve the theme, idea or feelings.">
            <a:extLst>
              <a:ext uri="{FF2B5EF4-FFF2-40B4-BE49-F238E27FC236}">
                <a16:creationId xmlns:a16="http://schemas.microsoft.com/office/drawing/2014/main" id="{D5232598-2720-E437-0230-CD50D0696DC9}"/>
              </a:ext>
            </a:extLst>
          </p:cNvPr>
          <p:cNvGrpSpPr/>
          <p:nvPr/>
        </p:nvGrpSpPr>
        <p:grpSpPr>
          <a:xfrm>
            <a:off x="360363" y="3515266"/>
            <a:ext cx="6097162" cy="2032051"/>
            <a:chOff x="360363" y="3971926"/>
            <a:chExt cx="6097162" cy="2032051"/>
          </a:xfrm>
          <a:effectLst/>
        </p:grpSpPr>
        <p:sp>
          <p:nvSpPr>
            <p:cNvPr id="11" name="Rounded Rectangle 10">
              <a:extLst>
                <a:ext uri="{FF2B5EF4-FFF2-40B4-BE49-F238E27FC236}">
                  <a16:creationId xmlns:a16="http://schemas.microsoft.com/office/drawing/2014/main" id="{E6C01D8A-AC13-AADC-7A09-E0A5D94E6E65}"/>
                </a:ext>
              </a:extLst>
            </p:cNvPr>
            <p:cNvSpPr/>
            <p:nvPr/>
          </p:nvSpPr>
          <p:spPr>
            <a:xfrm>
              <a:off x="360363" y="3971926"/>
              <a:ext cx="6097162" cy="2032051"/>
            </a:xfrm>
            <a:prstGeom prst="roundRect">
              <a:avLst>
                <a:gd name="adj" fmla="val 10000"/>
              </a:avLst>
            </a:prstGeom>
            <a:effectLst/>
          </p:spPr>
          <p:style>
            <a:lnRef idx="0">
              <a:schemeClr val="accent3">
                <a:hueOff val="0"/>
                <a:satOff val="0"/>
                <a:lumOff val="0"/>
                <a:alphaOff val="0"/>
              </a:schemeClr>
            </a:lnRef>
            <a:fillRef idx="1">
              <a:schemeClr val="accent3">
                <a:tint val="40000"/>
                <a:hueOff val="0"/>
                <a:satOff val="0"/>
                <a:lumOff val="0"/>
                <a:alphaOff val="0"/>
              </a:schemeClr>
            </a:fillRef>
            <a:effectRef idx="0">
              <a:scrgbClr r="0" g="0" b="0"/>
            </a:effectRef>
            <a:fontRef idx="minor">
              <a:schemeClr val="dk1">
                <a:hueOff val="0"/>
                <a:satOff val="0"/>
                <a:lumOff val="0"/>
                <a:alphaOff val="0"/>
              </a:schemeClr>
            </a:fontRef>
          </p:style>
          <p:txBody>
            <a:bodyPr lIns="1440000" anchor="ctr"/>
            <a:lstStyle/>
            <a:p>
              <a:pPr>
                <a:lnSpc>
                  <a:spcPct val="150000"/>
                </a:lnSpc>
                <a:spcAft>
                  <a:spcPts val="600"/>
                </a:spcAft>
              </a:pPr>
              <a:r>
                <a:rPr lang="en-US" sz="1600" dirty="0"/>
                <a:t>It involves choreographing specifically for the camera and using cinematic techniques to amplify the impact of the movement. It also includes structuring and editing the filmed movement to resolve the theme, idea or feelings.</a:t>
              </a:r>
            </a:p>
          </p:txBody>
        </p:sp>
        <p:sp>
          <p:nvSpPr>
            <p:cNvPr id="12" name="Rectangle 11" descr="Camera">
              <a:extLst>
                <a:ext uri="{FF2B5EF4-FFF2-40B4-BE49-F238E27FC236}">
                  <a16:creationId xmlns:a16="http://schemas.microsoft.com/office/drawing/2014/main" id="{CAC8E124-1485-ADF4-8B5E-59C2E149BE46}"/>
                </a:ext>
              </a:extLst>
            </p:cNvPr>
            <p:cNvSpPr/>
            <p:nvPr/>
          </p:nvSpPr>
          <p:spPr>
            <a:xfrm>
              <a:off x="539597" y="4398237"/>
              <a:ext cx="1179430" cy="117943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grpSp>
      <p:pic>
        <p:nvPicPr>
          <p:cNvPr id="16" name="Picture Placeholder 15" descr="A person in a body suit with a camera. Abstract art is visible in the background.">
            <a:extLst>
              <a:ext uri="{FF2B5EF4-FFF2-40B4-BE49-F238E27FC236}">
                <a16:creationId xmlns:a16="http://schemas.microsoft.com/office/drawing/2014/main" id="{DE41E9BA-A8DC-5446-64C8-86D88985F581}"/>
              </a:ext>
            </a:extLst>
          </p:cNvPr>
          <p:cNvPicPr>
            <a:picLocks noGrp="1" noChangeAspect="1"/>
          </p:cNvPicPr>
          <p:nvPr>
            <p:ph type="pic" sz="quarter" idx="4294967295"/>
          </p:nvPr>
        </p:nvPicPr>
        <p:blipFill>
          <a:blip r:embed="rId7" cstate="screen">
            <a:extLst>
              <a:ext uri="{28A0092B-C50C-407E-A947-70E740481C1C}">
                <a14:useLocalDpi xmlns:a14="http://schemas.microsoft.com/office/drawing/2010/main"/>
              </a:ext>
            </a:extLst>
          </a:blip>
          <a:srcRect/>
          <a:stretch/>
        </p:blipFill>
        <p:spPr>
          <a:xfrm>
            <a:off x="6848440" y="1562470"/>
            <a:ext cx="5049479" cy="4414838"/>
          </a:xfrm>
        </p:spPr>
      </p:pic>
      <p:sp>
        <p:nvSpPr>
          <p:cNvPr id="5" name="TextBox 4">
            <a:extLst>
              <a:ext uri="{FF2B5EF4-FFF2-40B4-BE49-F238E27FC236}">
                <a16:creationId xmlns:a16="http://schemas.microsoft.com/office/drawing/2014/main" id="{A5D69E9A-0FAD-F728-6B97-FE70C923874D}"/>
              </a:ext>
            </a:extLst>
          </p:cNvPr>
          <p:cNvSpPr txBox="1"/>
          <p:nvPr/>
        </p:nvSpPr>
        <p:spPr>
          <a:xfrm>
            <a:off x="6848440" y="6003977"/>
            <a:ext cx="5049479" cy="246221"/>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000000"/>
                </a:solidFill>
                <a:effectLst/>
                <a:uLnTx/>
                <a:uFillTx/>
                <a:ea typeface="+mn-ea"/>
                <a:cs typeface="Arial" panose="020B0604020202020204" pitchFamily="34" charset="0"/>
              </a:rPr>
              <a:t>Image generated using Canva and used in accordance with the </a:t>
            </a:r>
            <a:r>
              <a:rPr kumimoji="0" lang="en-AU" sz="1000" b="0" i="0" u="sng" strike="noStrike" kern="1200" cap="none" spc="0" normalizeH="0" baseline="0" noProof="0" dirty="0">
                <a:ln>
                  <a:noFill/>
                </a:ln>
                <a:solidFill>
                  <a:srgbClr val="22272B"/>
                </a:solidFill>
                <a:effectLst/>
                <a:uLnTx/>
                <a:uFillTx/>
                <a:ea typeface="+mn-ea"/>
                <a:cs typeface="Arial" panose="020B0604020202020204" pitchFamily="34" charset="0"/>
                <a:hlinkClick r:id="rId8"/>
              </a:rPr>
              <a:t>Acceptable Use Policy</a:t>
            </a:r>
            <a:r>
              <a:rPr kumimoji="0" lang="en-AU" sz="1000" b="0" i="0" u="none" strike="noStrike" kern="1200" cap="none" spc="0" normalizeH="0" baseline="0" noProof="0" dirty="0">
                <a:ln>
                  <a:noFill/>
                </a:ln>
                <a:solidFill>
                  <a:srgbClr val="22272B"/>
                </a:solidFill>
                <a:effectLst/>
                <a:uLnTx/>
                <a:uFillTx/>
                <a:ea typeface="+mn-ea"/>
                <a:cs typeface="Arial" panose="020B0604020202020204" pitchFamily="34" charset="0"/>
              </a:rPr>
              <a:t>.</a:t>
            </a:r>
          </a:p>
        </p:txBody>
      </p:sp>
      <p:sp>
        <p:nvSpPr>
          <p:cNvPr id="6" name="Slide Number Placeholder 5">
            <a:extLst>
              <a:ext uri="{FF2B5EF4-FFF2-40B4-BE49-F238E27FC236}">
                <a16:creationId xmlns:a16="http://schemas.microsoft.com/office/drawing/2014/main" id="{D8420610-7A85-1DAF-7125-754C1A2453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dirty="0"/>
          </a:p>
        </p:txBody>
      </p:sp>
    </p:spTree>
    <p:extLst>
      <p:ext uri="{BB962C8B-B14F-4D97-AF65-F5344CB8AC3E}">
        <p14:creationId xmlns:p14="http://schemas.microsoft.com/office/powerpoint/2010/main" val="272978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6CB58-3A35-186E-4DD3-609A32CD752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A3AD26-DCCE-2C5E-C498-52439F3DF875}"/>
              </a:ext>
            </a:extLst>
          </p:cNvPr>
          <p:cNvSpPr>
            <a:spLocks noGrp="1"/>
          </p:cNvSpPr>
          <p:nvPr>
            <p:ph type="title"/>
          </p:nvPr>
        </p:nvSpPr>
        <p:spPr/>
        <p:txBody>
          <a:bodyPr/>
          <a:lstStyle/>
          <a:p>
            <a:r>
              <a:rPr lang="en-AU" dirty="0">
                <a:latin typeface="+mj-lt"/>
              </a:rPr>
              <a:t>Structuring the dance (1)</a:t>
            </a:r>
          </a:p>
        </p:txBody>
      </p:sp>
      <p:sp>
        <p:nvSpPr>
          <p:cNvPr id="4" name="Text Placeholder 3">
            <a:extLst>
              <a:ext uri="{FF2B5EF4-FFF2-40B4-BE49-F238E27FC236}">
                <a16:creationId xmlns:a16="http://schemas.microsoft.com/office/drawing/2014/main" id="{F25F382D-949F-0823-167E-349643680A30}"/>
              </a:ext>
            </a:extLst>
          </p:cNvPr>
          <p:cNvSpPr>
            <a:spLocks noGrp="1"/>
          </p:cNvSpPr>
          <p:nvPr>
            <p:ph type="body" sz="quarter" idx="18"/>
          </p:nvPr>
        </p:nvSpPr>
        <p:spPr/>
        <p:txBody>
          <a:bodyPr/>
          <a:lstStyle/>
          <a:p>
            <a:r>
              <a:rPr lang="en-AU">
                <a:latin typeface="+mj-lt"/>
              </a:rPr>
              <a:t>3.1b</a:t>
            </a:r>
          </a:p>
        </p:txBody>
      </p:sp>
      <p:sp>
        <p:nvSpPr>
          <p:cNvPr id="6" name="Rectangle: Rounded Corners 5">
            <a:extLst>
              <a:ext uri="{FF2B5EF4-FFF2-40B4-BE49-F238E27FC236}">
                <a16:creationId xmlns:a16="http://schemas.microsoft.com/office/drawing/2014/main" id="{11BD3191-D616-6CFA-F0A3-1CEB81ECCA97}"/>
              </a:ext>
            </a:extLst>
          </p:cNvPr>
          <p:cNvSpPr/>
          <p:nvPr/>
        </p:nvSpPr>
        <p:spPr>
          <a:xfrm>
            <a:off x="359998" y="1567086"/>
            <a:ext cx="5554479" cy="4959396"/>
          </a:xfrm>
          <a:prstGeom prst="roundRect">
            <a:avLst>
              <a:gd name="adj" fmla="val 6187"/>
            </a:avLst>
          </a:prstGeom>
          <a:solidFill>
            <a:schemeClr val="accent6"/>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360000" tIns="360000" rIns="360000" bIns="360000" rtlCol="0" anchor="ctr"/>
          <a:lstStyle/>
          <a:p>
            <a:pPr algn="ctr">
              <a:lnSpc>
                <a:spcPct val="150000"/>
              </a:lnSpc>
              <a:spcAft>
                <a:spcPts val="1200"/>
              </a:spcAft>
            </a:pPr>
            <a:r>
              <a:rPr lang="en-AU" b="1" dirty="0">
                <a:solidFill>
                  <a:schemeClr val="tx1"/>
                </a:solidFill>
              </a:rPr>
              <a:t>Structure</a:t>
            </a:r>
          </a:p>
          <a:p>
            <a:pPr>
              <a:lnSpc>
                <a:spcPct val="150000"/>
              </a:lnSpc>
              <a:spcAft>
                <a:spcPts val="1200"/>
              </a:spcAft>
            </a:pPr>
            <a:r>
              <a:rPr lang="en-AU" dirty="0">
                <a:solidFill>
                  <a:schemeClr val="tx1"/>
                </a:solidFill>
              </a:rPr>
              <a:t>Part of the forming process in composition and choreography. There are 2 main parts; </a:t>
            </a:r>
            <a:r>
              <a:rPr lang="en-AU" b="1" dirty="0">
                <a:solidFill>
                  <a:schemeClr val="tx1"/>
                </a:solidFill>
              </a:rPr>
              <a:t>organising the movement</a:t>
            </a:r>
            <a:r>
              <a:rPr lang="en-AU" dirty="0">
                <a:solidFill>
                  <a:schemeClr val="tx1"/>
                </a:solidFill>
              </a:rPr>
              <a:t>; and organising the dance.</a:t>
            </a:r>
            <a:endParaRPr lang="en-AU" dirty="0"/>
          </a:p>
          <a:p>
            <a:pPr algn="r">
              <a:lnSpc>
                <a:spcPct val="150000"/>
              </a:lnSpc>
              <a:spcAft>
                <a:spcPts val="1200"/>
              </a:spcAft>
            </a:pPr>
            <a:r>
              <a:rPr lang="en-AU" dirty="0">
                <a:hlinkClick r:id="rId2"/>
              </a:rPr>
              <a:t>NESA (2023)</a:t>
            </a:r>
            <a:endParaRPr lang="en-AU" dirty="0">
              <a:ln>
                <a:solidFill>
                  <a:schemeClr val="tx2"/>
                </a:solidFill>
              </a:ln>
              <a:solidFill>
                <a:schemeClr val="tx2">
                  <a:lumMod val="20000"/>
                  <a:lumOff val="80000"/>
                </a:schemeClr>
              </a:solidFill>
            </a:endParaRPr>
          </a:p>
        </p:txBody>
      </p:sp>
      <p:sp>
        <p:nvSpPr>
          <p:cNvPr id="5" name="Rectangle: Rounded Corners 4">
            <a:extLst>
              <a:ext uri="{FF2B5EF4-FFF2-40B4-BE49-F238E27FC236}">
                <a16:creationId xmlns:a16="http://schemas.microsoft.com/office/drawing/2014/main" id="{F4902454-473A-ADEE-8990-ECF099744D03}"/>
              </a:ext>
            </a:extLst>
          </p:cNvPr>
          <p:cNvSpPr/>
          <p:nvPr/>
        </p:nvSpPr>
        <p:spPr>
          <a:xfrm>
            <a:off x="6274478" y="1556602"/>
            <a:ext cx="5352840" cy="4969879"/>
          </a:xfrm>
          <a:prstGeom prst="roundRect">
            <a:avLst>
              <a:gd name="adj" fmla="val 6381"/>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360000" tIns="360000" rIns="360000" bIns="360000" rtlCol="0" anchor="ctr"/>
          <a:lstStyle/>
          <a:p>
            <a:pPr algn="ctr">
              <a:lnSpc>
                <a:spcPct val="150000"/>
              </a:lnSpc>
              <a:spcAft>
                <a:spcPts val="1200"/>
              </a:spcAft>
            </a:pPr>
            <a:r>
              <a:rPr lang="en-AU" sz="3200" b="1" dirty="0">
                <a:solidFill>
                  <a:schemeClr val="tx1"/>
                </a:solidFill>
              </a:rPr>
              <a:t>How will you organise the movement?</a:t>
            </a:r>
            <a:endParaRPr lang="en-AU" sz="3200" dirty="0">
              <a:solidFill>
                <a:schemeClr val="tx1"/>
              </a:solidFill>
            </a:endParaRPr>
          </a:p>
        </p:txBody>
      </p:sp>
      <p:sp>
        <p:nvSpPr>
          <p:cNvPr id="7" name="Slide Number Placeholder 6">
            <a:extLst>
              <a:ext uri="{FF2B5EF4-FFF2-40B4-BE49-F238E27FC236}">
                <a16:creationId xmlns:a16="http://schemas.microsoft.com/office/drawing/2014/main" id="{35D222F0-1848-A4EB-4C7B-9348642D44E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60</a:t>
            </a:fld>
            <a:endParaRPr lang="en-AU" dirty="0"/>
          </a:p>
        </p:txBody>
      </p:sp>
    </p:spTree>
    <p:extLst>
      <p:ext uri="{BB962C8B-B14F-4D97-AF65-F5344CB8AC3E}">
        <p14:creationId xmlns:p14="http://schemas.microsoft.com/office/powerpoint/2010/main" val="97777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9C0388-E2B5-7B0D-CD44-1EC0BE436DF7}"/>
              </a:ext>
            </a:extLst>
          </p:cNvPr>
          <p:cNvSpPr>
            <a:spLocks noGrp="1"/>
          </p:cNvSpPr>
          <p:nvPr>
            <p:ph type="title"/>
          </p:nvPr>
        </p:nvSpPr>
        <p:spPr/>
        <p:txBody>
          <a:bodyPr lIns="0"/>
          <a:lstStyle/>
          <a:p>
            <a:r>
              <a:rPr lang="en-US" dirty="0">
                <a:latin typeface="+mj-lt"/>
                <a:cs typeface="Arial"/>
              </a:rPr>
              <a:t>Planning to structure movement</a:t>
            </a:r>
            <a:endParaRPr lang="en-US" dirty="0">
              <a:latin typeface="+mj-lt"/>
            </a:endParaRPr>
          </a:p>
        </p:txBody>
      </p:sp>
      <p:sp>
        <p:nvSpPr>
          <p:cNvPr id="7" name="TextBox 6">
            <a:extLst>
              <a:ext uri="{FF2B5EF4-FFF2-40B4-BE49-F238E27FC236}">
                <a16:creationId xmlns:a16="http://schemas.microsoft.com/office/drawing/2014/main" id="{F4A77B86-2230-968C-2E8C-920D50D5A734}"/>
              </a:ext>
            </a:extLst>
          </p:cNvPr>
          <p:cNvSpPr txBox="1"/>
          <p:nvPr/>
        </p:nvSpPr>
        <p:spPr>
          <a:xfrm>
            <a:off x="355600" y="905601"/>
            <a:ext cx="6096000" cy="400110"/>
          </a:xfrm>
          <a:prstGeom prst="rect">
            <a:avLst/>
          </a:prstGeom>
          <a:noFill/>
        </p:spPr>
        <p:txBody>
          <a:bodyPr wrap="square" lIns="0">
            <a:spAutoFit/>
          </a:bodyPr>
          <a:lstStyle/>
          <a:p>
            <a:r>
              <a:rPr lang="en-US" sz="2000">
                <a:solidFill>
                  <a:schemeClr val="accent1">
                    <a:lumMod val="50000"/>
                    <a:lumOff val="50000"/>
                  </a:schemeClr>
                </a:solidFill>
                <a:latin typeface="+mj-lt"/>
                <a:cs typeface="Arial"/>
              </a:rPr>
              <a:t>3.1c</a:t>
            </a:r>
            <a:endParaRPr lang="en-US" sz="2000">
              <a:solidFill>
                <a:schemeClr val="accent1">
                  <a:lumMod val="50000"/>
                  <a:lumOff val="50000"/>
                </a:schemeClr>
              </a:solidFill>
              <a:latin typeface="+mj-lt"/>
            </a:endParaRPr>
          </a:p>
        </p:txBody>
      </p:sp>
      <p:sp>
        <p:nvSpPr>
          <p:cNvPr id="6" name="Rectangle: Rounded Corners 5" descr="“Large pink rectangle with curved corners containing the text: 'When planning your dance film, you need to organise and structure your work, so your ideas are clear. Just as sentences link together in a paragraph to express meaning, a dance composition uses movement phrases that connect to communicate its intent. Sentences vary in length depending on what is required to communicate to the reader. So do phrases in a dance work.' Beneath the text are three images, each paired with a smaller red rectangular box labelled ‘Phrase/Sentence 1,’ ‘Phrase/Sentence 2,’ and ‘Phrase/Sentence 3.’”">
            <a:extLst>
              <a:ext uri="{FF2B5EF4-FFF2-40B4-BE49-F238E27FC236}">
                <a16:creationId xmlns:a16="http://schemas.microsoft.com/office/drawing/2014/main" id="{AE9FC545-009E-0788-343E-D05CADB4ACF6}"/>
              </a:ext>
              <a:ext uri="{C183D7F6-B498-43B3-948B-1728B52AA6E4}">
                <adec:decorative xmlns:adec="http://schemas.microsoft.com/office/drawing/2017/decorative" val="0"/>
              </a:ext>
            </a:extLst>
          </p:cNvPr>
          <p:cNvSpPr/>
          <p:nvPr/>
        </p:nvSpPr>
        <p:spPr>
          <a:xfrm>
            <a:off x="348000" y="1327354"/>
            <a:ext cx="11027161" cy="5368646"/>
          </a:xfrm>
          <a:prstGeom prst="roundRect">
            <a:avLst>
              <a:gd name="adj" fmla="val 2559"/>
            </a:avLst>
          </a:prstGeom>
          <a:solidFill>
            <a:schemeClr val="accent6">
              <a:lumMod val="90000"/>
            </a:schemeClr>
          </a:solidFill>
          <a:effectLst/>
        </p:spPr>
        <p:style>
          <a:lnRef idx="0">
            <a:schemeClr val="accent4"/>
          </a:lnRef>
          <a:fillRef idx="3">
            <a:schemeClr val="accent4"/>
          </a:fillRef>
          <a:effectRef idx="3">
            <a:schemeClr val="accent4"/>
          </a:effectRef>
          <a:fontRef idx="minor">
            <a:schemeClr val="lt1"/>
          </a:fontRef>
        </p:style>
        <p:txBody>
          <a:bodyPr lIns="360000" tIns="360000" rIns="360000" bIns="360000" rtlCol="0" anchor="t" anchorCtr="0"/>
          <a:lstStyle/>
          <a:p>
            <a:pPr>
              <a:lnSpc>
                <a:spcPct val="150000"/>
              </a:lnSpc>
              <a:spcAft>
                <a:spcPts val="1200"/>
              </a:spcAft>
            </a:pPr>
            <a:r>
              <a:rPr lang="en-US" sz="1800" dirty="0">
                <a:solidFill>
                  <a:srgbClr val="000000"/>
                </a:solidFill>
                <a:cs typeface="Arial"/>
              </a:rPr>
              <a:t>When planning your dance film, you need to </a:t>
            </a:r>
            <a:r>
              <a:rPr lang="en-US" sz="1800" dirty="0" err="1">
                <a:solidFill>
                  <a:srgbClr val="000000"/>
                </a:solidFill>
                <a:cs typeface="Arial"/>
              </a:rPr>
              <a:t>organise</a:t>
            </a:r>
            <a:r>
              <a:rPr lang="en-US" sz="1800" dirty="0">
                <a:solidFill>
                  <a:srgbClr val="000000"/>
                </a:solidFill>
                <a:cs typeface="Arial"/>
              </a:rPr>
              <a:t> and structure your movement, so your ideas are clear. </a:t>
            </a:r>
            <a:r>
              <a:rPr lang="en-AU" sz="1800" dirty="0">
                <a:solidFill>
                  <a:srgbClr val="000000"/>
                </a:solidFill>
                <a:cs typeface="Arial"/>
              </a:rPr>
              <a:t>Just as phrases link together in a sentence or paragraph to express meaning, </a:t>
            </a:r>
            <a:r>
              <a:rPr lang="en-US" sz="1800" dirty="0">
                <a:solidFill>
                  <a:srgbClr val="000000"/>
                </a:solidFill>
                <a:cs typeface="Arial"/>
              </a:rPr>
              <a:t>a dance composition uses movement phrases that connect to communicate its intent. Sentences vary in length depending on what is required to communicate to the reader. So do phrases in a dance work.</a:t>
            </a:r>
            <a:endParaRPr lang="en-US" sz="1800" dirty="0"/>
          </a:p>
        </p:txBody>
      </p:sp>
      <p:pic>
        <p:nvPicPr>
          <p:cNvPr id="13" name="Picture 12" descr="A person is wearing black tights and a black t-shirt. She is kneeling on a wooden floor facing away with her head down and her arms on rested on knees &#10;&#10;">
            <a:extLst>
              <a:ext uri="{FF2B5EF4-FFF2-40B4-BE49-F238E27FC236}">
                <a16:creationId xmlns:a16="http://schemas.microsoft.com/office/drawing/2014/main" id="{C488AC74-9D46-A5E4-39EC-47788B86A0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0092" y="3666556"/>
            <a:ext cx="2852119" cy="1905000"/>
          </a:xfrm>
          <a:prstGeom prst="roundRect">
            <a:avLst/>
          </a:prstGeom>
        </p:spPr>
      </p:pic>
      <p:sp>
        <p:nvSpPr>
          <p:cNvPr id="14" name="TextBox 13">
            <a:extLst>
              <a:ext uri="{FF2B5EF4-FFF2-40B4-BE49-F238E27FC236}">
                <a16:creationId xmlns:a16="http://schemas.microsoft.com/office/drawing/2014/main" id="{4BA1290A-75D3-7432-1B22-509022DD6E59}"/>
              </a:ext>
            </a:extLst>
          </p:cNvPr>
          <p:cNvSpPr txBox="1"/>
          <p:nvPr/>
        </p:nvSpPr>
        <p:spPr>
          <a:xfrm>
            <a:off x="947370" y="5867665"/>
            <a:ext cx="2617563" cy="337447"/>
          </a:xfrm>
          <a:prstGeom prst="roundRect">
            <a:avLst/>
          </a:prstGeom>
          <a:solidFill>
            <a:schemeClr val="tx2"/>
          </a:solidFill>
          <a:ln>
            <a:noFill/>
          </a:ln>
        </p:spPr>
        <p:txBody>
          <a:bodyPr wrap="square" lIns="0" tIns="0" rIns="0" bIns="0" rtlCol="0" anchor="ctr" anchorCtr="1">
            <a:noAutofit/>
          </a:bodyPr>
          <a:lstStyle/>
          <a:p>
            <a:pPr algn="ctr"/>
            <a:r>
              <a:rPr lang="en-AU" sz="1800" b="1">
                <a:solidFill>
                  <a:schemeClr val="bg1"/>
                </a:solidFill>
              </a:rPr>
              <a:t>Phrase 1</a:t>
            </a:r>
          </a:p>
        </p:txBody>
      </p:sp>
      <p:pic>
        <p:nvPicPr>
          <p:cNvPr id="9" name="Picture 8" descr="A person can be viewed standing in front of a black curtain with her back to the viewer. She is wearing a black shirt with her left arm raised above her head and her right arm down by her side. &#10;&#10;">
            <a:extLst>
              <a:ext uri="{FF2B5EF4-FFF2-40B4-BE49-F238E27FC236}">
                <a16:creationId xmlns:a16="http://schemas.microsoft.com/office/drawing/2014/main" id="{4B0B296A-CCF7-55FC-F373-3A018F4E9F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35520" y="3666556"/>
            <a:ext cx="2852120" cy="1905001"/>
          </a:xfrm>
          <a:prstGeom prst="roundRect">
            <a:avLst/>
          </a:prstGeom>
        </p:spPr>
      </p:pic>
      <p:sp>
        <p:nvSpPr>
          <p:cNvPr id="15" name="TextBox 14">
            <a:extLst>
              <a:ext uri="{FF2B5EF4-FFF2-40B4-BE49-F238E27FC236}">
                <a16:creationId xmlns:a16="http://schemas.microsoft.com/office/drawing/2014/main" id="{65829C58-BB06-EB21-0CBF-96AC9C77106E}"/>
              </a:ext>
            </a:extLst>
          </p:cNvPr>
          <p:cNvSpPr txBox="1"/>
          <p:nvPr/>
        </p:nvSpPr>
        <p:spPr>
          <a:xfrm>
            <a:off x="4552799" y="5867665"/>
            <a:ext cx="2617563" cy="337447"/>
          </a:xfrm>
          <a:prstGeom prst="roundRect">
            <a:avLst/>
          </a:prstGeom>
          <a:solidFill>
            <a:schemeClr val="tx2"/>
          </a:solidFill>
          <a:ln>
            <a:noFill/>
          </a:ln>
        </p:spPr>
        <p:txBody>
          <a:bodyPr wrap="square" lIns="0" tIns="0" rIns="0" bIns="0" rtlCol="0" anchor="ctr" anchorCtr="1">
            <a:noAutofit/>
          </a:bodyPr>
          <a:lstStyle/>
          <a:p>
            <a:pPr algn="ctr"/>
            <a:r>
              <a:rPr lang="en-AU" sz="1800" b="1">
                <a:solidFill>
                  <a:schemeClr val="bg1"/>
                </a:solidFill>
              </a:rPr>
              <a:t>Phrase 2</a:t>
            </a:r>
          </a:p>
        </p:txBody>
      </p:sp>
      <p:pic>
        <p:nvPicPr>
          <p:cNvPr id="11" name="Picture 10" descr="A person can be seen standing on a wooden floor surrounded by black floor length curtains. She is wearing black tights and a black t-shirt balancing on her right leg with her left leg bent at the knee and foot resting on her other ankle. ">
            <a:extLst>
              <a:ext uri="{FF2B5EF4-FFF2-40B4-BE49-F238E27FC236}">
                <a16:creationId xmlns:a16="http://schemas.microsoft.com/office/drawing/2014/main" id="{0AC8159B-5ABC-36F9-EA7B-1EB05A55E5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40949" y="3666556"/>
            <a:ext cx="2852119" cy="1905000"/>
          </a:xfrm>
          <a:prstGeom prst="roundRect">
            <a:avLst/>
          </a:prstGeom>
        </p:spPr>
      </p:pic>
      <p:sp>
        <p:nvSpPr>
          <p:cNvPr id="16" name="TextBox 15">
            <a:extLst>
              <a:ext uri="{FF2B5EF4-FFF2-40B4-BE49-F238E27FC236}">
                <a16:creationId xmlns:a16="http://schemas.microsoft.com/office/drawing/2014/main" id="{0EA2038E-4AFB-F007-A9E8-C1FAF442D417}"/>
              </a:ext>
            </a:extLst>
          </p:cNvPr>
          <p:cNvSpPr txBox="1"/>
          <p:nvPr/>
        </p:nvSpPr>
        <p:spPr>
          <a:xfrm>
            <a:off x="8158227" y="5867665"/>
            <a:ext cx="2617563" cy="337447"/>
          </a:xfrm>
          <a:prstGeom prst="roundRect">
            <a:avLst/>
          </a:prstGeom>
          <a:solidFill>
            <a:schemeClr val="tx2"/>
          </a:solidFill>
          <a:ln>
            <a:noFill/>
          </a:ln>
        </p:spPr>
        <p:txBody>
          <a:bodyPr wrap="square" lIns="0" tIns="0" rIns="0" bIns="0" rtlCol="0" anchor="ctr" anchorCtr="1">
            <a:noAutofit/>
          </a:bodyPr>
          <a:lstStyle/>
          <a:p>
            <a:pPr algn="ctr"/>
            <a:r>
              <a:rPr lang="en-AU" sz="1800" b="1" dirty="0">
                <a:solidFill>
                  <a:schemeClr val="bg1"/>
                </a:solidFill>
              </a:rPr>
              <a:t>Phrase 3</a:t>
            </a:r>
          </a:p>
        </p:txBody>
      </p:sp>
      <p:sp>
        <p:nvSpPr>
          <p:cNvPr id="4" name="Slide Number Placeholder 3">
            <a:extLst>
              <a:ext uri="{FF2B5EF4-FFF2-40B4-BE49-F238E27FC236}">
                <a16:creationId xmlns:a16="http://schemas.microsoft.com/office/drawing/2014/main" id="{58179216-A2A3-338F-3BFB-F88C487B73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61</a:t>
            </a:fld>
            <a:endParaRPr lang="en-AU" dirty="0"/>
          </a:p>
        </p:txBody>
      </p:sp>
    </p:spTree>
    <p:extLst>
      <p:ext uri="{BB962C8B-B14F-4D97-AF65-F5344CB8AC3E}">
        <p14:creationId xmlns:p14="http://schemas.microsoft.com/office/powerpoint/2010/main" val="399072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16311A-ADE1-2B00-3F65-29099EDAB4D0}"/>
              </a:ext>
            </a:extLst>
          </p:cNvPr>
          <p:cNvSpPr>
            <a:spLocks noGrp="1"/>
          </p:cNvSpPr>
          <p:nvPr>
            <p:ph type="title"/>
          </p:nvPr>
        </p:nvSpPr>
        <p:spPr/>
        <p:txBody>
          <a:bodyPr/>
          <a:lstStyle/>
          <a:p>
            <a:r>
              <a:rPr lang="en-US">
                <a:latin typeface="+mj-lt"/>
                <a:cs typeface="Arial"/>
              </a:rPr>
              <a:t>Planning and structuring sentences</a:t>
            </a:r>
            <a:endParaRPr lang="en-US">
              <a:latin typeface="+mj-lt"/>
            </a:endParaRPr>
          </a:p>
        </p:txBody>
      </p:sp>
      <p:sp>
        <p:nvSpPr>
          <p:cNvPr id="4" name="Text Placeholder 3">
            <a:extLst>
              <a:ext uri="{FF2B5EF4-FFF2-40B4-BE49-F238E27FC236}">
                <a16:creationId xmlns:a16="http://schemas.microsoft.com/office/drawing/2014/main" id="{D914FC09-94C2-5CC5-E1D7-BBB0ACA9FB52}"/>
              </a:ext>
            </a:extLst>
          </p:cNvPr>
          <p:cNvSpPr>
            <a:spLocks noGrp="1"/>
          </p:cNvSpPr>
          <p:nvPr>
            <p:ph type="body" sz="quarter" idx="18"/>
          </p:nvPr>
        </p:nvSpPr>
        <p:spPr>
          <a:xfrm>
            <a:off x="360000" y="869573"/>
            <a:ext cx="11483998" cy="310015"/>
          </a:xfrm>
        </p:spPr>
        <p:txBody>
          <a:bodyPr/>
          <a:lstStyle/>
          <a:p>
            <a:r>
              <a:rPr lang="en-US">
                <a:latin typeface="+mj-lt"/>
                <a:cs typeface="Arial"/>
              </a:rPr>
              <a:t>3.1d</a:t>
            </a:r>
            <a:endParaRPr lang="en-US">
              <a:latin typeface="+mj-lt"/>
            </a:endParaRPr>
          </a:p>
        </p:txBody>
      </p:sp>
      <p:sp>
        <p:nvSpPr>
          <p:cNvPr id="6" name="TextBox 5">
            <a:extLst>
              <a:ext uri="{FF2B5EF4-FFF2-40B4-BE49-F238E27FC236}">
                <a16:creationId xmlns:a16="http://schemas.microsoft.com/office/drawing/2014/main" id="{3C02D582-A522-61C6-799F-C5E5CD6117D4}"/>
              </a:ext>
            </a:extLst>
          </p:cNvPr>
          <p:cNvSpPr txBox="1"/>
          <p:nvPr/>
        </p:nvSpPr>
        <p:spPr>
          <a:xfrm>
            <a:off x="359031" y="1269133"/>
            <a:ext cx="11362970" cy="1025922"/>
          </a:xfrm>
          <a:prstGeom prst="rect">
            <a:avLst/>
          </a:prstGeom>
          <a:noFill/>
        </p:spPr>
        <p:txBody>
          <a:bodyPr wrap="square">
            <a:spAutoFit/>
          </a:bodyPr>
          <a:lstStyle/>
          <a:p>
            <a:pPr>
              <a:lnSpc>
                <a:spcPct val="150000"/>
              </a:lnSpc>
              <a:spcAft>
                <a:spcPts val="1200"/>
              </a:spcAft>
            </a:pPr>
            <a:r>
              <a:rPr lang="en-US" sz="1800" dirty="0">
                <a:cs typeface="Arial"/>
              </a:rPr>
              <a:t>Consider your intent and what you want to communicate about it.</a:t>
            </a:r>
          </a:p>
          <a:p>
            <a:pPr>
              <a:lnSpc>
                <a:spcPct val="150000"/>
              </a:lnSpc>
              <a:spcAft>
                <a:spcPts val="1200"/>
              </a:spcAft>
            </a:pPr>
            <a:r>
              <a:rPr lang="en-US" sz="1800" b="1" dirty="0"/>
              <a:t>Example intent – </a:t>
            </a:r>
            <a:r>
              <a:rPr lang="en-AU" sz="1800" b="1" dirty="0">
                <a:solidFill>
                  <a:schemeClr val="dk1"/>
                </a:solidFill>
              </a:rPr>
              <a:t>‘to show the cycle of rain as it falls, pools, spreads and evaporates’.</a:t>
            </a:r>
            <a:endParaRPr lang="en-US" sz="1800" b="1" dirty="0"/>
          </a:p>
        </p:txBody>
      </p:sp>
      <p:graphicFrame>
        <p:nvGraphicFramePr>
          <p:cNvPr id="7" name="Table 6">
            <a:extLst>
              <a:ext uri="{FF2B5EF4-FFF2-40B4-BE49-F238E27FC236}">
                <a16:creationId xmlns:a16="http://schemas.microsoft.com/office/drawing/2014/main" id="{0C56571F-3C56-F041-2E03-6B0B17053441}"/>
              </a:ext>
            </a:extLst>
          </p:cNvPr>
          <p:cNvGraphicFramePr>
            <a:graphicFrameLocks noGrp="1"/>
          </p:cNvGraphicFramePr>
          <p:nvPr>
            <p:extLst>
              <p:ext uri="{D42A27DB-BD31-4B8C-83A1-F6EECF244321}">
                <p14:modId xmlns:p14="http://schemas.microsoft.com/office/powerpoint/2010/main" val="1025106287"/>
              </p:ext>
            </p:extLst>
          </p:nvPr>
        </p:nvGraphicFramePr>
        <p:xfrm>
          <a:off x="359031" y="2406006"/>
          <a:ext cx="11172034" cy="4289997"/>
        </p:xfrm>
        <a:graphic>
          <a:graphicData uri="http://schemas.openxmlformats.org/drawingml/2006/table">
            <a:tbl>
              <a:tblPr firstRow="1" bandRow="1">
                <a:tableStyleId>{16D9F66E-5EB9-4882-86FB-DCBF35E3C3E4}</a:tableStyleId>
              </a:tblPr>
              <a:tblGrid>
                <a:gridCol w="1619913">
                  <a:extLst>
                    <a:ext uri="{9D8B030D-6E8A-4147-A177-3AD203B41FA5}">
                      <a16:colId xmlns:a16="http://schemas.microsoft.com/office/drawing/2014/main" val="994970051"/>
                    </a:ext>
                  </a:extLst>
                </a:gridCol>
                <a:gridCol w="9552121">
                  <a:extLst>
                    <a:ext uri="{9D8B030D-6E8A-4147-A177-3AD203B41FA5}">
                      <a16:colId xmlns:a16="http://schemas.microsoft.com/office/drawing/2014/main" val="1906551501"/>
                    </a:ext>
                  </a:extLst>
                </a:gridCol>
              </a:tblGrid>
              <a:tr h="483798">
                <a:tc>
                  <a:txBody>
                    <a:bodyPr/>
                    <a:lstStyle/>
                    <a:p>
                      <a:pPr lvl="0" algn="ctr">
                        <a:lnSpc>
                          <a:spcPct val="114000"/>
                        </a:lnSpc>
                        <a:spcAft>
                          <a:spcPts val="600"/>
                        </a:spcAft>
                        <a:buNone/>
                      </a:pPr>
                      <a:r>
                        <a:rPr lang="en-US" sz="1600" b="1" dirty="0">
                          <a:solidFill>
                            <a:schemeClr val="bg1"/>
                          </a:solidFill>
                          <a:latin typeface="+mj-lt"/>
                        </a:rPr>
                        <a:t>Phrase  </a:t>
                      </a:r>
                    </a:p>
                  </a:txBody>
                  <a:tcPr anchor="ctr">
                    <a:solidFill>
                      <a:schemeClr val="accent6">
                        <a:lumMod val="50000"/>
                      </a:schemeClr>
                    </a:solidFill>
                  </a:tcPr>
                </a:tc>
                <a:tc>
                  <a:txBody>
                    <a:bodyPr/>
                    <a:lstStyle/>
                    <a:p>
                      <a:pPr>
                        <a:lnSpc>
                          <a:spcPct val="114000"/>
                        </a:lnSpc>
                        <a:spcAft>
                          <a:spcPts val="600"/>
                        </a:spcAft>
                      </a:pPr>
                      <a:r>
                        <a:rPr lang="en-US" sz="1600" dirty="0">
                          <a:solidFill>
                            <a:schemeClr val="bg1"/>
                          </a:solidFill>
                          <a:latin typeface="+mj-lt"/>
                        </a:rPr>
                        <a:t>Sentence description</a:t>
                      </a:r>
                    </a:p>
                  </a:txBody>
                  <a:tcPr anchor="ctr">
                    <a:solidFill>
                      <a:schemeClr val="accent6">
                        <a:lumMod val="50000"/>
                      </a:schemeClr>
                    </a:solidFill>
                  </a:tcPr>
                </a:tc>
                <a:extLst>
                  <a:ext uri="{0D108BD9-81ED-4DB2-BD59-A6C34878D82A}">
                    <a16:rowId xmlns:a16="http://schemas.microsoft.com/office/drawing/2014/main" val="1362312710"/>
                  </a:ext>
                </a:extLst>
              </a:tr>
              <a:tr h="680421">
                <a:tc>
                  <a:txBody>
                    <a:bodyPr/>
                    <a:lstStyle/>
                    <a:p>
                      <a:pPr algn="ctr">
                        <a:lnSpc>
                          <a:spcPct val="114000"/>
                        </a:lnSpc>
                        <a:spcAft>
                          <a:spcPts val="600"/>
                        </a:spcAft>
                      </a:pPr>
                      <a:r>
                        <a:rPr lang="en-US" sz="1600" dirty="0"/>
                        <a:t>1</a:t>
                      </a:r>
                    </a:p>
                  </a:txBody>
                  <a:tcPr anchor="ctr"/>
                </a:tc>
                <a:tc>
                  <a:txBody>
                    <a:bodyPr/>
                    <a:lstStyle/>
                    <a:p>
                      <a:pPr>
                        <a:lnSpc>
                          <a:spcPct val="114000"/>
                        </a:lnSpc>
                        <a:spcAft>
                          <a:spcPts val="600"/>
                        </a:spcAft>
                      </a:pPr>
                      <a:r>
                        <a:rPr lang="en-US" sz="1600" dirty="0"/>
                        <a:t>Water drips – small, isolated movements fall rhythmically, mimicking the delicate and repetitive motion of water droplets</a:t>
                      </a:r>
                    </a:p>
                  </a:txBody>
                  <a:tcPr/>
                </a:tc>
                <a:extLst>
                  <a:ext uri="{0D108BD9-81ED-4DB2-BD59-A6C34878D82A}">
                    <a16:rowId xmlns:a16="http://schemas.microsoft.com/office/drawing/2014/main" val="3695288881"/>
                  </a:ext>
                </a:extLst>
              </a:tr>
              <a:tr h="706788">
                <a:tc>
                  <a:txBody>
                    <a:bodyPr/>
                    <a:lstStyle/>
                    <a:p>
                      <a:pPr algn="ctr">
                        <a:lnSpc>
                          <a:spcPct val="114000"/>
                        </a:lnSpc>
                        <a:spcAft>
                          <a:spcPts val="600"/>
                        </a:spcAft>
                      </a:pPr>
                      <a:r>
                        <a:rPr lang="en-US" sz="1600"/>
                        <a:t>2</a:t>
                      </a:r>
                    </a:p>
                  </a:txBody>
                  <a:tcPr anchor="ctr"/>
                </a:tc>
                <a:tc>
                  <a:txBody>
                    <a:bodyPr/>
                    <a:lstStyle/>
                    <a:p>
                      <a:pPr>
                        <a:lnSpc>
                          <a:spcPct val="114000"/>
                        </a:lnSpc>
                        <a:spcAft>
                          <a:spcPts val="600"/>
                        </a:spcAft>
                      </a:pPr>
                      <a:r>
                        <a:rPr lang="en-US" sz="1600" dirty="0"/>
                        <a:t>Water trickles and spreads – flowing continuous movements expanding outwards, showing how water moves softly across surfaces and fills spaces. </a:t>
                      </a:r>
                    </a:p>
                  </a:txBody>
                  <a:tcPr/>
                </a:tc>
                <a:extLst>
                  <a:ext uri="{0D108BD9-81ED-4DB2-BD59-A6C34878D82A}">
                    <a16:rowId xmlns:a16="http://schemas.microsoft.com/office/drawing/2014/main" val="1311408329"/>
                  </a:ext>
                </a:extLst>
              </a:tr>
              <a:tr h="483798">
                <a:tc>
                  <a:txBody>
                    <a:bodyPr/>
                    <a:lstStyle/>
                    <a:p>
                      <a:pPr algn="ctr">
                        <a:lnSpc>
                          <a:spcPct val="114000"/>
                        </a:lnSpc>
                        <a:spcAft>
                          <a:spcPts val="600"/>
                        </a:spcAft>
                      </a:pPr>
                      <a:r>
                        <a:rPr lang="en-US" sz="1600"/>
                        <a:t>3</a:t>
                      </a:r>
                    </a:p>
                  </a:txBody>
                  <a:tcPr anchor="ctr"/>
                </a:tc>
                <a:tc>
                  <a:txBody>
                    <a:bodyPr/>
                    <a:lstStyle/>
                    <a:p>
                      <a:pPr>
                        <a:lnSpc>
                          <a:spcPct val="114000"/>
                        </a:lnSpc>
                        <a:spcAft>
                          <a:spcPts val="600"/>
                        </a:spcAft>
                      </a:pPr>
                      <a:r>
                        <a:rPr lang="en-US" sz="1600" b="1" dirty="0"/>
                        <a:t>What would come next? </a:t>
                      </a:r>
                    </a:p>
                  </a:txBody>
                  <a:tcPr/>
                </a:tc>
                <a:extLst>
                  <a:ext uri="{0D108BD9-81ED-4DB2-BD59-A6C34878D82A}">
                    <a16:rowId xmlns:a16="http://schemas.microsoft.com/office/drawing/2014/main" val="3468095975"/>
                  </a:ext>
                </a:extLst>
              </a:tr>
              <a:tr h="483798">
                <a:tc>
                  <a:txBody>
                    <a:bodyPr/>
                    <a:lstStyle/>
                    <a:p>
                      <a:pPr algn="ctr">
                        <a:lnSpc>
                          <a:spcPct val="114000"/>
                        </a:lnSpc>
                        <a:spcAft>
                          <a:spcPts val="600"/>
                        </a:spcAft>
                      </a:pPr>
                      <a:r>
                        <a:rPr lang="en-US" sz="1600"/>
                        <a:t>4</a:t>
                      </a:r>
                    </a:p>
                  </a:txBody>
                  <a:tcPr anchor="ctr"/>
                </a:tc>
                <a:tc>
                  <a:txBody>
                    <a:bodyPr/>
                    <a:lstStyle/>
                    <a:p>
                      <a:pPr>
                        <a:lnSpc>
                          <a:spcPct val="114000"/>
                        </a:lnSpc>
                        <a:spcAft>
                          <a:spcPts val="600"/>
                        </a:spcAft>
                      </a:pPr>
                      <a:endParaRPr lang="en-US" sz="1600" dirty="0"/>
                    </a:p>
                  </a:txBody>
                  <a:tcPr/>
                </a:tc>
                <a:extLst>
                  <a:ext uri="{0D108BD9-81ED-4DB2-BD59-A6C34878D82A}">
                    <a16:rowId xmlns:a16="http://schemas.microsoft.com/office/drawing/2014/main" val="3040892906"/>
                  </a:ext>
                </a:extLst>
              </a:tr>
              <a:tr h="483798">
                <a:tc>
                  <a:txBody>
                    <a:bodyPr/>
                    <a:lstStyle/>
                    <a:p>
                      <a:pPr algn="ctr">
                        <a:lnSpc>
                          <a:spcPct val="114000"/>
                        </a:lnSpc>
                        <a:spcAft>
                          <a:spcPts val="600"/>
                        </a:spcAft>
                      </a:pPr>
                      <a:r>
                        <a:rPr lang="en-US" sz="1600"/>
                        <a:t>5</a:t>
                      </a:r>
                    </a:p>
                  </a:txBody>
                  <a:tcPr anchor="ctr"/>
                </a:tc>
                <a:tc>
                  <a:txBody>
                    <a:bodyPr/>
                    <a:lstStyle/>
                    <a:p>
                      <a:pPr>
                        <a:lnSpc>
                          <a:spcPct val="114000"/>
                        </a:lnSpc>
                        <a:spcAft>
                          <a:spcPts val="600"/>
                        </a:spcAft>
                      </a:pPr>
                      <a:endParaRPr lang="en-US" sz="1600" dirty="0"/>
                    </a:p>
                  </a:txBody>
                  <a:tcPr/>
                </a:tc>
                <a:extLst>
                  <a:ext uri="{0D108BD9-81ED-4DB2-BD59-A6C34878D82A}">
                    <a16:rowId xmlns:a16="http://schemas.microsoft.com/office/drawing/2014/main" val="4107812396"/>
                  </a:ext>
                </a:extLst>
              </a:tr>
              <a:tr h="483798">
                <a:tc>
                  <a:txBody>
                    <a:bodyPr/>
                    <a:lstStyle/>
                    <a:p>
                      <a:pPr algn="ctr">
                        <a:lnSpc>
                          <a:spcPct val="114000"/>
                        </a:lnSpc>
                        <a:spcAft>
                          <a:spcPts val="600"/>
                        </a:spcAft>
                      </a:pPr>
                      <a:r>
                        <a:rPr lang="en-US" sz="1600"/>
                        <a:t>6</a:t>
                      </a:r>
                    </a:p>
                  </a:txBody>
                  <a:tcPr anchor="ctr"/>
                </a:tc>
                <a:tc>
                  <a:txBody>
                    <a:bodyPr/>
                    <a:lstStyle/>
                    <a:p>
                      <a:pPr>
                        <a:lnSpc>
                          <a:spcPct val="114000"/>
                        </a:lnSpc>
                        <a:spcAft>
                          <a:spcPts val="600"/>
                        </a:spcAft>
                      </a:pPr>
                      <a:endParaRPr lang="en-US" sz="1600" dirty="0"/>
                    </a:p>
                  </a:txBody>
                  <a:tcPr/>
                </a:tc>
                <a:extLst>
                  <a:ext uri="{0D108BD9-81ED-4DB2-BD59-A6C34878D82A}">
                    <a16:rowId xmlns:a16="http://schemas.microsoft.com/office/drawing/2014/main" val="549502062"/>
                  </a:ext>
                </a:extLst>
              </a:tr>
              <a:tr h="483798">
                <a:tc>
                  <a:txBody>
                    <a:bodyPr/>
                    <a:lstStyle/>
                    <a:p>
                      <a:pPr algn="ctr">
                        <a:lnSpc>
                          <a:spcPct val="114000"/>
                        </a:lnSpc>
                        <a:spcAft>
                          <a:spcPts val="600"/>
                        </a:spcAft>
                      </a:pPr>
                      <a:r>
                        <a:rPr lang="en-US" sz="1600"/>
                        <a:t>7</a:t>
                      </a:r>
                    </a:p>
                  </a:txBody>
                  <a:tcPr anchor="ctr"/>
                </a:tc>
                <a:tc>
                  <a:txBody>
                    <a:bodyPr/>
                    <a:lstStyle/>
                    <a:p>
                      <a:pPr>
                        <a:lnSpc>
                          <a:spcPct val="114000"/>
                        </a:lnSpc>
                        <a:spcAft>
                          <a:spcPts val="600"/>
                        </a:spcAft>
                      </a:pPr>
                      <a:endParaRPr lang="en-US" sz="1600" dirty="0"/>
                    </a:p>
                  </a:txBody>
                  <a:tcPr/>
                </a:tc>
                <a:extLst>
                  <a:ext uri="{0D108BD9-81ED-4DB2-BD59-A6C34878D82A}">
                    <a16:rowId xmlns:a16="http://schemas.microsoft.com/office/drawing/2014/main" val="2833080931"/>
                  </a:ext>
                </a:extLst>
              </a:tr>
            </a:tbl>
          </a:graphicData>
        </a:graphic>
      </p:graphicFrame>
      <p:sp>
        <p:nvSpPr>
          <p:cNvPr id="5" name="Slide Number Placeholder 4">
            <a:extLst>
              <a:ext uri="{FF2B5EF4-FFF2-40B4-BE49-F238E27FC236}">
                <a16:creationId xmlns:a16="http://schemas.microsoft.com/office/drawing/2014/main" id="{4D55C23E-C84E-5340-0868-5ABDE6A052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62</a:t>
            </a:fld>
            <a:endParaRPr lang="en-AU"/>
          </a:p>
        </p:txBody>
      </p:sp>
    </p:spTree>
    <p:extLst>
      <p:ext uri="{BB962C8B-B14F-4D97-AF65-F5344CB8AC3E}">
        <p14:creationId xmlns:p14="http://schemas.microsoft.com/office/powerpoint/2010/main" val="254074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961626-3F19-4A4C-1F30-C4E33F3C0512}"/>
              </a:ext>
            </a:extLst>
          </p:cNvPr>
          <p:cNvSpPr>
            <a:spLocks noGrp="1"/>
          </p:cNvSpPr>
          <p:nvPr>
            <p:ph type="title"/>
          </p:nvPr>
        </p:nvSpPr>
        <p:spPr/>
        <p:txBody>
          <a:bodyPr/>
          <a:lstStyle/>
          <a:p>
            <a:r>
              <a:rPr lang="en-US" dirty="0">
                <a:latin typeface="+mj-lt"/>
                <a:cs typeface="Arial"/>
              </a:rPr>
              <a:t>From planning to composing phrases</a:t>
            </a:r>
            <a:endParaRPr lang="en-US" dirty="0">
              <a:latin typeface="+mj-lt"/>
            </a:endParaRPr>
          </a:p>
        </p:txBody>
      </p:sp>
      <p:sp>
        <p:nvSpPr>
          <p:cNvPr id="8" name="TextBox 7">
            <a:extLst>
              <a:ext uri="{FF2B5EF4-FFF2-40B4-BE49-F238E27FC236}">
                <a16:creationId xmlns:a16="http://schemas.microsoft.com/office/drawing/2014/main" id="{A959AC0A-8AF6-D1B8-F773-FB82C9AD0DAD}"/>
              </a:ext>
            </a:extLst>
          </p:cNvPr>
          <p:cNvSpPr txBox="1"/>
          <p:nvPr/>
        </p:nvSpPr>
        <p:spPr>
          <a:xfrm>
            <a:off x="360000" y="863889"/>
            <a:ext cx="6096000" cy="400110"/>
          </a:xfrm>
          <a:prstGeom prst="rect">
            <a:avLst/>
          </a:prstGeom>
          <a:noFill/>
        </p:spPr>
        <p:txBody>
          <a:bodyPr wrap="square">
            <a:spAutoFit/>
          </a:bodyPr>
          <a:lstStyle/>
          <a:p>
            <a:r>
              <a:rPr lang="en-US" sz="2000" dirty="0">
                <a:solidFill>
                  <a:schemeClr val="accent1">
                    <a:lumMod val="50000"/>
                    <a:lumOff val="50000"/>
                  </a:schemeClr>
                </a:solidFill>
                <a:latin typeface="+mj-lt"/>
                <a:cs typeface="Arial"/>
              </a:rPr>
              <a:t>3.1e</a:t>
            </a:r>
            <a:endParaRPr lang="en-US" sz="2000" dirty="0">
              <a:solidFill>
                <a:schemeClr val="accent1">
                  <a:lumMod val="50000"/>
                  <a:lumOff val="50000"/>
                </a:schemeClr>
              </a:solidFill>
              <a:latin typeface="+mj-lt"/>
            </a:endParaRPr>
          </a:p>
        </p:txBody>
      </p:sp>
      <p:sp>
        <p:nvSpPr>
          <p:cNvPr id="4" name="Text Placeholder 3">
            <a:extLst>
              <a:ext uri="{FF2B5EF4-FFF2-40B4-BE49-F238E27FC236}">
                <a16:creationId xmlns:a16="http://schemas.microsoft.com/office/drawing/2014/main" id="{7C82D783-BEC2-519C-744A-3307D80CEC5A}"/>
              </a:ext>
            </a:extLst>
          </p:cNvPr>
          <p:cNvSpPr>
            <a:spLocks noGrp="1"/>
          </p:cNvSpPr>
          <p:nvPr>
            <p:ph type="body" sz="quarter" idx="18"/>
          </p:nvPr>
        </p:nvSpPr>
        <p:spPr>
          <a:xfrm>
            <a:off x="361759" y="1530100"/>
            <a:ext cx="11063430" cy="512361"/>
          </a:xfrm>
        </p:spPr>
        <p:txBody>
          <a:bodyPr vert="horz" lIns="0" tIns="0" rIns="0" bIns="0" rtlCol="0" anchor="t">
            <a:noAutofit/>
          </a:bodyPr>
          <a:lstStyle/>
          <a:p>
            <a:pPr defTabSz="609585"/>
            <a:r>
              <a:rPr lang="en-US" dirty="0">
                <a:solidFill>
                  <a:schemeClr val="tx1"/>
                </a:solidFill>
                <a:latin typeface="+mn-lt"/>
                <a:cs typeface="Arial"/>
              </a:rPr>
              <a:t>In pairs, you will create movement phrases inspired by your sentences. At the core of each phrase is the motif.</a:t>
            </a:r>
          </a:p>
        </p:txBody>
      </p:sp>
      <p:sp>
        <p:nvSpPr>
          <p:cNvPr id="6" name="Rectangle: Rounded Corners 5">
            <a:extLst>
              <a:ext uri="{FF2B5EF4-FFF2-40B4-BE49-F238E27FC236}">
                <a16:creationId xmlns:a16="http://schemas.microsoft.com/office/drawing/2014/main" id="{C6DB4FAA-D2F7-921A-7EC3-1A2F23AC86EA}"/>
              </a:ext>
              <a:ext uri="{C183D7F6-B498-43B3-948B-1728B52AA6E4}">
                <adec:decorative xmlns:adec="http://schemas.microsoft.com/office/drawing/2017/decorative" val="1"/>
              </a:ext>
            </a:extLst>
          </p:cNvPr>
          <p:cNvSpPr/>
          <p:nvPr/>
        </p:nvSpPr>
        <p:spPr>
          <a:xfrm>
            <a:off x="360000" y="2470606"/>
            <a:ext cx="11065188" cy="4225394"/>
          </a:xfrm>
          <a:prstGeom prst="roundRect">
            <a:avLst>
              <a:gd name="adj" fmla="val 3342"/>
            </a:avLst>
          </a:prstGeom>
          <a:solidFill>
            <a:schemeClr val="accent6">
              <a:lumMod val="90000"/>
            </a:schemeClr>
          </a:solidFill>
          <a:ln>
            <a:solidFill>
              <a:schemeClr val="accent6">
                <a:lumMod val="90000"/>
              </a:schemeClr>
            </a:solidFill>
          </a:ln>
          <a:effectLst/>
        </p:spPr>
        <p:style>
          <a:lnRef idx="2">
            <a:schemeClr val="accent3">
              <a:shade val="15000"/>
            </a:schemeClr>
          </a:lnRef>
          <a:fillRef idx="1">
            <a:schemeClr val="accent3"/>
          </a:fillRef>
          <a:effectRef idx="0">
            <a:schemeClr val="accent3"/>
          </a:effectRef>
          <a:fontRef idx="minor">
            <a:schemeClr val="lt1"/>
          </a:fontRef>
        </p:style>
        <p:txBody>
          <a:bodyPr lIns="180000" tIns="180000" rIns="180000" bIns="180000" rtlCol="0" anchor="ctr"/>
          <a:lstStyle/>
          <a:p>
            <a:pPr marL="457200" indent="-457200">
              <a:lnSpc>
                <a:spcPct val="150000"/>
              </a:lnSpc>
              <a:spcAft>
                <a:spcPts val="1200"/>
              </a:spcAft>
              <a:buAutoNum type="arabicPeriod"/>
            </a:pPr>
            <a:r>
              <a:rPr lang="en-US" sz="2000" dirty="0">
                <a:solidFill>
                  <a:schemeClr val="tx1"/>
                </a:solidFill>
                <a:cs typeface="Arial"/>
              </a:rPr>
              <a:t>Select the motif you generated in activity 2.6g, then refer to your </a:t>
            </a:r>
            <a:r>
              <a:rPr lang="en-US" sz="2000" b="1" dirty="0">
                <a:solidFill>
                  <a:schemeClr val="tx1"/>
                </a:solidFill>
                <a:cs typeface="Arial"/>
              </a:rPr>
              <a:t>‘planning and structuring phrases</a:t>
            </a:r>
            <a:r>
              <a:rPr lang="en-US" sz="2000" dirty="0">
                <a:solidFill>
                  <a:schemeClr val="tx1"/>
                </a:solidFill>
                <a:cs typeface="Arial"/>
              </a:rPr>
              <a:t>’ table. Consider each sentence and use them to guide the development of your intent in each phrase. </a:t>
            </a:r>
            <a:endParaRPr lang="en-US" sz="2000" dirty="0">
              <a:solidFill>
                <a:schemeClr val="tx1"/>
              </a:solidFill>
            </a:endParaRPr>
          </a:p>
          <a:p>
            <a:pPr marL="457200" indent="-457200">
              <a:lnSpc>
                <a:spcPct val="150000"/>
              </a:lnSpc>
              <a:spcAft>
                <a:spcPts val="1200"/>
              </a:spcAft>
              <a:buAutoNum type="arabicPeriod"/>
            </a:pPr>
            <a:r>
              <a:rPr lang="en-US" sz="2000" dirty="0">
                <a:solidFill>
                  <a:schemeClr val="tx1"/>
                </a:solidFill>
                <a:cs typeface="Arial"/>
              </a:rPr>
              <a:t>Choose the first sentence and consider how you can use the elements of dance to represent the sentence in a phrase of movement. Remember, at the core of the phrase if your motif. Ensure your choices are purposeful and best represent what you are trying to express. </a:t>
            </a:r>
            <a:endParaRPr lang="en-US" sz="2000" dirty="0">
              <a:solidFill>
                <a:schemeClr val="tx1"/>
              </a:solidFill>
              <a:ea typeface="Roboto"/>
              <a:cs typeface="Roboto"/>
            </a:endParaRPr>
          </a:p>
          <a:p>
            <a:pPr marL="457200" indent="-457200">
              <a:lnSpc>
                <a:spcPct val="150000"/>
              </a:lnSpc>
              <a:spcAft>
                <a:spcPts val="1200"/>
              </a:spcAft>
              <a:buAutoNum type="arabicPeriod"/>
            </a:pPr>
            <a:r>
              <a:rPr lang="en-US" sz="2000" dirty="0">
                <a:solidFill>
                  <a:schemeClr val="tx1"/>
                </a:solidFill>
                <a:ea typeface="Roboto"/>
                <a:cs typeface="Roboto"/>
              </a:rPr>
              <a:t>Repeat this process using the next sentence to develop another phrase.</a:t>
            </a:r>
          </a:p>
        </p:txBody>
      </p:sp>
      <p:sp>
        <p:nvSpPr>
          <p:cNvPr id="7" name="Slide Number Placeholder 6">
            <a:extLst>
              <a:ext uri="{FF2B5EF4-FFF2-40B4-BE49-F238E27FC236}">
                <a16:creationId xmlns:a16="http://schemas.microsoft.com/office/drawing/2014/main" id="{B2AD37A0-2C17-8359-6674-27BD6E01D3A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63</a:t>
            </a:fld>
            <a:endParaRPr lang="en-AU" dirty="0"/>
          </a:p>
        </p:txBody>
      </p:sp>
    </p:spTree>
    <p:extLst>
      <p:ext uri="{BB962C8B-B14F-4D97-AF65-F5344CB8AC3E}">
        <p14:creationId xmlns:p14="http://schemas.microsoft.com/office/powerpoint/2010/main" val="297881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462CB-D663-3E8E-61D5-44AABE9E3C4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031F950-DF6A-068E-2535-F2F4D09C475F}"/>
              </a:ext>
            </a:extLst>
          </p:cNvPr>
          <p:cNvSpPr>
            <a:spLocks noGrp="1"/>
          </p:cNvSpPr>
          <p:nvPr>
            <p:ph type="title"/>
          </p:nvPr>
        </p:nvSpPr>
        <p:spPr/>
        <p:txBody>
          <a:bodyPr/>
          <a:lstStyle/>
          <a:p>
            <a:r>
              <a:rPr lang="en-US" dirty="0">
                <a:latin typeface="Arial"/>
                <a:cs typeface="Arial"/>
              </a:rPr>
              <a:t>Sequencing</a:t>
            </a:r>
            <a:endParaRPr lang="en-US" dirty="0"/>
          </a:p>
        </p:txBody>
      </p:sp>
      <p:sp>
        <p:nvSpPr>
          <p:cNvPr id="2" name="Text Placeholder 1">
            <a:extLst>
              <a:ext uri="{FF2B5EF4-FFF2-40B4-BE49-F238E27FC236}">
                <a16:creationId xmlns:a16="http://schemas.microsoft.com/office/drawing/2014/main" id="{4BDA7D3B-377B-FB0B-9985-391B4CFB84F5}"/>
              </a:ext>
            </a:extLst>
          </p:cNvPr>
          <p:cNvSpPr>
            <a:spLocks noGrp="1"/>
          </p:cNvSpPr>
          <p:nvPr>
            <p:ph type="body" sz="quarter" idx="18"/>
          </p:nvPr>
        </p:nvSpPr>
        <p:spPr/>
        <p:txBody>
          <a:bodyPr/>
          <a:lstStyle/>
          <a:p>
            <a:r>
              <a:rPr lang="en-US">
                <a:solidFill>
                  <a:schemeClr val="accent1">
                    <a:lumMod val="50000"/>
                    <a:lumOff val="50000"/>
                  </a:schemeClr>
                </a:solidFill>
                <a:latin typeface="Arial"/>
                <a:cs typeface="Arial"/>
              </a:rPr>
              <a:t>3.2a</a:t>
            </a:r>
            <a:endParaRPr lang="en-AU" dirty="0"/>
          </a:p>
        </p:txBody>
      </p:sp>
      <p:sp>
        <p:nvSpPr>
          <p:cNvPr id="5" name="Rectangle: Rounded Corners 4">
            <a:extLst>
              <a:ext uri="{FF2B5EF4-FFF2-40B4-BE49-F238E27FC236}">
                <a16:creationId xmlns:a16="http://schemas.microsoft.com/office/drawing/2014/main" id="{91ACDFB4-1E95-2FC3-57D2-B2C05BB75A0C}"/>
              </a:ext>
            </a:extLst>
          </p:cNvPr>
          <p:cNvSpPr/>
          <p:nvPr/>
        </p:nvSpPr>
        <p:spPr>
          <a:xfrm>
            <a:off x="360218" y="1491524"/>
            <a:ext cx="5600744" cy="2955348"/>
          </a:xfrm>
          <a:prstGeom prst="roundRect">
            <a:avLst>
              <a:gd name="adj" fmla="val 8033"/>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nSpc>
                <a:spcPct val="150000"/>
              </a:lnSpc>
              <a:spcAft>
                <a:spcPts val="1200"/>
              </a:spcAft>
            </a:pPr>
            <a:r>
              <a:rPr lang="en-US" sz="2000" b="1" dirty="0">
                <a:solidFill>
                  <a:schemeClr val="tx1"/>
                </a:solidFill>
                <a:cs typeface="Arial"/>
              </a:rPr>
              <a:t>What is a sequence?</a:t>
            </a:r>
            <a:endParaRPr lang="en-US" sz="2000" dirty="0">
              <a:solidFill>
                <a:schemeClr val="tx1"/>
              </a:solidFill>
              <a:cs typeface="Arial"/>
            </a:endParaRPr>
          </a:p>
          <a:p>
            <a:pPr>
              <a:lnSpc>
                <a:spcPct val="150000"/>
              </a:lnSpc>
              <a:spcAft>
                <a:spcPts val="1200"/>
              </a:spcAft>
            </a:pPr>
            <a:r>
              <a:rPr lang="en-US" sz="2000" dirty="0">
                <a:solidFill>
                  <a:schemeClr val="tx1"/>
                </a:solidFill>
                <a:cs typeface="Arial"/>
              </a:rPr>
              <a:t>A series of </a:t>
            </a:r>
            <a:r>
              <a:rPr lang="en-US" sz="2000" dirty="0" err="1">
                <a:solidFill>
                  <a:schemeClr val="tx1"/>
                </a:solidFill>
                <a:cs typeface="Arial"/>
              </a:rPr>
              <a:t>kinaesthetically</a:t>
            </a:r>
            <a:r>
              <a:rPr lang="en-US" sz="2000" dirty="0">
                <a:solidFill>
                  <a:schemeClr val="tx1"/>
                </a:solidFill>
                <a:cs typeface="Arial"/>
              </a:rPr>
              <a:t> linked dance movements not necessarily based on a compositional idea and intent</a:t>
            </a:r>
          </a:p>
          <a:p>
            <a:pPr algn="r">
              <a:lnSpc>
                <a:spcPct val="150000"/>
              </a:lnSpc>
              <a:spcAft>
                <a:spcPts val="1200"/>
              </a:spcAft>
            </a:pPr>
            <a:r>
              <a:rPr lang="en-AU" sz="2000" dirty="0">
                <a:hlinkClick r:id="rId2"/>
              </a:rPr>
              <a:t>NESA (2023)</a:t>
            </a:r>
            <a:endParaRPr lang="en-AU" sz="2000" dirty="0">
              <a:ln>
                <a:solidFill>
                  <a:schemeClr val="tx2"/>
                </a:solidFill>
              </a:ln>
              <a:solidFill>
                <a:schemeClr val="tx2">
                  <a:lumMod val="20000"/>
                  <a:lumOff val="80000"/>
                </a:schemeClr>
              </a:solidFill>
            </a:endParaRPr>
          </a:p>
        </p:txBody>
      </p:sp>
      <p:sp>
        <p:nvSpPr>
          <p:cNvPr id="8" name="Rectangle: Rounded Corners 7">
            <a:extLst>
              <a:ext uri="{FF2B5EF4-FFF2-40B4-BE49-F238E27FC236}">
                <a16:creationId xmlns:a16="http://schemas.microsoft.com/office/drawing/2014/main" id="{EF6DF982-708B-34BB-7705-F9C18CB92E4B}"/>
              </a:ext>
            </a:extLst>
          </p:cNvPr>
          <p:cNvSpPr/>
          <p:nvPr/>
        </p:nvSpPr>
        <p:spPr>
          <a:xfrm>
            <a:off x="359999" y="4645861"/>
            <a:ext cx="5600743" cy="1973291"/>
          </a:xfrm>
          <a:prstGeom prst="roundRect">
            <a:avLst>
              <a:gd name="adj" fmla="val 10814"/>
            </a:avLst>
          </a:prstGeom>
          <a:solidFill>
            <a:schemeClr val="accent6"/>
          </a:solid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nSpc>
                <a:spcPct val="150000"/>
              </a:lnSpc>
              <a:spcAft>
                <a:spcPts val="1200"/>
              </a:spcAft>
            </a:pPr>
            <a:r>
              <a:rPr lang="en-AU" sz="2000" dirty="0">
                <a:solidFill>
                  <a:schemeClr val="tx1"/>
                </a:solidFill>
                <a:cs typeface="Arial"/>
              </a:rPr>
              <a:t>Just as written sentences develop to create a paragraph, in Composition, movement phrases link together to create a sequence of movement.</a:t>
            </a:r>
            <a:endParaRPr lang="en-AU" sz="2000" dirty="0">
              <a:ln>
                <a:solidFill>
                  <a:schemeClr val="tx2"/>
                </a:solidFill>
              </a:ln>
              <a:solidFill>
                <a:schemeClr val="tx2">
                  <a:lumMod val="20000"/>
                  <a:lumOff val="80000"/>
                </a:schemeClr>
              </a:solidFill>
            </a:endParaRPr>
          </a:p>
        </p:txBody>
      </p:sp>
      <p:pic>
        <p:nvPicPr>
          <p:cNvPr id="2050" name="Picture 2" descr="A hand placing a piece of puzzle on a table&#10;">
            <a:extLst>
              <a:ext uri="{FF2B5EF4-FFF2-40B4-BE49-F238E27FC236}">
                <a16:creationId xmlns:a16="http://schemas.microsoft.com/office/drawing/2014/main" id="{A607D123-AB23-552A-6528-65CB22E1C0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31041" y="1491524"/>
            <a:ext cx="5612960" cy="3732443"/>
          </a:xfrm>
          <a:prstGeom prst="roundRect">
            <a:avLst>
              <a:gd name="adj" fmla="val 7182"/>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9D6B18D-FBAB-9033-1E4E-311F8DE3933E}"/>
              </a:ext>
            </a:extLst>
          </p:cNvPr>
          <p:cNvSpPr txBox="1"/>
          <p:nvPr/>
        </p:nvSpPr>
        <p:spPr>
          <a:xfrm>
            <a:off x="6231041" y="5324278"/>
            <a:ext cx="4760312" cy="200623"/>
          </a:xfrm>
          <a:prstGeom prst="rect">
            <a:avLst/>
          </a:prstGeom>
          <a:noFill/>
        </p:spPr>
        <p:txBody>
          <a:bodyPr wrap="square" lIns="0" tIns="0" rIns="0" bIns="0" rtlCol="0">
            <a:noAutofit/>
          </a:bodyPr>
          <a:lstStyle/>
          <a:p>
            <a:r>
              <a:rPr lang="en-AU" sz="1000" dirty="0">
                <a:hlinkClick r:id="rId4"/>
              </a:rPr>
              <a:t>Puzzle pieces</a:t>
            </a:r>
            <a:r>
              <a:rPr lang="en-AU" sz="1000" dirty="0"/>
              <a:t>" by </a:t>
            </a:r>
            <a:r>
              <a:rPr lang="en-AU" sz="1000" dirty="0">
                <a:hlinkClick r:id="rId5"/>
              </a:rPr>
              <a:t>liza31337</a:t>
            </a:r>
            <a:r>
              <a:rPr lang="en-AU" sz="1000" dirty="0"/>
              <a:t> is licensed under </a:t>
            </a:r>
            <a:r>
              <a:rPr lang="en-AU" sz="1000" dirty="0">
                <a:hlinkClick r:id="rId6"/>
              </a:rPr>
              <a:t>CC BY 2.0</a:t>
            </a:r>
            <a:r>
              <a:rPr lang="en-AU" sz="1000" dirty="0"/>
              <a:t>.</a:t>
            </a:r>
          </a:p>
        </p:txBody>
      </p:sp>
      <p:sp>
        <p:nvSpPr>
          <p:cNvPr id="4" name="Slide Number Placeholder 3">
            <a:extLst>
              <a:ext uri="{FF2B5EF4-FFF2-40B4-BE49-F238E27FC236}">
                <a16:creationId xmlns:a16="http://schemas.microsoft.com/office/drawing/2014/main" id="{D107E538-F3D6-FD37-FD03-E27214BFE1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64</a:t>
            </a:fld>
            <a:endParaRPr lang="en-AU"/>
          </a:p>
        </p:txBody>
      </p:sp>
    </p:spTree>
    <p:extLst>
      <p:ext uri="{BB962C8B-B14F-4D97-AF65-F5344CB8AC3E}">
        <p14:creationId xmlns:p14="http://schemas.microsoft.com/office/powerpoint/2010/main" val="210201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AE960D-9C2D-2ABE-4C84-4B30CC887790}"/>
              </a:ext>
            </a:extLst>
          </p:cNvPr>
          <p:cNvSpPr>
            <a:spLocks noGrp="1"/>
          </p:cNvSpPr>
          <p:nvPr>
            <p:ph type="title"/>
          </p:nvPr>
        </p:nvSpPr>
        <p:spPr/>
        <p:txBody>
          <a:bodyPr/>
          <a:lstStyle/>
          <a:p>
            <a:r>
              <a:rPr lang="en-AU" dirty="0">
                <a:effectLst/>
                <a:latin typeface="+mj-lt"/>
                <a:ea typeface="Calibri"/>
                <a:cs typeface="Arial"/>
              </a:rPr>
              <a:t>Evaluating structure </a:t>
            </a:r>
            <a:r>
              <a:rPr lang="en-AU" dirty="0">
                <a:latin typeface="+mj-lt"/>
                <a:ea typeface="Calibri"/>
                <a:cs typeface="Arial"/>
              </a:rPr>
              <a:t>– sequencing</a:t>
            </a:r>
            <a:r>
              <a:rPr lang="en-AU" dirty="0">
                <a:latin typeface="+mj-lt"/>
                <a:cs typeface="Arial"/>
              </a:rPr>
              <a:t> it all together</a:t>
            </a:r>
          </a:p>
        </p:txBody>
      </p:sp>
      <p:sp>
        <p:nvSpPr>
          <p:cNvPr id="9" name="Text Placeholder 8">
            <a:extLst>
              <a:ext uri="{FF2B5EF4-FFF2-40B4-BE49-F238E27FC236}">
                <a16:creationId xmlns:a16="http://schemas.microsoft.com/office/drawing/2014/main" id="{5999A495-99EC-3E00-5B9B-8DA84D03C80C}"/>
              </a:ext>
            </a:extLst>
          </p:cNvPr>
          <p:cNvSpPr>
            <a:spLocks noGrp="1"/>
          </p:cNvSpPr>
          <p:nvPr>
            <p:ph type="body" sz="quarter" idx="18"/>
          </p:nvPr>
        </p:nvSpPr>
        <p:spPr/>
        <p:txBody>
          <a:bodyPr/>
          <a:lstStyle/>
          <a:p>
            <a:r>
              <a:rPr lang="en-AU">
                <a:latin typeface="+mj-lt"/>
              </a:rPr>
              <a:t>3.2c</a:t>
            </a:r>
          </a:p>
        </p:txBody>
      </p:sp>
      <p:sp>
        <p:nvSpPr>
          <p:cNvPr id="4" name="TextBox 3">
            <a:extLst>
              <a:ext uri="{FF2B5EF4-FFF2-40B4-BE49-F238E27FC236}">
                <a16:creationId xmlns:a16="http://schemas.microsoft.com/office/drawing/2014/main" id="{96BF5696-8A52-67E4-117C-E0C916C996D3}"/>
              </a:ext>
            </a:extLst>
          </p:cNvPr>
          <p:cNvSpPr txBox="1"/>
          <p:nvPr/>
        </p:nvSpPr>
        <p:spPr>
          <a:xfrm>
            <a:off x="685620" y="1477352"/>
            <a:ext cx="10764000" cy="545638"/>
          </a:xfrm>
          <a:prstGeom prst="rect">
            <a:avLst/>
          </a:prstGeom>
          <a:solidFill>
            <a:schemeClr val="tx2"/>
          </a:solidFill>
          <a:ln w="38100">
            <a:solidFill>
              <a:schemeClr val="tx2"/>
            </a:solidFill>
          </a:ln>
          <a:effectLst/>
        </p:spPr>
        <p:txBody>
          <a:bodyPr wrap="square" lIns="0" tIns="0" rIns="0" bIns="0" rtlCol="0" anchor="ctr">
            <a:noAutofit/>
          </a:bodyPr>
          <a:lstStyle/>
          <a:p>
            <a:pPr algn="ctr"/>
            <a:r>
              <a:rPr lang="en-AU" sz="1800" b="1" dirty="0">
                <a:solidFill>
                  <a:schemeClr val="bg1"/>
                </a:solidFill>
                <a:cs typeface="Arial" panose="020B0604020202020204" pitchFamily="34" charset="0"/>
              </a:rPr>
              <a:t>Experiment with the order of your phrases based on your peer feedback using the graph below.  </a:t>
            </a:r>
          </a:p>
        </p:txBody>
      </p:sp>
      <p:grpSp>
        <p:nvGrpSpPr>
          <p:cNvPr id="7" name="Group 6" descr="A line with arrow heads at either end labelled ‘start’ and ‘end’.">
            <a:extLst>
              <a:ext uri="{FF2B5EF4-FFF2-40B4-BE49-F238E27FC236}">
                <a16:creationId xmlns:a16="http://schemas.microsoft.com/office/drawing/2014/main" id="{620226E1-B9CA-6BE7-FFDD-5E2CEDD56761}"/>
              </a:ext>
            </a:extLst>
          </p:cNvPr>
          <p:cNvGrpSpPr/>
          <p:nvPr/>
        </p:nvGrpSpPr>
        <p:grpSpPr>
          <a:xfrm>
            <a:off x="360000" y="2166818"/>
            <a:ext cx="11425200" cy="1227200"/>
            <a:chOff x="360000" y="2166818"/>
            <a:chExt cx="11425200" cy="1227200"/>
          </a:xfrm>
        </p:grpSpPr>
        <p:sp>
          <p:nvSpPr>
            <p:cNvPr id="5" name="Google Shape;157;p17">
              <a:extLst>
                <a:ext uri="{FF2B5EF4-FFF2-40B4-BE49-F238E27FC236}">
                  <a16:creationId xmlns:a16="http://schemas.microsoft.com/office/drawing/2014/main" id="{99DB61E7-8AA7-ACF0-4D64-75BA648AB9A3}"/>
                </a:ext>
                <a:ext uri="{C183D7F6-B498-43B3-948B-1728B52AA6E4}">
                  <adec:decorative xmlns:adec="http://schemas.microsoft.com/office/drawing/2017/decorative" val="1"/>
                </a:ext>
              </a:extLst>
            </p:cNvPr>
            <p:cNvSpPr/>
            <p:nvPr/>
          </p:nvSpPr>
          <p:spPr>
            <a:xfrm>
              <a:off x="360000" y="2166818"/>
              <a:ext cx="11425200" cy="1227200"/>
            </a:xfrm>
            <a:prstGeom prst="leftRightArrow">
              <a:avLst>
                <a:gd name="adj1" fmla="val 47499"/>
                <a:gd name="adj2" fmla="val 36248"/>
              </a:avLst>
            </a:prstGeom>
            <a:gradFill flip="none" rotWithShape="1">
              <a:gsLst>
                <a:gs pos="53000">
                  <a:srgbClr val="7030A0"/>
                </a:gs>
                <a:gs pos="0">
                  <a:srgbClr val="00ACC2"/>
                </a:gs>
                <a:gs pos="100000">
                  <a:srgbClr val="B51458"/>
                </a:gs>
              </a:gsLst>
              <a:lin ang="0" scaled="1"/>
              <a:tileRect/>
            </a:gradFill>
            <a:ln>
              <a:noFill/>
            </a:ln>
          </p:spPr>
          <p:txBody>
            <a:bodyPr spcFirstLastPara="1" wrap="square" lIns="121900" tIns="60933" rIns="121900" bIns="60933" anchor="ctr" anchorCtr="0">
              <a:noAutofit/>
            </a:bodyPr>
            <a:lstStyle/>
            <a:p>
              <a:pPr algn="ctr"/>
              <a:endParaRPr sz="1867">
                <a:solidFill>
                  <a:schemeClr val="lt1"/>
                </a:solidFill>
                <a:latin typeface="Calibri"/>
                <a:ea typeface="Calibri"/>
                <a:cs typeface="Calibri"/>
                <a:sym typeface="Calibri"/>
              </a:endParaRPr>
            </a:p>
          </p:txBody>
        </p:sp>
        <p:sp>
          <p:nvSpPr>
            <p:cNvPr id="6" name="Google Shape;159;p17">
              <a:extLst>
                <a:ext uri="{FF2B5EF4-FFF2-40B4-BE49-F238E27FC236}">
                  <a16:creationId xmlns:a16="http://schemas.microsoft.com/office/drawing/2014/main" id="{7F1EB844-4665-02DA-BFAA-08669BB4D4C1}"/>
                </a:ext>
              </a:extLst>
            </p:cNvPr>
            <p:cNvSpPr txBox="1"/>
            <p:nvPr/>
          </p:nvSpPr>
          <p:spPr>
            <a:xfrm>
              <a:off x="817723" y="2567903"/>
              <a:ext cx="1609595" cy="416338"/>
            </a:xfrm>
            <a:prstGeom prst="rect">
              <a:avLst/>
            </a:prstGeom>
            <a:solidFill>
              <a:srgbClr val="E5F7FC"/>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a:defRPr lang="en-US"/>
              </a:defPPr>
              <a:lvl1pPr algn="ctr">
                <a:buClr>
                  <a:srgbClr val="000000"/>
                </a:buClr>
                <a:buFont typeface="Arial"/>
                <a:defRPr sz="1800" b="1">
                  <a:solidFill>
                    <a:srgbClr val="000000"/>
                  </a:solidFill>
                  <a:latin typeface="Arial" panose="020B0604020202020204" pitchFamily="34" charset="0"/>
                  <a:cs typeface="Arial" panose="020B0604020202020204" pitchFamily="34" charset="0"/>
                </a:defRPr>
              </a:lvl1pPr>
            </a:lstStyle>
            <a:p>
              <a:r>
                <a:rPr lang="en-US" dirty="0">
                  <a:latin typeface="+mn-lt"/>
                  <a:sym typeface="Calibri"/>
                </a:rPr>
                <a:t>Start</a:t>
              </a:r>
              <a:endParaRPr dirty="0">
                <a:latin typeface="+mn-lt"/>
              </a:endParaRPr>
            </a:p>
          </p:txBody>
        </p:sp>
        <p:sp>
          <p:nvSpPr>
            <p:cNvPr id="54" name="Google Shape;159;p17">
              <a:extLst>
                <a:ext uri="{FF2B5EF4-FFF2-40B4-BE49-F238E27FC236}">
                  <a16:creationId xmlns:a16="http://schemas.microsoft.com/office/drawing/2014/main" id="{32D4B2C4-C319-BC2D-5FDC-EC18B2446EB0}"/>
                </a:ext>
              </a:extLst>
            </p:cNvPr>
            <p:cNvSpPr txBox="1"/>
            <p:nvPr/>
          </p:nvSpPr>
          <p:spPr>
            <a:xfrm>
              <a:off x="9733613" y="2570961"/>
              <a:ext cx="1609595" cy="416338"/>
            </a:xfrm>
            <a:prstGeom prst="rect">
              <a:avLst/>
            </a:prstGeom>
            <a:solidFill>
              <a:srgbClr val="FBDBE7"/>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a:defRPr lang="en-US"/>
              </a:defPPr>
              <a:lvl1pPr algn="ctr">
                <a:buClr>
                  <a:srgbClr val="000000"/>
                </a:buClr>
                <a:buFont typeface="Arial"/>
                <a:defRPr sz="1800" b="1">
                  <a:solidFill>
                    <a:srgbClr val="000000"/>
                  </a:solidFill>
                  <a:latin typeface="Arial" panose="020B0604020202020204" pitchFamily="34" charset="0"/>
                  <a:cs typeface="Arial" panose="020B0604020202020204" pitchFamily="34" charset="0"/>
                </a:defRPr>
              </a:lvl1pPr>
            </a:lstStyle>
            <a:p>
              <a:r>
                <a:rPr lang="en-US" dirty="0">
                  <a:latin typeface="+mn-lt"/>
                  <a:sym typeface="Calibri"/>
                </a:rPr>
                <a:t>End</a:t>
              </a:r>
              <a:endParaRPr dirty="0">
                <a:latin typeface="+mn-lt"/>
              </a:endParaRPr>
            </a:p>
          </p:txBody>
        </p:sp>
      </p:grpSp>
      <p:sp>
        <p:nvSpPr>
          <p:cNvPr id="8" name="Google Shape;150;p17">
            <a:extLst>
              <a:ext uri="{FF2B5EF4-FFF2-40B4-BE49-F238E27FC236}">
                <a16:creationId xmlns:a16="http://schemas.microsoft.com/office/drawing/2014/main" id="{234BDE74-7DD4-C755-F683-2C37F4D2F388}"/>
              </a:ext>
              <a:ext uri="{C183D7F6-B498-43B3-948B-1728B52AA6E4}">
                <adec:decorative xmlns:adec="http://schemas.microsoft.com/office/drawing/2017/decorative" val="0"/>
              </a:ext>
            </a:extLst>
          </p:cNvPr>
          <p:cNvSpPr/>
          <p:nvPr/>
        </p:nvSpPr>
        <p:spPr>
          <a:xfrm>
            <a:off x="360000" y="3970718"/>
            <a:ext cx="1487200" cy="474400"/>
          </a:xfrm>
          <a:prstGeom prst="roundRect">
            <a:avLst>
              <a:gd name="adj" fmla="val 10628"/>
            </a:avLst>
          </a:prstGeom>
          <a:noFill/>
          <a:ln w="19050" cap="flat" cmpd="sng">
            <a:solidFill>
              <a:srgbClr val="0E9DBE"/>
            </a:solidFill>
            <a:prstDash val="solid"/>
            <a:round/>
            <a:headEnd type="none" w="med" len="med"/>
            <a:tailEnd type="none" w="med" len="med"/>
          </a:ln>
        </p:spPr>
        <p:txBody>
          <a:bodyPr spcFirstLastPara="1" wrap="square" lIns="144000" tIns="0" rIns="144000" bIns="60933" anchor="ctr" anchorCtr="1">
            <a:noAutofit/>
          </a:bodyPr>
          <a:lstStyle/>
          <a:p>
            <a:pPr algn="ctr"/>
            <a:r>
              <a:rPr lang="en-AU" sz="1200" dirty="0">
                <a:cs typeface="Arial" panose="020B0604020202020204" pitchFamily="34" charset="0"/>
              </a:rPr>
              <a:t>Click to add text</a:t>
            </a:r>
            <a:endParaRPr sz="1200" dirty="0">
              <a:cs typeface="Arial" panose="020B0604020202020204" pitchFamily="34" charset="0"/>
            </a:endParaRPr>
          </a:p>
        </p:txBody>
      </p:sp>
      <p:sp>
        <p:nvSpPr>
          <p:cNvPr id="35" name="Google Shape;150;p17">
            <a:extLst>
              <a:ext uri="{FF2B5EF4-FFF2-40B4-BE49-F238E27FC236}">
                <a16:creationId xmlns:a16="http://schemas.microsoft.com/office/drawing/2014/main" id="{2C8D5980-E31C-D116-C526-1E9BD2B1A7E5}"/>
              </a:ext>
              <a:ext uri="{C183D7F6-B498-43B3-948B-1728B52AA6E4}">
                <adec:decorative xmlns:adec="http://schemas.microsoft.com/office/drawing/2017/decorative" val="0"/>
              </a:ext>
            </a:extLst>
          </p:cNvPr>
          <p:cNvSpPr/>
          <p:nvPr/>
        </p:nvSpPr>
        <p:spPr>
          <a:xfrm>
            <a:off x="1355372" y="4751748"/>
            <a:ext cx="1487200" cy="474400"/>
          </a:xfrm>
          <a:prstGeom prst="roundRect">
            <a:avLst>
              <a:gd name="adj" fmla="val 10628"/>
            </a:avLst>
          </a:prstGeom>
          <a:noFill/>
          <a:ln w="19050" cap="flat" cmpd="sng">
            <a:solidFill>
              <a:srgbClr val="2088B8"/>
            </a:solidFill>
            <a:prstDash val="solid"/>
            <a:round/>
            <a:headEnd type="none" w="med" len="med"/>
            <a:tailEnd type="none" w="med" len="med"/>
          </a:ln>
        </p:spPr>
        <p:txBody>
          <a:bodyPr spcFirstLastPara="1" wrap="square" lIns="144000" tIns="0" rIns="144000" bIns="60933" anchor="ctr" anchorCtr="1">
            <a:noAutofit/>
          </a:bodyPr>
          <a:lstStyle/>
          <a:p>
            <a:pPr algn="ctr"/>
            <a:r>
              <a:rPr lang="en-AU" sz="1200" dirty="0">
                <a:cs typeface="Arial" panose="020B0604020202020204" pitchFamily="34" charset="0"/>
              </a:rPr>
              <a:t>Click to add text</a:t>
            </a:r>
          </a:p>
        </p:txBody>
      </p:sp>
      <p:sp>
        <p:nvSpPr>
          <p:cNvPr id="34" name="Google Shape;150;p17">
            <a:extLst>
              <a:ext uri="{FF2B5EF4-FFF2-40B4-BE49-F238E27FC236}">
                <a16:creationId xmlns:a16="http://schemas.microsoft.com/office/drawing/2014/main" id="{87964B53-2E38-3E11-BE23-36598CC6123F}"/>
              </a:ext>
              <a:ext uri="{C183D7F6-B498-43B3-948B-1728B52AA6E4}">
                <adec:decorative xmlns:adec="http://schemas.microsoft.com/office/drawing/2017/decorative" val="0"/>
              </a:ext>
            </a:extLst>
          </p:cNvPr>
          <p:cNvSpPr/>
          <p:nvPr/>
        </p:nvSpPr>
        <p:spPr>
          <a:xfrm>
            <a:off x="2347600" y="3970718"/>
            <a:ext cx="1487200" cy="474400"/>
          </a:xfrm>
          <a:prstGeom prst="roundRect">
            <a:avLst>
              <a:gd name="adj" fmla="val 10628"/>
            </a:avLst>
          </a:prstGeom>
          <a:noFill/>
          <a:ln w="19050" cap="flat" cmpd="sng">
            <a:solidFill>
              <a:srgbClr val="3274B3"/>
            </a:solidFill>
            <a:prstDash val="solid"/>
            <a:round/>
            <a:headEnd type="none" w="med" len="med"/>
            <a:tailEnd type="none" w="med" len="med"/>
          </a:ln>
        </p:spPr>
        <p:txBody>
          <a:bodyPr spcFirstLastPara="1" wrap="square" lIns="144000" tIns="0" rIns="144000" bIns="60933" anchor="ctr" anchorCtr="1">
            <a:noAutofit/>
          </a:bodyPr>
          <a:lstStyle/>
          <a:p>
            <a:pPr algn="ctr"/>
            <a:r>
              <a:rPr lang="en-AU" sz="1200" dirty="0">
                <a:cs typeface="Arial" panose="020B0604020202020204" pitchFamily="34" charset="0"/>
              </a:rPr>
              <a:t>Click to add text</a:t>
            </a:r>
          </a:p>
        </p:txBody>
      </p:sp>
      <p:sp>
        <p:nvSpPr>
          <p:cNvPr id="33" name="Google Shape;150;p17">
            <a:extLst>
              <a:ext uri="{FF2B5EF4-FFF2-40B4-BE49-F238E27FC236}">
                <a16:creationId xmlns:a16="http://schemas.microsoft.com/office/drawing/2014/main" id="{859882BF-8E8C-13EE-6E19-3CA8744A567B}"/>
              </a:ext>
              <a:ext uri="{C183D7F6-B498-43B3-948B-1728B52AA6E4}">
                <adec:decorative xmlns:adec="http://schemas.microsoft.com/office/drawing/2017/decorative" val="0"/>
              </a:ext>
            </a:extLst>
          </p:cNvPr>
          <p:cNvSpPr/>
          <p:nvPr/>
        </p:nvSpPr>
        <p:spPr>
          <a:xfrm>
            <a:off x="4335200" y="3970718"/>
            <a:ext cx="1487200" cy="474400"/>
          </a:xfrm>
          <a:prstGeom prst="roundRect">
            <a:avLst>
              <a:gd name="adj" fmla="val 10628"/>
            </a:avLst>
          </a:prstGeom>
          <a:noFill/>
          <a:ln w="19050" cap="flat" cmpd="sng">
            <a:solidFill>
              <a:srgbClr val="574BA7"/>
            </a:solidFill>
            <a:prstDash val="solid"/>
            <a:round/>
            <a:headEnd type="none" w="med" len="med"/>
            <a:tailEnd type="none" w="med" len="med"/>
          </a:ln>
        </p:spPr>
        <p:txBody>
          <a:bodyPr spcFirstLastPara="1" wrap="square" lIns="144000" tIns="0" rIns="144000" bIns="60933" anchor="ctr" anchorCtr="1">
            <a:noAutofit/>
          </a:bodyPr>
          <a:lstStyle/>
          <a:p>
            <a:pPr algn="ctr"/>
            <a:r>
              <a:rPr lang="en-AU" sz="1200" dirty="0">
                <a:cs typeface="Arial" panose="020B0604020202020204" pitchFamily="34" charset="0"/>
              </a:rPr>
              <a:t>Click to add text</a:t>
            </a:r>
          </a:p>
        </p:txBody>
      </p:sp>
      <p:sp>
        <p:nvSpPr>
          <p:cNvPr id="37" name="Google Shape;150;p17">
            <a:extLst>
              <a:ext uri="{FF2B5EF4-FFF2-40B4-BE49-F238E27FC236}">
                <a16:creationId xmlns:a16="http://schemas.microsoft.com/office/drawing/2014/main" id="{52A0090A-7B72-4B94-D8D5-8C494E77D834}"/>
              </a:ext>
              <a:ext uri="{C183D7F6-B498-43B3-948B-1728B52AA6E4}">
                <adec:decorative xmlns:adec="http://schemas.microsoft.com/office/drawing/2017/decorative" val="0"/>
              </a:ext>
            </a:extLst>
          </p:cNvPr>
          <p:cNvSpPr/>
          <p:nvPr/>
        </p:nvSpPr>
        <p:spPr>
          <a:xfrm>
            <a:off x="5324036" y="4751748"/>
            <a:ext cx="1487200" cy="474400"/>
          </a:xfrm>
          <a:prstGeom prst="roundRect">
            <a:avLst>
              <a:gd name="adj" fmla="val 10628"/>
            </a:avLst>
          </a:prstGeom>
          <a:noFill/>
          <a:ln w="19050" cap="flat" cmpd="sng">
            <a:solidFill>
              <a:srgbClr val="6A37A2"/>
            </a:solidFill>
            <a:prstDash val="solid"/>
            <a:round/>
            <a:headEnd type="none" w="med" len="med"/>
            <a:tailEnd type="none" w="med" len="med"/>
          </a:ln>
        </p:spPr>
        <p:txBody>
          <a:bodyPr spcFirstLastPara="1" wrap="square" lIns="144000" tIns="0" rIns="144000" bIns="60933" anchor="ctr" anchorCtr="1">
            <a:noAutofit/>
          </a:bodyPr>
          <a:lstStyle/>
          <a:p>
            <a:pPr algn="ctr"/>
            <a:r>
              <a:rPr lang="en-AU" sz="1200" dirty="0">
                <a:cs typeface="Arial" panose="020B0604020202020204" pitchFamily="34" charset="0"/>
              </a:rPr>
              <a:t>Click to add text</a:t>
            </a:r>
          </a:p>
        </p:txBody>
      </p:sp>
      <p:sp>
        <p:nvSpPr>
          <p:cNvPr id="32" name="Google Shape;150;p17">
            <a:extLst>
              <a:ext uri="{FF2B5EF4-FFF2-40B4-BE49-F238E27FC236}">
                <a16:creationId xmlns:a16="http://schemas.microsoft.com/office/drawing/2014/main" id="{7757179D-2318-0202-844F-FDD1F4E647B7}"/>
              </a:ext>
              <a:ext uri="{C183D7F6-B498-43B3-948B-1728B52AA6E4}">
                <adec:decorative xmlns:adec="http://schemas.microsoft.com/office/drawing/2017/decorative" val="0"/>
              </a:ext>
            </a:extLst>
          </p:cNvPr>
          <p:cNvSpPr/>
          <p:nvPr/>
        </p:nvSpPr>
        <p:spPr>
          <a:xfrm>
            <a:off x="6322800" y="3970718"/>
            <a:ext cx="1487200" cy="474400"/>
          </a:xfrm>
          <a:prstGeom prst="roundRect">
            <a:avLst>
              <a:gd name="adj" fmla="val 10628"/>
            </a:avLst>
          </a:prstGeom>
          <a:noFill/>
          <a:ln w="19050" cap="flat" cmpd="sng">
            <a:solidFill>
              <a:srgbClr val="782D97"/>
            </a:solidFill>
            <a:prstDash val="solid"/>
            <a:round/>
            <a:headEnd type="none" w="med" len="med"/>
            <a:tailEnd type="none" w="med" len="med"/>
          </a:ln>
        </p:spPr>
        <p:txBody>
          <a:bodyPr spcFirstLastPara="1" wrap="square" lIns="144000" tIns="0" rIns="144000" bIns="60933" anchor="ctr" anchorCtr="1">
            <a:noAutofit/>
          </a:bodyPr>
          <a:lstStyle/>
          <a:p>
            <a:pPr algn="ctr"/>
            <a:r>
              <a:rPr lang="en-AU" sz="1200" dirty="0">
                <a:cs typeface="Arial" panose="020B0604020202020204" pitchFamily="34" charset="0"/>
              </a:rPr>
              <a:t>Click to add text</a:t>
            </a:r>
          </a:p>
        </p:txBody>
      </p:sp>
      <p:sp>
        <p:nvSpPr>
          <p:cNvPr id="31" name="Google Shape;150;p17">
            <a:extLst>
              <a:ext uri="{FF2B5EF4-FFF2-40B4-BE49-F238E27FC236}">
                <a16:creationId xmlns:a16="http://schemas.microsoft.com/office/drawing/2014/main" id="{3EE05D73-B371-2EFF-C6AF-F2E7494886E7}"/>
              </a:ext>
              <a:ext uri="{C183D7F6-B498-43B3-948B-1728B52AA6E4}">
                <adec:decorative xmlns:adec="http://schemas.microsoft.com/office/drawing/2017/decorative" val="0"/>
              </a:ext>
            </a:extLst>
          </p:cNvPr>
          <p:cNvSpPr/>
          <p:nvPr/>
        </p:nvSpPr>
        <p:spPr>
          <a:xfrm>
            <a:off x="8310400" y="3970718"/>
            <a:ext cx="1487200" cy="474400"/>
          </a:xfrm>
          <a:prstGeom prst="roundRect">
            <a:avLst>
              <a:gd name="adj" fmla="val 10628"/>
            </a:avLst>
          </a:prstGeom>
          <a:noFill/>
          <a:ln w="19050" cap="flat" cmpd="sng">
            <a:solidFill>
              <a:srgbClr val="92227D"/>
            </a:solidFill>
            <a:prstDash val="solid"/>
            <a:round/>
            <a:headEnd type="none" w="med" len="med"/>
            <a:tailEnd type="none" w="med" len="med"/>
          </a:ln>
        </p:spPr>
        <p:txBody>
          <a:bodyPr spcFirstLastPara="1" wrap="square" lIns="144000" tIns="0" rIns="144000" bIns="60933" anchor="ctr" anchorCtr="1">
            <a:noAutofit/>
          </a:bodyPr>
          <a:lstStyle/>
          <a:p>
            <a:pPr algn="ctr"/>
            <a:r>
              <a:rPr lang="en-AU" sz="1200" dirty="0">
                <a:cs typeface="Arial" panose="020B0604020202020204" pitchFamily="34" charset="0"/>
              </a:rPr>
              <a:t>Click to add text</a:t>
            </a:r>
          </a:p>
        </p:txBody>
      </p:sp>
      <p:sp>
        <p:nvSpPr>
          <p:cNvPr id="39" name="Google Shape;150;p17">
            <a:extLst>
              <a:ext uri="{FF2B5EF4-FFF2-40B4-BE49-F238E27FC236}">
                <a16:creationId xmlns:a16="http://schemas.microsoft.com/office/drawing/2014/main" id="{82718AA7-663D-43F6-0B00-AECAE20F87E3}"/>
              </a:ext>
              <a:ext uri="{C183D7F6-B498-43B3-948B-1728B52AA6E4}">
                <adec:decorative xmlns:adec="http://schemas.microsoft.com/office/drawing/2017/decorative" val="0"/>
              </a:ext>
            </a:extLst>
          </p:cNvPr>
          <p:cNvSpPr/>
          <p:nvPr/>
        </p:nvSpPr>
        <p:spPr>
          <a:xfrm>
            <a:off x="9292701" y="4751748"/>
            <a:ext cx="1487200" cy="474400"/>
          </a:xfrm>
          <a:prstGeom prst="roundRect">
            <a:avLst>
              <a:gd name="adj" fmla="val 10628"/>
            </a:avLst>
          </a:prstGeom>
          <a:noFill/>
          <a:ln w="19050" cap="flat" cmpd="sng">
            <a:solidFill>
              <a:srgbClr val="9E1D70"/>
            </a:solidFill>
            <a:prstDash val="solid"/>
            <a:round/>
            <a:headEnd type="none" w="med" len="med"/>
            <a:tailEnd type="none" w="med" len="med"/>
          </a:ln>
        </p:spPr>
        <p:txBody>
          <a:bodyPr spcFirstLastPara="1" wrap="square" lIns="144000" tIns="0" rIns="144000" bIns="60933" anchor="ctr" anchorCtr="1">
            <a:noAutofit/>
          </a:bodyPr>
          <a:lstStyle/>
          <a:p>
            <a:pPr algn="ctr"/>
            <a:r>
              <a:rPr lang="en-AU" sz="1200" dirty="0">
                <a:cs typeface="Arial" panose="020B0604020202020204" pitchFamily="34" charset="0"/>
              </a:rPr>
              <a:t>Click to add text</a:t>
            </a:r>
          </a:p>
        </p:txBody>
      </p:sp>
      <p:sp>
        <p:nvSpPr>
          <p:cNvPr id="30" name="Google Shape;150;p17">
            <a:extLst>
              <a:ext uri="{FF2B5EF4-FFF2-40B4-BE49-F238E27FC236}">
                <a16:creationId xmlns:a16="http://schemas.microsoft.com/office/drawing/2014/main" id="{44268CD6-EF93-44FB-A19C-DFABBA4D507B}"/>
              </a:ext>
              <a:ext uri="{C183D7F6-B498-43B3-948B-1728B52AA6E4}">
                <adec:decorative xmlns:adec="http://schemas.microsoft.com/office/drawing/2017/decorative" val="0"/>
              </a:ext>
            </a:extLst>
          </p:cNvPr>
          <p:cNvSpPr/>
          <p:nvPr/>
        </p:nvSpPr>
        <p:spPr>
          <a:xfrm>
            <a:off x="10298000" y="3970718"/>
            <a:ext cx="1487200" cy="474400"/>
          </a:xfrm>
          <a:prstGeom prst="roundRect">
            <a:avLst>
              <a:gd name="adj" fmla="val 10628"/>
            </a:avLst>
          </a:prstGeom>
          <a:noFill/>
          <a:ln w="19050" cap="flat" cmpd="sng">
            <a:solidFill>
              <a:srgbClr val="AB1862"/>
            </a:solidFill>
            <a:prstDash val="solid"/>
            <a:round/>
            <a:headEnd type="none" w="med" len="med"/>
            <a:tailEnd type="none" w="med" len="med"/>
          </a:ln>
        </p:spPr>
        <p:txBody>
          <a:bodyPr spcFirstLastPara="1" wrap="square" lIns="144000" tIns="0" rIns="144000" bIns="60933" anchor="ctr" anchorCtr="1">
            <a:noAutofit/>
          </a:bodyPr>
          <a:lstStyle/>
          <a:p>
            <a:pPr algn="ctr"/>
            <a:r>
              <a:rPr lang="en-AU" sz="1200" dirty="0">
                <a:cs typeface="Arial" panose="020B0604020202020204" pitchFamily="34" charset="0"/>
              </a:rPr>
              <a:t>Click to add text</a:t>
            </a:r>
          </a:p>
        </p:txBody>
      </p:sp>
      <p:grpSp>
        <p:nvGrpSpPr>
          <p:cNvPr id="2" name="Group 1">
            <a:extLst>
              <a:ext uri="{FF2B5EF4-FFF2-40B4-BE49-F238E27FC236}">
                <a16:creationId xmlns:a16="http://schemas.microsoft.com/office/drawing/2014/main" id="{95498520-BCE6-5C17-01ED-CB2C0A42AB15}"/>
              </a:ext>
              <a:ext uri="{C183D7F6-B498-43B3-948B-1728B52AA6E4}">
                <adec:decorative xmlns:adec="http://schemas.microsoft.com/office/drawing/2017/decorative" val="1"/>
              </a:ext>
            </a:extLst>
          </p:cNvPr>
          <p:cNvGrpSpPr/>
          <p:nvPr/>
        </p:nvGrpSpPr>
        <p:grpSpPr>
          <a:xfrm>
            <a:off x="1103600" y="3062108"/>
            <a:ext cx="9928042" cy="1689640"/>
            <a:chOff x="1103600" y="3062108"/>
            <a:chExt cx="9928042" cy="1689640"/>
          </a:xfrm>
        </p:grpSpPr>
        <p:cxnSp>
          <p:nvCxnSpPr>
            <p:cNvPr id="41" name="Straight Connector 40">
              <a:extLst>
                <a:ext uri="{FF2B5EF4-FFF2-40B4-BE49-F238E27FC236}">
                  <a16:creationId xmlns:a16="http://schemas.microsoft.com/office/drawing/2014/main" id="{5C705940-5DA3-4CCF-20E1-1974290A6F40}"/>
                </a:ext>
                <a:ext uri="{C183D7F6-B498-43B3-948B-1728B52AA6E4}">
                  <adec:decorative xmlns:adec="http://schemas.microsoft.com/office/drawing/2017/decorative" val="1"/>
                </a:ext>
              </a:extLst>
            </p:cNvPr>
            <p:cNvCxnSpPr>
              <a:cxnSpLocks/>
            </p:cNvCxnSpPr>
            <p:nvPr/>
          </p:nvCxnSpPr>
          <p:spPr>
            <a:xfrm>
              <a:off x="1103600" y="3070860"/>
              <a:ext cx="0" cy="899858"/>
            </a:xfrm>
            <a:prstGeom prst="line">
              <a:avLst/>
            </a:prstGeom>
            <a:noFill/>
            <a:ln w="19050" cap="flat" cmpd="sng">
              <a:solidFill>
                <a:srgbClr val="0E9DBE"/>
              </a:solidFill>
              <a:prstDash val="solid"/>
              <a:round/>
              <a:headEnd type="none" w="med" len="med"/>
              <a:tailEnd type="none" w="med" len="med"/>
            </a:ln>
          </p:spPr>
        </p:cxnSp>
        <p:cxnSp>
          <p:nvCxnSpPr>
            <p:cNvPr id="43" name="Straight Connector 42">
              <a:extLst>
                <a:ext uri="{FF2B5EF4-FFF2-40B4-BE49-F238E27FC236}">
                  <a16:creationId xmlns:a16="http://schemas.microsoft.com/office/drawing/2014/main" id="{EA1B2EBF-C936-8ED3-1FEC-2A5062F21443}"/>
                </a:ext>
                <a:ext uri="{C183D7F6-B498-43B3-948B-1728B52AA6E4}">
                  <adec:decorative xmlns:adec="http://schemas.microsoft.com/office/drawing/2017/decorative" val="1"/>
                </a:ext>
              </a:extLst>
            </p:cNvPr>
            <p:cNvCxnSpPr>
              <a:cxnSpLocks/>
            </p:cNvCxnSpPr>
            <p:nvPr/>
          </p:nvCxnSpPr>
          <p:spPr>
            <a:xfrm>
              <a:off x="3089208" y="3062108"/>
              <a:ext cx="0" cy="899858"/>
            </a:xfrm>
            <a:prstGeom prst="line">
              <a:avLst/>
            </a:prstGeom>
            <a:noFill/>
            <a:ln w="19050" cap="flat" cmpd="sng">
              <a:solidFill>
                <a:srgbClr val="3274B3"/>
              </a:solidFill>
              <a:prstDash val="solid"/>
              <a:round/>
              <a:headEnd type="none" w="med" len="med"/>
              <a:tailEnd type="none" w="med" len="med"/>
            </a:ln>
          </p:spPr>
        </p:cxnSp>
        <p:cxnSp>
          <p:nvCxnSpPr>
            <p:cNvPr id="44" name="Straight Connector 43">
              <a:extLst>
                <a:ext uri="{FF2B5EF4-FFF2-40B4-BE49-F238E27FC236}">
                  <a16:creationId xmlns:a16="http://schemas.microsoft.com/office/drawing/2014/main" id="{4D504782-E17D-4247-6DEF-607613663E13}"/>
                </a:ext>
                <a:ext uri="{C183D7F6-B498-43B3-948B-1728B52AA6E4}">
                  <adec:decorative xmlns:adec="http://schemas.microsoft.com/office/drawing/2017/decorative" val="1"/>
                </a:ext>
              </a:extLst>
            </p:cNvPr>
            <p:cNvCxnSpPr>
              <a:cxnSpLocks/>
            </p:cNvCxnSpPr>
            <p:nvPr/>
          </p:nvCxnSpPr>
          <p:spPr>
            <a:xfrm>
              <a:off x="5074816" y="3070860"/>
              <a:ext cx="0" cy="899858"/>
            </a:xfrm>
            <a:prstGeom prst="line">
              <a:avLst/>
            </a:prstGeom>
            <a:noFill/>
            <a:ln w="19050" cap="flat" cmpd="sng">
              <a:solidFill>
                <a:srgbClr val="574BA7"/>
              </a:solidFill>
              <a:prstDash val="solid"/>
              <a:round/>
              <a:headEnd type="none" w="med" len="med"/>
              <a:tailEnd type="none" w="med" len="med"/>
            </a:ln>
          </p:spPr>
        </p:cxnSp>
        <p:cxnSp>
          <p:nvCxnSpPr>
            <p:cNvPr id="45" name="Straight Connector 44">
              <a:extLst>
                <a:ext uri="{FF2B5EF4-FFF2-40B4-BE49-F238E27FC236}">
                  <a16:creationId xmlns:a16="http://schemas.microsoft.com/office/drawing/2014/main" id="{D048D39B-ACB7-E88A-C258-0EBBA09AA163}"/>
                </a:ext>
                <a:ext uri="{C183D7F6-B498-43B3-948B-1728B52AA6E4}">
                  <adec:decorative xmlns:adec="http://schemas.microsoft.com/office/drawing/2017/decorative" val="1"/>
                </a:ext>
              </a:extLst>
            </p:cNvPr>
            <p:cNvCxnSpPr>
              <a:cxnSpLocks/>
            </p:cNvCxnSpPr>
            <p:nvPr/>
          </p:nvCxnSpPr>
          <p:spPr>
            <a:xfrm>
              <a:off x="7060424" y="3070860"/>
              <a:ext cx="0" cy="899858"/>
            </a:xfrm>
            <a:prstGeom prst="line">
              <a:avLst/>
            </a:prstGeom>
            <a:noFill/>
            <a:ln w="19050" cap="flat" cmpd="sng">
              <a:solidFill>
                <a:srgbClr val="782D97"/>
              </a:solidFill>
              <a:prstDash val="solid"/>
              <a:round/>
              <a:headEnd type="none" w="med" len="med"/>
              <a:tailEnd type="none" w="med" len="med"/>
            </a:ln>
          </p:spPr>
        </p:cxnSp>
        <p:cxnSp>
          <p:nvCxnSpPr>
            <p:cNvPr id="46" name="Straight Connector 45">
              <a:extLst>
                <a:ext uri="{FF2B5EF4-FFF2-40B4-BE49-F238E27FC236}">
                  <a16:creationId xmlns:a16="http://schemas.microsoft.com/office/drawing/2014/main" id="{E134792E-AB91-324D-C639-768AB3FFDE1B}"/>
                </a:ext>
                <a:ext uri="{C183D7F6-B498-43B3-948B-1728B52AA6E4}">
                  <adec:decorative xmlns:adec="http://schemas.microsoft.com/office/drawing/2017/decorative" val="1"/>
                </a:ext>
              </a:extLst>
            </p:cNvPr>
            <p:cNvCxnSpPr>
              <a:cxnSpLocks/>
            </p:cNvCxnSpPr>
            <p:nvPr/>
          </p:nvCxnSpPr>
          <p:spPr>
            <a:xfrm>
              <a:off x="9046032" y="3070860"/>
              <a:ext cx="0" cy="899858"/>
            </a:xfrm>
            <a:prstGeom prst="line">
              <a:avLst/>
            </a:prstGeom>
            <a:noFill/>
            <a:ln w="19050" cap="flat" cmpd="sng">
              <a:solidFill>
                <a:srgbClr val="92227D"/>
              </a:solidFill>
              <a:prstDash val="solid"/>
              <a:round/>
              <a:headEnd type="none" w="med" len="med"/>
              <a:tailEnd type="none" w="med" len="med"/>
            </a:ln>
          </p:spPr>
        </p:cxnSp>
        <p:cxnSp>
          <p:nvCxnSpPr>
            <p:cNvPr id="47" name="Straight Connector 46">
              <a:extLst>
                <a:ext uri="{FF2B5EF4-FFF2-40B4-BE49-F238E27FC236}">
                  <a16:creationId xmlns:a16="http://schemas.microsoft.com/office/drawing/2014/main" id="{E20DF637-B3E1-F115-5DF5-7491960661C3}"/>
                </a:ext>
                <a:ext uri="{C183D7F6-B498-43B3-948B-1728B52AA6E4}">
                  <adec:decorative xmlns:adec="http://schemas.microsoft.com/office/drawing/2017/decorative" val="1"/>
                </a:ext>
              </a:extLst>
            </p:cNvPr>
            <p:cNvCxnSpPr>
              <a:cxnSpLocks/>
            </p:cNvCxnSpPr>
            <p:nvPr/>
          </p:nvCxnSpPr>
          <p:spPr>
            <a:xfrm>
              <a:off x="11031642" y="3070860"/>
              <a:ext cx="0" cy="899858"/>
            </a:xfrm>
            <a:prstGeom prst="line">
              <a:avLst/>
            </a:prstGeom>
            <a:noFill/>
            <a:ln w="19050" cap="flat" cmpd="sng">
              <a:solidFill>
                <a:srgbClr val="AB1862"/>
              </a:solidFill>
              <a:prstDash val="solid"/>
              <a:round/>
              <a:headEnd type="none" w="med" len="med"/>
              <a:tailEnd type="none" w="med" len="med"/>
            </a:ln>
          </p:spPr>
        </p:cxnSp>
        <p:cxnSp>
          <p:nvCxnSpPr>
            <p:cNvPr id="48" name="Straight Connector 47">
              <a:extLst>
                <a:ext uri="{FF2B5EF4-FFF2-40B4-BE49-F238E27FC236}">
                  <a16:creationId xmlns:a16="http://schemas.microsoft.com/office/drawing/2014/main" id="{01A9A4E2-2672-096C-711E-54ED66A32AE6}"/>
                </a:ext>
                <a:ext uri="{C183D7F6-B498-43B3-948B-1728B52AA6E4}">
                  <adec:decorative xmlns:adec="http://schemas.microsoft.com/office/drawing/2017/decorative" val="1"/>
                </a:ext>
              </a:extLst>
            </p:cNvPr>
            <p:cNvCxnSpPr>
              <a:cxnSpLocks/>
            </p:cNvCxnSpPr>
            <p:nvPr/>
          </p:nvCxnSpPr>
          <p:spPr>
            <a:xfrm>
              <a:off x="2096404" y="3073978"/>
              <a:ext cx="0" cy="1677770"/>
            </a:xfrm>
            <a:prstGeom prst="line">
              <a:avLst/>
            </a:prstGeom>
            <a:noFill/>
            <a:ln w="19050" cap="flat" cmpd="sng">
              <a:solidFill>
                <a:srgbClr val="2088B8"/>
              </a:solidFill>
              <a:prstDash val="solid"/>
              <a:round/>
              <a:headEnd type="none" w="med" len="med"/>
              <a:tailEnd type="none" w="med" len="med"/>
            </a:ln>
          </p:spPr>
        </p:cxnSp>
        <p:cxnSp>
          <p:nvCxnSpPr>
            <p:cNvPr id="50" name="Straight Connector 49">
              <a:extLst>
                <a:ext uri="{FF2B5EF4-FFF2-40B4-BE49-F238E27FC236}">
                  <a16:creationId xmlns:a16="http://schemas.microsoft.com/office/drawing/2014/main" id="{A0D9E4C2-4E4F-7ADE-E43C-6578BB5CCB22}"/>
                </a:ext>
                <a:ext uri="{C183D7F6-B498-43B3-948B-1728B52AA6E4}">
                  <adec:decorative xmlns:adec="http://schemas.microsoft.com/office/drawing/2017/decorative" val="1"/>
                </a:ext>
              </a:extLst>
            </p:cNvPr>
            <p:cNvCxnSpPr>
              <a:cxnSpLocks/>
            </p:cNvCxnSpPr>
            <p:nvPr/>
          </p:nvCxnSpPr>
          <p:spPr>
            <a:xfrm>
              <a:off x="10038837" y="3067468"/>
              <a:ext cx="0" cy="1677770"/>
            </a:xfrm>
            <a:prstGeom prst="line">
              <a:avLst/>
            </a:prstGeom>
            <a:noFill/>
            <a:ln w="19050" cap="flat" cmpd="sng">
              <a:solidFill>
                <a:srgbClr val="9E1D70"/>
              </a:solidFill>
              <a:prstDash val="solid"/>
              <a:round/>
              <a:headEnd type="none" w="med" len="med"/>
              <a:tailEnd type="none" w="med" len="med"/>
            </a:ln>
          </p:spPr>
        </p:cxnSp>
        <p:cxnSp>
          <p:nvCxnSpPr>
            <p:cNvPr id="52" name="Straight Connector 51">
              <a:extLst>
                <a:ext uri="{FF2B5EF4-FFF2-40B4-BE49-F238E27FC236}">
                  <a16:creationId xmlns:a16="http://schemas.microsoft.com/office/drawing/2014/main" id="{799951D6-C396-497D-17A7-EF7D59083970}"/>
                </a:ext>
                <a:ext uri="{C183D7F6-B498-43B3-948B-1728B52AA6E4}">
                  <adec:decorative xmlns:adec="http://schemas.microsoft.com/office/drawing/2017/decorative" val="1"/>
                </a:ext>
              </a:extLst>
            </p:cNvPr>
            <p:cNvCxnSpPr>
              <a:cxnSpLocks/>
            </p:cNvCxnSpPr>
            <p:nvPr/>
          </p:nvCxnSpPr>
          <p:spPr>
            <a:xfrm>
              <a:off x="6067620" y="3064448"/>
              <a:ext cx="0" cy="1677770"/>
            </a:xfrm>
            <a:prstGeom prst="line">
              <a:avLst/>
            </a:prstGeom>
            <a:noFill/>
            <a:ln w="19050" cap="flat" cmpd="sng">
              <a:solidFill>
                <a:srgbClr val="6A37A2"/>
              </a:solidFill>
              <a:prstDash val="solid"/>
              <a:round/>
              <a:headEnd type="none" w="med" len="med"/>
              <a:tailEnd type="none" w="med" len="med"/>
            </a:ln>
          </p:spPr>
        </p:cxnSp>
      </p:grpSp>
      <p:sp>
        <p:nvSpPr>
          <p:cNvPr id="10" name="Slide Number Placeholder 9">
            <a:extLst>
              <a:ext uri="{FF2B5EF4-FFF2-40B4-BE49-F238E27FC236}">
                <a16:creationId xmlns:a16="http://schemas.microsoft.com/office/drawing/2014/main" id="{51610197-E0C5-E03E-CE52-41C99E61753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65</a:t>
            </a:fld>
            <a:endParaRPr lang="en-AU" dirty="0"/>
          </a:p>
        </p:txBody>
      </p:sp>
    </p:spTree>
    <p:extLst>
      <p:ext uri="{BB962C8B-B14F-4D97-AF65-F5344CB8AC3E}">
        <p14:creationId xmlns:p14="http://schemas.microsoft.com/office/powerpoint/2010/main" val="406559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0FC7A5-A6E9-9D44-D6F9-0BBF775F7474}"/>
              </a:ext>
            </a:extLst>
          </p:cNvPr>
          <p:cNvSpPr>
            <a:spLocks noGrp="1"/>
          </p:cNvSpPr>
          <p:nvPr>
            <p:ph type="title"/>
          </p:nvPr>
        </p:nvSpPr>
        <p:spPr/>
        <p:txBody>
          <a:bodyPr/>
          <a:lstStyle/>
          <a:p>
            <a:r>
              <a:rPr lang="en-AU" dirty="0"/>
              <a:t>Formative check-in opportunity 2</a:t>
            </a:r>
          </a:p>
        </p:txBody>
      </p:sp>
      <p:sp>
        <p:nvSpPr>
          <p:cNvPr id="4" name="Text Placeholder 3">
            <a:extLst>
              <a:ext uri="{FF2B5EF4-FFF2-40B4-BE49-F238E27FC236}">
                <a16:creationId xmlns:a16="http://schemas.microsoft.com/office/drawing/2014/main" id="{468126FF-64D2-9F4C-77A9-B62213BE41A4}"/>
              </a:ext>
            </a:extLst>
          </p:cNvPr>
          <p:cNvSpPr>
            <a:spLocks noGrp="1"/>
          </p:cNvSpPr>
          <p:nvPr>
            <p:ph type="body" sz="quarter" idx="18"/>
          </p:nvPr>
        </p:nvSpPr>
        <p:spPr/>
        <p:txBody>
          <a:bodyPr/>
          <a:lstStyle/>
          <a:p>
            <a:r>
              <a:rPr lang="en-AU"/>
              <a:t>3.2d</a:t>
            </a:r>
          </a:p>
        </p:txBody>
      </p:sp>
      <p:sp>
        <p:nvSpPr>
          <p:cNvPr id="7" name="Rectangle: Rounded Corners 6">
            <a:extLst>
              <a:ext uri="{FF2B5EF4-FFF2-40B4-BE49-F238E27FC236}">
                <a16:creationId xmlns:a16="http://schemas.microsoft.com/office/drawing/2014/main" id="{E1546AA6-E56A-2F2E-0966-8A3FAB0B9F6F}"/>
              </a:ext>
            </a:extLst>
          </p:cNvPr>
          <p:cNvSpPr/>
          <p:nvPr/>
        </p:nvSpPr>
        <p:spPr>
          <a:xfrm flipH="1">
            <a:off x="359998" y="1679469"/>
            <a:ext cx="11113316" cy="545601"/>
          </a:xfrm>
          <a:prstGeom prst="round2SameRect">
            <a:avLst/>
          </a:prstGeom>
          <a:solidFill>
            <a:schemeClr val="tx2"/>
          </a:solidFill>
          <a:ln w="38100">
            <a:solidFill>
              <a:schemeClr val="tx2"/>
            </a:solidFill>
          </a:ln>
          <a:effectLst/>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a:cs typeface="Arial"/>
              </a:rPr>
              <a:t>Before filming</a:t>
            </a:r>
            <a:endParaRPr lang="en-US"/>
          </a:p>
        </p:txBody>
      </p:sp>
      <p:sp>
        <p:nvSpPr>
          <p:cNvPr id="6" name="Rectangle: Rounded Corners 5">
            <a:extLst>
              <a:ext uri="{FF2B5EF4-FFF2-40B4-BE49-F238E27FC236}">
                <a16:creationId xmlns:a16="http://schemas.microsoft.com/office/drawing/2014/main" id="{6F36F92A-0F75-9444-250A-F0C36D62439D}"/>
              </a:ext>
            </a:extLst>
          </p:cNvPr>
          <p:cNvSpPr/>
          <p:nvPr/>
        </p:nvSpPr>
        <p:spPr>
          <a:xfrm>
            <a:off x="359998" y="2241423"/>
            <a:ext cx="11113316" cy="3805249"/>
          </a:xfrm>
          <a:prstGeom prst="round2SameRect">
            <a:avLst>
              <a:gd name="adj1" fmla="val 0"/>
              <a:gd name="adj2" fmla="val 2992"/>
            </a:avLst>
          </a:prstGeom>
          <a:solidFill>
            <a:schemeClr val="accent6"/>
          </a:solidFill>
          <a:ln w="38100">
            <a:solidFill>
              <a:schemeClr val="tx2"/>
            </a:solidFill>
          </a:ln>
          <a:effectLst/>
        </p:spPr>
        <p:style>
          <a:lnRef idx="1">
            <a:schemeClr val="accent4"/>
          </a:lnRef>
          <a:fillRef idx="3">
            <a:schemeClr val="accent4"/>
          </a:fillRef>
          <a:effectRef idx="2">
            <a:schemeClr val="accent4"/>
          </a:effectRef>
          <a:fontRef idx="minor">
            <a:schemeClr val="lt1"/>
          </a:fontRef>
        </p:style>
        <p:txBody>
          <a:bodyPr lIns="0" tIns="360000" rIns="720000" bIns="360000" rtlCol="0" anchor="ctr" anchorCtr="1"/>
          <a:lstStyle/>
          <a:p>
            <a:pPr marL="895335" lvl="1" indent="-285750">
              <a:lnSpc>
                <a:spcPct val="150000"/>
              </a:lnSpc>
              <a:buFont typeface="Wingdings" pitchFamily="2" charset="2"/>
              <a:buChar char="q"/>
            </a:pPr>
            <a:r>
              <a:rPr lang="en-US" sz="1800" b="1" dirty="0">
                <a:solidFill>
                  <a:srgbClr val="000000"/>
                </a:solidFill>
              </a:rPr>
              <a:t>Elements of dance –</a:t>
            </a:r>
            <a:r>
              <a:rPr lang="en-US" sz="1800" dirty="0">
                <a:solidFill>
                  <a:srgbClr val="000000"/>
                </a:solidFill>
              </a:rPr>
              <a:t> have you considered the components of the elements of dance to communicate your idea effectively?</a:t>
            </a:r>
          </a:p>
          <a:p>
            <a:pPr marL="895335" lvl="1" indent="-285750">
              <a:lnSpc>
                <a:spcPct val="150000"/>
              </a:lnSpc>
              <a:buFont typeface="Wingdings" pitchFamily="2" charset="2"/>
              <a:buChar char="q"/>
            </a:pPr>
            <a:r>
              <a:rPr lang="en-US" sz="1800" b="1" dirty="0">
                <a:solidFill>
                  <a:srgbClr val="000000"/>
                </a:solidFill>
              </a:rPr>
              <a:t>Motif – </a:t>
            </a:r>
            <a:r>
              <a:rPr lang="en-US" sz="1800" dirty="0">
                <a:solidFill>
                  <a:srgbClr val="000000"/>
                </a:solidFill>
              </a:rPr>
              <a:t> is your motif appropriately abstracted and does it communicate your intent?</a:t>
            </a:r>
            <a:endParaRPr lang="en-US" sz="1800" b="1" dirty="0">
              <a:solidFill>
                <a:srgbClr val="000000"/>
              </a:solidFill>
            </a:endParaRPr>
          </a:p>
          <a:p>
            <a:pPr marL="895335" lvl="1" indent="-285750">
              <a:lnSpc>
                <a:spcPct val="150000"/>
              </a:lnSpc>
              <a:buFont typeface="Wingdings" pitchFamily="2" charset="2"/>
              <a:buChar char="q"/>
            </a:pPr>
            <a:r>
              <a:rPr lang="en-US" sz="1800" b="1" dirty="0">
                <a:solidFill>
                  <a:srgbClr val="000000"/>
                </a:solidFill>
                <a:cs typeface="Arial"/>
              </a:rPr>
              <a:t>Structure of phrases – </a:t>
            </a:r>
            <a:r>
              <a:rPr lang="en-US" sz="1800" dirty="0">
                <a:solidFill>
                  <a:srgbClr val="000000"/>
                </a:solidFill>
                <a:cs typeface="Arial"/>
              </a:rPr>
              <a:t> do your phrases communicate your ideas in a structured way? You can check this by:</a:t>
            </a:r>
          </a:p>
          <a:p>
            <a:pPr marL="2114504" lvl="3" indent="-285750">
              <a:lnSpc>
                <a:spcPct val="150000"/>
              </a:lnSpc>
              <a:buFont typeface="Arial"/>
              <a:buChar char="–"/>
            </a:pPr>
            <a:r>
              <a:rPr lang="en-US" sz="1800" dirty="0">
                <a:solidFill>
                  <a:srgbClr val="000000"/>
                </a:solidFill>
                <a:cs typeface="Arial"/>
              </a:rPr>
              <a:t>have your teacher read through activities in the student resource booklet</a:t>
            </a:r>
          </a:p>
          <a:p>
            <a:pPr marL="2114504" lvl="3" indent="-285750">
              <a:lnSpc>
                <a:spcPct val="150000"/>
              </a:lnSpc>
              <a:buFont typeface="Arial"/>
              <a:buChar char="–"/>
            </a:pPr>
            <a:r>
              <a:rPr lang="en-US" sz="1800" dirty="0">
                <a:solidFill>
                  <a:srgbClr val="000000"/>
                </a:solidFill>
                <a:cs typeface="Arial"/>
              </a:rPr>
              <a:t>perform the movement to check the alignment between meaning and movement.</a:t>
            </a:r>
          </a:p>
          <a:p>
            <a:pPr marL="2114504" lvl="3" indent="-285750">
              <a:lnSpc>
                <a:spcPct val="150000"/>
              </a:lnSpc>
              <a:buFont typeface="Arial"/>
              <a:buChar char="–"/>
            </a:pPr>
            <a:r>
              <a:rPr lang="en-US" sz="1800" dirty="0">
                <a:solidFill>
                  <a:srgbClr val="000000"/>
                </a:solidFill>
                <a:cs typeface="Arial"/>
              </a:rPr>
              <a:t>is it clear?</a:t>
            </a:r>
          </a:p>
        </p:txBody>
      </p:sp>
      <p:sp>
        <p:nvSpPr>
          <p:cNvPr id="5" name="Slide Number Placeholder 4">
            <a:extLst>
              <a:ext uri="{FF2B5EF4-FFF2-40B4-BE49-F238E27FC236}">
                <a16:creationId xmlns:a16="http://schemas.microsoft.com/office/drawing/2014/main" id="{1AC3D67F-EBD7-3B3F-56E1-CF60702D356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66</a:t>
            </a:fld>
            <a:endParaRPr lang="en-AU" dirty="0"/>
          </a:p>
        </p:txBody>
      </p:sp>
    </p:spTree>
    <p:extLst>
      <p:ext uri="{BB962C8B-B14F-4D97-AF65-F5344CB8AC3E}">
        <p14:creationId xmlns:p14="http://schemas.microsoft.com/office/powerpoint/2010/main" val="144216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D0B70F-A4DB-919B-9AF1-070DBFFEC491}"/>
              </a:ext>
            </a:extLst>
          </p:cNvPr>
          <p:cNvSpPr>
            <a:spLocks noGrp="1"/>
          </p:cNvSpPr>
          <p:nvPr>
            <p:ph type="title"/>
          </p:nvPr>
        </p:nvSpPr>
        <p:spPr/>
        <p:txBody>
          <a:bodyPr/>
          <a:lstStyle/>
          <a:p>
            <a:r>
              <a:rPr lang="en-US" dirty="0">
                <a:latin typeface="+mj-lt"/>
                <a:cs typeface="Arial"/>
              </a:rPr>
              <a:t>Capturing movement phrases</a:t>
            </a:r>
            <a:endParaRPr lang="en-US" dirty="0">
              <a:latin typeface="+mj-lt"/>
            </a:endParaRPr>
          </a:p>
        </p:txBody>
      </p:sp>
      <p:sp>
        <p:nvSpPr>
          <p:cNvPr id="7" name="TextBox 6">
            <a:extLst>
              <a:ext uri="{FF2B5EF4-FFF2-40B4-BE49-F238E27FC236}">
                <a16:creationId xmlns:a16="http://schemas.microsoft.com/office/drawing/2014/main" id="{D73F274F-5098-4E86-916B-5875F31BA950}"/>
              </a:ext>
            </a:extLst>
          </p:cNvPr>
          <p:cNvSpPr txBox="1"/>
          <p:nvPr/>
        </p:nvSpPr>
        <p:spPr>
          <a:xfrm>
            <a:off x="360000" y="898330"/>
            <a:ext cx="6096000" cy="400110"/>
          </a:xfrm>
          <a:prstGeom prst="rect">
            <a:avLst/>
          </a:prstGeom>
          <a:noFill/>
        </p:spPr>
        <p:txBody>
          <a:bodyPr wrap="square">
            <a:spAutoFit/>
          </a:bodyPr>
          <a:lstStyle/>
          <a:p>
            <a:r>
              <a:rPr lang="en-US" sz="2000" dirty="0">
                <a:solidFill>
                  <a:schemeClr val="accent1">
                    <a:lumMod val="50000"/>
                    <a:lumOff val="50000"/>
                  </a:schemeClr>
                </a:solidFill>
                <a:latin typeface="+mj-lt"/>
                <a:cs typeface="Arial"/>
              </a:rPr>
              <a:t>3.3a</a:t>
            </a:r>
            <a:endParaRPr lang="en-US" sz="2000" dirty="0">
              <a:solidFill>
                <a:schemeClr val="accent1">
                  <a:lumMod val="50000"/>
                  <a:lumOff val="50000"/>
                </a:schemeClr>
              </a:solidFill>
              <a:latin typeface="+mj-lt"/>
            </a:endParaRPr>
          </a:p>
        </p:txBody>
      </p:sp>
      <p:sp>
        <p:nvSpPr>
          <p:cNvPr id="4" name="Text Placeholder 3">
            <a:extLst>
              <a:ext uri="{FF2B5EF4-FFF2-40B4-BE49-F238E27FC236}">
                <a16:creationId xmlns:a16="http://schemas.microsoft.com/office/drawing/2014/main" id="{E0A8DC23-00A9-0D5A-612E-64BA850EBE62}"/>
              </a:ext>
            </a:extLst>
          </p:cNvPr>
          <p:cNvSpPr>
            <a:spLocks noGrp="1"/>
          </p:cNvSpPr>
          <p:nvPr>
            <p:ph type="body" sz="quarter" idx="17"/>
          </p:nvPr>
        </p:nvSpPr>
        <p:spPr>
          <a:xfrm>
            <a:off x="360000" y="1388983"/>
            <a:ext cx="11055562" cy="886198"/>
          </a:xfrm>
        </p:spPr>
        <p:txBody>
          <a:bodyPr vert="horz" lIns="0" tIns="0" rIns="0" bIns="0" rtlCol="0" anchor="t">
            <a:noAutofit/>
          </a:bodyPr>
          <a:lstStyle/>
          <a:p>
            <a:r>
              <a:rPr lang="en-US" sz="1800" dirty="0">
                <a:latin typeface="+mn-lt"/>
                <a:cs typeface="Arial"/>
              </a:rPr>
              <a:t>Now that you have developed some movement phrases and a structure, it’s time to begin filming. Before you start, it is important to think about:</a:t>
            </a:r>
          </a:p>
        </p:txBody>
      </p:sp>
      <p:sp>
        <p:nvSpPr>
          <p:cNvPr id="10" name="Freeform 9">
            <a:extLst>
              <a:ext uri="{FF2B5EF4-FFF2-40B4-BE49-F238E27FC236}">
                <a16:creationId xmlns:a16="http://schemas.microsoft.com/office/drawing/2014/main" id="{B39196DA-E031-6AE4-F04E-357BCCFB1F61}"/>
              </a:ext>
            </a:extLst>
          </p:cNvPr>
          <p:cNvSpPr/>
          <p:nvPr/>
        </p:nvSpPr>
        <p:spPr>
          <a:xfrm>
            <a:off x="3742320" y="2310694"/>
            <a:ext cx="2536031" cy="2536031"/>
          </a:xfrm>
          <a:custGeom>
            <a:avLst/>
            <a:gdLst>
              <a:gd name="connsiteX0" fmla="*/ 0 w 2536031"/>
              <a:gd name="connsiteY0" fmla="*/ 1268016 h 2536031"/>
              <a:gd name="connsiteX1" fmla="*/ 1268016 w 2536031"/>
              <a:gd name="connsiteY1" fmla="*/ 0 h 2536031"/>
              <a:gd name="connsiteX2" fmla="*/ 2536032 w 2536031"/>
              <a:gd name="connsiteY2" fmla="*/ 1268016 h 2536031"/>
              <a:gd name="connsiteX3" fmla="*/ 1268016 w 2536031"/>
              <a:gd name="connsiteY3" fmla="*/ 2536032 h 2536031"/>
              <a:gd name="connsiteX4" fmla="*/ 0 w 2536031"/>
              <a:gd name="connsiteY4" fmla="*/ 1268016 h 2536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031" h="2536031">
                <a:moveTo>
                  <a:pt x="0" y="1268016"/>
                </a:moveTo>
                <a:cubicBezTo>
                  <a:pt x="0" y="567710"/>
                  <a:pt x="567710" y="0"/>
                  <a:pt x="1268016" y="0"/>
                </a:cubicBezTo>
                <a:cubicBezTo>
                  <a:pt x="1968322" y="0"/>
                  <a:pt x="2536032" y="567710"/>
                  <a:pt x="2536032" y="1268016"/>
                </a:cubicBezTo>
                <a:cubicBezTo>
                  <a:pt x="2536032" y="1968322"/>
                  <a:pt x="1968322" y="2536032"/>
                  <a:pt x="1268016" y="2536032"/>
                </a:cubicBezTo>
                <a:cubicBezTo>
                  <a:pt x="567710" y="2536032"/>
                  <a:pt x="0" y="1968322"/>
                  <a:pt x="0" y="1268016"/>
                </a:cubicBezTo>
                <a:close/>
              </a:path>
            </a:pathLst>
          </a:custGeom>
        </p:spPr>
        <p:style>
          <a:lnRef idx="0">
            <a:schemeClr val="lt2">
              <a:hueOff val="0"/>
              <a:satOff val="0"/>
              <a:lumOff val="0"/>
              <a:alphaOff val="0"/>
            </a:schemeClr>
          </a:lnRef>
          <a:fillRef idx="1">
            <a:schemeClr val="dk2">
              <a:alpha val="50000"/>
              <a:hueOff val="0"/>
              <a:satOff val="0"/>
              <a:lumOff val="0"/>
              <a:alphaOff val="0"/>
            </a:schemeClr>
          </a:fillRef>
          <a:effectRef idx="1">
            <a:schemeClr val="dk2">
              <a:alpha val="50000"/>
              <a:hueOff val="0"/>
              <a:satOff val="0"/>
              <a:lumOff val="0"/>
              <a:alphaOff val="0"/>
            </a:schemeClr>
          </a:effectRef>
          <a:fontRef idx="minor">
            <a:schemeClr val="tx1"/>
          </a:fontRef>
        </p:style>
        <p:txBody>
          <a:bodyPr spcFirstLastPara="0" vert="horz" wrap="square" lIns="510959" tIns="413303" rIns="510959" bIns="413303" numCol="1" spcCol="1270" anchor="ctr" anchorCtr="0">
            <a:noAutofit/>
          </a:bodyPr>
          <a:lstStyle/>
          <a:p>
            <a:pPr marL="0" lvl="0" indent="0" algn="ctr" defTabSz="1466850" rtl="0">
              <a:lnSpc>
                <a:spcPct val="90000"/>
              </a:lnSpc>
              <a:spcBef>
                <a:spcPct val="0"/>
              </a:spcBef>
              <a:spcAft>
                <a:spcPct val="35000"/>
              </a:spcAft>
              <a:buNone/>
            </a:pPr>
            <a:r>
              <a:rPr lang="en-US" sz="3300" kern="1200">
                <a:latin typeface="Arial" panose="020B0604020202020204"/>
              </a:rPr>
              <a:t>Camera shots</a:t>
            </a:r>
            <a:endParaRPr lang="en-US" sz="3300" kern="1200"/>
          </a:p>
        </p:txBody>
      </p:sp>
      <p:sp>
        <p:nvSpPr>
          <p:cNvPr id="11" name="Freeform 10">
            <a:extLst>
              <a:ext uri="{FF2B5EF4-FFF2-40B4-BE49-F238E27FC236}">
                <a16:creationId xmlns:a16="http://schemas.microsoft.com/office/drawing/2014/main" id="{7912C4D2-B885-71D0-710E-5CBD69580DF4}"/>
              </a:ext>
            </a:extLst>
          </p:cNvPr>
          <p:cNvSpPr/>
          <p:nvPr/>
        </p:nvSpPr>
        <p:spPr>
          <a:xfrm>
            <a:off x="5913649" y="2310694"/>
            <a:ext cx="2536031" cy="2536031"/>
          </a:xfrm>
          <a:custGeom>
            <a:avLst/>
            <a:gdLst>
              <a:gd name="connsiteX0" fmla="*/ 0 w 2536031"/>
              <a:gd name="connsiteY0" fmla="*/ 1268016 h 2536031"/>
              <a:gd name="connsiteX1" fmla="*/ 1268016 w 2536031"/>
              <a:gd name="connsiteY1" fmla="*/ 0 h 2536031"/>
              <a:gd name="connsiteX2" fmla="*/ 2536032 w 2536031"/>
              <a:gd name="connsiteY2" fmla="*/ 1268016 h 2536031"/>
              <a:gd name="connsiteX3" fmla="*/ 1268016 w 2536031"/>
              <a:gd name="connsiteY3" fmla="*/ 2536032 h 2536031"/>
              <a:gd name="connsiteX4" fmla="*/ 0 w 2536031"/>
              <a:gd name="connsiteY4" fmla="*/ 1268016 h 2536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031" h="2536031">
                <a:moveTo>
                  <a:pt x="0" y="1268016"/>
                </a:moveTo>
                <a:cubicBezTo>
                  <a:pt x="0" y="567710"/>
                  <a:pt x="567710" y="0"/>
                  <a:pt x="1268016" y="0"/>
                </a:cubicBezTo>
                <a:cubicBezTo>
                  <a:pt x="1968322" y="0"/>
                  <a:pt x="2536032" y="567710"/>
                  <a:pt x="2536032" y="1268016"/>
                </a:cubicBezTo>
                <a:cubicBezTo>
                  <a:pt x="2536032" y="1968322"/>
                  <a:pt x="1968322" y="2536032"/>
                  <a:pt x="1268016" y="2536032"/>
                </a:cubicBezTo>
                <a:cubicBezTo>
                  <a:pt x="567710" y="2536032"/>
                  <a:pt x="0" y="1968322"/>
                  <a:pt x="0" y="1268016"/>
                </a:cubicBezTo>
                <a:close/>
              </a:path>
            </a:pathLst>
          </a:custGeom>
        </p:spPr>
        <p:style>
          <a:lnRef idx="0">
            <a:schemeClr val="lt2">
              <a:hueOff val="0"/>
              <a:satOff val="0"/>
              <a:lumOff val="0"/>
              <a:alphaOff val="0"/>
            </a:schemeClr>
          </a:lnRef>
          <a:fillRef idx="1">
            <a:schemeClr val="dk2">
              <a:alpha val="50000"/>
              <a:hueOff val="0"/>
              <a:satOff val="0"/>
              <a:lumOff val="0"/>
              <a:alphaOff val="0"/>
            </a:schemeClr>
          </a:fillRef>
          <a:effectRef idx="1">
            <a:schemeClr val="dk2">
              <a:alpha val="50000"/>
              <a:hueOff val="0"/>
              <a:satOff val="0"/>
              <a:lumOff val="0"/>
              <a:alphaOff val="0"/>
            </a:schemeClr>
          </a:effectRef>
          <a:fontRef idx="minor">
            <a:schemeClr val="tx1"/>
          </a:fontRef>
        </p:style>
        <p:txBody>
          <a:bodyPr spcFirstLastPara="0" vert="horz" wrap="square" lIns="510959" tIns="413303" rIns="510959" bIns="413303" numCol="1" spcCol="1270" anchor="ctr" anchorCtr="0">
            <a:noAutofit/>
          </a:bodyPr>
          <a:lstStyle/>
          <a:p>
            <a:pPr marL="0" lvl="0" indent="0" algn="ctr" defTabSz="1466850" rtl="0">
              <a:lnSpc>
                <a:spcPct val="90000"/>
              </a:lnSpc>
              <a:spcBef>
                <a:spcPct val="0"/>
              </a:spcBef>
              <a:spcAft>
                <a:spcPct val="35000"/>
              </a:spcAft>
              <a:buNone/>
            </a:pPr>
            <a:r>
              <a:rPr lang="en-US" sz="3300" kern="1200" dirty="0">
                <a:latin typeface="Arial" panose="020B0604020202020204"/>
              </a:rPr>
              <a:t>Camera Angles</a:t>
            </a:r>
            <a:endParaRPr lang="en-US" sz="3300" kern="1200" dirty="0"/>
          </a:p>
        </p:txBody>
      </p:sp>
      <p:sp>
        <p:nvSpPr>
          <p:cNvPr id="8" name="TextBox 7">
            <a:extLst>
              <a:ext uri="{FF2B5EF4-FFF2-40B4-BE49-F238E27FC236}">
                <a16:creationId xmlns:a16="http://schemas.microsoft.com/office/drawing/2014/main" id="{FDD859E2-632B-AA3E-1A26-26E0103E5B2E}"/>
              </a:ext>
            </a:extLst>
          </p:cNvPr>
          <p:cNvSpPr txBox="1"/>
          <p:nvPr/>
        </p:nvSpPr>
        <p:spPr>
          <a:xfrm>
            <a:off x="372000" y="5012482"/>
            <a:ext cx="11055562" cy="456535"/>
          </a:xfrm>
          <a:prstGeom prst="rect">
            <a:avLst/>
          </a:prstGeom>
          <a:noFill/>
        </p:spPr>
        <p:txBody>
          <a:bodyPr wrap="square">
            <a:spAutoFit/>
          </a:bodyPr>
          <a:lstStyle/>
          <a:p>
            <a:pPr>
              <a:lnSpc>
                <a:spcPct val="150000"/>
              </a:lnSpc>
              <a:spcAft>
                <a:spcPts val="1200"/>
              </a:spcAft>
            </a:pPr>
            <a:r>
              <a:rPr lang="en-US" sz="1800" b="1" dirty="0">
                <a:cs typeface="Arial"/>
              </a:rPr>
              <a:t>Always ask yourself –</a:t>
            </a:r>
            <a:r>
              <a:rPr lang="en-US" sz="1800" dirty="0">
                <a:cs typeface="Arial"/>
              </a:rPr>
              <a:t> are my choices intentional, and do they effectively convey my intended meaning?</a:t>
            </a:r>
            <a:endParaRPr lang="en-US" sz="1800" dirty="0"/>
          </a:p>
        </p:txBody>
      </p:sp>
      <p:sp>
        <p:nvSpPr>
          <p:cNvPr id="145" name="Rectangle: Rounded Corners 144">
            <a:extLst>
              <a:ext uri="{FF2B5EF4-FFF2-40B4-BE49-F238E27FC236}">
                <a16:creationId xmlns:a16="http://schemas.microsoft.com/office/drawing/2014/main" id="{F3830C40-D083-2A99-F58A-AEA5B043C7CD}"/>
              </a:ext>
            </a:extLst>
          </p:cNvPr>
          <p:cNvSpPr/>
          <p:nvPr/>
        </p:nvSpPr>
        <p:spPr>
          <a:xfrm>
            <a:off x="372000" y="5822155"/>
            <a:ext cx="11043562" cy="785813"/>
          </a:xfrm>
          <a:prstGeom prst="roundRect">
            <a:avLst/>
          </a:prstGeom>
          <a:solidFill>
            <a:schemeClr val="accent6"/>
          </a:solid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dirty="0">
                <a:solidFill>
                  <a:srgbClr val="22272B"/>
                </a:solidFill>
                <a:cs typeface="Arial"/>
              </a:rPr>
              <a:t>Consider the next few slides before you start filming. </a:t>
            </a:r>
            <a:endParaRPr lang="en-US" sz="2000" dirty="0">
              <a:solidFill>
                <a:srgbClr val="000000"/>
              </a:solidFill>
              <a:cs typeface="Arial"/>
            </a:endParaRPr>
          </a:p>
        </p:txBody>
      </p:sp>
      <p:sp>
        <p:nvSpPr>
          <p:cNvPr id="5" name="Slide Number Placeholder 4">
            <a:extLst>
              <a:ext uri="{FF2B5EF4-FFF2-40B4-BE49-F238E27FC236}">
                <a16:creationId xmlns:a16="http://schemas.microsoft.com/office/drawing/2014/main" id="{E42B1480-96CC-9289-E9D4-57EBFD6337B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67</a:t>
            </a:fld>
            <a:endParaRPr lang="en-AU" dirty="0"/>
          </a:p>
        </p:txBody>
      </p:sp>
    </p:spTree>
    <p:extLst>
      <p:ext uri="{BB962C8B-B14F-4D97-AF65-F5344CB8AC3E}">
        <p14:creationId xmlns:p14="http://schemas.microsoft.com/office/powerpoint/2010/main" val="104589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07A9863B-BC93-BC79-E7CA-79D9785EF94A}"/>
              </a:ext>
            </a:extLst>
          </p:cNvPr>
          <p:cNvSpPr txBox="1">
            <a:spLocks noGrp="1"/>
          </p:cNvSpPr>
          <p:nvPr>
            <p:ph type="title" idx="4294967295"/>
          </p:nvPr>
        </p:nvSpPr>
        <p:spPr>
          <a:xfrm>
            <a:off x="360000" y="360000"/>
            <a:ext cx="11484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j-lt"/>
                <a:ea typeface="+mj-ea"/>
                <a:cs typeface="Arial"/>
              </a:rPr>
              <a:t>Camera shots</a:t>
            </a:r>
            <a:endParaRPr kumimoji="0" lang="en-US" sz="3600" b="0" i="0" u="none" strike="noStrike" kern="1200" cap="none" spc="0" normalizeH="0" baseline="0" noProof="0" dirty="0">
              <a:ln>
                <a:noFill/>
              </a:ln>
              <a:solidFill>
                <a:schemeClr val="tx1"/>
              </a:solidFill>
              <a:effectLst/>
              <a:uLnTx/>
              <a:uFillTx/>
              <a:latin typeface="+mj-lt"/>
              <a:ea typeface="+mj-ea"/>
              <a:cs typeface="Arial" panose="020B0604020202020204" pitchFamily="34" charset="0"/>
            </a:endParaRPr>
          </a:p>
        </p:txBody>
      </p:sp>
      <p:sp>
        <p:nvSpPr>
          <p:cNvPr id="26" name="TextBox 25">
            <a:extLst>
              <a:ext uri="{FF2B5EF4-FFF2-40B4-BE49-F238E27FC236}">
                <a16:creationId xmlns:a16="http://schemas.microsoft.com/office/drawing/2014/main" id="{71283485-7492-7DDE-2DC4-5A0F7D9AAE88}"/>
              </a:ext>
            </a:extLst>
          </p:cNvPr>
          <p:cNvSpPr txBox="1"/>
          <p:nvPr/>
        </p:nvSpPr>
        <p:spPr>
          <a:xfrm>
            <a:off x="360000" y="881865"/>
            <a:ext cx="6096000" cy="400110"/>
          </a:xfrm>
          <a:prstGeom prst="rect">
            <a:avLst/>
          </a:prstGeom>
          <a:noFill/>
        </p:spPr>
        <p:txBody>
          <a:bodyPr wrap="square">
            <a:spAutoFit/>
          </a:bodyPr>
          <a:lstStyle/>
          <a:p>
            <a:r>
              <a:rPr lang="en-US" sz="2000">
                <a:solidFill>
                  <a:schemeClr val="accent1">
                    <a:lumMod val="50000"/>
                    <a:lumOff val="50000"/>
                  </a:schemeClr>
                </a:solidFill>
                <a:latin typeface="+mj-lt"/>
                <a:cs typeface="Arial"/>
              </a:rPr>
              <a:t>3.3b</a:t>
            </a:r>
            <a:endParaRPr lang="en-US" sz="2400">
              <a:solidFill>
                <a:schemeClr val="accent1">
                  <a:lumMod val="50000"/>
                  <a:lumOff val="50000"/>
                </a:schemeClr>
              </a:solidFill>
              <a:latin typeface="+mj-lt"/>
            </a:endParaRPr>
          </a:p>
        </p:txBody>
      </p:sp>
      <p:sp>
        <p:nvSpPr>
          <p:cNvPr id="2" name="TextBox 1">
            <a:extLst>
              <a:ext uri="{FF2B5EF4-FFF2-40B4-BE49-F238E27FC236}">
                <a16:creationId xmlns:a16="http://schemas.microsoft.com/office/drawing/2014/main" id="{165C180C-40CC-CE83-08CB-F430F9440CFC}"/>
              </a:ext>
            </a:extLst>
          </p:cNvPr>
          <p:cNvSpPr txBox="1"/>
          <p:nvPr/>
        </p:nvSpPr>
        <p:spPr>
          <a:xfrm>
            <a:off x="360000" y="1358838"/>
            <a:ext cx="2031821" cy="410565"/>
          </a:xfrm>
          <a:prstGeom prst="round2SameRect">
            <a:avLst/>
          </a:prstGeom>
          <a:solidFill>
            <a:srgbClr val="DAEFC3"/>
          </a:solidFill>
          <a:effectLst/>
        </p:spPr>
        <p:txBody>
          <a:bodyPr rot="0" spcFirstLastPara="0" vertOverflow="overflow" horzOverflow="overflow" vert="horz" wrap="square" lIns="72000" tIns="72000" rIns="72000" bIns="72000" numCol="1" spcCol="0" rtlCol="0" fromWordArt="0" anchor="ctr" anchorCtr="1" forceAA="0" compatLnSpc="1">
            <a:prstTxWarp prst="textNoShape">
              <a:avLst/>
            </a:prstTxWarp>
            <a:spAutoFit/>
          </a:bodyPr>
          <a:lstStyle/>
          <a:p>
            <a:pPr algn="ctr"/>
            <a:r>
              <a:rPr lang="en-US" sz="1600" b="1" dirty="0">
                <a:cs typeface="Arial"/>
              </a:rPr>
              <a:t>Close up shot</a:t>
            </a:r>
            <a:endParaRPr lang="en-US" sz="2000" dirty="0"/>
          </a:p>
        </p:txBody>
      </p:sp>
      <p:sp>
        <p:nvSpPr>
          <p:cNvPr id="33" name="Round Same-side Corner of Rectangle 32">
            <a:extLst>
              <a:ext uri="{FF2B5EF4-FFF2-40B4-BE49-F238E27FC236}">
                <a16:creationId xmlns:a16="http://schemas.microsoft.com/office/drawing/2014/main" id="{B23BDF4D-4350-CED4-0760-E889C91F7A2C}"/>
              </a:ext>
            </a:extLst>
          </p:cNvPr>
          <p:cNvSpPr/>
          <p:nvPr/>
        </p:nvSpPr>
        <p:spPr>
          <a:xfrm>
            <a:off x="360000" y="1769403"/>
            <a:ext cx="2031821" cy="4259169"/>
          </a:xfrm>
          <a:prstGeom prst="round2SameRect">
            <a:avLst>
              <a:gd name="adj1" fmla="val 0"/>
              <a:gd name="adj2" fmla="val 9524"/>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nSpc>
                <a:spcPct val="114000"/>
              </a:lnSpc>
              <a:spcAft>
                <a:spcPts val="600"/>
              </a:spcAft>
            </a:pPr>
            <a:r>
              <a:rPr lang="en-US" sz="1600" dirty="0">
                <a:solidFill>
                  <a:schemeClr val="tx1"/>
                </a:solidFill>
                <a:cs typeface="Arial"/>
              </a:rPr>
              <a:t>An object or a dancer's head/body part takes up most of the screen. It is used to reveal emotion through facial expression.</a:t>
            </a:r>
            <a:endParaRPr lang="en-US" sz="1600" dirty="0">
              <a:solidFill>
                <a:schemeClr val="tx1"/>
              </a:solidFill>
            </a:endParaRPr>
          </a:p>
        </p:txBody>
      </p:sp>
      <p:pic>
        <p:nvPicPr>
          <p:cNvPr id="39" name="Picture 38" descr="A profile of a person&#10;&#10;">
            <a:extLst>
              <a:ext uri="{FF2B5EF4-FFF2-40B4-BE49-F238E27FC236}">
                <a16:creationId xmlns:a16="http://schemas.microsoft.com/office/drawing/2014/main" id="{758DF3B4-D715-B042-11B3-15AB6858162F}"/>
              </a:ext>
            </a:extLst>
          </p:cNvPr>
          <p:cNvPicPr>
            <a:picLocks noChangeAspect="1"/>
          </p:cNvPicPr>
          <p:nvPr/>
        </p:nvPicPr>
        <p:blipFill>
          <a:blip r:embed="rId2" cstate="screen">
            <a:extLst>
              <a:ext uri="{28A0092B-C50C-407E-A947-70E740481C1C}">
                <a14:useLocalDpi xmlns:a14="http://schemas.microsoft.com/office/drawing/2010/main"/>
              </a:ext>
            </a:extLst>
          </a:blip>
          <a:srcRect l="-876" t="-3136"/>
          <a:stretch/>
        </p:blipFill>
        <p:spPr>
          <a:xfrm>
            <a:off x="564060" y="4473449"/>
            <a:ext cx="1598580" cy="1438466"/>
          </a:xfrm>
          <a:prstGeom prst="roundRect">
            <a:avLst>
              <a:gd name="adj" fmla="val 16667"/>
            </a:avLst>
          </a:prstGeom>
          <a:ln>
            <a:noFill/>
          </a:ln>
          <a:effectLst/>
        </p:spPr>
      </p:pic>
      <p:sp>
        <p:nvSpPr>
          <p:cNvPr id="28" name="TextBox 27">
            <a:extLst>
              <a:ext uri="{FF2B5EF4-FFF2-40B4-BE49-F238E27FC236}">
                <a16:creationId xmlns:a16="http://schemas.microsoft.com/office/drawing/2014/main" id="{2CC07223-A786-DC4B-6C2F-48BF386D1142}"/>
              </a:ext>
            </a:extLst>
          </p:cNvPr>
          <p:cNvSpPr txBox="1"/>
          <p:nvPr/>
        </p:nvSpPr>
        <p:spPr>
          <a:xfrm>
            <a:off x="2723045" y="1358838"/>
            <a:ext cx="2031821" cy="410565"/>
          </a:xfrm>
          <a:prstGeom prst="round2SameRect">
            <a:avLst/>
          </a:prstGeom>
          <a:solidFill>
            <a:srgbClr val="DAEFC3"/>
          </a:solidFill>
          <a:effectLst/>
        </p:spPr>
        <p:txBody>
          <a:bodyPr rot="0" spcFirstLastPara="0" vertOverflow="overflow" horzOverflow="overflow" vert="horz" wrap="square" lIns="72000" tIns="72000" rIns="72000" bIns="72000" numCol="1" spcCol="0" rtlCol="0" fromWordArt="0" anchor="ctr" anchorCtr="1" forceAA="0" compatLnSpc="1">
            <a:prstTxWarp prst="textNoShape">
              <a:avLst/>
            </a:prstTxWarp>
            <a:spAutoFit/>
          </a:bodyPr>
          <a:lstStyle/>
          <a:p>
            <a:pPr algn="ctr"/>
            <a:r>
              <a:rPr lang="en-US" sz="1600" b="1" dirty="0">
                <a:cs typeface="Arial"/>
              </a:rPr>
              <a:t>Mid shot</a:t>
            </a:r>
            <a:endParaRPr lang="en-US" sz="2000" dirty="0"/>
          </a:p>
        </p:txBody>
      </p:sp>
      <p:sp>
        <p:nvSpPr>
          <p:cNvPr id="34" name="Round Same-side Corner of Rectangle 33">
            <a:extLst>
              <a:ext uri="{FF2B5EF4-FFF2-40B4-BE49-F238E27FC236}">
                <a16:creationId xmlns:a16="http://schemas.microsoft.com/office/drawing/2014/main" id="{C6EA798E-1BBD-10B0-C633-C51EEF2456EC}"/>
              </a:ext>
            </a:extLst>
          </p:cNvPr>
          <p:cNvSpPr/>
          <p:nvPr/>
        </p:nvSpPr>
        <p:spPr>
          <a:xfrm>
            <a:off x="2723045" y="1769403"/>
            <a:ext cx="2031821" cy="4259169"/>
          </a:xfrm>
          <a:prstGeom prst="round2SameRect">
            <a:avLst>
              <a:gd name="adj1" fmla="val 0"/>
              <a:gd name="adj2" fmla="val 9524"/>
            </a:avLst>
          </a:prstGeom>
          <a:solidFill>
            <a:srgbClr val="FFB6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nSpc>
                <a:spcPct val="114000"/>
              </a:lnSpc>
              <a:spcAft>
                <a:spcPts val="600"/>
              </a:spcAft>
            </a:pPr>
            <a:r>
              <a:rPr lang="en-US" sz="1600" dirty="0">
                <a:solidFill>
                  <a:schemeClr val="tx1"/>
                </a:solidFill>
                <a:cs typeface="Arial"/>
              </a:rPr>
              <a:t>A dancer is seen from the waist up or waist down. It balances focus between the dancer and their surroundings.</a:t>
            </a:r>
          </a:p>
        </p:txBody>
      </p:sp>
      <p:pic>
        <p:nvPicPr>
          <p:cNvPr id="40" name="Picture 39" descr="A silhouette of a person dancing reaching her arm upwards&#10;&#10;">
            <a:extLst>
              <a:ext uri="{FF2B5EF4-FFF2-40B4-BE49-F238E27FC236}">
                <a16:creationId xmlns:a16="http://schemas.microsoft.com/office/drawing/2014/main" id="{2B0205FF-E360-AD78-204A-5FE182FB2096}"/>
              </a:ext>
            </a:extLst>
          </p:cNvPr>
          <p:cNvPicPr>
            <a:picLocks noChangeAspect="1"/>
          </p:cNvPicPr>
          <p:nvPr/>
        </p:nvPicPr>
        <p:blipFill>
          <a:blip r:embed="rId3" cstate="screen">
            <a:extLst>
              <a:ext uri="{28A0092B-C50C-407E-A947-70E740481C1C}">
                <a14:useLocalDpi xmlns:a14="http://schemas.microsoft.com/office/drawing/2010/main"/>
              </a:ext>
            </a:extLst>
          </a:blip>
          <a:srcRect l="-4462"/>
          <a:stretch/>
        </p:blipFill>
        <p:spPr>
          <a:xfrm>
            <a:off x="2941728" y="4473449"/>
            <a:ext cx="1594454" cy="1445429"/>
          </a:xfrm>
          <a:prstGeom prst="roundRect">
            <a:avLst>
              <a:gd name="adj" fmla="val 16667"/>
            </a:avLst>
          </a:prstGeom>
          <a:ln>
            <a:noFill/>
          </a:ln>
          <a:effectLst/>
        </p:spPr>
      </p:pic>
      <p:sp>
        <p:nvSpPr>
          <p:cNvPr id="29" name="TextBox 28">
            <a:extLst>
              <a:ext uri="{FF2B5EF4-FFF2-40B4-BE49-F238E27FC236}">
                <a16:creationId xmlns:a16="http://schemas.microsoft.com/office/drawing/2014/main" id="{7B9DBBC8-11C4-6C20-710C-CB3A03AFAAC7}"/>
              </a:ext>
            </a:extLst>
          </p:cNvPr>
          <p:cNvSpPr txBox="1"/>
          <p:nvPr/>
        </p:nvSpPr>
        <p:spPr>
          <a:xfrm>
            <a:off x="5086089" y="1358838"/>
            <a:ext cx="2031821" cy="410565"/>
          </a:xfrm>
          <a:prstGeom prst="round2SameRect">
            <a:avLst/>
          </a:prstGeom>
          <a:solidFill>
            <a:srgbClr val="DAEFC3"/>
          </a:solidFill>
          <a:effectLst/>
        </p:spPr>
        <p:txBody>
          <a:bodyPr rot="0" spcFirstLastPara="0" vertOverflow="overflow" horzOverflow="overflow" vert="horz" wrap="square" lIns="72000" tIns="72000" rIns="72000" bIns="72000" numCol="1" spcCol="0" rtlCol="0" fromWordArt="0" anchor="ctr" anchorCtr="1" forceAA="0" compatLnSpc="1">
            <a:prstTxWarp prst="textNoShape">
              <a:avLst/>
            </a:prstTxWarp>
            <a:spAutoFit/>
          </a:bodyPr>
          <a:lstStyle/>
          <a:p>
            <a:pPr algn="ctr"/>
            <a:r>
              <a:rPr lang="en-US" sz="1600" b="1" dirty="0">
                <a:cs typeface="Arial"/>
              </a:rPr>
              <a:t>Long shot</a:t>
            </a:r>
            <a:endParaRPr lang="en-US" sz="2000" dirty="0"/>
          </a:p>
        </p:txBody>
      </p:sp>
      <p:sp>
        <p:nvSpPr>
          <p:cNvPr id="35" name="Round Same-side Corner of Rectangle 34">
            <a:extLst>
              <a:ext uri="{FF2B5EF4-FFF2-40B4-BE49-F238E27FC236}">
                <a16:creationId xmlns:a16="http://schemas.microsoft.com/office/drawing/2014/main" id="{896A93D0-27C6-1A3B-1FB9-69B834DC271C}"/>
              </a:ext>
            </a:extLst>
          </p:cNvPr>
          <p:cNvSpPr/>
          <p:nvPr/>
        </p:nvSpPr>
        <p:spPr>
          <a:xfrm>
            <a:off x="5086090" y="1769403"/>
            <a:ext cx="2031821" cy="4259169"/>
          </a:xfrm>
          <a:prstGeom prst="round2SameRect">
            <a:avLst>
              <a:gd name="adj1" fmla="val 0"/>
              <a:gd name="adj2" fmla="val 9524"/>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nSpc>
                <a:spcPct val="114000"/>
              </a:lnSpc>
              <a:spcAft>
                <a:spcPts val="600"/>
              </a:spcAft>
            </a:pPr>
            <a:r>
              <a:rPr lang="en-US" sz="1600" dirty="0">
                <a:solidFill>
                  <a:schemeClr val="tx1"/>
                </a:solidFill>
                <a:cs typeface="Arial"/>
              </a:rPr>
              <a:t>A dancer's entire body is seen as well as some of the setting. It helps to provide context. </a:t>
            </a:r>
            <a:endParaRPr lang="en-US" sz="1600" dirty="0">
              <a:solidFill>
                <a:schemeClr val="tx1"/>
              </a:solidFill>
            </a:endParaRPr>
          </a:p>
        </p:txBody>
      </p:sp>
      <p:pic>
        <p:nvPicPr>
          <p:cNvPr id="41" name="Picture 40" descr="A person dancing in front of a sunset extending her arms above her head and leg extended &#10;&#10;">
            <a:extLst>
              <a:ext uri="{FF2B5EF4-FFF2-40B4-BE49-F238E27FC236}">
                <a16:creationId xmlns:a16="http://schemas.microsoft.com/office/drawing/2014/main" id="{2853D190-414B-4760-3D98-2C767CF7887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385863" y="4473449"/>
            <a:ext cx="1420274" cy="1437878"/>
          </a:xfrm>
          <a:prstGeom prst="roundRect">
            <a:avLst>
              <a:gd name="adj" fmla="val 16667"/>
            </a:avLst>
          </a:prstGeom>
          <a:ln>
            <a:noFill/>
          </a:ln>
          <a:effectLst/>
        </p:spPr>
      </p:pic>
      <p:sp>
        <p:nvSpPr>
          <p:cNvPr id="30" name="TextBox 29">
            <a:extLst>
              <a:ext uri="{FF2B5EF4-FFF2-40B4-BE49-F238E27FC236}">
                <a16:creationId xmlns:a16="http://schemas.microsoft.com/office/drawing/2014/main" id="{2097FD8F-D464-8C50-F791-4C1D41C6686C}"/>
              </a:ext>
            </a:extLst>
          </p:cNvPr>
          <p:cNvSpPr txBox="1"/>
          <p:nvPr/>
        </p:nvSpPr>
        <p:spPr>
          <a:xfrm>
            <a:off x="7449133" y="1358838"/>
            <a:ext cx="2031821" cy="410565"/>
          </a:xfrm>
          <a:prstGeom prst="round2SameRect">
            <a:avLst/>
          </a:prstGeom>
          <a:solidFill>
            <a:srgbClr val="DAEFC3"/>
          </a:solidFill>
          <a:effectLst/>
        </p:spPr>
        <p:txBody>
          <a:bodyPr rot="0" spcFirstLastPara="0" vertOverflow="overflow" horzOverflow="overflow" vert="horz" wrap="square" lIns="72000" tIns="72000" rIns="72000" bIns="72000" numCol="1" spcCol="0" rtlCol="0" fromWordArt="0" anchor="ctr" anchorCtr="1" forceAA="0" compatLnSpc="1">
            <a:prstTxWarp prst="textNoShape">
              <a:avLst/>
            </a:prstTxWarp>
            <a:spAutoFit/>
          </a:bodyPr>
          <a:lstStyle/>
          <a:p>
            <a:pPr algn="ctr"/>
            <a:r>
              <a:rPr lang="en-US" sz="1600" b="1" dirty="0">
                <a:cs typeface="Arial"/>
              </a:rPr>
              <a:t>Extreme close up</a:t>
            </a:r>
            <a:endParaRPr lang="en-US" sz="2000" dirty="0"/>
          </a:p>
        </p:txBody>
      </p:sp>
      <p:sp>
        <p:nvSpPr>
          <p:cNvPr id="36" name="Round Same-side Corner of Rectangle 35">
            <a:extLst>
              <a:ext uri="{FF2B5EF4-FFF2-40B4-BE49-F238E27FC236}">
                <a16:creationId xmlns:a16="http://schemas.microsoft.com/office/drawing/2014/main" id="{F1134342-2E60-543B-3936-8465E63D59B9}"/>
              </a:ext>
            </a:extLst>
          </p:cNvPr>
          <p:cNvSpPr/>
          <p:nvPr/>
        </p:nvSpPr>
        <p:spPr>
          <a:xfrm>
            <a:off x="7449135" y="1769403"/>
            <a:ext cx="2031821" cy="4259169"/>
          </a:xfrm>
          <a:prstGeom prst="round2SameRect">
            <a:avLst>
              <a:gd name="adj1" fmla="val 0"/>
              <a:gd name="adj2" fmla="val 9524"/>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nSpc>
                <a:spcPct val="114000"/>
              </a:lnSpc>
              <a:spcAft>
                <a:spcPts val="600"/>
              </a:spcAft>
            </a:pPr>
            <a:r>
              <a:rPr lang="en-US" sz="1600" dirty="0">
                <a:solidFill>
                  <a:schemeClr val="tx1"/>
                </a:solidFill>
                <a:cs typeface="Arial"/>
              </a:rPr>
              <a:t>This is a very close shot that may be only a small part of the object or dancer. It is used to draw our focus to show a specific detail. </a:t>
            </a:r>
            <a:endParaRPr lang="en-US" sz="1600" dirty="0">
              <a:solidFill>
                <a:schemeClr val="tx1"/>
              </a:solidFill>
            </a:endParaRPr>
          </a:p>
        </p:txBody>
      </p:sp>
      <p:pic>
        <p:nvPicPr>
          <p:cNvPr id="42" name="Picture 41" descr="A close up of a hand captured in black and white">
            <a:extLst>
              <a:ext uri="{FF2B5EF4-FFF2-40B4-BE49-F238E27FC236}">
                <a16:creationId xmlns:a16="http://schemas.microsoft.com/office/drawing/2014/main" id="{974D2A72-4BB1-65E7-1CA0-5A6E91D01636}"/>
              </a:ext>
            </a:extLst>
          </p:cNvPr>
          <p:cNvPicPr>
            <a:picLocks noChangeAspect="1"/>
          </p:cNvPicPr>
          <p:nvPr/>
        </p:nvPicPr>
        <p:blipFill>
          <a:blip r:embed="rId5" cstate="screen">
            <a:extLst>
              <a:ext uri="{28A0092B-C50C-407E-A947-70E740481C1C}">
                <a14:useLocalDpi xmlns:a14="http://schemas.microsoft.com/office/drawing/2010/main"/>
              </a:ext>
            </a:extLst>
          </a:blip>
          <a:srcRect l="-2064" t="-1819" r="-966"/>
          <a:stretch/>
        </p:blipFill>
        <p:spPr>
          <a:xfrm>
            <a:off x="7755626" y="4473449"/>
            <a:ext cx="1418834" cy="1441058"/>
          </a:xfrm>
          <a:prstGeom prst="roundRect">
            <a:avLst>
              <a:gd name="adj" fmla="val 16667"/>
            </a:avLst>
          </a:prstGeom>
          <a:ln>
            <a:noFill/>
          </a:ln>
          <a:effectLst/>
        </p:spPr>
      </p:pic>
      <p:sp>
        <p:nvSpPr>
          <p:cNvPr id="31" name="TextBox 30">
            <a:extLst>
              <a:ext uri="{FF2B5EF4-FFF2-40B4-BE49-F238E27FC236}">
                <a16:creationId xmlns:a16="http://schemas.microsoft.com/office/drawing/2014/main" id="{6F0673BE-8DCB-62C6-2180-81DD5AD7F35B}"/>
              </a:ext>
            </a:extLst>
          </p:cNvPr>
          <p:cNvSpPr txBox="1"/>
          <p:nvPr/>
        </p:nvSpPr>
        <p:spPr>
          <a:xfrm>
            <a:off x="9812177" y="1358838"/>
            <a:ext cx="2031821" cy="410565"/>
          </a:xfrm>
          <a:prstGeom prst="round2SameRect">
            <a:avLst/>
          </a:prstGeom>
          <a:solidFill>
            <a:srgbClr val="DAEFC3"/>
          </a:solidFill>
          <a:effectLst/>
        </p:spPr>
        <p:txBody>
          <a:bodyPr rot="0" spcFirstLastPara="0" vertOverflow="overflow" horzOverflow="overflow" vert="horz" wrap="square" lIns="72000" tIns="72000" rIns="72000" bIns="72000" numCol="1" spcCol="0" rtlCol="0" fromWordArt="0" anchor="ctr" anchorCtr="1" forceAA="0" compatLnSpc="1">
            <a:prstTxWarp prst="textNoShape">
              <a:avLst/>
            </a:prstTxWarp>
            <a:spAutoFit/>
          </a:bodyPr>
          <a:lstStyle/>
          <a:p>
            <a:pPr algn="ctr"/>
            <a:r>
              <a:rPr lang="en-US" sz="1600" b="1" dirty="0">
                <a:cs typeface="Arial"/>
              </a:rPr>
              <a:t>Extreme long shot</a:t>
            </a:r>
            <a:endParaRPr lang="en-US" sz="2000" dirty="0"/>
          </a:p>
        </p:txBody>
      </p:sp>
      <p:sp>
        <p:nvSpPr>
          <p:cNvPr id="37" name="Round Same-side Corner of Rectangle 36">
            <a:extLst>
              <a:ext uri="{FF2B5EF4-FFF2-40B4-BE49-F238E27FC236}">
                <a16:creationId xmlns:a16="http://schemas.microsoft.com/office/drawing/2014/main" id="{58549E9E-6AC2-22E7-C9F3-7B5BA0AC4517}"/>
              </a:ext>
            </a:extLst>
          </p:cNvPr>
          <p:cNvSpPr/>
          <p:nvPr/>
        </p:nvSpPr>
        <p:spPr>
          <a:xfrm>
            <a:off x="9812179" y="1769403"/>
            <a:ext cx="2031821" cy="4259169"/>
          </a:xfrm>
          <a:prstGeom prst="round2SameRect">
            <a:avLst>
              <a:gd name="adj1" fmla="val 0"/>
              <a:gd name="adj2" fmla="val 9524"/>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nSpc>
                <a:spcPct val="114000"/>
              </a:lnSpc>
              <a:spcAft>
                <a:spcPts val="600"/>
              </a:spcAft>
            </a:pPr>
            <a:r>
              <a:rPr lang="en-US" sz="1600" dirty="0">
                <a:solidFill>
                  <a:schemeClr val="tx1"/>
                </a:solidFill>
                <a:cs typeface="Arial"/>
              </a:rPr>
              <a:t>This shows the landscape of the film with a barely visible dancer in the distance. It can  make a person look small/ vulnerable in the surroundings. </a:t>
            </a:r>
          </a:p>
        </p:txBody>
      </p:sp>
      <p:pic>
        <p:nvPicPr>
          <p:cNvPr id="43" name="Picture 42" descr="A person standing on a path with mountains in the background&#10;&#10;">
            <a:extLst>
              <a:ext uri="{FF2B5EF4-FFF2-40B4-BE49-F238E27FC236}">
                <a16:creationId xmlns:a16="http://schemas.microsoft.com/office/drawing/2014/main" id="{379B0B22-12FB-BF65-329F-7653CC8A8748}"/>
              </a:ext>
            </a:extLst>
          </p:cNvPr>
          <p:cNvPicPr>
            <a:picLocks noChangeAspect="1"/>
          </p:cNvPicPr>
          <p:nvPr/>
        </p:nvPicPr>
        <p:blipFill>
          <a:blip r:embed="rId6" cstate="screen">
            <a:extLst>
              <a:ext uri="{28A0092B-C50C-407E-A947-70E740481C1C}">
                <a14:useLocalDpi xmlns:a14="http://schemas.microsoft.com/office/drawing/2010/main"/>
              </a:ext>
            </a:extLst>
          </a:blip>
          <a:srcRect b="-2757"/>
          <a:stretch/>
        </p:blipFill>
        <p:spPr>
          <a:xfrm>
            <a:off x="10110896" y="4473449"/>
            <a:ext cx="1434382" cy="1428520"/>
          </a:xfrm>
          <a:prstGeom prst="roundRect">
            <a:avLst>
              <a:gd name="adj" fmla="val 16667"/>
            </a:avLst>
          </a:prstGeom>
          <a:ln>
            <a:noFill/>
          </a:ln>
          <a:effectLst/>
        </p:spPr>
      </p:pic>
      <p:sp>
        <p:nvSpPr>
          <p:cNvPr id="51" name="TextBox 50">
            <a:extLst>
              <a:ext uri="{FF2B5EF4-FFF2-40B4-BE49-F238E27FC236}">
                <a16:creationId xmlns:a16="http://schemas.microsoft.com/office/drawing/2014/main" id="{3264B6D4-D3B8-230D-CBFA-583F3840DFE5}"/>
              </a:ext>
            </a:extLst>
          </p:cNvPr>
          <p:cNvSpPr txBox="1"/>
          <p:nvPr/>
        </p:nvSpPr>
        <p:spPr>
          <a:xfrm>
            <a:off x="361607" y="6099460"/>
            <a:ext cx="6097162" cy="294632"/>
          </a:xfrm>
          <a:prstGeom prst="rect">
            <a:avLst/>
          </a:prstGeom>
          <a:noFill/>
        </p:spPr>
        <p:txBody>
          <a:bodyPr wrap="square">
            <a:spAutoFit/>
          </a:bodyPr>
          <a:lstStyle/>
          <a:p>
            <a:pPr marL="0" marR="0" lvl="0" indent="0" defTabSz="609585" rtl="0" eaLnBrk="1" fontAlgn="auto" latinLnBrk="0" hangingPunct="1">
              <a:lnSpc>
                <a:spcPct val="150000"/>
              </a:lnSpc>
              <a:spcBef>
                <a:spcPts val="0"/>
              </a:spcBef>
              <a:spcAft>
                <a:spcPts val="1200"/>
              </a:spcAft>
              <a:buClrTx/>
              <a:buSzTx/>
              <a:buFontTx/>
              <a:buNone/>
              <a:tabLst/>
              <a:defRPr/>
            </a:pPr>
            <a:r>
              <a:rPr kumimoji="0" lang="en-AU" sz="1000" b="0" i="0" u="none" strike="noStrike" kern="1200" cap="none" spc="0" normalizeH="0" baseline="0" noProof="0" dirty="0">
                <a:ln>
                  <a:noFill/>
                </a:ln>
                <a:solidFill>
                  <a:srgbClr val="000000"/>
                </a:solidFill>
                <a:effectLst/>
                <a:uLnTx/>
                <a:uFillTx/>
                <a:ea typeface="+mn-ea"/>
                <a:cs typeface="Arial" panose="020B0604020202020204" pitchFamily="34" charset="0"/>
              </a:rPr>
              <a:t>Images generated using Canva and used in accordance with the </a:t>
            </a:r>
            <a:r>
              <a:rPr kumimoji="0" lang="en-AU" sz="1000" b="0" i="0" u="sng" strike="noStrike" kern="1200" cap="none" spc="0" normalizeH="0" baseline="0" noProof="0" dirty="0">
                <a:ln>
                  <a:noFill/>
                </a:ln>
                <a:solidFill>
                  <a:srgbClr val="22272B"/>
                </a:solidFill>
                <a:effectLst/>
                <a:uLnTx/>
                <a:uFillTx/>
                <a:ea typeface="+mn-ea"/>
                <a:cs typeface="Arial" panose="020B0604020202020204" pitchFamily="34" charset="0"/>
                <a:hlinkClick r:id="rId7"/>
              </a:rPr>
              <a:t>Acceptable Use Policy</a:t>
            </a:r>
            <a:r>
              <a:rPr kumimoji="0" lang="en-AU" sz="1000" b="0" i="0" u="none" strike="noStrike" kern="1200" cap="none" spc="0" normalizeH="0" baseline="0" noProof="0" dirty="0">
                <a:ln>
                  <a:noFill/>
                </a:ln>
                <a:solidFill>
                  <a:srgbClr val="22272B"/>
                </a:solidFill>
                <a:effectLst/>
                <a:uLnTx/>
                <a:uFillTx/>
                <a:ea typeface="+mn-ea"/>
                <a:cs typeface="Arial" panose="020B0604020202020204" pitchFamily="34" charset="0"/>
              </a:rPr>
              <a:t>.</a:t>
            </a:r>
          </a:p>
        </p:txBody>
      </p:sp>
      <p:sp>
        <p:nvSpPr>
          <p:cNvPr id="13" name="Slide Number Placeholder 12">
            <a:extLst>
              <a:ext uri="{FF2B5EF4-FFF2-40B4-BE49-F238E27FC236}">
                <a16:creationId xmlns:a16="http://schemas.microsoft.com/office/drawing/2014/main" id="{4A808939-7B6D-0261-908D-2D2D3F7F25A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68</a:t>
            </a:fld>
            <a:endParaRPr lang="en-AU" dirty="0"/>
          </a:p>
        </p:txBody>
      </p:sp>
      <p:sp>
        <p:nvSpPr>
          <p:cNvPr id="4" name="TextBox 3">
            <a:extLst>
              <a:ext uri="{FF2B5EF4-FFF2-40B4-BE49-F238E27FC236}">
                <a16:creationId xmlns:a16="http://schemas.microsoft.com/office/drawing/2014/main" id="{5EBE1199-2579-0596-2A42-379A7325A56E}"/>
              </a:ext>
            </a:extLst>
          </p:cNvPr>
          <p:cNvSpPr txBox="1"/>
          <p:nvPr/>
        </p:nvSpPr>
        <p:spPr>
          <a:xfrm>
            <a:off x="9812177" y="6028572"/>
            <a:ext cx="1931070" cy="756297"/>
          </a:xfrm>
          <a:prstGeom prst="rect">
            <a:avLst/>
          </a:prstGeom>
          <a:noFill/>
        </p:spPr>
        <p:txBody>
          <a:bodyPr wrap="square">
            <a:spAutoFit/>
          </a:bodyPr>
          <a:lstStyle/>
          <a:p>
            <a:pPr>
              <a:lnSpc>
                <a:spcPct val="150000"/>
              </a:lnSpc>
              <a:spcAft>
                <a:spcPts val="1200"/>
              </a:spcAft>
              <a:defRPr/>
            </a:pPr>
            <a:r>
              <a:rPr lang="en-AU" sz="1000" dirty="0"/>
              <a:t>Male hiker on footpath by DKY58 is licensed under </a:t>
            </a:r>
            <a:r>
              <a:rPr lang="en-AU" sz="1000" dirty="0">
                <a:hlinkClick r:id="rId8"/>
              </a:rPr>
              <a:t>iStock by Getty Images</a:t>
            </a:r>
            <a:endParaRPr lang="en-AU" sz="1000" dirty="0"/>
          </a:p>
        </p:txBody>
      </p:sp>
    </p:spTree>
    <p:extLst>
      <p:ext uri="{BB962C8B-B14F-4D97-AF65-F5344CB8AC3E}">
        <p14:creationId xmlns:p14="http://schemas.microsoft.com/office/powerpoint/2010/main" val="374200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892725-9123-3851-453C-2652F13D9760}"/>
              </a:ext>
            </a:extLst>
          </p:cNvPr>
          <p:cNvSpPr>
            <a:spLocks noGrp="1"/>
          </p:cNvSpPr>
          <p:nvPr>
            <p:ph type="title"/>
          </p:nvPr>
        </p:nvSpPr>
        <p:spPr>
          <a:xfrm>
            <a:off x="265292" y="360000"/>
            <a:ext cx="6407150" cy="554400"/>
          </a:xfrm>
        </p:spPr>
        <p:txBody>
          <a:bodyPr/>
          <a:lstStyle/>
          <a:p>
            <a:r>
              <a:rPr lang="en-US">
                <a:latin typeface="Arial"/>
                <a:cs typeface="Arial"/>
              </a:rPr>
              <a:t>Camera shots activity</a:t>
            </a:r>
            <a:endParaRPr lang="en-US"/>
          </a:p>
        </p:txBody>
      </p:sp>
      <p:sp>
        <p:nvSpPr>
          <p:cNvPr id="6" name="TextBox 5">
            <a:extLst>
              <a:ext uri="{FF2B5EF4-FFF2-40B4-BE49-F238E27FC236}">
                <a16:creationId xmlns:a16="http://schemas.microsoft.com/office/drawing/2014/main" id="{2F20A789-F656-A3B2-BB41-BC533273D5D5}"/>
              </a:ext>
            </a:extLst>
          </p:cNvPr>
          <p:cNvSpPr txBox="1"/>
          <p:nvPr/>
        </p:nvSpPr>
        <p:spPr>
          <a:xfrm>
            <a:off x="260865" y="914400"/>
            <a:ext cx="6199238" cy="400110"/>
          </a:xfrm>
          <a:prstGeom prst="rect">
            <a:avLst/>
          </a:prstGeom>
          <a:noFill/>
        </p:spPr>
        <p:txBody>
          <a:bodyPr wrap="square">
            <a:spAutoFit/>
          </a:bodyPr>
          <a:lstStyle/>
          <a:p>
            <a:r>
              <a:rPr lang="en-US" sz="2000">
                <a:solidFill>
                  <a:schemeClr val="accent1">
                    <a:lumMod val="50000"/>
                    <a:lumOff val="50000"/>
                  </a:schemeClr>
                </a:solidFill>
                <a:latin typeface="Arial"/>
                <a:cs typeface="Arial"/>
              </a:rPr>
              <a:t>3.3c</a:t>
            </a:r>
            <a:endParaRPr lang="en-US" sz="2000">
              <a:solidFill>
                <a:schemeClr val="accent1">
                  <a:lumMod val="50000"/>
                  <a:lumOff val="50000"/>
                </a:schemeClr>
              </a:solidFill>
            </a:endParaRPr>
          </a:p>
        </p:txBody>
      </p:sp>
      <p:sp>
        <p:nvSpPr>
          <p:cNvPr id="7" name="Rectangle: Rounded Corners 6">
            <a:extLst>
              <a:ext uri="{FF2B5EF4-FFF2-40B4-BE49-F238E27FC236}">
                <a16:creationId xmlns:a16="http://schemas.microsoft.com/office/drawing/2014/main" id="{32FE3631-2F56-A59B-F946-E59F3AC6E6C0}"/>
              </a:ext>
            </a:extLst>
          </p:cNvPr>
          <p:cNvSpPr/>
          <p:nvPr/>
        </p:nvSpPr>
        <p:spPr>
          <a:xfrm>
            <a:off x="260865" y="1423090"/>
            <a:ext cx="4736756" cy="5018902"/>
          </a:xfrm>
          <a:prstGeom prst="roundRect">
            <a:avLst>
              <a:gd name="adj" fmla="val 5694"/>
            </a:avLst>
          </a:prstGeom>
          <a:solidFill>
            <a:schemeClr val="accent6"/>
          </a:solidFill>
          <a:ln w="38100">
            <a:solidFill>
              <a:schemeClr val="tx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nSpc>
                <a:spcPct val="150000"/>
              </a:lnSpc>
              <a:spcAft>
                <a:spcPts val="1200"/>
              </a:spcAft>
              <a:buFont typeface="+mj-lt"/>
              <a:buAutoNum type="arabicPeriod"/>
            </a:pPr>
            <a:r>
              <a:rPr lang="en-US" sz="1800" dirty="0">
                <a:solidFill>
                  <a:schemeClr val="tx1"/>
                </a:solidFill>
                <a:cs typeface="Arial"/>
              </a:rPr>
              <a:t>Access Coast</a:t>
            </a:r>
            <a:r>
              <a:rPr lang="en-US" sz="1800" i="1" dirty="0">
                <a:solidFill>
                  <a:schemeClr val="tx1"/>
                </a:solidFill>
                <a:cs typeface="Arial"/>
              </a:rPr>
              <a:t> </a:t>
            </a:r>
            <a:r>
              <a:rPr lang="en-US" sz="1800" dirty="0">
                <a:solidFill>
                  <a:schemeClr val="tx1"/>
                </a:solidFill>
                <a:cs typeface="Arial"/>
              </a:rPr>
              <a:t>(2020) by Sydney Dance Company.</a:t>
            </a:r>
          </a:p>
          <a:p>
            <a:pPr marL="457200" indent="-457200">
              <a:lnSpc>
                <a:spcPct val="150000"/>
              </a:lnSpc>
              <a:spcAft>
                <a:spcPts val="1200"/>
              </a:spcAft>
              <a:buFont typeface="+mj-lt"/>
              <a:buAutoNum type="arabicPeriod"/>
            </a:pPr>
            <a:r>
              <a:rPr lang="en-US" sz="1800" dirty="0">
                <a:solidFill>
                  <a:schemeClr val="tx1"/>
                </a:solidFill>
                <a:cs typeface="Arial"/>
              </a:rPr>
              <a:t>Choose one moment that you thought was particularly effective.</a:t>
            </a:r>
          </a:p>
          <a:p>
            <a:pPr marL="457200" indent="-457200">
              <a:lnSpc>
                <a:spcPct val="150000"/>
              </a:lnSpc>
              <a:spcAft>
                <a:spcPts val="1200"/>
              </a:spcAft>
              <a:buFont typeface="+mj-lt"/>
              <a:buAutoNum type="arabicPeriod"/>
            </a:pPr>
            <a:r>
              <a:rPr lang="en-US" sz="1800" dirty="0">
                <a:solidFill>
                  <a:schemeClr val="tx1"/>
                </a:solidFill>
                <a:cs typeface="Arial"/>
              </a:rPr>
              <a:t>Identify the shot type and describe what you saw.</a:t>
            </a:r>
          </a:p>
          <a:p>
            <a:pPr marL="457200" indent="-457200">
              <a:lnSpc>
                <a:spcPct val="150000"/>
              </a:lnSpc>
              <a:spcAft>
                <a:spcPts val="1200"/>
              </a:spcAft>
              <a:buFont typeface="+mj-lt"/>
              <a:buAutoNum type="arabicPeriod"/>
            </a:pPr>
            <a:r>
              <a:rPr lang="en-US" sz="1800" dirty="0">
                <a:solidFill>
                  <a:schemeClr val="tx1"/>
                </a:solidFill>
                <a:cs typeface="Arial"/>
              </a:rPr>
              <a:t>How did this choice in shot type enhance the communication of the intent? </a:t>
            </a:r>
            <a:endParaRPr lang="en-US" sz="2000" dirty="0">
              <a:solidFill>
                <a:schemeClr val="tx1"/>
              </a:solidFill>
              <a:cs typeface="Arial"/>
            </a:endParaRPr>
          </a:p>
        </p:txBody>
      </p:sp>
      <p:pic>
        <p:nvPicPr>
          <p:cNvPr id="2" name="Online Media 1" title="Coast: Sydney Dance Company x The Festival Of Place">
            <a:hlinkClick r:id="" action="ppaction://media"/>
            <a:extLst>
              <a:ext uri="{FF2B5EF4-FFF2-40B4-BE49-F238E27FC236}">
                <a16:creationId xmlns:a16="http://schemas.microsoft.com/office/drawing/2014/main" id="{19D1622F-95ED-B811-C47E-74BD79892E3C}"/>
              </a:ext>
            </a:extLst>
          </p:cNvPr>
          <p:cNvPicPr>
            <a:picLocks noRot="1" noChangeAspect="1"/>
          </p:cNvPicPr>
          <p:nvPr>
            <a:videoFile r:link="rId1"/>
          </p:nvPr>
        </p:nvPicPr>
        <p:blipFill>
          <a:blip r:embed="rId4"/>
          <a:stretch>
            <a:fillRect/>
          </a:stretch>
        </p:blipFill>
        <p:spPr>
          <a:xfrm>
            <a:off x="5472962" y="1423090"/>
            <a:ext cx="6371038" cy="3599645"/>
          </a:xfrm>
          <a:prstGeom prst="roundRect">
            <a:avLst>
              <a:gd name="adj" fmla="val 7308"/>
            </a:avLst>
          </a:prstGeom>
          <a:effectLst>
            <a:outerShdw blurRad="50800" dist="38100" dir="2700000" algn="tl" rotWithShape="0">
              <a:prstClr val="black">
                <a:alpha val="40000"/>
              </a:prstClr>
            </a:outerShdw>
          </a:effectLst>
        </p:spPr>
      </p:pic>
      <p:sp>
        <p:nvSpPr>
          <p:cNvPr id="5" name="TextBox 4" descr="Male dancer standing on a cliff curing his spine backwards while waves from the ocean crash around him">
            <a:extLst>
              <a:ext uri="{FF2B5EF4-FFF2-40B4-BE49-F238E27FC236}">
                <a16:creationId xmlns:a16="http://schemas.microsoft.com/office/drawing/2014/main" id="{48D2C9F0-82E1-2A33-1AC9-933F56C96BF5}"/>
              </a:ext>
            </a:extLst>
          </p:cNvPr>
          <p:cNvSpPr txBox="1"/>
          <p:nvPr/>
        </p:nvSpPr>
        <p:spPr>
          <a:xfrm>
            <a:off x="5472962" y="5131315"/>
            <a:ext cx="6996156" cy="246221"/>
          </a:xfrm>
          <a:prstGeom prst="rect">
            <a:avLst/>
          </a:prstGeom>
          <a:noFill/>
        </p:spPr>
        <p:txBody>
          <a:bodyPr wrap="square">
            <a:spAutoFit/>
          </a:bodyPr>
          <a:lstStyle/>
          <a:p>
            <a:r>
              <a:rPr lang="en-AU" sz="1000" dirty="0">
                <a:hlinkClick r:id="rId5"/>
              </a:rPr>
              <a:t>Coast: Sydney Dance Company x The Festival Of Place </a:t>
            </a:r>
            <a:r>
              <a:rPr lang="en-AU" sz="1000" dirty="0"/>
              <a:t>(3:22)</a:t>
            </a:r>
          </a:p>
        </p:txBody>
      </p:sp>
      <p:sp>
        <p:nvSpPr>
          <p:cNvPr id="8" name="Slide Number Placeholder 7">
            <a:extLst>
              <a:ext uri="{FF2B5EF4-FFF2-40B4-BE49-F238E27FC236}">
                <a16:creationId xmlns:a16="http://schemas.microsoft.com/office/drawing/2014/main" id="{A02054BA-D32C-10B0-F3B3-5AD197892D87}"/>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69</a:t>
            </a:fld>
            <a:endParaRPr lang="en-AU" dirty="0"/>
          </a:p>
        </p:txBody>
      </p:sp>
    </p:spTree>
    <p:extLst>
      <p:ext uri="{BB962C8B-B14F-4D97-AF65-F5344CB8AC3E}">
        <p14:creationId xmlns:p14="http://schemas.microsoft.com/office/powerpoint/2010/main" val="51483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B5570-0A7B-D867-6361-052A42B2BF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1382DBB-6062-EAC0-EC27-5CBE54E948D2}"/>
              </a:ext>
              <a:ext uri="{C183D7F6-B498-43B3-948B-1728B52AA6E4}">
                <adec:decorative xmlns:adec="http://schemas.microsoft.com/office/drawing/2017/decorative" val="0"/>
              </a:ext>
            </a:extLst>
          </p:cNvPr>
          <p:cNvSpPr>
            <a:spLocks noGrp="1"/>
          </p:cNvSpPr>
          <p:nvPr>
            <p:ph type="title"/>
          </p:nvPr>
        </p:nvSpPr>
        <p:spPr>
          <a:xfrm>
            <a:off x="360000" y="372700"/>
            <a:ext cx="11484000" cy="545601"/>
          </a:xfrm>
        </p:spPr>
        <p:txBody>
          <a:bodyPr/>
          <a:lstStyle/>
          <a:p>
            <a:r>
              <a:rPr lang="en-AU" dirty="0">
                <a:latin typeface="+mj-lt"/>
                <a:cs typeface="Arial"/>
              </a:rPr>
              <a:t>Discussion – where do we see dance on film?</a:t>
            </a:r>
            <a:endParaRPr lang="en-AU" dirty="0">
              <a:latin typeface="+mj-lt"/>
            </a:endParaRPr>
          </a:p>
        </p:txBody>
      </p:sp>
      <p:sp>
        <p:nvSpPr>
          <p:cNvPr id="5" name="Text Placeholder 4">
            <a:extLst>
              <a:ext uri="{FF2B5EF4-FFF2-40B4-BE49-F238E27FC236}">
                <a16:creationId xmlns:a16="http://schemas.microsoft.com/office/drawing/2014/main" id="{0E0B040C-DA3A-3A8D-FBC3-D9ED58009F9C}"/>
              </a:ext>
            </a:extLst>
          </p:cNvPr>
          <p:cNvSpPr>
            <a:spLocks noGrp="1"/>
          </p:cNvSpPr>
          <p:nvPr>
            <p:ph type="body" sz="quarter" idx="18"/>
          </p:nvPr>
        </p:nvSpPr>
        <p:spPr/>
        <p:txBody>
          <a:bodyPr/>
          <a:lstStyle/>
          <a:p>
            <a:r>
              <a:rPr lang="en-AU">
                <a:latin typeface="+mj-lt"/>
              </a:rPr>
              <a:t>1.1b</a:t>
            </a:r>
          </a:p>
        </p:txBody>
      </p:sp>
      <p:sp>
        <p:nvSpPr>
          <p:cNvPr id="4" name="Google Shape;124;p17" descr="A central oval with the text “Where do we see dance on film?” is surrounded by eight empty oval bubbles connected by lines, forming a mind map.">
            <a:extLst>
              <a:ext uri="{FF2B5EF4-FFF2-40B4-BE49-F238E27FC236}">
                <a16:creationId xmlns:a16="http://schemas.microsoft.com/office/drawing/2014/main" id="{CB566D8A-AEC7-8A61-B351-1D41726A0540}"/>
              </a:ext>
            </a:extLst>
          </p:cNvPr>
          <p:cNvSpPr/>
          <p:nvPr/>
        </p:nvSpPr>
        <p:spPr>
          <a:xfrm>
            <a:off x="4734683" y="3145208"/>
            <a:ext cx="2692634" cy="1567527"/>
          </a:xfrm>
          <a:prstGeom prst="ellipse">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r>
              <a:rPr lang="en" sz="1600" b="1">
                <a:latin typeface="+mj-lt"/>
                <a:cs typeface="Arial"/>
                <a:sym typeface="Montserrat"/>
              </a:rPr>
              <a:t>Where do we see dance on film?</a:t>
            </a:r>
            <a:endParaRPr sz="1600" b="1">
              <a:latin typeface="+mj-lt"/>
              <a:cs typeface="Arial" panose="020B0604020202020204" pitchFamily="34" charset="0"/>
              <a:sym typeface="Montserrat"/>
            </a:endParaRPr>
          </a:p>
        </p:txBody>
      </p:sp>
      <p:sp>
        <p:nvSpPr>
          <p:cNvPr id="40" name="Google Shape;133;p17">
            <a:extLst>
              <a:ext uri="{FF2B5EF4-FFF2-40B4-BE49-F238E27FC236}">
                <a16:creationId xmlns:a16="http://schemas.microsoft.com/office/drawing/2014/main" id="{ACC0F426-0C46-8B87-796F-0357D9A7108F}"/>
              </a:ext>
              <a:ext uri="{C183D7F6-B498-43B3-948B-1728B52AA6E4}">
                <adec:decorative xmlns:adec="http://schemas.microsoft.com/office/drawing/2017/decorative" val="0"/>
              </a:ext>
            </a:extLst>
          </p:cNvPr>
          <p:cNvSpPr/>
          <p:nvPr/>
        </p:nvSpPr>
        <p:spPr>
          <a:xfrm>
            <a:off x="2538932" y="2120171"/>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pPr>
            <a:r>
              <a:rPr lang="en-AU" sz="1400" dirty="0">
                <a:solidFill>
                  <a:srgbClr val="000000"/>
                </a:solidFill>
                <a:cs typeface="Arial" panose="020B0604020202020204" pitchFamily="34" charset="0"/>
                <a:sym typeface="Montserrat Medium"/>
              </a:rPr>
              <a:t>Click to add text</a:t>
            </a:r>
          </a:p>
        </p:txBody>
      </p:sp>
      <p:sp>
        <p:nvSpPr>
          <p:cNvPr id="42" name="Google Shape;129;p17">
            <a:extLst>
              <a:ext uri="{FF2B5EF4-FFF2-40B4-BE49-F238E27FC236}">
                <a16:creationId xmlns:a16="http://schemas.microsoft.com/office/drawing/2014/main" id="{4A59D557-994C-A75E-0ABD-412BF38E26B5}"/>
              </a:ext>
              <a:ext uri="{C183D7F6-B498-43B3-948B-1728B52AA6E4}">
                <adec:decorative xmlns:adec="http://schemas.microsoft.com/office/drawing/2017/decorative" val="0"/>
              </a:ext>
            </a:extLst>
          </p:cNvPr>
          <p:cNvSpPr/>
          <p:nvPr/>
        </p:nvSpPr>
        <p:spPr>
          <a:xfrm>
            <a:off x="5185729" y="1406560"/>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400" dirty="0">
                <a:solidFill>
                  <a:srgbClr val="000000"/>
                </a:solidFill>
                <a:cs typeface="Arial" panose="020B0604020202020204" pitchFamily="34" charset="0"/>
                <a:sym typeface="Montserrat Medium"/>
              </a:rPr>
              <a:t>Click to add text</a:t>
            </a:r>
            <a:endParaRPr sz="1400" dirty="0">
              <a:solidFill>
                <a:srgbClr val="000000"/>
              </a:solidFill>
              <a:cs typeface="Arial" panose="020B0604020202020204" pitchFamily="34" charset="0"/>
              <a:sym typeface="Montserrat Medium"/>
            </a:endParaRPr>
          </a:p>
        </p:txBody>
      </p:sp>
      <p:sp>
        <p:nvSpPr>
          <p:cNvPr id="43" name="Google Shape;137;p17">
            <a:extLst>
              <a:ext uri="{FF2B5EF4-FFF2-40B4-BE49-F238E27FC236}">
                <a16:creationId xmlns:a16="http://schemas.microsoft.com/office/drawing/2014/main" id="{3F310B09-AC51-147F-3CA2-07502E21B60C}"/>
              </a:ext>
              <a:ext uri="{C183D7F6-B498-43B3-948B-1728B52AA6E4}">
                <adec:decorative xmlns:adec="http://schemas.microsoft.com/office/drawing/2017/decorative" val="0"/>
              </a:ext>
            </a:extLst>
          </p:cNvPr>
          <p:cNvSpPr/>
          <p:nvPr/>
        </p:nvSpPr>
        <p:spPr>
          <a:xfrm>
            <a:off x="7889692" y="2120171"/>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pPr>
            <a:r>
              <a:rPr lang="en-AU" sz="1400" dirty="0">
                <a:solidFill>
                  <a:srgbClr val="000000"/>
                </a:solidFill>
                <a:cs typeface="Arial" panose="020B0604020202020204" pitchFamily="34" charset="0"/>
                <a:sym typeface="Montserrat Medium"/>
              </a:rPr>
              <a:t>Click to add text</a:t>
            </a:r>
          </a:p>
        </p:txBody>
      </p:sp>
      <p:sp>
        <p:nvSpPr>
          <p:cNvPr id="45" name="Google Shape;140;p17">
            <a:extLst>
              <a:ext uri="{FF2B5EF4-FFF2-40B4-BE49-F238E27FC236}">
                <a16:creationId xmlns:a16="http://schemas.microsoft.com/office/drawing/2014/main" id="{50AF8383-2F60-2BEE-5F76-4194A27A4FCB}"/>
              </a:ext>
              <a:ext uri="{C183D7F6-B498-43B3-948B-1728B52AA6E4}">
                <adec:decorative xmlns:adec="http://schemas.microsoft.com/office/drawing/2017/decorative" val="0"/>
              </a:ext>
            </a:extLst>
          </p:cNvPr>
          <p:cNvSpPr/>
          <p:nvPr/>
        </p:nvSpPr>
        <p:spPr>
          <a:xfrm>
            <a:off x="8690174" y="3532326"/>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pPr>
            <a:r>
              <a:rPr lang="en-AU" sz="1400" dirty="0">
                <a:solidFill>
                  <a:srgbClr val="000000"/>
                </a:solidFill>
                <a:cs typeface="Arial" panose="020B0604020202020204" pitchFamily="34" charset="0"/>
                <a:sym typeface="Montserrat Medium"/>
              </a:rPr>
              <a:t>Click to add text</a:t>
            </a:r>
          </a:p>
        </p:txBody>
      </p:sp>
      <p:sp>
        <p:nvSpPr>
          <p:cNvPr id="47" name="Google Shape;135;p17">
            <a:extLst>
              <a:ext uri="{FF2B5EF4-FFF2-40B4-BE49-F238E27FC236}">
                <a16:creationId xmlns:a16="http://schemas.microsoft.com/office/drawing/2014/main" id="{ADE3118F-3ED2-B980-C068-7496570E79E9}"/>
              </a:ext>
              <a:ext uri="{C183D7F6-B498-43B3-948B-1728B52AA6E4}">
                <adec:decorative xmlns:adec="http://schemas.microsoft.com/office/drawing/2017/decorative" val="0"/>
              </a:ext>
            </a:extLst>
          </p:cNvPr>
          <p:cNvSpPr/>
          <p:nvPr/>
        </p:nvSpPr>
        <p:spPr>
          <a:xfrm>
            <a:off x="7889692" y="5083665"/>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400" dirty="0">
                <a:solidFill>
                  <a:srgbClr val="000000"/>
                </a:solidFill>
                <a:cs typeface="Arial" panose="020B0604020202020204" pitchFamily="34" charset="0"/>
                <a:sym typeface="Montserrat Medium"/>
              </a:rPr>
              <a:t>Click to add text</a:t>
            </a:r>
          </a:p>
        </p:txBody>
      </p:sp>
      <p:sp>
        <p:nvSpPr>
          <p:cNvPr id="44" name="Google Shape;139;p17">
            <a:extLst>
              <a:ext uri="{FF2B5EF4-FFF2-40B4-BE49-F238E27FC236}">
                <a16:creationId xmlns:a16="http://schemas.microsoft.com/office/drawing/2014/main" id="{6B4674BA-32A3-AFC0-9370-7A7AB6532ECA}"/>
              </a:ext>
              <a:ext uri="{C183D7F6-B498-43B3-948B-1728B52AA6E4}">
                <adec:decorative xmlns:adec="http://schemas.microsoft.com/office/drawing/2017/decorative" val="0"/>
              </a:ext>
            </a:extLst>
          </p:cNvPr>
          <p:cNvSpPr/>
          <p:nvPr/>
        </p:nvSpPr>
        <p:spPr>
          <a:xfrm>
            <a:off x="5205237" y="5695330"/>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pPr>
            <a:r>
              <a:rPr lang="en-AU" sz="1400" dirty="0">
                <a:solidFill>
                  <a:srgbClr val="000000"/>
                </a:solidFill>
                <a:cs typeface="Arial" panose="020B0604020202020204" pitchFamily="34" charset="0"/>
                <a:sym typeface="Montserrat Medium"/>
              </a:rPr>
              <a:t>Click to add text</a:t>
            </a:r>
          </a:p>
        </p:txBody>
      </p:sp>
      <p:sp>
        <p:nvSpPr>
          <p:cNvPr id="46" name="Google Shape;131;p17">
            <a:extLst>
              <a:ext uri="{FF2B5EF4-FFF2-40B4-BE49-F238E27FC236}">
                <a16:creationId xmlns:a16="http://schemas.microsoft.com/office/drawing/2014/main" id="{F9ABB00F-96D4-CA41-5964-6CFA7566C6BF}"/>
              </a:ext>
              <a:ext uri="{C183D7F6-B498-43B3-948B-1728B52AA6E4}">
                <adec:decorative xmlns:adec="http://schemas.microsoft.com/office/drawing/2017/decorative" val="0"/>
              </a:ext>
            </a:extLst>
          </p:cNvPr>
          <p:cNvSpPr/>
          <p:nvPr/>
        </p:nvSpPr>
        <p:spPr>
          <a:xfrm>
            <a:off x="2542710" y="4917584"/>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pPr>
            <a:r>
              <a:rPr lang="en-AU" sz="1400" dirty="0">
                <a:solidFill>
                  <a:srgbClr val="000000"/>
                </a:solidFill>
                <a:cs typeface="Arial" panose="020B0604020202020204" pitchFamily="34" charset="0"/>
                <a:sym typeface="Montserrat Medium"/>
              </a:rPr>
              <a:t>Click to add text</a:t>
            </a:r>
          </a:p>
        </p:txBody>
      </p:sp>
      <p:sp>
        <p:nvSpPr>
          <p:cNvPr id="41" name="Google Shape;138;p17">
            <a:extLst>
              <a:ext uri="{FF2B5EF4-FFF2-40B4-BE49-F238E27FC236}">
                <a16:creationId xmlns:a16="http://schemas.microsoft.com/office/drawing/2014/main" id="{1FC4933A-5E08-9709-7E9D-310C91A8F493}"/>
              </a:ext>
              <a:ext uri="{C183D7F6-B498-43B3-948B-1728B52AA6E4}">
                <adec:decorative xmlns:adec="http://schemas.microsoft.com/office/drawing/2017/decorative" val="0"/>
              </a:ext>
            </a:extLst>
          </p:cNvPr>
          <p:cNvSpPr/>
          <p:nvPr/>
        </p:nvSpPr>
        <p:spPr>
          <a:xfrm>
            <a:off x="1719825" y="3549129"/>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pPr>
            <a:r>
              <a:rPr lang="en-AU" sz="1400" dirty="0">
                <a:solidFill>
                  <a:srgbClr val="000000"/>
                </a:solidFill>
                <a:cs typeface="Arial" panose="020B0604020202020204" pitchFamily="34" charset="0"/>
                <a:sym typeface="Montserrat Medium"/>
              </a:rPr>
              <a:t>Click to add text</a:t>
            </a:r>
          </a:p>
        </p:txBody>
      </p:sp>
      <p:grpSp>
        <p:nvGrpSpPr>
          <p:cNvPr id="2" name="Group 1">
            <a:extLst>
              <a:ext uri="{FF2B5EF4-FFF2-40B4-BE49-F238E27FC236}">
                <a16:creationId xmlns:a16="http://schemas.microsoft.com/office/drawing/2014/main" id="{2C4477E7-E072-B289-4FFD-1737F707D340}"/>
              </a:ext>
              <a:ext uri="{C183D7F6-B498-43B3-948B-1728B52AA6E4}">
                <adec:decorative xmlns:adec="http://schemas.microsoft.com/office/drawing/2017/decorative" val="1"/>
              </a:ext>
            </a:extLst>
          </p:cNvPr>
          <p:cNvGrpSpPr/>
          <p:nvPr/>
        </p:nvGrpSpPr>
        <p:grpSpPr>
          <a:xfrm>
            <a:off x="3501647" y="2124897"/>
            <a:ext cx="5188665" cy="3594598"/>
            <a:chOff x="3501647" y="2124897"/>
            <a:chExt cx="5188665" cy="3594598"/>
          </a:xfrm>
        </p:grpSpPr>
        <p:cxnSp>
          <p:nvCxnSpPr>
            <p:cNvPr id="33" name="Google Shape;126;p17">
              <a:extLst>
                <a:ext uri="{FF2B5EF4-FFF2-40B4-BE49-F238E27FC236}">
                  <a16:creationId xmlns:a16="http://schemas.microsoft.com/office/drawing/2014/main" id="{3D2465DF-21DF-81FD-CA73-2F3E03823CF9}"/>
                </a:ext>
                <a:ext uri="{C183D7F6-B498-43B3-948B-1728B52AA6E4}">
                  <adec:decorative xmlns:adec="http://schemas.microsoft.com/office/drawing/2017/decorative" val="1"/>
                </a:ext>
              </a:extLst>
            </p:cNvPr>
            <p:cNvCxnSpPr>
              <a:cxnSpLocks/>
              <a:stCxn id="4" idx="6"/>
            </p:cNvCxnSpPr>
            <p:nvPr/>
          </p:nvCxnSpPr>
          <p:spPr>
            <a:xfrm flipV="1">
              <a:off x="7427317" y="3898870"/>
              <a:ext cx="1262995" cy="30102"/>
            </a:xfrm>
            <a:prstGeom prst="straightConnector1">
              <a:avLst/>
            </a:prstGeom>
            <a:noFill/>
            <a:ln w="19050" cap="flat" cmpd="sng">
              <a:solidFill>
                <a:srgbClr val="007A8A"/>
              </a:solidFill>
              <a:prstDash val="solid"/>
              <a:round/>
              <a:headEnd type="none" w="med" len="med"/>
              <a:tailEnd type="none" w="med" len="med"/>
            </a:ln>
          </p:spPr>
        </p:cxnSp>
        <p:cxnSp>
          <p:nvCxnSpPr>
            <p:cNvPr id="34" name="Google Shape;127;p17">
              <a:extLst>
                <a:ext uri="{FF2B5EF4-FFF2-40B4-BE49-F238E27FC236}">
                  <a16:creationId xmlns:a16="http://schemas.microsoft.com/office/drawing/2014/main" id="{62AD8F44-963B-6B4F-BED2-4600A0B32B0E}"/>
                </a:ext>
                <a:ext uri="{C183D7F6-B498-43B3-948B-1728B52AA6E4}">
                  <adec:decorative xmlns:adec="http://schemas.microsoft.com/office/drawing/2017/decorative" val="1"/>
                </a:ext>
              </a:extLst>
            </p:cNvPr>
            <p:cNvCxnSpPr>
              <a:stCxn id="4" idx="4"/>
            </p:cNvCxnSpPr>
            <p:nvPr/>
          </p:nvCxnSpPr>
          <p:spPr>
            <a:xfrm flipH="1">
              <a:off x="6059834" y="4718782"/>
              <a:ext cx="27213" cy="1000713"/>
            </a:xfrm>
            <a:prstGeom prst="straightConnector1">
              <a:avLst/>
            </a:prstGeom>
            <a:noFill/>
            <a:ln w="19050" cap="flat" cmpd="sng">
              <a:solidFill>
                <a:srgbClr val="007A8A"/>
              </a:solidFill>
              <a:prstDash val="solid"/>
              <a:round/>
              <a:headEnd type="none" w="med" len="med"/>
              <a:tailEnd type="none" w="med" len="med"/>
            </a:ln>
          </p:spPr>
        </p:cxnSp>
        <p:cxnSp>
          <p:nvCxnSpPr>
            <p:cNvPr id="35" name="Google Shape;128;p17">
              <a:extLst>
                <a:ext uri="{FF2B5EF4-FFF2-40B4-BE49-F238E27FC236}">
                  <a16:creationId xmlns:a16="http://schemas.microsoft.com/office/drawing/2014/main" id="{C8CD6579-1984-2492-5975-2252760BFFFA}"/>
                </a:ext>
                <a:ext uri="{C183D7F6-B498-43B3-948B-1728B52AA6E4}">
                  <adec:decorative xmlns:adec="http://schemas.microsoft.com/office/drawing/2017/decorative" val="1"/>
                </a:ext>
              </a:extLst>
            </p:cNvPr>
            <p:cNvCxnSpPr>
              <a:stCxn id="4" idx="0"/>
              <a:endCxn id="42" idx="4"/>
            </p:cNvCxnSpPr>
            <p:nvPr/>
          </p:nvCxnSpPr>
          <p:spPr>
            <a:xfrm flipH="1" flipV="1">
              <a:off x="6076729" y="2124897"/>
              <a:ext cx="4271" cy="1020311"/>
            </a:xfrm>
            <a:prstGeom prst="straightConnector1">
              <a:avLst/>
            </a:prstGeom>
            <a:noFill/>
            <a:ln w="19050" cap="flat" cmpd="sng">
              <a:solidFill>
                <a:srgbClr val="007A8A"/>
              </a:solidFill>
              <a:prstDash val="solid"/>
              <a:round/>
              <a:headEnd type="none" w="med" len="med"/>
              <a:tailEnd type="none" w="med" len="med"/>
            </a:ln>
          </p:spPr>
        </p:cxnSp>
        <p:cxnSp>
          <p:nvCxnSpPr>
            <p:cNvPr id="36" name="Google Shape;130;p17">
              <a:extLst>
                <a:ext uri="{FF2B5EF4-FFF2-40B4-BE49-F238E27FC236}">
                  <a16:creationId xmlns:a16="http://schemas.microsoft.com/office/drawing/2014/main" id="{1FC361ED-41D1-301E-7312-D03B3174FCE6}"/>
                </a:ext>
                <a:ext uri="{C183D7F6-B498-43B3-948B-1728B52AA6E4}">
                  <adec:decorative xmlns:adec="http://schemas.microsoft.com/office/drawing/2017/decorative" val="1"/>
                </a:ext>
              </a:extLst>
            </p:cNvPr>
            <p:cNvCxnSpPr>
              <a:cxnSpLocks/>
              <a:stCxn id="4" idx="3"/>
              <a:endCxn id="46" idx="7"/>
            </p:cNvCxnSpPr>
            <p:nvPr/>
          </p:nvCxnSpPr>
          <p:spPr>
            <a:xfrm flipH="1">
              <a:off x="4063742" y="4483176"/>
              <a:ext cx="1065268" cy="539606"/>
            </a:xfrm>
            <a:prstGeom prst="straightConnector1">
              <a:avLst/>
            </a:prstGeom>
            <a:noFill/>
            <a:ln w="19050" cap="flat" cmpd="sng">
              <a:solidFill>
                <a:srgbClr val="007A8A"/>
              </a:solidFill>
              <a:prstDash val="solid"/>
              <a:round/>
              <a:headEnd type="none" w="med" len="med"/>
              <a:tailEnd type="none" w="med" len="med"/>
            </a:ln>
          </p:spPr>
        </p:cxnSp>
        <p:cxnSp>
          <p:nvCxnSpPr>
            <p:cNvPr id="37" name="Google Shape;132;p17">
              <a:extLst>
                <a:ext uri="{FF2B5EF4-FFF2-40B4-BE49-F238E27FC236}">
                  <a16:creationId xmlns:a16="http://schemas.microsoft.com/office/drawing/2014/main" id="{FD7BECE0-63A3-CCB6-0C64-DD7353E38189}"/>
                </a:ext>
                <a:ext uri="{C183D7F6-B498-43B3-948B-1728B52AA6E4}">
                  <adec:decorative xmlns:adec="http://schemas.microsoft.com/office/drawing/2017/decorative" val="1"/>
                </a:ext>
              </a:extLst>
            </p:cNvPr>
            <p:cNvCxnSpPr>
              <a:stCxn id="4" idx="1"/>
              <a:endCxn id="40" idx="5"/>
            </p:cNvCxnSpPr>
            <p:nvPr/>
          </p:nvCxnSpPr>
          <p:spPr>
            <a:xfrm flipH="1" flipV="1">
              <a:off x="4059964" y="2733310"/>
              <a:ext cx="1069046" cy="641457"/>
            </a:xfrm>
            <a:prstGeom prst="straightConnector1">
              <a:avLst/>
            </a:prstGeom>
            <a:noFill/>
            <a:ln w="19050" cap="flat" cmpd="sng">
              <a:solidFill>
                <a:srgbClr val="007A8A"/>
              </a:solidFill>
              <a:prstDash val="solid"/>
              <a:round/>
              <a:headEnd type="none" w="med" len="med"/>
              <a:tailEnd type="none" w="med" len="med"/>
            </a:ln>
          </p:spPr>
        </p:cxnSp>
        <p:cxnSp>
          <p:nvCxnSpPr>
            <p:cNvPr id="38" name="Google Shape;134;p17">
              <a:extLst>
                <a:ext uri="{FF2B5EF4-FFF2-40B4-BE49-F238E27FC236}">
                  <a16:creationId xmlns:a16="http://schemas.microsoft.com/office/drawing/2014/main" id="{B54CE227-D42D-A137-30F6-4C5DD28ADDCC}"/>
                </a:ext>
                <a:ext uri="{C183D7F6-B498-43B3-948B-1728B52AA6E4}">
                  <adec:decorative xmlns:adec="http://schemas.microsoft.com/office/drawing/2017/decorative" val="1"/>
                </a:ext>
              </a:extLst>
            </p:cNvPr>
            <p:cNvCxnSpPr>
              <a:cxnSpLocks/>
              <a:stCxn id="4" idx="5"/>
              <a:endCxn id="47" idx="1"/>
            </p:cNvCxnSpPr>
            <p:nvPr/>
          </p:nvCxnSpPr>
          <p:spPr>
            <a:xfrm>
              <a:off x="7032990" y="4483176"/>
              <a:ext cx="1117670" cy="705687"/>
            </a:xfrm>
            <a:prstGeom prst="straightConnector1">
              <a:avLst/>
            </a:prstGeom>
            <a:noFill/>
            <a:ln w="19050" cap="flat" cmpd="sng">
              <a:solidFill>
                <a:srgbClr val="007A8A"/>
              </a:solidFill>
              <a:prstDash val="solid"/>
              <a:round/>
              <a:headEnd type="none" w="med" len="med"/>
              <a:tailEnd type="none" w="med" len="med"/>
            </a:ln>
          </p:spPr>
        </p:cxnSp>
        <p:cxnSp>
          <p:nvCxnSpPr>
            <p:cNvPr id="39" name="Google Shape;136;p17">
              <a:extLst>
                <a:ext uri="{FF2B5EF4-FFF2-40B4-BE49-F238E27FC236}">
                  <a16:creationId xmlns:a16="http://schemas.microsoft.com/office/drawing/2014/main" id="{B5B25E83-45F8-5B63-12F2-5D4F49F6C4D5}"/>
                </a:ext>
                <a:ext uri="{C183D7F6-B498-43B3-948B-1728B52AA6E4}">
                  <adec:decorative xmlns:adec="http://schemas.microsoft.com/office/drawing/2017/decorative" val="1"/>
                </a:ext>
              </a:extLst>
            </p:cNvPr>
            <p:cNvCxnSpPr>
              <a:cxnSpLocks/>
              <a:stCxn id="4" idx="7"/>
              <a:endCxn id="43" idx="3"/>
            </p:cNvCxnSpPr>
            <p:nvPr/>
          </p:nvCxnSpPr>
          <p:spPr>
            <a:xfrm flipV="1">
              <a:off x="7032990" y="2733310"/>
              <a:ext cx="1117670" cy="641457"/>
            </a:xfrm>
            <a:prstGeom prst="straightConnector1">
              <a:avLst/>
            </a:prstGeom>
            <a:noFill/>
            <a:ln w="19050" cap="flat" cmpd="sng">
              <a:solidFill>
                <a:srgbClr val="007A8A"/>
              </a:solidFill>
              <a:prstDash val="solid"/>
              <a:round/>
              <a:headEnd type="none" w="med" len="med"/>
              <a:tailEnd type="none" w="med" len="med"/>
            </a:ln>
          </p:spPr>
        </p:cxnSp>
        <p:cxnSp>
          <p:nvCxnSpPr>
            <p:cNvPr id="6" name="Google Shape;125;p17">
              <a:extLst>
                <a:ext uri="{FF2B5EF4-FFF2-40B4-BE49-F238E27FC236}">
                  <a16:creationId xmlns:a16="http://schemas.microsoft.com/office/drawing/2014/main" id="{850CCF4D-5017-BA3B-AA14-5F009866A091}"/>
                </a:ext>
                <a:ext uri="{C183D7F6-B498-43B3-948B-1728B52AA6E4}">
                  <adec:decorative xmlns:adec="http://schemas.microsoft.com/office/drawing/2017/decorative" val="1"/>
                </a:ext>
              </a:extLst>
            </p:cNvPr>
            <p:cNvCxnSpPr>
              <a:cxnSpLocks/>
              <a:endCxn id="4" idx="2"/>
            </p:cNvCxnSpPr>
            <p:nvPr/>
          </p:nvCxnSpPr>
          <p:spPr>
            <a:xfrm>
              <a:off x="3501647" y="3898747"/>
              <a:ext cx="1233036" cy="30225"/>
            </a:xfrm>
            <a:prstGeom prst="straightConnector1">
              <a:avLst/>
            </a:prstGeom>
            <a:noFill/>
            <a:ln w="19050" cap="flat" cmpd="sng">
              <a:solidFill>
                <a:srgbClr val="007A8A"/>
              </a:solidFill>
              <a:prstDash val="solid"/>
              <a:round/>
              <a:headEnd type="none" w="med" len="med"/>
              <a:tailEnd type="none" w="med" len="med"/>
            </a:ln>
          </p:spPr>
        </p:cxnSp>
      </p:grpSp>
      <p:sp>
        <p:nvSpPr>
          <p:cNvPr id="7" name="Slide Number Placeholder 6">
            <a:extLst>
              <a:ext uri="{FF2B5EF4-FFF2-40B4-BE49-F238E27FC236}">
                <a16:creationId xmlns:a16="http://schemas.microsoft.com/office/drawing/2014/main" id="{2F2C78BA-BFFC-3466-5454-4EF211E5ADF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dirty="0"/>
          </a:p>
        </p:txBody>
      </p:sp>
    </p:spTree>
    <p:extLst>
      <p:ext uri="{BB962C8B-B14F-4D97-AF65-F5344CB8AC3E}">
        <p14:creationId xmlns:p14="http://schemas.microsoft.com/office/powerpoint/2010/main" val="11948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F21C1D-8B77-F222-A369-66DCCA5F0F5B}"/>
              </a:ext>
            </a:extLst>
          </p:cNvPr>
          <p:cNvSpPr>
            <a:spLocks noGrp="1"/>
          </p:cNvSpPr>
          <p:nvPr>
            <p:ph type="title"/>
          </p:nvPr>
        </p:nvSpPr>
        <p:spPr/>
        <p:txBody>
          <a:bodyPr/>
          <a:lstStyle/>
          <a:p>
            <a:r>
              <a:rPr lang="en-US">
                <a:latin typeface="Arial"/>
                <a:cs typeface="Arial"/>
              </a:rPr>
              <a:t>Camera angles (1)</a:t>
            </a:r>
            <a:endParaRPr lang="en-US"/>
          </a:p>
        </p:txBody>
      </p:sp>
      <p:sp>
        <p:nvSpPr>
          <p:cNvPr id="12" name="TextBox 11">
            <a:extLst>
              <a:ext uri="{FF2B5EF4-FFF2-40B4-BE49-F238E27FC236}">
                <a16:creationId xmlns:a16="http://schemas.microsoft.com/office/drawing/2014/main" id="{8109FADF-6E54-179A-5FBF-99E728659852}"/>
              </a:ext>
            </a:extLst>
          </p:cNvPr>
          <p:cNvSpPr txBox="1"/>
          <p:nvPr/>
        </p:nvSpPr>
        <p:spPr>
          <a:xfrm>
            <a:off x="360000" y="905601"/>
            <a:ext cx="6096000" cy="400110"/>
          </a:xfrm>
          <a:prstGeom prst="rect">
            <a:avLst/>
          </a:prstGeom>
          <a:noFill/>
        </p:spPr>
        <p:txBody>
          <a:bodyPr wrap="square">
            <a:spAutoFit/>
          </a:bodyPr>
          <a:lstStyle/>
          <a:p>
            <a:r>
              <a:rPr lang="en-US" sz="2000" dirty="0">
                <a:solidFill>
                  <a:schemeClr val="accent1">
                    <a:lumMod val="50000"/>
                    <a:lumOff val="50000"/>
                  </a:schemeClr>
                </a:solidFill>
                <a:latin typeface="Arial"/>
                <a:cs typeface="Arial"/>
              </a:rPr>
              <a:t>3.3d </a:t>
            </a:r>
            <a:endParaRPr lang="en-AU" sz="2000" dirty="0"/>
          </a:p>
        </p:txBody>
      </p:sp>
      <p:sp>
        <p:nvSpPr>
          <p:cNvPr id="2" name="Round Same-side Corner of Rectangle 1">
            <a:extLst>
              <a:ext uri="{FF2B5EF4-FFF2-40B4-BE49-F238E27FC236}">
                <a16:creationId xmlns:a16="http://schemas.microsoft.com/office/drawing/2014/main" id="{20101B0F-6EBA-53ED-2C21-51184729BA78}"/>
              </a:ext>
            </a:extLst>
          </p:cNvPr>
          <p:cNvSpPr/>
          <p:nvPr/>
        </p:nvSpPr>
        <p:spPr>
          <a:xfrm>
            <a:off x="360002" y="1668571"/>
            <a:ext cx="5511410" cy="728259"/>
          </a:xfrm>
          <a:prstGeom prst="round2SameRect">
            <a:avLst/>
          </a:prstGeom>
          <a:solidFill>
            <a:schemeClr val="tx2"/>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t>Birds eye view</a:t>
            </a:r>
          </a:p>
        </p:txBody>
      </p:sp>
      <p:sp>
        <p:nvSpPr>
          <p:cNvPr id="13" name="Round Same-side Corner of Rectangle 12">
            <a:extLst>
              <a:ext uri="{FF2B5EF4-FFF2-40B4-BE49-F238E27FC236}">
                <a16:creationId xmlns:a16="http://schemas.microsoft.com/office/drawing/2014/main" id="{F307AAAA-3798-86A2-8E55-466F3877662A}"/>
              </a:ext>
            </a:extLst>
          </p:cNvPr>
          <p:cNvSpPr/>
          <p:nvPr/>
        </p:nvSpPr>
        <p:spPr>
          <a:xfrm>
            <a:off x="360002" y="2396830"/>
            <a:ext cx="5511410" cy="3748694"/>
          </a:xfrm>
          <a:prstGeom prst="round2SameRect">
            <a:avLst>
              <a:gd name="adj1" fmla="val 0"/>
              <a:gd name="adj2" fmla="val 4246"/>
            </a:avLst>
          </a:prstGeom>
          <a:solidFill>
            <a:schemeClr val="accent6"/>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14000"/>
              </a:lnSpc>
              <a:spcAft>
                <a:spcPts val="600"/>
              </a:spcAft>
              <a:buFont typeface="Arial" panose="020B0604020202020204" pitchFamily="34" charset="0"/>
              <a:buChar char="•"/>
            </a:pPr>
            <a:r>
              <a:rPr lang="en-US" sz="1800" dirty="0">
                <a:solidFill>
                  <a:schemeClr val="tx1"/>
                </a:solidFill>
                <a:cs typeface="Arial"/>
              </a:rPr>
              <a:t>The camera is placed overhead or directly above the subject, and usually from a distance. </a:t>
            </a:r>
            <a:endParaRPr lang="en-US" sz="1800" dirty="0">
              <a:solidFill>
                <a:schemeClr val="tx1"/>
              </a:solidFill>
            </a:endParaRPr>
          </a:p>
          <a:p>
            <a:pPr marL="285750" indent="-285750">
              <a:lnSpc>
                <a:spcPct val="114000"/>
              </a:lnSpc>
              <a:spcAft>
                <a:spcPts val="600"/>
              </a:spcAft>
              <a:buFont typeface="Arial" panose="020B0604020202020204" pitchFamily="34" charset="0"/>
              <a:buChar char="•"/>
            </a:pPr>
            <a:r>
              <a:rPr lang="en-US" sz="1800" dirty="0">
                <a:solidFill>
                  <a:schemeClr val="tx1"/>
                </a:solidFill>
                <a:cs typeface="Arial"/>
              </a:rPr>
              <a:t>The shot gives the audience a wider view and is useful for showing direction and that the subject is moving, to show spatial relationships, or reveal to the audience elements outside the boundaries of the character's awareness. </a:t>
            </a:r>
          </a:p>
          <a:p>
            <a:pPr marL="285750" indent="-285750">
              <a:lnSpc>
                <a:spcPct val="114000"/>
              </a:lnSpc>
              <a:spcAft>
                <a:spcPts val="600"/>
              </a:spcAft>
              <a:buFont typeface="Arial" panose="020B0604020202020204" pitchFamily="34" charset="0"/>
              <a:buChar char="•"/>
            </a:pPr>
            <a:r>
              <a:rPr lang="en-US" sz="1800" dirty="0">
                <a:solidFill>
                  <a:schemeClr val="tx1"/>
                </a:solidFill>
                <a:cs typeface="Arial"/>
              </a:rPr>
              <a:t>Dancers and objects are made to look small compared to their surroundings. </a:t>
            </a:r>
          </a:p>
        </p:txBody>
      </p:sp>
      <p:pic>
        <p:nvPicPr>
          <p:cNvPr id="19" name="Picture 18" descr="A birds eye view or overhead shot of a person dancing on a road surface marked with large yellow directional arrows.&#10;">
            <a:extLst>
              <a:ext uri="{FF2B5EF4-FFF2-40B4-BE49-F238E27FC236}">
                <a16:creationId xmlns:a16="http://schemas.microsoft.com/office/drawing/2014/main" id="{CACD592A-0819-F4F7-CD49-0B5C19836C1D}"/>
              </a:ext>
            </a:extLst>
          </p:cNvPr>
          <p:cNvPicPr>
            <a:picLocks noChangeAspect="1"/>
          </p:cNvPicPr>
          <p:nvPr/>
        </p:nvPicPr>
        <p:blipFill>
          <a:blip r:embed="rId2" cstate="screen">
            <a:extLst>
              <a:ext uri="{28A0092B-C50C-407E-A947-70E740481C1C}">
                <a14:useLocalDpi xmlns:a14="http://schemas.microsoft.com/office/drawing/2010/main"/>
              </a:ext>
            </a:extLst>
          </a:blip>
          <a:srcRect b="-133"/>
          <a:stretch/>
        </p:blipFill>
        <p:spPr>
          <a:xfrm>
            <a:off x="6320590" y="1668571"/>
            <a:ext cx="5171318" cy="3864546"/>
          </a:xfrm>
          <a:prstGeom prst="roundRect">
            <a:avLst>
              <a:gd name="adj" fmla="val 3716"/>
            </a:avLst>
          </a:prstGeom>
          <a:ln>
            <a:noFill/>
          </a:ln>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6CB04786-F091-DAF4-44BF-D639F7562269}"/>
              </a:ext>
            </a:extLst>
          </p:cNvPr>
          <p:cNvSpPr txBox="1"/>
          <p:nvPr/>
        </p:nvSpPr>
        <p:spPr>
          <a:xfrm>
            <a:off x="6320590" y="5675400"/>
            <a:ext cx="3724508" cy="276999"/>
          </a:xfrm>
          <a:prstGeom prst="rect">
            <a:avLst/>
          </a:prstGeom>
          <a:noFill/>
        </p:spPr>
        <p:txBody>
          <a:bodyPr wrap="none" lIns="0" tIns="0" rIns="0" bIns="0" rtlCol="0">
            <a:noAutofit/>
          </a:bodyPr>
          <a:lstStyle/>
          <a:p>
            <a:pPr algn="l"/>
            <a:r>
              <a:rPr lang="en-AU" sz="1000" dirty="0">
                <a:hlinkClick r:id="rId3"/>
              </a:rPr>
              <a:t>The dancer </a:t>
            </a:r>
            <a:r>
              <a:rPr lang="en-AU" sz="1000" dirty="0"/>
              <a:t>by </a:t>
            </a:r>
            <a:r>
              <a:rPr lang="en-AU" sz="1000" dirty="0" err="1"/>
              <a:t>Suteishi</a:t>
            </a:r>
            <a:r>
              <a:rPr lang="en-AU" sz="1000" dirty="0"/>
              <a:t> is licensed under </a:t>
            </a:r>
            <a:r>
              <a:rPr lang="en-AU" sz="1000" dirty="0">
                <a:hlinkClick r:id="rId4"/>
              </a:rPr>
              <a:t>iStock by Getty Images</a:t>
            </a:r>
            <a:endParaRPr lang="en-AU" sz="1000" dirty="0"/>
          </a:p>
        </p:txBody>
      </p:sp>
      <p:sp>
        <p:nvSpPr>
          <p:cNvPr id="7" name="Slide Number Placeholder 6">
            <a:extLst>
              <a:ext uri="{FF2B5EF4-FFF2-40B4-BE49-F238E27FC236}">
                <a16:creationId xmlns:a16="http://schemas.microsoft.com/office/drawing/2014/main" id="{D860C798-2B4E-2017-7417-7EA007CC13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70</a:t>
            </a:fld>
            <a:endParaRPr lang="en-AU"/>
          </a:p>
        </p:txBody>
      </p:sp>
    </p:spTree>
    <p:extLst>
      <p:ext uri="{BB962C8B-B14F-4D97-AF65-F5344CB8AC3E}">
        <p14:creationId xmlns:p14="http://schemas.microsoft.com/office/powerpoint/2010/main" val="169525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99443-27A1-20BE-6660-B5DA7FA3D3E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75AD6CF-CB2A-5AC7-1767-225C79D9CAF3}"/>
              </a:ext>
            </a:extLst>
          </p:cNvPr>
          <p:cNvSpPr>
            <a:spLocks noGrp="1"/>
          </p:cNvSpPr>
          <p:nvPr>
            <p:ph type="title"/>
          </p:nvPr>
        </p:nvSpPr>
        <p:spPr/>
        <p:txBody>
          <a:bodyPr/>
          <a:lstStyle/>
          <a:p>
            <a:r>
              <a:rPr lang="en-US" dirty="0">
                <a:latin typeface="Arial"/>
                <a:cs typeface="Arial"/>
              </a:rPr>
              <a:t>Camera angles (2)</a:t>
            </a:r>
            <a:endParaRPr lang="en-US" dirty="0"/>
          </a:p>
        </p:txBody>
      </p:sp>
      <p:sp>
        <p:nvSpPr>
          <p:cNvPr id="12" name="TextBox 11">
            <a:extLst>
              <a:ext uri="{FF2B5EF4-FFF2-40B4-BE49-F238E27FC236}">
                <a16:creationId xmlns:a16="http://schemas.microsoft.com/office/drawing/2014/main" id="{E40F90E8-A1B5-F89E-8535-31AECE7F54E2}"/>
              </a:ext>
            </a:extLst>
          </p:cNvPr>
          <p:cNvSpPr txBox="1"/>
          <p:nvPr/>
        </p:nvSpPr>
        <p:spPr>
          <a:xfrm>
            <a:off x="360000" y="905601"/>
            <a:ext cx="6096000" cy="400110"/>
          </a:xfrm>
          <a:prstGeom prst="rect">
            <a:avLst/>
          </a:prstGeom>
          <a:noFill/>
        </p:spPr>
        <p:txBody>
          <a:bodyPr wrap="square">
            <a:spAutoFit/>
          </a:bodyPr>
          <a:lstStyle/>
          <a:p>
            <a:r>
              <a:rPr lang="en-US" sz="2000" dirty="0">
                <a:solidFill>
                  <a:schemeClr val="accent1">
                    <a:lumMod val="50000"/>
                    <a:lumOff val="50000"/>
                  </a:schemeClr>
                </a:solidFill>
                <a:latin typeface="Arial"/>
                <a:cs typeface="Arial"/>
              </a:rPr>
              <a:t>3.3d </a:t>
            </a:r>
            <a:endParaRPr lang="en-AU" sz="2000" dirty="0"/>
          </a:p>
        </p:txBody>
      </p:sp>
      <p:sp>
        <p:nvSpPr>
          <p:cNvPr id="2" name="Round Same-side Corner of Rectangle 1">
            <a:extLst>
              <a:ext uri="{FF2B5EF4-FFF2-40B4-BE49-F238E27FC236}">
                <a16:creationId xmlns:a16="http://schemas.microsoft.com/office/drawing/2014/main" id="{210F4331-8394-B0CA-A9D0-6572A886CFF7}"/>
              </a:ext>
            </a:extLst>
          </p:cNvPr>
          <p:cNvSpPr/>
          <p:nvPr/>
        </p:nvSpPr>
        <p:spPr>
          <a:xfrm>
            <a:off x="360002" y="1668571"/>
            <a:ext cx="5511410" cy="728259"/>
          </a:xfrm>
          <a:prstGeom prst="round2SameRect">
            <a:avLst/>
          </a:prstGeom>
          <a:solidFill>
            <a:schemeClr val="tx2"/>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b="1" dirty="0"/>
              <a:t>Undershot/worm’s eye view</a:t>
            </a:r>
          </a:p>
        </p:txBody>
      </p:sp>
      <p:sp>
        <p:nvSpPr>
          <p:cNvPr id="13" name="Round Same-side Corner of Rectangle 12">
            <a:extLst>
              <a:ext uri="{FF2B5EF4-FFF2-40B4-BE49-F238E27FC236}">
                <a16:creationId xmlns:a16="http://schemas.microsoft.com/office/drawing/2014/main" id="{2BD12A8E-17BA-2263-0BC3-9BC72EAB0403}"/>
              </a:ext>
            </a:extLst>
          </p:cNvPr>
          <p:cNvSpPr/>
          <p:nvPr/>
        </p:nvSpPr>
        <p:spPr>
          <a:xfrm>
            <a:off x="360002" y="2396830"/>
            <a:ext cx="5511410" cy="3748694"/>
          </a:xfrm>
          <a:prstGeom prst="round2SameRect">
            <a:avLst>
              <a:gd name="adj1" fmla="val 0"/>
              <a:gd name="adj2" fmla="val 4246"/>
            </a:avLst>
          </a:prstGeom>
          <a:solidFill>
            <a:schemeClr val="accent6"/>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14000"/>
              </a:lnSpc>
              <a:spcAft>
                <a:spcPts val="600"/>
              </a:spcAft>
              <a:buFont typeface="Arial" panose="020B0604020202020204" pitchFamily="34" charset="0"/>
              <a:buChar char="•"/>
            </a:pPr>
            <a:r>
              <a:rPr lang="en-US" sz="1800" dirty="0">
                <a:solidFill>
                  <a:schemeClr val="tx1"/>
                </a:solidFill>
                <a:cs typeface="Arial"/>
              </a:rPr>
              <a:t>The camera is positioned directly beneath the subject. Often coupled with point-of-view shots when the dancer is looking up at something. </a:t>
            </a:r>
          </a:p>
          <a:p>
            <a:pPr marL="285750" indent="-285750">
              <a:lnSpc>
                <a:spcPct val="114000"/>
              </a:lnSpc>
              <a:spcAft>
                <a:spcPts val="600"/>
              </a:spcAft>
              <a:buFont typeface="Arial" panose="020B0604020202020204" pitchFamily="34" charset="0"/>
              <a:buChar char="•"/>
            </a:pPr>
            <a:r>
              <a:rPr lang="en-US" sz="1800" dirty="0">
                <a:solidFill>
                  <a:schemeClr val="tx1"/>
                </a:solidFill>
                <a:cs typeface="Arial"/>
              </a:rPr>
              <a:t>This angle is more extreme than a low angle shot as it is taken from directly beneath the subject, looking straight up. </a:t>
            </a:r>
          </a:p>
          <a:p>
            <a:pPr marL="285750" indent="-285750">
              <a:lnSpc>
                <a:spcPct val="114000"/>
              </a:lnSpc>
              <a:spcAft>
                <a:spcPts val="600"/>
              </a:spcAft>
              <a:buFont typeface="Arial" panose="020B0604020202020204" pitchFamily="34" charset="0"/>
              <a:buChar char="•"/>
            </a:pPr>
            <a:r>
              <a:rPr lang="en-US" sz="1800" dirty="0">
                <a:solidFill>
                  <a:schemeClr val="tx1"/>
                </a:solidFill>
                <a:cs typeface="Arial"/>
              </a:rPr>
              <a:t>This angle can be used to make the subject appear powerful, important, or intimidating. It can also show how small or overwhelmed someone feels, add dramatic effect, highlight tall structures, or </a:t>
            </a:r>
            <a:r>
              <a:rPr lang="en-US" sz="1800" dirty="0" err="1">
                <a:solidFill>
                  <a:schemeClr val="tx1"/>
                </a:solidFill>
                <a:cs typeface="Arial"/>
              </a:rPr>
              <a:t>symbolise</a:t>
            </a:r>
            <a:r>
              <a:rPr lang="en-US" sz="1800" dirty="0">
                <a:solidFill>
                  <a:schemeClr val="tx1"/>
                </a:solidFill>
                <a:cs typeface="Arial"/>
              </a:rPr>
              <a:t> hope and aspiration. </a:t>
            </a:r>
          </a:p>
        </p:txBody>
      </p:sp>
      <p:sp>
        <p:nvSpPr>
          <p:cNvPr id="7" name="Slide Number Placeholder 6">
            <a:extLst>
              <a:ext uri="{FF2B5EF4-FFF2-40B4-BE49-F238E27FC236}">
                <a16:creationId xmlns:a16="http://schemas.microsoft.com/office/drawing/2014/main" id="{95A7A28B-2A75-1B41-F4E9-B6BDFE9EADD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71</a:t>
            </a:fld>
            <a:endParaRPr lang="en-AU"/>
          </a:p>
        </p:txBody>
      </p:sp>
      <p:pic>
        <p:nvPicPr>
          <p:cNvPr id="6" name="Picture 5">
            <a:extLst>
              <a:ext uri="{FF2B5EF4-FFF2-40B4-BE49-F238E27FC236}">
                <a16:creationId xmlns:a16="http://schemas.microsoft.com/office/drawing/2014/main" id="{B051E7ED-A62E-2CA1-29D8-C0471DCFBF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826841"/>
            <a:ext cx="5648337" cy="3765558"/>
          </a:xfrm>
          <a:prstGeom prst="rect">
            <a:avLst/>
          </a:prstGeom>
        </p:spPr>
      </p:pic>
      <p:sp>
        <p:nvSpPr>
          <p:cNvPr id="8" name="TextBox 7">
            <a:extLst>
              <a:ext uri="{FF2B5EF4-FFF2-40B4-BE49-F238E27FC236}">
                <a16:creationId xmlns:a16="http://schemas.microsoft.com/office/drawing/2014/main" id="{CFF63161-7FEB-2D32-0EE1-9C4179A77DF2}"/>
              </a:ext>
            </a:extLst>
          </p:cNvPr>
          <p:cNvSpPr txBox="1"/>
          <p:nvPr/>
        </p:nvSpPr>
        <p:spPr>
          <a:xfrm>
            <a:off x="6096000" y="5745904"/>
            <a:ext cx="5511410" cy="735249"/>
          </a:xfrm>
          <a:prstGeom prst="rect">
            <a:avLst/>
          </a:prstGeom>
          <a:noFill/>
        </p:spPr>
        <p:txBody>
          <a:bodyPr wrap="square" lIns="0" tIns="0" rIns="0" bIns="0" rtlCol="0">
            <a:noAutofit/>
          </a:bodyPr>
          <a:lstStyle/>
          <a:p>
            <a:r>
              <a:rPr lang="en-AU" sz="1000" dirty="0">
                <a:hlinkClick r:id="rId3"/>
              </a:rPr>
              <a:t>Young Woman in the air</a:t>
            </a:r>
            <a:r>
              <a:rPr lang="en-AU" sz="1000" dirty="0"/>
              <a:t>, by Benedek is licensed under </a:t>
            </a:r>
            <a:r>
              <a:rPr lang="en-AU" sz="1000" dirty="0">
                <a:hlinkClick r:id="rId4"/>
              </a:rPr>
              <a:t>iStock by Getty Images</a:t>
            </a:r>
            <a:r>
              <a:rPr lang="en-AU" sz="1000" dirty="0"/>
              <a:t>  </a:t>
            </a:r>
          </a:p>
        </p:txBody>
      </p:sp>
    </p:spTree>
    <p:extLst>
      <p:ext uri="{BB962C8B-B14F-4D97-AF65-F5344CB8AC3E}">
        <p14:creationId xmlns:p14="http://schemas.microsoft.com/office/powerpoint/2010/main" val="83835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67D547-DFE3-545A-C568-7ECBFBE69D32}"/>
              </a:ext>
            </a:extLst>
          </p:cNvPr>
          <p:cNvSpPr>
            <a:spLocks noGrp="1"/>
          </p:cNvSpPr>
          <p:nvPr>
            <p:ph type="title"/>
          </p:nvPr>
        </p:nvSpPr>
        <p:spPr/>
        <p:txBody>
          <a:bodyPr/>
          <a:lstStyle/>
          <a:p>
            <a:r>
              <a:rPr lang="en-US" dirty="0">
                <a:latin typeface="Arial"/>
                <a:cs typeface="Arial"/>
              </a:rPr>
              <a:t>Camera angles (3)</a:t>
            </a:r>
            <a:endParaRPr lang="en-US" dirty="0"/>
          </a:p>
        </p:txBody>
      </p:sp>
      <p:sp>
        <p:nvSpPr>
          <p:cNvPr id="7" name="TextBox 6">
            <a:extLst>
              <a:ext uri="{FF2B5EF4-FFF2-40B4-BE49-F238E27FC236}">
                <a16:creationId xmlns:a16="http://schemas.microsoft.com/office/drawing/2014/main" id="{D0AD4968-E1F0-5CCC-8B46-4C865079FEA2}"/>
              </a:ext>
            </a:extLst>
          </p:cNvPr>
          <p:cNvSpPr txBox="1"/>
          <p:nvPr/>
        </p:nvSpPr>
        <p:spPr>
          <a:xfrm>
            <a:off x="360000" y="830188"/>
            <a:ext cx="6096000" cy="400110"/>
          </a:xfrm>
          <a:prstGeom prst="rect">
            <a:avLst/>
          </a:prstGeom>
          <a:noFill/>
        </p:spPr>
        <p:txBody>
          <a:bodyPr wrap="square">
            <a:spAutoFit/>
          </a:bodyPr>
          <a:lstStyle/>
          <a:p>
            <a:r>
              <a:rPr lang="en-US" sz="2000">
                <a:solidFill>
                  <a:schemeClr val="accent1">
                    <a:lumMod val="50000"/>
                    <a:lumOff val="50000"/>
                  </a:schemeClr>
                </a:solidFill>
                <a:latin typeface="Arial"/>
                <a:cs typeface="Arial"/>
              </a:rPr>
              <a:t>3.3d </a:t>
            </a:r>
            <a:endParaRPr lang="en-AU" sz="2000"/>
          </a:p>
        </p:txBody>
      </p:sp>
      <p:sp>
        <p:nvSpPr>
          <p:cNvPr id="13" name="Rectangle: Rounded Corners 12">
            <a:extLst>
              <a:ext uri="{FF2B5EF4-FFF2-40B4-BE49-F238E27FC236}">
                <a16:creationId xmlns:a16="http://schemas.microsoft.com/office/drawing/2014/main" id="{1E7F3D20-4796-9E05-2634-28EE8E4C5D05}"/>
              </a:ext>
            </a:extLst>
          </p:cNvPr>
          <p:cNvSpPr/>
          <p:nvPr/>
        </p:nvSpPr>
        <p:spPr>
          <a:xfrm>
            <a:off x="408020" y="1375789"/>
            <a:ext cx="7041934" cy="545601"/>
          </a:xfrm>
          <a:prstGeom prst="round2Same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solidFill>
                  <a:schemeClr val="bg1"/>
                </a:solidFill>
                <a:cs typeface="Arial"/>
              </a:rPr>
              <a:t>Eye level</a:t>
            </a:r>
            <a:endParaRPr lang="en-US" sz="1800" b="1" dirty="0">
              <a:solidFill>
                <a:schemeClr val="bg1"/>
              </a:solidFill>
            </a:endParaRPr>
          </a:p>
        </p:txBody>
      </p:sp>
      <p:sp>
        <p:nvSpPr>
          <p:cNvPr id="8" name="Rectangle: Rounded Corners 7">
            <a:extLst>
              <a:ext uri="{FF2B5EF4-FFF2-40B4-BE49-F238E27FC236}">
                <a16:creationId xmlns:a16="http://schemas.microsoft.com/office/drawing/2014/main" id="{98E83BAD-4B1B-0904-C36C-78EA42D95A60}"/>
              </a:ext>
            </a:extLst>
          </p:cNvPr>
          <p:cNvSpPr/>
          <p:nvPr/>
        </p:nvSpPr>
        <p:spPr>
          <a:xfrm>
            <a:off x="408020" y="1924633"/>
            <a:ext cx="7041934" cy="1624049"/>
          </a:xfrm>
          <a:prstGeom prst="round2SameRect">
            <a:avLst>
              <a:gd name="adj1" fmla="val 0"/>
              <a:gd name="adj2" fmla="val 4340"/>
            </a:avLst>
          </a:prstGeom>
          <a:solidFill>
            <a:schemeClr val="tx2">
              <a:lumMod val="20000"/>
              <a:lumOff val="80000"/>
            </a:schemeClr>
          </a:solidFill>
          <a:ln w="38100">
            <a:solidFill>
              <a:schemeClr val="tx2"/>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285750" indent="-285750">
              <a:lnSpc>
                <a:spcPct val="114000"/>
              </a:lnSpc>
              <a:spcAft>
                <a:spcPts val="600"/>
              </a:spcAft>
              <a:buFont typeface="Arial" panose="020B0604020202020204" pitchFamily="34" charset="0"/>
              <a:buChar char="•"/>
            </a:pPr>
            <a:r>
              <a:rPr lang="en-US" sz="1600" dirty="0">
                <a:solidFill>
                  <a:schemeClr val="tx1"/>
                </a:solidFill>
                <a:cs typeface="Arial"/>
              </a:rPr>
              <a:t>This is a shot with the camera taken approximately at human eye level. </a:t>
            </a:r>
          </a:p>
          <a:p>
            <a:pPr marL="285750" indent="-285750">
              <a:lnSpc>
                <a:spcPct val="114000"/>
              </a:lnSpc>
              <a:spcAft>
                <a:spcPts val="600"/>
              </a:spcAft>
              <a:buFont typeface="Arial" panose="020B0604020202020204" pitchFamily="34" charset="0"/>
              <a:buChar char="•"/>
            </a:pPr>
            <a:r>
              <a:rPr lang="en-US" sz="1600" dirty="0">
                <a:solidFill>
                  <a:schemeClr val="tx1"/>
                </a:solidFill>
                <a:cs typeface="Arial"/>
              </a:rPr>
              <a:t>The audience sees the subject straight on. </a:t>
            </a:r>
          </a:p>
          <a:p>
            <a:pPr marL="285750" indent="-285750">
              <a:lnSpc>
                <a:spcPct val="114000"/>
              </a:lnSpc>
              <a:spcAft>
                <a:spcPts val="600"/>
              </a:spcAft>
              <a:buFont typeface="Arial" panose="020B0604020202020204" pitchFamily="34" charset="0"/>
              <a:buChar char="•"/>
            </a:pPr>
            <a:r>
              <a:rPr lang="en-US" sz="1600" dirty="0">
                <a:solidFill>
                  <a:schemeClr val="tx1"/>
                </a:solidFill>
                <a:cs typeface="Arial"/>
              </a:rPr>
              <a:t>This type of angle results in a neutral effect on the audience as the subject is observed with no bias. </a:t>
            </a:r>
          </a:p>
        </p:txBody>
      </p:sp>
      <p:pic>
        <p:nvPicPr>
          <p:cNvPr id="16" name="Picture 15" descr="Woman with long grey hair wearing a white long-sleeve top, looking directly at the camera, covering her right eye with her right hand.">
            <a:extLst>
              <a:ext uri="{FF2B5EF4-FFF2-40B4-BE49-F238E27FC236}">
                <a16:creationId xmlns:a16="http://schemas.microsoft.com/office/drawing/2014/main" id="{4A1539BD-8A37-8524-D002-C9DEC5D630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08621" y="1375789"/>
            <a:ext cx="3341182" cy="2227455"/>
          </a:xfrm>
          <a:prstGeom prst="roundRect">
            <a:avLst>
              <a:gd name="adj" fmla="val 7593"/>
            </a:avLst>
          </a:prstGeom>
          <a:ln>
            <a:noFill/>
          </a:ln>
          <a:effectLst>
            <a:outerShdw blurRad="50800" dist="38100" dir="2700000" algn="tl" rotWithShape="0">
              <a:prstClr val="black">
                <a:alpha val="40000"/>
              </a:prstClr>
            </a:outerShdw>
          </a:effectLst>
        </p:spPr>
      </p:pic>
      <p:sp>
        <p:nvSpPr>
          <p:cNvPr id="19" name="Rectangle: Rounded Corners 12">
            <a:extLst>
              <a:ext uri="{FF2B5EF4-FFF2-40B4-BE49-F238E27FC236}">
                <a16:creationId xmlns:a16="http://schemas.microsoft.com/office/drawing/2014/main" id="{88C44536-99FD-82F5-EF32-70611ECBFFA0}"/>
              </a:ext>
            </a:extLst>
          </p:cNvPr>
          <p:cNvSpPr/>
          <p:nvPr/>
        </p:nvSpPr>
        <p:spPr>
          <a:xfrm>
            <a:off x="408020" y="4110014"/>
            <a:ext cx="7041934" cy="545601"/>
          </a:xfrm>
          <a:prstGeom prst="round2Same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solidFill>
                  <a:schemeClr val="bg1"/>
                </a:solidFill>
                <a:cs typeface="Arial"/>
              </a:rPr>
              <a:t>Dutch tilt</a:t>
            </a:r>
            <a:endParaRPr lang="en-US" sz="1800" b="1" dirty="0">
              <a:solidFill>
                <a:schemeClr val="bg1"/>
              </a:solidFill>
            </a:endParaRPr>
          </a:p>
        </p:txBody>
      </p:sp>
      <p:sp>
        <p:nvSpPr>
          <p:cNvPr id="2" name="Rectangle: Rounded Corners 7">
            <a:extLst>
              <a:ext uri="{FF2B5EF4-FFF2-40B4-BE49-F238E27FC236}">
                <a16:creationId xmlns:a16="http://schemas.microsoft.com/office/drawing/2014/main" id="{7223F477-789B-D280-3A39-D6AB5A901046}"/>
              </a:ext>
            </a:extLst>
          </p:cNvPr>
          <p:cNvSpPr/>
          <p:nvPr/>
        </p:nvSpPr>
        <p:spPr>
          <a:xfrm>
            <a:off x="408020" y="4658858"/>
            <a:ext cx="7041934" cy="1618555"/>
          </a:xfrm>
          <a:prstGeom prst="round2SameRect">
            <a:avLst>
              <a:gd name="adj1" fmla="val 0"/>
              <a:gd name="adj2" fmla="val 4340"/>
            </a:avLst>
          </a:prstGeom>
          <a:solidFill>
            <a:schemeClr val="tx2">
              <a:lumMod val="20000"/>
              <a:lumOff val="80000"/>
            </a:schemeClr>
          </a:solidFill>
          <a:ln w="38100">
            <a:solidFill>
              <a:schemeClr val="tx2"/>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285750" indent="-285750">
              <a:lnSpc>
                <a:spcPct val="114000"/>
              </a:lnSpc>
              <a:spcAft>
                <a:spcPts val="600"/>
              </a:spcAft>
              <a:buFont typeface="Arial" panose="020B0604020202020204" pitchFamily="34" charset="0"/>
              <a:buChar char="•"/>
            </a:pPr>
            <a:r>
              <a:rPr lang="en-US" sz="1600" dirty="0">
                <a:solidFill>
                  <a:schemeClr val="tx1"/>
                </a:solidFill>
                <a:cs typeface="Arial"/>
              </a:rPr>
              <a:t>The camera is tilted on its axis so it produces an image that is similar to tilting one's head on the side so that the horizon line is not level. </a:t>
            </a:r>
          </a:p>
          <a:p>
            <a:pPr marL="285750" indent="-285750">
              <a:lnSpc>
                <a:spcPct val="114000"/>
              </a:lnSpc>
              <a:spcAft>
                <a:spcPts val="600"/>
              </a:spcAft>
              <a:buFont typeface="Arial" panose="020B0604020202020204" pitchFamily="34" charset="0"/>
              <a:buChar char="•"/>
            </a:pPr>
            <a:r>
              <a:rPr lang="en-US" sz="1600" dirty="0">
                <a:solidFill>
                  <a:schemeClr val="tx1"/>
                </a:solidFill>
                <a:cs typeface="Arial"/>
              </a:rPr>
              <a:t>It's often used to convey tension, chaos, disorientation or an uneasy psychological state. </a:t>
            </a:r>
          </a:p>
        </p:txBody>
      </p:sp>
      <p:pic>
        <p:nvPicPr>
          <p:cNvPr id="9" name="Picture 8" descr="A green field with blue sky slightly tilted on a diagonal.&#10;&#10;">
            <a:extLst>
              <a:ext uri="{FF2B5EF4-FFF2-40B4-BE49-F238E27FC236}">
                <a16:creationId xmlns:a16="http://schemas.microsoft.com/office/drawing/2014/main" id="{FD82A2BD-9A4A-B679-5184-9D257F4DA0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55682" y="4110014"/>
            <a:ext cx="3447060" cy="2227454"/>
          </a:xfrm>
          <a:prstGeom prst="roundRect">
            <a:avLst>
              <a:gd name="adj" fmla="val 6264"/>
            </a:avLst>
          </a:prstGeom>
          <a:ln>
            <a:no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BAACC8ED-1C1B-55CF-FE4E-852561E264E6}"/>
              </a:ext>
            </a:extLst>
          </p:cNvPr>
          <p:cNvSpPr txBox="1"/>
          <p:nvPr/>
        </p:nvSpPr>
        <p:spPr>
          <a:xfrm>
            <a:off x="7655683" y="6354000"/>
            <a:ext cx="3447060" cy="342000"/>
          </a:xfrm>
          <a:prstGeom prst="rect">
            <a:avLst/>
          </a:prstGeom>
          <a:noFill/>
        </p:spPr>
        <p:txBody>
          <a:bodyPr wrap="square" lIns="0" tIns="0" rIns="0" bIns="0" rtlCol="0">
            <a:noAutofit/>
          </a:bodyPr>
          <a:lstStyle/>
          <a:p>
            <a:pPr algn="l">
              <a:lnSpc>
                <a:spcPct val="114000"/>
              </a:lnSpc>
            </a:pPr>
            <a:r>
              <a:rPr lang="en-AU" sz="1000" dirty="0">
                <a:hlinkClick r:id="rId4"/>
              </a:rPr>
              <a:t>Young wheat field in Eastern Thuringia in spring</a:t>
            </a:r>
            <a:r>
              <a:rPr lang="en-AU" sz="1000" dirty="0"/>
              <a:t>, by </a:t>
            </a:r>
            <a:r>
              <a:rPr lang="en-AU" sz="1000" dirty="0" err="1"/>
              <a:t>Torstengrieger</a:t>
            </a:r>
            <a:r>
              <a:rPr lang="en-AU" sz="1000" dirty="0"/>
              <a:t> is licensed under </a:t>
            </a:r>
            <a:r>
              <a:rPr lang="en-AU" sz="1000" dirty="0">
                <a:hlinkClick r:id="rId5"/>
              </a:rPr>
              <a:t>iStock by Getty Images</a:t>
            </a:r>
            <a:endParaRPr lang="en-AU" sz="1000" dirty="0"/>
          </a:p>
        </p:txBody>
      </p:sp>
      <p:sp>
        <p:nvSpPr>
          <p:cNvPr id="18" name="Slide Number Placeholder 17">
            <a:extLst>
              <a:ext uri="{FF2B5EF4-FFF2-40B4-BE49-F238E27FC236}">
                <a16:creationId xmlns:a16="http://schemas.microsoft.com/office/drawing/2014/main" id="{185EB63F-0562-5AE1-7394-C377E4A50A0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72</a:t>
            </a:fld>
            <a:endParaRPr lang="en-AU" dirty="0"/>
          </a:p>
        </p:txBody>
      </p:sp>
    </p:spTree>
    <p:extLst>
      <p:ext uri="{BB962C8B-B14F-4D97-AF65-F5344CB8AC3E}">
        <p14:creationId xmlns:p14="http://schemas.microsoft.com/office/powerpoint/2010/main" val="376170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16803-B873-E20F-130F-B8AEA4982E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8395097-936A-20D9-E983-FC34A6D621CB}"/>
              </a:ext>
            </a:extLst>
          </p:cNvPr>
          <p:cNvSpPr>
            <a:spLocks noGrp="1"/>
          </p:cNvSpPr>
          <p:nvPr>
            <p:ph type="title"/>
          </p:nvPr>
        </p:nvSpPr>
        <p:spPr/>
        <p:txBody>
          <a:bodyPr/>
          <a:lstStyle/>
          <a:p>
            <a:r>
              <a:rPr lang="en-US" dirty="0">
                <a:latin typeface="Arial"/>
                <a:cs typeface="Arial"/>
              </a:rPr>
              <a:t>Camera angles (4)</a:t>
            </a:r>
            <a:endParaRPr lang="en-US" dirty="0"/>
          </a:p>
        </p:txBody>
      </p:sp>
      <p:sp>
        <p:nvSpPr>
          <p:cNvPr id="12" name="TextBox 11">
            <a:extLst>
              <a:ext uri="{FF2B5EF4-FFF2-40B4-BE49-F238E27FC236}">
                <a16:creationId xmlns:a16="http://schemas.microsoft.com/office/drawing/2014/main" id="{A4470D73-DD07-16CE-19BA-FAB6DCFDDD37}"/>
              </a:ext>
            </a:extLst>
          </p:cNvPr>
          <p:cNvSpPr txBox="1"/>
          <p:nvPr/>
        </p:nvSpPr>
        <p:spPr>
          <a:xfrm>
            <a:off x="360000" y="905601"/>
            <a:ext cx="6096000" cy="400110"/>
          </a:xfrm>
          <a:prstGeom prst="rect">
            <a:avLst/>
          </a:prstGeom>
          <a:noFill/>
        </p:spPr>
        <p:txBody>
          <a:bodyPr wrap="square">
            <a:spAutoFit/>
          </a:bodyPr>
          <a:lstStyle/>
          <a:p>
            <a:r>
              <a:rPr lang="en-US" sz="2000" dirty="0">
                <a:solidFill>
                  <a:schemeClr val="accent1">
                    <a:lumMod val="50000"/>
                    <a:lumOff val="50000"/>
                  </a:schemeClr>
                </a:solidFill>
                <a:latin typeface="Arial"/>
                <a:cs typeface="Arial"/>
              </a:rPr>
              <a:t>3.3d </a:t>
            </a:r>
            <a:endParaRPr lang="en-AU" sz="2000" dirty="0"/>
          </a:p>
        </p:txBody>
      </p:sp>
      <p:sp>
        <p:nvSpPr>
          <p:cNvPr id="2" name="Round Same-side Corner of Rectangle 1">
            <a:extLst>
              <a:ext uri="{FF2B5EF4-FFF2-40B4-BE49-F238E27FC236}">
                <a16:creationId xmlns:a16="http://schemas.microsoft.com/office/drawing/2014/main" id="{11FC2AD4-F7E4-52E5-9A1F-3BA45906B35C}"/>
              </a:ext>
            </a:extLst>
          </p:cNvPr>
          <p:cNvSpPr/>
          <p:nvPr/>
        </p:nvSpPr>
        <p:spPr>
          <a:xfrm>
            <a:off x="360002" y="1668571"/>
            <a:ext cx="5511410" cy="728259"/>
          </a:xfrm>
          <a:prstGeom prst="round2SameRect">
            <a:avLst/>
          </a:prstGeom>
          <a:solidFill>
            <a:schemeClr val="tx2"/>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cs typeface="Arial"/>
              </a:rPr>
              <a:t>Over the head shot</a:t>
            </a:r>
            <a:endParaRPr lang="en-US" sz="2000" b="1" dirty="0">
              <a:solidFill>
                <a:schemeClr val="bg1"/>
              </a:solidFill>
            </a:endParaRPr>
          </a:p>
        </p:txBody>
      </p:sp>
      <p:sp>
        <p:nvSpPr>
          <p:cNvPr id="13" name="Round Same-side Corner of Rectangle 12">
            <a:extLst>
              <a:ext uri="{FF2B5EF4-FFF2-40B4-BE49-F238E27FC236}">
                <a16:creationId xmlns:a16="http://schemas.microsoft.com/office/drawing/2014/main" id="{41AC696F-CA21-708A-1D45-4AFC55F9E0AF}"/>
              </a:ext>
            </a:extLst>
          </p:cNvPr>
          <p:cNvSpPr/>
          <p:nvPr/>
        </p:nvSpPr>
        <p:spPr>
          <a:xfrm>
            <a:off x="360002" y="2396830"/>
            <a:ext cx="5511410" cy="3748694"/>
          </a:xfrm>
          <a:prstGeom prst="round2SameRect">
            <a:avLst>
              <a:gd name="adj1" fmla="val 0"/>
              <a:gd name="adj2" fmla="val 4246"/>
            </a:avLst>
          </a:prstGeom>
          <a:solidFill>
            <a:schemeClr val="accent6"/>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14000"/>
              </a:lnSpc>
              <a:spcAft>
                <a:spcPts val="600"/>
              </a:spcAft>
              <a:buFont typeface="Arial" panose="020B0604020202020204" pitchFamily="34" charset="0"/>
              <a:buChar char="•"/>
            </a:pPr>
            <a:r>
              <a:rPr lang="en-US" sz="1800" dirty="0">
                <a:solidFill>
                  <a:schemeClr val="tx1"/>
                </a:solidFill>
                <a:cs typeface="Arial"/>
              </a:rPr>
              <a:t>This is where the subject is shot from behind the shoulder of another, usually focusing on another person or object in front of them. </a:t>
            </a:r>
          </a:p>
          <a:p>
            <a:pPr marL="285750" indent="-285750">
              <a:lnSpc>
                <a:spcPct val="114000"/>
              </a:lnSpc>
              <a:spcAft>
                <a:spcPts val="600"/>
              </a:spcAft>
              <a:buFont typeface="Arial" panose="020B0604020202020204" pitchFamily="34" charset="0"/>
              <a:buChar char="•"/>
            </a:pPr>
            <a:r>
              <a:rPr lang="en-US" sz="1800" dirty="0">
                <a:solidFill>
                  <a:schemeClr val="tx1"/>
                </a:solidFill>
                <a:cs typeface="Arial"/>
              </a:rPr>
              <a:t>The shoulder, neck, and/or back of the head of the subject facing away from the camera remains viewable. </a:t>
            </a:r>
          </a:p>
          <a:p>
            <a:pPr marL="285750" indent="-285750">
              <a:lnSpc>
                <a:spcPct val="114000"/>
              </a:lnSpc>
              <a:spcAft>
                <a:spcPts val="600"/>
              </a:spcAft>
              <a:buFont typeface="Arial" panose="020B0604020202020204" pitchFamily="34" charset="0"/>
              <a:buChar char="•"/>
            </a:pPr>
            <a:r>
              <a:rPr lang="en-US" sz="1800" dirty="0">
                <a:solidFill>
                  <a:schemeClr val="tx1"/>
                </a:solidFill>
                <a:cs typeface="Arial"/>
              </a:rPr>
              <a:t>This shot is useful for showing reactions during interactions / conversations, can create a sense of intimacy or connection, and helps the audience feel like they are a part of the interaction. </a:t>
            </a:r>
          </a:p>
        </p:txBody>
      </p:sp>
      <p:pic>
        <p:nvPicPr>
          <p:cNvPr id="4" name="Picture 3" descr="A person with long blonde hair and waering a blue t-shirt can be seen laughing with her head tilted backwards, while another person is seated infront facing her with long brown hair and her hand near her face.&#10;&#10;">
            <a:extLst>
              <a:ext uri="{FF2B5EF4-FFF2-40B4-BE49-F238E27FC236}">
                <a16:creationId xmlns:a16="http://schemas.microsoft.com/office/drawing/2014/main" id="{2F5901E0-5AB7-9B02-B70A-B38329B634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1668570"/>
            <a:ext cx="5609312" cy="3739541"/>
          </a:xfrm>
          <a:prstGeom prst="roundRect">
            <a:avLst>
              <a:gd name="adj" fmla="val 5062"/>
            </a:avLst>
          </a:prstGeom>
          <a:ln>
            <a:no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1683A67A-CFB7-F7C6-728C-FF79A9193ADD}"/>
              </a:ext>
            </a:extLst>
          </p:cNvPr>
          <p:cNvSpPr txBox="1"/>
          <p:nvPr/>
        </p:nvSpPr>
        <p:spPr>
          <a:xfrm>
            <a:off x="6096000" y="5556712"/>
            <a:ext cx="5118806" cy="428515"/>
          </a:xfrm>
          <a:prstGeom prst="rect">
            <a:avLst/>
          </a:prstGeom>
          <a:noFill/>
        </p:spPr>
        <p:txBody>
          <a:bodyPr wrap="square">
            <a:spAutoFit/>
          </a:bodyPr>
          <a:lstStyle/>
          <a:p>
            <a:pPr>
              <a:lnSpc>
                <a:spcPct val="114000"/>
              </a:lnSpc>
            </a:pPr>
            <a:r>
              <a:rPr lang="en-AU" sz="1000" dirty="0">
                <a:hlinkClick r:id="rId3"/>
              </a:rPr>
              <a:t>Two Young Women Making Conversation on Hands Gestures</a:t>
            </a:r>
            <a:r>
              <a:rPr lang="en-AU" sz="1000" dirty="0"/>
              <a:t> by </a:t>
            </a:r>
            <a:r>
              <a:rPr lang="en-AU" sz="1000" dirty="0">
                <a:hlinkClick r:id="rId4"/>
              </a:rPr>
              <a:t>RDNE Stock project </a:t>
            </a:r>
            <a:r>
              <a:rPr lang="en-AU" sz="1000" dirty="0"/>
              <a:t>(2021) is licenced under </a:t>
            </a:r>
            <a:r>
              <a:rPr lang="en-AU" sz="1000" dirty="0">
                <a:hlinkClick r:id="rId5"/>
              </a:rPr>
              <a:t>Pexels License</a:t>
            </a:r>
            <a:endParaRPr lang="en-AU" sz="1000" dirty="0"/>
          </a:p>
        </p:txBody>
      </p:sp>
      <p:sp>
        <p:nvSpPr>
          <p:cNvPr id="7" name="Slide Number Placeholder 6">
            <a:extLst>
              <a:ext uri="{FF2B5EF4-FFF2-40B4-BE49-F238E27FC236}">
                <a16:creationId xmlns:a16="http://schemas.microsoft.com/office/drawing/2014/main" id="{48ECFC43-7D2B-EFBD-3E4D-0C9E3BD995A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73</a:t>
            </a:fld>
            <a:endParaRPr lang="en-AU"/>
          </a:p>
        </p:txBody>
      </p:sp>
    </p:spTree>
    <p:extLst>
      <p:ext uri="{BB962C8B-B14F-4D97-AF65-F5344CB8AC3E}">
        <p14:creationId xmlns:p14="http://schemas.microsoft.com/office/powerpoint/2010/main" val="10793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56C74-43C9-9CBD-7E40-AB4D9F4DF8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A3AF27-83B3-6065-B657-845C45B3E312}"/>
              </a:ext>
            </a:extLst>
          </p:cNvPr>
          <p:cNvSpPr>
            <a:spLocks noGrp="1"/>
          </p:cNvSpPr>
          <p:nvPr>
            <p:ph type="title"/>
          </p:nvPr>
        </p:nvSpPr>
        <p:spPr/>
        <p:txBody>
          <a:bodyPr/>
          <a:lstStyle/>
          <a:p>
            <a:r>
              <a:rPr lang="en-US" dirty="0">
                <a:latin typeface="Arial"/>
                <a:cs typeface="Arial"/>
              </a:rPr>
              <a:t>Camera angles (5)</a:t>
            </a:r>
            <a:endParaRPr lang="en-US" dirty="0"/>
          </a:p>
        </p:txBody>
      </p:sp>
      <p:sp>
        <p:nvSpPr>
          <p:cNvPr id="7" name="TextBox 6">
            <a:extLst>
              <a:ext uri="{FF2B5EF4-FFF2-40B4-BE49-F238E27FC236}">
                <a16:creationId xmlns:a16="http://schemas.microsoft.com/office/drawing/2014/main" id="{27C05AD3-0FF9-C9AD-A145-1F82011ED43A}"/>
              </a:ext>
            </a:extLst>
          </p:cNvPr>
          <p:cNvSpPr txBox="1"/>
          <p:nvPr/>
        </p:nvSpPr>
        <p:spPr>
          <a:xfrm>
            <a:off x="360000" y="830188"/>
            <a:ext cx="6096000" cy="400110"/>
          </a:xfrm>
          <a:prstGeom prst="rect">
            <a:avLst/>
          </a:prstGeom>
          <a:noFill/>
        </p:spPr>
        <p:txBody>
          <a:bodyPr wrap="square">
            <a:spAutoFit/>
          </a:bodyPr>
          <a:lstStyle/>
          <a:p>
            <a:r>
              <a:rPr lang="en-US" sz="2000">
                <a:solidFill>
                  <a:schemeClr val="accent1">
                    <a:lumMod val="50000"/>
                    <a:lumOff val="50000"/>
                  </a:schemeClr>
                </a:solidFill>
                <a:latin typeface="Arial"/>
                <a:cs typeface="Arial"/>
              </a:rPr>
              <a:t>3.3d </a:t>
            </a:r>
            <a:endParaRPr lang="en-AU" sz="2000"/>
          </a:p>
        </p:txBody>
      </p:sp>
      <p:sp>
        <p:nvSpPr>
          <p:cNvPr id="13" name="Rectangle: Rounded Corners 12">
            <a:extLst>
              <a:ext uri="{FF2B5EF4-FFF2-40B4-BE49-F238E27FC236}">
                <a16:creationId xmlns:a16="http://schemas.microsoft.com/office/drawing/2014/main" id="{C47131EA-1754-D02B-258D-4F55F393FE52}"/>
              </a:ext>
            </a:extLst>
          </p:cNvPr>
          <p:cNvSpPr/>
          <p:nvPr/>
        </p:nvSpPr>
        <p:spPr>
          <a:xfrm>
            <a:off x="408020" y="1412196"/>
            <a:ext cx="2835695" cy="628707"/>
          </a:xfrm>
          <a:prstGeom prst="round2Same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en-US" sz="1800" b="1" dirty="0">
                <a:solidFill>
                  <a:schemeClr val="bg1"/>
                </a:solidFill>
                <a:cs typeface="Arial"/>
              </a:rPr>
              <a:t>Eye level</a:t>
            </a:r>
            <a:endParaRPr lang="en-US" sz="1800" b="1" dirty="0">
              <a:solidFill>
                <a:schemeClr val="bg1"/>
              </a:solidFill>
            </a:endParaRPr>
          </a:p>
        </p:txBody>
      </p:sp>
      <p:sp>
        <p:nvSpPr>
          <p:cNvPr id="8" name="Rectangle: Rounded Corners 7">
            <a:extLst>
              <a:ext uri="{FF2B5EF4-FFF2-40B4-BE49-F238E27FC236}">
                <a16:creationId xmlns:a16="http://schemas.microsoft.com/office/drawing/2014/main" id="{E61FA905-13AE-614E-014F-0C4800C70556}"/>
              </a:ext>
            </a:extLst>
          </p:cNvPr>
          <p:cNvSpPr/>
          <p:nvPr/>
        </p:nvSpPr>
        <p:spPr>
          <a:xfrm>
            <a:off x="408020" y="2040903"/>
            <a:ext cx="2835695" cy="4145278"/>
          </a:xfrm>
          <a:prstGeom prst="round2SameRect">
            <a:avLst>
              <a:gd name="adj1" fmla="val 0"/>
              <a:gd name="adj2" fmla="val 4340"/>
            </a:avLst>
          </a:prstGeom>
          <a:solidFill>
            <a:schemeClr val="tx2">
              <a:lumMod val="20000"/>
              <a:lumOff val="80000"/>
            </a:schemeClr>
          </a:solidFill>
          <a:ln w="38100">
            <a:solidFill>
              <a:schemeClr val="tx2"/>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nchorCtr="0"/>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285750" indent="-285750">
              <a:lnSpc>
                <a:spcPct val="114000"/>
              </a:lnSpc>
              <a:spcAft>
                <a:spcPts val="600"/>
              </a:spcAft>
              <a:buFont typeface="Arial" panose="020B0604020202020204" pitchFamily="34" charset="0"/>
              <a:buChar char="•"/>
            </a:pPr>
            <a:r>
              <a:rPr lang="en-US" sz="1600" dirty="0">
                <a:solidFill>
                  <a:schemeClr val="tx1"/>
                </a:solidFill>
                <a:cs typeface="Arial"/>
              </a:rPr>
              <a:t>The camera is positioned above the subject, looking down. </a:t>
            </a:r>
          </a:p>
          <a:p>
            <a:pPr marL="285750" indent="-285750">
              <a:lnSpc>
                <a:spcPct val="114000"/>
              </a:lnSpc>
              <a:spcAft>
                <a:spcPts val="600"/>
              </a:spcAft>
              <a:buFont typeface="Arial" panose="020B0604020202020204" pitchFamily="34" charset="0"/>
              <a:buChar char="•"/>
            </a:pPr>
            <a:r>
              <a:rPr lang="en-US" sz="1600" dirty="0">
                <a:solidFill>
                  <a:schemeClr val="tx1"/>
                </a:solidFill>
                <a:cs typeface="Arial"/>
              </a:rPr>
              <a:t>This makes the subject look small, vulnerable, weak, powerless, insignificant, frightened, or even cute. </a:t>
            </a:r>
            <a:endParaRPr lang="en-US" sz="1600" dirty="0">
              <a:solidFill>
                <a:schemeClr val="tx1"/>
              </a:solidFill>
            </a:endParaRPr>
          </a:p>
        </p:txBody>
      </p:sp>
      <p:pic>
        <p:nvPicPr>
          <p:cNvPr id="12" name="Picture 11" descr="A group of 4 women standing together on a white background, looking up directly at the camera. The women vary in hair colour, wearing suits in neutral tones. They are closely positioned and smiling.">
            <a:extLst>
              <a:ext uri="{FF2B5EF4-FFF2-40B4-BE49-F238E27FC236}">
                <a16:creationId xmlns:a16="http://schemas.microsoft.com/office/drawing/2014/main" id="{EBAD0AEF-CB3E-DFB6-46DA-63BCA23A37E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348968" y="1412196"/>
            <a:ext cx="2688740" cy="4773985"/>
          </a:xfrm>
          <a:prstGeom prst="roundRect">
            <a:avLst>
              <a:gd name="adj" fmla="val 4549"/>
            </a:avLst>
          </a:prstGeom>
          <a:ln>
            <a:noFill/>
          </a:ln>
          <a:effectLst>
            <a:outerShdw blurRad="50800" dist="38100" dir="2700000" algn="tl" rotWithShape="0">
              <a:prstClr val="black">
                <a:alpha val="40000"/>
              </a:prstClr>
            </a:outerShdw>
          </a:effectLst>
        </p:spPr>
      </p:pic>
      <p:sp>
        <p:nvSpPr>
          <p:cNvPr id="21" name="Rectangle: Rounded Corners 12">
            <a:extLst>
              <a:ext uri="{FF2B5EF4-FFF2-40B4-BE49-F238E27FC236}">
                <a16:creationId xmlns:a16="http://schemas.microsoft.com/office/drawing/2014/main" id="{63681659-2DFF-3A1F-7029-6C3C6CC5AEDD}"/>
              </a:ext>
            </a:extLst>
          </p:cNvPr>
          <p:cNvSpPr/>
          <p:nvPr/>
        </p:nvSpPr>
        <p:spPr>
          <a:xfrm>
            <a:off x="6202428" y="1412196"/>
            <a:ext cx="2835695" cy="628707"/>
          </a:xfrm>
          <a:prstGeom prst="round2Same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en-US" sz="1800" b="1" dirty="0">
                <a:solidFill>
                  <a:schemeClr val="bg1"/>
                </a:solidFill>
                <a:cs typeface="Arial"/>
              </a:rPr>
              <a:t>Low angle</a:t>
            </a:r>
            <a:endParaRPr lang="en-US" sz="1800" b="1" dirty="0">
              <a:solidFill>
                <a:schemeClr val="bg1"/>
              </a:solidFill>
            </a:endParaRPr>
          </a:p>
        </p:txBody>
      </p:sp>
      <p:sp>
        <p:nvSpPr>
          <p:cNvPr id="20" name="Rectangle: Rounded Corners 7">
            <a:extLst>
              <a:ext uri="{FF2B5EF4-FFF2-40B4-BE49-F238E27FC236}">
                <a16:creationId xmlns:a16="http://schemas.microsoft.com/office/drawing/2014/main" id="{4879565F-E456-C9F6-795E-BEDA4BA14748}"/>
              </a:ext>
            </a:extLst>
          </p:cNvPr>
          <p:cNvSpPr/>
          <p:nvPr/>
        </p:nvSpPr>
        <p:spPr>
          <a:xfrm>
            <a:off x="6202428" y="2040903"/>
            <a:ext cx="2835695" cy="4145278"/>
          </a:xfrm>
          <a:prstGeom prst="round2SameRect">
            <a:avLst>
              <a:gd name="adj1" fmla="val 0"/>
              <a:gd name="adj2" fmla="val 4340"/>
            </a:avLst>
          </a:prstGeom>
          <a:solidFill>
            <a:schemeClr val="tx2">
              <a:lumMod val="20000"/>
              <a:lumOff val="80000"/>
            </a:schemeClr>
          </a:solidFill>
          <a:ln w="38100">
            <a:solidFill>
              <a:schemeClr val="tx2"/>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nchorCtr="0"/>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285750" indent="-285750">
              <a:lnSpc>
                <a:spcPct val="114000"/>
              </a:lnSpc>
              <a:spcAft>
                <a:spcPts val="600"/>
              </a:spcAft>
              <a:buFont typeface="Arial" panose="020B0604020202020204" pitchFamily="34" charset="0"/>
              <a:buChar char="•"/>
            </a:pPr>
            <a:r>
              <a:rPr lang="en-US" sz="1600" dirty="0">
                <a:solidFill>
                  <a:schemeClr val="tx1"/>
                </a:solidFill>
                <a:cs typeface="Arial"/>
              </a:rPr>
              <a:t>The camera is positioned below the subject, looking up. </a:t>
            </a:r>
          </a:p>
          <a:p>
            <a:pPr marL="285750" indent="-285750">
              <a:lnSpc>
                <a:spcPct val="114000"/>
              </a:lnSpc>
              <a:spcAft>
                <a:spcPts val="600"/>
              </a:spcAft>
              <a:buFont typeface="Arial" panose="020B0604020202020204" pitchFamily="34" charset="0"/>
              <a:buChar char="•"/>
            </a:pPr>
            <a:r>
              <a:rPr lang="en-US" sz="1600" dirty="0">
                <a:solidFill>
                  <a:schemeClr val="tx1"/>
                </a:solidFill>
                <a:cs typeface="Arial"/>
              </a:rPr>
              <a:t>It can make the subject appear large, imposing, dangerous, heroic or powerful.</a:t>
            </a:r>
          </a:p>
          <a:p>
            <a:pPr marL="285750" indent="-285750">
              <a:lnSpc>
                <a:spcPct val="114000"/>
              </a:lnSpc>
              <a:spcAft>
                <a:spcPts val="600"/>
              </a:spcAft>
              <a:buFont typeface="Arial" panose="020B0604020202020204" pitchFamily="34" charset="0"/>
              <a:buChar char="•"/>
            </a:pPr>
            <a:r>
              <a:rPr lang="en-US" sz="1600" dirty="0">
                <a:solidFill>
                  <a:schemeClr val="tx1"/>
                </a:solidFill>
                <a:cs typeface="Arial"/>
              </a:rPr>
              <a:t>It can also be used to make the audience share the person in the foreground's perspective when coupled with an over-the-shoulder-shot. </a:t>
            </a:r>
          </a:p>
        </p:txBody>
      </p:sp>
      <p:pic>
        <p:nvPicPr>
          <p:cNvPr id="14" name="Picture 13" descr="Woman in a red shirt stands in a wide stance, one hand on her waist and the other raised over her head. The photo is taken from a low angle, looking up at her.">
            <a:extLst>
              <a:ext uri="{FF2B5EF4-FFF2-40B4-BE49-F238E27FC236}">
                <a16:creationId xmlns:a16="http://schemas.microsoft.com/office/drawing/2014/main" id="{4F7475A2-E68B-60D6-53CE-8FDCE0F273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9821" y="1375789"/>
            <a:ext cx="2624159" cy="4810392"/>
          </a:xfrm>
          <a:prstGeom prst="roundRect">
            <a:avLst>
              <a:gd name="adj" fmla="val 4930"/>
            </a:avLst>
          </a:prstGeom>
          <a:ln>
            <a:noFill/>
          </a:ln>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68ECFA59-E380-86B9-FBD0-60BFCE8B60CE}"/>
              </a:ext>
            </a:extLst>
          </p:cNvPr>
          <p:cNvSpPr txBox="1"/>
          <p:nvPr/>
        </p:nvSpPr>
        <p:spPr>
          <a:xfrm>
            <a:off x="408020" y="6295890"/>
            <a:ext cx="4439961" cy="400110"/>
          </a:xfrm>
          <a:prstGeom prst="rect">
            <a:avLst/>
          </a:prstGeom>
          <a:noFill/>
        </p:spPr>
        <p:txBody>
          <a:bodyPr wrap="square">
            <a:spAutoFit/>
          </a:bodyPr>
          <a:lstStyle/>
          <a:p>
            <a:r>
              <a:rPr lang="en-AU" sz="1000">
                <a:solidFill>
                  <a:srgbClr val="146CFD"/>
                </a:solidFill>
                <a:hlinkClick r:id="rId5">
                  <a:extLst>
                    <a:ext uri="{A12FA001-AC4F-418D-AE19-62706E023703}">
                      <ahyp:hlinkClr xmlns:ahyp="http://schemas.microsoft.com/office/drawing/2018/hyperlinkcolor" val="tx"/>
                    </a:ext>
                  </a:extLst>
                </a:hlinkClick>
              </a:rPr>
              <a:t>Group of Women on White Background Looking Up to the Camera </a:t>
            </a:r>
            <a:r>
              <a:rPr lang="en-AU" sz="1000">
                <a:hlinkClick r:id="rId5">
                  <a:extLst>
                    <a:ext uri="{A12FA001-AC4F-418D-AE19-62706E023703}">
                      <ahyp:hlinkClr xmlns:ahyp="http://schemas.microsoft.com/office/drawing/2018/hyperlinkcolor" val="tx"/>
                    </a:ext>
                  </a:extLst>
                </a:hlinkClick>
              </a:rPr>
              <a:t>Photo</a:t>
            </a:r>
            <a:r>
              <a:rPr lang="en-AU" sz="1000"/>
              <a:t> by Tima Miroshnichenko is licenced under </a:t>
            </a:r>
            <a:r>
              <a:rPr lang="en-AU" sz="1000" err="1">
                <a:solidFill>
                  <a:srgbClr val="146CFD"/>
                </a:solidFill>
                <a:hlinkClick r:id="rId6">
                  <a:extLst>
                    <a:ext uri="{A12FA001-AC4F-418D-AE19-62706E023703}">
                      <ahyp:hlinkClr xmlns:ahyp="http://schemas.microsoft.com/office/drawing/2018/hyperlinkcolor" val="tx"/>
                    </a:ext>
                  </a:extLst>
                </a:hlinkClick>
              </a:rPr>
              <a:t>Pexels</a:t>
            </a:r>
            <a:r>
              <a:rPr lang="en-AU" sz="1000">
                <a:hlinkClick r:id="rId6">
                  <a:extLst>
                    <a:ext uri="{A12FA001-AC4F-418D-AE19-62706E023703}">
                      <ahyp:hlinkClr xmlns:ahyp="http://schemas.microsoft.com/office/drawing/2018/hyperlinkcolor" val="tx"/>
                    </a:ext>
                  </a:extLst>
                </a:hlinkClick>
              </a:rPr>
              <a:t> License</a:t>
            </a:r>
            <a:endParaRPr lang="en-AU" sz="1000"/>
          </a:p>
        </p:txBody>
      </p:sp>
      <p:sp>
        <p:nvSpPr>
          <p:cNvPr id="18" name="Slide Number Placeholder 17">
            <a:extLst>
              <a:ext uri="{FF2B5EF4-FFF2-40B4-BE49-F238E27FC236}">
                <a16:creationId xmlns:a16="http://schemas.microsoft.com/office/drawing/2014/main" id="{4683AD65-2C7C-B7B5-DD98-6DAB63B9EDC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74</a:t>
            </a:fld>
            <a:endParaRPr lang="en-AU" dirty="0"/>
          </a:p>
        </p:txBody>
      </p:sp>
    </p:spTree>
    <p:extLst>
      <p:ext uri="{BB962C8B-B14F-4D97-AF65-F5344CB8AC3E}">
        <p14:creationId xmlns:p14="http://schemas.microsoft.com/office/powerpoint/2010/main" val="130142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9FF0B-4713-B03C-2C01-38D680F10F2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1F163A9-313D-35A4-FAD8-55FD42D78AC3}"/>
              </a:ext>
            </a:extLst>
          </p:cNvPr>
          <p:cNvSpPr>
            <a:spLocks noGrp="1"/>
          </p:cNvSpPr>
          <p:nvPr>
            <p:ph type="title"/>
          </p:nvPr>
        </p:nvSpPr>
        <p:spPr/>
        <p:txBody>
          <a:bodyPr/>
          <a:lstStyle/>
          <a:p>
            <a:r>
              <a:rPr lang="en-US" dirty="0">
                <a:latin typeface="Arial"/>
                <a:cs typeface="Arial"/>
              </a:rPr>
              <a:t>Camera angles (6) </a:t>
            </a:r>
            <a:endParaRPr lang="en-US" dirty="0"/>
          </a:p>
        </p:txBody>
      </p:sp>
      <p:sp>
        <p:nvSpPr>
          <p:cNvPr id="7" name="TextBox 6">
            <a:extLst>
              <a:ext uri="{FF2B5EF4-FFF2-40B4-BE49-F238E27FC236}">
                <a16:creationId xmlns:a16="http://schemas.microsoft.com/office/drawing/2014/main" id="{C0457ED4-DCBF-945B-2BD6-52BC5B73743F}"/>
              </a:ext>
            </a:extLst>
          </p:cNvPr>
          <p:cNvSpPr txBox="1"/>
          <p:nvPr/>
        </p:nvSpPr>
        <p:spPr>
          <a:xfrm>
            <a:off x="298439" y="772861"/>
            <a:ext cx="6096000" cy="400110"/>
          </a:xfrm>
          <a:prstGeom prst="rect">
            <a:avLst/>
          </a:prstGeom>
          <a:noFill/>
        </p:spPr>
        <p:txBody>
          <a:bodyPr wrap="square">
            <a:spAutoFit/>
          </a:bodyPr>
          <a:lstStyle/>
          <a:p>
            <a:r>
              <a:rPr lang="en-US" sz="2000">
                <a:solidFill>
                  <a:schemeClr val="accent1">
                    <a:lumMod val="50000"/>
                    <a:lumOff val="50000"/>
                  </a:schemeClr>
                </a:solidFill>
                <a:latin typeface="Arial"/>
                <a:cs typeface="Arial"/>
              </a:rPr>
              <a:t>3.3d </a:t>
            </a:r>
            <a:endParaRPr lang="en-AU" sz="2000"/>
          </a:p>
        </p:txBody>
      </p:sp>
      <p:sp>
        <p:nvSpPr>
          <p:cNvPr id="16" name="Rectangle: Rounded Corners 12">
            <a:extLst>
              <a:ext uri="{FF2B5EF4-FFF2-40B4-BE49-F238E27FC236}">
                <a16:creationId xmlns:a16="http://schemas.microsoft.com/office/drawing/2014/main" id="{A9CFBEDD-6348-04DD-5841-3D34D46498E9}"/>
              </a:ext>
            </a:extLst>
          </p:cNvPr>
          <p:cNvSpPr/>
          <p:nvPr/>
        </p:nvSpPr>
        <p:spPr>
          <a:xfrm>
            <a:off x="408020" y="1375789"/>
            <a:ext cx="7041934" cy="545601"/>
          </a:xfrm>
          <a:prstGeom prst="round2Same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solidFill>
                  <a:schemeClr val="bg1"/>
                </a:solidFill>
                <a:cs typeface="Arial"/>
              </a:rPr>
              <a:t>Point of view shot</a:t>
            </a:r>
            <a:endParaRPr lang="en-US" sz="1800" b="1" dirty="0">
              <a:solidFill>
                <a:schemeClr val="bg1"/>
              </a:solidFill>
            </a:endParaRPr>
          </a:p>
        </p:txBody>
      </p:sp>
      <p:sp>
        <p:nvSpPr>
          <p:cNvPr id="2" name="Rectangle: Rounded Corners 7">
            <a:extLst>
              <a:ext uri="{FF2B5EF4-FFF2-40B4-BE49-F238E27FC236}">
                <a16:creationId xmlns:a16="http://schemas.microsoft.com/office/drawing/2014/main" id="{56F5E759-7D7F-A0C5-0E9B-3951FDD27518}"/>
              </a:ext>
            </a:extLst>
          </p:cNvPr>
          <p:cNvSpPr/>
          <p:nvPr/>
        </p:nvSpPr>
        <p:spPr>
          <a:xfrm>
            <a:off x="408020" y="1924633"/>
            <a:ext cx="7041934" cy="1624049"/>
          </a:xfrm>
          <a:prstGeom prst="round2SameRect">
            <a:avLst>
              <a:gd name="adj1" fmla="val 0"/>
              <a:gd name="adj2" fmla="val 4340"/>
            </a:avLst>
          </a:prstGeom>
          <a:solidFill>
            <a:schemeClr val="tx2">
              <a:lumMod val="20000"/>
              <a:lumOff val="80000"/>
            </a:schemeClr>
          </a:solidFill>
          <a:ln w="38100">
            <a:solidFill>
              <a:schemeClr val="tx2"/>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285750" indent="-285750">
              <a:lnSpc>
                <a:spcPct val="114000"/>
              </a:lnSpc>
              <a:spcAft>
                <a:spcPts val="600"/>
              </a:spcAft>
              <a:buFont typeface="Arial" panose="020B0604020202020204" pitchFamily="34" charset="0"/>
              <a:buChar char="•"/>
            </a:pPr>
            <a:r>
              <a:rPr lang="en-US" sz="1600" dirty="0">
                <a:solidFill>
                  <a:schemeClr val="tx1"/>
                </a:solidFill>
                <a:cs typeface="Arial"/>
              </a:rPr>
              <a:t>This shot shows the scene from a character's point of view, allowing the audience to see through their eyes and share the emotions and experience of the character. </a:t>
            </a:r>
          </a:p>
          <a:p>
            <a:pPr marL="285750" indent="-285750">
              <a:lnSpc>
                <a:spcPct val="114000"/>
              </a:lnSpc>
              <a:spcAft>
                <a:spcPts val="600"/>
              </a:spcAft>
              <a:buFont typeface="Arial" panose="020B0604020202020204" pitchFamily="34" charset="0"/>
              <a:buChar char="•"/>
            </a:pPr>
            <a:r>
              <a:rPr lang="en-US" sz="1600" dirty="0">
                <a:solidFill>
                  <a:schemeClr val="tx1"/>
                </a:solidFill>
                <a:cs typeface="Arial"/>
              </a:rPr>
              <a:t>Some common examples are of a character waking up, drifting into unconsciousness, or looking through binoculars.</a:t>
            </a:r>
            <a:endParaRPr lang="en-US" sz="1600" dirty="0">
              <a:solidFill>
                <a:schemeClr val="tx1"/>
              </a:solidFill>
            </a:endParaRPr>
          </a:p>
        </p:txBody>
      </p:sp>
      <p:pic>
        <p:nvPicPr>
          <p:cNvPr id="22" name="Picture 21" descr="A close-up view of a person's legs clad in blue jeans, with well-worn brown leather shoes resting casually on the wooden railroad tracks. The metal rails run straight into the distance, surrounded by gravel and grass.">
            <a:extLst>
              <a:ext uri="{FF2B5EF4-FFF2-40B4-BE49-F238E27FC236}">
                <a16:creationId xmlns:a16="http://schemas.microsoft.com/office/drawing/2014/main" id="{617CC332-F732-6C55-5A03-524F0F4E89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2237" y="571220"/>
            <a:ext cx="1978529" cy="3020865"/>
          </a:xfrm>
          <a:prstGeom prst="roundRect">
            <a:avLst>
              <a:gd name="adj" fmla="val 16667"/>
            </a:avLst>
          </a:prstGeom>
          <a:ln>
            <a:noFill/>
          </a:ln>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E43E01FC-F64C-3F3D-9AAE-19890D9A9703}"/>
              </a:ext>
            </a:extLst>
          </p:cNvPr>
          <p:cNvSpPr txBox="1"/>
          <p:nvPr/>
        </p:nvSpPr>
        <p:spPr>
          <a:xfrm>
            <a:off x="7762237" y="3627403"/>
            <a:ext cx="3305063" cy="400110"/>
          </a:xfrm>
          <a:prstGeom prst="rect">
            <a:avLst/>
          </a:prstGeom>
          <a:noFill/>
        </p:spPr>
        <p:txBody>
          <a:bodyPr wrap="square">
            <a:spAutoFit/>
          </a:bodyPr>
          <a:lstStyle/>
          <a:p>
            <a:r>
              <a:rPr lang="en-AU" sz="1000" dirty="0">
                <a:hlinkClick r:id="rId4"/>
              </a:rPr>
              <a:t>Point of View of a Person Sitting on a Railroad Tack</a:t>
            </a:r>
            <a:r>
              <a:rPr lang="en-AU" sz="1000" dirty="0"/>
              <a:t> by </a:t>
            </a:r>
            <a:r>
              <a:rPr lang="en-AU" sz="1000" i="0" dirty="0">
                <a:solidFill>
                  <a:srgbClr val="4A4A4A"/>
                </a:solidFill>
                <a:effectLst/>
              </a:rPr>
              <a:t>Erik Mclean is </a:t>
            </a:r>
            <a:r>
              <a:rPr lang="en-AU" sz="1000" dirty="0"/>
              <a:t>licenced under </a:t>
            </a:r>
            <a:r>
              <a:rPr lang="en-AU" sz="1000" dirty="0">
                <a:hlinkClick r:id="rId5"/>
              </a:rPr>
              <a:t>Pexels License</a:t>
            </a:r>
            <a:endParaRPr lang="en-AU" sz="1000" dirty="0"/>
          </a:p>
        </p:txBody>
      </p:sp>
      <p:sp>
        <p:nvSpPr>
          <p:cNvPr id="20" name="Rectangle: Rounded Corners 12">
            <a:extLst>
              <a:ext uri="{FF2B5EF4-FFF2-40B4-BE49-F238E27FC236}">
                <a16:creationId xmlns:a16="http://schemas.microsoft.com/office/drawing/2014/main" id="{A3268FB9-6C75-351D-C8D3-BCD47B798CC2}"/>
              </a:ext>
            </a:extLst>
          </p:cNvPr>
          <p:cNvSpPr/>
          <p:nvPr/>
        </p:nvSpPr>
        <p:spPr>
          <a:xfrm>
            <a:off x="408020" y="4110014"/>
            <a:ext cx="7041934" cy="545601"/>
          </a:xfrm>
          <a:prstGeom prst="round2Same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solidFill>
                  <a:schemeClr val="bg1"/>
                </a:solidFill>
                <a:cs typeface="Arial"/>
              </a:rPr>
              <a:t>Establishing shot</a:t>
            </a:r>
            <a:endParaRPr lang="en-US" sz="1800" b="1" dirty="0">
              <a:solidFill>
                <a:schemeClr val="bg1"/>
              </a:solidFill>
            </a:endParaRPr>
          </a:p>
        </p:txBody>
      </p:sp>
      <p:sp>
        <p:nvSpPr>
          <p:cNvPr id="18" name="Rectangle: Rounded Corners 7">
            <a:extLst>
              <a:ext uri="{FF2B5EF4-FFF2-40B4-BE49-F238E27FC236}">
                <a16:creationId xmlns:a16="http://schemas.microsoft.com/office/drawing/2014/main" id="{1DF52A1F-6FDC-9E7A-D2FA-64D0593C5461}"/>
              </a:ext>
            </a:extLst>
          </p:cNvPr>
          <p:cNvSpPr/>
          <p:nvPr/>
        </p:nvSpPr>
        <p:spPr>
          <a:xfrm>
            <a:off x="408020" y="4658858"/>
            <a:ext cx="7041934" cy="1618555"/>
          </a:xfrm>
          <a:prstGeom prst="round2SameRect">
            <a:avLst>
              <a:gd name="adj1" fmla="val 0"/>
              <a:gd name="adj2" fmla="val 4340"/>
            </a:avLst>
          </a:prstGeom>
          <a:solidFill>
            <a:schemeClr val="tx2">
              <a:lumMod val="20000"/>
              <a:lumOff val="80000"/>
            </a:schemeClr>
          </a:solidFill>
          <a:ln w="38100">
            <a:solidFill>
              <a:schemeClr val="tx2"/>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285750" indent="-285750">
              <a:lnSpc>
                <a:spcPct val="114000"/>
              </a:lnSpc>
              <a:spcAft>
                <a:spcPts val="600"/>
              </a:spcAft>
              <a:buFont typeface="Arial" panose="020B0604020202020204" pitchFamily="34" charset="0"/>
              <a:buChar char="•"/>
            </a:pPr>
            <a:r>
              <a:rPr lang="en-US" sz="1600" dirty="0">
                <a:solidFill>
                  <a:schemeClr val="tx1"/>
                </a:solidFill>
                <a:cs typeface="Arial"/>
              </a:rPr>
              <a:t>This is usually a long shot or extreme long shot used at the beginning of a scene to show the setting.</a:t>
            </a:r>
          </a:p>
          <a:p>
            <a:pPr marL="285750" indent="-285750">
              <a:lnSpc>
                <a:spcPct val="114000"/>
              </a:lnSpc>
              <a:spcAft>
                <a:spcPts val="600"/>
              </a:spcAft>
              <a:buFont typeface="Arial" panose="020B0604020202020204" pitchFamily="34" charset="0"/>
              <a:buChar char="•"/>
            </a:pPr>
            <a:r>
              <a:rPr lang="en-US" sz="1600" dirty="0">
                <a:solidFill>
                  <a:schemeClr val="tx1"/>
                </a:solidFill>
                <a:cs typeface="Arial"/>
              </a:rPr>
              <a:t>It helps the audience understand where the scene is taking place, provides visual clues regarding the time of day, shows the general situation and sets the time or context for what's about to happen.</a:t>
            </a:r>
          </a:p>
        </p:txBody>
      </p:sp>
      <p:pic>
        <p:nvPicPr>
          <p:cNvPr id="24" name="Picture 23" descr="Bright modern kitchen and dining area with a black-and-white checkered floor, white cabinets, a central island, wooden dining table and chairs, and a large window letting in natural light.">
            <a:extLst>
              <a:ext uri="{FF2B5EF4-FFF2-40B4-BE49-F238E27FC236}">
                <a16:creationId xmlns:a16="http://schemas.microsoft.com/office/drawing/2014/main" id="{F7628319-FCF0-899D-E755-F646F7498E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62238" y="4061396"/>
            <a:ext cx="3305063" cy="2205771"/>
          </a:xfrm>
          <a:prstGeom prst="roundRect">
            <a:avLst>
              <a:gd name="adj" fmla="val 16667"/>
            </a:avLst>
          </a:prstGeom>
          <a:ln>
            <a:noFill/>
          </a:ln>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8B365C8F-542D-4080-F0FC-DA82A9DD25DE}"/>
              </a:ext>
            </a:extLst>
          </p:cNvPr>
          <p:cNvSpPr txBox="1"/>
          <p:nvPr/>
        </p:nvSpPr>
        <p:spPr>
          <a:xfrm>
            <a:off x="7762237" y="6235166"/>
            <a:ext cx="3305064" cy="603050"/>
          </a:xfrm>
          <a:prstGeom prst="rect">
            <a:avLst/>
          </a:prstGeom>
          <a:noFill/>
        </p:spPr>
        <p:txBody>
          <a:bodyPr wrap="square">
            <a:spAutoFit/>
          </a:bodyPr>
          <a:lstStyle/>
          <a:p>
            <a:pPr algn="l">
              <a:lnSpc>
                <a:spcPts val="2100"/>
              </a:lnSpc>
            </a:pPr>
            <a:r>
              <a:rPr lang="en-AU" sz="1000" dirty="0">
                <a:hlinkClick r:id="rId7"/>
              </a:rPr>
              <a:t>Interior of stylish kitchen with dining table </a:t>
            </a:r>
            <a:r>
              <a:rPr lang="en-AU" sz="1000" dirty="0"/>
              <a:t>by Max </a:t>
            </a:r>
            <a:r>
              <a:rPr lang="en-AU" sz="1000" b="0" i="0" u="none" strike="noStrike" dirty="0" err="1">
                <a:solidFill>
                  <a:srgbClr val="191919"/>
                </a:solidFill>
                <a:effectLst/>
              </a:rPr>
              <a:t>Vakhtbovycn</a:t>
            </a:r>
            <a:r>
              <a:rPr lang="en-AU" sz="1000" b="0" i="0" u="none" strike="noStrike" dirty="0">
                <a:solidFill>
                  <a:srgbClr val="191919"/>
                </a:solidFill>
                <a:effectLst/>
              </a:rPr>
              <a:t> </a:t>
            </a:r>
            <a:r>
              <a:rPr lang="en-AU" sz="1000" i="0" dirty="0">
                <a:solidFill>
                  <a:srgbClr val="4A4A4A"/>
                </a:solidFill>
                <a:effectLst/>
              </a:rPr>
              <a:t>is </a:t>
            </a:r>
            <a:r>
              <a:rPr lang="en-AU" sz="1000" dirty="0"/>
              <a:t>licenced under </a:t>
            </a:r>
            <a:r>
              <a:rPr lang="en-AU" sz="1000" dirty="0">
                <a:hlinkClick r:id="rId5"/>
              </a:rPr>
              <a:t>Pexels License</a:t>
            </a:r>
            <a:endParaRPr lang="en-AU" sz="1000" b="0" i="0" u="none" strike="noStrike" dirty="0">
              <a:solidFill>
                <a:srgbClr val="191919"/>
              </a:solidFill>
              <a:effectLst/>
              <a:hlinkClick r:id="rId8"/>
            </a:endParaRPr>
          </a:p>
        </p:txBody>
      </p:sp>
      <p:sp>
        <p:nvSpPr>
          <p:cNvPr id="14" name="Slide Number Placeholder 13">
            <a:extLst>
              <a:ext uri="{FF2B5EF4-FFF2-40B4-BE49-F238E27FC236}">
                <a16:creationId xmlns:a16="http://schemas.microsoft.com/office/drawing/2014/main" id="{A908404C-1F9D-39CC-4FD7-52D2FF719BF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75</a:t>
            </a:fld>
            <a:endParaRPr lang="en-AU"/>
          </a:p>
        </p:txBody>
      </p:sp>
    </p:spTree>
    <p:extLst>
      <p:ext uri="{BB962C8B-B14F-4D97-AF65-F5344CB8AC3E}">
        <p14:creationId xmlns:p14="http://schemas.microsoft.com/office/powerpoint/2010/main" val="264956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6A40F7-6F1B-3DA4-51E8-4A3175C98E1A}"/>
              </a:ext>
            </a:extLst>
          </p:cNvPr>
          <p:cNvSpPr>
            <a:spLocks noGrp="1"/>
          </p:cNvSpPr>
          <p:nvPr>
            <p:ph type="title"/>
          </p:nvPr>
        </p:nvSpPr>
        <p:spPr/>
        <p:txBody>
          <a:bodyPr/>
          <a:lstStyle/>
          <a:p>
            <a:r>
              <a:rPr lang="en-US">
                <a:latin typeface="+mj-lt"/>
                <a:cs typeface="Arial"/>
              </a:rPr>
              <a:t>Camera angles activity</a:t>
            </a:r>
            <a:endParaRPr lang="en-US">
              <a:latin typeface="+mj-lt"/>
            </a:endParaRPr>
          </a:p>
        </p:txBody>
      </p:sp>
      <p:sp>
        <p:nvSpPr>
          <p:cNvPr id="6" name="TextBox 5">
            <a:extLst>
              <a:ext uri="{FF2B5EF4-FFF2-40B4-BE49-F238E27FC236}">
                <a16:creationId xmlns:a16="http://schemas.microsoft.com/office/drawing/2014/main" id="{8682A937-89AC-B941-BF1B-A624C9C40473}"/>
              </a:ext>
            </a:extLst>
          </p:cNvPr>
          <p:cNvSpPr txBox="1"/>
          <p:nvPr/>
        </p:nvSpPr>
        <p:spPr>
          <a:xfrm>
            <a:off x="359999" y="894900"/>
            <a:ext cx="6096000" cy="400110"/>
          </a:xfrm>
          <a:prstGeom prst="rect">
            <a:avLst/>
          </a:prstGeom>
          <a:noFill/>
        </p:spPr>
        <p:txBody>
          <a:bodyPr wrap="square">
            <a:spAutoFit/>
          </a:bodyPr>
          <a:lstStyle/>
          <a:p>
            <a:r>
              <a:rPr lang="en-US" sz="2000" dirty="0">
                <a:solidFill>
                  <a:schemeClr val="accent1">
                    <a:lumMod val="50000"/>
                    <a:lumOff val="50000"/>
                  </a:schemeClr>
                </a:solidFill>
                <a:latin typeface="+mj-lt"/>
                <a:cs typeface="Arial"/>
              </a:rPr>
              <a:t>3.3e</a:t>
            </a:r>
            <a:endParaRPr lang="en-AU" sz="2000" dirty="0">
              <a:latin typeface="+mj-lt"/>
            </a:endParaRPr>
          </a:p>
        </p:txBody>
      </p:sp>
      <p:sp>
        <p:nvSpPr>
          <p:cNvPr id="9" name="Rectangle: Rounded Corners 8">
            <a:extLst>
              <a:ext uri="{FF2B5EF4-FFF2-40B4-BE49-F238E27FC236}">
                <a16:creationId xmlns:a16="http://schemas.microsoft.com/office/drawing/2014/main" id="{8CD97DFB-3C5D-015F-2D6E-95CFBFE6BEA6}"/>
              </a:ext>
            </a:extLst>
          </p:cNvPr>
          <p:cNvSpPr/>
          <p:nvPr/>
        </p:nvSpPr>
        <p:spPr>
          <a:xfrm>
            <a:off x="349248" y="1684420"/>
            <a:ext cx="4222752" cy="4514249"/>
          </a:xfrm>
          <a:prstGeom prst="roundRect">
            <a:avLst>
              <a:gd name="adj" fmla="val 6952"/>
            </a:avLst>
          </a:prstGeom>
          <a:solidFill>
            <a:schemeClr val="accent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50000"/>
              </a:lnSpc>
              <a:spcAft>
                <a:spcPts val="1200"/>
              </a:spcAft>
              <a:buFont typeface="+mj-lt"/>
              <a:buAutoNum type="arabicPeriod"/>
            </a:pPr>
            <a:r>
              <a:rPr lang="en-US" sz="1800" dirty="0">
                <a:solidFill>
                  <a:schemeClr val="tx1">
                    <a:lumMod val="90000"/>
                    <a:lumOff val="10000"/>
                  </a:schemeClr>
                </a:solidFill>
                <a:cs typeface="Arial"/>
              </a:rPr>
              <a:t>Access </a:t>
            </a:r>
            <a:r>
              <a:rPr lang="en-US" sz="1800" dirty="0">
                <a:solidFill>
                  <a:schemeClr val="tx1"/>
                </a:solidFill>
                <a:cs typeface="Arial"/>
              </a:rPr>
              <a:t>Riverlands</a:t>
            </a:r>
            <a:r>
              <a:rPr lang="en-US" sz="1800" dirty="0">
                <a:solidFill>
                  <a:schemeClr val="tx1">
                    <a:lumMod val="90000"/>
                    <a:lumOff val="10000"/>
                  </a:schemeClr>
                </a:solidFill>
                <a:cs typeface="Arial"/>
              </a:rPr>
              <a:t> (2020) by Sydney Dance Company.</a:t>
            </a:r>
          </a:p>
          <a:p>
            <a:pPr marL="342900" indent="-342900">
              <a:lnSpc>
                <a:spcPct val="150000"/>
              </a:lnSpc>
              <a:spcAft>
                <a:spcPts val="1200"/>
              </a:spcAft>
              <a:buFont typeface="+mj-lt"/>
              <a:buAutoNum type="arabicPeriod"/>
            </a:pPr>
            <a:r>
              <a:rPr lang="en-US" sz="1800" dirty="0">
                <a:solidFill>
                  <a:schemeClr val="tx1">
                    <a:lumMod val="90000"/>
                    <a:lumOff val="10000"/>
                  </a:schemeClr>
                </a:solidFill>
                <a:cs typeface="Arial"/>
              </a:rPr>
              <a:t>How does the bird’s eye view highlight the features of the location?</a:t>
            </a:r>
          </a:p>
          <a:p>
            <a:pPr marL="342900" indent="-342900">
              <a:lnSpc>
                <a:spcPct val="150000"/>
              </a:lnSpc>
              <a:spcAft>
                <a:spcPts val="1200"/>
              </a:spcAft>
              <a:buFont typeface="+mj-lt"/>
              <a:buAutoNum type="arabicPeriod"/>
            </a:pPr>
            <a:r>
              <a:rPr lang="en-US" sz="1800" dirty="0">
                <a:solidFill>
                  <a:schemeClr val="tx1">
                    <a:lumMod val="90000"/>
                    <a:lumOff val="10000"/>
                  </a:schemeClr>
                </a:solidFill>
                <a:cs typeface="Arial"/>
              </a:rPr>
              <a:t>In what ways did the bird’s eye view help you understand the relationship between the dancers and their surroundings?</a:t>
            </a:r>
          </a:p>
        </p:txBody>
      </p:sp>
      <p:pic>
        <p:nvPicPr>
          <p:cNvPr id="5" name="Online Media 4" title="Riverlands: Sydney Dance Company x The Festival Of Place">
            <a:hlinkClick r:id="" action="ppaction://media"/>
            <a:extLst>
              <a:ext uri="{FF2B5EF4-FFF2-40B4-BE49-F238E27FC236}">
                <a16:creationId xmlns:a16="http://schemas.microsoft.com/office/drawing/2014/main" id="{063AEDF8-8C96-5B26-E524-EADD7F9CB751}"/>
              </a:ext>
            </a:extLst>
          </p:cNvPr>
          <p:cNvPicPr>
            <a:picLocks noRot="1" noChangeAspect="1"/>
          </p:cNvPicPr>
          <p:nvPr>
            <a:videoFile r:link="rId1"/>
          </p:nvPr>
        </p:nvPicPr>
        <p:blipFill>
          <a:blip r:embed="rId4"/>
          <a:stretch>
            <a:fillRect/>
          </a:stretch>
        </p:blipFill>
        <p:spPr>
          <a:xfrm>
            <a:off x="5067372" y="1684420"/>
            <a:ext cx="6416628" cy="3625403"/>
          </a:xfrm>
          <a:prstGeom prst="roundRect">
            <a:avLst>
              <a:gd name="adj" fmla="val 9764"/>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59CC2396-0877-0768-FA0A-E3C14820ACDC}"/>
              </a:ext>
            </a:extLst>
          </p:cNvPr>
          <p:cNvSpPr txBox="1"/>
          <p:nvPr/>
        </p:nvSpPr>
        <p:spPr>
          <a:xfrm>
            <a:off x="5067372" y="5403908"/>
            <a:ext cx="6097656" cy="246221"/>
          </a:xfrm>
          <a:prstGeom prst="rect">
            <a:avLst/>
          </a:prstGeom>
          <a:noFill/>
        </p:spPr>
        <p:txBody>
          <a:bodyPr wrap="square">
            <a:spAutoFit/>
          </a:bodyPr>
          <a:lstStyle/>
          <a:p>
            <a:r>
              <a:rPr lang="en-AU" sz="1000" dirty="0">
                <a:hlinkClick r:id="rId5"/>
              </a:rPr>
              <a:t>Riverlands: Sydney Dance Company x The Festival Of Place </a:t>
            </a:r>
            <a:r>
              <a:rPr lang="en-AU" sz="1000" dirty="0"/>
              <a:t>(7:10)</a:t>
            </a:r>
          </a:p>
        </p:txBody>
      </p:sp>
      <p:sp>
        <p:nvSpPr>
          <p:cNvPr id="4" name="Slide Number Placeholder 3">
            <a:extLst>
              <a:ext uri="{FF2B5EF4-FFF2-40B4-BE49-F238E27FC236}">
                <a16:creationId xmlns:a16="http://schemas.microsoft.com/office/drawing/2014/main" id="{EC89B259-148A-B78A-4058-574548660FB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76</a:t>
            </a:fld>
            <a:endParaRPr lang="en-AU" dirty="0"/>
          </a:p>
        </p:txBody>
      </p:sp>
    </p:spTree>
    <p:extLst>
      <p:ext uri="{BB962C8B-B14F-4D97-AF65-F5344CB8AC3E}">
        <p14:creationId xmlns:p14="http://schemas.microsoft.com/office/powerpoint/2010/main" val="321825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8C012A-925D-E205-FB2A-15BB9F97D3D0}"/>
              </a:ext>
            </a:extLst>
          </p:cNvPr>
          <p:cNvSpPr>
            <a:spLocks noGrp="1"/>
          </p:cNvSpPr>
          <p:nvPr>
            <p:ph type="title"/>
          </p:nvPr>
        </p:nvSpPr>
        <p:spPr/>
        <p:txBody>
          <a:bodyPr/>
          <a:lstStyle/>
          <a:p>
            <a:r>
              <a:rPr lang="en-US" dirty="0">
                <a:latin typeface="+mj-lt"/>
                <a:cs typeface="Arial"/>
              </a:rPr>
              <a:t>Camera movement</a:t>
            </a:r>
            <a:endParaRPr lang="en-US" dirty="0">
              <a:latin typeface="+mj-lt"/>
            </a:endParaRPr>
          </a:p>
        </p:txBody>
      </p:sp>
      <p:sp>
        <p:nvSpPr>
          <p:cNvPr id="6" name="TextBox 5">
            <a:extLst>
              <a:ext uri="{FF2B5EF4-FFF2-40B4-BE49-F238E27FC236}">
                <a16:creationId xmlns:a16="http://schemas.microsoft.com/office/drawing/2014/main" id="{04DC3F88-F130-7DF0-A679-29CB070F5901}"/>
              </a:ext>
            </a:extLst>
          </p:cNvPr>
          <p:cNvSpPr txBox="1"/>
          <p:nvPr/>
        </p:nvSpPr>
        <p:spPr>
          <a:xfrm>
            <a:off x="360000" y="912945"/>
            <a:ext cx="6096000" cy="400110"/>
          </a:xfrm>
          <a:prstGeom prst="rect">
            <a:avLst/>
          </a:prstGeom>
          <a:noFill/>
        </p:spPr>
        <p:txBody>
          <a:bodyPr wrap="square">
            <a:spAutoFit/>
          </a:bodyPr>
          <a:lstStyle/>
          <a:p>
            <a:r>
              <a:rPr lang="en-US" sz="2000" dirty="0">
                <a:solidFill>
                  <a:schemeClr val="accent1">
                    <a:lumMod val="50000"/>
                    <a:lumOff val="50000"/>
                  </a:schemeClr>
                </a:solidFill>
                <a:latin typeface="+mj-lt"/>
                <a:cs typeface="Arial"/>
              </a:rPr>
              <a:t>3.4a</a:t>
            </a:r>
            <a:endParaRPr lang="en-AU" sz="2000" dirty="0">
              <a:latin typeface="+mj-lt"/>
            </a:endParaRPr>
          </a:p>
        </p:txBody>
      </p:sp>
      <p:sp>
        <p:nvSpPr>
          <p:cNvPr id="5" name="Text Placeholder 4">
            <a:extLst>
              <a:ext uri="{FF2B5EF4-FFF2-40B4-BE49-F238E27FC236}">
                <a16:creationId xmlns:a16="http://schemas.microsoft.com/office/drawing/2014/main" id="{125BEA89-6A36-80F8-A0CC-C6B31561E24C}"/>
              </a:ext>
            </a:extLst>
          </p:cNvPr>
          <p:cNvSpPr>
            <a:spLocks noGrp="1"/>
          </p:cNvSpPr>
          <p:nvPr>
            <p:ph type="body" sz="quarter" idx="17"/>
          </p:nvPr>
        </p:nvSpPr>
        <p:spPr>
          <a:xfrm>
            <a:off x="360000" y="1567086"/>
            <a:ext cx="6008143" cy="4807835"/>
          </a:xfrm>
        </p:spPr>
        <p:txBody>
          <a:bodyPr/>
          <a:lstStyle/>
          <a:p>
            <a:r>
              <a:rPr lang="en-US" sz="1800" dirty="0">
                <a:latin typeface="+mn-lt"/>
                <a:cs typeface="Arial"/>
              </a:rPr>
              <a:t>The way the camera moves in relation to the dancer(s) and the space around them greatly shapes how the viewer experiences the movement. </a:t>
            </a:r>
          </a:p>
          <a:p>
            <a:r>
              <a:rPr lang="en-US" sz="1800" dirty="0">
                <a:latin typeface="+mn-lt"/>
                <a:cs typeface="Arial"/>
              </a:rPr>
              <a:t>How can you move the camera:</a:t>
            </a:r>
          </a:p>
          <a:p>
            <a:pPr marL="342900" indent="-342900">
              <a:buFont typeface="+mj-lt"/>
              <a:buAutoNum type="arabicPeriod"/>
            </a:pPr>
            <a:r>
              <a:rPr lang="en-US" sz="1800" dirty="0">
                <a:latin typeface="+mn-lt"/>
                <a:cs typeface="Arial"/>
              </a:rPr>
              <a:t>The camera remains fixed in space, usually with a tripod or gimbal. The lens may or may not move (static or panning).</a:t>
            </a:r>
          </a:p>
          <a:p>
            <a:pPr marL="342900" indent="-342900">
              <a:buFont typeface="+mj-lt"/>
              <a:buAutoNum type="arabicPeriod"/>
            </a:pPr>
            <a:r>
              <a:rPr lang="en-US" sz="1800" dirty="0">
                <a:latin typeface="+mn-lt"/>
                <a:cs typeface="Arial"/>
              </a:rPr>
              <a:t>The camera can be used to navigate through the space (towards, away, past, or around a dancer or object). </a:t>
            </a:r>
          </a:p>
        </p:txBody>
      </p:sp>
      <p:pic>
        <p:nvPicPr>
          <p:cNvPr id="7" name="6943197-hd_1920_1080_25fps" descr="Wide panning shot of a river waterfall: water cascades over moss-covered rocks into a flowing stream, framed by a riverbank under soft natural light. ">
            <a:hlinkClick r:id="" action="ppaction://media"/>
            <a:extLst>
              <a:ext uri="{FF2B5EF4-FFF2-40B4-BE49-F238E27FC236}">
                <a16:creationId xmlns:a16="http://schemas.microsoft.com/office/drawing/2014/main" id="{CAD67E6A-7AE1-B8C8-8D8D-463B09DC31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97566" y="1567086"/>
            <a:ext cx="4834434" cy="2826493"/>
          </a:xfrm>
          <a:prstGeom prst="roundRect">
            <a:avLst>
              <a:gd name="adj" fmla="val 9175"/>
            </a:avLst>
          </a:prstGeom>
          <a:ln>
            <a:no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E8A101BB-A357-B55C-1E48-2BC9044228C7}"/>
              </a:ext>
            </a:extLst>
          </p:cNvPr>
          <p:cNvSpPr txBox="1"/>
          <p:nvPr/>
        </p:nvSpPr>
        <p:spPr>
          <a:xfrm>
            <a:off x="6997566" y="4473466"/>
            <a:ext cx="4419943" cy="246221"/>
          </a:xfrm>
          <a:prstGeom prst="rect">
            <a:avLst/>
          </a:prstGeom>
          <a:noFill/>
        </p:spPr>
        <p:txBody>
          <a:bodyPr wrap="square" lIns="91440" tIns="45720" rIns="91440" bIns="45720" anchor="t">
            <a:spAutoFit/>
          </a:bodyPr>
          <a:lstStyle/>
          <a:p>
            <a:r>
              <a:rPr lang="en-AU" sz="1000" dirty="0">
                <a:hlinkClick r:id="rId5"/>
              </a:rPr>
              <a:t>Panning Shot of a Water Falls in the River </a:t>
            </a:r>
            <a:r>
              <a:rPr lang="en-AU" sz="1000" dirty="0"/>
              <a:t> (0:09)</a:t>
            </a:r>
            <a:endParaRPr lang="en-AU" sz="1000" dirty="0">
              <a:cs typeface="Arial"/>
            </a:endParaRPr>
          </a:p>
        </p:txBody>
      </p:sp>
      <p:sp>
        <p:nvSpPr>
          <p:cNvPr id="4" name="Slide Number Placeholder 3">
            <a:extLst>
              <a:ext uri="{FF2B5EF4-FFF2-40B4-BE49-F238E27FC236}">
                <a16:creationId xmlns:a16="http://schemas.microsoft.com/office/drawing/2014/main" id="{89FEE56C-14E5-9C61-F785-A749B1F2CB9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77</a:t>
            </a:fld>
            <a:endParaRPr lang="en-AU" dirty="0"/>
          </a:p>
        </p:txBody>
      </p:sp>
    </p:spTree>
    <p:extLst>
      <p:ext uri="{BB962C8B-B14F-4D97-AF65-F5344CB8AC3E}">
        <p14:creationId xmlns:p14="http://schemas.microsoft.com/office/powerpoint/2010/main" val="386479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624509-19E6-F3A7-88E3-FA6C54E74673}"/>
              </a:ext>
            </a:extLst>
          </p:cNvPr>
          <p:cNvSpPr>
            <a:spLocks noGrp="1"/>
          </p:cNvSpPr>
          <p:nvPr>
            <p:ph type="title"/>
          </p:nvPr>
        </p:nvSpPr>
        <p:spPr/>
        <p:txBody>
          <a:bodyPr/>
          <a:lstStyle/>
          <a:p>
            <a:r>
              <a:rPr lang="en-US">
                <a:latin typeface="+mj-lt"/>
                <a:cs typeface="Arial"/>
              </a:rPr>
              <a:t> Types of camera movements </a:t>
            </a:r>
            <a:endParaRPr lang="en-AU">
              <a:latin typeface="+mj-lt"/>
            </a:endParaRPr>
          </a:p>
        </p:txBody>
      </p:sp>
      <p:sp>
        <p:nvSpPr>
          <p:cNvPr id="5" name="TextBox 4">
            <a:extLst>
              <a:ext uri="{FF2B5EF4-FFF2-40B4-BE49-F238E27FC236}">
                <a16:creationId xmlns:a16="http://schemas.microsoft.com/office/drawing/2014/main" id="{6B454D38-B073-6C7B-E8A1-4B07DCF098B9}"/>
              </a:ext>
            </a:extLst>
          </p:cNvPr>
          <p:cNvSpPr txBox="1"/>
          <p:nvPr/>
        </p:nvSpPr>
        <p:spPr>
          <a:xfrm>
            <a:off x="360000" y="867573"/>
            <a:ext cx="6096000" cy="400110"/>
          </a:xfrm>
          <a:prstGeom prst="rect">
            <a:avLst/>
          </a:prstGeom>
          <a:noFill/>
        </p:spPr>
        <p:txBody>
          <a:bodyPr wrap="square">
            <a:spAutoFit/>
          </a:bodyPr>
          <a:lstStyle/>
          <a:p>
            <a:r>
              <a:rPr lang="en-US" sz="2000">
                <a:solidFill>
                  <a:schemeClr val="accent1">
                    <a:lumMod val="50000"/>
                    <a:lumOff val="50000"/>
                  </a:schemeClr>
                </a:solidFill>
                <a:latin typeface="+mj-lt"/>
                <a:cs typeface="Arial"/>
              </a:rPr>
              <a:t>3.4b</a:t>
            </a:r>
            <a:endParaRPr lang="en-AU" sz="2000">
              <a:latin typeface="+mj-lt"/>
            </a:endParaRPr>
          </a:p>
        </p:txBody>
      </p:sp>
      <p:graphicFrame>
        <p:nvGraphicFramePr>
          <p:cNvPr id="6" name="Table 5">
            <a:extLst>
              <a:ext uri="{FF2B5EF4-FFF2-40B4-BE49-F238E27FC236}">
                <a16:creationId xmlns:a16="http://schemas.microsoft.com/office/drawing/2014/main" id="{C036E6F0-7304-9F77-2C82-5784D0D4C830}"/>
              </a:ext>
            </a:extLst>
          </p:cNvPr>
          <p:cNvGraphicFramePr>
            <a:graphicFrameLocks noGrp="1"/>
          </p:cNvGraphicFramePr>
          <p:nvPr>
            <p:extLst>
              <p:ext uri="{D42A27DB-BD31-4B8C-83A1-F6EECF244321}">
                <p14:modId xmlns:p14="http://schemas.microsoft.com/office/powerpoint/2010/main" val="2323394034"/>
              </p:ext>
            </p:extLst>
          </p:nvPr>
        </p:nvGraphicFramePr>
        <p:xfrm>
          <a:off x="354000" y="1415214"/>
          <a:ext cx="11484000" cy="4042310"/>
        </p:xfrm>
        <a:graphic>
          <a:graphicData uri="http://schemas.openxmlformats.org/drawingml/2006/table">
            <a:tbl>
              <a:tblPr firstRow="1" bandRow="1">
                <a:tableStyleId>{B301B821-A1FF-4177-AEE7-76D212191A09}</a:tableStyleId>
              </a:tblPr>
              <a:tblGrid>
                <a:gridCol w="1899343">
                  <a:extLst>
                    <a:ext uri="{9D8B030D-6E8A-4147-A177-3AD203B41FA5}">
                      <a16:colId xmlns:a16="http://schemas.microsoft.com/office/drawing/2014/main" val="3773630942"/>
                    </a:ext>
                  </a:extLst>
                </a:gridCol>
                <a:gridCol w="9584657">
                  <a:extLst>
                    <a:ext uri="{9D8B030D-6E8A-4147-A177-3AD203B41FA5}">
                      <a16:colId xmlns:a16="http://schemas.microsoft.com/office/drawing/2014/main" val="3407312596"/>
                    </a:ext>
                  </a:extLst>
                </a:gridCol>
              </a:tblGrid>
              <a:tr h="425070">
                <a:tc>
                  <a:txBody>
                    <a:bodyPr/>
                    <a:lstStyle/>
                    <a:p>
                      <a:pPr>
                        <a:lnSpc>
                          <a:spcPct val="114000"/>
                        </a:lnSpc>
                        <a:spcAft>
                          <a:spcPts val="600"/>
                        </a:spcAft>
                      </a:pPr>
                      <a:r>
                        <a:rPr lang="en-AU" dirty="0">
                          <a:solidFill>
                            <a:schemeClr val="bg1"/>
                          </a:solidFill>
                        </a:rPr>
                        <a:t>Type of shot</a:t>
                      </a:r>
                      <a:endParaRPr lang="en-AU" dirty="0">
                        <a:solidFill>
                          <a:schemeClr val="bg1"/>
                        </a:solidFill>
                        <a:latin typeface="+mj-lt"/>
                      </a:endParaRP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a:lnSpc>
                          <a:spcPct val="114000"/>
                        </a:lnSpc>
                        <a:spcAft>
                          <a:spcPts val="600"/>
                        </a:spcAft>
                      </a:pPr>
                      <a:r>
                        <a:rPr lang="en-AU" dirty="0">
                          <a:solidFill>
                            <a:schemeClr val="bg1"/>
                          </a:solidFill>
                        </a:rPr>
                        <a:t>Description</a:t>
                      </a:r>
                      <a:endParaRPr lang="en-AU" dirty="0">
                        <a:solidFill>
                          <a:schemeClr val="bg1"/>
                        </a:solidFill>
                        <a:latin typeface="+mj-lt"/>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545432952"/>
                  </a:ext>
                </a:extLst>
              </a:tr>
              <a:tr h="425070">
                <a:tc>
                  <a:txBody>
                    <a:bodyPr/>
                    <a:lstStyle/>
                    <a:p>
                      <a:pPr>
                        <a:lnSpc>
                          <a:spcPct val="114000"/>
                        </a:lnSpc>
                        <a:spcAft>
                          <a:spcPts val="600"/>
                        </a:spcAft>
                      </a:pPr>
                      <a:r>
                        <a:rPr lang="en-AU" b="1" dirty="0"/>
                        <a:t>Tilt</a:t>
                      </a:r>
                      <a:endParaRPr lang="en-AU" b="1" dirty="0">
                        <a:latin typeface="+mn-lt"/>
                      </a:endParaRP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285750" indent="-285750">
                        <a:lnSpc>
                          <a:spcPct val="114000"/>
                        </a:lnSpc>
                        <a:spcAft>
                          <a:spcPts val="600"/>
                        </a:spcAft>
                        <a:buFont typeface="Arial" panose="020B0604020202020204" pitchFamily="34" charset="0"/>
                        <a:buChar char="•"/>
                      </a:pPr>
                      <a:r>
                        <a:rPr lang="en-AU" dirty="0"/>
                        <a:t>Moving the camera’s lens up or down while tripod remains in the same position.</a:t>
                      </a:r>
                      <a:endParaRPr lang="en-AU" dirty="0">
                        <a:latin typeface="+mn-lt"/>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67717739"/>
                  </a:ext>
                </a:extLst>
              </a:tr>
              <a:tr h="425070">
                <a:tc>
                  <a:txBody>
                    <a:bodyPr/>
                    <a:lstStyle/>
                    <a:p>
                      <a:pPr>
                        <a:lnSpc>
                          <a:spcPct val="114000"/>
                        </a:lnSpc>
                        <a:spcAft>
                          <a:spcPts val="600"/>
                        </a:spcAft>
                      </a:pPr>
                      <a:r>
                        <a:rPr lang="en-AU" b="1" dirty="0"/>
                        <a:t>Pan</a:t>
                      </a:r>
                      <a:endParaRPr lang="en-AU" b="1" dirty="0">
                        <a:latin typeface="+mn-lt"/>
                      </a:endParaRPr>
                    </a:p>
                  </a:txBody>
                  <a:tcP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285750" indent="-285750">
                        <a:lnSpc>
                          <a:spcPct val="114000"/>
                        </a:lnSpc>
                        <a:spcAft>
                          <a:spcPts val="600"/>
                        </a:spcAft>
                        <a:buFont typeface="Arial" panose="020B0604020202020204" pitchFamily="34" charset="0"/>
                        <a:buChar char="•"/>
                      </a:pPr>
                      <a:r>
                        <a:rPr lang="en-AU" dirty="0"/>
                        <a:t>Moving the camera lens from left to right, or right to left.</a:t>
                      </a:r>
                      <a:endParaRPr lang="en-AU" dirty="0">
                        <a:latin typeface="+mn-lt"/>
                      </a:endParaRPr>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16483879"/>
                  </a:ext>
                </a:extLst>
              </a:tr>
              <a:tr h="776607">
                <a:tc>
                  <a:txBody>
                    <a:bodyPr/>
                    <a:lstStyle/>
                    <a:p>
                      <a:pPr>
                        <a:lnSpc>
                          <a:spcPct val="114000"/>
                        </a:lnSpc>
                        <a:spcAft>
                          <a:spcPts val="600"/>
                        </a:spcAft>
                      </a:pPr>
                      <a:r>
                        <a:rPr lang="en-AU" b="1"/>
                        <a:t>Zoom</a:t>
                      </a:r>
                      <a:endParaRPr lang="en-AU" b="1">
                        <a:latin typeface="+mn-lt"/>
                      </a:endParaRP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285750" indent="-285750">
                        <a:lnSpc>
                          <a:spcPct val="114000"/>
                        </a:lnSpc>
                        <a:spcAft>
                          <a:spcPts val="600"/>
                        </a:spcAft>
                        <a:buFont typeface="Arial" panose="020B0604020202020204" pitchFamily="34" charset="0"/>
                        <a:buChar char="•"/>
                      </a:pPr>
                      <a:r>
                        <a:rPr lang="en-AU" sz="1800" dirty="0">
                          <a:solidFill>
                            <a:schemeClr val="tx1"/>
                          </a:solidFill>
                        </a:rPr>
                        <a:t>Changing the focal length of the lens to make the subject appear closer or further away in the frame.</a:t>
                      </a:r>
                      <a:endParaRPr lang="en-AU" sz="1800" dirty="0">
                        <a:solidFill>
                          <a:schemeClr val="tx1"/>
                        </a:solidFill>
                        <a:latin typeface="+mn-lt"/>
                        <a:cs typeface="Arial"/>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81488566"/>
                  </a:ext>
                </a:extLst>
              </a:tr>
              <a:tr h="776607">
                <a:tc>
                  <a:txBody>
                    <a:bodyPr/>
                    <a:lstStyle/>
                    <a:p>
                      <a:pPr>
                        <a:lnSpc>
                          <a:spcPct val="114000"/>
                        </a:lnSpc>
                        <a:spcAft>
                          <a:spcPts val="600"/>
                        </a:spcAft>
                      </a:pPr>
                      <a:r>
                        <a:rPr lang="en-AU" b="1" dirty="0"/>
                        <a:t>Dolly</a:t>
                      </a:r>
                      <a:endParaRPr lang="en-AU" b="1" dirty="0">
                        <a:latin typeface="+mn-lt"/>
                      </a:endParaRPr>
                    </a:p>
                  </a:txBody>
                  <a:tcP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285750" indent="-285750">
                        <a:lnSpc>
                          <a:spcPct val="114000"/>
                        </a:lnSpc>
                        <a:spcAft>
                          <a:spcPts val="600"/>
                        </a:spcAft>
                        <a:buFont typeface="Arial" panose="020B0604020202020204" pitchFamily="34" charset="0"/>
                        <a:buChar char="•"/>
                      </a:pPr>
                      <a:r>
                        <a:rPr lang="en-AU" sz="1800" dirty="0">
                          <a:solidFill>
                            <a:schemeClr val="tx1"/>
                          </a:solidFill>
                        </a:rPr>
                        <a:t>Moving the camera towards or away from the scene you are filming. The whole camera set up is moved usually on a platform with wheels or tracks.</a:t>
                      </a:r>
                      <a:endParaRPr lang="en-AU" sz="1800" dirty="0">
                        <a:solidFill>
                          <a:schemeClr val="tx1"/>
                        </a:solidFill>
                        <a:latin typeface="+mn-lt"/>
                        <a:cs typeface="Arial"/>
                      </a:endParaRPr>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58882604"/>
                  </a:ext>
                </a:extLst>
              </a:tr>
              <a:tr h="1213886">
                <a:tc>
                  <a:txBody>
                    <a:bodyPr/>
                    <a:lstStyle/>
                    <a:p>
                      <a:pPr>
                        <a:lnSpc>
                          <a:spcPct val="114000"/>
                        </a:lnSpc>
                        <a:spcAft>
                          <a:spcPts val="600"/>
                        </a:spcAft>
                      </a:pPr>
                      <a:r>
                        <a:rPr lang="en-AU" b="1" dirty="0"/>
                        <a:t>Shaky hand shot</a:t>
                      </a:r>
                      <a:endParaRPr lang="en-AU" b="1" dirty="0">
                        <a:latin typeface="+mn-lt"/>
                      </a:endParaRPr>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nSpc>
                          <a:spcPct val="114000"/>
                        </a:lnSpc>
                        <a:spcAft>
                          <a:spcPts val="600"/>
                        </a:spcAft>
                        <a:buFont typeface="Arial" panose="020B0604020202020204" pitchFamily="34" charset="0"/>
                        <a:buChar char="•"/>
                      </a:pPr>
                      <a:r>
                        <a:rPr lang="en-US" sz="1800" dirty="0">
                          <a:solidFill>
                            <a:schemeClr val="tx1"/>
                          </a:solidFill>
                        </a:rPr>
                        <a:t>The camera is held in someone's hands without any </a:t>
                      </a:r>
                      <a:r>
                        <a:rPr lang="en-US" sz="1800" dirty="0" err="1">
                          <a:solidFill>
                            <a:schemeClr val="tx1"/>
                          </a:solidFill>
                        </a:rPr>
                        <a:t>stabilising</a:t>
                      </a:r>
                      <a:r>
                        <a:rPr lang="en-US" sz="1800" dirty="0">
                          <a:solidFill>
                            <a:schemeClr val="tx1"/>
                          </a:solidFill>
                        </a:rPr>
                        <a:t> equipment, so the footage is deliberately shaky or unsteady. </a:t>
                      </a:r>
                    </a:p>
                    <a:p>
                      <a:pPr marL="285750" indent="-285750">
                        <a:lnSpc>
                          <a:spcPct val="114000"/>
                        </a:lnSpc>
                        <a:spcAft>
                          <a:spcPts val="600"/>
                        </a:spcAft>
                        <a:buFont typeface="Arial" panose="020B0604020202020204" pitchFamily="34" charset="0"/>
                        <a:buChar char="•"/>
                      </a:pPr>
                      <a:r>
                        <a:rPr lang="en-US" sz="1800" dirty="0">
                          <a:solidFill>
                            <a:schemeClr val="tx1"/>
                          </a:solidFill>
                        </a:rPr>
                        <a:t>This can make the footage appear more natural,  intense or chaotic. </a:t>
                      </a:r>
                      <a:endParaRPr lang="en-AU" dirty="0">
                        <a:latin typeface="+mn-lt"/>
                      </a:endParaRPr>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7913338"/>
                  </a:ext>
                </a:extLst>
              </a:tr>
            </a:tbl>
          </a:graphicData>
        </a:graphic>
      </p:graphicFrame>
      <p:sp>
        <p:nvSpPr>
          <p:cNvPr id="2" name="Rectangle: Rounded Corners 1">
            <a:extLst>
              <a:ext uri="{FF2B5EF4-FFF2-40B4-BE49-F238E27FC236}">
                <a16:creationId xmlns:a16="http://schemas.microsoft.com/office/drawing/2014/main" id="{6294DB22-23B7-7C53-5E37-B71986E71A79}"/>
              </a:ext>
            </a:extLst>
          </p:cNvPr>
          <p:cNvSpPr/>
          <p:nvPr/>
        </p:nvSpPr>
        <p:spPr>
          <a:xfrm>
            <a:off x="354000" y="5649223"/>
            <a:ext cx="11484000" cy="545602"/>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2000" dirty="0">
                <a:solidFill>
                  <a:schemeClr val="tx1"/>
                </a:solidFill>
              </a:rPr>
              <a:t>Visit </a:t>
            </a:r>
            <a:r>
              <a:rPr lang="en-AU" sz="2000" dirty="0">
                <a:solidFill>
                  <a:schemeClr val="accent2"/>
                </a:solidFill>
                <a:hlinkClick r:id="rId2">
                  <a:extLst>
                    <a:ext uri="{A12FA001-AC4F-418D-AE19-62706E023703}">
                      <ahyp:hlinkClr xmlns:ahyp="http://schemas.microsoft.com/office/drawing/2018/hyperlinkcolor" val="tx"/>
                    </a:ext>
                  </a:extLst>
                </a:hlinkClick>
              </a:rPr>
              <a:t>CApture</a:t>
            </a:r>
            <a:r>
              <a:rPr lang="en-AU" sz="2000" dirty="0">
                <a:solidFill>
                  <a:schemeClr val="accent2"/>
                </a:solidFill>
              </a:rPr>
              <a:t> </a:t>
            </a:r>
            <a:r>
              <a:rPr lang="en-AU" sz="2000" dirty="0">
                <a:solidFill>
                  <a:schemeClr val="tx1"/>
                </a:solidFill>
              </a:rPr>
              <a:t>for further definitions and a downloadable glossary</a:t>
            </a:r>
          </a:p>
        </p:txBody>
      </p:sp>
      <p:sp>
        <p:nvSpPr>
          <p:cNvPr id="4" name="Slide Number Placeholder 3">
            <a:extLst>
              <a:ext uri="{FF2B5EF4-FFF2-40B4-BE49-F238E27FC236}">
                <a16:creationId xmlns:a16="http://schemas.microsoft.com/office/drawing/2014/main" id="{8F7A16ED-6F16-E266-A882-F8FBEC47256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78</a:t>
            </a:fld>
            <a:endParaRPr lang="en-AU" dirty="0"/>
          </a:p>
        </p:txBody>
      </p:sp>
    </p:spTree>
    <p:extLst>
      <p:ext uri="{BB962C8B-B14F-4D97-AF65-F5344CB8AC3E}">
        <p14:creationId xmlns:p14="http://schemas.microsoft.com/office/powerpoint/2010/main" val="254581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347D1A-0EA4-54CE-CA48-0B210555ECCD}"/>
              </a:ext>
            </a:extLst>
          </p:cNvPr>
          <p:cNvSpPr>
            <a:spLocks noGrp="1"/>
          </p:cNvSpPr>
          <p:nvPr>
            <p:ph type="title"/>
          </p:nvPr>
        </p:nvSpPr>
        <p:spPr/>
        <p:txBody>
          <a:bodyPr/>
          <a:lstStyle/>
          <a:p>
            <a:r>
              <a:rPr lang="en-US">
                <a:latin typeface="+mj-lt"/>
                <a:cs typeface="Arial"/>
              </a:rPr>
              <a:t>Framing</a:t>
            </a:r>
            <a:endParaRPr lang="en-US">
              <a:latin typeface="+mj-lt"/>
            </a:endParaRPr>
          </a:p>
        </p:txBody>
      </p:sp>
      <p:sp>
        <p:nvSpPr>
          <p:cNvPr id="10" name="TextBox 9">
            <a:extLst>
              <a:ext uri="{FF2B5EF4-FFF2-40B4-BE49-F238E27FC236}">
                <a16:creationId xmlns:a16="http://schemas.microsoft.com/office/drawing/2014/main" id="{26107BDB-7FE1-AB38-B6DB-4361518C7C9B}"/>
              </a:ext>
            </a:extLst>
          </p:cNvPr>
          <p:cNvSpPr txBox="1"/>
          <p:nvPr/>
        </p:nvSpPr>
        <p:spPr>
          <a:xfrm>
            <a:off x="360000" y="898904"/>
            <a:ext cx="6096000" cy="400110"/>
          </a:xfrm>
          <a:prstGeom prst="rect">
            <a:avLst/>
          </a:prstGeom>
          <a:noFill/>
        </p:spPr>
        <p:txBody>
          <a:bodyPr wrap="square">
            <a:spAutoFit/>
          </a:bodyPr>
          <a:lstStyle/>
          <a:p>
            <a:r>
              <a:rPr lang="en-US" sz="2000" dirty="0">
                <a:solidFill>
                  <a:schemeClr val="accent1">
                    <a:lumMod val="50000"/>
                    <a:lumOff val="50000"/>
                  </a:schemeClr>
                </a:solidFill>
                <a:latin typeface="+mj-lt"/>
                <a:cs typeface="Arial"/>
              </a:rPr>
              <a:t>3.4c</a:t>
            </a:r>
            <a:endParaRPr lang="en-AU" dirty="0">
              <a:latin typeface="+mj-lt"/>
            </a:endParaRPr>
          </a:p>
        </p:txBody>
      </p:sp>
      <p:sp>
        <p:nvSpPr>
          <p:cNvPr id="5" name="Rectangle: Rounded Corners 4">
            <a:extLst>
              <a:ext uri="{FF2B5EF4-FFF2-40B4-BE49-F238E27FC236}">
                <a16:creationId xmlns:a16="http://schemas.microsoft.com/office/drawing/2014/main" id="{45605F0C-158C-226E-B029-827C3DFB409B}"/>
              </a:ext>
            </a:extLst>
          </p:cNvPr>
          <p:cNvSpPr/>
          <p:nvPr/>
        </p:nvSpPr>
        <p:spPr>
          <a:xfrm>
            <a:off x="360000" y="1684421"/>
            <a:ext cx="6204575" cy="4921579"/>
          </a:xfrm>
          <a:prstGeom prst="roundRect">
            <a:avLst>
              <a:gd name="adj" fmla="val 7863"/>
            </a:avLst>
          </a:prstGeom>
          <a:solidFill>
            <a:schemeClr val="tx2">
              <a:lumMod val="20000"/>
              <a:lumOff val="80000"/>
            </a:schemeClr>
          </a:solidFill>
          <a:ln w="38100">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pPr>
            <a:r>
              <a:rPr lang="en-US" sz="1600" dirty="0">
                <a:solidFill>
                  <a:schemeClr val="tx1"/>
                </a:solidFill>
                <a:cs typeface="Arial"/>
              </a:rPr>
              <a:t>The frame is the rectangle created by the camera lens. It represents the screen in which your viewer will see your work. </a:t>
            </a:r>
          </a:p>
          <a:p>
            <a:pPr>
              <a:lnSpc>
                <a:spcPct val="150000"/>
              </a:lnSpc>
              <a:spcAft>
                <a:spcPts val="1200"/>
              </a:spcAft>
            </a:pPr>
            <a:r>
              <a:rPr lang="en-US" sz="1600" dirty="0">
                <a:solidFill>
                  <a:schemeClr val="tx1"/>
                </a:solidFill>
                <a:cs typeface="Arial"/>
              </a:rPr>
              <a:t>The subject does not have to be positioned in the middle. The rectangle can be filled in many  different ways. How you compose this frame will challenge the viewer to see things in a certain way. </a:t>
            </a:r>
          </a:p>
          <a:p>
            <a:pPr>
              <a:lnSpc>
                <a:spcPct val="150000"/>
              </a:lnSpc>
              <a:spcAft>
                <a:spcPts val="1200"/>
              </a:spcAft>
            </a:pPr>
            <a:r>
              <a:rPr lang="en-US" sz="1600" dirty="0">
                <a:solidFill>
                  <a:schemeClr val="tx1"/>
                </a:solidFill>
                <a:cs typeface="Arial"/>
              </a:rPr>
              <a:t>Framing that interrupts the audience's view of the 'whole' image, for example by showing part of the torso of the body in motion, forces the viewer's imagination to come into play. </a:t>
            </a:r>
          </a:p>
          <a:p>
            <a:pPr>
              <a:lnSpc>
                <a:spcPct val="150000"/>
              </a:lnSpc>
              <a:spcAft>
                <a:spcPts val="1200"/>
              </a:spcAft>
            </a:pPr>
            <a:r>
              <a:rPr lang="en-US" sz="1600" dirty="0">
                <a:solidFill>
                  <a:schemeClr val="tx1"/>
                </a:solidFill>
                <a:cs typeface="Arial"/>
              </a:rPr>
              <a:t>It is often what is excluded from the frame that will create interest and energy in the design of the shot. </a:t>
            </a:r>
          </a:p>
        </p:txBody>
      </p:sp>
      <p:grpSp>
        <p:nvGrpSpPr>
          <p:cNvPr id="2" name="Group 1" descr="Male dancer with headphones, arching his back and gracefully lifting his arms. He is shirtless, wearing black pants, standing against a white background with a black rectangular box frame part of the image.  &#10;&#10;">
            <a:extLst>
              <a:ext uri="{FF2B5EF4-FFF2-40B4-BE49-F238E27FC236}">
                <a16:creationId xmlns:a16="http://schemas.microsoft.com/office/drawing/2014/main" id="{56025AE0-BC33-C889-03BA-DEA83F4387FA}"/>
              </a:ext>
            </a:extLst>
          </p:cNvPr>
          <p:cNvGrpSpPr/>
          <p:nvPr/>
        </p:nvGrpSpPr>
        <p:grpSpPr>
          <a:xfrm>
            <a:off x="6844811" y="360247"/>
            <a:ext cx="4387362" cy="2942363"/>
            <a:chOff x="6844811" y="360247"/>
            <a:chExt cx="4387362" cy="2942363"/>
          </a:xfrm>
        </p:grpSpPr>
        <p:pic>
          <p:nvPicPr>
            <p:cNvPr id="4" name="Picture 3">
              <a:extLst>
                <a:ext uri="{FF2B5EF4-FFF2-40B4-BE49-F238E27FC236}">
                  <a16:creationId xmlns:a16="http://schemas.microsoft.com/office/drawing/2014/main" id="{E94AF9CC-8D1F-16D7-AB87-33B2B9F60C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44811" y="366711"/>
              <a:ext cx="4387362" cy="2935899"/>
            </a:xfrm>
            <a:prstGeom prst="rect">
              <a:avLst/>
            </a:prstGeom>
            <a:effectLst>
              <a:glow rad="101600">
                <a:schemeClr val="accent5">
                  <a:satMod val="175000"/>
                  <a:alpha val="40000"/>
                </a:schemeClr>
              </a:glow>
            </a:effectLst>
          </p:spPr>
        </p:pic>
        <p:sp>
          <p:nvSpPr>
            <p:cNvPr id="7" name="Rectangle 6">
              <a:extLst>
                <a:ext uri="{FF2B5EF4-FFF2-40B4-BE49-F238E27FC236}">
                  <a16:creationId xmlns:a16="http://schemas.microsoft.com/office/drawing/2014/main" id="{6B9F4D38-B409-869F-1657-B356CA627870}"/>
                </a:ext>
                <a:ext uri="{C183D7F6-B498-43B3-948B-1728B52AA6E4}">
                  <adec:decorative xmlns:adec="http://schemas.microsoft.com/office/drawing/2017/decorative" val="1"/>
                </a:ext>
              </a:extLst>
            </p:cNvPr>
            <p:cNvSpPr/>
            <p:nvPr/>
          </p:nvSpPr>
          <p:spPr>
            <a:xfrm>
              <a:off x="6874474" y="360247"/>
              <a:ext cx="2417066" cy="1477425"/>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descr="Close-up of a male dancer wearing headphones, showing his upper torso as he arches his back and lifts his arms gracefully. He is shirtless, wearing black pants, against a white background.&#10;">
            <a:extLst>
              <a:ext uri="{FF2B5EF4-FFF2-40B4-BE49-F238E27FC236}">
                <a16:creationId xmlns:a16="http://schemas.microsoft.com/office/drawing/2014/main" id="{A94192EE-7F60-42E8-964F-76F3B5EFCACC}"/>
              </a:ext>
            </a:extLst>
          </p:cNvPr>
          <p:cNvGrpSpPr/>
          <p:nvPr/>
        </p:nvGrpSpPr>
        <p:grpSpPr>
          <a:xfrm>
            <a:off x="6862750" y="3717659"/>
            <a:ext cx="4373410" cy="2609950"/>
            <a:chOff x="6862750" y="3717659"/>
            <a:chExt cx="4373410" cy="2609950"/>
          </a:xfrm>
        </p:grpSpPr>
        <p:pic>
          <p:nvPicPr>
            <p:cNvPr id="6" name="Picture 5">
              <a:extLst>
                <a:ext uri="{FF2B5EF4-FFF2-40B4-BE49-F238E27FC236}">
                  <a16:creationId xmlns:a16="http://schemas.microsoft.com/office/drawing/2014/main" id="{51512C00-7E14-8028-F742-750F1104471C}"/>
                </a:ext>
              </a:extLst>
            </p:cNvPr>
            <p:cNvPicPr>
              <a:picLocks noChangeAspect="1"/>
            </p:cNvPicPr>
            <p:nvPr/>
          </p:nvPicPr>
          <p:blipFill>
            <a:blip r:embed="rId3" cstate="screen">
              <a:extLst>
                <a:ext uri="{28A0092B-C50C-407E-A947-70E740481C1C}">
                  <a14:useLocalDpi xmlns:a14="http://schemas.microsoft.com/office/drawing/2010/main"/>
                </a:ext>
              </a:extLst>
            </a:blip>
            <a:srcRect t="-2156"/>
            <a:stretch/>
          </p:blipFill>
          <p:spPr>
            <a:xfrm>
              <a:off x="6871079" y="3717659"/>
              <a:ext cx="4365081" cy="2608629"/>
            </a:xfrm>
            <a:prstGeom prst="rect">
              <a:avLst/>
            </a:prstGeom>
            <a:effectLst>
              <a:glow rad="101600">
                <a:schemeClr val="accent5">
                  <a:satMod val="175000"/>
                  <a:alpha val="40000"/>
                </a:schemeClr>
              </a:glow>
            </a:effectLst>
          </p:spPr>
        </p:pic>
        <p:sp>
          <p:nvSpPr>
            <p:cNvPr id="8" name="Rectangle 7">
              <a:extLst>
                <a:ext uri="{FF2B5EF4-FFF2-40B4-BE49-F238E27FC236}">
                  <a16:creationId xmlns:a16="http://schemas.microsoft.com/office/drawing/2014/main" id="{4DE26C0E-D5D5-D488-7547-C7298A51E5FF}"/>
                </a:ext>
                <a:ext uri="{C183D7F6-B498-43B3-948B-1728B52AA6E4}">
                  <adec:decorative xmlns:adec="http://schemas.microsoft.com/office/drawing/2017/decorative" val="1"/>
                </a:ext>
              </a:extLst>
            </p:cNvPr>
            <p:cNvSpPr/>
            <p:nvPr/>
          </p:nvSpPr>
          <p:spPr>
            <a:xfrm>
              <a:off x="6862750" y="3724769"/>
              <a:ext cx="4363096" cy="260284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8640213A-880D-13D1-E53D-6A173F975374}"/>
              </a:ext>
            </a:extLst>
          </p:cNvPr>
          <p:cNvSpPr txBox="1"/>
          <p:nvPr/>
        </p:nvSpPr>
        <p:spPr>
          <a:xfrm>
            <a:off x="6862750" y="6441228"/>
            <a:ext cx="4252921" cy="304036"/>
          </a:xfrm>
          <a:prstGeom prst="rect">
            <a:avLst/>
          </a:prstGeom>
          <a:noFill/>
        </p:spPr>
        <p:txBody>
          <a:bodyPr wrap="square" lIns="0" tIns="0" rIns="0" bIns="0" rtlCol="0">
            <a:noAutofit/>
          </a:bodyPr>
          <a:lstStyle/>
          <a:p>
            <a:pPr algn="l"/>
            <a:r>
              <a:rPr lang="en-AU" sz="1000" dirty="0">
                <a:hlinkClick r:id="rId4"/>
              </a:rPr>
              <a:t>Dancer listening music in headphones and dancing </a:t>
            </a:r>
            <a:r>
              <a:rPr lang="en-AU" sz="1000" dirty="0"/>
              <a:t>by </a:t>
            </a:r>
            <a:r>
              <a:rPr lang="en-AU" sz="1000" dirty="0" err="1"/>
              <a:t>LanaStock</a:t>
            </a:r>
            <a:r>
              <a:rPr lang="en-AU" sz="1000" dirty="0"/>
              <a:t> is licensed under </a:t>
            </a:r>
            <a:r>
              <a:rPr lang="en-AU" sz="1000" dirty="0">
                <a:hlinkClick r:id="rId5"/>
              </a:rPr>
              <a:t>iStock by Getty Images</a:t>
            </a:r>
            <a:endParaRPr lang="en-AU" sz="1000" dirty="0"/>
          </a:p>
        </p:txBody>
      </p:sp>
      <p:sp>
        <p:nvSpPr>
          <p:cNvPr id="11" name="Slide Number Placeholder 10">
            <a:extLst>
              <a:ext uri="{FF2B5EF4-FFF2-40B4-BE49-F238E27FC236}">
                <a16:creationId xmlns:a16="http://schemas.microsoft.com/office/drawing/2014/main" id="{026EF2F3-F05E-0FFD-F5CA-DE99ACB38DE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79</a:t>
            </a:fld>
            <a:endParaRPr lang="en-AU" dirty="0"/>
          </a:p>
        </p:txBody>
      </p:sp>
    </p:spTree>
    <p:extLst>
      <p:ext uri="{BB962C8B-B14F-4D97-AF65-F5344CB8AC3E}">
        <p14:creationId xmlns:p14="http://schemas.microsoft.com/office/powerpoint/2010/main" val="216426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77A8E2-A6F0-EE12-9AF4-3DA3247DC682}"/>
              </a:ext>
            </a:extLst>
          </p:cNvPr>
          <p:cNvSpPr>
            <a:spLocks noGrp="1"/>
          </p:cNvSpPr>
          <p:nvPr>
            <p:ph type="title"/>
          </p:nvPr>
        </p:nvSpPr>
        <p:spPr>
          <a:xfrm>
            <a:off x="360000" y="319388"/>
            <a:ext cx="11484000" cy="545601"/>
          </a:xfrm>
        </p:spPr>
        <p:txBody>
          <a:bodyPr/>
          <a:lstStyle/>
          <a:p>
            <a:r>
              <a:rPr lang="en-US" dirty="0">
                <a:latin typeface="+mj-lt"/>
                <a:cs typeface="Arial"/>
              </a:rPr>
              <a:t>Types of dance film (1) </a:t>
            </a:r>
            <a:endParaRPr lang="en-AU" dirty="0">
              <a:latin typeface="+mj-lt"/>
            </a:endParaRPr>
          </a:p>
        </p:txBody>
      </p:sp>
      <p:sp>
        <p:nvSpPr>
          <p:cNvPr id="5" name="Text Placeholder 4">
            <a:extLst>
              <a:ext uri="{FF2B5EF4-FFF2-40B4-BE49-F238E27FC236}">
                <a16:creationId xmlns:a16="http://schemas.microsoft.com/office/drawing/2014/main" id="{8B0D77F1-4907-05D0-2B92-23CFAE902A67}"/>
              </a:ext>
            </a:extLst>
          </p:cNvPr>
          <p:cNvSpPr>
            <a:spLocks noGrp="1"/>
          </p:cNvSpPr>
          <p:nvPr>
            <p:ph type="body" sz="quarter" idx="18"/>
          </p:nvPr>
        </p:nvSpPr>
        <p:spPr/>
        <p:txBody>
          <a:bodyPr/>
          <a:lstStyle/>
          <a:p>
            <a:r>
              <a:rPr lang="en-AU" dirty="0">
                <a:latin typeface="+mj-lt"/>
              </a:rPr>
              <a:t>1.1c</a:t>
            </a:r>
          </a:p>
        </p:txBody>
      </p:sp>
      <p:sp>
        <p:nvSpPr>
          <p:cNvPr id="7" name="Rectangle: Rounded Corners 6">
            <a:extLst>
              <a:ext uri="{FF2B5EF4-FFF2-40B4-BE49-F238E27FC236}">
                <a16:creationId xmlns:a16="http://schemas.microsoft.com/office/drawing/2014/main" id="{18B382EC-8512-6AA3-983C-A02C740B8ED5}"/>
              </a:ext>
              <a:ext uri="{C183D7F6-B498-43B3-948B-1728B52AA6E4}">
                <adec:decorative xmlns:adec="http://schemas.microsoft.com/office/drawing/2017/decorative" val="1"/>
              </a:ext>
            </a:extLst>
          </p:cNvPr>
          <p:cNvSpPr/>
          <p:nvPr/>
        </p:nvSpPr>
        <p:spPr>
          <a:xfrm>
            <a:off x="222922" y="1410066"/>
            <a:ext cx="5808821" cy="2379308"/>
          </a:xfrm>
          <a:prstGeom prst="round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Ins="3348000" rtlCol="0" anchor="ctr"/>
          <a:lstStyle/>
          <a:p>
            <a:r>
              <a:rPr lang="en-US" sz="1800" dirty="0">
                <a:solidFill>
                  <a:schemeClr val="accent1"/>
                </a:solidFill>
                <a:cs typeface="Arial"/>
              </a:rPr>
              <a:t>Stage dance filmed for archival purposes</a:t>
            </a:r>
            <a:endParaRPr lang="en-US" sz="1800" dirty="0">
              <a:solidFill>
                <a:schemeClr val="accent1"/>
              </a:solidFill>
            </a:endParaRPr>
          </a:p>
        </p:txBody>
      </p:sp>
      <p:pic>
        <p:nvPicPr>
          <p:cNvPr id="4" name="Online Media 3">
            <a:hlinkClick r:id="" action="ppaction://media"/>
            <a:extLst>
              <a:ext uri="{FF2B5EF4-FFF2-40B4-BE49-F238E27FC236}">
                <a16:creationId xmlns:a16="http://schemas.microsoft.com/office/drawing/2014/main" id="{C0507C7F-17E6-C352-C780-D804CB716448}"/>
              </a:ext>
              <a:ext uri="{C183D7F6-B498-43B3-948B-1728B52AA6E4}">
                <adec:decorative xmlns:adec="http://schemas.microsoft.com/office/drawing/2017/decorative" val="1"/>
              </a:ext>
            </a:extLst>
          </p:cNvPr>
          <p:cNvPicPr>
            <a:picLocks noRot="1" noChangeAspect="1"/>
          </p:cNvPicPr>
          <p:nvPr>
            <a:videoFile r:link="rId1"/>
          </p:nvPr>
        </p:nvPicPr>
        <p:blipFill>
          <a:blip r:embed="rId7"/>
          <a:stretch>
            <a:fillRect/>
          </a:stretch>
        </p:blipFill>
        <p:spPr>
          <a:xfrm>
            <a:off x="3025460" y="1562876"/>
            <a:ext cx="2764917" cy="2073688"/>
          </a:xfrm>
          <a:prstGeom prst="roundRect">
            <a:avLst/>
          </a:prstGeom>
        </p:spPr>
      </p:pic>
      <p:sp>
        <p:nvSpPr>
          <p:cNvPr id="14" name="TextBox 13">
            <a:extLst>
              <a:ext uri="{FF2B5EF4-FFF2-40B4-BE49-F238E27FC236}">
                <a16:creationId xmlns:a16="http://schemas.microsoft.com/office/drawing/2014/main" id="{3BA7740F-10E7-6AFE-459F-FE916793174D}"/>
              </a:ext>
            </a:extLst>
          </p:cNvPr>
          <p:cNvSpPr txBox="1"/>
          <p:nvPr/>
        </p:nvSpPr>
        <p:spPr>
          <a:xfrm>
            <a:off x="222923" y="3780846"/>
            <a:ext cx="5500042" cy="246221"/>
          </a:xfrm>
          <a:prstGeom prst="rect">
            <a:avLst/>
          </a:prstGeom>
          <a:noFill/>
        </p:spPr>
        <p:txBody>
          <a:bodyPr wrap="square">
            <a:spAutoFit/>
          </a:bodyPr>
          <a:lstStyle/>
          <a:p>
            <a:r>
              <a:rPr lang="en-AU" sz="1000" dirty="0">
                <a:hlinkClick r:id="rId8"/>
              </a:rPr>
              <a:t>Anna Pavlova as The Swan</a:t>
            </a:r>
            <a:r>
              <a:rPr lang="en-AU" sz="1000" dirty="0"/>
              <a:t> (1:58)</a:t>
            </a:r>
          </a:p>
        </p:txBody>
      </p:sp>
      <p:sp>
        <p:nvSpPr>
          <p:cNvPr id="8" name="Rectangle: Rounded Corners 7">
            <a:extLst>
              <a:ext uri="{FF2B5EF4-FFF2-40B4-BE49-F238E27FC236}">
                <a16:creationId xmlns:a16="http://schemas.microsoft.com/office/drawing/2014/main" id="{C8F6E3CA-69B4-13A7-E25B-A0A10A065046}"/>
              </a:ext>
              <a:ext uri="{C183D7F6-B498-43B3-948B-1728B52AA6E4}">
                <adec:decorative xmlns:adec="http://schemas.microsoft.com/office/drawing/2017/decorative" val="1"/>
              </a:ext>
            </a:extLst>
          </p:cNvPr>
          <p:cNvSpPr/>
          <p:nvPr/>
        </p:nvSpPr>
        <p:spPr>
          <a:xfrm>
            <a:off x="222922" y="4057845"/>
            <a:ext cx="5808821" cy="2296612"/>
          </a:xfrm>
          <a:prstGeom prst="round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Ins="3348000" rtlCol="0" anchor="ctr"/>
          <a:lstStyle/>
          <a:p>
            <a:r>
              <a:rPr lang="en-US" sz="1800" dirty="0">
                <a:solidFill>
                  <a:schemeClr val="accent1"/>
                </a:solidFill>
                <a:cs typeface="Arial"/>
              </a:rPr>
              <a:t>Stage dance recreated for film</a:t>
            </a:r>
          </a:p>
        </p:txBody>
      </p:sp>
      <p:pic>
        <p:nvPicPr>
          <p:cNvPr id="6" name="Online Media 1" descr="Echad Mi Yodea by Ohad Naharin performed by Batsheva - the Young Ensemble">
            <a:hlinkClick r:id="" action="ppaction://media"/>
            <a:extLst>
              <a:ext uri="{FF2B5EF4-FFF2-40B4-BE49-F238E27FC236}">
                <a16:creationId xmlns:a16="http://schemas.microsoft.com/office/drawing/2014/main" id="{6071D246-CD01-F2A5-0FFC-B648FAE90528}"/>
              </a:ext>
            </a:extLst>
          </p:cNvPr>
          <p:cNvPicPr>
            <a:picLocks noRot="1" noChangeAspect="1"/>
          </p:cNvPicPr>
          <p:nvPr>
            <a:videoFile r:link="rId2"/>
          </p:nvPr>
        </p:nvPicPr>
        <p:blipFill>
          <a:blip r:embed="rId9"/>
          <a:stretch>
            <a:fillRect/>
          </a:stretch>
        </p:blipFill>
        <p:spPr>
          <a:xfrm>
            <a:off x="3025459" y="4349579"/>
            <a:ext cx="2764917" cy="1713144"/>
          </a:xfrm>
          <a:prstGeom prst="roundRect">
            <a:avLst/>
          </a:prstGeom>
        </p:spPr>
      </p:pic>
      <p:sp>
        <p:nvSpPr>
          <p:cNvPr id="21" name="TextBox 20">
            <a:extLst>
              <a:ext uri="{FF2B5EF4-FFF2-40B4-BE49-F238E27FC236}">
                <a16:creationId xmlns:a16="http://schemas.microsoft.com/office/drawing/2014/main" id="{001441DC-2D95-C747-C2EF-322FEC556C28}"/>
              </a:ext>
            </a:extLst>
          </p:cNvPr>
          <p:cNvSpPr txBox="1"/>
          <p:nvPr/>
        </p:nvSpPr>
        <p:spPr>
          <a:xfrm>
            <a:off x="249632" y="6389988"/>
            <a:ext cx="5777371" cy="400110"/>
          </a:xfrm>
          <a:prstGeom prst="rect">
            <a:avLst/>
          </a:prstGeom>
          <a:noFill/>
        </p:spPr>
        <p:txBody>
          <a:bodyPr wrap="square">
            <a:spAutoFit/>
          </a:bodyPr>
          <a:lstStyle/>
          <a:p>
            <a:r>
              <a:rPr lang="en-AU" sz="1000" dirty="0">
                <a:hlinkClick r:id="rId10"/>
              </a:rPr>
              <a:t>Echad Mi Yodea by Ohad Naharin performed by Batsheva - the Young Ensemble by Batsheva Dance Company </a:t>
            </a:r>
            <a:r>
              <a:rPr lang="en-AU" sz="1000" dirty="0"/>
              <a:t>(7:29)</a:t>
            </a:r>
          </a:p>
        </p:txBody>
      </p:sp>
      <p:sp>
        <p:nvSpPr>
          <p:cNvPr id="9" name="Rectangle: Rounded Corners 8">
            <a:extLst>
              <a:ext uri="{FF2B5EF4-FFF2-40B4-BE49-F238E27FC236}">
                <a16:creationId xmlns:a16="http://schemas.microsoft.com/office/drawing/2014/main" id="{41E00FBC-46D0-0412-9EF3-E3A27FE01A54}"/>
              </a:ext>
              <a:ext uri="{C183D7F6-B498-43B3-948B-1728B52AA6E4}">
                <adec:decorative xmlns:adec="http://schemas.microsoft.com/office/drawing/2017/decorative" val="1"/>
              </a:ext>
            </a:extLst>
          </p:cNvPr>
          <p:cNvSpPr/>
          <p:nvPr/>
        </p:nvSpPr>
        <p:spPr>
          <a:xfrm>
            <a:off x="6160257" y="1410066"/>
            <a:ext cx="5808821" cy="2379307"/>
          </a:xfrm>
          <a:prstGeom prst="round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Ins="3348000" rtlCol="0" anchor="ctr"/>
          <a:lstStyle/>
          <a:p>
            <a:pPr>
              <a:lnSpc>
                <a:spcPct val="150000"/>
              </a:lnSpc>
              <a:spcAft>
                <a:spcPts val="1200"/>
              </a:spcAft>
            </a:pPr>
            <a:r>
              <a:rPr lang="en-US" sz="1800" dirty="0">
                <a:solidFill>
                  <a:schemeClr val="accent1"/>
                </a:solidFill>
                <a:cs typeface="Arial"/>
              </a:rPr>
              <a:t>Dance choreographed for film to use special effects</a:t>
            </a:r>
          </a:p>
        </p:txBody>
      </p:sp>
      <p:pic>
        <p:nvPicPr>
          <p:cNvPr id="19" name="Online Media 3" descr=" A thumbnail of an imeg of Michael Jackson - Thriller (Official 4K Video)">
            <a:hlinkClick r:id="" action="ppaction://media"/>
            <a:extLst>
              <a:ext uri="{FF2B5EF4-FFF2-40B4-BE49-F238E27FC236}">
                <a16:creationId xmlns:a16="http://schemas.microsoft.com/office/drawing/2014/main" id="{787FD34D-B6FD-3081-873E-061D9C91CE45}"/>
              </a:ext>
            </a:extLst>
          </p:cNvPr>
          <p:cNvPicPr>
            <a:picLocks noRot="1" noChangeAspect="1"/>
          </p:cNvPicPr>
          <p:nvPr>
            <a:videoFile r:link="rId3"/>
          </p:nvPr>
        </p:nvPicPr>
        <p:blipFill>
          <a:blip r:embed="rId11"/>
          <a:stretch>
            <a:fillRect/>
          </a:stretch>
        </p:blipFill>
        <p:spPr>
          <a:xfrm>
            <a:off x="8566127" y="1566496"/>
            <a:ext cx="3140795" cy="2066446"/>
          </a:xfrm>
          <a:prstGeom prst="roundRect">
            <a:avLst/>
          </a:prstGeom>
        </p:spPr>
      </p:pic>
      <p:sp>
        <p:nvSpPr>
          <p:cNvPr id="11" name="TextBox 10">
            <a:extLst>
              <a:ext uri="{FF2B5EF4-FFF2-40B4-BE49-F238E27FC236}">
                <a16:creationId xmlns:a16="http://schemas.microsoft.com/office/drawing/2014/main" id="{66E09368-FDED-17B1-AB7A-B12B49226194}"/>
              </a:ext>
            </a:extLst>
          </p:cNvPr>
          <p:cNvSpPr txBox="1"/>
          <p:nvPr/>
        </p:nvSpPr>
        <p:spPr>
          <a:xfrm>
            <a:off x="6160257" y="3821862"/>
            <a:ext cx="4332259" cy="246221"/>
          </a:xfrm>
          <a:prstGeom prst="rect">
            <a:avLst/>
          </a:prstGeom>
          <a:noFill/>
        </p:spPr>
        <p:txBody>
          <a:bodyPr wrap="square">
            <a:spAutoFit/>
          </a:bodyPr>
          <a:lstStyle/>
          <a:p>
            <a:r>
              <a:rPr lang="en-AU" sz="1000" dirty="0">
                <a:hlinkClick r:id="rId12"/>
              </a:rPr>
              <a:t>Michael Jackson - Thriller (Official 4K Video)</a:t>
            </a:r>
            <a:r>
              <a:rPr lang="en-AU" sz="1000" dirty="0"/>
              <a:t> (13:41)</a:t>
            </a:r>
          </a:p>
        </p:txBody>
      </p:sp>
      <p:sp>
        <p:nvSpPr>
          <p:cNvPr id="10" name="Rectangle: Rounded Corners 9">
            <a:extLst>
              <a:ext uri="{FF2B5EF4-FFF2-40B4-BE49-F238E27FC236}">
                <a16:creationId xmlns:a16="http://schemas.microsoft.com/office/drawing/2014/main" id="{CC2357A5-A720-8D5A-215B-106FF58E1511}"/>
              </a:ext>
              <a:ext uri="{C183D7F6-B498-43B3-948B-1728B52AA6E4}">
                <adec:decorative xmlns:adec="http://schemas.microsoft.com/office/drawing/2017/decorative" val="1"/>
              </a:ext>
            </a:extLst>
          </p:cNvPr>
          <p:cNvSpPr/>
          <p:nvPr/>
        </p:nvSpPr>
        <p:spPr>
          <a:xfrm>
            <a:off x="6160257" y="4057845"/>
            <a:ext cx="5808821" cy="2296612"/>
          </a:xfrm>
          <a:prstGeom prst="round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Ins="3348000" rtlCol="0" anchor="ctr"/>
          <a:lstStyle/>
          <a:p>
            <a:r>
              <a:rPr lang="en-US" sz="1800" dirty="0">
                <a:solidFill>
                  <a:schemeClr val="accent1"/>
                </a:solidFill>
                <a:cs typeface="Arial"/>
              </a:rPr>
              <a:t>Dance fused with film/video medium</a:t>
            </a:r>
          </a:p>
        </p:txBody>
      </p:sp>
      <p:pic>
        <p:nvPicPr>
          <p:cNvPr id="15" name="Online Media 14" title="On the Edge - A film by Sue Healey featuring Pre-Professional Year 2019 Dancers (Extended Version)">
            <a:hlinkClick r:id="" action="ppaction://media"/>
            <a:extLst>
              <a:ext uri="{FF2B5EF4-FFF2-40B4-BE49-F238E27FC236}">
                <a16:creationId xmlns:a16="http://schemas.microsoft.com/office/drawing/2014/main" id="{919E87FD-BE27-6553-4D69-08E51854AA51}"/>
              </a:ext>
            </a:extLst>
          </p:cNvPr>
          <p:cNvPicPr>
            <a:picLocks noRot="1" noChangeAspect="1"/>
          </p:cNvPicPr>
          <p:nvPr>
            <a:videoFile r:link="rId4"/>
          </p:nvPr>
        </p:nvPicPr>
        <p:blipFill>
          <a:blip r:embed="rId13"/>
          <a:srcRect l="3851" r="4383"/>
          <a:stretch>
            <a:fillRect/>
          </a:stretch>
        </p:blipFill>
        <p:spPr>
          <a:xfrm>
            <a:off x="8566127" y="4232505"/>
            <a:ext cx="3140795" cy="1947292"/>
          </a:xfrm>
          <a:prstGeom prst="roundRect">
            <a:avLst/>
          </a:prstGeom>
        </p:spPr>
      </p:pic>
      <p:sp>
        <p:nvSpPr>
          <p:cNvPr id="12" name="TextBox 11">
            <a:extLst>
              <a:ext uri="{FF2B5EF4-FFF2-40B4-BE49-F238E27FC236}">
                <a16:creationId xmlns:a16="http://schemas.microsoft.com/office/drawing/2014/main" id="{ECBC64F8-65FD-A313-EBFB-D97C8A8521A6}"/>
              </a:ext>
            </a:extLst>
          </p:cNvPr>
          <p:cNvSpPr txBox="1"/>
          <p:nvPr/>
        </p:nvSpPr>
        <p:spPr>
          <a:xfrm>
            <a:off x="6160257" y="6390698"/>
            <a:ext cx="5808820" cy="400110"/>
          </a:xfrm>
          <a:prstGeom prst="rect">
            <a:avLst/>
          </a:prstGeom>
          <a:noFill/>
        </p:spPr>
        <p:txBody>
          <a:bodyPr wrap="square">
            <a:spAutoFit/>
          </a:bodyPr>
          <a:lstStyle/>
          <a:p>
            <a:r>
              <a:rPr lang="en-AU" sz="1000" dirty="0">
                <a:hlinkClick r:id="rId14"/>
              </a:rPr>
              <a:t>On the Edge - A film by Sue Healey featuring Pre-Professional Year 2019 Dancers (Extended Version)</a:t>
            </a:r>
            <a:r>
              <a:rPr lang="en-AU" sz="1000" dirty="0"/>
              <a:t> (4:47)</a:t>
            </a:r>
          </a:p>
        </p:txBody>
      </p:sp>
      <p:sp>
        <p:nvSpPr>
          <p:cNvPr id="16" name="Slide Number Placeholder 15">
            <a:extLst>
              <a:ext uri="{FF2B5EF4-FFF2-40B4-BE49-F238E27FC236}">
                <a16:creationId xmlns:a16="http://schemas.microsoft.com/office/drawing/2014/main" id="{F6772E3E-B14A-1E44-76A7-0593E36B6D0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dirty="0"/>
          </a:p>
        </p:txBody>
      </p:sp>
    </p:spTree>
    <p:extLst>
      <p:ext uri="{BB962C8B-B14F-4D97-AF65-F5344CB8AC3E}">
        <p14:creationId xmlns:p14="http://schemas.microsoft.com/office/powerpoint/2010/main" val="253921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video>
              <p:cMediaNode vol="80000">
                <p:cTn id="8" fill="hold" display="0">
                  <p:stCondLst>
                    <p:cond delay="indefinite"/>
                  </p:stCondLst>
                </p:cTn>
                <p:tgtEl>
                  <p:spTgt spid="15"/>
                </p:tgtEl>
              </p:cMediaNode>
            </p:video>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6"/>
                  </p:tgtEl>
                </p:cond>
              </p:nextCondLst>
            </p:seq>
            <p:video>
              <p:cMediaNode vol="80000">
                <p:cTn id="14" fill="hold" display="0">
                  <p:stCondLst>
                    <p:cond delay="indefinite"/>
                  </p:stCondLst>
                </p:cTn>
                <p:tgtEl>
                  <p:spTgt spid="6"/>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A4519-BB74-9377-8C0B-6433E387B05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B6C5E7F-A305-A0C8-7D8C-7D251B9CB56E}"/>
              </a:ext>
            </a:extLst>
          </p:cNvPr>
          <p:cNvSpPr>
            <a:spLocks noGrp="1"/>
          </p:cNvSpPr>
          <p:nvPr>
            <p:ph type="title"/>
          </p:nvPr>
        </p:nvSpPr>
        <p:spPr/>
        <p:txBody>
          <a:bodyPr/>
          <a:lstStyle/>
          <a:p>
            <a:r>
              <a:rPr lang="en-US" dirty="0">
                <a:latin typeface="+mj-lt"/>
                <a:cs typeface="Arial"/>
              </a:rPr>
              <a:t>Camera movement exploration activity</a:t>
            </a:r>
            <a:endParaRPr lang="en-AU" dirty="0">
              <a:latin typeface="+mj-lt"/>
              <a:cs typeface="Arial"/>
            </a:endParaRPr>
          </a:p>
        </p:txBody>
      </p:sp>
      <p:sp>
        <p:nvSpPr>
          <p:cNvPr id="7" name="TextBox 6">
            <a:extLst>
              <a:ext uri="{FF2B5EF4-FFF2-40B4-BE49-F238E27FC236}">
                <a16:creationId xmlns:a16="http://schemas.microsoft.com/office/drawing/2014/main" id="{2582BD9C-C2FC-15DC-6922-B834908A7879}"/>
              </a:ext>
            </a:extLst>
          </p:cNvPr>
          <p:cNvSpPr txBox="1"/>
          <p:nvPr/>
        </p:nvSpPr>
        <p:spPr>
          <a:xfrm>
            <a:off x="360099" y="905601"/>
            <a:ext cx="6732396" cy="400110"/>
          </a:xfrm>
          <a:prstGeom prst="rect">
            <a:avLst/>
          </a:prstGeom>
          <a:noFill/>
        </p:spPr>
        <p:txBody>
          <a:bodyPr wrap="square">
            <a:spAutoFit/>
          </a:bodyPr>
          <a:lstStyle/>
          <a:p>
            <a:r>
              <a:rPr lang="en-US" sz="2000" dirty="0">
                <a:solidFill>
                  <a:schemeClr val="accent1">
                    <a:lumMod val="50000"/>
                    <a:lumOff val="50000"/>
                  </a:schemeClr>
                </a:solidFill>
                <a:latin typeface="+mj-lt"/>
                <a:cs typeface="Arial"/>
              </a:rPr>
              <a:t>3.4d</a:t>
            </a:r>
            <a:endParaRPr lang="en-AU" dirty="0">
              <a:latin typeface="+mj-lt"/>
            </a:endParaRPr>
          </a:p>
        </p:txBody>
      </p:sp>
      <p:grpSp>
        <p:nvGrpSpPr>
          <p:cNvPr id="12" name="Group 11" descr="Step 1 – Consider how the camera person will establish their role and enhance your intent.&#10;Decide how the camera operator will frame the dancer (close-up, mid-shot, long shot) and consider how these choices can best support and enhance your intent. &#10;">
            <a:extLst>
              <a:ext uri="{FF2B5EF4-FFF2-40B4-BE49-F238E27FC236}">
                <a16:creationId xmlns:a16="http://schemas.microsoft.com/office/drawing/2014/main" id="{3AFB8676-2D0F-9EE0-D377-C27CAA65D079}"/>
              </a:ext>
            </a:extLst>
          </p:cNvPr>
          <p:cNvGrpSpPr/>
          <p:nvPr/>
        </p:nvGrpSpPr>
        <p:grpSpPr>
          <a:xfrm>
            <a:off x="366261" y="1296388"/>
            <a:ext cx="11135927" cy="1297070"/>
            <a:chOff x="366261" y="1296388"/>
            <a:chExt cx="11135927" cy="1297070"/>
          </a:xfrm>
        </p:grpSpPr>
        <p:sp>
          <p:nvSpPr>
            <p:cNvPr id="1912" name="Rectangle: Rounded Corners 1911">
              <a:extLst>
                <a:ext uri="{FF2B5EF4-FFF2-40B4-BE49-F238E27FC236}">
                  <a16:creationId xmlns:a16="http://schemas.microsoft.com/office/drawing/2014/main" id="{4CA5D297-3CE4-F57F-01C2-67906ABAADA0}"/>
                </a:ext>
              </a:extLst>
            </p:cNvPr>
            <p:cNvSpPr/>
            <p:nvPr/>
          </p:nvSpPr>
          <p:spPr>
            <a:xfrm>
              <a:off x="1804694" y="1297458"/>
              <a:ext cx="9697494" cy="1296000"/>
            </a:xfrm>
            <a:prstGeom prst="roundRect">
              <a:avLst/>
            </a:prstGeom>
            <a:solidFill>
              <a:schemeClr val="accent6"/>
            </a:solidFill>
            <a:ln>
              <a:solidFill>
                <a:schemeClr val="accent6"/>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nSpc>
                  <a:spcPct val="114000"/>
                </a:lnSpc>
                <a:spcAft>
                  <a:spcPts val="600"/>
                </a:spcAft>
              </a:pPr>
              <a:r>
                <a:rPr lang="en-US" sz="1600" b="1" dirty="0">
                  <a:solidFill>
                    <a:schemeClr val="tx1"/>
                  </a:solidFill>
                  <a:cs typeface="Arial"/>
                </a:rPr>
                <a:t>Consider how the camera person will establish their role and enhance your intent.</a:t>
              </a:r>
              <a:endParaRPr lang="en-US" sz="1600" dirty="0">
                <a:solidFill>
                  <a:schemeClr val="tx1"/>
                </a:solidFill>
                <a:cs typeface="Arial"/>
              </a:endParaRPr>
            </a:p>
            <a:p>
              <a:pPr lvl="2">
                <a:lnSpc>
                  <a:spcPct val="114000"/>
                </a:lnSpc>
                <a:spcAft>
                  <a:spcPts val="600"/>
                </a:spcAft>
              </a:pPr>
              <a:r>
                <a:rPr lang="en-US" sz="1600" dirty="0">
                  <a:solidFill>
                    <a:schemeClr val="tx1"/>
                  </a:solidFill>
                  <a:ea typeface="+mn-lt"/>
                  <a:cs typeface="+mn-lt"/>
                </a:rPr>
                <a:t>Decide how the camera operator will frame the dancer (close-up, mid-shot, long shot) and consider how these choices can best support and enhance your intent.</a:t>
              </a:r>
              <a:r>
                <a:rPr lang="en-US" sz="1600" dirty="0">
                  <a:solidFill>
                    <a:schemeClr val="tx1"/>
                  </a:solidFill>
                  <a:cs typeface="Arial"/>
                </a:rPr>
                <a:t> </a:t>
              </a:r>
            </a:p>
          </p:txBody>
        </p:sp>
        <p:sp>
          <p:nvSpPr>
            <p:cNvPr id="8" name="Freeform: Shape 7">
              <a:extLst>
                <a:ext uri="{FF2B5EF4-FFF2-40B4-BE49-F238E27FC236}">
                  <a16:creationId xmlns:a16="http://schemas.microsoft.com/office/drawing/2014/main" id="{61EE4F1A-0C0A-D733-877C-ECCE2A8B4D3A}"/>
                </a:ext>
              </a:extLst>
            </p:cNvPr>
            <p:cNvSpPr/>
            <p:nvPr/>
          </p:nvSpPr>
          <p:spPr>
            <a:xfrm>
              <a:off x="366261" y="1296388"/>
              <a:ext cx="2699123" cy="1296000"/>
            </a:xfrm>
            <a:custGeom>
              <a:avLst/>
              <a:gdLst>
                <a:gd name="connsiteX0" fmla="*/ 0 w 2761194"/>
                <a:gd name="connsiteY0" fmla="*/ 0 h 1104477"/>
                <a:gd name="connsiteX1" fmla="*/ 2208956 w 2761194"/>
                <a:gd name="connsiteY1" fmla="*/ 0 h 1104477"/>
                <a:gd name="connsiteX2" fmla="*/ 2761194 w 2761194"/>
                <a:gd name="connsiteY2" fmla="*/ 552239 h 1104477"/>
                <a:gd name="connsiteX3" fmla="*/ 2208956 w 2761194"/>
                <a:gd name="connsiteY3" fmla="*/ 1104477 h 1104477"/>
                <a:gd name="connsiteX4" fmla="*/ 0 w 2761194"/>
                <a:gd name="connsiteY4" fmla="*/ 1104477 h 1104477"/>
                <a:gd name="connsiteX5" fmla="*/ 552239 w 2761194"/>
                <a:gd name="connsiteY5" fmla="*/ 552239 h 1104477"/>
                <a:gd name="connsiteX6" fmla="*/ 0 w 2761194"/>
                <a:gd name="connsiteY6" fmla="*/ 0 h 1104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1194" h="1104477">
                  <a:moveTo>
                    <a:pt x="0" y="0"/>
                  </a:moveTo>
                  <a:lnTo>
                    <a:pt x="2208956" y="0"/>
                  </a:lnTo>
                  <a:lnTo>
                    <a:pt x="2761194" y="552239"/>
                  </a:lnTo>
                  <a:lnTo>
                    <a:pt x="2208956" y="1104477"/>
                  </a:lnTo>
                  <a:lnTo>
                    <a:pt x="0" y="1104477"/>
                  </a:lnTo>
                  <a:lnTo>
                    <a:pt x="552239" y="552239"/>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603039" tIns="25400" rIns="552238" bIns="25400" numCol="1" spcCol="1270" anchor="ctr" anchorCtr="0">
              <a:noAutofit/>
            </a:bodyPr>
            <a:lstStyle/>
            <a:p>
              <a:pPr marL="0" lvl="0" indent="0" algn="ctr" defTabSz="1778000">
                <a:lnSpc>
                  <a:spcPct val="90000"/>
                </a:lnSpc>
                <a:spcBef>
                  <a:spcPct val="0"/>
                </a:spcBef>
                <a:spcAft>
                  <a:spcPct val="35000"/>
                </a:spcAft>
                <a:buNone/>
              </a:pPr>
              <a:r>
                <a:rPr lang="en-US" sz="2000" b="1" kern="1200" dirty="0">
                  <a:latin typeface="+mj-lt"/>
                </a:rPr>
                <a:t>Step 1</a:t>
              </a:r>
            </a:p>
          </p:txBody>
        </p:sp>
      </p:grpSp>
      <p:grpSp>
        <p:nvGrpSpPr>
          <p:cNvPr id="13" name="Group 12" descr="Step 2 – Work together to devise how the camera person will move. &#10;Choose how the camera will move (stationary, tracking, circling, tilting, panning) and consider how this movement connects with the dancer’s actions. Practice timing the camera and dancer and experiment with angles and distances to enhance intent.">
            <a:extLst>
              <a:ext uri="{FF2B5EF4-FFF2-40B4-BE49-F238E27FC236}">
                <a16:creationId xmlns:a16="http://schemas.microsoft.com/office/drawing/2014/main" id="{46AEB8E2-6206-37D0-C81D-3E3D0CD5A84A}"/>
              </a:ext>
            </a:extLst>
          </p:cNvPr>
          <p:cNvGrpSpPr/>
          <p:nvPr/>
        </p:nvGrpSpPr>
        <p:grpSpPr>
          <a:xfrm>
            <a:off x="359999" y="2662281"/>
            <a:ext cx="11142187" cy="1296002"/>
            <a:chOff x="359999" y="2662281"/>
            <a:chExt cx="11142187" cy="1296002"/>
          </a:xfrm>
        </p:grpSpPr>
        <p:sp>
          <p:nvSpPr>
            <p:cNvPr id="5" name="Rectangle: Rounded Corners 4">
              <a:extLst>
                <a:ext uri="{FF2B5EF4-FFF2-40B4-BE49-F238E27FC236}">
                  <a16:creationId xmlns:a16="http://schemas.microsoft.com/office/drawing/2014/main" id="{2B9B078C-2D8B-D350-B789-F9DE461BC830}"/>
                </a:ext>
              </a:extLst>
            </p:cNvPr>
            <p:cNvSpPr/>
            <p:nvPr/>
          </p:nvSpPr>
          <p:spPr>
            <a:xfrm>
              <a:off x="1804692" y="2662283"/>
              <a:ext cx="9697494" cy="1296000"/>
            </a:xfrm>
            <a:prstGeom prst="roundRect">
              <a:avLst/>
            </a:prstGeom>
            <a:solidFill>
              <a:schemeClr val="accent6"/>
            </a:solidFill>
            <a:ln>
              <a:solidFill>
                <a:schemeClr val="accent6"/>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nSpc>
                  <a:spcPct val="114000"/>
                </a:lnSpc>
                <a:spcAft>
                  <a:spcPts val="600"/>
                </a:spcAft>
              </a:pPr>
              <a:r>
                <a:rPr lang="en-US" sz="1600" b="1" dirty="0">
                  <a:solidFill>
                    <a:schemeClr val="tx1"/>
                  </a:solidFill>
                  <a:cs typeface="Arial"/>
                </a:rPr>
                <a:t>Work together to devise how the camera person will move. </a:t>
              </a:r>
              <a:endParaRPr lang="en-US" sz="1600" dirty="0">
                <a:solidFill>
                  <a:schemeClr val="tx1"/>
                </a:solidFill>
                <a:cs typeface="Arial"/>
              </a:endParaRPr>
            </a:p>
            <a:p>
              <a:pPr lvl="2">
                <a:lnSpc>
                  <a:spcPct val="114000"/>
                </a:lnSpc>
                <a:spcAft>
                  <a:spcPts val="600"/>
                </a:spcAft>
              </a:pPr>
              <a:r>
                <a:rPr lang="en-US" sz="1600" dirty="0">
                  <a:solidFill>
                    <a:schemeClr val="tx1"/>
                  </a:solidFill>
                  <a:ea typeface="+mn-lt"/>
                  <a:cs typeface="+mn-lt"/>
                </a:rPr>
                <a:t>Choose how the camera will move (stationary, tracking, circling, tilting, panning) and consider how this movement connects with the dancer’s actions. Practice timing the camera and dancer and experiment with angles and distances to enhance intent.</a:t>
              </a:r>
              <a:endParaRPr lang="en-US" sz="1600" dirty="0">
                <a:solidFill>
                  <a:schemeClr val="tx1"/>
                </a:solidFill>
              </a:endParaRPr>
            </a:p>
          </p:txBody>
        </p:sp>
        <p:sp>
          <p:nvSpPr>
            <p:cNvPr id="9" name="Freeform: Shape 8">
              <a:extLst>
                <a:ext uri="{FF2B5EF4-FFF2-40B4-BE49-F238E27FC236}">
                  <a16:creationId xmlns:a16="http://schemas.microsoft.com/office/drawing/2014/main" id="{25B32CDF-0A40-E40C-48D0-F786494A9D80}"/>
                </a:ext>
              </a:extLst>
            </p:cNvPr>
            <p:cNvSpPr/>
            <p:nvPr/>
          </p:nvSpPr>
          <p:spPr>
            <a:xfrm>
              <a:off x="359999" y="2662281"/>
              <a:ext cx="2699123" cy="1296000"/>
            </a:xfrm>
            <a:custGeom>
              <a:avLst/>
              <a:gdLst>
                <a:gd name="connsiteX0" fmla="*/ 0 w 2761194"/>
                <a:gd name="connsiteY0" fmla="*/ 0 h 1104477"/>
                <a:gd name="connsiteX1" fmla="*/ 2208956 w 2761194"/>
                <a:gd name="connsiteY1" fmla="*/ 0 h 1104477"/>
                <a:gd name="connsiteX2" fmla="*/ 2761194 w 2761194"/>
                <a:gd name="connsiteY2" fmla="*/ 552239 h 1104477"/>
                <a:gd name="connsiteX3" fmla="*/ 2208956 w 2761194"/>
                <a:gd name="connsiteY3" fmla="*/ 1104477 h 1104477"/>
                <a:gd name="connsiteX4" fmla="*/ 0 w 2761194"/>
                <a:gd name="connsiteY4" fmla="*/ 1104477 h 1104477"/>
                <a:gd name="connsiteX5" fmla="*/ 552239 w 2761194"/>
                <a:gd name="connsiteY5" fmla="*/ 552239 h 1104477"/>
                <a:gd name="connsiteX6" fmla="*/ 0 w 2761194"/>
                <a:gd name="connsiteY6" fmla="*/ 0 h 1104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1194" h="1104477">
                  <a:moveTo>
                    <a:pt x="0" y="0"/>
                  </a:moveTo>
                  <a:lnTo>
                    <a:pt x="2208956" y="0"/>
                  </a:lnTo>
                  <a:lnTo>
                    <a:pt x="2761194" y="552239"/>
                  </a:lnTo>
                  <a:lnTo>
                    <a:pt x="2208956" y="1104477"/>
                  </a:lnTo>
                  <a:lnTo>
                    <a:pt x="0" y="1104477"/>
                  </a:lnTo>
                  <a:lnTo>
                    <a:pt x="552239" y="552239"/>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603039" tIns="25400" rIns="552238" bIns="25400" numCol="1" spcCol="1270" anchor="ctr" anchorCtr="0">
              <a:noAutofit/>
            </a:bodyPr>
            <a:lstStyle/>
            <a:p>
              <a:pPr marL="0" lvl="0" indent="0" algn="ctr" defTabSz="1778000" rtl="0">
                <a:lnSpc>
                  <a:spcPct val="90000"/>
                </a:lnSpc>
                <a:spcBef>
                  <a:spcPct val="0"/>
                </a:spcBef>
                <a:spcAft>
                  <a:spcPct val="35000"/>
                </a:spcAft>
                <a:buNone/>
              </a:pPr>
              <a:r>
                <a:rPr lang="en-US" sz="2000" b="1" kern="1200" dirty="0">
                  <a:latin typeface="+mj-lt"/>
                </a:rPr>
                <a:t>Step 2</a:t>
              </a:r>
            </a:p>
          </p:txBody>
        </p:sp>
      </p:grpSp>
      <p:grpSp>
        <p:nvGrpSpPr>
          <p:cNvPr id="14" name="Group 13" descr="Step 3 – Film your partner performing the phrase.&#10;Take it in turns to film each other perform the movement phrase.">
            <a:extLst>
              <a:ext uri="{FF2B5EF4-FFF2-40B4-BE49-F238E27FC236}">
                <a16:creationId xmlns:a16="http://schemas.microsoft.com/office/drawing/2014/main" id="{FC22BB57-F470-2B00-8F5F-BA6EC9E7AE3F}"/>
              </a:ext>
            </a:extLst>
          </p:cNvPr>
          <p:cNvGrpSpPr/>
          <p:nvPr/>
        </p:nvGrpSpPr>
        <p:grpSpPr>
          <a:xfrm>
            <a:off x="360000" y="4027106"/>
            <a:ext cx="11142188" cy="1302728"/>
            <a:chOff x="360000" y="4027106"/>
            <a:chExt cx="11142188" cy="1302728"/>
          </a:xfrm>
        </p:grpSpPr>
        <p:sp>
          <p:nvSpPr>
            <p:cNvPr id="4" name="Rectangle: Rounded Corners 3">
              <a:extLst>
                <a:ext uri="{FF2B5EF4-FFF2-40B4-BE49-F238E27FC236}">
                  <a16:creationId xmlns:a16="http://schemas.microsoft.com/office/drawing/2014/main" id="{913BA2D8-4DF9-12B6-60B0-BE1B0E6955AC}"/>
                </a:ext>
              </a:extLst>
            </p:cNvPr>
            <p:cNvSpPr/>
            <p:nvPr/>
          </p:nvSpPr>
          <p:spPr>
            <a:xfrm>
              <a:off x="1804694" y="4027106"/>
              <a:ext cx="9697494" cy="1296000"/>
            </a:xfrm>
            <a:prstGeom prst="roundRect">
              <a:avLst/>
            </a:prstGeom>
            <a:solidFill>
              <a:schemeClr val="accent6"/>
            </a:solidFill>
            <a:ln>
              <a:solidFill>
                <a:schemeClr val="accent6"/>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nSpc>
                  <a:spcPct val="114000"/>
                </a:lnSpc>
                <a:spcAft>
                  <a:spcPts val="600"/>
                </a:spcAft>
              </a:pPr>
              <a:r>
                <a:rPr lang="en-US" sz="1600" b="1" dirty="0">
                  <a:solidFill>
                    <a:schemeClr val="tx1"/>
                  </a:solidFill>
                  <a:ea typeface="+mn-lt"/>
                  <a:cs typeface="+mn-lt"/>
                </a:rPr>
                <a:t>Film your partner performing the phrase.</a:t>
              </a:r>
            </a:p>
            <a:p>
              <a:pPr lvl="2">
                <a:lnSpc>
                  <a:spcPct val="114000"/>
                </a:lnSpc>
                <a:spcAft>
                  <a:spcPts val="600"/>
                </a:spcAft>
              </a:pPr>
              <a:r>
                <a:rPr lang="en-US" sz="1600" dirty="0">
                  <a:solidFill>
                    <a:schemeClr val="tx1"/>
                  </a:solidFill>
                  <a:ea typeface="+mn-lt"/>
                  <a:cs typeface="+mn-lt"/>
                </a:rPr>
                <a:t>Take it in turns to film each other perform the movement phrase.</a:t>
              </a:r>
              <a:endParaRPr lang="en-US" sz="1600" dirty="0">
                <a:solidFill>
                  <a:schemeClr val="tx1"/>
                </a:solidFill>
                <a:cs typeface="Arial"/>
              </a:endParaRPr>
            </a:p>
          </p:txBody>
        </p:sp>
        <p:sp>
          <p:nvSpPr>
            <p:cNvPr id="10" name="Freeform: Shape 9">
              <a:extLst>
                <a:ext uri="{FF2B5EF4-FFF2-40B4-BE49-F238E27FC236}">
                  <a16:creationId xmlns:a16="http://schemas.microsoft.com/office/drawing/2014/main" id="{2054ACB2-96B0-1543-F22B-881F884BA886}"/>
                </a:ext>
              </a:extLst>
            </p:cNvPr>
            <p:cNvSpPr/>
            <p:nvPr/>
          </p:nvSpPr>
          <p:spPr>
            <a:xfrm>
              <a:off x="360000" y="4033834"/>
              <a:ext cx="2699123" cy="1296000"/>
            </a:xfrm>
            <a:custGeom>
              <a:avLst/>
              <a:gdLst>
                <a:gd name="connsiteX0" fmla="*/ 0 w 2761194"/>
                <a:gd name="connsiteY0" fmla="*/ 0 h 1104477"/>
                <a:gd name="connsiteX1" fmla="*/ 2208956 w 2761194"/>
                <a:gd name="connsiteY1" fmla="*/ 0 h 1104477"/>
                <a:gd name="connsiteX2" fmla="*/ 2761194 w 2761194"/>
                <a:gd name="connsiteY2" fmla="*/ 552239 h 1104477"/>
                <a:gd name="connsiteX3" fmla="*/ 2208956 w 2761194"/>
                <a:gd name="connsiteY3" fmla="*/ 1104477 h 1104477"/>
                <a:gd name="connsiteX4" fmla="*/ 0 w 2761194"/>
                <a:gd name="connsiteY4" fmla="*/ 1104477 h 1104477"/>
                <a:gd name="connsiteX5" fmla="*/ 552239 w 2761194"/>
                <a:gd name="connsiteY5" fmla="*/ 552239 h 1104477"/>
                <a:gd name="connsiteX6" fmla="*/ 0 w 2761194"/>
                <a:gd name="connsiteY6" fmla="*/ 0 h 1104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1194" h="1104477">
                  <a:moveTo>
                    <a:pt x="0" y="0"/>
                  </a:moveTo>
                  <a:lnTo>
                    <a:pt x="2208956" y="0"/>
                  </a:lnTo>
                  <a:lnTo>
                    <a:pt x="2761194" y="552239"/>
                  </a:lnTo>
                  <a:lnTo>
                    <a:pt x="2208956" y="1104477"/>
                  </a:lnTo>
                  <a:lnTo>
                    <a:pt x="0" y="1104477"/>
                  </a:lnTo>
                  <a:lnTo>
                    <a:pt x="552239" y="552239"/>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603039" tIns="25400" rIns="552238" bIns="25400" numCol="1" spcCol="1270" anchor="ctr" anchorCtr="0">
              <a:noAutofit/>
            </a:bodyPr>
            <a:lstStyle/>
            <a:p>
              <a:pPr marL="0" lvl="0" indent="0" algn="ctr" defTabSz="1778000" rtl="0">
                <a:lnSpc>
                  <a:spcPct val="90000"/>
                </a:lnSpc>
                <a:spcBef>
                  <a:spcPct val="0"/>
                </a:spcBef>
                <a:spcAft>
                  <a:spcPct val="35000"/>
                </a:spcAft>
                <a:buNone/>
              </a:pPr>
              <a:r>
                <a:rPr lang="en-US" sz="2000" b="1" kern="1200" dirty="0">
                  <a:latin typeface="+mj-lt"/>
                </a:rPr>
                <a:t>Step 3</a:t>
              </a:r>
            </a:p>
          </p:txBody>
        </p:sp>
      </p:grpSp>
      <p:grpSp>
        <p:nvGrpSpPr>
          <p:cNvPr id="15" name="Group 14" descr="Step 4 – Review your footage back. Ask yourself:&#10;In what ways did the camera work enhance or change the perception of your performance?&#10;What challenges did you face in coordinating movement and camera work? &#10;">
            <a:extLst>
              <a:ext uri="{FF2B5EF4-FFF2-40B4-BE49-F238E27FC236}">
                <a16:creationId xmlns:a16="http://schemas.microsoft.com/office/drawing/2014/main" id="{C625485B-486A-676B-E494-64F0DF06137F}"/>
              </a:ext>
            </a:extLst>
          </p:cNvPr>
          <p:cNvGrpSpPr/>
          <p:nvPr/>
        </p:nvGrpSpPr>
        <p:grpSpPr>
          <a:xfrm>
            <a:off x="359999" y="5398657"/>
            <a:ext cx="11142189" cy="1297076"/>
            <a:chOff x="359999" y="5398657"/>
            <a:chExt cx="11142189" cy="1297076"/>
          </a:xfrm>
        </p:grpSpPr>
        <p:sp>
          <p:nvSpPr>
            <p:cNvPr id="2" name="Rectangle: Rounded Corners 1">
              <a:extLst>
                <a:ext uri="{FF2B5EF4-FFF2-40B4-BE49-F238E27FC236}">
                  <a16:creationId xmlns:a16="http://schemas.microsoft.com/office/drawing/2014/main" id="{CAEFD2B2-B847-37BB-3370-8563FF504B06}"/>
                </a:ext>
              </a:extLst>
            </p:cNvPr>
            <p:cNvSpPr/>
            <p:nvPr/>
          </p:nvSpPr>
          <p:spPr>
            <a:xfrm>
              <a:off x="1804694" y="5399733"/>
              <a:ext cx="9697494" cy="1296000"/>
            </a:xfrm>
            <a:prstGeom prst="roundRect">
              <a:avLst/>
            </a:prstGeom>
            <a:solidFill>
              <a:schemeClr val="accent6"/>
            </a:solidFill>
            <a:ln>
              <a:solidFill>
                <a:schemeClr val="accent6"/>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nSpc>
                  <a:spcPct val="114000"/>
                </a:lnSpc>
                <a:spcAft>
                  <a:spcPts val="600"/>
                </a:spcAft>
              </a:pPr>
              <a:r>
                <a:rPr lang="en-US" sz="1600" b="1" dirty="0">
                  <a:solidFill>
                    <a:schemeClr val="tx1"/>
                  </a:solidFill>
                  <a:cs typeface="Arial"/>
                </a:rPr>
                <a:t>Review your footage back. Ask yourself:</a:t>
              </a:r>
              <a:endParaRPr lang="en-US" sz="1600" dirty="0">
                <a:solidFill>
                  <a:schemeClr val="tx1"/>
                </a:solidFill>
                <a:cs typeface="Arial"/>
              </a:endParaRPr>
            </a:p>
            <a:p>
              <a:pPr lvl="2">
                <a:lnSpc>
                  <a:spcPct val="114000"/>
                </a:lnSpc>
                <a:spcAft>
                  <a:spcPts val="600"/>
                </a:spcAft>
              </a:pPr>
              <a:r>
                <a:rPr lang="en-US" sz="1600" dirty="0">
                  <a:solidFill>
                    <a:schemeClr val="tx1"/>
                  </a:solidFill>
                  <a:cs typeface="Arial"/>
                </a:rPr>
                <a:t>In what ways did the camera work enhance or change the perception of your performance?</a:t>
              </a:r>
            </a:p>
            <a:p>
              <a:pPr lvl="2">
                <a:lnSpc>
                  <a:spcPct val="114000"/>
                </a:lnSpc>
                <a:spcAft>
                  <a:spcPts val="600"/>
                </a:spcAft>
              </a:pPr>
              <a:r>
                <a:rPr lang="en-US" sz="1600" dirty="0">
                  <a:solidFill>
                    <a:schemeClr val="tx1"/>
                  </a:solidFill>
                  <a:cs typeface="Arial"/>
                </a:rPr>
                <a:t>What challenges did you face in coordinating movement and camera work? </a:t>
              </a:r>
            </a:p>
          </p:txBody>
        </p:sp>
        <p:sp>
          <p:nvSpPr>
            <p:cNvPr id="11" name="Freeform: Shape 10">
              <a:extLst>
                <a:ext uri="{FF2B5EF4-FFF2-40B4-BE49-F238E27FC236}">
                  <a16:creationId xmlns:a16="http://schemas.microsoft.com/office/drawing/2014/main" id="{6D4507C0-CD33-9726-B4D3-6E8EB6681656}"/>
                </a:ext>
              </a:extLst>
            </p:cNvPr>
            <p:cNvSpPr/>
            <p:nvPr/>
          </p:nvSpPr>
          <p:spPr>
            <a:xfrm>
              <a:off x="359999" y="5398657"/>
              <a:ext cx="2699123" cy="1296000"/>
            </a:xfrm>
            <a:custGeom>
              <a:avLst/>
              <a:gdLst>
                <a:gd name="connsiteX0" fmla="*/ 0 w 2761194"/>
                <a:gd name="connsiteY0" fmla="*/ 0 h 1104477"/>
                <a:gd name="connsiteX1" fmla="*/ 2208956 w 2761194"/>
                <a:gd name="connsiteY1" fmla="*/ 0 h 1104477"/>
                <a:gd name="connsiteX2" fmla="*/ 2761194 w 2761194"/>
                <a:gd name="connsiteY2" fmla="*/ 552239 h 1104477"/>
                <a:gd name="connsiteX3" fmla="*/ 2208956 w 2761194"/>
                <a:gd name="connsiteY3" fmla="*/ 1104477 h 1104477"/>
                <a:gd name="connsiteX4" fmla="*/ 0 w 2761194"/>
                <a:gd name="connsiteY4" fmla="*/ 1104477 h 1104477"/>
                <a:gd name="connsiteX5" fmla="*/ 552239 w 2761194"/>
                <a:gd name="connsiteY5" fmla="*/ 552239 h 1104477"/>
                <a:gd name="connsiteX6" fmla="*/ 0 w 2761194"/>
                <a:gd name="connsiteY6" fmla="*/ 0 h 1104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1194" h="1104477">
                  <a:moveTo>
                    <a:pt x="0" y="0"/>
                  </a:moveTo>
                  <a:lnTo>
                    <a:pt x="2208956" y="0"/>
                  </a:lnTo>
                  <a:lnTo>
                    <a:pt x="2761194" y="552239"/>
                  </a:lnTo>
                  <a:lnTo>
                    <a:pt x="2208956" y="1104477"/>
                  </a:lnTo>
                  <a:lnTo>
                    <a:pt x="0" y="1104477"/>
                  </a:lnTo>
                  <a:lnTo>
                    <a:pt x="552239" y="552239"/>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603039" tIns="25400" rIns="552238" bIns="25400" numCol="1" spcCol="1270" anchor="ctr" anchorCtr="0">
              <a:noAutofit/>
            </a:bodyPr>
            <a:lstStyle/>
            <a:p>
              <a:pPr marL="0" lvl="0" indent="0" algn="ctr" defTabSz="1778000">
                <a:lnSpc>
                  <a:spcPct val="90000"/>
                </a:lnSpc>
                <a:spcBef>
                  <a:spcPct val="0"/>
                </a:spcBef>
                <a:spcAft>
                  <a:spcPct val="35000"/>
                </a:spcAft>
                <a:buNone/>
              </a:pPr>
              <a:r>
                <a:rPr lang="en-US" sz="2000" b="1" kern="1200">
                  <a:latin typeface="+mj-lt"/>
                </a:rPr>
                <a:t>Step 4</a:t>
              </a:r>
            </a:p>
          </p:txBody>
        </p:sp>
      </p:grpSp>
      <p:sp>
        <p:nvSpPr>
          <p:cNvPr id="6" name="Slide Number Placeholder 5">
            <a:extLst>
              <a:ext uri="{FF2B5EF4-FFF2-40B4-BE49-F238E27FC236}">
                <a16:creationId xmlns:a16="http://schemas.microsoft.com/office/drawing/2014/main" id="{A0391B8E-964B-6AE1-BE77-149738F821E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80</a:t>
            </a:fld>
            <a:endParaRPr lang="en-AU"/>
          </a:p>
        </p:txBody>
      </p:sp>
    </p:spTree>
    <p:extLst>
      <p:ext uri="{BB962C8B-B14F-4D97-AF65-F5344CB8AC3E}">
        <p14:creationId xmlns:p14="http://schemas.microsoft.com/office/powerpoint/2010/main" val="108519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410297-B66E-F6FF-B736-49A57871C4D8}"/>
              </a:ext>
            </a:extLst>
          </p:cNvPr>
          <p:cNvSpPr>
            <a:spLocks noGrp="1"/>
          </p:cNvSpPr>
          <p:nvPr>
            <p:ph type="title"/>
          </p:nvPr>
        </p:nvSpPr>
        <p:spPr/>
        <p:txBody>
          <a:bodyPr/>
          <a:lstStyle/>
          <a:p>
            <a:r>
              <a:rPr lang="en-AU">
                <a:latin typeface="Arial"/>
                <a:cs typeface="Arial"/>
              </a:rPr>
              <a:t>Take the shot planning activity  (1)</a:t>
            </a:r>
            <a:endParaRPr lang="en-AU"/>
          </a:p>
        </p:txBody>
      </p:sp>
      <p:sp>
        <p:nvSpPr>
          <p:cNvPr id="4" name="Text Placeholder 3">
            <a:extLst>
              <a:ext uri="{FF2B5EF4-FFF2-40B4-BE49-F238E27FC236}">
                <a16:creationId xmlns:a16="http://schemas.microsoft.com/office/drawing/2014/main" id="{D16D8EBB-ACCE-B1AE-F6E8-259AD32D4736}"/>
              </a:ext>
            </a:extLst>
          </p:cNvPr>
          <p:cNvSpPr>
            <a:spLocks noGrp="1"/>
          </p:cNvSpPr>
          <p:nvPr>
            <p:ph type="body" sz="quarter" idx="18"/>
          </p:nvPr>
        </p:nvSpPr>
        <p:spPr/>
        <p:txBody>
          <a:bodyPr/>
          <a:lstStyle/>
          <a:p>
            <a:endParaRPr lang="en-AU"/>
          </a:p>
          <a:p>
            <a:r>
              <a:rPr lang="en-AU"/>
              <a:t>3.5a</a:t>
            </a:r>
          </a:p>
        </p:txBody>
      </p:sp>
      <p:sp>
        <p:nvSpPr>
          <p:cNvPr id="15" name="Rectangle: Rounded Corners 14">
            <a:extLst>
              <a:ext uri="{FF2B5EF4-FFF2-40B4-BE49-F238E27FC236}">
                <a16:creationId xmlns:a16="http://schemas.microsoft.com/office/drawing/2014/main" id="{746C723C-FC44-228B-2022-BCAE791CB8FC}"/>
              </a:ext>
            </a:extLst>
          </p:cNvPr>
          <p:cNvSpPr/>
          <p:nvPr/>
        </p:nvSpPr>
        <p:spPr>
          <a:xfrm>
            <a:off x="359999" y="1374289"/>
            <a:ext cx="11483999" cy="731303"/>
          </a:xfrm>
          <a:prstGeom prst="roundRect">
            <a:avLst/>
          </a:prstGeom>
          <a:solidFill>
            <a:schemeClr val="tx2"/>
          </a:solidFill>
          <a:ln>
            <a:solidFill>
              <a:schemeClr val="tx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spcAft>
                <a:spcPts val="600"/>
              </a:spcAft>
            </a:pPr>
            <a:r>
              <a:rPr lang="en-US" sz="1800" b="1" dirty="0">
                <a:solidFill>
                  <a:schemeClr val="bg2"/>
                </a:solidFill>
                <a:cs typeface="Arial"/>
              </a:rPr>
              <a:t>Step 1 </a:t>
            </a:r>
          </a:p>
          <a:p>
            <a:pPr algn="ctr">
              <a:lnSpc>
                <a:spcPct val="114000"/>
              </a:lnSpc>
              <a:spcAft>
                <a:spcPts val="600"/>
              </a:spcAft>
            </a:pPr>
            <a:r>
              <a:rPr lang="en-US" sz="1800" b="1" dirty="0">
                <a:solidFill>
                  <a:schemeClr val="bg2"/>
                </a:solidFill>
                <a:cs typeface="Arial"/>
              </a:rPr>
              <a:t>In pairs, consider how camera techniques could enhance your intent. </a:t>
            </a:r>
            <a:endParaRPr lang="en-US" sz="1800" dirty="0">
              <a:solidFill>
                <a:schemeClr val="bg2"/>
              </a:solidFill>
              <a:cs typeface="Arial" panose="020B0604020202020204"/>
            </a:endParaRPr>
          </a:p>
        </p:txBody>
      </p:sp>
      <p:graphicFrame>
        <p:nvGraphicFramePr>
          <p:cNvPr id="6" name="Table 5">
            <a:extLst>
              <a:ext uri="{FF2B5EF4-FFF2-40B4-BE49-F238E27FC236}">
                <a16:creationId xmlns:a16="http://schemas.microsoft.com/office/drawing/2014/main" id="{F79DCA5C-FD42-9032-262C-B6E9B6237411}"/>
              </a:ext>
            </a:extLst>
          </p:cNvPr>
          <p:cNvGraphicFramePr>
            <a:graphicFrameLocks noGrp="1"/>
          </p:cNvGraphicFramePr>
          <p:nvPr>
            <p:extLst>
              <p:ext uri="{D42A27DB-BD31-4B8C-83A1-F6EECF244321}">
                <p14:modId xmlns:p14="http://schemas.microsoft.com/office/powerpoint/2010/main" val="1347541532"/>
              </p:ext>
            </p:extLst>
          </p:nvPr>
        </p:nvGraphicFramePr>
        <p:xfrm>
          <a:off x="359999" y="2226332"/>
          <a:ext cx="11484000" cy="2571934"/>
        </p:xfrm>
        <a:graphic>
          <a:graphicData uri="http://schemas.openxmlformats.org/drawingml/2006/table">
            <a:tbl>
              <a:tblPr firstRow="1" bandRow="1">
                <a:tableStyleId>{B301B821-A1FF-4177-AEE7-76D212191A09}</a:tableStyleId>
              </a:tblPr>
              <a:tblGrid>
                <a:gridCol w="3828000">
                  <a:extLst>
                    <a:ext uri="{9D8B030D-6E8A-4147-A177-3AD203B41FA5}">
                      <a16:colId xmlns:a16="http://schemas.microsoft.com/office/drawing/2014/main" val="408122310"/>
                    </a:ext>
                  </a:extLst>
                </a:gridCol>
                <a:gridCol w="3828000">
                  <a:extLst>
                    <a:ext uri="{9D8B030D-6E8A-4147-A177-3AD203B41FA5}">
                      <a16:colId xmlns:a16="http://schemas.microsoft.com/office/drawing/2014/main" val="488920502"/>
                    </a:ext>
                  </a:extLst>
                </a:gridCol>
                <a:gridCol w="3828000">
                  <a:extLst>
                    <a:ext uri="{9D8B030D-6E8A-4147-A177-3AD203B41FA5}">
                      <a16:colId xmlns:a16="http://schemas.microsoft.com/office/drawing/2014/main" val="927391922"/>
                    </a:ext>
                  </a:extLst>
                </a:gridCol>
              </a:tblGrid>
              <a:tr h="477767">
                <a:tc>
                  <a:txBody>
                    <a:bodyPr/>
                    <a:lstStyle/>
                    <a:p>
                      <a:pPr>
                        <a:lnSpc>
                          <a:spcPct val="114000"/>
                        </a:lnSpc>
                        <a:spcAft>
                          <a:spcPts val="600"/>
                        </a:spcAft>
                      </a:pPr>
                      <a:r>
                        <a:rPr lang="en-AU" dirty="0">
                          <a:solidFill>
                            <a:schemeClr val="bg2"/>
                          </a:solidFill>
                        </a:rPr>
                        <a:t>Camera shots</a:t>
                      </a:r>
                    </a:p>
                  </a:txBody>
                  <a:tcPr anchor="ctr">
                    <a:lnR w="12700" cap="flat" cmpd="sng" algn="ctr">
                      <a:solidFill>
                        <a:schemeClr val="bg1"/>
                      </a:solidFill>
                      <a:prstDash val="solid"/>
                      <a:round/>
                      <a:headEnd type="none" w="med" len="med"/>
                      <a:tailEnd type="none" w="med" len="med"/>
                    </a:lnR>
                    <a:solidFill>
                      <a:srgbClr val="630019"/>
                    </a:solidFill>
                  </a:tcPr>
                </a:tc>
                <a:tc>
                  <a:txBody>
                    <a:bodyPr/>
                    <a:lstStyle/>
                    <a:p>
                      <a:pPr>
                        <a:lnSpc>
                          <a:spcPct val="114000"/>
                        </a:lnSpc>
                        <a:spcAft>
                          <a:spcPts val="600"/>
                        </a:spcAft>
                      </a:pPr>
                      <a:r>
                        <a:rPr lang="en-AU" dirty="0">
                          <a:solidFill>
                            <a:schemeClr val="bg2"/>
                          </a:solidFill>
                        </a:rPr>
                        <a:t>Camera angles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630019"/>
                    </a:solidFill>
                  </a:tcPr>
                </a:tc>
                <a:tc>
                  <a:txBody>
                    <a:bodyPr/>
                    <a:lstStyle/>
                    <a:p>
                      <a:pPr>
                        <a:lnSpc>
                          <a:spcPct val="114000"/>
                        </a:lnSpc>
                        <a:spcAft>
                          <a:spcPts val="600"/>
                        </a:spcAft>
                      </a:pPr>
                      <a:r>
                        <a:rPr lang="en-AU" dirty="0">
                          <a:solidFill>
                            <a:schemeClr val="bg2"/>
                          </a:solidFill>
                        </a:rPr>
                        <a:t>Camera movement and framing</a:t>
                      </a:r>
                    </a:p>
                  </a:txBody>
                  <a:tcPr anchor="ctr">
                    <a:lnL w="12700" cap="flat" cmpd="sng" algn="ctr">
                      <a:solidFill>
                        <a:schemeClr val="bg1"/>
                      </a:solidFill>
                      <a:prstDash val="solid"/>
                      <a:round/>
                      <a:headEnd type="none" w="med" len="med"/>
                      <a:tailEnd type="none" w="med" len="med"/>
                    </a:lnL>
                    <a:solidFill>
                      <a:srgbClr val="630019"/>
                    </a:solidFill>
                  </a:tcPr>
                </a:tc>
                <a:extLst>
                  <a:ext uri="{0D108BD9-81ED-4DB2-BD59-A6C34878D82A}">
                    <a16:rowId xmlns:a16="http://schemas.microsoft.com/office/drawing/2014/main" val="3178865418"/>
                  </a:ext>
                </a:extLst>
              </a:tr>
              <a:tr h="1928541">
                <a:tc>
                  <a:txBody>
                    <a:bodyPr/>
                    <a:lstStyle/>
                    <a:p>
                      <a:pPr>
                        <a:lnSpc>
                          <a:spcPct val="114000"/>
                        </a:lnSpc>
                        <a:spcAft>
                          <a:spcPts val="600"/>
                        </a:spcAft>
                      </a:pPr>
                      <a:r>
                        <a:rPr lang="en-US" sz="1800" dirty="0">
                          <a:solidFill>
                            <a:schemeClr val="tx1"/>
                          </a:solidFill>
                        </a:rPr>
                        <a:t>For example:</a:t>
                      </a:r>
                    </a:p>
                    <a:p>
                      <a:pPr marL="342900" indent="-342900">
                        <a:lnSpc>
                          <a:spcPct val="114000"/>
                        </a:lnSpc>
                        <a:spcAft>
                          <a:spcPts val="600"/>
                        </a:spcAft>
                        <a:buFont typeface="Arial"/>
                        <a:buChar char="•"/>
                      </a:pPr>
                      <a:r>
                        <a:rPr lang="en-US" sz="1800" dirty="0">
                          <a:solidFill>
                            <a:schemeClr val="tx1"/>
                          </a:solidFill>
                        </a:rPr>
                        <a:t>an </a:t>
                      </a:r>
                      <a:r>
                        <a:rPr lang="en-US" sz="1800" b="1" dirty="0">
                          <a:solidFill>
                            <a:schemeClr val="tx1"/>
                          </a:solidFill>
                        </a:rPr>
                        <a:t>extreme close-up </a:t>
                      </a:r>
                      <a:r>
                        <a:rPr lang="en-US" sz="1800" dirty="0">
                          <a:solidFill>
                            <a:schemeClr val="tx1"/>
                          </a:solidFill>
                        </a:rPr>
                        <a:t>highlight a specific emotional detail</a:t>
                      </a:r>
                    </a:p>
                    <a:p>
                      <a:pPr marL="342900" marR="0" lvl="0" indent="-342900" algn="l" defTabSz="914377" rtl="0" eaLnBrk="1" fontAlgn="auto" latinLnBrk="0" hangingPunct="1">
                        <a:lnSpc>
                          <a:spcPct val="114000"/>
                        </a:lnSpc>
                        <a:spcBef>
                          <a:spcPts val="0"/>
                        </a:spcBef>
                        <a:spcAft>
                          <a:spcPts val="600"/>
                        </a:spcAft>
                        <a:buClrTx/>
                        <a:buSzTx/>
                        <a:buFont typeface="Arial"/>
                        <a:buChar char="•"/>
                        <a:tabLst/>
                        <a:defRPr/>
                      </a:pPr>
                      <a:r>
                        <a:rPr kumimoji="0" lang="en-US" sz="1800" b="0" u="none" strike="noStrike" kern="1200" cap="none" spc="0" normalizeH="0" baseline="0" noProof="0" dirty="0">
                          <a:ln>
                            <a:noFill/>
                          </a:ln>
                          <a:solidFill>
                            <a:srgbClr val="22272B"/>
                          </a:solidFill>
                          <a:effectLst/>
                          <a:uLnTx/>
                          <a:uFillTx/>
                        </a:rPr>
                        <a:t>An </a:t>
                      </a:r>
                      <a:r>
                        <a:rPr kumimoji="0" lang="en-US" sz="1800" b="1" u="none" strike="noStrike" kern="1200" cap="none" spc="0" normalizeH="0" baseline="0" noProof="0" dirty="0">
                          <a:ln>
                            <a:noFill/>
                          </a:ln>
                          <a:solidFill>
                            <a:srgbClr val="22272B"/>
                          </a:solidFill>
                          <a:effectLst/>
                          <a:uLnTx/>
                          <a:uFillTx/>
                        </a:rPr>
                        <a:t>extreme long shot </a:t>
                      </a:r>
                      <a:r>
                        <a:rPr kumimoji="0" lang="en-US" sz="1800" b="0" u="none" strike="noStrike" kern="1200" cap="none" spc="0" normalizeH="0" baseline="0" noProof="0" dirty="0">
                          <a:ln>
                            <a:noFill/>
                          </a:ln>
                          <a:solidFill>
                            <a:srgbClr val="22272B"/>
                          </a:solidFill>
                          <a:effectLst/>
                          <a:uLnTx/>
                          <a:uFillTx/>
                        </a:rPr>
                        <a:t>can establish a location or create vulnerability</a:t>
                      </a:r>
                      <a:endParaRPr lang="en-US" sz="1800" dirty="0">
                        <a:solidFill>
                          <a:schemeClr val="tx1"/>
                        </a:solidFill>
                      </a:endParaRPr>
                    </a:p>
                  </a:txBody>
                  <a:tcPr>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nSpc>
                          <a:spcPct val="114000"/>
                        </a:lnSpc>
                        <a:spcAft>
                          <a:spcPts val="600"/>
                        </a:spcAft>
                      </a:pPr>
                      <a:r>
                        <a:rPr lang="en-AU" dirty="0"/>
                        <a:t>For example:</a:t>
                      </a:r>
                    </a:p>
                    <a:p>
                      <a:pPr marL="342900" indent="-342900">
                        <a:lnSpc>
                          <a:spcPct val="114000"/>
                        </a:lnSpc>
                        <a:spcAft>
                          <a:spcPts val="600"/>
                        </a:spcAft>
                        <a:buFont typeface="Arial"/>
                        <a:buChar char="•"/>
                      </a:pPr>
                      <a:r>
                        <a:rPr lang="en-US" sz="1800" dirty="0">
                          <a:solidFill>
                            <a:schemeClr val="tx1"/>
                          </a:solidFill>
                        </a:rPr>
                        <a:t>a  </a:t>
                      </a:r>
                      <a:r>
                        <a:rPr lang="en-US" sz="1800" b="1" dirty="0">
                          <a:solidFill>
                            <a:schemeClr val="tx1"/>
                          </a:solidFill>
                        </a:rPr>
                        <a:t>high angle </a:t>
                      </a:r>
                      <a:r>
                        <a:rPr lang="en-US" sz="1800" dirty="0">
                          <a:solidFill>
                            <a:schemeClr val="tx1"/>
                          </a:solidFill>
                        </a:rPr>
                        <a:t>conveys a lack of power</a:t>
                      </a:r>
                    </a:p>
                    <a:p>
                      <a:pPr marL="342900" marR="0" lvl="0" indent="-342900" algn="l" defTabSz="914377" rtl="0" eaLnBrk="1" fontAlgn="auto" latinLnBrk="0" hangingPunct="1">
                        <a:lnSpc>
                          <a:spcPct val="114000"/>
                        </a:lnSpc>
                        <a:spcBef>
                          <a:spcPts val="0"/>
                        </a:spcBef>
                        <a:spcAft>
                          <a:spcPts val="600"/>
                        </a:spcAft>
                        <a:buClrTx/>
                        <a:buSzTx/>
                        <a:buFont typeface="Arial"/>
                        <a:buChar char="•"/>
                        <a:tabLst/>
                        <a:defRPr/>
                      </a:pPr>
                      <a:r>
                        <a:rPr kumimoji="0" lang="en-US" sz="1800" b="0" u="none" strike="noStrike" kern="1200" cap="none" spc="0" normalizeH="0" baseline="0" noProof="0" dirty="0">
                          <a:ln>
                            <a:noFill/>
                          </a:ln>
                          <a:solidFill>
                            <a:schemeClr val="tx1"/>
                          </a:solidFill>
                          <a:effectLst/>
                          <a:uLnTx/>
                          <a:uFillTx/>
                        </a:rPr>
                        <a:t>a </a:t>
                      </a:r>
                      <a:r>
                        <a:rPr kumimoji="0" lang="en-US" sz="1800" b="1" u="none" strike="noStrike" kern="1200" cap="none" spc="0" normalizeH="0" baseline="0" noProof="0" dirty="0">
                          <a:ln>
                            <a:noFill/>
                          </a:ln>
                          <a:solidFill>
                            <a:srgbClr val="22272B"/>
                          </a:solidFill>
                          <a:effectLst/>
                          <a:uLnTx/>
                          <a:uFillTx/>
                        </a:rPr>
                        <a:t>Dutch tilt </a:t>
                      </a:r>
                      <a:r>
                        <a:rPr kumimoji="0" lang="en-US" sz="1800" b="0" u="none" strike="noStrike" kern="1200" cap="none" spc="0" normalizeH="0" baseline="0" noProof="0" dirty="0">
                          <a:ln>
                            <a:noFill/>
                          </a:ln>
                          <a:solidFill>
                            <a:srgbClr val="22272B"/>
                          </a:solidFill>
                          <a:effectLst/>
                          <a:uLnTx/>
                          <a:uFillTx/>
                        </a:rPr>
                        <a:t>can </a:t>
                      </a:r>
                      <a:r>
                        <a:rPr kumimoji="0" lang="en-US" sz="1800" b="0" u="none" strike="noStrike" kern="1200" cap="none" spc="0" normalizeH="0" baseline="0" noProof="0" dirty="0" err="1">
                          <a:ln>
                            <a:noFill/>
                          </a:ln>
                          <a:solidFill>
                            <a:srgbClr val="22272B"/>
                          </a:solidFill>
                          <a:effectLst/>
                          <a:uLnTx/>
                          <a:uFillTx/>
                        </a:rPr>
                        <a:t>emphasise</a:t>
                      </a:r>
                      <a:r>
                        <a:rPr kumimoji="0" lang="en-US" sz="1800" b="0" u="none" strike="noStrike" kern="1200" cap="none" spc="0" normalizeH="0" baseline="0" noProof="0" dirty="0">
                          <a:ln>
                            <a:noFill/>
                          </a:ln>
                          <a:solidFill>
                            <a:srgbClr val="22272B"/>
                          </a:solidFill>
                          <a:effectLst/>
                          <a:uLnTx/>
                          <a:uFillTx/>
                        </a:rPr>
                        <a:t> instability or chaos.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indent="0">
                        <a:lnSpc>
                          <a:spcPct val="114000"/>
                        </a:lnSpc>
                        <a:spcAft>
                          <a:spcPts val="600"/>
                        </a:spcAft>
                        <a:buFont typeface="Arial" panose="020B0604020202020204" pitchFamily="34" charset="0"/>
                        <a:buNone/>
                      </a:pPr>
                      <a:r>
                        <a:rPr lang="en-AU" dirty="0"/>
                        <a:t>For example:</a:t>
                      </a:r>
                    </a:p>
                    <a:p>
                      <a:pPr marL="285750" indent="-285750">
                        <a:lnSpc>
                          <a:spcPct val="114000"/>
                        </a:lnSpc>
                        <a:spcAft>
                          <a:spcPts val="600"/>
                        </a:spcAft>
                        <a:buFont typeface="Arial" panose="020B0604020202020204" pitchFamily="34" charset="0"/>
                        <a:buChar char="•"/>
                      </a:pPr>
                      <a:r>
                        <a:rPr lang="en-AU" b="1" dirty="0"/>
                        <a:t>panning</a:t>
                      </a:r>
                      <a:r>
                        <a:rPr lang="en-AU" dirty="0"/>
                        <a:t> can reinforce the movement of the dancer</a:t>
                      </a:r>
                    </a:p>
                    <a:p>
                      <a:pPr marL="285750" indent="-285750">
                        <a:lnSpc>
                          <a:spcPct val="114000"/>
                        </a:lnSpc>
                        <a:spcAft>
                          <a:spcPts val="600"/>
                        </a:spcAft>
                        <a:buFont typeface="Arial" panose="020B0604020202020204" pitchFamily="34" charset="0"/>
                        <a:buChar char="•"/>
                      </a:pPr>
                      <a:r>
                        <a:rPr lang="en-AU" b="0" dirty="0"/>
                        <a:t>a </a:t>
                      </a:r>
                      <a:r>
                        <a:rPr lang="en-AU" b="1" dirty="0"/>
                        <a:t>shaky</a:t>
                      </a:r>
                      <a:r>
                        <a:rPr lang="en-AU" dirty="0"/>
                        <a:t> shot can emphasise panic.</a:t>
                      </a:r>
                    </a:p>
                  </a:txBody>
                  <a:tcPr>
                    <a:lnL w="12700" cap="flat" cmpd="sng" algn="ctr">
                      <a:solidFill>
                        <a:schemeClr val="bg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3744777"/>
                  </a:ext>
                </a:extLst>
              </a:tr>
            </a:tbl>
          </a:graphicData>
        </a:graphic>
      </p:graphicFrame>
      <p:grpSp>
        <p:nvGrpSpPr>
          <p:cNvPr id="9" name="Group 8">
            <a:extLst>
              <a:ext uri="{FF2B5EF4-FFF2-40B4-BE49-F238E27FC236}">
                <a16:creationId xmlns:a16="http://schemas.microsoft.com/office/drawing/2014/main" id="{C084F0D4-BF6B-2442-005A-8517F1D0A732}"/>
              </a:ext>
              <a:ext uri="{C183D7F6-B498-43B3-948B-1728B52AA6E4}">
                <adec:decorative xmlns:adec="http://schemas.microsoft.com/office/drawing/2017/decorative" val="1"/>
              </a:ext>
            </a:extLst>
          </p:cNvPr>
          <p:cNvGrpSpPr/>
          <p:nvPr/>
        </p:nvGrpSpPr>
        <p:grpSpPr>
          <a:xfrm>
            <a:off x="359999" y="4876799"/>
            <a:ext cx="11483999" cy="227142"/>
            <a:chOff x="359999" y="4876799"/>
            <a:chExt cx="11483999" cy="227142"/>
          </a:xfrm>
        </p:grpSpPr>
        <p:sp>
          <p:nvSpPr>
            <p:cNvPr id="2" name="Triangle 1">
              <a:extLst>
                <a:ext uri="{FF2B5EF4-FFF2-40B4-BE49-F238E27FC236}">
                  <a16:creationId xmlns:a16="http://schemas.microsoft.com/office/drawing/2014/main" id="{DB03E178-9D1C-B27E-229D-8A7A2EEA03D6}"/>
                </a:ext>
                <a:ext uri="{C183D7F6-B498-43B3-948B-1728B52AA6E4}">
                  <adec:decorative xmlns:adec="http://schemas.microsoft.com/office/drawing/2017/decorative" val="1"/>
                </a:ext>
              </a:extLst>
            </p:cNvPr>
            <p:cNvSpPr/>
            <p:nvPr/>
          </p:nvSpPr>
          <p:spPr>
            <a:xfrm rot="10800000">
              <a:off x="4296290" y="4876799"/>
              <a:ext cx="3611418" cy="227142"/>
            </a:xfrm>
            <a:prstGeom prst="triangle">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D38006BC-DD8D-C308-7442-6302330D3D6F}"/>
                </a:ext>
                <a:ext uri="{C183D7F6-B498-43B3-948B-1728B52AA6E4}">
                  <adec:decorative xmlns:adec="http://schemas.microsoft.com/office/drawing/2017/decorative" val="1"/>
                </a:ext>
              </a:extLst>
            </p:cNvPr>
            <p:cNvSpPr/>
            <p:nvPr/>
          </p:nvSpPr>
          <p:spPr>
            <a:xfrm rot="10800000">
              <a:off x="359999" y="4876799"/>
              <a:ext cx="3611418" cy="227142"/>
            </a:xfrm>
            <a:prstGeom prst="triangle">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CAECB7D1-F34A-5F05-33AE-BAB58C41D9E3}"/>
                </a:ext>
                <a:ext uri="{C183D7F6-B498-43B3-948B-1728B52AA6E4}">
                  <adec:decorative xmlns:adec="http://schemas.microsoft.com/office/drawing/2017/decorative" val="1"/>
                </a:ext>
              </a:extLst>
            </p:cNvPr>
            <p:cNvSpPr/>
            <p:nvPr/>
          </p:nvSpPr>
          <p:spPr>
            <a:xfrm rot="10800000">
              <a:off x="8232580" y="4876799"/>
              <a:ext cx="3611418" cy="227142"/>
            </a:xfrm>
            <a:prstGeom prst="triangle">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FC22D27E-5F79-1844-B0E8-3F49444B715F}"/>
              </a:ext>
            </a:extLst>
          </p:cNvPr>
          <p:cNvSpPr txBox="1"/>
          <p:nvPr/>
        </p:nvSpPr>
        <p:spPr>
          <a:xfrm>
            <a:off x="359999" y="5185136"/>
            <a:ext cx="11483999" cy="1249670"/>
          </a:xfrm>
          <a:prstGeom prst="roundRect">
            <a:avLst>
              <a:gd name="adj" fmla="val 12387"/>
            </a:avLst>
          </a:prstGeom>
          <a:solidFill>
            <a:schemeClr val="accent6"/>
          </a:solidFill>
          <a:effectLst/>
        </p:spPr>
        <p:txBody>
          <a:bodyPr wrap="square" lIns="72000" tIns="72000" rIns="72000" bIns="72000" rtlCol="0">
            <a:noAutofit/>
          </a:bodyPr>
          <a:lstStyle/>
          <a:p>
            <a:pPr algn="ctr">
              <a:lnSpc>
                <a:spcPct val="114000"/>
              </a:lnSpc>
              <a:spcAft>
                <a:spcPts val="600"/>
              </a:spcAft>
            </a:pPr>
            <a:r>
              <a:rPr lang="en-US" sz="1800" b="1" dirty="0">
                <a:cs typeface="Arial"/>
              </a:rPr>
              <a:t>Remember</a:t>
            </a:r>
          </a:p>
          <a:p>
            <a:pPr marL="622300" indent="-357188">
              <a:lnSpc>
                <a:spcPct val="114000"/>
              </a:lnSpc>
              <a:spcAft>
                <a:spcPts val="600"/>
              </a:spcAft>
              <a:buFont typeface="Arial" panose="020B0604020202020204" pitchFamily="34" charset="0"/>
              <a:buChar char="•"/>
              <a:tabLst>
                <a:tab pos="450850" algn="l"/>
              </a:tabLst>
            </a:pPr>
            <a:r>
              <a:rPr lang="en-US" sz="1800" dirty="0">
                <a:cs typeface="Arial"/>
              </a:rPr>
              <a:t>all choices in camera techniques should support your intent</a:t>
            </a:r>
          </a:p>
          <a:p>
            <a:pPr marL="622300" indent="-357188">
              <a:lnSpc>
                <a:spcPct val="114000"/>
              </a:lnSpc>
              <a:spcAft>
                <a:spcPts val="600"/>
              </a:spcAft>
              <a:buFont typeface="Arial" panose="020B0604020202020204" pitchFamily="34" charset="0"/>
              <a:buChar char="•"/>
              <a:tabLst>
                <a:tab pos="450850" algn="l"/>
              </a:tabLst>
            </a:pPr>
            <a:r>
              <a:rPr lang="en-US" sz="1800" dirty="0">
                <a:cs typeface="Arial"/>
              </a:rPr>
              <a:t>a consistent relationship should be seen between the movement phrases and the camera work.</a:t>
            </a:r>
          </a:p>
        </p:txBody>
      </p:sp>
      <p:sp>
        <p:nvSpPr>
          <p:cNvPr id="5" name="Slide Number Placeholder 4">
            <a:extLst>
              <a:ext uri="{FF2B5EF4-FFF2-40B4-BE49-F238E27FC236}">
                <a16:creationId xmlns:a16="http://schemas.microsoft.com/office/drawing/2014/main" id="{1D8658E7-F787-0A78-7FCA-E23D849B273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81</a:t>
            </a:fld>
            <a:endParaRPr lang="en-AU" dirty="0"/>
          </a:p>
        </p:txBody>
      </p:sp>
    </p:spTree>
    <p:extLst>
      <p:ext uri="{BB962C8B-B14F-4D97-AF65-F5344CB8AC3E}">
        <p14:creationId xmlns:p14="http://schemas.microsoft.com/office/powerpoint/2010/main" val="23761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DF012-64F2-A697-24D8-10F01CE8F15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B67EA08-E27E-5279-4068-F2DBC7F20599}"/>
              </a:ext>
            </a:extLst>
          </p:cNvPr>
          <p:cNvSpPr>
            <a:spLocks noGrp="1"/>
          </p:cNvSpPr>
          <p:nvPr>
            <p:ph type="title"/>
          </p:nvPr>
        </p:nvSpPr>
        <p:spPr/>
        <p:txBody>
          <a:bodyPr/>
          <a:lstStyle/>
          <a:p>
            <a:r>
              <a:rPr lang="en-AU" dirty="0">
                <a:latin typeface="+mj-lt"/>
                <a:cs typeface="Arial"/>
              </a:rPr>
              <a:t>Take the shot planning activity (2)  </a:t>
            </a:r>
          </a:p>
        </p:txBody>
      </p:sp>
      <p:sp>
        <p:nvSpPr>
          <p:cNvPr id="4" name="TextBox 3">
            <a:extLst>
              <a:ext uri="{FF2B5EF4-FFF2-40B4-BE49-F238E27FC236}">
                <a16:creationId xmlns:a16="http://schemas.microsoft.com/office/drawing/2014/main" id="{44F3424F-51F1-6C6A-8900-00EA3AC78B0E}"/>
              </a:ext>
            </a:extLst>
          </p:cNvPr>
          <p:cNvSpPr txBox="1"/>
          <p:nvPr/>
        </p:nvSpPr>
        <p:spPr>
          <a:xfrm>
            <a:off x="348000" y="903245"/>
            <a:ext cx="6096000" cy="400110"/>
          </a:xfrm>
          <a:prstGeom prst="rect">
            <a:avLst/>
          </a:prstGeom>
          <a:noFill/>
        </p:spPr>
        <p:txBody>
          <a:bodyPr wrap="square">
            <a:spAutoFit/>
          </a:bodyPr>
          <a:lstStyle/>
          <a:p>
            <a:r>
              <a:rPr lang="en-US" sz="2000">
                <a:solidFill>
                  <a:schemeClr val="accent1">
                    <a:lumMod val="50000"/>
                    <a:lumOff val="50000"/>
                  </a:schemeClr>
                </a:solidFill>
                <a:latin typeface="+mj-lt"/>
                <a:cs typeface="Arial"/>
              </a:rPr>
              <a:t>3.5b</a:t>
            </a:r>
            <a:endParaRPr lang="en-AU" sz="2000">
              <a:latin typeface="+mj-lt"/>
            </a:endParaRPr>
          </a:p>
        </p:txBody>
      </p:sp>
      <p:sp>
        <p:nvSpPr>
          <p:cNvPr id="11" name="Rectangle: Rounded Corners 10">
            <a:extLst>
              <a:ext uri="{FF2B5EF4-FFF2-40B4-BE49-F238E27FC236}">
                <a16:creationId xmlns:a16="http://schemas.microsoft.com/office/drawing/2014/main" id="{C9D3C83D-7FFB-E07E-9A53-35552EF6A06E}"/>
              </a:ext>
            </a:extLst>
          </p:cNvPr>
          <p:cNvSpPr/>
          <p:nvPr/>
        </p:nvSpPr>
        <p:spPr>
          <a:xfrm>
            <a:off x="360000" y="1696792"/>
            <a:ext cx="5736000" cy="4257963"/>
          </a:xfrm>
          <a:prstGeom prst="roundRect">
            <a:avLst>
              <a:gd name="adj" fmla="val 7216"/>
            </a:avLst>
          </a:prstGeom>
          <a:solidFill>
            <a:schemeClr val="accent6">
              <a:lumMod val="90000"/>
            </a:schemeClr>
          </a:solidFill>
          <a:ln>
            <a:solidFill>
              <a:schemeClr val="accent6">
                <a:lumMod val="90000"/>
              </a:schemeClr>
            </a:solidFill>
          </a:ln>
          <a:effectLst>
            <a:outerShdw blurRad="5715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lIns="91440" tIns="45720" rIns="91440" bIns="45720" rtlCol="0" anchor="ctr" anchorCtr="1"/>
          <a:lstStyle/>
          <a:p>
            <a:pPr>
              <a:lnSpc>
                <a:spcPct val="150000"/>
              </a:lnSpc>
              <a:spcAft>
                <a:spcPts val="1200"/>
              </a:spcAft>
            </a:pPr>
            <a:r>
              <a:rPr lang="en-US" sz="2000" b="1" dirty="0">
                <a:solidFill>
                  <a:schemeClr val="tx1"/>
                </a:solidFill>
                <a:ea typeface="+mn-lt"/>
                <a:cs typeface="+mn-lt"/>
              </a:rPr>
              <a:t>Step 2 </a:t>
            </a:r>
          </a:p>
          <a:p>
            <a:pPr>
              <a:lnSpc>
                <a:spcPct val="150000"/>
              </a:lnSpc>
              <a:spcAft>
                <a:spcPts val="1200"/>
              </a:spcAft>
            </a:pPr>
            <a:r>
              <a:rPr lang="en-US" sz="2000" dirty="0">
                <a:solidFill>
                  <a:schemeClr val="tx1"/>
                </a:solidFill>
                <a:ea typeface="+mn-lt"/>
                <a:cs typeface="+mn-lt"/>
              </a:rPr>
              <a:t>Think about the sequence of movements, camera shots, angles and how you might frame your shots. Always consider your choices in relation to clearly conveying your intent. </a:t>
            </a:r>
          </a:p>
          <a:p>
            <a:pPr>
              <a:lnSpc>
                <a:spcPct val="150000"/>
              </a:lnSpc>
              <a:spcAft>
                <a:spcPts val="1200"/>
              </a:spcAft>
            </a:pPr>
            <a:r>
              <a:rPr lang="en-US" sz="2000" dirty="0">
                <a:solidFill>
                  <a:schemeClr val="tx1"/>
                </a:solidFill>
                <a:ea typeface="+mn-lt"/>
                <a:cs typeface="+mn-lt"/>
              </a:rPr>
              <a:t>Then, review the storyboard on the next slide, then start designing your own (separate to your partner’s). </a:t>
            </a:r>
            <a:endParaRPr lang="en-US" sz="2000" dirty="0">
              <a:solidFill>
                <a:schemeClr val="tx1"/>
              </a:solidFill>
            </a:endParaRPr>
          </a:p>
        </p:txBody>
      </p:sp>
      <p:pic>
        <p:nvPicPr>
          <p:cNvPr id="6" name="Picture 5" descr="Photographer shooting with a camera">
            <a:extLst>
              <a:ext uri="{FF2B5EF4-FFF2-40B4-BE49-F238E27FC236}">
                <a16:creationId xmlns:a16="http://schemas.microsoft.com/office/drawing/2014/main" id="{75438318-8831-ADFC-4F9A-6550DEA61E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79396" y="1696792"/>
            <a:ext cx="5552604" cy="3768435"/>
          </a:xfrm>
          <a:prstGeom prst="roundRect">
            <a:avLst>
              <a:gd name="adj" fmla="val 9055"/>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86C26927-8195-976B-E8E0-2F05202DE8A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82</a:t>
            </a:fld>
            <a:endParaRPr lang="en-AU" dirty="0"/>
          </a:p>
        </p:txBody>
      </p:sp>
    </p:spTree>
    <p:extLst>
      <p:ext uri="{BB962C8B-B14F-4D97-AF65-F5344CB8AC3E}">
        <p14:creationId xmlns:p14="http://schemas.microsoft.com/office/powerpoint/2010/main" val="194781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CDB6A-31B4-4C6C-312B-1E6DBA37029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D46EBE-EA49-BFB9-B4E3-C295AF37D73C}"/>
              </a:ext>
            </a:extLst>
          </p:cNvPr>
          <p:cNvSpPr>
            <a:spLocks noGrp="1"/>
          </p:cNvSpPr>
          <p:nvPr>
            <p:ph type="title"/>
          </p:nvPr>
        </p:nvSpPr>
        <p:spPr/>
        <p:txBody>
          <a:bodyPr/>
          <a:lstStyle/>
          <a:p>
            <a:r>
              <a:rPr lang="en-US">
                <a:latin typeface="+mj-lt"/>
                <a:cs typeface="Arial"/>
              </a:rPr>
              <a:t> Storyboarding </a:t>
            </a:r>
            <a:endParaRPr lang="en-US">
              <a:latin typeface="+mj-lt"/>
            </a:endParaRPr>
          </a:p>
        </p:txBody>
      </p:sp>
      <p:sp>
        <p:nvSpPr>
          <p:cNvPr id="8" name="TextBox 7">
            <a:extLst>
              <a:ext uri="{FF2B5EF4-FFF2-40B4-BE49-F238E27FC236}">
                <a16:creationId xmlns:a16="http://schemas.microsoft.com/office/drawing/2014/main" id="{75189851-FA8A-CD41-633D-307B00ED4EC8}"/>
              </a:ext>
            </a:extLst>
          </p:cNvPr>
          <p:cNvSpPr txBox="1"/>
          <p:nvPr/>
        </p:nvSpPr>
        <p:spPr>
          <a:xfrm>
            <a:off x="376566" y="905601"/>
            <a:ext cx="6096000" cy="400110"/>
          </a:xfrm>
          <a:prstGeom prst="rect">
            <a:avLst/>
          </a:prstGeom>
          <a:noFill/>
        </p:spPr>
        <p:txBody>
          <a:bodyPr wrap="square">
            <a:spAutoFit/>
          </a:bodyPr>
          <a:lstStyle/>
          <a:p>
            <a:r>
              <a:rPr lang="en-US" sz="2000" dirty="0">
                <a:solidFill>
                  <a:schemeClr val="accent1">
                    <a:lumMod val="50000"/>
                    <a:lumOff val="50000"/>
                  </a:schemeClr>
                </a:solidFill>
                <a:latin typeface="+mj-lt"/>
                <a:cs typeface="Arial"/>
              </a:rPr>
              <a:t>3.5c</a:t>
            </a:r>
            <a:endParaRPr lang="en-AU" dirty="0">
              <a:latin typeface="+mj-lt"/>
            </a:endParaRPr>
          </a:p>
        </p:txBody>
      </p:sp>
      <p:sp>
        <p:nvSpPr>
          <p:cNvPr id="4" name="Rectangle: Rounded Corners 3">
            <a:extLst>
              <a:ext uri="{FF2B5EF4-FFF2-40B4-BE49-F238E27FC236}">
                <a16:creationId xmlns:a16="http://schemas.microsoft.com/office/drawing/2014/main" id="{3FC121EB-A218-53B4-2B1D-DD602B531098}"/>
              </a:ext>
              <a:ext uri="{C183D7F6-B498-43B3-948B-1728B52AA6E4}">
                <adec:decorative xmlns:adec="http://schemas.microsoft.com/office/drawing/2017/decorative" val="1"/>
              </a:ext>
            </a:extLst>
          </p:cNvPr>
          <p:cNvSpPr/>
          <p:nvPr/>
        </p:nvSpPr>
        <p:spPr>
          <a:xfrm>
            <a:off x="376566" y="1440872"/>
            <a:ext cx="6079434" cy="5255127"/>
          </a:xfrm>
          <a:prstGeom prst="roundRect">
            <a:avLst>
              <a:gd name="adj" fmla="val 6697"/>
            </a:avLst>
          </a:prstGeom>
          <a:solidFill>
            <a:schemeClr val="tx2">
              <a:lumMod val="20000"/>
              <a:lumOff val="80000"/>
            </a:schemeClr>
          </a:solidFill>
          <a:ln w="38100">
            <a:solidFill>
              <a:schemeClr val="tx2"/>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600"/>
              </a:spcAft>
            </a:pPr>
            <a:r>
              <a:rPr lang="en-US" sz="1800" dirty="0">
                <a:solidFill>
                  <a:schemeClr val="tx1"/>
                </a:solidFill>
                <a:cs typeface="Arial" panose="020B0604020202020204"/>
              </a:rPr>
              <a:t>A storyboard is a detailed method of representing what it is that you are planning to film, placed in the order in which you anticipate to edit them together. </a:t>
            </a:r>
          </a:p>
          <a:p>
            <a:pPr>
              <a:lnSpc>
                <a:spcPct val="150000"/>
              </a:lnSpc>
              <a:spcAft>
                <a:spcPts val="600"/>
              </a:spcAft>
            </a:pPr>
            <a:r>
              <a:rPr lang="en-US" sz="1800" dirty="0">
                <a:solidFill>
                  <a:schemeClr val="tx1"/>
                </a:solidFill>
                <a:cs typeface="Arial" panose="020B0604020202020204"/>
              </a:rPr>
              <a:t>A well-conceived storyboard can:</a:t>
            </a:r>
          </a:p>
          <a:p>
            <a:pPr marL="285750" indent="-285750">
              <a:lnSpc>
                <a:spcPct val="150000"/>
              </a:lnSpc>
              <a:spcAft>
                <a:spcPts val="600"/>
              </a:spcAft>
              <a:buFont typeface="Arial"/>
              <a:buChar char="•"/>
            </a:pPr>
            <a:r>
              <a:rPr lang="en-US" sz="1800" dirty="0">
                <a:solidFill>
                  <a:schemeClr val="tx1"/>
                </a:solidFill>
                <a:cs typeface="Arial" panose="020B0604020202020204"/>
              </a:rPr>
              <a:t>give you an overview of your dance film</a:t>
            </a:r>
          </a:p>
          <a:p>
            <a:pPr marL="285750" indent="-285750">
              <a:lnSpc>
                <a:spcPct val="150000"/>
              </a:lnSpc>
              <a:spcAft>
                <a:spcPts val="600"/>
              </a:spcAft>
              <a:buFont typeface="Arial"/>
              <a:buChar char="•"/>
            </a:pPr>
            <a:r>
              <a:rPr lang="en-US" sz="1800" dirty="0">
                <a:solidFill>
                  <a:schemeClr val="tx1"/>
                </a:solidFill>
                <a:cs typeface="Arial" panose="020B0604020202020204"/>
              </a:rPr>
              <a:t>identify any obvious gaps, or sections that could become 'optional' if you run out of time</a:t>
            </a:r>
          </a:p>
          <a:p>
            <a:pPr marL="285750" indent="-285750">
              <a:lnSpc>
                <a:spcPct val="150000"/>
              </a:lnSpc>
              <a:spcAft>
                <a:spcPts val="600"/>
              </a:spcAft>
              <a:buFont typeface="Arial"/>
              <a:buChar char="•"/>
            </a:pPr>
            <a:r>
              <a:rPr lang="en-US" sz="1800" dirty="0">
                <a:solidFill>
                  <a:schemeClr val="tx1"/>
                </a:solidFill>
                <a:cs typeface="Arial" panose="020B0604020202020204"/>
              </a:rPr>
              <a:t>help you work out a filming schedule</a:t>
            </a:r>
          </a:p>
          <a:p>
            <a:pPr marL="285750" indent="-285750">
              <a:lnSpc>
                <a:spcPct val="150000"/>
              </a:lnSpc>
              <a:spcAft>
                <a:spcPts val="600"/>
              </a:spcAft>
              <a:buFont typeface="Arial"/>
              <a:buChar char="•"/>
            </a:pPr>
            <a:r>
              <a:rPr lang="en-US" sz="1800" dirty="0">
                <a:solidFill>
                  <a:schemeClr val="tx1"/>
                </a:solidFill>
                <a:cs typeface="Arial" panose="020B0604020202020204"/>
              </a:rPr>
              <a:t>help you consider all logistics, for example, locations, costume, props and lighting</a:t>
            </a:r>
          </a:p>
          <a:p>
            <a:pPr marL="285750" indent="-285750">
              <a:lnSpc>
                <a:spcPct val="150000"/>
              </a:lnSpc>
              <a:spcAft>
                <a:spcPts val="600"/>
              </a:spcAft>
              <a:buFont typeface="Arial"/>
              <a:buChar char="•"/>
            </a:pPr>
            <a:r>
              <a:rPr lang="en-US" sz="1800" dirty="0">
                <a:solidFill>
                  <a:schemeClr val="tx1"/>
                </a:solidFill>
                <a:cs typeface="Arial" panose="020B0604020202020204"/>
              </a:rPr>
              <a:t>helps keep you on track when you are out filming.</a:t>
            </a:r>
          </a:p>
        </p:txBody>
      </p:sp>
      <p:pic>
        <p:nvPicPr>
          <p:cNvPr id="6" name="Picture 5" descr="Black-and-white image of a storyboard featuring hand-drawn sketches and handwritten text in each panel.&#10;">
            <a:extLst>
              <a:ext uri="{FF2B5EF4-FFF2-40B4-BE49-F238E27FC236}">
                <a16:creationId xmlns:a16="http://schemas.microsoft.com/office/drawing/2014/main" id="{DFCC2A2C-8D62-AC36-D34B-735ECB2A9A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14123" y="1440872"/>
            <a:ext cx="4929877" cy="3783302"/>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66FB74E6-BE0F-D564-7729-37B99AADB89F}"/>
              </a:ext>
            </a:extLst>
          </p:cNvPr>
          <p:cNvSpPr txBox="1"/>
          <p:nvPr/>
        </p:nvSpPr>
        <p:spPr>
          <a:xfrm>
            <a:off x="6914123" y="5458909"/>
            <a:ext cx="4404023" cy="180000"/>
          </a:xfrm>
          <a:prstGeom prst="rect">
            <a:avLst/>
          </a:prstGeom>
          <a:noFill/>
        </p:spPr>
        <p:txBody>
          <a:bodyPr wrap="square" lIns="0" tIns="0" rIns="0" bIns="0" rtlCol="0">
            <a:noAutofit/>
          </a:bodyPr>
          <a:lstStyle/>
          <a:p>
            <a:pPr algn="l"/>
            <a:r>
              <a:rPr lang="en-AU" sz="1000" dirty="0">
                <a:hlinkClick r:id="rId3"/>
              </a:rPr>
              <a:t>Storyboard</a:t>
            </a:r>
            <a:r>
              <a:rPr lang="en-AU" sz="1000" dirty="0"/>
              <a:t> by Russ is licensed </a:t>
            </a:r>
            <a:r>
              <a:rPr lang="en-AU" sz="1000" dirty="0">
                <a:hlinkClick r:id="rId4"/>
              </a:rPr>
              <a:t>under CC BY-NC-ND 2.0 </a:t>
            </a:r>
            <a:endParaRPr lang="en-AU" sz="1000" dirty="0"/>
          </a:p>
        </p:txBody>
      </p:sp>
      <p:sp>
        <p:nvSpPr>
          <p:cNvPr id="9" name="Slide Number Placeholder 8">
            <a:extLst>
              <a:ext uri="{FF2B5EF4-FFF2-40B4-BE49-F238E27FC236}">
                <a16:creationId xmlns:a16="http://schemas.microsoft.com/office/drawing/2014/main" id="{3549ABF4-B224-8EC8-3F01-13EE7D01286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83</a:t>
            </a:fld>
            <a:endParaRPr lang="en-AU" dirty="0"/>
          </a:p>
        </p:txBody>
      </p:sp>
    </p:spTree>
    <p:extLst>
      <p:ext uri="{BB962C8B-B14F-4D97-AF65-F5344CB8AC3E}">
        <p14:creationId xmlns:p14="http://schemas.microsoft.com/office/powerpoint/2010/main" val="221138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EF1C23-E2B6-2B9D-A118-CA7DD5CB6F60}"/>
              </a:ext>
            </a:extLst>
          </p:cNvPr>
          <p:cNvSpPr>
            <a:spLocks noGrp="1"/>
          </p:cNvSpPr>
          <p:nvPr>
            <p:ph type="title"/>
          </p:nvPr>
        </p:nvSpPr>
        <p:spPr/>
        <p:txBody>
          <a:bodyPr/>
          <a:lstStyle/>
          <a:p>
            <a:r>
              <a:rPr lang="en-US" dirty="0">
                <a:latin typeface="+mj-lt"/>
                <a:cs typeface="Arial"/>
              </a:rPr>
              <a:t>Storyboard template and tips</a:t>
            </a:r>
            <a:endParaRPr lang="en-US" dirty="0">
              <a:latin typeface="+mj-lt"/>
            </a:endParaRPr>
          </a:p>
        </p:txBody>
      </p:sp>
      <p:sp>
        <p:nvSpPr>
          <p:cNvPr id="8" name="TextBox 7">
            <a:extLst>
              <a:ext uri="{FF2B5EF4-FFF2-40B4-BE49-F238E27FC236}">
                <a16:creationId xmlns:a16="http://schemas.microsoft.com/office/drawing/2014/main" id="{12BB5B63-E2B9-3139-CF69-CEE881F97219}"/>
              </a:ext>
            </a:extLst>
          </p:cNvPr>
          <p:cNvSpPr txBox="1"/>
          <p:nvPr/>
        </p:nvSpPr>
        <p:spPr>
          <a:xfrm>
            <a:off x="360000" y="904706"/>
            <a:ext cx="6096000" cy="400110"/>
          </a:xfrm>
          <a:prstGeom prst="rect">
            <a:avLst/>
          </a:prstGeom>
          <a:noFill/>
        </p:spPr>
        <p:txBody>
          <a:bodyPr wrap="square">
            <a:spAutoFit/>
          </a:bodyPr>
          <a:lstStyle/>
          <a:p>
            <a:r>
              <a:rPr lang="en-US" sz="2000" dirty="0">
                <a:solidFill>
                  <a:schemeClr val="accent1">
                    <a:lumMod val="50000"/>
                    <a:lumOff val="50000"/>
                  </a:schemeClr>
                </a:solidFill>
                <a:latin typeface="+mj-lt"/>
                <a:cs typeface="Arial"/>
              </a:rPr>
              <a:t>3.5d</a:t>
            </a:r>
            <a:endParaRPr lang="en-AU" sz="2000" dirty="0">
              <a:latin typeface="+mj-lt"/>
            </a:endParaRPr>
          </a:p>
        </p:txBody>
      </p:sp>
      <p:sp>
        <p:nvSpPr>
          <p:cNvPr id="5" name="Rectangle: Rounded Corners 4">
            <a:extLst>
              <a:ext uri="{FF2B5EF4-FFF2-40B4-BE49-F238E27FC236}">
                <a16:creationId xmlns:a16="http://schemas.microsoft.com/office/drawing/2014/main" id="{D0BFDD97-2EB4-2FC4-9AE0-B7BDE05036A6}"/>
              </a:ext>
              <a:ext uri="{C183D7F6-B498-43B3-948B-1728B52AA6E4}">
                <adec:decorative xmlns:adec="http://schemas.microsoft.com/office/drawing/2017/decorative" val="0"/>
              </a:ext>
            </a:extLst>
          </p:cNvPr>
          <p:cNvSpPr/>
          <p:nvPr/>
        </p:nvSpPr>
        <p:spPr>
          <a:xfrm>
            <a:off x="354242" y="1450307"/>
            <a:ext cx="5880303" cy="5245693"/>
          </a:xfrm>
          <a:prstGeom prst="roundRect">
            <a:avLst>
              <a:gd name="adj" fmla="val 5980"/>
            </a:avLst>
          </a:prstGeom>
          <a:solidFill>
            <a:schemeClr val="accent6">
              <a:lumMod val="90000"/>
            </a:schemeClr>
          </a:solidFill>
          <a:ln>
            <a:solidFill>
              <a:schemeClr val="accent6">
                <a:lumMod val="9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200"/>
              </a:spcAft>
            </a:pPr>
            <a:r>
              <a:rPr lang="en-US" sz="1800" b="1" dirty="0">
                <a:solidFill>
                  <a:schemeClr val="tx1"/>
                </a:solidFill>
                <a:cs typeface="Arial" panose="020B0604020202020204"/>
              </a:rPr>
              <a:t>Some important aspects to include in your storyboard are:</a:t>
            </a:r>
            <a:endParaRPr lang="en-US" sz="1800" dirty="0">
              <a:solidFill>
                <a:schemeClr val="tx1"/>
              </a:solidFill>
              <a:cs typeface="Arial" panose="020B0604020202020204"/>
            </a:endParaRPr>
          </a:p>
          <a:p>
            <a:pPr marL="285750" indent="-285750">
              <a:lnSpc>
                <a:spcPct val="150000"/>
              </a:lnSpc>
              <a:spcAft>
                <a:spcPts val="1200"/>
              </a:spcAft>
              <a:buFont typeface="Arial" panose="020B0604020202020204" pitchFamily="34" charset="0"/>
              <a:buChar char="•"/>
            </a:pPr>
            <a:r>
              <a:rPr lang="en-US" sz="1800" dirty="0">
                <a:solidFill>
                  <a:schemeClr val="tx1"/>
                </a:solidFill>
                <a:cs typeface="Arial" panose="020B0604020202020204"/>
              </a:rPr>
              <a:t>drawings or diagrams of what will be in the frame</a:t>
            </a:r>
          </a:p>
          <a:p>
            <a:pPr marL="285750" indent="-285750">
              <a:lnSpc>
                <a:spcPct val="150000"/>
              </a:lnSpc>
              <a:spcAft>
                <a:spcPts val="1200"/>
              </a:spcAft>
              <a:buFont typeface="Arial" panose="020B0604020202020204" pitchFamily="34" charset="0"/>
              <a:buChar char="•"/>
            </a:pPr>
            <a:r>
              <a:rPr lang="en-US" sz="1800" dirty="0">
                <a:solidFill>
                  <a:schemeClr val="tx1"/>
                </a:solidFill>
                <a:cs typeface="Arial" panose="020B0604020202020204"/>
              </a:rPr>
              <a:t>shot description </a:t>
            </a:r>
          </a:p>
          <a:p>
            <a:pPr marL="285750" indent="-285750">
              <a:lnSpc>
                <a:spcPct val="150000"/>
              </a:lnSpc>
              <a:spcAft>
                <a:spcPts val="1200"/>
              </a:spcAft>
              <a:buFont typeface="Arial" panose="020B0604020202020204" pitchFamily="34" charset="0"/>
              <a:buChar char="•"/>
            </a:pPr>
            <a:r>
              <a:rPr lang="en-US" sz="1800" dirty="0">
                <a:solidFill>
                  <a:schemeClr val="tx1"/>
                </a:solidFill>
                <a:cs typeface="Arial" panose="020B0604020202020204"/>
              </a:rPr>
              <a:t>camera shots, angles and movement</a:t>
            </a:r>
          </a:p>
          <a:p>
            <a:pPr marL="285750" indent="-285750">
              <a:lnSpc>
                <a:spcPct val="150000"/>
              </a:lnSpc>
              <a:spcAft>
                <a:spcPts val="1200"/>
              </a:spcAft>
              <a:buFont typeface="Arial" panose="020B0604020202020204" pitchFamily="34" charset="0"/>
              <a:buChar char="•"/>
            </a:pPr>
            <a:r>
              <a:rPr lang="en-US" sz="1800" dirty="0">
                <a:solidFill>
                  <a:schemeClr val="tx1"/>
                </a:solidFill>
                <a:cs typeface="Arial" panose="020B0604020202020204"/>
              </a:rPr>
              <a:t>framing </a:t>
            </a:r>
          </a:p>
          <a:p>
            <a:pPr marL="285750" indent="-285750">
              <a:lnSpc>
                <a:spcPct val="150000"/>
              </a:lnSpc>
              <a:spcAft>
                <a:spcPts val="1200"/>
              </a:spcAft>
              <a:buFont typeface="Arial" panose="020B0604020202020204" pitchFamily="34" charset="0"/>
              <a:buChar char="•"/>
            </a:pPr>
            <a:r>
              <a:rPr lang="en-US" sz="1800" dirty="0">
                <a:solidFill>
                  <a:schemeClr val="tx1"/>
                </a:solidFill>
                <a:cs typeface="Arial" panose="020B0604020202020204"/>
              </a:rPr>
              <a:t>location </a:t>
            </a:r>
          </a:p>
          <a:p>
            <a:pPr marL="285750" indent="-285750">
              <a:lnSpc>
                <a:spcPct val="150000"/>
              </a:lnSpc>
              <a:spcAft>
                <a:spcPts val="1200"/>
              </a:spcAft>
              <a:buFont typeface="Arial" panose="020B0604020202020204" pitchFamily="34" charset="0"/>
              <a:buChar char="•"/>
            </a:pPr>
            <a:r>
              <a:rPr lang="en-US" sz="1800" dirty="0">
                <a:solidFill>
                  <a:schemeClr val="tx1"/>
                </a:solidFill>
                <a:cs typeface="Arial" panose="020B0604020202020204"/>
              </a:rPr>
              <a:t>transitions and edits</a:t>
            </a:r>
          </a:p>
          <a:p>
            <a:pPr marL="285750" indent="-285750">
              <a:lnSpc>
                <a:spcPct val="150000"/>
              </a:lnSpc>
              <a:spcAft>
                <a:spcPts val="1200"/>
              </a:spcAft>
              <a:buFont typeface="Arial" panose="020B0604020202020204" pitchFamily="34" charset="0"/>
              <a:buChar char="•"/>
            </a:pPr>
            <a:r>
              <a:rPr lang="en-US" sz="1800" dirty="0">
                <a:solidFill>
                  <a:schemeClr val="tx1"/>
                </a:solidFill>
                <a:cs typeface="Arial" panose="020B0604020202020204"/>
              </a:rPr>
              <a:t>timing.</a:t>
            </a:r>
            <a:endParaRPr lang="en-US" dirty="0"/>
          </a:p>
        </p:txBody>
      </p:sp>
      <p:pic>
        <p:nvPicPr>
          <p:cNvPr id="11" name="Picture 10" descr="Image of a storyboard template">
            <a:extLst>
              <a:ext uri="{FF2B5EF4-FFF2-40B4-BE49-F238E27FC236}">
                <a16:creationId xmlns:a16="http://schemas.microsoft.com/office/drawing/2014/main" id="{B0FB95EE-1EF6-DDB9-110C-446AE4F5C6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50242" y="1450307"/>
            <a:ext cx="5144049" cy="3067902"/>
          </a:xfrm>
          <a:prstGeom prst="rect">
            <a:avLst/>
          </a:prstGeom>
          <a:effectLst>
            <a:outerShdw blurRad="50800" dist="38100" dir="2700000" algn="tl" rotWithShape="0">
              <a:prstClr val="black">
                <a:alpha val="40000"/>
              </a:prstClr>
            </a:outerShdw>
          </a:effectLst>
        </p:spPr>
      </p:pic>
      <p:sp>
        <p:nvSpPr>
          <p:cNvPr id="2" name="Rectangle: Rounded Corners 1">
            <a:extLst>
              <a:ext uri="{FF2B5EF4-FFF2-40B4-BE49-F238E27FC236}">
                <a16:creationId xmlns:a16="http://schemas.microsoft.com/office/drawing/2014/main" id="{FA23A52C-16CB-A81B-7A7D-2C21BA48B2B4}"/>
              </a:ext>
            </a:extLst>
          </p:cNvPr>
          <p:cNvSpPr/>
          <p:nvPr/>
        </p:nvSpPr>
        <p:spPr>
          <a:xfrm>
            <a:off x="6450242" y="4663700"/>
            <a:ext cx="5144049" cy="11259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AU" sz="2000"/>
              <a:t>For further storyboard information, visit </a:t>
            </a:r>
            <a:r>
              <a:rPr lang="en-AU" sz="2000">
                <a:hlinkClick r:id="rId3"/>
              </a:rPr>
              <a:t>CApture</a:t>
            </a:r>
            <a:r>
              <a:rPr lang="en-AU" sz="2000"/>
              <a:t>.</a:t>
            </a:r>
          </a:p>
        </p:txBody>
      </p:sp>
      <p:sp>
        <p:nvSpPr>
          <p:cNvPr id="4" name="Slide Number Placeholder 3">
            <a:extLst>
              <a:ext uri="{FF2B5EF4-FFF2-40B4-BE49-F238E27FC236}">
                <a16:creationId xmlns:a16="http://schemas.microsoft.com/office/drawing/2014/main" id="{BAF836C0-9364-C909-F29A-7EE655D5CA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84</a:t>
            </a:fld>
            <a:endParaRPr lang="en-AU"/>
          </a:p>
        </p:txBody>
      </p:sp>
    </p:spTree>
    <p:extLst>
      <p:ext uri="{BB962C8B-B14F-4D97-AF65-F5344CB8AC3E}">
        <p14:creationId xmlns:p14="http://schemas.microsoft.com/office/powerpoint/2010/main" val="422311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D5A560-9D14-214E-5C4F-A8B2FE2FD54B}"/>
              </a:ext>
            </a:extLst>
          </p:cNvPr>
          <p:cNvSpPr>
            <a:spLocks noGrp="1"/>
          </p:cNvSpPr>
          <p:nvPr>
            <p:ph type="title"/>
          </p:nvPr>
        </p:nvSpPr>
        <p:spPr/>
        <p:txBody>
          <a:bodyPr/>
          <a:lstStyle/>
          <a:p>
            <a:r>
              <a:rPr lang="en-AU" dirty="0">
                <a:latin typeface="+mj-lt"/>
              </a:rPr>
              <a:t>Formative check-in opportunity 3</a:t>
            </a:r>
          </a:p>
        </p:txBody>
      </p:sp>
      <p:sp>
        <p:nvSpPr>
          <p:cNvPr id="4" name="Text Placeholder 3">
            <a:extLst>
              <a:ext uri="{FF2B5EF4-FFF2-40B4-BE49-F238E27FC236}">
                <a16:creationId xmlns:a16="http://schemas.microsoft.com/office/drawing/2014/main" id="{7BBA0BE2-3035-1FAD-BAA5-5FF6C6A09CBC}"/>
              </a:ext>
            </a:extLst>
          </p:cNvPr>
          <p:cNvSpPr>
            <a:spLocks noGrp="1"/>
          </p:cNvSpPr>
          <p:nvPr>
            <p:ph type="body" sz="quarter" idx="18"/>
          </p:nvPr>
        </p:nvSpPr>
        <p:spPr/>
        <p:txBody>
          <a:bodyPr/>
          <a:lstStyle/>
          <a:p>
            <a:r>
              <a:rPr lang="en-AU">
                <a:latin typeface="+mj-lt"/>
              </a:rPr>
              <a:t>3.5e</a:t>
            </a:r>
          </a:p>
        </p:txBody>
      </p:sp>
      <p:sp>
        <p:nvSpPr>
          <p:cNvPr id="7" name="Rectangle: Rounded Corners 6">
            <a:extLst>
              <a:ext uri="{FF2B5EF4-FFF2-40B4-BE49-F238E27FC236}">
                <a16:creationId xmlns:a16="http://schemas.microsoft.com/office/drawing/2014/main" id="{2F7DD1AD-A204-74D9-C9BF-C3FE2BBEF0B9}"/>
              </a:ext>
            </a:extLst>
          </p:cNvPr>
          <p:cNvSpPr/>
          <p:nvPr/>
        </p:nvSpPr>
        <p:spPr>
          <a:xfrm flipH="1">
            <a:off x="359999" y="1550541"/>
            <a:ext cx="11483998" cy="761998"/>
          </a:xfrm>
          <a:prstGeom prst="round2SameRect">
            <a:avLst/>
          </a:prstGeom>
          <a:solidFill>
            <a:schemeClr val="tx2"/>
          </a:solidFill>
          <a:ln w="38100">
            <a:solidFill>
              <a:schemeClr val="tx2"/>
            </a:solidFill>
          </a:ln>
          <a:effectLst/>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2000" b="1">
                <a:latin typeface="+mj-lt"/>
                <a:cs typeface="Arial"/>
              </a:rPr>
              <a:t>Before filming</a:t>
            </a:r>
            <a:endParaRPr lang="en-US" sz="2000" b="1">
              <a:latin typeface="+mj-lt"/>
            </a:endParaRPr>
          </a:p>
        </p:txBody>
      </p:sp>
      <p:sp>
        <p:nvSpPr>
          <p:cNvPr id="6" name="Rectangle: Rounded Corners 5">
            <a:extLst>
              <a:ext uri="{FF2B5EF4-FFF2-40B4-BE49-F238E27FC236}">
                <a16:creationId xmlns:a16="http://schemas.microsoft.com/office/drawing/2014/main" id="{934E0C10-6FEF-04F0-6BE7-59E795A65267}"/>
              </a:ext>
            </a:extLst>
          </p:cNvPr>
          <p:cNvSpPr/>
          <p:nvPr/>
        </p:nvSpPr>
        <p:spPr>
          <a:xfrm>
            <a:off x="360000" y="2330539"/>
            <a:ext cx="11483999" cy="3927455"/>
          </a:xfrm>
          <a:prstGeom prst="round2SameRect">
            <a:avLst>
              <a:gd name="adj1" fmla="val 0"/>
              <a:gd name="adj2" fmla="val 4939"/>
            </a:avLst>
          </a:prstGeom>
          <a:solidFill>
            <a:schemeClr val="accent6"/>
          </a:solidFill>
          <a:ln w="38100">
            <a:solidFill>
              <a:schemeClr val="tx2"/>
            </a:solidFill>
          </a:ln>
          <a:effectLst/>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spcAft>
                <a:spcPts val="1200"/>
              </a:spcAft>
            </a:pPr>
            <a:r>
              <a:rPr lang="en-AU" sz="2000" dirty="0">
                <a:solidFill>
                  <a:schemeClr val="tx1"/>
                </a:solidFill>
              </a:rPr>
              <a:t>Present your storyboard to the teacher for feedback prior to filming. To effectively communicate your intent, have you considered:</a:t>
            </a:r>
          </a:p>
          <a:p>
            <a:pPr marL="457200" indent="-457200">
              <a:lnSpc>
                <a:spcPct val="150000"/>
              </a:lnSpc>
              <a:spcAft>
                <a:spcPts val="1200"/>
              </a:spcAft>
              <a:buFont typeface="Arial" panose="020B0604020202020204" pitchFamily="34" charset="0"/>
              <a:buChar char="•"/>
            </a:pPr>
            <a:r>
              <a:rPr lang="en-AU" sz="2000" dirty="0">
                <a:solidFill>
                  <a:schemeClr val="tx1"/>
                </a:solidFill>
              </a:rPr>
              <a:t>camera shots</a:t>
            </a:r>
          </a:p>
          <a:p>
            <a:pPr marL="457200" indent="-457200">
              <a:lnSpc>
                <a:spcPct val="150000"/>
              </a:lnSpc>
              <a:spcAft>
                <a:spcPts val="1200"/>
              </a:spcAft>
              <a:buFont typeface="Arial" panose="020B0604020202020204" pitchFamily="34" charset="0"/>
              <a:buChar char="•"/>
            </a:pPr>
            <a:r>
              <a:rPr lang="en-AU" sz="2000" dirty="0">
                <a:solidFill>
                  <a:schemeClr val="tx1"/>
                </a:solidFill>
              </a:rPr>
              <a:t>angles</a:t>
            </a:r>
            <a:endParaRPr lang="en-AU" sz="2000" dirty="0">
              <a:solidFill>
                <a:schemeClr val="tx1"/>
              </a:solidFill>
              <a:cs typeface="Arial"/>
            </a:endParaRPr>
          </a:p>
          <a:p>
            <a:pPr marL="457200" indent="-457200">
              <a:lnSpc>
                <a:spcPct val="150000"/>
              </a:lnSpc>
              <a:spcAft>
                <a:spcPts val="1200"/>
              </a:spcAft>
              <a:buFont typeface="Arial" panose="020B0604020202020204" pitchFamily="34" charset="0"/>
              <a:buChar char="•"/>
            </a:pPr>
            <a:r>
              <a:rPr lang="en-AU" sz="2000" dirty="0">
                <a:solidFill>
                  <a:schemeClr val="tx1"/>
                </a:solidFill>
              </a:rPr>
              <a:t>camera movement</a:t>
            </a:r>
          </a:p>
          <a:p>
            <a:pPr marL="457200" indent="-457200">
              <a:lnSpc>
                <a:spcPct val="150000"/>
              </a:lnSpc>
              <a:spcAft>
                <a:spcPts val="1200"/>
              </a:spcAft>
              <a:buFont typeface="Arial" panose="020B0604020202020204" pitchFamily="34" charset="0"/>
              <a:buChar char="•"/>
            </a:pPr>
            <a:r>
              <a:rPr lang="en-AU" sz="2000" dirty="0">
                <a:solidFill>
                  <a:schemeClr val="tx1"/>
                </a:solidFill>
              </a:rPr>
              <a:t>framing.</a:t>
            </a:r>
          </a:p>
        </p:txBody>
      </p:sp>
      <p:sp>
        <p:nvSpPr>
          <p:cNvPr id="8" name="Slide Number Placeholder 7">
            <a:extLst>
              <a:ext uri="{FF2B5EF4-FFF2-40B4-BE49-F238E27FC236}">
                <a16:creationId xmlns:a16="http://schemas.microsoft.com/office/drawing/2014/main" id="{A2F348F4-9A21-4D0F-32DC-C4B17C9512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85</a:t>
            </a:fld>
            <a:endParaRPr lang="en-AU"/>
          </a:p>
        </p:txBody>
      </p:sp>
    </p:spTree>
    <p:extLst>
      <p:ext uri="{BB962C8B-B14F-4D97-AF65-F5344CB8AC3E}">
        <p14:creationId xmlns:p14="http://schemas.microsoft.com/office/powerpoint/2010/main" val="118826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43DB0-C3FA-8A79-C9BA-A9E620FA3BA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B18F539-9356-6C08-972E-81CD733F3795}"/>
              </a:ext>
            </a:extLst>
          </p:cNvPr>
          <p:cNvSpPr>
            <a:spLocks noGrp="1"/>
          </p:cNvSpPr>
          <p:nvPr>
            <p:ph type="title"/>
          </p:nvPr>
        </p:nvSpPr>
        <p:spPr/>
        <p:txBody>
          <a:bodyPr/>
          <a:lstStyle/>
          <a:p>
            <a:r>
              <a:rPr lang="en-AU">
                <a:latin typeface="+mj-lt"/>
                <a:cs typeface="Arial"/>
              </a:rPr>
              <a:t>Take the shot physical activity   </a:t>
            </a:r>
          </a:p>
        </p:txBody>
      </p:sp>
      <p:sp>
        <p:nvSpPr>
          <p:cNvPr id="13" name="TextBox 12">
            <a:extLst>
              <a:ext uri="{FF2B5EF4-FFF2-40B4-BE49-F238E27FC236}">
                <a16:creationId xmlns:a16="http://schemas.microsoft.com/office/drawing/2014/main" id="{0B243F1D-4FD9-DD0E-5460-39DBAA6FB190}"/>
              </a:ext>
            </a:extLst>
          </p:cNvPr>
          <p:cNvSpPr txBox="1"/>
          <p:nvPr/>
        </p:nvSpPr>
        <p:spPr>
          <a:xfrm>
            <a:off x="360000" y="901983"/>
            <a:ext cx="6096000" cy="496931"/>
          </a:xfrm>
          <a:prstGeom prst="rect">
            <a:avLst/>
          </a:prstGeom>
          <a:noFill/>
        </p:spPr>
        <p:txBody>
          <a:bodyPr wrap="square">
            <a:spAutoFit/>
          </a:bodyPr>
          <a:lstStyle/>
          <a:p>
            <a:pPr>
              <a:lnSpc>
                <a:spcPct val="150000"/>
              </a:lnSpc>
            </a:pPr>
            <a:r>
              <a:rPr lang="en-AU" sz="2000" dirty="0">
                <a:solidFill>
                  <a:srgbClr val="146CFD"/>
                </a:solidFill>
                <a:latin typeface="+mj-lt"/>
                <a:cs typeface="Arial" panose="020B0604020202020204" pitchFamily="34" charset="0"/>
              </a:rPr>
              <a:t>3.6</a:t>
            </a:r>
          </a:p>
        </p:txBody>
      </p:sp>
      <p:sp>
        <p:nvSpPr>
          <p:cNvPr id="109" name="Rectangle: Rounded Corners 108">
            <a:extLst>
              <a:ext uri="{FF2B5EF4-FFF2-40B4-BE49-F238E27FC236}">
                <a16:creationId xmlns:a16="http://schemas.microsoft.com/office/drawing/2014/main" id="{86590DAC-A29A-245B-955D-DB65FF37EEE5}"/>
              </a:ext>
            </a:extLst>
          </p:cNvPr>
          <p:cNvSpPr/>
          <p:nvPr/>
        </p:nvSpPr>
        <p:spPr>
          <a:xfrm>
            <a:off x="360000" y="1421175"/>
            <a:ext cx="11484000" cy="2007825"/>
          </a:xfrm>
          <a:prstGeom prst="roundRect">
            <a:avLst>
              <a:gd name="adj" fmla="val 6087"/>
            </a:avLst>
          </a:prstGeom>
          <a:solidFill>
            <a:schemeClr val="accent6">
              <a:lumMod val="75000"/>
            </a:schemeClr>
          </a:solidFill>
          <a:ln>
            <a:solidFill>
              <a:schemeClr val="accent6">
                <a:lumMod val="75000"/>
              </a:schemeClr>
            </a:solidFill>
          </a:ln>
          <a:effectLst/>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spcAft>
                <a:spcPts val="1200"/>
              </a:spcAft>
            </a:pPr>
            <a:r>
              <a:rPr lang="en-US" sz="1800" dirty="0">
                <a:solidFill>
                  <a:schemeClr val="bg2">
                    <a:lumMod val="10000"/>
                  </a:schemeClr>
                </a:solidFill>
                <a:cs typeface="Arial"/>
              </a:rPr>
              <a:t>Work together with your partner and film each other performing your movement phrases. Ensure you are referring to the chosen camera techniques from your story board to stick to your plan and enhance your intent. </a:t>
            </a:r>
          </a:p>
          <a:p>
            <a:pPr>
              <a:lnSpc>
                <a:spcPct val="150000"/>
              </a:lnSpc>
              <a:spcAft>
                <a:spcPts val="1200"/>
              </a:spcAft>
            </a:pPr>
            <a:r>
              <a:rPr lang="en-US" sz="1800" b="1" dirty="0">
                <a:solidFill>
                  <a:schemeClr val="bg2">
                    <a:lumMod val="10000"/>
                  </a:schemeClr>
                </a:solidFill>
                <a:cs typeface="Arial"/>
              </a:rPr>
              <a:t>Things to consider:</a:t>
            </a:r>
            <a:endParaRPr lang="en-US" sz="1800" dirty="0">
              <a:solidFill>
                <a:schemeClr val="tx1"/>
              </a:solidFill>
              <a:cs typeface="Arial"/>
            </a:endParaRPr>
          </a:p>
        </p:txBody>
      </p:sp>
      <p:grpSp>
        <p:nvGrpSpPr>
          <p:cNvPr id="4" name="Group 3" descr="Rehearse – practice your movement phrases&#10;">
            <a:extLst>
              <a:ext uri="{FF2B5EF4-FFF2-40B4-BE49-F238E27FC236}">
                <a16:creationId xmlns:a16="http://schemas.microsoft.com/office/drawing/2014/main" id="{7C4C0EF0-8638-51A7-1D6E-6469D2DB6187}"/>
              </a:ext>
            </a:extLst>
          </p:cNvPr>
          <p:cNvGrpSpPr/>
          <p:nvPr/>
        </p:nvGrpSpPr>
        <p:grpSpPr>
          <a:xfrm>
            <a:off x="360000" y="3530988"/>
            <a:ext cx="11484000" cy="650383"/>
            <a:chOff x="360000" y="3530988"/>
            <a:chExt cx="11484000" cy="650383"/>
          </a:xfrm>
        </p:grpSpPr>
        <p:sp>
          <p:nvSpPr>
            <p:cNvPr id="15" name="Rectangle: Rounded Corners 1911">
              <a:extLst>
                <a:ext uri="{FF2B5EF4-FFF2-40B4-BE49-F238E27FC236}">
                  <a16:creationId xmlns:a16="http://schemas.microsoft.com/office/drawing/2014/main" id="{D6C0AD77-47E2-54C7-BD7F-23422961E362}"/>
                </a:ext>
              </a:extLst>
            </p:cNvPr>
            <p:cNvSpPr/>
            <p:nvPr/>
          </p:nvSpPr>
          <p:spPr>
            <a:xfrm>
              <a:off x="2082792" y="3530988"/>
              <a:ext cx="9761208" cy="650383"/>
            </a:xfrm>
            <a:prstGeom prst="roundRect">
              <a:avLst/>
            </a:prstGeom>
            <a:solidFill>
              <a:schemeClr val="accent6"/>
            </a:solidFill>
            <a:ln>
              <a:solidFill>
                <a:schemeClr val="accent6"/>
              </a:solidFill>
            </a:ln>
            <a:effectLst/>
          </p:spPr>
          <p:style>
            <a:lnRef idx="2">
              <a:schemeClr val="accent1">
                <a:shade val="15000"/>
              </a:schemeClr>
            </a:lnRef>
            <a:fillRef idx="1">
              <a:schemeClr val="accent1"/>
            </a:fillRef>
            <a:effectRef idx="0">
              <a:schemeClr val="accent1"/>
            </a:effectRef>
            <a:fontRef idx="minor">
              <a:schemeClr val="lt1"/>
            </a:fontRef>
          </p:style>
          <p:txBody>
            <a:bodyPr lIns="900000" rtlCol="0" anchor="ctr"/>
            <a:lstStyle/>
            <a:p>
              <a:r>
                <a:rPr lang="en-US" sz="1700" dirty="0">
                  <a:solidFill>
                    <a:schemeClr val="bg2">
                      <a:lumMod val="10000"/>
                    </a:schemeClr>
                  </a:solidFill>
                  <a:cs typeface="Arial"/>
                </a:rPr>
                <a:t>practice your movement phrases</a:t>
              </a:r>
              <a:endParaRPr lang="en-US" dirty="0">
                <a:solidFill>
                  <a:schemeClr val="bg2">
                    <a:lumMod val="10000"/>
                  </a:schemeClr>
                </a:solidFill>
              </a:endParaRPr>
            </a:p>
          </p:txBody>
        </p:sp>
        <p:sp>
          <p:nvSpPr>
            <p:cNvPr id="16" name="Freeform: Shape 4">
              <a:extLst>
                <a:ext uri="{FF2B5EF4-FFF2-40B4-BE49-F238E27FC236}">
                  <a16:creationId xmlns:a16="http://schemas.microsoft.com/office/drawing/2014/main" id="{34442E57-5B91-F717-2042-8F24AC12C457}"/>
                </a:ext>
              </a:extLst>
            </p:cNvPr>
            <p:cNvSpPr/>
            <p:nvPr/>
          </p:nvSpPr>
          <p:spPr>
            <a:xfrm>
              <a:off x="360000" y="3530988"/>
              <a:ext cx="2423519" cy="650383"/>
            </a:xfrm>
            <a:custGeom>
              <a:avLst/>
              <a:gdLst>
                <a:gd name="connsiteX0" fmla="*/ 0 w 2372244"/>
                <a:gd name="connsiteY0" fmla="*/ 0 h 827171"/>
                <a:gd name="connsiteX1" fmla="*/ 1958659 w 2372244"/>
                <a:gd name="connsiteY1" fmla="*/ 0 h 827171"/>
                <a:gd name="connsiteX2" fmla="*/ 2372244 w 2372244"/>
                <a:gd name="connsiteY2" fmla="*/ 413586 h 827171"/>
                <a:gd name="connsiteX3" fmla="*/ 1958659 w 2372244"/>
                <a:gd name="connsiteY3" fmla="*/ 827171 h 827171"/>
                <a:gd name="connsiteX4" fmla="*/ 0 w 2372244"/>
                <a:gd name="connsiteY4" fmla="*/ 827171 h 827171"/>
                <a:gd name="connsiteX5" fmla="*/ 413586 w 2372244"/>
                <a:gd name="connsiteY5" fmla="*/ 413586 h 827171"/>
                <a:gd name="connsiteX6" fmla="*/ 0 w 2372244"/>
                <a:gd name="connsiteY6" fmla="*/ 0 h 82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244" h="827171">
                  <a:moveTo>
                    <a:pt x="0" y="0"/>
                  </a:moveTo>
                  <a:lnTo>
                    <a:pt x="1958659" y="0"/>
                  </a:lnTo>
                  <a:lnTo>
                    <a:pt x="2372244" y="413586"/>
                  </a:lnTo>
                  <a:lnTo>
                    <a:pt x="1958659" y="827171"/>
                  </a:lnTo>
                  <a:lnTo>
                    <a:pt x="0" y="827171"/>
                  </a:lnTo>
                  <a:lnTo>
                    <a:pt x="413586" y="413586"/>
                  </a:lnTo>
                  <a:lnTo>
                    <a:pt x="0" y="0"/>
                  </a:lnTo>
                  <a:close/>
                </a:path>
              </a:pathLst>
            </a:custGeom>
            <a:effectLst/>
          </p:spPr>
          <p:style>
            <a:lnRef idx="2">
              <a:schemeClr val="lt2">
                <a:hueOff val="0"/>
                <a:satOff val="0"/>
                <a:lumOff val="0"/>
                <a:alphaOff val="0"/>
              </a:schemeClr>
            </a:lnRef>
            <a:fillRef idx="1">
              <a:schemeClr val="dk2">
                <a:hueOff val="0"/>
                <a:satOff val="0"/>
                <a:lumOff val="0"/>
                <a:alphaOff val="0"/>
              </a:schemeClr>
            </a:fillRef>
            <a:effectRef idx="0">
              <a:scrgbClr r="0" g="0" b="0"/>
            </a:effectRef>
            <a:fontRef idx="minor">
              <a:schemeClr val="lt1"/>
            </a:fontRef>
          </p:style>
          <p:txBody>
            <a:bodyPr spcFirstLastPara="0" vert="horz" wrap="square" lIns="446606" tIns="16510" rIns="413585" bIns="16510" numCol="1" spcCol="1270" anchor="ctr" anchorCtr="1">
              <a:noAutofit/>
            </a:bodyPr>
            <a:lstStyle/>
            <a:p>
              <a:pPr marL="0" lvl="0" indent="0" algn="ctr" defTabSz="1155700">
                <a:lnSpc>
                  <a:spcPct val="90000"/>
                </a:lnSpc>
                <a:spcBef>
                  <a:spcPct val="0"/>
                </a:spcBef>
                <a:spcAft>
                  <a:spcPct val="35000"/>
                </a:spcAft>
                <a:buNone/>
              </a:pPr>
              <a:r>
                <a:rPr lang="en-US" sz="2000" b="1" dirty="0">
                  <a:solidFill>
                    <a:schemeClr val="bg1"/>
                  </a:solidFill>
                  <a:latin typeface="Arial" panose="020B0604020202020204"/>
                </a:rPr>
                <a:t>r</a:t>
              </a:r>
              <a:r>
                <a:rPr lang="en-US" sz="2000" b="1" kern="1200" dirty="0">
                  <a:solidFill>
                    <a:schemeClr val="bg1"/>
                  </a:solidFill>
                  <a:latin typeface="Arial" panose="020B0604020202020204"/>
                </a:rPr>
                <a:t>ehearse</a:t>
              </a:r>
              <a:endParaRPr lang="en-US" sz="2000" b="1" kern="1200" dirty="0">
                <a:solidFill>
                  <a:schemeClr val="bg1"/>
                </a:solidFill>
              </a:endParaRPr>
            </a:p>
          </p:txBody>
        </p:sp>
      </p:grpSp>
      <p:grpSp>
        <p:nvGrpSpPr>
          <p:cNvPr id="5" name="Group 4" descr="Test – test how your movement phrases look from different camera angles&#10;">
            <a:extLst>
              <a:ext uri="{FF2B5EF4-FFF2-40B4-BE49-F238E27FC236}">
                <a16:creationId xmlns:a16="http://schemas.microsoft.com/office/drawing/2014/main" id="{339E1F54-E048-AFAC-A08C-78D9238559D9}"/>
              </a:ext>
            </a:extLst>
          </p:cNvPr>
          <p:cNvGrpSpPr/>
          <p:nvPr/>
        </p:nvGrpSpPr>
        <p:grpSpPr>
          <a:xfrm>
            <a:off x="360000" y="4261561"/>
            <a:ext cx="11484000" cy="650383"/>
            <a:chOff x="360000" y="4261561"/>
            <a:chExt cx="11484000" cy="650383"/>
          </a:xfrm>
        </p:grpSpPr>
        <p:sp>
          <p:nvSpPr>
            <p:cNvPr id="18" name="Rectangle: Rounded Corners 1911">
              <a:extLst>
                <a:ext uri="{FF2B5EF4-FFF2-40B4-BE49-F238E27FC236}">
                  <a16:creationId xmlns:a16="http://schemas.microsoft.com/office/drawing/2014/main" id="{99837C4F-5CC8-3B37-022C-3D336E92979B}"/>
                </a:ext>
              </a:extLst>
            </p:cNvPr>
            <p:cNvSpPr/>
            <p:nvPr/>
          </p:nvSpPr>
          <p:spPr>
            <a:xfrm>
              <a:off x="2082792" y="4261561"/>
              <a:ext cx="9761208" cy="650383"/>
            </a:xfrm>
            <a:prstGeom prst="roundRect">
              <a:avLst/>
            </a:prstGeom>
            <a:solidFill>
              <a:schemeClr val="accent6"/>
            </a:solidFill>
            <a:ln>
              <a:solidFill>
                <a:schemeClr val="accent6"/>
              </a:solidFill>
            </a:ln>
            <a:effectLst/>
          </p:spPr>
          <p:style>
            <a:lnRef idx="2">
              <a:schemeClr val="accent1">
                <a:shade val="15000"/>
              </a:schemeClr>
            </a:lnRef>
            <a:fillRef idx="1">
              <a:schemeClr val="accent1"/>
            </a:fillRef>
            <a:effectRef idx="0">
              <a:schemeClr val="accent1"/>
            </a:effectRef>
            <a:fontRef idx="minor">
              <a:schemeClr val="lt1"/>
            </a:fontRef>
          </p:style>
          <p:txBody>
            <a:bodyPr lIns="900000" rtlCol="0" anchor="ctr"/>
            <a:lstStyle/>
            <a:p>
              <a:r>
                <a:rPr lang="en-US" sz="1600" dirty="0">
                  <a:solidFill>
                    <a:schemeClr val="bg2">
                      <a:lumMod val="10000"/>
                    </a:schemeClr>
                  </a:solidFill>
                  <a:cs typeface="Arial"/>
                </a:rPr>
                <a:t>test how your movement phrases look from different camera angles</a:t>
              </a:r>
            </a:p>
          </p:txBody>
        </p:sp>
        <p:sp>
          <p:nvSpPr>
            <p:cNvPr id="19" name="Freeform: Shape 4">
              <a:extLst>
                <a:ext uri="{FF2B5EF4-FFF2-40B4-BE49-F238E27FC236}">
                  <a16:creationId xmlns:a16="http://schemas.microsoft.com/office/drawing/2014/main" id="{C34DD1EA-CD86-0AEE-5AFC-3559AC9A4FAD}"/>
                </a:ext>
              </a:extLst>
            </p:cNvPr>
            <p:cNvSpPr/>
            <p:nvPr/>
          </p:nvSpPr>
          <p:spPr>
            <a:xfrm>
              <a:off x="360000" y="4261561"/>
              <a:ext cx="2423519" cy="650383"/>
            </a:xfrm>
            <a:custGeom>
              <a:avLst/>
              <a:gdLst>
                <a:gd name="connsiteX0" fmla="*/ 0 w 2372244"/>
                <a:gd name="connsiteY0" fmla="*/ 0 h 827171"/>
                <a:gd name="connsiteX1" fmla="*/ 1958659 w 2372244"/>
                <a:gd name="connsiteY1" fmla="*/ 0 h 827171"/>
                <a:gd name="connsiteX2" fmla="*/ 2372244 w 2372244"/>
                <a:gd name="connsiteY2" fmla="*/ 413586 h 827171"/>
                <a:gd name="connsiteX3" fmla="*/ 1958659 w 2372244"/>
                <a:gd name="connsiteY3" fmla="*/ 827171 h 827171"/>
                <a:gd name="connsiteX4" fmla="*/ 0 w 2372244"/>
                <a:gd name="connsiteY4" fmla="*/ 827171 h 827171"/>
                <a:gd name="connsiteX5" fmla="*/ 413586 w 2372244"/>
                <a:gd name="connsiteY5" fmla="*/ 413586 h 827171"/>
                <a:gd name="connsiteX6" fmla="*/ 0 w 2372244"/>
                <a:gd name="connsiteY6" fmla="*/ 0 h 82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244" h="827171">
                  <a:moveTo>
                    <a:pt x="0" y="0"/>
                  </a:moveTo>
                  <a:lnTo>
                    <a:pt x="1958659" y="0"/>
                  </a:lnTo>
                  <a:lnTo>
                    <a:pt x="2372244" y="413586"/>
                  </a:lnTo>
                  <a:lnTo>
                    <a:pt x="1958659" y="827171"/>
                  </a:lnTo>
                  <a:lnTo>
                    <a:pt x="0" y="827171"/>
                  </a:lnTo>
                  <a:lnTo>
                    <a:pt x="413586" y="413586"/>
                  </a:lnTo>
                  <a:lnTo>
                    <a:pt x="0" y="0"/>
                  </a:lnTo>
                  <a:close/>
                </a:path>
              </a:pathLst>
            </a:custGeom>
            <a:effectLst/>
          </p:spPr>
          <p:style>
            <a:lnRef idx="2">
              <a:schemeClr val="lt2">
                <a:hueOff val="0"/>
                <a:satOff val="0"/>
                <a:lumOff val="0"/>
                <a:alphaOff val="0"/>
              </a:schemeClr>
            </a:lnRef>
            <a:fillRef idx="1">
              <a:schemeClr val="dk2">
                <a:hueOff val="0"/>
                <a:satOff val="0"/>
                <a:lumOff val="0"/>
                <a:alphaOff val="0"/>
              </a:schemeClr>
            </a:fillRef>
            <a:effectRef idx="0">
              <a:scrgbClr r="0" g="0" b="0"/>
            </a:effectRef>
            <a:fontRef idx="minor">
              <a:schemeClr val="lt1"/>
            </a:fontRef>
          </p:style>
          <p:txBody>
            <a:bodyPr spcFirstLastPara="0" vert="horz" wrap="square" lIns="446606" tIns="16510" rIns="413585" bIns="16510" numCol="1" spcCol="1270" anchor="ctr" anchorCtr="1">
              <a:noAutofit/>
            </a:bodyPr>
            <a:lstStyle/>
            <a:p>
              <a:pPr algn="ctr" defTabSz="1155700">
                <a:lnSpc>
                  <a:spcPct val="90000"/>
                </a:lnSpc>
                <a:spcBef>
                  <a:spcPct val="0"/>
                </a:spcBef>
                <a:spcAft>
                  <a:spcPct val="35000"/>
                </a:spcAft>
              </a:pPr>
              <a:r>
                <a:rPr lang="en-US" sz="2000" dirty="0">
                  <a:solidFill>
                    <a:schemeClr val="bg1"/>
                  </a:solidFill>
                </a:rPr>
                <a:t> </a:t>
              </a:r>
              <a:r>
                <a:rPr lang="en-US" sz="2000" b="1" dirty="0">
                  <a:solidFill>
                    <a:schemeClr val="bg1"/>
                  </a:solidFill>
                </a:rPr>
                <a:t>test</a:t>
              </a:r>
            </a:p>
          </p:txBody>
        </p:sp>
      </p:grpSp>
      <p:grpSp>
        <p:nvGrpSpPr>
          <p:cNvPr id="6" name="Group 5" descr="Record – record multiple takes if needed. Don't forget it’s ok to experiment &#10;">
            <a:extLst>
              <a:ext uri="{FF2B5EF4-FFF2-40B4-BE49-F238E27FC236}">
                <a16:creationId xmlns:a16="http://schemas.microsoft.com/office/drawing/2014/main" id="{AF2DA0CA-8B32-F998-A7C3-F8109E136FF1}"/>
              </a:ext>
            </a:extLst>
          </p:cNvPr>
          <p:cNvGrpSpPr/>
          <p:nvPr/>
        </p:nvGrpSpPr>
        <p:grpSpPr>
          <a:xfrm>
            <a:off x="360000" y="4992135"/>
            <a:ext cx="11484000" cy="650383"/>
            <a:chOff x="360000" y="4992135"/>
            <a:chExt cx="11484000" cy="650383"/>
          </a:xfrm>
        </p:grpSpPr>
        <p:sp>
          <p:nvSpPr>
            <p:cNvPr id="21" name="Rectangle: Rounded Corners 1911">
              <a:extLst>
                <a:ext uri="{FF2B5EF4-FFF2-40B4-BE49-F238E27FC236}">
                  <a16:creationId xmlns:a16="http://schemas.microsoft.com/office/drawing/2014/main" id="{6B4F944C-1175-38AC-3FC7-679E1A926BDA}"/>
                </a:ext>
              </a:extLst>
            </p:cNvPr>
            <p:cNvSpPr/>
            <p:nvPr/>
          </p:nvSpPr>
          <p:spPr>
            <a:xfrm>
              <a:off x="2082792" y="4992135"/>
              <a:ext cx="9761208" cy="650383"/>
            </a:xfrm>
            <a:prstGeom prst="roundRect">
              <a:avLst/>
            </a:prstGeom>
            <a:solidFill>
              <a:schemeClr val="accent6"/>
            </a:solidFill>
            <a:ln>
              <a:solidFill>
                <a:schemeClr val="accent6"/>
              </a:solidFill>
            </a:ln>
            <a:effectLst/>
          </p:spPr>
          <p:style>
            <a:lnRef idx="2">
              <a:schemeClr val="accent1">
                <a:shade val="15000"/>
              </a:schemeClr>
            </a:lnRef>
            <a:fillRef idx="1">
              <a:schemeClr val="accent1"/>
            </a:fillRef>
            <a:effectRef idx="0">
              <a:schemeClr val="accent1"/>
            </a:effectRef>
            <a:fontRef idx="minor">
              <a:schemeClr val="lt1"/>
            </a:fontRef>
          </p:style>
          <p:txBody>
            <a:bodyPr lIns="900000" rtlCol="0" anchor="ctr"/>
            <a:lstStyle/>
            <a:p>
              <a:r>
                <a:rPr lang="en-US" sz="1600" dirty="0">
                  <a:solidFill>
                    <a:schemeClr val="bg2">
                      <a:lumMod val="10000"/>
                    </a:schemeClr>
                  </a:solidFill>
                  <a:cs typeface="Arial"/>
                </a:rPr>
                <a:t>record multiple takes if needed. Don't forget it’s ok to experiment </a:t>
              </a:r>
              <a:endParaRPr lang="en-US" sz="1800" dirty="0">
                <a:solidFill>
                  <a:schemeClr val="bg2">
                    <a:lumMod val="10000"/>
                  </a:schemeClr>
                </a:solidFill>
                <a:cs typeface="Arial" panose="020B0604020202020204"/>
              </a:endParaRPr>
            </a:p>
          </p:txBody>
        </p:sp>
        <p:sp>
          <p:nvSpPr>
            <p:cNvPr id="22" name="Freeform: Shape 4">
              <a:extLst>
                <a:ext uri="{FF2B5EF4-FFF2-40B4-BE49-F238E27FC236}">
                  <a16:creationId xmlns:a16="http://schemas.microsoft.com/office/drawing/2014/main" id="{DD363B9D-8664-0118-B27E-E2AC6255E82C}"/>
                </a:ext>
              </a:extLst>
            </p:cNvPr>
            <p:cNvSpPr/>
            <p:nvPr/>
          </p:nvSpPr>
          <p:spPr>
            <a:xfrm>
              <a:off x="360000" y="4992135"/>
              <a:ext cx="2423519" cy="650383"/>
            </a:xfrm>
            <a:custGeom>
              <a:avLst/>
              <a:gdLst>
                <a:gd name="connsiteX0" fmla="*/ 0 w 2372244"/>
                <a:gd name="connsiteY0" fmla="*/ 0 h 827171"/>
                <a:gd name="connsiteX1" fmla="*/ 1958659 w 2372244"/>
                <a:gd name="connsiteY1" fmla="*/ 0 h 827171"/>
                <a:gd name="connsiteX2" fmla="*/ 2372244 w 2372244"/>
                <a:gd name="connsiteY2" fmla="*/ 413586 h 827171"/>
                <a:gd name="connsiteX3" fmla="*/ 1958659 w 2372244"/>
                <a:gd name="connsiteY3" fmla="*/ 827171 h 827171"/>
                <a:gd name="connsiteX4" fmla="*/ 0 w 2372244"/>
                <a:gd name="connsiteY4" fmla="*/ 827171 h 827171"/>
                <a:gd name="connsiteX5" fmla="*/ 413586 w 2372244"/>
                <a:gd name="connsiteY5" fmla="*/ 413586 h 827171"/>
                <a:gd name="connsiteX6" fmla="*/ 0 w 2372244"/>
                <a:gd name="connsiteY6" fmla="*/ 0 h 82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244" h="827171">
                  <a:moveTo>
                    <a:pt x="0" y="0"/>
                  </a:moveTo>
                  <a:lnTo>
                    <a:pt x="1958659" y="0"/>
                  </a:lnTo>
                  <a:lnTo>
                    <a:pt x="2372244" y="413586"/>
                  </a:lnTo>
                  <a:lnTo>
                    <a:pt x="1958659" y="827171"/>
                  </a:lnTo>
                  <a:lnTo>
                    <a:pt x="0" y="827171"/>
                  </a:lnTo>
                  <a:lnTo>
                    <a:pt x="413586" y="413586"/>
                  </a:lnTo>
                  <a:lnTo>
                    <a:pt x="0" y="0"/>
                  </a:lnTo>
                  <a:close/>
                </a:path>
              </a:pathLst>
            </a:custGeom>
            <a:effectLst/>
          </p:spPr>
          <p:style>
            <a:lnRef idx="2">
              <a:schemeClr val="lt2">
                <a:hueOff val="0"/>
                <a:satOff val="0"/>
                <a:lumOff val="0"/>
                <a:alphaOff val="0"/>
              </a:schemeClr>
            </a:lnRef>
            <a:fillRef idx="1">
              <a:schemeClr val="dk2">
                <a:hueOff val="0"/>
                <a:satOff val="0"/>
                <a:lumOff val="0"/>
                <a:alphaOff val="0"/>
              </a:schemeClr>
            </a:fillRef>
            <a:effectRef idx="0">
              <a:scrgbClr r="0" g="0" b="0"/>
            </a:effectRef>
            <a:fontRef idx="minor">
              <a:schemeClr val="lt1"/>
            </a:fontRef>
          </p:style>
          <p:txBody>
            <a:bodyPr spcFirstLastPara="0" vert="horz" wrap="square" lIns="446606" tIns="16510" rIns="413585" bIns="16510" numCol="1" spcCol="1270" anchor="ctr" anchorCtr="1">
              <a:noAutofit/>
            </a:bodyPr>
            <a:lstStyle/>
            <a:p>
              <a:pPr lvl="0" algn="ctr" defTabSz="1155700">
                <a:lnSpc>
                  <a:spcPct val="90000"/>
                </a:lnSpc>
                <a:spcBef>
                  <a:spcPct val="0"/>
                </a:spcBef>
                <a:spcAft>
                  <a:spcPct val="35000"/>
                </a:spcAft>
              </a:pPr>
              <a:r>
                <a:rPr lang="en-US" sz="2000" b="1" dirty="0">
                  <a:solidFill>
                    <a:schemeClr val="bg1"/>
                  </a:solidFill>
                </a:rPr>
                <a:t>record</a:t>
              </a:r>
              <a:endParaRPr lang="en-US" sz="2000" b="1" kern="1200" dirty="0">
                <a:solidFill>
                  <a:schemeClr val="bg1"/>
                </a:solidFill>
              </a:endParaRPr>
            </a:p>
          </p:txBody>
        </p:sp>
      </p:grpSp>
      <p:grpSp>
        <p:nvGrpSpPr>
          <p:cNvPr id="7" name="Group 6" descr="Review – Review footage to ensure it matches your storyboard and conveys your intent.">
            <a:extLst>
              <a:ext uri="{FF2B5EF4-FFF2-40B4-BE49-F238E27FC236}">
                <a16:creationId xmlns:a16="http://schemas.microsoft.com/office/drawing/2014/main" id="{8E49D74C-B9D9-537D-EBE8-411779BEB180}"/>
              </a:ext>
            </a:extLst>
          </p:cNvPr>
          <p:cNvGrpSpPr/>
          <p:nvPr/>
        </p:nvGrpSpPr>
        <p:grpSpPr>
          <a:xfrm>
            <a:off x="360000" y="5722709"/>
            <a:ext cx="11484000" cy="650383"/>
            <a:chOff x="360000" y="5722709"/>
            <a:chExt cx="11484000" cy="650383"/>
          </a:xfrm>
        </p:grpSpPr>
        <p:sp>
          <p:nvSpPr>
            <p:cNvPr id="27" name="Rectangle: Rounded Corners 1911">
              <a:extLst>
                <a:ext uri="{FF2B5EF4-FFF2-40B4-BE49-F238E27FC236}">
                  <a16:creationId xmlns:a16="http://schemas.microsoft.com/office/drawing/2014/main" id="{04A5BEC7-8783-D5CF-86A6-E89176FACCB3}"/>
                </a:ext>
              </a:extLst>
            </p:cNvPr>
            <p:cNvSpPr/>
            <p:nvPr/>
          </p:nvSpPr>
          <p:spPr>
            <a:xfrm>
              <a:off x="2082792" y="5722709"/>
              <a:ext cx="9761208" cy="650383"/>
            </a:xfrm>
            <a:prstGeom prst="roundRect">
              <a:avLst/>
            </a:prstGeom>
            <a:solidFill>
              <a:schemeClr val="accent6"/>
            </a:solidFill>
            <a:ln>
              <a:solidFill>
                <a:schemeClr val="accent6"/>
              </a:solidFill>
            </a:ln>
            <a:effectLst/>
          </p:spPr>
          <p:style>
            <a:lnRef idx="2">
              <a:schemeClr val="accent1">
                <a:shade val="15000"/>
              </a:schemeClr>
            </a:lnRef>
            <a:fillRef idx="1">
              <a:schemeClr val="accent1"/>
            </a:fillRef>
            <a:effectRef idx="0">
              <a:schemeClr val="accent1"/>
            </a:effectRef>
            <a:fontRef idx="minor">
              <a:schemeClr val="lt1"/>
            </a:fontRef>
          </p:style>
          <p:txBody>
            <a:bodyPr lIns="900000" rtlCol="0" anchor="ctr"/>
            <a:lstStyle/>
            <a:p>
              <a:r>
                <a:rPr lang="en-US" sz="1600" dirty="0">
                  <a:solidFill>
                    <a:schemeClr val="bg2">
                      <a:lumMod val="10000"/>
                    </a:schemeClr>
                  </a:solidFill>
                  <a:cs typeface="Arial"/>
                </a:rPr>
                <a:t>Review footage to ensure it matches your storyboard and conveys your intent.</a:t>
              </a:r>
              <a:endParaRPr lang="en-US" sz="1800" dirty="0">
                <a:solidFill>
                  <a:schemeClr val="bg2">
                    <a:lumMod val="10000"/>
                  </a:schemeClr>
                </a:solidFill>
                <a:cs typeface="Arial" panose="020B0604020202020204"/>
              </a:endParaRPr>
            </a:p>
          </p:txBody>
        </p:sp>
        <p:sp>
          <p:nvSpPr>
            <p:cNvPr id="28" name="Freeform: Shape 4">
              <a:extLst>
                <a:ext uri="{FF2B5EF4-FFF2-40B4-BE49-F238E27FC236}">
                  <a16:creationId xmlns:a16="http://schemas.microsoft.com/office/drawing/2014/main" id="{51AA6B84-1B60-FDE6-5D26-148B636A7279}"/>
                </a:ext>
              </a:extLst>
            </p:cNvPr>
            <p:cNvSpPr/>
            <p:nvPr/>
          </p:nvSpPr>
          <p:spPr>
            <a:xfrm>
              <a:off x="360000" y="5722709"/>
              <a:ext cx="2423519" cy="650383"/>
            </a:xfrm>
            <a:custGeom>
              <a:avLst/>
              <a:gdLst>
                <a:gd name="connsiteX0" fmla="*/ 0 w 2372244"/>
                <a:gd name="connsiteY0" fmla="*/ 0 h 827171"/>
                <a:gd name="connsiteX1" fmla="*/ 1958659 w 2372244"/>
                <a:gd name="connsiteY1" fmla="*/ 0 h 827171"/>
                <a:gd name="connsiteX2" fmla="*/ 2372244 w 2372244"/>
                <a:gd name="connsiteY2" fmla="*/ 413586 h 827171"/>
                <a:gd name="connsiteX3" fmla="*/ 1958659 w 2372244"/>
                <a:gd name="connsiteY3" fmla="*/ 827171 h 827171"/>
                <a:gd name="connsiteX4" fmla="*/ 0 w 2372244"/>
                <a:gd name="connsiteY4" fmla="*/ 827171 h 827171"/>
                <a:gd name="connsiteX5" fmla="*/ 413586 w 2372244"/>
                <a:gd name="connsiteY5" fmla="*/ 413586 h 827171"/>
                <a:gd name="connsiteX6" fmla="*/ 0 w 2372244"/>
                <a:gd name="connsiteY6" fmla="*/ 0 h 82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244" h="827171">
                  <a:moveTo>
                    <a:pt x="0" y="0"/>
                  </a:moveTo>
                  <a:lnTo>
                    <a:pt x="1958659" y="0"/>
                  </a:lnTo>
                  <a:lnTo>
                    <a:pt x="2372244" y="413586"/>
                  </a:lnTo>
                  <a:lnTo>
                    <a:pt x="1958659" y="827171"/>
                  </a:lnTo>
                  <a:lnTo>
                    <a:pt x="0" y="827171"/>
                  </a:lnTo>
                  <a:lnTo>
                    <a:pt x="413586" y="413586"/>
                  </a:lnTo>
                  <a:lnTo>
                    <a:pt x="0" y="0"/>
                  </a:lnTo>
                  <a:close/>
                </a:path>
              </a:pathLst>
            </a:custGeom>
            <a:effectLst/>
          </p:spPr>
          <p:style>
            <a:lnRef idx="2">
              <a:schemeClr val="lt2">
                <a:hueOff val="0"/>
                <a:satOff val="0"/>
                <a:lumOff val="0"/>
                <a:alphaOff val="0"/>
              </a:schemeClr>
            </a:lnRef>
            <a:fillRef idx="1">
              <a:schemeClr val="dk2">
                <a:hueOff val="0"/>
                <a:satOff val="0"/>
                <a:lumOff val="0"/>
                <a:alphaOff val="0"/>
              </a:schemeClr>
            </a:fillRef>
            <a:effectRef idx="0">
              <a:scrgbClr r="0" g="0" b="0"/>
            </a:effectRef>
            <a:fontRef idx="minor">
              <a:schemeClr val="lt1"/>
            </a:fontRef>
          </p:style>
          <p:txBody>
            <a:bodyPr spcFirstLastPara="0" vert="horz" wrap="square" lIns="446606" tIns="16510" rIns="413585" bIns="16510" numCol="1" spcCol="1270" anchor="ctr" anchorCtr="1">
              <a:noAutofit/>
            </a:bodyPr>
            <a:lstStyle/>
            <a:p>
              <a:pPr lvl="0" algn="ctr" defTabSz="1155700">
                <a:lnSpc>
                  <a:spcPct val="90000"/>
                </a:lnSpc>
                <a:spcBef>
                  <a:spcPct val="0"/>
                </a:spcBef>
                <a:spcAft>
                  <a:spcPct val="35000"/>
                </a:spcAft>
              </a:pPr>
              <a:r>
                <a:rPr lang="en-US" sz="2000" b="1" dirty="0">
                  <a:solidFill>
                    <a:schemeClr val="bg1"/>
                  </a:solidFill>
                </a:rPr>
                <a:t>review</a:t>
              </a:r>
              <a:endParaRPr lang="en-US" sz="2000" b="1" kern="1200" dirty="0">
                <a:solidFill>
                  <a:schemeClr val="bg1"/>
                </a:solidFill>
              </a:endParaRPr>
            </a:p>
          </p:txBody>
        </p:sp>
      </p:grpSp>
      <p:sp>
        <p:nvSpPr>
          <p:cNvPr id="2" name="Slide Number Placeholder 1">
            <a:extLst>
              <a:ext uri="{FF2B5EF4-FFF2-40B4-BE49-F238E27FC236}">
                <a16:creationId xmlns:a16="http://schemas.microsoft.com/office/drawing/2014/main" id="{1557B6D7-F660-C035-9D3A-FF1CAF1F63A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86</a:t>
            </a:fld>
            <a:endParaRPr lang="en-AU" dirty="0"/>
          </a:p>
        </p:txBody>
      </p:sp>
    </p:spTree>
    <p:extLst>
      <p:ext uri="{BB962C8B-B14F-4D97-AF65-F5344CB8AC3E}">
        <p14:creationId xmlns:p14="http://schemas.microsoft.com/office/powerpoint/2010/main" val="124905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A1C64-912C-4B6C-3533-8FBF32794E5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EFECE0D-884E-ACB1-BE5B-627462BEBD53}"/>
              </a:ext>
            </a:extLst>
          </p:cNvPr>
          <p:cNvSpPr>
            <a:spLocks noGrp="1"/>
          </p:cNvSpPr>
          <p:nvPr>
            <p:ph type="ctrTitle"/>
          </p:nvPr>
        </p:nvSpPr>
        <p:spPr/>
        <p:txBody>
          <a:bodyPr/>
          <a:lstStyle/>
          <a:p>
            <a:r>
              <a:rPr lang="en-AU">
                <a:latin typeface="+mj-lt"/>
                <a:cs typeface="Arial"/>
              </a:rPr>
              <a:t>Learning sequence 4 – Composition –editing the dance film</a:t>
            </a:r>
            <a:endParaRPr lang="en-AU">
              <a:latin typeface="+mj-lt"/>
            </a:endParaRPr>
          </a:p>
        </p:txBody>
      </p:sp>
    </p:spTree>
    <p:extLst>
      <p:ext uri="{BB962C8B-B14F-4D97-AF65-F5344CB8AC3E}">
        <p14:creationId xmlns:p14="http://schemas.microsoft.com/office/powerpoint/2010/main" val="381789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92CB6-B736-9F75-E9E3-57963CD3F8C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E5F72DA-7B49-8734-FB6D-21EFAFF7BA8E}"/>
              </a:ext>
            </a:extLst>
          </p:cNvPr>
          <p:cNvSpPr>
            <a:spLocks noGrp="1"/>
          </p:cNvSpPr>
          <p:nvPr>
            <p:ph type="title"/>
          </p:nvPr>
        </p:nvSpPr>
        <p:spPr/>
        <p:txBody>
          <a:bodyPr/>
          <a:lstStyle/>
          <a:p>
            <a:r>
              <a:rPr lang="en-AU" dirty="0">
                <a:latin typeface="+mj-lt"/>
              </a:rPr>
              <a:t>Learning intentions and success criteria (4)</a:t>
            </a:r>
          </a:p>
        </p:txBody>
      </p:sp>
      <p:sp>
        <p:nvSpPr>
          <p:cNvPr id="6" name="Rectangle 5" descr="A light pink rectangular box with text that reads: '">
            <a:extLst>
              <a:ext uri="{FF2B5EF4-FFF2-40B4-BE49-F238E27FC236}">
                <a16:creationId xmlns:a16="http://schemas.microsoft.com/office/drawing/2014/main" id="{BF2EF624-87AF-E1BD-3C7F-F023ED6B7A83}"/>
              </a:ext>
            </a:extLst>
          </p:cNvPr>
          <p:cNvSpPr/>
          <p:nvPr/>
        </p:nvSpPr>
        <p:spPr>
          <a:xfrm>
            <a:off x="0" y="1627833"/>
            <a:ext cx="12192000" cy="5230167"/>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CB5E6DE0-B4CF-FF1C-B0E4-A7BF2D669B5F}"/>
              </a:ext>
            </a:extLst>
          </p:cNvPr>
          <p:cNvSpPr txBox="1"/>
          <p:nvPr/>
        </p:nvSpPr>
        <p:spPr>
          <a:xfrm>
            <a:off x="359998" y="1719192"/>
            <a:ext cx="11303000" cy="39440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2000" b="1" dirty="0">
                <a:solidFill>
                  <a:schemeClr val="accent1"/>
                </a:solidFill>
                <a:latin typeface="+mj-lt"/>
                <a:cs typeface="Arial"/>
              </a:rPr>
              <a:t>We are learning to</a:t>
            </a:r>
            <a:endParaRPr lang="en-AU" sz="2000" b="1" dirty="0">
              <a:solidFill>
                <a:schemeClr val="accent1"/>
              </a:solidFill>
              <a:latin typeface="+mj-lt"/>
              <a:ea typeface="+mn-lt"/>
              <a:cs typeface="Arial"/>
            </a:endParaRPr>
          </a:p>
          <a:p>
            <a:pPr marL="342900" indent="-342900">
              <a:lnSpc>
                <a:spcPct val="150000"/>
              </a:lnSpc>
              <a:spcAft>
                <a:spcPts val="1200"/>
              </a:spcAft>
              <a:buFont typeface="Arial" panose="020B0604020202020204" pitchFamily="34" charset="0"/>
              <a:buChar char="•"/>
            </a:pPr>
            <a:r>
              <a:rPr lang="en-AU" sz="2000" dirty="0">
                <a:cs typeface="Arial"/>
              </a:rPr>
              <a:t>effectively structure a dance film using the elements of dance, filming and editing techniques to communicate an intent.</a:t>
            </a:r>
          </a:p>
          <a:p>
            <a:pPr>
              <a:lnSpc>
                <a:spcPct val="150000"/>
              </a:lnSpc>
              <a:spcAft>
                <a:spcPts val="1200"/>
              </a:spcAft>
            </a:pPr>
            <a:r>
              <a:rPr lang="en-AU" sz="2000" b="1" dirty="0">
                <a:solidFill>
                  <a:schemeClr val="accent1"/>
                </a:solidFill>
                <a:latin typeface="+mj-lt"/>
                <a:cs typeface="Arial"/>
              </a:rPr>
              <a:t>I can</a:t>
            </a:r>
            <a:endParaRPr lang="en-US" sz="2000" dirty="0">
              <a:solidFill>
                <a:schemeClr val="accent1"/>
              </a:solidFill>
              <a:latin typeface="+mj-lt"/>
              <a:cs typeface="Arial"/>
            </a:endParaRPr>
          </a:p>
          <a:p>
            <a:pPr marL="342900" indent="-342900">
              <a:lnSpc>
                <a:spcPct val="150000"/>
              </a:lnSpc>
              <a:spcAft>
                <a:spcPts val="1200"/>
              </a:spcAft>
              <a:buFont typeface="Arial"/>
              <a:buChar char="•"/>
            </a:pPr>
            <a:r>
              <a:rPr lang="en-AU" sz="2000" dirty="0">
                <a:cs typeface="Arial"/>
              </a:rPr>
              <a:t>identify and apply a range of filming and editing techniques to structure the dance</a:t>
            </a:r>
            <a:endParaRPr lang="en-US" sz="2000" dirty="0">
              <a:cs typeface="Arial"/>
            </a:endParaRPr>
          </a:p>
          <a:p>
            <a:pPr marL="342900" indent="-342900">
              <a:lnSpc>
                <a:spcPct val="150000"/>
              </a:lnSpc>
              <a:spcAft>
                <a:spcPts val="1200"/>
              </a:spcAft>
              <a:buFont typeface="Arial"/>
              <a:buChar char="•"/>
            </a:pPr>
            <a:r>
              <a:rPr lang="en-AU" sz="2000" dirty="0">
                <a:ea typeface="+mn-lt"/>
                <a:cs typeface="Arial"/>
              </a:rPr>
              <a:t>manipulate the elements of dance using the camera to communicate an intent</a:t>
            </a:r>
          </a:p>
          <a:p>
            <a:pPr marL="342900" indent="-342900">
              <a:lnSpc>
                <a:spcPct val="150000"/>
              </a:lnSpc>
              <a:spcAft>
                <a:spcPts val="1200"/>
              </a:spcAft>
              <a:buFont typeface="Arial"/>
              <a:buChar char="•"/>
            </a:pPr>
            <a:r>
              <a:rPr lang="en-AU" sz="2000" dirty="0">
                <a:ea typeface="+mn-lt"/>
                <a:cs typeface="Arial"/>
              </a:rPr>
              <a:t>reflect on the dance film and make edits to improve the clarity of the intent.</a:t>
            </a:r>
          </a:p>
        </p:txBody>
      </p:sp>
      <p:sp>
        <p:nvSpPr>
          <p:cNvPr id="2" name="Slide Number Placeholder 1">
            <a:extLst>
              <a:ext uri="{FF2B5EF4-FFF2-40B4-BE49-F238E27FC236}">
                <a16:creationId xmlns:a16="http://schemas.microsoft.com/office/drawing/2014/main" id="{1D4AC263-E086-4B43-7015-3F8FEA1A7C7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88</a:t>
            </a:fld>
            <a:endParaRPr lang="en-AU" dirty="0"/>
          </a:p>
        </p:txBody>
      </p:sp>
    </p:spTree>
    <p:extLst>
      <p:ext uri="{BB962C8B-B14F-4D97-AF65-F5344CB8AC3E}">
        <p14:creationId xmlns:p14="http://schemas.microsoft.com/office/powerpoint/2010/main" val="141425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5C5337-698B-29F8-862F-9F0D7677961C}"/>
              </a:ext>
            </a:extLst>
          </p:cNvPr>
          <p:cNvSpPr>
            <a:spLocks noGrp="1"/>
          </p:cNvSpPr>
          <p:nvPr>
            <p:ph type="title"/>
          </p:nvPr>
        </p:nvSpPr>
        <p:spPr/>
        <p:txBody>
          <a:bodyPr/>
          <a:lstStyle/>
          <a:p>
            <a:r>
              <a:rPr lang="en-AU" dirty="0">
                <a:latin typeface="+mj-lt"/>
              </a:rPr>
              <a:t>Structuring the dance (2)</a:t>
            </a:r>
          </a:p>
        </p:txBody>
      </p:sp>
      <p:sp>
        <p:nvSpPr>
          <p:cNvPr id="4" name="Text Placeholder 3">
            <a:extLst>
              <a:ext uri="{FF2B5EF4-FFF2-40B4-BE49-F238E27FC236}">
                <a16:creationId xmlns:a16="http://schemas.microsoft.com/office/drawing/2014/main" id="{32D9C6B2-F361-B078-54C7-576B365CCA83}"/>
              </a:ext>
            </a:extLst>
          </p:cNvPr>
          <p:cNvSpPr>
            <a:spLocks noGrp="1"/>
          </p:cNvSpPr>
          <p:nvPr>
            <p:ph type="body" sz="quarter" idx="18"/>
          </p:nvPr>
        </p:nvSpPr>
        <p:spPr>
          <a:xfrm>
            <a:off x="360000" y="982520"/>
            <a:ext cx="741687" cy="347516"/>
          </a:xfrm>
        </p:spPr>
        <p:txBody>
          <a:bodyPr/>
          <a:lstStyle/>
          <a:p>
            <a:r>
              <a:rPr lang="en-AU" dirty="0">
                <a:latin typeface="+mj-lt"/>
              </a:rPr>
              <a:t>4.1a</a:t>
            </a:r>
            <a:endParaRPr lang="en-AU" dirty="0">
              <a:solidFill>
                <a:schemeClr val="tx1"/>
              </a:solidFill>
              <a:latin typeface="+mj-lt"/>
            </a:endParaRPr>
          </a:p>
        </p:txBody>
      </p:sp>
      <p:sp>
        <p:nvSpPr>
          <p:cNvPr id="2" name="TextBox 1">
            <a:extLst>
              <a:ext uri="{FF2B5EF4-FFF2-40B4-BE49-F238E27FC236}">
                <a16:creationId xmlns:a16="http://schemas.microsoft.com/office/drawing/2014/main" id="{1EFC6EEC-927F-09AA-5001-4C23E03C1D47}"/>
              </a:ext>
            </a:extLst>
          </p:cNvPr>
          <p:cNvSpPr txBox="1"/>
          <p:nvPr/>
        </p:nvSpPr>
        <p:spPr>
          <a:xfrm>
            <a:off x="1265810" y="950922"/>
            <a:ext cx="10322805" cy="379114"/>
          </a:xfrm>
          <a:prstGeom prst="rect">
            <a:avLst/>
          </a:prstGeom>
          <a:noFill/>
        </p:spPr>
        <p:txBody>
          <a:bodyPr wrap="square" lIns="0" tIns="0" rIns="0" bIns="0" rtlCol="0">
            <a:noAutofit/>
          </a:bodyPr>
          <a:lstStyle/>
          <a:p>
            <a:pPr algn="ctr">
              <a:lnSpc>
                <a:spcPct val="150000"/>
              </a:lnSpc>
              <a:spcAft>
                <a:spcPts val="1200"/>
              </a:spcAft>
            </a:pPr>
            <a:r>
              <a:rPr lang="en-AU" sz="1800" dirty="0"/>
              <a:t>Now that you have developed phrases and sequences, consider how you will organise the dance.</a:t>
            </a:r>
          </a:p>
        </p:txBody>
      </p:sp>
      <p:sp>
        <p:nvSpPr>
          <p:cNvPr id="7" name="Rectangle: Rounded Corners 6">
            <a:extLst>
              <a:ext uri="{FF2B5EF4-FFF2-40B4-BE49-F238E27FC236}">
                <a16:creationId xmlns:a16="http://schemas.microsoft.com/office/drawing/2014/main" id="{99C0CCF2-969D-6993-46FC-2831FE006EB7}"/>
              </a:ext>
            </a:extLst>
          </p:cNvPr>
          <p:cNvSpPr/>
          <p:nvPr/>
        </p:nvSpPr>
        <p:spPr>
          <a:xfrm>
            <a:off x="359998" y="1601959"/>
            <a:ext cx="3555509" cy="4732262"/>
          </a:xfrm>
          <a:prstGeom prst="roundRect">
            <a:avLst>
              <a:gd name="adj" fmla="val 9233"/>
            </a:avLst>
          </a:prstGeom>
          <a:solidFill>
            <a:schemeClr val="accent6"/>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2400"/>
              </a:spcAft>
            </a:pPr>
            <a:r>
              <a:rPr lang="en-AU" sz="2000" b="1" dirty="0">
                <a:solidFill>
                  <a:schemeClr val="tx1"/>
                </a:solidFill>
              </a:rPr>
              <a:t>Structure</a:t>
            </a:r>
          </a:p>
          <a:p>
            <a:pPr>
              <a:lnSpc>
                <a:spcPct val="150000"/>
              </a:lnSpc>
              <a:spcAft>
                <a:spcPts val="2400"/>
              </a:spcAft>
            </a:pPr>
            <a:r>
              <a:rPr lang="en-AU" sz="2000" dirty="0">
                <a:solidFill>
                  <a:schemeClr val="tx1"/>
                </a:solidFill>
              </a:rPr>
              <a:t>Part of the forming process in composition and choreography. There are 2 main parts; organising the movement; and </a:t>
            </a:r>
            <a:r>
              <a:rPr lang="en-AU" sz="2000" b="1" dirty="0">
                <a:solidFill>
                  <a:schemeClr val="tx1"/>
                </a:solidFill>
              </a:rPr>
              <a:t>organising the dance. </a:t>
            </a:r>
            <a:endParaRPr lang="en-AU" sz="2000" dirty="0">
              <a:hlinkClick r:id="rId3"/>
            </a:endParaRPr>
          </a:p>
          <a:p>
            <a:pPr algn="r">
              <a:lnSpc>
                <a:spcPct val="150000"/>
              </a:lnSpc>
              <a:spcAft>
                <a:spcPts val="2400"/>
              </a:spcAft>
            </a:pPr>
            <a:r>
              <a:rPr lang="en-AU" sz="2000" dirty="0">
                <a:hlinkClick r:id="rId3"/>
              </a:rPr>
              <a:t>NESA (2023)</a:t>
            </a:r>
            <a:endParaRPr lang="en-AU" sz="2000" dirty="0"/>
          </a:p>
        </p:txBody>
      </p:sp>
      <p:sp>
        <p:nvSpPr>
          <p:cNvPr id="5" name="Rectangle: Rounded Corners 4">
            <a:extLst>
              <a:ext uri="{FF2B5EF4-FFF2-40B4-BE49-F238E27FC236}">
                <a16:creationId xmlns:a16="http://schemas.microsoft.com/office/drawing/2014/main" id="{76E06493-A347-C93F-A449-301BCC3509C2}"/>
              </a:ext>
            </a:extLst>
          </p:cNvPr>
          <p:cNvSpPr/>
          <p:nvPr/>
        </p:nvSpPr>
        <p:spPr>
          <a:xfrm>
            <a:off x="4079631" y="1582393"/>
            <a:ext cx="7764367" cy="4750262"/>
          </a:xfrm>
          <a:prstGeom prst="roundRect">
            <a:avLst>
              <a:gd name="adj" fmla="val 7334"/>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spcAft>
                <a:spcPts val="600"/>
              </a:spcAft>
            </a:pPr>
            <a:r>
              <a:rPr lang="en-AU" sz="2000" b="1" dirty="0">
                <a:solidFill>
                  <a:schemeClr val="tx1"/>
                </a:solidFill>
              </a:rPr>
              <a:t>What journey will your dance film follow?</a:t>
            </a:r>
          </a:p>
          <a:p>
            <a:pPr>
              <a:lnSpc>
                <a:spcPct val="150000"/>
              </a:lnSpc>
              <a:spcAft>
                <a:spcPts val="600"/>
              </a:spcAft>
            </a:pPr>
            <a:r>
              <a:rPr lang="en-AU" sz="2000" b="1" dirty="0">
                <a:solidFill>
                  <a:schemeClr val="tx1"/>
                </a:solidFill>
              </a:rPr>
              <a:t> </a:t>
            </a:r>
            <a:r>
              <a:rPr lang="en-AU" sz="2000" dirty="0">
                <a:solidFill>
                  <a:schemeClr val="tx1"/>
                </a:solidFill>
              </a:rPr>
              <a:t>Things to consider:</a:t>
            </a:r>
          </a:p>
          <a:p>
            <a:pPr marL="342900" indent="-342900">
              <a:lnSpc>
                <a:spcPct val="150000"/>
              </a:lnSpc>
              <a:spcAft>
                <a:spcPts val="600"/>
              </a:spcAft>
              <a:buFont typeface="Arial" panose="020B0604020202020204" pitchFamily="34" charset="0"/>
              <a:buChar char="•"/>
            </a:pPr>
            <a:r>
              <a:rPr lang="en-AU" sz="2000" dirty="0">
                <a:solidFill>
                  <a:schemeClr val="tx1"/>
                </a:solidFill>
              </a:rPr>
              <a:t>does it start small, then gradually become bigger? </a:t>
            </a:r>
          </a:p>
          <a:p>
            <a:pPr marL="342900" indent="-342900">
              <a:lnSpc>
                <a:spcPct val="150000"/>
              </a:lnSpc>
              <a:spcAft>
                <a:spcPts val="600"/>
              </a:spcAft>
              <a:buFont typeface="Arial" panose="020B0604020202020204" pitchFamily="34" charset="0"/>
              <a:buChar char="•"/>
            </a:pPr>
            <a:r>
              <a:rPr lang="en-AU" sz="2000" dirty="0">
                <a:solidFill>
                  <a:schemeClr val="tx1"/>
                </a:solidFill>
              </a:rPr>
              <a:t>does it start big, then gradually become smaller? </a:t>
            </a:r>
            <a:endParaRPr lang="en-AU" sz="2000" dirty="0">
              <a:solidFill>
                <a:schemeClr val="tx1"/>
              </a:solidFill>
              <a:cs typeface="Arial"/>
            </a:endParaRPr>
          </a:p>
          <a:p>
            <a:pPr marL="342900" indent="-342900">
              <a:lnSpc>
                <a:spcPct val="150000"/>
              </a:lnSpc>
              <a:spcAft>
                <a:spcPts val="600"/>
              </a:spcAft>
              <a:buFont typeface="Arial" panose="020B0604020202020204" pitchFamily="34" charset="0"/>
              <a:buChar char="•"/>
            </a:pPr>
            <a:r>
              <a:rPr lang="en-AU" sz="2000" dirty="0">
                <a:solidFill>
                  <a:schemeClr val="tx1"/>
                </a:solidFill>
              </a:rPr>
              <a:t>is there an idea established that then rises in action to a climax, then gradually falls into a resolution? </a:t>
            </a:r>
            <a:endParaRPr lang="en-AU" sz="2000" dirty="0">
              <a:solidFill>
                <a:schemeClr val="tx1"/>
              </a:solidFill>
              <a:cs typeface="Arial"/>
            </a:endParaRPr>
          </a:p>
          <a:p>
            <a:pPr marL="342900" indent="-342900">
              <a:lnSpc>
                <a:spcPct val="150000"/>
              </a:lnSpc>
              <a:spcAft>
                <a:spcPts val="600"/>
              </a:spcAft>
              <a:buFont typeface="Arial" panose="020B0604020202020204" pitchFamily="34" charset="0"/>
              <a:buChar char="•"/>
            </a:pPr>
            <a:r>
              <a:rPr lang="en-AU" sz="2000" dirty="0">
                <a:solidFill>
                  <a:schemeClr val="tx1"/>
                </a:solidFill>
              </a:rPr>
              <a:t>does your dance film need a clear resolution, or could it end on a cliff-hanger? </a:t>
            </a:r>
            <a:endParaRPr lang="en-AU" sz="2000" dirty="0">
              <a:solidFill>
                <a:schemeClr val="tx1"/>
              </a:solidFill>
              <a:cs typeface="Arial"/>
            </a:endParaRPr>
          </a:p>
          <a:p>
            <a:pPr marL="342900" indent="-342900">
              <a:lnSpc>
                <a:spcPct val="150000"/>
              </a:lnSpc>
              <a:spcAft>
                <a:spcPts val="600"/>
              </a:spcAft>
              <a:buFont typeface="Arial" panose="020B0604020202020204" pitchFamily="34" charset="0"/>
              <a:buChar char="•"/>
            </a:pPr>
            <a:r>
              <a:rPr lang="en-AU" sz="2000" dirty="0">
                <a:solidFill>
                  <a:schemeClr val="tx1"/>
                </a:solidFill>
              </a:rPr>
              <a:t>could the sections of dance be complementary or contrasting?</a:t>
            </a:r>
          </a:p>
        </p:txBody>
      </p:sp>
      <p:sp>
        <p:nvSpPr>
          <p:cNvPr id="6" name="Slide Number Placeholder 5">
            <a:extLst>
              <a:ext uri="{FF2B5EF4-FFF2-40B4-BE49-F238E27FC236}">
                <a16:creationId xmlns:a16="http://schemas.microsoft.com/office/drawing/2014/main" id="{20D18D8E-225E-C691-C0FC-7DAB01C0082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89</a:t>
            </a:fld>
            <a:endParaRPr lang="en-AU" dirty="0"/>
          </a:p>
        </p:txBody>
      </p:sp>
    </p:spTree>
    <p:extLst>
      <p:ext uri="{BB962C8B-B14F-4D97-AF65-F5344CB8AC3E}">
        <p14:creationId xmlns:p14="http://schemas.microsoft.com/office/powerpoint/2010/main" val="394429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77A8E2-A6F0-EE12-9AF4-3DA3247DC682}"/>
              </a:ext>
            </a:extLst>
          </p:cNvPr>
          <p:cNvSpPr>
            <a:spLocks noGrp="1"/>
          </p:cNvSpPr>
          <p:nvPr>
            <p:ph type="title"/>
          </p:nvPr>
        </p:nvSpPr>
        <p:spPr>
          <a:xfrm>
            <a:off x="360000" y="319388"/>
            <a:ext cx="11484000" cy="545601"/>
          </a:xfrm>
        </p:spPr>
        <p:txBody>
          <a:bodyPr/>
          <a:lstStyle/>
          <a:p>
            <a:r>
              <a:rPr lang="en-US" dirty="0">
                <a:latin typeface="+mj-lt"/>
                <a:cs typeface="Arial"/>
              </a:rPr>
              <a:t>Types of dance film (2) </a:t>
            </a:r>
            <a:endParaRPr lang="en-AU" dirty="0">
              <a:latin typeface="+mj-lt"/>
            </a:endParaRPr>
          </a:p>
        </p:txBody>
      </p:sp>
      <p:sp>
        <p:nvSpPr>
          <p:cNvPr id="5" name="Text Placeholder 4">
            <a:extLst>
              <a:ext uri="{FF2B5EF4-FFF2-40B4-BE49-F238E27FC236}">
                <a16:creationId xmlns:a16="http://schemas.microsoft.com/office/drawing/2014/main" id="{8B0D77F1-4907-05D0-2B92-23CFAE902A67}"/>
              </a:ext>
            </a:extLst>
          </p:cNvPr>
          <p:cNvSpPr>
            <a:spLocks noGrp="1"/>
          </p:cNvSpPr>
          <p:nvPr>
            <p:ph type="body" sz="quarter" idx="18"/>
          </p:nvPr>
        </p:nvSpPr>
        <p:spPr/>
        <p:txBody>
          <a:bodyPr/>
          <a:lstStyle/>
          <a:p>
            <a:r>
              <a:rPr lang="en-AU" dirty="0">
                <a:latin typeface="+mj-lt"/>
              </a:rPr>
              <a:t>1.1c</a:t>
            </a:r>
          </a:p>
        </p:txBody>
      </p:sp>
      <p:sp>
        <p:nvSpPr>
          <p:cNvPr id="7" name="Rectangle: Rounded Corners 6">
            <a:extLst>
              <a:ext uri="{FF2B5EF4-FFF2-40B4-BE49-F238E27FC236}">
                <a16:creationId xmlns:a16="http://schemas.microsoft.com/office/drawing/2014/main" id="{18B382EC-8512-6AA3-983C-A02C740B8ED5}"/>
              </a:ext>
              <a:ext uri="{C183D7F6-B498-43B3-948B-1728B52AA6E4}">
                <adec:decorative xmlns:adec="http://schemas.microsoft.com/office/drawing/2017/decorative" val="1"/>
              </a:ext>
            </a:extLst>
          </p:cNvPr>
          <p:cNvSpPr/>
          <p:nvPr/>
        </p:nvSpPr>
        <p:spPr>
          <a:xfrm>
            <a:off x="222922" y="1410066"/>
            <a:ext cx="5808821" cy="2379308"/>
          </a:xfrm>
          <a:prstGeom prst="round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Ins="3348000" rtlCol="0" anchor="ctr"/>
          <a:lstStyle/>
          <a:p>
            <a:pPr>
              <a:lnSpc>
                <a:spcPct val="150000"/>
              </a:lnSpc>
              <a:spcAft>
                <a:spcPts val="1200"/>
              </a:spcAft>
            </a:pPr>
            <a:r>
              <a:rPr lang="en-US" sz="1800" dirty="0">
                <a:solidFill>
                  <a:schemeClr val="accent1"/>
                </a:solidFill>
                <a:cs typeface="Arial"/>
              </a:rPr>
              <a:t>Stage dance filmed to record choreography</a:t>
            </a:r>
            <a:endParaRPr lang="en-US" sz="1800" dirty="0">
              <a:solidFill>
                <a:schemeClr val="accent1"/>
              </a:solidFill>
            </a:endParaRPr>
          </a:p>
        </p:txBody>
      </p:sp>
      <p:pic>
        <p:nvPicPr>
          <p:cNvPr id="15" name="Online Media 1" descr="Hope - Paris Cavanagh - Elite Company 2023">
            <a:hlinkClick r:id="" action="ppaction://media"/>
            <a:extLst>
              <a:ext uri="{FF2B5EF4-FFF2-40B4-BE49-F238E27FC236}">
                <a16:creationId xmlns:a16="http://schemas.microsoft.com/office/drawing/2014/main" id="{8BD0575E-55E2-57C2-E89B-BE67DC62B01D}"/>
              </a:ext>
            </a:extLst>
          </p:cNvPr>
          <p:cNvPicPr>
            <a:picLocks noRot="1" noChangeAspect="1"/>
          </p:cNvPicPr>
          <p:nvPr>
            <a:videoFile r:link="rId1"/>
          </p:nvPr>
        </p:nvPicPr>
        <p:blipFill>
          <a:blip r:embed="rId6"/>
          <a:stretch>
            <a:fillRect/>
          </a:stretch>
        </p:blipFill>
        <p:spPr>
          <a:xfrm>
            <a:off x="2733613" y="1725573"/>
            <a:ext cx="3100905" cy="1752011"/>
          </a:xfrm>
          <a:prstGeom prst="roundRect">
            <a:avLst/>
          </a:prstGeom>
        </p:spPr>
      </p:pic>
      <p:sp>
        <p:nvSpPr>
          <p:cNvPr id="14" name="TextBox 13">
            <a:extLst>
              <a:ext uri="{FF2B5EF4-FFF2-40B4-BE49-F238E27FC236}">
                <a16:creationId xmlns:a16="http://schemas.microsoft.com/office/drawing/2014/main" id="{3BA7740F-10E7-6AFE-459F-FE916793174D}"/>
              </a:ext>
            </a:extLst>
          </p:cNvPr>
          <p:cNvSpPr txBox="1"/>
          <p:nvPr/>
        </p:nvSpPr>
        <p:spPr>
          <a:xfrm>
            <a:off x="222923" y="3780846"/>
            <a:ext cx="5500042" cy="246221"/>
          </a:xfrm>
          <a:prstGeom prst="rect">
            <a:avLst/>
          </a:prstGeom>
          <a:noFill/>
        </p:spPr>
        <p:txBody>
          <a:bodyPr wrap="square">
            <a:spAutoFit/>
          </a:bodyPr>
          <a:lstStyle/>
          <a:p>
            <a:r>
              <a:rPr lang="en-AU" sz="1000" dirty="0">
                <a:hlinkClick r:id="rId7"/>
              </a:rPr>
              <a:t>Hope - Paris Cavanagh - Elite Company 2023 </a:t>
            </a:r>
            <a:r>
              <a:rPr lang="en-AU" sz="1000" dirty="0"/>
              <a:t>(5:03)</a:t>
            </a:r>
          </a:p>
        </p:txBody>
      </p:sp>
      <p:sp>
        <p:nvSpPr>
          <p:cNvPr id="8" name="Rectangle: Rounded Corners 7">
            <a:extLst>
              <a:ext uri="{FF2B5EF4-FFF2-40B4-BE49-F238E27FC236}">
                <a16:creationId xmlns:a16="http://schemas.microsoft.com/office/drawing/2014/main" id="{C8F6E3CA-69B4-13A7-E25B-A0A10A065046}"/>
              </a:ext>
              <a:ext uri="{C183D7F6-B498-43B3-948B-1728B52AA6E4}">
                <adec:decorative xmlns:adec="http://schemas.microsoft.com/office/drawing/2017/decorative" val="1"/>
              </a:ext>
            </a:extLst>
          </p:cNvPr>
          <p:cNvSpPr/>
          <p:nvPr/>
        </p:nvSpPr>
        <p:spPr>
          <a:xfrm>
            <a:off x="222922" y="4057845"/>
            <a:ext cx="5808821" cy="2296612"/>
          </a:xfrm>
          <a:prstGeom prst="round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Ins="3348000" rtlCol="0" anchor="ctr"/>
          <a:lstStyle/>
          <a:p>
            <a:pPr>
              <a:lnSpc>
                <a:spcPct val="150000"/>
              </a:lnSpc>
              <a:spcAft>
                <a:spcPts val="1200"/>
              </a:spcAft>
            </a:pPr>
            <a:r>
              <a:rPr lang="en-US" sz="1800" dirty="0">
                <a:solidFill>
                  <a:schemeClr val="accent1"/>
                </a:solidFill>
                <a:cs typeface="Arial"/>
              </a:rPr>
              <a:t>Dance in music videos</a:t>
            </a:r>
          </a:p>
        </p:txBody>
      </p:sp>
      <p:pic>
        <p:nvPicPr>
          <p:cNvPr id="17" name="Online Media 3" descr="Rajvaadi Odhni - Kalank | Alia Bhatt | Jonita Gandhi | Pritam | Abhishek">
            <a:hlinkClick r:id="" action="ppaction://media"/>
            <a:extLst>
              <a:ext uri="{FF2B5EF4-FFF2-40B4-BE49-F238E27FC236}">
                <a16:creationId xmlns:a16="http://schemas.microsoft.com/office/drawing/2014/main" id="{F9AEE6AD-BC2B-336F-0054-1E5F759C6A74}"/>
              </a:ext>
            </a:extLst>
          </p:cNvPr>
          <p:cNvPicPr>
            <a:picLocks noRot="1" noChangeAspect="1"/>
          </p:cNvPicPr>
          <p:nvPr>
            <a:videoFile r:link="rId2"/>
          </p:nvPr>
        </p:nvPicPr>
        <p:blipFill>
          <a:blip r:embed="rId8"/>
          <a:stretch>
            <a:fillRect/>
          </a:stretch>
        </p:blipFill>
        <p:spPr>
          <a:xfrm>
            <a:off x="2649885" y="4295538"/>
            <a:ext cx="3188696" cy="1801613"/>
          </a:xfrm>
          <a:prstGeom prst="roundRect">
            <a:avLst/>
          </a:prstGeom>
        </p:spPr>
      </p:pic>
      <p:sp>
        <p:nvSpPr>
          <p:cNvPr id="21" name="TextBox 20">
            <a:extLst>
              <a:ext uri="{FF2B5EF4-FFF2-40B4-BE49-F238E27FC236}">
                <a16:creationId xmlns:a16="http://schemas.microsoft.com/office/drawing/2014/main" id="{001441DC-2D95-C747-C2EF-322FEC556C28}"/>
              </a:ext>
            </a:extLst>
          </p:cNvPr>
          <p:cNvSpPr txBox="1"/>
          <p:nvPr/>
        </p:nvSpPr>
        <p:spPr>
          <a:xfrm>
            <a:off x="249632" y="6389988"/>
            <a:ext cx="5777371" cy="246221"/>
          </a:xfrm>
          <a:prstGeom prst="rect">
            <a:avLst/>
          </a:prstGeom>
          <a:noFill/>
        </p:spPr>
        <p:txBody>
          <a:bodyPr wrap="square">
            <a:spAutoFit/>
          </a:bodyPr>
          <a:lstStyle/>
          <a:p>
            <a:r>
              <a:rPr lang="en-AU" sz="1000" dirty="0">
                <a:hlinkClick r:id="rId9"/>
              </a:rPr>
              <a:t>Rajvaadi Odhni - Kalank | Alia Bhatt | Jonita Gandhi | Pritam | Abhishek </a:t>
            </a:r>
            <a:r>
              <a:rPr lang="en-AU" sz="1000" dirty="0"/>
              <a:t>(2:00)</a:t>
            </a:r>
          </a:p>
        </p:txBody>
      </p:sp>
      <p:sp>
        <p:nvSpPr>
          <p:cNvPr id="9" name="Rectangle: Rounded Corners 8">
            <a:extLst>
              <a:ext uri="{FF2B5EF4-FFF2-40B4-BE49-F238E27FC236}">
                <a16:creationId xmlns:a16="http://schemas.microsoft.com/office/drawing/2014/main" id="{41E00FBC-46D0-0412-9EF3-E3A27FE01A54}"/>
              </a:ext>
              <a:ext uri="{C183D7F6-B498-43B3-948B-1728B52AA6E4}">
                <adec:decorative xmlns:adec="http://schemas.microsoft.com/office/drawing/2017/decorative" val="1"/>
              </a:ext>
            </a:extLst>
          </p:cNvPr>
          <p:cNvSpPr/>
          <p:nvPr/>
        </p:nvSpPr>
        <p:spPr>
          <a:xfrm>
            <a:off x="6160257" y="1410066"/>
            <a:ext cx="5808821" cy="2379307"/>
          </a:xfrm>
          <a:prstGeom prst="round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Ins="3348000" rtlCol="0" anchor="ctr"/>
          <a:lstStyle/>
          <a:p>
            <a:pPr>
              <a:lnSpc>
                <a:spcPct val="150000"/>
              </a:lnSpc>
              <a:spcAft>
                <a:spcPts val="1200"/>
              </a:spcAft>
            </a:pPr>
            <a:r>
              <a:rPr lang="en-US" sz="1800" dirty="0">
                <a:solidFill>
                  <a:schemeClr val="accent1"/>
                </a:solidFill>
                <a:cs typeface="Arial"/>
              </a:rPr>
              <a:t>Advertisement purposes</a:t>
            </a:r>
          </a:p>
        </p:txBody>
      </p:sp>
      <p:pic>
        <p:nvPicPr>
          <p:cNvPr id="20" name="Online Media 5" title="Lipton Ice Tea Ad: Hugh Jackman - Tokyo Dancing Hotel (Extended version)">
            <a:hlinkClick r:id="" action="ppaction://media"/>
            <a:extLst>
              <a:ext uri="{FF2B5EF4-FFF2-40B4-BE49-F238E27FC236}">
                <a16:creationId xmlns:a16="http://schemas.microsoft.com/office/drawing/2014/main" id="{22D20A75-F2D5-B13A-091B-1A00A4448DE0}"/>
              </a:ext>
            </a:extLst>
          </p:cNvPr>
          <p:cNvPicPr>
            <a:picLocks noRot="1" noChangeAspect="1"/>
          </p:cNvPicPr>
          <p:nvPr>
            <a:videoFile r:link="rId3"/>
          </p:nvPr>
        </p:nvPicPr>
        <p:blipFill>
          <a:blip r:embed="rId10"/>
          <a:stretch>
            <a:fillRect/>
          </a:stretch>
        </p:blipFill>
        <p:spPr>
          <a:xfrm>
            <a:off x="8830435" y="1600149"/>
            <a:ext cx="2880000" cy="1999140"/>
          </a:xfrm>
          <a:prstGeom prst="roundRect">
            <a:avLst/>
          </a:prstGeom>
        </p:spPr>
      </p:pic>
      <p:sp>
        <p:nvSpPr>
          <p:cNvPr id="11" name="TextBox 10">
            <a:extLst>
              <a:ext uri="{FF2B5EF4-FFF2-40B4-BE49-F238E27FC236}">
                <a16:creationId xmlns:a16="http://schemas.microsoft.com/office/drawing/2014/main" id="{66E09368-FDED-17B1-AB7A-B12B49226194}"/>
              </a:ext>
            </a:extLst>
          </p:cNvPr>
          <p:cNvSpPr txBox="1"/>
          <p:nvPr/>
        </p:nvSpPr>
        <p:spPr>
          <a:xfrm>
            <a:off x="6160257" y="3821862"/>
            <a:ext cx="5808820" cy="246221"/>
          </a:xfrm>
          <a:prstGeom prst="rect">
            <a:avLst/>
          </a:prstGeom>
          <a:noFill/>
        </p:spPr>
        <p:txBody>
          <a:bodyPr wrap="square">
            <a:spAutoFit/>
          </a:bodyPr>
          <a:lstStyle/>
          <a:p>
            <a:r>
              <a:rPr lang="en-AU" sz="1000" dirty="0">
                <a:hlinkClick r:id="rId11"/>
              </a:rPr>
              <a:t>Lipton Ice Tea Ad: Hugh Jackman - Tokyo Dancing Hotel (Extended version)</a:t>
            </a:r>
            <a:r>
              <a:rPr lang="en-AU" sz="1000" dirty="0"/>
              <a:t> (1:30)</a:t>
            </a:r>
          </a:p>
        </p:txBody>
      </p:sp>
      <p:sp>
        <p:nvSpPr>
          <p:cNvPr id="10" name="Rectangle: Rounded Corners 9">
            <a:extLst>
              <a:ext uri="{FF2B5EF4-FFF2-40B4-BE49-F238E27FC236}">
                <a16:creationId xmlns:a16="http://schemas.microsoft.com/office/drawing/2014/main" id="{CC2357A5-A720-8D5A-215B-106FF58E1511}"/>
              </a:ext>
              <a:ext uri="{C183D7F6-B498-43B3-948B-1728B52AA6E4}">
                <adec:decorative xmlns:adec="http://schemas.microsoft.com/office/drawing/2017/decorative" val="1"/>
              </a:ext>
            </a:extLst>
          </p:cNvPr>
          <p:cNvSpPr/>
          <p:nvPr/>
        </p:nvSpPr>
        <p:spPr>
          <a:xfrm>
            <a:off x="6160257" y="4057845"/>
            <a:ext cx="5808821" cy="2296612"/>
          </a:xfrm>
          <a:prstGeom prst="round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Ins="3348000" rtlCol="0" anchor="ctr"/>
          <a:lstStyle/>
          <a:p>
            <a:pPr>
              <a:lnSpc>
                <a:spcPct val="150000"/>
              </a:lnSpc>
              <a:spcAft>
                <a:spcPts val="1200"/>
              </a:spcAft>
            </a:pPr>
            <a:r>
              <a:rPr lang="en-AU" sz="1800" dirty="0">
                <a:solidFill>
                  <a:schemeClr val="accent1"/>
                </a:solidFill>
                <a:cs typeface="Arial"/>
              </a:rPr>
              <a:t>Entertainment purposes – competitive TV shows or Awards shows</a:t>
            </a:r>
          </a:p>
        </p:txBody>
      </p:sp>
      <p:pic>
        <p:nvPicPr>
          <p:cNvPr id="19" name="Online Media 5" descr="Saja Boys Singer Kevin Woo From 'KPop Demon Hunters' Performs &quot;Soda Pop&quot; Live">
            <a:hlinkClick r:id="" action="ppaction://media"/>
            <a:extLst>
              <a:ext uri="{FF2B5EF4-FFF2-40B4-BE49-F238E27FC236}">
                <a16:creationId xmlns:a16="http://schemas.microsoft.com/office/drawing/2014/main" id="{C0E434C6-1985-DA10-E681-67FA745C7897}"/>
              </a:ext>
            </a:extLst>
          </p:cNvPr>
          <p:cNvPicPr>
            <a:picLocks noRot="1" noChangeAspect="1"/>
          </p:cNvPicPr>
          <p:nvPr>
            <a:videoFile r:link="rId4"/>
          </p:nvPr>
        </p:nvPicPr>
        <p:blipFill>
          <a:blip r:embed="rId12"/>
          <a:stretch>
            <a:fillRect/>
          </a:stretch>
        </p:blipFill>
        <p:spPr>
          <a:xfrm>
            <a:off x="8830435" y="4193385"/>
            <a:ext cx="2880000" cy="2013121"/>
          </a:xfrm>
          <a:prstGeom prst="roundRect">
            <a:avLst/>
          </a:prstGeom>
        </p:spPr>
      </p:pic>
      <p:sp>
        <p:nvSpPr>
          <p:cNvPr id="12" name="TextBox 11">
            <a:extLst>
              <a:ext uri="{FF2B5EF4-FFF2-40B4-BE49-F238E27FC236}">
                <a16:creationId xmlns:a16="http://schemas.microsoft.com/office/drawing/2014/main" id="{ECBC64F8-65FD-A313-EBFB-D97C8A8521A6}"/>
              </a:ext>
            </a:extLst>
          </p:cNvPr>
          <p:cNvSpPr txBox="1"/>
          <p:nvPr/>
        </p:nvSpPr>
        <p:spPr>
          <a:xfrm>
            <a:off x="6160257" y="6390698"/>
            <a:ext cx="5808820" cy="246221"/>
          </a:xfrm>
          <a:prstGeom prst="rect">
            <a:avLst/>
          </a:prstGeom>
          <a:noFill/>
        </p:spPr>
        <p:txBody>
          <a:bodyPr wrap="square">
            <a:spAutoFit/>
          </a:bodyPr>
          <a:lstStyle/>
          <a:p>
            <a:r>
              <a:rPr lang="en-AU" sz="1000" dirty="0">
                <a:hlinkClick r:id="rId13"/>
              </a:rPr>
              <a:t>Saja Boys Singer Kevin Woo From 'KPop Demon Hunters' Performs "Soda Pop" Live </a:t>
            </a:r>
            <a:r>
              <a:rPr lang="en-AU" sz="1000" dirty="0"/>
              <a:t>(1:37)</a:t>
            </a:r>
          </a:p>
        </p:txBody>
      </p:sp>
      <p:sp>
        <p:nvSpPr>
          <p:cNvPr id="16" name="Slide Number Placeholder 15">
            <a:extLst>
              <a:ext uri="{FF2B5EF4-FFF2-40B4-BE49-F238E27FC236}">
                <a16:creationId xmlns:a16="http://schemas.microsoft.com/office/drawing/2014/main" id="{F6772E3E-B14A-1E44-76A7-0593E36B6D0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dirty="0"/>
          </a:p>
        </p:txBody>
      </p:sp>
    </p:spTree>
    <p:extLst>
      <p:ext uri="{BB962C8B-B14F-4D97-AF65-F5344CB8AC3E}">
        <p14:creationId xmlns:p14="http://schemas.microsoft.com/office/powerpoint/2010/main" val="275107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5"/>
                                        </p:tgtEl>
                                      </p:cBhvr>
                                    </p:cmd>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7"/>
                                        </p:tgtEl>
                                      </p:cBhvr>
                                    </p:cmd>
                                  </p:childTnLst>
                                </p:cTn>
                              </p:par>
                            </p:childTnLst>
                          </p:cTn>
                        </p:par>
                      </p:childTnLst>
                    </p:cTn>
                  </p:par>
                </p:childTnLst>
              </p:cTn>
              <p:nextCondLst>
                <p:cond evt="onClick" delay="0">
                  <p:tgtEl>
                    <p:spTgt spid="17"/>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9"/>
                                        </p:tgtEl>
                                      </p:cBhvr>
                                    </p:cmd>
                                  </p:childTnLst>
                                </p:cTn>
                              </p:par>
                            </p:childTnLst>
                          </p:cTn>
                        </p:par>
                      </p:childTnLst>
                    </p:cTn>
                  </p:par>
                </p:childTnLst>
              </p:cTn>
              <p:nextCondLst>
                <p:cond evt="onClick" delay="0">
                  <p:tgtEl>
                    <p:spTgt spid="19"/>
                  </p:tgtEl>
                </p:cond>
              </p:nextCondLst>
            </p:seq>
            <p:video>
              <p:cMediaNode vol="80000">
                <p:cTn id="30" fill="hold" display="0">
                  <p:stCondLst>
                    <p:cond delay="indefinite"/>
                  </p:stCondLst>
                </p:cTn>
                <p:tgtEl>
                  <p:spTgt spid="15"/>
                </p:tgtEl>
              </p:cMediaNode>
            </p:video>
            <p:video>
              <p:cMediaNode vol="80000">
                <p:cTn id="31" fill="hold" display="0">
                  <p:stCondLst>
                    <p:cond delay="indefinite"/>
                  </p:stCondLst>
                </p:cTn>
                <p:tgtEl>
                  <p:spTgt spid="17"/>
                </p:tgtEl>
              </p:cMediaNode>
            </p:video>
            <p:video>
              <p:cMediaNode vol="80000">
                <p:cTn id="32" fill="hold" display="0">
                  <p:stCondLst>
                    <p:cond delay="indefinite"/>
                  </p:stCondLst>
                </p:cTn>
                <p:tgtEl>
                  <p:spTgt spid="19"/>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9F6F8-15F1-06F7-E861-5FF53C27A28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1DD57C-AA65-2F9A-E18F-678DE387C233}"/>
              </a:ext>
            </a:extLst>
          </p:cNvPr>
          <p:cNvSpPr>
            <a:spLocks noGrp="1"/>
          </p:cNvSpPr>
          <p:nvPr>
            <p:ph type="title"/>
          </p:nvPr>
        </p:nvSpPr>
        <p:spPr/>
        <p:txBody>
          <a:bodyPr lIns="0"/>
          <a:lstStyle/>
          <a:p>
            <a:r>
              <a:rPr lang="en-US">
                <a:latin typeface="+mj-lt"/>
                <a:cs typeface="Arial"/>
              </a:rPr>
              <a:t>Sections in dance</a:t>
            </a:r>
            <a:endParaRPr lang="en-US">
              <a:latin typeface="+mj-lt"/>
            </a:endParaRPr>
          </a:p>
        </p:txBody>
      </p:sp>
      <p:sp>
        <p:nvSpPr>
          <p:cNvPr id="6" name="TextBox 5">
            <a:extLst>
              <a:ext uri="{FF2B5EF4-FFF2-40B4-BE49-F238E27FC236}">
                <a16:creationId xmlns:a16="http://schemas.microsoft.com/office/drawing/2014/main" id="{2A5FEFB2-4AA4-95CA-F91B-227D16D645FC}"/>
              </a:ext>
            </a:extLst>
          </p:cNvPr>
          <p:cNvSpPr txBox="1"/>
          <p:nvPr/>
        </p:nvSpPr>
        <p:spPr>
          <a:xfrm>
            <a:off x="348000" y="883588"/>
            <a:ext cx="6096000" cy="400110"/>
          </a:xfrm>
          <a:prstGeom prst="rect">
            <a:avLst/>
          </a:prstGeom>
          <a:noFill/>
        </p:spPr>
        <p:txBody>
          <a:bodyPr wrap="square" lIns="0">
            <a:spAutoFit/>
          </a:bodyPr>
          <a:lstStyle/>
          <a:p>
            <a:r>
              <a:rPr lang="en-US" sz="2000" dirty="0">
                <a:solidFill>
                  <a:schemeClr val="accent1">
                    <a:lumMod val="50000"/>
                    <a:lumOff val="50000"/>
                  </a:schemeClr>
                </a:solidFill>
                <a:latin typeface="+mj-lt"/>
                <a:cs typeface="Arial"/>
              </a:rPr>
              <a:t>4.1b</a:t>
            </a:r>
            <a:endParaRPr lang="en-AU" sz="2000" dirty="0">
              <a:latin typeface="+mj-lt"/>
            </a:endParaRPr>
          </a:p>
        </p:txBody>
      </p:sp>
      <p:sp>
        <p:nvSpPr>
          <p:cNvPr id="5" name="Rectangle: Rounded Corners 4">
            <a:extLst>
              <a:ext uri="{FF2B5EF4-FFF2-40B4-BE49-F238E27FC236}">
                <a16:creationId xmlns:a16="http://schemas.microsoft.com/office/drawing/2014/main" id="{31E583C1-867C-CC8E-8F8A-5486B3B362A6}"/>
              </a:ext>
            </a:extLst>
          </p:cNvPr>
          <p:cNvSpPr/>
          <p:nvPr/>
        </p:nvSpPr>
        <p:spPr>
          <a:xfrm>
            <a:off x="262695" y="1559869"/>
            <a:ext cx="11666611" cy="967741"/>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200"/>
              </a:spcAft>
            </a:pPr>
            <a:r>
              <a:rPr lang="en-US" sz="2000" b="1" dirty="0">
                <a:solidFill>
                  <a:schemeClr val="tx1"/>
                </a:solidFill>
                <a:cs typeface="Arial"/>
              </a:rPr>
              <a:t>Example intent – </a:t>
            </a:r>
            <a:r>
              <a:rPr lang="en-US" sz="2000" dirty="0">
                <a:solidFill>
                  <a:schemeClr val="tx1"/>
                </a:solidFill>
                <a:cs typeface="Arial"/>
              </a:rPr>
              <a:t>‘to show the cycle of rain as it falls, pools, swirls and evaporates’.</a:t>
            </a:r>
          </a:p>
        </p:txBody>
      </p:sp>
      <p:pic>
        <p:nvPicPr>
          <p:cNvPr id="1026" name="Picture 2" descr="Rain falling hard - 2013-07-29">
            <a:extLst>
              <a:ext uri="{FF2B5EF4-FFF2-40B4-BE49-F238E27FC236}">
                <a16:creationId xmlns:a16="http://schemas.microsoft.com/office/drawing/2014/main" id="{3949C0B3-4524-5D52-BF3C-6FA882E1F4D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2696" y="2714094"/>
            <a:ext cx="2768293" cy="1845529"/>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CECEC01B-4332-ACE5-F1B8-1914359A7BEF}"/>
              </a:ext>
            </a:extLst>
          </p:cNvPr>
          <p:cNvSpPr/>
          <p:nvPr/>
        </p:nvSpPr>
        <p:spPr>
          <a:xfrm>
            <a:off x="262696" y="4661695"/>
            <a:ext cx="2768293" cy="605947"/>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1600" b="1" dirty="0"/>
              <a:t>Section 1 –</a:t>
            </a:r>
            <a:r>
              <a:rPr lang="en-AU" sz="1600" dirty="0"/>
              <a:t> rain falling</a:t>
            </a:r>
            <a:endParaRPr lang="en-US"/>
          </a:p>
        </p:txBody>
      </p:sp>
      <p:sp>
        <p:nvSpPr>
          <p:cNvPr id="13" name="TextBox 12">
            <a:extLst>
              <a:ext uri="{FF2B5EF4-FFF2-40B4-BE49-F238E27FC236}">
                <a16:creationId xmlns:a16="http://schemas.microsoft.com/office/drawing/2014/main" id="{8FDFBA97-A595-EF8A-C18C-6AEFF8E8095E}"/>
              </a:ext>
            </a:extLst>
          </p:cNvPr>
          <p:cNvSpPr txBox="1"/>
          <p:nvPr/>
        </p:nvSpPr>
        <p:spPr>
          <a:xfrm>
            <a:off x="262695" y="5430264"/>
            <a:ext cx="2768294" cy="457425"/>
          </a:xfrm>
          <a:prstGeom prst="rect">
            <a:avLst/>
          </a:prstGeom>
          <a:noFill/>
        </p:spPr>
        <p:txBody>
          <a:bodyPr wrap="square">
            <a:spAutoFit/>
          </a:bodyPr>
          <a:lstStyle/>
          <a:p>
            <a:r>
              <a:rPr lang="en-AU" sz="1000" b="0" i="0" dirty="0">
                <a:solidFill>
                  <a:srgbClr val="AD1F85"/>
                </a:solidFill>
                <a:effectLst/>
                <a:latin typeface="Arial"/>
                <a:hlinkClick r:id="rId3"/>
              </a:rPr>
              <a:t>Rain falling hard - 2013-07-29</a:t>
            </a:r>
            <a:r>
              <a:rPr lang="en-AU" sz="1000" dirty="0">
                <a:solidFill>
                  <a:srgbClr val="232323"/>
                </a:solidFill>
                <a:latin typeface="Arial"/>
              </a:rPr>
              <a:t> </a:t>
            </a:r>
            <a:r>
              <a:rPr lang="en-AU" sz="1000" b="0" i="0" dirty="0">
                <a:solidFill>
                  <a:srgbClr val="232323"/>
                </a:solidFill>
                <a:effectLst/>
                <a:latin typeface="Arial"/>
              </a:rPr>
              <a:t>by </a:t>
            </a:r>
            <a:r>
              <a:rPr lang="en-AU" sz="1000" b="0" i="0" dirty="0">
                <a:solidFill>
                  <a:srgbClr val="AD1F85"/>
                </a:solidFill>
                <a:effectLst/>
                <a:latin typeface="Arial"/>
                <a:hlinkClick r:id="rId4"/>
              </a:rPr>
              <a:t>BillDamon</a:t>
            </a:r>
            <a:r>
              <a:rPr lang="en-AU" sz="1000" b="0" i="0" dirty="0">
                <a:solidFill>
                  <a:srgbClr val="232323"/>
                </a:solidFill>
                <a:effectLst/>
                <a:latin typeface="Arial"/>
              </a:rPr>
              <a:t> is licensed under </a:t>
            </a:r>
            <a:r>
              <a:rPr lang="en-AU" sz="1000" b="0" i="0" dirty="0">
                <a:solidFill>
                  <a:srgbClr val="AD1F85"/>
                </a:solidFill>
                <a:effectLst/>
                <a:latin typeface="Arial"/>
                <a:hlinkClick r:id="rId5"/>
              </a:rPr>
              <a:t>CC BY 2.0</a:t>
            </a:r>
            <a:r>
              <a:rPr lang="en-AU" sz="1000" b="0" i="0" dirty="0">
                <a:solidFill>
                  <a:srgbClr val="232323"/>
                </a:solidFill>
                <a:effectLst/>
                <a:latin typeface="Arial"/>
              </a:rPr>
              <a:t>.</a:t>
            </a:r>
            <a:endParaRPr lang="en-AU" sz="1000" dirty="0"/>
          </a:p>
        </p:txBody>
      </p:sp>
      <p:pic>
        <p:nvPicPr>
          <p:cNvPr id="1028" name="Picture 4" descr="Rain Puddle (blue)">
            <a:extLst>
              <a:ext uri="{FF2B5EF4-FFF2-40B4-BE49-F238E27FC236}">
                <a16:creationId xmlns:a16="http://schemas.microsoft.com/office/drawing/2014/main" id="{32022DEB-FC6D-1EDB-8048-3FF4BED61C7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a:fillRect/>
          </a:stretch>
        </p:blipFill>
        <p:spPr bwMode="auto">
          <a:xfrm>
            <a:off x="3219227" y="2714094"/>
            <a:ext cx="2768295" cy="1845530"/>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AC50A826-0AB1-85B5-05DE-FC7EBCA797D2}"/>
              </a:ext>
            </a:extLst>
          </p:cNvPr>
          <p:cNvSpPr/>
          <p:nvPr/>
        </p:nvSpPr>
        <p:spPr>
          <a:xfrm>
            <a:off x="3219226" y="4661695"/>
            <a:ext cx="2787987" cy="605947"/>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1600" b="1" dirty="0"/>
              <a:t>Section 2 – </a:t>
            </a:r>
            <a:r>
              <a:rPr lang="en-AU" sz="1600" dirty="0"/>
              <a:t>rain pooling</a:t>
            </a:r>
            <a:endParaRPr lang="en-US"/>
          </a:p>
        </p:txBody>
      </p:sp>
      <p:sp>
        <p:nvSpPr>
          <p:cNvPr id="11" name="TextBox 10">
            <a:extLst>
              <a:ext uri="{FF2B5EF4-FFF2-40B4-BE49-F238E27FC236}">
                <a16:creationId xmlns:a16="http://schemas.microsoft.com/office/drawing/2014/main" id="{90166404-3F71-1FC8-3710-36D0F0263BE7}"/>
              </a:ext>
            </a:extLst>
          </p:cNvPr>
          <p:cNvSpPr txBox="1"/>
          <p:nvPr/>
        </p:nvSpPr>
        <p:spPr>
          <a:xfrm>
            <a:off x="3219227" y="5430264"/>
            <a:ext cx="2759221" cy="457426"/>
          </a:xfrm>
          <a:prstGeom prst="rect">
            <a:avLst/>
          </a:prstGeom>
          <a:noFill/>
        </p:spPr>
        <p:txBody>
          <a:bodyPr wrap="square">
            <a:spAutoFit/>
          </a:bodyPr>
          <a:lstStyle/>
          <a:p>
            <a:r>
              <a:rPr lang="en-AU" sz="1000" b="0" i="0" dirty="0">
                <a:solidFill>
                  <a:srgbClr val="AD1F85"/>
                </a:solidFill>
                <a:effectLst/>
                <a:latin typeface="Arial"/>
                <a:hlinkClick r:id="rId7"/>
              </a:rPr>
              <a:t>Rain Puddle (blue)</a:t>
            </a:r>
            <a:r>
              <a:rPr lang="en-AU" sz="1000" b="0" i="0" dirty="0">
                <a:solidFill>
                  <a:srgbClr val="232323"/>
                </a:solidFill>
                <a:effectLst/>
                <a:latin typeface="Arial"/>
              </a:rPr>
              <a:t> by </a:t>
            </a:r>
            <a:r>
              <a:rPr lang="en-AU" sz="1000" b="0" i="0" dirty="0">
                <a:solidFill>
                  <a:srgbClr val="AD1F85"/>
                </a:solidFill>
                <a:effectLst/>
                <a:latin typeface="Arial"/>
                <a:hlinkClick r:id="rId8"/>
              </a:rPr>
              <a:t>Alabama Extension</a:t>
            </a:r>
            <a:r>
              <a:rPr lang="en-AU" sz="1000" b="0" i="0" dirty="0">
                <a:solidFill>
                  <a:srgbClr val="232323"/>
                </a:solidFill>
                <a:effectLst/>
                <a:latin typeface="Arial"/>
              </a:rPr>
              <a:t> </a:t>
            </a:r>
          </a:p>
          <a:p>
            <a:r>
              <a:rPr lang="en-AU" sz="1000" b="0" i="0" dirty="0">
                <a:solidFill>
                  <a:srgbClr val="232323"/>
                </a:solidFill>
                <a:effectLst/>
                <a:latin typeface="Arial"/>
              </a:rPr>
              <a:t>is marked with </a:t>
            </a:r>
            <a:r>
              <a:rPr lang="en-AU" sz="1000" b="0" i="0" dirty="0">
                <a:solidFill>
                  <a:srgbClr val="AD1F85"/>
                </a:solidFill>
                <a:effectLst/>
                <a:latin typeface="Arial"/>
                <a:hlinkClick r:id="rId9"/>
              </a:rPr>
              <a:t>CC0 1.0</a:t>
            </a:r>
            <a:r>
              <a:rPr lang="en-AU" sz="1000" b="0" i="0" dirty="0">
                <a:solidFill>
                  <a:srgbClr val="232323"/>
                </a:solidFill>
                <a:effectLst/>
                <a:latin typeface="Arial"/>
              </a:rPr>
              <a:t>.</a:t>
            </a:r>
            <a:endParaRPr lang="en-AU" sz="1000" dirty="0"/>
          </a:p>
        </p:txBody>
      </p:sp>
      <p:pic>
        <p:nvPicPr>
          <p:cNvPr id="1032" name="Picture 8" descr="Bladnoch floods - geograph.org.uk - 1000913">
            <a:extLst>
              <a:ext uri="{FF2B5EF4-FFF2-40B4-BE49-F238E27FC236}">
                <a16:creationId xmlns:a16="http://schemas.microsoft.com/office/drawing/2014/main" id="{5958ADF3-BD13-80B2-A76A-BF9C49AB7695}"/>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a:fillRect/>
          </a:stretch>
        </p:blipFill>
        <p:spPr bwMode="auto">
          <a:xfrm>
            <a:off x="6195450" y="2714094"/>
            <a:ext cx="2768293" cy="1845531"/>
          </a:xfrm>
          <a:prstGeom prst="roundRect">
            <a:avLst>
              <a:gd name="adj" fmla="val 9996"/>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D1963565-3B4D-0F7D-F378-DF7A4AF6A277}"/>
              </a:ext>
            </a:extLst>
          </p:cNvPr>
          <p:cNvSpPr/>
          <p:nvPr/>
        </p:nvSpPr>
        <p:spPr>
          <a:xfrm>
            <a:off x="6195450" y="4661695"/>
            <a:ext cx="2768294" cy="605947"/>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b="1" dirty="0"/>
              <a:t>Section 3 –</a:t>
            </a:r>
            <a:r>
              <a:rPr lang="en-AU" sz="1600" dirty="0"/>
              <a:t> rain swirling</a:t>
            </a:r>
          </a:p>
        </p:txBody>
      </p:sp>
      <p:sp>
        <p:nvSpPr>
          <p:cNvPr id="15" name="TextBox 14">
            <a:extLst>
              <a:ext uri="{FF2B5EF4-FFF2-40B4-BE49-F238E27FC236}">
                <a16:creationId xmlns:a16="http://schemas.microsoft.com/office/drawing/2014/main" id="{C23FF12E-72FD-C1C0-7715-652C375394D0}"/>
              </a:ext>
            </a:extLst>
          </p:cNvPr>
          <p:cNvSpPr txBox="1"/>
          <p:nvPr/>
        </p:nvSpPr>
        <p:spPr>
          <a:xfrm>
            <a:off x="6195450" y="5430264"/>
            <a:ext cx="2768293" cy="633358"/>
          </a:xfrm>
          <a:prstGeom prst="rect">
            <a:avLst/>
          </a:prstGeom>
          <a:noFill/>
        </p:spPr>
        <p:txBody>
          <a:bodyPr wrap="square">
            <a:spAutoFit/>
          </a:bodyPr>
          <a:lstStyle/>
          <a:p>
            <a:r>
              <a:rPr lang="en-AU" sz="1000" b="0" i="0" dirty="0">
                <a:solidFill>
                  <a:srgbClr val="AD1F85"/>
                </a:solidFill>
                <a:effectLst/>
                <a:latin typeface="Arial"/>
                <a:hlinkClick r:id="rId11"/>
              </a:rPr>
              <a:t>Bladnoch floods - geograph.org.uk – 1000913</a:t>
            </a:r>
            <a:r>
              <a:rPr lang="en-AU" sz="1000" dirty="0">
                <a:solidFill>
                  <a:srgbClr val="232323"/>
                </a:solidFill>
                <a:latin typeface="Arial"/>
              </a:rPr>
              <a:t> </a:t>
            </a:r>
            <a:r>
              <a:rPr lang="en-AU" sz="1000" b="0" i="0" dirty="0">
                <a:solidFill>
                  <a:srgbClr val="232323"/>
                </a:solidFill>
                <a:effectLst/>
                <a:latin typeface="Arial"/>
              </a:rPr>
              <a:t>by </a:t>
            </a:r>
            <a:r>
              <a:rPr lang="en-AU" sz="1000" b="0" i="0" dirty="0">
                <a:solidFill>
                  <a:srgbClr val="AD1F85"/>
                </a:solidFill>
                <a:effectLst/>
                <a:latin typeface="Arial"/>
                <a:hlinkClick r:id="rId12"/>
              </a:rPr>
              <a:t>David Baird</a:t>
            </a:r>
            <a:r>
              <a:rPr lang="en-AU" sz="1000" b="0" i="0" dirty="0">
                <a:solidFill>
                  <a:srgbClr val="232323"/>
                </a:solidFill>
                <a:effectLst/>
                <a:latin typeface="Arial"/>
              </a:rPr>
              <a:t> is licensed under </a:t>
            </a:r>
            <a:r>
              <a:rPr lang="en-AU" sz="1000" b="0" i="0" dirty="0">
                <a:solidFill>
                  <a:srgbClr val="AD1F85"/>
                </a:solidFill>
                <a:effectLst/>
                <a:latin typeface="Arial"/>
                <a:hlinkClick r:id="rId13"/>
              </a:rPr>
              <a:t>CC BY-SA 2.0</a:t>
            </a:r>
            <a:r>
              <a:rPr lang="en-AU" sz="1000" b="0" i="0" dirty="0">
                <a:solidFill>
                  <a:srgbClr val="232323"/>
                </a:solidFill>
                <a:effectLst/>
                <a:latin typeface="Arial"/>
              </a:rPr>
              <a:t>.</a:t>
            </a:r>
            <a:endParaRPr lang="en-AU" sz="1000" dirty="0"/>
          </a:p>
        </p:txBody>
      </p:sp>
      <p:pic>
        <p:nvPicPr>
          <p:cNvPr id="1034" name="Picture 10" descr="Raining clouds 2">
            <a:extLst>
              <a:ext uri="{FF2B5EF4-FFF2-40B4-BE49-F238E27FC236}">
                <a16:creationId xmlns:a16="http://schemas.microsoft.com/office/drawing/2014/main" id="{D888E741-7B3E-4FCD-27BF-0DB64709B7C7}"/>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t="-1"/>
          <a:stretch>
            <a:fillRect/>
          </a:stretch>
        </p:blipFill>
        <p:spPr bwMode="auto">
          <a:xfrm>
            <a:off x="9151980" y="2714094"/>
            <a:ext cx="2768293" cy="1845530"/>
          </a:xfrm>
          <a:prstGeom prst="roundRect">
            <a:avLst>
              <a:gd name="adj" fmla="val 12562"/>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64722272-6DE3-2910-4954-107CD5481FDF}"/>
              </a:ext>
            </a:extLst>
          </p:cNvPr>
          <p:cNvSpPr/>
          <p:nvPr/>
        </p:nvSpPr>
        <p:spPr>
          <a:xfrm>
            <a:off x="9151980" y="4661695"/>
            <a:ext cx="2768293" cy="605947"/>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1600" b="1" dirty="0"/>
              <a:t>Section 4 –</a:t>
            </a:r>
            <a:r>
              <a:rPr lang="en-AU" sz="1600" dirty="0"/>
              <a:t> rain evaporating</a:t>
            </a:r>
            <a:endParaRPr lang="en-US"/>
          </a:p>
        </p:txBody>
      </p:sp>
      <p:sp>
        <p:nvSpPr>
          <p:cNvPr id="17" name="TextBox 16">
            <a:extLst>
              <a:ext uri="{FF2B5EF4-FFF2-40B4-BE49-F238E27FC236}">
                <a16:creationId xmlns:a16="http://schemas.microsoft.com/office/drawing/2014/main" id="{9978C44D-0D6C-C0F2-0695-6349D6BE2664}"/>
              </a:ext>
            </a:extLst>
          </p:cNvPr>
          <p:cNvSpPr txBox="1"/>
          <p:nvPr/>
        </p:nvSpPr>
        <p:spPr>
          <a:xfrm>
            <a:off x="9153785" y="5430264"/>
            <a:ext cx="2775521" cy="457426"/>
          </a:xfrm>
          <a:prstGeom prst="rect">
            <a:avLst/>
          </a:prstGeom>
          <a:noFill/>
        </p:spPr>
        <p:txBody>
          <a:bodyPr wrap="square">
            <a:spAutoFit/>
          </a:bodyPr>
          <a:lstStyle/>
          <a:p>
            <a:r>
              <a:rPr lang="en-AU" sz="1000" b="0" i="0" dirty="0">
                <a:solidFill>
                  <a:srgbClr val="AD1F85"/>
                </a:solidFill>
                <a:effectLst/>
                <a:latin typeface="Arial"/>
                <a:hlinkClick r:id="rId15"/>
              </a:rPr>
              <a:t>Raining clouds 2</a:t>
            </a:r>
            <a:r>
              <a:rPr lang="en-AU" sz="1000" b="0" i="0" dirty="0">
                <a:solidFill>
                  <a:srgbClr val="232323"/>
                </a:solidFill>
                <a:effectLst/>
                <a:latin typeface="Arial"/>
              </a:rPr>
              <a:t> by </a:t>
            </a:r>
            <a:r>
              <a:rPr lang="en-AU" sz="1000" b="0" i="0" dirty="0">
                <a:solidFill>
                  <a:srgbClr val="AD1F85"/>
                </a:solidFill>
                <a:effectLst/>
                <a:latin typeface="Arial"/>
                <a:hlinkClick r:id="rId16"/>
              </a:rPr>
              <a:t>Marlis B</a:t>
            </a:r>
            <a:r>
              <a:rPr lang="en-AU" sz="1000" b="0" i="0" dirty="0">
                <a:solidFill>
                  <a:srgbClr val="232323"/>
                </a:solidFill>
                <a:effectLst/>
                <a:latin typeface="Arial"/>
              </a:rPr>
              <a:t> is licensed under </a:t>
            </a:r>
            <a:r>
              <a:rPr lang="en-AU" sz="1000" b="0" i="0" dirty="0">
                <a:solidFill>
                  <a:srgbClr val="AD1F85"/>
                </a:solidFill>
                <a:effectLst/>
                <a:latin typeface="Arial"/>
                <a:hlinkClick r:id="rId5"/>
              </a:rPr>
              <a:t>CC BY 2.0</a:t>
            </a:r>
            <a:r>
              <a:rPr lang="en-AU" sz="1000" b="0" i="0" dirty="0">
                <a:solidFill>
                  <a:srgbClr val="232323"/>
                </a:solidFill>
                <a:effectLst/>
                <a:latin typeface="Arial"/>
              </a:rPr>
              <a:t>.</a:t>
            </a:r>
            <a:endParaRPr lang="en-AU" sz="1000" dirty="0"/>
          </a:p>
        </p:txBody>
      </p:sp>
      <p:sp>
        <p:nvSpPr>
          <p:cNvPr id="4" name="Slide Number Placeholder 3">
            <a:extLst>
              <a:ext uri="{FF2B5EF4-FFF2-40B4-BE49-F238E27FC236}">
                <a16:creationId xmlns:a16="http://schemas.microsoft.com/office/drawing/2014/main" id="{11FC0BFC-C745-589A-664B-38AF6FBBDFE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90</a:t>
            </a:fld>
            <a:endParaRPr lang="en-AU" dirty="0"/>
          </a:p>
        </p:txBody>
      </p:sp>
    </p:spTree>
    <p:extLst>
      <p:ext uri="{BB962C8B-B14F-4D97-AF65-F5344CB8AC3E}">
        <p14:creationId xmlns:p14="http://schemas.microsoft.com/office/powerpoint/2010/main" val="234704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9ED071-2140-52B3-2CDD-219738141CCA}"/>
              </a:ext>
            </a:extLst>
          </p:cNvPr>
          <p:cNvSpPr>
            <a:spLocks noGrp="1"/>
          </p:cNvSpPr>
          <p:nvPr>
            <p:ph type="title"/>
          </p:nvPr>
        </p:nvSpPr>
        <p:spPr>
          <a:effectLst>
            <a:glow rad="101600">
              <a:schemeClr val="accent5">
                <a:satMod val="175000"/>
                <a:alpha val="40000"/>
              </a:schemeClr>
            </a:glow>
          </a:effectLst>
        </p:spPr>
        <p:txBody>
          <a:bodyPr/>
          <a:lstStyle/>
          <a:p>
            <a:r>
              <a:rPr lang="en-US">
                <a:latin typeface="+mj-lt"/>
                <a:cs typeface="Arial"/>
              </a:rPr>
              <a:t>Editing your dance film</a:t>
            </a:r>
            <a:endParaRPr lang="en-US">
              <a:latin typeface="+mj-lt"/>
            </a:endParaRPr>
          </a:p>
        </p:txBody>
      </p:sp>
      <p:sp>
        <p:nvSpPr>
          <p:cNvPr id="10" name="TextBox 9">
            <a:extLst>
              <a:ext uri="{FF2B5EF4-FFF2-40B4-BE49-F238E27FC236}">
                <a16:creationId xmlns:a16="http://schemas.microsoft.com/office/drawing/2014/main" id="{6892F230-967D-D53E-DFB4-D6B2ADD03AAD}"/>
              </a:ext>
            </a:extLst>
          </p:cNvPr>
          <p:cNvSpPr txBox="1"/>
          <p:nvPr/>
        </p:nvSpPr>
        <p:spPr>
          <a:xfrm>
            <a:off x="332789" y="860156"/>
            <a:ext cx="6096000" cy="400110"/>
          </a:xfrm>
          <a:prstGeom prst="rect">
            <a:avLst/>
          </a:prstGeom>
          <a:noFill/>
        </p:spPr>
        <p:txBody>
          <a:bodyPr wrap="square">
            <a:spAutoFit/>
          </a:bodyPr>
          <a:lstStyle/>
          <a:p>
            <a:r>
              <a:rPr lang="en-US" sz="2000" dirty="0">
                <a:solidFill>
                  <a:schemeClr val="accent1">
                    <a:lumMod val="50000"/>
                    <a:lumOff val="50000"/>
                  </a:schemeClr>
                </a:solidFill>
                <a:latin typeface="+mj-lt"/>
                <a:cs typeface="Arial"/>
              </a:rPr>
              <a:t>4.2a</a:t>
            </a:r>
            <a:endParaRPr lang="en-AU" dirty="0">
              <a:latin typeface="+mj-lt"/>
            </a:endParaRPr>
          </a:p>
        </p:txBody>
      </p:sp>
      <p:sp>
        <p:nvSpPr>
          <p:cNvPr id="498" name="Rectangle: Rounded Corners 497" descr="A light pink rectangle with text that reads: 'Now that you’ve filmed some of your movement phrases, the next step is to edit them using shot selection, shot length, sequencing, and transitions to enhance your story. You may want to consider cinematic motifs like camera angles, locations, props, or visual effects, and the use of time, space, dynamics and perspective to make your final edit clearly convey your intent.'">
            <a:extLst>
              <a:ext uri="{FF2B5EF4-FFF2-40B4-BE49-F238E27FC236}">
                <a16:creationId xmlns:a16="http://schemas.microsoft.com/office/drawing/2014/main" id="{9088BC8F-28C0-39F2-B4F8-DA2D6659B05B}"/>
              </a:ext>
            </a:extLst>
          </p:cNvPr>
          <p:cNvSpPr/>
          <p:nvPr/>
        </p:nvSpPr>
        <p:spPr>
          <a:xfrm>
            <a:off x="359999" y="1401290"/>
            <a:ext cx="11484000" cy="4887998"/>
          </a:xfrm>
          <a:prstGeom prst="roundRect">
            <a:avLst>
              <a:gd name="adj" fmla="val 4695"/>
            </a:avLst>
          </a:prstGeom>
          <a:solidFill>
            <a:schemeClr val="accent6">
              <a:lumMod val="90000"/>
            </a:schemeClr>
          </a:solidFill>
          <a:ln>
            <a:solidFill>
              <a:schemeClr val="accent6">
                <a:lumMod val="9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nSpc>
                <a:spcPct val="150000"/>
              </a:lnSpc>
              <a:spcAft>
                <a:spcPts val="600"/>
              </a:spcAft>
            </a:pPr>
            <a:r>
              <a:rPr lang="en-US" sz="2000" b="1" dirty="0">
                <a:ea typeface="+mn-lt"/>
                <a:cs typeface="+mn-lt"/>
              </a:rPr>
              <a:t>Now that you’ve filmed some of your movement phrases, the next step is to consider how you will edit them together. </a:t>
            </a:r>
            <a:endParaRPr lang="en-US" sz="2000" dirty="0">
              <a:ea typeface="+mn-lt"/>
              <a:cs typeface="+mn-lt"/>
            </a:endParaRPr>
          </a:p>
          <a:p>
            <a:pPr>
              <a:lnSpc>
                <a:spcPct val="150000"/>
              </a:lnSpc>
              <a:spcAft>
                <a:spcPts val="600"/>
              </a:spcAft>
            </a:pPr>
            <a:r>
              <a:rPr lang="en-US" sz="2000" dirty="0">
                <a:ea typeface="+mn-lt"/>
                <a:cs typeface="+mn-lt"/>
              </a:rPr>
              <a:t>To structure an effective dance film that clearly communicates your intent, it is important to consider how you will use:</a:t>
            </a:r>
          </a:p>
          <a:p>
            <a:pPr marL="342900" indent="-342900">
              <a:lnSpc>
                <a:spcPct val="150000"/>
              </a:lnSpc>
              <a:spcAft>
                <a:spcPts val="600"/>
              </a:spcAft>
              <a:buFont typeface="Arial" panose="020B0604020202020204" pitchFamily="34" charset="0"/>
              <a:buChar char="•"/>
            </a:pPr>
            <a:r>
              <a:rPr lang="en-US" sz="2000" dirty="0">
                <a:ea typeface="+mn-lt"/>
                <a:cs typeface="+mn-lt"/>
              </a:rPr>
              <a:t>shot duration</a:t>
            </a:r>
          </a:p>
          <a:p>
            <a:pPr marL="342900" indent="-342900">
              <a:lnSpc>
                <a:spcPct val="150000"/>
              </a:lnSpc>
              <a:spcAft>
                <a:spcPts val="600"/>
              </a:spcAft>
              <a:buFont typeface="Arial" panose="020B0604020202020204" pitchFamily="34" charset="0"/>
              <a:buChar char="•"/>
            </a:pPr>
            <a:r>
              <a:rPr lang="en-US" sz="2000" dirty="0">
                <a:ea typeface="+mn-lt"/>
                <a:cs typeface="+mn-lt"/>
              </a:rPr>
              <a:t>shot sequence</a:t>
            </a:r>
          </a:p>
          <a:p>
            <a:pPr marL="342900" indent="-342900">
              <a:lnSpc>
                <a:spcPct val="150000"/>
              </a:lnSpc>
              <a:spcAft>
                <a:spcPts val="600"/>
              </a:spcAft>
              <a:buFont typeface="Arial" panose="020B0604020202020204" pitchFamily="34" charset="0"/>
              <a:buChar char="•"/>
            </a:pPr>
            <a:r>
              <a:rPr lang="en-US" sz="2000" dirty="0">
                <a:ea typeface="+mn-lt"/>
                <a:cs typeface="+mn-lt"/>
              </a:rPr>
              <a:t>cinematic motifs</a:t>
            </a:r>
          </a:p>
          <a:p>
            <a:pPr marL="342900" indent="-342900">
              <a:lnSpc>
                <a:spcPct val="150000"/>
              </a:lnSpc>
              <a:spcAft>
                <a:spcPts val="600"/>
              </a:spcAft>
              <a:buFont typeface="Arial" panose="020B0604020202020204" pitchFamily="34" charset="0"/>
              <a:buChar char="•"/>
            </a:pPr>
            <a:r>
              <a:rPr lang="en-US" sz="2000" dirty="0">
                <a:ea typeface="+mn-lt"/>
                <a:cs typeface="+mn-lt"/>
              </a:rPr>
              <a:t>transitions and location changes</a:t>
            </a:r>
          </a:p>
          <a:p>
            <a:pPr marL="342900" indent="-342900">
              <a:lnSpc>
                <a:spcPct val="150000"/>
              </a:lnSpc>
              <a:spcAft>
                <a:spcPts val="600"/>
              </a:spcAft>
              <a:buFont typeface="Arial" panose="020B0604020202020204" pitchFamily="34" charset="0"/>
              <a:buChar char="•"/>
            </a:pPr>
            <a:r>
              <a:rPr lang="en-US" sz="2000" dirty="0">
                <a:ea typeface="+mn-lt"/>
                <a:cs typeface="+mn-lt"/>
              </a:rPr>
              <a:t>manipulating the elements of dance through editing.</a:t>
            </a:r>
          </a:p>
        </p:txBody>
      </p:sp>
      <p:sp>
        <p:nvSpPr>
          <p:cNvPr id="7" name="Slide Number Placeholder 6">
            <a:extLst>
              <a:ext uri="{FF2B5EF4-FFF2-40B4-BE49-F238E27FC236}">
                <a16:creationId xmlns:a16="http://schemas.microsoft.com/office/drawing/2014/main" id="{760809D3-D575-F9C9-1CFB-4E3AC69EF65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91</a:t>
            </a:fld>
            <a:endParaRPr lang="en-AU" dirty="0"/>
          </a:p>
        </p:txBody>
      </p:sp>
    </p:spTree>
    <p:extLst>
      <p:ext uri="{BB962C8B-B14F-4D97-AF65-F5344CB8AC3E}">
        <p14:creationId xmlns:p14="http://schemas.microsoft.com/office/powerpoint/2010/main" val="100425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34D059-D73F-7DA5-5A6B-541A0790C013}"/>
              </a:ext>
            </a:extLst>
          </p:cNvPr>
          <p:cNvSpPr>
            <a:spLocks noGrp="1"/>
          </p:cNvSpPr>
          <p:nvPr>
            <p:ph type="title"/>
          </p:nvPr>
        </p:nvSpPr>
        <p:spPr/>
        <p:txBody>
          <a:bodyPr/>
          <a:lstStyle/>
          <a:p>
            <a:r>
              <a:rPr lang="en-US">
                <a:latin typeface="+mj-lt"/>
                <a:cs typeface="Arial"/>
              </a:rPr>
              <a:t>Shot duration</a:t>
            </a:r>
            <a:endParaRPr lang="en-US">
              <a:latin typeface="+mj-lt"/>
            </a:endParaRPr>
          </a:p>
        </p:txBody>
      </p:sp>
      <p:sp>
        <p:nvSpPr>
          <p:cNvPr id="6" name="TextBox 5">
            <a:extLst>
              <a:ext uri="{FF2B5EF4-FFF2-40B4-BE49-F238E27FC236}">
                <a16:creationId xmlns:a16="http://schemas.microsoft.com/office/drawing/2014/main" id="{E646E885-A825-7606-C919-8E001C143B9E}"/>
              </a:ext>
            </a:extLst>
          </p:cNvPr>
          <p:cNvSpPr txBox="1"/>
          <p:nvPr/>
        </p:nvSpPr>
        <p:spPr>
          <a:xfrm>
            <a:off x="348000" y="905601"/>
            <a:ext cx="6096000" cy="400110"/>
          </a:xfrm>
          <a:prstGeom prst="rect">
            <a:avLst/>
          </a:prstGeom>
          <a:noFill/>
        </p:spPr>
        <p:txBody>
          <a:bodyPr wrap="square">
            <a:spAutoFit/>
          </a:bodyPr>
          <a:lstStyle/>
          <a:p>
            <a:r>
              <a:rPr lang="en-US" sz="2000" dirty="0">
                <a:solidFill>
                  <a:schemeClr val="accent1">
                    <a:lumMod val="50000"/>
                    <a:lumOff val="50000"/>
                  </a:schemeClr>
                </a:solidFill>
                <a:latin typeface="+mj-lt"/>
                <a:cs typeface="Arial"/>
              </a:rPr>
              <a:t>4.2b</a:t>
            </a:r>
            <a:endParaRPr lang="en-AU" sz="2000" dirty="0">
              <a:latin typeface="+mj-lt"/>
            </a:endParaRPr>
          </a:p>
        </p:txBody>
      </p:sp>
      <p:sp>
        <p:nvSpPr>
          <p:cNvPr id="5" name="Rectangle: Rounded Corners 4">
            <a:extLst>
              <a:ext uri="{FF2B5EF4-FFF2-40B4-BE49-F238E27FC236}">
                <a16:creationId xmlns:a16="http://schemas.microsoft.com/office/drawing/2014/main" id="{BD3D4F45-1A94-50D0-4E2A-4B397F46B807}"/>
              </a:ext>
            </a:extLst>
          </p:cNvPr>
          <p:cNvSpPr/>
          <p:nvPr/>
        </p:nvSpPr>
        <p:spPr>
          <a:xfrm>
            <a:off x="360219" y="1451202"/>
            <a:ext cx="6676012" cy="4905860"/>
          </a:xfrm>
          <a:prstGeom prst="roundRect">
            <a:avLst>
              <a:gd name="adj" fmla="val 5983"/>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50000"/>
              </a:lnSpc>
              <a:spcAft>
                <a:spcPts val="1200"/>
              </a:spcAft>
              <a:buFont typeface="Arial" panose="020B0604020202020204" pitchFamily="34" charset="0"/>
              <a:buChar char="•"/>
            </a:pPr>
            <a:r>
              <a:rPr lang="en-US" sz="2000" dirty="0">
                <a:solidFill>
                  <a:schemeClr val="tx1"/>
                </a:solidFill>
                <a:ea typeface="+mn-lt"/>
                <a:cs typeface="+mn-lt"/>
              </a:rPr>
              <a:t>The duration of a shot plays a crucial role in how an audience experiences dance film.</a:t>
            </a:r>
          </a:p>
          <a:p>
            <a:pPr marL="342900" indent="-342900">
              <a:lnSpc>
                <a:spcPct val="150000"/>
              </a:lnSpc>
              <a:spcAft>
                <a:spcPts val="1200"/>
              </a:spcAft>
              <a:buFont typeface="Arial" panose="020B0604020202020204" pitchFamily="34" charset="0"/>
              <a:buChar char="•"/>
            </a:pPr>
            <a:r>
              <a:rPr lang="en-US" sz="2000" dirty="0">
                <a:solidFill>
                  <a:schemeClr val="tx1"/>
                </a:solidFill>
                <a:ea typeface="+mn-lt"/>
                <a:cs typeface="+mn-lt"/>
              </a:rPr>
              <a:t>Watching something on screen is different from watching it live. Our attention works differently. The duration of each shot can be planned out to convey the intent.</a:t>
            </a:r>
          </a:p>
          <a:p>
            <a:pPr marL="342900" indent="-342900">
              <a:lnSpc>
                <a:spcPct val="150000"/>
              </a:lnSpc>
              <a:spcAft>
                <a:spcPts val="1200"/>
              </a:spcAft>
              <a:buFont typeface="Arial" panose="020B0604020202020204" pitchFamily="34" charset="0"/>
              <a:buChar char="•"/>
            </a:pPr>
            <a:r>
              <a:rPr lang="en-US" sz="2000" dirty="0">
                <a:solidFill>
                  <a:schemeClr val="tx1"/>
                </a:solidFill>
                <a:ea typeface="+mn-lt"/>
                <a:cs typeface="+mn-lt"/>
              </a:rPr>
              <a:t>Quick cuts can create a sense of energy or chaos, while longer duration of shots takes can allow for an emotional build-up or reflection.</a:t>
            </a:r>
          </a:p>
        </p:txBody>
      </p:sp>
      <p:sp>
        <p:nvSpPr>
          <p:cNvPr id="8" name="Rectangle: Rounded Corners 7">
            <a:extLst>
              <a:ext uri="{FF2B5EF4-FFF2-40B4-BE49-F238E27FC236}">
                <a16:creationId xmlns:a16="http://schemas.microsoft.com/office/drawing/2014/main" id="{24630C69-473D-BCEB-B028-FED2ADF8D62A}"/>
              </a:ext>
            </a:extLst>
          </p:cNvPr>
          <p:cNvSpPr/>
          <p:nvPr/>
        </p:nvSpPr>
        <p:spPr>
          <a:xfrm>
            <a:off x="7191215" y="1451201"/>
            <a:ext cx="4640568" cy="4905860"/>
          </a:xfrm>
          <a:prstGeom prst="roundRect">
            <a:avLst>
              <a:gd name="adj" fmla="val 6334"/>
            </a:avLst>
          </a:prstGeom>
          <a:solidFill>
            <a:schemeClr val="accent6"/>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US" sz="2000" b="1" dirty="0">
                <a:solidFill>
                  <a:schemeClr val="tx1"/>
                </a:solidFill>
                <a:ea typeface="+mn-lt"/>
                <a:cs typeface="+mn-lt"/>
              </a:rPr>
              <a:t>Questions to consider:</a:t>
            </a:r>
          </a:p>
          <a:p>
            <a:pPr marL="285750" indent="-285750">
              <a:lnSpc>
                <a:spcPct val="150000"/>
              </a:lnSpc>
              <a:spcAft>
                <a:spcPts val="1200"/>
              </a:spcAft>
              <a:buFont typeface="Arial" panose="020B0604020202020204" pitchFamily="34" charset="0"/>
              <a:buChar char="•"/>
            </a:pPr>
            <a:r>
              <a:rPr lang="en-US" sz="2000" dirty="0">
                <a:solidFill>
                  <a:schemeClr val="tx1"/>
                </a:solidFill>
                <a:ea typeface="+mn-lt"/>
                <a:cs typeface="+mn-lt"/>
              </a:rPr>
              <a:t>how will you use the duration of shots to communicate your intent?</a:t>
            </a:r>
          </a:p>
          <a:p>
            <a:pPr marL="285750" indent="-285750">
              <a:lnSpc>
                <a:spcPct val="150000"/>
              </a:lnSpc>
              <a:spcAft>
                <a:spcPts val="1200"/>
              </a:spcAft>
              <a:buFont typeface="Arial" panose="020B0604020202020204" pitchFamily="34" charset="0"/>
              <a:buChar char="•"/>
            </a:pPr>
            <a:r>
              <a:rPr lang="en-US" sz="2000" dirty="0">
                <a:solidFill>
                  <a:schemeClr val="tx1"/>
                </a:solidFill>
                <a:ea typeface="+mn-lt"/>
                <a:cs typeface="+mn-lt"/>
              </a:rPr>
              <a:t>will this change throughout each section? If so, how does this manipulate the element of time?</a:t>
            </a:r>
          </a:p>
          <a:p>
            <a:pPr marL="285750" indent="-285750">
              <a:lnSpc>
                <a:spcPct val="150000"/>
              </a:lnSpc>
              <a:spcAft>
                <a:spcPts val="1200"/>
              </a:spcAft>
              <a:buFont typeface="Arial" panose="020B0604020202020204" pitchFamily="34" charset="0"/>
              <a:buChar char="•"/>
            </a:pPr>
            <a:r>
              <a:rPr lang="en-US" sz="2000" dirty="0">
                <a:solidFill>
                  <a:schemeClr val="tx1"/>
                </a:solidFill>
                <a:ea typeface="+mn-lt"/>
                <a:cs typeface="+mn-lt"/>
              </a:rPr>
              <a:t>how does shot duration assist in structuring your dance film?  </a:t>
            </a:r>
            <a:endParaRPr lang="en-US" sz="2000" dirty="0">
              <a:solidFill>
                <a:schemeClr val="tx1"/>
              </a:solidFill>
              <a:cs typeface="Arial"/>
            </a:endParaRPr>
          </a:p>
        </p:txBody>
      </p:sp>
      <p:sp>
        <p:nvSpPr>
          <p:cNvPr id="4" name="Slide Number Placeholder 3">
            <a:extLst>
              <a:ext uri="{FF2B5EF4-FFF2-40B4-BE49-F238E27FC236}">
                <a16:creationId xmlns:a16="http://schemas.microsoft.com/office/drawing/2014/main" id="{457FC400-C0E5-2F8B-CF22-4C35F25E4E6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92</a:t>
            </a:fld>
            <a:endParaRPr lang="en-AU" dirty="0"/>
          </a:p>
        </p:txBody>
      </p:sp>
    </p:spTree>
    <p:extLst>
      <p:ext uri="{BB962C8B-B14F-4D97-AF65-F5344CB8AC3E}">
        <p14:creationId xmlns:p14="http://schemas.microsoft.com/office/powerpoint/2010/main" val="399597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415D2C-681D-EE39-7CF2-9C1A4C82DDD2}"/>
              </a:ext>
            </a:extLst>
          </p:cNvPr>
          <p:cNvSpPr>
            <a:spLocks noGrp="1"/>
          </p:cNvSpPr>
          <p:nvPr>
            <p:ph type="title"/>
          </p:nvPr>
        </p:nvSpPr>
        <p:spPr/>
        <p:txBody>
          <a:bodyPr/>
          <a:lstStyle/>
          <a:p>
            <a:r>
              <a:rPr lang="en-US">
                <a:latin typeface="Arial"/>
                <a:cs typeface="Arial"/>
              </a:rPr>
              <a:t>Shot analysis</a:t>
            </a:r>
            <a:endParaRPr lang="en-US"/>
          </a:p>
        </p:txBody>
      </p:sp>
      <p:sp>
        <p:nvSpPr>
          <p:cNvPr id="8" name="TextBox 7">
            <a:extLst>
              <a:ext uri="{FF2B5EF4-FFF2-40B4-BE49-F238E27FC236}">
                <a16:creationId xmlns:a16="http://schemas.microsoft.com/office/drawing/2014/main" id="{1525341E-3B89-194B-2B73-E45A47660F1D}"/>
              </a:ext>
            </a:extLst>
          </p:cNvPr>
          <p:cNvSpPr txBox="1"/>
          <p:nvPr/>
        </p:nvSpPr>
        <p:spPr>
          <a:xfrm>
            <a:off x="357308" y="905601"/>
            <a:ext cx="6096000" cy="369332"/>
          </a:xfrm>
          <a:prstGeom prst="rect">
            <a:avLst/>
          </a:prstGeom>
          <a:noFill/>
        </p:spPr>
        <p:txBody>
          <a:bodyPr wrap="square">
            <a:spAutoFit/>
          </a:bodyPr>
          <a:lstStyle/>
          <a:p>
            <a:r>
              <a:rPr lang="en-US" sz="1800">
                <a:solidFill>
                  <a:schemeClr val="accent1">
                    <a:lumMod val="50000"/>
                    <a:lumOff val="50000"/>
                  </a:schemeClr>
                </a:solidFill>
                <a:latin typeface="Arial"/>
                <a:cs typeface="Arial"/>
              </a:rPr>
              <a:t>4.2c</a:t>
            </a:r>
            <a:endParaRPr lang="en-AU" sz="1800"/>
          </a:p>
        </p:txBody>
      </p:sp>
      <p:sp>
        <p:nvSpPr>
          <p:cNvPr id="6" name="Rectangle: Rounded Corners 5">
            <a:extLst>
              <a:ext uri="{FF2B5EF4-FFF2-40B4-BE49-F238E27FC236}">
                <a16:creationId xmlns:a16="http://schemas.microsoft.com/office/drawing/2014/main" id="{4FA4F6BC-04B1-A4C1-6A66-25A4EDA2F53E}"/>
              </a:ext>
            </a:extLst>
          </p:cNvPr>
          <p:cNvSpPr/>
          <p:nvPr/>
        </p:nvSpPr>
        <p:spPr>
          <a:xfrm>
            <a:off x="357308" y="1365680"/>
            <a:ext cx="6366877" cy="5150320"/>
          </a:xfrm>
          <a:prstGeom prst="roundRect">
            <a:avLst>
              <a:gd name="adj" fmla="val 5068"/>
            </a:avLst>
          </a:prstGeom>
          <a:solidFill>
            <a:schemeClr val="accent6"/>
          </a:solidFill>
          <a:ln w="38100">
            <a:solidFill>
              <a:schemeClr val="tx2"/>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pPr>
            <a:r>
              <a:rPr lang="en-US" sz="1800" dirty="0">
                <a:solidFill>
                  <a:schemeClr val="tx1"/>
                </a:solidFill>
                <a:cs typeface="Arial"/>
              </a:rPr>
              <a:t>Access the excerpt of </a:t>
            </a:r>
            <a:r>
              <a:rPr lang="en-US" sz="1800" i="1" dirty="0">
                <a:solidFill>
                  <a:schemeClr val="tx1"/>
                </a:solidFill>
                <a:cs typeface="Arial"/>
              </a:rPr>
              <a:t>Rosas </a:t>
            </a:r>
            <a:r>
              <a:rPr lang="en-US" sz="1800" i="1" dirty="0" err="1">
                <a:solidFill>
                  <a:schemeClr val="tx1"/>
                </a:solidFill>
                <a:cs typeface="Arial"/>
              </a:rPr>
              <a:t>danst</a:t>
            </a:r>
            <a:r>
              <a:rPr lang="en-US" sz="1800" i="1" dirty="0">
                <a:solidFill>
                  <a:schemeClr val="tx1"/>
                </a:solidFill>
                <a:cs typeface="Arial"/>
              </a:rPr>
              <a:t> Rosas, </a:t>
            </a:r>
            <a:r>
              <a:rPr lang="en-US" sz="1800" dirty="0">
                <a:solidFill>
                  <a:schemeClr val="tx1"/>
                </a:solidFill>
                <a:cs typeface="Arial"/>
              </a:rPr>
              <a:t>choreographed by Anne Teresa De </a:t>
            </a:r>
            <a:r>
              <a:rPr lang="en-US" sz="1800" dirty="0" err="1">
                <a:solidFill>
                  <a:schemeClr val="tx1"/>
                </a:solidFill>
                <a:cs typeface="Arial"/>
              </a:rPr>
              <a:t>Keersmaeker</a:t>
            </a:r>
            <a:r>
              <a:rPr lang="en-US" sz="1800" dirty="0">
                <a:solidFill>
                  <a:schemeClr val="tx1"/>
                </a:solidFill>
                <a:cs typeface="Arial"/>
              </a:rPr>
              <a:t> and filmed by </a:t>
            </a:r>
            <a:r>
              <a:rPr lang="en-AU" sz="1800" dirty="0">
                <a:solidFill>
                  <a:schemeClr val="tx1"/>
                </a:solidFill>
                <a:cs typeface="Arial"/>
              </a:rPr>
              <a:t>Thierry De Mey </a:t>
            </a:r>
            <a:r>
              <a:rPr lang="en-AU" sz="1800" dirty="0">
                <a:solidFill>
                  <a:schemeClr val="tx1"/>
                </a:solidFill>
              </a:rPr>
              <a:t>and discuss the following questions:</a:t>
            </a:r>
            <a:endParaRPr lang="en-US" sz="1800" dirty="0">
              <a:solidFill>
                <a:schemeClr val="tx1"/>
              </a:solidFill>
              <a:cs typeface="Arial"/>
            </a:endParaRPr>
          </a:p>
          <a:p>
            <a:pPr marL="285750" indent="-285750">
              <a:lnSpc>
                <a:spcPct val="150000"/>
              </a:lnSpc>
              <a:spcAft>
                <a:spcPts val="1200"/>
              </a:spcAft>
              <a:buFont typeface="Arial" panose="020B0604020202020204" pitchFamily="34" charset="0"/>
              <a:buChar char="•"/>
            </a:pPr>
            <a:r>
              <a:rPr lang="en-US" sz="1800" dirty="0">
                <a:solidFill>
                  <a:schemeClr val="tx1"/>
                </a:solidFill>
                <a:ea typeface="+mn-lt"/>
                <a:cs typeface="+mn-lt"/>
              </a:rPr>
              <a:t>can you spot the difference between long shots and short shots?</a:t>
            </a:r>
          </a:p>
          <a:p>
            <a:pPr marL="285750" indent="-285750">
              <a:lnSpc>
                <a:spcPct val="150000"/>
              </a:lnSpc>
              <a:spcAft>
                <a:spcPts val="1200"/>
              </a:spcAft>
              <a:buFont typeface="Arial" panose="020B0604020202020204" pitchFamily="34" charset="0"/>
              <a:buChar char="•"/>
            </a:pPr>
            <a:r>
              <a:rPr lang="en-US" sz="1800" dirty="0">
                <a:solidFill>
                  <a:schemeClr val="tx1"/>
                </a:solidFill>
                <a:ea typeface="+mn-lt"/>
                <a:cs typeface="+mn-lt"/>
              </a:rPr>
              <a:t>how do they change the way you feel about the dance film?</a:t>
            </a:r>
          </a:p>
          <a:p>
            <a:pPr marL="285750" indent="-285750">
              <a:lnSpc>
                <a:spcPct val="150000"/>
              </a:lnSpc>
              <a:spcAft>
                <a:spcPts val="1200"/>
              </a:spcAft>
              <a:buFont typeface="Arial" panose="020B0604020202020204" pitchFamily="34" charset="0"/>
              <a:buChar char="•"/>
            </a:pPr>
            <a:r>
              <a:rPr lang="en-US" sz="1800" dirty="0">
                <a:solidFill>
                  <a:schemeClr val="tx1"/>
                </a:solidFill>
                <a:ea typeface="+mn-lt"/>
                <a:cs typeface="+mn-lt"/>
              </a:rPr>
              <a:t>what effect do short, quick shots have on the rhythm and the intent of the dance film? </a:t>
            </a:r>
          </a:p>
          <a:p>
            <a:pPr marL="285750" indent="-285750">
              <a:lnSpc>
                <a:spcPct val="150000"/>
              </a:lnSpc>
              <a:spcAft>
                <a:spcPts val="1200"/>
              </a:spcAft>
              <a:buFont typeface="Arial" panose="020B0604020202020204" pitchFamily="34" charset="0"/>
              <a:buChar char="•"/>
            </a:pPr>
            <a:r>
              <a:rPr lang="en-US" sz="1800" dirty="0">
                <a:solidFill>
                  <a:schemeClr val="tx1"/>
                </a:solidFill>
                <a:ea typeface="+mn-lt"/>
                <a:cs typeface="+mn-lt"/>
              </a:rPr>
              <a:t>how does length of each shot help communicate the intent?</a:t>
            </a:r>
            <a:endParaRPr lang="en-US" sz="1800" dirty="0">
              <a:solidFill>
                <a:schemeClr val="tx1"/>
              </a:solidFill>
              <a:cs typeface="Arial"/>
            </a:endParaRPr>
          </a:p>
        </p:txBody>
      </p:sp>
      <p:pic>
        <p:nvPicPr>
          <p:cNvPr id="4" name="Online Media 1" descr="Rosas danst Rosas, a film by Thierry De Mey / Trailer">
            <a:hlinkClick r:id="" action="ppaction://media"/>
            <a:extLst>
              <a:ext uri="{FF2B5EF4-FFF2-40B4-BE49-F238E27FC236}">
                <a16:creationId xmlns:a16="http://schemas.microsoft.com/office/drawing/2014/main" id="{D4EE4153-10D8-74E2-85FC-BB96D25D56AD}"/>
              </a:ext>
            </a:extLst>
          </p:cNvPr>
          <p:cNvPicPr>
            <a:picLocks noRot="1" noChangeAspect="1"/>
          </p:cNvPicPr>
          <p:nvPr>
            <a:videoFile r:link="rId1"/>
          </p:nvPr>
        </p:nvPicPr>
        <p:blipFill>
          <a:blip r:embed="rId4"/>
          <a:stretch>
            <a:fillRect/>
          </a:stretch>
        </p:blipFill>
        <p:spPr>
          <a:xfrm>
            <a:off x="6936058" y="1365680"/>
            <a:ext cx="4893121" cy="2979971"/>
          </a:xfrm>
          <a:prstGeom prst="roundRect">
            <a:avLst>
              <a:gd name="adj" fmla="val 10461"/>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C5F382CC-27CB-B785-090B-B8B35609C9F4}"/>
              </a:ext>
            </a:extLst>
          </p:cNvPr>
          <p:cNvSpPr txBox="1"/>
          <p:nvPr/>
        </p:nvSpPr>
        <p:spPr>
          <a:xfrm>
            <a:off x="6936058" y="4504162"/>
            <a:ext cx="4907941" cy="246221"/>
          </a:xfrm>
          <a:prstGeom prst="rect">
            <a:avLst/>
          </a:prstGeom>
          <a:noFill/>
        </p:spPr>
        <p:txBody>
          <a:bodyPr wrap="square">
            <a:spAutoFit/>
          </a:bodyPr>
          <a:lstStyle/>
          <a:p>
            <a:r>
              <a:rPr lang="en-AU" sz="1000" dirty="0">
                <a:solidFill>
                  <a:srgbClr val="0F0F0F"/>
                </a:solidFill>
                <a:latin typeface="Roboto" panose="02000000000000000000" pitchFamily="2" charset="0"/>
                <a:hlinkClick r:id="rId5"/>
              </a:rPr>
              <a:t>Rosas danst Rosas, a film by Thierry De Mey / Trailer </a:t>
            </a:r>
            <a:r>
              <a:rPr lang="en-AU" sz="1000" dirty="0">
                <a:solidFill>
                  <a:srgbClr val="0F0F0F"/>
                </a:solidFill>
                <a:latin typeface="Roboto" panose="02000000000000000000" pitchFamily="2" charset="0"/>
              </a:rPr>
              <a:t>(2:34)</a:t>
            </a:r>
            <a:endParaRPr lang="en-AU" sz="1000" i="0" dirty="0">
              <a:solidFill>
                <a:srgbClr val="0F0F0F"/>
              </a:solidFill>
              <a:effectLst/>
              <a:latin typeface="Roboto" panose="02000000000000000000" pitchFamily="2" charset="0"/>
            </a:endParaRPr>
          </a:p>
        </p:txBody>
      </p:sp>
      <p:sp>
        <p:nvSpPr>
          <p:cNvPr id="5" name="Slide Number Placeholder 4">
            <a:extLst>
              <a:ext uri="{FF2B5EF4-FFF2-40B4-BE49-F238E27FC236}">
                <a16:creationId xmlns:a16="http://schemas.microsoft.com/office/drawing/2014/main" id="{1C87A46E-B4A6-236E-6EEE-091668A9876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93</a:t>
            </a:fld>
            <a:endParaRPr lang="en-AU" dirty="0"/>
          </a:p>
        </p:txBody>
      </p:sp>
    </p:spTree>
    <p:extLst>
      <p:ext uri="{BB962C8B-B14F-4D97-AF65-F5344CB8AC3E}">
        <p14:creationId xmlns:p14="http://schemas.microsoft.com/office/powerpoint/2010/main" val="51637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7F2CB7-94BA-576E-0E40-DDE5AD236B08}"/>
              </a:ext>
            </a:extLst>
          </p:cNvPr>
          <p:cNvSpPr>
            <a:spLocks noGrp="1"/>
          </p:cNvSpPr>
          <p:nvPr>
            <p:ph type="title"/>
          </p:nvPr>
        </p:nvSpPr>
        <p:spPr/>
        <p:txBody>
          <a:bodyPr/>
          <a:lstStyle/>
          <a:p>
            <a:r>
              <a:rPr lang="en-AU">
                <a:latin typeface="Arial"/>
                <a:cs typeface="Arial"/>
              </a:rPr>
              <a:t>What does a motif look like in dance film?</a:t>
            </a:r>
          </a:p>
        </p:txBody>
      </p:sp>
      <p:sp>
        <p:nvSpPr>
          <p:cNvPr id="11" name="TextBox 10">
            <a:extLst>
              <a:ext uri="{FF2B5EF4-FFF2-40B4-BE49-F238E27FC236}">
                <a16:creationId xmlns:a16="http://schemas.microsoft.com/office/drawing/2014/main" id="{616C6A6D-47FE-8696-2DFA-9485C2DC78E1}"/>
              </a:ext>
            </a:extLst>
          </p:cNvPr>
          <p:cNvSpPr txBox="1"/>
          <p:nvPr/>
        </p:nvSpPr>
        <p:spPr>
          <a:xfrm>
            <a:off x="348002" y="905601"/>
            <a:ext cx="6102350" cy="400110"/>
          </a:xfrm>
          <a:prstGeom prst="rect">
            <a:avLst/>
          </a:prstGeom>
          <a:noFill/>
        </p:spPr>
        <p:txBody>
          <a:bodyPr wrap="square">
            <a:spAutoFit/>
          </a:bodyPr>
          <a:lstStyle/>
          <a:p>
            <a:r>
              <a:rPr lang="en-US" sz="2000" dirty="0">
                <a:solidFill>
                  <a:schemeClr val="accent1">
                    <a:lumMod val="50000"/>
                    <a:lumOff val="50000"/>
                  </a:schemeClr>
                </a:solidFill>
                <a:latin typeface="Arial"/>
                <a:cs typeface="Arial"/>
              </a:rPr>
              <a:t>4.2d</a:t>
            </a:r>
            <a:endParaRPr lang="en-AU" sz="2000" dirty="0"/>
          </a:p>
        </p:txBody>
      </p:sp>
      <p:sp>
        <p:nvSpPr>
          <p:cNvPr id="6" name="Rectangle: Rounded Corners 5">
            <a:extLst>
              <a:ext uri="{FF2B5EF4-FFF2-40B4-BE49-F238E27FC236}">
                <a16:creationId xmlns:a16="http://schemas.microsoft.com/office/drawing/2014/main" id="{7E028F8D-C1EB-01FD-69EA-A62BB589006F}"/>
              </a:ext>
              <a:ext uri="{C183D7F6-B498-43B3-948B-1728B52AA6E4}">
                <adec:decorative xmlns:adec="http://schemas.microsoft.com/office/drawing/2017/decorative" val="0"/>
              </a:ext>
            </a:extLst>
          </p:cNvPr>
          <p:cNvSpPr/>
          <p:nvPr/>
        </p:nvSpPr>
        <p:spPr>
          <a:xfrm>
            <a:off x="359999" y="1351405"/>
            <a:ext cx="7400733" cy="5383118"/>
          </a:xfrm>
          <a:prstGeom prst="roundRect">
            <a:avLst>
              <a:gd name="adj" fmla="val 6013"/>
            </a:avLst>
          </a:prstGeom>
          <a:solidFill>
            <a:schemeClr val="accent6"/>
          </a:solidFill>
          <a:ln>
            <a:solidFill>
              <a:schemeClr val="accent6"/>
            </a:solidFill>
          </a:ln>
          <a:effectLst/>
        </p:spPr>
        <p:style>
          <a:lnRef idx="0">
            <a:schemeClr val="accent4"/>
          </a:lnRef>
          <a:fillRef idx="3">
            <a:schemeClr val="accent4"/>
          </a:fillRef>
          <a:effectRef idx="3">
            <a:schemeClr val="accent4"/>
          </a:effectRef>
          <a:fontRef idx="minor">
            <a:schemeClr val="lt1"/>
          </a:fontRef>
        </p:style>
        <p:txBody>
          <a:bodyPr rtlCol="0" anchor="ctr"/>
          <a:lstStyle/>
          <a:p>
            <a:pPr>
              <a:lnSpc>
                <a:spcPct val="150000"/>
              </a:lnSpc>
              <a:spcAft>
                <a:spcPts val="1200"/>
              </a:spcAft>
            </a:pPr>
            <a:r>
              <a:rPr lang="en-AU" sz="2000" dirty="0">
                <a:solidFill>
                  <a:srgbClr val="000000"/>
                </a:solidFill>
                <a:cs typeface="Arial"/>
              </a:rPr>
              <a:t>In dance film, a motif can still be a repeated movement, shape, rhythm, or dynamic quality, just like in live performance. However, films also allow for visual or cinematic motifs. </a:t>
            </a:r>
          </a:p>
          <a:p>
            <a:pPr>
              <a:lnSpc>
                <a:spcPct val="150000"/>
              </a:lnSpc>
              <a:spcAft>
                <a:spcPts val="1200"/>
              </a:spcAft>
            </a:pPr>
            <a:r>
              <a:rPr lang="en-AU" sz="2000" dirty="0">
                <a:solidFill>
                  <a:srgbClr val="000000"/>
                </a:solidFill>
                <a:cs typeface="Arial"/>
              </a:rPr>
              <a:t>In addition to the choreography, motifs can appear through recurring camera angles (like overhead shots), a specific editing choice (like repeated jump cuts or slow-motion), a colour filter, the return to a certain location, or the reappearance of a prop or visual symbol. These repeated elements can work alongside the choreography to strengthen the theme, mood, or structure of the film.</a:t>
            </a:r>
            <a:endParaRPr lang="en-US" sz="2000" dirty="0">
              <a:cs typeface="Arial"/>
            </a:endParaRPr>
          </a:p>
        </p:txBody>
      </p:sp>
      <p:sp>
        <p:nvSpPr>
          <p:cNvPr id="9" name="Cloud 8">
            <a:extLst>
              <a:ext uri="{FF2B5EF4-FFF2-40B4-BE49-F238E27FC236}">
                <a16:creationId xmlns:a16="http://schemas.microsoft.com/office/drawing/2014/main" id="{5AADFA18-3890-814C-9CEB-99D8EB8B6DC7}"/>
              </a:ext>
              <a:ext uri="{C183D7F6-B498-43B3-948B-1728B52AA6E4}">
                <adec:decorative xmlns:adec="http://schemas.microsoft.com/office/drawing/2017/decorative" val="1"/>
              </a:ext>
            </a:extLst>
          </p:cNvPr>
          <p:cNvSpPr/>
          <p:nvPr/>
        </p:nvSpPr>
        <p:spPr>
          <a:xfrm>
            <a:off x="7565555" y="1105656"/>
            <a:ext cx="4293936" cy="3279273"/>
          </a:xfrm>
          <a:prstGeom prst="cloud">
            <a:avLst/>
          </a:prstGeom>
          <a:solidFill>
            <a:schemeClr val="tx2"/>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spcAft>
                <a:spcPts val="600"/>
              </a:spcAft>
            </a:pPr>
            <a:r>
              <a:rPr lang="en-US" sz="1800" b="1" dirty="0">
                <a:solidFill>
                  <a:schemeClr val="bg1"/>
                </a:solidFill>
                <a:ea typeface="+mn-lt"/>
                <a:cs typeface="+mn-lt"/>
              </a:rPr>
              <a:t>Task 1 – </a:t>
            </a:r>
            <a:r>
              <a:rPr lang="en-US" sz="1800" dirty="0">
                <a:solidFill>
                  <a:schemeClr val="bg1"/>
                </a:solidFill>
                <a:ea typeface="+mn-lt"/>
                <a:cs typeface="+mn-lt"/>
              </a:rPr>
              <a:t>Can you identify any motifs in the dance film you just watched? Consider movement, visuals, camera techniques and editing.</a:t>
            </a:r>
            <a:endParaRPr lang="en-US" sz="1800" dirty="0">
              <a:solidFill>
                <a:schemeClr val="bg1"/>
              </a:solidFill>
              <a:cs typeface="Arial"/>
            </a:endParaRPr>
          </a:p>
        </p:txBody>
      </p:sp>
      <p:sp>
        <p:nvSpPr>
          <p:cNvPr id="4" name="Cloud 3">
            <a:extLst>
              <a:ext uri="{FF2B5EF4-FFF2-40B4-BE49-F238E27FC236}">
                <a16:creationId xmlns:a16="http://schemas.microsoft.com/office/drawing/2014/main" id="{6A04EAD2-67BF-2360-826C-98B8F50BEEC7}"/>
              </a:ext>
              <a:ext uri="{C183D7F6-B498-43B3-948B-1728B52AA6E4}">
                <adec:decorative xmlns:adec="http://schemas.microsoft.com/office/drawing/2017/decorative" val="1"/>
              </a:ext>
            </a:extLst>
          </p:cNvPr>
          <p:cNvSpPr/>
          <p:nvPr/>
        </p:nvSpPr>
        <p:spPr>
          <a:xfrm>
            <a:off x="7858322" y="3753366"/>
            <a:ext cx="3903578" cy="2981157"/>
          </a:xfrm>
          <a:prstGeom prst="cloud">
            <a:avLst/>
          </a:prstGeom>
          <a:solidFill>
            <a:schemeClr val="tx2"/>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spcAft>
                <a:spcPts val="600"/>
              </a:spcAft>
            </a:pPr>
            <a:r>
              <a:rPr lang="en-US" sz="1800" b="1" dirty="0">
                <a:solidFill>
                  <a:schemeClr val="bg1"/>
                </a:solidFill>
                <a:ea typeface="+mn-lt"/>
                <a:cs typeface="+mn-lt"/>
              </a:rPr>
              <a:t>Task 2 – </a:t>
            </a:r>
            <a:r>
              <a:rPr lang="en-US" sz="1800" dirty="0">
                <a:solidFill>
                  <a:schemeClr val="bg1"/>
                </a:solidFill>
                <a:ea typeface="+mn-lt"/>
                <a:cs typeface="+mn-lt"/>
              </a:rPr>
              <a:t>What cinematic motifs might you consider within your film?</a:t>
            </a:r>
            <a:endParaRPr lang="en-US" sz="1800" dirty="0">
              <a:solidFill>
                <a:schemeClr val="bg1"/>
              </a:solidFill>
              <a:cs typeface="Arial"/>
            </a:endParaRPr>
          </a:p>
        </p:txBody>
      </p:sp>
      <p:sp>
        <p:nvSpPr>
          <p:cNvPr id="5" name="Slide Number Placeholder 4">
            <a:extLst>
              <a:ext uri="{FF2B5EF4-FFF2-40B4-BE49-F238E27FC236}">
                <a16:creationId xmlns:a16="http://schemas.microsoft.com/office/drawing/2014/main" id="{38D0689E-05AA-B0B6-3715-DCEE9208C63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94</a:t>
            </a:fld>
            <a:endParaRPr lang="en-AU" dirty="0"/>
          </a:p>
        </p:txBody>
      </p:sp>
    </p:spTree>
    <p:extLst>
      <p:ext uri="{BB962C8B-B14F-4D97-AF65-F5344CB8AC3E}">
        <p14:creationId xmlns:p14="http://schemas.microsoft.com/office/powerpoint/2010/main" val="330812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64912E-7D60-77CC-C1F6-EBEAE1F0C32F}"/>
              </a:ext>
            </a:extLst>
          </p:cNvPr>
          <p:cNvSpPr>
            <a:spLocks noGrp="1"/>
          </p:cNvSpPr>
          <p:nvPr>
            <p:ph type="title"/>
          </p:nvPr>
        </p:nvSpPr>
        <p:spPr/>
        <p:txBody>
          <a:bodyPr/>
          <a:lstStyle/>
          <a:p>
            <a:r>
              <a:rPr lang="en-US" dirty="0">
                <a:latin typeface="+mj-lt"/>
                <a:cs typeface="Arial"/>
              </a:rPr>
              <a:t>Editing mistakes and how to avoid them (1)</a:t>
            </a:r>
            <a:endParaRPr lang="en-AU" dirty="0">
              <a:latin typeface="+mj-lt"/>
            </a:endParaRPr>
          </a:p>
        </p:txBody>
      </p:sp>
      <p:sp>
        <p:nvSpPr>
          <p:cNvPr id="5" name="TextBox 4">
            <a:extLst>
              <a:ext uri="{FF2B5EF4-FFF2-40B4-BE49-F238E27FC236}">
                <a16:creationId xmlns:a16="http://schemas.microsoft.com/office/drawing/2014/main" id="{47A5C524-F4FA-26C0-E4FF-2466E34FEF48}"/>
              </a:ext>
            </a:extLst>
          </p:cNvPr>
          <p:cNvSpPr txBox="1"/>
          <p:nvPr/>
        </p:nvSpPr>
        <p:spPr>
          <a:xfrm>
            <a:off x="359998" y="905601"/>
            <a:ext cx="6096000" cy="400110"/>
          </a:xfrm>
          <a:prstGeom prst="rect">
            <a:avLst/>
          </a:prstGeom>
          <a:noFill/>
        </p:spPr>
        <p:txBody>
          <a:bodyPr wrap="square">
            <a:spAutoFit/>
          </a:bodyPr>
          <a:lstStyle/>
          <a:p>
            <a:r>
              <a:rPr lang="en-US" sz="2000">
                <a:solidFill>
                  <a:schemeClr val="accent1">
                    <a:lumMod val="50000"/>
                    <a:lumOff val="50000"/>
                  </a:schemeClr>
                </a:solidFill>
                <a:latin typeface="+mj-lt"/>
                <a:cs typeface="Arial"/>
              </a:rPr>
              <a:t>4.3a </a:t>
            </a:r>
            <a:endParaRPr lang="en-AU" sz="2000">
              <a:latin typeface="+mj-lt"/>
            </a:endParaRPr>
          </a:p>
        </p:txBody>
      </p:sp>
      <p:graphicFrame>
        <p:nvGraphicFramePr>
          <p:cNvPr id="6" name="Table 5">
            <a:extLst>
              <a:ext uri="{FF2B5EF4-FFF2-40B4-BE49-F238E27FC236}">
                <a16:creationId xmlns:a16="http://schemas.microsoft.com/office/drawing/2014/main" id="{42BB7276-95E9-2C56-07DB-0663268A29A0}"/>
              </a:ext>
            </a:extLst>
          </p:cNvPr>
          <p:cNvGraphicFramePr>
            <a:graphicFrameLocks noGrp="1"/>
          </p:cNvGraphicFramePr>
          <p:nvPr>
            <p:extLst>
              <p:ext uri="{D42A27DB-BD31-4B8C-83A1-F6EECF244321}">
                <p14:modId xmlns:p14="http://schemas.microsoft.com/office/powerpoint/2010/main" val="2573684367"/>
              </p:ext>
            </p:extLst>
          </p:nvPr>
        </p:nvGraphicFramePr>
        <p:xfrm>
          <a:off x="359998" y="1451202"/>
          <a:ext cx="11484000" cy="4778877"/>
        </p:xfrm>
        <a:graphic>
          <a:graphicData uri="http://schemas.openxmlformats.org/drawingml/2006/table">
            <a:tbl>
              <a:tblPr firstRow="1" bandRow="1">
                <a:tableStyleId>{B301B821-A1FF-4177-AEE7-76D212191A09}</a:tableStyleId>
              </a:tblPr>
              <a:tblGrid>
                <a:gridCol w="5583602">
                  <a:extLst>
                    <a:ext uri="{9D8B030D-6E8A-4147-A177-3AD203B41FA5}">
                      <a16:colId xmlns:a16="http://schemas.microsoft.com/office/drawing/2014/main" val="1353154857"/>
                    </a:ext>
                  </a:extLst>
                </a:gridCol>
                <a:gridCol w="5900398">
                  <a:extLst>
                    <a:ext uri="{9D8B030D-6E8A-4147-A177-3AD203B41FA5}">
                      <a16:colId xmlns:a16="http://schemas.microsoft.com/office/drawing/2014/main" val="2787939976"/>
                    </a:ext>
                  </a:extLst>
                </a:gridCol>
              </a:tblGrid>
              <a:tr h="408918">
                <a:tc>
                  <a:txBody>
                    <a:bodyPr/>
                    <a:lstStyle/>
                    <a:p>
                      <a:pPr algn="l"/>
                      <a:r>
                        <a:rPr lang="en-AU" dirty="0"/>
                        <a:t>Mistake</a:t>
                      </a:r>
                      <a:endParaRPr lang="en-AU" dirty="0">
                        <a:latin typeface="+mj-lt"/>
                      </a:endParaRP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630019"/>
                    </a:solidFill>
                  </a:tcPr>
                </a:tc>
                <a:tc>
                  <a:txBody>
                    <a:bodyPr/>
                    <a:lstStyle/>
                    <a:p>
                      <a:pPr algn="l"/>
                      <a:r>
                        <a:rPr lang="en-AU" dirty="0"/>
                        <a:t>How to avoid</a:t>
                      </a:r>
                      <a:endParaRPr lang="en-AU" dirty="0">
                        <a:latin typeface="+mj-lt"/>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630019"/>
                    </a:solidFill>
                  </a:tcPr>
                </a:tc>
                <a:extLst>
                  <a:ext uri="{0D108BD9-81ED-4DB2-BD59-A6C34878D82A}">
                    <a16:rowId xmlns:a16="http://schemas.microsoft.com/office/drawing/2014/main" val="270902661"/>
                  </a:ext>
                </a:extLst>
              </a:tr>
              <a:tr h="688298">
                <a:tc>
                  <a:txBody>
                    <a:bodyPr/>
                    <a:lstStyle/>
                    <a:p>
                      <a:pPr marL="0" marR="0" lvl="0" indent="0" algn="l" rtl="0" eaLnBrk="1" fontAlgn="auto" latinLnBrk="0" hangingPunct="1">
                        <a:lnSpc>
                          <a:spcPct val="114000"/>
                        </a:lnSpc>
                        <a:spcBef>
                          <a:spcPts val="0"/>
                        </a:spcBef>
                        <a:spcAft>
                          <a:spcPts val="600"/>
                        </a:spcAft>
                        <a:buClrTx/>
                        <a:buSzTx/>
                        <a:buFontTx/>
                        <a:buNone/>
                      </a:pPr>
                      <a:r>
                        <a:rPr lang="en-US" sz="1600" dirty="0">
                          <a:solidFill>
                            <a:schemeClr val="tx1"/>
                          </a:solidFill>
                        </a:rPr>
                        <a:t>Filming from the front view only and the whole body visible at all times. This is known as documenting the dance. </a:t>
                      </a:r>
                      <a:endParaRPr lang="en-US" sz="1600" dirty="0">
                        <a:solidFill>
                          <a:schemeClr val="tx1"/>
                        </a:solidFill>
                        <a:cs typeface="Arial"/>
                      </a:endParaRP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14000"/>
                        </a:lnSpc>
                        <a:spcBef>
                          <a:spcPts val="0"/>
                        </a:spcBef>
                        <a:spcAft>
                          <a:spcPts val="600"/>
                        </a:spcAft>
                        <a:buClrTx/>
                        <a:buSzTx/>
                        <a:buFontTx/>
                        <a:buNone/>
                        <a:tabLst/>
                        <a:defRPr/>
                      </a:pPr>
                      <a:r>
                        <a:rPr lang="en-US" sz="1600" dirty="0">
                          <a:solidFill>
                            <a:schemeClr val="tx1"/>
                          </a:solidFill>
                        </a:rPr>
                        <a:t>Experiment with a range of shot types to create depth. </a:t>
                      </a:r>
                      <a:endParaRPr lang="en-US" sz="1600" dirty="0">
                        <a:solidFill>
                          <a:schemeClr val="tx1"/>
                        </a:solidFill>
                        <a:cs typeface="Arial"/>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11521999"/>
                  </a:ext>
                </a:extLst>
              </a:tr>
              <a:tr h="688298">
                <a:tc>
                  <a:txBody>
                    <a:bodyPr/>
                    <a:lstStyle/>
                    <a:p>
                      <a:pPr marL="0" marR="0" lvl="0" indent="0" algn="l" defTabSz="914377" rtl="0" eaLnBrk="1" fontAlgn="auto" latinLnBrk="0" hangingPunct="1">
                        <a:lnSpc>
                          <a:spcPct val="114000"/>
                        </a:lnSpc>
                        <a:spcBef>
                          <a:spcPts val="0"/>
                        </a:spcBef>
                        <a:spcAft>
                          <a:spcPts val="600"/>
                        </a:spcAft>
                        <a:buClrTx/>
                        <a:buSzTx/>
                        <a:buFontTx/>
                        <a:buNone/>
                        <a:tabLst/>
                        <a:defRPr/>
                      </a:pPr>
                      <a:r>
                        <a:rPr lang="en-US" sz="1600" dirty="0">
                          <a:solidFill>
                            <a:schemeClr val="tx1"/>
                          </a:solidFill>
                        </a:rPr>
                        <a:t>The type of shots have not been considered to communicate the intent. </a:t>
                      </a:r>
                      <a:endParaRPr lang="en-US" sz="1600" dirty="0">
                        <a:solidFill>
                          <a:schemeClr val="tx1"/>
                        </a:solidFill>
                        <a:cs typeface="Arial"/>
                      </a:endParaRPr>
                    </a:p>
                  </a:txBody>
                  <a:tcP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14000"/>
                        </a:lnSpc>
                        <a:spcBef>
                          <a:spcPts val="0"/>
                        </a:spcBef>
                        <a:spcAft>
                          <a:spcPts val="600"/>
                        </a:spcAft>
                        <a:buClrTx/>
                        <a:buSzTx/>
                        <a:buFontTx/>
                        <a:buNone/>
                        <a:tabLst/>
                        <a:defRPr/>
                      </a:pPr>
                      <a:r>
                        <a:rPr lang="en-US" sz="1600" dirty="0">
                          <a:solidFill>
                            <a:schemeClr val="tx1"/>
                          </a:solidFill>
                        </a:rPr>
                        <a:t>Consider the reasons for the shot types – make links between your choices and your intent. </a:t>
                      </a:r>
                      <a:endParaRPr lang="en-AU" sz="1600" dirty="0"/>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02700603"/>
                  </a:ext>
                </a:extLst>
              </a:tr>
              <a:tr h="1998516">
                <a:tc>
                  <a:txBody>
                    <a:bodyPr/>
                    <a:lstStyle/>
                    <a:p>
                      <a:pPr marL="0" marR="0" lvl="0" indent="0" algn="l" defTabSz="914377" rtl="0" eaLnBrk="1" fontAlgn="auto" latinLnBrk="0" hangingPunct="1">
                        <a:lnSpc>
                          <a:spcPct val="114000"/>
                        </a:lnSpc>
                        <a:spcBef>
                          <a:spcPts val="0"/>
                        </a:spcBef>
                        <a:spcAft>
                          <a:spcPts val="600"/>
                        </a:spcAft>
                        <a:buClrTx/>
                        <a:buSzTx/>
                        <a:buFontTx/>
                        <a:buNone/>
                        <a:tabLst/>
                        <a:defRPr/>
                      </a:pPr>
                      <a:r>
                        <a:rPr lang="en-US" sz="1600" dirty="0">
                          <a:solidFill>
                            <a:schemeClr val="tx1"/>
                          </a:solidFill>
                        </a:rPr>
                        <a:t>Editing between cuts is out of sync with the accents or beats in the music.</a:t>
                      </a:r>
                      <a:endParaRPr lang="en-US" sz="1600" dirty="0">
                        <a:solidFill>
                          <a:schemeClr val="tx1"/>
                        </a:solidFill>
                        <a:cs typeface="Arial"/>
                      </a:endParaRP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lnSpc>
                          <a:spcPct val="114000"/>
                        </a:lnSpc>
                        <a:spcAft>
                          <a:spcPts val="600"/>
                        </a:spcAft>
                      </a:pPr>
                      <a:r>
                        <a:rPr lang="en-US" sz="1600" dirty="0">
                          <a:solidFill>
                            <a:schemeClr val="tx1"/>
                          </a:solidFill>
                        </a:rPr>
                        <a:t>Have your music playing in the background when you film your dance. When you edit, you will need to remove the background noise from the video and upload a good quality version of your music. </a:t>
                      </a:r>
                    </a:p>
                    <a:p>
                      <a:pPr algn="l">
                        <a:lnSpc>
                          <a:spcPct val="114000"/>
                        </a:lnSpc>
                        <a:spcAft>
                          <a:spcPts val="600"/>
                        </a:spcAft>
                      </a:pPr>
                      <a:r>
                        <a:rPr lang="en-US" sz="1600" dirty="0">
                          <a:solidFill>
                            <a:schemeClr val="tx1"/>
                          </a:solidFill>
                        </a:rPr>
                        <a:t>You could also use slow-motion or speed up parts of your footage when editing. </a:t>
                      </a:r>
                      <a:endParaRPr lang="en-AU" sz="1600" dirty="0"/>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37848855"/>
                  </a:ext>
                </a:extLst>
              </a:tr>
              <a:tr h="994847">
                <a:tc>
                  <a:txBody>
                    <a:bodyPr/>
                    <a:lstStyle/>
                    <a:p>
                      <a:pPr marL="0" marR="0" lvl="0" indent="0" algn="l" defTabSz="914377" rtl="0" eaLnBrk="1" fontAlgn="auto" latinLnBrk="0" hangingPunct="1">
                        <a:lnSpc>
                          <a:spcPct val="114000"/>
                        </a:lnSpc>
                        <a:spcBef>
                          <a:spcPts val="0"/>
                        </a:spcBef>
                        <a:spcAft>
                          <a:spcPts val="600"/>
                        </a:spcAft>
                        <a:buClrTx/>
                        <a:buSzTx/>
                        <a:buFontTx/>
                        <a:buNone/>
                        <a:tabLst/>
                        <a:defRPr/>
                      </a:pPr>
                      <a:r>
                        <a:rPr lang="en-US" sz="1600" dirty="0">
                          <a:solidFill>
                            <a:schemeClr val="tx1"/>
                          </a:solidFill>
                        </a:rPr>
                        <a:t>The subject is unintentionally blurry.</a:t>
                      </a:r>
                      <a:endParaRPr lang="en-US" sz="1600" dirty="0">
                        <a:solidFill>
                          <a:schemeClr val="tx1"/>
                        </a:solidFill>
                        <a:cs typeface="Arial"/>
                      </a:endParaRPr>
                    </a:p>
                  </a:txBody>
                  <a:tcP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14000"/>
                        </a:lnSpc>
                        <a:spcBef>
                          <a:spcPts val="0"/>
                        </a:spcBef>
                        <a:spcAft>
                          <a:spcPts val="600"/>
                        </a:spcAft>
                        <a:buClrTx/>
                        <a:buSzTx/>
                        <a:buFontTx/>
                        <a:buNone/>
                        <a:tabLst/>
                        <a:defRPr/>
                      </a:pPr>
                      <a:r>
                        <a:rPr lang="en-US" sz="1600" dirty="0">
                          <a:solidFill>
                            <a:schemeClr val="tx1"/>
                          </a:solidFill>
                        </a:rPr>
                        <a:t>Take the time to focus the subject on screen before pressing record. Watch your footage back before moving on to observe visual quality. Do multiple takes if necessary.  </a:t>
                      </a:r>
                      <a:endParaRPr lang="en-US" sz="1600" dirty="0">
                        <a:solidFill>
                          <a:schemeClr val="tx1"/>
                        </a:solidFill>
                        <a:cs typeface="Arial"/>
                      </a:endParaRPr>
                    </a:p>
                  </a:txBody>
                  <a:tcP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06932928"/>
                  </a:ext>
                </a:extLst>
              </a:tr>
            </a:tbl>
          </a:graphicData>
        </a:graphic>
      </p:graphicFrame>
      <p:sp>
        <p:nvSpPr>
          <p:cNvPr id="4" name="Slide Number Placeholder 3">
            <a:extLst>
              <a:ext uri="{FF2B5EF4-FFF2-40B4-BE49-F238E27FC236}">
                <a16:creationId xmlns:a16="http://schemas.microsoft.com/office/drawing/2014/main" id="{519A045E-90D6-8EFB-14EE-6551FDA6CBF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95</a:t>
            </a:fld>
            <a:endParaRPr lang="en-AU" dirty="0"/>
          </a:p>
        </p:txBody>
      </p:sp>
    </p:spTree>
    <p:extLst>
      <p:ext uri="{BB962C8B-B14F-4D97-AF65-F5344CB8AC3E}">
        <p14:creationId xmlns:p14="http://schemas.microsoft.com/office/powerpoint/2010/main" val="66136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85D63-10AB-EE4B-77C2-820F012E8CD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63E4CC-1CCC-1102-FA93-00CFA15DE697}"/>
              </a:ext>
            </a:extLst>
          </p:cNvPr>
          <p:cNvSpPr>
            <a:spLocks noGrp="1"/>
          </p:cNvSpPr>
          <p:nvPr>
            <p:ph type="title"/>
          </p:nvPr>
        </p:nvSpPr>
        <p:spPr/>
        <p:txBody>
          <a:bodyPr/>
          <a:lstStyle/>
          <a:p>
            <a:r>
              <a:rPr lang="en-US" dirty="0">
                <a:latin typeface="+mj-lt"/>
                <a:cs typeface="Arial"/>
              </a:rPr>
              <a:t>Editing mistakes and how to avoid them (2)</a:t>
            </a:r>
            <a:endParaRPr lang="en-AU" dirty="0">
              <a:latin typeface="+mj-lt"/>
            </a:endParaRPr>
          </a:p>
        </p:txBody>
      </p:sp>
      <p:sp>
        <p:nvSpPr>
          <p:cNvPr id="5" name="TextBox 4">
            <a:extLst>
              <a:ext uri="{FF2B5EF4-FFF2-40B4-BE49-F238E27FC236}">
                <a16:creationId xmlns:a16="http://schemas.microsoft.com/office/drawing/2014/main" id="{ADE2F86C-186E-96D5-2A9A-95D86390E88E}"/>
              </a:ext>
            </a:extLst>
          </p:cNvPr>
          <p:cNvSpPr txBox="1"/>
          <p:nvPr/>
        </p:nvSpPr>
        <p:spPr>
          <a:xfrm>
            <a:off x="359998" y="905601"/>
            <a:ext cx="6096000" cy="400110"/>
          </a:xfrm>
          <a:prstGeom prst="rect">
            <a:avLst/>
          </a:prstGeom>
          <a:noFill/>
        </p:spPr>
        <p:txBody>
          <a:bodyPr wrap="square">
            <a:spAutoFit/>
          </a:bodyPr>
          <a:lstStyle/>
          <a:p>
            <a:r>
              <a:rPr lang="en-US" sz="2000">
                <a:solidFill>
                  <a:schemeClr val="accent1">
                    <a:lumMod val="50000"/>
                    <a:lumOff val="50000"/>
                  </a:schemeClr>
                </a:solidFill>
                <a:latin typeface="+mj-lt"/>
                <a:cs typeface="Arial"/>
              </a:rPr>
              <a:t>4.3a </a:t>
            </a:r>
            <a:endParaRPr lang="en-AU" sz="2000">
              <a:latin typeface="+mj-lt"/>
            </a:endParaRPr>
          </a:p>
        </p:txBody>
      </p:sp>
      <p:graphicFrame>
        <p:nvGraphicFramePr>
          <p:cNvPr id="6" name="Table 5">
            <a:extLst>
              <a:ext uri="{FF2B5EF4-FFF2-40B4-BE49-F238E27FC236}">
                <a16:creationId xmlns:a16="http://schemas.microsoft.com/office/drawing/2014/main" id="{F2C46153-1A97-B346-6857-56A18B174E18}"/>
              </a:ext>
            </a:extLst>
          </p:cNvPr>
          <p:cNvGraphicFramePr>
            <a:graphicFrameLocks noGrp="1"/>
          </p:cNvGraphicFramePr>
          <p:nvPr>
            <p:extLst>
              <p:ext uri="{D42A27DB-BD31-4B8C-83A1-F6EECF244321}">
                <p14:modId xmlns:p14="http://schemas.microsoft.com/office/powerpoint/2010/main" val="3826659469"/>
              </p:ext>
            </p:extLst>
          </p:nvPr>
        </p:nvGraphicFramePr>
        <p:xfrm>
          <a:off x="359998" y="1451202"/>
          <a:ext cx="11484000" cy="4554187"/>
        </p:xfrm>
        <a:graphic>
          <a:graphicData uri="http://schemas.openxmlformats.org/drawingml/2006/table">
            <a:tbl>
              <a:tblPr firstRow="1" bandRow="1">
                <a:tableStyleId>{B301B821-A1FF-4177-AEE7-76D212191A09}</a:tableStyleId>
              </a:tblPr>
              <a:tblGrid>
                <a:gridCol w="5583602">
                  <a:extLst>
                    <a:ext uri="{9D8B030D-6E8A-4147-A177-3AD203B41FA5}">
                      <a16:colId xmlns:a16="http://schemas.microsoft.com/office/drawing/2014/main" val="1353154857"/>
                    </a:ext>
                  </a:extLst>
                </a:gridCol>
                <a:gridCol w="5900398">
                  <a:extLst>
                    <a:ext uri="{9D8B030D-6E8A-4147-A177-3AD203B41FA5}">
                      <a16:colId xmlns:a16="http://schemas.microsoft.com/office/drawing/2014/main" val="2787939976"/>
                    </a:ext>
                  </a:extLst>
                </a:gridCol>
              </a:tblGrid>
              <a:tr h="361970">
                <a:tc>
                  <a:txBody>
                    <a:bodyPr/>
                    <a:lstStyle/>
                    <a:p>
                      <a:pPr algn="l">
                        <a:lnSpc>
                          <a:spcPct val="114000"/>
                        </a:lnSpc>
                        <a:spcAft>
                          <a:spcPts val="600"/>
                        </a:spcAft>
                      </a:pPr>
                      <a:r>
                        <a:rPr lang="en-AU" dirty="0"/>
                        <a:t>Mistake</a:t>
                      </a:r>
                      <a:endParaRPr lang="en-AU" dirty="0">
                        <a:latin typeface="+mj-lt"/>
                      </a:endParaRP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630019"/>
                    </a:solidFill>
                  </a:tcPr>
                </a:tc>
                <a:tc>
                  <a:txBody>
                    <a:bodyPr/>
                    <a:lstStyle/>
                    <a:p>
                      <a:pPr algn="l">
                        <a:lnSpc>
                          <a:spcPct val="114000"/>
                        </a:lnSpc>
                        <a:spcAft>
                          <a:spcPts val="600"/>
                        </a:spcAft>
                      </a:pPr>
                      <a:r>
                        <a:rPr lang="en-AU" dirty="0"/>
                        <a:t>How to avoid</a:t>
                      </a:r>
                      <a:endParaRPr lang="en-AU" dirty="0">
                        <a:latin typeface="+mj-lt"/>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630019"/>
                    </a:solidFill>
                  </a:tcPr>
                </a:tc>
                <a:extLst>
                  <a:ext uri="{0D108BD9-81ED-4DB2-BD59-A6C34878D82A}">
                    <a16:rowId xmlns:a16="http://schemas.microsoft.com/office/drawing/2014/main" val="270902661"/>
                  </a:ext>
                </a:extLst>
              </a:tr>
              <a:tr h="609275">
                <a:tc>
                  <a:txBody>
                    <a:bodyPr/>
                    <a:lstStyle/>
                    <a:p>
                      <a:pPr marL="0" marR="0" lvl="0" indent="0" algn="l" defTabSz="914377" rtl="0" eaLnBrk="1" fontAlgn="auto" latinLnBrk="0" hangingPunct="1">
                        <a:lnSpc>
                          <a:spcPct val="114000"/>
                        </a:lnSpc>
                        <a:spcBef>
                          <a:spcPts val="0"/>
                        </a:spcBef>
                        <a:spcAft>
                          <a:spcPts val="600"/>
                        </a:spcAft>
                        <a:buClrTx/>
                        <a:buSzTx/>
                        <a:buFontTx/>
                        <a:buNone/>
                        <a:tabLst/>
                        <a:defRPr/>
                      </a:pPr>
                      <a:r>
                        <a:rPr lang="en-US" sz="1600" dirty="0">
                          <a:solidFill>
                            <a:schemeClr val="tx1"/>
                          </a:solidFill>
                        </a:rPr>
                        <a:t>Edits between shot types are clunky and become obvious. </a:t>
                      </a:r>
                      <a:endParaRPr lang="en-US" sz="1600" dirty="0">
                        <a:solidFill>
                          <a:schemeClr val="tx1"/>
                        </a:solidFill>
                        <a:cs typeface="Arial"/>
                      </a:endParaRP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14000"/>
                        </a:lnSpc>
                        <a:spcBef>
                          <a:spcPts val="0"/>
                        </a:spcBef>
                        <a:spcAft>
                          <a:spcPts val="600"/>
                        </a:spcAft>
                        <a:buClrTx/>
                        <a:buSzTx/>
                        <a:buFontTx/>
                        <a:buNone/>
                        <a:tabLst/>
                        <a:defRPr/>
                      </a:pPr>
                      <a:r>
                        <a:rPr lang="en-US" sz="1600">
                          <a:solidFill>
                            <a:schemeClr val="tx1"/>
                          </a:solidFill>
                        </a:rPr>
                        <a:t>Cut to different shot types during the movement, not when the dancer is still or has finished the movement.  </a:t>
                      </a:r>
                      <a:endParaRPr lang="en-US" sz="1600">
                        <a:solidFill>
                          <a:schemeClr val="tx1"/>
                        </a:solidFill>
                        <a:cs typeface="Arial"/>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11521999"/>
                  </a:ext>
                </a:extLst>
              </a:tr>
              <a:tr h="787597">
                <a:tc>
                  <a:txBody>
                    <a:bodyPr/>
                    <a:lstStyle/>
                    <a:p>
                      <a:pPr algn="l">
                        <a:lnSpc>
                          <a:spcPct val="114000"/>
                        </a:lnSpc>
                        <a:spcAft>
                          <a:spcPts val="600"/>
                        </a:spcAft>
                      </a:pPr>
                      <a:r>
                        <a:rPr lang="en-US" sz="1600" dirty="0">
                          <a:solidFill>
                            <a:schemeClr val="tx1"/>
                          </a:solidFill>
                        </a:rPr>
                        <a:t>Edits between shots are the same shot type. For example, medium shot to another medium shot.</a:t>
                      </a:r>
                      <a:endParaRPr lang="en-US" sz="1600" dirty="0">
                        <a:solidFill>
                          <a:schemeClr val="tx1"/>
                        </a:solidFill>
                        <a:cs typeface="Arial"/>
                      </a:endParaRPr>
                    </a:p>
                  </a:txBody>
                  <a:tcPr>
                    <a:lnL w="12700" cmpd="sng">
                      <a:noFill/>
                    </a:lnL>
                    <a:lnR w="127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14000"/>
                        </a:lnSpc>
                        <a:spcBef>
                          <a:spcPts val="0"/>
                        </a:spcBef>
                        <a:spcAft>
                          <a:spcPts val="600"/>
                        </a:spcAft>
                        <a:buClrTx/>
                        <a:buSzTx/>
                        <a:buFontTx/>
                        <a:buNone/>
                        <a:tabLst/>
                        <a:defRPr/>
                      </a:pPr>
                      <a:r>
                        <a:rPr lang="en-US" sz="1600">
                          <a:solidFill>
                            <a:schemeClr val="tx1"/>
                          </a:solidFill>
                        </a:rPr>
                        <a:t>Plan ahead – storyboard your ideas, make sure you avoid editing the same shot types or angles together in a row. Bring the camera into the rehearsal space and practice. </a:t>
                      </a:r>
                      <a:endParaRPr lang="en-US" sz="1600">
                        <a:solidFill>
                          <a:schemeClr val="tx1"/>
                        </a:solidFill>
                        <a:cs typeface="Arial"/>
                      </a:endParaRPr>
                    </a:p>
                  </a:txBody>
                  <a:tcP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02700603"/>
                  </a:ext>
                </a:extLst>
              </a:tr>
              <a:tr h="1769066">
                <a:tc>
                  <a:txBody>
                    <a:bodyPr/>
                    <a:lstStyle/>
                    <a:p>
                      <a:pPr marL="0" marR="0" lvl="0" indent="0" algn="l" defTabSz="914377" rtl="0" eaLnBrk="1" fontAlgn="auto" latinLnBrk="0" hangingPunct="1">
                        <a:lnSpc>
                          <a:spcPct val="114000"/>
                        </a:lnSpc>
                        <a:spcBef>
                          <a:spcPts val="0"/>
                        </a:spcBef>
                        <a:spcAft>
                          <a:spcPts val="600"/>
                        </a:spcAft>
                        <a:buClrTx/>
                        <a:buSzTx/>
                        <a:buFontTx/>
                        <a:buNone/>
                        <a:tabLst/>
                        <a:defRPr/>
                      </a:pPr>
                      <a:r>
                        <a:rPr lang="en-US" sz="1600" dirty="0">
                          <a:solidFill>
                            <a:schemeClr val="tx1"/>
                          </a:solidFill>
                        </a:rPr>
                        <a:t>Overuse of editing techniques.</a:t>
                      </a:r>
                      <a:endParaRPr lang="en-US" sz="1600" dirty="0">
                        <a:solidFill>
                          <a:schemeClr val="tx1"/>
                        </a:solidFill>
                        <a:cs typeface="Arial"/>
                      </a:endParaRP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14000"/>
                        </a:lnSpc>
                        <a:spcBef>
                          <a:spcPts val="0"/>
                        </a:spcBef>
                        <a:spcAft>
                          <a:spcPts val="600"/>
                        </a:spcAft>
                        <a:buClrTx/>
                        <a:buSzTx/>
                        <a:buFontTx/>
                        <a:buNone/>
                        <a:tabLst/>
                        <a:defRPr/>
                      </a:pPr>
                      <a:r>
                        <a:rPr lang="en-US" sz="1600" dirty="0">
                          <a:solidFill>
                            <a:schemeClr val="tx1"/>
                          </a:solidFill>
                        </a:rPr>
                        <a:t>Make sure your editing techniques link to your intent. </a:t>
                      </a:r>
                      <a:endParaRPr lang="en-US" sz="1600" dirty="0">
                        <a:solidFill>
                          <a:schemeClr val="tx1"/>
                        </a:solidFill>
                        <a:cs typeface="Arial"/>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37848855"/>
                  </a:ext>
                </a:extLst>
              </a:tr>
              <a:tr h="880629">
                <a:tc>
                  <a:txBody>
                    <a:bodyPr/>
                    <a:lstStyle/>
                    <a:p>
                      <a:pPr marL="0" marR="0" lvl="0" indent="0" algn="l" defTabSz="914377" rtl="0" eaLnBrk="1" fontAlgn="auto" latinLnBrk="0" hangingPunct="1">
                        <a:lnSpc>
                          <a:spcPct val="114000"/>
                        </a:lnSpc>
                        <a:spcBef>
                          <a:spcPts val="0"/>
                        </a:spcBef>
                        <a:spcAft>
                          <a:spcPts val="600"/>
                        </a:spcAft>
                        <a:buClrTx/>
                        <a:buSzTx/>
                        <a:buFontTx/>
                        <a:buNone/>
                        <a:tabLst/>
                        <a:defRPr/>
                      </a:pPr>
                      <a:r>
                        <a:rPr lang="en-US" sz="1600">
                          <a:solidFill>
                            <a:schemeClr val="tx1"/>
                          </a:solidFill>
                        </a:rPr>
                        <a:t>Not having enough movement phrases. </a:t>
                      </a:r>
                      <a:endParaRPr lang="en-US" sz="1600">
                        <a:solidFill>
                          <a:schemeClr val="tx1"/>
                        </a:solidFill>
                        <a:cs typeface="Arial"/>
                      </a:endParaRPr>
                    </a:p>
                  </a:txBody>
                  <a:tcP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14000"/>
                        </a:lnSpc>
                        <a:spcBef>
                          <a:spcPts val="0"/>
                        </a:spcBef>
                        <a:spcAft>
                          <a:spcPts val="600"/>
                        </a:spcAft>
                        <a:buClrTx/>
                        <a:buSzTx/>
                        <a:buFontTx/>
                        <a:buNone/>
                        <a:tabLst/>
                        <a:defRPr/>
                      </a:pPr>
                      <a:r>
                        <a:rPr lang="en-US" sz="1600" dirty="0">
                          <a:solidFill>
                            <a:schemeClr val="tx1"/>
                          </a:solidFill>
                        </a:rPr>
                        <a:t>This is the number one cause of overediting in post-production. Leave yourself plenty of time to choreograph. </a:t>
                      </a:r>
                      <a:endParaRPr lang="en-US" sz="1600" dirty="0">
                        <a:solidFill>
                          <a:schemeClr val="tx1"/>
                        </a:solidFill>
                        <a:cs typeface="Arial"/>
                      </a:endParaRPr>
                    </a:p>
                  </a:txBody>
                  <a:tcP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06932928"/>
                  </a:ext>
                </a:extLst>
              </a:tr>
            </a:tbl>
          </a:graphicData>
        </a:graphic>
      </p:graphicFrame>
      <p:sp>
        <p:nvSpPr>
          <p:cNvPr id="4" name="Slide Number Placeholder 3">
            <a:extLst>
              <a:ext uri="{FF2B5EF4-FFF2-40B4-BE49-F238E27FC236}">
                <a16:creationId xmlns:a16="http://schemas.microsoft.com/office/drawing/2014/main" id="{459C6209-7A83-33EA-7E19-4A35D0963C5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96</a:t>
            </a:fld>
            <a:endParaRPr lang="en-AU"/>
          </a:p>
        </p:txBody>
      </p:sp>
    </p:spTree>
    <p:extLst>
      <p:ext uri="{BB962C8B-B14F-4D97-AF65-F5344CB8AC3E}">
        <p14:creationId xmlns:p14="http://schemas.microsoft.com/office/powerpoint/2010/main" val="274915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22D42A-145A-27BC-C713-0D6D5E7EB63D}"/>
              </a:ext>
            </a:extLst>
          </p:cNvPr>
          <p:cNvSpPr>
            <a:spLocks noGrp="1"/>
          </p:cNvSpPr>
          <p:nvPr>
            <p:ph type="title"/>
          </p:nvPr>
        </p:nvSpPr>
        <p:spPr/>
        <p:txBody>
          <a:bodyPr/>
          <a:lstStyle/>
          <a:p>
            <a:r>
              <a:rPr lang="en-US" dirty="0">
                <a:latin typeface="+mj-lt"/>
                <a:cs typeface="Arial"/>
              </a:rPr>
              <a:t>Changing location and transitions </a:t>
            </a:r>
            <a:endParaRPr lang="en-US" dirty="0">
              <a:latin typeface="+mj-lt"/>
            </a:endParaRPr>
          </a:p>
        </p:txBody>
      </p:sp>
      <p:sp>
        <p:nvSpPr>
          <p:cNvPr id="10" name="Text Placeholder 9">
            <a:extLst>
              <a:ext uri="{FF2B5EF4-FFF2-40B4-BE49-F238E27FC236}">
                <a16:creationId xmlns:a16="http://schemas.microsoft.com/office/drawing/2014/main" id="{893D5F99-234B-309E-1295-0C83899ACC56}"/>
              </a:ext>
            </a:extLst>
          </p:cNvPr>
          <p:cNvSpPr>
            <a:spLocks noGrp="1"/>
          </p:cNvSpPr>
          <p:nvPr>
            <p:ph type="body" sz="quarter" idx="18"/>
          </p:nvPr>
        </p:nvSpPr>
        <p:spPr>
          <a:xfrm>
            <a:off x="359999" y="905601"/>
            <a:ext cx="11483999" cy="310015"/>
          </a:xfrm>
        </p:spPr>
        <p:txBody>
          <a:bodyPr/>
          <a:lstStyle/>
          <a:p>
            <a:r>
              <a:rPr lang="en-US" dirty="0">
                <a:latin typeface="+mj-lt"/>
                <a:cs typeface="Arial"/>
              </a:rPr>
              <a:t>4.4a</a:t>
            </a:r>
            <a:endParaRPr lang="en-US" dirty="0">
              <a:latin typeface="+mj-lt"/>
            </a:endParaRPr>
          </a:p>
        </p:txBody>
      </p:sp>
      <p:sp>
        <p:nvSpPr>
          <p:cNvPr id="4" name="Rectangle: Rounded Corners 3">
            <a:extLst>
              <a:ext uri="{FF2B5EF4-FFF2-40B4-BE49-F238E27FC236}">
                <a16:creationId xmlns:a16="http://schemas.microsoft.com/office/drawing/2014/main" id="{A512F32D-E99E-9E05-9FF0-38821E8EC5E0}"/>
              </a:ext>
            </a:extLst>
          </p:cNvPr>
          <p:cNvSpPr/>
          <p:nvPr/>
        </p:nvSpPr>
        <p:spPr>
          <a:xfrm>
            <a:off x="359999" y="1368879"/>
            <a:ext cx="5736001" cy="5023433"/>
          </a:xfrm>
          <a:prstGeom prst="roundRect">
            <a:avLst>
              <a:gd name="adj" fmla="val 4236"/>
            </a:avLst>
          </a:prstGeom>
          <a:solidFill>
            <a:schemeClr val="accent6">
              <a:lumMod val="90000"/>
            </a:schemeClr>
          </a:solidFill>
          <a:ln>
            <a:solidFill>
              <a:schemeClr val="accent6">
                <a:lumMod val="9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US" sz="2000" dirty="0">
                <a:solidFill>
                  <a:srgbClr val="000000"/>
                </a:solidFill>
                <a:ea typeface="+mn-lt"/>
                <a:cs typeface="+mn-lt"/>
              </a:rPr>
              <a:t>Changing locations in dance film can be powerful, especially when it connects to your intent. Thanks to editing, film lets us 'magically' jump between spaces – creating contrast, surprise, or a sense of journey. </a:t>
            </a:r>
          </a:p>
          <a:p>
            <a:pPr>
              <a:lnSpc>
                <a:spcPct val="150000"/>
              </a:lnSpc>
              <a:spcAft>
                <a:spcPts val="1200"/>
              </a:spcAft>
            </a:pPr>
            <a:r>
              <a:rPr lang="en-US" sz="2000" dirty="0">
                <a:solidFill>
                  <a:srgbClr val="000000"/>
                </a:solidFill>
                <a:ea typeface="+mn-lt"/>
                <a:cs typeface="+mn-lt"/>
              </a:rPr>
              <a:t>There are many creative ways to do this, like using match cuts, transitions, or even choreographing movement that leads from one space into another.</a:t>
            </a:r>
            <a:endParaRPr lang="en-US" sz="2000" dirty="0">
              <a:cs typeface="Arial"/>
            </a:endParaRPr>
          </a:p>
        </p:txBody>
      </p:sp>
      <p:sp>
        <p:nvSpPr>
          <p:cNvPr id="6" name="Star: 7 Points 5">
            <a:extLst>
              <a:ext uri="{FF2B5EF4-FFF2-40B4-BE49-F238E27FC236}">
                <a16:creationId xmlns:a16="http://schemas.microsoft.com/office/drawing/2014/main" id="{26667D41-BF3F-30DC-215E-07B530793DFB}"/>
              </a:ext>
            </a:extLst>
          </p:cNvPr>
          <p:cNvSpPr/>
          <p:nvPr/>
        </p:nvSpPr>
        <p:spPr>
          <a:xfrm>
            <a:off x="6544899" y="1404779"/>
            <a:ext cx="5227600" cy="4621206"/>
          </a:xfrm>
          <a:prstGeom prst="star7">
            <a:avLst/>
          </a:prstGeom>
          <a:solidFill>
            <a:schemeClr val="tx2"/>
          </a:solidFill>
          <a:ln>
            <a:solidFill>
              <a:schemeClr val="tx2"/>
            </a:solidFill>
          </a:ln>
          <a:effectLst/>
        </p:spPr>
        <p:style>
          <a:lnRef idx="2">
            <a:schemeClr val="accent1">
              <a:shade val="15000"/>
            </a:schemeClr>
          </a:lnRef>
          <a:fillRef idx="1">
            <a:schemeClr val="accent1"/>
          </a:fillRef>
          <a:effectRef idx="0">
            <a:schemeClr val="accent1"/>
          </a:effectRef>
          <a:fontRef idx="minor">
            <a:schemeClr val="lt1"/>
          </a:fontRef>
        </p:style>
        <p:txBody>
          <a:bodyPr tIns="360000" rtlCol="0" anchor="ctr" anchorCtr="1"/>
          <a:lstStyle/>
          <a:p>
            <a:pPr algn="ctr">
              <a:lnSpc>
                <a:spcPct val="150000"/>
              </a:lnSpc>
            </a:pPr>
            <a:r>
              <a:rPr lang="en-AU" sz="2000" b="1" dirty="0"/>
              <a:t>Match cuts </a:t>
            </a:r>
            <a:r>
              <a:rPr lang="en-AU" sz="2000" dirty="0"/>
              <a:t>are a film editing technique that connects 2 different shots through a visual or auditory similarity. </a:t>
            </a:r>
          </a:p>
        </p:txBody>
      </p:sp>
      <p:sp>
        <p:nvSpPr>
          <p:cNvPr id="2" name="Slide Number Placeholder 1">
            <a:extLst>
              <a:ext uri="{FF2B5EF4-FFF2-40B4-BE49-F238E27FC236}">
                <a16:creationId xmlns:a16="http://schemas.microsoft.com/office/drawing/2014/main" id="{5883C1EA-B4DF-8BFB-408E-AD87575573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97</a:t>
            </a:fld>
            <a:endParaRPr lang="en-AU" dirty="0"/>
          </a:p>
        </p:txBody>
      </p:sp>
    </p:spTree>
    <p:extLst>
      <p:ext uri="{BB962C8B-B14F-4D97-AF65-F5344CB8AC3E}">
        <p14:creationId xmlns:p14="http://schemas.microsoft.com/office/powerpoint/2010/main" val="323900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2CCE4-EE95-B00C-79B3-52E217DFEC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4732D7F-5C79-314E-36CA-033B04742BA6}"/>
              </a:ext>
            </a:extLst>
          </p:cNvPr>
          <p:cNvSpPr>
            <a:spLocks noGrp="1"/>
          </p:cNvSpPr>
          <p:nvPr>
            <p:ph type="title"/>
          </p:nvPr>
        </p:nvSpPr>
        <p:spPr/>
        <p:txBody>
          <a:bodyPr/>
          <a:lstStyle/>
          <a:p>
            <a:r>
              <a:rPr lang="en-US" dirty="0">
                <a:latin typeface="+mj-lt"/>
                <a:cs typeface="Arial"/>
              </a:rPr>
              <a:t>Changing location and transitions – crosscutting </a:t>
            </a:r>
            <a:endParaRPr lang="en-US" dirty="0">
              <a:latin typeface="+mj-lt"/>
            </a:endParaRPr>
          </a:p>
        </p:txBody>
      </p:sp>
      <p:sp>
        <p:nvSpPr>
          <p:cNvPr id="7" name="Text Placeholder 6">
            <a:extLst>
              <a:ext uri="{FF2B5EF4-FFF2-40B4-BE49-F238E27FC236}">
                <a16:creationId xmlns:a16="http://schemas.microsoft.com/office/drawing/2014/main" id="{601B6412-A4E6-4185-B252-8B1C7F6E87C7}"/>
              </a:ext>
            </a:extLst>
          </p:cNvPr>
          <p:cNvSpPr>
            <a:spLocks noGrp="1"/>
          </p:cNvSpPr>
          <p:nvPr>
            <p:ph type="body" sz="quarter" idx="18"/>
          </p:nvPr>
        </p:nvSpPr>
        <p:spPr/>
        <p:txBody>
          <a:bodyPr/>
          <a:lstStyle/>
          <a:p>
            <a:r>
              <a:rPr lang="en-AU">
                <a:latin typeface="+mj-lt"/>
                <a:cs typeface="Arial"/>
              </a:rPr>
              <a:t>4.4b</a:t>
            </a:r>
            <a:endParaRPr lang="en-AU">
              <a:latin typeface="+mj-lt"/>
            </a:endParaRPr>
          </a:p>
        </p:txBody>
      </p:sp>
      <p:sp>
        <p:nvSpPr>
          <p:cNvPr id="4" name="Rectangle: Rounded Corners 3">
            <a:extLst>
              <a:ext uri="{FF2B5EF4-FFF2-40B4-BE49-F238E27FC236}">
                <a16:creationId xmlns:a16="http://schemas.microsoft.com/office/drawing/2014/main" id="{26A8E5ED-77BA-B93D-4B1A-B104D50F71B1}"/>
              </a:ext>
            </a:extLst>
          </p:cNvPr>
          <p:cNvSpPr/>
          <p:nvPr/>
        </p:nvSpPr>
        <p:spPr>
          <a:xfrm>
            <a:off x="359999" y="1704555"/>
            <a:ext cx="5284026" cy="4356687"/>
          </a:xfrm>
          <a:prstGeom prst="roundRect">
            <a:avLst>
              <a:gd name="adj" fmla="val 6428"/>
            </a:avLst>
          </a:prstGeom>
          <a:solidFill>
            <a:schemeClr val="accent6">
              <a:lumMod val="75000"/>
            </a:schemeClr>
          </a:solidFill>
          <a:ln>
            <a:solidFill>
              <a:schemeClr val="accent6">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nSpc>
                <a:spcPct val="150000"/>
              </a:lnSpc>
              <a:spcAft>
                <a:spcPts val="1200"/>
              </a:spcAft>
            </a:pPr>
            <a:r>
              <a:rPr lang="en-US" sz="2000" b="1" dirty="0">
                <a:solidFill>
                  <a:srgbClr val="000000"/>
                </a:solidFill>
                <a:ea typeface="+mn-lt"/>
                <a:cs typeface="+mn-lt"/>
              </a:rPr>
              <a:t>What is crosscutting? </a:t>
            </a:r>
          </a:p>
          <a:p>
            <a:pPr>
              <a:lnSpc>
                <a:spcPct val="150000"/>
              </a:lnSpc>
              <a:spcAft>
                <a:spcPts val="1200"/>
              </a:spcAft>
            </a:pPr>
            <a:r>
              <a:rPr lang="en-US" sz="2000" dirty="0">
                <a:solidFill>
                  <a:srgbClr val="000000"/>
                </a:solidFill>
                <a:ea typeface="+mn-lt"/>
                <a:cs typeface="+mn-lt"/>
              </a:rPr>
              <a:t>Crosscutting is an editing technique where you alternate between two different scenes or locations. This technique helps create a connection between the two actions happening simultaneously or builds tension by showing contrasting events.</a:t>
            </a:r>
            <a:endParaRPr lang="en-US" sz="2000" dirty="0">
              <a:cs typeface="Arial"/>
            </a:endParaRPr>
          </a:p>
        </p:txBody>
      </p:sp>
      <p:sp>
        <p:nvSpPr>
          <p:cNvPr id="5" name="Rectangle: Rounded Corners 4">
            <a:extLst>
              <a:ext uri="{FF2B5EF4-FFF2-40B4-BE49-F238E27FC236}">
                <a16:creationId xmlns:a16="http://schemas.microsoft.com/office/drawing/2014/main" id="{E9472A2A-1659-92CD-44B6-B3D65AFFFDDE}"/>
              </a:ext>
            </a:extLst>
          </p:cNvPr>
          <p:cNvSpPr/>
          <p:nvPr/>
        </p:nvSpPr>
        <p:spPr>
          <a:xfrm>
            <a:off x="6356196" y="1704557"/>
            <a:ext cx="5284026" cy="4356686"/>
          </a:xfrm>
          <a:prstGeom prst="roundRect">
            <a:avLst>
              <a:gd name="adj" fmla="val 5859"/>
            </a:avLst>
          </a:prstGeom>
          <a:solidFill>
            <a:schemeClr val="accent6">
              <a:lumMod val="90000"/>
            </a:schemeClr>
          </a:solidFill>
          <a:ln>
            <a:solidFill>
              <a:schemeClr val="accent6">
                <a:lumMod val="9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pPr>
            <a:r>
              <a:rPr lang="en-US" sz="2000" b="1" dirty="0">
                <a:solidFill>
                  <a:srgbClr val="000000"/>
                </a:solidFill>
                <a:ea typeface="+mn-lt"/>
                <a:cs typeface="+mn-lt"/>
              </a:rPr>
              <a:t>Why use crosscutting? </a:t>
            </a:r>
          </a:p>
          <a:p>
            <a:pPr>
              <a:lnSpc>
                <a:spcPct val="150000"/>
              </a:lnSpc>
              <a:spcAft>
                <a:spcPts val="1200"/>
              </a:spcAft>
            </a:pPr>
            <a:r>
              <a:rPr lang="en-US" sz="2000" dirty="0">
                <a:solidFill>
                  <a:srgbClr val="000000"/>
                </a:solidFill>
                <a:ea typeface="+mn-lt"/>
                <a:cs typeface="+mn-lt"/>
              </a:rPr>
              <a:t>Crosscutting can enhance the intent by:</a:t>
            </a:r>
          </a:p>
          <a:p>
            <a:pPr marL="285750" indent="-285750">
              <a:lnSpc>
                <a:spcPct val="150000"/>
              </a:lnSpc>
              <a:spcAft>
                <a:spcPts val="1200"/>
              </a:spcAft>
              <a:buFont typeface="Arial" panose="020B0604020202020204" pitchFamily="34" charset="0"/>
              <a:buChar char="•"/>
            </a:pPr>
            <a:r>
              <a:rPr lang="en-US" sz="2000" dirty="0">
                <a:solidFill>
                  <a:srgbClr val="000000"/>
                </a:solidFill>
                <a:ea typeface="+mn-lt"/>
                <a:cs typeface="+mn-lt"/>
              </a:rPr>
              <a:t>showing different perspectives on the same event</a:t>
            </a:r>
            <a:endParaRPr lang="en-US" sz="2000" dirty="0">
              <a:solidFill>
                <a:srgbClr val="FFFFFF"/>
              </a:solidFill>
              <a:ea typeface="+mn-lt"/>
              <a:cs typeface="+mn-lt"/>
            </a:endParaRPr>
          </a:p>
          <a:p>
            <a:pPr marL="285750" indent="-285750">
              <a:lnSpc>
                <a:spcPct val="150000"/>
              </a:lnSpc>
              <a:spcAft>
                <a:spcPts val="1200"/>
              </a:spcAft>
              <a:buFont typeface="Arial" panose="020B0604020202020204" pitchFamily="34" charset="0"/>
              <a:buChar char="•"/>
            </a:pPr>
            <a:r>
              <a:rPr lang="en-US" sz="2000" dirty="0">
                <a:solidFill>
                  <a:srgbClr val="000000"/>
                </a:solidFill>
                <a:ea typeface="+mn-lt"/>
                <a:cs typeface="+mn-lt"/>
              </a:rPr>
              <a:t>building suspense by alternating between scenes leading up to a climax</a:t>
            </a:r>
            <a:endParaRPr lang="en-US" sz="2000" dirty="0">
              <a:solidFill>
                <a:srgbClr val="FFFFFF"/>
              </a:solidFill>
              <a:ea typeface="+mn-lt"/>
              <a:cs typeface="+mn-lt"/>
            </a:endParaRPr>
          </a:p>
          <a:p>
            <a:pPr marL="285750" indent="-285750">
              <a:lnSpc>
                <a:spcPct val="150000"/>
              </a:lnSpc>
              <a:spcAft>
                <a:spcPts val="1200"/>
              </a:spcAft>
              <a:buFont typeface="Arial" panose="020B0604020202020204" pitchFamily="34" charset="0"/>
              <a:buChar char="•"/>
            </a:pPr>
            <a:r>
              <a:rPr lang="en-US" sz="2000" dirty="0">
                <a:solidFill>
                  <a:srgbClr val="000000"/>
                </a:solidFill>
                <a:ea typeface="+mn-lt"/>
                <a:cs typeface="+mn-lt"/>
              </a:rPr>
              <a:t>creating a dynamic flow that keeps the viewer engaged.</a:t>
            </a:r>
            <a:endParaRPr lang="en-US" sz="2000" dirty="0">
              <a:cs typeface="Arial"/>
            </a:endParaRPr>
          </a:p>
        </p:txBody>
      </p:sp>
      <p:sp>
        <p:nvSpPr>
          <p:cNvPr id="6" name="Slide Number Placeholder 5">
            <a:extLst>
              <a:ext uri="{FF2B5EF4-FFF2-40B4-BE49-F238E27FC236}">
                <a16:creationId xmlns:a16="http://schemas.microsoft.com/office/drawing/2014/main" id="{74D83FC3-C305-E208-4F7A-0ADABD5C53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98</a:t>
            </a:fld>
            <a:endParaRPr lang="en-AU" dirty="0"/>
          </a:p>
        </p:txBody>
      </p:sp>
    </p:spTree>
    <p:extLst>
      <p:ext uri="{BB962C8B-B14F-4D97-AF65-F5344CB8AC3E}">
        <p14:creationId xmlns:p14="http://schemas.microsoft.com/office/powerpoint/2010/main" val="386020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07694-389A-36C4-70AA-D936C612FC4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D946CF1-44E9-4CC5-1943-DED0909B38EE}"/>
              </a:ext>
            </a:extLst>
          </p:cNvPr>
          <p:cNvSpPr>
            <a:spLocks noGrp="1"/>
          </p:cNvSpPr>
          <p:nvPr>
            <p:ph type="title"/>
          </p:nvPr>
        </p:nvSpPr>
        <p:spPr/>
        <p:txBody>
          <a:bodyPr/>
          <a:lstStyle/>
          <a:p>
            <a:r>
              <a:rPr lang="en-US" dirty="0">
                <a:latin typeface="+mj-lt"/>
                <a:cs typeface="Arial"/>
              </a:rPr>
              <a:t>Changing location and transitions – circling</a:t>
            </a:r>
            <a:endParaRPr lang="en-US" dirty="0">
              <a:latin typeface="+mj-lt"/>
            </a:endParaRPr>
          </a:p>
        </p:txBody>
      </p:sp>
      <p:sp>
        <p:nvSpPr>
          <p:cNvPr id="7" name="Text Placeholder 6">
            <a:extLst>
              <a:ext uri="{FF2B5EF4-FFF2-40B4-BE49-F238E27FC236}">
                <a16:creationId xmlns:a16="http://schemas.microsoft.com/office/drawing/2014/main" id="{40B0DA74-6BE8-AEF2-F67C-0E0E130430D2}"/>
              </a:ext>
            </a:extLst>
          </p:cNvPr>
          <p:cNvSpPr>
            <a:spLocks noGrp="1"/>
          </p:cNvSpPr>
          <p:nvPr>
            <p:ph type="body" sz="quarter" idx="18"/>
          </p:nvPr>
        </p:nvSpPr>
        <p:spPr>
          <a:xfrm>
            <a:off x="360001" y="905601"/>
            <a:ext cx="11483999" cy="310015"/>
          </a:xfrm>
        </p:spPr>
        <p:txBody>
          <a:bodyPr/>
          <a:lstStyle/>
          <a:p>
            <a:r>
              <a:rPr lang="en-GB" dirty="0">
                <a:latin typeface="+mj-lt"/>
                <a:cs typeface="Arial"/>
              </a:rPr>
              <a:t>4.4c</a:t>
            </a:r>
            <a:endParaRPr lang="en-GB" dirty="0">
              <a:latin typeface="+mj-lt"/>
            </a:endParaRPr>
          </a:p>
        </p:txBody>
      </p:sp>
      <p:sp>
        <p:nvSpPr>
          <p:cNvPr id="2" name="Rectangle: Rounded Corners 3">
            <a:extLst>
              <a:ext uri="{FF2B5EF4-FFF2-40B4-BE49-F238E27FC236}">
                <a16:creationId xmlns:a16="http://schemas.microsoft.com/office/drawing/2014/main" id="{0B903D0A-5F7C-CB21-810C-E6E5E2805F09}"/>
              </a:ext>
            </a:extLst>
          </p:cNvPr>
          <p:cNvSpPr/>
          <p:nvPr/>
        </p:nvSpPr>
        <p:spPr>
          <a:xfrm>
            <a:off x="359999" y="1524556"/>
            <a:ext cx="4767804" cy="4991444"/>
          </a:xfrm>
          <a:prstGeom prst="roundRect">
            <a:avLst>
              <a:gd name="adj" fmla="val 6428"/>
            </a:avLst>
          </a:prstGeom>
          <a:solidFill>
            <a:schemeClr val="accent6">
              <a:lumMod val="75000"/>
            </a:schemeClr>
          </a:solidFill>
          <a:ln>
            <a:solidFill>
              <a:schemeClr val="accent6">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nSpc>
                <a:spcPct val="150000"/>
              </a:lnSpc>
              <a:spcAft>
                <a:spcPts val="1200"/>
              </a:spcAft>
            </a:pPr>
            <a:r>
              <a:rPr lang="en-US" sz="1800" b="1" dirty="0">
                <a:solidFill>
                  <a:srgbClr val="000000"/>
                </a:solidFill>
                <a:ea typeface="+mn-lt"/>
                <a:cs typeface="+mn-lt"/>
              </a:rPr>
              <a:t>What is circling? </a:t>
            </a:r>
          </a:p>
          <a:p>
            <a:pPr>
              <a:lnSpc>
                <a:spcPct val="150000"/>
              </a:lnSpc>
              <a:spcAft>
                <a:spcPts val="1200"/>
              </a:spcAft>
            </a:pPr>
            <a:r>
              <a:rPr lang="en-US" sz="1800" dirty="0">
                <a:solidFill>
                  <a:srgbClr val="000000"/>
                </a:solidFill>
                <a:ea typeface="+mn-lt"/>
                <a:cs typeface="+mn-lt"/>
              </a:rPr>
              <a:t>Circling in film refers to a camera movement where the camera moves around the subject or action, typically in a continuous, smooth motion. This can be done in a full 360-degree arc or a more subtle curve, creating a dynamic perspective that allows the audience to view the subject from different angles.</a:t>
            </a:r>
            <a:endParaRPr lang="en-US" sz="1800" dirty="0">
              <a:ea typeface="+mn-lt"/>
              <a:cs typeface="+mn-lt"/>
            </a:endParaRPr>
          </a:p>
        </p:txBody>
      </p:sp>
      <p:sp>
        <p:nvSpPr>
          <p:cNvPr id="8" name="Rectangle: Rounded Corners 4">
            <a:extLst>
              <a:ext uri="{FF2B5EF4-FFF2-40B4-BE49-F238E27FC236}">
                <a16:creationId xmlns:a16="http://schemas.microsoft.com/office/drawing/2014/main" id="{41339878-9582-EF8D-DD3C-BF60480FCAAA}"/>
              </a:ext>
            </a:extLst>
          </p:cNvPr>
          <p:cNvSpPr/>
          <p:nvPr/>
        </p:nvSpPr>
        <p:spPr>
          <a:xfrm>
            <a:off x="5540188" y="1524557"/>
            <a:ext cx="5583812" cy="4991443"/>
          </a:xfrm>
          <a:prstGeom prst="roundRect">
            <a:avLst>
              <a:gd name="adj" fmla="val 5859"/>
            </a:avLst>
          </a:prstGeom>
          <a:solidFill>
            <a:schemeClr val="accent6">
              <a:lumMod val="90000"/>
            </a:schemeClr>
          </a:solidFill>
          <a:ln>
            <a:solidFill>
              <a:schemeClr val="accent6">
                <a:lumMod val="9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spcAft>
                <a:spcPts val="1200"/>
              </a:spcAft>
            </a:pPr>
            <a:r>
              <a:rPr lang="en-US" sz="1800" b="1" dirty="0">
                <a:solidFill>
                  <a:srgbClr val="000000"/>
                </a:solidFill>
                <a:ea typeface="+mn-lt"/>
                <a:cs typeface="+mn-lt"/>
              </a:rPr>
              <a:t>Why use circling? </a:t>
            </a:r>
          </a:p>
          <a:p>
            <a:pPr>
              <a:lnSpc>
                <a:spcPct val="150000"/>
              </a:lnSpc>
              <a:spcAft>
                <a:spcPts val="1200"/>
              </a:spcAft>
            </a:pPr>
            <a:r>
              <a:rPr lang="en-US" sz="1800" dirty="0">
                <a:solidFill>
                  <a:srgbClr val="000000"/>
                </a:solidFill>
                <a:ea typeface="+mn-lt"/>
                <a:cs typeface="+mn-lt"/>
              </a:rPr>
              <a:t>Circling the action with the camera can build tension or drama and intensifying the emotional stakes. It </a:t>
            </a:r>
            <a:r>
              <a:rPr lang="en-US" sz="1800" dirty="0" err="1">
                <a:solidFill>
                  <a:srgbClr val="000000"/>
                </a:solidFill>
                <a:ea typeface="+mn-lt"/>
                <a:cs typeface="+mn-lt"/>
              </a:rPr>
              <a:t>emphasises</a:t>
            </a:r>
            <a:r>
              <a:rPr lang="en-US" sz="1800" dirty="0">
                <a:solidFill>
                  <a:srgbClr val="000000"/>
                </a:solidFill>
                <a:ea typeface="+mn-lt"/>
                <a:cs typeface="+mn-lt"/>
              </a:rPr>
              <a:t> dynamics, drawing attention to the physicality in a sequence. The technique also shifts perspectives, offering different viewpoints and revealing important details about the environment or characters. Additionally, it can </a:t>
            </a:r>
            <a:r>
              <a:rPr lang="en-US" sz="1800" dirty="0" err="1">
                <a:solidFill>
                  <a:srgbClr val="000000"/>
                </a:solidFill>
                <a:ea typeface="+mn-lt"/>
                <a:cs typeface="+mn-lt"/>
              </a:rPr>
              <a:t>symbolise</a:t>
            </a:r>
            <a:r>
              <a:rPr lang="en-US" sz="1800" dirty="0">
                <a:solidFill>
                  <a:srgbClr val="000000"/>
                </a:solidFill>
                <a:ea typeface="+mn-lt"/>
                <a:cs typeface="+mn-lt"/>
              </a:rPr>
              <a:t> a character’s internal conflict, create a sense of entrapment, or simply add a visual flair to enhance the style of the film.</a:t>
            </a:r>
            <a:endParaRPr lang="en-US" sz="1800" dirty="0"/>
          </a:p>
        </p:txBody>
      </p:sp>
      <p:sp>
        <p:nvSpPr>
          <p:cNvPr id="6" name="Slide Number Placeholder 5">
            <a:extLst>
              <a:ext uri="{FF2B5EF4-FFF2-40B4-BE49-F238E27FC236}">
                <a16:creationId xmlns:a16="http://schemas.microsoft.com/office/drawing/2014/main" id="{6F31178B-4240-2F0F-B54E-FBED8F4BCBC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99</a:t>
            </a:fld>
            <a:endParaRPr lang="en-AU" dirty="0"/>
          </a:p>
        </p:txBody>
      </p:sp>
    </p:spTree>
    <p:extLst>
      <p:ext uri="{BB962C8B-B14F-4D97-AF65-F5344CB8AC3E}">
        <p14:creationId xmlns:p14="http://schemas.microsoft.com/office/powerpoint/2010/main" val="328796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1D8124FFB2A1438B815462E05615AB" ma:contentTypeVersion="26" ma:contentTypeDescription="Create a new document." ma:contentTypeScope="" ma:versionID="7cb0b11152a3c969d12f475c424a3b6d">
  <xsd:schema xmlns:xsd="http://www.w3.org/2001/XMLSchema" xmlns:xs="http://www.w3.org/2001/XMLSchema" xmlns:p="http://schemas.microsoft.com/office/2006/metadata/properties" xmlns:ns2="95386ad3-46d6-4eb6-bbc1-9b19b13a5756" xmlns:ns3="9191b990-ddf9-46cb-8ffe-20db9d3a58aa" targetNamespace="http://schemas.microsoft.com/office/2006/metadata/properties" ma:root="true" ma:fieldsID="e73936c6d6eb0e273fb7b7b26ec1bc31" ns2:_="" ns3:_="">
    <xsd:import namespace="95386ad3-46d6-4eb6-bbc1-9b19b13a5756"/>
    <xsd:import namespace="9191b990-ddf9-46cb-8ffe-20db9d3a58a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InDAM" minOccurs="0"/>
                <xsd:element ref="ns2:Readytopublish" minOccurs="0"/>
                <xsd:element ref="ns2:MediaServiceObjectDetectorVersions" minOccurs="0"/>
                <xsd:element ref="ns2:MediaServiceSearchProperties" minOccurs="0"/>
                <xsd:element ref="ns2:Migrated" minOccurs="0"/>
                <xsd:element ref="ns2:Description2"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386ad3-46d6-4eb6-bbc1-9b19b13a57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InDAM" ma:index="24" nillable="true" ma:displayName="In DAM" ma:default="0" ma:format="Dropdown" ma:internalName="InDAM">
      <xsd:simpleType>
        <xsd:restriction base="dms:Boolean"/>
      </xsd:simpleType>
    </xsd:element>
    <xsd:element name="Readytopublish" ma:index="25" nillable="true" ma:displayName="Ready to publish" ma:default="0" ma:format="Dropdown" ma:internalName="Readytopublish">
      <xsd:simpleType>
        <xsd:restriction base="dms:Boolea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igrated" ma:index="28" nillable="true" ma:displayName="Migrated" ma:default="1" ma:format="Dropdown" ma:internalName="Migrated">
      <xsd:simpleType>
        <xsd:restriction base="dms:Boolean"/>
      </xsd:simpleType>
    </xsd:element>
    <xsd:element name="Description2" ma:index="29" nillable="true" ma:displayName="Description" ma:format="Dropdown" ma:internalName="Description2">
      <xsd:simpleType>
        <xsd:restriction base="dms:Note">
          <xsd:maxLength value="255"/>
        </xsd:restriction>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1b990-ddf9-46cb-8ffe-20db9d3a58a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63c910-61e7-482c-9a48-4fe9d05e06db}" ma:internalName="TaxCatchAll" ma:showField="CatchAllData" ma:web="9191b990-ddf9-46cb-8ffe-20db9d3a58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adytopublish xmlns="95386ad3-46d6-4eb6-bbc1-9b19b13a5756">false</Readytopublish>
    <Migrated xmlns="95386ad3-46d6-4eb6-bbc1-9b19b13a5756">true</Migrated>
    <Description2 xmlns="95386ad3-46d6-4eb6-bbc1-9b19b13a5756" xsi:nil="true"/>
    <lcf76f155ced4ddcb4097134ff3c332f xmlns="95386ad3-46d6-4eb6-bbc1-9b19b13a5756">
      <Terms xmlns="http://schemas.microsoft.com/office/infopath/2007/PartnerControls"/>
    </lcf76f155ced4ddcb4097134ff3c332f>
    <TaxCatchAll xmlns="9191b990-ddf9-46cb-8ffe-20db9d3a58aa" xsi:nil="true"/>
    <InDAM xmlns="95386ad3-46d6-4eb6-bbc1-9b19b13a5756">false</InDAM>
  </documentManagement>
</p:properties>
</file>

<file path=customXml/itemProps1.xml><?xml version="1.0" encoding="utf-8"?>
<ds:datastoreItem xmlns:ds="http://schemas.openxmlformats.org/officeDocument/2006/customXml" ds:itemID="{06DDA1C2-1957-43DB-B2EB-978B5A8885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386ad3-46d6-4eb6-bbc1-9b19b13a5756"/>
    <ds:schemaRef ds:uri="9191b990-ddf9-46cb-8ffe-20db9d3a5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D65240-1869-4E49-9B30-152D6F82EC58}">
  <ds:schemaRefs>
    <ds:schemaRef ds:uri="http://schemas.microsoft.com/sharepoint/v3/contenttype/forms"/>
  </ds:schemaRefs>
</ds:datastoreItem>
</file>

<file path=customXml/itemProps3.xml><?xml version="1.0" encoding="utf-8"?>
<ds:datastoreItem xmlns:ds="http://schemas.openxmlformats.org/officeDocument/2006/customXml" ds:itemID="{420CC80C-5AF6-4269-9DBB-2091F75AC95D}">
  <ds:schemaRefs>
    <ds:schemaRef ds:uri="9191b990-ddf9-46cb-8ffe-20db9d3a58aa"/>
    <ds:schemaRef ds:uri="95386ad3-46d6-4eb6-bbc1-9b19b13a5756"/>
    <ds:schemaRef ds:uri="http://schemas.microsoft.com/office/infopath/2007/PartnerControls"/>
    <ds:schemaRef ds:uri="http://purl.org/dc/dcmitype/"/>
    <ds:schemaRef ds:uri="http://purl.org/dc/elements/1.1/"/>
    <ds:schemaRef ds:uri="http://schemas.microsoft.com/office/2006/documentManagement/types"/>
    <ds:schemaRef ds:uri="http://purl.org/dc/terms/"/>
    <ds:schemaRef ds:uri="http://schemas.microsoft.com/office/2006/metadata/properties"/>
    <ds:schemaRef ds:uri="http://www.w3.org/XML/1998/namespac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40</TotalTime>
  <Words>16696</Words>
  <Application>Microsoft Office PowerPoint</Application>
  <PresentationFormat>Widescreen</PresentationFormat>
  <Paragraphs>1837</Paragraphs>
  <Slides>145</Slides>
  <Notes>97</Notes>
  <HiddenSlides>0</HiddenSlides>
  <MMClips>21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145</vt:i4>
      </vt:variant>
    </vt:vector>
  </HeadingPairs>
  <TitlesOfParts>
    <vt:vector size="157" baseType="lpstr">
      <vt:lpstr>Courier New</vt:lpstr>
      <vt:lpstr>Segoe UI</vt:lpstr>
      <vt:lpstr>Public Sans</vt:lpstr>
      <vt:lpstr>Calibri</vt:lpstr>
      <vt:lpstr>Arial</vt:lpstr>
      <vt:lpstr>Roboto</vt:lpstr>
      <vt:lpstr>Wingdings</vt:lpstr>
      <vt:lpstr>Poppins</vt:lpstr>
      <vt:lpstr>Montserrat</vt:lpstr>
      <vt:lpstr>Times New Roman</vt:lpstr>
      <vt:lpstr>Open Sans Light</vt:lpstr>
      <vt:lpstr>NSWG Corporate</vt:lpstr>
      <vt:lpstr>Instructions for use</vt:lpstr>
      <vt:lpstr>Dance through the lens</vt:lpstr>
      <vt:lpstr>Learning sequences</vt:lpstr>
      <vt:lpstr>Learning sequence 1 – Appreciation – the context of dance film</vt:lpstr>
      <vt:lpstr>Learning intentions and success criteria (1)</vt:lpstr>
      <vt:lpstr>What is dance film?</vt:lpstr>
      <vt:lpstr>Discussion – where do we see dance on film?</vt:lpstr>
      <vt:lpstr>Types of dance film (1) </vt:lpstr>
      <vt:lpstr>Types of dance film (2) </vt:lpstr>
      <vt:lpstr>What did you notice?</vt:lpstr>
      <vt:lpstr>Live performance vs dance film</vt:lpstr>
      <vt:lpstr>The history of dance film  (1)</vt:lpstr>
      <vt:lpstr>The history of dance film  (2)</vt:lpstr>
      <vt:lpstr>The history of dance film  (3)</vt:lpstr>
      <vt:lpstr>The history of dance film  (4)</vt:lpstr>
      <vt:lpstr>The history of dance film  (5)</vt:lpstr>
      <vt:lpstr>The history of dance film  (6)</vt:lpstr>
      <vt:lpstr>The history of dance film research activity</vt:lpstr>
      <vt:lpstr>The history of dance film – William Forsythe sample (1)</vt:lpstr>
      <vt:lpstr>The history of dance film – William Forsythe sample (2)</vt:lpstr>
      <vt:lpstr>Learning sequence 2 – Composition –from stimuli to capturing motif(s) and phrase(s)</vt:lpstr>
      <vt:lpstr>Learning intentions and success criteria (2)</vt:lpstr>
      <vt:lpstr>Protocols when filming dance</vt:lpstr>
      <vt:lpstr>Protocols when filming dance – true or false (1)</vt:lpstr>
      <vt:lpstr>Protocols when filming dance – true or false (2)</vt:lpstr>
      <vt:lpstr>Protocols when filming dance – true or false (3)</vt:lpstr>
      <vt:lpstr>Protocols when filming dance – true or false (4)</vt:lpstr>
      <vt:lpstr>Protocols when filming dance – true or false (5)</vt:lpstr>
      <vt:lpstr>Protocols when filming dance – true or false (6)</vt:lpstr>
      <vt:lpstr>Protocols when filming dance – true or false (7)</vt:lpstr>
      <vt:lpstr>Protocols when filming dance – true or false (8)</vt:lpstr>
      <vt:lpstr>Protocols when filming dance – true or false (9)</vt:lpstr>
      <vt:lpstr>Protocols when filming dance – true or false (10)</vt:lpstr>
      <vt:lpstr>The role of the camera</vt:lpstr>
      <vt:lpstr>Introduction to filming and editing (1)</vt:lpstr>
      <vt:lpstr>Introduction to filming and editing (2)</vt:lpstr>
      <vt:lpstr>A study in creating meaning</vt:lpstr>
      <vt:lpstr>Filming and editing in practise activity (1)</vt:lpstr>
      <vt:lpstr>Filming and editing in practise activity (2)</vt:lpstr>
      <vt:lpstr>Revision – exploring stimuli to develop an intent</vt:lpstr>
      <vt:lpstr>Revision of improvisation</vt:lpstr>
      <vt:lpstr>Revision of abstraction </vt:lpstr>
      <vt:lpstr>Revision of motif</vt:lpstr>
      <vt:lpstr>Exploring stimuli to develop an intent (1)</vt:lpstr>
      <vt:lpstr>Exploring stimuli to develop an intent (2)</vt:lpstr>
      <vt:lpstr>Exploring stimuli to develop an intent (3)</vt:lpstr>
      <vt:lpstr>From idea to intent</vt:lpstr>
      <vt:lpstr>Exploring the intent through dance film </vt:lpstr>
      <vt:lpstr>Formative check-in opportunity 1</vt:lpstr>
      <vt:lpstr>Revision of the elements of dance – space</vt:lpstr>
      <vt:lpstr>Revision of the elements of dance – time and dynamics</vt:lpstr>
      <vt:lpstr>Elements of dance</vt:lpstr>
      <vt:lpstr>Questions to consider on space</vt:lpstr>
      <vt:lpstr>Questions to consider on time</vt:lpstr>
      <vt:lpstr>Questions to consider on dynamics</vt:lpstr>
      <vt:lpstr>Process of abstraction to develop a motif</vt:lpstr>
      <vt:lpstr>Learning sequence 3 – Composition –structuring the dance film</vt:lpstr>
      <vt:lpstr>Learning intentions and success criteria (3)</vt:lpstr>
      <vt:lpstr>Revision of motif and phrase</vt:lpstr>
      <vt:lpstr>Structuring the dance (1)</vt:lpstr>
      <vt:lpstr>Planning to structure movement</vt:lpstr>
      <vt:lpstr>Planning and structuring sentences</vt:lpstr>
      <vt:lpstr>From planning to composing phrases</vt:lpstr>
      <vt:lpstr>Sequencing</vt:lpstr>
      <vt:lpstr>Evaluating structure – sequencing it all together</vt:lpstr>
      <vt:lpstr>Formative check-in opportunity 2</vt:lpstr>
      <vt:lpstr>Capturing movement phrases</vt:lpstr>
      <vt:lpstr>Camera shots</vt:lpstr>
      <vt:lpstr>Camera shots activity</vt:lpstr>
      <vt:lpstr>Camera angles (1)</vt:lpstr>
      <vt:lpstr>Camera angles (2)</vt:lpstr>
      <vt:lpstr>Camera angles (3)</vt:lpstr>
      <vt:lpstr>Camera angles (4)</vt:lpstr>
      <vt:lpstr>Camera angles (5)</vt:lpstr>
      <vt:lpstr>Camera angles (6) </vt:lpstr>
      <vt:lpstr>Camera angles activity</vt:lpstr>
      <vt:lpstr>Camera movement</vt:lpstr>
      <vt:lpstr> Types of camera movements </vt:lpstr>
      <vt:lpstr>Framing</vt:lpstr>
      <vt:lpstr>Camera movement exploration activity</vt:lpstr>
      <vt:lpstr>Take the shot planning activity  (1)</vt:lpstr>
      <vt:lpstr>Take the shot planning activity (2)  </vt:lpstr>
      <vt:lpstr> Storyboarding </vt:lpstr>
      <vt:lpstr>Storyboard template and tips</vt:lpstr>
      <vt:lpstr>Formative check-in opportunity 3</vt:lpstr>
      <vt:lpstr>Take the shot physical activity   </vt:lpstr>
      <vt:lpstr>Learning sequence 4 – Composition –editing the dance film</vt:lpstr>
      <vt:lpstr>Learning intentions and success criteria (4)</vt:lpstr>
      <vt:lpstr>Structuring the dance (2)</vt:lpstr>
      <vt:lpstr>Sections in dance</vt:lpstr>
      <vt:lpstr>Editing your dance film</vt:lpstr>
      <vt:lpstr>Shot duration</vt:lpstr>
      <vt:lpstr>Shot analysis</vt:lpstr>
      <vt:lpstr>What does a motif look like in dance film?</vt:lpstr>
      <vt:lpstr>Editing mistakes and how to avoid them (1)</vt:lpstr>
      <vt:lpstr>Editing mistakes and how to avoid them (2)</vt:lpstr>
      <vt:lpstr>Changing location and transitions </vt:lpstr>
      <vt:lpstr>Changing location and transitions – crosscutting </vt:lpstr>
      <vt:lpstr>Changing location and transitions – circling</vt:lpstr>
      <vt:lpstr>Changing location and transitions – jump cutting</vt:lpstr>
      <vt:lpstr>Changing location and transitions – viewing activity</vt:lpstr>
      <vt:lpstr>Changing location and transition – practical activity</vt:lpstr>
      <vt:lpstr>Transitional and stylistic editing techniques (1)</vt:lpstr>
      <vt:lpstr>Transitional and stylistic editing techniques (2) </vt:lpstr>
      <vt:lpstr>Reflect on the manipulation of space, time and dynamics </vt:lpstr>
      <vt:lpstr>Film festival</vt:lpstr>
      <vt:lpstr>Learning sequence 5 – Appreciation –analysing dance on film</vt:lpstr>
      <vt:lpstr>Learning intentions and success criteria (5)</vt:lpstr>
      <vt:lpstr>Sergio Reis and CDK Company</vt:lpstr>
      <vt:lpstr>Somebody That I Used To Know</vt:lpstr>
      <vt:lpstr>Film versus live performance</vt:lpstr>
      <vt:lpstr>Debate </vt:lpstr>
      <vt:lpstr>Debate structure</vt:lpstr>
      <vt:lpstr>Agree</vt:lpstr>
      <vt:lpstr>Disagree</vt:lpstr>
      <vt:lpstr>Breaking down an essay question</vt:lpstr>
      <vt:lpstr>Analysing space and film techniques in a work (1)</vt:lpstr>
      <vt:lpstr>Analysing space and film techniques in a work (2)</vt:lpstr>
      <vt:lpstr>Writing about movement (1)</vt:lpstr>
      <vt:lpstr>Writing about movement (2)</vt:lpstr>
      <vt:lpstr>Strengthening your dance language </vt:lpstr>
      <vt:lpstr>Activity – I do, we do, you do</vt:lpstr>
      <vt:lpstr>Space analysis – ‘I do’ (1) </vt:lpstr>
      <vt:lpstr>Space analysis – ‘I do’ (2) </vt:lpstr>
      <vt:lpstr>Space analysis – ‘I do’ (1)</vt:lpstr>
      <vt:lpstr>Space analysis – ‘I do’ (2)</vt:lpstr>
      <vt:lpstr>PEEL paragraph writing scaffold</vt:lpstr>
      <vt:lpstr>PEEL paragraph example</vt:lpstr>
      <vt:lpstr>PEEL paragraph example deconstructed</vt:lpstr>
      <vt:lpstr>Space analysis – ‘we do’ (1)</vt:lpstr>
      <vt:lpstr>Space analysis – ‘we do’ (2)</vt:lpstr>
      <vt:lpstr>PEEL paragraph – ‘we do’</vt:lpstr>
      <vt:lpstr>‘Writing independently – ‘you do’</vt:lpstr>
      <vt:lpstr>Formative check-in opportunity (4)</vt:lpstr>
      <vt:lpstr>Essay structure – introduction </vt:lpstr>
      <vt:lpstr>Developing a thesis statement </vt:lpstr>
      <vt:lpstr>Essay structure – body paragraphs </vt:lpstr>
      <vt:lpstr>Essay structure – conclusion </vt:lpstr>
      <vt:lpstr>Essay scaffold</vt:lpstr>
      <vt:lpstr>Glossary (1)</vt:lpstr>
      <vt:lpstr>Glossary (2)</vt:lpstr>
      <vt:lpstr>References (1)</vt:lpstr>
      <vt:lpstr>References (2)</vt:lpstr>
      <vt:lpstr>References (3)</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Dance through the lens – slide deck – Dance, Stage 5</dc:title>
  <dc:creator>NSW Department of Education</dc:creator>
  <dcterms:created xsi:type="dcterms:W3CDTF">2026-02-12T00:39:51Z</dcterms:created>
  <dcterms:modified xsi:type="dcterms:W3CDTF">2026-02-13T05:23:09Z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2026-02-12T00:40:36Z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27b571f0-3e75-4dbc-b13b-036ffca7cdc4</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y fmtid="{D5CDD505-2E9C-101B-9397-08002B2CF9AE}" pid="10" name="MediaServiceImageTags">
    <vt:lpwstr/>
  </property>
  <property fmtid="{D5CDD505-2E9C-101B-9397-08002B2CF9AE}" pid="11" name="ContentTypeId">
    <vt:lpwstr>0x0101004A1D8124FFB2A1438B815462E05615AB</vt:lpwstr>
  </property>
</Properties>
</file>