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150.xml" ContentType="application/vnd.openxmlformats-officedocument.presentationml.slide+xml"/>
  <Override PartName="/ppt/slides/slide160.xml" ContentType="application/vnd.openxmlformats-officedocument.presentationml.slide+xml"/>
  <Override PartName="/ppt/slides/slide140.xml" ContentType="application/vnd.openxmlformats-officedocument.presentationml.slide+xml"/>
  <Override PartName="/ppt/slideLayouts/slideLayout80.xml" ContentType="application/vnd.openxmlformats-officedocument.presentationml.slideLayout+xml"/>
  <Override PartName="/ppt/comments/modernComment_671E_31925BF4.xml" ContentType="application/vnd.ms-powerpoint.comments+xml"/>
  <Override PartName="/ppt/slideLayouts/slideLayout50.xml" ContentType="application/vnd.openxmlformats-officedocument.presentationml.slideLayout+xml"/>
  <Override PartName="/ppt/comments/modernComment_67A5_39900892.xml" ContentType="application/vnd.ms-powerpoint.comments+xml"/>
  <Override PartName="/ppt/slideMasters/slideMaster10.xml" ContentType="application/vnd.openxmlformats-officedocument.presentationml.slideMaster+xml"/>
  <Override PartName="/ppt/theme/theme10.xml" ContentType="application/vnd.openxmlformats-officedocument.theme+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8"/>
  </p:notesMasterIdLst>
  <p:handoutMasterIdLst>
    <p:handoutMasterId r:id="rId69"/>
  </p:handoutMasterIdLst>
  <p:sldIdLst>
    <p:sldId id="26381" r:id="rId5"/>
    <p:sldId id="26505" r:id="rId6"/>
    <p:sldId id="26393" r:id="rId7"/>
    <p:sldId id="271" r:id="rId8"/>
    <p:sldId id="26383" r:id="rId9"/>
    <p:sldId id="26523" r:id="rId10"/>
    <p:sldId id="26389" r:id="rId11"/>
    <p:sldId id="26561" r:id="rId12"/>
    <p:sldId id="26391" r:id="rId13"/>
    <p:sldId id="26525" r:id="rId14"/>
    <p:sldId id="26524" r:id="rId15"/>
    <p:sldId id="26562" r:id="rId16"/>
    <p:sldId id="26563" r:id="rId17"/>
    <p:sldId id="26533" r:id="rId18"/>
    <p:sldId id="26398" r:id="rId19"/>
    <p:sldId id="26560" r:id="rId20"/>
    <p:sldId id="26532" r:id="rId21"/>
    <p:sldId id="26386" r:id="rId22"/>
    <p:sldId id="26516" r:id="rId23"/>
    <p:sldId id="26385" r:id="rId24"/>
    <p:sldId id="26534" r:id="rId25"/>
    <p:sldId id="26535" r:id="rId26"/>
    <p:sldId id="26539" r:id="rId27"/>
    <p:sldId id="26508" r:id="rId28"/>
    <p:sldId id="26536" r:id="rId29"/>
    <p:sldId id="26538" r:id="rId30"/>
    <p:sldId id="26554" r:id="rId31"/>
    <p:sldId id="26555" r:id="rId32"/>
    <p:sldId id="26556" r:id="rId33"/>
    <p:sldId id="26557" r:id="rId34"/>
    <p:sldId id="26531" r:id="rId35"/>
    <p:sldId id="26551" r:id="rId36"/>
    <p:sldId id="26540" r:id="rId37"/>
    <p:sldId id="26553" r:id="rId38"/>
    <p:sldId id="26545" r:id="rId39"/>
    <p:sldId id="26546" r:id="rId40"/>
    <p:sldId id="26547" r:id="rId41"/>
    <p:sldId id="26550" r:id="rId42"/>
    <p:sldId id="26548" r:id="rId43"/>
    <p:sldId id="26552" r:id="rId44"/>
    <p:sldId id="26519" r:id="rId45"/>
    <p:sldId id="26558" r:id="rId46"/>
    <p:sldId id="26559" r:id="rId47"/>
    <p:sldId id="385" r:id="rId48"/>
    <p:sldId id="345" r:id="rId49"/>
    <p:sldId id="407" r:id="rId50"/>
    <p:sldId id="408" r:id="rId51"/>
    <p:sldId id="473" r:id="rId52"/>
    <p:sldId id="539" r:id="rId53"/>
    <p:sldId id="415" r:id="rId54"/>
    <p:sldId id="530" r:id="rId55"/>
    <p:sldId id="376" r:id="rId56"/>
    <p:sldId id="400" r:id="rId57"/>
    <p:sldId id="403" r:id="rId58"/>
    <p:sldId id="402" r:id="rId59"/>
    <p:sldId id="464" r:id="rId60"/>
    <p:sldId id="401" r:id="rId61"/>
    <p:sldId id="531" r:id="rId62"/>
    <p:sldId id="526" r:id="rId63"/>
    <p:sldId id="360" r:id="rId64"/>
    <p:sldId id="26573" r:id="rId65"/>
    <p:sldId id="26574" r:id="rId66"/>
    <p:sldId id="361" r:id="rId67"/>
  </p:sldIdLst>
  <p:sldSz cx="12192000" cy="6858000"/>
  <p:notesSz cx="6858000" cy="9144000"/>
  <p:embeddedFontLst>
    <p:embeddedFont>
      <p:font typeface="Montserrat" panose="00000500000000000000" pitchFamily="2" charset="0"/>
      <p:regular r:id="rId70"/>
      <p:bold r:id="rId71"/>
      <p:italic r:id="rId72"/>
      <p:boldItalic r:id="rId73"/>
    </p:embeddedFont>
    <p:embeddedFont>
      <p:font typeface="Public Sans" pitchFamily="2" charset="0"/>
      <p:regular r:id="rId74"/>
      <p:bold r:id="rId75"/>
      <p:italic r:id="rId76"/>
      <p:boldItalic r:id="rId77"/>
    </p:embeddedFont>
    <p:embeddedFont>
      <p:font typeface="Public Sans Light" pitchFamily="2" charset="0"/>
      <p:regular r:id="rId78"/>
      <p:italic r:id="rId79"/>
    </p:embeddedFont>
    <p:embeddedFont>
      <p:font typeface="Roboto" panose="02000000000000000000" pitchFamily="2" charset="0"/>
      <p:regular r:id="rId80"/>
      <p:bold r:id="rId81"/>
      <p:italic r:id="rId82"/>
      <p:boldItalic r:id="rId8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Title and contents" id="{D5A8010D-981F-43AA-A0D6-182EC53CAA84}">
          <p14:sldIdLst>
            <p14:sldId id="26505"/>
            <p14:sldId id="26393"/>
          </p14:sldIdLst>
        </p14:section>
        <p14:section name="Learning sequence 1" id="{368A8FDE-F406-4C19-AC12-D823BA1DDB1B}">
          <p14:sldIdLst>
            <p14:sldId id="271"/>
            <p14:sldId id="26383"/>
            <p14:sldId id="26523"/>
            <p14:sldId id="26389"/>
            <p14:sldId id="26561"/>
            <p14:sldId id="26391"/>
            <p14:sldId id="26525"/>
            <p14:sldId id="26524"/>
            <p14:sldId id="26562"/>
            <p14:sldId id="26563"/>
            <p14:sldId id="26533"/>
            <p14:sldId id="26398"/>
            <p14:sldId id="26560"/>
            <p14:sldId id="26532"/>
            <p14:sldId id="26386"/>
            <p14:sldId id="26516"/>
            <p14:sldId id="26385"/>
            <p14:sldId id="26534"/>
            <p14:sldId id="26535"/>
            <p14:sldId id="26539"/>
            <p14:sldId id="26508"/>
            <p14:sldId id="26536"/>
            <p14:sldId id="26538"/>
            <p14:sldId id="26554"/>
            <p14:sldId id="26555"/>
            <p14:sldId id="26556"/>
            <p14:sldId id="26557"/>
          </p14:sldIdLst>
        </p14:section>
        <p14:section name="Learning sequence 2" id="{E9225D44-D759-4107-A7F8-5F5A5534BBB0}">
          <p14:sldIdLst>
            <p14:sldId id="26531"/>
            <p14:sldId id="26551"/>
            <p14:sldId id="26540"/>
            <p14:sldId id="26553"/>
            <p14:sldId id="26545"/>
            <p14:sldId id="26546"/>
            <p14:sldId id="26547"/>
            <p14:sldId id="26550"/>
            <p14:sldId id="26548"/>
            <p14:sldId id="26552"/>
          </p14:sldIdLst>
        </p14:section>
        <p14:section name="Revision slides" id="{D40FAA6E-3677-491E-8945-206660D4602B}">
          <p14:sldIdLst>
            <p14:sldId id="26519"/>
            <p14:sldId id="26558"/>
            <p14:sldId id="26559"/>
            <p14:sldId id="385"/>
            <p14:sldId id="345"/>
            <p14:sldId id="407"/>
            <p14:sldId id="408"/>
            <p14:sldId id="473"/>
            <p14:sldId id="539"/>
            <p14:sldId id="415"/>
            <p14:sldId id="530"/>
            <p14:sldId id="376"/>
            <p14:sldId id="400"/>
            <p14:sldId id="403"/>
            <p14:sldId id="402"/>
            <p14:sldId id="464"/>
            <p14:sldId id="401"/>
            <p14:sldId id="531"/>
            <p14:sldId id="526"/>
            <p14:sldId id="360"/>
            <p14:sldId id="26573"/>
            <p14:sldId id="26574"/>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3CF2E9"/>
    <a:srgbClr val="B4C9E6"/>
    <a:srgbClr val="B7E9F7"/>
    <a:srgbClr val="AAE26C"/>
    <a:srgbClr val="F5A5C3"/>
    <a:srgbClr val="F5CF8B"/>
    <a:srgbClr val="CF96EE"/>
    <a:srgbClr val="CFEFAB"/>
    <a:srgbClr val="EDF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3AFDA-E2BC-4CE3-A8F5-3E6AD6524F70}" v="2" dt="2025-06-23T04:12:29.81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4"/>
    <p:restoredTop sz="81235" autoAdjust="0"/>
  </p:normalViewPr>
  <p:slideViewPr>
    <p:cSldViewPr snapToGrid="0">
      <p:cViewPr varScale="1">
        <p:scale>
          <a:sx n="100" d="100"/>
          <a:sy n="100" d="100"/>
        </p:scale>
        <p:origin x="762"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font" Target="fonts/font13.fntdata"/><Relationship Id="rId19" Type="http://schemas.openxmlformats.org/officeDocument/2006/relationships/slide" Target="slides/slide15.xml"/></Relationships>
</file>

<file path=ppt/comments/modernComment_671E_31925BF4.xml><?xml version="1.0" encoding="utf-8"?>
<p188:cmLst xmlns:a="http://schemas.openxmlformats.org/drawingml/2006/main" xmlns:r="http://schemas.openxmlformats.org/officeDocument/2006/relationships" xmlns:p188="http://schemas.microsoft.com/office/powerpoint/2018/8/main">
  <p188:cm id="{B03D0646-8687-4ABD-90B1-E2AB75C71A9E}" authorId="{5796E598-83DE-8CC2-30A8-46D75394BA84}" status="resolved" created="2025-05-19T03:57:48.845" complete="100000">
    <pc:sldMkLst xmlns:pc="http://schemas.microsoft.com/office/powerpoint/2013/main/command">
      <pc:docMk/>
      <pc:sldMk cId="831675380" sldId="26398"/>
    </pc:sldMkLst>
    <p188:txBody>
      <a:bodyPr/>
      <a:lstStyle/>
      <a:p>
        <a:r>
          <a:rPr lang="en-AU"/>
          <a:t>I’m not sure how the arrows are meant to work? It takes me back to the KWLH slide which doesn’t seem quite right? [@Julia Livingston] </a:t>
        </a:r>
      </a:p>
    </p188:txBody>
  </p188:cm>
</p188:cmLst>
</file>

<file path=ppt/comments/modernComment_67A5_39900892.xml><?xml version="1.0" encoding="utf-8"?>
<p188:cmLst xmlns:a="http://schemas.openxmlformats.org/drawingml/2006/main" xmlns:r="http://schemas.openxmlformats.org/officeDocument/2006/relationships" xmlns:p188="http://schemas.microsoft.com/office/powerpoint/2018/8/main">
  <p188:cm id="{B3519400-CE93-420B-A00C-057B809D6270}" authorId="{C8F77E16-A325-9503-D005-13C3C68373FE}" status="resolved" created="2025-05-06T00:59:34.697" complete="100000">
    <ac:deMkLst xmlns:ac="http://schemas.microsoft.com/office/drawing/2013/main/command">
      <pc:docMk xmlns:pc="http://schemas.microsoft.com/office/powerpoint/2013/main/command"/>
      <pc:sldMk xmlns:pc="http://schemas.microsoft.com/office/powerpoint/2013/main/command" cId="965740690" sldId="26533"/>
      <ac:graphicFrameMk id="7" creationId="{6EF9A7E2-3AB2-96B4-97C5-746A4237396A}"/>
    </ac:deMkLst>
    <p188:txBody>
      <a:bodyPr/>
      <a:lstStyle/>
      <a:p>
        <a:r>
          <a:rPr lang="en-AU"/>
          <a:t>Not quite right - maybe change to narrative, relationship with audience, costume, set, music, (theatrical elements)</a:t>
        </a:r>
      </a:p>
    </p188:txBody>
  </p188:cm>
  <p188:cm id="{A20A2EA4-892E-4664-98F8-FECA579931B4}" authorId="{5796E598-83DE-8CC2-30A8-46D75394BA84}" status="resolved" created="2025-05-20T00:47:54.442" complete="100000">
    <pc:sldMkLst xmlns:pc="http://schemas.microsoft.com/office/powerpoint/2013/main/command">
      <pc:docMk/>
      <pc:sldMk cId="965740690" sldId="26533"/>
    </pc:sldMkLst>
    <p188:txBody>
      <a:bodyPr/>
      <a:lstStyle/>
      <a:p>
        <a:r>
          <a:rPr lang="en-AU"/>
          <a:t>This feels like a lot of info on one slide - do you think it’s worth splitting across two? Also there’s nothing about movement, should there be?</a:t>
        </a:r>
      </a:p>
    </p188:txBody>
  </p188:cm>
  <p188:cm id="{DB0E14D2-2BEE-441D-B214-B2B8D2F80CDE}" authorId="{CEB87279-0F86-5C5C-D4CD-07E8FF92D890}" status="resolved" created="2025-06-06T03:08:33.472" complete="100000">
    <ac:txMkLst xmlns:ac="http://schemas.microsoft.com/office/drawing/2013/main/command">
      <pc:docMk xmlns:pc="http://schemas.microsoft.com/office/powerpoint/2013/main/command"/>
      <pc:sldMk xmlns:pc="http://schemas.microsoft.com/office/powerpoint/2013/main/command" cId="965740690" sldId="26533"/>
      <ac:spMk id="14" creationId="{695421AE-6B0B-8F4F-865F-682674CB5D7E}"/>
      <ac:txMk cp="0" len="42">
        <ac:context len="43" hash="3038878990"/>
      </ac:txMk>
    </ac:txMkLst>
    <p188:pos x="4916851" y="747179"/>
    <p188:txBody>
      <a:bodyPr/>
      <a:lstStyle/>
      <a:p>
        <a:r>
          <a:rPr lang="en-AU"/>
          <a:t>I was confused - should this be 1.3b?</a:t>
        </a:r>
      </a:p>
    </p188:txBody>
  </p188:cm>
  <p188:cm id="{0397239C-6B24-484C-8590-7ADE86BF440B}" authorId="{CEB87279-0F86-5C5C-D4CD-07E8FF92D890}" status="resolved" created="2025-06-06T03:08:59.871" complete="100000">
    <ac:txMkLst xmlns:ac="http://schemas.microsoft.com/office/drawing/2013/main/command">
      <pc:docMk xmlns:pc="http://schemas.microsoft.com/office/powerpoint/2013/main/command"/>
      <pc:sldMk xmlns:pc="http://schemas.microsoft.com/office/powerpoint/2013/main/command" cId="965740690" sldId="26533"/>
      <ac:spMk id="15" creationId="{468B22EC-8A91-5F35-41B0-20D9348B4498}"/>
      <ac:txMk cp="45" len="13">
        <ac:context len="59" hash="2463972669"/>
      </ac:txMk>
    </ac:txMkLst>
    <p188:pos x="6374176" y="751564"/>
    <p188:txBody>
      <a:bodyPr/>
      <a:lstStyle/>
      <a:p>
        <a:r>
          <a:rPr lang="en-AU"/>
          <a:t>1.3c?</a:t>
        </a:r>
      </a:p>
    </p188:txBody>
    <p188:extLst>
      <p:ext xmlns:p="http://schemas.openxmlformats.org/presentationml/2006/main" uri="{57CB4572-C831-44C2-8A1C-0ADB6CCDFE69}">
        <p223:reactions xmlns:p223="http://schemas.microsoft.com/office/powerpoint/2022/03/main">
          <p223:rxn type="👍">
            <p223:instance time="2025-06-06T05:11:45.829" authorId="{5F3EE69A-373F-DE2D-94B7-5DED76056204}"/>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8575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79557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0641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Description of the music could include: mood, atmosphere, instruments, tempo (fast/slow/accelerating/decelerating), accents, duration (long/short sounds)</a:t>
            </a:r>
          </a:p>
          <a:p>
            <a:r>
              <a:rPr lang="en-AU"/>
              <a:t>Description of the movement could include: body skills (turns, balances, elevations, falls, locomotor sequences, axial movement), kicks/leg extensions, the manipulation of the elements of dance (space, time and dynamics), aspects of performance quality (focus, projection, commitment and confidence, kinaesthetic awareness)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24367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To navigate to the slides 1.3b and 1.3c, press ctrl + click on the black arrows. A visual reference of the slide is also included.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51855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a:t>
            </a:r>
            <a:endParaRPr lang="en-AU"/>
          </a:p>
          <a:p>
            <a:r>
              <a:rPr lang="en-AU"/>
              <a:t>To navigate to the slides 1.3a and 1.3c, press ctrl + click on the black arrows. A visual reference of the slide is also included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474584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1D515-4332-1E32-49EA-9D4571601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D5B22-5CC4-F8DA-8FC8-49C11374E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EE222-6904-44D5-FC04-1619F5173F0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To navigate to the slides 1.3a and 1.3b, press ctrl + click on the black arrows. A visual reference of the slide is also included</a:t>
            </a:r>
          </a:p>
          <a:p>
            <a:endParaRPr lang="en-AU"/>
          </a:p>
        </p:txBody>
      </p:sp>
      <p:sp>
        <p:nvSpPr>
          <p:cNvPr id="4" name="Slide Number Placeholder 3">
            <a:extLst>
              <a:ext uri="{FF2B5EF4-FFF2-40B4-BE49-F238E27FC236}">
                <a16:creationId xmlns:a16="http://schemas.microsoft.com/office/drawing/2014/main" id="{841EC44B-07CB-46D6-A631-8DA32BFF18BE}"/>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728141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40532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892571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902DC-1F09-1D54-A26B-D083653F2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E7CB0-186C-9471-53C4-22B2B0FB7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773BF-42F4-E7EB-26BF-212FDF68B0D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This is a sample completed conventions of musical theatre mind map that could be used in the classroom to prompt further discussion. </a:t>
            </a:r>
          </a:p>
        </p:txBody>
      </p:sp>
      <p:sp>
        <p:nvSpPr>
          <p:cNvPr id="4" name="Slide Number Placeholder 3">
            <a:extLst>
              <a:ext uri="{FF2B5EF4-FFF2-40B4-BE49-F238E27FC236}">
                <a16:creationId xmlns:a16="http://schemas.microsoft.com/office/drawing/2014/main" id="{08CB976A-5FBD-AA61-557C-417151342E63}"/>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2694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65648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2431-64B3-F3B3-DD06-CD2F42D1D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08AF0-7F37-D6DA-1D2B-BFFB140C5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53B3D-5B38-8696-6719-1FDC07EC032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This is a sample completed performance protocols in the context of musical theatre spider map that could be used in the classroom to prompt further discussion. </a:t>
            </a:r>
          </a:p>
          <a:p>
            <a:endParaRPr lang="en-AU"/>
          </a:p>
        </p:txBody>
      </p:sp>
      <p:sp>
        <p:nvSpPr>
          <p:cNvPr id="4" name="Slide Number Placeholder 3">
            <a:extLst>
              <a:ext uri="{FF2B5EF4-FFF2-40B4-BE49-F238E27FC236}">
                <a16:creationId xmlns:a16="http://schemas.microsoft.com/office/drawing/2014/main" id="{6E0BFE33-A223-1FAC-4949-D9FD46EFACAE}"/>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75130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This template is for teachers to use to introduce the musical(s) that are explored as part of activity 1.4. The narrative/key moments of the musical could be presented using text and/or a video sample.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22126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A485-B7A9-68FB-6316-3C54F9419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BA204-EB4B-1EB3-A968-849FA5965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006D9-4288-DB42-C3E0-7F490A3368C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C69F314-4CE9-6DB5-4AD2-EF8CBDF6D9A8}"/>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66364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C0ECF-B393-0336-26EB-263D8C48F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3A4A2-70A0-2DFC-8784-55F72201D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3DD60-413A-0E64-CA5A-5A867B7DD56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This is a sample of some resources for the screen musical </a:t>
            </a:r>
            <a:r>
              <a:rPr lang="en-AU" i="1"/>
              <a:t>Wicked (2024)</a:t>
            </a:r>
            <a:r>
              <a:rPr lang="en-AU"/>
              <a:t> that could be used to support the teaching and learning of activity 1.6.</a:t>
            </a:r>
          </a:p>
          <a:p>
            <a:r>
              <a:rPr lang="en-AU"/>
              <a:t>The teacher may wish to explore an alternate screen musical(s). Some suggestions have been included in this slide deck. </a:t>
            </a:r>
          </a:p>
        </p:txBody>
      </p:sp>
      <p:sp>
        <p:nvSpPr>
          <p:cNvPr id="4" name="Slide Number Placeholder 3">
            <a:extLst>
              <a:ext uri="{FF2B5EF4-FFF2-40B4-BE49-F238E27FC236}">
                <a16:creationId xmlns:a16="http://schemas.microsoft.com/office/drawing/2014/main" id="{3A5854F2-1081-C813-851D-DD19A327F4D8}"/>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920307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0DB3-F2B7-B201-1E38-24AB50213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98354-2269-D32F-E9A6-1D56B7EC1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523AC-3526-AA7B-57C6-CBEAB2D42F3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This is a sample completed introduction for Wicked (2024) as part of activity 1.6.</a:t>
            </a:r>
          </a:p>
        </p:txBody>
      </p:sp>
      <p:sp>
        <p:nvSpPr>
          <p:cNvPr id="4" name="Slide Number Placeholder 3">
            <a:extLst>
              <a:ext uri="{FF2B5EF4-FFF2-40B4-BE49-F238E27FC236}">
                <a16:creationId xmlns:a16="http://schemas.microsoft.com/office/drawing/2014/main" id="{79A1976F-1319-385F-E013-0875AE794F48}"/>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85565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C4F4B-415D-5F31-0AA3-8E529AE73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2EEB8-EFE9-7A94-B24C-4A25496F4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B2588-EC8F-C443-A64D-E7A818629366}"/>
              </a:ext>
            </a:extLst>
          </p:cNvPr>
          <p:cNvSpPr>
            <a:spLocks noGrp="1"/>
          </p:cNvSpPr>
          <p:nvPr>
            <p:ph type="body" idx="1"/>
          </p:nvPr>
        </p:nvSpPr>
        <p:spPr/>
        <p:txBody>
          <a:bodyPr/>
          <a:lstStyle/>
          <a:p>
            <a:r>
              <a:rPr lang="en-AU" b="1" dirty="0"/>
              <a:t>Note for teachers: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is a sample completed introduction for Wicked (2024) as part of activity 1.5 in the sample Stage 5 Dance unit – That’s a wrap!. </a:t>
            </a:r>
          </a:p>
          <a:p>
            <a:r>
              <a:rPr lang="en-AU" b="1" dirty="0"/>
              <a:t> </a:t>
            </a:r>
            <a:endParaRPr lang="en-AU" dirty="0"/>
          </a:p>
        </p:txBody>
      </p:sp>
      <p:sp>
        <p:nvSpPr>
          <p:cNvPr id="4" name="Slide Number Placeholder 3">
            <a:extLst>
              <a:ext uri="{FF2B5EF4-FFF2-40B4-BE49-F238E27FC236}">
                <a16:creationId xmlns:a16="http://schemas.microsoft.com/office/drawing/2014/main" id="{AE814581-FFC1-539E-4099-F10D6FDC524C}"/>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43534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for teachers: </a:t>
            </a:r>
            <a:endParaRPr lang="en-AU" dirty="0"/>
          </a:p>
          <a:p>
            <a:r>
              <a:rPr lang="en-AU" dirty="0"/>
              <a:t>This is a sample of some resources for the screen musical </a:t>
            </a:r>
            <a:r>
              <a:rPr lang="en-AU" i="1" dirty="0"/>
              <a:t>The Greatest Showman (2017)</a:t>
            </a:r>
            <a:r>
              <a:rPr lang="en-AU" dirty="0"/>
              <a:t> that could be used to support the teaching and learning of activity 1.6 in the Stage 5 Dance (Year 9) – sample unit ‘That’s a wrap!’. </a:t>
            </a:r>
          </a:p>
          <a:p>
            <a:r>
              <a:rPr lang="en-AU" dirty="0"/>
              <a:t>The teacher may wish to explore an alternate screen musical(s). Some suggestions have been included in this slide deck.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192204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for teachers: </a:t>
            </a:r>
            <a:endParaRPr lang="en-AU" dirty="0"/>
          </a:p>
          <a:p>
            <a:r>
              <a:rPr lang="en-AU" dirty="0"/>
              <a:t>This is a sample of some resources for the screen musical </a:t>
            </a:r>
            <a:r>
              <a:rPr lang="en-AU" i="1" dirty="0"/>
              <a:t>In the Heights (2021)</a:t>
            </a:r>
            <a:r>
              <a:rPr lang="en-AU" dirty="0"/>
              <a:t> that could be used to support the teaching and learning of activity 1.6 in the Stage 5 Dance (Year 9) – sample unit ‘That’s a wrap!’. </a:t>
            </a:r>
          </a:p>
          <a:p>
            <a:r>
              <a:rPr lang="en-AU" dirty="0"/>
              <a:t>The teacher may wish to explore an alternate screen musical(s). Some suggestions have been included in this slide deck.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480133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for teachers: </a:t>
            </a:r>
            <a:endParaRPr lang="en-AU" dirty="0"/>
          </a:p>
          <a:p>
            <a:r>
              <a:rPr lang="en-AU" dirty="0"/>
              <a:t>This is a sample of some resources for the screen musical </a:t>
            </a:r>
            <a:r>
              <a:rPr lang="en-AU" i="1" dirty="0"/>
              <a:t>Matilda (2022)</a:t>
            </a:r>
            <a:r>
              <a:rPr lang="en-AU" dirty="0"/>
              <a:t> that could be used to support the teaching and learning of activity 1.6 in the Stage 5 Dance (Year 9) – sample unit ‘That’s a wrap!’. </a:t>
            </a:r>
          </a:p>
          <a:p>
            <a:r>
              <a:rPr lang="en-AU" dirty="0"/>
              <a:t>The teacher may wish to explore an alternate screen musical(s). Some suggestions have been included in this slide deck.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13926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US">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a:latin typeface="Arial" panose="020B0604020202020204" pitchFamily="34" charset="0"/>
                <a:cs typeface="Arial" panose="020B0604020202020204" pitchFamily="34" charset="0"/>
              </a:rPr>
              <a:t>Interactive features can be viewed in slide show</a:t>
            </a:r>
          </a:p>
          <a:p>
            <a:endParaRPr lang="en-AU" b="1">
              <a:latin typeface="Arial" panose="020B0604020202020204" pitchFamily="34" charset="0"/>
              <a:cs typeface="Arial" panose="020B0604020202020204" pitchFamily="34" charset="0"/>
            </a:endParaRPr>
          </a:p>
          <a:p>
            <a:pPr marL="0" indent="0">
              <a:buFont typeface="Arial"/>
              <a:buNone/>
            </a:pPr>
            <a:endParaRPr lang="en-US">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for teachers: </a:t>
            </a:r>
            <a:endParaRPr lang="en-AU" dirty="0"/>
          </a:p>
          <a:p>
            <a:r>
              <a:rPr lang="en-AU" dirty="0"/>
              <a:t>This is a sample of some resources for the screen musical </a:t>
            </a:r>
            <a:r>
              <a:rPr lang="en-AU" i="1" dirty="0"/>
              <a:t>The Prom (2020)</a:t>
            </a:r>
            <a:r>
              <a:rPr lang="en-AU" dirty="0"/>
              <a:t> that could be used to support the teaching and learning of activity 1.6 in the Stage 5 Dance (Year 9) – sample unit ‘That’s a wrap!’. </a:t>
            </a:r>
          </a:p>
          <a:p>
            <a:r>
              <a:rPr lang="en-AU" dirty="0"/>
              <a:t>The teacher may wish to explore an alternate screen musical(s). Some suggestions have been included in this slide deck.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731974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A2B78-0C46-58B7-995A-CF55EDF63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E97B2-EA03-0731-D346-3EB33FA24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B3299-E54F-9AC4-6EA3-DAD32D1FE88A}"/>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0A4CF22B-713E-3FF0-9F51-B054FFB48028}"/>
              </a:ext>
            </a:extLst>
          </p:cNvPr>
          <p:cNvSpPr>
            <a:spLocks noGrp="1"/>
          </p:cNvSpPr>
          <p:nvPr>
            <p:ph type="sldNum" sz="quarter" idx="5"/>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323582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r>
              <a:rPr lang="en-AU"/>
              <a:t>This is a sample only and can be adapted.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3775599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r>
              <a:rPr lang="en-AU"/>
              <a:t>This is a sample only and can be adapted.</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568242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Some skills could include turns, falls, balance, elevation, locomotor, body articulation and transfer of weight. Some students may reference combinations of skills or a single skill relative to their own experience, knowledge and acquisition of skills. </a:t>
            </a:r>
          </a:p>
          <a:p>
            <a:r>
              <a:rPr lang="en-AU" sz="1600">
                <a:solidFill>
                  <a:schemeClr val="accent1"/>
                </a:solidFill>
              </a:rPr>
              <a:t>Aspects of dance technique and/or safe dance practice could include body awareness, control, strength, flexibility, coordination, endurance warm-up, cool-down, alignment, kinaesthetic awareness in relation to personal anatomical structure.</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3119768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sz="1600">
                <a:solidFill>
                  <a:schemeClr val="accent1"/>
                </a:solidFill>
              </a:rPr>
              <a:t>Aspects of performance quality could include focus, projection, musicality, quality of line, kinaesthetic awareness, commitment and confidence.</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4034289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following slides are to be used as per the needs of the school and student context to revise Stage 5 Dance Performance content.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418979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1370519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048190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43682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Teachers can download the Elements of dance posters from the Planning, programming and assessing in the creative arts website.</a:t>
            </a:r>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1543363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ublic Sans"/>
              </a:rPr>
              <a:t>This slide can be printed and completed as a worksheet.</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39215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1084684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1087784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1"/>
              <a:t>Note for teachers: </a:t>
            </a:r>
            <a:endParaRPr lang="en-AU" sz="1800"/>
          </a:p>
          <a:p>
            <a:pPr marL="0" indent="0">
              <a:buFont typeface="Arial" panose="020B0604020202020204" pitchFamily="34" charset="0"/>
              <a:buNone/>
            </a:pPr>
            <a:r>
              <a:rPr lang="en-AU" sz="1800">
                <a:effectLst/>
                <a:latin typeface="Arial" panose="020B0604020202020204" pitchFamily="34" charset="0"/>
                <a:ea typeface="Calibri" panose="020F0502020204030204" pitchFamily="34" charset="0"/>
              </a:rPr>
              <a:t>The video sample used in this activity references the musical film </a:t>
            </a:r>
            <a:r>
              <a:rPr lang="en-AU" sz="1800" i="1">
                <a:effectLst/>
                <a:latin typeface="Arial" panose="020B0604020202020204" pitchFamily="34" charset="0"/>
                <a:ea typeface="Calibri" panose="020F0502020204030204" pitchFamily="34" charset="0"/>
              </a:rPr>
              <a:t>Dear Evan Hansen </a:t>
            </a:r>
            <a:r>
              <a:rPr lang="en-AU" sz="1800">
                <a:effectLst/>
                <a:latin typeface="Arial" panose="020B0604020202020204" pitchFamily="34" charset="0"/>
                <a:ea typeface="Calibri" panose="020F0502020204030204" pitchFamily="34" charset="0"/>
              </a:rPr>
              <a:t>(2015) and briefly mentions that the subject matter explores teenage depression and suicide. It is advised teacher’s watch this prior to students’ and use professional judgement if this is appropriate for the students in their context.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59747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a:t>
            </a:r>
            <a:r>
              <a:rPr lang="en-AU" b="0"/>
              <a:t>: students are to access the video on 1.1a before completing this slide. You may like to show the video multiple times if it is appropriate for the class context.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76255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1F20-7D36-51C9-45C7-7A21BE096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37A7F-EFDB-9EFD-9AC4-1E1F65A35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F8AD2-0E48-F36D-261A-0FC42D17369E}"/>
              </a:ext>
            </a:extLst>
          </p:cNvPr>
          <p:cNvSpPr>
            <a:spLocks noGrp="1"/>
          </p:cNvSpPr>
          <p:nvPr>
            <p:ph type="body" idx="1"/>
          </p:nvPr>
        </p:nvSpPr>
        <p:spPr/>
        <p:txBody>
          <a:bodyPr/>
          <a:lstStyle/>
          <a:p>
            <a:r>
              <a:rPr lang="en-AU" b="1" dirty="0"/>
              <a:t>Note for teachers: </a:t>
            </a:r>
            <a:r>
              <a:rPr lang="en-AU" b="0" dirty="0"/>
              <a:t>this is a sample student response from accessing the video on 1.1a. Some additional answers can be found in the sample Stage 5 Dance unit – That’s a wrap. </a:t>
            </a:r>
            <a:endParaRPr lang="en-AU" dirty="0"/>
          </a:p>
        </p:txBody>
      </p:sp>
      <p:sp>
        <p:nvSpPr>
          <p:cNvPr id="4" name="Slide Number Placeholder 3">
            <a:extLst>
              <a:ext uri="{FF2B5EF4-FFF2-40B4-BE49-F238E27FC236}">
                <a16:creationId xmlns:a16="http://schemas.microsoft.com/office/drawing/2014/main" id="{9EDA4D86-54AE-617E-9CDF-75B842D03BDB}"/>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4938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8819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2" Type="http://schemas.openxmlformats.org/officeDocument/2006/relationships/slideLayout" Target="../slideLayouts/slideLayout20.xml"/><Relationship Id="rId1" Type="http://schemas.openxmlformats.org/officeDocument/2006/relationships/slideLayout" Target="../slideLayouts/slideLayout13.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atretrip.com/musical-theatre-time-period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performance.wengercorp.com/a-brief-history-of-musical-theater/#:~:text=Musical%20Theater%20is%20a%20relatively%20new%20concept%20in,this%2C%20opera%2C%20operetta%2C%20and%20vaudeville%20dominated%20the%20stage." TargetMode="External"/><Relationship Id="rId5" Type="http://schemas.openxmlformats.org/officeDocument/2006/relationships/hyperlink" Target="https://thesun.my/style-life/musical-theatre-s-history-and-timeline-FA9424601" TargetMode="External"/><Relationship Id="rId4" Type="http://schemas.openxmlformats.org/officeDocument/2006/relationships/hyperlink" Target="https://toxigon.com/evolution-of-musical-theat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heatretrip.com/musical-theatre-time-period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performance.wengercorp.com/a-brief-history-of-musical-theater/#:~:text=Musical%20Theater%20is%20a%20relatively%20new%20concept%20in,this%2C%20opera%2C%20operetta%2C%20and%20vaudeville%20dominated%20the%20stage." TargetMode="External"/><Relationship Id="rId5" Type="http://schemas.openxmlformats.org/officeDocument/2006/relationships/hyperlink" Target="https://thesun.my/style-life/musical-theatre-s-history-and-timeline-FA9424601" TargetMode="External"/><Relationship Id="rId4" Type="http://schemas.openxmlformats.org/officeDocument/2006/relationships/hyperlink" Target="https://toxigon.com/evolution-of-musical-theate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slide" Target="slide150.xml"/><Relationship Id="rId3" Type="http://schemas.openxmlformats.org/officeDocument/2006/relationships/image" Target="../media/image7.png"/><Relationship Id="rId7" Type="http://schemas.openxmlformats.org/officeDocument/2006/relationships/image" Target="../media/image90.png"/><Relationship Id="rId12"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5.xml"/><Relationship Id="rId11" Type="http://schemas.openxmlformats.org/officeDocument/2006/relationships/slide" Target="slide160.xml"/><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8.svg"/><Relationship Id="rId9" Type="http://schemas.openxmlformats.org/officeDocument/2006/relationships/slide" Target="slide16.xml"/></Relationships>
</file>

<file path=ppt/slides/_rels/slide140.xml.rels><?xml version="1.0" encoding="UTF-8" standalone="yes"?>
<Relationships xmlns="http://schemas.openxmlformats.org/package/2006/relationships"><Relationship Id="rId8" Type="http://schemas.openxmlformats.org/officeDocument/2006/relationships/slide" Target="slide150.xml"/><Relationship Id="rId3" Type="http://schemas.microsoft.com/office/2018/10/relationships/comments" Target="../comments/modernComment_67A5_39900892.xml"/><Relationship Id="rId7"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8.svg"/><Relationship Id="rId5" Type="http://schemas.openxmlformats.org/officeDocument/2006/relationships/image" Target="../media/image70.png"/><Relationship Id="rId4" Type="http://schemas.openxmlformats.org/officeDocument/2006/relationships/slide" Target="slide160.xml"/><Relationship Id="rId9" Type="http://schemas.openxmlformats.org/officeDocument/2006/relationships/image" Target="../media/image100.png"/></Relationships>
</file>

<file path=ppt/slides/_rels/slide15.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8.svg"/><Relationship Id="rId3" Type="http://schemas.openxmlformats.org/officeDocument/2006/relationships/slideLayout" Target="../slideLayouts/slideLayout8.xml"/><Relationship Id="rId7" Type="http://schemas.openxmlformats.org/officeDocument/2006/relationships/image" Target="../media/image12.png"/><Relationship Id="rId12" Type="http://schemas.openxmlformats.org/officeDocument/2006/relationships/image" Target="../media/image7.png"/><Relationship Id="rId17" Type="http://schemas.openxmlformats.org/officeDocument/2006/relationships/image" Target="../media/image140.png"/><Relationship Id="rId2" Type="http://schemas.openxmlformats.org/officeDocument/2006/relationships/video" Target="https://www.youtube.com/embed/LS3q0nStvKM?feature=oembed" TargetMode="External"/><Relationship Id="rId16" Type="http://schemas.openxmlformats.org/officeDocument/2006/relationships/slide" Target="slide160.xml"/><Relationship Id="rId1" Type="http://schemas.openxmlformats.org/officeDocument/2006/relationships/video" Target="https://www.youtube.com/embed/GX_D70NZ9Lo?feature=oembed" TargetMode="External"/><Relationship Id="rId6" Type="http://schemas.openxmlformats.org/officeDocument/2006/relationships/hyperlink" Target="https://www.youtube.com/watch?v=GX_D70NZ9Lo" TargetMode="External"/><Relationship Id="rId11" Type="http://schemas.openxmlformats.org/officeDocument/2006/relationships/slide" Target="slide16.xml"/><Relationship Id="rId5" Type="http://schemas.openxmlformats.org/officeDocument/2006/relationships/image" Target="../media/image11.jpeg"/><Relationship Id="rId10" Type="http://schemas.openxmlformats.org/officeDocument/2006/relationships/hyperlink" Target="https://www.youtube.com/watch?v=LS3q0nStvKM" TargetMode="External"/><Relationship Id="rId4" Type="http://schemas.openxmlformats.org/officeDocument/2006/relationships/notesSlide" Target="../notesSlides/notesSlide15.xml"/><Relationship Id="rId9" Type="http://schemas.openxmlformats.org/officeDocument/2006/relationships/image" Target="../media/image13.jpeg"/><Relationship Id="rId14" Type="http://schemas.openxmlformats.org/officeDocument/2006/relationships/image" Target="../media/image14.png"/></Relationships>
</file>

<file path=ppt/slides/_rels/slide150.xml.rels><?xml version="1.0" encoding="UTF-8" standalone="yes"?>
<Relationships xmlns="http://schemas.openxmlformats.org/package/2006/relationships"><Relationship Id="rId8" Type="http://schemas.openxmlformats.org/officeDocument/2006/relationships/hyperlink" Target="https://www.youtube.com/watch?v=GX_D70NZ9Lo" TargetMode="External"/><Relationship Id="rId13" Type="http://schemas.openxmlformats.org/officeDocument/2006/relationships/image" Target="../media/image130.png"/><Relationship Id="rId3" Type="http://schemas.openxmlformats.org/officeDocument/2006/relationships/slideLayout" Target="../slideLayouts/slideLayout80.xml"/><Relationship Id="rId7" Type="http://schemas.openxmlformats.org/officeDocument/2006/relationships/image" Target="../media/image11.jpeg"/><Relationship Id="rId12" Type="http://schemas.openxmlformats.org/officeDocument/2006/relationships/image" Target="../media/image8.svg"/><Relationship Id="rId2" Type="http://schemas.openxmlformats.org/officeDocument/2006/relationships/video" Target="https://www.youtube.com/embed/GX_D70NZ9Lo?feature=oembed" TargetMode="External"/><Relationship Id="rId1" Type="http://schemas.openxmlformats.org/officeDocument/2006/relationships/video" Target="https://www.youtube.com/embed/LS3q0nStvKM?feature=oembed" TargetMode="External"/><Relationship Id="rId6" Type="http://schemas.openxmlformats.org/officeDocument/2006/relationships/image" Target="../media/image13.jpeg"/><Relationship Id="rId11" Type="http://schemas.openxmlformats.org/officeDocument/2006/relationships/image" Target="../media/image70.png"/><Relationship Id="rId5" Type="http://schemas.microsoft.com/office/2018/10/relationships/comments" Target="../comments/modernComment_671E_31925BF4.xml"/><Relationship Id="rId15" Type="http://schemas.openxmlformats.org/officeDocument/2006/relationships/image" Target="../media/image140.png"/><Relationship Id="rId10" Type="http://schemas.openxmlformats.org/officeDocument/2006/relationships/slide" Target="slide160.xml"/><Relationship Id="rId4" Type="http://schemas.openxmlformats.org/officeDocument/2006/relationships/notesSlide" Target="../notesSlides/notesSlide15.xml"/><Relationship Id="rId9" Type="http://schemas.openxmlformats.org/officeDocument/2006/relationships/hyperlink" Target="https://www.youtube.com/watch?v=LS3q0nStvKM" TargetMode="External"/><Relationship Id="rId14" Type="http://schemas.openxmlformats.org/officeDocument/2006/relationships/slide" Target="slide140.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5.xml"/><Relationship Id="rId7"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slide" Target="slide150.xml"/><Relationship Id="rId11" Type="http://schemas.openxmlformats.org/officeDocument/2006/relationships/image" Target="../media/image160.png"/><Relationship Id="rId10" Type="http://schemas.openxmlformats.org/officeDocument/2006/relationships/slide" Target="slide140.xml"/><Relationship Id="rId4" Type="http://schemas.openxmlformats.org/officeDocument/2006/relationships/image" Target="../media/image15.png"/><Relationship Id="rId9" Type="http://schemas.openxmlformats.org/officeDocument/2006/relationships/image" Target="../media/image16.png"/></Relationships>
</file>

<file path=ppt/slides/_rels/slide160.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slide" Target="slide140.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CjxugyZCfuw&amp;list=RDkkjhqJ55I1I&amp;index=2" TargetMode="External"/><Relationship Id="rId13" Type="http://schemas.openxmlformats.org/officeDocument/2006/relationships/image" Target="../media/image20.jpeg"/><Relationship Id="rId3" Type="http://schemas.openxmlformats.org/officeDocument/2006/relationships/video" Target="https://www.youtube.com/embed/4ml1TkBWs8k?feature=oembed" TargetMode="External"/><Relationship Id="rId7" Type="http://schemas.openxmlformats.org/officeDocument/2006/relationships/image" Target="../media/image17.jpeg"/><Relationship Id="rId12" Type="http://schemas.openxmlformats.org/officeDocument/2006/relationships/hyperlink" Target="https://www.youtube.com/watch?v=4ml1TkBWs8k" TargetMode="External"/><Relationship Id="rId2" Type="http://schemas.openxmlformats.org/officeDocument/2006/relationships/video" Target="https://www.youtube.com/embed/0O2_6LfEmFE?feature=oembed" TargetMode="External"/><Relationship Id="rId1" Type="http://schemas.openxmlformats.org/officeDocument/2006/relationships/video" Target="https://www.youtube.com/embed/CjxugyZCfuw?feature=oembed" TargetMode="External"/><Relationship Id="rId6" Type="http://schemas.openxmlformats.org/officeDocument/2006/relationships/notesSlide" Target="../notesSlides/notesSlide17.xml"/><Relationship Id="rId11" Type="http://schemas.openxmlformats.org/officeDocument/2006/relationships/image" Target="../media/image19.jpeg"/><Relationship Id="rId5" Type="http://schemas.openxmlformats.org/officeDocument/2006/relationships/slideLayout" Target="../slideLayouts/slideLayout5.xml"/><Relationship Id="rId10" Type="http://schemas.openxmlformats.org/officeDocument/2006/relationships/hyperlink" Target="https://www.youtube.com/watch?v=0O2_6LfEmFE" TargetMode="External"/><Relationship Id="rId4" Type="http://schemas.openxmlformats.org/officeDocument/2006/relationships/video" Target="https://www.youtube.com/embed/m3ZtPvlQB2E?feature=oembed" TargetMode="External"/><Relationship Id="rId9" Type="http://schemas.openxmlformats.org/officeDocument/2006/relationships/image" Target="../media/image18.jpeg"/><Relationship Id="rId14" Type="http://schemas.openxmlformats.org/officeDocument/2006/relationships/hyperlink" Target="https://www.youtube.com/watch?v=m3ZtPvlQB2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s://www.youtube.com/watch?v=6COmYeLsz4c" TargetMode="External"/><Relationship Id="rId2" Type="http://schemas.openxmlformats.org/officeDocument/2006/relationships/slideLayout" Target="../slideLayouts/slideLayout5.xml"/><Relationship Id="rId1" Type="http://schemas.openxmlformats.org/officeDocument/2006/relationships/video" Target="https://www.youtube.com/embed/6COmYeLsz4c?feature=oembed" TargetMode="External"/><Relationship Id="rId6" Type="http://schemas.openxmlformats.org/officeDocument/2006/relationships/image" Target="../media/image21.jpeg"/><Relationship Id="rId5" Type="http://schemas.openxmlformats.org/officeDocument/2006/relationships/hyperlink" Target="https://www.whatsafterthemovie.com/summary/wicked" TargetMode="External"/><Relationship Id="rId4" Type="http://schemas.openxmlformats.org/officeDocument/2006/relationships/hyperlink" Target="https://www.youtube.com/playlist?list=PLVfChAjsg5xN4qr7ba2gJDoFeCUb_oG05"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ideo" Target="https://www.youtube.com/embed/6COmYeLsz4c?feature=oembed" TargetMode="External"/><Relationship Id="rId6" Type="http://schemas.openxmlformats.org/officeDocument/2006/relationships/hyperlink" Target="https://thecinemaholic.com/wicked-ending-explained/" TargetMode="External"/><Relationship Id="rId5" Type="http://schemas.openxmlformats.org/officeDocument/2006/relationships/hyperlink" Target="https://www.youtube.com/watch?v=6COmYeLsz4c"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hyperlink" Target="https://www.youtube.com/watch?v=EodWwczRIe4" TargetMode="External"/><Relationship Id="rId2" Type="http://schemas.openxmlformats.org/officeDocument/2006/relationships/slideLayout" Target="../slideLayouts/slideLayout4.xml"/><Relationship Id="rId1" Type="http://schemas.openxmlformats.org/officeDocument/2006/relationships/video" Target="https://www.youtube.com/embed/EodWwczRIe4?feature=oembed" TargetMode="External"/><Relationship Id="rId6" Type="http://schemas.openxmlformats.org/officeDocument/2006/relationships/image" Target="../media/image22.jpeg"/><Relationship Id="rId5" Type="http://schemas.openxmlformats.org/officeDocument/2006/relationships/hyperlink" Target="https://www.whatsafterthemovie.com/summary/the-greatest-showman" TargetMode="External"/><Relationship Id="rId4" Type="http://schemas.openxmlformats.org/officeDocument/2006/relationships/hyperlink" Target="https://www.youtube.com/playlist?list=PLi0vNpDrBJPdGH3LoC85PgixsOq5vDUV3"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ideo" Target="https://www.youtube.com/embed/U0CL-ZSuCrQ?feature=oembed" TargetMode="External"/><Relationship Id="rId6" Type="http://schemas.openxmlformats.org/officeDocument/2006/relationships/image" Target="../media/image23.jpeg"/><Relationship Id="rId5" Type="http://schemas.openxmlformats.org/officeDocument/2006/relationships/hyperlink" Target="https://www.whatsafterthemovie.com/summary/in-the-heights" TargetMode="External"/><Relationship Id="rId4" Type="http://schemas.openxmlformats.org/officeDocument/2006/relationships/hyperlink" Target="https://www.youtube.com/watch?v=J7hAaak0QBs&amp;list=PLi0vNpDrBJPeNNCGMGJMYtmuZ7b3Ar7PO"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https://www.youtube.com/watch?v=mEEMbNS6fzY" TargetMode="External"/><Relationship Id="rId2" Type="http://schemas.openxmlformats.org/officeDocument/2006/relationships/slideLayout" Target="../slideLayouts/slideLayout4.xml"/><Relationship Id="rId1" Type="http://schemas.openxmlformats.org/officeDocument/2006/relationships/video" Target="https://www.youtube.com/embed/mEEMbNS6fzY?feature=oembed" TargetMode="External"/><Relationship Id="rId6" Type="http://schemas.openxmlformats.org/officeDocument/2006/relationships/image" Target="../media/image24.jpeg"/><Relationship Id="rId5" Type="http://schemas.openxmlformats.org/officeDocument/2006/relationships/hyperlink" Target="https://www.whatsafterthemovie.com/summary/matilda-the-musical" TargetMode="External"/><Relationship Id="rId4" Type="http://schemas.openxmlformats.org/officeDocument/2006/relationships/hyperlink" Target="https://www.youtube.com/@SonySoundtracksVEV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s://www.youtube.com/watch?v=Zt9v3f35l5Y" TargetMode="External"/><Relationship Id="rId2" Type="http://schemas.openxmlformats.org/officeDocument/2006/relationships/slideLayout" Target="../slideLayouts/slideLayout4.xml"/><Relationship Id="rId1" Type="http://schemas.openxmlformats.org/officeDocument/2006/relationships/video" Target="https://www.youtube.com/embed/Zt9v3f35l5Y?feature=oembed" TargetMode="External"/><Relationship Id="rId6" Type="http://schemas.openxmlformats.org/officeDocument/2006/relationships/image" Target="../media/image25.jpeg"/><Relationship Id="rId5" Type="http://schemas.openxmlformats.org/officeDocument/2006/relationships/hyperlink" Target="https://www.whatsafterthemovie.com/summary/the-prom" TargetMode="External"/><Relationship Id="rId4" Type="http://schemas.openxmlformats.org/officeDocument/2006/relationships/hyperlink" Target="https://www.youtube.com/playlist?list=PLDisKgcnAC4Skt7VVKWToAl-0fg0-t-z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ducation.nsw.gov.au/teaching-and-learning/curriculum/creative-arts/planning-programming-and-assessing-creative-arts-7-10/dance-7-10#Infographics5"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ducation.nsw.gov.au/teaching-and-learning/curriculum/creative-arts/planning-programming-and-assessing-creative-arts-7-10/dance-7-10#Infographics5"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pexels.com/photo/ballerinas-dancing-under-lamps-during-class-in-hall-7828249/" TargetMode="External"/><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hyperlink" Target="https://www.pexels.com/license/" TargetMode="External"/><Relationship Id="rId4" Type="http://schemas.openxmlformats.org/officeDocument/2006/relationships/hyperlink" Target="https://www.pexels.com/@mary-nikitina-53440096/"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creativecommons.org/licenses/by/4.0/" TargetMode="External"/><Relationship Id="rId5" Type="http://schemas.openxmlformats.org/officeDocument/2006/relationships/hyperlink" Target="https://openstax.org/books/anatomy-and-physiology/pages/1-introduction" TargetMode="External"/><Relationship Id="rId4" Type="http://schemas.openxmlformats.org/officeDocument/2006/relationships/hyperlink" Target="https://philschatz.com/anatomy-book/contents/m46344.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Main_Page" TargetMode="External"/><Relationship Id="rId4" Type="http://schemas.openxmlformats.org/officeDocument/2006/relationships/hyperlink" Target="https://commons.wikimedia.org/wiki/File:909_Types_of_Synovial_Joints.jpg"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creativecommons.org/licenses/by-sa/4.0/deed.en"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commons.wikimedia.org/wiki/Main_Page" TargetMode="External"/><Relationship Id="rId5" Type="http://schemas.openxmlformats.org/officeDocument/2006/relationships/hyperlink" Target="https://commons.wikimedia.org/wiki/File:Muscles_front_and_back.svg" TargetMode="External"/><Relationship Id="rId4" Type="http://schemas.openxmlformats.org/officeDocument/2006/relationships/image" Target="../media/image3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3lJb8qFPMzs?feature=oembed" TargetMode="External"/><Relationship Id="rId5" Type="http://schemas.openxmlformats.org/officeDocument/2006/relationships/hyperlink" Target="https://www.youtube.com/watch?v=3lJb8qFPMzs&amp;t=4s" TargetMode="Externa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8" Type="http://schemas.openxmlformats.org/officeDocument/2006/relationships/hyperlink" Target="https://www.youtube.com/watch?v=J7hAaak0QBs&amp;list=PLi0vNpDrBJPeNNCGMGJMYtmuZ7b3Ar7PO" TargetMode="External"/><Relationship Id="rId13" Type="http://schemas.openxmlformats.org/officeDocument/2006/relationships/hyperlink" Target="https://www.youtube.com/watch?v=4ml1TkBWs8k"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philschatz.com/anatomy-book/contents/m46344.html" TargetMode="External"/><Relationship Id="rId12" Type="http://schemas.openxmlformats.org/officeDocument/2006/relationships/hyperlink" Target="https://www.pexels.com/photo/ballerinas-dancing-under-lamps-during-class-in-hall-7828249/"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hyperlink" Target="https://curriculum.nsw.edu.au/learning-areas/creative-arts/dance-7-10-2023/overview" TargetMode="External"/><Relationship Id="rId11" Type="http://schemas.openxmlformats.org/officeDocument/2006/relationships/hyperlink" Target="https://thesun.my/style-life/musical-theatre-s-history-and-timeline-FA9424601" TargetMode="External"/><Relationship Id="rId5" Type="http://schemas.openxmlformats.org/officeDocument/2006/relationships/hyperlink" Target="https://curriculum.nsw.edu.au/" TargetMode="External"/><Relationship Id="rId10" Type="http://schemas.openxmlformats.org/officeDocument/2006/relationships/hyperlink" Target="https://www.youtube.com/playlist?list=PLi0vNpDrBJPdGH3LoC85PgixsOq5vDUV3"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youtube.com/watch?v=CjxugyZCfuw&amp;list=RDkkjhqJ55I1I&amp;index=2" TargetMode="External"/><Relationship Id="rId14" Type="http://schemas.openxmlformats.org/officeDocument/2006/relationships/hyperlink" Target="https://www.youtube.com/watch?v=mEEMbNS6fzY"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youtube.com/watch?v=m3ZtPvlQB2E" TargetMode="External"/><Relationship Id="rId13" Type="http://schemas.openxmlformats.org/officeDocument/2006/relationships/hyperlink" Target="https://www.youtube.com/watch?v=GX_D70NZ9Lo" TargetMode="External"/><Relationship Id="rId3" Type="http://schemas.openxmlformats.org/officeDocument/2006/relationships/hyperlink" Target="https://www.youtube.com/watch?v=Zt9v3f35l5Y" TargetMode="External"/><Relationship Id="rId7" Type="http://schemas.openxmlformats.org/officeDocument/2006/relationships/hyperlink" Target="https://www.youtube.com/playlist?list=PLVfChAjsg5xN4qr7ba2gJDoFeCUb_oG05" TargetMode="External"/><Relationship Id="rId12" Type="http://schemas.openxmlformats.org/officeDocument/2006/relationships/hyperlink" Target="https://toxigon.com/evolution-of-musical-theater"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youtube.com/playlist?list=PLDisKgcnAC4Skt7VVKWToAl-0fg0-t-z8&amp;si=BpBD1XcPbupdhciN" TargetMode="External"/><Relationship Id="rId11" Type="http://schemas.openxmlformats.org/officeDocument/2006/relationships/hyperlink" Target="https://www.youtube.com/playlist?list=PLRW80bBvVD3UYtb5o_SINRsC1HVm4gHQa" TargetMode="External"/><Relationship Id="rId5" Type="http://schemas.openxmlformats.org/officeDocument/2006/relationships/hyperlink" Target="https://www.youtube.com/watch?v=LS3q0nStvKM" TargetMode="External"/><Relationship Id="rId10" Type="http://schemas.openxmlformats.org/officeDocument/2006/relationships/hyperlink" Target="https://www.theatretrip.com/musical-theatre-time-periods/" TargetMode="External"/><Relationship Id="rId4" Type="http://schemas.openxmlformats.org/officeDocument/2006/relationships/hyperlink" Target="https://www.youtube.com/watch?v=0O2_6LfEmFE" TargetMode="External"/><Relationship Id="rId9" Type="http://schemas.openxmlformats.org/officeDocument/2006/relationships/hyperlink" Target="https://performance.wengercorp.com/a-brief-history-of-musical-theater/#:~:text=Musical%20Theater%20is%20a%20relatively%20new%20concept%20in,this%2C%20opera%2C%20operetta%2C%20and%20vaudeville%20dominated%20the%20stage."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whatsafterthemovie.com/summary/the-prom" TargetMode="External"/><Relationship Id="rId3" Type="http://schemas.openxmlformats.org/officeDocument/2006/relationships/hyperlink" Target="https://www.youtube.com/watch?v=3lJb8qFPMzs&amp;t=4s" TargetMode="External"/><Relationship Id="rId7" Type="http://schemas.openxmlformats.org/officeDocument/2006/relationships/hyperlink" Target="https://www.whatsafterthemovie.com/summary/matilda-the-musical" TargetMode="External"/><Relationship Id="rId12" Type="http://schemas.openxmlformats.org/officeDocument/2006/relationships/hyperlink" Target="https://www.youtube.com/watch?v=EodWwczRIe4" TargetMode="External"/><Relationship Id="rId2" Type="http://schemas.openxmlformats.org/officeDocument/2006/relationships/hyperlink" Target="https://www.youtube.com/watch?v=6COmYeLsz4c" TargetMode="External"/><Relationship Id="rId1" Type="http://schemas.openxmlformats.org/officeDocument/2006/relationships/slideLayout" Target="../slideLayouts/slideLayout3.xml"/><Relationship Id="rId6" Type="http://schemas.openxmlformats.org/officeDocument/2006/relationships/hyperlink" Target="https://www.whatsafterthemovie.com/summary/in-the-heights" TargetMode="External"/><Relationship Id="rId11" Type="http://schemas.openxmlformats.org/officeDocument/2006/relationships/hyperlink" Target="https://commons.wikimedia.org/wiki/File:Muscles_front_and_back.svg" TargetMode="External"/><Relationship Id="rId5" Type="http://schemas.openxmlformats.org/officeDocument/2006/relationships/hyperlink" Target="https://www.whatsafterthemovie.com/summary/wicked" TargetMode="External"/><Relationship Id="rId10" Type="http://schemas.openxmlformats.org/officeDocument/2006/relationships/hyperlink" Target="https://commons.wikimedia.org/wiki/File:909_Types_of_Synovial_Joints.jpg" TargetMode="External"/><Relationship Id="rId4" Type="http://schemas.openxmlformats.org/officeDocument/2006/relationships/hyperlink" Target="https://www.whatsafterthemovie.com/summary/the-greatest-showman" TargetMode="External"/><Relationship Id="rId9" Type="http://schemas.openxmlformats.org/officeDocument/2006/relationships/hyperlink" Target="https://www.whatsafterthemovie.com/summary/west-side-story-202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atretrip.com/musical-theatre-time-period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performance.wengercorp.com/a-brief-history-of-musical-theater/#:~:text=Musical%20Theater%20is%20a%20relatively%20new%20concept%20in,this%2C%20opera%2C%20operetta%2C%20and%20vaudeville%20dominated%20the%20stage." TargetMode="External"/><Relationship Id="rId5" Type="http://schemas.openxmlformats.org/officeDocument/2006/relationships/hyperlink" Target="https://thesun.my/style-life/musical-theatre-s-history-and-timeline-FA9424601" TargetMode="External"/><Relationship Id="rId4" Type="http://schemas.openxmlformats.org/officeDocument/2006/relationships/hyperlink" Target="https://toxigon.com/evolution-of-musical-thea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600" dirty="0">
                <a:latin typeface="+mn-lt"/>
                <a:ea typeface="+mn-lt"/>
                <a:cs typeface="+mn-lt"/>
              </a:rPr>
              <a:t>This resource is not a teaching and learning program. It should be used in conjunction with the Stage 5 (Year 9) – ‘That’s a wrap!’ </a:t>
            </a:r>
            <a:r>
              <a:rPr lang="en-AU" sz="1600" dirty="0">
                <a:latin typeface="+mn-lt"/>
                <a:ea typeface="+mn-lt"/>
              </a:rPr>
              <a:t>sample unit and assessment available on the </a:t>
            </a:r>
            <a:r>
              <a:rPr lang="en-AU" sz="1600" dirty="0">
                <a:latin typeface="+mn-lt"/>
                <a:ea typeface="+mn-lt"/>
                <a:hlinkClick r:id="rId3"/>
              </a:rPr>
              <a:t>Planning, programming and assessing dance 7–10 (2023)</a:t>
            </a:r>
            <a:r>
              <a:rPr lang="en-AU" sz="1600" dirty="0">
                <a:latin typeface="+mn-lt"/>
                <a:ea typeface="+mn-lt"/>
              </a:rPr>
              <a:t> webpage. </a:t>
            </a:r>
            <a:r>
              <a:rPr lang="en-AU" sz="1600" b="1" dirty="0">
                <a:latin typeface="+mn-lt"/>
              </a:rPr>
              <a:t>It is intended to support a primarily practical approach to teaching performance.</a:t>
            </a:r>
            <a:endParaRPr lang="en-AU" sz="1600" dirty="0">
              <a:solidFill>
                <a:srgbClr val="22272B"/>
              </a:solidFill>
              <a:latin typeface="+mn-lt"/>
            </a:endParaRPr>
          </a:p>
          <a:p>
            <a:pPr marL="342900" indent="-342900">
              <a:lnSpc>
                <a:spcPct val="150000"/>
              </a:lnSpc>
              <a:buFont typeface="Arial"/>
              <a:buChar char="•"/>
            </a:pPr>
            <a:r>
              <a:rPr lang="en-AU" sz="1600" dirty="0">
                <a:solidFill>
                  <a:srgbClr val="22272B"/>
                </a:solidFill>
                <a:latin typeface="+mn-lt"/>
              </a:rPr>
              <a:t>Classroom teachers are encouraged to </a:t>
            </a:r>
            <a:r>
              <a:rPr lang="en-AU" sz="1600" b="1" dirty="0">
                <a:solidFill>
                  <a:srgbClr val="22272B"/>
                </a:solidFill>
                <a:latin typeface="+mn-lt"/>
              </a:rPr>
              <a:t>add and adapt</a:t>
            </a:r>
            <a:r>
              <a:rPr lang="en-AU" sz="1600" dirty="0">
                <a:solidFill>
                  <a:srgbClr val="22272B"/>
                </a:solidFill>
                <a:latin typeface="+mn-lt"/>
              </a:rPr>
              <a:t> slides as required to meet the needs of their students.</a:t>
            </a:r>
          </a:p>
          <a:p>
            <a:pPr marL="342900" indent="-342900">
              <a:lnSpc>
                <a:spcPct val="150000"/>
              </a:lnSpc>
              <a:buFont typeface="Arial"/>
              <a:buChar char="•"/>
            </a:pPr>
            <a:r>
              <a:rPr lang="en-AU" sz="16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600" dirty="0">
                <a:solidFill>
                  <a:srgbClr val="22272B"/>
                </a:solidFill>
                <a:latin typeface="+mn-lt"/>
              </a:rPr>
              <a:t>To convert the PowerPoint to Google Slides:</a:t>
            </a:r>
          </a:p>
          <a:p>
            <a:pPr marL="913765" lvl="1" indent="-457200">
              <a:lnSpc>
                <a:spcPct val="150000"/>
              </a:lnSpc>
              <a:buFont typeface="+mj-lt"/>
              <a:buAutoNum type="arabicPeriod"/>
            </a:pPr>
            <a:r>
              <a:rPr lang="en-AU" sz="1600" dirty="0">
                <a:solidFill>
                  <a:srgbClr val="22272B"/>
                </a:solidFill>
                <a:latin typeface="+mn-lt"/>
              </a:rPr>
              <a:t>Upload the file into Google Drive and open it.</a:t>
            </a:r>
          </a:p>
          <a:p>
            <a:pPr marL="913765" lvl="1" indent="-457200">
              <a:lnSpc>
                <a:spcPct val="150000"/>
              </a:lnSpc>
              <a:buFont typeface="+mj-lt"/>
              <a:buAutoNum type="arabicPeriod"/>
            </a:pPr>
            <a:r>
              <a:rPr lang="en-AU" sz="1600" dirty="0">
                <a:solidFill>
                  <a:srgbClr val="22272B"/>
                </a:solidFill>
                <a:latin typeface="+mn-lt"/>
              </a:rPr>
              <a:t>Go to File &gt; Save as Google Slides.</a:t>
            </a:r>
          </a:p>
          <a:p>
            <a:pPr marL="456565" lvl="1">
              <a:lnSpc>
                <a:spcPct val="150000"/>
              </a:lnSpc>
            </a:pPr>
            <a:r>
              <a:rPr lang="en-AU" sz="1600"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DB401-96C6-79E8-0706-5B5243E613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39B361-9176-43E3-A708-471F9FE96DE6}"/>
              </a:ext>
            </a:extLst>
          </p:cNvPr>
          <p:cNvSpPr>
            <a:spLocks noGrp="1"/>
          </p:cNvSpPr>
          <p:nvPr>
            <p:ph type="title"/>
          </p:nvPr>
        </p:nvSpPr>
        <p:spPr/>
        <p:txBody>
          <a:bodyPr/>
          <a:lstStyle/>
          <a:p>
            <a:r>
              <a:rPr lang="en-AU" dirty="0"/>
              <a:t>1.2b – eras of musical theatre (1)</a:t>
            </a:r>
          </a:p>
        </p:txBody>
      </p:sp>
      <p:graphicFrame>
        <p:nvGraphicFramePr>
          <p:cNvPr id="9" name="Table 8">
            <a:extLst>
              <a:ext uri="{FF2B5EF4-FFF2-40B4-BE49-F238E27FC236}">
                <a16:creationId xmlns:a16="http://schemas.microsoft.com/office/drawing/2014/main" id="{F4F83E6B-32A2-782C-433C-9FEACEAC69BA}"/>
              </a:ext>
            </a:extLst>
          </p:cNvPr>
          <p:cNvGraphicFramePr>
            <a:graphicFrameLocks noGrp="1"/>
          </p:cNvGraphicFramePr>
          <p:nvPr>
            <p:extLst>
              <p:ext uri="{D42A27DB-BD31-4B8C-83A1-F6EECF244321}">
                <p14:modId xmlns:p14="http://schemas.microsoft.com/office/powerpoint/2010/main" val="109513157"/>
              </p:ext>
            </p:extLst>
          </p:nvPr>
        </p:nvGraphicFramePr>
        <p:xfrm>
          <a:off x="348000" y="1146501"/>
          <a:ext cx="11355750" cy="4503928"/>
        </p:xfrm>
        <a:graphic>
          <a:graphicData uri="http://schemas.openxmlformats.org/drawingml/2006/table">
            <a:tbl>
              <a:tblPr firstRow="1" bandRow="1">
                <a:tableStyleId>{C083E6E3-FA7D-4D7B-A595-EF9225AFEA82}</a:tableStyleId>
              </a:tblPr>
              <a:tblGrid>
                <a:gridCol w="2506036">
                  <a:extLst>
                    <a:ext uri="{9D8B030D-6E8A-4147-A177-3AD203B41FA5}">
                      <a16:colId xmlns:a16="http://schemas.microsoft.com/office/drawing/2014/main" val="739785850"/>
                    </a:ext>
                  </a:extLst>
                </a:gridCol>
                <a:gridCol w="5971309">
                  <a:extLst>
                    <a:ext uri="{9D8B030D-6E8A-4147-A177-3AD203B41FA5}">
                      <a16:colId xmlns:a16="http://schemas.microsoft.com/office/drawing/2014/main" val="3419638088"/>
                    </a:ext>
                  </a:extLst>
                </a:gridCol>
                <a:gridCol w="2878405">
                  <a:extLst>
                    <a:ext uri="{9D8B030D-6E8A-4147-A177-3AD203B41FA5}">
                      <a16:colId xmlns:a16="http://schemas.microsoft.com/office/drawing/2014/main" val="3136958007"/>
                    </a:ext>
                  </a:extLst>
                </a:gridCol>
              </a:tblGrid>
              <a:tr h="370840">
                <a:tc>
                  <a:txBody>
                    <a:bodyPr/>
                    <a:lstStyle/>
                    <a:p>
                      <a:pPr>
                        <a:lnSpc>
                          <a:spcPct val="110000"/>
                        </a:lnSpc>
                        <a:spcAft>
                          <a:spcPts val="600"/>
                        </a:spcAft>
                      </a:pPr>
                      <a:r>
                        <a:rPr lang="en-AU" sz="1800"/>
                        <a:t>Era</a:t>
                      </a:r>
                    </a:p>
                  </a:txBody>
                  <a:tcPr/>
                </a:tc>
                <a:tc>
                  <a:txBody>
                    <a:bodyPr/>
                    <a:lstStyle/>
                    <a:p>
                      <a:pPr>
                        <a:lnSpc>
                          <a:spcPct val="110000"/>
                        </a:lnSpc>
                        <a:spcAft>
                          <a:spcPts val="600"/>
                        </a:spcAft>
                      </a:pPr>
                      <a:r>
                        <a:rPr lang="en-AU" sz="1800" dirty="0"/>
                        <a:t>Popular trends</a:t>
                      </a:r>
                    </a:p>
                  </a:txBody>
                  <a:tcPr/>
                </a:tc>
                <a:tc>
                  <a:txBody>
                    <a:bodyPr/>
                    <a:lstStyle/>
                    <a:p>
                      <a:pPr>
                        <a:lnSpc>
                          <a:spcPct val="110000"/>
                        </a:lnSpc>
                        <a:spcAft>
                          <a:spcPts val="600"/>
                        </a:spcAft>
                      </a:pPr>
                      <a:r>
                        <a:rPr lang="en-AU" sz="1800"/>
                        <a:t>Sample musicals</a:t>
                      </a:r>
                    </a:p>
                  </a:txBody>
                  <a:tcPr/>
                </a:tc>
                <a:extLst>
                  <a:ext uri="{0D108BD9-81ED-4DB2-BD59-A6C34878D82A}">
                    <a16:rowId xmlns:a16="http://schemas.microsoft.com/office/drawing/2014/main" val="2920021445"/>
                  </a:ext>
                </a:extLst>
              </a:tr>
              <a:tr h="370840">
                <a:tc>
                  <a:txBody>
                    <a:bodyPr/>
                    <a:lstStyle/>
                    <a:p>
                      <a:pPr>
                        <a:lnSpc>
                          <a:spcPct val="110000"/>
                        </a:lnSpc>
                        <a:spcAft>
                          <a:spcPts val="600"/>
                        </a:spcAft>
                      </a:pPr>
                      <a:r>
                        <a:rPr lang="en-AU" sz="1800"/>
                        <a:t>Pre 1920s</a:t>
                      </a:r>
                    </a:p>
                  </a:txBody>
                  <a:tcPr/>
                </a:tc>
                <a:tc>
                  <a:txBody>
                    <a:bodyPr/>
                    <a:lstStyle/>
                    <a:p>
                      <a:pPr marL="285750" indent="-285750">
                        <a:lnSpc>
                          <a:spcPct val="110000"/>
                        </a:lnSpc>
                        <a:spcAft>
                          <a:spcPts val="600"/>
                        </a:spcAft>
                        <a:buFont typeface="Arial" panose="020B0604020202020204" pitchFamily="34" charset="0"/>
                        <a:buChar char="•"/>
                      </a:pPr>
                      <a:r>
                        <a:rPr lang="en-AU" sz="1800"/>
                        <a:t>Opera and operettas (light-hearted, comedic operas)</a:t>
                      </a:r>
                    </a:p>
                    <a:p>
                      <a:pPr marL="285750" indent="-285750">
                        <a:lnSpc>
                          <a:spcPct val="110000"/>
                        </a:lnSpc>
                        <a:spcAft>
                          <a:spcPts val="600"/>
                        </a:spcAft>
                        <a:buFont typeface="Arial" panose="020B0604020202020204" pitchFamily="34" charset="0"/>
                        <a:buChar char="•"/>
                      </a:pPr>
                      <a:r>
                        <a:rPr lang="en-AU" sz="1800"/>
                        <a:t>Vaudeville  </a:t>
                      </a:r>
                    </a:p>
                  </a:txBody>
                  <a:tcPr/>
                </a:tc>
                <a:tc>
                  <a:txBody>
                    <a:bodyPr/>
                    <a:lstStyle/>
                    <a:p>
                      <a:pPr marL="285750" indent="-285750">
                        <a:lnSpc>
                          <a:spcPct val="110000"/>
                        </a:lnSpc>
                        <a:spcAft>
                          <a:spcPts val="600"/>
                        </a:spcAft>
                        <a:buFont typeface="Arial" panose="020B0604020202020204" pitchFamily="34" charset="0"/>
                        <a:buChar char="•"/>
                      </a:pPr>
                      <a:r>
                        <a:rPr lang="en-AU" sz="1800" i="1"/>
                        <a:t>Pirates of Penzance </a:t>
                      </a:r>
                    </a:p>
                    <a:p>
                      <a:pPr marL="285750" indent="-285750">
                        <a:lnSpc>
                          <a:spcPct val="110000"/>
                        </a:lnSpc>
                        <a:spcAft>
                          <a:spcPts val="600"/>
                        </a:spcAft>
                        <a:buFont typeface="Arial" panose="020B0604020202020204" pitchFamily="34" charset="0"/>
                        <a:buChar char="•"/>
                      </a:pPr>
                      <a:r>
                        <a:rPr lang="en-AU" sz="1800" i="1"/>
                        <a:t>HMS Pinafore</a:t>
                      </a:r>
                    </a:p>
                    <a:p>
                      <a:pPr marL="285750" indent="-285750">
                        <a:lnSpc>
                          <a:spcPct val="110000"/>
                        </a:lnSpc>
                        <a:spcAft>
                          <a:spcPts val="600"/>
                        </a:spcAft>
                        <a:buFont typeface="Arial" panose="020B0604020202020204" pitchFamily="34" charset="0"/>
                        <a:buChar char="•"/>
                      </a:pPr>
                      <a:r>
                        <a:rPr lang="en-AU" sz="1800" i="1"/>
                        <a:t>The Mikado</a:t>
                      </a:r>
                    </a:p>
                  </a:txBody>
                  <a:tcPr/>
                </a:tc>
                <a:extLst>
                  <a:ext uri="{0D108BD9-81ED-4DB2-BD59-A6C34878D82A}">
                    <a16:rowId xmlns:a16="http://schemas.microsoft.com/office/drawing/2014/main" val="1405056855"/>
                  </a:ext>
                </a:extLst>
              </a:tr>
              <a:tr h="370840">
                <a:tc>
                  <a:txBody>
                    <a:bodyPr/>
                    <a:lstStyle/>
                    <a:p>
                      <a:pPr>
                        <a:lnSpc>
                          <a:spcPct val="110000"/>
                        </a:lnSpc>
                        <a:spcAft>
                          <a:spcPts val="600"/>
                        </a:spcAft>
                      </a:pPr>
                      <a:r>
                        <a:rPr lang="en-AU" sz="1800"/>
                        <a:t>The jazz age</a:t>
                      </a:r>
                    </a:p>
                  </a:txBody>
                  <a:tcPr/>
                </a:tc>
                <a:tc>
                  <a:txBody>
                    <a:bodyPr/>
                    <a:lstStyle/>
                    <a:p>
                      <a:pPr marL="285750" indent="-285750">
                        <a:lnSpc>
                          <a:spcPct val="110000"/>
                        </a:lnSpc>
                        <a:spcAft>
                          <a:spcPts val="600"/>
                        </a:spcAft>
                        <a:buFont typeface="Arial" panose="020B0604020202020204" pitchFamily="34" charset="0"/>
                        <a:buChar char="•"/>
                      </a:pPr>
                      <a:r>
                        <a:rPr lang="en-AU" sz="1800" dirty="0"/>
                        <a:t>Operettas continued to be popular</a:t>
                      </a:r>
                    </a:p>
                    <a:p>
                      <a:pPr marL="285750" indent="-285750">
                        <a:lnSpc>
                          <a:spcPct val="110000"/>
                        </a:lnSpc>
                        <a:spcAft>
                          <a:spcPts val="600"/>
                        </a:spcAft>
                        <a:buFont typeface="Arial" panose="020B0604020202020204" pitchFamily="34" charset="0"/>
                        <a:buChar char="•"/>
                      </a:pPr>
                      <a:r>
                        <a:rPr lang="en-AU" sz="1800" dirty="0"/>
                        <a:t>Heavy influence of jazz</a:t>
                      </a:r>
                    </a:p>
                    <a:p>
                      <a:pPr marL="285750" indent="-285750">
                        <a:lnSpc>
                          <a:spcPct val="110000"/>
                        </a:lnSpc>
                        <a:spcAft>
                          <a:spcPts val="600"/>
                        </a:spcAft>
                        <a:buFont typeface="Arial" panose="020B0604020202020204" pitchFamily="34" charset="0"/>
                        <a:buChar char="•"/>
                      </a:pPr>
                      <a:r>
                        <a:rPr lang="en-AU" sz="1800" dirty="0"/>
                        <a:t>Glamourous show girls</a:t>
                      </a:r>
                    </a:p>
                    <a:p>
                      <a:pPr marL="285750" indent="-285750">
                        <a:lnSpc>
                          <a:spcPct val="110000"/>
                        </a:lnSpc>
                        <a:spcAft>
                          <a:spcPts val="600"/>
                        </a:spcAft>
                        <a:buFont typeface="Arial" panose="020B0604020202020204" pitchFamily="34" charset="0"/>
                        <a:buChar char="•"/>
                      </a:pPr>
                      <a:r>
                        <a:rPr lang="en-AU" sz="1800" dirty="0"/>
                        <a:t>Book and screen musicals started to emerge</a:t>
                      </a:r>
                    </a:p>
                  </a:txBody>
                  <a:tcPr/>
                </a:tc>
                <a:tc>
                  <a:txBody>
                    <a:bodyPr/>
                    <a:lstStyle/>
                    <a:p>
                      <a:pPr marL="285750" indent="-285750">
                        <a:lnSpc>
                          <a:spcPct val="110000"/>
                        </a:lnSpc>
                        <a:spcAft>
                          <a:spcPts val="600"/>
                        </a:spcAft>
                        <a:buFont typeface="Arial" panose="020B0604020202020204" pitchFamily="34" charset="0"/>
                        <a:buChar char="•"/>
                      </a:pPr>
                      <a:r>
                        <a:rPr lang="en-AU" sz="1800" i="1"/>
                        <a:t>Show Boat</a:t>
                      </a:r>
                    </a:p>
                    <a:p>
                      <a:pPr marL="285750" indent="-285750">
                        <a:lnSpc>
                          <a:spcPct val="110000"/>
                        </a:lnSpc>
                        <a:spcAft>
                          <a:spcPts val="600"/>
                        </a:spcAft>
                        <a:buFont typeface="Arial" panose="020B0604020202020204" pitchFamily="34" charset="0"/>
                        <a:buChar char="•"/>
                      </a:pPr>
                      <a:r>
                        <a:rPr lang="en-AU" sz="1800" i="1"/>
                        <a:t>Anything Goes </a:t>
                      </a:r>
                    </a:p>
                    <a:p>
                      <a:pPr marL="285750" indent="-285750">
                        <a:lnSpc>
                          <a:spcPct val="110000"/>
                        </a:lnSpc>
                        <a:spcAft>
                          <a:spcPts val="600"/>
                        </a:spcAft>
                        <a:buFont typeface="Arial" panose="020B0604020202020204" pitchFamily="34" charset="0"/>
                        <a:buChar char="•"/>
                      </a:pPr>
                      <a:r>
                        <a:rPr lang="en-AU" sz="1800" i="1"/>
                        <a:t>Me and My Girl</a:t>
                      </a:r>
                    </a:p>
                  </a:txBody>
                  <a:tcPr/>
                </a:tc>
                <a:extLst>
                  <a:ext uri="{0D108BD9-81ED-4DB2-BD59-A6C34878D82A}">
                    <a16:rowId xmlns:a16="http://schemas.microsoft.com/office/drawing/2014/main" val="2182329458"/>
                  </a:ext>
                </a:extLst>
              </a:tr>
              <a:tr h="370840">
                <a:tc>
                  <a:txBody>
                    <a:bodyPr/>
                    <a:lstStyle/>
                    <a:p>
                      <a:pPr>
                        <a:lnSpc>
                          <a:spcPct val="110000"/>
                        </a:lnSpc>
                        <a:spcAft>
                          <a:spcPts val="600"/>
                        </a:spcAft>
                      </a:pPr>
                      <a:r>
                        <a:rPr lang="en-AU" sz="1800" dirty="0"/>
                        <a:t>The golden age</a:t>
                      </a:r>
                    </a:p>
                  </a:txBody>
                  <a:tcPr/>
                </a:tc>
                <a:tc>
                  <a:txBody>
                    <a:bodyPr/>
                    <a:lstStyle/>
                    <a:p>
                      <a:pPr marL="285750" indent="-285750">
                        <a:lnSpc>
                          <a:spcPct val="110000"/>
                        </a:lnSpc>
                        <a:spcAft>
                          <a:spcPts val="600"/>
                        </a:spcAft>
                        <a:buFont typeface="Arial" panose="020B0604020202020204" pitchFamily="34" charset="0"/>
                        <a:buChar char="•"/>
                      </a:pPr>
                      <a:r>
                        <a:rPr lang="en-AU" sz="1800" dirty="0"/>
                        <a:t>Peak popularity for stage and screen musicals</a:t>
                      </a:r>
                    </a:p>
                    <a:p>
                      <a:pPr marL="285750" indent="-285750">
                        <a:lnSpc>
                          <a:spcPct val="110000"/>
                        </a:lnSpc>
                        <a:spcAft>
                          <a:spcPts val="600"/>
                        </a:spcAft>
                        <a:buFont typeface="Arial" panose="020B0604020202020204" pitchFamily="34" charset="0"/>
                        <a:buChar char="•"/>
                      </a:pPr>
                      <a:r>
                        <a:rPr lang="en-AU" sz="1800" dirty="0"/>
                        <a:t>Showtunes played on the radio</a:t>
                      </a:r>
                    </a:p>
                    <a:p>
                      <a:pPr marL="285750" indent="-285750">
                        <a:lnSpc>
                          <a:spcPct val="110000"/>
                        </a:lnSpc>
                        <a:spcAft>
                          <a:spcPts val="600"/>
                        </a:spcAft>
                        <a:buFont typeface="Arial" panose="020B0604020202020204" pitchFamily="34" charset="0"/>
                        <a:buChar char="•"/>
                      </a:pPr>
                      <a:r>
                        <a:rPr lang="en-AU" sz="1800" dirty="0"/>
                        <a:t>Large dance numbers</a:t>
                      </a:r>
                    </a:p>
                    <a:p>
                      <a:pPr marL="285750" indent="-285750">
                        <a:lnSpc>
                          <a:spcPct val="110000"/>
                        </a:lnSpc>
                        <a:spcAft>
                          <a:spcPts val="600"/>
                        </a:spcAft>
                        <a:buFont typeface="Arial" panose="020B0604020202020204" pitchFamily="34" charset="0"/>
                        <a:buChar char="•"/>
                      </a:pPr>
                      <a:r>
                        <a:rPr lang="en-AU" sz="1800" dirty="0"/>
                        <a:t>Romantic comedies</a:t>
                      </a:r>
                    </a:p>
                  </a:txBody>
                  <a:tcPr/>
                </a:tc>
                <a:tc>
                  <a:txBody>
                    <a:bodyPr/>
                    <a:lstStyle/>
                    <a:p>
                      <a:pPr marL="285750" indent="-285750">
                        <a:lnSpc>
                          <a:spcPct val="110000"/>
                        </a:lnSpc>
                        <a:spcAft>
                          <a:spcPts val="600"/>
                        </a:spcAft>
                        <a:buFont typeface="Arial" panose="020B0604020202020204" pitchFamily="34" charset="0"/>
                        <a:buChar char="•"/>
                      </a:pPr>
                      <a:r>
                        <a:rPr lang="en-AU" sz="1800" i="1" dirty="0"/>
                        <a:t>Oklahoma! </a:t>
                      </a:r>
                    </a:p>
                    <a:p>
                      <a:pPr marL="285750" indent="-285750">
                        <a:lnSpc>
                          <a:spcPct val="110000"/>
                        </a:lnSpc>
                        <a:spcAft>
                          <a:spcPts val="600"/>
                        </a:spcAft>
                        <a:buFont typeface="Arial" panose="020B0604020202020204" pitchFamily="34" charset="0"/>
                        <a:buChar char="•"/>
                      </a:pPr>
                      <a:r>
                        <a:rPr lang="en-AU" sz="1800" i="1" dirty="0"/>
                        <a:t>South Pacific </a:t>
                      </a:r>
                    </a:p>
                    <a:p>
                      <a:pPr marL="285750" indent="-285750">
                        <a:lnSpc>
                          <a:spcPct val="110000"/>
                        </a:lnSpc>
                        <a:spcAft>
                          <a:spcPts val="600"/>
                        </a:spcAft>
                        <a:buFont typeface="Arial" panose="020B0604020202020204" pitchFamily="34" charset="0"/>
                        <a:buChar char="•"/>
                      </a:pPr>
                      <a:r>
                        <a:rPr lang="en-AU" sz="1800" i="1" dirty="0" err="1"/>
                        <a:t>Singin</a:t>
                      </a:r>
                      <a:r>
                        <a:rPr lang="en-AU" sz="1800" i="1" dirty="0"/>
                        <a:t>’ in the rain </a:t>
                      </a:r>
                    </a:p>
                    <a:p>
                      <a:pPr marL="285750" indent="-285750">
                        <a:lnSpc>
                          <a:spcPct val="110000"/>
                        </a:lnSpc>
                        <a:spcAft>
                          <a:spcPts val="600"/>
                        </a:spcAft>
                        <a:buFont typeface="Arial" panose="020B0604020202020204" pitchFamily="34" charset="0"/>
                        <a:buChar char="•"/>
                      </a:pPr>
                      <a:r>
                        <a:rPr lang="en-AU" sz="1800" i="1" dirty="0"/>
                        <a:t>The Sound of Music</a:t>
                      </a:r>
                    </a:p>
                  </a:txBody>
                  <a:tcPr/>
                </a:tc>
                <a:extLst>
                  <a:ext uri="{0D108BD9-81ED-4DB2-BD59-A6C34878D82A}">
                    <a16:rowId xmlns:a16="http://schemas.microsoft.com/office/drawing/2014/main" val="2132645015"/>
                  </a:ext>
                </a:extLst>
              </a:tr>
            </a:tbl>
          </a:graphicData>
        </a:graphic>
      </p:graphicFrame>
      <p:sp>
        <p:nvSpPr>
          <p:cNvPr id="4" name="TextBox 3">
            <a:extLst>
              <a:ext uri="{FF2B5EF4-FFF2-40B4-BE49-F238E27FC236}">
                <a16:creationId xmlns:a16="http://schemas.microsoft.com/office/drawing/2014/main" id="{953F8555-E8F0-E43F-09D2-46E30B8F4D64}"/>
              </a:ext>
            </a:extLst>
          </p:cNvPr>
          <p:cNvSpPr txBox="1"/>
          <p:nvPr/>
        </p:nvSpPr>
        <p:spPr>
          <a:xfrm>
            <a:off x="348000" y="5880392"/>
            <a:ext cx="6383700" cy="815608"/>
          </a:xfrm>
          <a:prstGeom prst="rect">
            <a:avLst/>
          </a:prstGeom>
          <a:noFill/>
        </p:spPr>
        <p:txBody>
          <a:bodyPr wrap="square" lIns="0" bIns="0">
            <a:spAutoFit/>
          </a:bodyPr>
          <a:lstStyle/>
          <a:p>
            <a:r>
              <a:rPr lang="en-AU" sz="1000" dirty="0"/>
              <a:t>Adapted from:</a:t>
            </a:r>
            <a:endParaRPr lang="en-AU" sz="1000" dirty="0">
              <a:hlinkClick r:id="rId3"/>
            </a:endParaRPr>
          </a:p>
          <a:p>
            <a:r>
              <a:rPr lang="en-AU" sz="1000" dirty="0">
                <a:hlinkClick r:id="rId3"/>
              </a:rPr>
              <a:t>Musical Theatre Time Periods - A Full Breakdown | Theatre Trip</a:t>
            </a:r>
            <a:endParaRPr lang="en-AU" sz="1000" dirty="0"/>
          </a:p>
          <a:p>
            <a:r>
              <a:rPr lang="en-AU" sz="1000" dirty="0">
                <a:hlinkClick r:id="rId4"/>
              </a:rPr>
              <a:t>The Evolution of Musical Theater: A Journey Through Time </a:t>
            </a:r>
            <a:endParaRPr lang="en-AU" sz="1000" dirty="0"/>
          </a:p>
          <a:p>
            <a:r>
              <a:rPr lang="en-AU" sz="1000" dirty="0">
                <a:hlinkClick r:id="rId5"/>
              </a:rPr>
              <a:t>Musical theatre’s history and timeline</a:t>
            </a:r>
            <a:br>
              <a:rPr lang="en-AU" sz="1000" dirty="0"/>
            </a:br>
            <a:r>
              <a:rPr lang="en-AU" sz="1000" dirty="0">
                <a:hlinkClick r:id="rId6"/>
              </a:rPr>
              <a:t>A Brief History of Musical Theater - Wenger | J.R. Clancy</a:t>
            </a:r>
            <a:endParaRPr lang="en-AU" sz="1000" dirty="0"/>
          </a:p>
        </p:txBody>
      </p:sp>
      <p:sp>
        <p:nvSpPr>
          <p:cNvPr id="2" name="Slide Number Placeholder 1">
            <a:extLst>
              <a:ext uri="{FF2B5EF4-FFF2-40B4-BE49-F238E27FC236}">
                <a16:creationId xmlns:a16="http://schemas.microsoft.com/office/drawing/2014/main" id="{B2E61B3F-6A5E-1130-8175-CC4E9DB807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89808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6D934-E92B-B065-7547-4C4EB83C6FF8}"/>
              </a:ext>
            </a:extLst>
          </p:cNvPr>
          <p:cNvSpPr>
            <a:spLocks noGrp="1"/>
          </p:cNvSpPr>
          <p:nvPr>
            <p:ph type="title"/>
          </p:nvPr>
        </p:nvSpPr>
        <p:spPr>
          <a:xfrm>
            <a:off x="348002" y="359999"/>
            <a:ext cx="11483999" cy="545601"/>
          </a:xfrm>
        </p:spPr>
        <p:txBody>
          <a:bodyPr/>
          <a:lstStyle/>
          <a:p>
            <a:r>
              <a:rPr lang="en-AU" dirty="0"/>
              <a:t>1.2c – eras of musical theatre (2)</a:t>
            </a:r>
          </a:p>
        </p:txBody>
      </p:sp>
      <p:graphicFrame>
        <p:nvGraphicFramePr>
          <p:cNvPr id="9" name="Table 8">
            <a:extLst>
              <a:ext uri="{FF2B5EF4-FFF2-40B4-BE49-F238E27FC236}">
                <a16:creationId xmlns:a16="http://schemas.microsoft.com/office/drawing/2014/main" id="{814CDE2A-CDD2-D199-1BB8-0911273DD570}"/>
              </a:ext>
            </a:extLst>
          </p:cNvPr>
          <p:cNvGraphicFramePr>
            <a:graphicFrameLocks noGrp="1"/>
          </p:cNvGraphicFramePr>
          <p:nvPr>
            <p:extLst>
              <p:ext uri="{D42A27DB-BD31-4B8C-83A1-F6EECF244321}">
                <p14:modId xmlns:p14="http://schemas.microsoft.com/office/powerpoint/2010/main" val="1350500205"/>
              </p:ext>
            </p:extLst>
          </p:nvPr>
        </p:nvGraphicFramePr>
        <p:xfrm>
          <a:off x="274274" y="1115820"/>
          <a:ext cx="11405108" cy="4487164"/>
        </p:xfrm>
        <a:graphic>
          <a:graphicData uri="http://schemas.openxmlformats.org/drawingml/2006/table">
            <a:tbl>
              <a:tblPr firstRow="1" bandRow="1">
                <a:tableStyleId>{C083E6E3-FA7D-4D7B-A595-EF9225AFEA82}</a:tableStyleId>
              </a:tblPr>
              <a:tblGrid>
                <a:gridCol w="1997871">
                  <a:extLst>
                    <a:ext uri="{9D8B030D-6E8A-4147-A177-3AD203B41FA5}">
                      <a16:colId xmlns:a16="http://schemas.microsoft.com/office/drawing/2014/main" val="739785850"/>
                    </a:ext>
                  </a:extLst>
                </a:gridCol>
                <a:gridCol w="6400800">
                  <a:extLst>
                    <a:ext uri="{9D8B030D-6E8A-4147-A177-3AD203B41FA5}">
                      <a16:colId xmlns:a16="http://schemas.microsoft.com/office/drawing/2014/main" val="3419638088"/>
                    </a:ext>
                  </a:extLst>
                </a:gridCol>
                <a:gridCol w="3006437">
                  <a:extLst>
                    <a:ext uri="{9D8B030D-6E8A-4147-A177-3AD203B41FA5}">
                      <a16:colId xmlns:a16="http://schemas.microsoft.com/office/drawing/2014/main" val="3136958007"/>
                    </a:ext>
                  </a:extLst>
                </a:gridCol>
              </a:tblGrid>
              <a:tr h="370840">
                <a:tc>
                  <a:txBody>
                    <a:bodyPr/>
                    <a:lstStyle/>
                    <a:p>
                      <a:pPr>
                        <a:lnSpc>
                          <a:spcPct val="110000"/>
                        </a:lnSpc>
                        <a:spcAft>
                          <a:spcPts val="600"/>
                        </a:spcAft>
                      </a:pPr>
                      <a:r>
                        <a:rPr lang="en-AU" sz="1600" dirty="0"/>
                        <a:t>Era</a:t>
                      </a:r>
                    </a:p>
                  </a:txBody>
                  <a:tcPr/>
                </a:tc>
                <a:tc>
                  <a:txBody>
                    <a:bodyPr/>
                    <a:lstStyle/>
                    <a:p>
                      <a:pPr>
                        <a:lnSpc>
                          <a:spcPct val="110000"/>
                        </a:lnSpc>
                        <a:spcAft>
                          <a:spcPts val="600"/>
                        </a:spcAft>
                      </a:pPr>
                      <a:r>
                        <a:rPr lang="en-AU" sz="1600"/>
                        <a:t>Popular trends</a:t>
                      </a:r>
                    </a:p>
                  </a:txBody>
                  <a:tcPr/>
                </a:tc>
                <a:tc>
                  <a:txBody>
                    <a:bodyPr/>
                    <a:lstStyle/>
                    <a:p>
                      <a:pPr>
                        <a:lnSpc>
                          <a:spcPct val="110000"/>
                        </a:lnSpc>
                        <a:spcAft>
                          <a:spcPts val="600"/>
                        </a:spcAft>
                      </a:pPr>
                      <a:r>
                        <a:rPr lang="en-AU" sz="1600"/>
                        <a:t>Sample musicals</a:t>
                      </a:r>
                    </a:p>
                  </a:txBody>
                  <a:tcPr/>
                </a:tc>
                <a:extLst>
                  <a:ext uri="{0D108BD9-81ED-4DB2-BD59-A6C34878D82A}">
                    <a16:rowId xmlns:a16="http://schemas.microsoft.com/office/drawing/2014/main" val="2920021445"/>
                  </a:ext>
                </a:extLst>
              </a:tr>
              <a:tr h="370840">
                <a:tc>
                  <a:txBody>
                    <a:bodyPr/>
                    <a:lstStyle/>
                    <a:p>
                      <a:pPr>
                        <a:lnSpc>
                          <a:spcPct val="110000"/>
                        </a:lnSpc>
                        <a:spcAft>
                          <a:spcPts val="600"/>
                        </a:spcAft>
                      </a:pPr>
                      <a:r>
                        <a:rPr lang="en-AU" sz="1600"/>
                        <a:t>Experimental/ Post-Golden age</a:t>
                      </a:r>
                    </a:p>
                  </a:txBody>
                  <a:tcPr/>
                </a:tc>
                <a:tc>
                  <a:txBody>
                    <a:bodyPr/>
                    <a:lstStyle/>
                    <a:p>
                      <a:pPr marL="285750" indent="-285750">
                        <a:lnSpc>
                          <a:spcPct val="110000"/>
                        </a:lnSpc>
                        <a:spcAft>
                          <a:spcPts val="600"/>
                        </a:spcAft>
                        <a:buFont typeface="Arial" panose="020B0604020202020204" pitchFamily="34" charset="0"/>
                        <a:buChar char="•"/>
                      </a:pPr>
                      <a:r>
                        <a:rPr lang="en-AU" sz="1600"/>
                        <a:t>Rock musicals</a:t>
                      </a:r>
                    </a:p>
                    <a:p>
                      <a:pPr marL="285750" indent="-285750">
                        <a:lnSpc>
                          <a:spcPct val="110000"/>
                        </a:lnSpc>
                        <a:spcAft>
                          <a:spcPts val="600"/>
                        </a:spcAft>
                        <a:buFont typeface="Arial" panose="020B0604020202020204" pitchFamily="34" charset="0"/>
                        <a:buChar char="•"/>
                      </a:pPr>
                      <a:r>
                        <a:rPr lang="en-AU" sz="1600"/>
                        <a:t>Culturally diverse musicals</a:t>
                      </a:r>
                    </a:p>
                    <a:p>
                      <a:pPr marL="285750" indent="-285750">
                        <a:lnSpc>
                          <a:spcPct val="110000"/>
                        </a:lnSpc>
                        <a:spcAft>
                          <a:spcPts val="600"/>
                        </a:spcAft>
                        <a:buFont typeface="Arial" panose="020B0604020202020204" pitchFamily="34" charset="0"/>
                        <a:buChar char="•"/>
                      </a:pPr>
                      <a:r>
                        <a:rPr lang="en-AU" sz="1600"/>
                        <a:t>Shift towards more thought-provoking plots</a:t>
                      </a:r>
                    </a:p>
                  </a:txBody>
                  <a:tcPr/>
                </a:tc>
                <a:tc>
                  <a:txBody>
                    <a:bodyPr/>
                    <a:lstStyle/>
                    <a:p>
                      <a:pPr marL="285750" indent="-285750">
                        <a:lnSpc>
                          <a:spcPct val="110000"/>
                        </a:lnSpc>
                        <a:spcAft>
                          <a:spcPts val="600"/>
                        </a:spcAft>
                        <a:buFont typeface="Arial" panose="020B0604020202020204" pitchFamily="34" charset="0"/>
                        <a:buChar char="•"/>
                      </a:pPr>
                      <a:r>
                        <a:rPr lang="en-AU" sz="1600" i="1"/>
                        <a:t>Hair </a:t>
                      </a:r>
                    </a:p>
                    <a:p>
                      <a:pPr marL="285750" indent="-285750">
                        <a:lnSpc>
                          <a:spcPct val="110000"/>
                        </a:lnSpc>
                        <a:spcAft>
                          <a:spcPts val="600"/>
                        </a:spcAft>
                        <a:buFont typeface="Arial" panose="020B0604020202020204" pitchFamily="34" charset="0"/>
                        <a:buChar char="•"/>
                      </a:pPr>
                      <a:r>
                        <a:rPr lang="en-AU" sz="1600" i="1"/>
                        <a:t>Jesus Christ Superstar </a:t>
                      </a:r>
                    </a:p>
                    <a:p>
                      <a:pPr marL="285750" indent="-285750">
                        <a:lnSpc>
                          <a:spcPct val="110000"/>
                        </a:lnSpc>
                        <a:spcAft>
                          <a:spcPts val="600"/>
                        </a:spcAft>
                        <a:buFont typeface="Arial" panose="020B0604020202020204" pitchFamily="34" charset="0"/>
                        <a:buChar char="•"/>
                      </a:pPr>
                      <a:r>
                        <a:rPr lang="en-AU" sz="1600" i="1"/>
                        <a:t>A chorus line </a:t>
                      </a:r>
                    </a:p>
                    <a:p>
                      <a:pPr marL="285750" indent="-285750">
                        <a:lnSpc>
                          <a:spcPct val="110000"/>
                        </a:lnSpc>
                        <a:spcAft>
                          <a:spcPts val="600"/>
                        </a:spcAft>
                        <a:buFont typeface="Arial" panose="020B0604020202020204" pitchFamily="34" charset="0"/>
                        <a:buChar char="•"/>
                      </a:pPr>
                      <a:r>
                        <a:rPr lang="en-AU" sz="1600" i="1"/>
                        <a:t>Sweeney Todd </a:t>
                      </a:r>
                    </a:p>
                  </a:txBody>
                  <a:tcPr/>
                </a:tc>
                <a:extLst>
                  <a:ext uri="{0D108BD9-81ED-4DB2-BD59-A6C34878D82A}">
                    <a16:rowId xmlns:a16="http://schemas.microsoft.com/office/drawing/2014/main" val="3243170209"/>
                  </a:ext>
                </a:extLst>
              </a:tr>
              <a:tr h="370840">
                <a:tc>
                  <a:txBody>
                    <a:bodyPr/>
                    <a:lstStyle/>
                    <a:p>
                      <a:pPr>
                        <a:lnSpc>
                          <a:spcPct val="110000"/>
                        </a:lnSpc>
                        <a:spcAft>
                          <a:spcPts val="600"/>
                        </a:spcAft>
                      </a:pPr>
                      <a:r>
                        <a:rPr lang="en-AU" sz="1600"/>
                        <a:t>Mega musical</a:t>
                      </a:r>
                    </a:p>
                  </a:txBody>
                  <a:tcPr/>
                </a:tc>
                <a:tc>
                  <a:txBody>
                    <a:bodyPr/>
                    <a:lstStyle/>
                    <a:p>
                      <a:pPr marL="285750" indent="-285750">
                        <a:lnSpc>
                          <a:spcPct val="110000"/>
                        </a:lnSpc>
                        <a:spcAft>
                          <a:spcPts val="600"/>
                        </a:spcAft>
                        <a:buFont typeface="Arial" panose="020B0604020202020204" pitchFamily="34" charset="0"/>
                        <a:buChar char="•"/>
                      </a:pPr>
                      <a:r>
                        <a:rPr lang="en-AU" sz="1600"/>
                        <a:t>Lavish productions with grand sets and global reach</a:t>
                      </a:r>
                    </a:p>
                    <a:p>
                      <a:pPr marL="285750" indent="-285750">
                        <a:lnSpc>
                          <a:spcPct val="110000"/>
                        </a:lnSpc>
                        <a:spcAft>
                          <a:spcPts val="600"/>
                        </a:spcAft>
                        <a:buFont typeface="Arial" panose="020B0604020202020204" pitchFamily="34" charset="0"/>
                        <a:buChar char="•"/>
                      </a:pPr>
                      <a:r>
                        <a:rPr lang="en-AU" sz="1600"/>
                        <a:t>Diversity of genres, culture and plots</a:t>
                      </a:r>
                    </a:p>
                  </a:txBody>
                  <a:tcPr/>
                </a:tc>
                <a:tc>
                  <a:txBody>
                    <a:bodyPr/>
                    <a:lstStyle/>
                    <a:p>
                      <a:pPr marL="285750" indent="-285750">
                        <a:lnSpc>
                          <a:spcPct val="110000"/>
                        </a:lnSpc>
                        <a:spcAft>
                          <a:spcPts val="600"/>
                        </a:spcAft>
                        <a:buFont typeface="Arial" panose="020B0604020202020204" pitchFamily="34" charset="0"/>
                        <a:buChar char="•"/>
                      </a:pPr>
                      <a:r>
                        <a:rPr lang="en-AU" sz="1600" i="1"/>
                        <a:t>Cats </a:t>
                      </a:r>
                    </a:p>
                    <a:p>
                      <a:pPr marL="285750" indent="-285750">
                        <a:lnSpc>
                          <a:spcPct val="110000"/>
                        </a:lnSpc>
                        <a:spcAft>
                          <a:spcPts val="600"/>
                        </a:spcAft>
                        <a:buFont typeface="Arial" panose="020B0604020202020204" pitchFamily="34" charset="0"/>
                        <a:buChar char="•"/>
                      </a:pPr>
                      <a:r>
                        <a:rPr lang="en-AU" sz="1600" i="1"/>
                        <a:t>Phantom of the opera </a:t>
                      </a:r>
                    </a:p>
                    <a:p>
                      <a:pPr marL="285750" indent="-285750">
                        <a:lnSpc>
                          <a:spcPct val="110000"/>
                        </a:lnSpc>
                        <a:spcAft>
                          <a:spcPts val="600"/>
                        </a:spcAft>
                        <a:buFont typeface="Arial" panose="020B0604020202020204" pitchFamily="34" charset="0"/>
                        <a:buChar char="•"/>
                      </a:pPr>
                      <a:r>
                        <a:rPr lang="en-AU" sz="1600" i="1"/>
                        <a:t>Miss Saigon </a:t>
                      </a:r>
                    </a:p>
                    <a:p>
                      <a:pPr marL="285750" indent="-285750">
                        <a:lnSpc>
                          <a:spcPct val="110000"/>
                        </a:lnSpc>
                        <a:spcAft>
                          <a:spcPts val="600"/>
                        </a:spcAft>
                        <a:buFont typeface="Arial" panose="020B0604020202020204" pitchFamily="34" charset="0"/>
                        <a:buChar char="•"/>
                      </a:pPr>
                      <a:r>
                        <a:rPr lang="en-AU" sz="1600" i="1"/>
                        <a:t>The Lion King</a:t>
                      </a:r>
                    </a:p>
                  </a:txBody>
                  <a:tcPr/>
                </a:tc>
                <a:extLst>
                  <a:ext uri="{0D108BD9-81ED-4DB2-BD59-A6C34878D82A}">
                    <a16:rowId xmlns:a16="http://schemas.microsoft.com/office/drawing/2014/main" val="3117135631"/>
                  </a:ext>
                </a:extLst>
              </a:tr>
              <a:tr h="370840">
                <a:tc>
                  <a:txBody>
                    <a:bodyPr/>
                    <a:lstStyle/>
                    <a:p>
                      <a:pPr>
                        <a:lnSpc>
                          <a:spcPct val="110000"/>
                        </a:lnSpc>
                        <a:spcAft>
                          <a:spcPts val="600"/>
                        </a:spcAft>
                      </a:pPr>
                      <a:r>
                        <a:rPr lang="en-AU" sz="1600" dirty="0"/>
                        <a:t>Contemporary</a:t>
                      </a:r>
                    </a:p>
                  </a:txBody>
                  <a:tcPr/>
                </a:tc>
                <a:tc>
                  <a:txBody>
                    <a:bodyPr/>
                    <a:lstStyle/>
                    <a:p>
                      <a:pPr marL="285750" indent="-285750">
                        <a:lnSpc>
                          <a:spcPct val="110000"/>
                        </a:lnSpc>
                        <a:spcAft>
                          <a:spcPts val="600"/>
                        </a:spcAft>
                        <a:buFont typeface="Arial" panose="020B0604020202020204" pitchFamily="34" charset="0"/>
                        <a:buChar char="•"/>
                      </a:pPr>
                      <a:r>
                        <a:rPr lang="en-AU" sz="1600" dirty="0"/>
                        <a:t>Diverse styles, genre and themes</a:t>
                      </a:r>
                    </a:p>
                    <a:p>
                      <a:pPr marL="285750" indent="-285750">
                        <a:lnSpc>
                          <a:spcPct val="110000"/>
                        </a:lnSpc>
                        <a:spcAft>
                          <a:spcPts val="600"/>
                        </a:spcAft>
                        <a:buFont typeface="Arial" panose="020B0604020202020204" pitchFamily="34" charset="0"/>
                        <a:buChar char="•"/>
                      </a:pPr>
                      <a:r>
                        <a:rPr lang="en-AU" sz="1600" dirty="0"/>
                        <a:t>Focus on representation, innovation and inclusion</a:t>
                      </a:r>
                    </a:p>
                    <a:p>
                      <a:pPr marL="285750" indent="-285750">
                        <a:lnSpc>
                          <a:spcPct val="110000"/>
                        </a:lnSpc>
                        <a:spcAft>
                          <a:spcPts val="600"/>
                        </a:spcAft>
                        <a:buFont typeface="Arial" panose="020B0604020202020204" pitchFamily="34" charset="0"/>
                        <a:buChar char="•"/>
                      </a:pPr>
                      <a:r>
                        <a:rPr lang="en-AU" sz="1600" dirty="0"/>
                        <a:t>Musicals based on movies and musical albums</a:t>
                      </a:r>
                    </a:p>
                    <a:p>
                      <a:pPr marL="285750" indent="-285750">
                        <a:lnSpc>
                          <a:spcPct val="110000"/>
                        </a:lnSpc>
                        <a:spcAft>
                          <a:spcPts val="600"/>
                        </a:spcAft>
                        <a:buFont typeface="Arial" panose="020B0604020202020204" pitchFamily="34" charset="0"/>
                        <a:buChar char="•"/>
                      </a:pPr>
                      <a:endParaRPr lang="en-AU" sz="1600" dirty="0"/>
                    </a:p>
                  </a:txBody>
                  <a:tcPr/>
                </a:tc>
                <a:tc>
                  <a:txBody>
                    <a:bodyPr/>
                    <a:lstStyle/>
                    <a:p>
                      <a:pPr marL="285750" indent="-285750">
                        <a:lnSpc>
                          <a:spcPct val="110000"/>
                        </a:lnSpc>
                        <a:spcAft>
                          <a:spcPts val="600"/>
                        </a:spcAft>
                        <a:buFont typeface="Arial" panose="020B0604020202020204" pitchFamily="34" charset="0"/>
                        <a:buChar char="•"/>
                      </a:pPr>
                      <a:r>
                        <a:rPr lang="en-AU" sz="1600" i="1" dirty="0"/>
                        <a:t>Six </a:t>
                      </a:r>
                    </a:p>
                    <a:p>
                      <a:pPr marL="285750" indent="-285750">
                        <a:lnSpc>
                          <a:spcPct val="110000"/>
                        </a:lnSpc>
                        <a:spcAft>
                          <a:spcPts val="600"/>
                        </a:spcAft>
                        <a:buFont typeface="Arial" panose="020B0604020202020204" pitchFamily="34" charset="0"/>
                        <a:buChar char="•"/>
                      </a:pPr>
                      <a:r>
                        <a:rPr lang="en-AU" sz="1600" i="1" dirty="0"/>
                        <a:t>Hadestown </a:t>
                      </a:r>
                    </a:p>
                    <a:p>
                      <a:pPr marL="285750" indent="-285750">
                        <a:lnSpc>
                          <a:spcPct val="110000"/>
                        </a:lnSpc>
                        <a:spcAft>
                          <a:spcPts val="600"/>
                        </a:spcAft>
                        <a:buFont typeface="Arial" panose="020B0604020202020204" pitchFamily="34" charset="0"/>
                        <a:buChar char="•"/>
                      </a:pPr>
                      <a:r>
                        <a:rPr lang="en-AU" sz="1600" i="1" dirty="0"/>
                        <a:t>Moulin Rogue</a:t>
                      </a:r>
                    </a:p>
                    <a:p>
                      <a:pPr marL="285750" indent="-285750">
                        <a:lnSpc>
                          <a:spcPct val="110000"/>
                        </a:lnSpc>
                        <a:spcAft>
                          <a:spcPts val="600"/>
                        </a:spcAft>
                        <a:buFont typeface="Arial" panose="020B0604020202020204" pitchFamily="34" charset="0"/>
                        <a:buChar char="•"/>
                      </a:pPr>
                      <a:r>
                        <a:rPr lang="en-AU" sz="1600" i="1" dirty="0"/>
                        <a:t>Wicked</a:t>
                      </a:r>
                    </a:p>
                  </a:txBody>
                  <a:tcPr/>
                </a:tc>
                <a:extLst>
                  <a:ext uri="{0D108BD9-81ED-4DB2-BD59-A6C34878D82A}">
                    <a16:rowId xmlns:a16="http://schemas.microsoft.com/office/drawing/2014/main" val="1919415032"/>
                  </a:ext>
                </a:extLst>
              </a:tr>
            </a:tbl>
          </a:graphicData>
        </a:graphic>
      </p:graphicFrame>
      <p:sp>
        <p:nvSpPr>
          <p:cNvPr id="4" name="TextBox 3">
            <a:extLst>
              <a:ext uri="{FF2B5EF4-FFF2-40B4-BE49-F238E27FC236}">
                <a16:creationId xmlns:a16="http://schemas.microsoft.com/office/drawing/2014/main" id="{926FD016-CD4E-825B-8927-5BCF3C45879F}"/>
              </a:ext>
            </a:extLst>
          </p:cNvPr>
          <p:cNvSpPr txBox="1"/>
          <p:nvPr/>
        </p:nvSpPr>
        <p:spPr>
          <a:xfrm>
            <a:off x="274274" y="5849614"/>
            <a:ext cx="6383700" cy="846386"/>
          </a:xfrm>
          <a:prstGeom prst="rect">
            <a:avLst/>
          </a:prstGeom>
          <a:noFill/>
        </p:spPr>
        <p:txBody>
          <a:bodyPr wrap="square" lIns="0" bIns="0">
            <a:spAutoFit/>
          </a:bodyPr>
          <a:lstStyle/>
          <a:p>
            <a:r>
              <a:rPr lang="en-AU" sz="1000" dirty="0"/>
              <a:t>Adapted from:</a:t>
            </a:r>
            <a:endParaRPr lang="en-AU" sz="1000" dirty="0">
              <a:hlinkClick r:id="rId3"/>
            </a:endParaRPr>
          </a:p>
          <a:p>
            <a:r>
              <a:rPr lang="en-AU" sz="1000" dirty="0">
                <a:hlinkClick r:id="rId3"/>
              </a:rPr>
              <a:t>Musical Theatre Time Periods - A Full Breakdown | Theatre Trip</a:t>
            </a:r>
            <a:endParaRPr lang="en-AU" sz="1000" dirty="0"/>
          </a:p>
          <a:p>
            <a:r>
              <a:rPr lang="en-AU" sz="1000" dirty="0">
                <a:hlinkClick r:id="rId4"/>
              </a:rPr>
              <a:t>The Evolution of Musical Theater: A Journey Through Time – Toxigon</a:t>
            </a:r>
            <a:endParaRPr lang="en-AU" sz="1000" dirty="0"/>
          </a:p>
          <a:p>
            <a:r>
              <a:rPr lang="en-AU" sz="1000" dirty="0">
                <a:hlinkClick r:id="rId5"/>
              </a:rPr>
              <a:t>Musical theatre’s history and timeline</a:t>
            </a:r>
            <a:br>
              <a:rPr lang="en-AU" sz="1000" dirty="0"/>
            </a:br>
            <a:r>
              <a:rPr lang="en-AU" sz="1000" dirty="0">
                <a:hlinkClick r:id="rId6"/>
              </a:rPr>
              <a:t>A Brief History of Musical Theater - Wenger | J.R. Clancy</a:t>
            </a:r>
            <a:endParaRPr lang="en-AU" sz="1000" dirty="0"/>
          </a:p>
        </p:txBody>
      </p:sp>
      <p:sp>
        <p:nvSpPr>
          <p:cNvPr id="6" name="Slide Number Placeholder 1">
            <a:extLst>
              <a:ext uri="{FF2B5EF4-FFF2-40B4-BE49-F238E27FC236}">
                <a16:creationId xmlns:a16="http://schemas.microsoft.com/office/drawing/2014/main" id="{D834A079-B259-AEB1-2251-5940E5E5DB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33913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BF857-C28C-9634-7AF7-C06FABB0F68D}"/>
              </a:ext>
            </a:extLst>
          </p:cNvPr>
          <p:cNvSpPr>
            <a:spLocks noGrp="1"/>
          </p:cNvSpPr>
          <p:nvPr>
            <p:ph type="title"/>
          </p:nvPr>
        </p:nvSpPr>
        <p:spPr/>
        <p:txBody>
          <a:bodyPr/>
          <a:lstStyle/>
          <a:p>
            <a:r>
              <a:rPr lang="en-AU" dirty="0"/>
              <a:t>1.2d – eras of musical theatre (3)</a:t>
            </a:r>
          </a:p>
        </p:txBody>
      </p:sp>
      <p:sp>
        <p:nvSpPr>
          <p:cNvPr id="4" name="Text Placeholder 3">
            <a:extLst>
              <a:ext uri="{FF2B5EF4-FFF2-40B4-BE49-F238E27FC236}">
                <a16:creationId xmlns:a16="http://schemas.microsoft.com/office/drawing/2014/main" id="{482A2EB0-383E-BF40-2071-7C2F88FC0A1F}"/>
              </a:ext>
            </a:extLst>
          </p:cNvPr>
          <p:cNvSpPr>
            <a:spLocks noGrp="1"/>
          </p:cNvSpPr>
          <p:nvPr>
            <p:ph type="body" sz="quarter" idx="18"/>
          </p:nvPr>
        </p:nvSpPr>
        <p:spPr/>
        <p:txBody>
          <a:bodyPr/>
          <a:lstStyle/>
          <a:p>
            <a:r>
              <a:rPr lang="en-AU" dirty="0"/>
              <a:t>Research scaffold</a:t>
            </a:r>
          </a:p>
        </p:txBody>
      </p:sp>
      <p:sp>
        <p:nvSpPr>
          <p:cNvPr id="5" name="Rectangle: Rounded Corners 4">
            <a:extLst>
              <a:ext uri="{FF2B5EF4-FFF2-40B4-BE49-F238E27FC236}">
                <a16:creationId xmlns:a16="http://schemas.microsoft.com/office/drawing/2014/main" id="{3BE1D46E-C0F0-2BBE-1721-C427CBDDE442}"/>
              </a:ext>
            </a:extLst>
          </p:cNvPr>
          <p:cNvSpPr/>
          <p:nvPr/>
        </p:nvSpPr>
        <p:spPr>
          <a:xfrm>
            <a:off x="360000" y="1609449"/>
            <a:ext cx="3993514" cy="1101095"/>
          </a:xfrm>
          <a:prstGeom prst="roundRect">
            <a:avLst/>
          </a:prstGeom>
          <a:solidFill>
            <a:schemeClr val="bg1"/>
          </a:solidFill>
          <a:ln w="381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dirty="0">
                <a:solidFill>
                  <a:schemeClr val="accent1"/>
                </a:solidFill>
              </a:rPr>
              <a:t>Name of musical:</a:t>
            </a:r>
          </a:p>
        </p:txBody>
      </p:sp>
      <p:sp>
        <p:nvSpPr>
          <p:cNvPr id="6" name="Rectangle: Rounded Corners 5">
            <a:extLst>
              <a:ext uri="{FF2B5EF4-FFF2-40B4-BE49-F238E27FC236}">
                <a16:creationId xmlns:a16="http://schemas.microsoft.com/office/drawing/2014/main" id="{55BA4B5F-A9E3-C226-F272-8865D22D491F}"/>
              </a:ext>
            </a:extLst>
          </p:cNvPr>
          <p:cNvSpPr/>
          <p:nvPr/>
        </p:nvSpPr>
        <p:spPr>
          <a:xfrm>
            <a:off x="4659858" y="1609448"/>
            <a:ext cx="2883942" cy="1101096"/>
          </a:xfrm>
          <a:prstGeom prst="roundRect">
            <a:avLst>
              <a:gd name="adj" fmla="val 11634"/>
            </a:avLst>
          </a:prstGeom>
          <a:solidFill>
            <a:schemeClr val="bg1"/>
          </a:solidFill>
          <a:ln w="381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Era:</a:t>
            </a:r>
          </a:p>
        </p:txBody>
      </p:sp>
      <p:sp>
        <p:nvSpPr>
          <p:cNvPr id="8" name="Rectangle: Rounded Corners 7">
            <a:extLst>
              <a:ext uri="{FF2B5EF4-FFF2-40B4-BE49-F238E27FC236}">
                <a16:creationId xmlns:a16="http://schemas.microsoft.com/office/drawing/2014/main" id="{F239C75B-636D-3202-B68A-3FADF95A3AF2}"/>
              </a:ext>
            </a:extLst>
          </p:cNvPr>
          <p:cNvSpPr/>
          <p:nvPr/>
        </p:nvSpPr>
        <p:spPr>
          <a:xfrm>
            <a:off x="7827601" y="1609448"/>
            <a:ext cx="3993514" cy="1101096"/>
          </a:xfrm>
          <a:prstGeom prst="roundRect">
            <a:avLst>
              <a:gd name="adj" fmla="val 11634"/>
            </a:avLst>
          </a:prstGeom>
          <a:solidFill>
            <a:schemeClr val="bg1"/>
          </a:solidFill>
          <a:ln w="381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Stage and/or screen musical:</a:t>
            </a:r>
          </a:p>
        </p:txBody>
      </p:sp>
      <p:sp>
        <p:nvSpPr>
          <p:cNvPr id="7" name="Rectangle: Rounded Corners 6">
            <a:extLst>
              <a:ext uri="{FF2B5EF4-FFF2-40B4-BE49-F238E27FC236}">
                <a16:creationId xmlns:a16="http://schemas.microsoft.com/office/drawing/2014/main" id="{D833AA57-B41B-5365-72E7-917D79AABA12}"/>
              </a:ext>
            </a:extLst>
          </p:cNvPr>
          <p:cNvSpPr/>
          <p:nvPr/>
        </p:nvSpPr>
        <p:spPr>
          <a:xfrm>
            <a:off x="360000" y="2859236"/>
            <a:ext cx="3993514" cy="1045031"/>
          </a:xfrm>
          <a:prstGeom prst="roundRect">
            <a:avLst>
              <a:gd name="adj" fmla="val 15341"/>
            </a:avLst>
          </a:prstGeom>
          <a:solidFill>
            <a:schemeClr val="bg1"/>
          </a:solidFill>
          <a:ln w="381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The year it premiered:</a:t>
            </a:r>
          </a:p>
        </p:txBody>
      </p:sp>
      <p:sp>
        <p:nvSpPr>
          <p:cNvPr id="9" name="Rectangle: Rounded Corners 8">
            <a:extLst>
              <a:ext uri="{FF2B5EF4-FFF2-40B4-BE49-F238E27FC236}">
                <a16:creationId xmlns:a16="http://schemas.microsoft.com/office/drawing/2014/main" id="{CA5831A3-A6B5-D5AF-B44F-B9F0FFA17F04}"/>
              </a:ext>
            </a:extLst>
          </p:cNvPr>
          <p:cNvSpPr/>
          <p:nvPr/>
        </p:nvSpPr>
        <p:spPr>
          <a:xfrm>
            <a:off x="360000" y="4052959"/>
            <a:ext cx="3993514" cy="2445041"/>
          </a:xfrm>
          <a:prstGeom prst="roundRect">
            <a:avLst>
              <a:gd name="adj" fmla="val 4768"/>
            </a:avLst>
          </a:prstGeom>
          <a:solidFill>
            <a:schemeClr val="bg1"/>
          </a:solidFill>
          <a:ln w="381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dirty="0">
                <a:solidFill>
                  <a:schemeClr val="accent1"/>
                </a:solidFill>
              </a:rPr>
              <a:t>Narrative/themes:</a:t>
            </a:r>
          </a:p>
        </p:txBody>
      </p:sp>
      <p:sp>
        <p:nvSpPr>
          <p:cNvPr id="10" name="Rectangle: Rounded Corners 9">
            <a:extLst>
              <a:ext uri="{FF2B5EF4-FFF2-40B4-BE49-F238E27FC236}">
                <a16:creationId xmlns:a16="http://schemas.microsoft.com/office/drawing/2014/main" id="{1A42DD95-4BE9-548D-3A31-760C38378AC6}"/>
              </a:ext>
            </a:extLst>
          </p:cNvPr>
          <p:cNvSpPr/>
          <p:nvPr/>
        </p:nvSpPr>
        <p:spPr>
          <a:xfrm>
            <a:off x="4659858" y="2859237"/>
            <a:ext cx="7161257" cy="3627878"/>
          </a:xfrm>
          <a:prstGeom prst="roundRect">
            <a:avLst>
              <a:gd name="adj" fmla="val 4292"/>
            </a:avLst>
          </a:prstGeom>
          <a:solidFill>
            <a:schemeClr val="bg1"/>
          </a:solidFill>
          <a:ln w="381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[insert a short video sample which includes movement]</a:t>
            </a:r>
          </a:p>
        </p:txBody>
      </p:sp>
      <p:sp>
        <p:nvSpPr>
          <p:cNvPr id="2" name="Slide Number Placeholder 1">
            <a:extLst>
              <a:ext uri="{FF2B5EF4-FFF2-40B4-BE49-F238E27FC236}">
                <a16:creationId xmlns:a16="http://schemas.microsoft.com/office/drawing/2014/main" id="{A566ED35-1858-3C73-61B7-AF0C4726A3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55771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02B5-26F1-C76A-0443-1EB287B1E0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8D91B0-31C3-53CF-26C2-AE3EAF00FAE3}"/>
              </a:ext>
            </a:extLst>
          </p:cNvPr>
          <p:cNvSpPr>
            <a:spLocks noGrp="1"/>
          </p:cNvSpPr>
          <p:nvPr>
            <p:ph type="title"/>
          </p:nvPr>
        </p:nvSpPr>
        <p:spPr/>
        <p:txBody>
          <a:bodyPr/>
          <a:lstStyle/>
          <a:p>
            <a:r>
              <a:rPr lang="en-AU" dirty="0"/>
              <a:t>1.2e – eras of musical theatre (4)</a:t>
            </a:r>
          </a:p>
        </p:txBody>
      </p:sp>
      <p:sp>
        <p:nvSpPr>
          <p:cNvPr id="4" name="Text Placeholder 3">
            <a:extLst>
              <a:ext uri="{FF2B5EF4-FFF2-40B4-BE49-F238E27FC236}">
                <a16:creationId xmlns:a16="http://schemas.microsoft.com/office/drawing/2014/main" id="{2CC63ED8-BC01-E030-A4E1-0EAC63B50A29}"/>
              </a:ext>
            </a:extLst>
          </p:cNvPr>
          <p:cNvSpPr>
            <a:spLocks noGrp="1"/>
          </p:cNvSpPr>
          <p:nvPr>
            <p:ph type="body" sz="quarter" idx="18"/>
          </p:nvPr>
        </p:nvSpPr>
        <p:spPr/>
        <p:txBody>
          <a:bodyPr/>
          <a:lstStyle/>
          <a:p>
            <a:r>
              <a:rPr lang="en-AU" dirty="0"/>
              <a:t>Research scaffold</a:t>
            </a:r>
          </a:p>
        </p:txBody>
      </p:sp>
      <p:sp>
        <p:nvSpPr>
          <p:cNvPr id="5" name="Rectangle: Rounded Corners 4">
            <a:extLst>
              <a:ext uri="{FF2B5EF4-FFF2-40B4-BE49-F238E27FC236}">
                <a16:creationId xmlns:a16="http://schemas.microsoft.com/office/drawing/2014/main" id="{54AE7FBB-1856-6089-489A-B6CE975E3DC6}"/>
              </a:ext>
            </a:extLst>
          </p:cNvPr>
          <p:cNvSpPr/>
          <p:nvPr/>
        </p:nvSpPr>
        <p:spPr>
          <a:xfrm>
            <a:off x="360000" y="1660173"/>
            <a:ext cx="5409428" cy="2244094"/>
          </a:xfrm>
          <a:prstGeom prst="roundRect">
            <a:avLst>
              <a:gd name="adj" fmla="val 6789"/>
            </a:avLst>
          </a:prstGeom>
          <a:solidFill>
            <a:schemeClr val="bg1"/>
          </a:solidFill>
          <a:ln w="381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Description of music:</a:t>
            </a:r>
          </a:p>
        </p:txBody>
      </p:sp>
      <p:sp>
        <p:nvSpPr>
          <p:cNvPr id="10" name="Rectangle: Rounded Corners 9">
            <a:extLst>
              <a:ext uri="{FF2B5EF4-FFF2-40B4-BE49-F238E27FC236}">
                <a16:creationId xmlns:a16="http://schemas.microsoft.com/office/drawing/2014/main" id="{BF0DAD11-40B3-8392-352F-67594C0405DD}"/>
              </a:ext>
            </a:extLst>
          </p:cNvPr>
          <p:cNvSpPr/>
          <p:nvPr/>
        </p:nvSpPr>
        <p:spPr>
          <a:xfrm>
            <a:off x="6096000" y="1660173"/>
            <a:ext cx="5409429" cy="2244094"/>
          </a:xfrm>
          <a:prstGeom prst="roundRect">
            <a:avLst>
              <a:gd name="adj" fmla="val 6172"/>
            </a:avLst>
          </a:prstGeom>
          <a:solidFill>
            <a:schemeClr val="bg1"/>
          </a:solidFill>
          <a:ln w="381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dirty="0">
                <a:solidFill>
                  <a:schemeClr val="accent1"/>
                </a:solidFill>
              </a:rPr>
              <a:t>Description of movement:</a:t>
            </a:r>
          </a:p>
        </p:txBody>
      </p:sp>
      <p:sp>
        <p:nvSpPr>
          <p:cNvPr id="11" name="Rectangle: Rounded Corners 10">
            <a:extLst>
              <a:ext uri="{FF2B5EF4-FFF2-40B4-BE49-F238E27FC236}">
                <a16:creationId xmlns:a16="http://schemas.microsoft.com/office/drawing/2014/main" id="{508BCD30-26F8-D30C-0DC9-DDCB8EC5628A}"/>
              </a:ext>
            </a:extLst>
          </p:cNvPr>
          <p:cNvSpPr/>
          <p:nvPr/>
        </p:nvSpPr>
        <p:spPr>
          <a:xfrm>
            <a:off x="360000" y="4253906"/>
            <a:ext cx="5409428" cy="2244094"/>
          </a:xfrm>
          <a:prstGeom prst="roundRect">
            <a:avLst>
              <a:gd name="adj" fmla="val 6172"/>
            </a:avLst>
          </a:prstGeom>
          <a:solidFill>
            <a:schemeClr val="bg1"/>
          </a:solidFill>
          <a:ln w="381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One example from video:</a:t>
            </a:r>
          </a:p>
        </p:txBody>
      </p:sp>
      <p:sp>
        <p:nvSpPr>
          <p:cNvPr id="12" name="Rectangle: Rounded Corners 11">
            <a:extLst>
              <a:ext uri="{FF2B5EF4-FFF2-40B4-BE49-F238E27FC236}">
                <a16:creationId xmlns:a16="http://schemas.microsoft.com/office/drawing/2014/main" id="{2CB57903-995E-BCAD-AD31-8916B7B5B28D}"/>
              </a:ext>
            </a:extLst>
          </p:cNvPr>
          <p:cNvSpPr/>
          <p:nvPr/>
        </p:nvSpPr>
        <p:spPr>
          <a:xfrm>
            <a:off x="6096001" y="4271906"/>
            <a:ext cx="5409428" cy="2244094"/>
          </a:xfrm>
          <a:prstGeom prst="roundRect">
            <a:avLst>
              <a:gd name="adj" fmla="val 3702"/>
            </a:avLst>
          </a:prstGeom>
          <a:solidFill>
            <a:schemeClr val="bg1"/>
          </a:solidFill>
          <a:ln w="381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Explanation of how the music and movement help to communicate the narrative:</a:t>
            </a:r>
          </a:p>
        </p:txBody>
      </p:sp>
      <p:sp>
        <p:nvSpPr>
          <p:cNvPr id="2" name="Slide Number Placeholder 1">
            <a:extLst>
              <a:ext uri="{FF2B5EF4-FFF2-40B4-BE49-F238E27FC236}">
                <a16:creationId xmlns:a16="http://schemas.microsoft.com/office/drawing/2014/main" id="{B7BE7FD2-A3CA-6B12-3FDE-D2CB799D77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56565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2E3CE-E06C-A35D-4D5C-C7644BEFD45E}"/>
              </a:ext>
            </a:extLst>
          </p:cNvPr>
          <p:cNvSpPr>
            <a:spLocks noGrp="1"/>
          </p:cNvSpPr>
          <p:nvPr>
            <p:ph type="title"/>
          </p:nvPr>
        </p:nvSpPr>
        <p:spPr/>
        <p:txBody>
          <a:bodyPr/>
          <a:lstStyle/>
          <a:p>
            <a:r>
              <a:rPr lang="en-AU" dirty="0"/>
              <a:t>1.3a – stage vs screen musical </a:t>
            </a:r>
          </a:p>
        </p:txBody>
      </p:sp>
      <p:sp>
        <p:nvSpPr>
          <p:cNvPr id="4" name="Text Placeholder 3">
            <a:extLst>
              <a:ext uri="{FF2B5EF4-FFF2-40B4-BE49-F238E27FC236}">
                <a16:creationId xmlns:a16="http://schemas.microsoft.com/office/drawing/2014/main" id="{F2007DA4-ECE2-2476-134A-E31A2568AFBF}"/>
              </a:ext>
            </a:extLst>
          </p:cNvPr>
          <p:cNvSpPr>
            <a:spLocks noGrp="1"/>
          </p:cNvSpPr>
          <p:nvPr>
            <p:ph type="body" sz="quarter" idx="18"/>
          </p:nvPr>
        </p:nvSpPr>
        <p:spPr/>
        <p:txBody>
          <a:bodyPr/>
          <a:lstStyle/>
          <a:p>
            <a:r>
              <a:rPr lang="en-AU" dirty="0"/>
              <a:t>Instructions</a:t>
            </a:r>
          </a:p>
        </p:txBody>
      </p:sp>
      <p:sp>
        <p:nvSpPr>
          <p:cNvPr id="14" name="Rectangle: Rounded Corners 13">
            <a:extLst>
              <a:ext uri="{FF2B5EF4-FFF2-40B4-BE49-F238E27FC236}">
                <a16:creationId xmlns:a16="http://schemas.microsoft.com/office/drawing/2014/main" id="{695421AE-6B0B-8F4F-865F-682674CB5D7E}"/>
              </a:ext>
              <a:ext uri="{C183D7F6-B498-43B3-948B-1728B52AA6E4}">
                <adec:decorative xmlns:adec="http://schemas.microsoft.com/office/drawing/2017/decorative" val="0"/>
              </a:ext>
            </a:extLst>
          </p:cNvPr>
          <p:cNvSpPr/>
          <p:nvPr/>
        </p:nvSpPr>
        <p:spPr>
          <a:xfrm>
            <a:off x="359999" y="1367371"/>
            <a:ext cx="11083856" cy="1338164"/>
          </a:xfrm>
          <a:prstGeom prst="roundRect">
            <a:avLst>
              <a:gd name="adj" fmla="val 4243"/>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20000"/>
              </a:lnSpc>
              <a:spcAft>
                <a:spcPts val="600"/>
              </a:spcAft>
              <a:buFont typeface="+mj-lt"/>
              <a:buAutoNum type="arabicPeriod"/>
            </a:pPr>
            <a:r>
              <a:rPr lang="en-AU" sz="1800" dirty="0">
                <a:solidFill>
                  <a:schemeClr val="accent1"/>
                </a:solidFill>
              </a:rPr>
              <a:t>Access the 2 video samples on slide 1.3b. </a:t>
            </a:r>
            <a:endParaRPr lang="en-AU" sz="1800" dirty="0">
              <a:solidFill>
                <a:schemeClr val="accent1"/>
              </a:solidFill>
              <a:cs typeface="Arial"/>
            </a:endParaRPr>
          </a:p>
        </p:txBody>
      </p:sp>
      <p:pic>
        <p:nvPicPr>
          <p:cNvPr id="17" name="Graphic 16" descr="Button to go to the next related slide">
            <a:hlinkClick r:id="" action="ppaction://noaction"/>
            <a:extLst>
              <a:ext uri="{FF2B5EF4-FFF2-40B4-BE49-F238E27FC236}">
                <a16:creationId xmlns:a16="http://schemas.microsoft.com/office/drawing/2014/main" id="{5038F130-FEE2-0C04-74B1-96124C357B0C}"/>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8766" y="1560869"/>
            <a:ext cx="914400" cy="914400"/>
          </a:xfrm>
          <a:prstGeom prst="rect">
            <a:avLst/>
          </a:prstGeom>
        </p:spPr>
      </p:pic>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10AD5BA6-32DE-86DD-2ED5-A27AC1981A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0589298"/>
                  </p:ext>
                </p:extLst>
              </p:nvPr>
            </p:nvGraphicFramePr>
            <p:xfrm>
              <a:off x="8930033" y="1447440"/>
              <a:ext cx="2193967" cy="1234106"/>
            </p:xfrm>
            <a:graphic>
              <a:graphicData uri="http://schemas.microsoft.com/office/powerpoint/2016/slidezoom">
                <pslz:sldZm>
                  <pslz:sldZmObj sldId="26398" cId="831675380">
                    <pslz:zmPr id="{19F6A1C6-FB7C-42CD-8333-7E1D07AEA08C}" returnToParent="0" transitionDur="1000">
                      <p166:blipFill xmlns:p166="http://schemas.microsoft.com/office/powerpoint/2016/6/main">
                        <a:blip r:embed="rId5"/>
                        <a:stretch>
                          <a:fillRect/>
                        </a:stretch>
                      </p166:blipFill>
                      <p166:spPr xmlns:p166="http://schemas.microsoft.com/office/powerpoint/2016/6/main">
                        <a:xfrm>
                          <a:off x="0" y="0"/>
                          <a:ext cx="2193967" cy="1234106"/>
                        </a:xfrm>
                        <a:prstGeom prst="rect">
                          <a:avLst/>
                        </a:prstGeom>
                        <a:ln w="3175">
                          <a:solidFill>
                            <a:prstClr val="ltGray"/>
                          </a:solidFill>
                        </a:ln>
                      </p166:spPr>
                    </pslz:zmPr>
                  </pslz:sldZmObj>
                </pslz:sldZm>
              </a:graphicData>
            </a:graphic>
          </p:graphicFrame>
        </mc:Choice>
        <mc:Fallback xmlns="">
          <p:pic>
            <p:nvPicPr>
              <p:cNvPr id="11" name="Slide Zoom 10">
                <a:hlinkClick r:id="rId8" action="ppaction://hlinksldjump"/>
                <a:extLst>
                  <a:ext uri="{FF2B5EF4-FFF2-40B4-BE49-F238E27FC236}">
                    <a16:creationId xmlns:a16="http://schemas.microsoft.com/office/drawing/2014/main" id="{10AD5BA6-32DE-86DD-2ED5-A27AC1981A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7"/>
              <a:stretch>
                <a:fillRect/>
              </a:stretch>
            </p:blipFill>
            <p:spPr>
              <a:xfrm>
                <a:off x="8930033" y="1447440"/>
                <a:ext cx="2193967" cy="1234106"/>
              </a:xfrm>
              <a:prstGeom prst="rect">
                <a:avLst/>
              </a:prstGeom>
              <a:ln w="3175">
                <a:solidFill>
                  <a:prstClr val="ltGray"/>
                </a:solidFill>
              </a:ln>
            </p:spPr>
          </p:pic>
        </mc:Fallback>
      </mc:AlternateContent>
      <p:sp>
        <p:nvSpPr>
          <p:cNvPr id="15" name="Rectangle: Rounded Corners 14">
            <a:extLst>
              <a:ext uri="{FF2B5EF4-FFF2-40B4-BE49-F238E27FC236}">
                <a16:creationId xmlns:a16="http://schemas.microsoft.com/office/drawing/2014/main" id="{468B22EC-8A91-5F35-41B0-20D9348B4498}"/>
              </a:ext>
              <a:ext uri="{C183D7F6-B498-43B3-948B-1728B52AA6E4}">
                <adec:decorative xmlns:adec="http://schemas.microsoft.com/office/drawing/2017/decorative" val="0"/>
              </a:ext>
            </a:extLst>
          </p:cNvPr>
          <p:cNvSpPr/>
          <p:nvPr/>
        </p:nvSpPr>
        <p:spPr>
          <a:xfrm>
            <a:off x="359999" y="2829836"/>
            <a:ext cx="11083856" cy="1338164"/>
          </a:xfrm>
          <a:prstGeom prst="roundRect">
            <a:avLst>
              <a:gd name="adj" fmla="val 3208"/>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20000"/>
              </a:lnSpc>
              <a:spcAft>
                <a:spcPts val="600"/>
              </a:spcAft>
              <a:buFont typeface="+mj-lt"/>
              <a:buAutoNum type="arabicPeriod" startAt="2"/>
            </a:pPr>
            <a:r>
              <a:rPr lang="en-AU" sz="1800">
                <a:solidFill>
                  <a:schemeClr val="accent1"/>
                </a:solidFill>
              </a:rPr>
              <a:t>For each video sample, complete the table on slide 1.3c.  </a:t>
            </a:r>
            <a:endParaRPr lang="en-AU" sz="1800">
              <a:solidFill>
                <a:schemeClr val="accent1"/>
              </a:solidFill>
              <a:cs typeface="Arial"/>
            </a:endParaRPr>
          </a:p>
        </p:txBody>
      </p:sp>
      <p:pic>
        <p:nvPicPr>
          <p:cNvPr id="9" name="Graphic 4" descr="Button to go to the next related slide">
            <a:hlinkClick r:id="rId9" action="ppaction://hlinksldjump"/>
            <a:extLst>
              <a:ext uri="{FF2B5EF4-FFF2-40B4-BE49-F238E27FC236}">
                <a16:creationId xmlns:a16="http://schemas.microsoft.com/office/drawing/2014/main" id="{B8B0DB6C-ED58-20DB-0EE1-4BC1C6B79D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8766" y="3041717"/>
            <a:ext cx="914400" cy="914400"/>
          </a:xfrm>
          <a:prstGeom prst="rect">
            <a:avLst/>
          </a:prstGeom>
        </p:spPr>
      </p:pic>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05B2C5A6-5AD3-0181-54D2-67EF9B2D489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333415"/>
                  </p:ext>
                </p:extLst>
              </p:nvPr>
            </p:nvGraphicFramePr>
            <p:xfrm>
              <a:off x="8930033" y="2881864"/>
              <a:ext cx="2193967" cy="1234107"/>
            </p:xfrm>
            <a:graphic>
              <a:graphicData uri="http://schemas.microsoft.com/office/powerpoint/2016/slidezoom">
                <pslz:sldZm>
                  <pslz:sldZmObj sldId="26560" cId="1527584448">
                    <pslz:zmPr id="{929433BE-81F4-42D8-B78F-0387C2A6979A}" returnToParent="0" transitionDur="1000">
                      <p166:blipFill xmlns:p166="http://schemas.microsoft.com/office/powerpoint/2016/6/main">
                        <a:blip r:embed="rId10"/>
                        <a:stretch>
                          <a:fillRect/>
                        </a:stretch>
                      </p166:blipFill>
                      <p166:spPr xmlns:p166="http://schemas.microsoft.com/office/powerpoint/2016/6/main">
                        <a:xfrm>
                          <a:off x="0" y="0"/>
                          <a:ext cx="2193967" cy="1234107"/>
                        </a:xfrm>
                        <a:prstGeom prst="rect">
                          <a:avLst/>
                        </a:prstGeom>
                        <a:ln w="3175">
                          <a:solidFill>
                            <a:prstClr val="ltGray"/>
                          </a:solidFill>
                        </a:ln>
                      </p166:spPr>
                    </pslz:zmPr>
                  </pslz:sldZmObj>
                </pslz:sldZm>
              </a:graphicData>
            </a:graphic>
          </p:graphicFrame>
        </mc:Choice>
        <mc:Fallback xmlns="">
          <p:pic>
            <p:nvPicPr>
              <p:cNvPr id="13" name="Slide Zoom 12">
                <a:hlinkClick r:id="rId11" action="ppaction://hlinksldjump"/>
                <a:extLst>
                  <a:ext uri="{FF2B5EF4-FFF2-40B4-BE49-F238E27FC236}">
                    <a16:creationId xmlns:a16="http://schemas.microsoft.com/office/drawing/2014/main" id="{05B2C5A6-5AD3-0181-54D2-67EF9B2D48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12"/>
              <a:stretch>
                <a:fillRect/>
              </a:stretch>
            </p:blipFill>
            <p:spPr>
              <a:xfrm>
                <a:off x="8930033" y="2881864"/>
                <a:ext cx="2193967" cy="1234107"/>
              </a:xfrm>
              <a:prstGeom prst="rect">
                <a:avLst/>
              </a:prstGeom>
              <a:ln w="3175">
                <a:solidFill>
                  <a:prstClr val="ltGray"/>
                </a:solidFill>
              </a:ln>
            </p:spPr>
          </p:pic>
        </mc:Fallback>
      </mc:AlternateContent>
      <p:sp>
        <p:nvSpPr>
          <p:cNvPr id="16" name="Rectangle: Rounded Corners 15">
            <a:extLst>
              <a:ext uri="{FF2B5EF4-FFF2-40B4-BE49-F238E27FC236}">
                <a16:creationId xmlns:a16="http://schemas.microsoft.com/office/drawing/2014/main" id="{A98CDED3-7EFA-19B1-CD53-761CDB253778}"/>
              </a:ext>
              <a:ext uri="{C183D7F6-B498-43B3-948B-1728B52AA6E4}">
                <adec:decorative xmlns:adec="http://schemas.microsoft.com/office/drawing/2017/decorative" val="0"/>
              </a:ext>
            </a:extLst>
          </p:cNvPr>
          <p:cNvSpPr/>
          <p:nvPr/>
        </p:nvSpPr>
        <p:spPr>
          <a:xfrm>
            <a:off x="359999" y="4293379"/>
            <a:ext cx="11083856" cy="2234362"/>
          </a:xfrm>
          <a:prstGeom prst="roundRect">
            <a:avLst>
              <a:gd name="adj" fmla="val 2405"/>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20000"/>
              </a:lnSpc>
              <a:spcAft>
                <a:spcPts val="600"/>
              </a:spcAft>
              <a:buFont typeface="+mj-lt"/>
              <a:buAutoNum type="arabicPeriod" startAt="3"/>
            </a:pPr>
            <a:r>
              <a:rPr lang="en-AU" sz="1800" dirty="0">
                <a:solidFill>
                  <a:schemeClr val="accent1"/>
                </a:solidFill>
              </a:rPr>
              <a:t>After viewing both samples, discuss:</a:t>
            </a:r>
          </a:p>
          <a:p>
            <a:pPr marL="285750" lvl="0" indent="-285750">
              <a:lnSpc>
                <a:spcPct val="120000"/>
              </a:lnSpc>
              <a:spcAft>
                <a:spcPts val="600"/>
              </a:spcAft>
              <a:buFont typeface="Arial" panose="020B0604020202020204" pitchFamily="34" charset="0"/>
              <a:buChar char="•"/>
            </a:pPr>
            <a:r>
              <a:rPr lang="en-AU"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What is possible in a screen musical that is not possible in a stage musical?</a:t>
            </a:r>
          </a:p>
          <a:p>
            <a:pPr marL="285750" lvl="0" indent="-285750">
              <a:lnSpc>
                <a:spcPct val="120000"/>
              </a:lnSpc>
              <a:spcAft>
                <a:spcPts val="600"/>
              </a:spcAft>
              <a:buFont typeface="Arial" panose="020B0604020202020204" pitchFamily="34" charset="0"/>
              <a:buChar char="•"/>
            </a:pPr>
            <a:r>
              <a:rPr lang="en-AU"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How is the relationship with the audience influenced in the stage vs the screen samples?</a:t>
            </a:r>
          </a:p>
          <a:p>
            <a:pPr marL="285750" lvl="0" indent="-285750">
              <a:lnSpc>
                <a:spcPct val="120000"/>
              </a:lnSpc>
              <a:spcAft>
                <a:spcPts val="600"/>
              </a:spcAft>
              <a:buFont typeface="Arial" panose="020B0604020202020204" pitchFamily="34" charset="0"/>
              <a:buChar char="•"/>
            </a:pPr>
            <a:r>
              <a:rPr lang="en-AU"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Which do you prefer and why?</a:t>
            </a:r>
            <a:endParaRPr lang="en-AU" sz="1800" dirty="0">
              <a:solidFill>
                <a:schemeClr val="accent1"/>
              </a:solidFill>
            </a:endParaRPr>
          </a:p>
        </p:txBody>
      </p:sp>
      <p:sp>
        <p:nvSpPr>
          <p:cNvPr id="2" name="Slide Number Placeholder 1">
            <a:extLst>
              <a:ext uri="{FF2B5EF4-FFF2-40B4-BE49-F238E27FC236}">
                <a16:creationId xmlns:a16="http://schemas.microsoft.com/office/drawing/2014/main" id="{393DE850-B39C-CA19-E8C0-06B49C9313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96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3DE850-B39C-CA19-E8C0-06B49C931340}"/>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3" name="Title 2">
            <a:extLst>
              <a:ext uri="{FF2B5EF4-FFF2-40B4-BE49-F238E27FC236}">
                <a16:creationId xmlns:a16="http://schemas.microsoft.com/office/drawing/2014/main" id="{FF32E3CE-E06C-A35D-4D5C-C7644BEFD45E}"/>
              </a:ext>
            </a:extLst>
          </p:cNvPr>
          <p:cNvSpPr>
            <a:spLocks noGrp="1"/>
          </p:cNvSpPr>
          <p:nvPr>
            <p:ph type="title"/>
          </p:nvPr>
        </p:nvSpPr>
        <p:spPr/>
        <p:txBody>
          <a:bodyPr/>
          <a:lstStyle/>
          <a:p>
            <a:r>
              <a:rPr lang="en-AU"/>
              <a:t>1.3a – stage vs screen musical </a:t>
            </a:r>
          </a:p>
        </p:txBody>
      </p:sp>
      <p:sp>
        <p:nvSpPr>
          <p:cNvPr id="15" name="Rectangle: Rounded Corners 14">
            <a:extLst>
              <a:ext uri="{FF2B5EF4-FFF2-40B4-BE49-F238E27FC236}">
                <a16:creationId xmlns:a16="http://schemas.microsoft.com/office/drawing/2014/main" id="{468B22EC-8A91-5F35-41B0-20D9348B4498}"/>
              </a:ext>
              <a:ext uri="{C183D7F6-B498-43B3-948B-1728B52AA6E4}">
                <adec:decorative xmlns:adec="http://schemas.microsoft.com/office/drawing/2017/decorative" val="1"/>
              </a:ext>
            </a:extLst>
          </p:cNvPr>
          <p:cNvSpPr/>
          <p:nvPr/>
        </p:nvSpPr>
        <p:spPr>
          <a:xfrm>
            <a:off x="359999" y="2829836"/>
            <a:ext cx="11248068" cy="1338164"/>
          </a:xfrm>
          <a:prstGeom prst="roundRect">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mj-lt"/>
              <a:buAutoNum type="arabicPeriod" startAt="2"/>
            </a:pPr>
            <a:r>
              <a:rPr lang="en-AU" sz="1800">
                <a:solidFill>
                  <a:schemeClr val="accent1"/>
                </a:solidFill>
              </a:rPr>
              <a:t>For each video sample, complete the table on slide 1.3c.  </a:t>
            </a:r>
            <a:endParaRPr lang="en-AU" sz="1800">
              <a:solidFill>
                <a:schemeClr val="accent1"/>
              </a:solidFill>
              <a:cs typeface="Arial"/>
            </a:endParaRPr>
          </a:p>
        </p:txBody>
      </p:sp>
      <p:sp>
        <p:nvSpPr>
          <p:cNvPr id="14" name="Rectangle: Rounded Corners 13">
            <a:extLst>
              <a:ext uri="{FF2B5EF4-FFF2-40B4-BE49-F238E27FC236}">
                <a16:creationId xmlns:a16="http://schemas.microsoft.com/office/drawing/2014/main" id="{695421AE-6B0B-8F4F-865F-682674CB5D7E}"/>
              </a:ext>
              <a:ext uri="{C183D7F6-B498-43B3-948B-1728B52AA6E4}">
                <adec:decorative xmlns:adec="http://schemas.microsoft.com/office/drawing/2017/decorative" val="1"/>
              </a:ext>
            </a:extLst>
          </p:cNvPr>
          <p:cNvSpPr/>
          <p:nvPr/>
        </p:nvSpPr>
        <p:spPr>
          <a:xfrm>
            <a:off x="359999" y="1367371"/>
            <a:ext cx="11248068" cy="1338164"/>
          </a:xfrm>
          <a:prstGeom prst="roundRect">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mj-lt"/>
              <a:buAutoNum type="arabicPeriod"/>
            </a:pPr>
            <a:r>
              <a:rPr lang="en-AU" sz="1800">
                <a:solidFill>
                  <a:schemeClr val="accent1"/>
                </a:solidFill>
              </a:rPr>
              <a:t>Access the 2 video samples on slide 1.3b. </a:t>
            </a:r>
            <a:endParaRPr lang="en-AU" sz="1800">
              <a:solidFill>
                <a:schemeClr val="accent1"/>
              </a:solidFill>
              <a:cs typeface="Arial"/>
            </a:endParaRPr>
          </a:p>
        </p:txBody>
      </p:sp>
      <p:sp>
        <p:nvSpPr>
          <p:cNvPr id="4" name="Text Placeholder 3">
            <a:extLst>
              <a:ext uri="{FF2B5EF4-FFF2-40B4-BE49-F238E27FC236}">
                <a16:creationId xmlns:a16="http://schemas.microsoft.com/office/drawing/2014/main" id="{F2007DA4-ECE2-2476-134A-E31A2568AFBF}"/>
              </a:ext>
            </a:extLst>
          </p:cNvPr>
          <p:cNvSpPr>
            <a:spLocks noGrp="1"/>
          </p:cNvSpPr>
          <p:nvPr>
            <p:ph type="body" sz="quarter" idx="18"/>
          </p:nvPr>
        </p:nvSpPr>
        <p:spPr/>
        <p:txBody>
          <a:bodyPr/>
          <a:lstStyle/>
          <a:p>
            <a:r>
              <a:rPr lang="en-AU"/>
              <a:t>Instructions</a:t>
            </a:r>
          </a:p>
        </p:txBody>
      </p:sp>
      <p:sp>
        <p:nvSpPr>
          <p:cNvPr id="5" name="Content Placeholder 4">
            <a:extLst>
              <a:ext uri="{FF2B5EF4-FFF2-40B4-BE49-F238E27FC236}">
                <a16:creationId xmlns:a16="http://schemas.microsoft.com/office/drawing/2014/main" id="{40950729-E9D7-3C91-1C0B-10240F0F163D}"/>
              </a:ext>
              <a:ext uri="{C183D7F6-B498-43B3-948B-1728B52AA6E4}">
                <adec:decorative xmlns:adec="http://schemas.microsoft.com/office/drawing/2017/decorative" val="1"/>
              </a:ext>
            </a:extLst>
          </p:cNvPr>
          <p:cNvSpPr>
            <a:spLocks noGrp="1"/>
          </p:cNvSpPr>
          <p:nvPr>
            <p:ph sz="quarter" idx="19"/>
          </p:nvPr>
        </p:nvSpPr>
        <p:spPr>
          <a:xfrm>
            <a:off x="509666" y="4767629"/>
            <a:ext cx="11334332" cy="4672730"/>
          </a:xfrm>
        </p:spPr>
        <p:txBody>
          <a:bodyPr/>
          <a:lstStyle/>
          <a:p>
            <a:pPr marL="342900" indent="-342900">
              <a:buFont typeface="+mj-lt"/>
              <a:buAutoNum type="arabicPeriod"/>
            </a:pPr>
            <a:endParaRPr lang="en-AU" sz="1600"/>
          </a:p>
          <a:p>
            <a:pPr marL="342900" indent="-342900">
              <a:buFont typeface="+mj-lt"/>
              <a:buAutoNum type="arabicPeriod" startAt="2"/>
            </a:pPr>
            <a:endParaRPr lang="en-AU" sz="1600"/>
          </a:p>
          <a:p>
            <a:endParaRPr lang="en-AU"/>
          </a:p>
        </p:txBody>
      </p:sp>
      <p:pic>
        <p:nvPicPr>
          <p:cNvPr id="9" name="Graphic 4" descr="Button to go to the next related slide">
            <a:hlinkClick r:id="rId4" action="ppaction://hlinksldjump"/>
            <a:extLst>
              <a:ext uri="{FF2B5EF4-FFF2-40B4-BE49-F238E27FC236}">
                <a16:creationId xmlns:a16="http://schemas.microsoft.com/office/drawing/2014/main" id="{B8B0DB6C-ED58-20DB-0EE1-4BC1C6B79D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8766" y="3041717"/>
            <a:ext cx="914400" cy="914400"/>
          </a:xfrm>
          <a:prstGeom prst="rect">
            <a:avLst/>
          </a:prstGeom>
        </p:spPr>
      </p:pic>
      <mc:AlternateContent xmlns:mc="http://schemas.openxmlformats.org/markup-compatibility/2006">
        <mc:Choice xmlns:pslz="http://schemas.microsoft.com/office/powerpoint/2016/slidezoom" Requires="pslz">
          <p:graphicFrame>
            <p:nvGraphicFramePr>
              <p:cNvPr id="11" name="Slide Zoom 10">
                <a:extLst>
                  <a:ext uri="{FF2B5EF4-FFF2-40B4-BE49-F238E27FC236}">
                    <a16:creationId xmlns:a16="http://schemas.microsoft.com/office/drawing/2014/main" id="{10AD5BA6-32DE-86DD-2ED5-A27AC1981A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0589298"/>
                  </p:ext>
                </p:extLst>
              </p:nvPr>
            </p:nvGraphicFramePr>
            <p:xfrm>
              <a:off x="8930033" y="1447440"/>
              <a:ext cx="2193967" cy="1234106"/>
            </p:xfrm>
            <a:graphic>
              <a:graphicData uri="http://schemas.microsoft.com/office/powerpoint/2016/slidezoom">
                <pslz:sldZm>
                  <pslz:sldZmObj sldId="26398" cId="831675380">
                    <pslz:zmPr id="{19F6A1C6-FB7C-42CD-8333-7E1D07AEA08C}" returnToParent="0" transitionDur="1000">
                      <p166:blipFill xmlns:p166="http://schemas.microsoft.com/office/powerpoint/2016/6/main">
                        <a:blip r:embed="rId7"/>
                        <a:stretch>
                          <a:fillRect/>
                        </a:stretch>
                      </p166:blipFill>
                      <p166:spPr xmlns:p166="http://schemas.microsoft.com/office/powerpoint/2016/6/main">
                        <a:xfrm>
                          <a:off x="0" y="0"/>
                          <a:ext cx="2193967" cy="1234106"/>
                        </a:xfrm>
                        <a:prstGeom prst="rect">
                          <a:avLst/>
                        </a:prstGeom>
                        <a:ln w="3175">
                          <a:solidFill>
                            <a:prstClr val="ltGray"/>
                          </a:solidFill>
                        </a:ln>
                      </p166:spPr>
                    </pslz:zmPr>
                  </pslz:sldZmObj>
                </pslz:sldZm>
              </a:graphicData>
            </a:graphic>
          </p:graphicFrame>
        </mc:Choice>
        <mc:Fallback>
          <p:pic>
            <p:nvPicPr>
              <p:cNvPr id="11" name="Slide Zoom 10">
                <a:hlinkClick r:id="rId8" action="ppaction://hlinksldjump"/>
                <a:extLst>
                  <a:ext uri="{FF2B5EF4-FFF2-40B4-BE49-F238E27FC236}">
                    <a16:creationId xmlns:a16="http://schemas.microsoft.com/office/drawing/2014/main" id="{10AD5BA6-32DE-86DD-2ED5-A27AC1981A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7"/>
              <a:stretch>
                <a:fillRect/>
              </a:stretch>
            </p:blipFill>
            <p:spPr>
              <a:xfrm>
                <a:off x="8930033" y="1447440"/>
                <a:ext cx="2193967" cy="1234106"/>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3" name="Slide Zoom 12">
                <a:extLst>
                  <a:ext uri="{FF2B5EF4-FFF2-40B4-BE49-F238E27FC236}">
                    <a16:creationId xmlns:a16="http://schemas.microsoft.com/office/drawing/2014/main" id="{05B2C5A6-5AD3-0181-54D2-67EF9B2D489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333415"/>
                  </p:ext>
                </p:extLst>
              </p:nvPr>
            </p:nvGraphicFramePr>
            <p:xfrm>
              <a:off x="8930033" y="2881864"/>
              <a:ext cx="2193967" cy="1234107"/>
            </p:xfrm>
            <a:graphic>
              <a:graphicData uri="http://schemas.microsoft.com/office/powerpoint/2016/slidezoom">
                <pslz:sldZm>
                  <pslz:sldZmObj sldId="26560" cId="1527584448">
                    <pslz:zmPr id="{929433BE-81F4-42D8-B78F-0387C2A6979A}" returnToParent="0" transitionDur="1000">
                      <p166:blipFill xmlns:p166="http://schemas.microsoft.com/office/powerpoint/2016/6/main">
                        <a:blip r:embed="rId9"/>
                        <a:stretch>
                          <a:fillRect/>
                        </a:stretch>
                      </p166:blipFill>
                      <p166:spPr xmlns:p166="http://schemas.microsoft.com/office/powerpoint/2016/6/main">
                        <a:xfrm>
                          <a:off x="0" y="0"/>
                          <a:ext cx="2193967" cy="1234107"/>
                        </a:xfrm>
                        <a:prstGeom prst="rect">
                          <a:avLst/>
                        </a:prstGeom>
                        <a:ln w="3175">
                          <a:solidFill>
                            <a:prstClr val="ltGray"/>
                          </a:solidFill>
                        </a:ln>
                      </p166:spPr>
                    </pslz:zmPr>
                  </pslz:sldZmObj>
                </pslz:sldZm>
              </a:graphicData>
            </a:graphic>
          </p:graphicFrame>
        </mc:Choice>
        <mc:Fallback>
          <p:pic>
            <p:nvPicPr>
              <p:cNvPr id="13" name="Slide Zoom 12">
                <a:hlinkClick r:id="rId4" action="ppaction://hlinksldjump"/>
                <a:extLst>
                  <a:ext uri="{FF2B5EF4-FFF2-40B4-BE49-F238E27FC236}">
                    <a16:creationId xmlns:a16="http://schemas.microsoft.com/office/drawing/2014/main" id="{05B2C5A6-5AD3-0181-54D2-67EF9B2D48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9"/>
              <a:stretch>
                <a:fillRect/>
              </a:stretch>
            </p:blipFill>
            <p:spPr>
              <a:xfrm>
                <a:off x="8930033" y="2881864"/>
                <a:ext cx="2193967" cy="1234107"/>
              </a:xfrm>
              <a:prstGeom prst="rect">
                <a:avLst/>
              </a:prstGeom>
              <a:ln w="3175">
                <a:solidFill>
                  <a:prstClr val="ltGray"/>
                </a:solidFill>
              </a:ln>
            </p:spPr>
          </p:pic>
        </mc:Fallback>
      </mc:AlternateContent>
      <p:sp>
        <p:nvSpPr>
          <p:cNvPr id="16" name="Rectangle: Rounded Corners 15">
            <a:extLst>
              <a:ext uri="{FF2B5EF4-FFF2-40B4-BE49-F238E27FC236}">
                <a16:creationId xmlns:a16="http://schemas.microsoft.com/office/drawing/2014/main" id="{A98CDED3-7EFA-19B1-CD53-761CDB253778}"/>
              </a:ext>
              <a:ext uri="{C183D7F6-B498-43B3-948B-1728B52AA6E4}">
                <adec:decorative xmlns:adec="http://schemas.microsoft.com/office/drawing/2017/decorative" val="0"/>
              </a:ext>
            </a:extLst>
          </p:cNvPr>
          <p:cNvSpPr/>
          <p:nvPr/>
        </p:nvSpPr>
        <p:spPr>
          <a:xfrm>
            <a:off x="359999" y="4293379"/>
            <a:ext cx="11248068" cy="2234362"/>
          </a:xfrm>
          <a:prstGeom prst="roundRect">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3"/>
            </a:pPr>
            <a:r>
              <a:rPr lang="en-AU" sz="1800">
                <a:solidFill>
                  <a:schemeClr val="accent1"/>
                </a:solidFill>
              </a:rPr>
              <a:t>After viewing both samples, discuss:</a:t>
            </a:r>
          </a:p>
          <a:p>
            <a:pPr marL="285750" lvl="0" indent="-285750">
              <a:lnSpc>
                <a:spcPct val="150000"/>
              </a:lnSpc>
              <a:spcBef>
                <a:spcPts val="1200"/>
              </a:spcBef>
              <a:spcAft>
                <a:spcPts val="600"/>
              </a:spcAft>
              <a:buFont typeface="Arial" panose="020B0604020202020204" pitchFamily="34" charset="0"/>
              <a:buChar char="•"/>
            </a:pPr>
            <a:r>
              <a:rPr lang="en-AU" sz="180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What is possible in a screen musical that is not possible in a stage musical?</a:t>
            </a:r>
          </a:p>
          <a:p>
            <a:pPr marL="285750" lvl="0" indent="-285750">
              <a:lnSpc>
                <a:spcPct val="150000"/>
              </a:lnSpc>
              <a:spcBef>
                <a:spcPts val="1200"/>
              </a:spcBef>
              <a:spcAft>
                <a:spcPts val="600"/>
              </a:spcAft>
              <a:buFont typeface="Arial" panose="020B0604020202020204" pitchFamily="34" charset="0"/>
              <a:buChar char="•"/>
            </a:pPr>
            <a:r>
              <a:rPr lang="en-AU" sz="180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How is the relationship with the audience influenced in the stage vs the screen samples?</a:t>
            </a:r>
          </a:p>
          <a:p>
            <a:pPr marL="285750" lvl="0" indent="-285750">
              <a:lnSpc>
                <a:spcPct val="150000"/>
              </a:lnSpc>
              <a:spcBef>
                <a:spcPts val="1200"/>
              </a:spcBef>
              <a:spcAft>
                <a:spcPts val="600"/>
              </a:spcAft>
              <a:buFont typeface="Arial" panose="020B0604020202020204" pitchFamily="34" charset="0"/>
              <a:buChar char="•"/>
            </a:pPr>
            <a:r>
              <a:rPr lang="en-AU" sz="180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Which do you prefer? Why?</a:t>
            </a:r>
            <a:endParaRPr lang="en-AU" sz="1800">
              <a:solidFill>
                <a:schemeClr val="accent1"/>
              </a:solidFill>
            </a:endParaRPr>
          </a:p>
        </p:txBody>
      </p:sp>
      <p:pic>
        <p:nvPicPr>
          <p:cNvPr id="17" name="Graphic 16" descr="Button to go to the next related slide">
            <a:hlinkClick r:id="" action="ppaction://noaction"/>
            <a:extLst>
              <a:ext uri="{FF2B5EF4-FFF2-40B4-BE49-F238E27FC236}">
                <a16:creationId xmlns:a16="http://schemas.microsoft.com/office/drawing/2014/main" id="{5038F130-FEE2-0C04-74B1-96124C357B0C}"/>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8766" y="1560869"/>
            <a:ext cx="914400" cy="914400"/>
          </a:xfrm>
          <a:prstGeom prst="rect">
            <a:avLst/>
          </a:prstGeom>
        </p:spPr>
      </p:pic>
    </p:spTree>
    <p:extLst>
      <p:ext uri="{BB962C8B-B14F-4D97-AF65-F5344CB8AC3E}">
        <p14:creationId xmlns:p14="http://schemas.microsoft.com/office/powerpoint/2010/main" val="965740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02AB6-51FA-CA01-0AB7-6FA19E95AC04}"/>
              </a:ext>
            </a:extLst>
          </p:cNvPr>
          <p:cNvSpPr>
            <a:spLocks noGrp="1"/>
          </p:cNvSpPr>
          <p:nvPr>
            <p:ph type="title"/>
          </p:nvPr>
        </p:nvSpPr>
        <p:spPr/>
        <p:txBody>
          <a:bodyPr/>
          <a:lstStyle/>
          <a:p>
            <a:r>
              <a:rPr lang="en-AU" dirty="0">
                <a:latin typeface="+mj-lt"/>
              </a:rPr>
              <a:t>1.3b – stage vs screen musical </a:t>
            </a:r>
          </a:p>
        </p:txBody>
      </p:sp>
      <p:sp>
        <p:nvSpPr>
          <p:cNvPr id="4" name="Text Placeholder 3">
            <a:extLst>
              <a:ext uri="{FF2B5EF4-FFF2-40B4-BE49-F238E27FC236}">
                <a16:creationId xmlns:a16="http://schemas.microsoft.com/office/drawing/2014/main" id="{EB4C48A6-632A-10A7-9B85-40A6CEF59C26}"/>
              </a:ext>
            </a:extLst>
          </p:cNvPr>
          <p:cNvSpPr>
            <a:spLocks noGrp="1"/>
          </p:cNvSpPr>
          <p:nvPr>
            <p:ph type="body" sz="quarter" idx="18"/>
          </p:nvPr>
        </p:nvSpPr>
        <p:spPr/>
        <p:txBody>
          <a:bodyPr/>
          <a:lstStyle/>
          <a:p>
            <a:r>
              <a:rPr lang="en-AU" dirty="0">
                <a:latin typeface="+mj-lt"/>
              </a:rPr>
              <a:t>Video samples</a:t>
            </a:r>
          </a:p>
        </p:txBody>
      </p:sp>
      <p:pic>
        <p:nvPicPr>
          <p:cNvPr id="8" name="Online Media 7" title="One Short Day - Wicked (Australian Cast)">
            <a:hlinkClick r:id="" action="ppaction://media"/>
            <a:extLst>
              <a:ext uri="{FF2B5EF4-FFF2-40B4-BE49-F238E27FC236}">
                <a16:creationId xmlns:a16="http://schemas.microsoft.com/office/drawing/2014/main" id="{3DA6ABE0-9463-4FC1-E9BB-D2975FF30886}"/>
              </a:ext>
            </a:extLst>
          </p:cNvPr>
          <p:cNvPicPr>
            <a:picLocks noRot="1" noChangeAspect="1"/>
          </p:cNvPicPr>
          <p:nvPr>
            <a:videoFile r:link="rId1"/>
          </p:nvPr>
        </p:nvPicPr>
        <p:blipFill>
          <a:blip r:embed="rId5"/>
          <a:stretch>
            <a:fillRect/>
          </a:stretch>
        </p:blipFill>
        <p:spPr>
          <a:xfrm>
            <a:off x="360000" y="1905000"/>
            <a:ext cx="5632621" cy="3182438"/>
          </a:xfrm>
          <a:prstGeom prst="rect">
            <a:avLst/>
          </a:prstGeom>
          <a:ln w="38100">
            <a:solidFill>
              <a:schemeClr val="accent1"/>
            </a:solidFill>
          </a:ln>
          <a:effectLst/>
        </p:spPr>
      </p:pic>
      <p:sp>
        <p:nvSpPr>
          <p:cNvPr id="10" name="TextBox 9">
            <a:extLst>
              <a:ext uri="{FF2B5EF4-FFF2-40B4-BE49-F238E27FC236}">
                <a16:creationId xmlns:a16="http://schemas.microsoft.com/office/drawing/2014/main" id="{D256100B-80C3-4975-C4B2-648108B77B0B}"/>
              </a:ext>
            </a:extLst>
          </p:cNvPr>
          <p:cNvSpPr txBox="1"/>
          <p:nvPr/>
        </p:nvSpPr>
        <p:spPr>
          <a:xfrm>
            <a:off x="273075" y="5200026"/>
            <a:ext cx="5478970" cy="246221"/>
          </a:xfrm>
          <a:prstGeom prst="rect">
            <a:avLst/>
          </a:prstGeom>
          <a:noFill/>
        </p:spPr>
        <p:txBody>
          <a:bodyPr wrap="square">
            <a:spAutoFit/>
          </a:bodyPr>
          <a:lstStyle/>
          <a:p>
            <a:r>
              <a:rPr lang="en-AU" sz="1000">
                <a:hlinkClick r:id="rId6"/>
              </a:rPr>
              <a:t>One Short Day - Wicked (Australian Cast)</a:t>
            </a:r>
            <a:r>
              <a:rPr lang="en-AU" sz="1000"/>
              <a:t> (3:46)</a:t>
            </a:r>
          </a:p>
        </p:txBody>
      </p:sp>
      <p:sp>
        <p:nvSpPr>
          <p:cNvPr id="17" name="Graphic 5" descr="Button to go to the previous related slide">
            <a:hlinkClick r:id="" action="ppaction://noaction"/>
            <a:extLst>
              <a:ext uri="{FF2B5EF4-FFF2-40B4-BE49-F238E27FC236}">
                <a16:creationId xmlns:a16="http://schemas.microsoft.com/office/drawing/2014/main" id="{DF093997-DBD1-0FF4-BDA7-B9F7F46397CA}"/>
              </a:ext>
            </a:extLst>
          </p:cNvPr>
          <p:cNvSpPr/>
          <p:nvPr/>
        </p:nvSpPr>
        <p:spPr>
          <a:xfrm flipH="1">
            <a:off x="359999" y="6019800"/>
            <a:ext cx="445543" cy="496200"/>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AU"/>
          </a:p>
        </p:txBody>
      </p:sp>
      <mc:AlternateContent xmlns:mc="http://schemas.openxmlformats.org/markup-compatibility/2006" xmlns:pslz="http://schemas.microsoft.com/office/powerpoint/2016/slidezoom">
        <mc:Choice Requires="pslz">
          <p:graphicFrame>
            <p:nvGraphicFramePr>
              <p:cNvPr id="14" name="Slide Zoom 13" descr="A screenshot of slide 1.3a as a navigation tool.">
                <a:extLst>
                  <a:ext uri="{FF2B5EF4-FFF2-40B4-BE49-F238E27FC236}">
                    <a16:creationId xmlns:a16="http://schemas.microsoft.com/office/drawing/2014/main" id="{E37CF453-65A8-EC99-D66E-53EF328BC606}"/>
                  </a:ext>
                </a:extLst>
              </p:cNvPr>
              <p:cNvGraphicFramePr>
                <a:graphicFrameLocks noChangeAspect="1"/>
              </p:cNvGraphicFramePr>
              <p:nvPr>
                <p:extLst>
                  <p:ext uri="{D42A27DB-BD31-4B8C-83A1-F6EECF244321}">
                    <p14:modId xmlns:p14="http://schemas.microsoft.com/office/powerpoint/2010/main" val="3874915550"/>
                  </p:ext>
                </p:extLst>
              </p:nvPr>
            </p:nvGraphicFramePr>
            <p:xfrm>
              <a:off x="1004316" y="5874632"/>
              <a:ext cx="1382486" cy="777648"/>
            </p:xfrm>
            <a:graphic>
              <a:graphicData uri="http://schemas.microsoft.com/office/powerpoint/2016/slidezoom">
                <pslz:sldZm>
                  <pslz:sldZmObj sldId="26533" cId="965740690">
                    <pslz:zmPr id="{4C96FFFB-1577-4330-B77C-3CB57E56F8B5}" returnToParent="0" transitionDur="1000">
                      <p166:blipFill xmlns:p166="http://schemas.microsoft.com/office/powerpoint/2016/6/main">
                        <a:blip r:embed="rId7"/>
                        <a:stretch>
                          <a:fillRect/>
                        </a:stretch>
                      </p166:blipFill>
                      <p166:spPr xmlns:p166="http://schemas.microsoft.com/office/powerpoint/2016/6/main">
                        <a:xfrm>
                          <a:off x="0" y="0"/>
                          <a:ext cx="1382486" cy="777648"/>
                        </a:xfrm>
                        <a:prstGeom prst="rect">
                          <a:avLst/>
                        </a:prstGeom>
                        <a:ln w="3175">
                          <a:solidFill>
                            <a:prstClr val="ltGray"/>
                          </a:solidFill>
                        </a:ln>
                      </p166:spPr>
                    </pslz:zmPr>
                  </pslz:sldZmObj>
                </pslz:sldZm>
              </a:graphicData>
            </a:graphic>
          </p:graphicFrame>
        </mc:Choice>
        <mc:Fallback xmlns="">
          <p:pic>
            <p:nvPicPr>
              <p:cNvPr id="14" name="Slide Zoom 13" descr="A screenshot of slide 1.3a as a navigation tool.">
                <a:extLst>
                  <a:ext uri="{FF2B5EF4-FFF2-40B4-BE49-F238E27FC236}">
                    <a16:creationId xmlns:a16="http://schemas.microsoft.com/office/drawing/2014/main" id="{E37CF453-65A8-EC99-D66E-53EF328BC606}"/>
                  </a:ext>
                </a:extLst>
              </p:cNvPr>
              <p:cNvPicPr>
                <a:picLocks noGrp="1" noRot="1" noChangeAspect="1" noMove="1" noResize="1" noEditPoints="1" noAdjustHandles="1" noChangeArrowheads="1" noChangeShapeType="1"/>
              </p:cNvPicPr>
              <p:nvPr/>
            </p:nvPicPr>
            <p:blipFill>
              <a:blip r:embed="rId8"/>
              <a:stretch>
                <a:fillRect/>
              </a:stretch>
            </p:blipFill>
            <p:spPr>
              <a:xfrm>
                <a:off x="1004316" y="5874632"/>
                <a:ext cx="1382486" cy="777648"/>
              </a:xfrm>
              <a:prstGeom prst="rect">
                <a:avLst/>
              </a:prstGeom>
              <a:ln w="3175">
                <a:solidFill>
                  <a:prstClr val="ltGray"/>
                </a:solidFill>
              </a:ln>
            </p:spPr>
          </p:pic>
        </mc:Fallback>
      </mc:AlternateContent>
      <p:pic>
        <p:nvPicPr>
          <p:cNvPr id="7" name="Online Media 6" title="Wicked (2024) 4K - One Short Day (Idina Menzel &amp; Kristen Chenoweth Cameo) | Movieclips">
            <a:hlinkClick r:id="" action="ppaction://media"/>
            <a:extLst>
              <a:ext uri="{FF2B5EF4-FFF2-40B4-BE49-F238E27FC236}">
                <a16:creationId xmlns:a16="http://schemas.microsoft.com/office/drawing/2014/main" id="{EE24B1F4-3358-0C27-A3DF-8A3C84B81C43}"/>
              </a:ext>
            </a:extLst>
          </p:cNvPr>
          <p:cNvPicPr>
            <a:picLocks noRot="1" noChangeAspect="1"/>
          </p:cNvPicPr>
          <p:nvPr>
            <a:videoFile r:link="rId2"/>
          </p:nvPr>
        </p:nvPicPr>
        <p:blipFill>
          <a:blip r:embed="rId9"/>
          <a:stretch>
            <a:fillRect/>
          </a:stretch>
        </p:blipFill>
        <p:spPr>
          <a:xfrm>
            <a:off x="6254916" y="1905000"/>
            <a:ext cx="5632621" cy="3182438"/>
          </a:xfrm>
          <a:prstGeom prst="rect">
            <a:avLst/>
          </a:prstGeom>
          <a:ln w="38100">
            <a:noFill/>
          </a:ln>
          <a:effectLst/>
        </p:spPr>
      </p:pic>
      <p:sp>
        <p:nvSpPr>
          <p:cNvPr id="12" name="TextBox 11">
            <a:extLst>
              <a:ext uri="{FF2B5EF4-FFF2-40B4-BE49-F238E27FC236}">
                <a16:creationId xmlns:a16="http://schemas.microsoft.com/office/drawing/2014/main" id="{6637BCAD-ABA4-2C43-2BBE-6209BCF1A1F5}"/>
              </a:ext>
            </a:extLst>
          </p:cNvPr>
          <p:cNvSpPr txBox="1"/>
          <p:nvPr/>
        </p:nvSpPr>
        <p:spPr>
          <a:xfrm>
            <a:off x="6254916" y="5218088"/>
            <a:ext cx="6096000" cy="253916"/>
          </a:xfrm>
          <a:prstGeom prst="rect">
            <a:avLst/>
          </a:prstGeom>
          <a:noFill/>
        </p:spPr>
        <p:txBody>
          <a:bodyPr wrap="square">
            <a:spAutoFit/>
          </a:bodyPr>
          <a:lstStyle/>
          <a:p>
            <a:r>
              <a:rPr lang="en-AU" sz="1000" dirty="0">
                <a:hlinkClick r:id="rId10"/>
              </a:rPr>
              <a:t>Wicked (2024) 4K - One Short Day (Idina Menzel &amp; Kristen Chenoweth Cameo) | </a:t>
            </a:r>
            <a:r>
              <a:rPr lang="en-AU" sz="1000" dirty="0" err="1">
                <a:hlinkClick r:id="rId10"/>
              </a:rPr>
              <a:t>Movieclips</a:t>
            </a:r>
            <a:r>
              <a:rPr lang="en-AU" sz="1000" dirty="0"/>
              <a:t> (6:03)</a:t>
            </a:r>
          </a:p>
        </p:txBody>
      </p:sp>
      <p:pic>
        <p:nvPicPr>
          <p:cNvPr id="9" name="Graphic 8" descr="Button to go to the next related slide">
            <a:hlinkClick r:id="rId11" action="ppaction://hlinksldjump"/>
            <a:extLst>
              <a:ext uri="{FF2B5EF4-FFF2-40B4-BE49-F238E27FC236}">
                <a16:creationId xmlns:a16="http://schemas.microsoft.com/office/drawing/2014/main" id="{52597B5B-A416-F1F9-BFC4-C83590C1E6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16783" y="5940251"/>
            <a:ext cx="720000" cy="720000"/>
          </a:xfrm>
          <a:prstGeom prst="rect">
            <a:avLst/>
          </a:prstGeom>
        </p:spPr>
      </p:pic>
      <mc:AlternateContent xmlns:mc="http://schemas.openxmlformats.org/markup-compatibility/2006" xmlns:pslz="http://schemas.microsoft.com/office/powerpoint/2016/slidezoom">
        <mc:Choice Requires="pslz">
          <p:graphicFrame>
            <p:nvGraphicFramePr>
              <p:cNvPr id="16" name="Slide Zoom 15" descr="A screenshot of slide 1.3c as a navigation tool. ">
                <a:extLst>
                  <a:ext uri="{FF2B5EF4-FFF2-40B4-BE49-F238E27FC236}">
                    <a16:creationId xmlns:a16="http://schemas.microsoft.com/office/drawing/2014/main" id="{243A2009-D09E-474F-51AD-A482CD74E29C}"/>
                  </a:ext>
                </a:extLst>
              </p:cNvPr>
              <p:cNvGraphicFramePr>
                <a:graphicFrameLocks noChangeAspect="1"/>
              </p:cNvGraphicFramePr>
              <p:nvPr>
                <p:extLst>
                  <p:ext uri="{D42A27DB-BD31-4B8C-83A1-F6EECF244321}">
                    <p14:modId xmlns:p14="http://schemas.microsoft.com/office/powerpoint/2010/main" val="3774015045"/>
                  </p:ext>
                </p:extLst>
              </p:nvPr>
            </p:nvGraphicFramePr>
            <p:xfrm>
              <a:off x="10101513" y="5808302"/>
              <a:ext cx="1382487" cy="777649"/>
            </p:xfrm>
            <a:graphic>
              <a:graphicData uri="http://schemas.microsoft.com/office/powerpoint/2016/slidezoom">
                <pslz:sldZm>
                  <pslz:sldZmObj sldId="26560" cId="1527584448">
                    <pslz:zmPr id="{8DEB5176-5D6B-4CE3-9406-E26ECF008B37}" returnToParent="0" transitionDur="1000">
                      <p166:blipFill xmlns:p166="http://schemas.microsoft.com/office/powerpoint/2016/6/main">
                        <a:blip r:embed="rId14"/>
                        <a:stretch>
                          <a:fillRect/>
                        </a:stretch>
                      </p166:blipFill>
                      <p166:spPr xmlns:p166="http://schemas.microsoft.com/office/powerpoint/2016/6/main">
                        <a:xfrm>
                          <a:off x="0" y="0"/>
                          <a:ext cx="1382487" cy="777649"/>
                        </a:xfrm>
                        <a:prstGeom prst="rect">
                          <a:avLst/>
                        </a:prstGeom>
                        <a:ln w="3175">
                          <a:solidFill>
                            <a:prstClr val="ltGray"/>
                          </a:solidFill>
                        </a:ln>
                      </p166:spPr>
                    </pslz:zmPr>
                  </pslz:sldZmObj>
                </pslz:sldZm>
              </a:graphicData>
            </a:graphic>
          </p:graphicFrame>
        </mc:Choice>
        <mc:Fallback xmlns="">
          <p:pic>
            <p:nvPicPr>
              <p:cNvPr id="16" name="Slide Zoom 15" descr="A screenshot of slide 1.3c as a navigation tool. ">
                <a:hlinkClick r:id="rId16" action="ppaction://hlinksldjump"/>
                <a:extLst>
                  <a:ext uri="{FF2B5EF4-FFF2-40B4-BE49-F238E27FC236}">
                    <a16:creationId xmlns:a16="http://schemas.microsoft.com/office/drawing/2014/main" id="{243A2009-D09E-474F-51AD-A482CD74E29C}"/>
                  </a:ext>
                </a:extLst>
              </p:cNvPr>
              <p:cNvPicPr>
                <a:picLocks noGrp="1" noRot="1" noChangeAspect="1" noMove="1" noResize="1" noEditPoints="1" noAdjustHandles="1" noChangeArrowheads="1" noChangeShapeType="1"/>
              </p:cNvPicPr>
              <p:nvPr/>
            </p:nvPicPr>
            <p:blipFill>
              <a:blip r:embed="rId17"/>
              <a:stretch>
                <a:fillRect/>
              </a:stretch>
            </p:blipFill>
            <p:spPr>
              <a:xfrm>
                <a:off x="10101513" y="5808302"/>
                <a:ext cx="1382487" cy="777649"/>
              </a:xfrm>
              <a:prstGeom prst="rect">
                <a:avLst/>
              </a:prstGeom>
              <a:ln w="3175">
                <a:solidFill>
                  <a:prstClr val="ltGray"/>
                </a:solidFill>
              </a:ln>
            </p:spPr>
          </p:pic>
        </mc:Fallback>
      </mc:AlternateContent>
      <p:sp>
        <p:nvSpPr>
          <p:cNvPr id="2" name="Slide Number Placeholder 1">
            <a:extLst>
              <a:ext uri="{FF2B5EF4-FFF2-40B4-BE49-F238E27FC236}">
                <a16:creationId xmlns:a16="http://schemas.microsoft.com/office/drawing/2014/main" id="{102B8C52-7ED1-A945-9861-F8D6B99B3D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83167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02AB6-51FA-CA01-0AB7-6FA19E95AC04}"/>
              </a:ext>
            </a:extLst>
          </p:cNvPr>
          <p:cNvSpPr>
            <a:spLocks noGrp="1"/>
          </p:cNvSpPr>
          <p:nvPr>
            <p:ph type="title"/>
          </p:nvPr>
        </p:nvSpPr>
        <p:spPr/>
        <p:txBody>
          <a:bodyPr/>
          <a:lstStyle/>
          <a:p>
            <a:r>
              <a:rPr lang="en-AU">
                <a:latin typeface="+mj-lt"/>
              </a:rPr>
              <a:t>1.3b – stage vs screen musical </a:t>
            </a:r>
          </a:p>
        </p:txBody>
      </p:sp>
      <p:sp>
        <p:nvSpPr>
          <p:cNvPr id="4" name="Text Placeholder 3">
            <a:extLst>
              <a:ext uri="{FF2B5EF4-FFF2-40B4-BE49-F238E27FC236}">
                <a16:creationId xmlns:a16="http://schemas.microsoft.com/office/drawing/2014/main" id="{EB4C48A6-632A-10A7-9B85-40A6CEF59C26}"/>
              </a:ext>
            </a:extLst>
          </p:cNvPr>
          <p:cNvSpPr>
            <a:spLocks noGrp="1"/>
          </p:cNvSpPr>
          <p:nvPr>
            <p:ph type="body" sz="quarter" idx="18"/>
          </p:nvPr>
        </p:nvSpPr>
        <p:spPr/>
        <p:txBody>
          <a:bodyPr/>
          <a:lstStyle/>
          <a:p>
            <a:r>
              <a:rPr lang="en-AU">
                <a:latin typeface="+mj-lt"/>
              </a:rPr>
              <a:t>Video samples</a:t>
            </a:r>
          </a:p>
        </p:txBody>
      </p:sp>
      <p:sp>
        <p:nvSpPr>
          <p:cNvPr id="2" name="Slide Number Placeholder 1">
            <a:extLst>
              <a:ext uri="{FF2B5EF4-FFF2-40B4-BE49-F238E27FC236}">
                <a16:creationId xmlns:a16="http://schemas.microsoft.com/office/drawing/2014/main" id="{102B8C52-7ED1-A945-9861-F8D6B99B3D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pic>
        <p:nvPicPr>
          <p:cNvPr id="7" name="Online Media 6" title="Wicked (2024) 4K - One Short Day (Idina Menzel &amp; Kristen Chenoweth Cameo) | Movieclips">
            <a:hlinkClick r:id="" action="ppaction://media"/>
            <a:extLst>
              <a:ext uri="{FF2B5EF4-FFF2-40B4-BE49-F238E27FC236}">
                <a16:creationId xmlns:a16="http://schemas.microsoft.com/office/drawing/2014/main" id="{EE24B1F4-3358-0C27-A3DF-8A3C84B81C43}"/>
              </a:ext>
            </a:extLst>
          </p:cNvPr>
          <p:cNvPicPr>
            <a:picLocks noRot="1" noChangeAspect="1"/>
          </p:cNvPicPr>
          <p:nvPr>
            <a:videoFile r:link="rId1"/>
          </p:nvPr>
        </p:nvPicPr>
        <p:blipFill>
          <a:blip r:embed="rId6"/>
          <a:stretch>
            <a:fillRect/>
          </a:stretch>
        </p:blipFill>
        <p:spPr>
          <a:xfrm>
            <a:off x="6254916" y="1905000"/>
            <a:ext cx="5632621" cy="3182438"/>
          </a:xfrm>
          <a:prstGeom prst="rect">
            <a:avLst/>
          </a:prstGeom>
          <a:ln w="38100">
            <a:solidFill>
              <a:schemeClr val="accent1"/>
            </a:solidFill>
          </a:ln>
          <a:effectLst>
            <a:outerShdw blurRad="50800" dist="38100" dir="18900000" algn="bl" rotWithShape="0">
              <a:prstClr val="black">
                <a:alpha val="40000"/>
              </a:prstClr>
            </a:outerShdw>
          </a:effectLst>
        </p:spPr>
      </p:pic>
      <p:pic>
        <p:nvPicPr>
          <p:cNvPr id="8" name="Online Media 7" title="One Short Day - Wicked (Australian Cast)">
            <a:hlinkClick r:id="" action="ppaction://media"/>
            <a:extLst>
              <a:ext uri="{FF2B5EF4-FFF2-40B4-BE49-F238E27FC236}">
                <a16:creationId xmlns:a16="http://schemas.microsoft.com/office/drawing/2014/main" id="{3DA6ABE0-9463-4FC1-E9BB-D2975FF30886}"/>
              </a:ext>
            </a:extLst>
          </p:cNvPr>
          <p:cNvPicPr>
            <a:picLocks noRot="1" noChangeAspect="1"/>
          </p:cNvPicPr>
          <p:nvPr>
            <a:videoFile r:link="rId2"/>
          </p:nvPr>
        </p:nvPicPr>
        <p:blipFill>
          <a:blip r:embed="rId7"/>
          <a:stretch>
            <a:fillRect/>
          </a:stretch>
        </p:blipFill>
        <p:spPr>
          <a:xfrm>
            <a:off x="360000" y="1905000"/>
            <a:ext cx="5632621" cy="3182438"/>
          </a:xfrm>
          <a:prstGeom prst="rect">
            <a:avLst/>
          </a:prstGeom>
          <a:ln w="38100">
            <a:solidFill>
              <a:schemeClr val="accent1"/>
            </a:solidFill>
          </a:ln>
          <a:effectLst>
            <a:outerShdw blurRad="50800" dist="38100" dir="18900000" algn="bl" rotWithShape="0">
              <a:prstClr val="black">
                <a:alpha val="40000"/>
              </a:prstClr>
            </a:outerShdw>
          </a:effectLst>
        </p:spPr>
      </p:pic>
      <p:sp>
        <p:nvSpPr>
          <p:cNvPr id="10" name="TextBox 9">
            <a:extLst>
              <a:ext uri="{FF2B5EF4-FFF2-40B4-BE49-F238E27FC236}">
                <a16:creationId xmlns:a16="http://schemas.microsoft.com/office/drawing/2014/main" id="{D256100B-80C3-4975-C4B2-648108B77B0B}"/>
              </a:ext>
            </a:extLst>
          </p:cNvPr>
          <p:cNvSpPr txBox="1"/>
          <p:nvPr/>
        </p:nvSpPr>
        <p:spPr>
          <a:xfrm>
            <a:off x="273075" y="5087438"/>
            <a:ext cx="5478970" cy="246221"/>
          </a:xfrm>
          <a:prstGeom prst="rect">
            <a:avLst/>
          </a:prstGeom>
          <a:noFill/>
        </p:spPr>
        <p:txBody>
          <a:bodyPr wrap="square">
            <a:spAutoFit/>
          </a:bodyPr>
          <a:lstStyle/>
          <a:p>
            <a:r>
              <a:rPr lang="en-AU" sz="1000">
                <a:hlinkClick r:id="rId8"/>
              </a:rPr>
              <a:t>One Short Day - Wicked (Australian Cast)</a:t>
            </a:r>
            <a:r>
              <a:rPr lang="en-AU" sz="1000"/>
              <a:t> (3:46)</a:t>
            </a:r>
          </a:p>
        </p:txBody>
      </p:sp>
      <p:sp>
        <p:nvSpPr>
          <p:cNvPr id="12" name="TextBox 11">
            <a:extLst>
              <a:ext uri="{FF2B5EF4-FFF2-40B4-BE49-F238E27FC236}">
                <a16:creationId xmlns:a16="http://schemas.microsoft.com/office/drawing/2014/main" id="{6637BCAD-ABA4-2C43-2BBE-6209BCF1A1F5}"/>
              </a:ext>
            </a:extLst>
          </p:cNvPr>
          <p:cNvSpPr txBox="1"/>
          <p:nvPr/>
        </p:nvSpPr>
        <p:spPr>
          <a:xfrm>
            <a:off x="6254916" y="5105500"/>
            <a:ext cx="6096000" cy="253916"/>
          </a:xfrm>
          <a:prstGeom prst="rect">
            <a:avLst/>
          </a:prstGeom>
          <a:noFill/>
        </p:spPr>
        <p:txBody>
          <a:bodyPr wrap="square">
            <a:spAutoFit/>
          </a:bodyPr>
          <a:lstStyle/>
          <a:p>
            <a:r>
              <a:rPr lang="en-AU" sz="1000">
                <a:hlinkClick r:id="rId9"/>
              </a:rPr>
              <a:t>Wicked (2024) 4K - One Short Day (Idina Menzel &amp; Kristen Chenoweth Cameo) | </a:t>
            </a:r>
            <a:r>
              <a:rPr lang="en-AU" sz="1000" err="1">
                <a:hlinkClick r:id="rId9"/>
              </a:rPr>
              <a:t>Movieclips</a:t>
            </a:r>
            <a:r>
              <a:rPr lang="en-AU" sz="1000"/>
              <a:t> (6:03)</a:t>
            </a:r>
          </a:p>
        </p:txBody>
      </p:sp>
      <p:pic>
        <p:nvPicPr>
          <p:cNvPr id="9" name="Graphic 8" descr="Button to go to the next related slide">
            <a:hlinkClick r:id="rId10" action="ppaction://hlinksldjump"/>
            <a:extLst>
              <a:ext uri="{FF2B5EF4-FFF2-40B4-BE49-F238E27FC236}">
                <a16:creationId xmlns:a16="http://schemas.microsoft.com/office/drawing/2014/main" id="{52597B5B-A416-F1F9-BFC4-C83590C1E6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16783" y="5940251"/>
            <a:ext cx="720000" cy="720000"/>
          </a:xfrm>
          <a:prstGeom prst="rect">
            <a:avLst/>
          </a:prstGeom>
        </p:spPr>
      </p:pic>
      <mc:AlternateContent xmlns:mc="http://schemas.openxmlformats.org/markup-compatibility/2006">
        <mc:Choice xmlns:pslz="http://schemas.microsoft.com/office/powerpoint/2016/slidezoom" Requires="pslz">
          <p:graphicFrame>
            <p:nvGraphicFramePr>
              <p:cNvPr id="14" name="Slide Zoom 13" descr="A screenshot of slide 1.3a as a navigation tool. ">
                <a:extLst>
                  <a:ext uri="{FF2B5EF4-FFF2-40B4-BE49-F238E27FC236}">
                    <a16:creationId xmlns:a16="http://schemas.microsoft.com/office/drawing/2014/main" id="{E37CF453-65A8-EC99-D66E-53EF328BC606}"/>
                  </a:ext>
                </a:extLst>
              </p:cNvPr>
              <p:cNvGraphicFramePr>
                <a:graphicFrameLocks noChangeAspect="1"/>
              </p:cNvGraphicFramePr>
              <p:nvPr>
                <p:extLst>
                  <p:ext uri="{D42A27DB-BD31-4B8C-83A1-F6EECF244321}">
                    <p14:modId xmlns:p14="http://schemas.microsoft.com/office/powerpoint/2010/main" val="450427979"/>
                  </p:ext>
                </p:extLst>
              </p:nvPr>
            </p:nvGraphicFramePr>
            <p:xfrm>
              <a:off x="1004316" y="5874632"/>
              <a:ext cx="1382486" cy="777648"/>
            </p:xfrm>
            <a:graphic>
              <a:graphicData uri="http://schemas.microsoft.com/office/powerpoint/2016/slidezoom">
                <pslz:sldZm>
                  <pslz:sldZmObj sldId="26533" cId="965740690">
                    <pslz:zmPr id="{4C96FFFB-1577-4330-B77C-3CB57E56F8B5}" returnToParent="0" transitionDur="1000">
                      <p166:blipFill xmlns:p166="http://schemas.microsoft.com/office/powerpoint/2016/6/main">
                        <a:blip r:embed="rId13"/>
                        <a:stretch>
                          <a:fillRect/>
                        </a:stretch>
                      </p166:blipFill>
                      <p166:spPr xmlns:p166="http://schemas.microsoft.com/office/powerpoint/2016/6/main">
                        <a:xfrm>
                          <a:off x="0" y="0"/>
                          <a:ext cx="1382486" cy="777648"/>
                        </a:xfrm>
                        <a:prstGeom prst="rect">
                          <a:avLst/>
                        </a:prstGeom>
                        <a:ln w="3175">
                          <a:solidFill>
                            <a:prstClr val="ltGray"/>
                          </a:solidFill>
                        </a:ln>
                      </p166:spPr>
                    </pslz:zmPr>
                  </pslz:sldZmObj>
                </pslz:sldZm>
              </a:graphicData>
            </a:graphic>
          </p:graphicFrame>
        </mc:Choice>
        <mc:Fallback>
          <p:pic>
            <p:nvPicPr>
              <p:cNvPr id="14" name="Slide Zoom 13" descr="A screenshot of slide 1.3a as a navigation tool. ">
                <a:hlinkClick r:id="rId14" action="ppaction://hlinksldjump"/>
                <a:extLst>
                  <a:ext uri="{FF2B5EF4-FFF2-40B4-BE49-F238E27FC236}">
                    <a16:creationId xmlns:a16="http://schemas.microsoft.com/office/drawing/2014/main" id="{E37CF453-65A8-EC99-D66E-53EF328BC606}"/>
                  </a:ext>
                </a:extLst>
              </p:cNvPr>
              <p:cNvPicPr>
                <a:picLocks noGrp="1" noRot="1" noChangeAspect="1" noMove="1" noResize="1" noEditPoints="1" noAdjustHandles="1" noChangeArrowheads="1" noChangeShapeType="1"/>
              </p:cNvPicPr>
              <p:nvPr/>
            </p:nvPicPr>
            <p:blipFill>
              <a:blip r:embed="rId13"/>
              <a:stretch>
                <a:fillRect/>
              </a:stretch>
            </p:blipFill>
            <p:spPr>
              <a:xfrm>
                <a:off x="1004316" y="5874632"/>
                <a:ext cx="1382486" cy="77764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6" name="Slide Zoom 15" descr="A screenshot of slide 1.3c as a navigation tool. ">
                <a:extLst>
                  <a:ext uri="{FF2B5EF4-FFF2-40B4-BE49-F238E27FC236}">
                    <a16:creationId xmlns:a16="http://schemas.microsoft.com/office/drawing/2014/main" id="{243A2009-D09E-474F-51AD-A482CD74E29C}"/>
                  </a:ext>
                </a:extLst>
              </p:cNvPr>
              <p:cNvGraphicFramePr>
                <a:graphicFrameLocks noChangeAspect="1"/>
              </p:cNvGraphicFramePr>
              <p:nvPr>
                <p:extLst>
                  <p:ext uri="{D42A27DB-BD31-4B8C-83A1-F6EECF244321}">
                    <p14:modId xmlns:p14="http://schemas.microsoft.com/office/powerpoint/2010/main" val="3774015045"/>
                  </p:ext>
                </p:extLst>
              </p:nvPr>
            </p:nvGraphicFramePr>
            <p:xfrm>
              <a:off x="10101513" y="5808302"/>
              <a:ext cx="1382487" cy="777649"/>
            </p:xfrm>
            <a:graphic>
              <a:graphicData uri="http://schemas.microsoft.com/office/powerpoint/2016/slidezoom">
                <pslz:sldZm>
                  <pslz:sldZmObj sldId="26560" cId="1527584448">
                    <pslz:zmPr id="{8DEB5176-5D6B-4CE3-9406-E26ECF008B37}" returnToParent="0" transitionDur="1000">
                      <p166:blipFill xmlns:p166="http://schemas.microsoft.com/office/powerpoint/2016/6/main">
                        <a:blip r:embed="rId15"/>
                        <a:stretch>
                          <a:fillRect/>
                        </a:stretch>
                      </p166:blipFill>
                      <p166:spPr xmlns:p166="http://schemas.microsoft.com/office/powerpoint/2016/6/main">
                        <a:xfrm>
                          <a:off x="0" y="0"/>
                          <a:ext cx="1382487" cy="777649"/>
                        </a:xfrm>
                        <a:prstGeom prst="rect">
                          <a:avLst/>
                        </a:prstGeom>
                        <a:ln w="3175">
                          <a:solidFill>
                            <a:prstClr val="ltGray"/>
                          </a:solidFill>
                        </a:ln>
                      </p166:spPr>
                    </pslz:zmPr>
                  </pslz:sldZmObj>
                </pslz:sldZm>
              </a:graphicData>
            </a:graphic>
          </p:graphicFrame>
        </mc:Choice>
        <mc:Fallback>
          <p:pic>
            <p:nvPicPr>
              <p:cNvPr id="16" name="Slide Zoom 15" descr="A screenshot of slide 1.3c as a navigation tool. ">
                <a:hlinkClick r:id="rId10" action="ppaction://hlinksldjump"/>
                <a:extLst>
                  <a:ext uri="{FF2B5EF4-FFF2-40B4-BE49-F238E27FC236}">
                    <a16:creationId xmlns:a16="http://schemas.microsoft.com/office/drawing/2014/main" id="{243A2009-D09E-474F-51AD-A482CD74E29C}"/>
                  </a:ext>
                </a:extLst>
              </p:cNvPr>
              <p:cNvPicPr>
                <a:picLocks noGrp="1" noRot="1" noChangeAspect="1" noMove="1" noResize="1" noEditPoints="1" noAdjustHandles="1" noChangeArrowheads="1" noChangeShapeType="1"/>
              </p:cNvPicPr>
              <p:nvPr/>
            </p:nvPicPr>
            <p:blipFill>
              <a:blip r:embed="rId15"/>
              <a:stretch>
                <a:fillRect/>
              </a:stretch>
            </p:blipFill>
            <p:spPr>
              <a:xfrm>
                <a:off x="10101513" y="5808302"/>
                <a:ext cx="1382487" cy="777649"/>
              </a:xfrm>
              <a:prstGeom prst="rect">
                <a:avLst/>
              </a:prstGeom>
              <a:ln w="3175">
                <a:solidFill>
                  <a:prstClr val="ltGray"/>
                </a:solidFill>
              </a:ln>
            </p:spPr>
          </p:pic>
        </mc:Fallback>
      </mc:AlternateContent>
      <p:sp>
        <p:nvSpPr>
          <p:cNvPr id="17" name="Graphic 5" descr="Button to go to the previous related slide">
            <a:hlinkClick r:id="" action="ppaction://noaction"/>
            <a:extLst>
              <a:ext uri="{FF2B5EF4-FFF2-40B4-BE49-F238E27FC236}">
                <a16:creationId xmlns:a16="http://schemas.microsoft.com/office/drawing/2014/main" id="{DF093997-DBD1-0FF4-BDA7-B9F7F46397CA}"/>
              </a:ext>
            </a:extLst>
          </p:cNvPr>
          <p:cNvSpPr/>
          <p:nvPr/>
        </p:nvSpPr>
        <p:spPr>
          <a:xfrm flipH="1">
            <a:off x="359999" y="6019800"/>
            <a:ext cx="445543" cy="496200"/>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831675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extLst>
    <p:ext uri="{6950BFC3-D8DA-4A85-94F7-54DA5524770B}">
      <p188:commentRel xmlns:p188="http://schemas.microsoft.com/office/powerpoint/2018/8/main" r:id="rId5"/>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73D0-D984-7808-6A48-033A01DDEC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B7F7F6-A791-DD7D-34CB-4F3C52E8C4FF}"/>
              </a:ext>
            </a:extLst>
          </p:cNvPr>
          <p:cNvSpPr>
            <a:spLocks noGrp="1"/>
          </p:cNvSpPr>
          <p:nvPr>
            <p:ph type="title"/>
          </p:nvPr>
        </p:nvSpPr>
        <p:spPr/>
        <p:txBody>
          <a:bodyPr/>
          <a:lstStyle/>
          <a:p>
            <a:r>
              <a:rPr lang="en-AU" dirty="0"/>
              <a:t>1.3c – stage vs screen musical </a:t>
            </a:r>
          </a:p>
        </p:txBody>
      </p:sp>
      <p:sp>
        <p:nvSpPr>
          <p:cNvPr id="4" name="Text Placeholder 3">
            <a:extLst>
              <a:ext uri="{FF2B5EF4-FFF2-40B4-BE49-F238E27FC236}">
                <a16:creationId xmlns:a16="http://schemas.microsoft.com/office/drawing/2014/main" id="{8BBC6B61-D242-20C8-4DE1-BFAD75423542}"/>
              </a:ext>
            </a:extLst>
          </p:cNvPr>
          <p:cNvSpPr>
            <a:spLocks noGrp="1"/>
          </p:cNvSpPr>
          <p:nvPr>
            <p:ph type="body" sz="quarter" idx="18"/>
          </p:nvPr>
        </p:nvSpPr>
        <p:spPr/>
        <p:txBody>
          <a:bodyPr/>
          <a:lstStyle/>
          <a:p>
            <a:r>
              <a:rPr lang="en-AU" dirty="0"/>
              <a:t>Similarities and differences</a:t>
            </a:r>
          </a:p>
        </p:txBody>
      </p:sp>
      <p:graphicFrame>
        <p:nvGraphicFramePr>
          <p:cNvPr id="7" name="Table 6" descr="Table to be completed for stage and screen musicals inlcuding narrative, movement, costume, set and music.">
            <a:extLst>
              <a:ext uri="{FF2B5EF4-FFF2-40B4-BE49-F238E27FC236}">
                <a16:creationId xmlns:a16="http://schemas.microsoft.com/office/drawing/2014/main" id="{8D244C85-6984-204B-33E3-F9542E672A8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2632324"/>
              </p:ext>
            </p:extLst>
          </p:nvPr>
        </p:nvGraphicFramePr>
        <p:xfrm>
          <a:off x="405836" y="1527068"/>
          <a:ext cx="10111777" cy="3951745"/>
        </p:xfrm>
        <a:graphic>
          <a:graphicData uri="http://schemas.openxmlformats.org/drawingml/2006/table">
            <a:tbl>
              <a:tblPr firstRow="1" bandRow="1">
                <a:effectLst/>
                <a:tableStyleId>{85BE263C-DBD7-4A20-BB59-AAB30ACAA65A}</a:tableStyleId>
              </a:tblPr>
              <a:tblGrid>
                <a:gridCol w="1617090">
                  <a:extLst>
                    <a:ext uri="{9D8B030D-6E8A-4147-A177-3AD203B41FA5}">
                      <a16:colId xmlns:a16="http://schemas.microsoft.com/office/drawing/2014/main" val="2497202836"/>
                    </a:ext>
                  </a:extLst>
                </a:gridCol>
                <a:gridCol w="3767018">
                  <a:extLst>
                    <a:ext uri="{9D8B030D-6E8A-4147-A177-3AD203B41FA5}">
                      <a16:colId xmlns:a16="http://schemas.microsoft.com/office/drawing/2014/main" val="671995743"/>
                    </a:ext>
                  </a:extLst>
                </a:gridCol>
                <a:gridCol w="4727669">
                  <a:extLst>
                    <a:ext uri="{9D8B030D-6E8A-4147-A177-3AD203B41FA5}">
                      <a16:colId xmlns:a16="http://schemas.microsoft.com/office/drawing/2014/main" val="3263751731"/>
                    </a:ext>
                  </a:extLst>
                </a:gridCol>
              </a:tblGrid>
              <a:tr h="371595">
                <a:tc>
                  <a:txBody>
                    <a:bodyPr/>
                    <a:lstStyle/>
                    <a:p>
                      <a:r>
                        <a:rPr lang="en-AU" dirty="0">
                          <a:effectLst/>
                        </a:rPr>
                        <a:t>Component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effectLst/>
                        </a:rPr>
                        <a:t>Stage musical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effectLst/>
                        </a:rPr>
                        <a:t>Screen musical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247654"/>
                  </a:ext>
                </a:extLst>
              </a:tr>
              <a:tr h="716030">
                <a:tc>
                  <a:txBody>
                    <a:bodyPr/>
                    <a:lstStyle/>
                    <a:p>
                      <a:r>
                        <a:rPr lang="en-AU">
                          <a:effectLst/>
                        </a:rPr>
                        <a:t>Narrative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957975"/>
                  </a:ext>
                </a:extLst>
              </a:tr>
              <a:tr h="716030">
                <a:tc>
                  <a:txBody>
                    <a:bodyPr/>
                    <a:lstStyle/>
                    <a:p>
                      <a:r>
                        <a:rPr lang="en-AU">
                          <a:effectLst/>
                        </a:rPr>
                        <a:t>Movement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697371"/>
                  </a:ext>
                </a:extLst>
              </a:tr>
              <a:tr h="716030">
                <a:tc>
                  <a:txBody>
                    <a:bodyPr/>
                    <a:lstStyle/>
                    <a:p>
                      <a:r>
                        <a:rPr lang="en-AU" dirty="0">
                          <a:effectLst/>
                        </a:rPr>
                        <a:t>Costume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84530"/>
                  </a:ext>
                </a:extLst>
              </a:tr>
              <a:tr h="716030">
                <a:tc>
                  <a:txBody>
                    <a:bodyPr/>
                    <a:lstStyle/>
                    <a:p>
                      <a:r>
                        <a:rPr lang="en-AU">
                          <a:effectLst/>
                        </a:rPr>
                        <a:t>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02180"/>
                  </a:ext>
                </a:extLst>
              </a:tr>
              <a:tr h="716030">
                <a:tc>
                  <a:txBody>
                    <a:bodyPr/>
                    <a:lstStyle/>
                    <a:p>
                      <a:r>
                        <a:rPr lang="en-AU" dirty="0">
                          <a:effectLst/>
                        </a:rPr>
                        <a:t>Music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745319"/>
                  </a:ext>
                </a:extLst>
              </a:tr>
            </a:tbl>
          </a:graphicData>
        </a:graphic>
      </p:graphicFrame>
      <p:sp>
        <p:nvSpPr>
          <p:cNvPr id="8" name="Graphic 5" descr="Button to go to the previous related slide">
            <a:hlinkClick r:id="rId3" action="ppaction://hlinksldjump"/>
            <a:extLst>
              <a:ext uri="{FF2B5EF4-FFF2-40B4-BE49-F238E27FC236}">
                <a16:creationId xmlns:a16="http://schemas.microsoft.com/office/drawing/2014/main" id="{4E4F5BBC-CB14-0D18-36C0-E3988A8BA3BD}"/>
              </a:ext>
            </a:extLst>
          </p:cNvPr>
          <p:cNvSpPr/>
          <p:nvPr/>
        </p:nvSpPr>
        <p:spPr>
          <a:xfrm flipH="1">
            <a:off x="405836" y="5875480"/>
            <a:ext cx="546734" cy="704850"/>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AU"/>
          </a:p>
        </p:txBody>
      </p:sp>
      <mc:AlternateContent xmlns:mc="http://schemas.openxmlformats.org/markup-compatibility/2006" xmlns:pslz="http://schemas.microsoft.com/office/powerpoint/2016/slidezoom">
        <mc:Choice Requires="pslz">
          <p:graphicFrame>
            <p:nvGraphicFramePr>
              <p:cNvPr id="12" name="Slide Zoom 11" descr="A screenshot of slide 1.3b as a navigation tool. ">
                <a:extLst>
                  <a:ext uri="{FF2B5EF4-FFF2-40B4-BE49-F238E27FC236}">
                    <a16:creationId xmlns:a16="http://schemas.microsoft.com/office/drawing/2014/main" id="{3BA1FDD1-0DB9-2F7D-CF5C-1899601BE45D}"/>
                  </a:ext>
                </a:extLst>
              </p:cNvPr>
              <p:cNvGraphicFramePr>
                <a:graphicFrameLocks noChangeAspect="1"/>
              </p:cNvGraphicFramePr>
              <p:nvPr>
                <p:extLst>
                  <p:ext uri="{D42A27DB-BD31-4B8C-83A1-F6EECF244321}">
                    <p14:modId xmlns:p14="http://schemas.microsoft.com/office/powerpoint/2010/main" val="2937809710"/>
                  </p:ext>
                </p:extLst>
              </p:nvPr>
            </p:nvGraphicFramePr>
            <p:xfrm>
              <a:off x="1012223" y="5865745"/>
              <a:ext cx="1318187" cy="741480"/>
            </p:xfrm>
            <a:graphic>
              <a:graphicData uri="http://schemas.microsoft.com/office/powerpoint/2016/slidezoom">
                <pslz:sldZm>
                  <pslz:sldZmObj sldId="26398" cId="831675380">
                    <pslz:zmPr id="{969E0AC9-AD2D-49C4-B6B0-EC897F3295DD}" returnToParent="0" transitionDur="1000">
                      <p166:blipFill xmlns:p166="http://schemas.microsoft.com/office/powerpoint/2016/6/main">
                        <a:blip r:embed="rId4"/>
                        <a:stretch>
                          <a:fillRect/>
                        </a:stretch>
                      </p166:blipFill>
                      <p166:spPr xmlns:p166="http://schemas.microsoft.com/office/powerpoint/2016/6/main">
                        <a:xfrm>
                          <a:off x="0" y="0"/>
                          <a:ext cx="1318187" cy="741480"/>
                        </a:xfrm>
                        <a:prstGeom prst="rect">
                          <a:avLst/>
                        </a:prstGeom>
                        <a:ln w="3175">
                          <a:solidFill>
                            <a:prstClr val="ltGray"/>
                          </a:solidFill>
                        </a:ln>
                      </p166:spPr>
                    </pslz:zmPr>
                  </pslz:sldZmObj>
                </pslz:sldZm>
              </a:graphicData>
            </a:graphic>
          </p:graphicFrame>
        </mc:Choice>
        <mc:Fallback xmlns="">
          <p:pic>
            <p:nvPicPr>
              <p:cNvPr id="12" name="Slide Zoom 11" descr="A screenshot of slide 1.3b as a navigation tool. ">
                <a:hlinkClick r:id="rId6" action="ppaction://hlinksldjump"/>
                <a:extLst>
                  <a:ext uri="{FF2B5EF4-FFF2-40B4-BE49-F238E27FC236}">
                    <a16:creationId xmlns:a16="http://schemas.microsoft.com/office/drawing/2014/main" id="{3BA1FDD1-0DB9-2F7D-CF5C-1899601BE45D}"/>
                  </a:ext>
                </a:extLst>
              </p:cNvPr>
              <p:cNvPicPr>
                <a:picLocks noGrp="1" noRot="1" noChangeAspect="1" noMove="1" noResize="1" noEditPoints="1" noAdjustHandles="1" noChangeArrowheads="1" noChangeShapeType="1"/>
              </p:cNvPicPr>
              <p:nvPr/>
            </p:nvPicPr>
            <p:blipFill>
              <a:blip r:embed="rId7"/>
              <a:stretch>
                <a:fillRect/>
              </a:stretch>
            </p:blipFill>
            <p:spPr>
              <a:xfrm>
                <a:off x="1012223" y="5865745"/>
                <a:ext cx="1318187" cy="741480"/>
              </a:xfrm>
              <a:prstGeom prst="rect">
                <a:avLst/>
              </a:prstGeom>
              <a:ln w="3175">
                <a:solidFill>
                  <a:prstClr val="ltGray"/>
                </a:solidFill>
              </a:ln>
            </p:spPr>
          </p:pic>
        </mc:Fallback>
      </mc:AlternateContent>
      <p:sp>
        <p:nvSpPr>
          <p:cNvPr id="10" name="Graphic 5" descr="Button to go to the previous related slide">
            <a:hlinkClick r:id="rId8" action="ppaction://hlinksldjump"/>
            <a:extLst>
              <a:ext uri="{FF2B5EF4-FFF2-40B4-BE49-F238E27FC236}">
                <a16:creationId xmlns:a16="http://schemas.microsoft.com/office/drawing/2014/main" id="{D6275DBA-6F85-BB71-B1B7-26B88A153D50}"/>
              </a:ext>
            </a:extLst>
          </p:cNvPr>
          <p:cNvSpPr/>
          <p:nvPr/>
        </p:nvSpPr>
        <p:spPr>
          <a:xfrm flipH="1">
            <a:off x="8355282" y="5901150"/>
            <a:ext cx="546734" cy="704850"/>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AU"/>
          </a:p>
        </p:txBody>
      </p:sp>
      <mc:AlternateContent xmlns:mc="http://schemas.openxmlformats.org/markup-compatibility/2006" xmlns:pslz="http://schemas.microsoft.com/office/powerpoint/2016/slidezoom">
        <mc:Choice Requires="pslz">
          <p:graphicFrame>
            <p:nvGraphicFramePr>
              <p:cNvPr id="14" name="Slide Zoom 13" descr="A screenshot of slide 1.3a as a navigation tool. ">
                <a:extLst>
                  <a:ext uri="{FF2B5EF4-FFF2-40B4-BE49-F238E27FC236}">
                    <a16:creationId xmlns:a16="http://schemas.microsoft.com/office/drawing/2014/main" id="{8DF0D0C6-D39D-54F6-160D-A6AEEC7E2625}"/>
                  </a:ext>
                </a:extLst>
              </p:cNvPr>
              <p:cNvGraphicFramePr>
                <a:graphicFrameLocks noChangeAspect="1"/>
              </p:cNvGraphicFramePr>
              <p:nvPr>
                <p:extLst>
                  <p:ext uri="{D42A27DB-BD31-4B8C-83A1-F6EECF244321}">
                    <p14:modId xmlns:p14="http://schemas.microsoft.com/office/powerpoint/2010/main" val="2534573074"/>
                  </p:ext>
                </p:extLst>
              </p:nvPr>
            </p:nvGraphicFramePr>
            <p:xfrm>
              <a:off x="8916347" y="5865745"/>
              <a:ext cx="1459512" cy="820976"/>
            </p:xfrm>
            <a:graphic>
              <a:graphicData uri="http://schemas.microsoft.com/office/powerpoint/2016/slidezoom">
                <pslz:sldZm>
                  <pslz:sldZmObj sldId="26533" cId="965740690">
                    <pslz:zmPr id="{735BDE64-C1D9-4135-B363-F3E4848AC533}" returnToParent="0" transitionDur="1000">
                      <p166:blipFill xmlns:p166="http://schemas.microsoft.com/office/powerpoint/2016/6/main">
                        <a:blip r:embed="rId9"/>
                        <a:stretch>
                          <a:fillRect/>
                        </a:stretch>
                      </p166:blipFill>
                      <p166:spPr xmlns:p166="http://schemas.microsoft.com/office/powerpoint/2016/6/main">
                        <a:xfrm>
                          <a:off x="0" y="0"/>
                          <a:ext cx="1459512" cy="820976"/>
                        </a:xfrm>
                        <a:prstGeom prst="rect">
                          <a:avLst/>
                        </a:prstGeom>
                        <a:ln w="3175">
                          <a:solidFill>
                            <a:prstClr val="ltGray"/>
                          </a:solidFill>
                        </a:ln>
                      </p166:spPr>
                    </pslz:zmPr>
                  </pslz:sldZmObj>
                </pslz:sldZm>
              </a:graphicData>
            </a:graphic>
          </p:graphicFrame>
        </mc:Choice>
        <mc:Fallback xmlns="">
          <p:pic>
            <p:nvPicPr>
              <p:cNvPr id="14" name="Slide Zoom 13" descr="A screenshot of slide 1.3a as a navigation tool. ">
                <a:hlinkClick r:id="rId10" action="ppaction://hlinksldjump"/>
                <a:extLst>
                  <a:ext uri="{FF2B5EF4-FFF2-40B4-BE49-F238E27FC236}">
                    <a16:creationId xmlns:a16="http://schemas.microsoft.com/office/drawing/2014/main" id="{8DF0D0C6-D39D-54F6-160D-A6AEEC7E2625}"/>
                  </a:ext>
                </a:extLst>
              </p:cNvPr>
              <p:cNvPicPr>
                <a:picLocks noGrp="1" noRot="1" noChangeAspect="1" noMove="1" noResize="1" noEditPoints="1" noAdjustHandles="1" noChangeArrowheads="1" noChangeShapeType="1"/>
              </p:cNvPicPr>
              <p:nvPr/>
            </p:nvPicPr>
            <p:blipFill>
              <a:blip r:embed="rId11"/>
              <a:stretch>
                <a:fillRect/>
              </a:stretch>
            </p:blipFill>
            <p:spPr>
              <a:xfrm>
                <a:off x="8916347" y="5865745"/>
                <a:ext cx="1459512" cy="820976"/>
              </a:xfrm>
              <a:prstGeom prst="rect">
                <a:avLst/>
              </a:prstGeom>
              <a:ln w="3175">
                <a:solidFill>
                  <a:prstClr val="ltGray"/>
                </a:solidFill>
              </a:ln>
            </p:spPr>
          </p:pic>
        </mc:Fallback>
      </mc:AlternateContent>
      <p:sp>
        <p:nvSpPr>
          <p:cNvPr id="2" name="Slide Number Placeholder 1">
            <a:extLst>
              <a:ext uri="{FF2B5EF4-FFF2-40B4-BE49-F238E27FC236}">
                <a16:creationId xmlns:a16="http://schemas.microsoft.com/office/drawing/2014/main" id="{798A9BB6-26D4-D677-1528-F6D6653A7FC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52758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73D0-D984-7808-6A48-033A01DDEC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A9BB6-26D4-D677-1528-F6D6653A7FC4}"/>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3" name="Title 2">
            <a:extLst>
              <a:ext uri="{FF2B5EF4-FFF2-40B4-BE49-F238E27FC236}">
                <a16:creationId xmlns:a16="http://schemas.microsoft.com/office/drawing/2014/main" id="{1FB7F7F6-A791-DD7D-34CB-4F3C52E8C4FF}"/>
              </a:ext>
            </a:extLst>
          </p:cNvPr>
          <p:cNvSpPr>
            <a:spLocks noGrp="1"/>
          </p:cNvSpPr>
          <p:nvPr>
            <p:ph type="title"/>
          </p:nvPr>
        </p:nvSpPr>
        <p:spPr/>
        <p:txBody>
          <a:bodyPr/>
          <a:lstStyle/>
          <a:p>
            <a:r>
              <a:rPr lang="en-AU"/>
              <a:t>1.3c – stage vs screen musical </a:t>
            </a:r>
          </a:p>
        </p:txBody>
      </p:sp>
      <p:sp>
        <p:nvSpPr>
          <p:cNvPr id="4" name="Text Placeholder 3">
            <a:extLst>
              <a:ext uri="{FF2B5EF4-FFF2-40B4-BE49-F238E27FC236}">
                <a16:creationId xmlns:a16="http://schemas.microsoft.com/office/drawing/2014/main" id="{8BBC6B61-D242-20C8-4DE1-BFAD75423542}"/>
              </a:ext>
            </a:extLst>
          </p:cNvPr>
          <p:cNvSpPr>
            <a:spLocks noGrp="1"/>
          </p:cNvSpPr>
          <p:nvPr>
            <p:ph type="body" sz="quarter" idx="18"/>
          </p:nvPr>
        </p:nvSpPr>
        <p:spPr/>
        <p:txBody>
          <a:bodyPr/>
          <a:lstStyle/>
          <a:p>
            <a:r>
              <a:rPr lang="en-AU"/>
              <a:t>Similarities and differences</a:t>
            </a:r>
          </a:p>
        </p:txBody>
      </p:sp>
      <p:graphicFrame>
        <p:nvGraphicFramePr>
          <p:cNvPr id="7" name="Table 6" descr="Table to be completed for stage and screen musicals inlcuding narrative, movement, costume, set and music.">
            <a:extLst>
              <a:ext uri="{FF2B5EF4-FFF2-40B4-BE49-F238E27FC236}">
                <a16:creationId xmlns:a16="http://schemas.microsoft.com/office/drawing/2014/main" id="{8D244C85-6984-204B-33E3-F9542E672A8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21970827"/>
              </p:ext>
            </p:extLst>
          </p:nvPr>
        </p:nvGraphicFramePr>
        <p:xfrm>
          <a:off x="1012223" y="1562470"/>
          <a:ext cx="10111777" cy="3951743"/>
        </p:xfrm>
        <a:graphic>
          <a:graphicData uri="http://schemas.openxmlformats.org/drawingml/2006/table">
            <a:tbl>
              <a:tblPr firstRow="1" bandRow="1">
                <a:effectLst>
                  <a:outerShdw blurRad="50800" dist="38100" dir="18900000" algn="bl" rotWithShape="0">
                    <a:prstClr val="black">
                      <a:alpha val="40000"/>
                    </a:prstClr>
                  </a:outerShdw>
                </a:effectLst>
                <a:tableStyleId>{85BE263C-DBD7-4A20-BB59-AAB30ACAA65A}</a:tableStyleId>
              </a:tblPr>
              <a:tblGrid>
                <a:gridCol w="1617090">
                  <a:extLst>
                    <a:ext uri="{9D8B030D-6E8A-4147-A177-3AD203B41FA5}">
                      <a16:colId xmlns:a16="http://schemas.microsoft.com/office/drawing/2014/main" val="2497202836"/>
                    </a:ext>
                  </a:extLst>
                </a:gridCol>
                <a:gridCol w="3767018">
                  <a:extLst>
                    <a:ext uri="{9D8B030D-6E8A-4147-A177-3AD203B41FA5}">
                      <a16:colId xmlns:a16="http://schemas.microsoft.com/office/drawing/2014/main" val="671995743"/>
                    </a:ext>
                  </a:extLst>
                </a:gridCol>
                <a:gridCol w="4727669">
                  <a:extLst>
                    <a:ext uri="{9D8B030D-6E8A-4147-A177-3AD203B41FA5}">
                      <a16:colId xmlns:a16="http://schemas.microsoft.com/office/drawing/2014/main" val="3263751731"/>
                    </a:ext>
                  </a:extLst>
                </a:gridCol>
              </a:tblGrid>
              <a:tr h="371595">
                <a:tc>
                  <a:txBody>
                    <a:bodyPr/>
                    <a:lstStyle/>
                    <a:p>
                      <a:r>
                        <a:rPr lang="en-AU"/>
                        <a:t>Component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Stage musical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Screen musical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247654"/>
                  </a:ext>
                </a:extLst>
              </a:tr>
              <a:tr h="622083">
                <a:tc>
                  <a:txBody>
                    <a:bodyPr/>
                    <a:lstStyle/>
                    <a:p>
                      <a:r>
                        <a:rPr lang="en-AU"/>
                        <a:t>Narrative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957975"/>
                  </a:ext>
                </a:extLst>
              </a:tr>
              <a:tr h="679432">
                <a:tc>
                  <a:txBody>
                    <a:bodyPr/>
                    <a:lstStyle/>
                    <a:p>
                      <a:r>
                        <a:rPr lang="en-AU"/>
                        <a:t>Movement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697371"/>
                  </a:ext>
                </a:extLst>
              </a:tr>
              <a:tr h="669732">
                <a:tc>
                  <a:txBody>
                    <a:bodyPr/>
                    <a:lstStyle/>
                    <a:p>
                      <a:r>
                        <a:rPr lang="en-AU"/>
                        <a:t>Costume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84530"/>
                  </a:ext>
                </a:extLst>
              </a:tr>
              <a:tr h="750882">
                <a:tc>
                  <a:txBody>
                    <a:bodyPr/>
                    <a:lstStyle/>
                    <a:p>
                      <a:r>
                        <a:rPr lang="en-AU"/>
                        <a:t>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02180"/>
                  </a:ext>
                </a:extLst>
              </a:tr>
              <a:tr h="858019">
                <a:tc>
                  <a:txBody>
                    <a:bodyPr/>
                    <a:lstStyle/>
                    <a:p>
                      <a:r>
                        <a:rPr lang="en-AU"/>
                        <a:t>Music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745319"/>
                  </a:ext>
                </a:extLst>
              </a:tr>
            </a:tbl>
          </a:graphicData>
        </a:graphic>
      </p:graphicFrame>
      <p:sp>
        <p:nvSpPr>
          <p:cNvPr id="8" name="Graphic 5" descr="Button to go to the previous related slide">
            <a:hlinkClick r:id="rId3" action="ppaction://hlinksldjump"/>
            <a:extLst>
              <a:ext uri="{FF2B5EF4-FFF2-40B4-BE49-F238E27FC236}">
                <a16:creationId xmlns:a16="http://schemas.microsoft.com/office/drawing/2014/main" id="{4E4F5BBC-CB14-0D18-36C0-E3988A8BA3BD}"/>
              </a:ext>
            </a:extLst>
          </p:cNvPr>
          <p:cNvSpPr/>
          <p:nvPr/>
        </p:nvSpPr>
        <p:spPr>
          <a:xfrm flipH="1">
            <a:off x="405836" y="5875480"/>
            <a:ext cx="546734" cy="704850"/>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AU"/>
          </a:p>
        </p:txBody>
      </p:sp>
      <p:sp>
        <p:nvSpPr>
          <p:cNvPr id="10" name="Graphic 5" descr="Button to go to the previous related slide">
            <a:hlinkClick r:id="rId4" action="ppaction://hlinksldjump"/>
            <a:extLst>
              <a:ext uri="{FF2B5EF4-FFF2-40B4-BE49-F238E27FC236}">
                <a16:creationId xmlns:a16="http://schemas.microsoft.com/office/drawing/2014/main" id="{D6275DBA-6F85-BB71-B1B7-26B88A153D50}"/>
              </a:ext>
            </a:extLst>
          </p:cNvPr>
          <p:cNvSpPr/>
          <p:nvPr/>
        </p:nvSpPr>
        <p:spPr>
          <a:xfrm flipH="1">
            <a:off x="8355282" y="5901150"/>
            <a:ext cx="546734" cy="704850"/>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AU"/>
          </a:p>
        </p:txBody>
      </p:sp>
      <mc:AlternateContent xmlns:mc="http://schemas.openxmlformats.org/markup-compatibility/2006">
        <mc:Choice xmlns:pslz="http://schemas.microsoft.com/office/powerpoint/2016/slidezoom" Requires="pslz">
          <p:graphicFrame>
            <p:nvGraphicFramePr>
              <p:cNvPr id="12" name="Slide Zoom 11" descr="A screenshot of slide 1.3b as a navigation tool. ">
                <a:extLst>
                  <a:ext uri="{FF2B5EF4-FFF2-40B4-BE49-F238E27FC236}">
                    <a16:creationId xmlns:a16="http://schemas.microsoft.com/office/drawing/2014/main" id="{3BA1FDD1-0DB9-2F7D-CF5C-1899601BE45D}"/>
                  </a:ext>
                </a:extLst>
              </p:cNvPr>
              <p:cNvGraphicFramePr>
                <a:graphicFrameLocks noChangeAspect="1"/>
              </p:cNvGraphicFramePr>
              <p:nvPr>
                <p:extLst>
                  <p:ext uri="{D42A27DB-BD31-4B8C-83A1-F6EECF244321}">
                    <p14:modId xmlns:p14="http://schemas.microsoft.com/office/powerpoint/2010/main" val="2937809710"/>
                  </p:ext>
                </p:extLst>
              </p:nvPr>
            </p:nvGraphicFramePr>
            <p:xfrm>
              <a:off x="1012223" y="5865745"/>
              <a:ext cx="1318187" cy="741480"/>
            </p:xfrm>
            <a:graphic>
              <a:graphicData uri="http://schemas.microsoft.com/office/powerpoint/2016/slidezoom">
                <pslz:sldZm>
                  <pslz:sldZmObj sldId="26398" cId="831675380">
                    <pslz:zmPr id="{969E0AC9-AD2D-49C4-B6B0-EC897F3295DD}" returnToParent="0" transitionDur="1000">
                      <p166:blipFill xmlns:p166="http://schemas.microsoft.com/office/powerpoint/2016/6/main">
                        <a:blip r:embed="rId5"/>
                        <a:stretch>
                          <a:fillRect/>
                        </a:stretch>
                      </p166:blipFill>
                      <p166:spPr xmlns:p166="http://schemas.microsoft.com/office/powerpoint/2016/6/main">
                        <a:xfrm>
                          <a:off x="0" y="0"/>
                          <a:ext cx="1318187" cy="741480"/>
                        </a:xfrm>
                        <a:prstGeom prst="rect">
                          <a:avLst/>
                        </a:prstGeom>
                        <a:ln w="3175">
                          <a:solidFill>
                            <a:prstClr val="ltGray"/>
                          </a:solidFill>
                        </a:ln>
                      </p166:spPr>
                    </pslz:zmPr>
                  </pslz:sldZmObj>
                </pslz:sldZm>
              </a:graphicData>
            </a:graphic>
          </p:graphicFrame>
        </mc:Choice>
        <mc:Fallback>
          <p:pic>
            <p:nvPicPr>
              <p:cNvPr id="12" name="Slide Zoom 11" descr="A screenshot of slide 1.3b as a navigation tool. ">
                <a:hlinkClick r:id="rId3" action="ppaction://hlinksldjump"/>
                <a:extLst>
                  <a:ext uri="{FF2B5EF4-FFF2-40B4-BE49-F238E27FC236}">
                    <a16:creationId xmlns:a16="http://schemas.microsoft.com/office/drawing/2014/main" id="{3BA1FDD1-0DB9-2F7D-CF5C-1899601BE45D}"/>
                  </a:ext>
                </a:extLst>
              </p:cNvPr>
              <p:cNvPicPr>
                <a:picLocks noGrp="1" noRot="1" noChangeAspect="1" noMove="1" noResize="1" noEditPoints="1" noAdjustHandles="1" noChangeArrowheads="1" noChangeShapeType="1"/>
              </p:cNvPicPr>
              <p:nvPr/>
            </p:nvPicPr>
            <p:blipFill>
              <a:blip r:embed="rId5"/>
              <a:stretch>
                <a:fillRect/>
              </a:stretch>
            </p:blipFill>
            <p:spPr>
              <a:xfrm>
                <a:off x="1012223" y="5865745"/>
                <a:ext cx="1318187" cy="74148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4" name="Slide Zoom 13" descr="A screenshot of slide 1.3a as a navigation tool. ">
                <a:extLst>
                  <a:ext uri="{FF2B5EF4-FFF2-40B4-BE49-F238E27FC236}">
                    <a16:creationId xmlns:a16="http://schemas.microsoft.com/office/drawing/2014/main" id="{8DF0D0C6-D39D-54F6-160D-A6AEEC7E2625}"/>
                  </a:ext>
                </a:extLst>
              </p:cNvPr>
              <p:cNvGraphicFramePr>
                <a:graphicFrameLocks noChangeAspect="1"/>
              </p:cNvGraphicFramePr>
              <p:nvPr>
                <p:extLst>
                  <p:ext uri="{D42A27DB-BD31-4B8C-83A1-F6EECF244321}">
                    <p14:modId xmlns:p14="http://schemas.microsoft.com/office/powerpoint/2010/main" val="2534573074"/>
                  </p:ext>
                </p:extLst>
              </p:nvPr>
            </p:nvGraphicFramePr>
            <p:xfrm>
              <a:off x="8916347" y="5865745"/>
              <a:ext cx="1459512" cy="820976"/>
            </p:xfrm>
            <a:graphic>
              <a:graphicData uri="http://schemas.microsoft.com/office/powerpoint/2016/slidezoom">
                <pslz:sldZm>
                  <pslz:sldZmObj sldId="26533" cId="965740690">
                    <pslz:zmPr id="{735BDE64-C1D9-4135-B363-F3E4848AC533}" returnToParent="0" transitionDur="1000">
                      <p166:blipFill xmlns:p166="http://schemas.microsoft.com/office/powerpoint/2016/6/main">
                        <a:blip r:embed="rId6"/>
                        <a:stretch>
                          <a:fillRect/>
                        </a:stretch>
                      </p166:blipFill>
                      <p166:spPr xmlns:p166="http://schemas.microsoft.com/office/powerpoint/2016/6/main">
                        <a:xfrm>
                          <a:off x="0" y="0"/>
                          <a:ext cx="1459512" cy="820976"/>
                        </a:xfrm>
                        <a:prstGeom prst="rect">
                          <a:avLst/>
                        </a:prstGeom>
                        <a:ln w="3175">
                          <a:solidFill>
                            <a:prstClr val="ltGray"/>
                          </a:solidFill>
                        </a:ln>
                      </p166:spPr>
                    </pslz:zmPr>
                  </pslz:sldZmObj>
                </pslz:sldZm>
              </a:graphicData>
            </a:graphic>
          </p:graphicFrame>
        </mc:Choice>
        <mc:Fallback>
          <p:pic>
            <p:nvPicPr>
              <p:cNvPr id="14" name="Slide Zoom 13" descr="A screenshot of slide 1.3a as a navigation tool. ">
                <a:hlinkClick r:id="rId4" action="ppaction://hlinksldjump"/>
                <a:extLst>
                  <a:ext uri="{FF2B5EF4-FFF2-40B4-BE49-F238E27FC236}">
                    <a16:creationId xmlns:a16="http://schemas.microsoft.com/office/drawing/2014/main" id="{8DF0D0C6-D39D-54F6-160D-A6AEEC7E2625}"/>
                  </a:ext>
                </a:extLst>
              </p:cNvPr>
              <p:cNvPicPr>
                <a:picLocks noGrp="1" noRot="1" noChangeAspect="1" noMove="1" noResize="1" noEditPoints="1" noAdjustHandles="1" noChangeArrowheads="1" noChangeShapeType="1"/>
              </p:cNvPicPr>
              <p:nvPr/>
            </p:nvPicPr>
            <p:blipFill>
              <a:blip r:embed="rId6"/>
              <a:stretch>
                <a:fillRect/>
              </a:stretch>
            </p:blipFill>
            <p:spPr>
              <a:xfrm>
                <a:off x="8916347" y="5865745"/>
                <a:ext cx="1459512" cy="820976"/>
              </a:xfrm>
              <a:prstGeom prst="rect">
                <a:avLst/>
              </a:prstGeom>
              <a:ln w="3175">
                <a:solidFill>
                  <a:prstClr val="ltGray"/>
                </a:solidFill>
              </a:ln>
            </p:spPr>
          </p:pic>
        </mc:Fallback>
      </mc:AlternateContent>
    </p:spTree>
    <p:extLst>
      <p:ext uri="{BB962C8B-B14F-4D97-AF65-F5344CB8AC3E}">
        <p14:creationId xmlns:p14="http://schemas.microsoft.com/office/powerpoint/2010/main" val="1527584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E496B-6BB0-0887-7FEE-0F336E4944AC}"/>
              </a:ext>
            </a:extLst>
          </p:cNvPr>
          <p:cNvSpPr>
            <a:spLocks noGrp="1"/>
          </p:cNvSpPr>
          <p:nvPr>
            <p:ph type="title"/>
          </p:nvPr>
        </p:nvSpPr>
        <p:spPr/>
        <p:txBody>
          <a:bodyPr/>
          <a:lstStyle/>
          <a:p>
            <a:r>
              <a:rPr lang="en-AU" dirty="0"/>
              <a:t>1.4a – conventions of musical theatre</a:t>
            </a:r>
          </a:p>
        </p:txBody>
      </p:sp>
      <p:sp>
        <p:nvSpPr>
          <p:cNvPr id="4" name="Text Placeholder 3">
            <a:extLst>
              <a:ext uri="{FF2B5EF4-FFF2-40B4-BE49-F238E27FC236}">
                <a16:creationId xmlns:a16="http://schemas.microsoft.com/office/drawing/2014/main" id="{023B6942-7109-B52D-4B56-C5C2EF1AB474}"/>
              </a:ext>
            </a:extLst>
          </p:cNvPr>
          <p:cNvSpPr>
            <a:spLocks noGrp="1"/>
          </p:cNvSpPr>
          <p:nvPr>
            <p:ph type="body" sz="quarter" idx="18"/>
          </p:nvPr>
        </p:nvSpPr>
        <p:spPr/>
        <p:txBody>
          <a:bodyPr/>
          <a:lstStyle/>
          <a:p>
            <a:r>
              <a:rPr lang="en-AU" dirty="0"/>
              <a:t>Video samples</a:t>
            </a:r>
          </a:p>
        </p:txBody>
      </p:sp>
      <p:sp>
        <p:nvSpPr>
          <p:cNvPr id="5" name="Content Placeholder 4">
            <a:extLst>
              <a:ext uri="{FF2B5EF4-FFF2-40B4-BE49-F238E27FC236}">
                <a16:creationId xmlns:a16="http://schemas.microsoft.com/office/drawing/2014/main" id="{FF4917B1-61CC-C119-2D15-ED0629E22020}"/>
              </a:ext>
            </a:extLst>
          </p:cNvPr>
          <p:cNvSpPr>
            <a:spLocks noGrp="1"/>
          </p:cNvSpPr>
          <p:nvPr>
            <p:ph sz="quarter" idx="19"/>
          </p:nvPr>
        </p:nvSpPr>
        <p:spPr>
          <a:xfrm>
            <a:off x="360363" y="1562469"/>
            <a:ext cx="3699019" cy="4814520"/>
          </a:xfrm>
        </p:spPr>
        <p:txBody>
          <a:bodyPr/>
          <a:lstStyle/>
          <a:p>
            <a:pPr>
              <a:spcAft>
                <a:spcPts val="600"/>
              </a:spcAft>
            </a:pPr>
            <a:r>
              <a:rPr lang="en-AU" sz="1800" dirty="0"/>
              <a:t>Watch one or more of the video samples and describe:</a:t>
            </a:r>
          </a:p>
          <a:p>
            <a:pPr marL="342900" indent="-342900">
              <a:spcAft>
                <a:spcPts val="600"/>
              </a:spcAft>
              <a:buFont typeface="Arial" panose="020B0604020202020204" pitchFamily="34" charset="0"/>
              <a:buChar char="•"/>
            </a:pPr>
            <a:r>
              <a:rPr lang="en-AU" sz="1800" dirty="0"/>
              <a:t>the movement</a:t>
            </a:r>
          </a:p>
          <a:p>
            <a:pPr marL="342900" indent="-342900">
              <a:spcAft>
                <a:spcPts val="600"/>
              </a:spcAft>
              <a:buFont typeface="Arial" panose="020B0604020202020204" pitchFamily="34" charset="0"/>
              <a:buChar char="•"/>
            </a:pPr>
            <a:r>
              <a:rPr lang="en-AU" sz="1800" dirty="0"/>
              <a:t>the relationship between the movement and the music</a:t>
            </a:r>
          </a:p>
          <a:p>
            <a:pPr marL="342900" indent="-342900">
              <a:spcAft>
                <a:spcPts val="600"/>
              </a:spcAft>
              <a:buFont typeface="Arial" panose="020B0604020202020204" pitchFamily="34" charset="0"/>
              <a:buChar char="•"/>
            </a:pPr>
            <a:r>
              <a:rPr lang="en-AU" sz="1800" dirty="0"/>
              <a:t>the use of theatrical elements such as props, costumes, lighting and sets </a:t>
            </a:r>
          </a:p>
          <a:p>
            <a:pPr marL="342900" indent="-342900">
              <a:spcAft>
                <a:spcPts val="600"/>
              </a:spcAft>
              <a:buFont typeface="Arial" panose="020B0604020202020204" pitchFamily="34" charset="0"/>
              <a:buChar char="•"/>
            </a:pPr>
            <a:r>
              <a:rPr lang="en-AU" sz="1800" dirty="0"/>
              <a:t>how the above points give you clues about the narrative/story?</a:t>
            </a:r>
          </a:p>
        </p:txBody>
      </p:sp>
      <p:pic>
        <p:nvPicPr>
          <p:cNvPr id="19" name="Online Media 18" title="The Greatest Showman Cast - This Is Me (Official Lyric Video)">
            <a:hlinkClick r:id="" action="ppaction://media"/>
            <a:extLst>
              <a:ext uri="{FF2B5EF4-FFF2-40B4-BE49-F238E27FC236}">
                <a16:creationId xmlns:a16="http://schemas.microsoft.com/office/drawing/2014/main" id="{A4F55C37-1017-C842-DD1A-7B8AE2DB92A2}"/>
              </a:ext>
            </a:extLst>
          </p:cNvPr>
          <p:cNvPicPr>
            <a:picLocks noRot="1" noChangeAspect="1"/>
          </p:cNvPicPr>
          <p:nvPr>
            <a:videoFile r:link="rId1"/>
          </p:nvPr>
        </p:nvPicPr>
        <p:blipFill>
          <a:blip r:embed="rId7"/>
          <a:stretch>
            <a:fillRect/>
          </a:stretch>
        </p:blipFill>
        <p:spPr>
          <a:xfrm>
            <a:off x="4468967" y="1562469"/>
            <a:ext cx="3544371" cy="2002574"/>
          </a:xfrm>
          <a:prstGeom prst="rect">
            <a:avLst/>
          </a:prstGeom>
          <a:ln w="28575">
            <a:noFill/>
          </a:ln>
          <a:effectLst/>
        </p:spPr>
      </p:pic>
      <p:sp>
        <p:nvSpPr>
          <p:cNvPr id="23" name="TextBox 22">
            <a:extLst>
              <a:ext uri="{FF2B5EF4-FFF2-40B4-BE49-F238E27FC236}">
                <a16:creationId xmlns:a16="http://schemas.microsoft.com/office/drawing/2014/main" id="{2536EC6B-EB9F-C991-CC02-5AC6BA38AA63}"/>
              </a:ext>
            </a:extLst>
          </p:cNvPr>
          <p:cNvSpPr txBox="1"/>
          <p:nvPr/>
        </p:nvSpPr>
        <p:spPr>
          <a:xfrm>
            <a:off x="4431542" y="3617073"/>
            <a:ext cx="3581796" cy="415498"/>
          </a:xfrm>
          <a:prstGeom prst="rect">
            <a:avLst/>
          </a:prstGeom>
          <a:noFill/>
        </p:spPr>
        <p:txBody>
          <a:bodyPr wrap="square" lIns="0">
            <a:spAutoFit/>
          </a:bodyPr>
          <a:lstStyle/>
          <a:p>
            <a:r>
              <a:rPr lang="en-AU" sz="1000" dirty="0">
                <a:hlinkClick r:id="rId8"/>
              </a:rPr>
              <a:t>The Greatest Showman Cast - This Is Me (Official Lyric Video)</a:t>
            </a:r>
            <a:r>
              <a:rPr lang="en-AU" sz="1000" dirty="0"/>
              <a:t> </a:t>
            </a:r>
            <a:r>
              <a:rPr lang="en-AU" sz="1100" dirty="0"/>
              <a:t>(3:49)</a:t>
            </a:r>
          </a:p>
        </p:txBody>
      </p:sp>
      <p:pic>
        <p:nvPicPr>
          <p:cNvPr id="9" name="Online Media 8" title="You Happened - Full Promposal Performance feat. Jo Ellen Pellman + Ariana Debose | The Prom">
            <a:hlinkClick r:id="" action="ppaction://media"/>
            <a:extLst>
              <a:ext uri="{FF2B5EF4-FFF2-40B4-BE49-F238E27FC236}">
                <a16:creationId xmlns:a16="http://schemas.microsoft.com/office/drawing/2014/main" id="{5CB8137C-5118-2EEC-7DFF-761DDD45012C}"/>
              </a:ext>
            </a:extLst>
          </p:cNvPr>
          <p:cNvPicPr>
            <a:picLocks noRot="1" noChangeAspect="1"/>
          </p:cNvPicPr>
          <p:nvPr>
            <a:videoFile r:link="rId2"/>
          </p:nvPr>
        </p:nvPicPr>
        <p:blipFill>
          <a:blip r:embed="rId9"/>
          <a:stretch>
            <a:fillRect/>
          </a:stretch>
        </p:blipFill>
        <p:spPr>
          <a:xfrm>
            <a:off x="8364036" y="1562469"/>
            <a:ext cx="3497563" cy="1976128"/>
          </a:xfrm>
          <a:prstGeom prst="rect">
            <a:avLst/>
          </a:prstGeom>
          <a:ln w="38100">
            <a:noFill/>
          </a:ln>
          <a:effectLst/>
        </p:spPr>
      </p:pic>
      <p:sp>
        <p:nvSpPr>
          <p:cNvPr id="21" name="TextBox 20">
            <a:extLst>
              <a:ext uri="{FF2B5EF4-FFF2-40B4-BE49-F238E27FC236}">
                <a16:creationId xmlns:a16="http://schemas.microsoft.com/office/drawing/2014/main" id="{1817F9D1-1FC3-D815-5D48-83C0E97FA5E9}"/>
              </a:ext>
            </a:extLst>
          </p:cNvPr>
          <p:cNvSpPr txBox="1"/>
          <p:nvPr/>
        </p:nvSpPr>
        <p:spPr>
          <a:xfrm>
            <a:off x="8327658" y="3598152"/>
            <a:ext cx="3438136" cy="400110"/>
          </a:xfrm>
          <a:prstGeom prst="rect">
            <a:avLst/>
          </a:prstGeom>
          <a:noFill/>
        </p:spPr>
        <p:txBody>
          <a:bodyPr wrap="square" lIns="0">
            <a:spAutoFit/>
          </a:bodyPr>
          <a:lstStyle/>
          <a:p>
            <a:r>
              <a:rPr lang="en-AU" sz="1000" dirty="0">
                <a:hlinkClick r:id="rId10"/>
              </a:rPr>
              <a:t>You Happened - Full Promposal Performance feat. Jo Ellen Pellman + Ariana Debose | The Prom </a:t>
            </a:r>
            <a:r>
              <a:rPr lang="en-AU" sz="1000" dirty="0"/>
              <a:t> (2:18)</a:t>
            </a:r>
          </a:p>
        </p:txBody>
      </p:sp>
      <p:pic>
        <p:nvPicPr>
          <p:cNvPr id="13" name="Online Media 12" title="Revolting Children | Roald Dahl’s Matilda the Musical | Netflix Philippines">
            <a:hlinkClick r:id="" action="ppaction://media"/>
            <a:extLst>
              <a:ext uri="{FF2B5EF4-FFF2-40B4-BE49-F238E27FC236}">
                <a16:creationId xmlns:a16="http://schemas.microsoft.com/office/drawing/2014/main" id="{C3E04F35-3E7C-FEA8-D5E8-67D5458B7FCC}"/>
              </a:ext>
            </a:extLst>
          </p:cNvPr>
          <p:cNvPicPr>
            <a:picLocks noRot="1" noChangeAspect="1"/>
          </p:cNvPicPr>
          <p:nvPr>
            <a:videoFile r:link="rId3"/>
          </p:nvPr>
        </p:nvPicPr>
        <p:blipFill>
          <a:blip r:embed="rId11"/>
          <a:stretch>
            <a:fillRect/>
          </a:stretch>
        </p:blipFill>
        <p:spPr>
          <a:xfrm>
            <a:off x="4468967" y="4107315"/>
            <a:ext cx="3526131" cy="1992269"/>
          </a:xfrm>
          <a:prstGeom prst="rect">
            <a:avLst/>
          </a:prstGeom>
          <a:ln w="28575">
            <a:noFill/>
          </a:ln>
          <a:effectLst/>
        </p:spPr>
      </p:pic>
      <p:sp>
        <p:nvSpPr>
          <p:cNvPr id="16" name="TextBox 15">
            <a:extLst>
              <a:ext uri="{FF2B5EF4-FFF2-40B4-BE49-F238E27FC236}">
                <a16:creationId xmlns:a16="http://schemas.microsoft.com/office/drawing/2014/main" id="{9655E667-0960-84DF-D84D-D6F1EE38C619}"/>
              </a:ext>
            </a:extLst>
          </p:cNvPr>
          <p:cNvSpPr txBox="1"/>
          <p:nvPr/>
        </p:nvSpPr>
        <p:spPr>
          <a:xfrm>
            <a:off x="4449680" y="6171061"/>
            <a:ext cx="3516716" cy="400110"/>
          </a:xfrm>
          <a:prstGeom prst="rect">
            <a:avLst/>
          </a:prstGeom>
          <a:noFill/>
        </p:spPr>
        <p:txBody>
          <a:bodyPr wrap="square" lIns="0">
            <a:spAutoFit/>
          </a:bodyPr>
          <a:lstStyle/>
          <a:p>
            <a:r>
              <a:rPr lang="en-AU" sz="1000" dirty="0">
                <a:hlinkClick r:id="rId12"/>
              </a:rPr>
              <a:t>Revolting Children | Roald Dahl’s Matilda the Musical | Netflix Philippines</a:t>
            </a:r>
            <a:r>
              <a:rPr lang="en-AU" sz="1000" dirty="0"/>
              <a:t> (2:51)</a:t>
            </a:r>
          </a:p>
        </p:txBody>
      </p:sp>
      <p:pic>
        <p:nvPicPr>
          <p:cNvPr id="11" name="Online Media 10" title="In The Heights - 96,000 Sing Along">
            <a:hlinkClick r:id="" action="ppaction://media"/>
            <a:extLst>
              <a:ext uri="{FF2B5EF4-FFF2-40B4-BE49-F238E27FC236}">
                <a16:creationId xmlns:a16="http://schemas.microsoft.com/office/drawing/2014/main" id="{9133672A-C149-05A3-BE7C-5699B024C5E1}"/>
              </a:ext>
            </a:extLst>
          </p:cNvPr>
          <p:cNvPicPr>
            <a:picLocks noRot="1" noChangeAspect="1"/>
          </p:cNvPicPr>
          <p:nvPr>
            <a:videoFile r:link="rId4"/>
          </p:nvPr>
        </p:nvPicPr>
        <p:blipFill>
          <a:blip r:embed="rId13"/>
          <a:stretch>
            <a:fillRect/>
          </a:stretch>
        </p:blipFill>
        <p:spPr>
          <a:xfrm>
            <a:off x="8327658" y="4107315"/>
            <a:ext cx="3534164" cy="1996807"/>
          </a:xfrm>
          <a:prstGeom prst="rect">
            <a:avLst/>
          </a:prstGeom>
          <a:ln w="28575">
            <a:noFill/>
          </a:ln>
          <a:effectLst/>
        </p:spPr>
      </p:pic>
      <p:sp>
        <p:nvSpPr>
          <p:cNvPr id="14" name="TextBox 13">
            <a:extLst>
              <a:ext uri="{FF2B5EF4-FFF2-40B4-BE49-F238E27FC236}">
                <a16:creationId xmlns:a16="http://schemas.microsoft.com/office/drawing/2014/main" id="{F2C67DC3-6419-BE16-31AA-AF9C4BF1E319}"/>
              </a:ext>
            </a:extLst>
          </p:cNvPr>
          <p:cNvSpPr txBox="1"/>
          <p:nvPr/>
        </p:nvSpPr>
        <p:spPr>
          <a:xfrm>
            <a:off x="8324065" y="6159366"/>
            <a:ext cx="3685786" cy="246221"/>
          </a:xfrm>
          <a:prstGeom prst="rect">
            <a:avLst/>
          </a:prstGeom>
          <a:noFill/>
        </p:spPr>
        <p:txBody>
          <a:bodyPr wrap="square" lIns="0">
            <a:spAutoFit/>
          </a:bodyPr>
          <a:lstStyle/>
          <a:p>
            <a:r>
              <a:rPr lang="en-AU" sz="1000" dirty="0">
                <a:hlinkClick r:id="rId14"/>
              </a:rPr>
              <a:t>In The Heights - 96,000 Sing Along</a:t>
            </a:r>
            <a:r>
              <a:rPr lang="en-AU" sz="1000" dirty="0"/>
              <a:t> (6:14)</a:t>
            </a:r>
          </a:p>
        </p:txBody>
      </p:sp>
      <p:sp>
        <p:nvSpPr>
          <p:cNvPr id="2" name="Slide Number Placeholder 1">
            <a:extLst>
              <a:ext uri="{FF2B5EF4-FFF2-40B4-BE49-F238E27FC236}">
                <a16:creationId xmlns:a16="http://schemas.microsoft.com/office/drawing/2014/main" id="{DB7E8500-1C85-ED54-6030-5E92DFFC1D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4285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1"/>
                </p:tgtEl>
              </p:cMediaNode>
            </p:video>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1"/>
                                        </p:tgtEl>
                                      </p:cBhvr>
                                    </p:cmd>
                                  </p:childTnLst>
                                </p:cTn>
                              </p:par>
                            </p:childTnLst>
                          </p:cTn>
                        </p:par>
                      </p:childTnLst>
                    </p:cTn>
                  </p:par>
                </p:childTnLst>
              </p:cTn>
              <p:nextCondLst>
                <p:cond evt="onClick" delay="0">
                  <p:tgtEl>
                    <p:spTgt spid="11"/>
                  </p:tgtEl>
                </p:cond>
              </p:nextCondLst>
            </p:seq>
            <p:video>
              <p:cMediaNode vol="80000">
                <p:cTn id="25" fill="hold" display="0">
                  <p:stCondLst>
                    <p:cond delay="indefinite"/>
                  </p:stCondLst>
                </p:cTn>
                <p:tgtEl>
                  <p:spTgt spid="13"/>
                </p:tgtEl>
              </p:cMediaNode>
            </p:vide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3"/>
                                        </p:tgtEl>
                                      </p:cBhvr>
                                    </p:cmd>
                                  </p:childTnLst>
                                </p:cTn>
                              </p:par>
                            </p:childTnLst>
                          </p:cTn>
                        </p:par>
                      </p:childTnLst>
                    </p:cTn>
                  </p:par>
                </p:childTnLst>
              </p:cTn>
              <p:nextCondLst>
                <p:cond evt="onClick" delay="0">
                  <p:tgtEl>
                    <p:spTgt spid="13"/>
                  </p:tgtEl>
                </p:cond>
              </p:nextCondLst>
            </p:seq>
            <p:video>
              <p:cMediaNode vol="80000">
                <p:cTn id="31" fill="hold" display="0">
                  <p:stCondLst>
                    <p:cond delay="indefinite"/>
                  </p:stCondLst>
                </p:cTn>
                <p:tgtEl>
                  <p:spTgt spid="19"/>
                </p:tgtEl>
              </p:cMediaNode>
            </p:video>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9"/>
                                        </p:tgtEl>
                                      </p:cBhvr>
                                    </p:cmd>
                                  </p:childTnLst>
                                </p:cTn>
                              </p:par>
                            </p:childTnLst>
                          </p:cTn>
                        </p:par>
                      </p:childTnLst>
                    </p:cTn>
                  </p:par>
                </p:childTnLst>
              </p:cTn>
              <p:nextCondLst>
                <p:cond evt="onClick" delay="0">
                  <p:tgtEl>
                    <p:spTgt spid="19"/>
                  </p:tgtEl>
                </p:cond>
              </p:nextCondLst>
            </p:seq>
            <p:video>
              <p:cMediaNode vol="80000">
                <p:cTn id="37" fill="hold" display="0">
                  <p:stCondLst>
                    <p:cond delay="indefinite"/>
                  </p:stCondLst>
                </p:cTn>
                <p:tgtEl>
                  <p:spTgt spid="9"/>
                </p:tgtEl>
              </p:cMediaNode>
            </p:video>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p:txBody>
          <a:bodyPr/>
          <a:lstStyle/>
          <a:p>
            <a:r>
              <a:rPr lang="en-AU" dirty="0">
                <a:latin typeface="+mj-lt"/>
              </a:rPr>
              <a:t>1.4b – conventions of musical theatre</a:t>
            </a:r>
          </a:p>
        </p:txBody>
      </p:sp>
      <p:grpSp>
        <p:nvGrpSpPr>
          <p:cNvPr id="5" name="Group 4">
            <a:extLst>
              <a:ext uri="{FF2B5EF4-FFF2-40B4-BE49-F238E27FC236}">
                <a16:creationId xmlns:a16="http://schemas.microsoft.com/office/drawing/2014/main" id="{8360221E-5BB7-10EB-50AB-876479E4AA4C}"/>
              </a:ext>
              <a:ext uri="{C183D7F6-B498-43B3-948B-1728B52AA6E4}">
                <adec:decorative xmlns:adec="http://schemas.microsoft.com/office/drawing/2017/decorative" val="1"/>
              </a:ext>
            </a:extLst>
          </p:cNvPr>
          <p:cNvGrpSpPr/>
          <p:nvPr/>
        </p:nvGrpSpPr>
        <p:grpSpPr>
          <a:xfrm>
            <a:off x="3501647" y="1969252"/>
            <a:ext cx="5188666" cy="3885199"/>
            <a:chOff x="3501647" y="1969252"/>
            <a:chExt cx="5188666" cy="3885199"/>
          </a:xfrm>
        </p:grpSpPr>
        <p:cxnSp>
          <p:nvCxnSpPr>
            <p:cNvPr id="6" name="Google Shape;125;p17">
              <a:extLst>
                <a:ext uri="{FF2B5EF4-FFF2-40B4-BE49-F238E27FC236}">
                  <a16:creationId xmlns:a16="http://schemas.microsoft.com/office/drawing/2014/main" id="{3E705808-C767-CFA5-5BCC-DD7546162A49}"/>
                </a:ext>
                <a:ext uri="{C183D7F6-B498-43B3-948B-1728B52AA6E4}">
                  <adec:decorative xmlns:adec="http://schemas.microsoft.com/office/drawing/2017/decorative" val="1"/>
                </a:ext>
              </a:extLst>
            </p:cNvPr>
            <p:cNvCxnSpPr/>
            <p:nvPr/>
          </p:nvCxnSpPr>
          <p:spPr>
            <a:xfrm>
              <a:off x="3501647" y="3851936"/>
              <a:ext cx="1674541" cy="0"/>
            </a:xfrm>
            <a:prstGeom prst="straightConnector1">
              <a:avLst/>
            </a:prstGeom>
            <a:noFill/>
            <a:ln w="12700" cap="flat" cmpd="sng">
              <a:solidFill>
                <a:srgbClr val="007A8A"/>
              </a:solidFill>
              <a:prstDash val="solid"/>
              <a:round/>
              <a:headEnd type="none" w="med" len="med"/>
              <a:tailEnd type="none" w="med" len="med"/>
            </a:ln>
          </p:spPr>
        </p:cxnSp>
        <p:cxnSp>
          <p:nvCxnSpPr>
            <p:cNvPr id="33" name="Google Shape;126;p17">
              <a:extLst>
                <a:ext uri="{FF2B5EF4-FFF2-40B4-BE49-F238E27FC236}">
                  <a16:creationId xmlns:a16="http://schemas.microsoft.com/office/drawing/2014/main" id="{4D593D99-85C5-3753-C35F-70804D33E897}"/>
                </a:ext>
                <a:ext uri="{C183D7F6-B498-43B3-948B-1728B52AA6E4}">
                  <adec:decorative xmlns:adec="http://schemas.microsoft.com/office/drawing/2017/decorative" val="1"/>
                </a:ext>
              </a:extLst>
            </p:cNvPr>
            <p:cNvCxnSpPr/>
            <p:nvPr/>
          </p:nvCxnSpPr>
          <p:spPr>
            <a:xfrm rot="10800000" flipH="1">
              <a:off x="7016136" y="3852058"/>
              <a:ext cx="1674177" cy="9471"/>
            </a:xfrm>
            <a:prstGeom prst="straightConnector1">
              <a:avLst/>
            </a:prstGeom>
            <a:noFill/>
            <a:ln w="12700" cap="flat" cmpd="sng">
              <a:solidFill>
                <a:srgbClr val="007A8A"/>
              </a:solidFill>
              <a:prstDash val="solid"/>
              <a:round/>
              <a:headEnd type="none" w="med" len="med"/>
              <a:tailEnd type="none" w="med" len="med"/>
            </a:ln>
          </p:spPr>
        </p:cxnSp>
        <p:cxnSp>
          <p:nvCxnSpPr>
            <p:cNvPr id="34" name="Google Shape;127;p17">
              <a:extLst>
                <a:ext uri="{FF2B5EF4-FFF2-40B4-BE49-F238E27FC236}">
                  <a16:creationId xmlns:a16="http://schemas.microsoft.com/office/drawing/2014/main" id="{6241178A-8250-2EB4-990C-5E5C190B57EF}"/>
                </a:ext>
                <a:ext uri="{C183D7F6-B498-43B3-948B-1728B52AA6E4}">
                  <adec:decorative xmlns:adec="http://schemas.microsoft.com/office/drawing/2017/decorative" val="1"/>
                </a:ext>
              </a:extLst>
            </p:cNvPr>
            <p:cNvCxnSpPr>
              <a:cxnSpLocks/>
              <a:stCxn id="4" idx="4"/>
            </p:cNvCxnSpPr>
            <p:nvPr/>
          </p:nvCxnSpPr>
          <p:spPr>
            <a:xfrm flipH="1">
              <a:off x="6140167" y="4694442"/>
              <a:ext cx="19402" cy="1160009"/>
            </a:xfrm>
            <a:prstGeom prst="straightConnector1">
              <a:avLst/>
            </a:prstGeom>
            <a:noFill/>
            <a:ln w="12700" cap="flat" cmpd="sng">
              <a:solidFill>
                <a:srgbClr val="007A8A"/>
              </a:solidFill>
              <a:prstDash val="solid"/>
              <a:round/>
              <a:headEnd type="none" w="med" len="med"/>
              <a:tailEnd type="none" w="med" len="med"/>
            </a:ln>
          </p:spPr>
        </p:cxnSp>
        <p:cxnSp>
          <p:nvCxnSpPr>
            <p:cNvPr id="35" name="Google Shape;128;p17">
              <a:extLst>
                <a:ext uri="{FF2B5EF4-FFF2-40B4-BE49-F238E27FC236}">
                  <a16:creationId xmlns:a16="http://schemas.microsoft.com/office/drawing/2014/main" id="{F5AEAD7C-EBDE-0F6D-747A-69E22D2A29DE}"/>
                </a:ext>
                <a:ext uri="{C183D7F6-B498-43B3-948B-1728B52AA6E4}">
                  <adec:decorative xmlns:adec="http://schemas.microsoft.com/office/drawing/2017/decorative" val="1"/>
                </a:ext>
              </a:extLst>
            </p:cNvPr>
            <p:cNvCxnSpPr>
              <a:cxnSpLocks/>
              <a:stCxn id="4" idx="0"/>
              <a:endCxn id="42" idx="4"/>
            </p:cNvCxnSpPr>
            <p:nvPr/>
          </p:nvCxnSpPr>
          <p:spPr>
            <a:xfrm flipV="1">
              <a:off x="6159569" y="1969252"/>
              <a:ext cx="4410" cy="1090364"/>
            </a:xfrm>
            <a:prstGeom prst="straightConnector1">
              <a:avLst/>
            </a:prstGeom>
            <a:noFill/>
            <a:ln w="12700" cap="flat" cmpd="sng">
              <a:solidFill>
                <a:srgbClr val="007A8A"/>
              </a:solidFill>
              <a:prstDash val="solid"/>
              <a:round/>
              <a:headEnd type="none" w="med" len="med"/>
              <a:tailEnd type="none" w="med" len="med"/>
            </a:ln>
          </p:spPr>
        </p:cxnSp>
        <p:cxnSp>
          <p:nvCxnSpPr>
            <p:cNvPr id="36" name="Google Shape;130;p17">
              <a:extLst>
                <a:ext uri="{FF2B5EF4-FFF2-40B4-BE49-F238E27FC236}">
                  <a16:creationId xmlns:a16="http://schemas.microsoft.com/office/drawing/2014/main" id="{785A2CF1-95F1-A338-3D65-77D8DE66BE5A}"/>
                </a:ext>
                <a:ext uri="{C183D7F6-B498-43B3-948B-1728B52AA6E4}">
                  <adec:decorative xmlns:adec="http://schemas.microsoft.com/office/drawing/2017/decorative" val="1"/>
                </a:ext>
              </a:extLst>
            </p:cNvPr>
            <p:cNvCxnSpPr>
              <a:endCxn id="46" idx="7"/>
            </p:cNvCxnSpPr>
            <p:nvPr/>
          </p:nvCxnSpPr>
          <p:spPr>
            <a:xfrm flipH="1">
              <a:off x="4063742" y="4375370"/>
              <a:ext cx="1363820" cy="600601"/>
            </a:xfrm>
            <a:prstGeom prst="straightConnector1">
              <a:avLst/>
            </a:prstGeom>
            <a:noFill/>
            <a:ln w="12700" cap="flat" cmpd="sng">
              <a:solidFill>
                <a:srgbClr val="007A8A"/>
              </a:solidFill>
              <a:prstDash val="solid"/>
              <a:round/>
              <a:headEnd type="none" w="med" len="med"/>
              <a:tailEnd type="none" w="med" len="med"/>
            </a:ln>
          </p:spPr>
        </p:cxnSp>
        <p:cxnSp>
          <p:nvCxnSpPr>
            <p:cNvPr id="37" name="Google Shape;132;p17">
              <a:extLst>
                <a:ext uri="{FF2B5EF4-FFF2-40B4-BE49-F238E27FC236}">
                  <a16:creationId xmlns:a16="http://schemas.microsoft.com/office/drawing/2014/main" id="{66A531BB-70E7-53AD-650E-EC53ED879874}"/>
                </a:ext>
                <a:ext uri="{C183D7F6-B498-43B3-948B-1728B52AA6E4}">
                  <adec:decorative xmlns:adec="http://schemas.microsoft.com/office/drawing/2017/decorative" val="1"/>
                </a:ext>
              </a:extLst>
            </p:cNvPr>
            <p:cNvCxnSpPr>
              <a:cxnSpLocks/>
              <a:stCxn id="4" idx="1"/>
              <a:endCxn id="40" idx="5"/>
            </p:cNvCxnSpPr>
            <p:nvPr/>
          </p:nvCxnSpPr>
          <p:spPr>
            <a:xfrm flipH="1" flipV="1">
              <a:off x="4059964" y="2686499"/>
              <a:ext cx="1236828" cy="612532"/>
            </a:xfrm>
            <a:prstGeom prst="straightConnector1">
              <a:avLst/>
            </a:prstGeom>
            <a:noFill/>
            <a:ln w="12700" cap="flat" cmpd="sng">
              <a:solidFill>
                <a:srgbClr val="007A8A"/>
              </a:solidFill>
              <a:prstDash val="solid"/>
              <a:round/>
              <a:headEnd type="none" w="med" len="med"/>
              <a:tailEnd type="none" w="med" len="med"/>
            </a:ln>
          </p:spPr>
        </p:cxnSp>
        <p:cxnSp>
          <p:nvCxnSpPr>
            <p:cNvPr id="38" name="Google Shape;134;p17">
              <a:extLst>
                <a:ext uri="{FF2B5EF4-FFF2-40B4-BE49-F238E27FC236}">
                  <a16:creationId xmlns:a16="http://schemas.microsoft.com/office/drawing/2014/main" id="{BB967329-4667-DDED-F05E-5823A1F34685}"/>
                </a:ext>
                <a:ext uri="{C183D7F6-B498-43B3-948B-1728B52AA6E4}">
                  <adec:decorative xmlns:adec="http://schemas.microsoft.com/office/drawing/2017/decorative" val="1"/>
                </a:ext>
              </a:extLst>
            </p:cNvPr>
            <p:cNvCxnSpPr>
              <a:endCxn id="47" idx="1"/>
            </p:cNvCxnSpPr>
            <p:nvPr/>
          </p:nvCxnSpPr>
          <p:spPr>
            <a:xfrm>
              <a:off x="6764984" y="4363245"/>
              <a:ext cx="1385676" cy="778807"/>
            </a:xfrm>
            <a:prstGeom prst="straightConnector1">
              <a:avLst/>
            </a:prstGeom>
            <a:noFill/>
            <a:ln w="12700" cap="flat" cmpd="sng">
              <a:solidFill>
                <a:srgbClr val="007A8A"/>
              </a:solidFill>
              <a:prstDash val="solid"/>
              <a:round/>
              <a:headEnd type="none" w="med" len="med"/>
              <a:tailEnd type="none" w="med" len="med"/>
            </a:ln>
          </p:spPr>
        </p:cxnSp>
        <p:cxnSp>
          <p:nvCxnSpPr>
            <p:cNvPr id="39" name="Google Shape;136;p17">
              <a:extLst>
                <a:ext uri="{FF2B5EF4-FFF2-40B4-BE49-F238E27FC236}">
                  <a16:creationId xmlns:a16="http://schemas.microsoft.com/office/drawing/2014/main" id="{C6252BA3-DB91-FDA2-FA30-142CEADB096E}"/>
                </a:ext>
                <a:ext uri="{C183D7F6-B498-43B3-948B-1728B52AA6E4}">
                  <adec:decorative xmlns:adec="http://schemas.microsoft.com/office/drawing/2017/decorative" val="1"/>
                </a:ext>
              </a:extLst>
            </p:cNvPr>
            <p:cNvCxnSpPr>
              <a:endCxn id="43" idx="3"/>
            </p:cNvCxnSpPr>
            <p:nvPr/>
          </p:nvCxnSpPr>
          <p:spPr>
            <a:xfrm flipV="1">
              <a:off x="6807966" y="2686499"/>
              <a:ext cx="1342694" cy="710011"/>
            </a:xfrm>
            <a:prstGeom prst="straightConnector1">
              <a:avLst/>
            </a:prstGeom>
            <a:noFill/>
            <a:ln w="12700" cap="flat" cmpd="sng">
              <a:solidFill>
                <a:srgbClr val="007A8A"/>
              </a:solidFill>
              <a:prstDash val="solid"/>
              <a:round/>
              <a:headEnd type="none" w="med" len="med"/>
              <a:tailEnd type="none" w="med" len="med"/>
            </a:ln>
          </p:spPr>
        </p:cxnSp>
      </p:grpSp>
      <p:sp>
        <p:nvSpPr>
          <p:cNvPr id="4" name="Google Shape;124;p17" descr="Subject ">
            <a:extLst>
              <a:ext uri="{FF2B5EF4-FFF2-40B4-BE49-F238E27FC236}">
                <a16:creationId xmlns:a16="http://schemas.microsoft.com/office/drawing/2014/main" id="{B2F3C6A1-3F2E-1BE6-7182-F224BC265587}"/>
              </a:ext>
            </a:extLst>
          </p:cNvPr>
          <p:cNvSpPr/>
          <p:nvPr/>
        </p:nvSpPr>
        <p:spPr>
          <a:xfrm>
            <a:off x="4939418" y="3059616"/>
            <a:ext cx="2440302" cy="1634826"/>
          </a:xfrm>
          <a:prstGeom prst="ellipse">
            <a:avLst/>
          </a:prstGeom>
          <a:solidFill>
            <a:schemeClr val="bg1"/>
          </a:solidFill>
          <a:ln w="127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Conventions of musical theatre</a:t>
            </a:r>
            <a:endParaRPr sz="2000" b="1" dirty="0">
              <a:latin typeface="+mj-lt"/>
              <a:cs typeface="Arial" panose="020B0604020202020204" pitchFamily="34" charset="0"/>
              <a:sym typeface="Montserrat"/>
            </a:endParaRPr>
          </a:p>
        </p:txBody>
      </p:sp>
      <p:sp>
        <p:nvSpPr>
          <p:cNvPr id="40" name="Google Shape;133;p17" descr="Idea bubble">
            <a:extLst>
              <a:ext uri="{FF2B5EF4-FFF2-40B4-BE49-F238E27FC236}">
                <a16:creationId xmlns:a16="http://schemas.microsoft.com/office/drawing/2014/main" id="{407D636A-5897-673F-FD31-EE27AAB7F3C7}"/>
              </a:ext>
            </a:extLst>
          </p:cNvPr>
          <p:cNvSpPr/>
          <p:nvPr/>
        </p:nvSpPr>
        <p:spPr>
          <a:xfrm>
            <a:off x="2538932" y="2073360"/>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2" name="Google Shape;129;p17">
            <a:extLst>
              <a:ext uri="{FF2B5EF4-FFF2-40B4-BE49-F238E27FC236}">
                <a16:creationId xmlns:a16="http://schemas.microsoft.com/office/drawing/2014/main" id="{59AED9FD-CCFB-691A-4DC8-14C28EBD4FF2}"/>
              </a:ext>
              <a:ext uri="{C183D7F6-B498-43B3-948B-1728B52AA6E4}">
                <adec:decorative xmlns:adec="http://schemas.microsoft.com/office/drawing/2017/decorative" val="1"/>
              </a:ext>
            </a:extLst>
          </p:cNvPr>
          <p:cNvSpPr/>
          <p:nvPr/>
        </p:nvSpPr>
        <p:spPr>
          <a:xfrm>
            <a:off x="5272979" y="1250915"/>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3" name="Google Shape;137;p17">
            <a:extLst>
              <a:ext uri="{FF2B5EF4-FFF2-40B4-BE49-F238E27FC236}">
                <a16:creationId xmlns:a16="http://schemas.microsoft.com/office/drawing/2014/main" id="{E609B3AC-51FA-4119-9DF1-EB907D2C5202}"/>
              </a:ext>
              <a:ext uri="{C183D7F6-B498-43B3-948B-1728B52AA6E4}">
                <adec:decorative xmlns:adec="http://schemas.microsoft.com/office/drawing/2017/decorative" val="1"/>
              </a:ext>
            </a:extLst>
          </p:cNvPr>
          <p:cNvSpPr/>
          <p:nvPr/>
        </p:nvSpPr>
        <p:spPr>
          <a:xfrm>
            <a:off x="7889692" y="2073360"/>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5" name="Google Shape;140;p17">
            <a:extLst>
              <a:ext uri="{FF2B5EF4-FFF2-40B4-BE49-F238E27FC236}">
                <a16:creationId xmlns:a16="http://schemas.microsoft.com/office/drawing/2014/main" id="{4E7E4470-2CA2-CE8A-1DDF-D2BB3C297511}"/>
              </a:ext>
              <a:ext uri="{C183D7F6-B498-43B3-948B-1728B52AA6E4}">
                <adec:decorative xmlns:adec="http://schemas.microsoft.com/office/drawing/2017/decorative" val="1"/>
              </a:ext>
            </a:extLst>
          </p:cNvPr>
          <p:cNvSpPr/>
          <p:nvPr/>
        </p:nvSpPr>
        <p:spPr>
          <a:xfrm>
            <a:off x="8690174" y="3493917"/>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7" name="Google Shape;135;p17">
            <a:extLst>
              <a:ext uri="{FF2B5EF4-FFF2-40B4-BE49-F238E27FC236}">
                <a16:creationId xmlns:a16="http://schemas.microsoft.com/office/drawing/2014/main" id="{C6846BAD-BA65-4B96-1B01-D9ADAEF0604F}"/>
              </a:ext>
              <a:ext uri="{C183D7F6-B498-43B3-948B-1728B52AA6E4}">
                <adec:decorative xmlns:adec="http://schemas.microsoft.com/office/drawing/2017/decorative" val="1"/>
              </a:ext>
            </a:extLst>
          </p:cNvPr>
          <p:cNvSpPr/>
          <p:nvPr/>
        </p:nvSpPr>
        <p:spPr>
          <a:xfrm>
            <a:off x="7889692" y="5036854"/>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4" name="Google Shape;139;p17">
            <a:extLst>
              <a:ext uri="{FF2B5EF4-FFF2-40B4-BE49-F238E27FC236}">
                <a16:creationId xmlns:a16="http://schemas.microsoft.com/office/drawing/2014/main" id="{2996E804-9D77-BAC1-44A7-255922CD1500}"/>
              </a:ext>
              <a:ext uri="{C183D7F6-B498-43B3-948B-1728B52AA6E4}">
                <adec:decorative xmlns:adec="http://schemas.microsoft.com/office/drawing/2017/decorative" val="1"/>
              </a:ext>
            </a:extLst>
          </p:cNvPr>
          <p:cNvSpPr/>
          <p:nvPr/>
        </p:nvSpPr>
        <p:spPr>
          <a:xfrm>
            <a:off x="5272979" y="5670506"/>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6" name="Google Shape;131;p17">
            <a:extLst>
              <a:ext uri="{FF2B5EF4-FFF2-40B4-BE49-F238E27FC236}">
                <a16:creationId xmlns:a16="http://schemas.microsoft.com/office/drawing/2014/main" id="{08CFCCC7-A9C6-E2D1-6D1B-5EE82E902EC5}"/>
              </a:ext>
              <a:ext uri="{C183D7F6-B498-43B3-948B-1728B52AA6E4}">
                <adec:decorative xmlns:adec="http://schemas.microsoft.com/office/drawing/2017/decorative" val="1"/>
              </a:ext>
            </a:extLst>
          </p:cNvPr>
          <p:cNvSpPr/>
          <p:nvPr/>
        </p:nvSpPr>
        <p:spPr>
          <a:xfrm>
            <a:off x="2542710" y="4870773"/>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09149727-8C6F-7285-D2A2-89762FD2C111}"/>
              </a:ext>
              <a:ext uri="{C183D7F6-B498-43B3-948B-1728B52AA6E4}">
                <adec:decorative xmlns:adec="http://schemas.microsoft.com/office/drawing/2017/decorative" val="1"/>
              </a:ext>
            </a:extLst>
          </p:cNvPr>
          <p:cNvSpPr/>
          <p:nvPr/>
        </p:nvSpPr>
        <p:spPr>
          <a:xfrm>
            <a:off x="1719825" y="3493917"/>
            <a:ext cx="1782000" cy="71833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44752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AB46-DB52-87BF-D7F4-E200FD5F74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B83855-3014-5B9E-2252-06F2D23889CE}"/>
              </a:ext>
            </a:extLst>
          </p:cNvPr>
          <p:cNvSpPr>
            <a:spLocks noGrp="1"/>
          </p:cNvSpPr>
          <p:nvPr>
            <p:ph type="title"/>
          </p:nvPr>
        </p:nvSpPr>
        <p:spPr/>
        <p:txBody>
          <a:bodyPr/>
          <a:lstStyle/>
          <a:p>
            <a:r>
              <a:rPr lang="en-AU" dirty="0">
                <a:latin typeface="+mj-lt"/>
              </a:rPr>
              <a:t>1.4c – sample conventions of musical theatre </a:t>
            </a:r>
          </a:p>
        </p:txBody>
      </p:sp>
      <p:grpSp>
        <p:nvGrpSpPr>
          <p:cNvPr id="5" name="Group 4">
            <a:extLst>
              <a:ext uri="{FF2B5EF4-FFF2-40B4-BE49-F238E27FC236}">
                <a16:creationId xmlns:a16="http://schemas.microsoft.com/office/drawing/2014/main" id="{D4B82B8D-75F5-A3B5-1C70-BA1044C204A9}"/>
              </a:ext>
              <a:ext uri="{C183D7F6-B498-43B3-948B-1728B52AA6E4}">
                <adec:decorative xmlns:adec="http://schemas.microsoft.com/office/drawing/2017/decorative" val="1"/>
              </a:ext>
            </a:extLst>
          </p:cNvPr>
          <p:cNvGrpSpPr/>
          <p:nvPr/>
        </p:nvGrpSpPr>
        <p:grpSpPr>
          <a:xfrm>
            <a:off x="3501647" y="2361682"/>
            <a:ext cx="5188666" cy="3411338"/>
            <a:chOff x="3501647" y="2361682"/>
            <a:chExt cx="5188666" cy="3411338"/>
          </a:xfrm>
        </p:grpSpPr>
        <p:cxnSp>
          <p:nvCxnSpPr>
            <p:cNvPr id="6" name="Google Shape;125;p17">
              <a:extLst>
                <a:ext uri="{FF2B5EF4-FFF2-40B4-BE49-F238E27FC236}">
                  <a16:creationId xmlns:a16="http://schemas.microsoft.com/office/drawing/2014/main" id="{BE4E0B57-3D41-C4A6-5B01-A532E1D3ACAD}"/>
                </a:ext>
                <a:ext uri="{C183D7F6-B498-43B3-948B-1728B52AA6E4}">
                  <adec:decorative xmlns:adec="http://schemas.microsoft.com/office/drawing/2017/decorative" val="1"/>
                </a:ext>
              </a:extLst>
            </p:cNvPr>
            <p:cNvCxnSpPr/>
            <p:nvPr/>
          </p:nvCxnSpPr>
          <p:spPr>
            <a:xfrm>
              <a:off x="3501647" y="3713395"/>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33" name="Google Shape;126;p17">
              <a:extLst>
                <a:ext uri="{FF2B5EF4-FFF2-40B4-BE49-F238E27FC236}">
                  <a16:creationId xmlns:a16="http://schemas.microsoft.com/office/drawing/2014/main" id="{509D9992-CE7E-B23F-94A5-14222A9F41D4}"/>
                </a:ext>
                <a:ext uri="{C183D7F6-B498-43B3-948B-1728B52AA6E4}">
                  <adec:decorative xmlns:adec="http://schemas.microsoft.com/office/drawing/2017/decorative" val="1"/>
                </a:ext>
              </a:extLst>
            </p:cNvPr>
            <p:cNvCxnSpPr/>
            <p:nvPr/>
          </p:nvCxnSpPr>
          <p:spPr>
            <a:xfrm rot="10800000" flipH="1">
              <a:off x="7016136" y="3713517"/>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34" name="Google Shape;127;p17">
              <a:extLst>
                <a:ext uri="{FF2B5EF4-FFF2-40B4-BE49-F238E27FC236}">
                  <a16:creationId xmlns:a16="http://schemas.microsoft.com/office/drawing/2014/main" id="{D1FAED56-0715-FDE6-2CD5-9F5D5BFCA9C4}"/>
                </a:ext>
                <a:ext uri="{C183D7F6-B498-43B3-948B-1728B52AA6E4}">
                  <adec:decorative xmlns:adec="http://schemas.microsoft.com/office/drawing/2017/decorative" val="1"/>
                </a:ext>
              </a:extLst>
            </p:cNvPr>
            <p:cNvCxnSpPr>
              <a:cxnSpLocks/>
              <a:stCxn id="4" idx="4"/>
            </p:cNvCxnSpPr>
            <p:nvPr/>
          </p:nvCxnSpPr>
          <p:spPr>
            <a:xfrm>
              <a:off x="6164658" y="4600729"/>
              <a:ext cx="13066" cy="1172291"/>
            </a:xfrm>
            <a:prstGeom prst="straightConnector1">
              <a:avLst/>
            </a:prstGeom>
            <a:noFill/>
            <a:ln w="19050" cap="flat" cmpd="sng">
              <a:solidFill>
                <a:srgbClr val="007A8A"/>
              </a:solidFill>
              <a:prstDash val="solid"/>
              <a:round/>
              <a:headEnd type="none" w="med" len="med"/>
              <a:tailEnd type="none" w="med" len="med"/>
            </a:ln>
          </p:spPr>
        </p:cxnSp>
        <p:cxnSp>
          <p:nvCxnSpPr>
            <p:cNvPr id="35" name="Google Shape;128;p17">
              <a:extLst>
                <a:ext uri="{FF2B5EF4-FFF2-40B4-BE49-F238E27FC236}">
                  <a16:creationId xmlns:a16="http://schemas.microsoft.com/office/drawing/2014/main" id="{937BB451-7A6A-0A9E-C876-5E68EF3D25F3}"/>
                </a:ext>
                <a:ext uri="{C183D7F6-B498-43B3-948B-1728B52AA6E4}">
                  <adec:decorative xmlns:adec="http://schemas.microsoft.com/office/drawing/2017/decorative" val="1"/>
                </a:ext>
              </a:extLst>
            </p:cNvPr>
            <p:cNvCxnSpPr>
              <a:cxnSpLocks/>
              <a:stCxn id="4" idx="0"/>
              <a:endCxn id="42" idx="4"/>
            </p:cNvCxnSpPr>
            <p:nvPr/>
          </p:nvCxnSpPr>
          <p:spPr>
            <a:xfrm flipV="1">
              <a:off x="6164658" y="2361682"/>
              <a:ext cx="0" cy="604221"/>
            </a:xfrm>
            <a:prstGeom prst="straightConnector1">
              <a:avLst/>
            </a:prstGeom>
            <a:noFill/>
            <a:ln w="19050" cap="flat" cmpd="sng">
              <a:solidFill>
                <a:srgbClr val="007A8A"/>
              </a:solidFill>
              <a:prstDash val="solid"/>
              <a:round/>
              <a:headEnd type="none" w="med" len="med"/>
              <a:tailEnd type="none" w="med" len="med"/>
            </a:ln>
          </p:spPr>
        </p:cxnSp>
        <p:cxnSp>
          <p:nvCxnSpPr>
            <p:cNvPr id="36" name="Google Shape;130;p17">
              <a:extLst>
                <a:ext uri="{FF2B5EF4-FFF2-40B4-BE49-F238E27FC236}">
                  <a16:creationId xmlns:a16="http://schemas.microsoft.com/office/drawing/2014/main" id="{B0486EF6-ACE4-6EE6-0D93-554FBD2AC0F4}"/>
                </a:ext>
                <a:ext uri="{C183D7F6-B498-43B3-948B-1728B52AA6E4}">
                  <adec:decorative xmlns:adec="http://schemas.microsoft.com/office/drawing/2017/decorative" val="1"/>
                </a:ext>
              </a:extLst>
            </p:cNvPr>
            <p:cNvCxnSpPr>
              <a:cxnSpLocks/>
              <a:endCxn id="46" idx="7"/>
            </p:cNvCxnSpPr>
            <p:nvPr/>
          </p:nvCxnSpPr>
          <p:spPr>
            <a:xfrm flipH="1">
              <a:off x="4021963" y="4241851"/>
              <a:ext cx="1405599" cy="682331"/>
            </a:xfrm>
            <a:prstGeom prst="straightConnector1">
              <a:avLst/>
            </a:prstGeom>
            <a:noFill/>
            <a:ln w="19050" cap="flat" cmpd="sng">
              <a:solidFill>
                <a:srgbClr val="007A8A"/>
              </a:solidFill>
              <a:prstDash val="solid"/>
              <a:round/>
              <a:headEnd type="none" w="med" len="med"/>
              <a:tailEnd type="none" w="med" len="med"/>
            </a:ln>
          </p:spPr>
        </p:cxnSp>
        <p:cxnSp>
          <p:nvCxnSpPr>
            <p:cNvPr id="37" name="Google Shape;132;p17">
              <a:extLst>
                <a:ext uri="{FF2B5EF4-FFF2-40B4-BE49-F238E27FC236}">
                  <a16:creationId xmlns:a16="http://schemas.microsoft.com/office/drawing/2014/main" id="{8A04CC60-7BCA-708C-89EF-526E14A1EFCB}"/>
                </a:ext>
                <a:ext uri="{C183D7F6-B498-43B3-948B-1728B52AA6E4}">
                  <adec:decorative xmlns:adec="http://schemas.microsoft.com/office/drawing/2017/decorative" val="1"/>
                </a:ext>
              </a:extLst>
            </p:cNvPr>
            <p:cNvCxnSpPr>
              <a:cxnSpLocks/>
              <a:stCxn id="4" idx="1"/>
              <a:endCxn id="40" idx="5"/>
            </p:cNvCxnSpPr>
            <p:nvPr/>
          </p:nvCxnSpPr>
          <p:spPr>
            <a:xfrm flipH="1" flipV="1">
              <a:off x="3993521" y="2487308"/>
              <a:ext cx="1308360" cy="718010"/>
            </a:xfrm>
            <a:prstGeom prst="straightConnector1">
              <a:avLst/>
            </a:prstGeom>
            <a:noFill/>
            <a:ln w="19050" cap="flat" cmpd="sng">
              <a:solidFill>
                <a:srgbClr val="007A8A"/>
              </a:solidFill>
              <a:prstDash val="solid"/>
              <a:round/>
              <a:headEnd type="none" w="med" len="med"/>
              <a:tailEnd type="none" w="med" len="med"/>
            </a:ln>
          </p:spPr>
        </p:cxnSp>
        <p:cxnSp>
          <p:nvCxnSpPr>
            <p:cNvPr id="38" name="Google Shape;134;p17">
              <a:extLst>
                <a:ext uri="{FF2B5EF4-FFF2-40B4-BE49-F238E27FC236}">
                  <a16:creationId xmlns:a16="http://schemas.microsoft.com/office/drawing/2014/main" id="{39D60A65-86AE-92C2-279C-4265C9188ABE}"/>
                </a:ext>
                <a:ext uri="{C183D7F6-B498-43B3-948B-1728B52AA6E4}">
                  <adec:decorative xmlns:adec="http://schemas.microsoft.com/office/drawing/2017/decorative" val="1"/>
                </a:ext>
              </a:extLst>
            </p:cNvPr>
            <p:cNvCxnSpPr>
              <a:cxnSpLocks/>
              <a:endCxn id="47" idx="1"/>
            </p:cNvCxnSpPr>
            <p:nvPr/>
          </p:nvCxnSpPr>
          <p:spPr>
            <a:xfrm>
              <a:off x="6764984" y="4230533"/>
              <a:ext cx="1478575" cy="859730"/>
            </a:xfrm>
            <a:prstGeom prst="straightConnector1">
              <a:avLst/>
            </a:prstGeom>
            <a:noFill/>
            <a:ln w="19050" cap="flat" cmpd="sng">
              <a:solidFill>
                <a:srgbClr val="007A8A"/>
              </a:solidFill>
              <a:prstDash val="solid"/>
              <a:round/>
              <a:headEnd type="none" w="med" len="med"/>
              <a:tailEnd type="none" w="med" len="med"/>
            </a:ln>
          </p:spPr>
        </p:cxnSp>
        <p:cxnSp>
          <p:nvCxnSpPr>
            <p:cNvPr id="39" name="Google Shape;136;p17">
              <a:extLst>
                <a:ext uri="{FF2B5EF4-FFF2-40B4-BE49-F238E27FC236}">
                  <a16:creationId xmlns:a16="http://schemas.microsoft.com/office/drawing/2014/main" id="{281A76B1-B190-A1D9-C626-01B1BD4ECE1C}"/>
                </a:ext>
                <a:ext uri="{C183D7F6-B498-43B3-948B-1728B52AA6E4}">
                  <adec:decorative xmlns:adec="http://schemas.microsoft.com/office/drawing/2017/decorative" val="1"/>
                </a:ext>
              </a:extLst>
            </p:cNvPr>
            <p:cNvCxnSpPr>
              <a:cxnSpLocks/>
              <a:endCxn id="43" idx="3"/>
            </p:cNvCxnSpPr>
            <p:nvPr/>
          </p:nvCxnSpPr>
          <p:spPr>
            <a:xfrm flipV="1">
              <a:off x="6953277" y="2810882"/>
              <a:ext cx="1385128" cy="366289"/>
            </a:xfrm>
            <a:prstGeom prst="straightConnector1">
              <a:avLst/>
            </a:prstGeom>
            <a:noFill/>
            <a:ln w="19050" cap="flat" cmpd="sng">
              <a:solidFill>
                <a:srgbClr val="007A8A"/>
              </a:solidFill>
              <a:prstDash val="solid"/>
              <a:round/>
              <a:headEnd type="none" w="med" len="med"/>
              <a:tailEnd type="none" w="med" len="med"/>
            </a:ln>
          </p:spPr>
        </p:cxnSp>
      </p:grpSp>
      <p:sp>
        <p:nvSpPr>
          <p:cNvPr id="4" name="Google Shape;124;p17" descr="Subject ">
            <a:extLst>
              <a:ext uri="{FF2B5EF4-FFF2-40B4-BE49-F238E27FC236}">
                <a16:creationId xmlns:a16="http://schemas.microsoft.com/office/drawing/2014/main" id="{511EE45D-C56D-89E4-41F1-C3A1B4F6BF0B}"/>
              </a:ext>
            </a:extLst>
          </p:cNvPr>
          <p:cNvSpPr/>
          <p:nvPr/>
        </p:nvSpPr>
        <p:spPr>
          <a:xfrm>
            <a:off x="4944507" y="2965903"/>
            <a:ext cx="2440302" cy="1634826"/>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Conventions of musical theatre</a:t>
            </a:r>
            <a:endParaRPr sz="2000" b="1" dirty="0">
              <a:latin typeface="+mj-lt"/>
              <a:cs typeface="Arial" panose="020B0604020202020204" pitchFamily="34" charset="0"/>
              <a:sym typeface="Montserrat"/>
            </a:endParaRPr>
          </a:p>
        </p:txBody>
      </p:sp>
      <p:sp>
        <p:nvSpPr>
          <p:cNvPr id="40" name="Google Shape;133;p17" descr="Idea bubble">
            <a:extLst>
              <a:ext uri="{FF2B5EF4-FFF2-40B4-BE49-F238E27FC236}">
                <a16:creationId xmlns:a16="http://schemas.microsoft.com/office/drawing/2014/main" id="{890888B0-5DA1-DA3F-FBF8-657EE5878DAC}"/>
              </a:ext>
            </a:extLst>
          </p:cNvPr>
          <p:cNvSpPr/>
          <p:nvPr/>
        </p:nvSpPr>
        <p:spPr>
          <a:xfrm>
            <a:off x="2085231" y="1520677"/>
            <a:ext cx="2235701" cy="1132479"/>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Common themes of diversity and acceptance</a:t>
            </a:r>
            <a:endParaRPr sz="1400" dirty="0">
              <a:solidFill>
                <a:srgbClr val="000000"/>
              </a:solidFill>
              <a:cs typeface="Arial" panose="020B0604020202020204" pitchFamily="34" charset="0"/>
              <a:sym typeface="Montserrat Medium"/>
            </a:endParaRPr>
          </a:p>
        </p:txBody>
      </p:sp>
      <p:sp>
        <p:nvSpPr>
          <p:cNvPr id="42" name="Google Shape;129;p17">
            <a:extLst>
              <a:ext uri="{FF2B5EF4-FFF2-40B4-BE49-F238E27FC236}">
                <a16:creationId xmlns:a16="http://schemas.microsoft.com/office/drawing/2014/main" id="{EB6F9CA1-CCA2-2504-587C-6BC7B31B832A}"/>
              </a:ext>
            </a:extLst>
          </p:cNvPr>
          <p:cNvSpPr/>
          <p:nvPr/>
        </p:nvSpPr>
        <p:spPr>
          <a:xfrm>
            <a:off x="5128774" y="1039214"/>
            <a:ext cx="2071767" cy="1322468"/>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Movement for storytelling</a:t>
            </a:r>
            <a:endParaRPr sz="1400" dirty="0">
              <a:solidFill>
                <a:srgbClr val="000000"/>
              </a:solidFill>
              <a:cs typeface="Arial" panose="020B0604020202020204" pitchFamily="34" charset="0"/>
              <a:sym typeface="Montserrat Medium"/>
            </a:endParaRPr>
          </a:p>
        </p:txBody>
      </p:sp>
      <p:sp>
        <p:nvSpPr>
          <p:cNvPr id="43" name="Google Shape;137;p17">
            <a:extLst>
              <a:ext uri="{FF2B5EF4-FFF2-40B4-BE49-F238E27FC236}">
                <a16:creationId xmlns:a16="http://schemas.microsoft.com/office/drawing/2014/main" id="{85816A78-51B1-6B8F-2976-289030C6B9DA}"/>
              </a:ext>
            </a:extLst>
          </p:cNvPr>
          <p:cNvSpPr/>
          <p:nvPr/>
        </p:nvSpPr>
        <p:spPr>
          <a:xfrm>
            <a:off x="8035002" y="1859536"/>
            <a:ext cx="2071767" cy="1114571"/>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a:solidFill>
                  <a:srgbClr val="000000"/>
                </a:solidFill>
                <a:cs typeface="Arial" panose="020B0604020202020204" pitchFamily="34" charset="0"/>
                <a:sym typeface="Montserrat Medium"/>
              </a:rPr>
              <a:t>Movement and music/lyrics have strong a relationship</a:t>
            </a:r>
            <a:endParaRPr sz="1400">
              <a:solidFill>
                <a:srgbClr val="000000"/>
              </a:solidFill>
              <a:cs typeface="Arial" panose="020B0604020202020204" pitchFamily="34" charset="0"/>
              <a:sym typeface="Montserrat Medium"/>
            </a:endParaRPr>
          </a:p>
        </p:txBody>
      </p:sp>
      <p:sp>
        <p:nvSpPr>
          <p:cNvPr id="45" name="Google Shape;140;p17">
            <a:extLst>
              <a:ext uri="{FF2B5EF4-FFF2-40B4-BE49-F238E27FC236}">
                <a16:creationId xmlns:a16="http://schemas.microsoft.com/office/drawing/2014/main" id="{627CC0B6-8EC7-97CE-B04C-DC364FA193FD}"/>
              </a:ext>
            </a:extLst>
          </p:cNvPr>
          <p:cNvSpPr/>
          <p:nvPr/>
        </p:nvSpPr>
        <p:spPr>
          <a:xfrm>
            <a:off x="8690174" y="3346974"/>
            <a:ext cx="2071768" cy="1253755"/>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a:solidFill>
                  <a:srgbClr val="000000"/>
                </a:solidFill>
                <a:cs typeface="Arial" panose="020B0604020202020204" pitchFamily="34" charset="0"/>
                <a:sym typeface="Montserrat Medium"/>
              </a:rPr>
              <a:t>Range of characters/roles which influence movement </a:t>
            </a:r>
            <a:endParaRPr sz="1400">
              <a:solidFill>
                <a:srgbClr val="000000"/>
              </a:solidFill>
              <a:cs typeface="Arial" panose="020B0604020202020204" pitchFamily="34" charset="0"/>
              <a:sym typeface="Montserrat Medium"/>
            </a:endParaRPr>
          </a:p>
        </p:txBody>
      </p:sp>
      <p:sp>
        <p:nvSpPr>
          <p:cNvPr id="47" name="Google Shape;135;p17">
            <a:extLst>
              <a:ext uri="{FF2B5EF4-FFF2-40B4-BE49-F238E27FC236}">
                <a16:creationId xmlns:a16="http://schemas.microsoft.com/office/drawing/2014/main" id="{7BB9705F-0859-0158-86F9-A970531BFC4C}"/>
              </a:ext>
            </a:extLst>
          </p:cNvPr>
          <p:cNvSpPr/>
          <p:nvPr/>
        </p:nvSpPr>
        <p:spPr>
          <a:xfrm>
            <a:off x="7889692" y="4898313"/>
            <a:ext cx="2416358" cy="131071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a:solidFill>
                  <a:srgbClr val="000000"/>
                </a:solidFill>
                <a:cs typeface="Arial" panose="020B0604020202020204" pitchFamily="34" charset="0"/>
                <a:sym typeface="Montserrat Medium"/>
              </a:rPr>
              <a:t>Exaggerated and emphasised movement</a:t>
            </a:r>
            <a:endParaRPr sz="1400">
              <a:solidFill>
                <a:srgbClr val="000000"/>
              </a:solidFill>
              <a:cs typeface="Arial" panose="020B0604020202020204" pitchFamily="34" charset="0"/>
              <a:sym typeface="Montserrat Medium"/>
            </a:endParaRPr>
          </a:p>
        </p:txBody>
      </p:sp>
      <p:sp>
        <p:nvSpPr>
          <p:cNvPr id="44" name="Google Shape;139;p17">
            <a:extLst>
              <a:ext uri="{FF2B5EF4-FFF2-40B4-BE49-F238E27FC236}">
                <a16:creationId xmlns:a16="http://schemas.microsoft.com/office/drawing/2014/main" id="{93E41BC0-0115-AC5E-B142-1CA361949782}"/>
              </a:ext>
            </a:extLst>
          </p:cNvPr>
          <p:cNvSpPr/>
          <p:nvPr/>
        </p:nvSpPr>
        <p:spPr>
          <a:xfrm>
            <a:off x="5074872" y="5387589"/>
            <a:ext cx="2179572" cy="1310717"/>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Eclectic range</a:t>
            </a:r>
            <a:br>
              <a:rPr lang="en-AU" sz="1400" dirty="0">
                <a:solidFill>
                  <a:srgbClr val="000000"/>
                </a:solidFill>
                <a:cs typeface="Arial" panose="020B0604020202020204" pitchFamily="34" charset="0"/>
                <a:sym typeface="Montserrat Medium"/>
              </a:rPr>
            </a:br>
            <a:r>
              <a:rPr lang="en-AU" sz="1400" dirty="0">
                <a:solidFill>
                  <a:srgbClr val="000000"/>
                </a:solidFill>
                <a:cs typeface="Arial" panose="020B0604020202020204" pitchFamily="34" charset="0"/>
                <a:sym typeface="Montserrat Medium"/>
              </a:rPr>
              <a:t>of dance style(s) influenced by the  music and/or story</a:t>
            </a:r>
            <a:endParaRPr sz="1400" dirty="0">
              <a:solidFill>
                <a:srgbClr val="000000"/>
              </a:solidFill>
              <a:cs typeface="Arial" panose="020B0604020202020204" pitchFamily="34" charset="0"/>
              <a:sym typeface="Montserrat Medium"/>
            </a:endParaRPr>
          </a:p>
        </p:txBody>
      </p:sp>
      <p:sp>
        <p:nvSpPr>
          <p:cNvPr id="46" name="Google Shape;131;p17">
            <a:extLst>
              <a:ext uri="{FF2B5EF4-FFF2-40B4-BE49-F238E27FC236}">
                <a16:creationId xmlns:a16="http://schemas.microsoft.com/office/drawing/2014/main" id="{C0A273A4-5530-FF18-46D5-4AD5BA0B9F00}"/>
              </a:ext>
            </a:extLst>
          </p:cNvPr>
          <p:cNvSpPr/>
          <p:nvPr/>
        </p:nvSpPr>
        <p:spPr>
          <a:xfrm>
            <a:off x="2257425" y="4732232"/>
            <a:ext cx="2067285" cy="1310716"/>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a:solidFill>
                  <a:srgbClr val="000000"/>
                </a:solidFill>
                <a:cs typeface="Arial" panose="020B0604020202020204" pitchFamily="34" charset="0"/>
                <a:sym typeface="Montserrat Medium"/>
              </a:rPr>
              <a:t>Theatrical elements which  support storytelling</a:t>
            </a:r>
            <a:endParaRPr sz="1400">
              <a:solidFill>
                <a:srgbClr val="000000"/>
              </a:solidFill>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08A55CD5-5622-527E-D652-B6B3856241B4}"/>
              </a:ext>
            </a:extLst>
          </p:cNvPr>
          <p:cNvSpPr/>
          <p:nvPr/>
        </p:nvSpPr>
        <p:spPr>
          <a:xfrm>
            <a:off x="1456509" y="2994026"/>
            <a:ext cx="2235701" cy="1271232"/>
          </a:xfrm>
          <a:prstGeom prst="ellipse">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Could include comedy and humour</a:t>
            </a:r>
            <a:endParaRPr sz="1400" dirty="0">
              <a:solidFill>
                <a:srgbClr val="000000"/>
              </a:solidFill>
              <a:cs typeface="Arial" panose="020B0604020202020204" pitchFamily="34" charset="0"/>
              <a:sym typeface="Montserrat Medium"/>
            </a:endParaRPr>
          </a:p>
        </p:txBody>
      </p:sp>
      <p:sp>
        <p:nvSpPr>
          <p:cNvPr id="2" name="Slide Number Placeholder 1">
            <a:extLst>
              <a:ext uri="{FF2B5EF4-FFF2-40B4-BE49-F238E27FC236}">
                <a16:creationId xmlns:a16="http://schemas.microsoft.com/office/drawing/2014/main" id="{C05C7208-EA53-E9B4-AF25-9CFF861901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08093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 uri="{C183D7F6-B498-43B3-948B-1728B52AA6E4}">
                <adec:decorative xmlns:adec="http://schemas.microsoft.com/office/drawing/2017/decorative" val="0"/>
              </a:ext>
            </a:extLst>
          </p:cNvPr>
          <p:cNvSpPr>
            <a:spLocks noGrp="1"/>
          </p:cNvSpPr>
          <p:nvPr>
            <p:ph type="ctrTitle"/>
          </p:nvPr>
        </p:nvSpPr>
        <p:spPr/>
        <p:txBody>
          <a:bodyPr/>
          <a:lstStyle/>
          <a:p>
            <a:r>
              <a:rPr lang="en-AU" dirty="0">
                <a:effectLst/>
                <a:latin typeface="+mj-lt"/>
                <a:ea typeface="Times New Roman" panose="02020603050405020304" pitchFamily="18" charset="0"/>
              </a:rPr>
              <a:t>That’s a wrap!</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 uri="{C183D7F6-B498-43B3-948B-1728B52AA6E4}">
                <adec:decorative xmlns:adec="http://schemas.microsoft.com/office/drawing/2017/decorative" val="0"/>
              </a:ext>
            </a:extLst>
          </p:cNvPr>
          <p:cNvSpPr>
            <a:spLocks noGrp="1"/>
          </p:cNvSpPr>
          <p:nvPr>
            <p:ph type="body" sz="quarter" idx="10"/>
          </p:nvPr>
        </p:nvSpPr>
        <p:spPr/>
        <p:txBody>
          <a:bodyPr/>
          <a:lstStyle/>
          <a:p>
            <a:r>
              <a:rPr lang="en-AU" dirty="0">
                <a:latin typeface="+mj-lt"/>
              </a:rPr>
              <a:t>Dance – Stage 5</a:t>
            </a:r>
          </a:p>
        </p:txBody>
      </p:sp>
      <p:sp>
        <p:nvSpPr>
          <p:cNvPr id="10" name="Text Placeholder 9">
            <a:extLst>
              <a:ext uri="{FF2B5EF4-FFF2-40B4-BE49-F238E27FC236}">
                <a16:creationId xmlns:a16="http://schemas.microsoft.com/office/drawing/2014/main" id="{CA5E7E5A-B4C4-F5B9-98E5-6C838D018316}"/>
              </a:ext>
              <a:ext uri="{C183D7F6-B498-43B3-948B-1728B52AA6E4}">
                <adec:decorative xmlns:adec="http://schemas.microsoft.com/office/drawing/2017/decorative" val="0"/>
              </a:ext>
            </a:extLst>
          </p:cNvPr>
          <p:cNvSpPr>
            <a:spLocks noGrp="1"/>
          </p:cNvSpPr>
          <p:nvPr>
            <p:ph type="body" sz="quarter" idx="16"/>
          </p:nvPr>
        </p:nvSpPr>
        <p:spPr/>
        <p:txBody>
          <a:bodyPr/>
          <a:lstStyle/>
          <a:p>
            <a:r>
              <a:rPr lang="en-AU" dirty="0">
                <a:latin typeface="+mj-lt"/>
              </a:rPr>
              <a:t>Performance</a:t>
            </a:r>
          </a:p>
        </p:txBody>
      </p:sp>
      <p:pic>
        <p:nvPicPr>
          <p:cNvPr id="4" name="Picture Placeholder 3" descr="A group of 3 females dancing on stage in a black flapper style costume.">
            <a:extLst>
              <a:ext uri="{FF2B5EF4-FFF2-40B4-BE49-F238E27FC236}">
                <a16:creationId xmlns:a16="http://schemas.microsoft.com/office/drawing/2014/main" id="{E276EB0B-BA39-9903-4362-EE0B0E0FD171}"/>
              </a:ext>
            </a:extLst>
          </p:cNvPr>
          <p:cNvPicPr preferRelativeResize="0">
            <a:picLocks noGrp="1" noChangeAspect="1"/>
          </p:cNvPicPr>
          <p:nvPr>
            <p:ph type="pic" sz="quarter" idx="13"/>
          </p:nvPr>
        </p:nvPicPr>
        <p:blipFill>
          <a:blip r:embed="rId3">
            <a:extLst>
              <a:ext uri="{28A0092B-C50C-407E-A947-70E740481C1C}">
                <a14:useLocalDpi xmlns:a14="http://schemas.microsoft.com/office/drawing/2010/main" val="0"/>
              </a:ext>
            </a:extLst>
          </a:blip>
          <a:srcRect t="-88"/>
          <a:stretch>
            <a:fillRect/>
          </a:stretch>
        </p:blipFill>
        <p:spPr>
          <a:xfrm>
            <a:off x="7109861" y="0"/>
            <a:ext cx="5082139" cy="6343843"/>
          </a:xfrm>
        </p:spPr>
      </p:pic>
      <p:sp>
        <p:nvSpPr>
          <p:cNvPr id="7" name="TextBox 6">
            <a:extLst>
              <a:ext uri="{FF2B5EF4-FFF2-40B4-BE49-F238E27FC236}">
                <a16:creationId xmlns:a16="http://schemas.microsoft.com/office/drawing/2014/main" id="{8DB7E8D7-0179-310F-8A2D-11209B21C98B}"/>
              </a:ext>
            </a:extLst>
          </p:cNvPr>
          <p:cNvSpPr txBox="1"/>
          <p:nvPr/>
        </p:nvSpPr>
        <p:spPr>
          <a:xfrm>
            <a:off x="7237240" y="6490988"/>
            <a:ext cx="4954760" cy="276999"/>
          </a:xfrm>
          <a:prstGeom prst="rect">
            <a:avLst/>
          </a:prstGeom>
          <a:noFill/>
        </p:spPr>
        <p:txBody>
          <a:bodyPr wrap="square">
            <a:spAutoFit/>
          </a:bodyPr>
          <a:lstStyle/>
          <a:p>
            <a:r>
              <a:rPr lang="en-AU" sz="1200" dirty="0"/>
              <a:t>Photo by Anna Warr (2024), Central Coast musical theatre ensemble</a:t>
            </a: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a:xfrm>
            <a:off x="360000" y="360000"/>
            <a:ext cx="11484000" cy="958518"/>
          </a:xfrm>
        </p:spPr>
        <p:txBody>
          <a:bodyPr/>
          <a:lstStyle/>
          <a:p>
            <a:r>
              <a:rPr lang="en-AU" dirty="0">
                <a:latin typeface="+mj-lt"/>
              </a:rPr>
              <a:t>1.5a – performance protocols in the context of musical theatre</a:t>
            </a:r>
          </a:p>
        </p:txBody>
      </p:sp>
      <p:grpSp>
        <p:nvGrpSpPr>
          <p:cNvPr id="6" name="Group 5">
            <a:extLst>
              <a:ext uri="{FF2B5EF4-FFF2-40B4-BE49-F238E27FC236}">
                <a16:creationId xmlns:a16="http://schemas.microsoft.com/office/drawing/2014/main" id="{7DB82F6E-759F-8A45-1B7F-84B1FD9F9105}"/>
              </a:ext>
              <a:ext uri="{C183D7F6-B498-43B3-948B-1728B52AA6E4}">
                <adec:decorative xmlns:adec="http://schemas.microsoft.com/office/drawing/2017/decorative" val="1"/>
              </a:ext>
            </a:extLst>
          </p:cNvPr>
          <p:cNvGrpSpPr/>
          <p:nvPr/>
        </p:nvGrpSpPr>
        <p:grpSpPr>
          <a:xfrm>
            <a:off x="1726217" y="1783729"/>
            <a:ext cx="8455918" cy="4462960"/>
            <a:chOff x="1726217" y="1783729"/>
            <a:chExt cx="8455918" cy="4462960"/>
          </a:xfrm>
        </p:grpSpPr>
        <p:cxnSp>
          <p:nvCxnSpPr>
            <p:cNvPr id="21" name="Google Shape;195;p19">
              <a:extLst>
                <a:ext uri="{FF2B5EF4-FFF2-40B4-BE49-F238E27FC236}">
                  <a16:creationId xmlns:a16="http://schemas.microsoft.com/office/drawing/2014/main" id="{7D0C5E3B-B108-AC2F-075B-7158DA9819F3}"/>
                </a:ext>
                <a:ext uri="{C183D7F6-B498-43B3-948B-1728B52AA6E4}">
                  <adec:decorative xmlns:adec="http://schemas.microsoft.com/office/drawing/2017/decorative" val="1"/>
                </a:ext>
              </a:extLst>
            </p:cNvPr>
            <p:cNvCxnSpPr>
              <a:cxnSpLocks/>
            </p:cNvCxnSpPr>
            <p:nvPr/>
          </p:nvCxnSpPr>
          <p:spPr>
            <a:xfrm flipH="1" flipV="1">
              <a:off x="4995560" y="3179748"/>
              <a:ext cx="294475" cy="573575"/>
            </a:xfrm>
            <a:prstGeom prst="straightConnector1">
              <a:avLst/>
            </a:prstGeom>
            <a:noFill/>
            <a:ln w="19050" cap="flat" cmpd="sng">
              <a:solidFill>
                <a:srgbClr val="427B2D"/>
              </a:solidFill>
              <a:prstDash val="solid"/>
              <a:round/>
              <a:headEnd type="none" w="med" len="med"/>
              <a:tailEnd type="none" w="med" len="med"/>
            </a:ln>
          </p:spPr>
        </p:cxnSp>
        <p:grpSp>
          <p:nvGrpSpPr>
            <p:cNvPr id="4" name="Group 3">
              <a:extLst>
                <a:ext uri="{FF2B5EF4-FFF2-40B4-BE49-F238E27FC236}">
                  <a16:creationId xmlns:a16="http://schemas.microsoft.com/office/drawing/2014/main" id="{9D21235B-C7E0-A8EC-1331-1B04CDC81186}"/>
                </a:ext>
                <a:ext uri="{C183D7F6-B498-43B3-948B-1728B52AA6E4}">
                  <adec:decorative xmlns:adec="http://schemas.microsoft.com/office/drawing/2017/decorative" val="1"/>
                </a:ext>
              </a:extLst>
            </p:cNvPr>
            <p:cNvGrpSpPr/>
            <p:nvPr/>
          </p:nvGrpSpPr>
          <p:grpSpPr>
            <a:xfrm>
              <a:off x="1726217" y="1783729"/>
              <a:ext cx="8455918" cy="4462960"/>
              <a:chOff x="1726217" y="1783729"/>
              <a:chExt cx="8455918" cy="4462960"/>
            </a:xfrm>
          </p:grpSpPr>
          <p:cxnSp>
            <p:nvCxnSpPr>
              <p:cNvPr id="51" name="Google Shape;194;p19">
                <a:extLst>
                  <a:ext uri="{FF2B5EF4-FFF2-40B4-BE49-F238E27FC236}">
                    <a16:creationId xmlns:a16="http://schemas.microsoft.com/office/drawing/2014/main" id="{ED3835CB-C1FB-A8E2-49F9-AEB0325428C8}"/>
                  </a:ext>
                  <a:ext uri="{C183D7F6-B498-43B3-948B-1728B52AA6E4}">
                    <adec:decorative xmlns:adec="http://schemas.microsoft.com/office/drawing/2017/decorative" val="1"/>
                  </a:ext>
                </a:extLst>
              </p:cNvPr>
              <p:cNvCxnSpPr>
                <a:cxnSpLocks/>
              </p:cNvCxnSpPr>
              <p:nvPr/>
            </p:nvCxnSpPr>
            <p:spPr>
              <a:xfrm flipV="1">
                <a:off x="6171102" y="4641202"/>
                <a:ext cx="9525" cy="940735"/>
              </a:xfrm>
              <a:prstGeom prst="straightConnector1">
                <a:avLst/>
              </a:prstGeom>
              <a:noFill/>
              <a:ln w="19050" cap="flat" cmpd="sng">
                <a:solidFill>
                  <a:srgbClr val="C580EC"/>
                </a:solidFill>
                <a:prstDash val="solid"/>
                <a:round/>
                <a:headEnd type="none" w="med" len="med"/>
                <a:tailEnd type="none" w="med" len="med"/>
              </a:ln>
            </p:spPr>
          </p:cxnSp>
          <p:cxnSp>
            <p:nvCxnSpPr>
              <p:cNvPr id="72" name="Google Shape;204;p19">
                <a:extLst>
                  <a:ext uri="{FF2B5EF4-FFF2-40B4-BE49-F238E27FC236}">
                    <a16:creationId xmlns:a16="http://schemas.microsoft.com/office/drawing/2014/main" id="{530569F3-9D80-4951-C750-785A53E89AE2}"/>
                  </a:ext>
                  <a:ext uri="{C183D7F6-B498-43B3-948B-1728B52AA6E4}">
                    <adec:decorative xmlns:adec="http://schemas.microsoft.com/office/drawing/2017/decorative" val="1"/>
                  </a:ext>
                </a:extLst>
              </p:cNvPr>
              <p:cNvCxnSpPr>
                <a:cxnSpLocks/>
              </p:cNvCxnSpPr>
              <p:nvPr/>
            </p:nvCxnSpPr>
            <p:spPr>
              <a:xfrm flipV="1">
                <a:off x="4995560" y="5672742"/>
                <a:ext cx="668426" cy="480408"/>
              </a:xfrm>
              <a:prstGeom prst="straightConnector1">
                <a:avLst/>
              </a:prstGeom>
              <a:noFill/>
              <a:ln w="19050" cap="flat" cmpd="sng">
                <a:solidFill>
                  <a:srgbClr val="C580EC"/>
                </a:solidFill>
                <a:prstDash val="solid"/>
                <a:round/>
                <a:headEnd type="none" w="med" len="med"/>
                <a:tailEnd type="none" w="med" len="med"/>
              </a:ln>
            </p:spPr>
          </p:cxnSp>
          <p:cxnSp>
            <p:nvCxnSpPr>
              <p:cNvPr id="20" name="Google Shape;194;p19">
                <a:extLst>
                  <a:ext uri="{FF2B5EF4-FFF2-40B4-BE49-F238E27FC236}">
                    <a16:creationId xmlns:a16="http://schemas.microsoft.com/office/drawing/2014/main" id="{A69BBA5E-3816-7352-8B57-9107CC38309F}"/>
                  </a:ext>
                  <a:ext uri="{C183D7F6-B498-43B3-948B-1728B52AA6E4}">
                    <adec:decorative xmlns:adec="http://schemas.microsoft.com/office/drawing/2017/decorative" val="1"/>
                  </a:ext>
                </a:extLst>
              </p:cNvPr>
              <p:cNvCxnSpPr>
                <a:cxnSpLocks/>
              </p:cNvCxnSpPr>
              <p:nvPr/>
            </p:nvCxnSpPr>
            <p:spPr>
              <a:xfrm flipH="1" flipV="1">
                <a:off x="7084773" y="3892256"/>
                <a:ext cx="743095" cy="155274"/>
              </a:xfrm>
              <a:prstGeom prst="straightConnector1">
                <a:avLst/>
              </a:prstGeom>
              <a:noFill/>
              <a:ln w="19050" cap="flat" cmpd="sng">
                <a:solidFill>
                  <a:srgbClr val="9B6808"/>
                </a:solidFill>
                <a:prstDash val="solid"/>
                <a:round/>
                <a:headEnd type="none" w="med" len="med"/>
                <a:tailEnd type="none" w="med" len="med"/>
              </a:ln>
            </p:spPr>
          </p:cxnSp>
          <p:cxnSp>
            <p:nvCxnSpPr>
              <p:cNvPr id="22" name="Google Shape;196;p19">
                <a:extLst>
                  <a:ext uri="{FF2B5EF4-FFF2-40B4-BE49-F238E27FC236}">
                    <a16:creationId xmlns:a16="http://schemas.microsoft.com/office/drawing/2014/main" id="{0EE634F9-C212-3398-05A2-A3E3A795F004}"/>
                  </a:ext>
                  <a:ext uri="{C183D7F6-B498-43B3-948B-1728B52AA6E4}">
                    <adec:decorative xmlns:adec="http://schemas.microsoft.com/office/drawing/2017/decorative" val="1"/>
                  </a:ext>
                </a:extLst>
              </p:cNvPr>
              <p:cNvCxnSpPr>
                <a:cxnSpLocks/>
              </p:cNvCxnSpPr>
              <p:nvPr/>
            </p:nvCxnSpPr>
            <p:spPr>
              <a:xfrm flipH="1">
                <a:off x="6429525" y="3104760"/>
                <a:ext cx="447525" cy="548629"/>
              </a:xfrm>
              <a:prstGeom prst="straightConnector1">
                <a:avLst/>
              </a:prstGeom>
              <a:noFill/>
              <a:ln w="19050" cap="flat" cmpd="sng">
                <a:solidFill>
                  <a:srgbClr val="B51458"/>
                </a:solidFill>
                <a:prstDash val="solid"/>
                <a:round/>
                <a:headEnd type="none" w="med" len="med"/>
                <a:tailEnd type="none" w="med" len="med"/>
              </a:ln>
            </p:spPr>
          </p:cxnSp>
          <p:cxnSp>
            <p:nvCxnSpPr>
              <p:cNvPr id="23" name="Google Shape;197;p19">
                <a:extLst>
                  <a:ext uri="{FF2B5EF4-FFF2-40B4-BE49-F238E27FC236}">
                    <a16:creationId xmlns:a16="http://schemas.microsoft.com/office/drawing/2014/main" id="{29801793-91BA-91AD-A8A2-D90974F4CA6D}"/>
                  </a:ext>
                  <a:ext uri="{C183D7F6-B498-43B3-948B-1728B52AA6E4}">
                    <adec:decorative xmlns:adec="http://schemas.microsoft.com/office/drawing/2017/decorative" val="1"/>
                  </a:ext>
                </a:extLst>
              </p:cNvPr>
              <p:cNvCxnSpPr>
                <a:cxnSpLocks/>
                <a:endCxn id="8" idx="3"/>
              </p:cNvCxnSpPr>
              <p:nvPr/>
            </p:nvCxnSpPr>
            <p:spPr>
              <a:xfrm flipH="1">
                <a:off x="4489736" y="4010287"/>
                <a:ext cx="719367" cy="502454"/>
              </a:xfrm>
              <a:prstGeom prst="straightConnector1">
                <a:avLst/>
              </a:prstGeom>
              <a:noFill/>
              <a:ln w="19050" cap="flat" cmpd="sng">
                <a:solidFill>
                  <a:srgbClr val="007A8A"/>
                </a:solidFill>
                <a:prstDash val="solid"/>
                <a:round/>
                <a:headEnd type="none" w="med" len="med"/>
                <a:tailEnd type="none" w="med" len="med"/>
              </a:ln>
            </p:spPr>
          </p:cxnSp>
          <p:cxnSp>
            <p:nvCxnSpPr>
              <p:cNvPr id="24" name="Google Shape;198;p19">
                <a:extLst>
                  <a:ext uri="{FF2B5EF4-FFF2-40B4-BE49-F238E27FC236}">
                    <a16:creationId xmlns:a16="http://schemas.microsoft.com/office/drawing/2014/main" id="{6A9DF9DA-7C81-28D4-0648-BE2D9CBEF9EA}"/>
                  </a:ext>
                  <a:ext uri="{C183D7F6-B498-43B3-948B-1728B52AA6E4}">
                    <adec:decorative xmlns:adec="http://schemas.microsoft.com/office/drawing/2017/decorative" val="1"/>
                  </a:ext>
                </a:extLst>
              </p:cNvPr>
              <p:cNvCxnSpPr>
                <a:cxnSpLocks/>
              </p:cNvCxnSpPr>
              <p:nvPr/>
            </p:nvCxnSpPr>
            <p:spPr>
              <a:xfrm flipH="1" flipV="1">
                <a:off x="4099038" y="1899485"/>
                <a:ext cx="772009" cy="1167150"/>
              </a:xfrm>
              <a:prstGeom prst="straightConnector1">
                <a:avLst/>
              </a:prstGeom>
              <a:noFill/>
              <a:ln w="19050" cap="flat" cmpd="sng">
                <a:solidFill>
                  <a:srgbClr val="427B2D"/>
                </a:solidFill>
                <a:prstDash val="solid"/>
                <a:round/>
                <a:headEnd type="none" w="med" len="med"/>
                <a:tailEnd type="none" w="med" len="med"/>
              </a:ln>
            </p:spPr>
          </p:cxnSp>
          <p:cxnSp>
            <p:nvCxnSpPr>
              <p:cNvPr id="25" name="Google Shape;199;p19">
                <a:extLst>
                  <a:ext uri="{FF2B5EF4-FFF2-40B4-BE49-F238E27FC236}">
                    <a16:creationId xmlns:a16="http://schemas.microsoft.com/office/drawing/2014/main" id="{B8B7C823-DB33-8BDF-768F-78DE4A58A60E}"/>
                  </a:ext>
                  <a:ext uri="{C183D7F6-B498-43B3-948B-1728B52AA6E4}">
                    <adec:decorative xmlns:adec="http://schemas.microsoft.com/office/drawing/2017/decorative" val="1"/>
                  </a:ext>
                </a:extLst>
              </p:cNvPr>
              <p:cNvCxnSpPr>
                <a:cxnSpLocks/>
                <a:stCxn id="7" idx="1"/>
                <a:endCxn id="11" idx="3"/>
              </p:cNvCxnSpPr>
              <p:nvPr/>
            </p:nvCxnSpPr>
            <p:spPr>
              <a:xfrm flipH="1" flipV="1">
                <a:off x="2347454" y="2323178"/>
                <a:ext cx="1679298" cy="655907"/>
              </a:xfrm>
              <a:prstGeom prst="straightConnector1">
                <a:avLst/>
              </a:prstGeom>
              <a:noFill/>
              <a:ln w="19050" cap="flat" cmpd="sng">
                <a:solidFill>
                  <a:srgbClr val="427B2D"/>
                </a:solidFill>
                <a:prstDash val="solid"/>
                <a:round/>
                <a:headEnd type="none" w="med" len="med"/>
                <a:tailEnd type="none" w="med" len="med"/>
              </a:ln>
            </p:spPr>
          </p:cxnSp>
          <p:cxnSp>
            <p:nvCxnSpPr>
              <p:cNvPr id="26" name="Google Shape;200;p19">
                <a:extLst>
                  <a:ext uri="{FF2B5EF4-FFF2-40B4-BE49-F238E27FC236}">
                    <a16:creationId xmlns:a16="http://schemas.microsoft.com/office/drawing/2014/main" id="{9377F7BE-34A0-770F-5A70-4626EC43FAFB}"/>
                  </a:ext>
                  <a:ext uri="{C183D7F6-B498-43B3-948B-1728B52AA6E4}">
                    <adec:decorative xmlns:adec="http://schemas.microsoft.com/office/drawing/2017/decorative" val="1"/>
                  </a:ext>
                </a:extLst>
              </p:cNvPr>
              <p:cNvCxnSpPr>
                <a:cxnSpLocks/>
                <a:stCxn id="8" idx="1"/>
                <a:endCxn id="18" idx="3"/>
              </p:cNvCxnSpPr>
              <p:nvPr/>
            </p:nvCxnSpPr>
            <p:spPr>
              <a:xfrm flipH="1" flipV="1">
                <a:off x="2142117" y="4247850"/>
                <a:ext cx="880477" cy="264891"/>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201;p19">
                <a:extLst>
                  <a:ext uri="{FF2B5EF4-FFF2-40B4-BE49-F238E27FC236}">
                    <a16:creationId xmlns:a16="http://schemas.microsoft.com/office/drawing/2014/main" id="{B43A41F2-3EB4-15B9-D30F-CAAD498BEA0C}"/>
                  </a:ext>
                  <a:ext uri="{C183D7F6-B498-43B3-948B-1728B52AA6E4}">
                    <adec:decorative xmlns:adec="http://schemas.microsoft.com/office/drawing/2017/decorative" val="1"/>
                  </a:ext>
                </a:extLst>
              </p:cNvPr>
              <p:cNvCxnSpPr>
                <a:cxnSpLocks/>
                <a:stCxn id="8" idx="2"/>
                <a:endCxn id="19" idx="0"/>
              </p:cNvCxnSpPr>
              <p:nvPr/>
            </p:nvCxnSpPr>
            <p:spPr>
              <a:xfrm flipH="1">
                <a:off x="1726217" y="4840694"/>
                <a:ext cx="2029948" cy="832048"/>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202;p19">
                <a:extLst>
                  <a:ext uri="{FF2B5EF4-FFF2-40B4-BE49-F238E27FC236}">
                    <a16:creationId xmlns:a16="http://schemas.microsoft.com/office/drawing/2014/main" id="{F4090464-225E-31EC-CF24-83EAD51C690B}"/>
                  </a:ext>
                  <a:ext uri="{C183D7F6-B498-43B3-948B-1728B52AA6E4}">
                    <adec:decorative xmlns:adec="http://schemas.microsoft.com/office/drawing/2017/decorative" val="1"/>
                  </a:ext>
                </a:extLst>
              </p:cNvPr>
              <p:cNvCxnSpPr>
                <a:stCxn id="9" idx="0"/>
                <a:endCxn id="13" idx="2"/>
              </p:cNvCxnSpPr>
              <p:nvPr/>
            </p:nvCxnSpPr>
            <p:spPr>
              <a:xfrm flipV="1">
                <a:off x="7540798" y="1783729"/>
                <a:ext cx="287070" cy="747084"/>
              </a:xfrm>
              <a:prstGeom prst="straightConnector1">
                <a:avLst/>
              </a:prstGeom>
              <a:noFill/>
              <a:ln w="19050" cap="flat" cmpd="sng">
                <a:solidFill>
                  <a:srgbClr val="B51458"/>
                </a:solidFill>
                <a:prstDash val="solid"/>
                <a:round/>
                <a:headEnd type="none" w="med" len="med"/>
                <a:tailEnd type="none" w="med" len="med"/>
              </a:ln>
            </p:spPr>
          </p:cxnSp>
          <p:cxnSp>
            <p:nvCxnSpPr>
              <p:cNvPr id="29" name="Google Shape;203;p19">
                <a:extLst>
                  <a:ext uri="{FF2B5EF4-FFF2-40B4-BE49-F238E27FC236}">
                    <a16:creationId xmlns:a16="http://schemas.microsoft.com/office/drawing/2014/main" id="{A8CDB383-1A44-A130-EF02-B75C44DCAD2C}"/>
                  </a:ext>
                  <a:ext uri="{C183D7F6-B498-43B3-948B-1728B52AA6E4}">
                    <adec:decorative xmlns:adec="http://schemas.microsoft.com/office/drawing/2017/decorative" val="1"/>
                  </a:ext>
                </a:extLst>
              </p:cNvPr>
              <p:cNvCxnSpPr>
                <a:stCxn id="9" idx="3"/>
                <a:endCxn id="14" idx="1"/>
              </p:cNvCxnSpPr>
              <p:nvPr/>
            </p:nvCxnSpPr>
            <p:spPr>
              <a:xfrm flipV="1">
                <a:off x="8283893" y="1953173"/>
                <a:ext cx="1288982" cy="864614"/>
              </a:xfrm>
              <a:prstGeom prst="straightConnector1">
                <a:avLst/>
              </a:prstGeom>
              <a:noFill/>
              <a:ln w="19050" cap="flat" cmpd="sng">
                <a:solidFill>
                  <a:srgbClr val="B51458"/>
                </a:solidFill>
                <a:prstDash val="solid"/>
                <a:round/>
                <a:headEnd type="none" w="med" len="med"/>
                <a:tailEnd type="none" w="med" len="med"/>
              </a:ln>
            </p:spPr>
          </p:cxnSp>
          <p:cxnSp>
            <p:nvCxnSpPr>
              <p:cNvPr id="30" name="Google Shape;204;p19">
                <a:extLst>
                  <a:ext uri="{FF2B5EF4-FFF2-40B4-BE49-F238E27FC236}">
                    <a16:creationId xmlns:a16="http://schemas.microsoft.com/office/drawing/2014/main" id="{462890C4-5816-1D71-FD9D-B9E9B41B5E53}"/>
                  </a:ext>
                  <a:ext uri="{C183D7F6-B498-43B3-948B-1728B52AA6E4}">
                    <adec:decorative xmlns:adec="http://schemas.microsoft.com/office/drawing/2017/decorative" val="1"/>
                  </a:ext>
                </a:extLst>
              </p:cNvPr>
              <p:cNvCxnSpPr>
                <a:cxnSpLocks/>
                <a:stCxn id="10" idx="3"/>
                <a:endCxn id="15" idx="1"/>
              </p:cNvCxnSpPr>
              <p:nvPr/>
            </p:nvCxnSpPr>
            <p:spPr>
              <a:xfrm flipV="1">
                <a:off x="9193408" y="3292464"/>
                <a:ext cx="941157" cy="898432"/>
              </a:xfrm>
              <a:prstGeom prst="straightConnector1">
                <a:avLst/>
              </a:prstGeom>
              <a:noFill/>
              <a:ln w="19050" cap="flat" cmpd="sng">
                <a:solidFill>
                  <a:srgbClr val="9B6808"/>
                </a:solidFill>
                <a:prstDash val="solid"/>
                <a:round/>
                <a:headEnd type="none" w="med" len="med"/>
                <a:tailEnd type="none" w="med" len="med"/>
              </a:ln>
            </p:spPr>
          </p:cxnSp>
          <p:cxnSp>
            <p:nvCxnSpPr>
              <p:cNvPr id="31" name="Google Shape;205;p19">
                <a:extLst>
                  <a:ext uri="{FF2B5EF4-FFF2-40B4-BE49-F238E27FC236}">
                    <a16:creationId xmlns:a16="http://schemas.microsoft.com/office/drawing/2014/main" id="{9D127DC8-0F14-36A8-89FB-C4A9564E5DFA}"/>
                  </a:ext>
                  <a:ext uri="{C183D7F6-B498-43B3-948B-1728B52AA6E4}">
                    <adec:decorative xmlns:adec="http://schemas.microsoft.com/office/drawing/2017/decorative" val="1"/>
                  </a:ext>
                </a:extLst>
              </p:cNvPr>
              <p:cNvCxnSpPr>
                <a:cxnSpLocks/>
              </p:cNvCxnSpPr>
              <p:nvPr/>
            </p:nvCxnSpPr>
            <p:spPr>
              <a:xfrm>
                <a:off x="9115425" y="4410067"/>
                <a:ext cx="1066710" cy="535958"/>
              </a:xfrm>
              <a:prstGeom prst="straightConnector1">
                <a:avLst/>
              </a:prstGeom>
              <a:noFill/>
              <a:ln w="19050" cap="flat" cmpd="sng">
                <a:solidFill>
                  <a:srgbClr val="9B6808"/>
                </a:solidFill>
                <a:prstDash val="solid"/>
                <a:round/>
                <a:headEnd type="none" w="med" len="med"/>
                <a:tailEnd type="none" w="med" len="med"/>
              </a:ln>
            </p:spPr>
          </p:cxnSp>
          <p:cxnSp>
            <p:nvCxnSpPr>
              <p:cNvPr id="52" name="Google Shape;204;p19">
                <a:extLst>
                  <a:ext uri="{FF2B5EF4-FFF2-40B4-BE49-F238E27FC236}">
                    <a16:creationId xmlns:a16="http://schemas.microsoft.com/office/drawing/2014/main" id="{54598E90-306D-4379-95D6-A8346CD1CF5E}"/>
                  </a:ext>
                  <a:ext uri="{C183D7F6-B498-43B3-948B-1728B52AA6E4}">
                    <adec:decorative xmlns:adec="http://schemas.microsoft.com/office/drawing/2017/decorative" val="1"/>
                  </a:ext>
                </a:extLst>
              </p:cNvPr>
              <p:cNvCxnSpPr>
                <a:stCxn id="53" idx="3"/>
                <a:endCxn id="54" idx="1"/>
              </p:cNvCxnSpPr>
              <p:nvPr/>
            </p:nvCxnSpPr>
            <p:spPr>
              <a:xfrm>
                <a:off x="7034406" y="5655080"/>
                <a:ext cx="793461" cy="591609"/>
              </a:xfrm>
              <a:prstGeom prst="straightConnector1">
                <a:avLst/>
              </a:prstGeom>
              <a:noFill/>
              <a:ln w="19050" cap="flat" cmpd="sng">
                <a:solidFill>
                  <a:srgbClr val="C580EC"/>
                </a:solidFill>
                <a:prstDash val="solid"/>
                <a:round/>
                <a:headEnd type="none" w="med" len="med"/>
                <a:tailEnd type="none" w="med" len="med"/>
              </a:ln>
            </p:spPr>
          </p:cxnSp>
        </p:grpSp>
      </p:grpSp>
      <p:sp>
        <p:nvSpPr>
          <p:cNvPr id="5" name="Google Shape;179;p19" descr="Topic">
            <a:extLst>
              <a:ext uri="{FF2B5EF4-FFF2-40B4-BE49-F238E27FC236}">
                <a16:creationId xmlns:a16="http://schemas.microsoft.com/office/drawing/2014/main" id="{6469DD7E-986E-7D3A-7ED2-E3C4A2D5064C}"/>
              </a:ext>
            </a:extLst>
          </p:cNvPr>
          <p:cNvSpPr/>
          <p:nvPr/>
        </p:nvSpPr>
        <p:spPr>
          <a:xfrm>
            <a:off x="5239480" y="3678252"/>
            <a:ext cx="1845292" cy="1043540"/>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sz="1600" b="1" dirty="0">
                <a:solidFill>
                  <a:schemeClr val="tx1"/>
                </a:solidFill>
                <a:latin typeface="+mj-lt"/>
                <a:ea typeface="Rockwell"/>
                <a:cs typeface="Arial" panose="020B0604020202020204" pitchFamily="34" charset="0"/>
                <a:sym typeface="Montserrat"/>
              </a:rPr>
              <a:t>Performance protocols for musical theatre</a:t>
            </a:r>
            <a:endParaRPr lang="en-AU" sz="1600" dirty="0">
              <a:solidFill>
                <a:schemeClr val="tx1"/>
              </a:solidFill>
              <a:latin typeface="+mj-lt"/>
              <a:ea typeface="Rockwell"/>
              <a:cs typeface="Arial" panose="020B0604020202020204" pitchFamily="34" charset="0"/>
              <a:sym typeface="Rockwell"/>
            </a:endParaRPr>
          </a:p>
        </p:txBody>
      </p:sp>
      <p:sp>
        <p:nvSpPr>
          <p:cNvPr id="7" name="Google Shape;181;p19">
            <a:extLst>
              <a:ext uri="{FF2B5EF4-FFF2-40B4-BE49-F238E27FC236}">
                <a16:creationId xmlns:a16="http://schemas.microsoft.com/office/drawing/2014/main" id="{75E3D10C-530E-F966-96C3-72A3F12688A7}"/>
              </a:ext>
            </a:extLst>
          </p:cNvPr>
          <p:cNvSpPr/>
          <p:nvPr/>
        </p:nvSpPr>
        <p:spPr>
          <a:xfrm>
            <a:off x="4026752" y="2692111"/>
            <a:ext cx="1486191" cy="573947"/>
          </a:xfrm>
          <a:prstGeom prst="roundRect">
            <a:avLst>
              <a:gd name="adj" fmla="val 16667"/>
            </a:avLst>
          </a:prstGeom>
          <a:solidFill>
            <a:srgbClr val="AAE26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a:solidFill>
                  <a:schemeClr val="tx1"/>
                </a:solidFill>
                <a:latin typeface="+mn-lt"/>
                <a:ea typeface="Montserrat"/>
                <a:cs typeface="Arial" panose="020B0604020202020204" pitchFamily="34" charset="0"/>
                <a:sym typeface="Montserrat"/>
              </a:rPr>
              <a:t>Spatial awareness</a:t>
            </a:r>
            <a:endParaRPr>
              <a:solidFill>
                <a:schemeClr val="tx1"/>
              </a:solidFill>
              <a:latin typeface="+mn-lt"/>
              <a:ea typeface="Montserrat"/>
              <a:cs typeface="Arial" panose="020B0604020202020204" pitchFamily="34" charset="0"/>
              <a:sym typeface="Montserrat"/>
            </a:endParaRPr>
          </a:p>
        </p:txBody>
      </p:sp>
      <p:sp>
        <p:nvSpPr>
          <p:cNvPr id="12" name="Google Shape;186;p19">
            <a:extLst>
              <a:ext uri="{FF2B5EF4-FFF2-40B4-BE49-F238E27FC236}">
                <a16:creationId xmlns:a16="http://schemas.microsoft.com/office/drawing/2014/main" id="{FAAA8363-6838-6C56-F2B7-AB1AF414C757}"/>
              </a:ext>
              <a:ext uri="{C183D7F6-B498-43B3-948B-1728B52AA6E4}">
                <adec:decorative xmlns:adec="http://schemas.microsoft.com/office/drawing/2017/decorative" val="1"/>
              </a:ext>
            </a:extLst>
          </p:cNvPr>
          <p:cNvSpPr/>
          <p:nvPr/>
        </p:nvSpPr>
        <p:spPr>
          <a:xfrm>
            <a:off x="3431735" y="1438586"/>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E5C870DB-0EA5-C5BB-9CEB-B421F0ABB54B}"/>
              </a:ext>
              <a:ext uri="{C183D7F6-B498-43B3-948B-1728B52AA6E4}">
                <adec:decorative xmlns:adec="http://schemas.microsoft.com/office/drawing/2017/decorative" val="1"/>
              </a:ext>
            </a:extLst>
          </p:cNvPr>
          <p:cNvSpPr/>
          <p:nvPr/>
        </p:nvSpPr>
        <p:spPr>
          <a:xfrm>
            <a:off x="861263" y="2036204"/>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9" name="Google Shape;183;p19">
            <a:extLst>
              <a:ext uri="{FF2B5EF4-FFF2-40B4-BE49-F238E27FC236}">
                <a16:creationId xmlns:a16="http://schemas.microsoft.com/office/drawing/2014/main" id="{AED79210-45A0-6D20-7977-F60B205D9E3C}"/>
              </a:ext>
            </a:extLst>
          </p:cNvPr>
          <p:cNvSpPr/>
          <p:nvPr/>
        </p:nvSpPr>
        <p:spPr>
          <a:xfrm>
            <a:off x="6797702" y="2530813"/>
            <a:ext cx="1486191" cy="573947"/>
          </a:xfrm>
          <a:prstGeom prst="roundRect">
            <a:avLst>
              <a:gd name="adj" fmla="val 16667"/>
            </a:avLst>
          </a:prstGeom>
          <a:solidFill>
            <a:srgbClr val="F5A5C3"/>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Being on time and prepared</a:t>
            </a:r>
            <a:endParaRPr>
              <a:latin typeface="+mn-lt"/>
              <a:cs typeface="Arial" panose="020B0604020202020204" pitchFamily="34" charset="0"/>
              <a:sym typeface="Montserrat"/>
            </a:endParaRPr>
          </a:p>
        </p:txBody>
      </p:sp>
      <p:sp>
        <p:nvSpPr>
          <p:cNvPr id="13" name="Google Shape;187;p19">
            <a:extLst>
              <a:ext uri="{FF2B5EF4-FFF2-40B4-BE49-F238E27FC236}">
                <a16:creationId xmlns:a16="http://schemas.microsoft.com/office/drawing/2014/main" id="{07AFBD37-DBBB-4D93-6566-51192537A30C}"/>
              </a:ext>
              <a:ext uri="{C183D7F6-B498-43B3-948B-1728B52AA6E4}">
                <adec:decorative xmlns:adec="http://schemas.microsoft.com/office/drawing/2017/decorative" val="1"/>
              </a:ext>
            </a:extLst>
          </p:cNvPr>
          <p:cNvSpPr/>
          <p:nvPr/>
        </p:nvSpPr>
        <p:spPr>
          <a:xfrm>
            <a:off x="7084772" y="1209782"/>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4" name="Google Shape;188;p19">
            <a:extLst>
              <a:ext uri="{FF2B5EF4-FFF2-40B4-BE49-F238E27FC236}">
                <a16:creationId xmlns:a16="http://schemas.microsoft.com/office/drawing/2014/main" id="{92BE4334-1429-4814-D1E9-EDB11B7A034A}"/>
              </a:ext>
              <a:ext uri="{C183D7F6-B498-43B3-948B-1728B52AA6E4}">
                <adec:decorative xmlns:adec="http://schemas.microsoft.com/office/drawing/2017/decorative" val="1"/>
              </a:ext>
            </a:extLst>
          </p:cNvPr>
          <p:cNvSpPr/>
          <p:nvPr/>
        </p:nvSpPr>
        <p:spPr>
          <a:xfrm>
            <a:off x="9572875" y="1666199"/>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8" name="Google Shape;182;p19">
            <a:extLst>
              <a:ext uri="{FF2B5EF4-FFF2-40B4-BE49-F238E27FC236}">
                <a16:creationId xmlns:a16="http://schemas.microsoft.com/office/drawing/2014/main" id="{D356BC70-BCD8-C57F-6B33-EEEB9B8EA188}"/>
              </a:ext>
            </a:extLst>
          </p:cNvPr>
          <p:cNvSpPr/>
          <p:nvPr/>
        </p:nvSpPr>
        <p:spPr>
          <a:xfrm>
            <a:off x="3022594" y="4184787"/>
            <a:ext cx="1467142" cy="655907"/>
          </a:xfrm>
          <a:prstGeom prst="roundRect">
            <a:avLst>
              <a:gd name="adj" fmla="val 16667"/>
            </a:avLst>
          </a:prstGeom>
          <a:solidFill>
            <a:srgbClr val="B7E9F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Respectful and kind interactions</a:t>
            </a:r>
            <a:endParaRPr dirty="0">
              <a:latin typeface="+mn-lt"/>
              <a:cs typeface="Arial" panose="020B0604020202020204" pitchFamily="34" charset="0"/>
              <a:sym typeface="Montserrat"/>
            </a:endParaRPr>
          </a:p>
        </p:txBody>
      </p:sp>
      <p:sp>
        <p:nvSpPr>
          <p:cNvPr id="18" name="Google Shape;192;p19">
            <a:extLst>
              <a:ext uri="{FF2B5EF4-FFF2-40B4-BE49-F238E27FC236}">
                <a16:creationId xmlns:a16="http://schemas.microsoft.com/office/drawing/2014/main" id="{EFF0FEE6-F3B2-6916-7D03-1BF632A54CBF}"/>
              </a:ext>
              <a:ext uri="{C183D7F6-B498-43B3-948B-1728B52AA6E4}">
                <adec:decorative xmlns:adec="http://schemas.microsoft.com/office/drawing/2017/decorative" val="1"/>
              </a:ext>
            </a:extLst>
          </p:cNvPr>
          <p:cNvSpPr/>
          <p:nvPr/>
        </p:nvSpPr>
        <p:spPr>
          <a:xfrm>
            <a:off x="655926" y="3960876"/>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BCF68AF6-BA4B-3654-04BF-1B3A415273C0}"/>
              </a:ext>
              <a:ext uri="{C183D7F6-B498-43B3-948B-1728B52AA6E4}">
                <adec:decorative xmlns:adec="http://schemas.microsoft.com/office/drawing/2017/decorative" val="1"/>
              </a:ext>
            </a:extLst>
          </p:cNvPr>
          <p:cNvSpPr/>
          <p:nvPr/>
        </p:nvSpPr>
        <p:spPr>
          <a:xfrm>
            <a:off x="983121" y="567274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0" name="Google Shape;184;p19">
            <a:extLst>
              <a:ext uri="{FF2B5EF4-FFF2-40B4-BE49-F238E27FC236}">
                <a16:creationId xmlns:a16="http://schemas.microsoft.com/office/drawing/2014/main" id="{F8CB1843-B8EB-756A-C389-36A0409BBF5B}"/>
              </a:ext>
            </a:extLst>
          </p:cNvPr>
          <p:cNvSpPr/>
          <p:nvPr/>
        </p:nvSpPr>
        <p:spPr>
          <a:xfrm>
            <a:off x="7707217" y="3869051"/>
            <a:ext cx="1486191" cy="643690"/>
          </a:xfrm>
          <a:prstGeom prst="roundRect">
            <a:avLst>
              <a:gd name="adj" fmla="val 16667"/>
            </a:avLst>
          </a:prstGeom>
          <a:solidFill>
            <a:srgbClr val="F5CF8B"/>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Responsibility to remember dances</a:t>
            </a:r>
            <a:endParaRPr dirty="0">
              <a:latin typeface="+mn-lt"/>
              <a:cs typeface="Arial" panose="020B0604020202020204" pitchFamily="34" charset="0"/>
              <a:sym typeface="Montserrat"/>
            </a:endParaRPr>
          </a:p>
        </p:txBody>
      </p:sp>
      <p:sp>
        <p:nvSpPr>
          <p:cNvPr id="15" name="Google Shape;189;p19">
            <a:extLst>
              <a:ext uri="{FF2B5EF4-FFF2-40B4-BE49-F238E27FC236}">
                <a16:creationId xmlns:a16="http://schemas.microsoft.com/office/drawing/2014/main" id="{42862DE4-E1ED-B35A-808B-C711FA876A09}"/>
              </a:ext>
              <a:ext uri="{C183D7F6-B498-43B3-948B-1728B52AA6E4}">
                <adec:decorative xmlns:adec="http://schemas.microsoft.com/office/drawing/2017/decorative" val="1"/>
              </a:ext>
            </a:extLst>
          </p:cNvPr>
          <p:cNvSpPr/>
          <p:nvPr/>
        </p:nvSpPr>
        <p:spPr>
          <a:xfrm>
            <a:off x="10134565" y="3005490"/>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D92042C3-58D4-A650-F5E1-D15BA430F8C6}"/>
              </a:ext>
              <a:ext uri="{C183D7F6-B498-43B3-948B-1728B52AA6E4}">
                <adec:decorative xmlns:adec="http://schemas.microsoft.com/office/drawing/2017/decorative" val="1"/>
              </a:ext>
            </a:extLst>
          </p:cNvPr>
          <p:cNvSpPr/>
          <p:nvPr/>
        </p:nvSpPr>
        <p:spPr>
          <a:xfrm>
            <a:off x="9997809" y="4737367"/>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53" name="Google Shape;184;p19">
            <a:extLst>
              <a:ext uri="{FF2B5EF4-FFF2-40B4-BE49-F238E27FC236}">
                <a16:creationId xmlns:a16="http://schemas.microsoft.com/office/drawing/2014/main" id="{40D722EC-B8A0-F7A4-E17E-FB5FD9367568}"/>
              </a:ext>
            </a:extLst>
          </p:cNvPr>
          <p:cNvSpPr/>
          <p:nvPr/>
        </p:nvSpPr>
        <p:spPr>
          <a:xfrm>
            <a:off x="5548215" y="5368106"/>
            <a:ext cx="1486191" cy="573947"/>
          </a:xfrm>
          <a:prstGeom prst="roundRect">
            <a:avLst>
              <a:gd name="adj" fmla="val 16667"/>
            </a:avLst>
          </a:prstGeom>
          <a:solidFill>
            <a:srgbClr val="CF96EE"/>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Keep the dance space clear</a:t>
            </a:r>
            <a:endParaRPr dirty="0">
              <a:latin typeface="+mn-lt"/>
              <a:cs typeface="Arial" panose="020B0604020202020204" pitchFamily="34" charset="0"/>
              <a:sym typeface="Montserrat"/>
            </a:endParaRPr>
          </a:p>
        </p:txBody>
      </p:sp>
      <p:sp>
        <p:nvSpPr>
          <p:cNvPr id="54" name="Google Shape;189;p19">
            <a:extLst>
              <a:ext uri="{FF2B5EF4-FFF2-40B4-BE49-F238E27FC236}">
                <a16:creationId xmlns:a16="http://schemas.microsoft.com/office/drawing/2014/main" id="{9E452BDD-2089-F812-F059-1C7ABBE96064}"/>
              </a:ext>
              <a:ext uri="{C183D7F6-B498-43B3-948B-1728B52AA6E4}">
                <adec:decorative xmlns:adec="http://schemas.microsoft.com/office/drawing/2017/decorative" val="1"/>
              </a:ext>
            </a:extLst>
          </p:cNvPr>
          <p:cNvSpPr/>
          <p:nvPr/>
        </p:nvSpPr>
        <p:spPr>
          <a:xfrm>
            <a:off x="7827867" y="5959715"/>
            <a:ext cx="1486191" cy="573947"/>
          </a:xfrm>
          <a:prstGeom prst="roundRect">
            <a:avLst>
              <a:gd name="adj" fmla="val 16667"/>
            </a:avLst>
          </a:prstGeom>
          <a:solidFill>
            <a:srgbClr val="E5C6F6"/>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55" name="Google Shape;190;p19">
            <a:extLst>
              <a:ext uri="{FF2B5EF4-FFF2-40B4-BE49-F238E27FC236}">
                <a16:creationId xmlns:a16="http://schemas.microsoft.com/office/drawing/2014/main" id="{DAB94F49-2226-FBB5-3D60-FC56A1223D11}"/>
              </a:ext>
              <a:ext uri="{C183D7F6-B498-43B3-948B-1728B52AA6E4}">
                <adec:decorative xmlns:adec="http://schemas.microsoft.com/office/drawing/2017/decorative" val="1"/>
              </a:ext>
            </a:extLst>
          </p:cNvPr>
          <p:cNvSpPr/>
          <p:nvPr/>
        </p:nvSpPr>
        <p:spPr>
          <a:xfrm>
            <a:off x="3671404" y="6000543"/>
            <a:ext cx="1486191" cy="573947"/>
          </a:xfrm>
          <a:prstGeom prst="roundRect">
            <a:avLst>
              <a:gd name="adj" fmla="val 16667"/>
            </a:avLst>
          </a:prstGeom>
          <a:solidFill>
            <a:srgbClr val="E5C6F6"/>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latin typeface="+mn-l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18166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847F-BFCF-92DC-7079-6D977ACA29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726C58-1C6E-F787-F026-BE8E018B6D7B}"/>
              </a:ext>
            </a:extLst>
          </p:cNvPr>
          <p:cNvSpPr>
            <a:spLocks noGrp="1"/>
          </p:cNvSpPr>
          <p:nvPr>
            <p:ph type="title"/>
          </p:nvPr>
        </p:nvSpPr>
        <p:spPr/>
        <p:txBody>
          <a:bodyPr/>
          <a:lstStyle/>
          <a:p>
            <a:r>
              <a:rPr lang="en-AU" dirty="0">
                <a:latin typeface="+mj-lt"/>
              </a:rPr>
              <a:t>1.5b – sample performance protocols in the context of musical theatre</a:t>
            </a:r>
          </a:p>
        </p:txBody>
      </p:sp>
      <p:grpSp>
        <p:nvGrpSpPr>
          <p:cNvPr id="4" name="Group 3">
            <a:extLst>
              <a:ext uri="{FF2B5EF4-FFF2-40B4-BE49-F238E27FC236}">
                <a16:creationId xmlns:a16="http://schemas.microsoft.com/office/drawing/2014/main" id="{B740D517-3CD7-1C8A-8C5D-085D91E93F0D}"/>
              </a:ext>
              <a:ext uri="{C183D7F6-B498-43B3-948B-1728B52AA6E4}">
                <adec:decorative xmlns:adec="http://schemas.microsoft.com/office/drawing/2017/decorative" val="1"/>
              </a:ext>
            </a:extLst>
          </p:cNvPr>
          <p:cNvGrpSpPr/>
          <p:nvPr/>
        </p:nvGrpSpPr>
        <p:grpSpPr>
          <a:xfrm>
            <a:off x="1602960" y="1899485"/>
            <a:ext cx="8579175" cy="4255674"/>
            <a:chOff x="1602960" y="1899485"/>
            <a:chExt cx="8579175" cy="4255674"/>
          </a:xfrm>
        </p:grpSpPr>
        <p:cxnSp>
          <p:nvCxnSpPr>
            <p:cNvPr id="51" name="Google Shape;194;p19">
              <a:extLst>
                <a:ext uri="{FF2B5EF4-FFF2-40B4-BE49-F238E27FC236}">
                  <a16:creationId xmlns:a16="http://schemas.microsoft.com/office/drawing/2014/main" id="{6AC2746E-7708-C440-0788-782615A25F3B}"/>
                </a:ext>
                <a:ext uri="{C183D7F6-B498-43B3-948B-1728B52AA6E4}">
                  <adec:decorative xmlns:adec="http://schemas.microsoft.com/office/drawing/2017/decorative" val="1"/>
                </a:ext>
              </a:extLst>
            </p:cNvPr>
            <p:cNvCxnSpPr>
              <a:cxnSpLocks/>
            </p:cNvCxnSpPr>
            <p:nvPr/>
          </p:nvCxnSpPr>
          <p:spPr>
            <a:xfrm flipV="1">
              <a:off x="6171102" y="4641202"/>
              <a:ext cx="9525" cy="940735"/>
            </a:xfrm>
            <a:prstGeom prst="straightConnector1">
              <a:avLst/>
            </a:prstGeom>
            <a:noFill/>
            <a:ln w="19050" cap="flat" cmpd="sng">
              <a:solidFill>
                <a:srgbClr val="C580EC"/>
              </a:solidFill>
              <a:prstDash val="solid"/>
              <a:round/>
              <a:headEnd type="none" w="med" len="med"/>
              <a:tailEnd type="none" w="med" len="med"/>
            </a:ln>
          </p:spPr>
        </p:cxnSp>
        <p:cxnSp>
          <p:nvCxnSpPr>
            <p:cNvPr id="72" name="Google Shape;204;p19">
              <a:extLst>
                <a:ext uri="{FF2B5EF4-FFF2-40B4-BE49-F238E27FC236}">
                  <a16:creationId xmlns:a16="http://schemas.microsoft.com/office/drawing/2014/main" id="{217E889E-92C9-FAAA-0273-A451DAB73EEC}"/>
                </a:ext>
                <a:ext uri="{C183D7F6-B498-43B3-948B-1728B52AA6E4}">
                  <adec:decorative xmlns:adec="http://schemas.microsoft.com/office/drawing/2017/decorative" val="1"/>
                </a:ext>
              </a:extLst>
            </p:cNvPr>
            <p:cNvCxnSpPr>
              <a:cxnSpLocks/>
            </p:cNvCxnSpPr>
            <p:nvPr/>
          </p:nvCxnSpPr>
          <p:spPr>
            <a:xfrm flipV="1">
              <a:off x="4995560" y="5672742"/>
              <a:ext cx="668426" cy="480408"/>
            </a:xfrm>
            <a:prstGeom prst="straightConnector1">
              <a:avLst/>
            </a:prstGeom>
            <a:noFill/>
            <a:ln w="19050" cap="flat" cmpd="sng">
              <a:solidFill>
                <a:srgbClr val="C580EC"/>
              </a:solidFill>
              <a:prstDash val="solid"/>
              <a:round/>
              <a:headEnd type="none" w="med" len="med"/>
              <a:tailEnd type="none" w="med" len="med"/>
            </a:ln>
          </p:spPr>
        </p:cxnSp>
        <p:cxnSp>
          <p:nvCxnSpPr>
            <p:cNvPr id="20" name="Google Shape;194;p19">
              <a:extLst>
                <a:ext uri="{FF2B5EF4-FFF2-40B4-BE49-F238E27FC236}">
                  <a16:creationId xmlns:a16="http://schemas.microsoft.com/office/drawing/2014/main" id="{CC32CB3B-8233-1F5F-892D-DAE9358FD8E6}"/>
                </a:ext>
                <a:ext uri="{C183D7F6-B498-43B3-948B-1728B52AA6E4}">
                  <adec:decorative xmlns:adec="http://schemas.microsoft.com/office/drawing/2017/decorative" val="1"/>
                </a:ext>
              </a:extLst>
            </p:cNvPr>
            <p:cNvCxnSpPr>
              <a:cxnSpLocks/>
            </p:cNvCxnSpPr>
            <p:nvPr/>
          </p:nvCxnSpPr>
          <p:spPr>
            <a:xfrm flipH="1" flipV="1">
              <a:off x="7084773" y="3892256"/>
              <a:ext cx="743095" cy="155274"/>
            </a:xfrm>
            <a:prstGeom prst="straightConnector1">
              <a:avLst/>
            </a:prstGeom>
            <a:noFill/>
            <a:ln w="19050" cap="flat" cmpd="sng">
              <a:solidFill>
                <a:srgbClr val="9B6808"/>
              </a:solidFill>
              <a:prstDash val="solid"/>
              <a:round/>
              <a:headEnd type="none" w="med" len="med"/>
              <a:tailEnd type="none" w="med" len="med"/>
            </a:ln>
          </p:spPr>
        </p:cxnSp>
        <p:cxnSp>
          <p:nvCxnSpPr>
            <p:cNvPr id="21" name="Google Shape;195;p19">
              <a:extLst>
                <a:ext uri="{FF2B5EF4-FFF2-40B4-BE49-F238E27FC236}">
                  <a16:creationId xmlns:a16="http://schemas.microsoft.com/office/drawing/2014/main" id="{4AF5D97C-A34B-A342-4988-9F562B55A53C}"/>
                </a:ext>
                <a:ext uri="{C183D7F6-B498-43B3-948B-1728B52AA6E4}">
                  <adec:decorative xmlns:adec="http://schemas.microsoft.com/office/drawing/2017/decorative" val="1"/>
                </a:ext>
              </a:extLst>
            </p:cNvPr>
            <p:cNvCxnSpPr>
              <a:cxnSpLocks/>
            </p:cNvCxnSpPr>
            <p:nvPr/>
          </p:nvCxnSpPr>
          <p:spPr>
            <a:xfrm flipH="1" flipV="1">
              <a:off x="4995560" y="3179748"/>
              <a:ext cx="294475" cy="573575"/>
            </a:xfrm>
            <a:prstGeom prst="straightConnector1">
              <a:avLst/>
            </a:prstGeom>
            <a:noFill/>
            <a:ln w="19050" cap="flat" cmpd="sng">
              <a:solidFill>
                <a:srgbClr val="427B2D"/>
              </a:solidFill>
              <a:prstDash val="solid"/>
              <a:round/>
              <a:headEnd type="none" w="med" len="med"/>
              <a:tailEnd type="none" w="med" len="med"/>
            </a:ln>
          </p:spPr>
        </p:cxnSp>
        <p:cxnSp>
          <p:nvCxnSpPr>
            <p:cNvPr id="22" name="Google Shape;196;p19">
              <a:extLst>
                <a:ext uri="{FF2B5EF4-FFF2-40B4-BE49-F238E27FC236}">
                  <a16:creationId xmlns:a16="http://schemas.microsoft.com/office/drawing/2014/main" id="{721FDD4D-5A50-647E-0EEE-90C63A621519}"/>
                </a:ext>
                <a:ext uri="{C183D7F6-B498-43B3-948B-1728B52AA6E4}">
                  <adec:decorative xmlns:adec="http://schemas.microsoft.com/office/drawing/2017/decorative" val="1"/>
                </a:ext>
              </a:extLst>
            </p:cNvPr>
            <p:cNvCxnSpPr>
              <a:cxnSpLocks/>
            </p:cNvCxnSpPr>
            <p:nvPr/>
          </p:nvCxnSpPr>
          <p:spPr>
            <a:xfrm flipH="1">
              <a:off x="6429525" y="3104760"/>
              <a:ext cx="447525" cy="548629"/>
            </a:xfrm>
            <a:prstGeom prst="straightConnector1">
              <a:avLst/>
            </a:prstGeom>
            <a:noFill/>
            <a:ln w="19050" cap="flat" cmpd="sng">
              <a:solidFill>
                <a:srgbClr val="B51458"/>
              </a:solidFill>
              <a:prstDash val="solid"/>
              <a:round/>
              <a:headEnd type="none" w="med" len="med"/>
              <a:tailEnd type="none" w="med" len="med"/>
            </a:ln>
          </p:spPr>
        </p:cxnSp>
        <p:cxnSp>
          <p:nvCxnSpPr>
            <p:cNvPr id="23" name="Google Shape;197;p19">
              <a:extLst>
                <a:ext uri="{FF2B5EF4-FFF2-40B4-BE49-F238E27FC236}">
                  <a16:creationId xmlns:a16="http://schemas.microsoft.com/office/drawing/2014/main" id="{762EC89C-C5C3-9E0F-6855-1B9DBA7F552D}"/>
                </a:ext>
                <a:ext uri="{C183D7F6-B498-43B3-948B-1728B52AA6E4}">
                  <adec:decorative xmlns:adec="http://schemas.microsoft.com/office/drawing/2017/decorative" val="1"/>
                </a:ext>
              </a:extLst>
            </p:cNvPr>
            <p:cNvCxnSpPr>
              <a:cxnSpLocks/>
              <a:endCxn id="8" idx="3"/>
            </p:cNvCxnSpPr>
            <p:nvPr/>
          </p:nvCxnSpPr>
          <p:spPr>
            <a:xfrm flipH="1">
              <a:off x="4536563" y="4051267"/>
              <a:ext cx="700319" cy="372356"/>
            </a:xfrm>
            <a:prstGeom prst="straightConnector1">
              <a:avLst/>
            </a:prstGeom>
            <a:noFill/>
            <a:ln w="19050" cap="flat" cmpd="sng">
              <a:solidFill>
                <a:srgbClr val="007A8A"/>
              </a:solidFill>
              <a:prstDash val="solid"/>
              <a:round/>
              <a:headEnd type="none" w="med" len="med"/>
              <a:tailEnd type="none" w="med" len="med"/>
            </a:ln>
          </p:spPr>
        </p:cxnSp>
        <p:cxnSp>
          <p:nvCxnSpPr>
            <p:cNvPr id="24" name="Google Shape;198;p19">
              <a:extLst>
                <a:ext uri="{FF2B5EF4-FFF2-40B4-BE49-F238E27FC236}">
                  <a16:creationId xmlns:a16="http://schemas.microsoft.com/office/drawing/2014/main" id="{DDF31455-6AF9-8540-1C36-70B1AD1D99E1}"/>
                </a:ext>
                <a:ext uri="{C183D7F6-B498-43B3-948B-1728B52AA6E4}">
                  <adec:decorative xmlns:adec="http://schemas.microsoft.com/office/drawing/2017/decorative" val="1"/>
                </a:ext>
              </a:extLst>
            </p:cNvPr>
            <p:cNvCxnSpPr>
              <a:cxnSpLocks/>
            </p:cNvCxnSpPr>
            <p:nvPr/>
          </p:nvCxnSpPr>
          <p:spPr>
            <a:xfrm flipH="1" flipV="1">
              <a:off x="4099038" y="1899485"/>
              <a:ext cx="772009" cy="1167150"/>
            </a:xfrm>
            <a:prstGeom prst="straightConnector1">
              <a:avLst/>
            </a:prstGeom>
            <a:noFill/>
            <a:ln w="19050" cap="flat" cmpd="sng">
              <a:solidFill>
                <a:srgbClr val="427B2D"/>
              </a:solidFill>
              <a:prstDash val="solid"/>
              <a:round/>
              <a:headEnd type="none" w="med" len="med"/>
              <a:tailEnd type="none" w="med" len="med"/>
            </a:ln>
          </p:spPr>
        </p:cxnSp>
        <p:cxnSp>
          <p:nvCxnSpPr>
            <p:cNvPr id="25" name="Google Shape;199;p19">
              <a:extLst>
                <a:ext uri="{FF2B5EF4-FFF2-40B4-BE49-F238E27FC236}">
                  <a16:creationId xmlns:a16="http://schemas.microsoft.com/office/drawing/2014/main" id="{EDBAE934-7F0A-1DBF-BE3D-0ED96F05FBE7}"/>
                </a:ext>
                <a:ext uri="{C183D7F6-B498-43B3-948B-1728B52AA6E4}">
                  <adec:decorative xmlns:adec="http://schemas.microsoft.com/office/drawing/2017/decorative" val="1"/>
                </a:ext>
              </a:extLst>
            </p:cNvPr>
            <p:cNvCxnSpPr>
              <a:cxnSpLocks/>
              <a:stCxn id="7" idx="1"/>
              <a:endCxn id="11" idx="3"/>
            </p:cNvCxnSpPr>
            <p:nvPr/>
          </p:nvCxnSpPr>
          <p:spPr>
            <a:xfrm flipH="1" flipV="1">
              <a:off x="2347455" y="2213117"/>
              <a:ext cx="1679297" cy="765968"/>
            </a:xfrm>
            <a:prstGeom prst="straightConnector1">
              <a:avLst/>
            </a:prstGeom>
            <a:noFill/>
            <a:ln w="19050" cap="flat" cmpd="sng">
              <a:solidFill>
                <a:srgbClr val="427B2D"/>
              </a:solidFill>
              <a:prstDash val="solid"/>
              <a:round/>
              <a:headEnd type="none" w="med" len="med"/>
              <a:tailEnd type="none" w="med" len="med"/>
            </a:ln>
          </p:spPr>
        </p:cxnSp>
        <p:cxnSp>
          <p:nvCxnSpPr>
            <p:cNvPr id="26" name="Google Shape;200;p19">
              <a:extLst>
                <a:ext uri="{FF2B5EF4-FFF2-40B4-BE49-F238E27FC236}">
                  <a16:creationId xmlns:a16="http://schemas.microsoft.com/office/drawing/2014/main" id="{D116E085-9553-1AD5-7DFA-C16E92F03E0A}"/>
                </a:ext>
                <a:ext uri="{C183D7F6-B498-43B3-948B-1728B52AA6E4}">
                  <adec:decorative xmlns:adec="http://schemas.microsoft.com/office/drawing/2017/decorative" val="1"/>
                </a:ext>
              </a:extLst>
            </p:cNvPr>
            <p:cNvCxnSpPr>
              <a:cxnSpLocks/>
              <a:stCxn id="8" idx="1"/>
              <a:endCxn id="18" idx="3"/>
            </p:cNvCxnSpPr>
            <p:nvPr/>
          </p:nvCxnSpPr>
          <p:spPr>
            <a:xfrm flipH="1" flipV="1">
              <a:off x="2142117" y="4137789"/>
              <a:ext cx="908255" cy="285834"/>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201;p19">
              <a:extLst>
                <a:ext uri="{FF2B5EF4-FFF2-40B4-BE49-F238E27FC236}">
                  <a16:creationId xmlns:a16="http://schemas.microsoft.com/office/drawing/2014/main" id="{839E280D-C9C2-4FF2-E1FA-1E1435046146}"/>
                </a:ext>
                <a:ext uri="{C183D7F6-B498-43B3-948B-1728B52AA6E4}">
                  <adec:decorative xmlns:adec="http://schemas.microsoft.com/office/drawing/2017/decorative" val="1"/>
                </a:ext>
              </a:extLst>
            </p:cNvPr>
            <p:cNvCxnSpPr>
              <a:cxnSpLocks/>
              <a:stCxn id="8" idx="2"/>
              <a:endCxn id="19" idx="0"/>
            </p:cNvCxnSpPr>
            <p:nvPr/>
          </p:nvCxnSpPr>
          <p:spPr>
            <a:xfrm flipH="1">
              <a:off x="1602960" y="4799715"/>
              <a:ext cx="2190508" cy="372361"/>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202;p19">
              <a:extLst>
                <a:ext uri="{FF2B5EF4-FFF2-40B4-BE49-F238E27FC236}">
                  <a16:creationId xmlns:a16="http://schemas.microsoft.com/office/drawing/2014/main" id="{8B2B53BC-07EA-E2A9-C355-A9CA0D347595}"/>
                </a:ext>
                <a:ext uri="{C183D7F6-B498-43B3-948B-1728B52AA6E4}">
                  <adec:decorative xmlns:adec="http://schemas.microsoft.com/office/drawing/2017/decorative" val="1"/>
                </a:ext>
              </a:extLst>
            </p:cNvPr>
            <p:cNvCxnSpPr>
              <a:cxnSpLocks/>
              <a:stCxn id="9" idx="0"/>
              <a:endCxn id="13" idx="2"/>
            </p:cNvCxnSpPr>
            <p:nvPr/>
          </p:nvCxnSpPr>
          <p:spPr>
            <a:xfrm flipV="1">
              <a:off x="7540798" y="2027786"/>
              <a:ext cx="600967" cy="503027"/>
            </a:xfrm>
            <a:prstGeom prst="straightConnector1">
              <a:avLst/>
            </a:prstGeom>
            <a:noFill/>
            <a:ln w="19050" cap="flat" cmpd="sng">
              <a:solidFill>
                <a:srgbClr val="B51458"/>
              </a:solidFill>
              <a:prstDash val="solid"/>
              <a:round/>
              <a:headEnd type="none" w="med" len="med"/>
              <a:tailEnd type="none" w="med" len="med"/>
            </a:ln>
          </p:spPr>
        </p:cxnSp>
        <p:cxnSp>
          <p:nvCxnSpPr>
            <p:cNvPr id="29" name="Google Shape;203;p19">
              <a:extLst>
                <a:ext uri="{FF2B5EF4-FFF2-40B4-BE49-F238E27FC236}">
                  <a16:creationId xmlns:a16="http://schemas.microsoft.com/office/drawing/2014/main" id="{2359FD97-4D3C-5F21-B4D0-D3E152F415DD}"/>
                </a:ext>
                <a:ext uri="{C183D7F6-B498-43B3-948B-1728B52AA6E4}">
                  <adec:decorative xmlns:adec="http://schemas.microsoft.com/office/drawing/2017/decorative" val="1"/>
                </a:ext>
              </a:extLst>
            </p:cNvPr>
            <p:cNvCxnSpPr>
              <a:stCxn id="9" idx="3"/>
              <a:endCxn id="14" idx="1"/>
            </p:cNvCxnSpPr>
            <p:nvPr/>
          </p:nvCxnSpPr>
          <p:spPr>
            <a:xfrm flipV="1">
              <a:off x="8283893" y="1953173"/>
              <a:ext cx="1288982" cy="864614"/>
            </a:xfrm>
            <a:prstGeom prst="straightConnector1">
              <a:avLst/>
            </a:prstGeom>
            <a:noFill/>
            <a:ln w="19050" cap="flat" cmpd="sng">
              <a:solidFill>
                <a:srgbClr val="B51458"/>
              </a:solidFill>
              <a:prstDash val="solid"/>
              <a:round/>
              <a:headEnd type="none" w="med" len="med"/>
              <a:tailEnd type="none" w="med" len="med"/>
            </a:ln>
          </p:spPr>
        </p:cxnSp>
        <p:cxnSp>
          <p:nvCxnSpPr>
            <p:cNvPr id="30" name="Google Shape;204;p19">
              <a:extLst>
                <a:ext uri="{FF2B5EF4-FFF2-40B4-BE49-F238E27FC236}">
                  <a16:creationId xmlns:a16="http://schemas.microsoft.com/office/drawing/2014/main" id="{380D0DCA-5D70-89DE-FDAD-28BE624655DB}"/>
                </a:ext>
                <a:ext uri="{C183D7F6-B498-43B3-948B-1728B52AA6E4}">
                  <adec:decorative xmlns:adec="http://schemas.microsoft.com/office/drawing/2017/decorative" val="1"/>
                </a:ext>
              </a:extLst>
            </p:cNvPr>
            <p:cNvCxnSpPr>
              <a:cxnSpLocks/>
              <a:stCxn id="10" idx="3"/>
              <a:endCxn id="15" idx="1"/>
            </p:cNvCxnSpPr>
            <p:nvPr/>
          </p:nvCxnSpPr>
          <p:spPr>
            <a:xfrm flipV="1">
              <a:off x="9193409" y="3135775"/>
              <a:ext cx="941156" cy="1002014"/>
            </a:xfrm>
            <a:prstGeom prst="straightConnector1">
              <a:avLst/>
            </a:prstGeom>
            <a:noFill/>
            <a:ln w="19050" cap="flat" cmpd="sng">
              <a:solidFill>
                <a:srgbClr val="9B6808"/>
              </a:solidFill>
              <a:prstDash val="solid"/>
              <a:round/>
              <a:headEnd type="none" w="med" len="med"/>
              <a:tailEnd type="none" w="med" len="med"/>
            </a:ln>
          </p:spPr>
        </p:cxnSp>
        <p:cxnSp>
          <p:nvCxnSpPr>
            <p:cNvPr id="31" name="Google Shape;205;p19">
              <a:extLst>
                <a:ext uri="{FF2B5EF4-FFF2-40B4-BE49-F238E27FC236}">
                  <a16:creationId xmlns:a16="http://schemas.microsoft.com/office/drawing/2014/main" id="{0226678F-23C4-D201-897B-5E3456E15707}"/>
                </a:ext>
                <a:ext uri="{C183D7F6-B498-43B3-948B-1728B52AA6E4}">
                  <adec:decorative xmlns:adec="http://schemas.microsoft.com/office/drawing/2017/decorative" val="1"/>
                </a:ext>
              </a:extLst>
            </p:cNvPr>
            <p:cNvCxnSpPr>
              <a:cxnSpLocks/>
            </p:cNvCxnSpPr>
            <p:nvPr/>
          </p:nvCxnSpPr>
          <p:spPr>
            <a:xfrm>
              <a:off x="9115425" y="4410067"/>
              <a:ext cx="1066710" cy="535958"/>
            </a:xfrm>
            <a:prstGeom prst="straightConnector1">
              <a:avLst/>
            </a:prstGeom>
            <a:noFill/>
            <a:ln w="19050" cap="flat" cmpd="sng">
              <a:solidFill>
                <a:srgbClr val="9B6808"/>
              </a:solidFill>
              <a:prstDash val="solid"/>
              <a:round/>
              <a:headEnd type="none" w="med" len="med"/>
              <a:tailEnd type="none" w="med" len="med"/>
            </a:ln>
          </p:spPr>
        </p:cxnSp>
        <p:cxnSp>
          <p:nvCxnSpPr>
            <p:cNvPr id="52" name="Google Shape;204;p19">
              <a:extLst>
                <a:ext uri="{FF2B5EF4-FFF2-40B4-BE49-F238E27FC236}">
                  <a16:creationId xmlns:a16="http://schemas.microsoft.com/office/drawing/2014/main" id="{32120543-B84B-7E82-CF2A-C00B825484D5}"/>
                </a:ext>
                <a:ext uri="{C183D7F6-B498-43B3-948B-1728B52AA6E4}">
                  <adec:decorative xmlns:adec="http://schemas.microsoft.com/office/drawing/2017/decorative" val="1"/>
                </a:ext>
              </a:extLst>
            </p:cNvPr>
            <p:cNvCxnSpPr>
              <a:cxnSpLocks/>
              <a:stCxn id="53" idx="3"/>
              <a:endCxn id="54" idx="1"/>
            </p:cNvCxnSpPr>
            <p:nvPr/>
          </p:nvCxnSpPr>
          <p:spPr>
            <a:xfrm>
              <a:off x="7039264" y="5397769"/>
              <a:ext cx="788603" cy="757390"/>
            </a:xfrm>
            <a:prstGeom prst="straightConnector1">
              <a:avLst/>
            </a:prstGeom>
            <a:noFill/>
            <a:ln w="19050" cap="flat" cmpd="sng">
              <a:solidFill>
                <a:srgbClr val="C580EC"/>
              </a:solidFill>
              <a:prstDash val="solid"/>
              <a:round/>
              <a:headEnd type="none" w="med" len="med"/>
              <a:tailEnd type="none" w="med" len="med"/>
            </a:ln>
          </p:spPr>
        </p:cxnSp>
      </p:grpSp>
      <p:sp>
        <p:nvSpPr>
          <p:cNvPr id="5" name="Google Shape;179;p19" descr="Topic">
            <a:extLst>
              <a:ext uri="{FF2B5EF4-FFF2-40B4-BE49-F238E27FC236}">
                <a16:creationId xmlns:a16="http://schemas.microsoft.com/office/drawing/2014/main" id="{C6DC5AC1-86F9-4166-AE57-48186050BAC5}"/>
              </a:ext>
            </a:extLst>
          </p:cNvPr>
          <p:cNvSpPr/>
          <p:nvPr/>
        </p:nvSpPr>
        <p:spPr>
          <a:xfrm>
            <a:off x="5239480" y="3678252"/>
            <a:ext cx="1845292" cy="1043540"/>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sz="1600" b="1">
                <a:solidFill>
                  <a:schemeClr val="tx1"/>
                </a:solidFill>
                <a:latin typeface="+mj-lt"/>
                <a:ea typeface="Rockwell"/>
                <a:cs typeface="Arial" panose="020B0604020202020204" pitchFamily="34" charset="0"/>
                <a:sym typeface="Montserrat"/>
              </a:rPr>
              <a:t>Performance protocols for musical theatre</a:t>
            </a:r>
            <a:endParaRPr lang="en-AU" sz="1600">
              <a:solidFill>
                <a:schemeClr val="tx1"/>
              </a:solidFill>
              <a:latin typeface="+mj-lt"/>
              <a:ea typeface="Rockwell"/>
              <a:cs typeface="Arial" panose="020B0604020202020204" pitchFamily="34" charset="0"/>
              <a:sym typeface="Rockwell"/>
            </a:endParaRPr>
          </a:p>
        </p:txBody>
      </p:sp>
      <p:sp>
        <p:nvSpPr>
          <p:cNvPr id="7" name="Google Shape;181;p19">
            <a:extLst>
              <a:ext uri="{FF2B5EF4-FFF2-40B4-BE49-F238E27FC236}">
                <a16:creationId xmlns:a16="http://schemas.microsoft.com/office/drawing/2014/main" id="{54D991C1-15F3-1E05-2D0A-DB4BCE4BA0FF}"/>
              </a:ext>
            </a:extLst>
          </p:cNvPr>
          <p:cNvSpPr/>
          <p:nvPr/>
        </p:nvSpPr>
        <p:spPr>
          <a:xfrm>
            <a:off x="4026752" y="2692111"/>
            <a:ext cx="1486191" cy="573947"/>
          </a:xfrm>
          <a:prstGeom prst="roundRect">
            <a:avLst>
              <a:gd name="adj" fmla="val 16667"/>
            </a:avLst>
          </a:prstGeom>
          <a:solidFill>
            <a:srgbClr val="CFEFAB"/>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a:solidFill>
                  <a:schemeClr val="tx1"/>
                </a:solidFill>
                <a:latin typeface="+mn-lt"/>
                <a:ea typeface="Montserrat"/>
                <a:cs typeface="Arial" panose="020B0604020202020204" pitchFamily="34" charset="0"/>
                <a:sym typeface="Montserrat"/>
              </a:rPr>
              <a:t>Spatial awareness</a:t>
            </a:r>
            <a:endParaRPr>
              <a:solidFill>
                <a:schemeClr val="tx1"/>
              </a:solidFill>
              <a:latin typeface="+mn-lt"/>
              <a:ea typeface="Montserrat"/>
              <a:cs typeface="Arial" panose="020B0604020202020204" pitchFamily="34" charset="0"/>
              <a:sym typeface="Montserrat"/>
            </a:endParaRPr>
          </a:p>
        </p:txBody>
      </p:sp>
      <p:sp>
        <p:nvSpPr>
          <p:cNvPr id="12" name="Google Shape;186;p19">
            <a:extLst>
              <a:ext uri="{FF2B5EF4-FFF2-40B4-BE49-F238E27FC236}">
                <a16:creationId xmlns:a16="http://schemas.microsoft.com/office/drawing/2014/main" id="{924FCA4F-6E9A-F4F7-CDEC-4FB0A4C5581E}"/>
              </a:ext>
            </a:extLst>
          </p:cNvPr>
          <p:cNvSpPr/>
          <p:nvPr/>
        </p:nvSpPr>
        <p:spPr>
          <a:xfrm>
            <a:off x="3431735" y="1438586"/>
            <a:ext cx="1486191" cy="766260"/>
          </a:xfrm>
          <a:prstGeom prst="roundRect">
            <a:avLst>
              <a:gd name="adj" fmla="val 16667"/>
            </a:avLst>
          </a:prstGeom>
          <a:solidFill>
            <a:srgbClr val="EDF9DF"/>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Be aware of others in the dance space</a:t>
            </a:r>
            <a:endParaRPr>
              <a:latin typeface="+mn-lt"/>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886F7A80-2FAA-801B-5F21-D6F8114ABFD9}"/>
              </a:ext>
            </a:extLst>
          </p:cNvPr>
          <p:cNvSpPr/>
          <p:nvPr/>
        </p:nvSpPr>
        <p:spPr>
          <a:xfrm>
            <a:off x="655927" y="1816082"/>
            <a:ext cx="1691528" cy="794069"/>
          </a:xfrm>
          <a:prstGeom prst="roundRect">
            <a:avLst>
              <a:gd name="adj" fmla="val 16667"/>
            </a:avLst>
          </a:prstGeom>
          <a:solidFill>
            <a:srgbClr val="EDF9E0"/>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Move safely, especially when using props</a:t>
            </a:r>
            <a:endParaRPr dirty="0">
              <a:latin typeface="+mn-lt"/>
              <a:cs typeface="Arial" panose="020B0604020202020204" pitchFamily="34" charset="0"/>
              <a:sym typeface="Montserrat"/>
            </a:endParaRPr>
          </a:p>
        </p:txBody>
      </p:sp>
      <p:sp>
        <p:nvSpPr>
          <p:cNvPr id="9" name="Google Shape;183;p19">
            <a:extLst>
              <a:ext uri="{FF2B5EF4-FFF2-40B4-BE49-F238E27FC236}">
                <a16:creationId xmlns:a16="http://schemas.microsoft.com/office/drawing/2014/main" id="{85485981-8F39-132A-CE78-09EFE9FEB667}"/>
              </a:ext>
            </a:extLst>
          </p:cNvPr>
          <p:cNvSpPr/>
          <p:nvPr/>
        </p:nvSpPr>
        <p:spPr>
          <a:xfrm>
            <a:off x="6797702" y="2530813"/>
            <a:ext cx="1486191" cy="573947"/>
          </a:xfrm>
          <a:prstGeom prst="roundRect">
            <a:avLst>
              <a:gd name="adj" fmla="val 16667"/>
            </a:avLst>
          </a:prstGeom>
          <a:solidFill>
            <a:srgbClr val="F5A5C3"/>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Being on time and prepared</a:t>
            </a:r>
            <a:endParaRPr>
              <a:latin typeface="+mn-lt"/>
              <a:cs typeface="Arial" panose="020B0604020202020204" pitchFamily="34" charset="0"/>
              <a:sym typeface="Montserrat"/>
            </a:endParaRPr>
          </a:p>
        </p:txBody>
      </p:sp>
      <p:sp>
        <p:nvSpPr>
          <p:cNvPr id="13" name="Google Shape;187;p19">
            <a:extLst>
              <a:ext uri="{FF2B5EF4-FFF2-40B4-BE49-F238E27FC236}">
                <a16:creationId xmlns:a16="http://schemas.microsoft.com/office/drawing/2014/main" id="{572A8F09-5DBD-9213-401A-7C1E5F76C39F}"/>
              </a:ext>
            </a:extLst>
          </p:cNvPr>
          <p:cNvSpPr/>
          <p:nvPr/>
        </p:nvSpPr>
        <p:spPr>
          <a:xfrm>
            <a:off x="7274076" y="1053682"/>
            <a:ext cx="1735378" cy="974104"/>
          </a:xfrm>
          <a:prstGeom prst="roundRect">
            <a:avLst>
              <a:gd name="adj" fmla="val 16667"/>
            </a:avLst>
          </a:prstGeom>
          <a:solidFill>
            <a:schemeClr val="accent6"/>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Change of clothes, water bottle and shoes (If needed)</a:t>
            </a:r>
            <a:endParaRPr>
              <a:latin typeface="+mn-lt"/>
              <a:cs typeface="Arial" panose="020B0604020202020204" pitchFamily="34" charset="0"/>
              <a:sym typeface="Montserrat"/>
            </a:endParaRPr>
          </a:p>
        </p:txBody>
      </p:sp>
      <p:sp>
        <p:nvSpPr>
          <p:cNvPr id="14" name="Google Shape;188;p19">
            <a:extLst>
              <a:ext uri="{FF2B5EF4-FFF2-40B4-BE49-F238E27FC236}">
                <a16:creationId xmlns:a16="http://schemas.microsoft.com/office/drawing/2014/main" id="{C5EEBE8E-98A6-89CE-6C9E-F54C046573C0}"/>
              </a:ext>
            </a:extLst>
          </p:cNvPr>
          <p:cNvSpPr/>
          <p:nvPr/>
        </p:nvSpPr>
        <p:spPr>
          <a:xfrm>
            <a:off x="9572875" y="1666199"/>
            <a:ext cx="1486191" cy="573947"/>
          </a:xfrm>
          <a:prstGeom prst="roundRect">
            <a:avLst>
              <a:gd name="adj" fmla="val 16667"/>
            </a:avLst>
          </a:prstGeom>
          <a:solidFill>
            <a:schemeClr val="accent6"/>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Arrive on time</a:t>
            </a:r>
            <a:endParaRPr>
              <a:latin typeface="+mn-lt"/>
              <a:cs typeface="Arial" panose="020B0604020202020204" pitchFamily="34" charset="0"/>
              <a:sym typeface="Montserrat"/>
            </a:endParaRPr>
          </a:p>
        </p:txBody>
      </p:sp>
      <p:sp>
        <p:nvSpPr>
          <p:cNvPr id="8" name="Google Shape;182;p19">
            <a:extLst>
              <a:ext uri="{FF2B5EF4-FFF2-40B4-BE49-F238E27FC236}">
                <a16:creationId xmlns:a16="http://schemas.microsoft.com/office/drawing/2014/main" id="{80B0DB4A-D0EA-5A6F-01A4-98FD5E599D6E}"/>
              </a:ext>
            </a:extLst>
          </p:cNvPr>
          <p:cNvSpPr/>
          <p:nvPr/>
        </p:nvSpPr>
        <p:spPr>
          <a:xfrm>
            <a:off x="3050372" y="4047531"/>
            <a:ext cx="1486191" cy="752184"/>
          </a:xfrm>
          <a:prstGeom prst="roundRect">
            <a:avLst>
              <a:gd name="adj" fmla="val 16667"/>
            </a:avLst>
          </a:prstGeom>
          <a:solidFill>
            <a:srgbClr val="B7E9F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Respectful and kind interactions</a:t>
            </a:r>
            <a:endParaRPr>
              <a:latin typeface="+mn-lt"/>
              <a:cs typeface="Arial" panose="020B0604020202020204" pitchFamily="34" charset="0"/>
              <a:sym typeface="Montserrat"/>
            </a:endParaRPr>
          </a:p>
        </p:txBody>
      </p:sp>
      <p:sp>
        <p:nvSpPr>
          <p:cNvPr id="18" name="Google Shape;192;p19">
            <a:extLst>
              <a:ext uri="{FF2B5EF4-FFF2-40B4-BE49-F238E27FC236}">
                <a16:creationId xmlns:a16="http://schemas.microsoft.com/office/drawing/2014/main" id="{2A5C7E17-BE88-D493-AB29-59DAC71D093D}"/>
              </a:ext>
            </a:extLst>
          </p:cNvPr>
          <p:cNvSpPr/>
          <p:nvPr/>
        </p:nvSpPr>
        <p:spPr>
          <a:xfrm>
            <a:off x="655926" y="3740754"/>
            <a:ext cx="1486191" cy="794069"/>
          </a:xfrm>
          <a:prstGeom prst="roundRect">
            <a:avLst>
              <a:gd name="adj" fmla="val 16667"/>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Listen to and value feedback</a:t>
            </a:r>
            <a:endParaRPr>
              <a:latin typeface="+mn-lt"/>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24E75ABB-2489-B558-167B-0F524137C3C6}"/>
              </a:ext>
            </a:extLst>
          </p:cNvPr>
          <p:cNvSpPr/>
          <p:nvPr/>
        </p:nvSpPr>
        <p:spPr>
          <a:xfrm>
            <a:off x="736607" y="5172076"/>
            <a:ext cx="1732706" cy="1074614"/>
          </a:xfrm>
          <a:prstGeom prst="roundRect">
            <a:avLst>
              <a:gd name="adj" fmla="val 16667"/>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Give feedback using kind and positive language</a:t>
            </a:r>
            <a:endParaRPr>
              <a:latin typeface="+mn-lt"/>
              <a:cs typeface="Arial" panose="020B0604020202020204" pitchFamily="34" charset="0"/>
              <a:sym typeface="Montserrat"/>
            </a:endParaRPr>
          </a:p>
        </p:txBody>
      </p:sp>
      <p:sp>
        <p:nvSpPr>
          <p:cNvPr id="10" name="Google Shape;184;p19">
            <a:extLst>
              <a:ext uri="{FF2B5EF4-FFF2-40B4-BE49-F238E27FC236}">
                <a16:creationId xmlns:a16="http://schemas.microsoft.com/office/drawing/2014/main" id="{B428736B-57AA-6D68-D1B6-2095A5F7F4A8}"/>
              </a:ext>
            </a:extLst>
          </p:cNvPr>
          <p:cNvSpPr/>
          <p:nvPr/>
        </p:nvSpPr>
        <p:spPr>
          <a:xfrm>
            <a:off x="7676805" y="3740754"/>
            <a:ext cx="1516604" cy="794069"/>
          </a:xfrm>
          <a:prstGeom prst="roundRect">
            <a:avLst>
              <a:gd name="adj" fmla="val 16667"/>
            </a:avLst>
          </a:prstGeom>
          <a:solidFill>
            <a:srgbClr val="F5CF8B"/>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Responsibility to remember dances</a:t>
            </a:r>
            <a:endParaRPr dirty="0">
              <a:latin typeface="+mn-lt"/>
              <a:cs typeface="Arial" panose="020B0604020202020204" pitchFamily="34" charset="0"/>
              <a:sym typeface="Montserrat"/>
            </a:endParaRPr>
          </a:p>
        </p:txBody>
      </p:sp>
      <p:sp>
        <p:nvSpPr>
          <p:cNvPr id="15" name="Google Shape;189;p19">
            <a:extLst>
              <a:ext uri="{FF2B5EF4-FFF2-40B4-BE49-F238E27FC236}">
                <a16:creationId xmlns:a16="http://schemas.microsoft.com/office/drawing/2014/main" id="{AD195A37-F0D9-AD42-8790-A4FE7D055679}"/>
              </a:ext>
            </a:extLst>
          </p:cNvPr>
          <p:cNvSpPr/>
          <p:nvPr/>
        </p:nvSpPr>
        <p:spPr>
          <a:xfrm>
            <a:off x="10134565" y="2692112"/>
            <a:ext cx="1709435" cy="887326"/>
          </a:xfrm>
          <a:prstGeom prst="roundRect">
            <a:avLst>
              <a:gd name="adj" fmla="val 16667"/>
            </a:avLst>
          </a:prstGeom>
          <a:solidFill>
            <a:srgbClr val="FAE6C2"/>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Listen and actively participate in class</a:t>
            </a:r>
            <a:endParaRPr dirty="0">
              <a:latin typeface="+mn-lt"/>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FEFF7A94-B37C-8D3E-8D76-BEF5A8B4A980}"/>
              </a:ext>
            </a:extLst>
          </p:cNvPr>
          <p:cNvSpPr/>
          <p:nvPr/>
        </p:nvSpPr>
        <p:spPr>
          <a:xfrm>
            <a:off x="10134565" y="4654611"/>
            <a:ext cx="1699910" cy="940735"/>
          </a:xfrm>
          <a:prstGeom prst="roundRect">
            <a:avLst>
              <a:gd name="adj" fmla="val 16667"/>
            </a:avLst>
          </a:prstGeom>
          <a:solidFill>
            <a:srgbClr val="FAE6C2"/>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Revise sequences and dances in own time</a:t>
            </a:r>
            <a:endParaRPr dirty="0">
              <a:latin typeface="+mn-lt"/>
              <a:cs typeface="Arial" panose="020B0604020202020204" pitchFamily="34" charset="0"/>
              <a:sym typeface="Montserrat"/>
            </a:endParaRPr>
          </a:p>
        </p:txBody>
      </p:sp>
      <p:sp>
        <p:nvSpPr>
          <p:cNvPr id="53" name="Google Shape;184;p19">
            <a:extLst>
              <a:ext uri="{FF2B5EF4-FFF2-40B4-BE49-F238E27FC236}">
                <a16:creationId xmlns:a16="http://schemas.microsoft.com/office/drawing/2014/main" id="{14ADC974-E848-05A0-AFF4-AD95D62AA929}"/>
              </a:ext>
            </a:extLst>
          </p:cNvPr>
          <p:cNvSpPr/>
          <p:nvPr/>
        </p:nvSpPr>
        <p:spPr>
          <a:xfrm>
            <a:off x="5553073" y="5110795"/>
            <a:ext cx="1486191" cy="573947"/>
          </a:xfrm>
          <a:prstGeom prst="roundRect">
            <a:avLst>
              <a:gd name="adj" fmla="val 16667"/>
            </a:avLst>
          </a:prstGeom>
          <a:solidFill>
            <a:srgbClr val="CF96EE"/>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Keep the dance space clear</a:t>
            </a:r>
            <a:endParaRPr>
              <a:latin typeface="+mn-lt"/>
              <a:cs typeface="Arial" panose="020B0604020202020204" pitchFamily="34" charset="0"/>
              <a:sym typeface="Montserrat"/>
            </a:endParaRPr>
          </a:p>
        </p:txBody>
      </p:sp>
      <p:sp>
        <p:nvSpPr>
          <p:cNvPr id="54" name="Google Shape;189;p19">
            <a:extLst>
              <a:ext uri="{FF2B5EF4-FFF2-40B4-BE49-F238E27FC236}">
                <a16:creationId xmlns:a16="http://schemas.microsoft.com/office/drawing/2014/main" id="{97344D18-E2DA-0539-7CAF-E348B5DC3BF9}"/>
              </a:ext>
            </a:extLst>
          </p:cNvPr>
          <p:cNvSpPr/>
          <p:nvPr/>
        </p:nvSpPr>
        <p:spPr>
          <a:xfrm>
            <a:off x="7827867" y="5776655"/>
            <a:ext cx="1639983" cy="757008"/>
          </a:xfrm>
          <a:prstGeom prst="roundRect">
            <a:avLst>
              <a:gd name="adj" fmla="val 16667"/>
            </a:avLst>
          </a:prstGeom>
          <a:solidFill>
            <a:srgbClr val="E5C6F6"/>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Keep classroom items tidy and to the side</a:t>
            </a:r>
            <a:endParaRPr>
              <a:latin typeface="+mn-lt"/>
              <a:cs typeface="Arial" panose="020B0604020202020204" pitchFamily="34" charset="0"/>
              <a:sym typeface="Montserrat"/>
            </a:endParaRPr>
          </a:p>
        </p:txBody>
      </p:sp>
      <p:sp>
        <p:nvSpPr>
          <p:cNvPr id="55" name="Google Shape;190;p19">
            <a:extLst>
              <a:ext uri="{FF2B5EF4-FFF2-40B4-BE49-F238E27FC236}">
                <a16:creationId xmlns:a16="http://schemas.microsoft.com/office/drawing/2014/main" id="{D5EF956A-F30B-C535-8C2D-A02AE6693F81}"/>
              </a:ext>
            </a:extLst>
          </p:cNvPr>
          <p:cNvSpPr/>
          <p:nvPr/>
        </p:nvSpPr>
        <p:spPr>
          <a:xfrm>
            <a:off x="3671404" y="6000543"/>
            <a:ext cx="1486191" cy="573947"/>
          </a:xfrm>
          <a:prstGeom prst="roundRect">
            <a:avLst>
              <a:gd name="adj" fmla="val 16667"/>
            </a:avLst>
          </a:prstGeom>
          <a:solidFill>
            <a:srgbClr val="E5C6F6"/>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Put bags away or to the side</a:t>
            </a:r>
            <a:endParaRPr>
              <a:latin typeface="+mn-l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DD9F5D48-AFDC-B495-D310-84D2DFA7CC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33919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E14AB-F172-D739-0EC0-A351C4D281E2}"/>
              </a:ext>
            </a:extLst>
          </p:cNvPr>
          <p:cNvSpPr>
            <a:spLocks noGrp="1"/>
          </p:cNvSpPr>
          <p:nvPr>
            <p:ph type="title"/>
          </p:nvPr>
        </p:nvSpPr>
        <p:spPr/>
        <p:txBody>
          <a:bodyPr/>
          <a:lstStyle/>
          <a:p>
            <a:r>
              <a:rPr lang="en-AU" dirty="0"/>
              <a:t>1.6a – technique class exploring a musical template</a:t>
            </a:r>
          </a:p>
        </p:txBody>
      </p:sp>
      <p:sp>
        <p:nvSpPr>
          <p:cNvPr id="14" name="Text Placeholder 3">
            <a:extLst>
              <a:ext uri="{FF2B5EF4-FFF2-40B4-BE49-F238E27FC236}">
                <a16:creationId xmlns:a16="http://schemas.microsoft.com/office/drawing/2014/main" id="{C312AE55-69B5-AE2E-0423-5745A0A19F22}"/>
              </a:ext>
            </a:extLst>
          </p:cNvPr>
          <p:cNvSpPr>
            <a:spLocks noGrp="1"/>
          </p:cNvSpPr>
          <p:nvPr>
            <p:ph type="body" sz="quarter" idx="18"/>
          </p:nvPr>
        </p:nvSpPr>
        <p:spPr>
          <a:xfrm>
            <a:off x="360000" y="982520"/>
            <a:ext cx="11483998" cy="310015"/>
          </a:xfrm>
        </p:spPr>
        <p:txBody>
          <a:bodyPr/>
          <a:lstStyle/>
          <a:p>
            <a:r>
              <a:rPr lang="en-AU" dirty="0"/>
              <a:t>Introduction to a musical template</a:t>
            </a:r>
          </a:p>
        </p:txBody>
      </p:sp>
      <p:sp>
        <p:nvSpPr>
          <p:cNvPr id="6" name="Rectangle: Rounded Corners 5">
            <a:extLst>
              <a:ext uri="{FF2B5EF4-FFF2-40B4-BE49-F238E27FC236}">
                <a16:creationId xmlns:a16="http://schemas.microsoft.com/office/drawing/2014/main" id="{2027B6F0-130B-9849-6F57-4689D67375E7}"/>
              </a:ext>
            </a:extLst>
          </p:cNvPr>
          <p:cNvSpPr/>
          <p:nvPr/>
        </p:nvSpPr>
        <p:spPr>
          <a:xfrm>
            <a:off x="348000" y="1593521"/>
            <a:ext cx="11483999" cy="695419"/>
          </a:xfrm>
          <a:prstGeom prst="round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[Musical title]</a:t>
            </a:r>
          </a:p>
        </p:txBody>
      </p:sp>
      <p:sp>
        <p:nvSpPr>
          <p:cNvPr id="11" name="TextBox 10">
            <a:extLst>
              <a:ext uri="{FF2B5EF4-FFF2-40B4-BE49-F238E27FC236}">
                <a16:creationId xmlns:a16="http://schemas.microsoft.com/office/drawing/2014/main" id="{B20188AF-EBA7-65D7-0CC0-6A7C26FE75AF}"/>
              </a:ext>
            </a:extLst>
          </p:cNvPr>
          <p:cNvSpPr txBox="1"/>
          <p:nvPr/>
        </p:nvSpPr>
        <p:spPr>
          <a:xfrm>
            <a:off x="348000" y="3061785"/>
            <a:ext cx="3035515" cy="2229128"/>
          </a:xfrm>
          <a:prstGeom prst="rect">
            <a:avLst/>
          </a:prstGeom>
          <a:noFill/>
        </p:spPr>
        <p:txBody>
          <a:bodyPr wrap="square" lIns="0" tIns="0" rIns="0" bIns="0" rtlCol="0" anchor="ctr" anchorCtr="1">
            <a:noAutofit/>
          </a:bodyPr>
          <a:lstStyle/>
          <a:p>
            <a:pPr algn="l"/>
            <a:r>
              <a:rPr lang="en-AU" sz="1800" dirty="0"/>
              <a:t>[Insert video sample link]</a:t>
            </a:r>
          </a:p>
        </p:txBody>
      </p:sp>
      <p:sp>
        <p:nvSpPr>
          <p:cNvPr id="7" name="Rectangle: Rounded Corners 6">
            <a:extLst>
              <a:ext uri="{FF2B5EF4-FFF2-40B4-BE49-F238E27FC236}">
                <a16:creationId xmlns:a16="http://schemas.microsoft.com/office/drawing/2014/main" id="{C9D06DB8-74C0-48D4-1830-E75BFBF6E7A8}"/>
              </a:ext>
              <a:ext uri="{C183D7F6-B498-43B3-948B-1728B52AA6E4}">
                <adec:decorative xmlns:adec="http://schemas.microsoft.com/office/drawing/2017/decorative" val="0"/>
              </a:ext>
            </a:extLst>
          </p:cNvPr>
          <p:cNvSpPr/>
          <p:nvPr/>
        </p:nvSpPr>
        <p:spPr>
          <a:xfrm>
            <a:off x="3921760" y="2579356"/>
            <a:ext cx="4036928" cy="3756690"/>
          </a:xfrm>
          <a:prstGeom prst="roundRect">
            <a:avLst>
              <a:gd name="adj" fmla="val 5234"/>
            </a:avLst>
          </a:prstGeom>
          <a:ln>
            <a:noFill/>
          </a:ln>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[Musical narrative</a:t>
            </a:r>
            <a:br>
              <a:rPr lang="en-AU" dirty="0"/>
            </a:br>
            <a:r>
              <a:rPr lang="en-AU" dirty="0"/>
              <a:t>key moments]</a:t>
            </a:r>
          </a:p>
        </p:txBody>
      </p:sp>
      <p:sp>
        <p:nvSpPr>
          <p:cNvPr id="4" name="Rectangle: Rounded Corners 3">
            <a:extLst>
              <a:ext uri="{FF2B5EF4-FFF2-40B4-BE49-F238E27FC236}">
                <a16:creationId xmlns:a16="http://schemas.microsoft.com/office/drawing/2014/main" id="{624F81C3-2A28-869C-EFC8-CB96F4AEAF77}"/>
              </a:ext>
            </a:extLst>
          </p:cNvPr>
          <p:cNvSpPr/>
          <p:nvPr/>
        </p:nvSpPr>
        <p:spPr>
          <a:xfrm>
            <a:off x="4931176" y="2580971"/>
            <a:ext cx="2018097" cy="417521"/>
          </a:xfrm>
          <a:prstGeom prst="roundRect">
            <a:avLst/>
          </a:prstGeom>
          <a:solidFill>
            <a:schemeClr val="accent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Narrative</a:t>
            </a:r>
          </a:p>
        </p:txBody>
      </p:sp>
      <p:sp>
        <p:nvSpPr>
          <p:cNvPr id="8" name="Rectangle: Rounded Corners 7">
            <a:extLst>
              <a:ext uri="{FF2B5EF4-FFF2-40B4-BE49-F238E27FC236}">
                <a16:creationId xmlns:a16="http://schemas.microsoft.com/office/drawing/2014/main" id="{9FADFA6E-7A67-FC65-3177-6B1F71326ACE}"/>
              </a:ext>
            </a:extLst>
          </p:cNvPr>
          <p:cNvSpPr/>
          <p:nvPr/>
        </p:nvSpPr>
        <p:spPr>
          <a:xfrm>
            <a:off x="8496934" y="2524125"/>
            <a:ext cx="3335065" cy="3756690"/>
          </a:xfrm>
          <a:prstGeom prst="roundRect">
            <a:avLst>
              <a:gd name="adj" fmla="val 4204"/>
            </a:avLst>
          </a:prstGeom>
          <a:ln>
            <a:noFill/>
          </a:ln>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accent1"/>
                </a:solidFill>
              </a:rPr>
              <a:t>[Character list]</a:t>
            </a:r>
          </a:p>
        </p:txBody>
      </p:sp>
      <p:sp>
        <p:nvSpPr>
          <p:cNvPr id="13" name="Rectangle: Rounded Corners 12">
            <a:extLst>
              <a:ext uri="{FF2B5EF4-FFF2-40B4-BE49-F238E27FC236}">
                <a16:creationId xmlns:a16="http://schemas.microsoft.com/office/drawing/2014/main" id="{0314DDD1-E160-E06F-D681-EF48B3FF47DF}"/>
              </a:ext>
            </a:extLst>
          </p:cNvPr>
          <p:cNvSpPr/>
          <p:nvPr/>
        </p:nvSpPr>
        <p:spPr>
          <a:xfrm>
            <a:off x="9155418" y="2524125"/>
            <a:ext cx="2018097" cy="417521"/>
          </a:xfrm>
          <a:prstGeom prst="roundRect">
            <a:avLst/>
          </a:prstGeom>
          <a:solidFill>
            <a:schemeClr val="accent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Characters</a:t>
            </a:r>
          </a:p>
        </p:txBody>
      </p:sp>
      <p:sp>
        <p:nvSpPr>
          <p:cNvPr id="9" name="Rectangle: Rounded Corners 8">
            <a:extLst>
              <a:ext uri="{FF2B5EF4-FFF2-40B4-BE49-F238E27FC236}">
                <a16:creationId xmlns:a16="http://schemas.microsoft.com/office/drawing/2014/main" id="{D7AE1211-119C-94B1-F91E-0F43D8A87A2F}"/>
              </a:ext>
              <a:ext uri="{C183D7F6-B498-43B3-948B-1728B52AA6E4}">
                <adec:decorative xmlns:adec="http://schemas.microsoft.com/office/drawing/2017/decorative" val="1"/>
              </a:ext>
            </a:extLst>
          </p:cNvPr>
          <p:cNvSpPr/>
          <p:nvPr/>
        </p:nvSpPr>
        <p:spPr>
          <a:xfrm>
            <a:off x="348001" y="3061785"/>
            <a:ext cx="3035514" cy="2229129"/>
          </a:xfrm>
          <a:prstGeom prst="roundRect">
            <a:avLst>
              <a:gd name="adj" fmla="val 6723"/>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01F9E93E-3304-CA86-4896-1CA55C4A9B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4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4CF7-D86B-234E-B9F9-DE94DBE00E73}"/>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358D9E53-C2DA-899A-BB37-1860583A15F3}"/>
              </a:ext>
              <a:ext uri="{C183D7F6-B498-43B3-948B-1728B52AA6E4}">
                <adec:decorative xmlns:adec="http://schemas.microsoft.com/office/drawing/2017/decorative" val="1"/>
              </a:ext>
            </a:extLst>
          </p:cNvPr>
          <p:cNvGrpSpPr/>
          <p:nvPr/>
        </p:nvGrpSpPr>
        <p:grpSpPr>
          <a:xfrm>
            <a:off x="1060075" y="3196865"/>
            <a:ext cx="9533207" cy="1309684"/>
            <a:chOff x="1057274" y="3375495"/>
            <a:chExt cx="9801226" cy="1363188"/>
          </a:xfrm>
          <a:solidFill>
            <a:schemeClr val="tx2"/>
          </a:solidFill>
          <a:effectLst/>
        </p:grpSpPr>
        <p:sp>
          <p:nvSpPr>
            <p:cNvPr id="18" name="Arrow: Bent-Up 17">
              <a:extLst>
                <a:ext uri="{FF2B5EF4-FFF2-40B4-BE49-F238E27FC236}">
                  <a16:creationId xmlns:a16="http://schemas.microsoft.com/office/drawing/2014/main" id="{AF037F27-0701-80A8-7B11-1D8017CADC87}"/>
                </a:ext>
              </a:extLst>
            </p:cNvPr>
            <p:cNvSpPr/>
            <p:nvPr/>
          </p:nvSpPr>
          <p:spPr>
            <a:xfrm rot="10800000">
              <a:off x="1057274" y="3954771"/>
              <a:ext cx="9801226" cy="783912"/>
            </a:xfrm>
            <a:prstGeom prst="bentUpArrow">
              <a:avLst/>
            </a:prstGeom>
            <a:grp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a:extLst>
                <a:ext uri="{FF2B5EF4-FFF2-40B4-BE49-F238E27FC236}">
                  <a16:creationId xmlns:a16="http://schemas.microsoft.com/office/drawing/2014/main" id="{AFE76284-64B0-FDE3-F589-B3B8F8AF800E}"/>
                </a:ext>
              </a:extLst>
            </p:cNvPr>
            <p:cNvCxnSpPr>
              <a:cxnSpLocks/>
            </p:cNvCxnSpPr>
            <p:nvPr/>
          </p:nvCxnSpPr>
          <p:spPr>
            <a:xfrm flipV="1">
              <a:off x="10835779" y="3375495"/>
              <a:ext cx="0" cy="783215"/>
            </a:xfrm>
            <a:prstGeom prst="line">
              <a:avLst/>
            </a:prstGeom>
            <a:grpFill/>
            <a:ln w="193675">
              <a:solidFill>
                <a:schemeClr val="tx2"/>
              </a:solidFill>
            </a:ln>
          </p:spPr>
          <p:style>
            <a:lnRef idx="3">
              <a:schemeClr val="accent1"/>
            </a:lnRef>
            <a:fillRef idx="0">
              <a:schemeClr val="accent1"/>
            </a:fillRef>
            <a:effectRef idx="2">
              <a:schemeClr val="accent1"/>
            </a:effectRef>
            <a:fontRef idx="minor">
              <a:schemeClr val="tx1"/>
            </a:fontRef>
          </p:style>
        </p:cxnSp>
      </p:grpSp>
      <p:sp>
        <p:nvSpPr>
          <p:cNvPr id="3" name="Title 2">
            <a:extLst>
              <a:ext uri="{FF2B5EF4-FFF2-40B4-BE49-F238E27FC236}">
                <a16:creationId xmlns:a16="http://schemas.microsoft.com/office/drawing/2014/main" id="{706B7D8C-E67D-12A1-AE14-1867D9E5EB66}"/>
              </a:ext>
            </a:extLst>
          </p:cNvPr>
          <p:cNvSpPr>
            <a:spLocks noGrp="1"/>
          </p:cNvSpPr>
          <p:nvPr>
            <p:ph type="title"/>
          </p:nvPr>
        </p:nvSpPr>
        <p:spPr/>
        <p:txBody>
          <a:bodyPr/>
          <a:lstStyle/>
          <a:p>
            <a:r>
              <a:rPr lang="en-AU" dirty="0"/>
              <a:t>1.6b – technique class exploring a musical  </a:t>
            </a:r>
          </a:p>
        </p:txBody>
      </p:sp>
      <p:sp>
        <p:nvSpPr>
          <p:cNvPr id="4" name="Text Placeholder 3">
            <a:extLst>
              <a:ext uri="{FF2B5EF4-FFF2-40B4-BE49-F238E27FC236}">
                <a16:creationId xmlns:a16="http://schemas.microsoft.com/office/drawing/2014/main" id="{1186E8DF-FAA3-A8C0-A861-C92B165D1DDF}"/>
              </a:ext>
            </a:extLst>
          </p:cNvPr>
          <p:cNvSpPr>
            <a:spLocks noGrp="1"/>
          </p:cNvSpPr>
          <p:nvPr>
            <p:ph type="body" sz="quarter" idx="18"/>
          </p:nvPr>
        </p:nvSpPr>
        <p:spPr/>
        <p:txBody>
          <a:bodyPr/>
          <a:lstStyle/>
          <a:p>
            <a:r>
              <a:rPr lang="en-AU" dirty="0"/>
              <a:t>Class structure with soundtrack planning to explore the narrative/story template</a:t>
            </a:r>
          </a:p>
        </p:txBody>
      </p:sp>
      <p:sp>
        <p:nvSpPr>
          <p:cNvPr id="6" name="Rectangle: Rounded Corners 5">
            <a:extLst>
              <a:ext uri="{FF2B5EF4-FFF2-40B4-BE49-F238E27FC236}">
                <a16:creationId xmlns:a16="http://schemas.microsoft.com/office/drawing/2014/main" id="{760BE916-680A-00D7-DB05-D75F2227E3BA}"/>
              </a:ext>
            </a:extLst>
          </p:cNvPr>
          <p:cNvSpPr/>
          <p:nvPr/>
        </p:nvSpPr>
        <p:spPr>
          <a:xfrm>
            <a:off x="374285" y="2038353"/>
            <a:ext cx="20097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dirty="0"/>
              <a:t>Introduction to musical</a:t>
            </a:r>
          </a:p>
        </p:txBody>
      </p:sp>
      <p:sp>
        <p:nvSpPr>
          <p:cNvPr id="14" name="Arrow: Right 13">
            <a:extLst>
              <a:ext uri="{FF2B5EF4-FFF2-40B4-BE49-F238E27FC236}">
                <a16:creationId xmlns:a16="http://schemas.microsoft.com/office/drawing/2014/main" id="{D3260419-0C9E-A156-912D-1662CE8C8414}"/>
              </a:ext>
              <a:ext uri="{C183D7F6-B498-43B3-948B-1728B52AA6E4}">
                <adec:decorative xmlns:adec="http://schemas.microsoft.com/office/drawing/2017/decorative" val="1"/>
              </a:ext>
            </a:extLst>
          </p:cNvPr>
          <p:cNvSpPr/>
          <p:nvPr/>
        </p:nvSpPr>
        <p:spPr>
          <a:xfrm>
            <a:off x="2962275" y="2409825"/>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descr="Warm up Song:">
            <a:extLst>
              <a:ext uri="{FF2B5EF4-FFF2-40B4-BE49-F238E27FC236}">
                <a16:creationId xmlns:a16="http://schemas.microsoft.com/office/drawing/2014/main" id="{28ECF979-1814-A8DD-F7AB-180ADE10CF56}"/>
              </a:ext>
            </a:extLst>
          </p:cNvPr>
          <p:cNvGrpSpPr/>
          <p:nvPr/>
        </p:nvGrpSpPr>
        <p:grpSpPr>
          <a:xfrm>
            <a:off x="4924255" y="1440481"/>
            <a:ext cx="2009775" cy="2064720"/>
            <a:chOff x="4924255" y="1440481"/>
            <a:chExt cx="2009775" cy="2064720"/>
          </a:xfrm>
        </p:grpSpPr>
        <p:sp>
          <p:nvSpPr>
            <p:cNvPr id="10" name="Rectangle: Rounded Corners 9">
              <a:extLst>
                <a:ext uri="{FF2B5EF4-FFF2-40B4-BE49-F238E27FC236}">
                  <a16:creationId xmlns:a16="http://schemas.microsoft.com/office/drawing/2014/main" id="{D4B1347C-5ED6-4B50-E8E3-751CA580C6DA}"/>
                </a:ext>
              </a:extLst>
            </p:cNvPr>
            <p:cNvSpPr/>
            <p:nvPr/>
          </p:nvSpPr>
          <p:spPr>
            <a:xfrm>
              <a:off x="4924255" y="2028826"/>
              <a:ext cx="20097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a:t>Song:</a:t>
              </a:r>
            </a:p>
          </p:txBody>
        </p:sp>
        <p:sp>
          <p:nvSpPr>
            <p:cNvPr id="5" name="Rectangle: Rounded Corners 4">
              <a:extLst>
                <a:ext uri="{FF2B5EF4-FFF2-40B4-BE49-F238E27FC236}">
                  <a16:creationId xmlns:a16="http://schemas.microsoft.com/office/drawing/2014/main" id="{EE97A351-021C-827D-281F-4758AB0C1DA6}"/>
                </a:ext>
              </a:extLst>
            </p:cNvPr>
            <p:cNvSpPr/>
            <p:nvPr/>
          </p:nvSpPr>
          <p:spPr>
            <a:xfrm>
              <a:off x="5146822" y="1440481"/>
              <a:ext cx="1564639" cy="753145"/>
            </a:xfrm>
            <a:prstGeom prst="round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a:solidFill>
                    <a:schemeClr val="accent1"/>
                  </a:solidFill>
                </a:rPr>
                <a:t>Warm-up</a:t>
              </a:r>
            </a:p>
          </p:txBody>
        </p:sp>
      </p:grpSp>
      <p:sp>
        <p:nvSpPr>
          <p:cNvPr id="15" name="Arrow: Right 14">
            <a:extLst>
              <a:ext uri="{FF2B5EF4-FFF2-40B4-BE49-F238E27FC236}">
                <a16:creationId xmlns:a16="http://schemas.microsoft.com/office/drawing/2014/main" id="{3595642C-EF82-51BE-2351-D6E095315616}"/>
              </a:ext>
              <a:ext uri="{C183D7F6-B498-43B3-948B-1728B52AA6E4}">
                <adec:decorative xmlns:adec="http://schemas.microsoft.com/office/drawing/2017/decorative" val="1"/>
              </a:ext>
            </a:extLst>
          </p:cNvPr>
          <p:cNvSpPr/>
          <p:nvPr/>
        </p:nvSpPr>
        <p:spPr>
          <a:xfrm>
            <a:off x="7610475" y="2409825"/>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descr="Centre exercise(s) Song:">
            <a:extLst>
              <a:ext uri="{FF2B5EF4-FFF2-40B4-BE49-F238E27FC236}">
                <a16:creationId xmlns:a16="http://schemas.microsoft.com/office/drawing/2014/main" id="{F8281575-2A1E-199B-FAA5-DCEF0617A2FD}"/>
              </a:ext>
            </a:extLst>
          </p:cNvPr>
          <p:cNvGrpSpPr/>
          <p:nvPr/>
        </p:nvGrpSpPr>
        <p:grpSpPr>
          <a:xfrm>
            <a:off x="9305726" y="1399872"/>
            <a:ext cx="2267146" cy="2033893"/>
            <a:chOff x="9305726" y="1399872"/>
            <a:chExt cx="2267146" cy="2033893"/>
          </a:xfrm>
        </p:grpSpPr>
        <p:sp>
          <p:nvSpPr>
            <p:cNvPr id="11" name="Rectangle: Rounded Corners 10">
              <a:extLst>
                <a:ext uri="{FF2B5EF4-FFF2-40B4-BE49-F238E27FC236}">
                  <a16:creationId xmlns:a16="http://schemas.microsoft.com/office/drawing/2014/main" id="{3594AA5E-9A46-3998-733C-51CFC6068C3B}"/>
                </a:ext>
              </a:extLst>
            </p:cNvPr>
            <p:cNvSpPr/>
            <p:nvPr/>
          </p:nvSpPr>
          <p:spPr>
            <a:xfrm>
              <a:off x="9474225" y="1957390"/>
              <a:ext cx="20097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a:t>Song:</a:t>
              </a:r>
            </a:p>
          </p:txBody>
        </p:sp>
        <p:sp>
          <p:nvSpPr>
            <p:cNvPr id="7" name="Rectangle: Rounded Corners 6">
              <a:extLst>
                <a:ext uri="{FF2B5EF4-FFF2-40B4-BE49-F238E27FC236}">
                  <a16:creationId xmlns:a16="http://schemas.microsoft.com/office/drawing/2014/main" id="{58F7C142-97E5-5391-CFBF-2A90531676F1}"/>
                </a:ext>
              </a:extLst>
            </p:cNvPr>
            <p:cNvSpPr/>
            <p:nvPr/>
          </p:nvSpPr>
          <p:spPr>
            <a:xfrm>
              <a:off x="9305726" y="1399872"/>
              <a:ext cx="2267146" cy="753145"/>
            </a:xfrm>
            <a:prstGeom prst="round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dirty="0">
                  <a:solidFill>
                    <a:schemeClr val="accent1"/>
                  </a:solidFill>
                </a:rPr>
                <a:t>Centre exercise(s)</a:t>
              </a:r>
            </a:p>
          </p:txBody>
        </p:sp>
      </p:grpSp>
      <p:grpSp>
        <p:nvGrpSpPr>
          <p:cNvPr id="22" name="Group 21" descr="Locomotor exercise(s) Song:">
            <a:extLst>
              <a:ext uri="{FF2B5EF4-FFF2-40B4-BE49-F238E27FC236}">
                <a16:creationId xmlns:a16="http://schemas.microsoft.com/office/drawing/2014/main" id="{2DABDCCB-F668-9C43-F7BE-6414A2242968}"/>
              </a:ext>
            </a:extLst>
          </p:cNvPr>
          <p:cNvGrpSpPr/>
          <p:nvPr/>
        </p:nvGrpSpPr>
        <p:grpSpPr>
          <a:xfrm>
            <a:off x="314782" y="4506545"/>
            <a:ext cx="2346772" cy="1991455"/>
            <a:chOff x="314782" y="4506545"/>
            <a:chExt cx="2346772" cy="1991455"/>
          </a:xfrm>
        </p:grpSpPr>
        <p:sp>
          <p:nvSpPr>
            <p:cNvPr id="13" name="Rectangle: Rounded Corners 12">
              <a:extLst>
                <a:ext uri="{FF2B5EF4-FFF2-40B4-BE49-F238E27FC236}">
                  <a16:creationId xmlns:a16="http://schemas.microsoft.com/office/drawing/2014/main" id="{BF30DEBD-1EA7-B121-8D6B-0F5A26F4E218}"/>
                </a:ext>
              </a:extLst>
            </p:cNvPr>
            <p:cNvSpPr/>
            <p:nvPr/>
          </p:nvSpPr>
          <p:spPr>
            <a:xfrm>
              <a:off x="483280" y="5021625"/>
              <a:ext cx="20097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Song:</a:t>
              </a:r>
            </a:p>
          </p:txBody>
        </p:sp>
        <p:sp>
          <p:nvSpPr>
            <p:cNvPr id="8" name="Rectangle: Rounded Corners 7">
              <a:extLst>
                <a:ext uri="{FF2B5EF4-FFF2-40B4-BE49-F238E27FC236}">
                  <a16:creationId xmlns:a16="http://schemas.microsoft.com/office/drawing/2014/main" id="{1AAAFA65-AF62-76D2-EB23-4786B2D7BDAF}"/>
                </a:ext>
              </a:extLst>
            </p:cNvPr>
            <p:cNvSpPr/>
            <p:nvPr/>
          </p:nvSpPr>
          <p:spPr>
            <a:xfrm>
              <a:off x="314782" y="4506545"/>
              <a:ext cx="2346772" cy="75314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solidFill>
                    <a:schemeClr val="accent1"/>
                  </a:solidFill>
                </a:rPr>
                <a:t>Locomotor exercise(s)</a:t>
              </a:r>
            </a:p>
          </p:txBody>
        </p:sp>
      </p:grpSp>
      <p:sp>
        <p:nvSpPr>
          <p:cNvPr id="25" name="Arrow: Right 24">
            <a:extLst>
              <a:ext uri="{FF2B5EF4-FFF2-40B4-BE49-F238E27FC236}">
                <a16:creationId xmlns:a16="http://schemas.microsoft.com/office/drawing/2014/main" id="{B6795127-C884-2359-3225-76AA070641AC}"/>
              </a:ext>
              <a:ext uri="{C183D7F6-B498-43B3-948B-1728B52AA6E4}">
                <adec:decorative xmlns:adec="http://schemas.microsoft.com/office/drawing/2017/decorative" val="1"/>
              </a:ext>
            </a:extLst>
          </p:cNvPr>
          <p:cNvSpPr/>
          <p:nvPr/>
        </p:nvSpPr>
        <p:spPr>
          <a:xfrm>
            <a:off x="2890563" y="5181823"/>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3" name="Group 22" descr="Dance sequence Song:">
            <a:extLst>
              <a:ext uri="{FF2B5EF4-FFF2-40B4-BE49-F238E27FC236}">
                <a16:creationId xmlns:a16="http://schemas.microsoft.com/office/drawing/2014/main" id="{C75DCD20-14BE-D496-1C50-4CE8E1E9CFCB}"/>
              </a:ext>
            </a:extLst>
          </p:cNvPr>
          <p:cNvGrpSpPr/>
          <p:nvPr/>
        </p:nvGrpSpPr>
        <p:grpSpPr>
          <a:xfrm>
            <a:off x="4922614" y="4457736"/>
            <a:ext cx="2346772" cy="2148264"/>
            <a:chOff x="4922614" y="4457736"/>
            <a:chExt cx="2346772" cy="2148264"/>
          </a:xfrm>
        </p:grpSpPr>
        <p:sp>
          <p:nvSpPr>
            <p:cNvPr id="9" name="Rectangle: Rounded Corners 8">
              <a:extLst>
                <a:ext uri="{FF2B5EF4-FFF2-40B4-BE49-F238E27FC236}">
                  <a16:creationId xmlns:a16="http://schemas.microsoft.com/office/drawing/2014/main" id="{8B6F06B9-C94A-D5CA-8C1E-0D7AB7C13E25}"/>
                </a:ext>
              </a:extLst>
            </p:cNvPr>
            <p:cNvSpPr/>
            <p:nvPr/>
          </p:nvSpPr>
          <p:spPr>
            <a:xfrm>
              <a:off x="5091112" y="5129625"/>
              <a:ext cx="2009775" cy="1476375"/>
            </a:xfrm>
            <a:prstGeom prst="round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Song:</a:t>
              </a:r>
            </a:p>
          </p:txBody>
        </p:sp>
        <p:sp>
          <p:nvSpPr>
            <p:cNvPr id="16" name="Rectangle: Rounded Corners 15">
              <a:extLst>
                <a:ext uri="{FF2B5EF4-FFF2-40B4-BE49-F238E27FC236}">
                  <a16:creationId xmlns:a16="http://schemas.microsoft.com/office/drawing/2014/main" id="{C657EFEA-76BD-D703-695D-EF1E8CE9023C}"/>
                </a:ext>
              </a:extLst>
            </p:cNvPr>
            <p:cNvSpPr/>
            <p:nvPr/>
          </p:nvSpPr>
          <p:spPr>
            <a:xfrm>
              <a:off x="4922614" y="4457736"/>
              <a:ext cx="2346772" cy="75314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solidFill>
                    <a:schemeClr val="accent1"/>
                  </a:solidFill>
                </a:rPr>
                <a:t>Dance sequence</a:t>
              </a:r>
            </a:p>
          </p:txBody>
        </p:sp>
      </p:grpSp>
      <p:sp>
        <p:nvSpPr>
          <p:cNvPr id="26" name="Arrow: Right 25">
            <a:extLst>
              <a:ext uri="{FF2B5EF4-FFF2-40B4-BE49-F238E27FC236}">
                <a16:creationId xmlns:a16="http://schemas.microsoft.com/office/drawing/2014/main" id="{34ACC1AB-3296-29E5-7F28-4340A75BCFB3}"/>
              </a:ext>
              <a:ext uri="{C183D7F6-B498-43B3-948B-1728B52AA6E4}">
                <adec:decorative xmlns:adec="http://schemas.microsoft.com/office/drawing/2017/decorative" val="1"/>
              </a:ext>
            </a:extLst>
          </p:cNvPr>
          <p:cNvSpPr/>
          <p:nvPr/>
        </p:nvSpPr>
        <p:spPr>
          <a:xfrm>
            <a:off x="7610475" y="5181823"/>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7" name="Group 26" descr="Cool-down / reflection Song:">
            <a:extLst>
              <a:ext uri="{FF2B5EF4-FFF2-40B4-BE49-F238E27FC236}">
                <a16:creationId xmlns:a16="http://schemas.microsoft.com/office/drawing/2014/main" id="{F6BCAD20-958F-9FA4-D342-C9E1E95789ED}"/>
              </a:ext>
            </a:extLst>
          </p:cNvPr>
          <p:cNvGrpSpPr/>
          <p:nvPr/>
        </p:nvGrpSpPr>
        <p:grpSpPr>
          <a:xfrm>
            <a:off x="9338946" y="4506545"/>
            <a:ext cx="2233926" cy="2107122"/>
            <a:chOff x="9338946" y="4506545"/>
            <a:chExt cx="2233926" cy="2107122"/>
          </a:xfrm>
        </p:grpSpPr>
        <p:sp>
          <p:nvSpPr>
            <p:cNvPr id="12" name="Rectangle: Rounded Corners 11">
              <a:extLst>
                <a:ext uri="{FF2B5EF4-FFF2-40B4-BE49-F238E27FC236}">
                  <a16:creationId xmlns:a16="http://schemas.microsoft.com/office/drawing/2014/main" id="{2F8BCBE9-6339-1F5F-98F7-60EA29A20CA1}"/>
                </a:ext>
              </a:extLst>
            </p:cNvPr>
            <p:cNvSpPr/>
            <p:nvPr/>
          </p:nvSpPr>
          <p:spPr>
            <a:xfrm>
              <a:off x="9472959" y="5137292"/>
              <a:ext cx="2009775" cy="1476375"/>
            </a:xfrm>
            <a:prstGeom prst="round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Song:</a:t>
              </a:r>
            </a:p>
          </p:txBody>
        </p:sp>
        <p:sp>
          <p:nvSpPr>
            <p:cNvPr id="17" name="Rectangle: Rounded Corners 16">
              <a:extLst>
                <a:ext uri="{FF2B5EF4-FFF2-40B4-BE49-F238E27FC236}">
                  <a16:creationId xmlns:a16="http://schemas.microsoft.com/office/drawing/2014/main" id="{96318B39-BF5E-1F71-EE6D-9A8FF80F22B3}"/>
                </a:ext>
              </a:extLst>
            </p:cNvPr>
            <p:cNvSpPr/>
            <p:nvPr/>
          </p:nvSpPr>
          <p:spPr>
            <a:xfrm>
              <a:off x="9338946" y="4506545"/>
              <a:ext cx="2233926" cy="75314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solidFill>
                    <a:schemeClr val="accent1"/>
                  </a:solidFill>
                </a:rPr>
                <a:t>Cool-down / reflection</a:t>
              </a:r>
            </a:p>
          </p:txBody>
        </p:sp>
      </p:grpSp>
      <p:sp>
        <p:nvSpPr>
          <p:cNvPr id="2" name="Slide Number Placeholder 1">
            <a:extLst>
              <a:ext uri="{FF2B5EF4-FFF2-40B4-BE49-F238E27FC236}">
                <a16:creationId xmlns:a16="http://schemas.microsoft.com/office/drawing/2014/main" id="{A588F1A7-8B5C-85B2-C098-989D887D6E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05775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0E454-5EF9-1B7E-FA22-9995D76F9A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752AE1-70FE-FAD0-CC4B-5AE9548F065C}"/>
              </a:ext>
            </a:extLst>
          </p:cNvPr>
          <p:cNvSpPr>
            <a:spLocks noGrp="1"/>
          </p:cNvSpPr>
          <p:nvPr>
            <p:ph type="title"/>
          </p:nvPr>
        </p:nvSpPr>
        <p:spPr>
          <a:xfrm>
            <a:off x="360000" y="360000"/>
            <a:ext cx="11484000" cy="545601"/>
          </a:xfrm>
        </p:spPr>
        <p:txBody>
          <a:bodyPr anchor="t">
            <a:normAutofit/>
          </a:bodyPr>
          <a:lstStyle/>
          <a:p>
            <a:r>
              <a:rPr lang="en-AU" dirty="0"/>
              <a:t>1.6c</a:t>
            </a:r>
            <a:r>
              <a:rPr lang="en-AU" i="1" dirty="0"/>
              <a:t> – </a:t>
            </a:r>
            <a:r>
              <a:rPr lang="en-AU" dirty="0"/>
              <a:t>sample technique class exploring </a:t>
            </a:r>
            <a:r>
              <a:rPr lang="en-AU" i="1" dirty="0"/>
              <a:t>Wicked</a:t>
            </a:r>
            <a:r>
              <a:rPr lang="en-AU" dirty="0"/>
              <a:t> (2024)</a:t>
            </a:r>
          </a:p>
        </p:txBody>
      </p:sp>
      <p:sp>
        <p:nvSpPr>
          <p:cNvPr id="15" name="Text Placeholder 3">
            <a:extLst>
              <a:ext uri="{FF2B5EF4-FFF2-40B4-BE49-F238E27FC236}">
                <a16:creationId xmlns:a16="http://schemas.microsoft.com/office/drawing/2014/main" id="{9C838EE1-B087-E28E-878F-9EBAFFDE6A44}"/>
              </a:ext>
            </a:extLst>
          </p:cNvPr>
          <p:cNvSpPr>
            <a:spLocks noGrp="1"/>
          </p:cNvSpPr>
          <p:nvPr>
            <p:ph type="body" sz="quarter" idx="18"/>
          </p:nvPr>
        </p:nvSpPr>
        <p:spPr>
          <a:xfrm>
            <a:off x="359999" y="982520"/>
            <a:ext cx="11483999" cy="310015"/>
          </a:xfrm>
        </p:spPr>
        <p:txBody>
          <a:bodyPr/>
          <a:lstStyle/>
          <a:p>
            <a:r>
              <a:rPr lang="en-US" dirty="0"/>
              <a:t>Resources</a:t>
            </a:r>
          </a:p>
        </p:txBody>
      </p:sp>
      <p:sp>
        <p:nvSpPr>
          <p:cNvPr id="17" name="Content Placeholder 4">
            <a:extLst>
              <a:ext uri="{FF2B5EF4-FFF2-40B4-BE49-F238E27FC236}">
                <a16:creationId xmlns:a16="http://schemas.microsoft.com/office/drawing/2014/main" id="{D8FAB86E-5807-C6CB-C4D4-14589B1A8AAA}"/>
              </a:ext>
            </a:extLst>
          </p:cNvPr>
          <p:cNvSpPr>
            <a:spLocks noGrp="1"/>
          </p:cNvSpPr>
          <p:nvPr>
            <p:ph sz="quarter" idx="19"/>
          </p:nvPr>
        </p:nvSpPr>
        <p:spPr>
          <a:xfrm>
            <a:off x="359999" y="2198276"/>
            <a:ext cx="4710765" cy="2741369"/>
          </a:xfrm>
          <a:solidFill>
            <a:schemeClr val="accent6"/>
          </a:solidFill>
          <a:effectLst/>
        </p:spPr>
        <p:style>
          <a:lnRef idx="0">
            <a:schemeClr val="accent4"/>
          </a:lnRef>
          <a:fillRef idx="3">
            <a:schemeClr val="accent4"/>
          </a:fillRef>
          <a:effectRef idx="3">
            <a:schemeClr val="accent4"/>
          </a:effectRef>
          <a:fontRef idx="minor">
            <a:schemeClr val="lt1"/>
          </a:fontRef>
        </p:style>
        <p:txBody>
          <a:bodyPr lIns="144000" anchor="ctr"/>
          <a:lstStyle/>
          <a:p>
            <a:pPr marL="342900" indent="-342900">
              <a:buFont typeface="Arial" panose="020B0604020202020204" pitchFamily="34" charset="0"/>
              <a:buChar char="•"/>
            </a:pPr>
            <a:r>
              <a:rPr lang="en-US" sz="1800" dirty="0">
                <a:solidFill>
                  <a:schemeClr val="tx1"/>
                </a:solidFill>
              </a:rPr>
              <a:t>Director – Jon M. Chu</a:t>
            </a:r>
          </a:p>
          <a:p>
            <a:pPr marL="342900" indent="-342900">
              <a:buFont typeface="Arial" panose="020B0604020202020204" pitchFamily="34" charset="0"/>
              <a:buChar char="•"/>
            </a:pPr>
            <a:r>
              <a:rPr lang="en-US" sz="1800" dirty="0">
                <a:solidFill>
                  <a:schemeClr val="tx1"/>
                </a:solidFill>
              </a:rPr>
              <a:t>Choreographer – Christopher Scott</a:t>
            </a:r>
          </a:p>
          <a:p>
            <a:pPr marL="342900" indent="-342900">
              <a:buFont typeface="Arial" panose="020B0604020202020204" pitchFamily="34" charset="0"/>
              <a:buChar char="•"/>
            </a:pPr>
            <a:r>
              <a:rPr lang="en-AU" sz="1800" dirty="0">
                <a:solidFill>
                  <a:schemeClr val="tx1"/>
                </a:solidFill>
                <a:hlinkClick r:id="rId4">
                  <a:extLst>
                    <a:ext uri="{A12FA001-AC4F-418D-AE19-62706E023703}">
                      <ahyp:hlinkClr xmlns:ahyp="http://schemas.microsoft.com/office/drawing/2018/hyperlinkcolor" val="tx"/>
                    </a:ext>
                  </a:extLst>
                </a:hlinkClick>
              </a:rPr>
              <a:t>Wicked (2024) soundtrack</a:t>
            </a:r>
            <a:endParaRPr lang="en-GB" sz="1800" u="sng"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1800" dirty="0">
                <a:solidFill>
                  <a:schemeClr val="tx1"/>
                </a:solidFill>
                <a:hlinkClick r:id="rId5">
                  <a:extLst>
                    <a:ext uri="{A12FA001-AC4F-418D-AE19-62706E023703}">
                      <ahyp:hlinkClr xmlns:ahyp="http://schemas.microsoft.com/office/drawing/2018/hyperlinkcolor" val="tx"/>
                    </a:ext>
                  </a:extLst>
                </a:hlinkClick>
              </a:rPr>
              <a:t>Narrative, themes and characters</a:t>
            </a:r>
            <a:endParaRPr lang="en-AU" sz="1800" dirty="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p:txBody>
      </p:sp>
      <p:pic>
        <p:nvPicPr>
          <p:cNvPr id="2" name="Online Media 3" title="Wicked - Official Trailer">
            <a:hlinkClick r:id="" action="ppaction://media"/>
            <a:extLst>
              <a:ext uri="{FF2B5EF4-FFF2-40B4-BE49-F238E27FC236}">
                <a16:creationId xmlns:a16="http://schemas.microsoft.com/office/drawing/2014/main" id="{BABEA949-F761-BF70-1FE6-B0EA5D25CBCB}"/>
              </a:ext>
            </a:extLst>
          </p:cNvPr>
          <p:cNvPicPr>
            <a:picLocks noGrp="1" noRot="1" noChangeAspect="1"/>
          </p:cNvPicPr>
          <p:nvPr>
            <p:ph type="pic" sz="quarter" idx="20"/>
            <a:videoFile r:link="rId1"/>
          </p:nvPr>
        </p:nvPicPr>
        <p:blipFill>
          <a:blip r:embed="rId6"/>
          <a:stretch>
            <a:fillRect/>
          </a:stretch>
        </p:blipFill>
        <p:spPr>
          <a:xfrm>
            <a:off x="5344928" y="2198276"/>
            <a:ext cx="6487073" cy="3665196"/>
          </a:xfrm>
          <a:prstGeom prst="rect">
            <a:avLst/>
          </a:prstGeom>
          <a:noFill/>
          <a:ln w="38100">
            <a:noFill/>
          </a:ln>
          <a:effectLst/>
        </p:spPr>
      </p:pic>
      <p:sp>
        <p:nvSpPr>
          <p:cNvPr id="6" name="TextBox 5">
            <a:extLst>
              <a:ext uri="{FF2B5EF4-FFF2-40B4-BE49-F238E27FC236}">
                <a16:creationId xmlns:a16="http://schemas.microsoft.com/office/drawing/2014/main" id="{3DF45BEA-1F96-BE2D-B191-9185E7884AC5}"/>
              </a:ext>
            </a:extLst>
          </p:cNvPr>
          <p:cNvSpPr txBox="1"/>
          <p:nvPr/>
        </p:nvSpPr>
        <p:spPr>
          <a:xfrm>
            <a:off x="5239620" y="6017971"/>
            <a:ext cx="5637666" cy="246221"/>
          </a:xfrm>
          <a:prstGeom prst="rect">
            <a:avLst/>
          </a:prstGeom>
          <a:noFill/>
        </p:spPr>
        <p:txBody>
          <a:bodyPr wrap="square">
            <a:spAutoFit/>
          </a:bodyPr>
          <a:lstStyle/>
          <a:p>
            <a:r>
              <a:rPr lang="en-AU" sz="1000" dirty="0">
                <a:hlinkClick r:id="rId7"/>
              </a:rPr>
              <a:t>Wicked - Official Trailer</a:t>
            </a:r>
            <a:r>
              <a:rPr lang="en-AU" sz="1000" dirty="0"/>
              <a:t> (3:32)</a:t>
            </a:r>
          </a:p>
        </p:txBody>
      </p:sp>
      <p:sp>
        <p:nvSpPr>
          <p:cNvPr id="3" name="Slide Number Placeholder 2">
            <a:extLst>
              <a:ext uri="{FF2B5EF4-FFF2-40B4-BE49-F238E27FC236}">
                <a16:creationId xmlns:a16="http://schemas.microsoft.com/office/drawing/2014/main" id="{9878A696-FCE9-523F-E810-35B84B07BF3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24</a:t>
            </a:fld>
            <a:endParaRPr lang="en-AU"/>
          </a:p>
        </p:txBody>
      </p:sp>
    </p:spTree>
    <p:extLst>
      <p:ext uri="{BB962C8B-B14F-4D97-AF65-F5344CB8AC3E}">
        <p14:creationId xmlns:p14="http://schemas.microsoft.com/office/powerpoint/2010/main" val="183011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1CB57-11E0-9E24-DA3B-602BFF531F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7876DA-D986-61D1-864E-34B2A0D3B3EE}"/>
              </a:ext>
            </a:extLst>
          </p:cNvPr>
          <p:cNvSpPr>
            <a:spLocks noGrp="1"/>
          </p:cNvSpPr>
          <p:nvPr>
            <p:ph type="title"/>
          </p:nvPr>
        </p:nvSpPr>
        <p:spPr/>
        <p:txBody>
          <a:bodyPr/>
          <a:lstStyle/>
          <a:p>
            <a:r>
              <a:rPr lang="en-AU" dirty="0"/>
              <a:t>1.6d – sample technique class exploring </a:t>
            </a:r>
            <a:r>
              <a:rPr lang="en-AU" i="1" dirty="0"/>
              <a:t>Wicked</a:t>
            </a:r>
            <a:r>
              <a:rPr lang="en-AU" dirty="0"/>
              <a:t> (2024)</a:t>
            </a:r>
          </a:p>
        </p:txBody>
      </p:sp>
      <p:sp>
        <p:nvSpPr>
          <p:cNvPr id="10" name="Text Placeholder 3">
            <a:extLst>
              <a:ext uri="{FF2B5EF4-FFF2-40B4-BE49-F238E27FC236}">
                <a16:creationId xmlns:a16="http://schemas.microsoft.com/office/drawing/2014/main" id="{9A35835F-AFA5-9115-F2A8-AB805E0796DC}"/>
              </a:ext>
            </a:extLst>
          </p:cNvPr>
          <p:cNvSpPr>
            <a:spLocks noGrp="1"/>
          </p:cNvSpPr>
          <p:nvPr>
            <p:ph type="body" sz="quarter" idx="18"/>
          </p:nvPr>
        </p:nvSpPr>
        <p:spPr>
          <a:xfrm>
            <a:off x="360000" y="982520"/>
            <a:ext cx="11483998" cy="310015"/>
          </a:xfrm>
        </p:spPr>
        <p:txBody>
          <a:bodyPr/>
          <a:lstStyle/>
          <a:p>
            <a:r>
              <a:rPr lang="en-AU" dirty="0"/>
              <a:t>Introduction to </a:t>
            </a:r>
            <a:r>
              <a:rPr lang="en-AU" i="1" dirty="0"/>
              <a:t>Wicked</a:t>
            </a:r>
            <a:r>
              <a:rPr lang="en-AU" dirty="0"/>
              <a:t> (2024)</a:t>
            </a:r>
          </a:p>
        </p:txBody>
      </p:sp>
      <p:sp>
        <p:nvSpPr>
          <p:cNvPr id="6" name="Rectangle: Rounded Corners 5">
            <a:extLst>
              <a:ext uri="{FF2B5EF4-FFF2-40B4-BE49-F238E27FC236}">
                <a16:creationId xmlns:a16="http://schemas.microsoft.com/office/drawing/2014/main" id="{38CB56EF-F864-3DF7-B4A9-4875254FD564}"/>
              </a:ext>
            </a:extLst>
          </p:cNvPr>
          <p:cNvSpPr/>
          <p:nvPr/>
        </p:nvSpPr>
        <p:spPr>
          <a:xfrm>
            <a:off x="311399" y="1532742"/>
            <a:ext cx="11483999" cy="545601"/>
          </a:xfrm>
          <a:prstGeom prst="roundRect">
            <a:avLst/>
          </a:prstGeom>
          <a:solidFill>
            <a:srgbClr val="006C3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latin typeface="+mj-lt"/>
              </a:rPr>
              <a:t>Wicked (2024)</a:t>
            </a:r>
          </a:p>
        </p:txBody>
      </p:sp>
      <p:pic>
        <p:nvPicPr>
          <p:cNvPr id="4" name="Online Media 3" title="Wicked - Official Trailer">
            <a:hlinkClick r:id="" action="ppaction://media"/>
            <a:extLst>
              <a:ext uri="{FF2B5EF4-FFF2-40B4-BE49-F238E27FC236}">
                <a16:creationId xmlns:a16="http://schemas.microsoft.com/office/drawing/2014/main" id="{CB58C511-2017-AAD8-95DE-43A76287D948}"/>
              </a:ext>
            </a:extLst>
          </p:cNvPr>
          <p:cNvPicPr>
            <a:picLocks noGrp="1" noRot="1" noChangeAspect="1"/>
          </p:cNvPicPr>
          <p:nvPr>
            <p:ph type="pic" sz="quarter" idx="20"/>
            <a:videoFile r:link="rId1"/>
          </p:nvPr>
        </p:nvPicPr>
        <p:blipFill>
          <a:blip r:embed="rId4"/>
          <a:stretch>
            <a:fillRect/>
          </a:stretch>
        </p:blipFill>
        <p:spPr>
          <a:xfrm>
            <a:off x="311399" y="3104941"/>
            <a:ext cx="4402503" cy="2487414"/>
          </a:xfrm>
          <a:prstGeom prst="rect">
            <a:avLst/>
          </a:prstGeom>
          <a:noFill/>
          <a:ln w="38100">
            <a:solidFill>
              <a:schemeClr val="tx1"/>
            </a:solidFill>
          </a:ln>
          <a:effectLst/>
        </p:spPr>
      </p:pic>
      <p:sp>
        <p:nvSpPr>
          <p:cNvPr id="11" name="Text Placeholder 10">
            <a:extLst>
              <a:ext uri="{FF2B5EF4-FFF2-40B4-BE49-F238E27FC236}">
                <a16:creationId xmlns:a16="http://schemas.microsoft.com/office/drawing/2014/main" id="{6EB4860A-A4B6-C633-6D96-6A64EF1DA71F}"/>
              </a:ext>
            </a:extLst>
          </p:cNvPr>
          <p:cNvSpPr txBox="1">
            <a:spLocks noGrp="1"/>
          </p:cNvSpPr>
          <p:nvPr>
            <p:ph type="body" sz="quarter" idx="17"/>
          </p:nvPr>
        </p:nvSpPr>
        <p:spPr>
          <a:xfrm>
            <a:off x="311399" y="5673181"/>
            <a:ext cx="2726077" cy="202299"/>
          </a:xfrm>
          <a:prstGeom prst="rect">
            <a:avLst/>
          </a:prstGeom>
          <a:noFill/>
        </p:spPr>
        <p:txBody>
          <a:bodyPr wrap="square">
            <a:spAutoFit/>
          </a:bodyPr>
          <a:lstStyle/>
          <a:p>
            <a:r>
              <a:rPr lang="en-AU" sz="1000">
                <a:hlinkClick r:id="rId5"/>
              </a:rPr>
              <a:t>Wicked - Official Trailer</a:t>
            </a:r>
            <a:r>
              <a:rPr lang="en-AU" sz="1000"/>
              <a:t> (3:32)</a:t>
            </a:r>
          </a:p>
        </p:txBody>
      </p:sp>
      <p:grpSp>
        <p:nvGrpSpPr>
          <p:cNvPr id="13" name="Group 12" descr="Narrative: Wicked is the story of the witches of Oz. &#10;The film begins with the death of the Wicked Witch of the West, Elphaba. Glinda the Good reflects on their shared history, recounting how they met at Shiz University. &#10;Elphaba, born with green skin, faces prejudice and isolation, while Glinda, initially popular and privileged, undergoes her own transformation.&#10;Their friendship evolves amid political intrigue and personal challenges, leading to their eventual roles as the iconic witches.">
            <a:extLst>
              <a:ext uri="{FF2B5EF4-FFF2-40B4-BE49-F238E27FC236}">
                <a16:creationId xmlns:a16="http://schemas.microsoft.com/office/drawing/2014/main" id="{B40F35F2-7009-8166-D231-6AFFC08DA00D}"/>
              </a:ext>
            </a:extLst>
          </p:cNvPr>
          <p:cNvGrpSpPr/>
          <p:nvPr/>
        </p:nvGrpSpPr>
        <p:grpSpPr>
          <a:xfrm>
            <a:off x="4905375" y="2298575"/>
            <a:ext cx="4128611" cy="3852843"/>
            <a:chOff x="4905375" y="2298575"/>
            <a:chExt cx="4128611" cy="3852843"/>
          </a:xfrm>
        </p:grpSpPr>
        <p:sp>
          <p:nvSpPr>
            <p:cNvPr id="7" name="Rectangle: Rounded Corners 6">
              <a:extLst>
                <a:ext uri="{FF2B5EF4-FFF2-40B4-BE49-F238E27FC236}">
                  <a16:creationId xmlns:a16="http://schemas.microsoft.com/office/drawing/2014/main" id="{CB112E7A-81C1-90F6-B64D-AD85205CEAA9}"/>
                </a:ext>
              </a:extLst>
            </p:cNvPr>
            <p:cNvSpPr/>
            <p:nvPr/>
          </p:nvSpPr>
          <p:spPr>
            <a:xfrm>
              <a:off x="4905375" y="2298575"/>
              <a:ext cx="4128611" cy="3852843"/>
            </a:xfrm>
            <a:prstGeom prst="roundRect">
              <a:avLst>
                <a:gd name="adj" fmla="val 3709"/>
              </a:avLst>
            </a:prstGeom>
            <a:solidFill>
              <a:srgbClr val="EDF9E0"/>
            </a:solidFill>
            <a:ln>
              <a:noFill/>
            </a:ln>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80975" indent="-180975">
                <a:lnSpc>
                  <a:spcPct val="120000"/>
                </a:lnSpc>
                <a:spcAft>
                  <a:spcPts val="600"/>
                </a:spcAft>
                <a:buFont typeface="Arial" panose="020B0604020202020204" pitchFamily="34" charset="0"/>
                <a:buChar char="•"/>
              </a:pPr>
              <a:endParaRPr lang="en-AU" sz="1400" i="1" dirty="0">
                <a:solidFill>
                  <a:schemeClr val="tx1"/>
                </a:solidFill>
              </a:endParaRPr>
            </a:p>
            <a:p>
              <a:pPr marL="180975" indent="-180975">
                <a:lnSpc>
                  <a:spcPct val="120000"/>
                </a:lnSpc>
                <a:spcAft>
                  <a:spcPts val="600"/>
                </a:spcAft>
                <a:buFont typeface="Arial" panose="020B0604020202020204" pitchFamily="34" charset="0"/>
                <a:buChar char="•"/>
              </a:pPr>
              <a:r>
                <a:rPr lang="en-AU" sz="1400" i="1" dirty="0">
                  <a:solidFill>
                    <a:schemeClr val="tx1"/>
                  </a:solidFill>
                </a:rPr>
                <a:t>Wicked</a:t>
              </a:r>
              <a:r>
                <a:rPr lang="en-AU" sz="1400" dirty="0">
                  <a:solidFill>
                    <a:schemeClr val="tx1"/>
                  </a:solidFill>
                </a:rPr>
                <a:t> is the story of the witches of Oz. </a:t>
              </a:r>
            </a:p>
            <a:p>
              <a:pPr marL="180975" indent="-180975">
                <a:lnSpc>
                  <a:spcPct val="120000"/>
                </a:lnSpc>
                <a:spcAft>
                  <a:spcPts val="600"/>
                </a:spcAft>
                <a:buFont typeface="Arial" panose="020B0604020202020204" pitchFamily="34" charset="0"/>
                <a:buChar char="•"/>
              </a:pPr>
              <a:r>
                <a:rPr lang="en-AU" sz="1400" dirty="0">
                  <a:solidFill>
                    <a:schemeClr val="tx1"/>
                  </a:solidFill>
                </a:rPr>
                <a:t>The film begins with the death of the Wicked Witch of the West, Elphaba. Glinda the Good reflects on their shared history, recounting how they met at </a:t>
              </a:r>
              <a:r>
                <a:rPr lang="en-AU" sz="1400" dirty="0" err="1">
                  <a:solidFill>
                    <a:schemeClr val="tx1"/>
                  </a:solidFill>
                </a:rPr>
                <a:t>Shiz</a:t>
              </a:r>
              <a:r>
                <a:rPr lang="en-AU" sz="1400" dirty="0">
                  <a:solidFill>
                    <a:schemeClr val="tx1"/>
                  </a:solidFill>
                </a:rPr>
                <a:t> University. </a:t>
              </a:r>
            </a:p>
            <a:p>
              <a:pPr marL="180975" indent="-180975">
                <a:lnSpc>
                  <a:spcPct val="120000"/>
                </a:lnSpc>
                <a:spcAft>
                  <a:spcPts val="600"/>
                </a:spcAft>
                <a:buFont typeface="Arial" panose="020B0604020202020204" pitchFamily="34" charset="0"/>
                <a:buChar char="•"/>
              </a:pPr>
              <a:r>
                <a:rPr lang="en-AU" sz="1400" dirty="0">
                  <a:solidFill>
                    <a:schemeClr val="tx1"/>
                  </a:solidFill>
                </a:rPr>
                <a:t>Elphaba, born with green skin, faces prejudice and isolation, while Glinda, initially popular and privileged, undergoes her own transformation.</a:t>
              </a:r>
            </a:p>
            <a:p>
              <a:pPr marL="180975" indent="-180975">
                <a:lnSpc>
                  <a:spcPct val="120000"/>
                </a:lnSpc>
                <a:spcAft>
                  <a:spcPts val="600"/>
                </a:spcAft>
                <a:buFont typeface="Arial" panose="020B0604020202020204" pitchFamily="34" charset="0"/>
                <a:buChar char="•"/>
              </a:pPr>
              <a:r>
                <a:rPr lang="en-AU" sz="1400" dirty="0">
                  <a:solidFill>
                    <a:schemeClr val="tx1"/>
                  </a:solidFill>
                </a:rPr>
                <a:t>Their friendship evolves amid political intrigue and personal challenges, leading to their eventual roles as the iconic witches.</a:t>
              </a:r>
            </a:p>
          </p:txBody>
        </p:sp>
        <p:sp>
          <p:nvSpPr>
            <p:cNvPr id="5" name="Rectangle: Rounded Corners 4">
              <a:extLst>
                <a:ext uri="{FF2B5EF4-FFF2-40B4-BE49-F238E27FC236}">
                  <a16:creationId xmlns:a16="http://schemas.microsoft.com/office/drawing/2014/main" id="{9C4F6EA0-1651-570F-4A7A-8EAB1C17824B}"/>
                </a:ext>
              </a:extLst>
            </p:cNvPr>
            <p:cNvSpPr/>
            <p:nvPr/>
          </p:nvSpPr>
          <p:spPr>
            <a:xfrm>
              <a:off x="6053398" y="2318806"/>
              <a:ext cx="2018097" cy="417521"/>
            </a:xfrm>
            <a:prstGeom prst="roundRect">
              <a:avLst/>
            </a:prstGeom>
            <a:solidFill>
              <a:srgbClr val="AAE26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Narrative</a:t>
              </a:r>
            </a:p>
          </p:txBody>
        </p:sp>
      </p:grpSp>
      <p:grpSp>
        <p:nvGrpSpPr>
          <p:cNvPr id="14" name="Group 13" descr="Characters: Elphaba Thropp&#10;Galinda Upland&#10;Fiyero Tugelaar&#10;Boq Wooman&#10;Nessarose Thropp&#10;Madame Morrible&#10;The Wonderful Wizard of Oz&#10;Doctor Dillanond">
            <a:extLst>
              <a:ext uri="{FF2B5EF4-FFF2-40B4-BE49-F238E27FC236}">
                <a16:creationId xmlns:a16="http://schemas.microsoft.com/office/drawing/2014/main" id="{3AC115B8-80C4-F9BB-A8EA-5CAFA188270F}"/>
              </a:ext>
            </a:extLst>
          </p:cNvPr>
          <p:cNvGrpSpPr/>
          <p:nvPr/>
        </p:nvGrpSpPr>
        <p:grpSpPr>
          <a:xfrm>
            <a:off x="9219518" y="2292053"/>
            <a:ext cx="2612481" cy="3837014"/>
            <a:chOff x="9219518" y="2292053"/>
            <a:chExt cx="2612481" cy="3837014"/>
          </a:xfrm>
        </p:grpSpPr>
        <p:sp>
          <p:nvSpPr>
            <p:cNvPr id="8" name="Rectangle: Rounded Corners 7">
              <a:extLst>
                <a:ext uri="{FF2B5EF4-FFF2-40B4-BE49-F238E27FC236}">
                  <a16:creationId xmlns:a16="http://schemas.microsoft.com/office/drawing/2014/main" id="{E3EF8399-9107-B599-C872-1E5F5FBAF09A}"/>
                </a:ext>
              </a:extLst>
            </p:cNvPr>
            <p:cNvSpPr/>
            <p:nvPr/>
          </p:nvSpPr>
          <p:spPr>
            <a:xfrm>
              <a:off x="9219518" y="2298575"/>
              <a:ext cx="2612481" cy="3830492"/>
            </a:xfrm>
            <a:prstGeom prst="roundRect">
              <a:avLst>
                <a:gd name="adj" fmla="val 4509"/>
              </a:avLst>
            </a:prstGeom>
            <a:solidFill>
              <a:srgbClr val="FBDBE7"/>
            </a:solidFill>
            <a:ln>
              <a:noFill/>
            </a:ln>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342900" indent="-342900">
                <a:lnSpc>
                  <a:spcPct val="120000"/>
                </a:lnSpc>
                <a:spcAft>
                  <a:spcPts val="600"/>
                </a:spcAft>
                <a:buFont typeface="Arial" panose="020B0604020202020204" pitchFamily="34" charset="0"/>
                <a:buChar char="•"/>
              </a:pPr>
              <a:r>
                <a:rPr lang="en-AU" sz="1400" dirty="0">
                  <a:solidFill>
                    <a:schemeClr val="tx1"/>
                  </a:solidFill>
                </a:rPr>
                <a:t>Elphaba Thropp</a:t>
              </a:r>
            </a:p>
            <a:p>
              <a:pPr marL="342900" indent="-342900">
                <a:lnSpc>
                  <a:spcPct val="120000"/>
                </a:lnSpc>
                <a:spcAft>
                  <a:spcPts val="600"/>
                </a:spcAft>
                <a:buFont typeface="Arial" panose="020B0604020202020204" pitchFamily="34" charset="0"/>
                <a:buChar char="•"/>
              </a:pPr>
              <a:r>
                <a:rPr lang="en-AU" sz="1400" dirty="0">
                  <a:solidFill>
                    <a:schemeClr val="tx1"/>
                  </a:solidFill>
                </a:rPr>
                <a:t>Galinda Upland</a:t>
              </a:r>
            </a:p>
            <a:p>
              <a:pPr marL="342900" indent="-342900">
                <a:lnSpc>
                  <a:spcPct val="120000"/>
                </a:lnSpc>
                <a:spcAft>
                  <a:spcPts val="600"/>
                </a:spcAft>
                <a:buFont typeface="Arial" panose="020B0604020202020204" pitchFamily="34" charset="0"/>
                <a:buChar char="•"/>
              </a:pPr>
              <a:r>
                <a:rPr lang="en-AU" sz="1400" dirty="0">
                  <a:solidFill>
                    <a:schemeClr val="tx1"/>
                  </a:solidFill>
                </a:rPr>
                <a:t>Fiyero </a:t>
              </a:r>
              <a:r>
                <a:rPr lang="en-AU" sz="1400" dirty="0" err="1">
                  <a:solidFill>
                    <a:schemeClr val="tx1"/>
                  </a:solidFill>
                </a:rPr>
                <a:t>Tugelaar</a:t>
              </a:r>
              <a:endParaRPr lang="en-AU" sz="1400" dirty="0">
                <a:solidFill>
                  <a:schemeClr val="tx1"/>
                </a:solidFill>
              </a:endParaRPr>
            </a:p>
            <a:p>
              <a:pPr marL="342900" indent="-342900">
                <a:lnSpc>
                  <a:spcPct val="120000"/>
                </a:lnSpc>
                <a:spcAft>
                  <a:spcPts val="600"/>
                </a:spcAft>
                <a:buFont typeface="Arial" panose="020B0604020202020204" pitchFamily="34" charset="0"/>
                <a:buChar char="•"/>
              </a:pPr>
              <a:r>
                <a:rPr lang="en-AU" sz="1400" dirty="0" err="1">
                  <a:solidFill>
                    <a:schemeClr val="tx1"/>
                  </a:solidFill>
                </a:rPr>
                <a:t>Boq</a:t>
              </a:r>
              <a:r>
                <a:rPr lang="en-AU" sz="1400" dirty="0">
                  <a:solidFill>
                    <a:schemeClr val="tx1"/>
                  </a:solidFill>
                </a:rPr>
                <a:t> </a:t>
              </a:r>
              <a:r>
                <a:rPr lang="en-AU" sz="1400" dirty="0" err="1">
                  <a:solidFill>
                    <a:schemeClr val="tx1"/>
                  </a:solidFill>
                </a:rPr>
                <a:t>Wooman</a:t>
              </a:r>
              <a:endParaRPr lang="en-AU" sz="1400" dirty="0">
                <a:solidFill>
                  <a:schemeClr val="tx1"/>
                </a:solidFill>
              </a:endParaRPr>
            </a:p>
            <a:p>
              <a:pPr marL="342900" indent="-342900">
                <a:lnSpc>
                  <a:spcPct val="120000"/>
                </a:lnSpc>
                <a:spcAft>
                  <a:spcPts val="600"/>
                </a:spcAft>
                <a:buFont typeface="Arial" panose="020B0604020202020204" pitchFamily="34" charset="0"/>
                <a:buChar char="•"/>
              </a:pPr>
              <a:r>
                <a:rPr lang="en-AU" sz="1400" dirty="0">
                  <a:solidFill>
                    <a:schemeClr val="tx1"/>
                  </a:solidFill>
                </a:rPr>
                <a:t>Nessarose Thropp</a:t>
              </a:r>
            </a:p>
            <a:p>
              <a:pPr marL="342900" indent="-342900">
                <a:lnSpc>
                  <a:spcPct val="120000"/>
                </a:lnSpc>
                <a:spcAft>
                  <a:spcPts val="600"/>
                </a:spcAft>
                <a:buFont typeface="Arial" panose="020B0604020202020204" pitchFamily="34" charset="0"/>
                <a:buChar char="•"/>
              </a:pPr>
              <a:r>
                <a:rPr lang="en-AU" sz="1400" dirty="0">
                  <a:solidFill>
                    <a:schemeClr val="tx1"/>
                  </a:solidFill>
                </a:rPr>
                <a:t>Madame </a:t>
              </a:r>
              <a:r>
                <a:rPr lang="en-AU" sz="1400" dirty="0" err="1">
                  <a:solidFill>
                    <a:schemeClr val="tx1"/>
                  </a:solidFill>
                </a:rPr>
                <a:t>Morrible</a:t>
              </a:r>
              <a:endParaRPr lang="en-AU" sz="1400" dirty="0">
                <a:solidFill>
                  <a:schemeClr val="tx1"/>
                </a:solidFill>
              </a:endParaRPr>
            </a:p>
            <a:p>
              <a:pPr marL="342900" indent="-342900">
                <a:lnSpc>
                  <a:spcPct val="120000"/>
                </a:lnSpc>
                <a:spcAft>
                  <a:spcPts val="600"/>
                </a:spcAft>
                <a:buFont typeface="Arial" panose="020B0604020202020204" pitchFamily="34" charset="0"/>
                <a:buChar char="•"/>
              </a:pPr>
              <a:r>
                <a:rPr lang="en-AU" sz="1400" dirty="0">
                  <a:solidFill>
                    <a:schemeClr val="tx1"/>
                  </a:solidFill>
                </a:rPr>
                <a:t>The Wonderful Wizard of Oz</a:t>
              </a:r>
            </a:p>
            <a:p>
              <a:pPr marL="342900" indent="-342900">
                <a:lnSpc>
                  <a:spcPct val="120000"/>
                </a:lnSpc>
                <a:spcAft>
                  <a:spcPts val="600"/>
                </a:spcAft>
                <a:buFont typeface="Arial" panose="020B0604020202020204" pitchFamily="34" charset="0"/>
                <a:buChar char="•"/>
              </a:pPr>
              <a:r>
                <a:rPr lang="en-AU" sz="1400" dirty="0">
                  <a:solidFill>
                    <a:schemeClr val="tx1"/>
                  </a:solidFill>
                </a:rPr>
                <a:t>Doctor Dillamond</a:t>
              </a:r>
            </a:p>
          </p:txBody>
        </p:sp>
        <p:sp>
          <p:nvSpPr>
            <p:cNvPr id="9" name="Rectangle: Rounded Corners 8">
              <a:extLst>
                <a:ext uri="{FF2B5EF4-FFF2-40B4-BE49-F238E27FC236}">
                  <a16:creationId xmlns:a16="http://schemas.microsoft.com/office/drawing/2014/main" id="{F2ECECA7-CC36-969C-2128-523F46C7EBE7}"/>
                </a:ext>
              </a:extLst>
            </p:cNvPr>
            <p:cNvSpPr/>
            <p:nvPr/>
          </p:nvSpPr>
          <p:spPr>
            <a:xfrm>
              <a:off x="9615960" y="2292053"/>
              <a:ext cx="1925052" cy="429451"/>
            </a:xfrm>
            <a:prstGeom prst="roundRect">
              <a:avLst/>
            </a:prstGeom>
            <a:solidFill>
              <a:schemeClr val="accent6">
                <a:lumMod val="25000"/>
              </a:schemeClr>
            </a:solidFill>
            <a:ln>
              <a:noFill/>
            </a:ln>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sz="2000" dirty="0">
                  <a:solidFill>
                    <a:schemeClr val="bg1"/>
                  </a:solidFill>
                </a:rPr>
                <a:t>Characters</a:t>
              </a:r>
            </a:p>
          </p:txBody>
        </p:sp>
      </p:grpSp>
      <p:sp>
        <p:nvSpPr>
          <p:cNvPr id="12" name="TextBox 11">
            <a:extLst>
              <a:ext uri="{FF2B5EF4-FFF2-40B4-BE49-F238E27FC236}">
                <a16:creationId xmlns:a16="http://schemas.microsoft.com/office/drawing/2014/main" id="{E03DFAEC-7B30-2320-0104-E0AB241EB64F}"/>
              </a:ext>
            </a:extLst>
          </p:cNvPr>
          <p:cNvSpPr txBox="1"/>
          <p:nvPr/>
        </p:nvSpPr>
        <p:spPr>
          <a:xfrm>
            <a:off x="4905375" y="6272950"/>
            <a:ext cx="6097604" cy="246221"/>
          </a:xfrm>
          <a:prstGeom prst="rect">
            <a:avLst/>
          </a:prstGeom>
          <a:noFill/>
        </p:spPr>
        <p:txBody>
          <a:bodyPr wrap="square" lIns="0">
            <a:spAutoFit/>
          </a:bodyPr>
          <a:lstStyle/>
          <a:p>
            <a:r>
              <a:rPr lang="en-AU" sz="1000" dirty="0"/>
              <a:t>Adapted from: </a:t>
            </a:r>
            <a:r>
              <a:rPr lang="en-AU" sz="1000" dirty="0">
                <a:hlinkClick r:id="rId6"/>
              </a:rPr>
              <a:t>Wicked (2024) Ending, Explained: Why Didn't Glinda Go With Elphaba?</a:t>
            </a:r>
            <a:endParaRPr lang="en-AU" sz="1000" dirty="0"/>
          </a:p>
        </p:txBody>
      </p:sp>
      <p:sp>
        <p:nvSpPr>
          <p:cNvPr id="2" name="Slide Number Placeholder 1">
            <a:extLst>
              <a:ext uri="{FF2B5EF4-FFF2-40B4-BE49-F238E27FC236}">
                <a16:creationId xmlns:a16="http://schemas.microsoft.com/office/drawing/2014/main" id="{1A8C8487-A020-1FDB-1113-2DD39FC753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38811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1793-D908-B611-4B95-E1182121D10E}"/>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90CECEF0-D464-CFD2-3A07-D165254F3AD3}"/>
              </a:ext>
              <a:ext uri="{C183D7F6-B498-43B3-948B-1728B52AA6E4}">
                <adec:decorative xmlns:adec="http://schemas.microsoft.com/office/drawing/2017/decorative" val="1"/>
              </a:ext>
            </a:extLst>
          </p:cNvPr>
          <p:cNvGrpSpPr/>
          <p:nvPr/>
        </p:nvGrpSpPr>
        <p:grpSpPr>
          <a:xfrm>
            <a:off x="1060075" y="3196865"/>
            <a:ext cx="9533207" cy="1189435"/>
            <a:chOff x="1057274" y="3375495"/>
            <a:chExt cx="9801226" cy="1363188"/>
          </a:xfrm>
          <a:solidFill>
            <a:schemeClr val="tx2"/>
          </a:solidFill>
          <a:effectLst/>
        </p:grpSpPr>
        <p:sp>
          <p:nvSpPr>
            <p:cNvPr id="18" name="Arrow: Bent-Up 17">
              <a:extLst>
                <a:ext uri="{FF2B5EF4-FFF2-40B4-BE49-F238E27FC236}">
                  <a16:creationId xmlns:a16="http://schemas.microsoft.com/office/drawing/2014/main" id="{AC96C31E-15C8-0411-FDEE-B1BF15789499}"/>
                </a:ext>
              </a:extLst>
            </p:cNvPr>
            <p:cNvSpPr/>
            <p:nvPr/>
          </p:nvSpPr>
          <p:spPr>
            <a:xfrm rot="10800000">
              <a:off x="1057274" y="3954771"/>
              <a:ext cx="9801226" cy="783912"/>
            </a:xfrm>
            <a:prstGeom prst="bentUpArrow">
              <a:avLst/>
            </a:prstGeom>
            <a:grp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a:extLst>
                <a:ext uri="{FF2B5EF4-FFF2-40B4-BE49-F238E27FC236}">
                  <a16:creationId xmlns:a16="http://schemas.microsoft.com/office/drawing/2014/main" id="{2E1E5840-B8DB-3E85-3D70-40E613CDCEFD}"/>
                </a:ext>
              </a:extLst>
            </p:cNvPr>
            <p:cNvCxnSpPr>
              <a:cxnSpLocks/>
            </p:cNvCxnSpPr>
            <p:nvPr/>
          </p:nvCxnSpPr>
          <p:spPr>
            <a:xfrm flipV="1">
              <a:off x="10835779" y="3375495"/>
              <a:ext cx="0" cy="783215"/>
            </a:xfrm>
            <a:prstGeom prst="line">
              <a:avLst/>
            </a:prstGeom>
            <a:grpFill/>
            <a:ln w="193675">
              <a:solidFill>
                <a:schemeClr val="tx2"/>
              </a:solidFill>
            </a:ln>
          </p:spPr>
          <p:style>
            <a:lnRef idx="3">
              <a:schemeClr val="accent1"/>
            </a:lnRef>
            <a:fillRef idx="0">
              <a:schemeClr val="accent1"/>
            </a:fillRef>
            <a:effectRef idx="2">
              <a:schemeClr val="accent1"/>
            </a:effectRef>
            <a:fontRef idx="minor">
              <a:schemeClr val="tx1"/>
            </a:fontRef>
          </p:style>
        </p:cxnSp>
      </p:grpSp>
      <p:sp>
        <p:nvSpPr>
          <p:cNvPr id="3" name="Title 2">
            <a:extLst>
              <a:ext uri="{FF2B5EF4-FFF2-40B4-BE49-F238E27FC236}">
                <a16:creationId xmlns:a16="http://schemas.microsoft.com/office/drawing/2014/main" id="{E97D07B1-823B-D70F-962A-F0E7DBC62B37}"/>
              </a:ext>
            </a:extLst>
          </p:cNvPr>
          <p:cNvSpPr>
            <a:spLocks noGrp="1"/>
          </p:cNvSpPr>
          <p:nvPr>
            <p:ph type="title"/>
          </p:nvPr>
        </p:nvSpPr>
        <p:spPr/>
        <p:txBody>
          <a:bodyPr/>
          <a:lstStyle/>
          <a:p>
            <a:r>
              <a:rPr lang="en-AU"/>
              <a:t>1.6e – sample technique class exploring </a:t>
            </a:r>
            <a:r>
              <a:rPr lang="en-AU" i="1"/>
              <a:t>Wicked </a:t>
            </a:r>
            <a:r>
              <a:rPr lang="en-AU"/>
              <a:t>(2024)</a:t>
            </a:r>
            <a:endParaRPr lang="en-AU" i="1"/>
          </a:p>
        </p:txBody>
      </p:sp>
      <p:sp>
        <p:nvSpPr>
          <p:cNvPr id="4" name="Text Placeholder 3">
            <a:extLst>
              <a:ext uri="{FF2B5EF4-FFF2-40B4-BE49-F238E27FC236}">
                <a16:creationId xmlns:a16="http://schemas.microsoft.com/office/drawing/2014/main" id="{B9C81AAE-C4D5-2DD7-B267-B5E869912EAB}"/>
              </a:ext>
            </a:extLst>
          </p:cNvPr>
          <p:cNvSpPr>
            <a:spLocks noGrp="1"/>
          </p:cNvSpPr>
          <p:nvPr>
            <p:ph type="body" sz="quarter" idx="18"/>
          </p:nvPr>
        </p:nvSpPr>
        <p:spPr>
          <a:xfrm>
            <a:off x="360000" y="982520"/>
            <a:ext cx="11483998" cy="310015"/>
          </a:xfrm>
        </p:spPr>
        <p:txBody>
          <a:bodyPr/>
          <a:lstStyle/>
          <a:p>
            <a:r>
              <a:rPr lang="en-AU"/>
              <a:t>Class structure with soundtrack planning to explore the narrative/story of </a:t>
            </a:r>
            <a:r>
              <a:rPr lang="en-AU" i="1"/>
              <a:t>Wicked (2024) </a:t>
            </a:r>
            <a:endParaRPr lang="en-AU"/>
          </a:p>
        </p:txBody>
      </p:sp>
      <p:sp>
        <p:nvSpPr>
          <p:cNvPr id="6" name="Rectangle: Rounded Corners 5">
            <a:extLst>
              <a:ext uri="{FF2B5EF4-FFF2-40B4-BE49-F238E27FC236}">
                <a16:creationId xmlns:a16="http://schemas.microsoft.com/office/drawing/2014/main" id="{818AAB43-6D25-53DC-803C-36810D96C062}"/>
              </a:ext>
            </a:extLst>
          </p:cNvPr>
          <p:cNvSpPr/>
          <p:nvPr/>
        </p:nvSpPr>
        <p:spPr>
          <a:xfrm>
            <a:off x="374285" y="2038353"/>
            <a:ext cx="20097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t>Introduction to Wicked (2024)</a:t>
            </a:r>
          </a:p>
        </p:txBody>
      </p:sp>
      <p:sp>
        <p:nvSpPr>
          <p:cNvPr id="14" name="Arrow: Right 13">
            <a:extLst>
              <a:ext uri="{FF2B5EF4-FFF2-40B4-BE49-F238E27FC236}">
                <a16:creationId xmlns:a16="http://schemas.microsoft.com/office/drawing/2014/main" id="{75D74E66-742A-D760-3B9E-DE735E641A74}"/>
              </a:ext>
              <a:ext uri="{C183D7F6-B498-43B3-948B-1728B52AA6E4}">
                <adec:decorative xmlns:adec="http://schemas.microsoft.com/office/drawing/2017/decorative" val="1"/>
              </a:ext>
            </a:extLst>
          </p:cNvPr>
          <p:cNvSpPr/>
          <p:nvPr/>
        </p:nvSpPr>
        <p:spPr>
          <a:xfrm>
            <a:off x="2962275" y="2409825"/>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descr="Warm up: The wizard and I">
            <a:extLst>
              <a:ext uri="{FF2B5EF4-FFF2-40B4-BE49-F238E27FC236}">
                <a16:creationId xmlns:a16="http://schemas.microsoft.com/office/drawing/2014/main" id="{1413747C-F4EC-3CE0-9A5F-6F3A08C0C2DF}"/>
              </a:ext>
            </a:extLst>
          </p:cNvPr>
          <p:cNvGrpSpPr/>
          <p:nvPr/>
        </p:nvGrpSpPr>
        <p:grpSpPr>
          <a:xfrm>
            <a:off x="4924255" y="1440481"/>
            <a:ext cx="2009775" cy="2064720"/>
            <a:chOff x="4924255" y="1440481"/>
            <a:chExt cx="2009775" cy="2064720"/>
          </a:xfrm>
        </p:grpSpPr>
        <p:sp>
          <p:nvSpPr>
            <p:cNvPr id="10" name="Rectangle: Rounded Corners 9">
              <a:extLst>
                <a:ext uri="{FF2B5EF4-FFF2-40B4-BE49-F238E27FC236}">
                  <a16:creationId xmlns:a16="http://schemas.microsoft.com/office/drawing/2014/main" id="{E7ED2B9E-18FF-B6E4-20CE-0AE6D5F07A26}"/>
                </a:ext>
              </a:extLst>
            </p:cNvPr>
            <p:cNvSpPr/>
            <p:nvPr/>
          </p:nvSpPr>
          <p:spPr>
            <a:xfrm>
              <a:off x="4924255" y="2028826"/>
              <a:ext cx="20097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The wizard and I</a:t>
              </a:r>
            </a:p>
          </p:txBody>
        </p:sp>
        <p:sp>
          <p:nvSpPr>
            <p:cNvPr id="5" name="Rectangle: Rounded Corners 4">
              <a:extLst>
                <a:ext uri="{FF2B5EF4-FFF2-40B4-BE49-F238E27FC236}">
                  <a16:creationId xmlns:a16="http://schemas.microsoft.com/office/drawing/2014/main" id="{0C907324-7BC6-0B8A-FEEE-6EEE91A09502}"/>
                </a:ext>
              </a:extLst>
            </p:cNvPr>
            <p:cNvSpPr/>
            <p:nvPr/>
          </p:nvSpPr>
          <p:spPr>
            <a:xfrm>
              <a:off x="5146822" y="1440481"/>
              <a:ext cx="1564639" cy="75314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solidFill>
                    <a:schemeClr val="accent1"/>
                  </a:solidFill>
                </a:rPr>
                <a:t>Warm-up</a:t>
              </a:r>
            </a:p>
          </p:txBody>
        </p:sp>
      </p:grpSp>
      <p:sp>
        <p:nvSpPr>
          <p:cNvPr id="15" name="Arrow: Right 14">
            <a:extLst>
              <a:ext uri="{FF2B5EF4-FFF2-40B4-BE49-F238E27FC236}">
                <a16:creationId xmlns:a16="http://schemas.microsoft.com/office/drawing/2014/main" id="{4418377C-2654-6982-6039-A7DF0074B0A2}"/>
              </a:ext>
              <a:ext uri="{C183D7F6-B498-43B3-948B-1728B52AA6E4}">
                <adec:decorative xmlns:adec="http://schemas.microsoft.com/office/drawing/2017/decorative" val="1"/>
              </a:ext>
            </a:extLst>
          </p:cNvPr>
          <p:cNvSpPr/>
          <p:nvPr/>
        </p:nvSpPr>
        <p:spPr>
          <a:xfrm>
            <a:off x="7610475" y="2409825"/>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descr="Centre exercise(s): Popular">
            <a:extLst>
              <a:ext uri="{FF2B5EF4-FFF2-40B4-BE49-F238E27FC236}">
                <a16:creationId xmlns:a16="http://schemas.microsoft.com/office/drawing/2014/main" id="{CCD0A0A6-4F07-1DF4-60D1-20E78F44DC8B}"/>
              </a:ext>
            </a:extLst>
          </p:cNvPr>
          <p:cNvGrpSpPr/>
          <p:nvPr/>
        </p:nvGrpSpPr>
        <p:grpSpPr>
          <a:xfrm>
            <a:off x="9305726" y="1436926"/>
            <a:ext cx="2346772" cy="1996839"/>
            <a:chOff x="9305726" y="1436926"/>
            <a:chExt cx="2346772" cy="1996839"/>
          </a:xfrm>
        </p:grpSpPr>
        <p:sp>
          <p:nvSpPr>
            <p:cNvPr id="11" name="Rectangle: Rounded Corners 10">
              <a:extLst>
                <a:ext uri="{FF2B5EF4-FFF2-40B4-BE49-F238E27FC236}">
                  <a16:creationId xmlns:a16="http://schemas.microsoft.com/office/drawing/2014/main" id="{8D6E4E9C-5D6D-0F2B-C508-C417D6814623}"/>
                </a:ext>
              </a:extLst>
            </p:cNvPr>
            <p:cNvSpPr/>
            <p:nvPr/>
          </p:nvSpPr>
          <p:spPr>
            <a:xfrm>
              <a:off x="9474225" y="1957390"/>
              <a:ext cx="20097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Popular</a:t>
              </a:r>
            </a:p>
          </p:txBody>
        </p:sp>
        <p:sp>
          <p:nvSpPr>
            <p:cNvPr id="7" name="Rectangle: Rounded Corners 6">
              <a:extLst>
                <a:ext uri="{FF2B5EF4-FFF2-40B4-BE49-F238E27FC236}">
                  <a16:creationId xmlns:a16="http://schemas.microsoft.com/office/drawing/2014/main" id="{E6FDB2F1-8A4B-EF77-0782-16811081FB2A}"/>
                </a:ext>
              </a:extLst>
            </p:cNvPr>
            <p:cNvSpPr/>
            <p:nvPr/>
          </p:nvSpPr>
          <p:spPr>
            <a:xfrm>
              <a:off x="9305726" y="1436926"/>
              <a:ext cx="2346772" cy="716091"/>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Centre exercise(s)</a:t>
              </a:r>
            </a:p>
          </p:txBody>
        </p:sp>
      </p:grpSp>
      <p:grpSp>
        <p:nvGrpSpPr>
          <p:cNvPr id="22" name="Group 21" descr="Locomotor exercise(s): Dancing through life">
            <a:extLst>
              <a:ext uri="{FF2B5EF4-FFF2-40B4-BE49-F238E27FC236}">
                <a16:creationId xmlns:a16="http://schemas.microsoft.com/office/drawing/2014/main" id="{01AFA0F2-EB09-7FE9-EEA6-BA820229C399}"/>
              </a:ext>
            </a:extLst>
          </p:cNvPr>
          <p:cNvGrpSpPr/>
          <p:nvPr/>
        </p:nvGrpSpPr>
        <p:grpSpPr>
          <a:xfrm>
            <a:off x="300927" y="4506545"/>
            <a:ext cx="2346772" cy="2009455"/>
            <a:chOff x="300927" y="4506545"/>
            <a:chExt cx="2346772" cy="2009455"/>
          </a:xfrm>
        </p:grpSpPr>
        <p:sp>
          <p:nvSpPr>
            <p:cNvPr id="13" name="Rectangle: Rounded Corners 12">
              <a:extLst>
                <a:ext uri="{FF2B5EF4-FFF2-40B4-BE49-F238E27FC236}">
                  <a16:creationId xmlns:a16="http://schemas.microsoft.com/office/drawing/2014/main" id="{B0C3A1EC-A35F-5431-B760-687AFF1CDFCE}"/>
                </a:ext>
              </a:extLst>
            </p:cNvPr>
            <p:cNvSpPr/>
            <p:nvPr/>
          </p:nvSpPr>
          <p:spPr>
            <a:xfrm>
              <a:off x="359999" y="5039625"/>
              <a:ext cx="2189475" cy="14763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Dancing through life</a:t>
              </a:r>
            </a:p>
          </p:txBody>
        </p:sp>
        <p:sp>
          <p:nvSpPr>
            <p:cNvPr id="8" name="Rectangle: Rounded Corners 7">
              <a:extLst>
                <a:ext uri="{FF2B5EF4-FFF2-40B4-BE49-F238E27FC236}">
                  <a16:creationId xmlns:a16="http://schemas.microsoft.com/office/drawing/2014/main" id="{46B4A2DE-59C4-5C85-BAA5-53DB15A55885}"/>
                </a:ext>
              </a:extLst>
            </p:cNvPr>
            <p:cNvSpPr/>
            <p:nvPr/>
          </p:nvSpPr>
          <p:spPr>
            <a:xfrm>
              <a:off x="300927" y="4506545"/>
              <a:ext cx="2346772" cy="753145"/>
            </a:xfrm>
            <a:prstGeom prst="round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solidFill>
                    <a:schemeClr val="accent1"/>
                  </a:solidFill>
                </a:rPr>
                <a:t>Locomotor exercise(s)</a:t>
              </a:r>
            </a:p>
          </p:txBody>
        </p:sp>
      </p:grpSp>
      <p:sp>
        <p:nvSpPr>
          <p:cNvPr id="25" name="Arrow: Right 24">
            <a:extLst>
              <a:ext uri="{FF2B5EF4-FFF2-40B4-BE49-F238E27FC236}">
                <a16:creationId xmlns:a16="http://schemas.microsoft.com/office/drawing/2014/main" id="{44676B82-EDD9-2797-FC13-D6CA2C5BEE73}"/>
              </a:ext>
              <a:ext uri="{C183D7F6-B498-43B3-948B-1728B52AA6E4}">
                <adec:decorative xmlns:adec="http://schemas.microsoft.com/office/drawing/2017/decorative" val="1"/>
              </a:ext>
            </a:extLst>
          </p:cNvPr>
          <p:cNvSpPr/>
          <p:nvPr/>
        </p:nvSpPr>
        <p:spPr>
          <a:xfrm>
            <a:off x="2890563" y="5181823"/>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3" name="Group 22" descr="Dance sequence: What is this feeling?">
            <a:extLst>
              <a:ext uri="{FF2B5EF4-FFF2-40B4-BE49-F238E27FC236}">
                <a16:creationId xmlns:a16="http://schemas.microsoft.com/office/drawing/2014/main" id="{C46A1955-E93C-3A4A-3F7E-858B35B66B85}"/>
              </a:ext>
            </a:extLst>
          </p:cNvPr>
          <p:cNvGrpSpPr/>
          <p:nvPr/>
        </p:nvGrpSpPr>
        <p:grpSpPr>
          <a:xfrm>
            <a:off x="4922614" y="4457736"/>
            <a:ext cx="2346772" cy="2098013"/>
            <a:chOff x="4922614" y="4457736"/>
            <a:chExt cx="2346772" cy="2098013"/>
          </a:xfrm>
        </p:grpSpPr>
        <p:sp>
          <p:nvSpPr>
            <p:cNvPr id="9" name="Rectangle: Rounded Corners 8">
              <a:extLst>
                <a:ext uri="{FF2B5EF4-FFF2-40B4-BE49-F238E27FC236}">
                  <a16:creationId xmlns:a16="http://schemas.microsoft.com/office/drawing/2014/main" id="{E2695E29-D9F2-6019-210E-CDA131671CE0}"/>
                </a:ext>
              </a:extLst>
            </p:cNvPr>
            <p:cNvSpPr/>
            <p:nvPr/>
          </p:nvSpPr>
          <p:spPr>
            <a:xfrm>
              <a:off x="5030602" y="5079374"/>
              <a:ext cx="2009775" cy="1476375"/>
            </a:xfrm>
            <a:prstGeom prst="round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What is this feeling?</a:t>
              </a:r>
            </a:p>
          </p:txBody>
        </p:sp>
        <p:sp>
          <p:nvSpPr>
            <p:cNvPr id="16" name="Rectangle: Rounded Corners 15">
              <a:extLst>
                <a:ext uri="{FF2B5EF4-FFF2-40B4-BE49-F238E27FC236}">
                  <a16:creationId xmlns:a16="http://schemas.microsoft.com/office/drawing/2014/main" id="{69E3C7DE-1036-AC07-5B95-2DA49D92CFF9}"/>
                </a:ext>
              </a:extLst>
            </p:cNvPr>
            <p:cNvSpPr/>
            <p:nvPr/>
          </p:nvSpPr>
          <p:spPr>
            <a:xfrm>
              <a:off x="4922614" y="4457736"/>
              <a:ext cx="2346772" cy="753145"/>
            </a:xfrm>
            <a:prstGeom prst="round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solidFill>
                    <a:schemeClr val="accent1"/>
                  </a:solidFill>
                </a:rPr>
                <a:t>Dance sequence</a:t>
              </a:r>
            </a:p>
          </p:txBody>
        </p:sp>
      </p:grpSp>
      <p:sp>
        <p:nvSpPr>
          <p:cNvPr id="26" name="Arrow: Right 25">
            <a:extLst>
              <a:ext uri="{FF2B5EF4-FFF2-40B4-BE49-F238E27FC236}">
                <a16:creationId xmlns:a16="http://schemas.microsoft.com/office/drawing/2014/main" id="{23A5EAA3-E3AF-A0BF-4703-B7621FD293BF}"/>
              </a:ext>
              <a:ext uri="{C183D7F6-B498-43B3-948B-1728B52AA6E4}">
                <adec:decorative xmlns:adec="http://schemas.microsoft.com/office/drawing/2017/decorative" val="1"/>
              </a:ext>
            </a:extLst>
          </p:cNvPr>
          <p:cNvSpPr/>
          <p:nvPr/>
        </p:nvSpPr>
        <p:spPr>
          <a:xfrm>
            <a:off x="7610475" y="5181823"/>
            <a:ext cx="1619250" cy="771525"/>
          </a:xfrm>
          <a:prstGeom prst="rightArrow">
            <a:avLst/>
          </a:prstGeom>
          <a:solidFill>
            <a:schemeClr val="tx2"/>
          </a:solid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7" name="Group 26" descr="Cool-down / reflection: Defying gravity">
            <a:extLst>
              <a:ext uri="{FF2B5EF4-FFF2-40B4-BE49-F238E27FC236}">
                <a16:creationId xmlns:a16="http://schemas.microsoft.com/office/drawing/2014/main" id="{A5C2CBFF-5C8B-424B-0111-C2D82CD17E63}"/>
              </a:ext>
            </a:extLst>
          </p:cNvPr>
          <p:cNvGrpSpPr/>
          <p:nvPr/>
        </p:nvGrpSpPr>
        <p:grpSpPr>
          <a:xfrm>
            <a:off x="9497226" y="4530691"/>
            <a:ext cx="2346772" cy="2025058"/>
            <a:chOff x="9497226" y="4530691"/>
            <a:chExt cx="2346772" cy="2025058"/>
          </a:xfrm>
        </p:grpSpPr>
        <p:sp>
          <p:nvSpPr>
            <p:cNvPr id="12" name="Rectangle: Rounded Corners 11">
              <a:extLst>
                <a:ext uri="{FF2B5EF4-FFF2-40B4-BE49-F238E27FC236}">
                  <a16:creationId xmlns:a16="http://schemas.microsoft.com/office/drawing/2014/main" id="{4978E2AE-80CA-FD2A-6D2A-D396105E3F9B}"/>
                </a:ext>
              </a:extLst>
            </p:cNvPr>
            <p:cNvSpPr/>
            <p:nvPr/>
          </p:nvSpPr>
          <p:spPr>
            <a:xfrm>
              <a:off x="9676799" y="5079374"/>
              <a:ext cx="2009775" cy="1476375"/>
            </a:xfrm>
            <a:prstGeom prst="round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a:t>Defying gravity</a:t>
              </a:r>
            </a:p>
          </p:txBody>
        </p:sp>
        <p:sp>
          <p:nvSpPr>
            <p:cNvPr id="17" name="Rectangle: Rounded Corners 16">
              <a:extLst>
                <a:ext uri="{FF2B5EF4-FFF2-40B4-BE49-F238E27FC236}">
                  <a16:creationId xmlns:a16="http://schemas.microsoft.com/office/drawing/2014/main" id="{BD690864-147B-776F-3143-1843A8B38615}"/>
                </a:ext>
              </a:extLst>
            </p:cNvPr>
            <p:cNvSpPr/>
            <p:nvPr/>
          </p:nvSpPr>
          <p:spPr>
            <a:xfrm>
              <a:off x="9497226" y="4530691"/>
              <a:ext cx="2346772" cy="753145"/>
            </a:xfrm>
            <a:prstGeom prst="round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AU" sz="1800" dirty="0">
                  <a:solidFill>
                    <a:schemeClr val="accent1"/>
                  </a:solidFill>
                </a:rPr>
                <a:t>Cool-down / reflection</a:t>
              </a:r>
            </a:p>
          </p:txBody>
        </p:sp>
      </p:grpSp>
      <p:sp>
        <p:nvSpPr>
          <p:cNvPr id="2" name="Slide Number Placeholder 1">
            <a:extLst>
              <a:ext uri="{FF2B5EF4-FFF2-40B4-BE49-F238E27FC236}">
                <a16:creationId xmlns:a16="http://schemas.microsoft.com/office/drawing/2014/main" id="{087ACFE6-BD52-EE2C-579F-4902E36EB6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13953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3144B-9B30-EC2C-C0B6-E4172BF90AE7}"/>
              </a:ext>
            </a:extLst>
          </p:cNvPr>
          <p:cNvSpPr>
            <a:spLocks noGrp="1"/>
          </p:cNvSpPr>
          <p:nvPr>
            <p:ph type="title"/>
          </p:nvPr>
        </p:nvSpPr>
        <p:spPr/>
        <p:txBody>
          <a:bodyPr/>
          <a:lstStyle/>
          <a:p>
            <a:r>
              <a:rPr lang="en-AU"/>
              <a:t>1.6f </a:t>
            </a:r>
            <a:r>
              <a:rPr lang="en-AU" i="1"/>
              <a:t>– </a:t>
            </a:r>
            <a:r>
              <a:rPr lang="en-AU"/>
              <a:t>additional sample musical resources </a:t>
            </a:r>
          </a:p>
        </p:txBody>
      </p:sp>
      <p:sp>
        <p:nvSpPr>
          <p:cNvPr id="4" name="Text Placeholder 3">
            <a:extLst>
              <a:ext uri="{FF2B5EF4-FFF2-40B4-BE49-F238E27FC236}">
                <a16:creationId xmlns:a16="http://schemas.microsoft.com/office/drawing/2014/main" id="{8A85F6A8-E923-F8AA-1E40-D954067499CB}"/>
              </a:ext>
            </a:extLst>
          </p:cNvPr>
          <p:cNvSpPr>
            <a:spLocks noGrp="1"/>
          </p:cNvSpPr>
          <p:nvPr>
            <p:ph type="body" sz="quarter" idx="18"/>
          </p:nvPr>
        </p:nvSpPr>
        <p:spPr/>
        <p:txBody>
          <a:bodyPr/>
          <a:lstStyle/>
          <a:p>
            <a:r>
              <a:rPr lang="en-AU" i="1"/>
              <a:t>The Greatest Showman </a:t>
            </a:r>
            <a:r>
              <a:rPr lang="en-AU"/>
              <a:t>(2017)</a:t>
            </a:r>
          </a:p>
        </p:txBody>
      </p:sp>
      <p:sp>
        <p:nvSpPr>
          <p:cNvPr id="5" name="Content Placeholder 4">
            <a:extLst>
              <a:ext uri="{FF2B5EF4-FFF2-40B4-BE49-F238E27FC236}">
                <a16:creationId xmlns:a16="http://schemas.microsoft.com/office/drawing/2014/main" id="{91CF5735-0375-49A3-AB6E-E526B59B0662}"/>
              </a:ext>
            </a:extLst>
          </p:cNvPr>
          <p:cNvSpPr txBox="1">
            <a:spLocks/>
          </p:cNvSpPr>
          <p:nvPr/>
        </p:nvSpPr>
        <p:spPr>
          <a:xfrm>
            <a:off x="359999" y="2198276"/>
            <a:ext cx="4710765" cy="3080306"/>
          </a:xfrm>
          <a:prstGeom prst="rect">
            <a:avLst/>
          </a:prstGeom>
          <a:solidFill>
            <a:schemeClr val="accent6"/>
          </a:solidFill>
          <a:effectLst/>
        </p:spPr>
        <p:style>
          <a:lnRef idx="0">
            <a:schemeClr val="accent4"/>
          </a:lnRef>
          <a:fillRef idx="3">
            <a:schemeClr val="accent4"/>
          </a:fillRef>
          <a:effectRef idx="3">
            <a:schemeClr val="accent4"/>
          </a:effectRef>
          <a:fontRef idx="minor">
            <a:schemeClr val="lt1"/>
          </a:fontRef>
        </p:style>
        <p:txBody>
          <a:bodyPr lIns="144000" anchor="ct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42900" indent="-342900">
              <a:buFont typeface="Arial" panose="020B0604020202020204" pitchFamily="34" charset="0"/>
              <a:buChar char="•"/>
            </a:pPr>
            <a:r>
              <a:rPr lang="en-US" sz="1800" dirty="0">
                <a:solidFill>
                  <a:schemeClr val="tx1"/>
                </a:solidFill>
              </a:rPr>
              <a:t>Director – Michael Gracey</a:t>
            </a:r>
          </a:p>
          <a:p>
            <a:pPr marL="342900" indent="-342900">
              <a:buFont typeface="Arial" panose="020B0604020202020204" pitchFamily="34" charset="0"/>
              <a:buChar char="•"/>
            </a:pPr>
            <a:r>
              <a:rPr lang="en-US" sz="1800" dirty="0">
                <a:solidFill>
                  <a:schemeClr val="tx1"/>
                </a:solidFill>
              </a:rPr>
              <a:t>Choreographer – Ashley Wallen</a:t>
            </a:r>
          </a:p>
          <a:p>
            <a:pPr marL="342900" indent="-342900">
              <a:buFont typeface="Arial" panose="020B0604020202020204" pitchFamily="34" charset="0"/>
              <a:buChar char="•"/>
            </a:pPr>
            <a:r>
              <a:rPr lang="en-AU" sz="1800" dirty="0">
                <a:solidFill>
                  <a:schemeClr val="tx1"/>
                </a:solidFill>
                <a:hlinkClick r:id="rId4">
                  <a:extLst>
                    <a:ext uri="{A12FA001-AC4F-418D-AE19-62706E023703}">
                      <ahyp:hlinkClr xmlns:ahyp="http://schemas.microsoft.com/office/drawing/2018/hyperlinkcolor" val="tx"/>
                    </a:ext>
                  </a:extLst>
                </a:hlinkClick>
              </a:rPr>
              <a:t>The Greatest Showman (2017) soundtrack</a:t>
            </a:r>
            <a:endParaRPr lang="en-GB" sz="1800" u="sng"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1800" dirty="0">
                <a:solidFill>
                  <a:schemeClr val="tx1"/>
                </a:solidFill>
                <a:hlinkClick r:id="rId5">
                  <a:extLst>
                    <a:ext uri="{A12FA001-AC4F-418D-AE19-62706E023703}">
                      <ahyp:hlinkClr xmlns:ahyp="http://schemas.microsoft.com/office/drawing/2018/hyperlinkcolor" val="tx"/>
                    </a:ext>
                  </a:extLst>
                </a:hlinkClick>
              </a:rPr>
              <a:t>Narrative, themes and characters</a:t>
            </a:r>
            <a:endParaRPr lang="en-US" sz="1800" dirty="0">
              <a:solidFill>
                <a:schemeClr val="tx1"/>
              </a:solidFill>
            </a:endParaRPr>
          </a:p>
        </p:txBody>
      </p:sp>
      <p:pic>
        <p:nvPicPr>
          <p:cNvPr id="7" name="Online Media 6" title="The Greatest Showman | Official HD Trailer #1 | 2017">
            <a:hlinkClick r:id="" action="ppaction://media"/>
            <a:extLst>
              <a:ext uri="{FF2B5EF4-FFF2-40B4-BE49-F238E27FC236}">
                <a16:creationId xmlns:a16="http://schemas.microsoft.com/office/drawing/2014/main" id="{5436FC38-1B47-B046-01E2-310EB261974E}"/>
              </a:ext>
            </a:extLst>
          </p:cNvPr>
          <p:cNvPicPr>
            <a:picLocks noRot="1" noChangeAspect="1"/>
          </p:cNvPicPr>
          <p:nvPr>
            <a:videoFile r:link="rId1"/>
          </p:nvPr>
        </p:nvPicPr>
        <p:blipFill>
          <a:blip r:embed="rId6"/>
          <a:stretch>
            <a:fillRect/>
          </a:stretch>
        </p:blipFill>
        <p:spPr>
          <a:xfrm>
            <a:off x="5434058" y="2221461"/>
            <a:ext cx="6409940" cy="3723828"/>
          </a:xfrm>
          <a:prstGeom prst="rect">
            <a:avLst/>
          </a:prstGeom>
          <a:ln w="38100">
            <a:noFill/>
          </a:ln>
          <a:effectLst/>
        </p:spPr>
      </p:pic>
      <p:sp>
        <p:nvSpPr>
          <p:cNvPr id="8" name="TextBox 7">
            <a:extLst>
              <a:ext uri="{FF2B5EF4-FFF2-40B4-BE49-F238E27FC236}">
                <a16:creationId xmlns:a16="http://schemas.microsoft.com/office/drawing/2014/main" id="{95040388-84D0-9DF0-0897-62E8BEBEF9CB}"/>
              </a:ext>
            </a:extLst>
          </p:cNvPr>
          <p:cNvSpPr txBox="1"/>
          <p:nvPr/>
        </p:nvSpPr>
        <p:spPr>
          <a:xfrm>
            <a:off x="5420203" y="6092030"/>
            <a:ext cx="5449412" cy="340840"/>
          </a:xfrm>
          <a:prstGeom prst="rect">
            <a:avLst/>
          </a:prstGeom>
          <a:noFill/>
        </p:spPr>
        <p:txBody>
          <a:bodyPr wrap="square" lIns="0" tIns="0" rIns="0" bIns="0" rtlCol="0">
            <a:noAutofit/>
          </a:bodyPr>
          <a:lstStyle/>
          <a:p>
            <a:r>
              <a:rPr lang="en-AU" sz="1000" i="0" dirty="0">
                <a:solidFill>
                  <a:srgbClr val="0F0F0F"/>
                </a:solidFill>
                <a:effectLst/>
                <a:hlinkClick r:id="rId7"/>
              </a:rPr>
              <a:t>The Greatest Showman | Official HD Trailer #1 | 2017</a:t>
            </a:r>
            <a:r>
              <a:rPr lang="en-AU" sz="1000" i="0" dirty="0">
                <a:solidFill>
                  <a:srgbClr val="0F0F0F"/>
                </a:solidFill>
                <a:effectLst/>
              </a:rPr>
              <a:t> (2:45)</a:t>
            </a:r>
          </a:p>
          <a:p>
            <a:pPr algn="l"/>
            <a:endParaRPr lang="en-AU" sz="1000" dirty="0"/>
          </a:p>
        </p:txBody>
      </p:sp>
      <p:sp>
        <p:nvSpPr>
          <p:cNvPr id="2" name="Slide Number Placeholder 1">
            <a:extLst>
              <a:ext uri="{FF2B5EF4-FFF2-40B4-BE49-F238E27FC236}">
                <a16:creationId xmlns:a16="http://schemas.microsoft.com/office/drawing/2014/main" id="{DAD8C9A2-2584-92EB-D49C-A4FF617BAE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35622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2300-BFC1-C75B-E273-170E13BC5B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28FCEC-335D-0FED-4621-EA69F9BCEA8A}"/>
              </a:ext>
            </a:extLst>
          </p:cNvPr>
          <p:cNvSpPr>
            <a:spLocks noGrp="1"/>
          </p:cNvSpPr>
          <p:nvPr>
            <p:ph type="title"/>
          </p:nvPr>
        </p:nvSpPr>
        <p:spPr/>
        <p:txBody>
          <a:bodyPr/>
          <a:lstStyle/>
          <a:p>
            <a:r>
              <a:rPr lang="en-AU" dirty="0"/>
              <a:t>1.6g </a:t>
            </a:r>
            <a:r>
              <a:rPr lang="en-AU" i="1" dirty="0"/>
              <a:t>– </a:t>
            </a:r>
            <a:r>
              <a:rPr lang="en-AU" dirty="0"/>
              <a:t>additional sample musicals resources </a:t>
            </a:r>
          </a:p>
        </p:txBody>
      </p:sp>
      <p:sp>
        <p:nvSpPr>
          <p:cNvPr id="4" name="Text Placeholder 3">
            <a:extLst>
              <a:ext uri="{FF2B5EF4-FFF2-40B4-BE49-F238E27FC236}">
                <a16:creationId xmlns:a16="http://schemas.microsoft.com/office/drawing/2014/main" id="{05CE880B-AAE6-BB4C-0D34-63323A61FC28}"/>
              </a:ext>
            </a:extLst>
          </p:cNvPr>
          <p:cNvSpPr>
            <a:spLocks noGrp="1"/>
          </p:cNvSpPr>
          <p:nvPr>
            <p:ph type="body" sz="quarter" idx="18"/>
          </p:nvPr>
        </p:nvSpPr>
        <p:spPr/>
        <p:txBody>
          <a:bodyPr/>
          <a:lstStyle/>
          <a:p>
            <a:r>
              <a:rPr lang="en-AU" i="1" dirty="0"/>
              <a:t>In the Heights </a:t>
            </a:r>
            <a:r>
              <a:rPr lang="en-AU" dirty="0"/>
              <a:t>(2021)</a:t>
            </a:r>
          </a:p>
        </p:txBody>
      </p:sp>
      <p:sp>
        <p:nvSpPr>
          <p:cNvPr id="8" name="Content Placeholder 4">
            <a:extLst>
              <a:ext uri="{FF2B5EF4-FFF2-40B4-BE49-F238E27FC236}">
                <a16:creationId xmlns:a16="http://schemas.microsoft.com/office/drawing/2014/main" id="{808CC100-A86D-9FCD-E261-FC1EBE5A9F96}"/>
              </a:ext>
            </a:extLst>
          </p:cNvPr>
          <p:cNvSpPr txBox="1">
            <a:spLocks/>
          </p:cNvSpPr>
          <p:nvPr/>
        </p:nvSpPr>
        <p:spPr>
          <a:xfrm>
            <a:off x="359999" y="2198276"/>
            <a:ext cx="4710765" cy="3080306"/>
          </a:xfrm>
          <a:prstGeom prst="rect">
            <a:avLst/>
          </a:prstGeom>
          <a:solidFill>
            <a:schemeClr val="accent6"/>
          </a:solidFill>
          <a:effectLst/>
        </p:spPr>
        <p:style>
          <a:lnRef idx="0">
            <a:schemeClr val="accent4"/>
          </a:lnRef>
          <a:fillRef idx="3">
            <a:schemeClr val="accent4"/>
          </a:fillRef>
          <a:effectRef idx="3">
            <a:schemeClr val="accent4"/>
          </a:effectRef>
          <a:fontRef idx="minor">
            <a:schemeClr val="lt1"/>
          </a:fontRef>
        </p:style>
        <p:txBody>
          <a:bodyPr lIns="144000" anchor="ct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42900" indent="-342900">
              <a:buFont typeface="Arial" panose="020B0604020202020204" pitchFamily="34" charset="0"/>
              <a:buChar char="•"/>
            </a:pPr>
            <a:r>
              <a:rPr lang="en-US" sz="1800" dirty="0">
                <a:solidFill>
                  <a:schemeClr val="tx1"/>
                </a:solidFill>
              </a:rPr>
              <a:t>Director – Jon M. Chu</a:t>
            </a:r>
          </a:p>
          <a:p>
            <a:pPr marL="342900" indent="-342900">
              <a:buFont typeface="Arial" panose="020B0604020202020204" pitchFamily="34" charset="0"/>
              <a:buChar char="•"/>
            </a:pPr>
            <a:r>
              <a:rPr lang="en-US" sz="1800" dirty="0">
                <a:solidFill>
                  <a:schemeClr val="tx1"/>
                </a:solidFill>
              </a:rPr>
              <a:t>Choreographer – Christopher Scott</a:t>
            </a:r>
          </a:p>
          <a:p>
            <a:pPr marL="342900" indent="-342900">
              <a:buFont typeface="Arial" panose="020B0604020202020204" pitchFamily="34" charset="0"/>
              <a:buChar char="•"/>
            </a:pPr>
            <a:r>
              <a:rPr lang="en-AU" sz="1800" dirty="0">
                <a:solidFill>
                  <a:schemeClr val="tx1"/>
                </a:solidFill>
                <a:hlinkClick r:id="rId4">
                  <a:extLst>
                    <a:ext uri="{A12FA001-AC4F-418D-AE19-62706E023703}">
                      <ahyp:hlinkClr xmlns:ahyp="http://schemas.microsoft.com/office/drawing/2018/hyperlinkcolor" val="tx"/>
                    </a:ext>
                  </a:extLst>
                </a:hlinkClick>
              </a:rPr>
              <a:t>In the Heights (2021) soundtrack</a:t>
            </a:r>
            <a:endParaRPr lang="en-GB" sz="1800" dirty="0">
              <a:solidFill>
                <a:schemeClr val="tx1"/>
              </a:solidFill>
            </a:endParaRPr>
          </a:p>
          <a:p>
            <a:pPr marL="342900" indent="-342900">
              <a:buFont typeface="Arial" panose="020B0604020202020204" pitchFamily="34" charset="0"/>
              <a:buChar char="•"/>
            </a:pPr>
            <a:r>
              <a:rPr lang="en-AU" sz="1800" dirty="0">
                <a:solidFill>
                  <a:schemeClr val="tx1"/>
                </a:solidFill>
                <a:hlinkClick r:id="rId5">
                  <a:extLst>
                    <a:ext uri="{A12FA001-AC4F-418D-AE19-62706E023703}">
                      <ahyp:hlinkClr xmlns:ahyp="http://schemas.microsoft.com/office/drawing/2018/hyperlinkcolor" val="tx"/>
                    </a:ext>
                  </a:extLst>
                </a:hlinkClick>
              </a:rPr>
              <a:t>Narrative, themes and characters</a:t>
            </a:r>
            <a:endParaRPr lang="en-AU" sz="1800" dirty="0">
              <a:solidFill>
                <a:schemeClr val="tx1"/>
              </a:solidFill>
            </a:endParaRPr>
          </a:p>
        </p:txBody>
      </p:sp>
      <p:pic>
        <p:nvPicPr>
          <p:cNvPr id="7" name="Online Media 6" title="IN THE HEIGHTS - Official Trailer">
            <a:hlinkClick r:id="" action="ppaction://media"/>
            <a:extLst>
              <a:ext uri="{FF2B5EF4-FFF2-40B4-BE49-F238E27FC236}">
                <a16:creationId xmlns:a16="http://schemas.microsoft.com/office/drawing/2014/main" id="{2078C83B-F80C-DA16-2FAA-E2B213C867CF}"/>
              </a:ext>
            </a:extLst>
          </p:cNvPr>
          <p:cNvPicPr>
            <a:picLocks noRot="1" noChangeAspect="1"/>
          </p:cNvPicPr>
          <p:nvPr>
            <a:videoFile r:link="rId1"/>
          </p:nvPr>
        </p:nvPicPr>
        <p:blipFill>
          <a:blip r:embed="rId6"/>
          <a:stretch>
            <a:fillRect/>
          </a:stretch>
        </p:blipFill>
        <p:spPr>
          <a:xfrm>
            <a:off x="5495624" y="2198276"/>
            <a:ext cx="6336377" cy="3580061"/>
          </a:xfrm>
          <a:prstGeom prst="rect">
            <a:avLst/>
          </a:prstGeom>
          <a:ln w="38100">
            <a:noFill/>
          </a:ln>
          <a:effectLst/>
        </p:spPr>
      </p:pic>
      <p:sp>
        <p:nvSpPr>
          <p:cNvPr id="5" name="Text Placeholder 4">
            <a:extLst>
              <a:ext uri="{FF2B5EF4-FFF2-40B4-BE49-F238E27FC236}">
                <a16:creationId xmlns:a16="http://schemas.microsoft.com/office/drawing/2014/main" id="{948D4B75-562C-BD31-31AB-42E743C9A320}"/>
              </a:ext>
            </a:extLst>
          </p:cNvPr>
          <p:cNvSpPr>
            <a:spLocks noGrp="1"/>
          </p:cNvSpPr>
          <p:nvPr>
            <p:ph type="body" sz="quarter" idx="17"/>
          </p:nvPr>
        </p:nvSpPr>
        <p:spPr>
          <a:xfrm>
            <a:off x="5495624" y="5855961"/>
            <a:ext cx="6059595" cy="745145"/>
          </a:xfrm>
        </p:spPr>
        <p:txBody>
          <a:bodyPr/>
          <a:lstStyle/>
          <a:p>
            <a:r>
              <a:rPr lang="en-AU" sz="1000" dirty="0">
                <a:hlinkClick r:id="rId4"/>
              </a:rPr>
              <a:t>In The Heights - from the Official Motion Picture Soundtrack (Official Audio) – YouTube</a:t>
            </a:r>
            <a:r>
              <a:rPr lang="en-AU" sz="1000" dirty="0"/>
              <a:t> (2:21)</a:t>
            </a:r>
          </a:p>
        </p:txBody>
      </p:sp>
      <p:sp>
        <p:nvSpPr>
          <p:cNvPr id="2" name="Slide Number Placeholder 1">
            <a:extLst>
              <a:ext uri="{FF2B5EF4-FFF2-40B4-BE49-F238E27FC236}">
                <a16:creationId xmlns:a16="http://schemas.microsoft.com/office/drawing/2014/main" id="{CAD0D78B-73E3-F8CE-8E53-9128EC76E5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182697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43596-0BE2-50FB-065E-71D6EFEB9A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1022A5-56AF-3747-9F6A-0A4FBB88A44E}"/>
              </a:ext>
            </a:extLst>
          </p:cNvPr>
          <p:cNvSpPr>
            <a:spLocks noGrp="1"/>
          </p:cNvSpPr>
          <p:nvPr>
            <p:ph type="title"/>
          </p:nvPr>
        </p:nvSpPr>
        <p:spPr/>
        <p:txBody>
          <a:bodyPr/>
          <a:lstStyle/>
          <a:p>
            <a:r>
              <a:rPr lang="en-AU" dirty="0"/>
              <a:t>1.6h </a:t>
            </a:r>
            <a:r>
              <a:rPr lang="en-AU" i="1" dirty="0"/>
              <a:t>– </a:t>
            </a:r>
            <a:r>
              <a:rPr lang="en-AU" dirty="0"/>
              <a:t>additional sample musicals resources </a:t>
            </a:r>
          </a:p>
        </p:txBody>
      </p:sp>
      <p:sp>
        <p:nvSpPr>
          <p:cNvPr id="4" name="Text Placeholder 3">
            <a:extLst>
              <a:ext uri="{FF2B5EF4-FFF2-40B4-BE49-F238E27FC236}">
                <a16:creationId xmlns:a16="http://schemas.microsoft.com/office/drawing/2014/main" id="{3A71C95B-D4B1-4EF8-3866-5CA53BF25A97}"/>
              </a:ext>
            </a:extLst>
          </p:cNvPr>
          <p:cNvSpPr>
            <a:spLocks noGrp="1"/>
          </p:cNvSpPr>
          <p:nvPr>
            <p:ph type="body" sz="quarter" idx="18"/>
          </p:nvPr>
        </p:nvSpPr>
        <p:spPr/>
        <p:txBody>
          <a:bodyPr/>
          <a:lstStyle/>
          <a:p>
            <a:r>
              <a:rPr lang="en-AU" i="1" dirty="0"/>
              <a:t>Matilda</a:t>
            </a:r>
            <a:r>
              <a:rPr lang="en-AU" dirty="0"/>
              <a:t> (2022)</a:t>
            </a:r>
          </a:p>
        </p:txBody>
      </p:sp>
      <p:sp>
        <p:nvSpPr>
          <p:cNvPr id="8" name="Content Placeholder 4">
            <a:extLst>
              <a:ext uri="{FF2B5EF4-FFF2-40B4-BE49-F238E27FC236}">
                <a16:creationId xmlns:a16="http://schemas.microsoft.com/office/drawing/2014/main" id="{89341CCE-4A4D-5672-5BA1-5D7BFD1033A0}"/>
              </a:ext>
            </a:extLst>
          </p:cNvPr>
          <p:cNvSpPr txBox="1">
            <a:spLocks/>
          </p:cNvSpPr>
          <p:nvPr/>
        </p:nvSpPr>
        <p:spPr>
          <a:xfrm>
            <a:off x="359999" y="2198276"/>
            <a:ext cx="4710765" cy="3080306"/>
          </a:xfrm>
          <a:prstGeom prst="rect">
            <a:avLst/>
          </a:prstGeom>
          <a:solidFill>
            <a:schemeClr val="accent6"/>
          </a:solidFill>
          <a:effectLst/>
        </p:spPr>
        <p:style>
          <a:lnRef idx="0">
            <a:schemeClr val="accent4"/>
          </a:lnRef>
          <a:fillRef idx="3">
            <a:schemeClr val="accent4"/>
          </a:fillRef>
          <a:effectRef idx="3">
            <a:schemeClr val="accent4"/>
          </a:effectRef>
          <a:fontRef idx="minor">
            <a:schemeClr val="lt1"/>
          </a:fontRef>
        </p:style>
        <p:txBody>
          <a:bodyPr lIns="144000" anchor="ct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42900" indent="-342900">
              <a:buFont typeface="Arial" panose="020B0604020202020204" pitchFamily="34" charset="0"/>
              <a:buChar char="•"/>
            </a:pPr>
            <a:r>
              <a:rPr lang="en-US" sz="1800" dirty="0">
                <a:solidFill>
                  <a:schemeClr val="tx1"/>
                </a:solidFill>
              </a:rPr>
              <a:t>Director – Matthew Warchus</a:t>
            </a:r>
          </a:p>
          <a:p>
            <a:pPr marL="342900" indent="-342900">
              <a:buFont typeface="Arial" panose="020B0604020202020204" pitchFamily="34" charset="0"/>
              <a:buChar char="•"/>
            </a:pPr>
            <a:r>
              <a:rPr lang="en-US" sz="1800" dirty="0">
                <a:solidFill>
                  <a:schemeClr val="tx1"/>
                </a:solidFill>
              </a:rPr>
              <a:t>Choreographer – Ellen Kane</a:t>
            </a:r>
          </a:p>
          <a:p>
            <a:pPr marL="342900" indent="-342900">
              <a:buFont typeface="Arial" panose="020B0604020202020204" pitchFamily="34" charset="0"/>
              <a:buChar char="•"/>
            </a:pPr>
            <a:r>
              <a:rPr lang="en-GB" sz="1800" dirty="0">
                <a:solidFill>
                  <a:schemeClr val="tx1"/>
                </a:solidFill>
                <a:hlinkClick r:id="rId4">
                  <a:extLst>
                    <a:ext uri="{A12FA001-AC4F-418D-AE19-62706E023703}">
                      <ahyp:hlinkClr xmlns:ahyp="http://schemas.microsoft.com/office/drawing/2018/hyperlinkcolor" val="tx"/>
                    </a:ext>
                  </a:extLst>
                </a:hlinkClick>
              </a:rPr>
              <a:t>Matilda (2022) Soundtrack</a:t>
            </a:r>
            <a:endParaRPr lang="en-GB" sz="1800" dirty="0">
              <a:solidFill>
                <a:schemeClr val="tx1"/>
              </a:solidFill>
            </a:endParaRPr>
          </a:p>
          <a:p>
            <a:pPr marL="342900" indent="-342900">
              <a:buFont typeface="Arial" panose="020B0604020202020204" pitchFamily="34" charset="0"/>
              <a:buChar char="•"/>
            </a:pPr>
            <a:r>
              <a:rPr lang="en-AU" sz="1800" dirty="0">
                <a:solidFill>
                  <a:schemeClr val="tx1"/>
                </a:solidFill>
                <a:hlinkClick r:id="rId5">
                  <a:extLst>
                    <a:ext uri="{A12FA001-AC4F-418D-AE19-62706E023703}">
                      <ahyp:hlinkClr xmlns:ahyp="http://schemas.microsoft.com/office/drawing/2018/hyperlinkcolor" val="tx"/>
                    </a:ext>
                  </a:extLst>
                </a:hlinkClick>
              </a:rPr>
              <a:t>Narrative, themes and characters</a:t>
            </a:r>
            <a:endParaRPr lang="en-AU" sz="1800" dirty="0">
              <a:solidFill>
                <a:schemeClr val="tx1"/>
              </a:solidFill>
            </a:endParaRPr>
          </a:p>
        </p:txBody>
      </p:sp>
      <p:pic>
        <p:nvPicPr>
          <p:cNvPr id="7" name="Online Media 6" title="Roald Dahl’s Matilda the Musical | Official Trailer | Netflix">
            <a:hlinkClick r:id="" action="ppaction://media"/>
            <a:extLst>
              <a:ext uri="{FF2B5EF4-FFF2-40B4-BE49-F238E27FC236}">
                <a16:creationId xmlns:a16="http://schemas.microsoft.com/office/drawing/2014/main" id="{FF06F0E9-CDFF-487F-7CF1-7FB63966556C}"/>
              </a:ext>
            </a:extLst>
          </p:cNvPr>
          <p:cNvPicPr>
            <a:picLocks noRot="1" noChangeAspect="1"/>
          </p:cNvPicPr>
          <p:nvPr>
            <a:videoFile r:link="rId1"/>
          </p:nvPr>
        </p:nvPicPr>
        <p:blipFill>
          <a:blip r:embed="rId6"/>
          <a:stretch>
            <a:fillRect/>
          </a:stretch>
        </p:blipFill>
        <p:spPr>
          <a:xfrm>
            <a:off x="5524652" y="2198276"/>
            <a:ext cx="6307349" cy="3563660"/>
          </a:xfrm>
          <a:prstGeom prst="rect">
            <a:avLst/>
          </a:prstGeom>
          <a:ln w="38100">
            <a:noFill/>
          </a:ln>
          <a:effectLst/>
        </p:spPr>
      </p:pic>
      <p:sp>
        <p:nvSpPr>
          <p:cNvPr id="5" name="Text Placeholder 4">
            <a:extLst>
              <a:ext uri="{FF2B5EF4-FFF2-40B4-BE49-F238E27FC236}">
                <a16:creationId xmlns:a16="http://schemas.microsoft.com/office/drawing/2014/main" id="{2D184121-7BB5-D2A1-C210-B8D09AC3FEEA}"/>
              </a:ext>
            </a:extLst>
          </p:cNvPr>
          <p:cNvSpPr>
            <a:spLocks noGrp="1"/>
          </p:cNvSpPr>
          <p:nvPr>
            <p:ph type="body" sz="quarter" idx="17"/>
          </p:nvPr>
        </p:nvSpPr>
        <p:spPr>
          <a:xfrm>
            <a:off x="5524652" y="5889335"/>
            <a:ext cx="4336331" cy="340015"/>
          </a:xfrm>
        </p:spPr>
        <p:txBody>
          <a:bodyPr/>
          <a:lstStyle/>
          <a:p>
            <a:r>
              <a:rPr lang="en-AU" sz="1000" dirty="0">
                <a:hlinkClick r:id="rId7"/>
              </a:rPr>
              <a:t>Roald Dahl’s Matilda the Musical | Official Trailer | Netflix</a:t>
            </a:r>
            <a:r>
              <a:rPr lang="en-AU" sz="1000" dirty="0"/>
              <a:t> (2:22)</a:t>
            </a:r>
          </a:p>
        </p:txBody>
      </p:sp>
      <p:sp>
        <p:nvSpPr>
          <p:cNvPr id="2" name="Slide Number Placeholder 1">
            <a:extLst>
              <a:ext uri="{FF2B5EF4-FFF2-40B4-BE49-F238E27FC236}">
                <a16:creationId xmlns:a16="http://schemas.microsoft.com/office/drawing/2014/main" id="{2345BA6A-C6EC-0F76-7744-2A319599B2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27272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latin typeface="+mj-lt"/>
              </a:rPr>
              <a:t>Contents</a:t>
            </a:r>
          </a:p>
        </p:txBody>
      </p:sp>
      <p:grpSp>
        <p:nvGrpSpPr>
          <p:cNvPr id="2" name="Group 1" descr="A button to access Learning sequence 1 – context and the conventions of musical theatre">
            <a:extLst>
              <a:ext uri="{FF2B5EF4-FFF2-40B4-BE49-F238E27FC236}">
                <a16:creationId xmlns:a16="http://schemas.microsoft.com/office/drawing/2014/main" id="{936DF825-93DA-F314-D0D0-DF9A028BF3CF}"/>
              </a:ext>
            </a:extLst>
          </p:cNvPr>
          <p:cNvGrpSpPr/>
          <p:nvPr/>
        </p:nvGrpSpPr>
        <p:grpSpPr>
          <a:xfrm>
            <a:off x="349630" y="1689658"/>
            <a:ext cx="9186256" cy="1045440"/>
            <a:chOff x="360000" y="1266959"/>
            <a:chExt cx="10149199" cy="1045440"/>
          </a:xfrm>
          <a:effectLst/>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171358" y="1351754"/>
              <a:ext cx="9337841"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accent1"/>
                  </a:solidFill>
                  <a:latin typeface="+mj-lt"/>
                </a:rPr>
                <a:t>Learning sequence 1 – context and the conventions of musical theatre</a:t>
              </a:r>
              <a:endParaRPr lang="en-AU" sz="1800" dirty="0">
                <a:solidFill>
                  <a:schemeClr val="accent1"/>
                </a:solidFill>
                <a:latin typeface="+mj-lt"/>
              </a:endParaRPr>
            </a:p>
          </p:txBody>
        </p:sp>
        <p:sp>
          <p:nvSpPr>
            <p:cNvPr id="8" name="Oval 7">
              <a:hlinkClick r:id="" action="ppaction://noaction"/>
              <a:extLst>
                <a:ext uri="{FF2B5EF4-FFF2-40B4-BE49-F238E27FC236}">
                  <a16:creationId xmlns:a16="http://schemas.microsoft.com/office/drawing/2014/main" id="{7CD3C21D-BCDF-0FAB-C5C8-A24D1ADC23AB}"/>
                </a:ext>
              </a:extLst>
            </p:cNvPr>
            <p:cNvSpPr/>
            <p:nvPr/>
          </p:nvSpPr>
          <p:spPr>
            <a:xfrm>
              <a:off x="360000" y="1266959"/>
              <a:ext cx="118980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5" name="Group 4" descr="A button to access Learning sequence 2 – exploring a specific screen musical">
            <a:extLst>
              <a:ext uri="{FF2B5EF4-FFF2-40B4-BE49-F238E27FC236}">
                <a16:creationId xmlns:a16="http://schemas.microsoft.com/office/drawing/2014/main" id="{1DC85863-D1C5-6048-7F85-EF8494D4E75C}"/>
              </a:ext>
            </a:extLst>
          </p:cNvPr>
          <p:cNvGrpSpPr/>
          <p:nvPr/>
        </p:nvGrpSpPr>
        <p:grpSpPr>
          <a:xfrm>
            <a:off x="360000" y="3140653"/>
            <a:ext cx="9175887" cy="1045440"/>
            <a:chOff x="360000" y="2362859"/>
            <a:chExt cx="9969213" cy="1045440"/>
          </a:xfrm>
          <a:effectLst/>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157870" y="2452112"/>
              <a:ext cx="9171343"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accent1"/>
                  </a:solidFill>
                  <a:latin typeface="+mj-lt"/>
                </a:rPr>
                <a:t>Learning sequence 2 – exploring a specific screen musical</a:t>
              </a:r>
              <a:endParaRPr lang="en-AU" sz="1800" dirty="0">
                <a:solidFill>
                  <a:schemeClr val="accent1"/>
                </a:solidFill>
                <a:latin typeface="+mj-lt"/>
              </a:endParaRPr>
            </a:p>
          </p:txBody>
        </p:sp>
        <p:sp>
          <p:nvSpPr>
            <p:cNvPr id="10" name="Oval 9">
              <a:hlinkClick r:id="" action="ppaction://noaction"/>
              <a:extLst>
                <a:ext uri="{FF2B5EF4-FFF2-40B4-BE49-F238E27FC236}">
                  <a16:creationId xmlns:a16="http://schemas.microsoft.com/office/drawing/2014/main" id="{F07C6269-A950-7C0C-C9E0-A828C47C2034}"/>
                </a:ext>
              </a:extLst>
            </p:cNvPr>
            <p:cNvSpPr/>
            <p:nvPr/>
          </p:nvSpPr>
          <p:spPr>
            <a:xfrm>
              <a:off x="360000" y="2362859"/>
              <a:ext cx="1170022"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2</a:t>
              </a:r>
            </a:p>
          </p:txBody>
        </p:sp>
      </p:grpSp>
      <p:grpSp>
        <p:nvGrpSpPr>
          <p:cNvPr id="7" name="Group 6" descr="A button to access Appendix 1 - revision slides">
            <a:extLst>
              <a:ext uri="{FF2B5EF4-FFF2-40B4-BE49-F238E27FC236}">
                <a16:creationId xmlns:a16="http://schemas.microsoft.com/office/drawing/2014/main" id="{D4670512-21BD-00E3-6E11-685A358FEF6A}"/>
              </a:ext>
            </a:extLst>
          </p:cNvPr>
          <p:cNvGrpSpPr/>
          <p:nvPr/>
        </p:nvGrpSpPr>
        <p:grpSpPr>
          <a:xfrm>
            <a:off x="349630" y="4645622"/>
            <a:ext cx="9175886" cy="1045440"/>
            <a:chOff x="360000" y="3458759"/>
            <a:chExt cx="9969212" cy="1045440"/>
          </a:xfrm>
          <a:effectLst/>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157870" y="3512734"/>
              <a:ext cx="9171342"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accent1"/>
                  </a:solidFill>
                  <a:latin typeface="+mj-lt"/>
                </a:rPr>
                <a:t>Appendix 1 – revision slides </a:t>
              </a:r>
              <a:endParaRPr lang="en-AU" sz="1800" dirty="0">
                <a:solidFill>
                  <a:schemeClr val="accent1"/>
                </a:solidFill>
                <a:latin typeface="+mj-lt"/>
              </a:endParaRPr>
            </a:p>
          </p:txBody>
        </p:sp>
        <p:sp>
          <p:nvSpPr>
            <p:cNvPr id="12" name="Oval 11">
              <a:hlinkClick r:id="" action="ppaction://noaction"/>
              <a:extLst>
                <a:ext uri="{FF2B5EF4-FFF2-40B4-BE49-F238E27FC236}">
                  <a16:creationId xmlns:a16="http://schemas.microsoft.com/office/drawing/2014/main" id="{BF4CE5D3-CF86-83E5-AFB8-E16A6ADF7EB9}"/>
                </a:ext>
              </a:extLst>
            </p:cNvPr>
            <p:cNvSpPr/>
            <p:nvPr/>
          </p:nvSpPr>
          <p:spPr>
            <a:xfrm>
              <a:off x="360000" y="3458759"/>
              <a:ext cx="1170022"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3</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CF49C-F101-1107-4972-C2340B149E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EC68E3-4E0B-945D-76E9-2BF2834B3F3D}"/>
              </a:ext>
            </a:extLst>
          </p:cNvPr>
          <p:cNvSpPr>
            <a:spLocks noGrp="1"/>
          </p:cNvSpPr>
          <p:nvPr>
            <p:ph type="title"/>
          </p:nvPr>
        </p:nvSpPr>
        <p:spPr/>
        <p:txBody>
          <a:bodyPr/>
          <a:lstStyle/>
          <a:p>
            <a:r>
              <a:rPr lang="en-AU"/>
              <a:t>1.6i </a:t>
            </a:r>
            <a:r>
              <a:rPr lang="en-AU" i="1"/>
              <a:t>– </a:t>
            </a:r>
            <a:r>
              <a:rPr lang="en-AU"/>
              <a:t>additional sample musicals resources</a:t>
            </a:r>
          </a:p>
        </p:txBody>
      </p:sp>
      <p:sp>
        <p:nvSpPr>
          <p:cNvPr id="4" name="Text Placeholder 3">
            <a:extLst>
              <a:ext uri="{FF2B5EF4-FFF2-40B4-BE49-F238E27FC236}">
                <a16:creationId xmlns:a16="http://schemas.microsoft.com/office/drawing/2014/main" id="{92A322AF-3F14-E4E5-CE00-49772F2B8B4D}"/>
              </a:ext>
            </a:extLst>
          </p:cNvPr>
          <p:cNvSpPr>
            <a:spLocks noGrp="1"/>
          </p:cNvSpPr>
          <p:nvPr>
            <p:ph type="body" sz="quarter" idx="18"/>
          </p:nvPr>
        </p:nvSpPr>
        <p:spPr/>
        <p:txBody>
          <a:bodyPr/>
          <a:lstStyle/>
          <a:p>
            <a:r>
              <a:rPr lang="en-AU" i="1"/>
              <a:t>The Prom </a:t>
            </a:r>
            <a:r>
              <a:rPr lang="en-AU"/>
              <a:t>(2020) </a:t>
            </a:r>
          </a:p>
        </p:txBody>
      </p:sp>
      <p:sp>
        <p:nvSpPr>
          <p:cNvPr id="7" name="Content Placeholder 4">
            <a:extLst>
              <a:ext uri="{FF2B5EF4-FFF2-40B4-BE49-F238E27FC236}">
                <a16:creationId xmlns:a16="http://schemas.microsoft.com/office/drawing/2014/main" id="{203E0760-2492-9782-0DFC-D44663FFA799}"/>
              </a:ext>
            </a:extLst>
          </p:cNvPr>
          <p:cNvSpPr txBox="1">
            <a:spLocks/>
          </p:cNvSpPr>
          <p:nvPr/>
        </p:nvSpPr>
        <p:spPr>
          <a:xfrm>
            <a:off x="359999" y="2198276"/>
            <a:ext cx="4710765" cy="3080306"/>
          </a:xfrm>
          <a:prstGeom prst="rect">
            <a:avLst/>
          </a:prstGeom>
          <a:solidFill>
            <a:schemeClr val="accent6"/>
          </a:solidFill>
          <a:effectLst/>
        </p:spPr>
        <p:style>
          <a:lnRef idx="0">
            <a:schemeClr val="accent4"/>
          </a:lnRef>
          <a:fillRef idx="3">
            <a:schemeClr val="accent4"/>
          </a:fillRef>
          <a:effectRef idx="3">
            <a:schemeClr val="accent4"/>
          </a:effectRef>
          <a:fontRef idx="minor">
            <a:schemeClr val="lt1"/>
          </a:fontRef>
        </p:style>
        <p:txBody>
          <a:bodyPr lIns="144000" anchor="ct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42900" indent="-342900">
              <a:buFont typeface="Arial" panose="020B0604020202020204" pitchFamily="34" charset="0"/>
              <a:buChar char="•"/>
            </a:pPr>
            <a:r>
              <a:rPr lang="en-US" sz="1800" dirty="0">
                <a:solidFill>
                  <a:schemeClr val="tx1"/>
                </a:solidFill>
              </a:rPr>
              <a:t>Director – Ryan Murphy</a:t>
            </a:r>
          </a:p>
          <a:p>
            <a:pPr marL="342900" indent="-342900">
              <a:buFont typeface="Arial" panose="020B0604020202020204" pitchFamily="34" charset="0"/>
              <a:buChar char="•"/>
            </a:pPr>
            <a:r>
              <a:rPr lang="en-US" sz="1800" dirty="0">
                <a:solidFill>
                  <a:schemeClr val="tx1"/>
                </a:solidFill>
              </a:rPr>
              <a:t>Choreographer – Casey </a:t>
            </a:r>
            <a:r>
              <a:rPr lang="en-US" sz="1800" dirty="0" err="1">
                <a:solidFill>
                  <a:schemeClr val="tx1"/>
                </a:solidFill>
              </a:rPr>
              <a:t>Nicholaw</a:t>
            </a:r>
            <a:endParaRPr lang="en-US" sz="1800" dirty="0">
              <a:solidFill>
                <a:schemeClr val="tx1"/>
              </a:solidFill>
            </a:endParaRPr>
          </a:p>
          <a:p>
            <a:pPr marL="342900" indent="-342900">
              <a:buFont typeface="Arial" panose="020B0604020202020204" pitchFamily="34" charset="0"/>
              <a:buChar char="•"/>
            </a:pPr>
            <a:r>
              <a:rPr lang="en-AU" sz="1800" dirty="0">
                <a:solidFill>
                  <a:schemeClr val="tx1"/>
                </a:solidFill>
                <a:hlinkClick r:id="rId4">
                  <a:extLst>
                    <a:ext uri="{A12FA001-AC4F-418D-AE19-62706E023703}">
                      <ahyp:hlinkClr xmlns:ahyp="http://schemas.microsoft.com/office/drawing/2018/hyperlinkcolor" val="tx"/>
                    </a:ext>
                  </a:extLst>
                </a:hlinkClick>
              </a:rPr>
              <a:t>The Prom (2020) soundtrack</a:t>
            </a:r>
            <a:endParaRPr lang="en-GB" sz="1800" dirty="0">
              <a:solidFill>
                <a:schemeClr val="tx1"/>
              </a:solidFill>
            </a:endParaRPr>
          </a:p>
          <a:p>
            <a:pPr marL="342900" indent="-342900">
              <a:buFont typeface="Arial" panose="020B0604020202020204" pitchFamily="34" charset="0"/>
              <a:buChar char="•"/>
            </a:pPr>
            <a:r>
              <a:rPr lang="en-AU" sz="1800" dirty="0">
                <a:solidFill>
                  <a:schemeClr val="tx1"/>
                </a:solidFill>
                <a:hlinkClick r:id="rId5">
                  <a:extLst>
                    <a:ext uri="{A12FA001-AC4F-418D-AE19-62706E023703}">
                      <ahyp:hlinkClr xmlns:ahyp="http://schemas.microsoft.com/office/drawing/2018/hyperlinkcolor" val="tx"/>
                    </a:ext>
                  </a:extLst>
                </a:hlinkClick>
              </a:rPr>
              <a:t>Narrative, themes and characters</a:t>
            </a:r>
            <a:endParaRPr lang="en-AU" sz="1800" dirty="0">
              <a:solidFill>
                <a:schemeClr val="tx1"/>
              </a:solidFill>
            </a:endParaRPr>
          </a:p>
        </p:txBody>
      </p:sp>
      <p:pic>
        <p:nvPicPr>
          <p:cNvPr id="9" name="Online Media 8" title="The Prom | Official Teaser Trailer | Netflix">
            <a:hlinkClick r:id="" action="ppaction://media"/>
            <a:extLst>
              <a:ext uri="{FF2B5EF4-FFF2-40B4-BE49-F238E27FC236}">
                <a16:creationId xmlns:a16="http://schemas.microsoft.com/office/drawing/2014/main" id="{12FD223C-E51F-7037-67F6-B4E1FB342B68}"/>
              </a:ext>
            </a:extLst>
          </p:cNvPr>
          <p:cNvPicPr>
            <a:picLocks noRot="1" noChangeAspect="1"/>
          </p:cNvPicPr>
          <p:nvPr>
            <a:videoFile r:link="rId1"/>
          </p:nvPr>
        </p:nvPicPr>
        <p:blipFill>
          <a:blip r:embed="rId6"/>
          <a:stretch>
            <a:fillRect/>
          </a:stretch>
        </p:blipFill>
        <p:spPr>
          <a:xfrm>
            <a:off x="5323690" y="2198276"/>
            <a:ext cx="6508311" cy="3677204"/>
          </a:xfrm>
          <a:prstGeom prst="rect">
            <a:avLst/>
          </a:prstGeom>
          <a:ln>
            <a:noFill/>
          </a:ln>
        </p:spPr>
      </p:pic>
      <p:sp>
        <p:nvSpPr>
          <p:cNvPr id="5" name="Text Placeholder 4">
            <a:extLst>
              <a:ext uri="{FF2B5EF4-FFF2-40B4-BE49-F238E27FC236}">
                <a16:creationId xmlns:a16="http://schemas.microsoft.com/office/drawing/2014/main" id="{D4077A26-89E6-BF89-4AA9-FFEBE9EE4E26}"/>
              </a:ext>
            </a:extLst>
          </p:cNvPr>
          <p:cNvSpPr>
            <a:spLocks noGrp="1"/>
          </p:cNvSpPr>
          <p:nvPr>
            <p:ph type="body" sz="quarter" idx="17"/>
          </p:nvPr>
        </p:nvSpPr>
        <p:spPr>
          <a:xfrm>
            <a:off x="5323690" y="5992714"/>
            <a:ext cx="6169064" cy="414779"/>
          </a:xfrm>
        </p:spPr>
        <p:txBody>
          <a:bodyPr/>
          <a:lstStyle/>
          <a:p>
            <a:r>
              <a:rPr lang="en-AU" sz="1000" dirty="0">
                <a:hlinkClick r:id="rId7"/>
              </a:rPr>
              <a:t>The Prom | Official Teaser Trailer | Netflix</a:t>
            </a:r>
            <a:r>
              <a:rPr lang="en-AU" sz="1000" dirty="0"/>
              <a:t> (2:19)</a:t>
            </a:r>
          </a:p>
        </p:txBody>
      </p:sp>
      <p:sp>
        <p:nvSpPr>
          <p:cNvPr id="2" name="Slide Number Placeholder 1">
            <a:extLst>
              <a:ext uri="{FF2B5EF4-FFF2-40B4-BE49-F238E27FC236}">
                <a16:creationId xmlns:a16="http://schemas.microsoft.com/office/drawing/2014/main" id="{77B1E05A-D893-ACF7-C280-3D8276503C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25262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2838-500D-84D6-1580-60EDC22A7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AAC30-DD59-7B84-3BB3-CD8711769B84}"/>
              </a:ext>
            </a:extLst>
          </p:cNvPr>
          <p:cNvSpPr>
            <a:spLocks noGrp="1"/>
          </p:cNvSpPr>
          <p:nvPr>
            <p:ph type="ctrTitle"/>
          </p:nvPr>
        </p:nvSpPr>
        <p:spPr>
          <a:xfrm>
            <a:off x="540000" y="4067881"/>
            <a:ext cx="11291998" cy="2125101"/>
          </a:xfrm>
        </p:spPr>
        <p:txBody>
          <a:bodyPr/>
          <a:lstStyle/>
          <a:p>
            <a:r>
              <a:rPr lang="en-AU" dirty="0"/>
              <a:t>Learning sequence 2 – exploring a specific screen musical</a:t>
            </a:r>
          </a:p>
        </p:txBody>
      </p:sp>
    </p:spTree>
    <p:extLst>
      <p:ext uri="{BB962C8B-B14F-4D97-AF65-F5344CB8AC3E}">
        <p14:creationId xmlns:p14="http://schemas.microsoft.com/office/powerpoint/2010/main" val="325759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BE82-8A34-4D03-247F-CB70FC961F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E1B4D2-4411-5912-A59D-E3EAD6362296}"/>
              </a:ext>
            </a:extLst>
          </p:cNvPr>
          <p:cNvSpPr>
            <a:spLocks noGrp="1"/>
          </p:cNvSpPr>
          <p:nvPr>
            <p:ph type="title"/>
          </p:nvPr>
        </p:nvSpPr>
        <p:spPr/>
        <p:txBody>
          <a:bodyPr/>
          <a:lstStyle/>
          <a:p>
            <a:r>
              <a:rPr lang="en-AU" dirty="0">
                <a:latin typeface="+mj-lt"/>
              </a:rPr>
              <a:t>Learning intentions and success criteria (2)</a:t>
            </a:r>
          </a:p>
        </p:txBody>
      </p:sp>
      <p:sp>
        <p:nvSpPr>
          <p:cNvPr id="3" name="TextBox 2">
            <a:extLst>
              <a:ext uri="{FF2B5EF4-FFF2-40B4-BE49-F238E27FC236}">
                <a16:creationId xmlns:a16="http://schemas.microsoft.com/office/drawing/2014/main" id="{01BA6F7C-0173-6B3E-C04E-F2FF20BB87FA}"/>
              </a:ext>
            </a:extLst>
          </p:cNvPr>
          <p:cNvSpPr txBox="1"/>
          <p:nvPr/>
        </p:nvSpPr>
        <p:spPr>
          <a:xfrm>
            <a:off x="348000" y="1634896"/>
            <a:ext cx="11310600" cy="50018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285750" lvl="0" indent="-285750">
              <a:lnSpc>
                <a:spcPct val="150000"/>
              </a:lnSpc>
              <a:spcAft>
                <a:spcPts val="600"/>
              </a:spcAft>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know the themes and ideas of a specific song from a musical and select a character/role to explore</a:t>
            </a:r>
          </a:p>
          <a:p>
            <a:pPr marL="285750" lvl="0" indent="-285750">
              <a:lnSpc>
                <a:spcPct val="150000"/>
              </a:lnSpc>
              <a:spcAft>
                <a:spcPts val="600"/>
              </a:spcAft>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understand how we use our bodies to interpret themes and ideas for our character/role when dancing to a specific song from a musical</a:t>
            </a:r>
          </a:p>
          <a:p>
            <a:pPr marL="285750" indent="-285750">
              <a:lnSpc>
                <a:spcPct val="150000"/>
              </a:lnSpc>
              <a:spcAft>
                <a:spcPts val="600"/>
              </a:spcAft>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develop skills in personalising an interpretation of a character/role from a musical.</a:t>
            </a:r>
          </a:p>
          <a:p>
            <a:pPr>
              <a:lnSpc>
                <a:spcPct val="150000"/>
              </a:lnSpc>
              <a:spcAft>
                <a:spcPts val="600"/>
              </a:spcAft>
            </a:pPr>
            <a:endParaRPr lang="en-AU" sz="1600" dirty="0">
              <a:effectLst/>
              <a:latin typeface="Arial" panose="020B0604020202020204" pitchFamily="34" charset="0"/>
              <a:ea typeface="Calibri" panose="020F0502020204030204" pitchFamily="34" charset="0"/>
            </a:endParaRPr>
          </a:p>
          <a:p>
            <a:pPr>
              <a:lnSpc>
                <a:spcPct val="150000"/>
              </a:lnSpc>
              <a:spcAft>
                <a:spcPts val="600"/>
              </a:spcAft>
              <a:buNone/>
            </a:pPr>
            <a:r>
              <a:rPr lang="en-AU" sz="1600" b="1" dirty="0">
                <a:solidFill>
                  <a:schemeClr val="accent1"/>
                </a:solidFill>
                <a:latin typeface="+mj-lt"/>
                <a:cs typeface="Arial" panose="020B0604020202020204" pitchFamily="34" charset="0"/>
              </a:rPr>
              <a:t>We can</a:t>
            </a:r>
            <a:endParaRPr lang="en-US" sz="1600" dirty="0">
              <a:solidFill>
                <a:schemeClr val="accent1"/>
              </a:solidFill>
              <a:latin typeface="+mj-lt"/>
              <a:cs typeface="Arial" panose="020B0604020202020204" pitchFamily="34" charset="0"/>
            </a:endParaRPr>
          </a:p>
          <a:p>
            <a:pPr marL="285750" lvl="0" indent="-285750">
              <a:lnSpc>
                <a:spcPct val="150000"/>
              </a:lnSpc>
              <a:spcAft>
                <a:spcPts val="600"/>
              </a:spcAft>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identify the relationship between the selected character/role and the themes and ideas in the song from a musical </a:t>
            </a:r>
          </a:p>
          <a:p>
            <a:pPr marL="285750" lvl="0" indent="-285750">
              <a:lnSpc>
                <a:spcPct val="150000"/>
              </a:lnSpc>
              <a:spcAft>
                <a:spcPts val="600"/>
              </a:spcAft>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describe and explore ways to personalise an interpretation of a character/role through a dance sequence using a specific song from a musical</a:t>
            </a:r>
          </a:p>
          <a:p>
            <a:pPr marL="285750" indent="-285750">
              <a:lnSpc>
                <a:spcPct val="150000"/>
              </a:lnSpc>
              <a:spcAft>
                <a:spcPts val="600"/>
              </a:spcAft>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demonstrate a personalised interpretation of a character/role from a musical through dance technique, safe dance practice, the elements of dance and performance quality.</a:t>
            </a:r>
            <a:endParaRPr lang="en-AU" sz="1600" dirty="0">
              <a:cs typeface="Arial" panose="020B0604020202020204" pitchFamily="34" charset="0"/>
            </a:endParaRPr>
          </a:p>
        </p:txBody>
      </p:sp>
      <p:sp>
        <p:nvSpPr>
          <p:cNvPr id="2" name="Slide Number Placeholder 1">
            <a:extLst>
              <a:ext uri="{FF2B5EF4-FFF2-40B4-BE49-F238E27FC236}">
                <a16:creationId xmlns:a16="http://schemas.microsoft.com/office/drawing/2014/main" id="{279C336C-1337-C907-2E65-3868F07B5E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2300133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C16BE-FC95-F5E1-F343-0A16696C9F10}"/>
              </a:ext>
            </a:extLst>
          </p:cNvPr>
          <p:cNvSpPr>
            <a:spLocks noGrp="1"/>
          </p:cNvSpPr>
          <p:nvPr>
            <p:ph type="title"/>
          </p:nvPr>
        </p:nvSpPr>
        <p:spPr/>
        <p:txBody>
          <a:bodyPr/>
          <a:lstStyle/>
          <a:p>
            <a:r>
              <a:rPr lang="en-AU" dirty="0"/>
              <a:t>2.1a – sample assessment task notification</a:t>
            </a:r>
          </a:p>
        </p:txBody>
      </p:sp>
      <p:sp>
        <p:nvSpPr>
          <p:cNvPr id="4" name="Text Placeholder 3">
            <a:extLst>
              <a:ext uri="{FF2B5EF4-FFF2-40B4-BE49-F238E27FC236}">
                <a16:creationId xmlns:a16="http://schemas.microsoft.com/office/drawing/2014/main" id="{B66D25AB-CD73-351B-1F6C-46FBBED6E262}"/>
              </a:ext>
            </a:extLst>
          </p:cNvPr>
          <p:cNvSpPr>
            <a:spLocks noGrp="1"/>
          </p:cNvSpPr>
          <p:nvPr>
            <p:ph type="body" sz="quarter" idx="18"/>
          </p:nvPr>
        </p:nvSpPr>
        <p:spPr/>
        <p:txBody>
          <a:bodyPr/>
          <a:lstStyle/>
          <a:p>
            <a:r>
              <a:rPr lang="en-AU" i="1" dirty="0"/>
              <a:t>Wicked</a:t>
            </a:r>
            <a:r>
              <a:rPr lang="en-AU" dirty="0"/>
              <a:t> (2024)</a:t>
            </a:r>
          </a:p>
        </p:txBody>
      </p:sp>
      <p:sp>
        <p:nvSpPr>
          <p:cNvPr id="7" name="Rectangle: Rounded Corners 6">
            <a:extLst>
              <a:ext uri="{FF2B5EF4-FFF2-40B4-BE49-F238E27FC236}">
                <a16:creationId xmlns:a16="http://schemas.microsoft.com/office/drawing/2014/main" id="{937F90B3-1745-3BD9-8383-069044A2262F}"/>
              </a:ext>
            </a:extLst>
          </p:cNvPr>
          <p:cNvSpPr/>
          <p:nvPr/>
        </p:nvSpPr>
        <p:spPr>
          <a:xfrm>
            <a:off x="359999" y="1631745"/>
            <a:ext cx="1127157" cy="668264"/>
          </a:xfrm>
          <a:prstGeom prst="roundRect">
            <a:avLst/>
          </a:prstGeom>
          <a:solidFill>
            <a:schemeClr val="accent4"/>
          </a:solidFill>
          <a:effectLst/>
        </p:spPr>
        <p:style>
          <a:lnRef idx="0">
            <a:schemeClr val="accent4"/>
          </a:lnRef>
          <a:fillRef idx="3">
            <a:schemeClr val="accent4"/>
          </a:fillRef>
          <a:effectRef idx="3">
            <a:schemeClr val="accent4"/>
          </a:effectRef>
          <a:fontRef idx="minor">
            <a:schemeClr val="lt1"/>
          </a:fontRef>
        </p:style>
        <p:txBody>
          <a:bodyPr rtlCol="0" anchor="ctr"/>
          <a:lstStyle/>
          <a:p>
            <a:r>
              <a:rPr lang="en-AU" dirty="0">
                <a:solidFill>
                  <a:schemeClr val="accent1"/>
                </a:solidFill>
              </a:rPr>
              <a:t>Task</a:t>
            </a:r>
          </a:p>
        </p:txBody>
      </p:sp>
      <p:sp>
        <p:nvSpPr>
          <p:cNvPr id="5" name="Content Placeholder 4">
            <a:extLst>
              <a:ext uri="{FF2B5EF4-FFF2-40B4-BE49-F238E27FC236}">
                <a16:creationId xmlns:a16="http://schemas.microsoft.com/office/drawing/2014/main" id="{0E303CC2-B902-D030-F09F-76BA22350964}"/>
              </a:ext>
            </a:extLst>
          </p:cNvPr>
          <p:cNvSpPr>
            <a:spLocks noGrp="1"/>
          </p:cNvSpPr>
          <p:nvPr>
            <p:ph sz="quarter" idx="19"/>
          </p:nvPr>
        </p:nvSpPr>
        <p:spPr>
          <a:xfrm>
            <a:off x="360363" y="2500669"/>
            <a:ext cx="5296859" cy="3876319"/>
          </a:xfrm>
        </p:spPr>
        <p:txBody>
          <a:bodyPr/>
          <a:lstStyle/>
          <a:p>
            <a:pPr>
              <a:lnSpc>
                <a:spcPct val="150000"/>
              </a:lnSpc>
              <a:spcBef>
                <a:spcPts val="1200"/>
              </a:spcBef>
              <a:spcAft>
                <a:spcPts val="600"/>
              </a:spcAft>
              <a:buNone/>
            </a:pPr>
            <a:r>
              <a:rPr lang="en-AU" sz="1800" dirty="0"/>
              <a:t>You will perform the teacher-choreographed musical theatre dance </a:t>
            </a:r>
            <a:r>
              <a:rPr lang="en-AU" sz="1800" i="1" dirty="0"/>
              <a:t>One short day </a:t>
            </a:r>
            <a:r>
              <a:rPr lang="en-AU" sz="1800" dirty="0"/>
              <a:t>from </a:t>
            </a:r>
            <a:r>
              <a:rPr lang="en-AU" sz="1800" i="1" dirty="0"/>
              <a:t>Wicked</a:t>
            </a:r>
            <a:r>
              <a:rPr lang="en-AU" sz="1800" dirty="0"/>
              <a:t> (2024) that you have learnt in class. Your performance will be a personalised interpretation of the teacher-choreographed dance to support your selected role/character in the dance. This may be presented as a solo, duo or small group to support the communication of your ideas.  </a:t>
            </a:r>
          </a:p>
          <a:p>
            <a:pPr>
              <a:spcBef>
                <a:spcPts val="1200"/>
              </a:spcBef>
              <a:spcAft>
                <a:spcPts val="600"/>
              </a:spcAft>
              <a:buNone/>
            </a:pPr>
            <a:r>
              <a:rPr lang="en-AU" sz="1800" dirty="0">
                <a:effectLst/>
                <a:latin typeface="Arial" panose="020B0604020202020204" pitchFamily="34" charset="0"/>
                <a:ea typeface="Calibri" panose="020F0502020204030204" pitchFamily="34" charset="0"/>
              </a:rPr>
              <a:t> </a:t>
            </a:r>
            <a:endParaRPr lang="en-AU" dirty="0"/>
          </a:p>
        </p:txBody>
      </p:sp>
      <p:sp>
        <p:nvSpPr>
          <p:cNvPr id="8" name="Rectangle: Rounded Corners 7">
            <a:extLst>
              <a:ext uri="{FF2B5EF4-FFF2-40B4-BE49-F238E27FC236}">
                <a16:creationId xmlns:a16="http://schemas.microsoft.com/office/drawing/2014/main" id="{4F7F8F55-1D3E-F9EC-7849-0C0888A58A8E}"/>
              </a:ext>
            </a:extLst>
          </p:cNvPr>
          <p:cNvSpPr/>
          <p:nvPr/>
        </p:nvSpPr>
        <p:spPr>
          <a:xfrm>
            <a:off x="6324599" y="1631745"/>
            <a:ext cx="3193474" cy="668264"/>
          </a:xfrm>
          <a:prstGeom prst="roundRect">
            <a:avLst/>
          </a:prstGeom>
          <a:solidFill>
            <a:schemeClr val="accent4"/>
          </a:solidFill>
          <a:effectLst/>
        </p:spPr>
        <p:style>
          <a:lnRef idx="0">
            <a:schemeClr val="accent4"/>
          </a:lnRef>
          <a:fillRef idx="3">
            <a:schemeClr val="accent4"/>
          </a:fillRef>
          <a:effectRef idx="3">
            <a:schemeClr val="accent4"/>
          </a:effectRef>
          <a:fontRef idx="minor">
            <a:schemeClr val="lt1"/>
          </a:fontRef>
        </p:style>
        <p:txBody>
          <a:bodyPr rtlCol="0" anchor="ctr"/>
          <a:lstStyle/>
          <a:p>
            <a:r>
              <a:rPr lang="en-AU">
                <a:solidFill>
                  <a:schemeClr val="accent1"/>
                </a:solidFill>
              </a:rPr>
              <a:t>Additional information</a:t>
            </a:r>
          </a:p>
        </p:txBody>
      </p:sp>
      <p:sp>
        <p:nvSpPr>
          <p:cNvPr id="6" name="Picture Placeholder 5">
            <a:extLst>
              <a:ext uri="{FF2B5EF4-FFF2-40B4-BE49-F238E27FC236}">
                <a16:creationId xmlns:a16="http://schemas.microsoft.com/office/drawing/2014/main" id="{34360378-A33B-4096-B360-8AF3F0D5313D}"/>
              </a:ext>
            </a:extLst>
          </p:cNvPr>
          <p:cNvSpPr>
            <a:spLocks noGrp="1"/>
          </p:cNvSpPr>
          <p:nvPr>
            <p:ph type="pic" sz="quarter" idx="20"/>
          </p:nvPr>
        </p:nvSpPr>
        <p:spPr>
          <a:xfrm>
            <a:off x="6324599" y="2500669"/>
            <a:ext cx="5507038" cy="1842006"/>
          </a:xfrm>
        </p:spPr>
        <p:txBody>
          <a:bodyPr/>
          <a:lstStyle/>
          <a:p>
            <a:pPr lvl="0">
              <a:lnSpc>
                <a:spcPct val="150000"/>
              </a:lnSpc>
              <a:spcBef>
                <a:spcPts val="1200"/>
              </a:spcBef>
              <a:spcAft>
                <a:spcPts val="600"/>
              </a:spcAft>
            </a:pPr>
            <a:r>
              <a:rPr lang="en-AU" sz="1800" dirty="0"/>
              <a:t>You may include any relevant props and/or costumes to support your interpretation of your character/role. </a:t>
            </a:r>
          </a:p>
          <a:p>
            <a:pPr>
              <a:buNone/>
            </a:pPr>
            <a:r>
              <a:rPr lang="en-AU" sz="1800" dirty="0"/>
              <a:t>This may be presented on a stage with stage lighting or in the dance classroom.</a:t>
            </a:r>
          </a:p>
        </p:txBody>
      </p:sp>
      <p:sp>
        <p:nvSpPr>
          <p:cNvPr id="9" name="Rectangle: Rounded Corners 8">
            <a:extLst>
              <a:ext uri="{FF2B5EF4-FFF2-40B4-BE49-F238E27FC236}">
                <a16:creationId xmlns:a16="http://schemas.microsoft.com/office/drawing/2014/main" id="{E66532DE-0BE4-DBBD-AB83-058F89993EB3}"/>
              </a:ext>
            </a:extLst>
          </p:cNvPr>
          <p:cNvSpPr/>
          <p:nvPr/>
        </p:nvSpPr>
        <p:spPr>
          <a:xfrm>
            <a:off x="6324598" y="4729608"/>
            <a:ext cx="1404259" cy="668264"/>
          </a:xfrm>
          <a:prstGeom prst="roundRect">
            <a:avLst/>
          </a:prstGeom>
          <a:solidFill>
            <a:schemeClr val="accent4"/>
          </a:solidFill>
          <a:effectLst/>
        </p:spPr>
        <p:style>
          <a:lnRef idx="0">
            <a:schemeClr val="accent4"/>
          </a:lnRef>
          <a:fillRef idx="3">
            <a:schemeClr val="accent4"/>
          </a:fillRef>
          <a:effectRef idx="3">
            <a:schemeClr val="accent4"/>
          </a:effectRef>
          <a:fontRef idx="minor">
            <a:schemeClr val="lt1"/>
          </a:fontRef>
        </p:style>
        <p:txBody>
          <a:bodyPr rtlCol="0" anchor="ctr"/>
          <a:lstStyle/>
          <a:p>
            <a:r>
              <a:rPr lang="en-AU">
                <a:solidFill>
                  <a:schemeClr val="accent1"/>
                </a:solidFill>
              </a:rPr>
              <a:t>Musical</a:t>
            </a:r>
          </a:p>
        </p:txBody>
      </p:sp>
      <p:sp>
        <p:nvSpPr>
          <p:cNvPr id="12" name="Rectangle: Rounded Corners 10">
            <a:extLst>
              <a:ext uri="{FF2B5EF4-FFF2-40B4-BE49-F238E27FC236}">
                <a16:creationId xmlns:a16="http://schemas.microsoft.com/office/drawing/2014/main" id="{AA5E245B-992F-7A90-41B2-037CBB322096}"/>
              </a:ext>
            </a:extLst>
          </p:cNvPr>
          <p:cNvSpPr/>
          <p:nvPr/>
        </p:nvSpPr>
        <p:spPr>
          <a:xfrm>
            <a:off x="6266850" y="5598531"/>
            <a:ext cx="2052805" cy="43035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sz="1800" i="1" dirty="0">
                <a:solidFill>
                  <a:schemeClr val="tx1"/>
                </a:solidFill>
              </a:rPr>
              <a:t>Wicked</a:t>
            </a:r>
            <a:r>
              <a:rPr lang="en-AU" sz="1800" dirty="0">
                <a:solidFill>
                  <a:schemeClr val="tx1"/>
                </a:solidFill>
              </a:rPr>
              <a:t> (2024)</a:t>
            </a:r>
          </a:p>
        </p:txBody>
      </p:sp>
      <p:sp>
        <p:nvSpPr>
          <p:cNvPr id="10" name="Rectangle: Rounded Corners 9">
            <a:extLst>
              <a:ext uri="{FF2B5EF4-FFF2-40B4-BE49-F238E27FC236}">
                <a16:creationId xmlns:a16="http://schemas.microsoft.com/office/drawing/2014/main" id="{E304D914-ECAB-EA22-8E4D-0F15ED9E48DE}"/>
              </a:ext>
            </a:extLst>
          </p:cNvPr>
          <p:cNvSpPr/>
          <p:nvPr/>
        </p:nvSpPr>
        <p:spPr>
          <a:xfrm>
            <a:off x="9409852" y="4729608"/>
            <a:ext cx="1497634" cy="668264"/>
          </a:xfrm>
          <a:prstGeom prst="roundRect">
            <a:avLst/>
          </a:prstGeom>
          <a:solidFill>
            <a:schemeClr val="accent4"/>
          </a:solidFill>
          <a:effectLst/>
        </p:spPr>
        <p:style>
          <a:lnRef idx="0">
            <a:schemeClr val="accent4"/>
          </a:lnRef>
          <a:fillRef idx="3">
            <a:schemeClr val="accent4"/>
          </a:fillRef>
          <a:effectRef idx="3">
            <a:schemeClr val="accent4"/>
          </a:effectRef>
          <a:fontRef idx="minor">
            <a:schemeClr val="lt1"/>
          </a:fontRef>
        </p:style>
        <p:txBody>
          <a:bodyPr rtlCol="0" anchor="ctr"/>
          <a:lstStyle/>
          <a:p>
            <a:r>
              <a:rPr lang="en-AU">
                <a:solidFill>
                  <a:schemeClr val="accent1"/>
                </a:solidFill>
              </a:rPr>
              <a:t>Song </a:t>
            </a:r>
          </a:p>
        </p:txBody>
      </p:sp>
      <p:sp>
        <p:nvSpPr>
          <p:cNvPr id="11" name="Rectangle: Rounded Corners 10">
            <a:extLst>
              <a:ext uri="{FF2B5EF4-FFF2-40B4-BE49-F238E27FC236}">
                <a16:creationId xmlns:a16="http://schemas.microsoft.com/office/drawing/2014/main" id="{FD0F0BA0-6A07-9429-4AE6-C393FA2B176B}"/>
              </a:ext>
            </a:extLst>
          </p:cNvPr>
          <p:cNvSpPr/>
          <p:nvPr/>
        </p:nvSpPr>
        <p:spPr>
          <a:xfrm>
            <a:off x="9300995" y="5598531"/>
            <a:ext cx="2052805" cy="43035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sz="1800" dirty="0">
                <a:solidFill>
                  <a:schemeClr val="tx1"/>
                </a:solidFill>
              </a:rPr>
              <a:t>One short day</a:t>
            </a:r>
          </a:p>
        </p:txBody>
      </p:sp>
      <p:sp>
        <p:nvSpPr>
          <p:cNvPr id="2" name="Slide Number Placeholder 1">
            <a:extLst>
              <a:ext uri="{FF2B5EF4-FFF2-40B4-BE49-F238E27FC236}">
                <a16:creationId xmlns:a16="http://schemas.microsoft.com/office/drawing/2014/main" id="{C3A4F4D5-2D50-CE30-4602-A123332F81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93427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4E66D8-F9C7-CAC6-45BE-FBB8729AAA32}"/>
              </a:ext>
            </a:extLst>
          </p:cNvPr>
          <p:cNvSpPr>
            <a:spLocks noGrp="1"/>
          </p:cNvSpPr>
          <p:nvPr>
            <p:ph type="title"/>
          </p:nvPr>
        </p:nvSpPr>
        <p:spPr/>
        <p:txBody>
          <a:bodyPr/>
          <a:lstStyle/>
          <a:p>
            <a:r>
              <a:rPr lang="en-AU" dirty="0"/>
              <a:t>2.1b – sample assessment rubric</a:t>
            </a:r>
          </a:p>
        </p:txBody>
      </p:sp>
      <p:graphicFrame>
        <p:nvGraphicFramePr>
          <p:cNvPr id="6" name="Table 5">
            <a:extLst>
              <a:ext uri="{FF2B5EF4-FFF2-40B4-BE49-F238E27FC236}">
                <a16:creationId xmlns:a16="http://schemas.microsoft.com/office/drawing/2014/main" id="{655BA62A-85F8-3E65-8755-CD6C16F72594}"/>
              </a:ext>
            </a:extLst>
          </p:cNvPr>
          <p:cNvGraphicFramePr>
            <a:graphicFrameLocks noGrp="1"/>
          </p:cNvGraphicFramePr>
          <p:nvPr>
            <p:extLst>
              <p:ext uri="{D42A27DB-BD31-4B8C-83A1-F6EECF244321}">
                <p14:modId xmlns:p14="http://schemas.microsoft.com/office/powerpoint/2010/main" val="1643617436"/>
              </p:ext>
            </p:extLst>
          </p:nvPr>
        </p:nvGraphicFramePr>
        <p:xfrm>
          <a:off x="360000" y="905600"/>
          <a:ext cx="11484000" cy="5592400"/>
        </p:xfrm>
        <a:graphic>
          <a:graphicData uri="http://schemas.openxmlformats.org/drawingml/2006/table">
            <a:tbl>
              <a:tblPr firstRow="1" firstCol="1" bandRow="1">
                <a:tableStyleId>{5A111915-BE36-4E01-A7E5-04B1672EAD32}</a:tableStyleId>
              </a:tblPr>
              <a:tblGrid>
                <a:gridCol w="1399974">
                  <a:extLst>
                    <a:ext uri="{9D8B030D-6E8A-4147-A177-3AD203B41FA5}">
                      <a16:colId xmlns:a16="http://schemas.microsoft.com/office/drawing/2014/main" val="1309651454"/>
                    </a:ext>
                  </a:extLst>
                </a:gridCol>
                <a:gridCol w="2075432">
                  <a:extLst>
                    <a:ext uri="{9D8B030D-6E8A-4147-A177-3AD203B41FA5}">
                      <a16:colId xmlns:a16="http://schemas.microsoft.com/office/drawing/2014/main" val="2162761208"/>
                    </a:ext>
                  </a:extLst>
                </a:gridCol>
                <a:gridCol w="2091305">
                  <a:extLst>
                    <a:ext uri="{9D8B030D-6E8A-4147-A177-3AD203B41FA5}">
                      <a16:colId xmlns:a16="http://schemas.microsoft.com/office/drawing/2014/main" val="365794826"/>
                    </a:ext>
                  </a:extLst>
                </a:gridCol>
                <a:gridCol w="2067731">
                  <a:extLst>
                    <a:ext uri="{9D8B030D-6E8A-4147-A177-3AD203B41FA5}">
                      <a16:colId xmlns:a16="http://schemas.microsoft.com/office/drawing/2014/main" val="4092529278"/>
                    </a:ext>
                  </a:extLst>
                </a:gridCol>
                <a:gridCol w="1923625">
                  <a:extLst>
                    <a:ext uri="{9D8B030D-6E8A-4147-A177-3AD203B41FA5}">
                      <a16:colId xmlns:a16="http://schemas.microsoft.com/office/drawing/2014/main" val="3239391715"/>
                    </a:ext>
                  </a:extLst>
                </a:gridCol>
                <a:gridCol w="1925933">
                  <a:extLst>
                    <a:ext uri="{9D8B030D-6E8A-4147-A177-3AD203B41FA5}">
                      <a16:colId xmlns:a16="http://schemas.microsoft.com/office/drawing/2014/main" val="1227771831"/>
                    </a:ext>
                  </a:extLst>
                </a:gridCol>
              </a:tblGrid>
              <a:tr h="240505">
                <a:tc>
                  <a:txBody>
                    <a:bodyPr/>
                    <a:lstStyle/>
                    <a:p>
                      <a:pPr>
                        <a:lnSpc>
                          <a:spcPct val="150000"/>
                        </a:lnSpc>
                        <a:spcBef>
                          <a:spcPts val="1200"/>
                        </a:spcBef>
                        <a:spcAft>
                          <a:spcPts val="600"/>
                        </a:spcAft>
                        <a:buNone/>
                      </a:pPr>
                      <a:r>
                        <a:rPr lang="en-AU" sz="1100">
                          <a:solidFill>
                            <a:schemeClr val="tx1"/>
                          </a:solidFill>
                          <a:effectLst/>
                        </a:rPr>
                        <a:t>Outcomes</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solidFill>
                      <a:schemeClr val="accent3"/>
                    </a:solidFill>
                  </a:tcPr>
                </a:tc>
                <a:tc>
                  <a:txBody>
                    <a:bodyPr/>
                    <a:lstStyle/>
                    <a:p>
                      <a:pPr>
                        <a:lnSpc>
                          <a:spcPct val="150000"/>
                        </a:lnSpc>
                        <a:spcBef>
                          <a:spcPts val="1200"/>
                        </a:spcBef>
                        <a:spcAft>
                          <a:spcPts val="600"/>
                        </a:spcAft>
                        <a:buNone/>
                      </a:pPr>
                      <a:r>
                        <a:rPr lang="en-AU" sz="1100">
                          <a:solidFill>
                            <a:schemeClr val="tx1"/>
                          </a:solidFill>
                          <a:effectLst/>
                        </a:rPr>
                        <a:t>A</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solidFill>
                      <a:schemeClr val="accent3"/>
                    </a:solidFill>
                  </a:tcPr>
                </a:tc>
                <a:tc>
                  <a:txBody>
                    <a:bodyPr/>
                    <a:lstStyle/>
                    <a:p>
                      <a:pPr>
                        <a:lnSpc>
                          <a:spcPct val="150000"/>
                        </a:lnSpc>
                        <a:spcBef>
                          <a:spcPts val="1200"/>
                        </a:spcBef>
                        <a:spcAft>
                          <a:spcPts val="600"/>
                        </a:spcAft>
                        <a:buNone/>
                      </a:pPr>
                      <a:r>
                        <a:rPr lang="en-AU" sz="1100">
                          <a:solidFill>
                            <a:schemeClr val="tx1"/>
                          </a:solidFill>
                          <a:effectLst/>
                        </a:rPr>
                        <a:t>B</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solidFill>
                      <a:schemeClr val="accent3"/>
                    </a:solidFill>
                  </a:tcPr>
                </a:tc>
                <a:tc>
                  <a:txBody>
                    <a:bodyPr/>
                    <a:lstStyle/>
                    <a:p>
                      <a:pPr>
                        <a:lnSpc>
                          <a:spcPct val="150000"/>
                        </a:lnSpc>
                        <a:spcBef>
                          <a:spcPts val="1200"/>
                        </a:spcBef>
                        <a:spcAft>
                          <a:spcPts val="600"/>
                        </a:spcAft>
                        <a:buNone/>
                      </a:pPr>
                      <a:r>
                        <a:rPr lang="en-AU" sz="1100">
                          <a:solidFill>
                            <a:schemeClr val="tx1"/>
                          </a:solidFill>
                          <a:effectLst/>
                        </a:rPr>
                        <a:t>C</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solidFill>
                      <a:schemeClr val="accent3"/>
                    </a:solidFill>
                  </a:tcPr>
                </a:tc>
                <a:tc>
                  <a:txBody>
                    <a:bodyPr/>
                    <a:lstStyle/>
                    <a:p>
                      <a:pPr>
                        <a:lnSpc>
                          <a:spcPct val="150000"/>
                        </a:lnSpc>
                        <a:spcBef>
                          <a:spcPts val="1200"/>
                        </a:spcBef>
                        <a:spcAft>
                          <a:spcPts val="600"/>
                        </a:spcAft>
                        <a:buNone/>
                      </a:pPr>
                      <a:r>
                        <a:rPr lang="en-AU" sz="1100">
                          <a:solidFill>
                            <a:schemeClr val="tx1"/>
                          </a:solidFill>
                          <a:effectLst/>
                        </a:rPr>
                        <a:t>D</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solidFill>
                      <a:schemeClr val="accent3"/>
                    </a:solidFill>
                  </a:tcPr>
                </a:tc>
                <a:tc>
                  <a:txBody>
                    <a:bodyPr/>
                    <a:lstStyle/>
                    <a:p>
                      <a:pPr>
                        <a:lnSpc>
                          <a:spcPct val="150000"/>
                        </a:lnSpc>
                        <a:spcBef>
                          <a:spcPts val="1200"/>
                        </a:spcBef>
                        <a:spcAft>
                          <a:spcPts val="600"/>
                        </a:spcAft>
                        <a:buNone/>
                      </a:pPr>
                      <a:r>
                        <a:rPr lang="en-AU" sz="1100">
                          <a:solidFill>
                            <a:schemeClr val="tx1"/>
                          </a:solidFill>
                          <a:effectLst/>
                        </a:rPr>
                        <a:t>E</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solidFill>
                      <a:schemeClr val="accent3"/>
                    </a:solidFill>
                  </a:tcPr>
                </a:tc>
                <a:extLst>
                  <a:ext uri="{0D108BD9-81ED-4DB2-BD59-A6C34878D82A}">
                    <a16:rowId xmlns:a16="http://schemas.microsoft.com/office/drawing/2014/main" val="1263592304"/>
                  </a:ext>
                </a:extLst>
              </a:tr>
              <a:tr h="3192748">
                <a:tc>
                  <a:txBody>
                    <a:bodyPr/>
                    <a:lstStyle/>
                    <a:p>
                      <a:pPr marL="0" lvl="0" indent="0">
                        <a:lnSpc>
                          <a:spcPct val="150000"/>
                        </a:lnSpc>
                        <a:spcBef>
                          <a:spcPts val="1200"/>
                        </a:spcBef>
                        <a:spcAft>
                          <a:spcPts val="600"/>
                        </a:spcAft>
                        <a:buFont typeface="Symbol" panose="05050102010706020507" pitchFamily="18" charset="2"/>
                        <a:buNone/>
                        <a:tabLst>
                          <a:tab pos="228600" algn="l"/>
                          <a:tab pos="457200" algn="l"/>
                        </a:tabLst>
                      </a:pPr>
                      <a:r>
                        <a:rPr lang="en-AU" sz="1100">
                          <a:solidFill>
                            <a:schemeClr val="tx1"/>
                          </a:solidFill>
                          <a:effectLst/>
                        </a:rPr>
                        <a:t>DA5-PER-01 demonstrates safe dance practice and dance technique in preparing the body to express and communicate an intent</a:t>
                      </a:r>
                    </a:p>
                    <a:p>
                      <a:pPr>
                        <a:lnSpc>
                          <a:spcPct val="150000"/>
                        </a:lnSpc>
                        <a:spcBef>
                          <a:spcPts val="1200"/>
                        </a:spcBef>
                        <a:spcAft>
                          <a:spcPts val="600"/>
                        </a:spcAft>
                        <a:buNone/>
                      </a:pPr>
                      <a:r>
                        <a:rPr lang="en-AU" sz="1100">
                          <a:solidFill>
                            <a:schemeClr val="tx1"/>
                          </a:solidFill>
                          <a:effectLst/>
                        </a:rPr>
                        <a:t> </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consistently apply safe dance practice, dance technique and body awareness with control when performing the musical theatre dance.  </a:t>
                      </a:r>
                    </a:p>
                    <a:p>
                      <a:pPr>
                        <a:lnSpc>
                          <a:spcPct val="150000"/>
                        </a:lnSpc>
                        <a:spcBef>
                          <a:spcPts val="1200"/>
                        </a:spcBef>
                        <a:spcAft>
                          <a:spcPts val="600"/>
                        </a:spcAft>
                        <a:buNone/>
                      </a:pPr>
                      <a:r>
                        <a:rPr lang="en-AU" sz="1100">
                          <a:solidFill>
                            <a:schemeClr val="tx1"/>
                          </a:solidFill>
                          <a:effectLst/>
                        </a:rPr>
                        <a:t>I can communicate an intent in the musical theatre dance</a:t>
                      </a:r>
                      <a:r>
                        <a:rPr lang="en-AU" sz="900">
                          <a:solidFill>
                            <a:schemeClr val="tx1"/>
                          </a:solidFill>
                          <a:effectLst/>
                        </a:rPr>
                        <a:t> </a:t>
                      </a:r>
                      <a:r>
                        <a:rPr lang="en-AU" sz="1100">
                          <a:solidFill>
                            <a:schemeClr val="tx1"/>
                          </a:solidFill>
                          <a:effectLst/>
                        </a:rPr>
                        <a:t>by consistently applying appropriate alignment, strength, flexibility, endurance and coordination.</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apply safe dance practice and dance technique in the execution of the musical theatre dance with appropriate body awareness and control. </a:t>
                      </a:r>
                    </a:p>
                    <a:p>
                      <a:pPr>
                        <a:lnSpc>
                          <a:spcPct val="150000"/>
                        </a:lnSpc>
                        <a:spcBef>
                          <a:spcPts val="1200"/>
                        </a:spcBef>
                        <a:spcAft>
                          <a:spcPts val="600"/>
                        </a:spcAft>
                        <a:buNone/>
                      </a:pPr>
                      <a:r>
                        <a:rPr lang="en-AU" sz="1100">
                          <a:solidFill>
                            <a:schemeClr val="tx1"/>
                          </a:solidFill>
                          <a:effectLst/>
                        </a:rPr>
                        <a:t>I can communicate an intent in the musical theatre dance by applying appropriate alignment, strength, flexibility, endurance and coordination.</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use some aspects of safe dance practice and dance technique in the execution of the musical theatre dance with adequate body awareness.</a:t>
                      </a:r>
                    </a:p>
                    <a:p>
                      <a:pPr>
                        <a:lnSpc>
                          <a:spcPct val="150000"/>
                        </a:lnSpc>
                        <a:spcBef>
                          <a:spcPts val="1200"/>
                        </a:spcBef>
                        <a:spcAft>
                          <a:spcPts val="600"/>
                        </a:spcAft>
                        <a:buNone/>
                      </a:pPr>
                      <a:r>
                        <a:rPr lang="en-AU" sz="1100">
                          <a:solidFill>
                            <a:schemeClr val="tx1"/>
                          </a:solidFill>
                          <a:effectLst/>
                        </a:rPr>
                        <a:t>I can communicate an intent in the musical theatre dance by using adequate alignment, strength, flexibility, endurance and coordination.</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use limited aspects of safe dance practice and dance technique in the musical theatre dance. </a:t>
                      </a:r>
                    </a:p>
                    <a:p>
                      <a:pPr>
                        <a:lnSpc>
                          <a:spcPct val="150000"/>
                        </a:lnSpc>
                        <a:spcBef>
                          <a:spcPts val="1200"/>
                        </a:spcBef>
                        <a:spcAft>
                          <a:spcPts val="600"/>
                        </a:spcAft>
                        <a:buNone/>
                      </a:pPr>
                      <a:r>
                        <a:rPr lang="en-AU" sz="1100">
                          <a:solidFill>
                            <a:schemeClr val="tx1"/>
                          </a:solidFill>
                          <a:effectLst/>
                        </a:rPr>
                        <a:t>I can, at times show an intent in the musical theatre dance</a:t>
                      </a:r>
                      <a:r>
                        <a:rPr lang="en-AU" sz="900">
                          <a:solidFill>
                            <a:schemeClr val="tx1"/>
                          </a:solidFill>
                          <a:effectLst/>
                        </a:rPr>
                        <a:t> </a:t>
                      </a:r>
                      <a:r>
                        <a:rPr lang="en-AU" sz="1100">
                          <a:solidFill>
                            <a:schemeClr val="tx1"/>
                          </a:solidFill>
                          <a:effectLst/>
                        </a:rPr>
                        <a:t>by using some alignment, strength, flexibility or coordination.</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attempt to use aspects of safe dance practice and/or dance technique in parts of the musical theatre dance.</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extLst>
                  <a:ext uri="{0D108BD9-81ED-4DB2-BD59-A6C34878D82A}">
                    <a16:rowId xmlns:a16="http://schemas.microsoft.com/office/drawing/2014/main" val="2729421027"/>
                  </a:ext>
                </a:extLst>
              </a:tr>
              <a:tr h="2159147">
                <a:tc>
                  <a:txBody>
                    <a:bodyPr/>
                    <a:lstStyle/>
                    <a:p>
                      <a:pPr>
                        <a:lnSpc>
                          <a:spcPct val="150000"/>
                        </a:lnSpc>
                        <a:spcBef>
                          <a:spcPts val="1200"/>
                        </a:spcBef>
                        <a:spcAft>
                          <a:spcPts val="600"/>
                        </a:spcAft>
                        <a:buNone/>
                      </a:pPr>
                      <a:r>
                        <a:rPr lang="en-AU" sz="1100">
                          <a:solidFill>
                            <a:schemeClr val="tx1"/>
                          </a:solidFill>
                          <a:effectLst/>
                        </a:rPr>
                        <a:t>DA5-PER-02 manipulates the elements of dance to demonstrate performance quality and interpretation in context</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effectively manipulate the elements of dance to consistently demonstrate</a:t>
                      </a:r>
                      <a:r>
                        <a:rPr lang="en-AU" sz="900">
                          <a:solidFill>
                            <a:schemeClr val="tx1"/>
                          </a:solidFill>
                          <a:effectLst/>
                        </a:rPr>
                        <a:t> </a:t>
                      </a:r>
                      <a:r>
                        <a:rPr lang="en-AU" sz="1100">
                          <a:solidFill>
                            <a:schemeClr val="tx1"/>
                          </a:solidFill>
                          <a:effectLst/>
                        </a:rPr>
                        <a:t>performance quality and a clear interpretation of my character/role in the musical theatre dance. </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manipulate the elements of dance to appropriately apply performance quality and interpretation of my character/role in the musical theatre dance.</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use the elements of dance to show performance quality and interpretation of my character/role in the musical theatre dance. </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a:solidFill>
                            <a:schemeClr val="tx1"/>
                          </a:solidFill>
                          <a:effectLst/>
                        </a:rPr>
                        <a:t>I can, at times use some of the elements of dance to demonstrate some aspects of performance quality and interpretation </a:t>
                      </a:r>
                      <a:r>
                        <a:rPr lang="en-AU" sz="900">
                          <a:solidFill>
                            <a:schemeClr val="tx1"/>
                          </a:solidFill>
                          <a:effectLst/>
                        </a:rPr>
                        <a:t> </a:t>
                      </a:r>
                      <a:r>
                        <a:rPr lang="en-AU" sz="1100">
                          <a:solidFill>
                            <a:schemeClr val="tx1"/>
                          </a:solidFill>
                          <a:effectLst/>
                        </a:rPr>
                        <a:t>in the musical theatre dance.</a:t>
                      </a:r>
                      <a:endParaRPr lang="en-AU" sz="1100">
                        <a:solidFill>
                          <a:schemeClr val="tx1"/>
                        </a:solidFill>
                        <a:effectLst/>
                        <a:latin typeface="Arial" panose="020B0604020202020204" pitchFamily="34" charset="0"/>
                        <a:ea typeface="Calibri" panose="020F0502020204030204" pitchFamily="34" charset="0"/>
                      </a:endParaRPr>
                    </a:p>
                  </a:txBody>
                  <a:tcPr marL="60247" marR="60247" marT="0" marB="0"/>
                </a:tc>
                <a:tc>
                  <a:txBody>
                    <a:bodyPr/>
                    <a:lstStyle/>
                    <a:p>
                      <a:pPr>
                        <a:lnSpc>
                          <a:spcPct val="150000"/>
                        </a:lnSpc>
                        <a:spcBef>
                          <a:spcPts val="1200"/>
                        </a:spcBef>
                        <a:spcAft>
                          <a:spcPts val="600"/>
                        </a:spcAft>
                        <a:buNone/>
                      </a:pPr>
                      <a:r>
                        <a:rPr lang="en-AU" sz="1100" dirty="0">
                          <a:solidFill>
                            <a:schemeClr val="tx1"/>
                          </a:solidFill>
                          <a:effectLst/>
                        </a:rPr>
                        <a:t>I can attempt to use some movements in the musical theatre dance.</a:t>
                      </a:r>
                      <a:endParaRPr lang="en-AU" sz="1100" dirty="0">
                        <a:solidFill>
                          <a:schemeClr val="tx1"/>
                        </a:solidFill>
                        <a:effectLst/>
                        <a:latin typeface="Arial" panose="020B0604020202020204" pitchFamily="34" charset="0"/>
                        <a:ea typeface="Calibri" panose="020F0502020204030204" pitchFamily="34" charset="0"/>
                      </a:endParaRPr>
                    </a:p>
                  </a:txBody>
                  <a:tcPr marL="60247" marR="60247" marT="0" marB="0"/>
                </a:tc>
                <a:extLst>
                  <a:ext uri="{0D108BD9-81ED-4DB2-BD59-A6C34878D82A}">
                    <a16:rowId xmlns:a16="http://schemas.microsoft.com/office/drawing/2014/main" val="1931359446"/>
                  </a:ext>
                </a:extLst>
              </a:tr>
            </a:tbl>
          </a:graphicData>
        </a:graphic>
      </p:graphicFrame>
      <p:sp>
        <p:nvSpPr>
          <p:cNvPr id="2" name="Slide Number Placeholder 1">
            <a:extLst>
              <a:ext uri="{FF2B5EF4-FFF2-40B4-BE49-F238E27FC236}">
                <a16:creationId xmlns:a16="http://schemas.microsoft.com/office/drawing/2014/main" id="{7253D862-7C92-3C4D-3530-65C66DE5B8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60966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CB0E0A-E0F4-23BF-DF83-685E24035903}"/>
              </a:ext>
            </a:extLst>
          </p:cNvPr>
          <p:cNvSpPr>
            <a:spLocks noGrp="1"/>
          </p:cNvSpPr>
          <p:nvPr>
            <p:ph type="title"/>
          </p:nvPr>
        </p:nvSpPr>
        <p:spPr/>
        <p:txBody>
          <a:bodyPr/>
          <a:lstStyle/>
          <a:p>
            <a:r>
              <a:rPr lang="en-AU" dirty="0"/>
              <a:t>2.2a – individual character profile</a:t>
            </a:r>
          </a:p>
        </p:txBody>
      </p:sp>
      <p:sp>
        <p:nvSpPr>
          <p:cNvPr id="8" name="Oval 7">
            <a:extLst>
              <a:ext uri="{FF2B5EF4-FFF2-40B4-BE49-F238E27FC236}">
                <a16:creationId xmlns:a16="http://schemas.microsoft.com/office/drawing/2014/main" id="{D35252B7-8E44-99B6-FD55-16A5711FF523}"/>
              </a:ext>
            </a:extLst>
          </p:cNvPr>
          <p:cNvSpPr/>
          <p:nvPr/>
        </p:nvSpPr>
        <p:spPr>
          <a:xfrm>
            <a:off x="360000" y="1006014"/>
            <a:ext cx="3271520" cy="1817053"/>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AU" sz="1800" dirty="0">
                <a:solidFill>
                  <a:schemeClr val="accent1"/>
                </a:solidFill>
              </a:rPr>
              <a:t>Character name:</a:t>
            </a:r>
          </a:p>
          <a:p>
            <a:pPr algn="ctr"/>
            <a:endParaRPr lang="en-AU" sz="2000" dirty="0"/>
          </a:p>
        </p:txBody>
      </p:sp>
      <p:sp>
        <p:nvSpPr>
          <p:cNvPr id="9" name="Rectangle: Rounded Corners 8">
            <a:extLst>
              <a:ext uri="{FF2B5EF4-FFF2-40B4-BE49-F238E27FC236}">
                <a16:creationId xmlns:a16="http://schemas.microsoft.com/office/drawing/2014/main" id="{F7FAAECC-3BD8-63D2-7986-5F4ADD711A1E}"/>
              </a:ext>
            </a:extLst>
          </p:cNvPr>
          <p:cNvSpPr/>
          <p:nvPr/>
        </p:nvSpPr>
        <p:spPr>
          <a:xfrm>
            <a:off x="3985050" y="1025811"/>
            <a:ext cx="3271520" cy="1734167"/>
          </a:xfrm>
          <a:prstGeom prst="roundRect">
            <a:avLst>
              <a:gd name="adj" fmla="val 7080"/>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dirty="0">
                <a:solidFill>
                  <a:schemeClr val="accent1"/>
                </a:solidFill>
              </a:rPr>
              <a:t>Age:</a:t>
            </a:r>
          </a:p>
        </p:txBody>
      </p:sp>
      <p:sp>
        <p:nvSpPr>
          <p:cNvPr id="21" name="Rectangle: Rounded Corners 20">
            <a:extLst>
              <a:ext uri="{FF2B5EF4-FFF2-40B4-BE49-F238E27FC236}">
                <a16:creationId xmlns:a16="http://schemas.microsoft.com/office/drawing/2014/main" id="{90BA14D0-EC8B-7E2B-F008-789FD94247A1}"/>
              </a:ext>
            </a:extLst>
          </p:cNvPr>
          <p:cNvSpPr/>
          <p:nvPr/>
        </p:nvSpPr>
        <p:spPr>
          <a:xfrm>
            <a:off x="7523061" y="1006015"/>
            <a:ext cx="4515265" cy="1753964"/>
          </a:xfrm>
          <a:prstGeom prst="roundRect">
            <a:avLst>
              <a:gd name="adj" fmla="val 3705"/>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dirty="0">
                <a:solidFill>
                  <a:schemeClr val="accent1"/>
                </a:solidFill>
              </a:rPr>
              <a:t>Character’s role in the song:</a:t>
            </a:r>
          </a:p>
        </p:txBody>
      </p:sp>
      <p:sp>
        <p:nvSpPr>
          <p:cNvPr id="12" name="Rectangle: Rounded Corners 11">
            <a:extLst>
              <a:ext uri="{FF2B5EF4-FFF2-40B4-BE49-F238E27FC236}">
                <a16:creationId xmlns:a16="http://schemas.microsoft.com/office/drawing/2014/main" id="{F844EA5A-6796-8D77-7F07-65E94DF09D5B}"/>
              </a:ext>
              <a:ext uri="{C183D7F6-B498-43B3-948B-1728B52AA6E4}">
                <adec:decorative xmlns:adec="http://schemas.microsoft.com/office/drawing/2017/decorative" val="1"/>
              </a:ext>
            </a:extLst>
          </p:cNvPr>
          <p:cNvSpPr/>
          <p:nvPr/>
        </p:nvSpPr>
        <p:spPr>
          <a:xfrm>
            <a:off x="447040" y="2966104"/>
            <a:ext cx="3271520" cy="3474160"/>
          </a:xfrm>
          <a:prstGeom prst="roundRect">
            <a:avLst>
              <a:gd name="adj" fmla="val 3115"/>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2059E1BF-B6F4-EA1A-35AB-63A65A06BF16}"/>
              </a:ext>
            </a:extLst>
          </p:cNvPr>
          <p:cNvSpPr txBox="1"/>
          <p:nvPr/>
        </p:nvSpPr>
        <p:spPr>
          <a:xfrm>
            <a:off x="599439" y="3043642"/>
            <a:ext cx="2966721" cy="3420630"/>
          </a:xfrm>
          <a:prstGeom prst="rect">
            <a:avLst/>
          </a:prstGeom>
          <a:noFill/>
          <a:ln w="38100">
            <a:noFill/>
          </a:ln>
        </p:spPr>
        <p:txBody>
          <a:bodyPr wrap="square" lIns="0" tIns="0" rIns="0" bIns="0" rtlCol="0">
            <a:noAutofit/>
          </a:bodyPr>
          <a:lstStyle/>
          <a:p>
            <a:r>
              <a:rPr lang="en-AU" sz="1800" dirty="0">
                <a:solidFill>
                  <a:schemeClr val="accent1"/>
                </a:solidFill>
              </a:rPr>
              <a:t>Possible costume ideas:</a:t>
            </a:r>
          </a:p>
        </p:txBody>
      </p:sp>
      <p:sp>
        <p:nvSpPr>
          <p:cNvPr id="17" name="Rectangle: Rounded Corners 16">
            <a:extLst>
              <a:ext uri="{FF2B5EF4-FFF2-40B4-BE49-F238E27FC236}">
                <a16:creationId xmlns:a16="http://schemas.microsoft.com/office/drawing/2014/main" id="{F400E9EE-7C26-9EA0-93BF-AB6B2AF6B995}"/>
              </a:ext>
              <a:ext uri="{C183D7F6-B498-43B3-948B-1728B52AA6E4}">
                <adec:decorative xmlns:adec="http://schemas.microsoft.com/office/drawing/2017/decorative" val="1"/>
              </a:ext>
            </a:extLst>
          </p:cNvPr>
          <p:cNvSpPr/>
          <p:nvPr/>
        </p:nvSpPr>
        <p:spPr>
          <a:xfrm>
            <a:off x="3985050" y="2959321"/>
            <a:ext cx="3271520" cy="3480943"/>
          </a:xfrm>
          <a:prstGeom prst="roundRect">
            <a:avLst>
              <a:gd name="adj" fmla="val 1845"/>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B8884347-2613-FD8E-2C9B-70D3133AD038}"/>
              </a:ext>
            </a:extLst>
          </p:cNvPr>
          <p:cNvSpPr txBox="1"/>
          <p:nvPr/>
        </p:nvSpPr>
        <p:spPr>
          <a:xfrm>
            <a:off x="4137449" y="3077681"/>
            <a:ext cx="2966721" cy="3212283"/>
          </a:xfrm>
          <a:prstGeom prst="rect">
            <a:avLst/>
          </a:prstGeom>
          <a:noFill/>
          <a:ln w="38100">
            <a:noFill/>
          </a:ln>
        </p:spPr>
        <p:txBody>
          <a:bodyPr wrap="square" lIns="0" tIns="0" rIns="0" bIns="0" rtlCol="0">
            <a:noAutofit/>
          </a:bodyPr>
          <a:lstStyle/>
          <a:p>
            <a:r>
              <a:rPr lang="en-AU" sz="1800">
                <a:solidFill>
                  <a:schemeClr val="accent1"/>
                </a:solidFill>
              </a:rPr>
              <a:t>Possible props:</a:t>
            </a:r>
          </a:p>
        </p:txBody>
      </p:sp>
      <p:sp>
        <p:nvSpPr>
          <p:cNvPr id="22" name="Rectangle: Rounded Corners 21">
            <a:extLst>
              <a:ext uri="{FF2B5EF4-FFF2-40B4-BE49-F238E27FC236}">
                <a16:creationId xmlns:a16="http://schemas.microsoft.com/office/drawing/2014/main" id="{00C96C07-F385-85D3-C201-915B81D21FA6}"/>
              </a:ext>
            </a:extLst>
          </p:cNvPr>
          <p:cNvSpPr/>
          <p:nvPr/>
        </p:nvSpPr>
        <p:spPr>
          <a:xfrm>
            <a:off x="7523060" y="2966104"/>
            <a:ext cx="4515265" cy="3480943"/>
          </a:xfrm>
          <a:prstGeom prst="roundRect">
            <a:avLst>
              <a:gd name="adj" fmla="val 1627"/>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dirty="0">
                <a:solidFill>
                  <a:schemeClr val="accent1"/>
                </a:solidFill>
              </a:rPr>
              <a:t>The relevance of costumes and/or props to the character:</a:t>
            </a:r>
          </a:p>
        </p:txBody>
      </p:sp>
      <p:sp>
        <p:nvSpPr>
          <p:cNvPr id="2" name="Slide Number Placeholder 1">
            <a:extLst>
              <a:ext uri="{FF2B5EF4-FFF2-40B4-BE49-F238E27FC236}">
                <a16:creationId xmlns:a16="http://schemas.microsoft.com/office/drawing/2014/main" id="{F4EB963D-59E7-8D8C-F475-4A448C9910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254273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305C4-5BAC-A85C-CA20-61E9C92020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DF55C3C-D2A6-EE68-8F28-B121B6EDCD15}"/>
              </a:ext>
            </a:extLst>
          </p:cNvPr>
          <p:cNvSpPr>
            <a:spLocks noGrp="1"/>
          </p:cNvSpPr>
          <p:nvPr>
            <p:ph type="title"/>
          </p:nvPr>
        </p:nvSpPr>
        <p:spPr/>
        <p:txBody>
          <a:bodyPr/>
          <a:lstStyle/>
          <a:p>
            <a:r>
              <a:rPr lang="en-AU" dirty="0"/>
              <a:t>2.2b – individual character profile</a:t>
            </a:r>
          </a:p>
        </p:txBody>
      </p:sp>
      <p:sp>
        <p:nvSpPr>
          <p:cNvPr id="10" name="Rectangle: Rounded Corners 9">
            <a:extLst>
              <a:ext uri="{FF2B5EF4-FFF2-40B4-BE49-F238E27FC236}">
                <a16:creationId xmlns:a16="http://schemas.microsoft.com/office/drawing/2014/main" id="{F4405D4A-24C0-7075-7C59-5DE974B8C51B}"/>
              </a:ext>
            </a:extLst>
          </p:cNvPr>
          <p:cNvSpPr/>
          <p:nvPr/>
        </p:nvSpPr>
        <p:spPr>
          <a:xfrm>
            <a:off x="342332" y="1528188"/>
            <a:ext cx="3535401" cy="2474261"/>
          </a:xfrm>
          <a:prstGeom prst="roundRect">
            <a:avLst>
              <a:gd name="adj" fmla="val 4348"/>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dirty="0">
                <a:solidFill>
                  <a:schemeClr val="accent1"/>
                </a:solidFill>
              </a:rPr>
              <a:t>Character traits:</a:t>
            </a:r>
          </a:p>
        </p:txBody>
      </p:sp>
      <p:sp>
        <p:nvSpPr>
          <p:cNvPr id="11" name="Rectangle: Rounded Corners 10">
            <a:extLst>
              <a:ext uri="{FF2B5EF4-FFF2-40B4-BE49-F238E27FC236}">
                <a16:creationId xmlns:a16="http://schemas.microsoft.com/office/drawing/2014/main" id="{C85BB19D-53F9-4001-DFA6-CAD2E19BFC17}"/>
              </a:ext>
            </a:extLst>
          </p:cNvPr>
          <p:cNvSpPr/>
          <p:nvPr/>
        </p:nvSpPr>
        <p:spPr>
          <a:xfrm>
            <a:off x="348001" y="4128876"/>
            <a:ext cx="3529732" cy="2474260"/>
          </a:xfrm>
          <a:prstGeom prst="roundRect">
            <a:avLst>
              <a:gd name="adj" fmla="val 5468"/>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AU" sz="1800">
                <a:solidFill>
                  <a:schemeClr val="accent1"/>
                </a:solidFill>
              </a:rPr>
              <a:t>Mannerisms:</a:t>
            </a:r>
          </a:p>
        </p:txBody>
      </p:sp>
      <p:sp>
        <p:nvSpPr>
          <p:cNvPr id="12" name="Rectangle: Rounded Corners 11">
            <a:extLst>
              <a:ext uri="{FF2B5EF4-FFF2-40B4-BE49-F238E27FC236}">
                <a16:creationId xmlns:a16="http://schemas.microsoft.com/office/drawing/2014/main" id="{032740B9-5916-A91B-AA80-B836CE38D9B5}"/>
              </a:ext>
              <a:ext uri="{C183D7F6-B498-43B3-948B-1728B52AA6E4}">
                <adec:decorative xmlns:adec="http://schemas.microsoft.com/office/drawing/2017/decorative" val="1"/>
              </a:ext>
            </a:extLst>
          </p:cNvPr>
          <p:cNvSpPr/>
          <p:nvPr/>
        </p:nvSpPr>
        <p:spPr>
          <a:xfrm>
            <a:off x="4353590" y="1528188"/>
            <a:ext cx="3271520" cy="5074948"/>
          </a:xfrm>
          <a:prstGeom prst="roundRect">
            <a:avLst>
              <a:gd name="adj" fmla="val 3115"/>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Box 12">
            <a:extLst>
              <a:ext uri="{FF2B5EF4-FFF2-40B4-BE49-F238E27FC236}">
                <a16:creationId xmlns:a16="http://schemas.microsoft.com/office/drawing/2014/main" id="{FDDB709C-AB56-18F1-A667-ABE0AFE9CF65}"/>
              </a:ext>
            </a:extLst>
          </p:cNvPr>
          <p:cNvSpPr txBox="1"/>
          <p:nvPr/>
        </p:nvSpPr>
        <p:spPr>
          <a:xfrm>
            <a:off x="4505989" y="1696567"/>
            <a:ext cx="2966721" cy="4793266"/>
          </a:xfrm>
          <a:prstGeom prst="rect">
            <a:avLst/>
          </a:prstGeom>
          <a:noFill/>
          <a:ln>
            <a:noFill/>
          </a:ln>
        </p:spPr>
        <p:txBody>
          <a:bodyPr wrap="square" lIns="0" tIns="0" rIns="0" bIns="0" rtlCol="0">
            <a:noAutofit/>
          </a:bodyPr>
          <a:lstStyle/>
          <a:p>
            <a:pPr algn="l"/>
            <a:r>
              <a:rPr lang="en-AU" sz="1800" dirty="0">
                <a:solidFill>
                  <a:schemeClr val="accent1"/>
                </a:solidFill>
              </a:rPr>
              <a:t>Use of space, time and dynamics to support interpretation:</a:t>
            </a:r>
          </a:p>
        </p:txBody>
      </p:sp>
      <p:grpSp>
        <p:nvGrpSpPr>
          <p:cNvPr id="16" name="Group 15" descr="An area for students to write about components of performance quality to support interpretation. ">
            <a:extLst>
              <a:ext uri="{FF2B5EF4-FFF2-40B4-BE49-F238E27FC236}">
                <a16:creationId xmlns:a16="http://schemas.microsoft.com/office/drawing/2014/main" id="{4650E456-7883-1A5C-B953-D4B5DDCC9730}"/>
              </a:ext>
            </a:extLst>
          </p:cNvPr>
          <p:cNvGrpSpPr/>
          <p:nvPr/>
        </p:nvGrpSpPr>
        <p:grpSpPr>
          <a:xfrm>
            <a:off x="8100968" y="1528188"/>
            <a:ext cx="3271520" cy="5074948"/>
            <a:chOff x="447040" y="2871901"/>
            <a:chExt cx="3271520" cy="3793658"/>
          </a:xfrm>
        </p:grpSpPr>
        <p:sp>
          <p:nvSpPr>
            <p:cNvPr id="17" name="Rectangle: Rounded Corners 16">
              <a:extLst>
                <a:ext uri="{FF2B5EF4-FFF2-40B4-BE49-F238E27FC236}">
                  <a16:creationId xmlns:a16="http://schemas.microsoft.com/office/drawing/2014/main" id="{952CAE72-C373-FD79-6E57-A0CF7EE458A9}"/>
                </a:ext>
              </a:extLst>
            </p:cNvPr>
            <p:cNvSpPr/>
            <p:nvPr/>
          </p:nvSpPr>
          <p:spPr>
            <a:xfrm>
              <a:off x="447040" y="2871901"/>
              <a:ext cx="3271520" cy="3793658"/>
            </a:xfrm>
            <a:prstGeom prst="roundRect">
              <a:avLst>
                <a:gd name="adj" fmla="val 3539"/>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8" name="TextBox 17">
              <a:extLst>
                <a:ext uri="{FF2B5EF4-FFF2-40B4-BE49-F238E27FC236}">
                  <a16:creationId xmlns:a16="http://schemas.microsoft.com/office/drawing/2014/main" id="{1EDCFDFE-D899-59C6-2183-F29BB60AD402}"/>
                </a:ext>
              </a:extLst>
            </p:cNvPr>
            <p:cNvSpPr txBox="1"/>
            <p:nvPr/>
          </p:nvSpPr>
          <p:spPr>
            <a:xfrm>
              <a:off x="599439" y="2997769"/>
              <a:ext cx="2966721" cy="3667790"/>
            </a:xfrm>
            <a:prstGeom prst="rect">
              <a:avLst/>
            </a:prstGeom>
            <a:noFill/>
            <a:ln>
              <a:noFill/>
            </a:ln>
          </p:spPr>
          <p:txBody>
            <a:bodyPr wrap="square" lIns="0" tIns="0" rIns="0" bIns="0" rtlCol="0">
              <a:noAutofit/>
            </a:bodyPr>
            <a:lstStyle/>
            <a:p>
              <a:pPr algn="l"/>
              <a:r>
                <a:rPr lang="en-AU" sz="1800" dirty="0">
                  <a:solidFill>
                    <a:schemeClr val="accent1"/>
                  </a:solidFill>
                </a:rPr>
                <a:t>Use of performance quality to support interpretation:</a:t>
              </a:r>
            </a:p>
          </p:txBody>
        </p:sp>
      </p:grpSp>
      <p:sp>
        <p:nvSpPr>
          <p:cNvPr id="2" name="Slide Number Placeholder 1">
            <a:extLst>
              <a:ext uri="{FF2B5EF4-FFF2-40B4-BE49-F238E27FC236}">
                <a16:creationId xmlns:a16="http://schemas.microsoft.com/office/drawing/2014/main" id="{68F3B572-13B1-586C-EBD3-009CF895CC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121815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70CB5C-3EE0-4698-FE99-BC79E2556E2B}"/>
              </a:ext>
            </a:extLst>
          </p:cNvPr>
          <p:cNvSpPr>
            <a:spLocks noGrp="1"/>
          </p:cNvSpPr>
          <p:nvPr>
            <p:ph type="title"/>
          </p:nvPr>
        </p:nvSpPr>
        <p:spPr/>
        <p:txBody>
          <a:bodyPr/>
          <a:lstStyle/>
          <a:p>
            <a:r>
              <a:rPr lang="en-AU" dirty="0"/>
              <a:t>2.5a – formative check-in opportunity 1</a:t>
            </a:r>
          </a:p>
        </p:txBody>
      </p:sp>
      <p:sp>
        <p:nvSpPr>
          <p:cNvPr id="7" name="TextBox 6">
            <a:extLst>
              <a:ext uri="{FF2B5EF4-FFF2-40B4-BE49-F238E27FC236}">
                <a16:creationId xmlns:a16="http://schemas.microsoft.com/office/drawing/2014/main" id="{70126752-63E3-9729-42B1-75A41DF70D80}"/>
              </a:ext>
            </a:extLst>
          </p:cNvPr>
          <p:cNvSpPr txBox="1"/>
          <p:nvPr/>
        </p:nvSpPr>
        <p:spPr>
          <a:xfrm>
            <a:off x="359998" y="1897019"/>
            <a:ext cx="11483999" cy="1702967"/>
          </a:xfrm>
          <a:prstGeom prst="rect">
            <a:avLst/>
          </a:prstGeom>
          <a:noFill/>
        </p:spPr>
        <p:txBody>
          <a:bodyPr wrap="square">
            <a:spAutoFit/>
          </a:bodyPr>
          <a:lstStyle/>
          <a:p>
            <a:pPr>
              <a:lnSpc>
                <a:spcPct val="150000"/>
              </a:lnSpc>
              <a:spcBef>
                <a:spcPts val="1200"/>
              </a:spcBef>
              <a:spcAft>
                <a:spcPts val="600"/>
              </a:spcAft>
              <a:buNone/>
            </a:pPr>
            <a:r>
              <a:rPr lang="en-AU" sz="1800" b="1" dirty="0">
                <a:effectLst/>
                <a:latin typeface="Arial" panose="020B0604020202020204" pitchFamily="34" charset="0"/>
                <a:ea typeface="Calibri" panose="020F0502020204030204" pitchFamily="34" charset="0"/>
              </a:rPr>
              <a:t>Opportunity 1 – </a:t>
            </a:r>
            <a:r>
              <a:rPr lang="en-AU" sz="1800" dirty="0">
                <a:latin typeface="Arial" panose="020B0604020202020204" pitchFamily="34" charset="0"/>
                <a:ea typeface="Calibri" panose="020F0502020204030204" pitchFamily="34" charset="0"/>
              </a:rPr>
              <a:t>y</a:t>
            </a:r>
            <a:r>
              <a:rPr lang="en-AU" sz="1800" dirty="0">
                <a:effectLst/>
                <a:latin typeface="Arial" panose="020B0604020202020204" pitchFamily="34" charset="0"/>
                <a:ea typeface="Calibri" panose="020F0502020204030204" pitchFamily="34" charset="0"/>
              </a:rPr>
              <a:t>ou will perform the opening sequence of the musical theatre dance for another group. Using the scaffold provided by your teacher, you will select a short phrase in the sequence and explain how you have personalised the interpretation to demonstrate your character/role. In your discussion you should explain how at least one aspect of  dance technique and/or safe dance assists you to achieve your interpretation. </a:t>
            </a:r>
          </a:p>
        </p:txBody>
      </p:sp>
      <p:sp>
        <p:nvSpPr>
          <p:cNvPr id="3" name="Slide Number Placeholder 2">
            <a:extLst>
              <a:ext uri="{FF2B5EF4-FFF2-40B4-BE49-F238E27FC236}">
                <a16:creationId xmlns:a16="http://schemas.microsoft.com/office/drawing/2014/main" id="{AA1A9800-E78E-BB2B-D31E-84AC3E2A481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1422862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43FB-03EA-F94D-3999-98EEB1ADFB42}"/>
              </a:ext>
            </a:extLst>
          </p:cNvPr>
          <p:cNvSpPr>
            <a:spLocks noGrp="1"/>
          </p:cNvSpPr>
          <p:nvPr>
            <p:ph type="title"/>
          </p:nvPr>
        </p:nvSpPr>
        <p:spPr/>
        <p:txBody>
          <a:bodyPr/>
          <a:lstStyle/>
          <a:p>
            <a:r>
              <a:rPr lang="en-AU" dirty="0"/>
              <a:t>2.5b – formative check-in opportunity 1 scaffold</a:t>
            </a:r>
          </a:p>
        </p:txBody>
      </p:sp>
      <p:sp>
        <p:nvSpPr>
          <p:cNvPr id="6" name="Rectangle: Rounded Corners 5">
            <a:extLst>
              <a:ext uri="{FF2B5EF4-FFF2-40B4-BE49-F238E27FC236}">
                <a16:creationId xmlns:a16="http://schemas.microsoft.com/office/drawing/2014/main" id="{F0D1F91E-E36A-137D-4D75-621670E96F1E}"/>
              </a:ext>
            </a:extLst>
          </p:cNvPr>
          <p:cNvSpPr/>
          <p:nvPr/>
        </p:nvSpPr>
        <p:spPr>
          <a:xfrm>
            <a:off x="359999" y="1394862"/>
            <a:ext cx="3440476" cy="4961757"/>
          </a:xfrm>
          <a:prstGeom prst="roundRect">
            <a:avLst>
              <a:gd name="adj" fmla="val 4586"/>
            </a:avLst>
          </a:prstGeom>
          <a:no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accent1"/>
                </a:solidFill>
              </a:rPr>
              <a:t>[image and/or description of skill from the dance sequence]</a:t>
            </a:r>
          </a:p>
        </p:txBody>
      </p:sp>
      <p:sp>
        <p:nvSpPr>
          <p:cNvPr id="7" name="Text Placeholder 6">
            <a:extLst>
              <a:ext uri="{FF2B5EF4-FFF2-40B4-BE49-F238E27FC236}">
                <a16:creationId xmlns:a16="http://schemas.microsoft.com/office/drawing/2014/main" id="{EC850715-36A9-5059-D9F1-3EAA32BD5AA7}"/>
              </a:ext>
            </a:extLst>
          </p:cNvPr>
          <p:cNvSpPr>
            <a:spLocks noGrp="1"/>
          </p:cNvSpPr>
          <p:nvPr>
            <p:ph type="body" sz="quarter" idx="17"/>
          </p:nvPr>
        </p:nvSpPr>
        <p:spPr>
          <a:xfrm>
            <a:off x="3942485" y="1394862"/>
            <a:ext cx="7408963" cy="2118132"/>
          </a:xfrm>
          <a:prstGeom prst="roundRect">
            <a:avLst>
              <a:gd name="adj" fmla="val 6202"/>
            </a:avLst>
          </a:prstGeom>
          <a:no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lIns="108000" rtlCol="0" anchor="ctr"/>
          <a:lstStyle/>
          <a:p>
            <a:pPr>
              <a:lnSpc>
                <a:spcPct val="120000"/>
              </a:lnSpc>
            </a:pPr>
            <a:r>
              <a:rPr lang="en-AU" sz="1800" dirty="0">
                <a:solidFill>
                  <a:schemeClr val="accent1"/>
                </a:solidFill>
              </a:rPr>
              <a:t>[Aspect of dance technique and/or safe dance practice]</a:t>
            </a:r>
          </a:p>
        </p:txBody>
      </p:sp>
      <p:sp>
        <p:nvSpPr>
          <p:cNvPr id="9" name="Text Placeholder 6">
            <a:extLst>
              <a:ext uri="{FF2B5EF4-FFF2-40B4-BE49-F238E27FC236}">
                <a16:creationId xmlns:a16="http://schemas.microsoft.com/office/drawing/2014/main" id="{7020F3AF-1387-F2CA-D55C-9722B02C617D}"/>
              </a:ext>
            </a:extLst>
          </p:cNvPr>
          <p:cNvSpPr txBox="1">
            <a:spLocks/>
          </p:cNvSpPr>
          <p:nvPr/>
        </p:nvSpPr>
        <p:spPr>
          <a:xfrm>
            <a:off x="3942485" y="3670199"/>
            <a:ext cx="7416825" cy="2686420"/>
          </a:xfrm>
          <a:prstGeom prst="roundRect">
            <a:avLst>
              <a:gd name="adj" fmla="val 4805"/>
            </a:avLst>
          </a:prstGeom>
          <a:no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vert="horz" lIns="10800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20000"/>
              </a:lnSpc>
            </a:pPr>
            <a:r>
              <a:rPr lang="en-AU" sz="1800">
                <a:solidFill>
                  <a:schemeClr val="accent1"/>
                </a:solidFill>
              </a:rPr>
              <a:t>My character/role is…</a:t>
            </a:r>
          </a:p>
          <a:p>
            <a:pPr>
              <a:lnSpc>
                <a:spcPct val="120000"/>
              </a:lnSpc>
            </a:pPr>
            <a:r>
              <a:rPr lang="en-AU" sz="1800">
                <a:solidFill>
                  <a:schemeClr val="accent1"/>
                </a:solidFill>
              </a:rPr>
              <a:t>My interpretation is…</a:t>
            </a:r>
          </a:p>
          <a:p>
            <a:pPr>
              <a:lnSpc>
                <a:spcPct val="120000"/>
              </a:lnSpc>
            </a:pPr>
            <a:r>
              <a:rPr lang="en-AU" sz="1800">
                <a:solidFill>
                  <a:schemeClr val="accent1"/>
                </a:solidFill>
              </a:rPr>
              <a:t>The skill from the dance sequence is…</a:t>
            </a:r>
          </a:p>
          <a:p>
            <a:pPr>
              <a:lnSpc>
                <a:spcPct val="120000"/>
              </a:lnSpc>
            </a:pPr>
            <a:r>
              <a:rPr lang="en-AU" sz="1800">
                <a:solidFill>
                  <a:schemeClr val="accent1"/>
                </a:solidFill>
              </a:rPr>
              <a:t>The aspect of dance technique and/or safe dance practice is…</a:t>
            </a:r>
          </a:p>
          <a:p>
            <a:pPr>
              <a:lnSpc>
                <a:spcPct val="120000"/>
              </a:lnSpc>
            </a:pPr>
            <a:r>
              <a:rPr lang="en-AU" sz="1800">
                <a:solidFill>
                  <a:schemeClr val="accent1"/>
                </a:solidFill>
              </a:rPr>
              <a:t>This helps me to achieve my interpretation by... </a:t>
            </a:r>
          </a:p>
        </p:txBody>
      </p:sp>
      <p:sp>
        <p:nvSpPr>
          <p:cNvPr id="2" name="Slide Number Placeholder 1">
            <a:extLst>
              <a:ext uri="{FF2B5EF4-FFF2-40B4-BE49-F238E27FC236}">
                <a16:creationId xmlns:a16="http://schemas.microsoft.com/office/drawing/2014/main" id="{21E86A65-5767-B3D9-0F02-3E7B36C8D5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13288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8D5ED-FCF5-858C-0356-A96F2F36F4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258B0A-733B-B73A-76CA-4AB0104DDEC8}"/>
              </a:ext>
            </a:extLst>
          </p:cNvPr>
          <p:cNvSpPr>
            <a:spLocks noGrp="1"/>
          </p:cNvSpPr>
          <p:nvPr>
            <p:ph type="title"/>
          </p:nvPr>
        </p:nvSpPr>
        <p:spPr/>
        <p:txBody>
          <a:bodyPr/>
          <a:lstStyle/>
          <a:p>
            <a:r>
              <a:rPr lang="en-AU" dirty="0"/>
              <a:t>2.8a – formative check-in opportunity 2</a:t>
            </a:r>
          </a:p>
        </p:txBody>
      </p:sp>
      <p:sp>
        <p:nvSpPr>
          <p:cNvPr id="7" name="TextBox 6">
            <a:extLst>
              <a:ext uri="{FF2B5EF4-FFF2-40B4-BE49-F238E27FC236}">
                <a16:creationId xmlns:a16="http://schemas.microsoft.com/office/drawing/2014/main" id="{22FE02D7-05B5-6A79-FF5A-D832635F5843}"/>
              </a:ext>
            </a:extLst>
          </p:cNvPr>
          <p:cNvSpPr txBox="1"/>
          <p:nvPr/>
        </p:nvSpPr>
        <p:spPr>
          <a:xfrm>
            <a:off x="348000" y="1942969"/>
            <a:ext cx="11496000" cy="2533963"/>
          </a:xfrm>
          <a:prstGeom prst="rect">
            <a:avLst/>
          </a:prstGeom>
          <a:noFill/>
        </p:spPr>
        <p:txBody>
          <a:bodyPr wrap="square">
            <a:spAutoFit/>
          </a:bodyPr>
          <a:lstStyle/>
          <a:p>
            <a:pPr>
              <a:lnSpc>
                <a:spcPct val="150000"/>
              </a:lnSpc>
              <a:spcAft>
                <a:spcPts val="600"/>
              </a:spcAft>
              <a:buNone/>
            </a:pPr>
            <a:r>
              <a:rPr lang="en-AU" sz="1800" b="1" dirty="0">
                <a:effectLst/>
                <a:latin typeface="Arial" panose="020B0604020202020204" pitchFamily="34" charset="0"/>
                <a:ea typeface="Calibri" panose="020F0502020204030204" pitchFamily="34" charset="0"/>
              </a:rPr>
              <a:t>Opportunity 2 – </a:t>
            </a:r>
            <a:r>
              <a:rPr lang="en-AU" sz="1800" dirty="0">
                <a:effectLst/>
                <a:latin typeface="Arial" panose="020B0604020202020204" pitchFamily="34" charset="0"/>
                <a:ea typeface="Calibri" panose="020F0502020204030204" pitchFamily="34" charset="0"/>
              </a:rPr>
              <a:t>you will review video footage of yourself performing the musical theatre dance and reflect on at least two aspects of your performance quality and interpretation </a:t>
            </a:r>
            <a:r>
              <a:rPr lang="en-AU" sz="1800">
                <a:effectLst/>
                <a:latin typeface="Arial" panose="020B0604020202020204" pitchFamily="34" charset="0"/>
                <a:ea typeface="Calibri" panose="020F0502020204030204" pitchFamily="34" charset="0"/>
              </a:rPr>
              <a:t>using the What </a:t>
            </a:r>
            <a:r>
              <a:rPr lang="en-AU" sz="1800" dirty="0">
                <a:effectLst/>
                <a:latin typeface="Arial" panose="020B0604020202020204" pitchFamily="34" charset="0"/>
                <a:ea typeface="Calibri" panose="020F0502020204030204" pitchFamily="34" charset="0"/>
              </a:rPr>
              <a:t>Went Well (WWW) and Even Better If (EBI) scaffold. Some suggestions could include how your application of focus, projection, confidence, commitment or the manipulation of the elements of dance assists you to achieve your interpretation. Discuss your scaffold with another student and apply strategies to work on the identified EBI, giving each other constructive feedback and advice.  </a:t>
            </a:r>
          </a:p>
        </p:txBody>
      </p:sp>
      <p:sp>
        <p:nvSpPr>
          <p:cNvPr id="3" name="Slide Number Placeholder 2">
            <a:extLst>
              <a:ext uri="{FF2B5EF4-FFF2-40B4-BE49-F238E27FC236}">
                <a16:creationId xmlns:a16="http://schemas.microsoft.com/office/drawing/2014/main" id="{78FE839F-1EA3-3BC5-E01E-DD9651B4AF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13300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838933"/>
          </a:xfrm>
        </p:spPr>
        <p:txBody>
          <a:bodyPr/>
          <a:lstStyle/>
          <a:p>
            <a:r>
              <a:rPr lang="en-AU" dirty="0">
                <a:latin typeface="+mj-lt"/>
              </a:rPr>
              <a:t>Learning sequence 1 – context and conventions of musical theatre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A392-8267-3581-C29F-20473751A5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718E67-9A80-15FC-4406-42A93F0CEFCE}"/>
              </a:ext>
            </a:extLst>
          </p:cNvPr>
          <p:cNvSpPr>
            <a:spLocks noGrp="1"/>
          </p:cNvSpPr>
          <p:nvPr>
            <p:ph type="title"/>
          </p:nvPr>
        </p:nvSpPr>
        <p:spPr/>
        <p:txBody>
          <a:bodyPr/>
          <a:lstStyle/>
          <a:p>
            <a:r>
              <a:rPr lang="en-AU"/>
              <a:t>2.8b – formative check-in opportunity 2 scaffold</a:t>
            </a:r>
          </a:p>
        </p:txBody>
      </p:sp>
      <p:grpSp>
        <p:nvGrpSpPr>
          <p:cNvPr id="4" name="Group 3" descr="At least 2 aspects of performance quality">
            <a:extLst>
              <a:ext uri="{FF2B5EF4-FFF2-40B4-BE49-F238E27FC236}">
                <a16:creationId xmlns:a16="http://schemas.microsoft.com/office/drawing/2014/main" id="{A3C58348-687E-9E65-019B-2B527C70B190}"/>
              </a:ext>
            </a:extLst>
          </p:cNvPr>
          <p:cNvGrpSpPr/>
          <p:nvPr/>
        </p:nvGrpSpPr>
        <p:grpSpPr>
          <a:xfrm>
            <a:off x="359999" y="1406141"/>
            <a:ext cx="6343627" cy="1171079"/>
            <a:chOff x="359999" y="1406141"/>
            <a:chExt cx="6343627" cy="1171079"/>
          </a:xfrm>
        </p:grpSpPr>
        <p:sp>
          <p:nvSpPr>
            <p:cNvPr id="6" name="Rectangle: Rounded Corners 5">
              <a:extLst>
                <a:ext uri="{FF2B5EF4-FFF2-40B4-BE49-F238E27FC236}">
                  <a16:creationId xmlns:a16="http://schemas.microsoft.com/office/drawing/2014/main" id="{09F44590-C72C-322A-19D0-FB6EC690B6A2}"/>
                </a:ext>
                <a:ext uri="{C183D7F6-B498-43B3-948B-1728B52AA6E4}">
                  <adec:decorative xmlns:adec="http://schemas.microsoft.com/office/drawing/2017/decorative" val="1"/>
                </a:ext>
              </a:extLst>
            </p:cNvPr>
            <p:cNvSpPr/>
            <p:nvPr/>
          </p:nvSpPr>
          <p:spPr>
            <a:xfrm>
              <a:off x="586410" y="1414454"/>
              <a:ext cx="6117216" cy="1145287"/>
            </a:xfrm>
            <a:prstGeom prst="roundRect">
              <a:avLst>
                <a:gd name="adj" fmla="val 6731"/>
              </a:avLst>
            </a:prstGeom>
            <a:no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solidFill>
                  <a:schemeClr val="accent1"/>
                </a:solidFill>
              </a:endParaRPr>
            </a:p>
          </p:txBody>
        </p:sp>
        <p:sp>
          <p:nvSpPr>
            <p:cNvPr id="12" name="Rectangle: Rounded Corners 11">
              <a:extLst>
                <a:ext uri="{FF2B5EF4-FFF2-40B4-BE49-F238E27FC236}">
                  <a16:creationId xmlns:a16="http://schemas.microsoft.com/office/drawing/2014/main" id="{EC2D0709-211A-C02F-8B12-5A5A0C39421A}"/>
                </a:ext>
              </a:extLst>
            </p:cNvPr>
            <p:cNvSpPr/>
            <p:nvPr/>
          </p:nvSpPr>
          <p:spPr>
            <a:xfrm>
              <a:off x="359999" y="1406141"/>
              <a:ext cx="2273871" cy="1171079"/>
            </a:xfrm>
            <a:prstGeom prst="roundRect">
              <a:avLst>
                <a:gd name="adj" fmla="val 143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solidFill>
                    <a:schemeClr val="bg1"/>
                  </a:solidFill>
                </a:rPr>
                <a:t>At least 2 aspects of performance quality</a:t>
              </a:r>
              <a:endParaRPr lang="en-AU" sz="1600" dirty="0">
                <a:solidFill>
                  <a:schemeClr val="accent1"/>
                </a:solidFill>
              </a:endParaRPr>
            </a:p>
          </p:txBody>
        </p:sp>
      </p:grpSp>
      <p:sp>
        <p:nvSpPr>
          <p:cNvPr id="13" name="Text Placeholder 6">
            <a:extLst>
              <a:ext uri="{FF2B5EF4-FFF2-40B4-BE49-F238E27FC236}">
                <a16:creationId xmlns:a16="http://schemas.microsoft.com/office/drawing/2014/main" id="{7281833D-485D-B0B9-CBE3-8125AB3E68D1}"/>
              </a:ext>
              <a:ext uri="{C183D7F6-B498-43B3-948B-1728B52AA6E4}">
                <adec:decorative xmlns:adec="http://schemas.microsoft.com/office/drawing/2017/decorative" val="1"/>
              </a:ext>
            </a:extLst>
          </p:cNvPr>
          <p:cNvSpPr txBox="1">
            <a:spLocks/>
          </p:cNvSpPr>
          <p:nvPr/>
        </p:nvSpPr>
        <p:spPr>
          <a:xfrm>
            <a:off x="6948758" y="1406141"/>
            <a:ext cx="4656831" cy="5199859"/>
          </a:xfrm>
          <a:prstGeom prst="roundRect">
            <a:avLst>
              <a:gd name="adj" fmla="val 4172"/>
            </a:avLst>
          </a:prstGeom>
          <a:no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AU" sz="1600">
              <a:solidFill>
                <a:schemeClr val="accent1"/>
              </a:solidFill>
            </a:endParaRPr>
          </a:p>
        </p:txBody>
      </p:sp>
      <p:sp>
        <p:nvSpPr>
          <p:cNvPr id="14" name="Rectangle: Rounded Corners 13">
            <a:extLst>
              <a:ext uri="{FF2B5EF4-FFF2-40B4-BE49-F238E27FC236}">
                <a16:creationId xmlns:a16="http://schemas.microsoft.com/office/drawing/2014/main" id="{43B39B4E-114C-37D8-90E2-0C5F2D931DE4}"/>
              </a:ext>
            </a:extLst>
          </p:cNvPr>
          <p:cNvSpPr/>
          <p:nvPr/>
        </p:nvSpPr>
        <p:spPr>
          <a:xfrm>
            <a:off x="6942037" y="1406141"/>
            <a:ext cx="4663552" cy="931619"/>
          </a:xfrm>
          <a:prstGeom prst="roundRect">
            <a:avLst/>
          </a:prstGeom>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solidFill>
                  <a:schemeClr val="bg1"/>
                </a:solidFill>
              </a:rPr>
              <a:t>Strategies to improve ‘Even better if…’</a:t>
            </a:r>
          </a:p>
        </p:txBody>
      </p:sp>
      <p:sp>
        <p:nvSpPr>
          <p:cNvPr id="7" name="Text Placeholder 6">
            <a:extLst>
              <a:ext uri="{FF2B5EF4-FFF2-40B4-BE49-F238E27FC236}">
                <a16:creationId xmlns:a16="http://schemas.microsoft.com/office/drawing/2014/main" id="{7C4D278D-49E3-9F11-CE8B-915944CE5D0E}"/>
              </a:ext>
              <a:ext uri="{C183D7F6-B498-43B3-948B-1728B52AA6E4}">
                <adec:decorative xmlns:adec="http://schemas.microsoft.com/office/drawing/2017/decorative" val="1"/>
              </a:ext>
            </a:extLst>
          </p:cNvPr>
          <p:cNvSpPr>
            <a:spLocks noGrp="1"/>
          </p:cNvSpPr>
          <p:nvPr>
            <p:ph type="body" sz="quarter" idx="17"/>
          </p:nvPr>
        </p:nvSpPr>
        <p:spPr>
          <a:xfrm>
            <a:off x="359999" y="2705834"/>
            <a:ext cx="6362349" cy="1871785"/>
          </a:xfrm>
          <a:prstGeom prst="roundRect">
            <a:avLst>
              <a:gd name="adj" fmla="val 7045"/>
            </a:avLst>
          </a:prstGeom>
          <a:no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600" dirty="0">
              <a:solidFill>
                <a:schemeClr val="accent1"/>
              </a:solidFill>
            </a:endParaRPr>
          </a:p>
        </p:txBody>
      </p:sp>
      <p:sp>
        <p:nvSpPr>
          <p:cNvPr id="9" name="Text Placeholder 6">
            <a:extLst>
              <a:ext uri="{FF2B5EF4-FFF2-40B4-BE49-F238E27FC236}">
                <a16:creationId xmlns:a16="http://schemas.microsoft.com/office/drawing/2014/main" id="{45C00032-83AA-780E-1D59-01590AB2E79E}"/>
              </a:ext>
              <a:ext uri="{C183D7F6-B498-43B3-948B-1728B52AA6E4}">
                <adec:decorative xmlns:adec="http://schemas.microsoft.com/office/drawing/2017/decorative" val="1"/>
              </a:ext>
            </a:extLst>
          </p:cNvPr>
          <p:cNvSpPr txBox="1">
            <a:spLocks/>
          </p:cNvSpPr>
          <p:nvPr/>
        </p:nvSpPr>
        <p:spPr>
          <a:xfrm>
            <a:off x="586410" y="4757820"/>
            <a:ext cx="6135938" cy="1848180"/>
          </a:xfrm>
          <a:prstGeom prst="roundRect">
            <a:avLst>
              <a:gd name="adj" fmla="val 6922"/>
            </a:avLst>
          </a:prstGeom>
          <a:no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AU" sz="1600">
              <a:solidFill>
                <a:schemeClr val="accent1"/>
              </a:solidFill>
            </a:endParaRPr>
          </a:p>
        </p:txBody>
      </p:sp>
      <p:sp>
        <p:nvSpPr>
          <p:cNvPr id="5" name="Rectangle: Rounded Corners 4">
            <a:extLst>
              <a:ext uri="{FF2B5EF4-FFF2-40B4-BE49-F238E27FC236}">
                <a16:creationId xmlns:a16="http://schemas.microsoft.com/office/drawing/2014/main" id="{3336C60F-4223-C456-6DB3-EB6EAE7973F7}"/>
              </a:ext>
            </a:extLst>
          </p:cNvPr>
          <p:cNvSpPr/>
          <p:nvPr/>
        </p:nvSpPr>
        <p:spPr>
          <a:xfrm>
            <a:off x="359998" y="2687436"/>
            <a:ext cx="2273871" cy="1908579"/>
          </a:xfrm>
          <a:prstGeom prst="roundRect">
            <a:avLst>
              <a:gd name="adj" fmla="val 108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solidFill>
                  <a:schemeClr val="bg1"/>
                </a:solidFill>
              </a:rPr>
              <a:t>What went well…</a:t>
            </a:r>
            <a:endParaRPr lang="en-AU" sz="1600" dirty="0">
              <a:solidFill>
                <a:schemeClr val="accent1"/>
              </a:solidFill>
            </a:endParaRPr>
          </a:p>
        </p:txBody>
      </p:sp>
      <p:sp>
        <p:nvSpPr>
          <p:cNvPr id="8" name="Rectangle: Rounded Corners 7">
            <a:extLst>
              <a:ext uri="{FF2B5EF4-FFF2-40B4-BE49-F238E27FC236}">
                <a16:creationId xmlns:a16="http://schemas.microsoft.com/office/drawing/2014/main" id="{505CB703-543D-6287-070C-2A5716CB18B5}"/>
              </a:ext>
            </a:extLst>
          </p:cNvPr>
          <p:cNvSpPr/>
          <p:nvPr/>
        </p:nvSpPr>
        <p:spPr>
          <a:xfrm>
            <a:off x="359999" y="4744923"/>
            <a:ext cx="2273871" cy="1873974"/>
          </a:xfrm>
          <a:prstGeom prst="roundRect">
            <a:avLst>
              <a:gd name="adj" fmla="val 100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a:solidFill>
                  <a:schemeClr val="bg1"/>
                </a:solidFill>
              </a:rPr>
              <a:t>Even better if…</a:t>
            </a:r>
          </a:p>
        </p:txBody>
      </p:sp>
      <p:sp>
        <p:nvSpPr>
          <p:cNvPr id="2" name="Slide Number Placeholder 1">
            <a:extLst>
              <a:ext uri="{FF2B5EF4-FFF2-40B4-BE49-F238E27FC236}">
                <a16:creationId xmlns:a16="http://schemas.microsoft.com/office/drawing/2014/main" id="{086464FF-0189-7D49-7846-84B4DFEA0D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42149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B94B-CDF2-2A6F-8528-892FA8CD2A5B}"/>
              </a:ext>
            </a:extLst>
          </p:cNvPr>
          <p:cNvSpPr>
            <a:spLocks noGrp="1"/>
          </p:cNvSpPr>
          <p:nvPr>
            <p:ph type="ctrTitle"/>
          </p:nvPr>
        </p:nvSpPr>
        <p:spPr/>
        <p:txBody>
          <a:bodyPr/>
          <a:lstStyle/>
          <a:p>
            <a:r>
              <a:rPr lang="en-AU"/>
              <a:t>Appendix 1 – revision slides</a:t>
            </a:r>
          </a:p>
        </p:txBody>
      </p:sp>
    </p:spTree>
    <p:extLst>
      <p:ext uri="{BB962C8B-B14F-4D97-AF65-F5344CB8AC3E}">
        <p14:creationId xmlns:p14="http://schemas.microsoft.com/office/powerpoint/2010/main" val="290656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9552FD-A12E-3E03-7A75-03AA854432E6}"/>
              </a:ext>
            </a:extLst>
          </p:cNvPr>
          <p:cNvSpPr>
            <a:spLocks noGrp="1"/>
          </p:cNvSpPr>
          <p:nvPr>
            <p:ph type="title"/>
          </p:nvPr>
        </p:nvSpPr>
        <p:spPr/>
        <p:txBody>
          <a:bodyPr/>
          <a:lstStyle/>
          <a:p>
            <a:r>
              <a:rPr lang="en-AU" dirty="0"/>
              <a:t>Working safely and respectfully in dance</a:t>
            </a:r>
          </a:p>
        </p:txBody>
      </p:sp>
      <p:pic>
        <p:nvPicPr>
          <p:cNvPr id="6" name="Picture 5" descr="A working safely and respectfully poster.">
            <a:hlinkClick r:id="rId2"/>
            <a:extLst>
              <a:ext uri="{FF2B5EF4-FFF2-40B4-BE49-F238E27FC236}">
                <a16:creationId xmlns:a16="http://schemas.microsoft.com/office/drawing/2014/main" id="{38FDE6A9-34C1-398D-BAD0-73F6D504828D}"/>
              </a:ext>
            </a:extLst>
          </p:cNvPr>
          <p:cNvPicPr>
            <a:picLocks noChangeAspect="1"/>
          </p:cNvPicPr>
          <p:nvPr/>
        </p:nvPicPr>
        <p:blipFill>
          <a:blip r:embed="rId3"/>
          <a:stretch>
            <a:fillRect/>
          </a:stretch>
        </p:blipFill>
        <p:spPr>
          <a:xfrm>
            <a:off x="2074910" y="1059442"/>
            <a:ext cx="8042179" cy="5593694"/>
          </a:xfrm>
          <a:prstGeom prst="rect">
            <a:avLst/>
          </a:prstGeom>
          <a:ln>
            <a:solidFill>
              <a:schemeClr val="bg2">
                <a:lumMod val="90000"/>
              </a:schemeClr>
            </a:solidFill>
          </a:ln>
          <a:effectLst/>
        </p:spPr>
      </p:pic>
      <p:sp>
        <p:nvSpPr>
          <p:cNvPr id="2" name="Slide Number Placeholder 1">
            <a:extLst>
              <a:ext uri="{FF2B5EF4-FFF2-40B4-BE49-F238E27FC236}">
                <a16:creationId xmlns:a16="http://schemas.microsoft.com/office/drawing/2014/main" id="{1BC018F9-ECB9-DA6D-A127-3389AA2770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174207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A87D2-3E5E-4D1F-5AD0-FB3153E216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CEE1E5-1D37-DC98-B5A6-5FAB8EAC4B15}"/>
              </a:ext>
            </a:extLst>
          </p:cNvPr>
          <p:cNvSpPr>
            <a:spLocks noGrp="1"/>
          </p:cNvSpPr>
          <p:nvPr>
            <p:ph type="title"/>
          </p:nvPr>
        </p:nvSpPr>
        <p:spPr/>
        <p:txBody>
          <a:bodyPr/>
          <a:lstStyle/>
          <a:p>
            <a:r>
              <a:rPr lang="en-AU"/>
              <a:t>Healthy practices and fitness principles in dance</a:t>
            </a:r>
          </a:p>
        </p:txBody>
      </p:sp>
      <p:pic>
        <p:nvPicPr>
          <p:cNvPr id="5" name="Picture 4" descr="A healthy practices and fitness principles poster.">
            <a:hlinkClick r:id="rId2"/>
            <a:extLst>
              <a:ext uri="{FF2B5EF4-FFF2-40B4-BE49-F238E27FC236}">
                <a16:creationId xmlns:a16="http://schemas.microsoft.com/office/drawing/2014/main" id="{9F00952E-5F86-D461-7A3B-573F69BC60E2}"/>
              </a:ext>
            </a:extLst>
          </p:cNvPr>
          <p:cNvPicPr>
            <a:picLocks noChangeAspect="1"/>
          </p:cNvPicPr>
          <p:nvPr/>
        </p:nvPicPr>
        <p:blipFill>
          <a:blip r:embed="rId3"/>
          <a:stretch>
            <a:fillRect/>
          </a:stretch>
        </p:blipFill>
        <p:spPr>
          <a:xfrm>
            <a:off x="1660852" y="1051099"/>
            <a:ext cx="8143024" cy="5712871"/>
          </a:xfrm>
          <a:prstGeom prst="rect">
            <a:avLst/>
          </a:prstGeom>
          <a:ln>
            <a:noFill/>
          </a:ln>
          <a:effectLst/>
        </p:spPr>
      </p:pic>
      <p:sp>
        <p:nvSpPr>
          <p:cNvPr id="2" name="Slide Number Placeholder 1">
            <a:extLst>
              <a:ext uri="{FF2B5EF4-FFF2-40B4-BE49-F238E27FC236}">
                <a16:creationId xmlns:a16="http://schemas.microsoft.com/office/drawing/2014/main" id="{3CE74F78-D095-922B-897C-A054BF1545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11966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F6868-F395-8B62-6989-9F139A87C643}"/>
              </a:ext>
            </a:extLst>
          </p:cNvPr>
          <p:cNvSpPr>
            <a:spLocks noGrp="1"/>
          </p:cNvSpPr>
          <p:nvPr>
            <p:ph type="title"/>
          </p:nvPr>
        </p:nvSpPr>
        <p:spPr/>
        <p:txBody>
          <a:bodyPr/>
          <a:lstStyle/>
          <a:p>
            <a:r>
              <a:rPr lang="en-AU" dirty="0">
                <a:latin typeface="+mj-lt"/>
              </a:rPr>
              <a:t>What is a warm-up?</a:t>
            </a:r>
          </a:p>
        </p:txBody>
      </p:sp>
      <p:sp>
        <p:nvSpPr>
          <p:cNvPr id="14" name="Content Placeholder 12">
            <a:extLst>
              <a:ext uri="{FF2B5EF4-FFF2-40B4-BE49-F238E27FC236}">
                <a16:creationId xmlns:a16="http://schemas.microsoft.com/office/drawing/2014/main" id="{4E815D31-4F2E-E008-CB2D-DF00A7F119A4}"/>
              </a:ext>
            </a:extLst>
          </p:cNvPr>
          <p:cNvSpPr>
            <a:spLocks noGrp="1"/>
          </p:cNvSpPr>
          <p:nvPr>
            <p:ph sz="quarter" idx="19"/>
          </p:nvPr>
        </p:nvSpPr>
        <p:spPr>
          <a:xfrm>
            <a:off x="360364" y="1562470"/>
            <a:ext cx="5549548" cy="2727427"/>
          </a:xfrm>
          <a:prstGeom prst="roundRect">
            <a:avLst>
              <a:gd name="adj" fmla="val 4962"/>
            </a:avLst>
          </a:prstGeom>
          <a:solidFill>
            <a:schemeClr val="accent4"/>
          </a:solidFill>
          <a:ln>
            <a:noFill/>
          </a:ln>
        </p:spPr>
        <p:txBody>
          <a:bodyPr lIns="108000" rIns="144000" anchor="ctr"/>
          <a:lstStyle/>
          <a:p>
            <a:r>
              <a:rPr lang="en-AU" sz="2000" dirty="0">
                <a:solidFill>
                  <a:schemeClr val="accent1"/>
                </a:solidFill>
                <a:latin typeface="+mn-lt"/>
              </a:rPr>
              <a:t>NESA defines a warm-up as ‘movements and/or movement phrases designed to raise the core body temperature and bring the mind into focus for the dance activities to follow.’ </a:t>
            </a:r>
          </a:p>
          <a:p>
            <a:pPr algn="r"/>
            <a:r>
              <a:rPr lang="en-AU" sz="2000" dirty="0">
                <a:solidFill>
                  <a:schemeClr val="accent1"/>
                </a:solidFill>
                <a:latin typeface="+mn-lt"/>
              </a:rPr>
              <a:t>(</a:t>
            </a:r>
            <a:r>
              <a:rPr kumimoji="0" lang="en-AU" sz="2000" b="0" i="0" strike="noStrike" kern="1200" cap="none" spc="0" normalizeH="0" baseline="0" noProof="0" dirty="0">
                <a:ln>
                  <a:noFill/>
                </a:ln>
                <a:solidFill>
                  <a:schemeClr val="accent1"/>
                </a:solidFill>
                <a:effectLst/>
                <a:uLnTx/>
                <a:uFillTx/>
                <a:latin typeface="+mn-lt"/>
                <a:ea typeface="Calibri" panose="020F0502020204030204" pitchFamily="34" charset="0"/>
                <a:cs typeface="+mn-cs"/>
              </a:rPr>
              <a:t>NESA</a:t>
            </a:r>
            <a:r>
              <a:rPr lang="en-AU" sz="2000" dirty="0">
                <a:solidFill>
                  <a:schemeClr val="accent1"/>
                </a:solidFill>
                <a:latin typeface="+mn-lt"/>
                <a:ea typeface="Calibri" panose="020F0502020204030204" pitchFamily="34" charset="0"/>
              </a:rPr>
              <a:t> </a:t>
            </a:r>
            <a:r>
              <a:rPr kumimoji="0" lang="en-AU" sz="2000" b="0" i="0" strike="noStrike" kern="1200" cap="none" spc="0" normalizeH="0" baseline="0" noProof="0" dirty="0">
                <a:ln>
                  <a:noFill/>
                </a:ln>
                <a:solidFill>
                  <a:schemeClr val="accent1"/>
                </a:solidFill>
                <a:effectLst/>
                <a:uLnTx/>
                <a:uFillTx/>
                <a:latin typeface="+mn-lt"/>
                <a:ea typeface="Calibri" panose="020F0502020204030204" pitchFamily="34" charset="0"/>
                <a:cs typeface="+mn-cs"/>
              </a:rPr>
              <a:t>2023)</a:t>
            </a:r>
            <a:endParaRPr lang="en-AU" sz="2000" dirty="0">
              <a:solidFill>
                <a:schemeClr val="accent1"/>
              </a:solidFill>
              <a:latin typeface="+mn-lt"/>
            </a:endParaRPr>
          </a:p>
        </p:txBody>
      </p:sp>
      <p:pic>
        <p:nvPicPr>
          <p:cNvPr id="7" name="Picture 6" descr="A black and white photo of Ballerinas dancing under lamps during class in hall">
            <a:extLst>
              <a:ext uri="{FF2B5EF4-FFF2-40B4-BE49-F238E27FC236}">
                <a16:creationId xmlns:a16="http://schemas.microsoft.com/office/drawing/2014/main" id="{DAF54BAF-F936-CE4A-7AC8-034990C94E6E}"/>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2090" y="1562471"/>
            <a:ext cx="5344714" cy="4013735"/>
          </a:xfrm>
          <a:prstGeom prst="roundRect">
            <a:avLst>
              <a:gd name="adj" fmla="val 2654"/>
            </a:avLst>
          </a:prstGeom>
          <a:ln>
            <a:noFill/>
          </a:ln>
          <a:effectLst/>
        </p:spPr>
      </p:pic>
      <p:sp>
        <p:nvSpPr>
          <p:cNvPr id="11" name="TextBox 10">
            <a:extLst>
              <a:ext uri="{FF2B5EF4-FFF2-40B4-BE49-F238E27FC236}">
                <a16:creationId xmlns:a16="http://schemas.microsoft.com/office/drawing/2014/main" id="{265CCE10-1FB1-4990-E6D0-DD99B202B557}"/>
              </a:ext>
              <a:ext uri="{C183D7F6-B498-43B3-948B-1728B52AA6E4}">
                <adec:decorative xmlns:adec="http://schemas.microsoft.com/office/drawing/2017/decorative" val="0"/>
              </a:ext>
            </a:extLst>
          </p:cNvPr>
          <p:cNvSpPr txBox="1"/>
          <p:nvPr/>
        </p:nvSpPr>
        <p:spPr>
          <a:xfrm>
            <a:off x="6282090" y="5647724"/>
            <a:ext cx="5344715" cy="796757"/>
          </a:xfrm>
          <a:prstGeom prst="rect">
            <a:avLst/>
          </a:prstGeom>
          <a:noFill/>
        </p:spPr>
        <p:txBody>
          <a:bodyPr wrap="square" lIns="0">
            <a:spAutoFit/>
          </a:bodyPr>
          <a:lstStyle/>
          <a:p>
            <a:pPr>
              <a:lnSpc>
                <a:spcPct val="150000"/>
              </a:lnSpc>
            </a:pPr>
            <a:r>
              <a:rPr lang="en-AU" sz="1000" dirty="0">
                <a:solidFill>
                  <a:srgbClr val="002664"/>
                </a:solidFill>
                <a:ea typeface="Calibri" panose="020F0502020204030204" pitchFamily="34" charset="0"/>
                <a:hlinkClick r:id="rId3"/>
              </a:rPr>
              <a:t>‘Ballerinas dancing under lamps during class in hall’</a:t>
            </a:r>
            <a:r>
              <a:rPr lang="en-AU" sz="1000" dirty="0">
                <a:solidFill>
                  <a:srgbClr val="002664"/>
                </a:solidFill>
                <a:ea typeface="Calibri" panose="020F0502020204030204" pitchFamily="34" charset="0"/>
              </a:rPr>
              <a:t> by </a:t>
            </a:r>
            <a:r>
              <a:rPr lang="en-AU" sz="1000" dirty="0">
                <a:solidFill>
                  <a:srgbClr val="002664"/>
                </a:solidFill>
                <a:ea typeface="Calibri" panose="020F0502020204030204" pitchFamily="34" charset="0"/>
                <a:hlinkClick r:id="rId4"/>
              </a:rPr>
              <a:t>Mary Nikitina</a:t>
            </a:r>
            <a:r>
              <a:rPr lang="en-AU" sz="1000" dirty="0">
                <a:solidFill>
                  <a:srgbClr val="002664"/>
                </a:solidFill>
                <a:ea typeface="Calibri" panose="020F0502020204030204" pitchFamily="34" charset="0"/>
              </a:rPr>
              <a:t> is licensed under the </a:t>
            </a:r>
            <a:r>
              <a:rPr lang="en-AU" sz="1000" dirty="0">
                <a:solidFill>
                  <a:srgbClr val="002664"/>
                </a:solidFill>
                <a:ea typeface="Calibri" panose="020F0502020204030204" pitchFamily="34" charset="0"/>
                <a:hlinkClick r:id="rId5"/>
              </a:rPr>
              <a:t>Pexels License</a:t>
            </a:r>
            <a:r>
              <a:rPr lang="en-AU" sz="1000" dirty="0">
                <a:solidFill>
                  <a:srgbClr val="002664"/>
                </a:solidFill>
                <a:ea typeface="Calibri" panose="020F0502020204030204" pitchFamily="34" charset="0"/>
              </a:rPr>
              <a:t>.</a:t>
            </a:r>
            <a:endParaRPr lang="en-AU" sz="1000" dirty="0"/>
          </a:p>
          <a:p>
            <a:pPr>
              <a:lnSpc>
                <a:spcPct val="150000"/>
              </a:lnSpc>
            </a:pPr>
            <a:endParaRPr kumimoji="0" lang="en-AU" sz="1200" b="0" i="0" u="none" strike="noStrike" kern="1200" cap="none" spc="0" normalizeH="0" baseline="0" noProof="0" dirty="0">
              <a:ln>
                <a:noFill/>
              </a:ln>
              <a:solidFill>
                <a:srgbClr val="002664"/>
              </a:solidFill>
              <a:effectLst/>
              <a:uLnTx/>
              <a:uFillTx/>
              <a:ea typeface="Calibri" panose="020F0502020204030204" pitchFamily="34" charset="0"/>
              <a:cs typeface="+mn-cs"/>
            </a:endParaRPr>
          </a:p>
        </p:txBody>
      </p:sp>
      <p:sp>
        <p:nvSpPr>
          <p:cNvPr id="6" name="Slide Number Placeholder 5">
            <a:extLst>
              <a:ext uri="{FF2B5EF4-FFF2-40B4-BE49-F238E27FC236}">
                <a16:creationId xmlns:a16="http://schemas.microsoft.com/office/drawing/2014/main" id="{2D2D1A3F-D5E7-B189-3977-F256D62FD8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87027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 uri="{C183D7F6-B498-43B3-948B-1728B52AA6E4}">
                <adec:decorative xmlns:adec="http://schemas.microsoft.com/office/drawing/2017/decorative" val="0"/>
              </a:ext>
            </a:extLst>
          </p:cNvPr>
          <p:cNvSpPr>
            <a:spLocks noGrp="1"/>
          </p:cNvSpPr>
          <p:nvPr>
            <p:ph type="title"/>
          </p:nvPr>
        </p:nvSpPr>
        <p:spPr/>
        <p:txBody>
          <a:bodyPr/>
          <a:lstStyle/>
          <a:p>
            <a:r>
              <a:rPr lang="en-AU">
                <a:latin typeface="+mj-lt"/>
              </a:rPr>
              <a:t>Steps to a warm-up </a:t>
            </a:r>
          </a:p>
        </p:txBody>
      </p:sp>
      <p:grpSp>
        <p:nvGrpSpPr>
          <p:cNvPr id="3" name="Group 2">
            <a:extLst>
              <a:ext uri="{FF2B5EF4-FFF2-40B4-BE49-F238E27FC236}">
                <a16:creationId xmlns:a16="http://schemas.microsoft.com/office/drawing/2014/main" id="{44B33B9D-CBD5-B1FF-21DC-D72804FF9B3B}"/>
              </a:ext>
              <a:ext uri="{C183D7F6-B498-43B3-948B-1728B52AA6E4}">
                <adec:decorative xmlns:adec="http://schemas.microsoft.com/office/drawing/2017/decorative" val="1"/>
              </a:ext>
            </a:extLst>
          </p:cNvPr>
          <p:cNvGrpSpPr/>
          <p:nvPr/>
        </p:nvGrpSpPr>
        <p:grpSpPr>
          <a:xfrm>
            <a:off x="360000" y="1409699"/>
            <a:ext cx="11487193" cy="4645955"/>
            <a:chOff x="360000" y="1409699"/>
            <a:chExt cx="11487193" cy="4645955"/>
          </a:xfrm>
        </p:grpSpPr>
        <p:grpSp>
          <p:nvGrpSpPr>
            <p:cNvPr id="50" name="Group 49">
              <a:extLst>
                <a:ext uri="{FF2B5EF4-FFF2-40B4-BE49-F238E27FC236}">
                  <a16:creationId xmlns:a16="http://schemas.microsoft.com/office/drawing/2014/main" id="{CFBCB432-1727-ECFA-BBD7-622EEDCE4FEF}"/>
                </a:ext>
                <a:ext uri="{C183D7F6-B498-43B3-948B-1728B52AA6E4}">
                  <adec:decorative xmlns:adec="http://schemas.microsoft.com/office/drawing/2017/decorative" val="1"/>
                </a:ext>
              </a:extLst>
            </p:cNvPr>
            <p:cNvGrpSpPr/>
            <p:nvPr/>
          </p:nvGrpSpPr>
          <p:grpSpPr>
            <a:xfrm>
              <a:off x="360000" y="1409699"/>
              <a:ext cx="11487193" cy="4645955"/>
              <a:chOff x="360000" y="1270245"/>
              <a:chExt cx="11832000" cy="4785410"/>
            </a:xfrm>
          </p:grpSpPr>
          <p:pic>
            <p:nvPicPr>
              <p:cNvPr id="46" name="Graphic 45">
                <a:extLst>
                  <a:ext uri="{FF2B5EF4-FFF2-40B4-BE49-F238E27FC236}">
                    <a16:creationId xmlns:a16="http://schemas.microsoft.com/office/drawing/2014/main" id="{5237257D-6ED9-1909-DC29-E432E7F226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1270245"/>
                <a:ext cx="2957054" cy="4785410"/>
              </a:xfrm>
              <a:prstGeom prst="rect">
                <a:avLst/>
              </a:prstGeom>
            </p:spPr>
          </p:pic>
          <p:pic>
            <p:nvPicPr>
              <p:cNvPr id="47" name="Graphic 46">
                <a:extLst>
                  <a:ext uri="{FF2B5EF4-FFF2-40B4-BE49-F238E27FC236}">
                    <a16:creationId xmlns:a16="http://schemas.microsoft.com/office/drawing/2014/main" id="{F48A7F54-20E6-DBBD-2380-717EAAF37F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11696" y="1270245"/>
                <a:ext cx="2957054" cy="4785410"/>
              </a:xfrm>
              <a:prstGeom prst="rect">
                <a:avLst/>
              </a:prstGeom>
            </p:spPr>
          </p:pic>
          <p:pic>
            <p:nvPicPr>
              <p:cNvPr id="48" name="Graphic 47">
                <a:extLst>
                  <a:ext uri="{FF2B5EF4-FFF2-40B4-BE49-F238E27FC236}">
                    <a16:creationId xmlns:a16="http://schemas.microsoft.com/office/drawing/2014/main" id="{92E6B42C-DCBB-E33D-2680-DEAE5C99BE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9563" y="1270245"/>
                <a:ext cx="2957054" cy="4785410"/>
              </a:xfrm>
              <a:prstGeom prst="rect">
                <a:avLst/>
              </a:prstGeom>
            </p:spPr>
          </p:pic>
          <p:pic>
            <p:nvPicPr>
              <p:cNvPr id="49" name="Graphic 48">
                <a:extLst>
                  <a:ext uri="{FF2B5EF4-FFF2-40B4-BE49-F238E27FC236}">
                    <a16:creationId xmlns:a16="http://schemas.microsoft.com/office/drawing/2014/main" id="{3A1F5932-AA95-939E-F38D-C15C0DAD28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34946" y="1270245"/>
                <a:ext cx="2957054" cy="4785410"/>
              </a:xfrm>
              <a:prstGeom prst="rect">
                <a:avLst/>
              </a:prstGeom>
            </p:spPr>
          </p:pic>
        </p:grpSp>
        <p:cxnSp>
          <p:nvCxnSpPr>
            <p:cNvPr id="52" name="Straight Connector 51">
              <a:extLst>
                <a:ext uri="{FF2B5EF4-FFF2-40B4-BE49-F238E27FC236}">
                  <a16:creationId xmlns:a16="http://schemas.microsoft.com/office/drawing/2014/main" id="{019BB25E-31E9-34FF-B3EC-D4ED9A9F698C}"/>
                </a:ext>
                <a:ext uri="{C183D7F6-B498-43B3-948B-1728B52AA6E4}">
                  <adec:decorative xmlns:adec="http://schemas.microsoft.com/office/drawing/2017/decorative" val="1"/>
                </a:ext>
              </a:extLst>
            </p:cNvPr>
            <p:cNvCxnSpPr/>
            <p:nvPr/>
          </p:nvCxnSpPr>
          <p:spPr>
            <a:xfrm>
              <a:off x="6191250" y="329565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C11FDC-5102-E495-D474-F2CA0F42A07D}"/>
                </a:ext>
                <a:ext uri="{C183D7F6-B498-43B3-948B-1728B52AA6E4}">
                  <adec:decorative xmlns:adec="http://schemas.microsoft.com/office/drawing/2017/decorative" val="1"/>
                </a:ext>
              </a:extLst>
            </p:cNvPr>
            <p:cNvCxnSpPr/>
            <p:nvPr/>
          </p:nvCxnSpPr>
          <p:spPr>
            <a:xfrm>
              <a:off x="9067800" y="329565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F097A0-8CCA-5CFA-95E7-D0DB7F540428}"/>
                </a:ext>
                <a:ext uri="{C183D7F6-B498-43B3-948B-1728B52AA6E4}">
                  <adec:decorative xmlns:adec="http://schemas.microsoft.com/office/drawing/2017/decorative" val="1"/>
                </a:ext>
              </a:extLst>
            </p:cNvPr>
            <p:cNvCxnSpPr/>
            <p:nvPr/>
          </p:nvCxnSpPr>
          <p:spPr>
            <a:xfrm>
              <a:off x="442208" y="329565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3B25FF-429F-86AE-36F4-827B20231044}"/>
                </a:ext>
                <a:ext uri="{C183D7F6-B498-43B3-948B-1728B52AA6E4}">
                  <adec:decorative xmlns:adec="http://schemas.microsoft.com/office/drawing/2017/decorative" val="1"/>
                </a:ext>
              </a:extLst>
            </p:cNvPr>
            <p:cNvCxnSpPr/>
            <p:nvPr/>
          </p:nvCxnSpPr>
          <p:spPr>
            <a:xfrm>
              <a:off x="3318758" y="329565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CA8A466-2DA6-1FD3-4F57-5DC4A3664661}"/>
                </a:ext>
                <a:ext uri="{C183D7F6-B498-43B3-948B-1728B52AA6E4}">
                  <adec:decorative xmlns:adec="http://schemas.microsoft.com/office/drawing/2017/decorative" val="1"/>
                </a:ext>
              </a:extLst>
            </p:cNvPr>
            <p:cNvCxnSpPr/>
            <p:nvPr/>
          </p:nvCxnSpPr>
          <p:spPr>
            <a:xfrm>
              <a:off x="6191250" y="461010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2D03D96-172E-2C2C-B4F5-8DF36742D1C2}"/>
                </a:ext>
                <a:ext uri="{C183D7F6-B498-43B3-948B-1728B52AA6E4}">
                  <adec:decorative xmlns:adec="http://schemas.microsoft.com/office/drawing/2017/decorative" val="1"/>
                </a:ext>
              </a:extLst>
            </p:cNvPr>
            <p:cNvCxnSpPr/>
            <p:nvPr/>
          </p:nvCxnSpPr>
          <p:spPr>
            <a:xfrm>
              <a:off x="9067800" y="461010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182C14-148A-1F92-059D-07400692702D}"/>
                </a:ext>
                <a:ext uri="{C183D7F6-B498-43B3-948B-1728B52AA6E4}">
                  <adec:decorative xmlns:adec="http://schemas.microsoft.com/office/drawing/2017/decorative" val="1"/>
                </a:ext>
              </a:extLst>
            </p:cNvPr>
            <p:cNvCxnSpPr/>
            <p:nvPr/>
          </p:nvCxnSpPr>
          <p:spPr>
            <a:xfrm>
              <a:off x="442208" y="461010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98B3743-A61A-DD6B-A633-A2D1E4B60D2B}"/>
                </a:ext>
                <a:ext uri="{C183D7F6-B498-43B3-948B-1728B52AA6E4}">
                  <adec:decorative xmlns:adec="http://schemas.microsoft.com/office/drawing/2017/decorative" val="1"/>
                </a:ext>
              </a:extLst>
            </p:cNvPr>
            <p:cNvCxnSpPr/>
            <p:nvPr/>
          </p:nvCxnSpPr>
          <p:spPr>
            <a:xfrm>
              <a:off x="3318758" y="4610100"/>
              <a:ext cx="21676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C69CA85-73B8-0E2B-3F4C-003F49B583A3}"/>
              </a:ext>
            </a:extLst>
          </p:cNvPr>
          <p:cNvSpPr txBox="1"/>
          <p:nvPr/>
        </p:nvSpPr>
        <p:spPr>
          <a:xfrm>
            <a:off x="514350" y="1575556"/>
            <a:ext cx="2095500" cy="514350"/>
          </a:xfrm>
          <a:prstGeom prst="rect">
            <a:avLst/>
          </a:prstGeom>
          <a:noFill/>
        </p:spPr>
        <p:txBody>
          <a:bodyPr wrap="square" lIns="0" tIns="0" rIns="0" bIns="0" rtlCol="0">
            <a:noAutofit/>
          </a:bodyPr>
          <a:lstStyle/>
          <a:p>
            <a:pPr algn="l"/>
            <a:r>
              <a:rPr lang="en-AU" sz="1800" b="1">
                <a:solidFill>
                  <a:schemeClr val="bg1"/>
                </a:solidFill>
                <a:latin typeface="+mj-lt"/>
              </a:rPr>
              <a:t>Raise pulse or heart rate</a:t>
            </a:r>
          </a:p>
        </p:txBody>
      </p:sp>
      <p:sp>
        <p:nvSpPr>
          <p:cNvPr id="29" name="TextBox 28">
            <a:extLst>
              <a:ext uri="{FF2B5EF4-FFF2-40B4-BE49-F238E27FC236}">
                <a16:creationId xmlns:a16="http://schemas.microsoft.com/office/drawing/2014/main" id="{AF4DDEFF-DF39-C743-C24A-EF74F57951AA}"/>
              </a:ext>
            </a:extLst>
          </p:cNvPr>
          <p:cNvSpPr txBox="1"/>
          <p:nvPr/>
        </p:nvSpPr>
        <p:spPr>
          <a:xfrm>
            <a:off x="514350" y="2686965"/>
            <a:ext cx="2095500" cy="179804"/>
          </a:xfrm>
          <a:prstGeom prst="rect">
            <a:avLst/>
          </a:prstGeom>
          <a:noFill/>
        </p:spPr>
        <p:txBody>
          <a:bodyPr wrap="square" lIns="0" tIns="0" rIns="0" bIns="0" rtlCol="0">
            <a:noAutofit/>
          </a:bodyPr>
          <a:lstStyle/>
          <a:p>
            <a:pPr algn="l"/>
            <a:r>
              <a:rPr lang="en-AU" sz="1400"/>
              <a:t>Raise pulse or heart rate</a:t>
            </a:r>
          </a:p>
        </p:txBody>
      </p:sp>
      <p:sp>
        <p:nvSpPr>
          <p:cNvPr id="30" name="TextBox 29">
            <a:extLst>
              <a:ext uri="{FF2B5EF4-FFF2-40B4-BE49-F238E27FC236}">
                <a16:creationId xmlns:a16="http://schemas.microsoft.com/office/drawing/2014/main" id="{B59A7859-869B-9E1C-9F7B-CC71C30EB835}"/>
              </a:ext>
            </a:extLst>
          </p:cNvPr>
          <p:cNvSpPr txBox="1"/>
          <p:nvPr/>
        </p:nvSpPr>
        <p:spPr>
          <a:xfrm>
            <a:off x="514350" y="3745545"/>
            <a:ext cx="2095500" cy="405643"/>
          </a:xfrm>
          <a:prstGeom prst="rect">
            <a:avLst/>
          </a:prstGeom>
          <a:noFill/>
        </p:spPr>
        <p:txBody>
          <a:bodyPr wrap="square" lIns="0" tIns="0" rIns="0" bIns="0" rtlCol="0">
            <a:noAutofit/>
          </a:bodyPr>
          <a:lstStyle/>
          <a:p>
            <a:pPr algn="l"/>
            <a:r>
              <a:rPr lang="en-AU" sz="1400"/>
              <a:t>Gently increase the pulse/ heart rate</a:t>
            </a:r>
          </a:p>
        </p:txBody>
      </p:sp>
      <p:sp>
        <p:nvSpPr>
          <p:cNvPr id="31" name="TextBox 30">
            <a:extLst>
              <a:ext uri="{FF2B5EF4-FFF2-40B4-BE49-F238E27FC236}">
                <a16:creationId xmlns:a16="http://schemas.microsoft.com/office/drawing/2014/main" id="{E3879353-E864-70D6-805D-71125719824D}"/>
              </a:ext>
            </a:extLst>
          </p:cNvPr>
          <p:cNvSpPr txBox="1"/>
          <p:nvPr/>
        </p:nvSpPr>
        <p:spPr>
          <a:xfrm>
            <a:off x="514350" y="4904426"/>
            <a:ext cx="2095500" cy="809574"/>
          </a:xfrm>
          <a:prstGeom prst="rect">
            <a:avLst/>
          </a:prstGeom>
          <a:noFill/>
        </p:spPr>
        <p:txBody>
          <a:bodyPr wrap="square" lIns="0" tIns="0" rIns="0" bIns="0" rtlCol="0">
            <a:noAutofit/>
          </a:bodyPr>
          <a:lstStyle/>
          <a:p>
            <a:pPr algn="l"/>
            <a:r>
              <a:rPr lang="en-AU" sz="1400"/>
              <a:t>For example, walking around the dance space, progress to a jog, then a run</a:t>
            </a:r>
          </a:p>
        </p:txBody>
      </p:sp>
      <p:sp>
        <p:nvSpPr>
          <p:cNvPr id="20" name="TextBox 19">
            <a:extLst>
              <a:ext uri="{FF2B5EF4-FFF2-40B4-BE49-F238E27FC236}">
                <a16:creationId xmlns:a16="http://schemas.microsoft.com/office/drawing/2014/main" id="{0D1A0842-B8BC-5D3B-916D-3E6454BA62B5}"/>
              </a:ext>
            </a:extLst>
          </p:cNvPr>
          <p:cNvSpPr txBox="1"/>
          <p:nvPr/>
        </p:nvSpPr>
        <p:spPr>
          <a:xfrm>
            <a:off x="3380028" y="1575556"/>
            <a:ext cx="2095500" cy="514350"/>
          </a:xfrm>
          <a:prstGeom prst="rect">
            <a:avLst/>
          </a:prstGeom>
          <a:noFill/>
        </p:spPr>
        <p:txBody>
          <a:bodyPr wrap="square" lIns="0" tIns="0" rIns="0" bIns="0" rtlCol="0">
            <a:noAutofit/>
          </a:bodyPr>
          <a:lstStyle/>
          <a:p>
            <a:pPr algn="l"/>
            <a:r>
              <a:rPr lang="en-AU" sz="1800" b="1">
                <a:solidFill>
                  <a:schemeClr val="bg1"/>
                </a:solidFill>
                <a:latin typeface="+mj-lt"/>
              </a:rPr>
              <a:t>Move the joints</a:t>
            </a:r>
          </a:p>
        </p:txBody>
      </p:sp>
      <p:sp>
        <p:nvSpPr>
          <p:cNvPr id="36" name="TextBox 35">
            <a:extLst>
              <a:ext uri="{FF2B5EF4-FFF2-40B4-BE49-F238E27FC236}">
                <a16:creationId xmlns:a16="http://schemas.microsoft.com/office/drawing/2014/main" id="{C10DBC27-87CD-AC29-1934-63C239200BDA}"/>
              </a:ext>
            </a:extLst>
          </p:cNvPr>
          <p:cNvSpPr txBox="1"/>
          <p:nvPr/>
        </p:nvSpPr>
        <p:spPr>
          <a:xfrm>
            <a:off x="3388871" y="2570517"/>
            <a:ext cx="2095500" cy="412700"/>
          </a:xfrm>
          <a:prstGeom prst="rect">
            <a:avLst/>
          </a:prstGeom>
          <a:noFill/>
        </p:spPr>
        <p:txBody>
          <a:bodyPr wrap="square" lIns="0" tIns="0" rIns="0" bIns="0" rtlCol="0">
            <a:noAutofit/>
          </a:bodyPr>
          <a:lstStyle/>
          <a:p>
            <a:pPr algn="l"/>
            <a:r>
              <a:rPr lang="en-AU" sz="1400"/>
              <a:t>Increase the intensity and the pace of the movement</a:t>
            </a:r>
          </a:p>
        </p:txBody>
      </p:sp>
      <p:sp>
        <p:nvSpPr>
          <p:cNvPr id="37" name="TextBox 36">
            <a:extLst>
              <a:ext uri="{FF2B5EF4-FFF2-40B4-BE49-F238E27FC236}">
                <a16:creationId xmlns:a16="http://schemas.microsoft.com/office/drawing/2014/main" id="{D7AB7FE2-705B-F00D-8212-102EB5F67E12}"/>
              </a:ext>
            </a:extLst>
          </p:cNvPr>
          <p:cNvSpPr txBox="1"/>
          <p:nvPr/>
        </p:nvSpPr>
        <p:spPr>
          <a:xfrm>
            <a:off x="3388871" y="3848239"/>
            <a:ext cx="2095500" cy="200254"/>
          </a:xfrm>
          <a:prstGeom prst="rect">
            <a:avLst/>
          </a:prstGeom>
          <a:noFill/>
        </p:spPr>
        <p:txBody>
          <a:bodyPr wrap="square" lIns="0" tIns="0" rIns="0" bIns="0" rtlCol="0">
            <a:noAutofit/>
          </a:bodyPr>
          <a:lstStyle/>
          <a:p>
            <a:pPr algn="l"/>
            <a:r>
              <a:rPr lang="en-AU" sz="1400"/>
              <a:t>Move all joints in the body</a:t>
            </a:r>
          </a:p>
        </p:txBody>
      </p:sp>
      <p:sp>
        <p:nvSpPr>
          <p:cNvPr id="38" name="TextBox 37">
            <a:extLst>
              <a:ext uri="{FF2B5EF4-FFF2-40B4-BE49-F238E27FC236}">
                <a16:creationId xmlns:a16="http://schemas.microsoft.com/office/drawing/2014/main" id="{C337E616-8840-51E3-9213-4EEF725E3D5C}"/>
              </a:ext>
            </a:extLst>
          </p:cNvPr>
          <p:cNvSpPr txBox="1"/>
          <p:nvPr/>
        </p:nvSpPr>
        <p:spPr>
          <a:xfrm>
            <a:off x="3388871" y="4904426"/>
            <a:ext cx="2095500" cy="809574"/>
          </a:xfrm>
          <a:prstGeom prst="rect">
            <a:avLst/>
          </a:prstGeom>
          <a:noFill/>
        </p:spPr>
        <p:txBody>
          <a:bodyPr wrap="square" lIns="0" tIns="0" rIns="0" bIns="0" rtlCol="0">
            <a:noAutofit/>
          </a:bodyPr>
          <a:lstStyle/>
          <a:p>
            <a:pPr algn="l"/>
            <a:r>
              <a:rPr lang="en-AU" sz="1400"/>
              <a:t>For example, extension, flexion and rotation of the shoulders, hips, knees, elbows, spine and ankles </a:t>
            </a:r>
          </a:p>
        </p:txBody>
      </p:sp>
      <p:sp>
        <p:nvSpPr>
          <p:cNvPr id="21" name="TextBox 20">
            <a:extLst>
              <a:ext uri="{FF2B5EF4-FFF2-40B4-BE49-F238E27FC236}">
                <a16:creationId xmlns:a16="http://schemas.microsoft.com/office/drawing/2014/main" id="{E62A9110-7E6E-D4BD-F402-0CF0F276EBD4}"/>
              </a:ext>
            </a:extLst>
          </p:cNvPr>
          <p:cNvSpPr txBox="1"/>
          <p:nvPr/>
        </p:nvSpPr>
        <p:spPr>
          <a:xfrm>
            <a:off x="6263392" y="1520974"/>
            <a:ext cx="2095500" cy="514350"/>
          </a:xfrm>
          <a:prstGeom prst="rect">
            <a:avLst/>
          </a:prstGeom>
          <a:noFill/>
        </p:spPr>
        <p:txBody>
          <a:bodyPr wrap="square" lIns="0" tIns="0" rIns="0" bIns="0" rtlCol="0">
            <a:noAutofit/>
          </a:bodyPr>
          <a:lstStyle/>
          <a:p>
            <a:pPr algn="l"/>
            <a:r>
              <a:rPr lang="en-AU" sz="1800" b="1">
                <a:solidFill>
                  <a:schemeClr val="bg1"/>
                </a:solidFill>
                <a:latin typeface="+mj-lt"/>
              </a:rPr>
              <a:t>Stretch</a:t>
            </a:r>
          </a:p>
        </p:txBody>
      </p:sp>
      <p:sp>
        <p:nvSpPr>
          <p:cNvPr id="39" name="TextBox 38">
            <a:extLst>
              <a:ext uri="{FF2B5EF4-FFF2-40B4-BE49-F238E27FC236}">
                <a16:creationId xmlns:a16="http://schemas.microsoft.com/office/drawing/2014/main" id="{82BBD4D8-EE4C-E57A-5C28-83A923CBECA9}"/>
              </a:ext>
            </a:extLst>
          </p:cNvPr>
          <p:cNvSpPr txBox="1"/>
          <p:nvPr/>
        </p:nvSpPr>
        <p:spPr>
          <a:xfrm>
            <a:off x="6263392" y="2363789"/>
            <a:ext cx="2095500" cy="826156"/>
          </a:xfrm>
          <a:prstGeom prst="rect">
            <a:avLst/>
          </a:prstGeom>
          <a:noFill/>
        </p:spPr>
        <p:txBody>
          <a:bodyPr wrap="square" lIns="0" tIns="0" rIns="0" bIns="0" rtlCol="0">
            <a:noAutofit/>
          </a:bodyPr>
          <a:lstStyle/>
          <a:p>
            <a:pPr algn="l"/>
            <a:r>
              <a:rPr lang="en-AU" sz="1400"/>
              <a:t>Now the temperature of the muscles has increased, begin lengthening the muscles</a:t>
            </a:r>
          </a:p>
        </p:txBody>
      </p:sp>
      <p:sp>
        <p:nvSpPr>
          <p:cNvPr id="40" name="TextBox 39">
            <a:extLst>
              <a:ext uri="{FF2B5EF4-FFF2-40B4-BE49-F238E27FC236}">
                <a16:creationId xmlns:a16="http://schemas.microsoft.com/office/drawing/2014/main" id="{CF098FBF-4447-FB77-1D71-41105D49D55C}"/>
              </a:ext>
            </a:extLst>
          </p:cNvPr>
          <p:cNvSpPr txBox="1"/>
          <p:nvPr/>
        </p:nvSpPr>
        <p:spPr>
          <a:xfrm>
            <a:off x="6263392" y="3427829"/>
            <a:ext cx="2095500" cy="1041075"/>
          </a:xfrm>
          <a:prstGeom prst="rect">
            <a:avLst/>
          </a:prstGeom>
          <a:noFill/>
        </p:spPr>
        <p:txBody>
          <a:bodyPr wrap="square" lIns="0" tIns="0" rIns="0" bIns="0" rtlCol="0">
            <a:noAutofit/>
          </a:bodyPr>
          <a:lstStyle/>
          <a:p>
            <a:pPr algn="l"/>
            <a:r>
              <a:rPr lang="en-AU" sz="1400"/>
              <a:t>Perform relevant stretching techniques to prepare specific muscles for movements you will perform</a:t>
            </a:r>
          </a:p>
        </p:txBody>
      </p:sp>
      <p:sp>
        <p:nvSpPr>
          <p:cNvPr id="41" name="TextBox 40">
            <a:extLst>
              <a:ext uri="{FF2B5EF4-FFF2-40B4-BE49-F238E27FC236}">
                <a16:creationId xmlns:a16="http://schemas.microsoft.com/office/drawing/2014/main" id="{5F2B0B3B-C618-2F20-89D5-88A023556AC2}"/>
              </a:ext>
            </a:extLst>
          </p:cNvPr>
          <p:cNvSpPr txBox="1"/>
          <p:nvPr/>
        </p:nvSpPr>
        <p:spPr>
          <a:xfrm>
            <a:off x="6263392" y="4676775"/>
            <a:ext cx="2095500" cy="1264876"/>
          </a:xfrm>
          <a:prstGeom prst="rect">
            <a:avLst/>
          </a:prstGeom>
          <a:noFill/>
        </p:spPr>
        <p:txBody>
          <a:bodyPr wrap="square" lIns="0" tIns="0" rIns="0" bIns="0" rtlCol="0">
            <a:noAutofit/>
          </a:bodyPr>
          <a:lstStyle/>
          <a:p>
            <a:pPr algn="l"/>
            <a:r>
              <a:rPr lang="en-AU" sz="1400"/>
              <a:t>For example, if you are performing kicks, a dynamic stretch of the legs will prepare the muscles for the quick action </a:t>
            </a:r>
          </a:p>
        </p:txBody>
      </p:sp>
      <p:sp>
        <p:nvSpPr>
          <p:cNvPr id="22" name="TextBox 21">
            <a:extLst>
              <a:ext uri="{FF2B5EF4-FFF2-40B4-BE49-F238E27FC236}">
                <a16:creationId xmlns:a16="http://schemas.microsoft.com/office/drawing/2014/main" id="{AA0B7746-BD19-5C28-E042-8DE0544F22B9}"/>
              </a:ext>
            </a:extLst>
          </p:cNvPr>
          <p:cNvSpPr txBox="1"/>
          <p:nvPr/>
        </p:nvSpPr>
        <p:spPr>
          <a:xfrm>
            <a:off x="9206617" y="1575556"/>
            <a:ext cx="2095500" cy="514350"/>
          </a:xfrm>
          <a:prstGeom prst="rect">
            <a:avLst/>
          </a:prstGeom>
          <a:noFill/>
        </p:spPr>
        <p:txBody>
          <a:bodyPr wrap="square" lIns="0" tIns="0" rIns="0" bIns="0" rtlCol="0">
            <a:noAutofit/>
          </a:bodyPr>
          <a:lstStyle/>
          <a:p>
            <a:pPr algn="l"/>
            <a:r>
              <a:rPr lang="en-AU" sz="1800" b="1">
                <a:solidFill>
                  <a:schemeClr val="bg1"/>
                </a:solidFill>
                <a:latin typeface="+mj-lt"/>
              </a:rPr>
              <a:t>Strength</a:t>
            </a:r>
          </a:p>
        </p:txBody>
      </p:sp>
      <p:sp>
        <p:nvSpPr>
          <p:cNvPr id="42" name="TextBox 41">
            <a:extLst>
              <a:ext uri="{FF2B5EF4-FFF2-40B4-BE49-F238E27FC236}">
                <a16:creationId xmlns:a16="http://schemas.microsoft.com/office/drawing/2014/main" id="{C978B04D-9FCC-B736-5669-162F41EB3960}"/>
              </a:ext>
            </a:extLst>
          </p:cNvPr>
          <p:cNvSpPr txBox="1"/>
          <p:nvPr/>
        </p:nvSpPr>
        <p:spPr>
          <a:xfrm>
            <a:off x="9206617" y="2573379"/>
            <a:ext cx="2095500" cy="406976"/>
          </a:xfrm>
          <a:prstGeom prst="rect">
            <a:avLst/>
          </a:prstGeom>
          <a:noFill/>
        </p:spPr>
        <p:txBody>
          <a:bodyPr wrap="square" lIns="0" tIns="0" rIns="0" bIns="0" rtlCol="0">
            <a:noAutofit/>
          </a:bodyPr>
          <a:lstStyle/>
          <a:p>
            <a:pPr algn="l"/>
            <a:r>
              <a:rPr lang="en-AU" sz="1400"/>
              <a:t>Begin strengthening the muscles</a:t>
            </a:r>
          </a:p>
        </p:txBody>
      </p:sp>
      <p:sp>
        <p:nvSpPr>
          <p:cNvPr id="43" name="TextBox 42">
            <a:extLst>
              <a:ext uri="{FF2B5EF4-FFF2-40B4-BE49-F238E27FC236}">
                <a16:creationId xmlns:a16="http://schemas.microsoft.com/office/drawing/2014/main" id="{1CE2A741-4B7D-101A-3224-FB2F6F94E145}"/>
              </a:ext>
            </a:extLst>
          </p:cNvPr>
          <p:cNvSpPr txBox="1"/>
          <p:nvPr/>
        </p:nvSpPr>
        <p:spPr>
          <a:xfrm>
            <a:off x="9206617" y="3423001"/>
            <a:ext cx="2095500" cy="1050731"/>
          </a:xfrm>
          <a:prstGeom prst="rect">
            <a:avLst/>
          </a:prstGeom>
          <a:noFill/>
        </p:spPr>
        <p:txBody>
          <a:bodyPr wrap="square" lIns="0" tIns="0" rIns="0" bIns="0" rtlCol="0">
            <a:noAutofit/>
          </a:bodyPr>
          <a:lstStyle/>
          <a:p>
            <a:pPr algn="l"/>
            <a:r>
              <a:rPr lang="en-AU" sz="1400"/>
              <a:t>Perform relevant strengthening exercises to prepare specific muscles for movements you will perform</a:t>
            </a:r>
          </a:p>
        </p:txBody>
      </p:sp>
      <p:sp>
        <p:nvSpPr>
          <p:cNvPr id="44" name="TextBox 43">
            <a:extLst>
              <a:ext uri="{FF2B5EF4-FFF2-40B4-BE49-F238E27FC236}">
                <a16:creationId xmlns:a16="http://schemas.microsoft.com/office/drawing/2014/main" id="{F9945B3D-DD1A-CD4E-8B19-6C89E57D2418}"/>
              </a:ext>
            </a:extLst>
          </p:cNvPr>
          <p:cNvSpPr txBox="1"/>
          <p:nvPr/>
        </p:nvSpPr>
        <p:spPr>
          <a:xfrm>
            <a:off x="9206617" y="4904426"/>
            <a:ext cx="2095500" cy="809574"/>
          </a:xfrm>
          <a:prstGeom prst="rect">
            <a:avLst/>
          </a:prstGeom>
          <a:noFill/>
        </p:spPr>
        <p:txBody>
          <a:bodyPr wrap="square" lIns="0" tIns="0" rIns="0" bIns="0" rtlCol="0">
            <a:noAutofit/>
          </a:bodyPr>
          <a:lstStyle/>
          <a:p>
            <a:pPr algn="l"/>
            <a:r>
              <a:rPr lang="en-AU" sz="1400"/>
              <a:t>For example, if you are performing jumps, plié exercises will help strengthen to quadriceps</a:t>
            </a:r>
          </a:p>
        </p:txBody>
      </p:sp>
      <p:sp>
        <p:nvSpPr>
          <p:cNvPr id="5" name="Slide Number Placeholder 4">
            <a:extLst>
              <a:ext uri="{FF2B5EF4-FFF2-40B4-BE49-F238E27FC236}">
                <a16:creationId xmlns:a16="http://schemas.microsoft.com/office/drawing/2014/main" id="{862247F2-F602-8159-8F79-288C35DE25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146190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C7C49-F185-660E-B2BA-1DCDE9AA7A52}"/>
              </a:ext>
            </a:extLst>
          </p:cNvPr>
          <p:cNvSpPr>
            <a:spLocks noGrp="1"/>
          </p:cNvSpPr>
          <p:nvPr>
            <p:ph type="title"/>
          </p:nvPr>
        </p:nvSpPr>
        <p:spPr>
          <a:xfrm>
            <a:off x="360000" y="360000"/>
            <a:ext cx="5198308" cy="545601"/>
          </a:xfrm>
        </p:spPr>
        <p:txBody>
          <a:bodyPr/>
          <a:lstStyle/>
          <a:p>
            <a:r>
              <a:rPr lang="en-AU" dirty="0">
                <a:latin typeface="+mj-lt"/>
              </a:rPr>
              <a:t>The skeleton</a:t>
            </a:r>
          </a:p>
        </p:txBody>
      </p:sp>
      <p:sp>
        <p:nvSpPr>
          <p:cNvPr id="17" name="Text Placeholder 16">
            <a:extLst>
              <a:ext uri="{FF2B5EF4-FFF2-40B4-BE49-F238E27FC236}">
                <a16:creationId xmlns:a16="http://schemas.microsoft.com/office/drawing/2014/main" id="{35B59D85-67E4-D34C-44D8-3A4F62408FAA}"/>
              </a:ext>
            </a:extLst>
          </p:cNvPr>
          <p:cNvSpPr>
            <a:spLocks noGrp="1"/>
          </p:cNvSpPr>
          <p:nvPr>
            <p:ph type="body" sz="quarter" idx="18"/>
          </p:nvPr>
        </p:nvSpPr>
        <p:spPr>
          <a:xfrm>
            <a:off x="360000" y="982520"/>
            <a:ext cx="5198308" cy="310015"/>
          </a:xfrm>
        </p:spPr>
        <p:txBody>
          <a:bodyPr/>
          <a:lstStyle/>
          <a:p>
            <a:r>
              <a:rPr lang="en-AU" dirty="0">
                <a:latin typeface="+mj-lt"/>
              </a:rPr>
              <a:t>Our bones</a:t>
            </a:r>
            <a:endParaRPr lang="en-US" dirty="0">
              <a:latin typeface="+mj-lt"/>
            </a:endParaRPr>
          </a:p>
        </p:txBody>
      </p:sp>
      <p:pic>
        <p:nvPicPr>
          <p:cNvPr id="4098" name="Picture 2" descr="This diagram shows the human skeleton and identifies the major bones. The left panel shows the anterior view (from the front) and the right panel shows the posterior view (from the back).">
            <a:extLst>
              <a:ext uri="{FF2B5EF4-FFF2-40B4-BE49-F238E27FC236}">
                <a16:creationId xmlns:a16="http://schemas.microsoft.com/office/drawing/2014/main" id="{0527868F-97AA-5AD2-41AE-A43994A831C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001" y="1464675"/>
            <a:ext cx="5198307" cy="52864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D39D3A2-CA3A-12CD-BA81-416B757A4A96}"/>
              </a:ext>
              <a:ext uri="{C183D7F6-B498-43B3-948B-1728B52AA6E4}">
                <adec:decorative xmlns:adec="http://schemas.microsoft.com/office/drawing/2017/decorative" val="1"/>
              </a:ext>
            </a:extLst>
          </p:cNvPr>
          <p:cNvSpPr/>
          <p:nvPr/>
        </p:nvSpPr>
        <p:spPr>
          <a:xfrm>
            <a:off x="5895975" y="0"/>
            <a:ext cx="629602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378056EA-F0B3-FF36-D45D-87C60DD319B6}"/>
              </a:ext>
            </a:extLst>
          </p:cNvPr>
          <p:cNvSpPr>
            <a:spLocks noGrp="1"/>
          </p:cNvSpPr>
          <p:nvPr>
            <p:ph type="pic" sz="quarter" idx="20"/>
          </p:nvPr>
        </p:nvSpPr>
        <p:spPr>
          <a:xfrm>
            <a:off x="6324599" y="1292535"/>
            <a:ext cx="5507038" cy="4300869"/>
          </a:xfrm>
        </p:spPr>
        <p:txBody>
          <a:bodyPr/>
          <a:lstStyle/>
          <a:p>
            <a:pPr>
              <a:lnSpc>
                <a:spcPct val="150000"/>
              </a:lnSpc>
              <a:spcAft>
                <a:spcPts val="600"/>
              </a:spcAft>
            </a:pPr>
            <a:r>
              <a:rPr lang="en-AU" sz="1800" dirty="0">
                <a:latin typeface="+mn-lt"/>
              </a:rPr>
              <a:t>The </a:t>
            </a:r>
            <a:r>
              <a:rPr lang="en-AU" sz="1800" b="1" dirty="0">
                <a:latin typeface="+mn-lt"/>
              </a:rPr>
              <a:t>skeletal system </a:t>
            </a:r>
            <a:r>
              <a:rPr lang="en-AU" sz="1800" dirty="0">
                <a:latin typeface="+mn-lt"/>
              </a:rPr>
              <a:t>is made up of bones and cartilage. It performs the following important functions:</a:t>
            </a:r>
          </a:p>
          <a:p>
            <a:pPr marL="285750" indent="-285750">
              <a:lnSpc>
                <a:spcPct val="150000"/>
              </a:lnSpc>
              <a:spcAft>
                <a:spcPts val="600"/>
              </a:spcAft>
              <a:buFont typeface="Arial" panose="020B0604020202020204" pitchFamily="34" charset="0"/>
              <a:buChar char="•"/>
            </a:pPr>
            <a:r>
              <a:rPr lang="en-AU" sz="1800" dirty="0">
                <a:latin typeface="+mn-lt"/>
              </a:rPr>
              <a:t>supports the body and gives it shape</a:t>
            </a:r>
          </a:p>
          <a:p>
            <a:pPr marL="285750" indent="-285750">
              <a:lnSpc>
                <a:spcPct val="150000"/>
              </a:lnSpc>
              <a:spcAft>
                <a:spcPts val="600"/>
              </a:spcAft>
              <a:buFont typeface="Arial" panose="020B0604020202020204" pitchFamily="34" charset="0"/>
              <a:buChar char="•"/>
            </a:pPr>
            <a:r>
              <a:rPr lang="en-AU" sz="1800" dirty="0">
                <a:latin typeface="+mn-lt"/>
              </a:rPr>
              <a:t>facilitates movement</a:t>
            </a:r>
          </a:p>
          <a:p>
            <a:pPr marL="285750" indent="-285750">
              <a:lnSpc>
                <a:spcPct val="150000"/>
              </a:lnSpc>
              <a:spcAft>
                <a:spcPts val="600"/>
              </a:spcAft>
              <a:buFont typeface="Arial" panose="020B0604020202020204" pitchFamily="34" charset="0"/>
              <a:buChar char="•"/>
            </a:pPr>
            <a:r>
              <a:rPr lang="en-AU" sz="1800" dirty="0">
                <a:latin typeface="+mn-lt"/>
              </a:rPr>
              <a:t>protects internal organs</a:t>
            </a:r>
          </a:p>
          <a:p>
            <a:pPr marL="285750" indent="-285750">
              <a:lnSpc>
                <a:spcPct val="150000"/>
              </a:lnSpc>
              <a:spcAft>
                <a:spcPts val="600"/>
              </a:spcAft>
              <a:buFont typeface="Arial" panose="020B0604020202020204" pitchFamily="34" charset="0"/>
              <a:buChar char="•"/>
            </a:pPr>
            <a:r>
              <a:rPr lang="en-AU" sz="1800" dirty="0">
                <a:latin typeface="+mn-lt"/>
              </a:rPr>
              <a:t>produces blood cells</a:t>
            </a:r>
          </a:p>
          <a:p>
            <a:pPr marL="285750" indent="-285750">
              <a:lnSpc>
                <a:spcPct val="150000"/>
              </a:lnSpc>
              <a:spcAft>
                <a:spcPts val="600"/>
              </a:spcAft>
              <a:buFont typeface="Arial" panose="020B0604020202020204" pitchFamily="34" charset="0"/>
              <a:buChar char="•"/>
            </a:pPr>
            <a:r>
              <a:rPr lang="en-AU" sz="1800" dirty="0">
                <a:latin typeface="+mn-lt"/>
              </a:rPr>
              <a:t>stores and releases minerals and fats.</a:t>
            </a:r>
          </a:p>
          <a:p>
            <a:pPr>
              <a:spcAft>
                <a:spcPts val="600"/>
              </a:spcAft>
            </a:pPr>
            <a:r>
              <a:rPr lang="en-AU" sz="1800" dirty="0">
                <a:latin typeface="+mn-lt"/>
              </a:rPr>
              <a:t>Where 2 bones meet is called a </a:t>
            </a:r>
            <a:r>
              <a:rPr lang="en-AU" sz="1800" b="1" dirty="0">
                <a:latin typeface="+mn-lt"/>
              </a:rPr>
              <a:t>joint</a:t>
            </a:r>
            <a:r>
              <a:rPr lang="en-AU" sz="1800" dirty="0">
                <a:latin typeface="+mn-lt"/>
              </a:rPr>
              <a:t>.</a:t>
            </a:r>
          </a:p>
        </p:txBody>
      </p:sp>
      <p:sp>
        <p:nvSpPr>
          <p:cNvPr id="6" name="TextBox 5">
            <a:extLst>
              <a:ext uri="{FF2B5EF4-FFF2-40B4-BE49-F238E27FC236}">
                <a16:creationId xmlns:a16="http://schemas.microsoft.com/office/drawing/2014/main" id="{520BD8A7-7670-5371-55F9-C5EA03924EEC}"/>
              </a:ext>
            </a:extLst>
          </p:cNvPr>
          <p:cNvSpPr txBox="1"/>
          <p:nvPr/>
        </p:nvSpPr>
        <p:spPr>
          <a:xfrm>
            <a:off x="6324599" y="5919624"/>
            <a:ext cx="3262746" cy="525465"/>
          </a:xfrm>
          <a:prstGeom prst="rect">
            <a:avLst/>
          </a:prstGeom>
          <a:noFill/>
        </p:spPr>
        <p:txBody>
          <a:bodyPr wrap="square" lIns="0">
            <a:spAutoFit/>
          </a:bodyPr>
          <a:lstStyle/>
          <a:p>
            <a:pPr>
              <a:lnSpc>
                <a:spcPct val="150000"/>
              </a:lnSpc>
              <a:defRPr/>
            </a:pPr>
            <a:r>
              <a:rPr lang="en-AU" sz="1000" dirty="0">
                <a:solidFill>
                  <a:srgbClr val="002664"/>
                </a:solidFill>
                <a:latin typeface="+mn-lt"/>
                <a:ea typeface="Calibri" panose="020F0502020204030204" pitchFamily="34" charset="0"/>
                <a:hlinkClick r:id="rId4"/>
              </a:rPr>
              <a:t>'Axial and Appendicular Skeleton' </a:t>
            </a:r>
            <a:r>
              <a:rPr lang="en-AU" sz="1000" dirty="0">
                <a:solidFill>
                  <a:srgbClr val="002664"/>
                </a:solidFill>
                <a:latin typeface="+mn-lt"/>
                <a:ea typeface="Calibri" panose="020F0502020204030204" pitchFamily="34" charset="0"/>
              </a:rPr>
              <a:t>by OpenStax College, </a:t>
            </a:r>
            <a:r>
              <a:rPr lang="en-AU" sz="1000" dirty="0">
                <a:solidFill>
                  <a:srgbClr val="002664"/>
                </a:solidFill>
                <a:latin typeface="+mn-lt"/>
                <a:ea typeface="Calibri" panose="020F0502020204030204" pitchFamily="34" charset="0"/>
                <a:hlinkClick r:id="rId5"/>
              </a:rPr>
              <a:t>Anatomy and Physiology</a:t>
            </a:r>
            <a:r>
              <a:rPr lang="en-AU" sz="1000" dirty="0">
                <a:solidFill>
                  <a:srgbClr val="002664"/>
                </a:solidFill>
                <a:latin typeface="+mn-lt"/>
                <a:ea typeface="Calibri" panose="020F0502020204030204" pitchFamily="34" charset="0"/>
              </a:rPr>
              <a:t> is licensed under </a:t>
            </a:r>
            <a:r>
              <a:rPr lang="en-AU" sz="1000" dirty="0">
                <a:solidFill>
                  <a:srgbClr val="002664"/>
                </a:solidFill>
                <a:latin typeface="+mn-lt"/>
                <a:ea typeface="Calibri" panose="020F0502020204030204" pitchFamily="34" charset="0"/>
                <a:hlinkClick r:id="rId6"/>
              </a:rPr>
              <a:t>CC BY 4.0</a:t>
            </a:r>
            <a:r>
              <a:rPr lang="en-AU" sz="1000" dirty="0">
                <a:solidFill>
                  <a:srgbClr val="002664"/>
                </a:solidFill>
                <a:latin typeface="+mn-lt"/>
                <a:ea typeface="Calibri" panose="020F0502020204030204" pitchFamily="34" charset="0"/>
              </a:rPr>
              <a:t>.</a:t>
            </a:r>
          </a:p>
        </p:txBody>
      </p:sp>
      <p:sp>
        <p:nvSpPr>
          <p:cNvPr id="7" name="Slide Number Placeholder 6">
            <a:extLst>
              <a:ext uri="{FF2B5EF4-FFF2-40B4-BE49-F238E27FC236}">
                <a16:creationId xmlns:a16="http://schemas.microsoft.com/office/drawing/2014/main" id="{281F7D22-AF29-F4C9-03EE-5ACF420883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46</a:t>
            </a:fld>
            <a:endParaRPr lang="en-AU"/>
          </a:p>
        </p:txBody>
      </p:sp>
    </p:spTree>
    <p:extLst>
      <p:ext uri="{BB962C8B-B14F-4D97-AF65-F5344CB8AC3E}">
        <p14:creationId xmlns:p14="http://schemas.microsoft.com/office/powerpoint/2010/main" val="279803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C7C49-F185-660E-B2BA-1DCDE9AA7A52}"/>
              </a:ext>
            </a:extLst>
          </p:cNvPr>
          <p:cNvSpPr>
            <a:spLocks noGrp="1"/>
          </p:cNvSpPr>
          <p:nvPr>
            <p:ph type="title"/>
          </p:nvPr>
        </p:nvSpPr>
        <p:spPr/>
        <p:txBody>
          <a:bodyPr/>
          <a:lstStyle/>
          <a:p>
            <a:r>
              <a:rPr lang="en-AU" dirty="0">
                <a:latin typeface="+mj-lt"/>
              </a:rPr>
              <a:t>Joints</a:t>
            </a:r>
          </a:p>
        </p:txBody>
      </p:sp>
      <p:pic>
        <p:nvPicPr>
          <p:cNvPr id="8" name="Picture 7" descr="A diagram of a skeleton and joint types">
            <a:extLst>
              <a:ext uri="{FF2B5EF4-FFF2-40B4-BE49-F238E27FC236}">
                <a16:creationId xmlns:a16="http://schemas.microsoft.com/office/drawing/2014/main" id="{CC30C99B-A889-7513-A4E6-854D8E3D0B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905601"/>
            <a:ext cx="4833840" cy="5424609"/>
          </a:xfrm>
          <a:prstGeom prst="rect">
            <a:avLst/>
          </a:prstGeom>
        </p:spPr>
      </p:pic>
      <p:sp>
        <p:nvSpPr>
          <p:cNvPr id="2" name="TextBox 1">
            <a:extLst>
              <a:ext uri="{FF2B5EF4-FFF2-40B4-BE49-F238E27FC236}">
                <a16:creationId xmlns:a16="http://schemas.microsoft.com/office/drawing/2014/main" id="{BAD17E41-A429-6053-ADE2-83EFAC9106BD}"/>
              </a:ext>
            </a:extLst>
          </p:cNvPr>
          <p:cNvSpPr txBox="1"/>
          <p:nvPr/>
        </p:nvSpPr>
        <p:spPr>
          <a:xfrm>
            <a:off x="658513" y="6449779"/>
            <a:ext cx="5541398" cy="246221"/>
          </a:xfrm>
          <a:prstGeom prst="rect">
            <a:avLst/>
          </a:prstGeom>
          <a:noFill/>
        </p:spPr>
        <p:txBody>
          <a:bodyPr wrap="square">
            <a:spAutoFit/>
          </a:bodyPr>
          <a:lstStyle/>
          <a:p>
            <a:r>
              <a:rPr lang="en-AU" sz="1000" dirty="0">
                <a:solidFill>
                  <a:srgbClr val="002664"/>
                </a:solidFill>
                <a:ea typeface="Calibri" panose="020F0502020204030204" pitchFamily="34" charset="0"/>
                <a:hlinkClick r:id="rId4"/>
              </a:rPr>
              <a:t>‘Types of synovial joints'</a:t>
            </a:r>
            <a:r>
              <a:rPr lang="en-AU" sz="1000" dirty="0">
                <a:solidFill>
                  <a:srgbClr val="002664"/>
                </a:solidFill>
                <a:ea typeface="Calibri" panose="020F0502020204030204" pitchFamily="34" charset="0"/>
              </a:rPr>
              <a:t> by </a:t>
            </a:r>
            <a:r>
              <a:rPr lang="en-AU" sz="1000" dirty="0">
                <a:solidFill>
                  <a:srgbClr val="002664"/>
                </a:solidFill>
                <a:ea typeface="Calibri" panose="020F0502020204030204" pitchFamily="34" charset="0"/>
                <a:hlinkClick r:id="rId5"/>
              </a:rPr>
              <a:t>Wikimedia Commons</a:t>
            </a:r>
            <a:r>
              <a:rPr lang="en-AU" sz="1000" dirty="0">
                <a:solidFill>
                  <a:srgbClr val="002664"/>
                </a:solidFill>
                <a:ea typeface="Calibri" panose="020F0502020204030204" pitchFamily="34" charset="0"/>
              </a:rPr>
              <a:t> is licensed under </a:t>
            </a:r>
            <a:r>
              <a:rPr lang="en-AU" sz="1000" dirty="0">
                <a:solidFill>
                  <a:srgbClr val="002664"/>
                </a:solidFill>
                <a:ea typeface="Calibri" panose="020F0502020204030204" pitchFamily="34" charset="0"/>
                <a:hlinkClick r:id="rId6"/>
              </a:rPr>
              <a:t>CC BY 3.0</a:t>
            </a:r>
            <a:r>
              <a:rPr lang="en-AU" sz="1000" dirty="0">
                <a:solidFill>
                  <a:srgbClr val="002664"/>
                </a:solidFill>
                <a:ea typeface="Calibri" panose="020F0502020204030204" pitchFamily="34" charset="0"/>
              </a:rPr>
              <a:t>.</a:t>
            </a:r>
          </a:p>
        </p:txBody>
      </p:sp>
      <p:sp>
        <p:nvSpPr>
          <p:cNvPr id="6" name="Rectangle 5">
            <a:extLst>
              <a:ext uri="{FF2B5EF4-FFF2-40B4-BE49-F238E27FC236}">
                <a16:creationId xmlns:a16="http://schemas.microsoft.com/office/drawing/2014/main" id="{DBE04B43-55B7-5085-4FCF-E4754EE13773}"/>
              </a:ext>
              <a:ext uri="{C183D7F6-B498-43B3-948B-1728B52AA6E4}">
                <adec:decorative xmlns:adec="http://schemas.microsoft.com/office/drawing/2017/decorative" val="1"/>
              </a:ext>
            </a:extLst>
          </p:cNvPr>
          <p:cNvSpPr/>
          <p:nvPr/>
        </p:nvSpPr>
        <p:spPr>
          <a:xfrm>
            <a:off x="6096001"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6689EC54-D9A0-F3D8-C584-D8DF9C473BE0}"/>
              </a:ext>
            </a:extLst>
          </p:cNvPr>
          <p:cNvSpPr>
            <a:spLocks noGrp="1"/>
          </p:cNvSpPr>
          <p:nvPr>
            <p:ph type="pic" sz="quarter" idx="20"/>
          </p:nvPr>
        </p:nvSpPr>
        <p:spPr>
          <a:xfrm>
            <a:off x="6324599" y="1581261"/>
            <a:ext cx="5507038" cy="3419364"/>
          </a:xfrm>
        </p:spPr>
        <p:txBody>
          <a:bodyPr/>
          <a:lstStyle/>
          <a:p>
            <a:pPr>
              <a:spcAft>
                <a:spcPts val="600"/>
              </a:spcAft>
            </a:pPr>
            <a:r>
              <a:rPr lang="en-AU" sz="1800" dirty="0">
                <a:latin typeface="+mn-lt"/>
              </a:rPr>
              <a:t>There are many types of moving joints in the body. Some of the most important to consider in dance are:</a:t>
            </a:r>
          </a:p>
          <a:p>
            <a:pPr marL="285750" indent="-285750">
              <a:spcAft>
                <a:spcPts val="600"/>
              </a:spcAft>
              <a:buFont typeface="Arial" panose="020B0604020202020204" pitchFamily="34" charset="0"/>
              <a:buChar char="•"/>
            </a:pPr>
            <a:r>
              <a:rPr lang="en-AU" sz="1800" dirty="0">
                <a:latin typeface="+mn-lt"/>
              </a:rPr>
              <a:t>ball-and-socket joint (for example the hip and shoulder joints)</a:t>
            </a:r>
          </a:p>
          <a:p>
            <a:pPr marL="285750" indent="-285750">
              <a:spcAft>
                <a:spcPts val="600"/>
              </a:spcAft>
              <a:buFont typeface="Arial" panose="020B0604020202020204" pitchFamily="34" charset="0"/>
              <a:buChar char="•"/>
            </a:pPr>
            <a:r>
              <a:rPr lang="en-AU" sz="1800" dirty="0">
                <a:latin typeface="+mn-lt"/>
              </a:rPr>
              <a:t>hinge joint (for example the elbow and knee joints)</a:t>
            </a:r>
          </a:p>
          <a:p>
            <a:pPr marL="285750" indent="-285750">
              <a:spcAft>
                <a:spcPts val="600"/>
              </a:spcAft>
              <a:buFont typeface="Arial" panose="020B0604020202020204" pitchFamily="34" charset="0"/>
              <a:buChar char="•"/>
            </a:pPr>
            <a:r>
              <a:rPr lang="en-AU" sz="1800" dirty="0">
                <a:latin typeface="+mn-lt"/>
              </a:rPr>
              <a:t>pivot joint (for example between cervical vertebrae in the neck).</a:t>
            </a:r>
          </a:p>
        </p:txBody>
      </p:sp>
      <p:sp>
        <p:nvSpPr>
          <p:cNvPr id="3" name="Slide Number Placeholder 2">
            <a:extLst>
              <a:ext uri="{FF2B5EF4-FFF2-40B4-BE49-F238E27FC236}">
                <a16:creationId xmlns:a16="http://schemas.microsoft.com/office/drawing/2014/main" id="{A81C53FF-875B-96F8-50C2-53E18D186C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47</a:t>
            </a:fld>
            <a:endParaRPr lang="en-AU"/>
          </a:p>
        </p:txBody>
      </p:sp>
    </p:spTree>
    <p:extLst>
      <p:ext uri="{BB962C8B-B14F-4D97-AF65-F5344CB8AC3E}">
        <p14:creationId xmlns:p14="http://schemas.microsoft.com/office/powerpoint/2010/main" val="135424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822531-5229-EFAC-EA97-CA94592CBA1B}"/>
              </a:ext>
            </a:extLst>
          </p:cNvPr>
          <p:cNvSpPr>
            <a:spLocks noGrp="1"/>
          </p:cNvSpPr>
          <p:nvPr>
            <p:ph type="title"/>
          </p:nvPr>
        </p:nvSpPr>
        <p:spPr/>
        <p:txBody>
          <a:bodyPr/>
          <a:lstStyle/>
          <a:p>
            <a:r>
              <a:rPr lang="en-AU">
                <a:latin typeface="+mj-lt"/>
              </a:rPr>
              <a:t>Alignment</a:t>
            </a:r>
          </a:p>
        </p:txBody>
      </p:sp>
      <p:sp>
        <p:nvSpPr>
          <p:cNvPr id="9" name="Rectangle: Rounded Corners 8">
            <a:extLst>
              <a:ext uri="{FF2B5EF4-FFF2-40B4-BE49-F238E27FC236}">
                <a16:creationId xmlns:a16="http://schemas.microsoft.com/office/drawing/2014/main" id="{AA373370-A0C2-03D9-9060-395A59985454}"/>
              </a:ext>
            </a:extLst>
          </p:cNvPr>
          <p:cNvSpPr/>
          <p:nvPr/>
        </p:nvSpPr>
        <p:spPr>
          <a:xfrm>
            <a:off x="360000" y="1289125"/>
            <a:ext cx="8991818" cy="1926059"/>
          </a:xfrm>
          <a:prstGeom prst="roundRect">
            <a:avLst>
              <a:gd name="adj" fmla="val 8524"/>
            </a:avLst>
          </a:prstGeom>
          <a:solidFill>
            <a:schemeClr val="accent4"/>
          </a:solidFill>
          <a:ln w="38100">
            <a:noFill/>
          </a:ln>
          <a:effectLst/>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spcAft>
                <a:spcPts val="600"/>
              </a:spcAft>
            </a:pPr>
            <a:r>
              <a:rPr lang="en-AU" sz="1800" dirty="0"/>
              <a:t>NESA defines alignment as ‘an aspect of safe dance practice. The relationship of the skeleton to the line of gravity and the base of support, which makes movement more efficient and reduces the chance of injury.’ </a:t>
            </a:r>
          </a:p>
          <a:p>
            <a:pPr algn="r">
              <a:lnSpc>
                <a:spcPct val="150000"/>
              </a:lnSpc>
              <a:spcAft>
                <a:spcPts val="600"/>
              </a:spcAft>
            </a:pPr>
            <a:r>
              <a:rPr lang="en-AU" sz="1800" dirty="0"/>
              <a:t>(NESA 2023)</a:t>
            </a:r>
          </a:p>
        </p:txBody>
      </p:sp>
      <p:sp>
        <p:nvSpPr>
          <p:cNvPr id="14" name="Rectangle: Rounded Corners 13">
            <a:extLst>
              <a:ext uri="{FF2B5EF4-FFF2-40B4-BE49-F238E27FC236}">
                <a16:creationId xmlns:a16="http://schemas.microsoft.com/office/drawing/2014/main" id="{1F66699A-A7ED-640F-558A-4614A672B4EE}"/>
              </a:ext>
            </a:extLst>
          </p:cNvPr>
          <p:cNvSpPr/>
          <p:nvPr/>
        </p:nvSpPr>
        <p:spPr>
          <a:xfrm>
            <a:off x="348000" y="3356263"/>
            <a:ext cx="9003818" cy="2935437"/>
          </a:xfrm>
          <a:prstGeom prst="roundRect">
            <a:avLst>
              <a:gd name="adj" fmla="val 5268"/>
            </a:avLst>
          </a:prstGeom>
          <a:solidFill>
            <a:schemeClr val="accent6"/>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dirty="0">
                <a:solidFill>
                  <a:schemeClr val="dk1"/>
                </a:solidFill>
              </a:rPr>
              <a:t>Unpacking this definition:</a:t>
            </a:r>
          </a:p>
          <a:p>
            <a:pPr marL="285750" indent="-285750">
              <a:lnSpc>
                <a:spcPct val="150000"/>
              </a:lnSpc>
              <a:spcAft>
                <a:spcPts val="600"/>
              </a:spcAft>
              <a:buFont typeface="Arial" panose="020B0604020202020204" pitchFamily="34" charset="0"/>
              <a:buChar char="•"/>
            </a:pPr>
            <a:r>
              <a:rPr lang="en-AU" sz="1800" dirty="0">
                <a:solidFill>
                  <a:schemeClr val="dk1"/>
                </a:solidFill>
              </a:rPr>
              <a:t>The base of support is the body part(s) that are in contact with the ground (for example, 2 feet, one foot, one hand).</a:t>
            </a:r>
          </a:p>
          <a:p>
            <a:pPr marL="285750" indent="-285750">
              <a:lnSpc>
                <a:spcPct val="150000"/>
              </a:lnSpc>
              <a:spcAft>
                <a:spcPts val="600"/>
              </a:spcAft>
              <a:buFont typeface="Arial" panose="020B0604020202020204" pitchFamily="34" charset="0"/>
              <a:buChar char="•"/>
            </a:pPr>
            <a:r>
              <a:rPr lang="en-AU" sz="1800" dirty="0">
                <a:solidFill>
                  <a:schemeClr val="dk1"/>
                </a:solidFill>
              </a:rPr>
              <a:t>The line of gravity is an imaginary vertical line from the centre of gravity to the ground or surface the object or person is on. It is the direction that gravity is acting upon the person or object.</a:t>
            </a:r>
            <a:endParaRPr lang="en-AU" sz="1800" dirty="0"/>
          </a:p>
        </p:txBody>
      </p:sp>
      <p:pic>
        <p:nvPicPr>
          <p:cNvPr id="4" name="Picture 3">
            <a:extLst>
              <a:ext uri="{FF2B5EF4-FFF2-40B4-BE49-F238E27FC236}">
                <a16:creationId xmlns:a16="http://schemas.microsoft.com/office/drawing/2014/main" id="{48D602CD-96AF-F7F1-DC2D-2B4F8BB05DD7}"/>
              </a:ext>
              <a:ext uri="{C183D7F6-B498-43B3-948B-1728B52AA6E4}">
                <adec:decorative xmlns:adec="http://schemas.microsoft.com/office/drawing/2017/decorative" val="1"/>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440744" y="2826328"/>
            <a:ext cx="2403256" cy="3465372"/>
          </a:xfrm>
          <a:prstGeom prst="rect">
            <a:avLst/>
          </a:prstGeom>
        </p:spPr>
      </p:pic>
      <p:sp>
        <p:nvSpPr>
          <p:cNvPr id="2" name="Slide Number Placeholder 1">
            <a:extLst>
              <a:ext uri="{FF2B5EF4-FFF2-40B4-BE49-F238E27FC236}">
                <a16:creationId xmlns:a16="http://schemas.microsoft.com/office/drawing/2014/main" id="{792DF9AA-DB65-A7DB-1E2E-26F48558AA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67638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D5629-42C2-E36C-EF79-668FC118352D}"/>
              </a:ext>
            </a:extLst>
          </p:cNvPr>
          <p:cNvSpPr>
            <a:spLocks noGrp="1"/>
          </p:cNvSpPr>
          <p:nvPr>
            <p:ph type="title"/>
          </p:nvPr>
        </p:nvSpPr>
        <p:spPr>
          <a:xfrm>
            <a:off x="360000" y="360000"/>
            <a:ext cx="5736000" cy="545601"/>
          </a:xfrm>
        </p:spPr>
        <p:txBody>
          <a:bodyPr/>
          <a:lstStyle/>
          <a:p>
            <a:r>
              <a:rPr lang="en-AU" dirty="0">
                <a:latin typeface="+mj-lt"/>
              </a:rPr>
              <a:t>Muscles of the body</a:t>
            </a:r>
          </a:p>
        </p:txBody>
      </p:sp>
      <p:grpSp>
        <p:nvGrpSpPr>
          <p:cNvPr id="21" name="Group 20" descr="Labelled front and back view of the human muscular system.">
            <a:extLst>
              <a:ext uri="{FF2B5EF4-FFF2-40B4-BE49-F238E27FC236}">
                <a16:creationId xmlns:a16="http://schemas.microsoft.com/office/drawing/2014/main" id="{04FD339E-D9C3-CEBD-3AE7-231E2CD705D5}"/>
              </a:ext>
            </a:extLst>
          </p:cNvPr>
          <p:cNvGrpSpPr/>
          <p:nvPr/>
        </p:nvGrpSpPr>
        <p:grpSpPr>
          <a:xfrm>
            <a:off x="257967" y="1447625"/>
            <a:ext cx="6552564" cy="4336123"/>
            <a:chOff x="257967" y="1447625"/>
            <a:chExt cx="6552564" cy="4336123"/>
          </a:xfrm>
        </p:grpSpPr>
        <p:grpSp>
          <p:nvGrpSpPr>
            <p:cNvPr id="55" name="Group 54">
              <a:extLst>
                <a:ext uri="{FF2B5EF4-FFF2-40B4-BE49-F238E27FC236}">
                  <a16:creationId xmlns:a16="http://schemas.microsoft.com/office/drawing/2014/main" id="{06909A72-637B-731B-F636-19E2B3E244E4}"/>
                </a:ext>
              </a:extLst>
            </p:cNvPr>
            <p:cNvGrpSpPr/>
            <p:nvPr/>
          </p:nvGrpSpPr>
          <p:grpSpPr>
            <a:xfrm>
              <a:off x="287482" y="1447625"/>
              <a:ext cx="6475268" cy="4336123"/>
              <a:chOff x="-179488" y="0"/>
              <a:chExt cx="6410863" cy="4236085"/>
            </a:xfrm>
          </p:grpSpPr>
          <p:pic>
            <p:nvPicPr>
              <p:cNvPr id="56" name="Graphic 5" descr="Image of the front and back of the muscular system.&#10;">
                <a:extLst>
                  <a:ext uri="{FF2B5EF4-FFF2-40B4-BE49-F238E27FC236}">
                    <a16:creationId xmlns:a16="http://schemas.microsoft.com/office/drawing/2014/main" id="{B7CB4567-1A88-67B2-AA9D-8E5A65C818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253" y="0"/>
                <a:ext cx="4862195" cy="4236085"/>
              </a:xfrm>
              <a:prstGeom prst="rect">
                <a:avLst/>
              </a:prstGeom>
            </p:spPr>
          </p:pic>
          <p:grpSp>
            <p:nvGrpSpPr>
              <p:cNvPr id="57" name="Group 56">
                <a:extLst>
                  <a:ext uri="{FF2B5EF4-FFF2-40B4-BE49-F238E27FC236}">
                    <a16:creationId xmlns:a16="http://schemas.microsoft.com/office/drawing/2014/main" id="{2ABB3714-6C25-D7DE-213F-8162E0664052}"/>
                  </a:ext>
                </a:extLst>
              </p:cNvPr>
              <p:cNvGrpSpPr/>
              <p:nvPr/>
            </p:nvGrpSpPr>
            <p:grpSpPr>
              <a:xfrm>
                <a:off x="-179488" y="389598"/>
                <a:ext cx="6410863" cy="3344666"/>
                <a:chOff x="-179504" y="-44390"/>
                <a:chExt cx="6411440" cy="3344666"/>
              </a:xfrm>
            </p:grpSpPr>
            <p:sp>
              <p:nvSpPr>
                <p:cNvPr id="58" name="Text Box 2">
                  <a:extLst>
                    <a:ext uri="{FF2B5EF4-FFF2-40B4-BE49-F238E27FC236}">
                      <a16:creationId xmlns:a16="http://schemas.microsoft.com/office/drawing/2014/main" id="{32263C20-7859-F23B-B8AB-351DC8ABC267}"/>
                    </a:ext>
                  </a:extLst>
                </p:cNvPr>
                <p:cNvSpPr txBox="1">
                  <a:spLocks noChangeArrowheads="1"/>
                </p:cNvSpPr>
                <p:nvPr/>
              </p:nvSpPr>
              <p:spPr bwMode="auto">
                <a:xfrm>
                  <a:off x="2675386" y="1064225"/>
                  <a:ext cx="866633" cy="48653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latin typeface="Arial" panose="020B0604020202020204" pitchFamily="34" charset="0"/>
                      <a:ea typeface="Calibri" panose="020F0502020204030204" pitchFamily="34" charset="0"/>
                    </a:rPr>
                    <a:t> </a:t>
                  </a:r>
                  <a:endParaRPr lang="en-AU" sz="1100">
                    <a:effectLst/>
                    <a:latin typeface="Arial" panose="020B0604020202020204" pitchFamily="34" charset="0"/>
                    <a:ea typeface="Calibri" panose="020F0502020204030204" pitchFamily="34" charset="0"/>
                  </a:endParaRPr>
                </a:p>
              </p:txBody>
            </p:sp>
            <p:grpSp>
              <p:nvGrpSpPr>
                <p:cNvPr id="59" name="Group 58">
                  <a:extLst>
                    <a:ext uri="{FF2B5EF4-FFF2-40B4-BE49-F238E27FC236}">
                      <a16:creationId xmlns:a16="http://schemas.microsoft.com/office/drawing/2014/main" id="{1512B408-75C8-FC66-C9D8-FCF777D0E1F5}"/>
                    </a:ext>
                  </a:extLst>
                </p:cNvPr>
                <p:cNvGrpSpPr/>
                <p:nvPr/>
              </p:nvGrpSpPr>
              <p:grpSpPr>
                <a:xfrm>
                  <a:off x="-179504" y="-44390"/>
                  <a:ext cx="6411440" cy="3344666"/>
                  <a:chOff x="-179504" y="-44390"/>
                  <a:chExt cx="6411440" cy="3344666"/>
                </a:xfrm>
              </p:grpSpPr>
              <p:grpSp>
                <p:nvGrpSpPr>
                  <p:cNvPr id="60" name="Group 59">
                    <a:extLst>
                      <a:ext uri="{FF2B5EF4-FFF2-40B4-BE49-F238E27FC236}">
                        <a16:creationId xmlns:a16="http://schemas.microsoft.com/office/drawing/2014/main" id="{165FCDD3-F75C-FCE7-3D74-F9C2470D8C33}"/>
                      </a:ext>
                    </a:extLst>
                  </p:cNvPr>
                  <p:cNvGrpSpPr/>
                  <p:nvPr/>
                </p:nvGrpSpPr>
                <p:grpSpPr>
                  <a:xfrm>
                    <a:off x="-82962" y="-44390"/>
                    <a:ext cx="6158500" cy="3278507"/>
                    <a:chOff x="-82962" y="-44390"/>
                    <a:chExt cx="6158500" cy="3278507"/>
                  </a:xfrm>
                </p:grpSpPr>
                <p:cxnSp>
                  <p:nvCxnSpPr>
                    <p:cNvPr id="66" name="Straight Connector 65">
                      <a:extLst>
                        <a:ext uri="{FF2B5EF4-FFF2-40B4-BE49-F238E27FC236}">
                          <a16:creationId xmlns:a16="http://schemas.microsoft.com/office/drawing/2014/main" id="{0FFE8476-BC7B-9C85-F749-2AA49396155F}"/>
                        </a:ext>
                      </a:extLst>
                    </p:cNvPr>
                    <p:cNvCxnSpPr/>
                    <p:nvPr/>
                  </p:nvCxnSpPr>
                  <p:spPr>
                    <a:xfrm>
                      <a:off x="3532340" y="1269304"/>
                      <a:ext cx="495678" cy="652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C0486C-0A20-B3D7-07AF-0F8863226D1F}"/>
                        </a:ext>
                      </a:extLst>
                    </p:cNvPr>
                    <p:cNvCxnSpPr/>
                    <p:nvPr/>
                  </p:nvCxnSpPr>
                  <p:spPr>
                    <a:xfrm flipV="1">
                      <a:off x="4413337" y="338202"/>
                      <a:ext cx="621030" cy="247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2150EAC-62EE-0FA5-7B35-7BA02651377E}"/>
                        </a:ext>
                      </a:extLst>
                    </p:cNvPr>
                    <p:cNvCxnSpPr/>
                    <p:nvPr/>
                  </p:nvCxnSpPr>
                  <p:spPr>
                    <a:xfrm flipH="1">
                      <a:off x="876822" y="2229632"/>
                      <a:ext cx="663859" cy="97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3D1C270-EDF1-CA9A-A998-99A04E0D388B}"/>
                        </a:ext>
                      </a:extLst>
                    </p:cNvPr>
                    <p:cNvCxnSpPr/>
                    <p:nvPr/>
                  </p:nvCxnSpPr>
                  <p:spPr>
                    <a:xfrm flipH="1" flipV="1">
                      <a:off x="4513545" y="2121074"/>
                      <a:ext cx="665979" cy="101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DF5D8C7-6791-F43E-D3AB-E0B1C0C785FA}"/>
                        </a:ext>
                      </a:extLst>
                    </p:cNvPr>
                    <p:cNvCxnSpPr/>
                    <p:nvPr/>
                  </p:nvCxnSpPr>
                  <p:spPr>
                    <a:xfrm>
                      <a:off x="893523" y="2868460"/>
                      <a:ext cx="662427" cy="38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 name="Text Box 2">
                      <a:extLst>
                        <a:ext uri="{FF2B5EF4-FFF2-40B4-BE49-F238E27FC236}">
                          <a16:creationId xmlns:a16="http://schemas.microsoft.com/office/drawing/2014/main" id="{C06FA4C9-87B7-3CDA-5B80-7FB824F6EC5A}"/>
                        </a:ext>
                      </a:extLst>
                    </p:cNvPr>
                    <p:cNvSpPr txBox="1">
                      <a:spLocks noChangeArrowheads="1"/>
                    </p:cNvSpPr>
                    <p:nvPr/>
                  </p:nvSpPr>
                  <p:spPr bwMode="auto">
                    <a:xfrm>
                      <a:off x="2647113" y="-44390"/>
                      <a:ext cx="910486" cy="290002"/>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72" name="Straight Connector 71">
                      <a:extLst>
                        <a:ext uri="{FF2B5EF4-FFF2-40B4-BE49-F238E27FC236}">
                          <a16:creationId xmlns:a16="http://schemas.microsoft.com/office/drawing/2014/main" id="{764F2787-5B69-49C3-1FF4-AE72D1645BDD}"/>
                        </a:ext>
                      </a:extLst>
                    </p:cNvPr>
                    <p:cNvCxnSpPr/>
                    <p:nvPr/>
                  </p:nvCxnSpPr>
                  <p:spPr>
                    <a:xfrm flipV="1">
                      <a:off x="1991638" y="246345"/>
                      <a:ext cx="649265" cy="555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2DE35A8-62B0-993D-90AA-6CE28077131E}"/>
                        </a:ext>
                      </a:extLst>
                    </p:cNvPr>
                    <p:cNvCxnSpPr/>
                    <p:nvPr/>
                  </p:nvCxnSpPr>
                  <p:spPr>
                    <a:xfrm flipH="1" flipV="1">
                      <a:off x="3515638" y="246345"/>
                      <a:ext cx="640715" cy="1314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Text Box 2">
                      <a:extLst>
                        <a:ext uri="{FF2B5EF4-FFF2-40B4-BE49-F238E27FC236}">
                          <a16:creationId xmlns:a16="http://schemas.microsoft.com/office/drawing/2014/main" id="{0FA54A24-9F71-D6A6-A3CE-0B5478E27071}"/>
                        </a:ext>
                      </a:extLst>
                    </p:cNvPr>
                    <p:cNvSpPr txBox="1">
                      <a:spLocks noChangeArrowheads="1"/>
                    </p:cNvSpPr>
                    <p:nvPr/>
                  </p:nvSpPr>
                  <p:spPr bwMode="auto">
                    <a:xfrm>
                      <a:off x="2647140" y="308941"/>
                      <a:ext cx="864870" cy="256795"/>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75" name="Straight Connector 74">
                      <a:extLst>
                        <a:ext uri="{FF2B5EF4-FFF2-40B4-BE49-F238E27FC236}">
                          <a16:creationId xmlns:a16="http://schemas.microsoft.com/office/drawing/2014/main" id="{0F4C3800-3275-01FD-302D-349A50F63ED4}"/>
                        </a:ext>
                      </a:extLst>
                    </p:cNvPr>
                    <p:cNvCxnSpPr/>
                    <p:nvPr/>
                  </p:nvCxnSpPr>
                  <p:spPr>
                    <a:xfrm flipV="1">
                      <a:off x="2304789" y="534443"/>
                      <a:ext cx="342505" cy="2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AFB49D5-61CE-FC96-D0EE-23931E584D60}"/>
                        </a:ext>
                      </a:extLst>
                    </p:cNvPr>
                    <p:cNvCxnSpPr/>
                    <p:nvPr/>
                  </p:nvCxnSpPr>
                  <p:spPr>
                    <a:xfrm flipH="1" flipV="1">
                      <a:off x="3515638" y="534443"/>
                      <a:ext cx="311603" cy="134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7" name="Text Box 2">
                      <a:extLst>
                        <a:ext uri="{FF2B5EF4-FFF2-40B4-BE49-F238E27FC236}">
                          <a16:creationId xmlns:a16="http://schemas.microsoft.com/office/drawing/2014/main" id="{F6DE8688-9E6A-6431-89AF-0D449568296D}"/>
                        </a:ext>
                      </a:extLst>
                    </p:cNvPr>
                    <p:cNvSpPr txBox="1">
                      <a:spLocks noChangeArrowheads="1"/>
                    </p:cNvSpPr>
                    <p:nvPr/>
                  </p:nvSpPr>
                  <p:spPr bwMode="auto">
                    <a:xfrm>
                      <a:off x="-71943" y="555232"/>
                      <a:ext cx="908313" cy="28244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latin typeface="Public Sans" pitchFamily="2" charset="0"/>
                          <a:ea typeface="Calibri" panose="020F0502020204030204" pitchFamily="34" charset="0"/>
                        </a:rPr>
                        <a:t> </a:t>
                      </a:r>
                      <a:endParaRPr lang="en-AU" sz="1100">
                        <a:effectLst/>
                        <a:latin typeface="Arial" panose="020B0604020202020204" pitchFamily="34" charset="0"/>
                        <a:ea typeface="Calibri" panose="020F0502020204030204" pitchFamily="34" charset="0"/>
                      </a:endParaRPr>
                    </a:p>
                  </p:txBody>
                </p:sp>
                <p:cxnSp>
                  <p:nvCxnSpPr>
                    <p:cNvPr id="78" name="Straight Connector 77">
                      <a:extLst>
                        <a:ext uri="{FF2B5EF4-FFF2-40B4-BE49-F238E27FC236}">
                          <a16:creationId xmlns:a16="http://schemas.microsoft.com/office/drawing/2014/main" id="{3AD3CC86-A1B3-1E9B-77F0-DA536056F876}"/>
                        </a:ext>
                      </a:extLst>
                    </p:cNvPr>
                    <p:cNvCxnSpPr/>
                    <p:nvPr/>
                  </p:nvCxnSpPr>
                  <p:spPr>
                    <a:xfrm flipV="1">
                      <a:off x="830893" y="643002"/>
                      <a:ext cx="657364" cy="52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C97CF88-F883-00D8-BD81-EC1189785FEF}"/>
                        </a:ext>
                      </a:extLst>
                    </p:cNvPr>
                    <p:cNvCxnSpPr/>
                    <p:nvPr/>
                  </p:nvCxnSpPr>
                  <p:spPr>
                    <a:xfrm flipV="1">
                      <a:off x="826718" y="1093939"/>
                      <a:ext cx="844236" cy="157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487BD4-8A0E-02F8-78B4-83F609A9DED4}"/>
                        </a:ext>
                      </a:extLst>
                    </p:cNvPr>
                    <p:cNvCxnSpPr/>
                    <p:nvPr/>
                  </p:nvCxnSpPr>
                  <p:spPr>
                    <a:xfrm>
                      <a:off x="2068621" y="1256778"/>
                      <a:ext cx="59367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 Box 2">
                      <a:extLst>
                        <a:ext uri="{FF2B5EF4-FFF2-40B4-BE49-F238E27FC236}">
                          <a16:creationId xmlns:a16="http://schemas.microsoft.com/office/drawing/2014/main" id="{084E4DA4-01A7-1908-B61E-AA19E2D341E7}"/>
                        </a:ext>
                      </a:extLst>
                    </p:cNvPr>
                    <p:cNvSpPr txBox="1">
                      <a:spLocks noChangeArrowheads="1"/>
                    </p:cNvSpPr>
                    <p:nvPr/>
                  </p:nvSpPr>
                  <p:spPr bwMode="auto">
                    <a:xfrm>
                      <a:off x="-82962" y="989429"/>
                      <a:ext cx="910912" cy="443651"/>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sp>
                  <p:nvSpPr>
                    <p:cNvPr id="82" name="Text Box 2">
                      <a:extLst>
                        <a:ext uri="{FF2B5EF4-FFF2-40B4-BE49-F238E27FC236}">
                          <a16:creationId xmlns:a16="http://schemas.microsoft.com/office/drawing/2014/main" id="{E39250F7-8567-8C67-1895-725ABE16F95E}"/>
                        </a:ext>
                      </a:extLst>
                    </p:cNvPr>
                    <p:cNvSpPr txBox="1">
                      <a:spLocks noChangeArrowheads="1"/>
                    </p:cNvSpPr>
                    <p:nvPr/>
                  </p:nvSpPr>
                  <p:spPr bwMode="auto">
                    <a:xfrm>
                      <a:off x="2647140" y="609552"/>
                      <a:ext cx="866633" cy="345781"/>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83" name="Straight Connector 82">
                      <a:extLst>
                        <a:ext uri="{FF2B5EF4-FFF2-40B4-BE49-F238E27FC236}">
                          <a16:creationId xmlns:a16="http://schemas.microsoft.com/office/drawing/2014/main" id="{47B17EEE-4E0C-70A5-F754-72A54415D57C}"/>
                        </a:ext>
                      </a:extLst>
                    </p:cNvPr>
                    <p:cNvCxnSpPr/>
                    <p:nvPr/>
                  </p:nvCxnSpPr>
                  <p:spPr>
                    <a:xfrm>
                      <a:off x="2313140" y="772438"/>
                      <a:ext cx="335040" cy="733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 name="Text Box 2">
                      <a:extLst>
                        <a:ext uri="{FF2B5EF4-FFF2-40B4-BE49-F238E27FC236}">
                          <a16:creationId xmlns:a16="http://schemas.microsoft.com/office/drawing/2014/main" id="{3DE6525B-328D-B703-F772-462000477F31}"/>
                        </a:ext>
                      </a:extLst>
                    </p:cNvPr>
                    <p:cNvSpPr txBox="1">
                      <a:spLocks noChangeArrowheads="1"/>
                    </p:cNvSpPr>
                    <p:nvPr/>
                  </p:nvSpPr>
                  <p:spPr bwMode="auto">
                    <a:xfrm>
                      <a:off x="5022442" y="772385"/>
                      <a:ext cx="828040" cy="29191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85" name="Straight Connector 84">
                      <a:extLst>
                        <a:ext uri="{FF2B5EF4-FFF2-40B4-BE49-F238E27FC236}">
                          <a16:creationId xmlns:a16="http://schemas.microsoft.com/office/drawing/2014/main" id="{CBC97B6A-E1BD-68A8-3CAD-8C84EF8B7C11}"/>
                        </a:ext>
                      </a:extLst>
                    </p:cNvPr>
                    <p:cNvCxnSpPr/>
                    <p:nvPr/>
                  </p:nvCxnSpPr>
                  <p:spPr>
                    <a:xfrm flipH="1" flipV="1">
                      <a:off x="4839222" y="943627"/>
                      <a:ext cx="1828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Text Box 2">
                      <a:extLst>
                        <a:ext uri="{FF2B5EF4-FFF2-40B4-BE49-F238E27FC236}">
                          <a16:creationId xmlns:a16="http://schemas.microsoft.com/office/drawing/2014/main" id="{789DC7C4-01C1-13CC-05D7-1810230E8ECD}"/>
                        </a:ext>
                      </a:extLst>
                    </p:cNvPr>
                    <p:cNvSpPr txBox="1">
                      <a:spLocks noChangeArrowheads="1"/>
                    </p:cNvSpPr>
                    <p:nvPr/>
                  </p:nvSpPr>
                  <p:spPr bwMode="auto">
                    <a:xfrm>
                      <a:off x="5109862" y="1114609"/>
                      <a:ext cx="965676" cy="487605"/>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87" name="Straight Connector 86">
                      <a:extLst>
                        <a:ext uri="{FF2B5EF4-FFF2-40B4-BE49-F238E27FC236}">
                          <a16:creationId xmlns:a16="http://schemas.microsoft.com/office/drawing/2014/main" id="{F47AC4C3-EE93-DA25-967F-7DE98F337320}"/>
                        </a:ext>
                      </a:extLst>
                    </p:cNvPr>
                    <p:cNvCxnSpPr/>
                    <p:nvPr/>
                  </p:nvCxnSpPr>
                  <p:spPr>
                    <a:xfrm flipH="1" flipV="1">
                      <a:off x="4551123" y="1194148"/>
                      <a:ext cx="5562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8" name="Text Box 2">
                      <a:extLst>
                        <a:ext uri="{FF2B5EF4-FFF2-40B4-BE49-F238E27FC236}">
                          <a16:creationId xmlns:a16="http://schemas.microsoft.com/office/drawing/2014/main" id="{A93F680A-1CD9-10BD-B1FF-47B76798657F}"/>
                        </a:ext>
                      </a:extLst>
                    </p:cNvPr>
                    <p:cNvSpPr txBox="1">
                      <a:spLocks noChangeArrowheads="1"/>
                    </p:cNvSpPr>
                    <p:nvPr/>
                  </p:nvSpPr>
                  <p:spPr bwMode="auto">
                    <a:xfrm>
                      <a:off x="2691774" y="1776926"/>
                      <a:ext cx="828040" cy="434256"/>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89" name="Straight Connector 88">
                      <a:extLst>
                        <a:ext uri="{FF2B5EF4-FFF2-40B4-BE49-F238E27FC236}">
                          <a16:creationId xmlns:a16="http://schemas.microsoft.com/office/drawing/2014/main" id="{C756E918-0994-AE55-237B-05A36DA1C7EA}"/>
                        </a:ext>
                      </a:extLst>
                    </p:cNvPr>
                    <p:cNvCxnSpPr/>
                    <p:nvPr/>
                  </p:nvCxnSpPr>
                  <p:spPr>
                    <a:xfrm flipH="1">
                      <a:off x="3532104" y="1712382"/>
                      <a:ext cx="523985" cy="1160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 name="Text Box 2">
                      <a:extLst>
                        <a:ext uri="{FF2B5EF4-FFF2-40B4-BE49-F238E27FC236}">
                          <a16:creationId xmlns:a16="http://schemas.microsoft.com/office/drawing/2014/main" id="{1BAF4437-917E-A653-2B81-826BDEADD7A7}"/>
                        </a:ext>
                      </a:extLst>
                    </p:cNvPr>
                    <p:cNvSpPr txBox="1">
                      <a:spLocks noChangeArrowheads="1"/>
                    </p:cNvSpPr>
                    <p:nvPr/>
                  </p:nvSpPr>
                  <p:spPr bwMode="auto">
                    <a:xfrm>
                      <a:off x="2440047" y="2439578"/>
                      <a:ext cx="1311283" cy="41111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91" name="Straight Connector 90">
                      <a:extLst>
                        <a:ext uri="{FF2B5EF4-FFF2-40B4-BE49-F238E27FC236}">
                          <a16:creationId xmlns:a16="http://schemas.microsoft.com/office/drawing/2014/main" id="{0CB4A852-414F-B9E6-1A65-A4814422A3AE}"/>
                        </a:ext>
                      </a:extLst>
                    </p:cNvPr>
                    <p:cNvCxnSpPr/>
                    <p:nvPr/>
                  </p:nvCxnSpPr>
                  <p:spPr>
                    <a:xfrm flipH="1">
                      <a:off x="3751083" y="2726217"/>
                      <a:ext cx="318334" cy="521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C19538D-8CF6-F0D9-0DEF-C3CB3B0496AD}"/>
                        </a:ext>
                      </a:extLst>
                    </p:cNvPr>
                    <p:cNvCxnSpPr/>
                    <p:nvPr/>
                  </p:nvCxnSpPr>
                  <p:spPr>
                    <a:xfrm flipH="1" flipV="1">
                      <a:off x="2100176" y="2734708"/>
                      <a:ext cx="339872" cy="215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3" name="Text Box 2">
                      <a:extLst>
                        <a:ext uri="{FF2B5EF4-FFF2-40B4-BE49-F238E27FC236}">
                          <a16:creationId xmlns:a16="http://schemas.microsoft.com/office/drawing/2014/main" id="{162125CD-B531-D3D1-B4A1-1C3D3327E97C}"/>
                        </a:ext>
                      </a:extLst>
                    </p:cNvPr>
                    <p:cNvSpPr txBox="1">
                      <a:spLocks noChangeArrowheads="1"/>
                    </p:cNvSpPr>
                    <p:nvPr/>
                  </p:nvSpPr>
                  <p:spPr bwMode="auto">
                    <a:xfrm>
                      <a:off x="2688894" y="2947641"/>
                      <a:ext cx="828040" cy="286476"/>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94" name="Straight Connector 93">
                      <a:extLst>
                        <a:ext uri="{FF2B5EF4-FFF2-40B4-BE49-F238E27FC236}">
                          <a16:creationId xmlns:a16="http://schemas.microsoft.com/office/drawing/2014/main" id="{E5A3308F-A106-ED96-09A4-FE48307D5B25}"/>
                        </a:ext>
                      </a:extLst>
                    </p:cNvPr>
                    <p:cNvCxnSpPr/>
                    <p:nvPr/>
                  </p:nvCxnSpPr>
                  <p:spPr>
                    <a:xfrm flipH="1" flipV="1">
                      <a:off x="3519814" y="3073052"/>
                      <a:ext cx="5829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AED18D3-821B-2B58-8D7D-AAF2C7AA9E89}"/>
                        </a:ext>
                      </a:extLst>
                    </p:cNvPr>
                    <p:cNvCxnSpPr/>
                    <p:nvPr/>
                  </p:nvCxnSpPr>
                  <p:spPr>
                    <a:xfrm flipH="1" flipV="1">
                      <a:off x="2075145" y="3073052"/>
                      <a:ext cx="613093" cy="381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6" name="Rhomboids">
                      <a:extLst>
                        <a:ext uri="{FF2B5EF4-FFF2-40B4-BE49-F238E27FC236}">
                          <a16:creationId xmlns:a16="http://schemas.microsoft.com/office/drawing/2014/main" id="{AE2F3381-0987-0E54-2C7E-F9A09FD06A5E}"/>
                        </a:ext>
                      </a:extLst>
                    </p:cNvPr>
                    <p:cNvSpPr txBox="1">
                      <a:spLocks noChangeArrowheads="1"/>
                    </p:cNvSpPr>
                    <p:nvPr/>
                  </p:nvSpPr>
                  <p:spPr bwMode="auto">
                    <a:xfrm>
                      <a:off x="5030790" y="221236"/>
                      <a:ext cx="945918" cy="263641"/>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latin typeface="Public Sans" pitchFamily="2" charset="0"/>
                          <a:ea typeface="Calibri" panose="020F0502020204030204" pitchFamily="34" charset="0"/>
                        </a:rPr>
                        <a:t> </a:t>
                      </a:r>
                      <a:endParaRPr lang="en-AU" sz="1100">
                        <a:effectLst/>
                        <a:latin typeface="Arial" panose="020B0604020202020204" pitchFamily="34" charset="0"/>
                        <a:ea typeface="Calibri" panose="020F0502020204030204" pitchFamily="34" charset="0"/>
                      </a:endParaRPr>
                    </a:p>
                  </p:txBody>
                </p:sp>
              </p:grpSp>
              <p:sp>
                <p:nvSpPr>
                  <p:cNvPr id="61" name="Text Box 2">
                    <a:extLst>
                      <a:ext uri="{FF2B5EF4-FFF2-40B4-BE49-F238E27FC236}">
                        <a16:creationId xmlns:a16="http://schemas.microsoft.com/office/drawing/2014/main" id="{0E8769CE-BD47-743D-7587-58F338B7A1B2}"/>
                      </a:ext>
                    </a:extLst>
                  </p:cNvPr>
                  <p:cNvSpPr txBox="1">
                    <a:spLocks noChangeArrowheads="1"/>
                  </p:cNvSpPr>
                  <p:nvPr/>
                </p:nvSpPr>
                <p:spPr bwMode="auto">
                  <a:xfrm>
                    <a:off x="-179504" y="2162479"/>
                    <a:ext cx="1053310" cy="284975"/>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sp>
                <p:nvSpPr>
                  <p:cNvPr id="62" name="Text Box 2">
                    <a:extLst>
                      <a:ext uri="{FF2B5EF4-FFF2-40B4-BE49-F238E27FC236}">
                        <a16:creationId xmlns:a16="http://schemas.microsoft.com/office/drawing/2014/main" id="{4D3E8A3F-ED2A-5CDA-F842-52C603CE9EB0}"/>
                      </a:ext>
                    </a:extLst>
                  </p:cNvPr>
                  <p:cNvSpPr txBox="1">
                    <a:spLocks noChangeArrowheads="1"/>
                  </p:cNvSpPr>
                  <p:nvPr/>
                </p:nvSpPr>
                <p:spPr bwMode="auto">
                  <a:xfrm>
                    <a:off x="5172652" y="2087223"/>
                    <a:ext cx="1059284" cy="300667"/>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sp>
                <p:nvSpPr>
                  <p:cNvPr id="63" name="Text Box 2">
                    <a:extLst>
                      <a:ext uri="{FF2B5EF4-FFF2-40B4-BE49-F238E27FC236}">
                        <a16:creationId xmlns:a16="http://schemas.microsoft.com/office/drawing/2014/main" id="{57B078F6-025E-ABFD-36DB-21B3CFB518B7}"/>
                      </a:ext>
                    </a:extLst>
                  </p:cNvPr>
                  <p:cNvSpPr txBox="1">
                    <a:spLocks noChangeArrowheads="1"/>
                  </p:cNvSpPr>
                  <p:nvPr/>
                </p:nvSpPr>
                <p:spPr bwMode="auto">
                  <a:xfrm>
                    <a:off x="-179504" y="2763648"/>
                    <a:ext cx="1070106" cy="536628"/>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sp>
                <p:nvSpPr>
                  <p:cNvPr id="64" name="Text Box 2">
                    <a:extLst>
                      <a:ext uri="{FF2B5EF4-FFF2-40B4-BE49-F238E27FC236}">
                        <a16:creationId xmlns:a16="http://schemas.microsoft.com/office/drawing/2014/main" id="{856E6265-1379-E6AE-6230-AE8FAF9F9AB5}"/>
                      </a:ext>
                    </a:extLst>
                  </p:cNvPr>
                  <p:cNvSpPr txBox="1">
                    <a:spLocks noChangeArrowheads="1"/>
                  </p:cNvSpPr>
                  <p:nvPr/>
                </p:nvSpPr>
                <p:spPr bwMode="auto">
                  <a:xfrm>
                    <a:off x="-101432" y="1644309"/>
                    <a:ext cx="928067" cy="332710"/>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100">
                        <a:effectLst/>
                        <a:latin typeface="Arial" panose="020B0604020202020204" pitchFamily="34" charset="0"/>
                        <a:ea typeface="Calibri" panose="020F0502020204030204" pitchFamily="34" charset="0"/>
                      </a:rPr>
                      <a:t> </a:t>
                    </a:r>
                  </a:p>
                </p:txBody>
              </p:sp>
              <p:cxnSp>
                <p:nvCxnSpPr>
                  <p:cNvPr id="65" name="Straight Connector 64">
                    <a:extLst>
                      <a:ext uri="{FF2B5EF4-FFF2-40B4-BE49-F238E27FC236}">
                        <a16:creationId xmlns:a16="http://schemas.microsoft.com/office/drawing/2014/main" id="{987A0531-FEE2-82D2-53A0-C333CE8E9295}"/>
                      </a:ext>
                    </a:extLst>
                  </p:cNvPr>
                  <p:cNvCxnSpPr/>
                  <p:nvPr/>
                </p:nvCxnSpPr>
                <p:spPr>
                  <a:xfrm flipH="1">
                    <a:off x="844431" y="1702495"/>
                    <a:ext cx="712727" cy="9983"/>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sp>
          <p:nvSpPr>
            <p:cNvPr id="7" name="Text Box 2">
              <a:extLst>
                <a:ext uri="{FF2B5EF4-FFF2-40B4-BE49-F238E27FC236}">
                  <a16:creationId xmlns:a16="http://schemas.microsoft.com/office/drawing/2014/main" id="{D4896523-32D6-24CF-D5C0-C22DCFECC715}"/>
                </a:ext>
              </a:extLst>
            </p:cNvPr>
            <p:cNvSpPr txBox="1">
              <a:spLocks noChangeArrowheads="1"/>
            </p:cNvSpPr>
            <p:nvPr/>
          </p:nvSpPr>
          <p:spPr bwMode="auto">
            <a:xfrm>
              <a:off x="374544" y="2445995"/>
              <a:ext cx="968260" cy="308757"/>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Pectorals</a:t>
              </a:r>
              <a:endParaRPr lang="en-AU" sz="1100">
                <a:effectLst/>
                <a:ea typeface="Aptos" panose="020B0004020202020204" pitchFamily="34" charset="0"/>
              </a:endParaRPr>
            </a:p>
          </p:txBody>
        </p:sp>
        <p:sp>
          <p:nvSpPr>
            <p:cNvPr id="8" name="Text Box 2">
              <a:extLst>
                <a:ext uri="{FF2B5EF4-FFF2-40B4-BE49-F238E27FC236}">
                  <a16:creationId xmlns:a16="http://schemas.microsoft.com/office/drawing/2014/main" id="{5CB4C4D1-8B31-05AC-816A-4BC6B90AEBCE}"/>
                </a:ext>
              </a:extLst>
            </p:cNvPr>
            <p:cNvSpPr txBox="1">
              <a:spLocks noChangeArrowheads="1"/>
            </p:cNvSpPr>
            <p:nvPr/>
          </p:nvSpPr>
          <p:spPr bwMode="auto">
            <a:xfrm>
              <a:off x="371774" y="2862449"/>
              <a:ext cx="971030" cy="61362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Rectus abdominis</a:t>
              </a:r>
              <a:endParaRPr lang="en-AU" sz="1100">
                <a:effectLst/>
                <a:ea typeface="Aptos" panose="020B0004020202020204" pitchFamily="34" charset="0"/>
              </a:endParaRPr>
            </a:p>
          </p:txBody>
        </p:sp>
        <p:sp>
          <p:nvSpPr>
            <p:cNvPr id="20" name="Text Box 2">
              <a:extLst>
                <a:ext uri="{FF2B5EF4-FFF2-40B4-BE49-F238E27FC236}">
                  <a16:creationId xmlns:a16="http://schemas.microsoft.com/office/drawing/2014/main" id="{D4F4E5FF-9A7B-4C2D-1324-D23CA48084CC}"/>
                </a:ext>
              </a:extLst>
            </p:cNvPr>
            <p:cNvSpPr txBox="1">
              <a:spLocks noChangeArrowheads="1"/>
            </p:cNvSpPr>
            <p:nvPr/>
          </p:nvSpPr>
          <p:spPr bwMode="auto">
            <a:xfrm>
              <a:off x="360133" y="3560333"/>
              <a:ext cx="989317" cy="363705"/>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Sartorius</a:t>
              </a:r>
              <a:endParaRPr lang="en-AU" sz="1100">
                <a:effectLst/>
                <a:ea typeface="Aptos" panose="020B0004020202020204" pitchFamily="34" charset="0"/>
              </a:endParaRPr>
            </a:p>
            <a:p>
              <a:pPr>
                <a:lnSpc>
                  <a:spcPct val="150000"/>
                </a:lnSpc>
                <a:spcBef>
                  <a:spcPts val="1200"/>
                </a:spcBef>
                <a:spcAft>
                  <a:spcPts val="600"/>
                </a:spcAft>
              </a:pPr>
              <a:r>
                <a:rPr lang="en-AU" sz="1100">
                  <a:effectLst/>
                  <a:ea typeface="Aptos" panose="020B0004020202020204" pitchFamily="34" charset="0"/>
                </a:rPr>
                <a:t> </a:t>
              </a:r>
            </a:p>
          </p:txBody>
        </p:sp>
        <p:sp>
          <p:nvSpPr>
            <p:cNvPr id="17" name="Text Box 2">
              <a:extLst>
                <a:ext uri="{FF2B5EF4-FFF2-40B4-BE49-F238E27FC236}">
                  <a16:creationId xmlns:a16="http://schemas.microsoft.com/office/drawing/2014/main" id="{A2D1DAF7-6CBB-6109-1DD3-6F189CDBD838}"/>
                </a:ext>
              </a:extLst>
            </p:cNvPr>
            <p:cNvSpPr txBox="1">
              <a:spLocks noChangeArrowheads="1"/>
            </p:cNvSpPr>
            <p:nvPr/>
          </p:nvSpPr>
          <p:spPr bwMode="auto">
            <a:xfrm>
              <a:off x="257967" y="4097016"/>
              <a:ext cx="1122826" cy="311523"/>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Quadriceps</a:t>
              </a:r>
              <a:endParaRPr lang="en-AU" sz="1100">
                <a:effectLst/>
                <a:ea typeface="Aptos" panose="020B0004020202020204" pitchFamily="34" charset="0"/>
              </a:endParaRPr>
            </a:p>
          </p:txBody>
        </p:sp>
        <p:sp>
          <p:nvSpPr>
            <p:cNvPr id="19" name="Text Box 2">
              <a:extLst>
                <a:ext uri="{FF2B5EF4-FFF2-40B4-BE49-F238E27FC236}">
                  <a16:creationId xmlns:a16="http://schemas.microsoft.com/office/drawing/2014/main" id="{EF139967-3AC7-9857-A447-DF3C9A1DB8EB}"/>
                </a:ext>
              </a:extLst>
            </p:cNvPr>
            <p:cNvSpPr txBox="1">
              <a:spLocks noChangeArrowheads="1"/>
            </p:cNvSpPr>
            <p:nvPr/>
          </p:nvSpPr>
          <p:spPr bwMode="auto">
            <a:xfrm>
              <a:off x="257967" y="4693736"/>
              <a:ext cx="1140730" cy="586620"/>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Tibialis anterior</a:t>
              </a:r>
              <a:endParaRPr lang="en-AU" sz="1100">
                <a:effectLst/>
                <a:ea typeface="Aptos" panose="020B0004020202020204" pitchFamily="34" charset="0"/>
              </a:endParaRPr>
            </a:p>
          </p:txBody>
        </p:sp>
        <p:sp>
          <p:nvSpPr>
            <p:cNvPr id="4" name="Text Box 2">
              <a:extLst>
                <a:ext uri="{FF2B5EF4-FFF2-40B4-BE49-F238E27FC236}">
                  <a16:creationId xmlns:a16="http://schemas.microsoft.com/office/drawing/2014/main" id="{A517A5FE-FF70-83A1-C36E-E90ACFDA01D0}"/>
                </a:ext>
              </a:extLst>
            </p:cNvPr>
            <p:cNvSpPr txBox="1">
              <a:spLocks noChangeArrowheads="1"/>
            </p:cNvSpPr>
            <p:nvPr/>
          </p:nvSpPr>
          <p:spPr bwMode="auto">
            <a:xfrm>
              <a:off x="3123135" y="1821357"/>
              <a:ext cx="970576" cy="317019"/>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Trapezius</a:t>
              </a:r>
              <a:endParaRPr lang="en-AU" sz="1100">
                <a:effectLst/>
                <a:ea typeface="Aptos" panose="020B0004020202020204" pitchFamily="34" charset="0"/>
              </a:endParaRPr>
            </a:p>
          </p:txBody>
        </p:sp>
        <p:sp>
          <p:nvSpPr>
            <p:cNvPr id="5" name="Text Box 2">
              <a:extLst>
                <a:ext uri="{FF2B5EF4-FFF2-40B4-BE49-F238E27FC236}">
                  <a16:creationId xmlns:a16="http://schemas.microsoft.com/office/drawing/2014/main" id="{98879D9A-137A-1936-F1E7-2E1204D39288}"/>
                </a:ext>
              </a:extLst>
            </p:cNvPr>
            <p:cNvSpPr txBox="1">
              <a:spLocks noChangeArrowheads="1"/>
            </p:cNvSpPr>
            <p:nvPr/>
          </p:nvSpPr>
          <p:spPr bwMode="auto">
            <a:xfrm>
              <a:off x="3124641" y="2138032"/>
              <a:ext cx="921949" cy="327946"/>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Deltoids</a:t>
              </a:r>
              <a:endParaRPr lang="en-AU" sz="1100">
                <a:effectLst/>
                <a:ea typeface="Aptos" panose="020B0004020202020204" pitchFamily="34" charset="0"/>
              </a:endParaRPr>
            </a:p>
            <a:p>
              <a:pPr>
                <a:lnSpc>
                  <a:spcPct val="150000"/>
                </a:lnSpc>
                <a:spcBef>
                  <a:spcPts val="1200"/>
                </a:spcBef>
                <a:spcAft>
                  <a:spcPts val="600"/>
                </a:spcAft>
              </a:pPr>
              <a:r>
                <a:rPr lang="en-AU" sz="1100">
                  <a:effectLst/>
                  <a:ea typeface="Aptos" panose="020B0004020202020204" pitchFamily="34" charset="0"/>
                </a:rPr>
                <a:t> </a:t>
              </a:r>
            </a:p>
          </p:txBody>
        </p:sp>
        <p:sp>
          <p:nvSpPr>
            <p:cNvPr id="9" name="Text Box 2">
              <a:extLst>
                <a:ext uri="{FF2B5EF4-FFF2-40B4-BE49-F238E27FC236}">
                  <a16:creationId xmlns:a16="http://schemas.microsoft.com/office/drawing/2014/main" id="{0E70A8F7-F034-2EE1-3ECF-ED4E3657D509}"/>
                </a:ext>
              </a:extLst>
            </p:cNvPr>
            <p:cNvSpPr txBox="1">
              <a:spLocks noChangeArrowheads="1"/>
            </p:cNvSpPr>
            <p:nvPr/>
          </p:nvSpPr>
          <p:spPr bwMode="auto">
            <a:xfrm>
              <a:off x="3123700" y="2518564"/>
              <a:ext cx="923829" cy="37799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Biceps</a:t>
              </a:r>
              <a:endParaRPr lang="en-AU" sz="1100">
                <a:effectLst/>
                <a:ea typeface="Aptos" panose="020B0004020202020204" pitchFamily="34" charset="0"/>
              </a:endParaRPr>
            </a:p>
          </p:txBody>
        </p:sp>
        <p:sp>
          <p:nvSpPr>
            <p:cNvPr id="3" name="Text Box 2">
              <a:extLst>
                <a:ext uri="{FF2B5EF4-FFF2-40B4-BE49-F238E27FC236}">
                  <a16:creationId xmlns:a16="http://schemas.microsoft.com/office/drawing/2014/main" id="{8974E4CB-B56F-2D0A-E704-2F9090166F99}"/>
                </a:ext>
              </a:extLst>
            </p:cNvPr>
            <p:cNvSpPr txBox="1">
              <a:spLocks noChangeArrowheads="1"/>
            </p:cNvSpPr>
            <p:nvPr/>
          </p:nvSpPr>
          <p:spPr bwMode="auto">
            <a:xfrm>
              <a:off x="3144243" y="2895520"/>
              <a:ext cx="923829" cy="63412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External obliques</a:t>
              </a:r>
              <a:endParaRPr lang="en-AU" sz="1100">
                <a:effectLst/>
                <a:ea typeface="Aptos" panose="020B0004020202020204" pitchFamily="34" charset="0"/>
              </a:endParaRPr>
            </a:p>
          </p:txBody>
        </p:sp>
        <p:sp>
          <p:nvSpPr>
            <p:cNvPr id="13" name="Text Box 2">
              <a:extLst>
                <a:ext uri="{FF2B5EF4-FFF2-40B4-BE49-F238E27FC236}">
                  <a16:creationId xmlns:a16="http://schemas.microsoft.com/office/drawing/2014/main" id="{02E92213-AD8B-6D7C-D0F7-161A6765AE84}"/>
                </a:ext>
              </a:extLst>
            </p:cNvPr>
            <p:cNvSpPr txBox="1">
              <a:spLocks noChangeArrowheads="1"/>
            </p:cNvSpPr>
            <p:nvPr/>
          </p:nvSpPr>
          <p:spPr bwMode="auto">
            <a:xfrm>
              <a:off x="3163365" y="3705597"/>
              <a:ext cx="882689" cy="605411"/>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Gluteus maximus</a:t>
              </a:r>
            </a:p>
          </p:txBody>
        </p:sp>
        <p:sp>
          <p:nvSpPr>
            <p:cNvPr id="14" name="Text Box 2">
              <a:extLst>
                <a:ext uri="{FF2B5EF4-FFF2-40B4-BE49-F238E27FC236}">
                  <a16:creationId xmlns:a16="http://schemas.microsoft.com/office/drawing/2014/main" id="{C637D32F-D042-5329-A4B5-5A808787F669}"/>
                </a:ext>
              </a:extLst>
            </p:cNvPr>
            <p:cNvSpPr txBox="1">
              <a:spLocks noChangeArrowheads="1"/>
            </p:cNvSpPr>
            <p:nvPr/>
          </p:nvSpPr>
          <p:spPr bwMode="auto">
            <a:xfrm>
              <a:off x="2916183" y="4379178"/>
              <a:ext cx="1397825" cy="44941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Gastrocnemius</a:t>
              </a:r>
              <a:endParaRPr lang="en-AU" sz="1100">
                <a:effectLst/>
                <a:ea typeface="Aptos" panose="020B0004020202020204" pitchFamily="34" charset="0"/>
              </a:endParaRPr>
            </a:p>
          </p:txBody>
        </p:sp>
        <p:sp>
          <p:nvSpPr>
            <p:cNvPr id="15" name="Text Box 2">
              <a:extLst>
                <a:ext uri="{FF2B5EF4-FFF2-40B4-BE49-F238E27FC236}">
                  <a16:creationId xmlns:a16="http://schemas.microsoft.com/office/drawing/2014/main" id="{1308AF93-044D-E089-5E71-DA37906ADAF2}"/>
                </a:ext>
              </a:extLst>
            </p:cNvPr>
            <p:cNvSpPr txBox="1">
              <a:spLocks noChangeArrowheads="1"/>
            </p:cNvSpPr>
            <p:nvPr/>
          </p:nvSpPr>
          <p:spPr bwMode="auto">
            <a:xfrm>
              <a:off x="3140938" y="4914382"/>
              <a:ext cx="882689" cy="31316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Soleus</a:t>
              </a:r>
              <a:endParaRPr lang="en-AU" sz="1100">
                <a:effectLst/>
                <a:ea typeface="Aptos" panose="020B0004020202020204" pitchFamily="34" charset="0"/>
              </a:endParaRPr>
            </a:p>
            <a:p>
              <a:pPr>
                <a:lnSpc>
                  <a:spcPct val="150000"/>
                </a:lnSpc>
                <a:spcBef>
                  <a:spcPts val="1200"/>
                </a:spcBef>
                <a:spcAft>
                  <a:spcPts val="600"/>
                </a:spcAft>
              </a:pPr>
              <a:r>
                <a:rPr lang="en-AU" sz="1100">
                  <a:effectLst/>
                  <a:ea typeface="Aptos" panose="020B0004020202020204" pitchFamily="34" charset="0"/>
                </a:rPr>
                <a:t> </a:t>
              </a:r>
            </a:p>
          </p:txBody>
        </p:sp>
        <p:sp>
          <p:nvSpPr>
            <p:cNvPr id="16" name="Rhomboids">
              <a:extLst>
                <a:ext uri="{FF2B5EF4-FFF2-40B4-BE49-F238E27FC236}">
                  <a16:creationId xmlns:a16="http://schemas.microsoft.com/office/drawing/2014/main" id="{E9A2DE81-3EE1-F4ED-48C8-59CF93AC7AD9}"/>
                </a:ext>
              </a:extLst>
            </p:cNvPr>
            <p:cNvSpPr txBox="1">
              <a:spLocks noChangeArrowheads="1"/>
            </p:cNvSpPr>
            <p:nvPr/>
          </p:nvSpPr>
          <p:spPr bwMode="auto">
            <a:xfrm>
              <a:off x="5531127" y="2101229"/>
              <a:ext cx="1008346" cy="288202"/>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Rhomboids</a:t>
              </a:r>
              <a:endParaRPr lang="en-AU" sz="1100">
                <a:effectLst/>
                <a:ea typeface="Aptos" panose="020B0004020202020204" pitchFamily="34" charset="0"/>
              </a:endParaRPr>
            </a:p>
          </p:txBody>
        </p:sp>
        <p:sp>
          <p:nvSpPr>
            <p:cNvPr id="10" name="Text Box 2">
              <a:extLst>
                <a:ext uri="{FF2B5EF4-FFF2-40B4-BE49-F238E27FC236}">
                  <a16:creationId xmlns:a16="http://schemas.microsoft.com/office/drawing/2014/main" id="{6CF3AD53-2E29-9FF2-BCDE-A54C3B755D42}"/>
                </a:ext>
              </a:extLst>
            </p:cNvPr>
            <p:cNvSpPr txBox="1">
              <a:spLocks noChangeArrowheads="1"/>
            </p:cNvSpPr>
            <p:nvPr/>
          </p:nvSpPr>
          <p:spPr bwMode="auto">
            <a:xfrm>
              <a:off x="5531312" y="2615176"/>
              <a:ext cx="882689" cy="359542"/>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Triceps</a:t>
              </a:r>
              <a:endParaRPr lang="en-AU" sz="1100">
                <a:effectLst/>
                <a:ea typeface="Aptos" panose="020B0004020202020204" pitchFamily="34" charset="0"/>
              </a:endParaRPr>
            </a:p>
            <a:p>
              <a:pPr>
                <a:lnSpc>
                  <a:spcPct val="150000"/>
                </a:lnSpc>
                <a:spcBef>
                  <a:spcPts val="1200"/>
                </a:spcBef>
                <a:spcAft>
                  <a:spcPts val="600"/>
                </a:spcAft>
              </a:pPr>
              <a:r>
                <a:rPr lang="en-AU" sz="1100">
                  <a:effectLst/>
                  <a:ea typeface="Aptos" panose="020B0004020202020204" pitchFamily="34" charset="0"/>
                </a:rPr>
                <a:t> </a:t>
              </a:r>
            </a:p>
          </p:txBody>
        </p:sp>
        <p:sp>
          <p:nvSpPr>
            <p:cNvPr id="12" name="Text Box 2">
              <a:extLst>
                <a:ext uri="{FF2B5EF4-FFF2-40B4-BE49-F238E27FC236}">
                  <a16:creationId xmlns:a16="http://schemas.microsoft.com/office/drawing/2014/main" id="{400F6651-8E2A-81CD-E4C4-CF99C587BF42}"/>
                </a:ext>
              </a:extLst>
            </p:cNvPr>
            <p:cNvSpPr txBox="1">
              <a:spLocks noChangeArrowheads="1"/>
            </p:cNvSpPr>
            <p:nvPr/>
          </p:nvSpPr>
          <p:spPr bwMode="auto">
            <a:xfrm>
              <a:off x="5594726" y="3039314"/>
              <a:ext cx="1029408" cy="615098"/>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Latissimus dorsi</a:t>
              </a:r>
              <a:endParaRPr lang="en-AU" sz="1100">
                <a:effectLst/>
                <a:ea typeface="Aptos" panose="020B0004020202020204" pitchFamily="34" charset="0"/>
              </a:endParaRPr>
            </a:p>
          </p:txBody>
        </p:sp>
        <p:sp>
          <p:nvSpPr>
            <p:cNvPr id="18" name="Text Box 2">
              <a:extLst>
                <a:ext uri="{FF2B5EF4-FFF2-40B4-BE49-F238E27FC236}">
                  <a16:creationId xmlns:a16="http://schemas.microsoft.com/office/drawing/2014/main" id="{0265F5F5-E9DE-4F70-F502-AF4F769604AE}"/>
                </a:ext>
              </a:extLst>
            </p:cNvPr>
            <p:cNvSpPr txBox="1">
              <a:spLocks noChangeArrowheads="1"/>
            </p:cNvSpPr>
            <p:nvPr/>
          </p:nvSpPr>
          <p:spPr bwMode="auto">
            <a:xfrm>
              <a:off x="5681337" y="4009810"/>
              <a:ext cx="1129194" cy="328677"/>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nSpc>
                  <a:spcPct val="150000"/>
                </a:lnSpc>
                <a:spcBef>
                  <a:spcPts val="1200"/>
                </a:spcBef>
                <a:spcAft>
                  <a:spcPts val="600"/>
                </a:spcAft>
              </a:pPr>
              <a:r>
                <a:rPr lang="en-AU" sz="1200">
                  <a:effectLst/>
                  <a:ea typeface="Aptos" panose="020B0004020202020204" pitchFamily="34" charset="0"/>
                </a:rPr>
                <a:t>Hamstrings</a:t>
              </a:r>
              <a:endParaRPr lang="en-AU" sz="1100">
                <a:effectLst/>
                <a:ea typeface="Aptos" panose="020B0004020202020204" pitchFamily="34" charset="0"/>
              </a:endParaRPr>
            </a:p>
            <a:p>
              <a:pPr>
                <a:lnSpc>
                  <a:spcPct val="150000"/>
                </a:lnSpc>
                <a:spcBef>
                  <a:spcPts val="1200"/>
                </a:spcBef>
                <a:spcAft>
                  <a:spcPts val="600"/>
                </a:spcAft>
              </a:pPr>
              <a:r>
                <a:rPr lang="en-AU" sz="1100">
                  <a:effectLst/>
                  <a:ea typeface="Aptos" panose="020B0004020202020204" pitchFamily="34" charset="0"/>
                </a:rPr>
                <a:t> </a:t>
              </a:r>
            </a:p>
          </p:txBody>
        </p:sp>
      </p:grpSp>
      <p:sp>
        <p:nvSpPr>
          <p:cNvPr id="97" name="TextBox 96">
            <a:extLst>
              <a:ext uri="{FF2B5EF4-FFF2-40B4-BE49-F238E27FC236}">
                <a16:creationId xmlns:a16="http://schemas.microsoft.com/office/drawing/2014/main" id="{2F9FF4EB-F563-1163-9476-1D4108086030}"/>
              </a:ext>
            </a:extLst>
          </p:cNvPr>
          <p:cNvSpPr txBox="1"/>
          <p:nvPr/>
        </p:nvSpPr>
        <p:spPr>
          <a:xfrm>
            <a:off x="480780" y="6432192"/>
            <a:ext cx="6143354" cy="400110"/>
          </a:xfrm>
          <a:prstGeom prst="rect">
            <a:avLst/>
          </a:prstGeom>
          <a:noFill/>
        </p:spPr>
        <p:txBody>
          <a:bodyPr wrap="square" lIns="0">
            <a:spAutoFit/>
          </a:bodyPr>
          <a:lstStyle/>
          <a:p>
            <a:r>
              <a:rPr lang="en-AU" sz="1000" dirty="0">
                <a:solidFill>
                  <a:srgbClr val="002664"/>
                </a:solidFill>
                <a:ea typeface="Calibri" panose="020F0502020204030204" pitchFamily="34" charset="0"/>
              </a:rPr>
              <a:t>Image adapted from </a:t>
            </a:r>
            <a:r>
              <a:rPr lang="en-AU" sz="1000" dirty="0">
                <a:solidFill>
                  <a:srgbClr val="002664"/>
                </a:solidFill>
                <a:ea typeface="Calibri" panose="020F0502020204030204" pitchFamily="34" charset="0"/>
                <a:hlinkClick r:id="rId5"/>
              </a:rPr>
              <a:t>'Muscles front and back'</a:t>
            </a:r>
            <a:r>
              <a:rPr lang="en-AU" sz="1000" dirty="0">
                <a:solidFill>
                  <a:srgbClr val="002664"/>
                </a:solidFill>
                <a:ea typeface="Calibri" panose="020F0502020204030204" pitchFamily="34" charset="0"/>
              </a:rPr>
              <a:t> by </a:t>
            </a:r>
            <a:r>
              <a:rPr lang="en-AU" sz="1000" dirty="0">
                <a:solidFill>
                  <a:srgbClr val="002664"/>
                </a:solidFill>
                <a:ea typeface="Calibri" panose="020F0502020204030204" pitchFamily="34" charset="0"/>
                <a:hlinkClick r:id="rId6"/>
              </a:rPr>
              <a:t>Wikimedia Commons</a:t>
            </a:r>
            <a:r>
              <a:rPr lang="en-AU" sz="1000" dirty="0">
                <a:solidFill>
                  <a:srgbClr val="002664"/>
                </a:solidFill>
                <a:ea typeface="Calibri" panose="020F0502020204030204" pitchFamily="34" charset="0"/>
              </a:rPr>
              <a:t> is licensed under </a:t>
            </a:r>
            <a:r>
              <a:rPr lang="en-AU" sz="1000" dirty="0">
                <a:solidFill>
                  <a:srgbClr val="002664"/>
                </a:solidFill>
                <a:ea typeface="Calibri" panose="020F0502020204030204" pitchFamily="34" charset="0"/>
                <a:hlinkClick r:id="rId7"/>
              </a:rPr>
              <a:t>CC BY-SA 4.0</a:t>
            </a:r>
            <a:r>
              <a:rPr lang="en-AU" sz="1000" dirty="0">
                <a:solidFill>
                  <a:srgbClr val="002664"/>
                </a:solidFill>
                <a:ea typeface="Calibri" panose="020F0502020204030204" pitchFamily="34" charset="0"/>
              </a:rPr>
              <a:t>.</a:t>
            </a:r>
          </a:p>
          <a:p>
            <a:endParaRPr lang="en-AU" sz="1000" dirty="0">
              <a:solidFill>
                <a:srgbClr val="002664"/>
              </a:solidFill>
              <a:ea typeface="Calibri" panose="020F0502020204030204" pitchFamily="34" charset="0"/>
            </a:endParaRPr>
          </a:p>
        </p:txBody>
      </p:sp>
      <p:sp>
        <p:nvSpPr>
          <p:cNvPr id="11" name="Rectangle 10">
            <a:extLst>
              <a:ext uri="{FF2B5EF4-FFF2-40B4-BE49-F238E27FC236}">
                <a16:creationId xmlns:a16="http://schemas.microsoft.com/office/drawing/2014/main" id="{1E6FBF91-EB11-4B7F-513C-93476DEF4ED8}"/>
              </a:ext>
              <a:ext uri="{C183D7F6-B498-43B3-948B-1728B52AA6E4}">
                <adec:decorative xmlns:adec="http://schemas.microsoft.com/office/drawing/2017/decorative" val="1"/>
              </a:ext>
            </a:extLst>
          </p:cNvPr>
          <p:cNvSpPr/>
          <p:nvPr/>
        </p:nvSpPr>
        <p:spPr>
          <a:xfrm>
            <a:off x="7187341" y="0"/>
            <a:ext cx="500465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Content Placeholder 7">
            <a:extLst>
              <a:ext uri="{FF2B5EF4-FFF2-40B4-BE49-F238E27FC236}">
                <a16:creationId xmlns:a16="http://schemas.microsoft.com/office/drawing/2014/main" id="{C32BDF30-B82E-54C9-75B4-495BE687556B}"/>
              </a:ext>
            </a:extLst>
          </p:cNvPr>
          <p:cNvSpPr txBox="1">
            <a:spLocks/>
          </p:cNvSpPr>
          <p:nvPr/>
        </p:nvSpPr>
        <p:spPr>
          <a:xfrm>
            <a:off x="7417612" y="1800000"/>
            <a:ext cx="4336401" cy="4554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dirty="0">
                <a:latin typeface="+mn-lt"/>
              </a:rPr>
              <a:t>Things to know about the muscles and how they work:</a:t>
            </a:r>
          </a:p>
          <a:p>
            <a:pPr marL="285750" indent="-285750">
              <a:spcAft>
                <a:spcPts val="600"/>
              </a:spcAft>
              <a:buFont typeface="Arial" panose="020B0604020202020204" pitchFamily="34" charset="0"/>
              <a:buChar char="•"/>
            </a:pPr>
            <a:r>
              <a:rPr lang="en-AU" sz="1800" dirty="0">
                <a:latin typeface="+mn-lt"/>
              </a:rPr>
              <a:t>Muscles work in pairs.</a:t>
            </a:r>
          </a:p>
          <a:p>
            <a:pPr marL="285750" indent="-285750">
              <a:spcAft>
                <a:spcPts val="600"/>
              </a:spcAft>
              <a:buFont typeface="Arial" panose="020B0604020202020204" pitchFamily="34" charset="0"/>
              <a:buChar char="•"/>
            </a:pPr>
            <a:r>
              <a:rPr lang="en-AU" sz="1800" dirty="0">
                <a:latin typeface="+mn-lt"/>
              </a:rPr>
              <a:t>Muscles work by contracting and relaxing to cause movement.</a:t>
            </a:r>
          </a:p>
          <a:p>
            <a:pPr marL="285750" indent="-285750">
              <a:spcAft>
                <a:spcPts val="600"/>
              </a:spcAft>
              <a:buFont typeface="Arial" panose="020B0604020202020204" pitchFamily="34" charset="0"/>
              <a:buChar char="•"/>
            </a:pPr>
            <a:r>
              <a:rPr lang="en-AU" sz="1800" dirty="0">
                <a:latin typeface="+mn-lt"/>
              </a:rPr>
              <a:t>Muscles are attached by tendons to bone at each end.</a:t>
            </a:r>
          </a:p>
        </p:txBody>
      </p:sp>
      <p:sp>
        <p:nvSpPr>
          <p:cNvPr id="2" name="Slide Number Placeholder 1">
            <a:extLst>
              <a:ext uri="{FF2B5EF4-FFF2-40B4-BE49-F238E27FC236}">
                <a16:creationId xmlns:a16="http://schemas.microsoft.com/office/drawing/2014/main" id="{56A09A09-DD09-D3C6-A3E4-F0948484F30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49</a:t>
            </a:fld>
            <a:endParaRPr lang="en-AU"/>
          </a:p>
        </p:txBody>
      </p:sp>
    </p:spTree>
    <p:extLst>
      <p:ext uri="{BB962C8B-B14F-4D97-AF65-F5344CB8AC3E}">
        <p14:creationId xmlns:p14="http://schemas.microsoft.com/office/powerpoint/2010/main" val="18262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55704"/>
            <a:ext cx="11303000" cy="46422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know about the origins of musical theatre</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understand the conventions and characteristics of musical theatre</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use dance technique lessons to explore the conventions and characteristics of musical theatre.</a:t>
            </a:r>
          </a:p>
          <a:p>
            <a:pPr>
              <a:lnSpc>
                <a:spcPct val="15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identify the origins and significant eras of musical theatre</a:t>
            </a:r>
          </a:p>
          <a:p>
            <a:pPr marL="342900" indent="-342900">
              <a:lnSpc>
                <a:spcPct val="150000"/>
              </a:lnSpc>
              <a:spcAft>
                <a:spcPts val="600"/>
              </a:spcAft>
              <a:buFont typeface="Arial"/>
              <a:buChar char="•"/>
            </a:pPr>
            <a:r>
              <a:rPr lang="en-AU" sz="1800" dirty="0">
                <a:cs typeface="Arial" panose="020B0604020202020204" pitchFamily="34" charset="0"/>
              </a:rPr>
              <a:t>describe and explore the conventions and characteristics of musical theatre including movement for storytelling</a:t>
            </a:r>
          </a:p>
          <a:p>
            <a:pPr marL="342900" indent="-342900">
              <a:lnSpc>
                <a:spcPct val="150000"/>
              </a:lnSpc>
              <a:spcAft>
                <a:spcPts val="600"/>
              </a:spcAft>
              <a:buFont typeface="Arial"/>
              <a:buChar char="•"/>
            </a:pPr>
            <a:r>
              <a:rPr lang="en-AU" sz="1800" dirty="0">
                <a:cs typeface="Arial" panose="020B0604020202020204" pitchFamily="34" charset="0"/>
              </a:rPr>
              <a:t>demonstrate understanding of the conventions and characteristics of musical theatre including the relationship between character/role, music and movement for storytelling.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lstStyle/>
          <a:p>
            <a:r>
              <a:rPr lang="en-AU" dirty="0">
                <a:latin typeface="+mj-lt"/>
              </a:rPr>
              <a:t>What does dance technique look like?</a:t>
            </a:r>
          </a:p>
        </p:txBody>
      </p:sp>
      <p:pic>
        <p:nvPicPr>
          <p:cNvPr id="40" name="Content Placeholder 39" descr="A graphic to demonstrate dance technique showing the relationship between alignment, control, strength, flexibility, endurance and coordination in relation to personal anatomical structure.">
            <a:extLst>
              <a:ext uri="{FF2B5EF4-FFF2-40B4-BE49-F238E27FC236}">
                <a16:creationId xmlns:a16="http://schemas.microsoft.com/office/drawing/2014/main" id="{CB8EE488-EC8B-5E59-CED6-412845FB9546}"/>
              </a:ext>
            </a:extLst>
          </p:cNvPr>
          <p:cNvPicPr>
            <a:picLocks noGrp="1" noChangeAspect="1"/>
          </p:cNvPicPr>
          <p:nvPr>
            <p:ph idx="4294967295"/>
          </p:nvPr>
        </p:nvPicPr>
        <p:blipFill rotWithShape="1">
          <a:blip r:embed="rId2" cstate="screen">
            <a:extLst>
              <a:ext uri="{28A0092B-C50C-407E-A947-70E740481C1C}">
                <a14:useLocalDpi xmlns:a14="http://schemas.microsoft.com/office/drawing/2010/main"/>
              </a:ext>
            </a:extLst>
          </a:blip>
          <a:srcRect/>
          <a:stretch/>
        </p:blipFill>
        <p:spPr>
          <a:xfrm>
            <a:off x="360000" y="1486629"/>
            <a:ext cx="4933950" cy="4581525"/>
          </a:xfrm>
        </p:spPr>
      </p:pic>
      <p:sp>
        <p:nvSpPr>
          <p:cNvPr id="43" name="TextBox 42">
            <a:extLst>
              <a:ext uri="{FF2B5EF4-FFF2-40B4-BE49-F238E27FC236}">
                <a16:creationId xmlns:a16="http://schemas.microsoft.com/office/drawing/2014/main" id="{542EB959-01B6-61BB-727A-3047D52EA95A}"/>
              </a:ext>
            </a:extLst>
          </p:cNvPr>
          <p:cNvSpPr txBox="1"/>
          <p:nvPr/>
        </p:nvSpPr>
        <p:spPr>
          <a:xfrm>
            <a:off x="6177566" y="1634795"/>
            <a:ext cx="5468837" cy="4285194"/>
          </a:xfrm>
          <a:prstGeom prst="rect">
            <a:avLst/>
          </a:prstGeom>
          <a:noFill/>
        </p:spPr>
        <p:txBody>
          <a:bodyPr wrap="square" lIns="0" tIns="0" rIns="0" bIns="0" rtlCol="0">
            <a:noAutofit/>
          </a:bodyPr>
          <a:lstStyle/>
          <a:p>
            <a:pPr algn="l">
              <a:lnSpc>
                <a:spcPct val="150000"/>
              </a:lnSpc>
              <a:spcAft>
                <a:spcPts val="600"/>
              </a:spcAft>
            </a:pPr>
            <a:r>
              <a:rPr lang="en-AU" sz="1800" dirty="0"/>
              <a:t>Dance technique is relative to personal anatomical structure showing the relationship between:</a:t>
            </a:r>
          </a:p>
          <a:p>
            <a:pPr marL="285750" indent="-285750" algn="l">
              <a:lnSpc>
                <a:spcPct val="150000"/>
              </a:lnSpc>
              <a:spcAft>
                <a:spcPts val="600"/>
              </a:spcAft>
              <a:buFont typeface="Arial" panose="020B0604020202020204" pitchFamily="34" charset="0"/>
              <a:buChar char="•"/>
            </a:pPr>
            <a:r>
              <a:rPr lang="en-AU" sz="1800" dirty="0"/>
              <a:t>Alignment</a:t>
            </a:r>
          </a:p>
          <a:p>
            <a:pPr marL="285750" indent="-285750" algn="l">
              <a:lnSpc>
                <a:spcPct val="150000"/>
              </a:lnSpc>
              <a:spcAft>
                <a:spcPts val="600"/>
              </a:spcAft>
              <a:buFont typeface="Arial" panose="020B0604020202020204" pitchFamily="34" charset="0"/>
              <a:buChar char="•"/>
            </a:pPr>
            <a:r>
              <a:rPr lang="en-AU" sz="1800" dirty="0"/>
              <a:t>Control</a:t>
            </a:r>
          </a:p>
          <a:p>
            <a:pPr marL="285750" indent="-285750" algn="l">
              <a:lnSpc>
                <a:spcPct val="150000"/>
              </a:lnSpc>
              <a:spcAft>
                <a:spcPts val="600"/>
              </a:spcAft>
              <a:buFont typeface="Arial" panose="020B0604020202020204" pitchFamily="34" charset="0"/>
              <a:buChar char="•"/>
            </a:pPr>
            <a:r>
              <a:rPr lang="en-AU" sz="1800" dirty="0"/>
              <a:t>Strength</a:t>
            </a:r>
          </a:p>
          <a:p>
            <a:pPr marL="285750" indent="-285750" algn="l">
              <a:lnSpc>
                <a:spcPct val="150000"/>
              </a:lnSpc>
              <a:spcAft>
                <a:spcPts val="600"/>
              </a:spcAft>
              <a:buFont typeface="Arial" panose="020B0604020202020204" pitchFamily="34" charset="0"/>
              <a:buChar char="•"/>
            </a:pPr>
            <a:r>
              <a:rPr lang="en-AU" sz="1800" dirty="0"/>
              <a:t>Flexibility</a:t>
            </a:r>
          </a:p>
          <a:p>
            <a:pPr marL="285750" indent="-285750" algn="l">
              <a:lnSpc>
                <a:spcPct val="150000"/>
              </a:lnSpc>
              <a:spcAft>
                <a:spcPts val="600"/>
              </a:spcAft>
              <a:buFont typeface="Arial" panose="020B0604020202020204" pitchFamily="34" charset="0"/>
              <a:buChar char="•"/>
            </a:pPr>
            <a:r>
              <a:rPr lang="en-AU" sz="1800" dirty="0"/>
              <a:t>Endurance</a:t>
            </a:r>
          </a:p>
          <a:p>
            <a:pPr marL="285750" indent="-285750" algn="l">
              <a:lnSpc>
                <a:spcPct val="150000"/>
              </a:lnSpc>
              <a:spcAft>
                <a:spcPts val="600"/>
              </a:spcAft>
              <a:buFont typeface="Arial" panose="020B0604020202020204" pitchFamily="34" charset="0"/>
              <a:buChar char="•"/>
            </a:pPr>
            <a:r>
              <a:rPr lang="en-AU" sz="1800" dirty="0"/>
              <a:t>Coordination </a:t>
            </a: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282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20C9-C60F-95E8-A46B-2471B46136ED}"/>
              </a:ext>
            </a:extLst>
          </p:cNvPr>
          <p:cNvSpPr>
            <a:spLocks noGrp="1"/>
          </p:cNvSpPr>
          <p:nvPr>
            <p:ph type="title"/>
          </p:nvPr>
        </p:nvSpPr>
        <p:spPr/>
        <p:txBody>
          <a:bodyPr/>
          <a:lstStyle/>
          <a:p>
            <a:r>
              <a:rPr lang="en-AU" dirty="0">
                <a:latin typeface="+mj-lt"/>
              </a:rPr>
              <a:t>The elements of dance (1)</a:t>
            </a:r>
          </a:p>
        </p:txBody>
      </p:sp>
      <p:sp>
        <p:nvSpPr>
          <p:cNvPr id="13" name="Rectangle: Rounded Corners 12" descr="A feature box that says 'NESA defines the elements of dance as ‘the tools used to perform, compose and appreciate dance works in artistic, cultural, social and personal contexts.’ &#10;">
            <a:extLst>
              <a:ext uri="{FF2B5EF4-FFF2-40B4-BE49-F238E27FC236}">
                <a16:creationId xmlns:a16="http://schemas.microsoft.com/office/drawing/2014/main" id="{12F40D8A-F360-ED1D-4B60-DDE952D05699}"/>
              </a:ext>
              <a:ext uri="{C183D7F6-B498-43B3-948B-1728B52AA6E4}">
                <adec:decorative xmlns:adec="http://schemas.microsoft.com/office/drawing/2017/decorative" val="0"/>
              </a:ext>
            </a:extLst>
          </p:cNvPr>
          <p:cNvSpPr/>
          <p:nvPr/>
        </p:nvSpPr>
        <p:spPr>
          <a:xfrm>
            <a:off x="359999" y="1205345"/>
            <a:ext cx="7131875" cy="1787107"/>
          </a:xfrm>
          <a:prstGeom prst="roundRect">
            <a:avLst>
              <a:gd name="adj" fmla="val 9521"/>
            </a:avLst>
          </a:prstGeom>
          <a:solidFill>
            <a:schemeClr val="accent4"/>
          </a:solidFill>
          <a:ln w="38100" cap="flat" cmpd="sng" algn="ctr">
            <a:noFill/>
            <a:prstDash val="solid"/>
            <a:miter lim="800000"/>
          </a:ln>
          <a:effectLst/>
        </p:spPr>
        <p:txBody>
          <a:bodyPr lIns="0" tIns="0" rIns="180000" bIns="45720" rtlCol="0" anchor="ctr"/>
          <a:lstStyle/>
          <a:p>
            <a:pPr marL="361950" marR="0" lvl="0" defTabSz="914400" eaLnBrk="1" fontAlgn="auto" latinLnBrk="0" hangingPunct="1">
              <a:lnSpc>
                <a:spcPct val="150000"/>
              </a:lnSpc>
              <a:spcBef>
                <a:spcPts val="0"/>
              </a:spcBef>
              <a:spcAft>
                <a:spcPts val="0"/>
              </a:spcAft>
              <a:buClrTx/>
              <a:buSzTx/>
              <a:buFontTx/>
              <a:buNone/>
              <a:tabLst/>
              <a:defRPr/>
            </a:pPr>
            <a:r>
              <a:rPr kumimoji="0" lang="en-AU" sz="1800" b="0" i="0" u="none" strike="noStrike" kern="0" cap="none" spc="0" normalizeH="0" baseline="0" noProof="0" dirty="0">
                <a:ln>
                  <a:noFill/>
                </a:ln>
                <a:solidFill>
                  <a:srgbClr val="22272B"/>
                </a:solidFill>
                <a:effectLst/>
                <a:uLnTx/>
                <a:uFillTx/>
                <a:ea typeface="+mn-ea"/>
                <a:cs typeface="+mn-cs"/>
              </a:rPr>
              <a:t>NESA defines the elements of dance as ‘the tools used to perform, compose and appreciate dance works in artistic, cultural, social and personal contexts.’ </a:t>
            </a:r>
          </a:p>
          <a:p>
            <a:pPr marL="361950" marR="0" lvl="0" algn="r" defTabSz="914400" eaLnBrk="1" fontAlgn="auto" latinLnBrk="0" hangingPunct="1">
              <a:lnSpc>
                <a:spcPct val="150000"/>
              </a:lnSpc>
              <a:spcBef>
                <a:spcPts val="0"/>
              </a:spcBef>
              <a:spcAft>
                <a:spcPts val="0"/>
              </a:spcAft>
              <a:buClrTx/>
              <a:buSzTx/>
              <a:buFontTx/>
              <a:buNone/>
              <a:tabLst/>
              <a:defRPr/>
            </a:pPr>
            <a:r>
              <a:rPr kumimoji="0" lang="en-AU" sz="1800" b="0" i="0" u="none" strike="noStrike" kern="0" cap="none" spc="0" normalizeH="0" baseline="0" noProof="0" dirty="0">
                <a:ln>
                  <a:noFill/>
                </a:ln>
                <a:solidFill>
                  <a:srgbClr val="22272B"/>
                </a:solidFill>
                <a:effectLst/>
                <a:uLnTx/>
                <a:uFillTx/>
                <a:ea typeface="+mn-ea"/>
                <a:cs typeface="+mn-cs"/>
              </a:rPr>
              <a:t>(NESA 2023)</a:t>
            </a:r>
          </a:p>
        </p:txBody>
      </p:sp>
      <p:grpSp>
        <p:nvGrpSpPr>
          <p:cNvPr id="9" name="Group 8" descr="Space. Where you are moving.">
            <a:extLst>
              <a:ext uri="{FF2B5EF4-FFF2-40B4-BE49-F238E27FC236}">
                <a16:creationId xmlns:a16="http://schemas.microsoft.com/office/drawing/2014/main" id="{C00E96D2-BD19-761E-B1D7-BADBA9A14A5E}"/>
              </a:ext>
            </a:extLst>
          </p:cNvPr>
          <p:cNvGrpSpPr/>
          <p:nvPr/>
        </p:nvGrpSpPr>
        <p:grpSpPr>
          <a:xfrm>
            <a:off x="360000" y="3173500"/>
            <a:ext cx="7150266" cy="1014072"/>
            <a:chOff x="360000" y="2591829"/>
            <a:chExt cx="7150266" cy="1014072"/>
          </a:xfrm>
        </p:grpSpPr>
        <p:sp>
          <p:nvSpPr>
            <p:cNvPr id="19" name="Rectangle: Rounded Corners 18">
              <a:extLst>
                <a:ext uri="{FF2B5EF4-FFF2-40B4-BE49-F238E27FC236}">
                  <a16:creationId xmlns:a16="http://schemas.microsoft.com/office/drawing/2014/main" id="{98B36E1F-50E5-0769-9966-B773D66B5695}"/>
                </a:ext>
              </a:extLst>
            </p:cNvPr>
            <p:cNvSpPr/>
            <p:nvPr/>
          </p:nvSpPr>
          <p:spPr>
            <a:xfrm>
              <a:off x="1598079" y="2591829"/>
              <a:ext cx="5912187" cy="1014072"/>
            </a:xfrm>
            <a:prstGeom prst="roundRect">
              <a:avLst/>
            </a:prstGeom>
            <a:solidFill>
              <a:schemeClr val="accent6"/>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b="1" dirty="0">
                  <a:solidFill>
                    <a:schemeClr val="tx1"/>
                  </a:solidFill>
                  <a:latin typeface="+mj-lt"/>
                </a:rPr>
                <a:t>Space</a:t>
              </a:r>
              <a:r>
                <a:rPr lang="en-AU" sz="1800" b="1" dirty="0">
                  <a:solidFill>
                    <a:schemeClr val="tx1"/>
                  </a:solidFill>
                </a:rPr>
                <a:t> </a:t>
              </a:r>
            </a:p>
            <a:p>
              <a:pPr>
                <a:lnSpc>
                  <a:spcPct val="150000"/>
                </a:lnSpc>
              </a:pPr>
              <a:r>
                <a:rPr lang="en-AU" sz="1800" dirty="0">
                  <a:solidFill>
                    <a:schemeClr val="tx1"/>
                  </a:solidFill>
                </a:rPr>
                <a:t>Where you are moving</a:t>
              </a:r>
            </a:p>
          </p:txBody>
        </p:sp>
        <p:pic>
          <p:nvPicPr>
            <p:cNvPr id="24" name="Picture 23" descr="A silhouette of two people dancing&#10;&#10;Description automatically generated">
              <a:extLst>
                <a:ext uri="{FF2B5EF4-FFF2-40B4-BE49-F238E27FC236}">
                  <a16:creationId xmlns:a16="http://schemas.microsoft.com/office/drawing/2014/main" id="{65C4291C-0DF4-B01A-AD10-D720566F8C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594865"/>
              <a:ext cx="1008000" cy="1008000"/>
            </a:xfrm>
            <a:prstGeom prst="rect">
              <a:avLst/>
            </a:prstGeom>
          </p:spPr>
        </p:pic>
      </p:grpSp>
      <p:grpSp>
        <p:nvGrpSpPr>
          <p:cNvPr id="8" name="Group 7" descr="Time. When you are moving">
            <a:extLst>
              <a:ext uri="{FF2B5EF4-FFF2-40B4-BE49-F238E27FC236}">
                <a16:creationId xmlns:a16="http://schemas.microsoft.com/office/drawing/2014/main" id="{04B92AA4-A36E-D637-7583-24064DC2468C}"/>
              </a:ext>
            </a:extLst>
          </p:cNvPr>
          <p:cNvGrpSpPr/>
          <p:nvPr/>
        </p:nvGrpSpPr>
        <p:grpSpPr>
          <a:xfrm>
            <a:off x="360000" y="4341266"/>
            <a:ext cx="7138484" cy="1008000"/>
            <a:chOff x="360000" y="3801537"/>
            <a:chExt cx="7138484" cy="1008000"/>
          </a:xfrm>
        </p:grpSpPr>
        <p:sp>
          <p:nvSpPr>
            <p:cNvPr id="22" name="Rectangle: Rounded Corners 21">
              <a:extLst>
                <a:ext uri="{FF2B5EF4-FFF2-40B4-BE49-F238E27FC236}">
                  <a16:creationId xmlns:a16="http://schemas.microsoft.com/office/drawing/2014/main" id="{66C5E4CB-23DB-88F5-F8F1-9E6F1FB6ACB2}"/>
                </a:ext>
              </a:extLst>
            </p:cNvPr>
            <p:cNvSpPr/>
            <p:nvPr/>
          </p:nvSpPr>
          <p:spPr>
            <a:xfrm>
              <a:off x="1587759" y="3816343"/>
              <a:ext cx="5910725" cy="97838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n-AU" sz="1800" b="1">
                  <a:solidFill>
                    <a:schemeClr val="tx1"/>
                  </a:solidFill>
                  <a:latin typeface="+mj-lt"/>
                </a:rPr>
                <a:t>Time</a:t>
              </a:r>
            </a:p>
            <a:p>
              <a:pPr>
                <a:lnSpc>
                  <a:spcPct val="150000"/>
                </a:lnSpc>
              </a:pPr>
              <a:r>
                <a:rPr lang="en-AU" sz="1800">
                  <a:solidFill>
                    <a:schemeClr val="tx1"/>
                  </a:solidFill>
                </a:rPr>
                <a:t>When you are moving</a:t>
              </a:r>
            </a:p>
          </p:txBody>
        </p:sp>
        <p:pic>
          <p:nvPicPr>
            <p:cNvPr id="25" name="Picture 24" descr="A clock with a silhouette of a dancer&#10;&#10;Description automatically generated">
              <a:extLst>
                <a:ext uri="{FF2B5EF4-FFF2-40B4-BE49-F238E27FC236}">
                  <a16:creationId xmlns:a16="http://schemas.microsoft.com/office/drawing/2014/main" id="{01260919-F67F-CEDD-7143-62684EEF07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00" y="3801537"/>
              <a:ext cx="1008000" cy="1008000"/>
            </a:xfrm>
            <a:prstGeom prst="rect">
              <a:avLst/>
            </a:prstGeom>
          </p:spPr>
        </p:pic>
      </p:grpSp>
      <p:grpSp>
        <p:nvGrpSpPr>
          <p:cNvPr id="7" name="Group 6" descr="Dynamics. How you are moving.">
            <a:extLst>
              <a:ext uri="{FF2B5EF4-FFF2-40B4-BE49-F238E27FC236}">
                <a16:creationId xmlns:a16="http://schemas.microsoft.com/office/drawing/2014/main" id="{5EE75C09-7EBA-09EF-2663-2E6002A3B33E}"/>
              </a:ext>
            </a:extLst>
          </p:cNvPr>
          <p:cNvGrpSpPr/>
          <p:nvPr/>
        </p:nvGrpSpPr>
        <p:grpSpPr>
          <a:xfrm>
            <a:off x="360000" y="5502960"/>
            <a:ext cx="7131874" cy="1013040"/>
            <a:chOff x="360000" y="4921289"/>
            <a:chExt cx="7131874" cy="1013040"/>
          </a:xfrm>
        </p:grpSpPr>
        <p:pic>
          <p:nvPicPr>
            <p:cNvPr id="26" name="Picture 25" descr="A silhouettes of women dancing&#10;&#10;Description automatically generated">
              <a:extLst>
                <a:ext uri="{FF2B5EF4-FFF2-40B4-BE49-F238E27FC236}">
                  <a16:creationId xmlns:a16="http://schemas.microsoft.com/office/drawing/2014/main" id="{952CF568-300E-2D63-7E61-B2E4E621FB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0000" y="4921289"/>
              <a:ext cx="1008000" cy="1013040"/>
            </a:xfrm>
            <a:prstGeom prst="rect">
              <a:avLst/>
            </a:prstGeom>
          </p:spPr>
        </p:pic>
        <p:sp>
          <p:nvSpPr>
            <p:cNvPr id="6" name="Rectangle: Rounded Corners 5">
              <a:extLst>
                <a:ext uri="{FF2B5EF4-FFF2-40B4-BE49-F238E27FC236}">
                  <a16:creationId xmlns:a16="http://schemas.microsoft.com/office/drawing/2014/main" id="{AF20F9D2-6054-F9F1-177F-1172BE4D30E8}"/>
                </a:ext>
                <a:ext uri="{C183D7F6-B498-43B3-948B-1728B52AA6E4}">
                  <adec:decorative xmlns:adec="http://schemas.microsoft.com/office/drawing/2017/decorative" val="1"/>
                </a:ext>
              </a:extLst>
            </p:cNvPr>
            <p:cNvSpPr/>
            <p:nvPr/>
          </p:nvSpPr>
          <p:spPr>
            <a:xfrm>
              <a:off x="1581149" y="4933837"/>
              <a:ext cx="5910725" cy="987944"/>
            </a:xfrm>
            <a:prstGeom prst="roundRect">
              <a:avLst/>
            </a:prstGeom>
            <a:solidFill>
              <a:schemeClr val="bg2"/>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b="1">
                  <a:solidFill>
                    <a:schemeClr val="tx1"/>
                  </a:solidFill>
                  <a:latin typeface="+mj-lt"/>
                </a:rPr>
                <a:t>Dynamics</a:t>
              </a:r>
            </a:p>
            <a:p>
              <a:pPr>
                <a:lnSpc>
                  <a:spcPct val="150000"/>
                </a:lnSpc>
              </a:pPr>
              <a:r>
                <a:rPr lang="en-AU" sz="1800">
                  <a:solidFill>
                    <a:schemeClr val="tx1"/>
                  </a:solidFill>
                </a:rPr>
                <a:t>How you are moving</a:t>
              </a:r>
            </a:p>
          </p:txBody>
        </p:sp>
      </p:grpSp>
      <p:pic>
        <p:nvPicPr>
          <p:cNvPr id="10" name="Picture Placeholder 9" descr="A poster of the elements of dance">
            <a:hlinkClick r:id="rId6"/>
            <a:extLst>
              <a:ext uri="{FF2B5EF4-FFF2-40B4-BE49-F238E27FC236}">
                <a16:creationId xmlns:a16="http://schemas.microsoft.com/office/drawing/2014/main" id="{5C264C63-DC55-7C8F-C944-249C01FB6638}"/>
              </a:ext>
            </a:extLst>
          </p:cNvPr>
          <p:cNvPicPr>
            <a:picLocks noGrp="1" noChangeAspect="1"/>
          </p:cNvPicPr>
          <p:nvPr>
            <p:ph type="pic" sz="quarter" idx="4294967295"/>
          </p:nvPr>
        </p:nvPicPr>
        <p:blipFill>
          <a:blip r:embed="rId7" cstate="screen">
            <a:extLst>
              <a:ext uri="{28A0092B-C50C-407E-A947-70E740481C1C}">
                <a14:useLocalDpi xmlns:a14="http://schemas.microsoft.com/office/drawing/2010/main"/>
              </a:ext>
            </a:extLst>
          </a:blip>
          <a:srcRect l="701" r="701"/>
          <a:stretch/>
        </p:blipFill>
        <p:spPr>
          <a:xfrm rot="195193">
            <a:off x="8278195" y="1479330"/>
            <a:ext cx="3129904" cy="4462939"/>
          </a:xfr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8ABFE1A7-5A20-E8F2-1D96-273C28CF28F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236250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1E03-1C51-45F2-2E51-71B74085623D}"/>
              </a:ext>
            </a:extLst>
          </p:cNvPr>
          <p:cNvSpPr>
            <a:spLocks noGrp="1"/>
          </p:cNvSpPr>
          <p:nvPr>
            <p:ph type="title"/>
          </p:nvPr>
        </p:nvSpPr>
        <p:spPr>
          <a:xfrm>
            <a:off x="360000" y="360000"/>
            <a:ext cx="5731289" cy="545601"/>
          </a:xfrm>
        </p:spPr>
        <p:txBody>
          <a:bodyPr/>
          <a:lstStyle/>
          <a:p>
            <a:r>
              <a:rPr lang="en-AU" dirty="0">
                <a:latin typeface="+mj-lt"/>
              </a:rPr>
              <a:t>The elements of dance (2)</a:t>
            </a:r>
          </a:p>
        </p:txBody>
      </p:sp>
      <p:sp>
        <p:nvSpPr>
          <p:cNvPr id="6" name="Text Placeholder 5">
            <a:extLst>
              <a:ext uri="{FF2B5EF4-FFF2-40B4-BE49-F238E27FC236}">
                <a16:creationId xmlns:a16="http://schemas.microsoft.com/office/drawing/2014/main" id="{7CFF3287-1749-0A5D-E631-62930D0C82AA}"/>
              </a:ext>
            </a:extLst>
          </p:cNvPr>
          <p:cNvSpPr>
            <a:spLocks noGrp="1"/>
          </p:cNvSpPr>
          <p:nvPr>
            <p:ph sz="quarter" idx="19"/>
          </p:nvPr>
        </p:nvSpPr>
        <p:spPr>
          <a:xfrm>
            <a:off x="360363" y="1562472"/>
            <a:ext cx="5735637" cy="2677020"/>
          </a:xfrm>
        </p:spPr>
        <p:txBody>
          <a:bodyPr vert="horz" lIns="0" tIns="0" rIns="0" bIns="0" rtlCol="0" anchor="t">
            <a:noAutofit/>
          </a:bodyPr>
          <a:lstStyle/>
          <a:p>
            <a:pPr marL="342900" indent="-342900">
              <a:spcAft>
                <a:spcPts val="600"/>
              </a:spcAft>
              <a:buFont typeface="+mj-lt"/>
              <a:buAutoNum type="arabicPeriod"/>
            </a:pPr>
            <a:r>
              <a:rPr lang="en-AU" sz="1800" dirty="0">
                <a:latin typeface="+mn-lt"/>
              </a:rPr>
              <a:t>Read</a:t>
            </a:r>
            <a:r>
              <a:rPr lang="en-AU" sz="1800" b="0" i="0" u="none" strike="noStrike" dirty="0">
                <a:solidFill>
                  <a:srgbClr val="000000"/>
                </a:solidFill>
                <a:effectLst/>
                <a:highlight>
                  <a:srgbClr val="FFFFFF"/>
                </a:highlight>
                <a:latin typeface="+mn-lt"/>
                <a:hlinkClick r:id="rId3"/>
              </a:rPr>
              <a:t> Elements of dance – definitions and examples (DOCX 3.62 KB)</a:t>
            </a:r>
            <a:r>
              <a:rPr lang="en-AU" sz="1800" b="0" i="0" u="none" strike="noStrike" dirty="0">
                <a:solidFill>
                  <a:srgbClr val="000000"/>
                </a:solidFill>
                <a:effectLst/>
                <a:highlight>
                  <a:srgbClr val="FFFFFF"/>
                </a:highlight>
                <a:latin typeface="+mn-lt"/>
              </a:rPr>
              <a:t>.</a:t>
            </a:r>
          </a:p>
          <a:p>
            <a:pPr marL="342900" indent="-342900">
              <a:spcAft>
                <a:spcPts val="600"/>
              </a:spcAft>
              <a:buAutoNum type="arabicPeriod"/>
            </a:pPr>
            <a:r>
              <a:rPr lang="en-AU" sz="1800" dirty="0">
                <a:latin typeface="+mn-lt"/>
                <a:cs typeface="Arial"/>
              </a:rPr>
              <a:t>Drag and drop words from the bank below into the correct categories.</a:t>
            </a:r>
          </a:p>
          <a:p>
            <a:pPr marL="342900" indent="-342900">
              <a:spcAft>
                <a:spcPts val="600"/>
              </a:spcAft>
              <a:buAutoNum type="arabicPeriod"/>
            </a:pPr>
            <a:r>
              <a:rPr lang="en-AU" sz="1800" dirty="0">
                <a:latin typeface="+mn-lt"/>
                <a:cs typeface="Arial"/>
              </a:rPr>
              <a:t>Swap your table with another student and compare your responses.</a:t>
            </a:r>
            <a:endParaRPr lang="en-AU" sz="1800" dirty="0"/>
          </a:p>
        </p:txBody>
      </p:sp>
      <p:sp>
        <p:nvSpPr>
          <p:cNvPr id="4" name="Rectangle: Rounded Corners 3">
            <a:extLst>
              <a:ext uri="{FF2B5EF4-FFF2-40B4-BE49-F238E27FC236}">
                <a16:creationId xmlns:a16="http://schemas.microsoft.com/office/drawing/2014/main" id="{6D0C2D7A-83AD-C432-A6E3-543826EFB5B6}"/>
              </a:ext>
            </a:extLst>
          </p:cNvPr>
          <p:cNvSpPr/>
          <p:nvPr/>
        </p:nvSpPr>
        <p:spPr>
          <a:xfrm>
            <a:off x="532895" y="4322848"/>
            <a:ext cx="1405807" cy="3044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t>Rhythm</a:t>
            </a:r>
          </a:p>
        </p:txBody>
      </p:sp>
      <p:sp>
        <p:nvSpPr>
          <p:cNvPr id="5" name="Rectangle: Rounded Corners 4">
            <a:extLst>
              <a:ext uri="{FF2B5EF4-FFF2-40B4-BE49-F238E27FC236}">
                <a16:creationId xmlns:a16="http://schemas.microsoft.com/office/drawing/2014/main" id="{E6BF0492-F9FA-1E17-0AA2-EE06445C9671}"/>
              </a:ext>
            </a:extLst>
          </p:cNvPr>
          <p:cNvSpPr/>
          <p:nvPr/>
        </p:nvSpPr>
        <p:spPr>
          <a:xfrm>
            <a:off x="2098863" y="4322848"/>
            <a:ext cx="1405807" cy="3044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t>Level</a:t>
            </a:r>
          </a:p>
        </p:txBody>
      </p:sp>
      <p:sp>
        <p:nvSpPr>
          <p:cNvPr id="7" name="Rectangle: Rounded Corners 6">
            <a:extLst>
              <a:ext uri="{FF2B5EF4-FFF2-40B4-BE49-F238E27FC236}">
                <a16:creationId xmlns:a16="http://schemas.microsoft.com/office/drawing/2014/main" id="{3CA18A48-78FF-47E6-316E-53F35DF112CE}"/>
              </a:ext>
            </a:extLst>
          </p:cNvPr>
          <p:cNvSpPr/>
          <p:nvPr/>
        </p:nvSpPr>
        <p:spPr>
          <a:xfrm>
            <a:off x="3656845" y="4322848"/>
            <a:ext cx="1405807" cy="3044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t>Stillness</a:t>
            </a:r>
          </a:p>
        </p:txBody>
      </p:sp>
      <p:sp>
        <p:nvSpPr>
          <p:cNvPr id="10" name="Rectangle: Rounded Corners 9">
            <a:extLst>
              <a:ext uri="{FF2B5EF4-FFF2-40B4-BE49-F238E27FC236}">
                <a16:creationId xmlns:a16="http://schemas.microsoft.com/office/drawing/2014/main" id="{9759415F-8B36-1FD2-3B6C-E0CB7E01E440}"/>
              </a:ext>
            </a:extLst>
          </p:cNvPr>
          <p:cNvSpPr/>
          <p:nvPr/>
        </p:nvSpPr>
        <p:spPr>
          <a:xfrm>
            <a:off x="5214827" y="4322848"/>
            <a:ext cx="1405807" cy="3044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t>Direction</a:t>
            </a:r>
          </a:p>
        </p:txBody>
      </p:sp>
      <p:sp>
        <p:nvSpPr>
          <p:cNvPr id="11" name="Rectangle: Rounded Corners 10">
            <a:extLst>
              <a:ext uri="{FF2B5EF4-FFF2-40B4-BE49-F238E27FC236}">
                <a16:creationId xmlns:a16="http://schemas.microsoft.com/office/drawing/2014/main" id="{768AF8C1-70E7-E815-4C3A-093805C99270}"/>
              </a:ext>
            </a:extLst>
          </p:cNvPr>
          <p:cNvSpPr/>
          <p:nvPr/>
        </p:nvSpPr>
        <p:spPr>
          <a:xfrm>
            <a:off x="534543" y="4868399"/>
            <a:ext cx="1405807" cy="304428"/>
          </a:xfrm>
          <a:prstGeom prst="roundRect">
            <a:avLst/>
          </a:prstGeom>
          <a:solidFill>
            <a:srgbClr val="146C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t>Pathway</a:t>
            </a:r>
            <a:endParaRPr lang="en-AU" sz="1100">
              <a:solidFill>
                <a:schemeClr val="bg1"/>
              </a:solidFill>
            </a:endParaRPr>
          </a:p>
        </p:txBody>
      </p:sp>
      <p:sp>
        <p:nvSpPr>
          <p:cNvPr id="22" name="Rectangle: Rounded Corners 21">
            <a:extLst>
              <a:ext uri="{FF2B5EF4-FFF2-40B4-BE49-F238E27FC236}">
                <a16:creationId xmlns:a16="http://schemas.microsoft.com/office/drawing/2014/main" id="{DFD80527-6085-ED7F-FFCA-03E50CE2E621}"/>
              </a:ext>
            </a:extLst>
          </p:cNvPr>
          <p:cNvSpPr/>
          <p:nvPr/>
        </p:nvSpPr>
        <p:spPr>
          <a:xfrm>
            <a:off x="2100510" y="4868399"/>
            <a:ext cx="1405807" cy="30442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bg1"/>
                </a:solidFill>
              </a:rPr>
              <a:t>Accent</a:t>
            </a:r>
          </a:p>
        </p:txBody>
      </p:sp>
      <p:sp>
        <p:nvSpPr>
          <p:cNvPr id="14" name="Rectangle: Rounded Corners 13">
            <a:extLst>
              <a:ext uri="{FF2B5EF4-FFF2-40B4-BE49-F238E27FC236}">
                <a16:creationId xmlns:a16="http://schemas.microsoft.com/office/drawing/2014/main" id="{99F5EB76-C708-C5D8-B6C3-3C93985AD2A6}"/>
              </a:ext>
            </a:extLst>
          </p:cNvPr>
          <p:cNvSpPr/>
          <p:nvPr/>
        </p:nvSpPr>
        <p:spPr>
          <a:xfrm>
            <a:off x="3658493" y="4871651"/>
            <a:ext cx="1405807" cy="30442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t>Metre</a:t>
            </a:r>
          </a:p>
        </p:txBody>
      </p:sp>
      <p:sp>
        <p:nvSpPr>
          <p:cNvPr id="15" name="Rectangle: Rounded Corners 14">
            <a:extLst>
              <a:ext uri="{FF2B5EF4-FFF2-40B4-BE49-F238E27FC236}">
                <a16:creationId xmlns:a16="http://schemas.microsoft.com/office/drawing/2014/main" id="{2F86E408-9DF3-FD29-7509-A7E0569A143A}"/>
              </a:ext>
            </a:extLst>
          </p:cNvPr>
          <p:cNvSpPr/>
          <p:nvPr/>
        </p:nvSpPr>
        <p:spPr>
          <a:xfrm>
            <a:off x="5216475" y="4868399"/>
            <a:ext cx="1405807" cy="30442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t>Stage space</a:t>
            </a:r>
          </a:p>
        </p:txBody>
      </p:sp>
      <p:sp>
        <p:nvSpPr>
          <p:cNvPr id="16" name="Rectangle: Rounded Corners 15">
            <a:extLst>
              <a:ext uri="{FF2B5EF4-FFF2-40B4-BE49-F238E27FC236}">
                <a16:creationId xmlns:a16="http://schemas.microsoft.com/office/drawing/2014/main" id="{7361BFA1-19F7-E532-02E9-9B20AEB156CE}"/>
              </a:ext>
            </a:extLst>
          </p:cNvPr>
          <p:cNvSpPr/>
          <p:nvPr/>
        </p:nvSpPr>
        <p:spPr>
          <a:xfrm>
            <a:off x="534543" y="5413949"/>
            <a:ext cx="1405807" cy="30442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tx1"/>
                </a:solidFill>
              </a:rPr>
              <a:t>Duration</a:t>
            </a:r>
          </a:p>
        </p:txBody>
      </p:sp>
      <p:sp>
        <p:nvSpPr>
          <p:cNvPr id="21" name="Rectangle: Rounded Corners 20">
            <a:extLst>
              <a:ext uri="{FF2B5EF4-FFF2-40B4-BE49-F238E27FC236}">
                <a16:creationId xmlns:a16="http://schemas.microsoft.com/office/drawing/2014/main" id="{E2C6B34A-87A0-EA83-9FD6-63737EA14D68}"/>
              </a:ext>
            </a:extLst>
          </p:cNvPr>
          <p:cNvSpPr/>
          <p:nvPr/>
        </p:nvSpPr>
        <p:spPr>
          <a:xfrm>
            <a:off x="2093525" y="5413949"/>
            <a:ext cx="1405807" cy="30442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tx1"/>
                </a:solidFill>
              </a:rPr>
              <a:t>Dimension</a:t>
            </a:r>
          </a:p>
        </p:txBody>
      </p:sp>
      <p:sp>
        <p:nvSpPr>
          <p:cNvPr id="18" name="Rectangle: Rounded Corners 17">
            <a:extLst>
              <a:ext uri="{FF2B5EF4-FFF2-40B4-BE49-F238E27FC236}">
                <a16:creationId xmlns:a16="http://schemas.microsoft.com/office/drawing/2014/main" id="{1916DCBF-3B70-F0D9-3793-74A77545396A}"/>
              </a:ext>
            </a:extLst>
          </p:cNvPr>
          <p:cNvSpPr/>
          <p:nvPr/>
        </p:nvSpPr>
        <p:spPr>
          <a:xfrm>
            <a:off x="3658493" y="5420454"/>
            <a:ext cx="1405807" cy="30442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tx1"/>
                </a:solidFill>
              </a:rPr>
              <a:t>Tempo</a:t>
            </a:r>
          </a:p>
        </p:txBody>
      </p:sp>
      <p:sp>
        <p:nvSpPr>
          <p:cNvPr id="20" name="Rectangle: Rounded Corners 19">
            <a:extLst>
              <a:ext uri="{FF2B5EF4-FFF2-40B4-BE49-F238E27FC236}">
                <a16:creationId xmlns:a16="http://schemas.microsoft.com/office/drawing/2014/main" id="{E048A6AB-9131-D967-95C0-77ACB6D8FBDE}"/>
              </a:ext>
            </a:extLst>
          </p:cNvPr>
          <p:cNvSpPr/>
          <p:nvPr/>
        </p:nvSpPr>
        <p:spPr>
          <a:xfrm>
            <a:off x="5210804" y="5413949"/>
            <a:ext cx="1405807" cy="30442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tx1"/>
                </a:solidFill>
              </a:rPr>
              <a:t>Shape</a:t>
            </a:r>
          </a:p>
        </p:txBody>
      </p:sp>
      <p:sp>
        <p:nvSpPr>
          <p:cNvPr id="13" name="Rectangle: Rounded Corners 12">
            <a:extLst>
              <a:ext uri="{FF2B5EF4-FFF2-40B4-BE49-F238E27FC236}">
                <a16:creationId xmlns:a16="http://schemas.microsoft.com/office/drawing/2014/main" id="{02BE2917-B505-25D4-17F5-3603AB0D3F1A}"/>
              </a:ext>
            </a:extLst>
          </p:cNvPr>
          <p:cNvSpPr/>
          <p:nvPr/>
        </p:nvSpPr>
        <p:spPr>
          <a:xfrm>
            <a:off x="534543" y="5943674"/>
            <a:ext cx="1405807" cy="65256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tx1"/>
                </a:solidFill>
              </a:rPr>
              <a:t>Weight and/or force</a:t>
            </a:r>
          </a:p>
        </p:txBody>
      </p:sp>
      <p:sp>
        <p:nvSpPr>
          <p:cNvPr id="17" name="Rectangle: Rounded Corners 16">
            <a:extLst>
              <a:ext uri="{FF2B5EF4-FFF2-40B4-BE49-F238E27FC236}">
                <a16:creationId xmlns:a16="http://schemas.microsoft.com/office/drawing/2014/main" id="{6403B6E7-2CD6-CF89-F227-F6D132006D24}"/>
              </a:ext>
            </a:extLst>
          </p:cNvPr>
          <p:cNvSpPr/>
          <p:nvPr/>
        </p:nvSpPr>
        <p:spPr>
          <a:xfrm>
            <a:off x="2093525" y="5943674"/>
            <a:ext cx="1405807" cy="65256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tx1"/>
                </a:solidFill>
              </a:rPr>
              <a:t>Release of energy</a:t>
            </a:r>
          </a:p>
        </p:txBody>
      </p:sp>
      <p:sp>
        <p:nvSpPr>
          <p:cNvPr id="23" name="Rectangle: Rounded Corners 22">
            <a:extLst>
              <a:ext uri="{FF2B5EF4-FFF2-40B4-BE49-F238E27FC236}">
                <a16:creationId xmlns:a16="http://schemas.microsoft.com/office/drawing/2014/main" id="{0BA1F31F-BA62-49C9-F55C-E42FF431AD48}"/>
              </a:ext>
            </a:extLst>
          </p:cNvPr>
          <p:cNvSpPr/>
          <p:nvPr/>
        </p:nvSpPr>
        <p:spPr>
          <a:xfrm>
            <a:off x="3658493" y="5953431"/>
            <a:ext cx="1405807" cy="65256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a:solidFill>
                  <a:schemeClr val="tx1"/>
                </a:solidFill>
              </a:rPr>
              <a:t>Movement qualities</a:t>
            </a:r>
          </a:p>
        </p:txBody>
      </p:sp>
      <p:sp>
        <p:nvSpPr>
          <p:cNvPr id="19" name="Rectangle: Rounded Corners 18">
            <a:extLst>
              <a:ext uri="{FF2B5EF4-FFF2-40B4-BE49-F238E27FC236}">
                <a16:creationId xmlns:a16="http://schemas.microsoft.com/office/drawing/2014/main" id="{E7A421FB-FAEB-6DBF-BA10-B728548B55A6}"/>
              </a:ext>
            </a:extLst>
          </p:cNvPr>
          <p:cNvSpPr/>
          <p:nvPr/>
        </p:nvSpPr>
        <p:spPr>
          <a:xfrm>
            <a:off x="5210804" y="5943674"/>
            <a:ext cx="1405807" cy="65256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lang="en-AU" sz="1100" dirty="0">
                <a:solidFill>
                  <a:schemeClr val="tx1"/>
                </a:solidFill>
              </a:rPr>
              <a:t>Floor pattern</a:t>
            </a:r>
          </a:p>
        </p:txBody>
      </p:sp>
      <p:sp>
        <p:nvSpPr>
          <p:cNvPr id="8" name="Rectangle 7">
            <a:extLst>
              <a:ext uri="{FF2B5EF4-FFF2-40B4-BE49-F238E27FC236}">
                <a16:creationId xmlns:a16="http://schemas.microsoft.com/office/drawing/2014/main" id="{708CFF94-3EF9-E8D6-AFCF-6F3D65B3A6F4}"/>
              </a:ext>
              <a:ext uri="{C183D7F6-B498-43B3-948B-1728B52AA6E4}">
                <adec:decorative xmlns:adec="http://schemas.microsoft.com/office/drawing/2017/decorative" val="1"/>
              </a:ext>
            </a:extLst>
          </p:cNvPr>
          <p:cNvSpPr/>
          <p:nvPr/>
        </p:nvSpPr>
        <p:spPr>
          <a:xfrm>
            <a:off x="7153275" y="0"/>
            <a:ext cx="5038726"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2" name="Table 11">
            <a:extLst>
              <a:ext uri="{FF2B5EF4-FFF2-40B4-BE49-F238E27FC236}">
                <a16:creationId xmlns:a16="http://schemas.microsoft.com/office/drawing/2014/main" id="{D49B4EEF-B99E-59EE-0610-35FB7F9F212F}"/>
              </a:ext>
            </a:extLst>
          </p:cNvPr>
          <p:cNvGraphicFramePr>
            <a:graphicFrameLocks noGrp="1"/>
          </p:cNvGraphicFramePr>
          <p:nvPr>
            <p:extLst>
              <p:ext uri="{D42A27DB-BD31-4B8C-83A1-F6EECF244321}">
                <p14:modId xmlns:p14="http://schemas.microsoft.com/office/powerpoint/2010/main" val="3217802373"/>
              </p:ext>
            </p:extLst>
          </p:nvPr>
        </p:nvGraphicFramePr>
        <p:xfrm>
          <a:off x="7392543" y="1289824"/>
          <a:ext cx="4600576" cy="4924288"/>
        </p:xfrm>
        <a:graphic>
          <a:graphicData uri="http://schemas.openxmlformats.org/drawingml/2006/table">
            <a:tbl>
              <a:tblPr firstRow="1" firstCol="1" bandRow="1"/>
              <a:tblGrid>
                <a:gridCol w="1533366">
                  <a:extLst>
                    <a:ext uri="{9D8B030D-6E8A-4147-A177-3AD203B41FA5}">
                      <a16:colId xmlns:a16="http://schemas.microsoft.com/office/drawing/2014/main" val="2503299707"/>
                    </a:ext>
                  </a:extLst>
                </a:gridCol>
                <a:gridCol w="1533366">
                  <a:extLst>
                    <a:ext uri="{9D8B030D-6E8A-4147-A177-3AD203B41FA5}">
                      <a16:colId xmlns:a16="http://schemas.microsoft.com/office/drawing/2014/main" val="1865708225"/>
                    </a:ext>
                  </a:extLst>
                </a:gridCol>
                <a:gridCol w="1533844">
                  <a:extLst>
                    <a:ext uri="{9D8B030D-6E8A-4147-A177-3AD203B41FA5}">
                      <a16:colId xmlns:a16="http://schemas.microsoft.com/office/drawing/2014/main" val="3640054130"/>
                    </a:ext>
                  </a:extLst>
                </a:gridCol>
              </a:tblGrid>
              <a:tr h="615536">
                <a:tc>
                  <a:txBody>
                    <a:bodyPr/>
                    <a:lstStyle/>
                    <a:p>
                      <a:pPr>
                        <a:lnSpc>
                          <a:spcPct val="250000"/>
                        </a:lnSpc>
                        <a:spcBef>
                          <a:spcPts val="1200"/>
                        </a:spcBef>
                        <a:spcAft>
                          <a:spcPts val="600"/>
                        </a:spcAft>
                      </a:pPr>
                      <a:r>
                        <a:rPr lang="en-AU" b="1" dirty="0">
                          <a:solidFill>
                            <a:schemeClr val="bg1"/>
                          </a:solidFill>
                          <a:latin typeface="+mj-lt"/>
                        </a:rPr>
                        <a:t>Space</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250000"/>
                        </a:lnSpc>
                        <a:spcBef>
                          <a:spcPts val="1200"/>
                        </a:spcBef>
                        <a:spcAft>
                          <a:spcPts val="600"/>
                        </a:spcAft>
                      </a:pPr>
                      <a:r>
                        <a:rPr lang="en-AU" b="1">
                          <a:solidFill>
                            <a:schemeClr val="bg1"/>
                          </a:solidFill>
                          <a:latin typeface="+mj-lt"/>
                        </a:rPr>
                        <a:t>Time</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250000"/>
                        </a:lnSpc>
                        <a:spcBef>
                          <a:spcPts val="1200"/>
                        </a:spcBef>
                        <a:spcAft>
                          <a:spcPts val="600"/>
                        </a:spcAft>
                      </a:pPr>
                      <a:r>
                        <a:rPr lang="en-AU" b="1" dirty="0">
                          <a:solidFill>
                            <a:schemeClr val="bg1"/>
                          </a:solidFill>
                          <a:latin typeface="+mj-lt"/>
                        </a:rPr>
                        <a:t>Dynamics</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133019479"/>
                  </a:ext>
                </a:extLst>
              </a:tr>
              <a:tr h="615536">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3745098"/>
                  </a:ext>
                </a:extLst>
              </a:tr>
              <a:tr h="615536">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3503184296"/>
                  </a:ext>
                </a:extLst>
              </a:tr>
              <a:tr h="615536">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704876"/>
                  </a:ext>
                </a:extLst>
              </a:tr>
              <a:tr h="615536">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865254803"/>
                  </a:ext>
                </a:extLst>
              </a:tr>
              <a:tr h="615536">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1775701940"/>
                  </a:ext>
                </a:extLst>
              </a:tr>
              <a:tr h="615536">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337128302"/>
                  </a:ext>
                </a:extLst>
              </a:tr>
              <a:tr h="615536">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50000"/>
                        </a:lnSpc>
                        <a:spcBef>
                          <a:spcPts val="1200"/>
                        </a:spcBef>
                        <a:spcAft>
                          <a:spcPts val="600"/>
                        </a:spcAft>
                      </a:pPr>
                      <a:r>
                        <a:rPr lang="en-AU"/>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250000"/>
                        </a:lnSpc>
                        <a:spcBef>
                          <a:spcPts val="1200"/>
                        </a:spcBef>
                        <a:spcAft>
                          <a:spcPts val="600"/>
                        </a:spcAft>
                      </a:pPr>
                      <a:r>
                        <a:rPr lang="en-AU" dirty="0"/>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2186438161"/>
                  </a:ext>
                </a:extLst>
              </a:tr>
            </a:tbl>
          </a:graphicData>
        </a:graphic>
      </p:graphicFrame>
      <p:sp>
        <p:nvSpPr>
          <p:cNvPr id="3" name="Slide Number Placeholder 2">
            <a:extLst>
              <a:ext uri="{FF2B5EF4-FFF2-40B4-BE49-F238E27FC236}">
                <a16:creationId xmlns:a16="http://schemas.microsoft.com/office/drawing/2014/main" id="{01CDD1D2-8649-F3D1-2D0C-01F151BBA1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52</a:t>
            </a:fld>
            <a:endParaRPr lang="en-AU"/>
          </a:p>
        </p:txBody>
      </p:sp>
    </p:spTree>
    <p:extLst>
      <p:ext uri="{BB962C8B-B14F-4D97-AF65-F5344CB8AC3E}">
        <p14:creationId xmlns:p14="http://schemas.microsoft.com/office/powerpoint/2010/main" val="158520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lstStyle/>
          <a:p>
            <a:r>
              <a:rPr lang="en-AU">
                <a:latin typeface="+mj-lt"/>
              </a:rPr>
              <a:t>What is performance quality?</a:t>
            </a:r>
          </a:p>
        </p:txBody>
      </p:sp>
      <p:sp>
        <p:nvSpPr>
          <p:cNvPr id="2" name="Rectangle: Rounded Corners 1">
            <a:extLst>
              <a:ext uri="{FF2B5EF4-FFF2-40B4-BE49-F238E27FC236}">
                <a16:creationId xmlns:a16="http://schemas.microsoft.com/office/drawing/2014/main" id="{BF2A9DB6-AE4D-AD9B-4717-20C78F2C02CE}"/>
              </a:ext>
              <a:ext uri="{C183D7F6-B498-43B3-948B-1728B52AA6E4}">
                <adec:decorative xmlns:adec="http://schemas.microsoft.com/office/drawing/2017/decorative" val="0"/>
              </a:ext>
            </a:extLst>
          </p:cNvPr>
          <p:cNvSpPr/>
          <p:nvPr/>
        </p:nvSpPr>
        <p:spPr>
          <a:xfrm>
            <a:off x="359999" y="1961718"/>
            <a:ext cx="6012226" cy="2934564"/>
          </a:xfrm>
          <a:prstGeom prst="roundRect">
            <a:avLst>
              <a:gd name="adj" fmla="val 6753"/>
            </a:avLst>
          </a:prstGeom>
          <a:solidFill>
            <a:schemeClr val="accent4"/>
          </a:solidFill>
          <a:ln w="38100">
            <a:noFill/>
          </a:ln>
          <a:effectLst/>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spcAft>
                <a:spcPts val="1200"/>
              </a:spcAft>
            </a:pPr>
            <a:r>
              <a:rPr lang="en-AU" sz="1800" dirty="0"/>
              <a:t>NESA defines performance quality as ‘the dancer’s skill in applying projection, focus, musicality, quality of line, kinaesthetic awareness, commitment and confidence in order to communicate the desired intent.’ </a:t>
            </a:r>
          </a:p>
          <a:p>
            <a:pPr algn="r">
              <a:lnSpc>
                <a:spcPct val="150000"/>
              </a:lnSpc>
              <a:spcAft>
                <a:spcPts val="1200"/>
              </a:spcAft>
            </a:pPr>
            <a:r>
              <a:rPr lang="en-AU" sz="1800" dirty="0"/>
              <a:t>(NESA 2023)</a:t>
            </a:r>
          </a:p>
        </p:txBody>
      </p:sp>
      <p:sp>
        <p:nvSpPr>
          <p:cNvPr id="3" name="Rectangle 2">
            <a:extLst>
              <a:ext uri="{FF2B5EF4-FFF2-40B4-BE49-F238E27FC236}">
                <a16:creationId xmlns:a16="http://schemas.microsoft.com/office/drawing/2014/main" id="{2D647657-306F-CF74-C09A-7505F1F2C28D}"/>
              </a:ext>
              <a:ext uri="{C183D7F6-B498-43B3-948B-1728B52AA6E4}">
                <adec:decorative xmlns:adec="http://schemas.microsoft.com/office/drawing/2017/decorative" val="1"/>
              </a:ext>
            </a:extLst>
          </p:cNvPr>
          <p:cNvSpPr/>
          <p:nvPr/>
        </p:nvSpPr>
        <p:spPr>
          <a:xfrm>
            <a:off x="7187341" y="0"/>
            <a:ext cx="500465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sz="half" idx="4294967295"/>
          </p:nvPr>
        </p:nvSpPr>
        <p:spPr>
          <a:xfrm>
            <a:off x="7477125" y="1800225"/>
            <a:ext cx="4425950" cy="4554538"/>
          </a:xfrm>
        </p:spPr>
        <p:txBody>
          <a:bodyPr/>
          <a:lstStyle/>
          <a:p>
            <a:r>
              <a:rPr lang="en-AU" sz="1800" dirty="0">
                <a:latin typeface="+mn-lt"/>
              </a:rPr>
              <a:t>In other words, using performance quality helps the dancer to:</a:t>
            </a:r>
          </a:p>
          <a:p>
            <a:pPr marL="285750" indent="-285750">
              <a:buFont typeface="Arial" panose="020B0604020202020204" pitchFamily="34" charset="0"/>
              <a:buChar char="•"/>
            </a:pPr>
            <a:r>
              <a:rPr lang="en-AU" sz="1800" dirty="0">
                <a:latin typeface="+mn-lt"/>
              </a:rPr>
              <a:t>look like they know what they are doing</a:t>
            </a:r>
          </a:p>
          <a:p>
            <a:pPr marL="285750" indent="-285750">
              <a:buFont typeface="Arial" panose="020B0604020202020204" pitchFamily="34" charset="0"/>
              <a:buChar char="•"/>
            </a:pPr>
            <a:r>
              <a:rPr lang="en-AU" sz="1800" dirty="0">
                <a:latin typeface="+mn-lt"/>
              </a:rPr>
              <a:t>have ownership of the movement</a:t>
            </a:r>
          </a:p>
          <a:p>
            <a:pPr marL="285750" indent="-285750">
              <a:buFont typeface="Arial" panose="020B0604020202020204" pitchFamily="34" charset="0"/>
              <a:buChar char="•"/>
            </a:pPr>
            <a:r>
              <a:rPr lang="en-AU" sz="1800" dirty="0">
                <a:latin typeface="+mn-lt"/>
              </a:rPr>
              <a:t>create clear shapes and lines with their body</a:t>
            </a:r>
          </a:p>
          <a:p>
            <a:pPr marL="285750" indent="-285750">
              <a:buFont typeface="Arial" panose="020B0604020202020204" pitchFamily="34" charset="0"/>
              <a:buChar char="•"/>
            </a:pPr>
            <a:r>
              <a:rPr lang="en-AU" sz="1800" dirty="0">
                <a:latin typeface="+mn-lt"/>
              </a:rPr>
              <a:t>communicate the choreographer’s intent.</a:t>
            </a:r>
          </a:p>
        </p:txBody>
      </p:sp>
      <p:sp>
        <p:nvSpPr>
          <p:cNvPr id="5" name="Slide Number Placeholder 4">
            <a:extLst>
              <a:ext uri="{FF2B5EF4-FFF2-40B4-BE49-F238E27FC236}">
                <a16:creationId xmlns:a16="http://schemas.microsoft.com/office/drawing/2014/main" id="{09621F84-192A-E545-AFCE-9BB09A89C0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53</a:t>
            </a:fld>
            <a:endParaRPr lang="en-AU"/>
          </a:p>
        </p:txBody>
      </p:sp>
    </p:spTree>
    <p:extLst>
      <p:ext uri="{BB962C8B-B14F-4D97-AF65-F5344CB8AC3E}">
        <p14:creationId xmlns:p14="http://schemas.microsoft.com/office/powerpoint/2010/main" val="262127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lstStyle/>
          <a:p>
            <a:r>
              <a:rPr lang="en-AU">
                <a:latin typeface="+mj-lt"/>
              </a:rPr>
              <a:t>Kinaesthetic awareness</a:t>
            </a:r>
          </a:p>
        </p:txBody>
      </p:sp>
      <p:sp>
        <p:nvSpPr>
          <p:cNvPr id="2" name="Rectangle: Rounded Corners 1">
            <a:extLst>
              <a:ext uri="{FF2B5EF4-FFF2-40B4-BE49-F238E27FC236}">
                <a16:creationId xmlns:a16="http://schemas.microsoft.com/office/drawing/2014/main" id="{EDE7480C-3BFB-80DA-46CE-8D7120662AC2}"/>
              </a:ext>
              <a:ext uri="{C183D7F6-B498-43B3-948B-1728B52AA6E4}">
                <adec:decorative xmlns:adec="http://schemas.microsoft.com/office/drawing/2017/decorative" val="0"/>
              </a:ext>
            </a:extLst>
          </p:cNvPr>
          <p:cNvSpPr/>
          <p:nvPr/>
        </p:nvSpPr>
        <p:spPr>
          <a:xfrm>
            <a:off x="359999" y="1698643"/>
            <a:ext cx="5438775" cy="3108884"/>
          </a:xfrm>
          <a:prstGeom prst="roundRect">
            <a:avLst>
              <a:gd name="adj" fmla="val 6982"/>
            </a:avLst>
          </a:prstGeom>
          <a:solidFill>
            <a:schemeClr val="accent4"/>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a:solidFill>
                  <a:schemeClr val="tx1"/>
                </a:solidFill>
              </a:rPr>
              <a:t>NESA defines kinaesthetic awareness as ‘sensing or perceiving the body’s muscles, joints and tendons while in motion or while still.’ </a:t>
            </a:r>
          </a:p>
          <a:p>
            <a:pPr algn="r">
              <a:lnSpc>
                <a:spcPct val="150000"/>
              </a:lnSpc>
              <a:spcAft>
                <a:spcPts val="600"/>
              </a:spcAft>
            </a:pPr>
            <a:r>
              <a:rPr lang="en-AU" sz="1800">
                <a:solidFill>
                  <a:schemeClr val="tx1"/>
                </a:solidFill>
              </a:rPr>
              <a:t>(NESA 2023)</a:t>
            </a:r>
          </a:p>
        </p:txBody>
      </p:sp>
      <p:sp>
        <p:nvSpPr>
          <p:cNvPr id="5" name="Rectangle: Rounded Corners 4">
            <a:extLst>
              <a:ext uri="{FF2B5EF4-FFF2-40B4-BE49-F238E27FC236}">
                <a16:creationId xmlns:a16="http://schemas.microsoft.com/office/drawing/2014/main" id="{B5151B7E-DE91-8CB2-50FA-F4B1A5831109}"/>
              </a:ext>
            </a:extLst>
          </p:cNvPr>
          <p:cNvSpPr/>
          <p:nvPr/>
        </p:nvSpPr>
        <p:spPr>
          <a:xfrm>
            <a:off x="6096000" y="1698644"/>
            <a:ext cx="5747998" cy="3108884"/>
          </a:xfrm>
          <a:prstGeom prst="roundRect">
            <a:avLst>
              <a:gd name="adj" fmla="val 3967"/>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285750" indent="-285750">
              <a:lnSpc>
                <a:spcPct val="150000"/>
              </a:lnSpc>
              <a:spcAft>
                <a:spcPts val="600"/>
              </a:spcAft>
              <a:buFont typeface="Arial" panose="020B0604020202020204" pitchFamily="34" charset="0"/>
              <a:buChar char="•"/>
            </a:pPr>
            <a:r>
              <a:rPr lang="en-AU" sz="1800" dirty="0">
                <a:solidFill>
                  <a:schemeClr val="tx1"/>
                </a:solidFill>
              </a:rPr>
              <a:t>Kinaesthetic awareness allows the dancer to use their understanding of dance technique and alignment to place their body in shapes and movements that communicate the intent.</a:t>
            </a:r>
          </a:p>
          <a:p>
            <a:pPr marL="285750" indent="-285750">
              <a:lnSpc>
                <a:spcPct val="150000"/>
              </a:lnSpc>
              <a:spcAft>
                <a:spcPts val="600"/>
              </a:spcAft>
              <a:buFont typeface="Arial" panose="020B0604020202020204" pitchFamily="34" charset="0"/>
              <a:buChar char="•"/>
            </a:pPr>
            <a:r>
              <a:rPr lang="en-AU" sz="1800" dirty="0">
                <a:solidFill>
                  <a:schemeClr val="tx1"/>
                </a:solidFill>
              </a:rPr>
              <a:t>By becoming aware of your body parts, you can control the movement you are executing.</a:t>
            </a: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17696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lstStyle/>
          <a:p>
            <a:r>
              <a:rPr lang="en-AU" dirty="0">
                <a:latin typeface="+mj-lt"/>
              </a:rPr>
              <a:t>Musicality</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type="body" sz="quarter" idx="17"/>
          </p:nvPr>
        </p:nvSpPr>
        <p:spPr>
          <a:xfrm>
            <a:off x="448900" y="1567086"/>
            <a:ext cx="5380400" cy="4807835"/>
          </a:xfrm>
        </p:spPr>
        <p:txBody>
          <a:bodyPr/>
          <a:lstStyle/>
          <a:p>
            <a:pPr>
              <a:spcAft>
                <a:spcPts val="600"/>
              </a:spcAft>
            </a:pPr>
            <a:r>
              <a:rPr lang="en-AU" sz="1800" dirty="0">
                <a:latin typeface="+mn-lt"/>
              </a:rPr>
              <a:t>Musicality could include:</a:t>
            </a:r>
          </a:p>
          <a:p>
            <a:pPr marL="285750" indent="-285750">
              <a:spcAft>
                <a:spcPts val="600"/>
              </a:spcAft>
              <a:buFont typeface="Arial" panose="020B0604020202020204" pitchFamily="34" charset="0"/>
              <a:buChar char="•"/>
            </a:pPr>
            <a:r>
              <a:rPr lang="en-AU" sz="1800" dirty="0">
                <a:latin typeface="+mn-lt"/>
              </a:rPr>
              <a:t>how dancers hear, interpret, and dance to music</a:t>
            </a:r>
          </a:p>
          <a:p>
            <a:pPr marL="285750" indent="-285750">
              <a:spcAft>
                <a:spcPts val="600"/>
              </a:spcAft>
              <a:buFont typeface="Arial" panose="020B0604020202020204" pitchFamily="34" charset="0"/>
              <a:buChar char="•"/>
            </a:pPr>
            <a:r>
              <a:rPr lang="en-AU" sz="1800" dirty="0">
                <a:latin typeface="+mn-lt"/>
              </a:rPr>
              <a:t>how dancers create an emotional connection to the music with their movement</a:t>
            </a:r>
          </a:p>
          <a:p>
            <a:pPr marL="285750" indent="-285750">
              <a:spcAft>
                <a:spcPts val="600"/>
              </a:spcAft>
              <a:buFont typeface="Arial" panose="020B0604020202020204" pitchFamily="34" charset="0"/>
              <a:buChar char="•"/>
            </a:pPr>
            <a:r>
              <a:rPr lang="en-AU" sz="1800" dirty="0">
                <a:latin typeface="+mn-lt"/>
              </a:rPr>
              <a:t>the relationship with music, movement and the element of time </a:t>
            </a:r>
          </a:p>
          <a:p>
            <a:pPr marL="285750" indent="-285750">
              <a:spcAft>
                <a:spcPts val="600"/>
              </a:spcAft>
              <a:buFont typeface="Arial" panose="020B0604020202020204" pitchFamily="34" charset="0"/>
              <a:buChar char="•"/>
            </a:pPr>
            <a:r>
              <a:rPr lang="en-AU" sz="1800" dirty="0">
                <a:latin typeface="+mn-lt"/>
              </a:rPr>
              <a:t>the relationship with time which then influences the dynamics of the movement.</a:t>
            </a:r>
          </a:p>
        </p:txBody>
      </p:sp>
      <p:sp>
        <p:nvSpPr>
          <p:cNvPr id="2" name="Rectangle: Rounded Corners 1">
            <a:extLst>
              <a:ext uri="{FF2B5EF4-FFF2-40B4-BE49-F238E27FC236}">
                <a16:creationId xmlns:a16="http://schemas.microsoft.com/office/drawing/2014/main" id="{7C76AE4A-EBEF-937F-EAB6-2CB6A0F895E4}"/>
              </a:ext>
            </a:extLst>
          </p:cNvPr>
          <p:cNvSpPr/>
          <p:nvPr/>
        </p:nvSpPr>
        <p:spPr>
          <a:xfrm>
            <a:off x="6912000" y="1567086"/>
            <a:ext cx="4572000" cy="3429000"/>
          </a:xfrm>
          <a:prstGeom prst="roundRect">
            <a:avLst>
              <a:gd name="adj" fmla="val 616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dirty="0">
                <a:solidFill>
                  <a:schemeClr val="tx1"/>
                </a:solidFill>
              </a:rPr>
              <a:t>‘Jazz dance is known for its emphasis on rhythm and musicality… This musicality is an essential aspect of jazz dance and requires a keen sense of timing and precision.’ </a:t>
            </a:r>
          </a:p>
          <a:p>
            <a:pPr algn="r">
              <a:lnSpc>
                <a:spcPct val="150000"/>
              </a:lnSpc>
              <a:spcAft>
                <a:spcPts val="600"/>
              </a:spcAft>
            </a:pPr>
            <a:r>
              <a:rPr lang="en-AU" sz="1800" dirty="0">
                <a:solidFill>
                  <a:schemeClr val="tx1"/>
                </a:solidFill>
              </a:rPr>
              <a:t>(Art &amp; Dance Studio 2023)</a:t>
            </a: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55</a:t>
            </a:fld>
            <a:endParaRPr lang="en-AU"/>
          </a:p>
        </p:txBody>
      </p:sp>
    </p:spTree>
    <p:extLst>
      <p:ext uri="{BB962C8B-B14F-4D97-AF65-F5344CB8AC3E}">
        <p14:creationId xmlns:p14="http://schemas.microsoft.com/office/powerpoint/2010/main" val="8222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C754E1-B815-2DD2-9AF0-0F13BEEE14B0}"/>
              </a:ext>
            </a:extLst>
          </p:cNvPr>
          <p:cNvSpPr>
            <a:spLocks noGrp="1"/>
          </p:cNvSpPr>
          <p:nvPr>
            <p:ph type="title"/>
          </p:nvPr>
        </p:nvSpPr>
        <p:spPr/>
        <p:txBody>
          <a:bodyPr/>
          <a:lstStyle/>
          <a:p>
            <a:r>
              <a:rPr lang="en-AU" dirty="0">
                <a:latin typeface="+mj-lt"/>
              </a:rPr>
              <a:t>Commitment and confidence</a:t>
            </a:r>
          </a:p>
        </p:txBody>
      </p:sp>
      <p:sp>
        <p:nvSpPr>
          <p:cNvPr id="2" name="Content Placeholder 1">
            <a:extLst>
              <a:ext uri="{FF2B5EF4-FFF2-40B4-BE49-F238E27FC236}">
                <a16:creationId xmlns:a16="http://schemas.microsoft.com/office/drawing/2014/main" id="{8C6914AA-8E36-0F3D-FC77-6DEE01F8FA26}"/>
              </a:ext>
            </a:extLst>
          </p:cNvPr>
          <p:cNvSpPr>
            <a:spLocks noGrp="1"/>
          </p:cNvSpPr>
          <p:nvPr>
            <p:ph type="body" sz="quarter" idx="18"/>
          </p:nvPr>
        </p:nvSpPr>
        <p:spPr>
          <a:xfrm>
            <a:off x="359999" y="982520"/>
            <a:ext cx="11483999" cy="310015"/>
          </a:xfrm>
        </p:spPr>
        <p:txBody>
          <a:bodyPr vert="horz" lIns="0" tIns="0" rIns="0" bIns="0" rtlCol="0" anchor="t">
            <a:noAutofit/>
          </a:bodyPr>
          <a:lstStyle/>
          <a:p>
            <a:r>
              <a:rPr lang="en-US" dirty="0">
                <a:latin typeface="+mj-lt"/>
              </a:rPr>
              <a:t>Activity discussion</a:t>
            </a:r>
            <a:endParaRPr lang="en-AU" dirty="0">
              <a:latin typeface="+mj-lt"/>
            </a:endParaRPr>
          </a:p>
        </p:txBody>
      </p:sp>
      <p:sp>
        <p:nvSpPr>
          <p:cNvPr id="6" name="Rectangle: Rounded Corners 5">
            <a:extLst>
              <a:ext uri="{FF2B5EF4-FFF2-40B4-BE49-F238E27FC236}">
                <a16:creationId xmlns:a16="http://schemas.microsoft.com/office/drawing/2014/main" id="{1782E0EA-9D3A-15FE-0EB3-56DACCE90715}"/>
              </a:ext>
            </a:extLst>
          </p:cNvPr>
          <p:cNvSpPr/>
          <p:nvPr/>
        </p:nvSpPr>
        <p:spPr>
          <a:xfrm>
            <a:off x="348001" y="1913021"/>
            <a:ext cx="5747999" cy="534492"/>
          </a:xfrm>
          <a:prstGeom prst="roundRect">
            <a:avLst/>
          </a:prstGeom>
          <a:solidFill>
            <a:schemeClr val="accent4"/>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solidFill>
                  <a:schemeClr val="tx1"/>
                </a:solidFill>
              </a:rPr>
              <a:t>Commitment is about being dedicated to something.</a:t>
            </a:r>
          </a:p>
        </p:txBody>
      </p:sp>
      <p:sp>
        <p:nvSpPr>
          <p:cNvPr id="10" name="Rectangle: Rounded Corners 9">
            <a:extLst>
              <a:ext uri="{FF2B5EF4-FFF2-40B4-BE49-F238E27FC236}">
                <a16:creationId xmlns:a16="http://schemas.microsoft.com/office/drawing/2014/main" id="{C4DD0C08-7417-D2B9-5788-C11C62C7C90E}"/>
              </a:ext>
            </a:extLst>
          </p:cNvPr>
          <p:cNvSpPr/>
          <p:nvPr/>
        </p:nvSpPr>
        <p:spPr>
          <a:xfrm>
            <a:off x="336003" y="2722063"/>
            <a:ext cx="5747999" cy="1157209"/>
          </a:xfrm>
          <a:prstGeom prst="roundRect">
            <a:avLst>
              <a:gd name="adj" fmla="val 9484"/>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n-AU" sz="1800" dirty="0">
                <a:solidFill>
                  <a:schemeClr val="tx1"/>
                </a:solidFill>
              </a:rPr>
              <a:t>Confidence refers to the ability to feel assured of your strengths, abilities and value.</a:t>
            </a:r>
          </a:p>
        </p:txBody>
      </p:sp>
      <p:sp>
        <p:nvSpPr>
          <p:cNvPr id="3" name="Rectangle 2">
            <a:extLst>
              <a:ext uri="{FF2B5EF4-FFF2-40B4-BE49-F238E27FC236}">
                <a16:creationId xmlns:a16="http://schemas.microsoft.com/office/drawing/2014/main" id="{C5595BF9-C1CB-75D4-27D8-396C09ABB002}"/>
              </a:ext>
              <a:ext uri="{C183D7F6-B498-43B3-948B-1728B52AA6E4}">
                <adec:decorative xmlns:adec="http://schemas.microsoft.com/office/drawing/2017/decorative" val="1"/>
              </a:ext>
            </a:extLst>
          </p:cNvPr>
          <p:cNvSpPr/>
          <p:nvPr/>
        </p:nvSpPr>
        <p:spPr>
          <a:xfrm>
            <a:off x="6616701" y="0"/>
            <a:ext cx="55753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4">
            <a:extLst>
              <a:ext uri="{FF2B5EF4-FFF2-40B4-BE49-F238E27FC236}">
                <a16:creationId xmlns:a16="http://schemas.microsoft.com/office/drawing/2014/main" id="{F22E7C9D-0FE8-02A7-6CDC-26687A767071}"/>
              </a:ext>
            </a:extLst>
          </p:cNvPr>
          <p:cNvSpPr>
            <a:spLocks noGrp="1"/>
          </p:cNvSpPr>
          <p:nvPr>
            <p:ph type="body" sz="quarter" idx="17"/>
          </p:nvPr>
        </p:nvSpPr>
        <p:spPr>
          <a:xfrm>
            <a:off x="7078141" y="1913022"/>
            <a:ext cx="4765857" cy="3739634"/>
          </a:xfrm>
        </p:spPr>
        <p:txBody>
          <a:bodyPr/>
          <a:lstStyle/>
          <a:p>
            <a:pPr>
              <a:spcAft>
                <a:spcPts val="600"/>
              </a:spcAft>
            </a:pPr>
            <a:r>
              <a:rPr lang="en-AU" sz="1800" dirty="0">
                <a:latin typeface="+mn-lt"/>
              </a:rPr>
              <a:t>Discuss:</a:t>
            </a:r>
          </a:p>
          <a:p>
            <a:pPr marL="285750" indent="-285750">
              <a:spcAft>
                <a:spcPts val="600"/>
              </a:spcAft>
              <a:buFont typeface="Arial" panose="020B0604020202020204" pitchFamily="34" charset="0"/>
              <a:buChar char="•"/>
            </a:pPr>
            <a:r>
              <a:rPr lang="en-AU" sz="1800" dirty="0">
                <a:latin typeface="+mn-lt"/>
              </a:rPr>
              <a:t>What does it look like when a dancer is not committed or lacking confidence?</a:t>
            </a:r>
          </a:p>
          <a:p>
            <a:pPr marL="285750" indent="-285750">
              <a:spcAft>
                <a:spcPts val="600"/>
              </a:spcAft>
              <a:buFont typeface="Arial" panose="020B0604020202020204" pitchFamily="34" charset="0"/>
              <a:buChar char="•"/>
            </a:pPr>
            <a:r>
              <a:rPr lang="en-AU" sz="1800" dirty="0">
                <a:latin typeface="+mn-lt"/>
              </a:rPr>
              <a:t>How does this affect the different aspects of performance quality?</a:t>
            </a:r>
          </a:p>
          <a:p>
            <a:pPr marL="285750" indent="-285750">
              <a:spcAft>
                <a:spcPts val="600"/>
              </a:spcAft>
              <a:buFont typeface="Arial" panose="020B0604020202020204" pitchFamily="34" charset="0"/>
              <a:buChar char="•"/>
            </a:pPr>
            <a:r>
              <a:rPr lang="en-AU" sz="1800" dirty="0">
                <a:latin typeface="+mn-lt"/>
              </a:rPr>
              <a:t>How does this affect the dance technique?</a:t>
            </a:r>
          </a:p>
          <a:p>
            <a:pPr marL="285750" indent="-285750">
              <a:spcAft>
                <a:spcPts val="600"/>
              </a:spcAft>
              <a:buFont typeface="Arial" panose="020B0604020202020204" pitchFamily="34" charset="0"/>
              <a:buChar char="•"/>
            </a:pPr>
            <a:r>
              <a:rPr lang="en-AU" sz="1800" dirty="0">
                <a:latin typeface="+mn-lt"/>
              </a:rPr>
              <a:t>How does it affect the communication of meaning?</a:t>
            </a:r>
          </a:p>
        </p:txBody>
      </p:sp>
      <p:sp>
        <p:nvSpPr>
          <p:cNvPr id="7" name="Slide Number Placeholder 6">
            <a:extLst>
              <a:ext uri="{FF2B5EF4-FFF2-40B4-BE49-F238E27FC236}">
                <a16:creationId xmlns:a16="http://schemas.microsoft.com/office/drawing/2014/main" id="{20726363-1F3F-AFA2-2DE4-3F1514EE88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56</a:t>
            </a:fld>
            <a:endParaRPr lang="en-AU"/>
          </a:p>
        </p:txBody>
      </p:sp>
    </p:spTree>
    <p:extLst>
      <p:ext uri="{BB962C8B-B14F-4D97-AF65-F5344CB8AC3E}">
        <p14:creationId xmlns:p14="http://schemas.microsoft.com/office/powerpoint/2010/main" val="189826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a:xfrm>
            <a:off x="351700" y="360000"/>
            <a:ext cx="11484000" cy="545601"/>
          </a:xfrm>
        </p:spPr>
        <p:txBody>
          <a:bodyPr/>
          <a:lstStyle/>
          <a:p>
            <a:r>
              <a:rPr lang="en-AU">
                <a:latin typeface="+mj-lt"/>
              </a:rPr>
              <a:t>Projection and focus</a:t>
            </a:r>
          </a:p>
        </p:txBody>
      </p:sp>
      <p:grpSp>
        <p:nvGrpSpPr>
          <p:cNvPr id="10" name="Group 9" descr="Projection can be described as a confident presentation of one’s body and energy to communicate movement and meaning to an audience.&#10;">
            <a:extLst>
              <a:ext uri="{FF2B5EF4-FFF2-40B4-BE49-F238E27FC236}">
                <a16:creationId xmlns:a16="http://schemas.microsoft.com/office/drawing/2014/main" id="{1F07AD03-AD13-65DE-0664-2376C1392CA0}"/>
              </a:ext>
            </a:extLst>
          </p:cNvPr>
          <p:cNvGrpSpPr/>
          <p:nvPr/>
        </p:nvGrpSpPr>
        <p:grpSpPr>
          <a:xfrm>
            <a:off x="351700" y="1037403"/>
            <a:ext cx="5504800" cy="2447580"/>
            <a:chOff x="351700" y="1037403"/>
            <a:chExt cx="5504800" cy="2447580"/>
          </a:xfrm>
        </p:grpSpPr>
        <p:sp>
          <p:nvSpPr>
            <p:cNvPr id="4" name="Rectangle: Rounded Corners 3">
              <a:extLst>
                <a:ext uri="{FF2B5EF4-FFF2-40B4-BE49-F238E27FC236}">
                  <a16:creationId xmlns:a16="http://schemas.microsoft.com/office/drawing/2014/main" id="{F8471928-A931-A8B3-22AA-97AD241E486E}"/>
                </a:ext>
                <a:ext uri="{C183D7F6-B498-43B3-948B-1728B52AA6E4}">
                  <adec:decorative xmlns:adec="http://schemas.microsoft.com/office/drawing/2017/decorative" val="0"/>
                </a:ext>
              </a:extLst>
            </p:cNvPr>
            <p:cNvSpPr/>
            <p:nvPr/>
          </p:nvSpPr>
          <p:spPr>
            <a:xfrm>
              <a:off x="351700" y="1037403"/>
              <a:ext cx="5504800" cy="2447580"/>
            </a:xfrm>
            <a:prstGeom prst="roundRect">
              <a:avLst>
                <a:gd name="adj" fmla="val 6478"/>
              </a:avLst>
            </a:prstGeom>
            <a:solidFill>
              <a:schemeClr val="accent6"/>
            </a:solidFill>
            <a:ln w="38100">
              <a:noFill/>
            </a:ln>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nSpc>
                  <a:spcPct val="130000"/>
                </a:lnSpc>
                <a:spcAft>
                  <a:spcPts val="600"/>
                </a:spcAft>
              </a:pPr>
              <a:endParaRPr lang="en-US" sz="1800"/>
            </a:p>
          </p:txBody>
        </p:sp>
        <p:sp>
          <p:nvSpPr>
            <p:cNvPr id="5" name="TextBox 4">
              <a:extLst>
                <a:ext uri="{FF2B5EF4-FFF2-40B4-BE49-F238E27FC236}">
                  <a16:creationId xmlns:a16="http://schemas.microsoft.com/office/drawing/2014/main" id="{2A0D064D-15C8-A9B2-9B32-6156DB84231B}"/>
                </a:ext>
              </a:extLst>
            </p:cNvPr>
            <p:cNvSpPr txBox="1"/>
            <p:nvPr/>
          </p:nvSpPr>
          <p:spPr>
            <a:xfrm>
              <a:off x="501951" y="1303019"/>
              <a:ext cx="5204298" cy="1916349"/>
            </a:xfrm>
            <a:prstGeom prst="rect">
              <a:avLst/>
            </a:prstGeom>
            <a:noFill/>
          </p:spPr>
          <p:txBody>
            <a:bodyPr wrap="square" lIns="0" tIns="0" rIns="0" bIns="0" rtlCol="0" anchor="ctr">
              <a:noAutofit/>
            </a:bodyPr>
            <a:lstStyle/>
            <a:p>
              <a:pPr>
                <a:lnSpc>
                  <a:spcPct val="130000"/>
                </a:lnSpc>
                <a:spcAft>
                  <a:spcPts val="600"/>
                </a:spcAft>
              </a:pPr>
              <a:r>
                <a:rPr lang="en-AU" sz="1800" dirty="0"/>
                <a:t>Projection can be described as a confident presentation of one’s body and energy to communicate movement and meaning to an audience.</a:t>
              </a:r>
              <a:endParaRPr lang="en-US" sz="1800" dirty="0"/>
            </a:p>
          </p:txBody>
        </p:sp>
      </p:grpSp>
      <p:grpSp>
        <p:nvGrpSpPr>
          <p:cNvPr id="11" name="Group 10" descr="Possible examples of projection:&#10;external – open shapes and energy outwards of the body&#10;internal – closed-in shapes with energy in towards the body.&#10;">
            <a:extLst>
              <a:ext uri="{FF2B5EF4-FFF2-40B4-BE49-F238E27FC236}">
                <a16:creationId xmlns:a16="http://schemas.microsoft.com/office/drawing/2014/main" id="{C925619D-D00D-48B6-3AAE-BE55B37FAAB8}"/>
              </a:ext>
            </a:extLst>
          </p:cNvPr>
          <p:cNvGrpSpPr/>
          <p:nvPr/>
        </p:nvGrpSpPr>
        <p:grpSpPr>
          <a:xfrm>
            <a:off x="6096000" y="1037404"/>
            <a:ext cx="5636298" cy="2447579"/>
            <a:chOff x="6207702" y="1037404"/>
            <a:chExt cx="5636298" cy="2447579"/>
          </a:xfrm>
        </p:grpSpPr>
        <p:sp>
          <p:nvSpPr>
            <p:cNvPr id="12" name="Rectangle: Rounded Corners 11">
              <a:extLst>
                <a:ext uri="{FF2B5EF4-FFF2-40B4-BE49-F238E27FC236}">
                  <a16:creationId xmlns:a16="http://schemas.microsoft.com/office/drawing/2014/main" id="{ACB01108-1D5C-03CB-7AFA-9D09D2D122ED}"/>
                </a:ext>
                <a:ext uri="{C183D7F6-B498-43B3-948B-1728B52AA6E4}">
                  <adec:decorative xmlns:adec="http://schemas.microsoft.com/office/drawing/2017/decorative" val="0"/>
                </a:ext>
              </a:extLst>
            </p:cNvPr>
            <p:cNvSpPr/>
            <p:nvPr/>
          </p:nvSpPr>
          <p:spPr>
            <a:xfrm>
              <a:off x="6207702" y="1037404"/>
              <a:ext cx="5636298" cy="2447579"/>
            </a:xfrm>
            <a:prstGeom prst="roundRect">
              <a:avLst>
                <a:gd name="adj" fmla="val 5912"/>
              </a:avLst>
            </a:prstGeom>
            <a:solidFill>
              <a:schemeClr val="accent2"/>
            </a:solidFill>
            <a:ln w="38100">
              <a:noFill/>
            </a:ln>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nSpc>
                  <a:spcPct val="130000"/>
                </a:lnSpc>
                <a:spcAft>
                  <a:spcPts val="600"/>
                </a:spcAft>
              </a:pPr>
              <a:endParaRPr lang="en-AU" sz="1800" dirty="0">
                <a:solidFill>
                  <a:schemeClr val="bg1"/>
                </a:solidFill>
              </a:endParaRPr>
            </a:p>
          </p:txBody>
        </p:sp>
        <p:sp>
          <p:nvSpPr>
            <p:cNvPr id="6" name="TextBox 5">
              <a:extLst>
                <a:ext uri="{FF2B5EF4-FFF2-40B4-BE49-F238E27FC236}">
                  <a16:creationId xmlns:a16="http://schemas.microsoft.com/office/drawing/2014/main" id="{CF48FA41-EFCB-EC58-387D-E62863CD1363}"/>
                </a:ext>
              </a:extLst>
            </p:cNvPr>
            <p:cNvSpPr txBox="1"/>
            <p:nvPr/>
          </p:nvSpPr>
          <p:spPr>
            <a:xfrm>
              <a:off x="6419552" y="1303019"/>
              <a:ext cx="5204298" cy="1916349"/>
            </a:xfrm>
            <a:prstGeom prst="rect">
              <a:avLst/>
            </a:prstGeom>
            <a:noFill/>
          </p:spPr>
          <p:txBody>
            <a:bodyPr wrap="square" lIns="0" tIns="0" rIns="0" bIns="0" rtlCol="0" anchor="ctr">
              <a:noAutofit/>
            </a:bodyPr>
            <a:lstStyle/>
            <a:p>
              <a:pPr>
                <a:lnSpc>
                  <a:spcPct val="130000"/>
                </a:lnSpc>
                <a:spcAft>
                  <a:spcPts val="600"/>
                </a:spcAft>
              </a:pPr>
              <a:r>
                <a:rPr lang="en-AU" sz="1800">
                  <a:solidFill>
                    <a:schemeClr val="bg1"/>
                  </a:solidFill>
                </a:rPr>
                <a:t>Possible examples of projection:</a:t>
              </a:r>
              <a:endParaRPr lang="en-AU" sz="1800">
                <a:solidFill>
                  <a:schemeClr val="bg1"/>
                </a:solidFill>
                <a:cs typeface="Arial"/>
              </a:endParaRPr>
            </a:p>
            <a:p>
              <a:pPr marL="285750" indent="-285750">
                <a:lnSpc>
                  <a:spcPct val="130000"/>
                </a:lnSpc>
                <a:spcAft>
                  <a:spcPts val="600"/>
                </a:spcAft>
                <a:buFont typeface="Arial" panose="020B0604020202020204" pitchFamily="34" charset="0"/>
                <a:buChar char="•"/>
              </a:pPr>
              <a:r>
                <a:rPr lang="en-AU" sz="1800">
                  <a:solidFill>
                    <a:schemeClr val="bg1"/>
                  </a:solidFill>
                </a:rPr>
                <a:t>external – open shapes and energy outwards of the body</a:t>
              </a:r>
            </a:p>
            <a:p>
              <a:pPr marL="285750" indent="-285750">
                <a:lnSpc>
                  <a:spcPct val="130000"/>
                </a:lnSpc>
                <a:spcAft>
                  <a:spcPts val="600"/>
                </a:spcAft>
                <a:buFont typeface="Arial" panose="020B0604020202020204" pitchFamily="34" charset="0"/>
                <a:buChar char="•"/>
              </a:pPr>
              <a:r>
                <a:rPr lang="en-AU" sz="1800">
                  <a:solidFill>
                    <a:schemeClr val="bg1"/>
                  </a:solidFill>
                </a:rPr>
                <a:t>internal – closed-in shapes with energy in towards the body.</a:t>
              </a:r>
            </a:p>
          </p:txBody>
        </p:sp>
      </p:grpSp>
      <p:grpSp>
        <p:nvGrpSpPr>
          <p:cNvPr id="14" name="Group 13" descr="Focus can be described as the purposeful gaze and direction of the eye line of the dancer to communicate meaning. &#10;">
            <a:extLst>
              <a:ext uri="{FF2B5EF4-FFF2-40B4-BE49-F238E27FC236}">
                <a16:creationId xmlns:a16="http://schemas.microsoft.com/office/drawing/2014/main" id="{8B40F60B-7E58-E389-18F8-9889EC821054}"/>
              </a:ext>
            </a:extLst>
          </p:cNvPr>
          <p:cNvGrpSpPr/>
          <p:nvPr/>
        </p:nvGrpSpPr>
        <p:grpSpPr>
          <a:xfrm>
            <a:off x="343400" y="3714899"/>
            <a:ext cx="5513100" cy="2646912"/>
            <a:chOff x="343400" y="3714899"/>
            <a:chExt cx="5513100" cy="2646912"/>
          </a:xfrm>
        </p:grpSpPr>
        <p:sp>
          <p:nvSpPr>
            <p:cNvPr id="2" name="Rectangle: Rounded Corners 1">
              <a:extLst>
                <a:ext uri="{FF2B5EF4-FFF2-40B4-BE49-F238E27FC236}">
                  <a16:creationId xmlns:a16="http://schemas.microsoft.com/office/drawing/2014/main" id="{57B4049A-C1E0-4603-84D7-D149A3334CAA}"/>
                </a:ext>
                <a:ext uri="{C183D7F6-B498-43B3-948B-1728B52AA6E4}">
                  <adec:decorative xmlns:adec="http://schemas.microsoft.com/office/drawing/2017/decorative" val="0"/>
                </a:ext>
              </a:extLst>
            </p:cNvPr>
            <p:cNvSpPr/>
            <p:nvPr/>
          </p:nvSpPr>
          <p:spPr>
            <a:xfrm>
              <a:off x="343400" y="3714899"/>
              <a:ext cx="5513100" cy="2646912"/>
            </a:xfrm>
            <a:prstGeom prst="roundRect">
              <a:avLst>
                <a:gd name="adj" fmla="val 4628"/>
              </a:avLst>
            </a:prstGeom>
            <a:solidFill>
              <a:schemeClr val="accent1"/>
            </a:solidFill>
            <a:ln w="38100">
              <a:noFill/>
            </a:ln>
            <a:effectLst/>
          </p:spPr>
          <p:style>
            <a:lnRef idx="2">
              <a:schemeClr val="accent4"/>
            </a:lnRef>
            <a:fillRef idx="1">
              <a:schemeClr val="lt1"/>
            </a:fillRef>
            <a:effectRef idx="0">
              <a:schemeClr val="accent4"/>
            </a:effectRef>
            <a:fontRef idx="minor">
              <a:schemeClr val="dk1"/>
            </a:fontRef>
          </p:style>
          <p:txBody>
            <a:bodyPr rtlCol="0" anchor="ctr"/>
            <a:lstStyle/>
            <a:p>
              <a:pPr>
                <a:lnSpc>
                  <a:spcPct val="130000"/>
                </a:lnSpc>
                <a:spcAft>
                  <a:spcPts val="600"/>
                </a:spcAft>
              </a:pPr>
              <a:endParaRPr lang="en-AU" sz="1800" dirty="0">
                <a:solidFill>
                  <a:schemeClr val="bg1"/>
                </a:solidFill>
              </a:endParaRPr>
            </a:p>
          </p:txBody>
        </p:sp>
        <p:sp>
          <p:nvSpPr>
            <p:cNvPr id="8" name="TextBox 7">
              <a:extLst>
                <a:ext uri="{FF2B5EF4-FFF2-40B4-BE49-F238E27FC236}">
                  <a16:creationId xmlns:a16="http://schemas.microsoft.com/office/drawing/2014/main" id="{E954F2ED-9F50-9D91-AB20-6EAAC49A2976}"/>
                </a:ext>
              </a:extLst>
            </p:cNvPr>
            <p:cNvSpPr txBox="1"/>
            <p:nvPr/>
          </p:nvSpPr>
          <p:spPr>
            <a:xfrm>
              <a:off x="501951" y="4014232"/>
              <a:ext cx="5204298" cy="1916349"/>
            </a:xfrm>
            <a:prstGeom prst="rect">
              <a:avLst/>
            </a:prstGeom>
            <a:noFill/>
          </p:spPr>
          <p:txBody>
            <a:bodyPr wrap="square" lIns="0" tIns="0" rIns="0" bIns="0" rtlCol="0" anchor="ctr">
              <a:noAutofit/>
            </a:bodyPr>
            <a:lstStyle/>
            <a:p>
              <a:pPr>
                <a:lnSpc>
                  <a:spcPct val="130000"/>
                </a:lnSpc>
                <a:spcAft>
                  <a:spcPts val="600"/>
                </a:spcAft>
              </a:pPr>
              <a:r>
                <a:rPr lang="en-AU" sz="1800">
                  <a:solidFill>
                    <a:schemeClr val="bg1"/>
                  </a:solidFill>
                </a:rPr>
                <a:t>Focus can be described as the purposeful gaze and direction of the eye line of the dancer to communicate meaning. </a:t>
              </a:r>
            </a:p>
          </p:txBody>
        </p:sp>
      </p:grpSp>
      <p:grpSp>
        <p:nvGrpSpPr>
          <p:cNvPr id="15" name="Group 14" descr="Possible examples of focus:&#10;towards or away from the direction the dancer is travelling&#10;following gesturing limbs such as the hands&#10;upwards to the sky, downwards to the earth.&#10;">
            <a:extLst>
              <a:ext uri="{FF2B5EF4-FFF2-40B4-BE49-F238E27FC236}">
                <a16:creationId xmlns:a16="http://schemas.microsoft.com/office/drawing/2014/main" id="{064FA539-D9FD-5ED9-99B0-19FDF1802C3A}"/>
              </a:ext>
            </a:extLst>
          </p:cNvPr>
          <p:cNvGrpSpPr/>
          <p:nvPr/>
        </p:nvGrpSpPr>
        <p:grpSpPr>
          <a:xfrm>
            <a:off x="6096000" y="3714899"/>
            <a:ext cx="5627998" cy="2646912"/>
            <a:chOff x="6207702" y="3714899"/>
            <a:chExt cx="5627998" cy="2646912"/>
          </a:xfrm>
        </p:grpSpPr>
        <p:sp>
          <p:nvSpPr>
            <p:cNvPr id="13" name="Rectangle: Rounded Corners 12">
              <a:extLst>
                <a:ext uri="{FF2B5EF4-FFF2-40B4-BE49-F238E27FC236}">
                  <a16:creationId xmlns:a16="http://schemas.microsoft.com/office/drawing/2014/main" id="{754D87AA-91D9-898B-665F-1D7E263B8F86}"/>
                </a:ext>
                <a:ext uri="{C183D7F6-B498-43B3-948B-1728B52AA6E4}">
                  <adec:decorative xmlns:adec="http://schemas.microsoft.com/office/drawing/2017/decorative" val="0"/>
                </a:ext>
              </a:extLst>
            </p:cNvPr>
            <p:cNvSpPr/>
            <p:nvPr/>
          </p:nvSpPr>
          <p:spPr>
            <a:xfrm>
              <a:off x="6207702" y="3714899"/>
              <a:ext cx="5627998" cy="2646912"/>
            </a:xfrm>
            <a:prstGeom prst="roundRect">
              <a:avLst>
                <a:gd name="adj" fmla="val 6199"/>
              </a:avLst>
            </a:prstGeom>
            <a:solidFill>
              <a:schemeClr val="accent4"/>
            </a:solidFill>
            <a:ln w="38100">
              <a:noFill/>
            </a:ln>
            <a:effectLst/>
          </p:spPr>
          <p:style>
            <a:lnRef idx="2">
              <a:schemeClr val="accent4"/>
            </a:lnRef>
            <a:fillRef idx="1">
              <a:schemeClr val="lt1"/>
            </a:fillRef>
            <a:effectRef idx="0">
              <a:schemeClr val="accent4"/>
            </a:effectRef>
            <a:fontRef idx="minor">
              <a:schemeClr val="dk1"/>
            </a:fontRef>
          </p:style>
          <p:txBody>
            <a:bodyPr rtlCol="0" anchor="ctr"/>
            <a:lstStyle/>
            <a:p>
              <a:pPr>
                <a:lnSpc>
                  <a:spcPct val="130000"/>
                </a:lnSpc>
                <a:spcAft>
                  <a:spcPts val="600"/>
                </a:spcAft>
              </a:pPr>
              <a:endParaRPr lang="en-AU" sz="1800"/>
            </a:p>
          </p:txBody>
        </p:sp>
        <p:sp>
          <p:nvSpPr>
            <p:cNvPr id="9" name="TextBox 8">
              <a:extLst>
                <a:ext uri="{FF2B5EF4-FFF2-40B4-BE49-F238E27FC236}">
                  <a16:creationId xmlns:a16="http://schemas.microsoft.com/office/drawing/2014/main" id="{9441C321-A065-C9A3-FA8E-0A6B0299BE48}"/>
                </a:ext>
              </a:extLst>
            </p:cNvPr>
            <p:cNvSpPr txBox="1"/>
            <p:nvPr/>
          </p:nvSpPr>
          <p:spPr>
            <a:xfrm>
              <a:off x="6419552" y="4014232"/>
              <a:ext cx="5204298" cy="2048246"/>
            </a:xfrm>
            <a:prstGeom prst="rect">
              <a:avLst/>
            </a:prstGeom>
            <a:noFill/>
          </p:spPr>
          <p:txBody>
            <a:bodyPr wrap="square" lIns="0" tIns="0" rIns="0" bIns="0" rtlCol="0" anchor="ctr">
              <a:noAutofit/>
            </a:bodyPr>
            <a:lstStyle/>
            <a:p>
              <a:pPr>
                <a:lnSpc>
                  <a:spcPct val="130000"/>
                </a:lnSpc>
                <a:spcAft>
                  <a:spcPts val="600"/>
                </a:spcAft>
              </a:pPr>
              <a:r>
                <a:rPr lang="en-AU" sz="1800"/>
                <a:t>Possible examples of focus:</a:t>
              </a:r>
            </a:p>
            <a:p>
              <a:pPr marL="171450" indent="-171450">
                <a:lnSpc>
                  <a:spcPct val="130000"/>
                </a:lnSpc>
                <a:spcAft>
                  <a:spcPts val="600"/>
                </a:spcAft>
                <a:buFont typeface="Arial" panose="020B0604020202020204" pitchFamily="34" charset="0"/>
                <a:buChar char="•"/>
              </a:pPr>
              <a:r>
                <a:rPr lang="en-AU" sz="1800"/>
                <a:t>towards or away from the direction the dancer is travelling</a:t>
              </a:r>
            </a:p>
            <a:p>
              <a:pPr marL="171450" indent="-171450">
                <a:lnSpc>
                  <a:spcPct val="130000"/>
                </a:lnSpc>
                <a:spcAft>
                  <a:spcPts val="600"/>
                </a:spcAft>
                <a:buFont typeface="Arial" panose="020B0604020202020204" pitchFamily="34" charset="0"/>
                <a:buChar char="•"/>
              </a:pPr>
              <a:r>
                <a:rPr lang="en-AU" sz="1800"/>
                <a:t>following gesturing limbs such as the hands</a:t>
              </a:r>
            </a:p>
            <a:p>
              <a:pPr marL="171450" indent="-171450">
                <a:lnSpc>
                  <a:spcPct val="130000"/>
                </a:lnSpc>
                <a:spcAft>
                  <a:spcPts val="600"/>
                </a:spcAft>
                <a:buFont typeface="Arial" panose="020B0604020202020204" pitchFamily="34" charset="0"/>
                <a:buChar char="•"/>
              </a:pPr>
              <a:r>
                <a:rPr lang="en-AU" sz="1800"/>
                <a:t>upwards to the sky, downwards to the earth.</a:t>
              </a:r>
            </a:p>
          </p:txBody>
        </p:sp>
      </p:gr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57</a:t>
            </a:fld>
            <a:endParaRPr lang="en-AU"/>
          </a:p>
        </p:txBody>
      </p:sp>
    </p:spTree>
    <p:extLst>
      <p:ext uri="{BB962C8B-B14F-4D97-AF65-F5344CB8AC3E}">
        <p14:creationId xmlns:p14="http://schemas.microsoft.com/office/powerpoint/2010/main" val="18037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64C6-9F0E-7999-3DA4-6EB5D0796E2B}"/>
              </a:ext>
            </a:extLst>
          </p:cNvPr>
          <p:cNvSpPr>
            <a:spLocks noGrp="1"/>
          </p:cNvSpPr>
          <p:nvPr>
            <p:ph type="title"/>
          </p:nvPr>
        </p:nvSpPr>
        <p:spPr/>
        <p:txBody>
          <a:bodyPr/>
          <a:lstStyle/>
          <a:p>
            <a:r>
              <a:rPr lang="en-US">
                <a:latin typeface="+mj-lt"/>
              </a:rPr>
              <a:t>The elements of dance – definitions and examples</a:t>
            </a:r>
            <a:endParaRPr lang="en-AU">
              <a:latin typeface="+mj-lt"/>
            </a:endParaRPr>
          </a:p>
        </p:txBody>
      </p:sp>
      <p:sp>
        <p:nvSpPr>
          <p:cNvPr id="5" name="Text Placeholder 4">
            <a:extLst>
              <a:ext uri="{FF2B5EF4-FFF2-40B4-BE49-F238E27FC236}">
                <a16:creationId xmlns:a16="http://schemas.microsoft.com/office/drawing/2014/main" id="{426E107A-F0A3-1045-E8D2-E5BF43BB285B}"/>
              </a:ext>
            </a:extLst>
          </p:cNvPr>
          <p:cNvSpPr>
            <a:spLocks noGrp="1"/>
          </p:cNvSpPr>
          <p:nvPr>
            <p:ph type="body" sz="quarter" idx="17"/>
          </p:nvPr>
        </p:nvSpPr>
        <p:spPr>
          <a:xfrm>
            <a:off x="360000" y="1567086"/>
            <a:ext cx="6218600" cy="4807835"/>
          </a:xfrm>
        </p:spPr>
        <p:txBody>
          <a:bodyPr/>
          <a:lstStyle/>
          <a:p>
            <a:pPr>
              <a:spcAft>
                <a:spcPts val="600"/>
              </a:spcAft>
            </a:pPr>
            <a:r>
              <a:rPr lang="en-US" sz="1800" dirty="0">
                <a:latin typeface="+mn-lt"/>
              </a:rPr>
              <a:t>The </a:t>
            </a:r>
            <a:r>
              <a:rPr lang="en-US" sz="1800" dirty="0">
                <a:latin typeface="+mn-lt"/>
                <a:hlinkClick r:id="rId2"/>
              </a:rPr>
              <a:t>Elements of dance – definitions and examples </a:t>
            </a:r>
            <a:r>
              <a:rPr lang="en-US" sz="1800" dirty="0">
                <a:latin typeface="+mn-lt"/>
              </a:rPr>
              <a:t>resource can be used to support this unit and provide guidance for language to describe the elements of dance.</a:t>
            </a:r>
            <a:endParaRPr lang="en-AU" sz="1800" dirty="0">
              <a:latin typeface="+mn-lt"/>
            </a:endParaRPr>
          </a:p>
        </p:txBody>
      </p:sp>
      <p:pic>
        <p:nvPicPr>
          <p:cNvPr id="12" name="Picture Placeholder 11" descr="A screenshot of a document for the elements of dance">
            <a:extLst>
              <a:ext uri="{FF2B5EF4-FFF2-40B4-BE49-F238E27FC236}">
                <a16:creationId xmlns:a16="http://schemas.microsoft.com/office/drawing/2014/main" id="{BF7B250F-B4CA-AD04-8EB6-A24F7A934E64}"/>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rot="275688">
            <a:off x="7481075" y="1685766"/>
            <a:ext cx="3142760" cy="448127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174D9AA-788F-CBDD-A3BA-FFBCF91099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385868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64C6-9F0E-7999-3DA4-6EB5D0796E2B}"/>
              </a:ext>
            </a:extLst>
          </p:cNvPr>
          <p:cNvSpPr>
            <a:spLocks noGrp="1"/>
          </p:cNvSpPr>
          <p:nvPr>
            <p:ph type="title"/>
          </p:nvPr>
        </p:nvSpPr>
        <p:spPr/>
        <p:txBody>
          <a:bodyPr/>
          <a:lstStyle/>
          <a:p>
            <a:r>
              <a:rPr lang="en-AU" dirty="0">
                <a:latin typeface="+mj-lt"/>
              </a:rPr>
              <a:t>The elements of dance – posters</a:t>
            </a:r>
          </a:p>
        </p:txBody>
      </p:sp>
      <p:pic>
        <p:nvPicPr>
          <p:cNvPr id="9" name="Picture 8" descr="Elements of dance. Space poster.">
            <a:hlinkClick r:id="rId2"/>
            <a:extLst>
              <a:ext uri="{FF2B5EF4-FFF2-40B4-BE49-F238E27FC236}">
                <a16:creationId xmlns:a16="http://schemas.microsoft.com/office/drawing/2014/main" id="{F42CAE3E-4C63-535F-45C5-2C5962D301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445695"/>
            <a:ext cx="3507151" cy="4947101"/>
          </a:xfrm>
          <a:prstGeom prst="rect">
            <a:avLst/>
          </a:prstGeom>
        </p:spPr>
      </p:pic>
      <p:pic>
        <p:nvPicPr>
          <p:cNvPr id="11" name="Picture 10" descr="Elements of dance. Time poster.">
            <a:hlinkClick r:id="rId2"/>
            <a:extLst>
              <a:ext uri="{FF2B5EF4-FFF2-40B4-BE49-F238E27FC236}">
                <a16:creationId xmlns:a16="http://schemas.microsoft.com/office/drawing/2014/main" id="{89BE2DB7-4B85-86D4-6B51-77834F551D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5"/>
          <a:stretch/>
        </p:blipFill>
        <p:spPr>
          <a:xfrm>
            <a:off x="4348424" y="1445696"/>
            <a:ext cx="3507151" cy="4958008"/>
          </a:xfrm>
          <a:prstGeom prst="rect">
            <a:avLst/>
          </a:prstGeom>
        </p:spPr>
      </p:pic>
      <p:pic>
        <p:nvPicPr>
          <p:cNvPr id="13" name="Picture 12" descr="Elements of dance. Dynamics poster.">
            <a:hlinkClick r:id="rId2"/>
            <a:extLst>
              <a:ext uri="{FF2B5EF4-FFF2-40B4-BE49-F238E27FC236}">
                <a16:creationId xmlns:a16="http://schemas.microsoft.com/office/drawing/2014/main" id="{0C8539D7-EE0B-FDEC-E45D-BA101415A6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6847" y="1445695"/>
            <a:ext cx="3507151" cy="4964811"/>
          </a:xfrm>
          <a:prstGeom prst="rect">
            <a:avLst/>
          </a:prstGeom>
        </p:spPr>
      </p:pic>
      <p:sp>
        <p:nvSpPr>
          <p:cNvPr id="4" name="Slide Number Placeholder 3">
            <a:extLst>
              <a:ext uri="{FF2B5EF4-FFF2-40B4-BE49-F238E27FC236}">
                <a16:creationId xmlns:a16="http://schemas.microsoft.com/office/drawing/2014/main" id="{B174D9AA-788F-CBDD-A3BA-FFBCF91099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65348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680A0-5D60-9BCE-1531-029DABBF0A18}"/>
              </a:ext>
              <a:ext uri="{C183D7F6-B498-43B3-948B-1728B52AA6E4}">
                <adec:decorative xmlns:adec="http://schemas.microsoft.com/office/drawing/2017/decorative" val="0"/>
              </a:ext>
            </a:extLst>
          </p:cNvPr>
          <p:cNvSpPr>
            <a:spLocks noGrp="1"/>
          </p:cNvSpPr>
          <p:nvPr>
            <p:ph type="title"/>
          </p:nvPr>
        </p:nvSpPr>
        <p:spPr/>
        <p:txBody>
          <a:bodyPr/>
          <a:lstStyle/>
          <a:p>
            <a:r>
              <a:rPr lang="en-AU" dirty="0">
                <a:latin typeface="+mj-lt"/>
              </a:rPr>
              <a:t>1.1a – what is musical theatre?</a:t>
            </a:r>
            <a:endParaRPr lang="en-AU" dirty="0"/>
          </a:p>
        </p:txBody>
      </p:sp>
      <p:sp>
        <p:nvSpPr>
          <p:cNvPr id="4" name="Text Placeholder 3">
            <a:extLst>
              <a:ext uri="{FF2B5EF4-FFF2-40B4-BE49-F238E27FC236}">
                <a16:creationId xmlns:a16="http://schemas.microsoft.com/office/drawing/2014/main" id="{4E565540-284D-4C64-4D89-9A33BA376B8F}"/>
              </a:ext>
              <a:ext uri="{C183D7F6-B498-43B3-948B-1728B52AA6E4}">
                <adec:decorative xmlns:adec="http://schemas.microsoft.com/office/drawing/2017/decorative" val="0"/>
              </a:ext>
            </a:extLst>
          </p:cNvPr>
          <p:cNvSpPr>
            <a:spLocks noGrp="1"/>
          </p:cNvSpPr>
          <p:nvPr>
            <p:ph type="body" sz="quarter" idx="18"/>
          </p:nvPr>
        </p:nvSpPr>
        <p:spPr/>
        <p:txBody>
          <a:bodyPr/>
          <a:lstStyle/>
          <a:p>
            <a:r>
              <a:rPr lang="en-AU" dirty="0"/>
              <a:t>Video sample</a:t>
            </a:r>
          </a:p>
        </p:txBody>
      </p:sp>
      <p:pic>
        <p:nvPicPr>
          <p:cNvPr id="6" name="Online Media 1" descr="A video of Musical Theatre: From Athens to Broadway (1:55)">
            <a:hlinkClick r:id="" action="ppaction://media"/>
            <a:extLst>
              <a:ext uri="{FF2B5EF4-FFF2-40B4-BE49-F238E27FC236}">
                <a16:creationId xmlns:a16="http://schemas.microsoft.com/office/drawing/2014/main" id="{89EC35C7-F635-AF7A-88AC-6F70C21150D0}"/>
              </a:ext>
              <a:ext uri="{C183D7F6-B498-43B3-948B-1728B52AA6E4}">
                <adec:decorative xmlns:adec="http://schemas.microsoft.com/office/drawing/2017/decorative" val="0"/>
              </a:ext>
            </a:extLst>
          </p:cNvPr>
          <p:cNvPicPr>
            <a:picLocks noRot="1" noChangeAspect="1"/>
          </p:cNvPicPr>
          <p:nvPr>
            <a:videoFile r:link="rId1"/>
          </p:nvPr>
        </p:nvPicPr>
        <p:blipFill>
          <a:blip r:embed="rId4"/>
          <a:stretch>
            <a:fillRect/>
          </a:stretch>
        </p:blipFill>
        <p:spPr>
          <a:xfrm>
            <a:off x="2441542" y="1320124"/>
            <a:ext cx="7333829" cy="5054053"/>
          </a:xfrm>
          <a:prstGeom prst="rect">
            <a:avLst/>
          </a:prstGeom>
          <a:ln w="28575">
            <a:solidFill>
              <a:schemeClr val="tx1"/>
            </a:solidFill>
          </a:ln>
          <a:effectLst/>
        </p:spPr>
      </p:pic>
      <p:sp>
        <p:nvSpPr>
          <p:cNvPr id="8" name="TextBox 7">
            <a:extLst>
              <a:ext uri="{FF2B5EF4-FFF2-40B4-BE49-F238E27FC236}">
                <a16:creationId xmlns:a16="http://schemas.microsoft.com/office/drawing/2014/main" id="{511715BD-B1A1-8428-907E-83D5DB0C1372}"/>
              </a:ext>
              <a:ext uri="{C183D7F6-B498-43B3-948B-1728B52AA6E4}">
                <adec:decorative xmlns:adec="http://schemas.microsoft.com/office/drawing/2017/decorative" val="0"/>
              </a:ext>
            </a:extLst>
          </p:cNvPr>
          <p:cNvSpPr txBox="1"/>
          <p:nvPr/>
        </p:nvSpPr>
        <p:spPr>
          <a:xfrm>
            <a:off x="2330104" y="6482889"/>
            <a:ext cx="6100762" cy="246221"/>
          </a:xfrm>
          <a:prstGeom prst="rect">
            <a:avLst/>
          </a:prstGeom>
          <a:noFill/>
        </p:spPr>
        <p:txBody>
          <a:bodyPr wrap="square">
            <a:spAutoFit/>
          </a:bodyPr>
          <a:lstStyle/>
          <a:p>
            <a:r>
              <a:rPr lang="en-AU" sz="1000" dirty="0">
                <a:hlinkClick r:id="rId5"/>
              </a:rPr>
              <a:t>Musical Theatre: From Athens to Broadway</a:t>
            </a:r>
            <a:r>
              <a:rPr lang="en-AU" sz="1000" dirty="0"/>
              <a:t> (1:55) </a:t>
            </a:r>
          </a:p>
        </p:txBody>
      </p:sp>
      <p:sp>
        <p:nvSpPr>
          <p:cNvPr id="2" name="Slide Number Placeholder 1">
            <a:extLst>
              <a:ext uri="{FF2B5EF4-FFF2-40B4-BE49-F238E27FC236}">
                <a16:creationId xmlns:a16="http://schemas.microsoft.com/office/drawing/2014/main" id="{E0247A93-FAA8-CD60-9431-6740A13158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54278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212875" cy="3267001"/>
          </a:xfrm>
        </p:spPr>
        <p:txBody>
          <a:bodyPr/>
          <a:lstStyle/>
          <a:p>
            <a:pPr>
              <a:spcAft>
                <a:spcPts val="600"/>
              </a:spcAft>
            </a:pPr>
            <a:r>
              <a:rPr lang="en-AU" sz="1100" b="0" i="0" u="sng" strike="noStrike">
                <a:solidFill>
                  <a:srgbClr val="2F5496"/>
                </a:solidFill>
                <a:effectLst/>
                <a:latin typeface="Arial" panose="020B0604020202020204" pitchFamily="34" charset="0"/>
                <a:hlinkClick r:id="rId6"/>
              </a:rPr>
              <a:t>Dance 7–10 Syllabus</a:t>
            </a:r>
            <a:r>
              <a:rPr lang="en-AU" sz="1100" b="0" i="0">
                <a:solidFill>
                  <a:srgbClr val="000000"/>
                </a:solidFill>
                <a:effectLst/>
                <a:latin typeface="Arial" panose="020B0604020202020204" pitchFamily="34" charset="0"/>
              </a:rPr>
              <a:t> © NSW Education Standards Authority (NESA) for and on behalf of the Crown in right of the State of New South Wales, 2023. </a:t>
            </a:r>
          </a:p>
          <a:p>
            <a:pPr>
              <a:spcAft>
                <a:spcPts val="600"/>
              </a:spcAft>
            </a:pPr>
            <a:r>
              <a:rPr lang="en-AU" sz="1100">
                <a:solidFill>
                  <a:srgbClr val="002664"/>
                </a:solidFill>
                <a:ea typeface="Calibri" panose="020F0502020204030204" pitchFamily="34" charset="0"/>
              </a:rPr>
              <a:t>Anatomy and Physiology (2012) </a:t>
            </a:r>
            <a:r>
              <a:rPr lang="en-AU" sz="1100">
                <a:solidFill>
                  <a:srgbClr val="002664"/>
                </a:solidFill>
                <a:ea typeface="Calibri" panose="020F0502020204030204" pitchFamily="34" charset="0"/>
                <a:hlinkClick r:id="rId7"/>
              </a:rPr>
              <a:t>Axial and Appendicular Skeleton </a:t>
            </a:r>
            <a:r>
              <a:rPr lang="en-AU" sz="1100"/>
              <a:t>[image] accessed 18 July 2024.</a:t>
            </a:r>
          </a:p>
          <a:p>
            <a:pPr>
              <a:spcAft>
                <a:spcPts val="600"/>
              </a:spcAft>
            </a:pPr>
            <a:r>
              <a:rPr lang="en-AU" sz="1100">
                <a:latin typeface="+mn-lt"/>
              </a:rPr>
              <a:t>Atlantic Records, (23 April 2021), </a:t>
            </a:r>
            <a:r>
              <a:rPr lang="en-AU" sz="1100">
                <a:latin typeface="+mn-lt"/>
                <a:hlinkClick r:id="rId8"/>
              </a:rPr>
              <a:t>In The Heights - from the Official Motion Picture Soundtrack (Official Audio) – YouTube</a:t>
            </a:r>
            <a:r>
              <a:rPr lang="en-AU" sz="1100">
                <a:latin typeface="+mn-lt"/>
              </a:rPr>
              <a:t>, </a:t>
            </a:r>
            <a:r>
              <a:rPr lang="en-AU" sz="1100" i="0">
                <a:solidFill>
                  <a:srgbClr val="0F0F0F"/>
                </a:solidFill>
                <a:effectLst/>
                <a:latin typeface="+mn-lt"/>
              </a:rPr>
              <a:t>[video], </a:t>
            </a:r>
            <a:r>
              <a:rPr lang="en-AU" sz="1100" b="0" i="1">
                <a:solidFill>
                  <a:srgbClr val="0F0F0F"/>
                </a:solidFill>
                <a:effectLst/>
                <a:latin typeface="+mn-lt"/>
              </a:rPr>
              <a:t>Atlantic Records, </a:t>
            </a:r>
            <a:r>
              <a:rPr lang="en-AU" sz="1100">
                <a:latin typeface="+mn-lt"/>
              </a:rPr>
              <a:t>YouTube, accessed 02/06/2025.</a:t>
            </a:r>
          </a:p>
          <a:p>
            <a:pPr>
              <a:spcAft>
                <a:spcPts val="600"/>
              </a:spcAft>
            </a:pPr>
            <a:r>
              <a:rPr lang="en-AU" sz="1100"/>
              <a:t>Atlantic Records (12 January 2018), </a:t>
            </a:r>
            <a:r>
              <a:rPr lang="en-AU" sz="1100">
                <a:hlinkClick r:id="rId9"/>
              </a:rPr>
              <a:t>The Greatest Showman Cast - This Is Me (Official Lyric Video)</a:t>
            </a:r>
            <a:r>
              <a:rPr lang="en-AU" sz="1100"/>
              <a:t> [video], </a:t>
            </a:r>
            <a:r>
              <a:rPr lang="en-AU" sz="1100" i="1"/>
              <a:t>Atlantic Records</a:t>
            </a:r>
            <a:r>
              <a:rPr lang="en-AU" sz="1100"/>
              <a:t>, YouTube, accessed 02/06/2025.</a:t>
            </a:r>
          </a:p>
          <a:p>
            <a:r>
              <a:rPr lang="en-AU" sz="1100">
                <a:latin typeface="+mn-lt"/>
              </a:rPr>
              <a:t>Atlantic Records, (27 October 2017), </a:t>
            </a:r>
            <a:r>
              <a:rPr lang="en-AU" sz="1100">
                <a:latin typeface="+mn-lt"/>
                <a:hlinkClick r:id="rId10"/>
              </a:rPr>
              <a:t>The Greatest Showman Soundtrack - YouTube</a:t>
            </a:r>
            <a:r>
              <a:rPr lang="en-AU" sz="1100" i="0">
                <a:solidFill>
                  <a:srgbClr val="0F0F0F"/>
                </a:solidFill>
                <a:effectLst/>
                <a:latin typeface="+mn-lt"/>
              </a:rPr>
              <a:t> [video</a:t>
            </a:r>
            <a:r>
              <a:rPr lang="en-AU" sz="1100" i="1">
                <a:solidFill>
                  <a:srgbClr val="0F0F0F"/>
                </a:solidFill>
                <a:effectLst/>
                <a:latin typeface="+mn-lt"/>
              </a:rPr>
              <a:t>], </a:t>
            </a:r>
            <a:r>
              <a:rPr lang="en-AU" sz="1100" b="0" i="1">
                <a:solidFill>
                  <a:srgbClr val="0F0F0F"/>
                </a:solidFill>
                <a:effectLst/>
                <a:latin typeface="+mn-lt"/>
              </a:rPr>
              <a:t>Atlantic Records</a:t>
            </a:r>
            <a:r>
              <a:rPr lang="en-AU" sz="1100" b="0" i="0">
                <a:solidFill>
                  <a:srgbClr val="0F0F0F"/>
                </a:solidFill>
                <a:effectLst/>
                <a:latin typeface="+mn-lt"/>
              </a:rPr>
              <a:t>, </a:t>
            </a:r>
            <a:r>
              <a:rPr lang="en-AU" sz="1100">
                <a:latin typeface="+mn-lt"/>
              </a:rPr>
              <a:t>YouTube, accessed 02/06/2025.</a:t>
            </a:r>
          </a:p>
          <a:p>
            <a:r>
              <a:rPr lang="en-AU" sz="1100" err="1"/>
              <a:t>Hazique</a:t>
            </a:r>
            <a:r>
              <a:rPr lang="en-AU" sz="1100"/>
              <a:t> </a:t>
            </a:r>
            <a:r>
              <a:rPr lang="en-AU" sz="1100" err="1"/>
              <a:t>Zairill</a:t>
            </a:r>
            <a:r>
              <a:rPr lang="en-AU" sz="1100"/>
              <a:t>, (07 July 2022), </a:t>
            </a:r>
            <a:r>
              <a:rPr lang="en-AU" sz="1100">
                <a:hlinkClick r:id="rId11"/>
              </a:rPr>
              <a:t>Musical theatre’s history and timeline</a:t>
            </a:r>
            <a:r>
              <a:rPr lang="en-AU" sz="1100"/>
              <a:t> [website</a:t>
            </a:r>
            <a:r>
              <a:rPr lang="en-AU" sz="1100" i="1"/>
              <a:t>], The Sun, </a:t>
            </a:r>
            <a:r>
              <a:rPr lang="en-AU" sz="1100"/>
              <a:t>accessed 02/06/2025.</a:t>
            </a:r>
          </a:p>
          <a:p>
            <a:r>
              <a:rPr kumimoji="0" lang="en-AU" sz="1100" b="0" i="0" u="none" strike="noStrike" kern="1200" cap="none" spc="0" normalizeH="0" baseline="0" noProof="0">
                <a:ln>
                  <a:noFill/>
                </a:ln>
                <a:solidFill>
                  <a:srgbClr val="002664"/>
                </a:solidFill>
                <a:effectLst/>
                <a:uLnTx/>
                <a:uFillTx/>
                <a:ea typeface="Calibri" panose="020F0502020204030204" pitchFamily="34" charset="0"/>
                <a:cs typeface="+mn-cs"/>
              </a:rPr>
              <a:t>Mary Nikitina (2021) </a:t>
            </a:r>
            <a:r>
              <a:rPr lang="en-AU" sz="1100">
                <a:solidFill>
                  <a:srgbClr val="002664"/>
                </a:solidFill>
                <a:ea typeface="Calibri" panose="020F0502020204030204" pitchFamily="34" charset="0"/>
                <a:hlinkClick r:id="rId12"/>
              </a:rPr>
              <a:t>B</a:t>
            </a:r>
            <a:r>
              <a:rPr kumimoji="0" lang="en-AU" sz="1100" b="0" i="0" u="none" strike="noStrike" kern="1200" cap="none" spc="0" normalizeH="0" baseline="0" noProof="0" err="1">
                <a:ln>
                  <a:noFill/>
                </a:ln>
                <a:solidFill>
                  <a:srgbClr val="002664"/>
                </a:solidFill>
                <a:effectLst/>
                <a:uLnTx/>
                <a:uFillTx/>
                <a:ea typeface="Calibri" panose="020F0502020204030204" pitchFamily="34" charset="0"/>
                <a:cs typeface="+mn-cs"/>
                <a:hlinkClick r:id="rId12"/>
              </a:rPr>
              <a:t>allerinas</a:t>
            </a:r>
            <a:r>
              <a:rPr kumimoji="0" lang="en-AU" sz="1100" b="0" i="0" u="none" strike="noStrike" kern="1200" cap="none" spc="0" normalizeH="0" baseline="0" noProof="0">
                <a:ln>
                  <a:noFill/>
                </a:ln>
                <a:solidFill>
                  <a:srgbClr val="002664"/>
                </a:solidFill>
                <a:effectLst/>
                <a:uLnTx/>
                <a:uFillTx/>
                <a:ea typeface="Calibri" panose="020F0502020204030204" pitchFamily="34" charset="0"/>
                <a:cs typeface="+mn-cs"/>
                <a:hlinkClick r:id="rId12"/>
              </a:rPr>
              <a:t> dancing under lamps during class in hall</a:t>
            </a:r>
            <a:r>
              <a:rPr kumimoji="0" lang="en-AU" sz="1100" b="0" i="0" u="none" strike="noStrike" kern="1200" cap="none" spc="0" normalizeH="0" baseline="0" noProof="0">
                <a:ln>
                  <a:noFill/>
                </a:ln>
                <a:solidFill>
                  <a:srgbClr val="002664"/>
                </a:solidFill>
                <a:effectLst/>
                <a:uLnTx/>
                <a:uFillTx/>
                <a:ea typeface="Calibri" panose="020F0502020204030204" pitchFamily="34" charset="0"/>
                <a:cs typeface="+mn-cs"/>
              </a:rPr>
              <a:t> </a:t>
            </a:r>
            <a:r>
              <a:rPr lang="en-AU" sz="1100"/>
              <a:t>[image] accessed 18 July 2024.</a:t>
            </a:r>
          </a:p>
          <a:p>
            <a:r>
              <a:rPr lang="en-AU" sz="1100">
                <a:latin typeface="+mn-lt"/>
              </a:rPr>
              <a:t>Netflix Philippines, (5 January 2023), </a:t>
            </a:r>
            <a:r>
              <a:rPr lang="en-AU" sz="1100">
                <a:latin typeface="+mn-lt"/>
                <a:hlinkClick r:id="rId13"/>
              </a:rPr>
              <a:t>Revolting Children | Roald Dahl’s Matilda the Musical | Netflix Philippines</a:t>
            </a:r>
            <a:r>
              <a:rPr lang="en-AU" sz="1100">
                <a:latin typeface="+mn-lt"/>
              </a:rPr>
              <a:t> [video], </a:t>
            </a:r>
            <a:r>
              <a:rPr lang="en-AU" sz="1100" i="1">
                <a:latin typeface="+mn-lt"/>
              </a:rPr>
              <a:t>Netflix Philippines</a:t>
            </a:r>
            <a:r>
              <a:rPr lang="en-AU" sz="1100">
                <a:latin typeface="+mn-lt"/>
              </a:rPr>
              <a:t>, YouTube, accessed 02/06/2025.</a:t>
            </a:r>
          </a:p>
          <a:p>
            <a:r>
              <a:rPr lang="en-AU" sz="1100">
                <a:latin typeface="+mn-lt"/>
              </a:rPr>
              <a:t>Netflix, (14 October 2022), </a:t>
            </a:r>
            <a:r>
              <a:rPr lang="en-AU" sz="1100">
                <a:latin typeface="+mn-lt"/>
                <a:hlinkClick r:id="rId14"/>
              </a:rPr>
              <a:t>Roald Dahl’s Matilda the Musical | Official Trailer | Netflix</a:t>
            </a:r>
            <a:r>
              <a:rPr lang="en-AU" sz="1100">
                <a:latin typeface="+mn-lt"/>
              </a:rPr>
              <a:t> , </a:t>
            </a:r>
            <a:r>
              <a:rPr lang="en-AU" sz="1100" i="0">
                <a:solidFill>
                  <a:srgbClr val="0F0F0F"/>
                </a:solidFill>
                <a:effectLst/>
                <a:latin typeface="+mn-lt"/>
              </a:rPr>
              <a:t>[video], </a:t>
            </a:r>
            <a:r>
              <a:rPr lang="en-AU" sz="1100" b="0" i="1">
                <a:solidFill>
                  <a:srgbClr val="0F0F0F"/>
                </a:solidFill>
                <a:effectLst/>
                <a:latin typeface="+mn-lt"/>
              </a:rPr>
              <a:t>Netflix</a:t>
            </a:r>
            <a:r>
              <a:rPr lang="en-AU" sz="1100" b="0" i="0">
                <a:solidFill>
                  <a:srgbClr val="0F0F0F"/>
                </a:solidFill>
                <a:effectLst/>
                <a:latin typeface="+mn-lt"/>
              </a:rPr>
              <a:t>, </a:t>
            </a:r>
            <a:r>
              <a:rPr lang="en-AU" sz="1100">
                <a:latin typeface="+mn-lt"/>
              </a:rPr>
              <a:t>YouTube, accessed 02/06/2025.</a:t>
            </a:r>
          </a:p>
          <a:p>
            <a:endParaRPr lang="en-AU" sz="1100"/>
          </a:p>
          <a:p>
            <a:pPr>
              <a:spcAft>
                <a:spcPts val="600"/>
              </a:spcAft>
            </a:pPr>
            <a:endParaRPr lang="en-AU" sz="1100"/>
          </a:p>
          <a:p>
            <a:pPr>
              <a:spcAft>
                <a:spcPts val="600"/>
              </a:spcAft>
            </a:pPr>
            <a:endParaRPr lang="en-AU" sz="1100"/>
          </a:p>
          <a:p>
            <a:pPr>
              <a:spcAft>
                <a:spcPts val="600"/>
              </a:spcAft>
            </a:pPr>
            <a:endParaRPr lang="en-AU" sz="1100"/>
          </a:p>
          <a:p>
            <a:pPr>
              <a:spcAft>
                <a:spcPts val="600"/>
              </a:spcAft>
            </a:pPr>
            <a:endParaRPr lang="en-AU" sz="1100"/>
          </a:p>
          <a:p>
            <a:pPr>
              <a:spcAft>
                <a:spcPts val="600"/>
              </a:spcAft>
            </a:pPr>
            <a:endParaRPr lang="en-AU" sz="1100"/>
          </a:p>
          <a:p>
            <a:endParaRPr lang="en-AU" sz="110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A6AAE3-2C28-D588-7CC5-BBB64417820A}"/>
              </a:ext>
            </a:extLst>
          </p:cNvPr>
          <p:cNvSpPr>
            <a:spLocks noGrp="1"/>
          </p:cNvSpPr>
          <p:nvPr>
            <p:ph type="title"/>
          </p:nvPr>
        </p:nvSpPr>
        <p:spPr/>
        <p:txBody>
          <a:bodyPr/>
          <a:lstStyle/>
          <a:p>
            <a:r>
              <a:rPr lang="en-US" dirty="0"/>
              <a:t>References (2)</a:t>
            </a:r>
          </a:p>
        </p:txBody>
      </p:sp>
      <p:sp>
        <p:nvSpPr>
          <p:cNvPr id="6" name="Content Placeholder 3">
            <a:extLst>
              <a:ext uri="{FF2B5EF4-FFF2-40B4-BE49-F238E27FC236}">
                <a16:creationId xmlns:a16="http://schemas.microsoft.com/office/drawing/2014/main" id="{90612621-6B3C-C7C3-0585-167700D5EA40}"/>
              </a:ext>
            </a:extLst>
          </p:cNvPr>
          <p:cNvSpPr txBox="1">
            <a:spLocks/>
          </p:cNvSpPr>
          <p:nvPr/>
        </p:nvSpPr>
        <p:spPr>
          <a:xfrm>
            <a:off x="360000" y="1839310"/>
            <a:ext cx="11484000" cy="465868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dirty="0">
                <a:latin typeface="+mn-lt"/>
              </a:rPr>
              <a:t>Netflix, (23 October 2020), </a:t>
            </a:r>
            <a:r>
              <a:rPr lang="en-AU" sz="1100" dirty="0">
                <a:latin typeface="+mn-lt"/>
                <a:hlinkClick r:id="rId3"/>
              </a:rPr>
              <a:t>The Prom | Official Teaser Trailer | Netflix - YouTube</a:t>
            </a:r>
            <a:r>
              <a:rPr lang="en-AU" sz="1100" dirty="0">
                <a:latin typeface="+mn-lt"/>
              </a:rPr>
              <a:t> , </a:t>
            </a:r>
            <a:r>
              <a:rPr lang="en-AU" sz="1100" dirty="0">
                <a:solidFill>
                  <a:srgbClr val="0F0F0F"/>
                </a:solidFill>
                <a:latin typeface="+mn-lt"/>
              </a:rPr>
              <a:t>[video], </a:t>
            </a:r>
            <a:r>
              <a:rPr lang="en-AU" sz="1100" i="1" dirty="0">
                <a:solidFill>
                  <a:srgbClr val="0F0F0F"/>
                </a:solidFill>
                <a:latin typeface="+mn-lt"/>
              </a:rPr>
              <a:t>Netflix</a:t>
            </a:r>
            <a:r>
              <a:rPr lang="en-AU" sz="1100" dirty="0">
                <a:solidFill>
                  <a:srgbClr val="0F0F0F"/>
                </a:solidFill>
                <a:latin typeface="+mn-lt"/>
              </a:rPr>
              <a:t>, </a:t>
            </a:r>
            <a:r>
              <a:rPr lang="en-AU" sz="1100" dirty="0">
                <a:latin typeface="+mn-lt"/>
              </a:rPr>
              <a:t>YouTube, accessed 11/06/2025.</a:t>
            </a:r>
          </a:p>
          <a:p>
            <a:r>
              <a:rPr lang="en-AU" sz="1100" dirty="0">
                <a:latin typeface="+mn-lt"/>
              </a:rPr>
              <a:t>Netflix, (12 December 2020), </a:t>
            </a:r>
            <a:r>
              <a:rPr lang="en-AU" sz="1100" dirty="0">
                <a:latin typeface="+mn-lt"/>
                <a:hlinkClick r:id="rId4"/>
              </a:rPr>
              <a:t>You Happened - Full Promposal Performance feat. Jo Ellen Pellman + Ariana Debose | The Prom - YouTube</a:t>
            </a:r>
            <a:r>
              <a:rPr lang="en-AU" sz="1100" dirty="0">
                <a:latin typeface="+mn-lt"/>
              </a:rPr>
              <a:t>, </a:t>
            </a:r>
            <a:r>
              <a:rPr lang="en-AU" sz="1100" dirty="0">
                <a:solidFill>
                  <a:srgbClr val="0F0F0F"/>
                </a:solidFill>
                <a:latin typeface="+mn-lt"/>
              </a:rPr>
              <a:t>[video], </a:t>
            </a:r>
            <a:r>
              <a:rPr lang="en-AU" sz="1100" i="1" dirty="0">
                <a:solidFill>
                  <a:srgbClr val="0F0F0F"/>
                </a:solidFill>
                <a:latin typeface="+mn-lt"/>
              </a:rPr>
              <a:t>Netflix</a:t>
            </a:r>
            <a:r>
              <a:rPr lang="en-AU" sz="1100" dirty="0">
                <a:solidFill>
                  <a:srgbClr val="0F0F0F"/>
                </a:solidFill>
                <a:latin typeface="+mn-lt"/>
              </a:rPr>
              <a:t>, </a:t>
            </a:r>
            <a:r>
              <a:rPr lang="en-AU" sz="1100" dirty="0">
                <a:latin typeface="+mn-lt"/>
              </a:rPr>
              <a:t>YouTube, accessed 11/06/2025.</a:t>
            </a:r>
          </a:p>
          <a:p>
            <a:r>
              <a:rPr lang="en-AU" sz="1100" dirty="0" err="1"/>
              <a:t>Movieclips</a:t>
            </a:r>
            <a:r>
              <a:rPr lang="en-AU" sz="1100" dirty="0"/>
              <a:t>, (2 March 2025), </a:t>
            </a:r>
            <a:r>
              <a:rPr lang="en-AU" sz="1100" dirty="0">
                <a:hlinkClick r:id="rId5"/>
              </a:rPr>
              <a:t>Wicked (2024) 4K - One Short Day (Idina Menzel &amp; Kristen Chenoweth Cameo) | Movieclips</a:t>
            </a:r>
            <a:r>
              <a:rPr lang="en-AU" sz="1100" dirty="0"/>
              <a:t> [video], </a:t>
            </a:r>
            <a:r>
              <a:rPr lang="en-AU" sz="1100" i="1" dirty="0" err="1"/>
              <a:t>Movieclips</a:t>
            </a:r>
            <a:r>
              <a:rPr lang="en-AU" sz="1100" dirty="0"/>
              <a:t>, YouTube, accessed 02/06/2025.</a:t>
            </a:r>
          </a:p>
          <a:p>
            <a:r>
              <a:rPr lang="en-AU" sz="1100" dirty="0"/>
              <a:t>Original Soundtrack (3 December 2020), </a:t>
            </a:r>
            <a:r>
              <a:rPr lang="en-AU" sz="1100" dirty="0">
                <a:hlinkClick r:id="rId6"/>
              </a:rPr>
              <a:t>The Prom (Soundtrack)</a:t>
            </a:r>
            <a:r>
              <a:rPr lang="en-AU" sz="1100" dirty="0"/>
              <a:t> [video], Original Soundtrack, YouTube, Accessed 11/06/2025.</a:t>
            </a:r>
            <a:endParaRPr lang="en-AU" sz="1600" dirty="0"/>
          </a:p>
          <a:p>
            <a:r>
              <a:rPr lang="en-AU" sz="1100" dirty="0"/>
              <a:t>Republic Records, (22 November 2024), </a:t>
            </a:r>
            <a:r>
              <a:rPr lang="en-AU" sz="1100" dirty="0">
                <a:hlinkClick r:id="rId7"/>
              </a:rPr>
              <a:t>Wicked The Soundtrack – YouTube</a:t>
            </a:r>
            <a:r>
              <a:rPr lang="en-AU" sz="1100" dirty="0"/>
              <a:t> [video], </a:t>
            </a:r>
            <a:r>
              <a:rPr lang="en-AU" sz="1100" i="1" dirty="0"/>
              <a:t>Republic Records</a:t>
            </a:r>
            <a:r>
              <a:rPr lang="en-AU" sz="1100" dirty="0"/>
              <a:t>, </a:t>
            </a:r>
            <a:r>
              <a:rPr lang="en-AU" sz="1100" dirty="0">
                <a:latin typeface="+mn-lt"/>
              </a:rPr>
              <a:t>YouTube, accessed 02/06/2025.</a:t>
            </a:r>
          </a:p>
          <a:p>
            <a:r>
              <a:rPr lang="en-AU" sz="1100" dirty="0">
                <a:latin typeface="+mn-lt"/>
              </a:rPr>
              <a:t>Roadshow Films, (26 July 2021), </a:t>
            </a:r>
            <a:r>
              <a:rPr lang="en-AU" sz="1100" dirty="0">
                <a:latin typeface="+mn-lt"/>
                <a:hlinkClick r:id="rId8"/>
              </a:rPr>
              <a:t>In The Heights - 96,000 Sing Along</a:t>
            </a:r>
            <a:r>
              <a:rPr lang="en-AU" sz="1100" dirty="0">
                <a:latin typeface="+mn-lt"/>
              </a:rPr>
              <a:t> [video], </a:t>
            </a:r>
            <a:r>
              <a:rPr lang="en-AU" sz="1100" i="1" dirty="0">
                <a:latin typeface="+mn-lt"/>
              </a:rPr>
              <a:t>Roadshow Films</a:t>
            </a:r>
            <a:r>
              <a:rPr lang="en-AU" sz="1100" dirty="0">
                <a:latin typeface="+mn-lt"/>
              </a:rPr>
              <a:t>, YouTube, accessed 02/06/2025.</a:t>
            </a:r>
          </a:p>
          <a:p>
            <a:r>
              <a:rPr lang="en-AU" sz="1100" dirty="0"/>
              <a:t>Rylee Vogel, (date unknown)  </a:t>
            </a:r>
            <a:r>
              <a:rPr lang="en-AU" sz="1100" dirty="0">
                <a:hlinkClick r:id="rId9"/>
              </a:rPr>
              <a:t>A Brief History of Musical Theater - Wenger | J.R. Clancy</a:t>
            </a:r>
            <a:r>
              <a:rPr lang="en-AU" sz="1100" dirty="0"/>
              <a:t> [website], </a:t>
            </a:r>
            <a:r>
              <a:rPr lang="en-AU" sz="1100" i="1" dirty="0"/>
              <a:t>Wenger Corporation</a:t>
            </a:r>
            <a:r>
              <a:rPr lang="en-AU" sz="1100" dirty="0"/>
              <a:t>, accessed 02/06/2025.</a:t>
            </a:r>
          </a:p>
          <a:p>
            <a:pPr>
              <a:spcAft>
                <a:spcPts val="600"/>
              </a:spcAft>
            </a:pPr>
            <a:r>
              <a:rPr lang="en-AU" sz="1100" dirty="0"/>
              <a:t>Stacy Karyn, (21 September 2022), </a:t>
            </a:r>
            <a:r>
              <a:rPr lang="en-AU" sz="1100" dirty="0">
                <a:hlinkClick r:id="rId10"/>
              </a:rPr>
              <a:t>Musical Theatre Time Periods - A Full Breakdown | Theatre Trip</a:t>
            </a:r>
            <a:r>
              <a:rPr lang="en-AU" sz="1100" dirty="0"/>
              <a:t> [website], </a:t>
            </a:r>
            <a:r>
              <a:rPr lang="en-AU" sz="1100" i="1" dirty="0"/>
              <a:t>Theatre Trip </a:t>
            </a:r>
            <a:r>
              <a:rPr lang="en-AU" sz="1100" dirty="0"/>
              <a:t>, accessed 02/06/2025.</a:t>
            </a:r>
          </a:p>
          <a:p>
            <a:pPr>
              <a:spcAft>
                <a:spcPts val="600"/>
              </a:spcAft>
            </a:pPr>
            <a:r>
              <a:rPr lang="en-AU" sz="1100" dirty="0" err="1"/>
              <a:t>SonySoundtracksVEVO</a:t>
            </a:r>
            <a:r>
              <a:rPr lang="en-AU" sz="1100" dirty="0"/>
              <a:t>, (2 December 2022), </a:t>
            </a:r>
            <a:r>
              <a:rPr lang="en-AU" sz="1100" dirty="0">
                <a:hlinkClick r:id="rId11"/>
              </a:rPr>
              <a:t>Roald Dahl's Matilda The Musical (Soundtrack from the Netflix Film) – YouTube</a:t>
            </a:r>
            <a:r>
              <a:rPr lang="en-AU" sz="1100" dirty="0"/>
              <a:t> [</a:t>
            </a:r>
            <a:r>
              <a:rPr lang="en-AU" sz="1100" dirty="0">
                <a:solidFill>
                  <a:srgbClr val="0F0F0F"/>
                </a:solidFill>
              </a:rPr>
              <a:t>video],</a:t>
            </a:r>
            <a:r>
              <a:rPr lang="en-AU" sz="1100" i="1" dirty="0">
                <a:solidFill>
                  <a:srgbClr val="0F0F0F"/>
                </a:solidFill>
              </a:rPr>
              <a:t> Atlantic Records, </a:t>
            </a:r>
            <a:r>
              <a:rPr lang="en-AU" sz="1100" dirty="0"/>
              <a:t>YouTube, accessed 02/06/2025.</a:t>
            </a:r>
          </a:p>
          <a:p>
            <a:pPr>
              <a:spcAft>
                <a:spcPts val="600"/>
              </a:spcAft>
            </a:pPr>
            <a:r>
              <a:rPr lang="en-AU" sz="1100" dirty="0" err="1"/>
              <a:t>Toxigon</a:t>
            </a:r>
            <a:r>
              <a:rPr lang="en-AU" sz="1100" dirty="0"/>
              <a:t> (30 September 2024), </a:t>
            </a:r>
            <a:r>
              <a:rPr lang="en-AU" sz="1100" dirty="0">
                <a:hlinkClick r:id="rId12"/>
              </a:rPr>
              <a:t>The Evolution of Musical Theater: A Journey Through Time [website] </a:t>
            </a:r>
            <a:r>
              <a:rPr lang="en-AU" sz="1100" i="1" dirty="0"/>
              <a:t>, </a:t>
            </a:r>
            <a:r>
              <a:rPr lang="en-AU" sz="1100" i="1" dirty="0" err="1"/>
              <a:t>Toxigon</a:t>
            </a:r>
            <a:r>
              <a:rPr lang="en-AU" sz="1100" i="1" dirty="0"/>
              <a:t> infinite</a:t>
            </a:r>
            <a:r>
              <a:rPr lang="en-AU" sz="1100" dirty="0"/>
              <a:t>, accessed 02/06/2025.</a:t>
            </a:r>
          </a:p>
          <a:p>
            <a:pPr>
              <a:spcAft>
                <a:spcPts val="600"/>
              </a:spcAft>
            </a:pPr>
            <a:r>
              <a:rPr lang="en-AU" sz="1100" dirty="0"/>
              <a:t>Theatre matters, (2 September 2023), </a:t>
            </a:r>
            <a:r>
              <a:rPr lang="en-AU" sz="1100" dirty="0">
                <a:hlinkClick r:id="rId13"/>
              </a:rPr>
              <a:t>One Short Day - Wicked (Australian Cast)</a:t>
            </a:r>
            <a:r>
              <a:rPr lang="en-AU" sz="1100" dirty="0"/>
              <a:t> [video], </a:t>
            </a:r>
            <a:r>
              <a:rPr lang="en-AU" sz="1100" i="1" dirty="0"/>
              <a:t>Theatre Matters</a:t>
            </a:r>
            <a:r>
              <a:rPr lang="en-AU" sz="1100" dirty="0"/>
              <a:t>, YouTube, accessed 02/06/2025. </a:t>
            </a:r>
          </a:p>
          <a:p>
            <a:endParaRPr lang="en-AU" sz="1100" dirty="0"/>
          </a:p>
          <a:p>
            <a:endParaRPr lang="en-AU" sz="1100" dirty="0"/>
          </a:p>
          <a:p>
            <a:endParaRPr lang="en-AU" sz="1100" dirty="0">
              <a:solidFill>
                <a:srgbClr val="0F0F0F"/>
              </a:solidFill>
            </a:endParaRPr>
          </a:p>
          <a:p>
            <a:endParaRPr lang="en-AU" sz="1100" dirty="0"/>
          </a:p>
          <a:p>
            <a:pPr>
              <a:spcAft>
                <a:spcPts val="600"/>
              </a:spcAft>
            </a:pPr>
            <a:endParaRPr lang="en-AU" sz="1100" dirty="0"/>
          </a:p>
          <a:p>
            <a:pPr>
              <a:spcAft>
                <a:spcPts val="600"/>
              </a:spcAft>
            </a:pPr>
            <a:endParaRPr lang="en-AU" sz="1100" dirty="0"/>
          </a:p>
          <a:p>
            <a:pPr>
              <a:spcAft>
                <a:spcPts val="600"/>
              </a:spcAft>
            </a:pPr>
            <a:r>
              <a:rPr lang="en-AU" sz="1100" dirty="0"/>
              <a:t> </a:t>
            </a:r>
          </a:p>
          <a:p>
            <a:pPr>
              <a:spcAft>
                <a:spcPts val="600"/>
              </a:spcAft>
            </a:pPr>
            <a:endParaRPr lang="en-AU" sz="1100" dirty="0"/>
          </a:p>
          <a:p>
            <a:pPr>
              <a:spcAft>
                <a:spcPts val="600"/>
              </a:spcAft>
            </a:pPr>
            <a:endParaRPr lang="en-AU" sz="1100" dirty="0"/>
          </a:p>
          <a:p>
            <a:pPr>
              <a:spcAft>
                <a:spcPts val="600"/>
              </a:spcAft>
            </a:pPr>
            <a:endParaRPr lang="en-AU" sz="1100" dirty="0"/>
          </a:p>
          <a:p>
            <a:pPr>
              <a:spcAft>
                <a:spcPts val="600"/>
              </a:spcAft>
            </a:pPr>
            <a:endParaRPr lang="en-AU" sz="1100" dirty="0"/>
          </a:p>
          <a:p>
            <a:pPr>
              <a:spcAft>
                <a:spcPts val="600"/>
              </a:spcAft>
            </a:pPr>
            <a:endParaRPr lang="en-AU" sz="1100" dirty="0"/>
          </a:p>
          <a:p>
            <a:endParaRPr lang="en-AU" sz="1100" dirty="0"/>
          </a:p>
          <a:p>
            <a:endParaRPr lang="en-AU" sz="1100" dirty="0"/>
          </a:p>
          <a:p>
            <a:endParaRPr lang="en-AU" sz="1100" dirty="0">
              <a:latin typeface="+mn-lt"/>
            </a:endParaRPr>
          </a:p>
          <a:p>
            <a:pPr>
              <a:spcAft>
                <a:spcPts val="600"/>
              </a:spcAft>
            </a:pPr>
            <a:endParaRPr lang="en-AU" sz="1100" dirty="0"/>
          </a:p>
          <a:p>
            <a:pPr>
              <a:spcAft>
                <a:spcPts val="600"/>
              </a:spcAft>
            </a:pPr>
            <a:endParaRPr lang="en-AU" sz="1100" dirty="0"/>
          </a:p>
          <a:p>
            <a:pPr>
              <a:spcAft>
                <a:spcPts val="600"/>
              </a:spcAft>
            </a:pPr>
            <a:endParaRPr lang="en-AU" sz="1100" dirty="0"/>
          </a:p>
          <a:p>
            <a:pPr>
              <a:spcAft>
                <a:spcPts val="600"/>
              </a:spcAft>
            </a:pPr>
            <a:endParaRPr lang="en-AU" sz="1100" dirty="0"/>
          </a:p>
          <a:p>
            <a:endParaRPr lang="en-AU" sz="1100" dirty="0"/>
          </a:p>
        </p:txBody>
      </p:sp>
      <p:sp>
        <p:nvSpPr>
          <p:cNvPr id="3" name="Slide Number Placeholder 2">
            <a:extLst>
              <a:ext uri="{FF2B5EF4-FFF2-40B4-BE49-F238E27FC236}">
                <a16:creationId xmlns:a16="http://schemas.microsoft.com/office/drawing/2014/main" id="{8E88C914-579D-C449-D526-CF73F25B6D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61</a:t>
            </a:fld>
            <a:endParaRPr lang="en-AU"/>
          </a:p>
        </p:txBody>
      </p:sp>
    </p:spTree>
    <p:extLst>
      <p:ext uri="{BB962C8B-B14F-4D97-AF65-F5344CB8AC3E}">
        <p14:creationId xmlns:p14="http://schemas.microsoft.com/office/powerpoint/2010/main" val="554496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2B7DD-ED9F-4688-5385-FFFB840C1C8B}"/>
              </a:ext>
            </a:extLst>
          </p:cNvPr>
          <p:cNvSpPr>
            <a:spLocks noGrp="1"/>
          </p:cNvSpPr>
          <p:nvPr>
            <p:ph type="title"/>
          </p:nvPr>
        </p:nvSpPr>
        <p:spPr/>
        <p:txBody>
          <a:bodyPr/>
          <a:lstStyle/>
          <a:p>
            <a:r>
              <a:rPr lang="en-US" dirty="0"/>
              <a:t>References (3)</a:t>
            </a:r>
          </a:p>
        </p:txBody>
      </p:sp>
      <p:sp>
        <p:nvSpPr>
          <p:cNvPr id="8" name="Content Placeholder 3">
            <a:extLst>
              <a:ext uri="{FF2B5EF4-FFF2-40B4-BE49-F238E27FC236}">
                <a16:creationId xmlns:a16="http://schemas.microsoft.com/office/drawing/2014/main" id="{6DEFDDEE-8A01-0184-1148-D740FBBE6ACC}"/>
              </a:ext>
            </a:extLst>
          </p:cNvPr>
          <p:cNvSpPr txBox="1">
            <a:spLocks/>
          </p:cNvSpPr>
          <p:nvPr/>
        </p:nvSpPr>
        <p:spPr>
          <a:xfrm>
            <a:off x="360000" y="1839310"/>
            <a:ext cx="11484000" cy="465868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100" dirty="0"/>
              <a:t>Universal Pictures, (16 May 2024), </a:t>
            </a:r>
            <a:r>
              <a:rPr lang="en-AU" sz="1100" dirty="0">
                <a:hlinkClick r:id="rId2"/>
              </a:rPr>
              <a:t>Wicked - Official Trailer</a:t>
            </a:r>
            <a:r>
              <a:rPr lang="en-AU" sz="1100" dirty="0"/>
              <a:t> [video], </a:t>
            </a:r>
            <a:r>
              <a:rPr lang="en-AU" sz="1100" i="1" dirty="0"/>
              <a:t>Universal Pictures</a:t>
            </a:r>
            <a:r>
              <a:rPr lang="en-AU" sz="1100" dirty="0"/>
              <a:t>, YouTube, accessed 02/06/2025.</a:t>
            </a:r>
          </a:p>
          <a:p>
            <a:pPr>
              <a:spcAft>
                <a:spcPts val="600"/>
              </a:spcAft>
            </a:pPr>
            <a:r>
              <a:rPr lang="en-AU" sz="1100" dirty="0"/>
              <a:t>Untold History (10 March 2021), </a:t>
            </a:r>
            <a:r>
              <a:rPr lang="en-AU" sz="1100" dirty="0">
                <a:hlinkClick r:id="rId3"/>
              </a:rPr>
              <a:t>Musical Theatre: From Athens to Broadway</a:t>
            </a:r>
            <a:r>
              <a:rPr lang="en-AU" sz="1100" dirty="0"/>
              <a:t> [video], </a:t>
            </a:r>
            <a:r>
              <a:rPr lang="en-AU" sz="1100" i="1" dirty="0"/>
              <a:t>Untold History</a:t>
            </a:r>
            <a:r>
              <a:rPr lang="en-AU" sz="1100" dirty="0"/>
              <a:t>, YouTube, accessed 02/06/2025.</a:t>
            </a:r>
          </a:p>
          <a:p>
            <a:pPr>
              <a:spcAft>
                <a:spcPts val="600"/>
              </a:spcAft>
            </a:pPr>
            <a:r>
              <a:rPr lang="en-AU" sz="1100" dirty="0"/>
              <a:t>Warr, A (2024) On Broadway [image] Central Coast musical theatre ensemble, The Arts Unit, State Dance Festival, accessed 10/06/2025.</a:t>
            </a:r>
          </a:p>
          <a:p>
            <a:pPr>
              <a:spcAft>
                <a:spcPts val="600"/>
              </a:spcAft>
            </a:pPr>
            <a:r>
              <a:rPr lang="en-AU" sz="1100" dirty="0"/>
              <a:t>What’s After The Movie, (date unknown), </a:t>
            </a:r>
            <a:r>
              <a:rPr lang="en-AU" sz="1100" dirty="0">
                <a:hlinkClick r:id="rId4"/>
              </a:rPr>
              <a:t>The Greatest Showman (2017) - Movie Summary, Ending Explained &amp; Themes</a:t>
            </a:r>
            <a:r>
              <a:rPr lang="en-AU" sz="1100" dirty="0">
                <a:hlinkClick r:id="rId5"/>
              </a:rPr>
              <a:t>, </a:t>
            </a:r>
            <a:r>
              <a:rPr lang="en-AU" sz="1100" dirty="0"/>
              <a:t>[website], </a:t>
            </a:r>
            <a:r>
              <a:rPr lang="en-AU" sz="1100" i="1" dirty="0"/>
              <a:t>What's After the Movie 2025</a:t>
            </a:r>
            <a:r>
              <a:rPr lang="en-AU" sz="1100" dirty="0"/>
              <a:t>, accessed 02/06/2025.</a:t>
            </a:r>
          </a:p>
          <a:p>
            <a:r>
              <a:rPr lang="en-AU" sz="1100" dirty="0"/>
              <a:t>What’s After The Movie, (date unknown), </a:t>
            </a:r>
            <a:r>
              <a:rPr lang="en-AU" sz="1100" dirty="0">
                <a:hlinkClick r:id="rId6"/>
              </a:rPr>
              <a:t>In the Heights (2021) - Movie Summary, Ending Explained &amp; Themes,</a:t>
            </a:r>
            <a:r>
              <a:rPr lang="en-AU" sz="1100" dirty="0"/>
              <a:t> [website], </a:t>
            </a:r>
            <a:r>
              <a:rPr lang="en-AU" sz="1100" i="1" dirty="0"/>
              <a:t>What's After the Movie 2025</a:t>
            </a:r>
            <a:r>
              <a:rPr lang="en-AU" sz="1100" dirty="0"/>
              <a:t>, accessed 02/06/2025.</a:t>
            </a:r>
          </a:p>
          <a:p>
            <a:r>
              <a:rPr lang="en-AU" sz="1100" dirty="0"/>
              <a:t>What’s After The Movie, (date unknown), </a:t>
            </a:r>
            <a:r>
              <a:rPr lang="en-AU" sz="1100" dirty="0">
                <a:hlinkClick r:id="rId7"/>
              </a:rPr>
              <a:t>Roald Dahl's Matilda The Musical (2022) - Movie Summary, Ending Explained &amp; Themes,</a:t>
            </a:r>
            <a:r>
              <a:rPr lang="en-AU" sz="1100" dirty="0"/>
              <a:t> [website], </a:t>
            </a:r>
            <a:r>
              <a:rPr lang="en-AU" sz="1100" i="1" dirty="0"/>
              <a:t>What's After the Movie 2025</a:t>
            </a:r>
            <a:r>
              <a:rPr lang="en-AU" sz="1100" dirty="0"/>
              <a:t>, accessed 02/06/2025.</a:t>
            </a:r>
          </a:p>
          <a:p>
            <a:r>
              <a:rPr lang="en-AU" sz="1100" dirty="0"/>
              <a:t>What’s After The Movie, (date unknown), </a:t>
            </a:r>
            <a:r>
              <a:rPr lang="en-AU" sz="1100" dirty="0">
                <a:hlinkClick r:id="rId8"/>
              </a:rPr>
              <a:t>The Prom (2020) - Movie Summary, Ending Explained &amp; Themes | What's After the Movie 2025</a:t>
            </a:r>
            <a:r>
              <a:rPr lang="en-AU" sz="1100" dirty="0">
                <a:hlinkClick r:id="rId9"/>
              </a:rPr>
              <a:t>, </a:t>
            </a:r>
            <a:r>
              <a:rPr lang="en-AU" sz="1100" dirty="0"/>
              <a:t>[website], </a:t>
            </a:r>
            <a:r>
              <a:rPr lang="en-AU" sz="1100" i="1" dirty="0"/>
              <a:t>What's After the Movie 2025</a:t>
            </a:r>
            <a:r>
              <a:rPr lang="en-AU" sz="1100" dirty="0"/>
              <a:t>, accessed 11/06/2025.</a:t>
            </a:r>
          </a:p>
          <a:p>
            <a:r>
              <a:rPr lang="en-AU" sz="1100" dirty="0"/>
              <a:t>What’s After The Movie, (date unknown), </a:t>
            </a:r>
            <a:r>
              <a:rPr lang="en-AU" sz="1100" dirty="0">
                <a:hlinkClick r:id="rId5"/>
              </a:rPr>
              <a:t>Wicked (2024) - Movie Summary, Ending Explained &amp; Themes, [website], </a:t>
            </a:r>
            <a:r>
              <a:rPr lang="en-AU" sz="1100" i="1" dirty="0"/>
              <a:t>What's After the Movie 2025, </a:t>
            </a:r>
            <a:r>
              <a:rPr lang="en-AU" sz="1100" dirty="0"/>
              <a:t>accessed 02/06/2025.</a:t>
            </a:r>
          </a:p>
          <a:p>
            <a:r>
              <a:rPr lang="en-AU" sz="1100" dirty="0">
                <a:solidFill>
                  <a:srgbClr val="002664"/>
                </a:solidFill>
                <a:ea typeface="Calibri" panose="020F0502020204030204" pitchFamily="34" charset="0"/>
              </a:rPr>
              <a:t>Wikimedia Commons (2007) </a:t>
            </a:r>
            <a:r>
              <a:rPr lang="en-AU" sz="1100" dirty="0">
                <a:solidFill>
                  <a:srgbClr val="002664"/>
                </a:solidFill>
                <a:ea typeface="Calibri" panose="020F0502020204030204" pitchFamily="34" charset="0"/>
                <a:hlinkClick r:id="rId10"/>
              </a:rPr>
              <a:t>Types of synovial joints </a:t>
            </a:r>
            <a:r>
              <a:rPr lang="en-AU" sz="1100" dirty="0"/>
              <a:t>[image] accessed 18 July 2024.</a:t>
            </a:r>
          </a:p>
          <a:p>
            <a:r>
              <a:rPr lang="en-AU" sz="1100" dirty="0">
                <a:solidFill>
                  <a:srgbClr val="002664"/>
                </a:solidFill>
                <a:ea typeface="Calibri" panose="020F0502020204030204" pitchFamily="34" charset="0"/>
              </a:rPr>
              <a:t>Wikimedia Commons (2020) </a:t>
            </a:r>
            <a:r>
              <a:rPr lang="en-AU" sz="1100" dirty="0">
                <a:solidFill>
                  <a:srgbClr val="002664"/>
                </a:solidFill>
                <a:ea typeface="Calibri" panose="020F0502020204030204" pitchFamily="34" charset="0"/>
                <a:hlinkClick r:id="rId11"/>
              </a:rPr>
              <a:t>Muscles front and back </a:t>
            </a:r>
            <a:r>
              <a:rPr lang="en-AU" sz="1100" dirty="0"/>
              <a:t>[image] accessed 18 July 2024.</a:t>
            </a:r>
          </a:p>
          <a:p>
            <a:pPr>
              <a:spcAft>
                <a:spcPts val="600"/>
              </a:spcAft>
            </a:pPr>
            <a:r>
              <a:rPr lang="en-AU" sz="1100" dirty="0">
                <a:solidFill>
                  <a:srgbClr val="0F0F0F"/>
                </a:solidFill>
              </a:rPr>
              <a:t>20th Century Studios UK, (28 June 2017), </a:t>
            </a:r>
            <a:r>
              <a:rPr lang="en-AU" sz="1100" dirty="0">
                <a:solidFill>
                  <a:srgbClr val="0F0F0F"/>
                </a:solidFill>
                <a:hlinkClick r:id="rId12"/>
              </a:rPr>
              <a:t>The Greatest Showman | Official HD Trailer #1 | 2017</a:t>
            </a:r>
            <a:r>
              <a:rPr lang="en-AU" sz="1100" dirty="0">
                <a:solidFill>
                  <a:srgbClr val="0F0F0F"/>
                </a:solidFill>
              </a:rPr>
              <a:t> [video], </a:t>
            </a:r>
            <a:r>
              <a:rPr lang="en-AU" sz="1100" i="1" dirty="0">
                <a:solidFill>
                  <a:srgbClr val="0F0F0F"/>
                </a:solidFill>
              </a:rPr>
              <a:t>20th Century Studios UK</a:t>
            </a:r>
            <a:r>
              <a:rPr lang="en-AU" sz="1100" dirty="0">
                <a:solidFill>
                  <a:srgbClr val="0F0F0F"/>
                </a:solidFill>
              </a:rPr>
              <a:t>, </a:t>
            </a:r>
            <a:r>
              <a:rPr lang="en-AU" sz="1100" dirty="0"/>
              <a:t>YouTube, accessed 02/06/2025</a:t>
            </a:r>
            <a:endParaRPr lang="en-AU" sz="1100" dirty="0">
              <a:solidFill>
                <a:srgbClr val="0F0F0F"/>
              </a:solidFill>
            </a:endParaRPr>
          </a:p>
        </p:txBody>
      </p:sp>
      <p:sp>
        <p:nvSpPr>
          <p:cNvPr id="3" name="Slide Number Placeholder 2">
            <a:extLst>
              <a:ext uri="{FF2B5EF4-FFF2-40B4-BE49-F238E27FC236}">
                <a16:creationId xmlns:a16="http://schemas.microsoft.com/office/drawing/2014/main" id="{176621E0-6273-51C4-305E-0F4666A933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62</a:t>
            </a:fld>
            <a:endParaRPr lang="en-AU"/>
          </a:p>
        </p:txBody>
      </p:sp>
    </p:spTree>
    <p:extLst>
      <p:ext uri="{BB962C8B-B14F-4D97-AF65-F5344CB8AC3E}">
        <p14:creationId xmlns:p14="http://schemas.microsoft.com/office/powerpoint/2010/main" val="2509647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9" name="Text Placeholder 6">
            <a:extLst>
              <a:ext uri="{FF2B5EF4-FFF2-40B4-BE49-F238E27FC236}">
                <a16:creationId xmlns:a16="http://schemas.microsoft.com/office/drawing/2014/main" id="{1BD57F56-3C48-D433-75AC-13C3C53DF955}"/>
              </a:ext>
            </a:extLst>
          </p:cNvPr>
          <p:cNvSpPr>
            <a:spLocks noGrp="1"/>
          </p:cNvSpPr>
          <p:nvPr>
            <p:ph type="body" sz="quarter" idx="18"/>
          </p:nvPr>
        </p:nvSpPr>
        <p:spPr>
          <a:xfrm>
            <a:off x="360000" y="981264"/>
            <a:ext cx="10080000" cy="310015"/>
          </a:xfrm>
        </p:spPr>
        <p:txBody>
          <a:bodyPr/>
          <a:lstStyle/>
          <a:p>
            <a:r>
              <a:rPr lang="en-AU" dirty="0">
                <a:latin typeface="+mj-lt"/>
              </a:rPr>
              <a:t>© State of New South Wales (Department of Education), 2025</a:t>
            </a:r>
          </a:p>
        </p:txBody>
      </p:sp>
      <p:sp>
        <p:nvSpPr>
          <p:cNvPr id="10" name="TextBox 9">
            <a:extLst>
              <a:ext uri="{FF2B5EF4-FFF2-40B4-BE49-F238E27FC236}">
                <a16:creationId xmlns:a16="http://schemas.microsoft.com/office/drawing/2014/main" id="{ED5317BD-D9C5-050E-E437-F276072785D2}"/>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1.1b – 3-2-1 things I learned today about musical theatre</a:t>
            </a:r>
          </a:p>
        </p:txBody>
      </p:sp>
      <p:grpSp>
        <p:nvGrpSpPr>
          <p:cNvPr id="5" name="Group 4" descr="List 3 things you learned today about musical theatre:">
            <a:extLst>
              <a:ext uri="{FF2B5EF4-FFF2-40B4-BE49-F238E27FC236}">
                <a16:creationId xmlns:a16="http://schemas.microsoft.com/office/drawing/2014/main" id="{252F2A04-C906-2C92-81AA-5A351A04772C}"/>
              </a:ext>
            </a:extLst>
          </p:cNvPr>
          <p:cNvGrpSpPr/>
          <p:nvPr/>
        </p:nvGrpSpPr>
        <p:grpSpPr>
          <a:xfrm>
            <a:off x="224569" y="950571"/>
            <a:ext cx="11742862" cy="1784466"/>
            <a:chOff x="224569" y="950571"/>
            <a:chExt cx="11742862" cy="1784466"/>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5" y="950571"/>
              <a:ext cx="6335877" cy="554000"/>
            </a:xfrm>
            <a:prstGeom prst="rect">
              <a:avLst/>
            </a:prstGeom>
            <a:noFill/>
            <a:ln>
              <a:noFill/>
            </a:ln>
          </p:spPr>
          <p:txBody>
            <a:bodyPr spcFirstLastPara="1" wrap="square" lIns="121900" tIns="121900" rIns="121900" bIns="121900" anchor="t" anchorCtr="0">
              <a:noAutofit/>
            </a:bodyPr>
            <a:lstStyle/>
            <a:p>
              <a:r>
                <a:rPr lang="en" sz="1800" dirty="0">
                  <a:ea typeface="Montserrat"/>
                  <a:cs typeface="Arial" panose="020B0604020202020204" pitchFamily="34" charset="0"/>
                  <a:sym typeface="Montserrat"/>
                </a:rPr>
                <a:t>List 3 things you learned today about musical theatre</a:t>
              </a:r>
              <a:r>
                <a:rPr lang="en" sz="1800" dirty="0">
                  <a:ea typeface="Montserrat"/>
                  <a:cs typeface="Montserrat"/>
                  <a:sym typeface="Montserrat"/>
                </a:rPr>
                <a:t>:</a:t>
              </a:r>
              <a:endParaRPr sz="1800" dirty="0">
                <a:ea typeface="Roboto"/>
                <a:cs typeface="Roboto"/>
                <a:sym typeface="Roboto"/>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latin typeface="+mj-lt"/>
                  <a:cs typeface="Arial" panose="020B0604020202020204" pitchFamily="34" charset="0"/>
                </a:rPr>
                <a:t>3</a:t>
              </a:r>
            </a:p>
          </p:txBody>
        </p:sp>
      </p:gr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a:effectLst/>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a:ea typeface="Montserrat"/>
              <a:cs typeface="Arial" panose="020B0604020202020204" pitchFamily="34" charset="0"/>
              <a:sym typeface="Montserrat"/>
            </a:endParaRPr>
          </a:p>
        </p:txBody>
      </p:sp>
      <p:grpSp>
        <p:nvGrpSpPr>
          <p:cNvPr id="10" name="Group 9" descr="List 2 questions you have about musical theatre:">
            <a:extLst>
              <a:ext uri="{FF2B5EF4-FFF2-40B4-BE49-F238E27FC236}">
                <a16:creationId xmlns:a16="http://schemas.microsoft.com/office/drawing/2014/main" id="{B7811C19-D4CF-253F-61D6-9B7C23B3B328}"/>
              </a:ext>
            </a:extLst>
          </p:cNvPr>
          <p:cNvGrpSpPr/>
          <p:nvPr/>
        </p:nvGrpSpPr>
        <p:grpSpPr>
          <a:xfrm>
            <a:off x="224568" y="2808768"/>
            <a:ext cx="11742863" cy="1784466"/>
            <a:chOff x="224568" y="2808768"/>
            <a:chExt cx="11742863" cy="1784466"/>
          </a:xfrm>
        </p:grpSpPr>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5" y="2832866"/>
              <a:ext cx="5162095" cy="554000"/>
            </a:xfrm>
            <a:prstGeom prst="rect">
              <a:avLst/>
            </a:prstGeom>
            <a:noFill/>
            <a:ln>
              <a:noFill/>
            </a:ln>
          </p:spPr>
          <p:txBody>
            <a:bodyPr spcFirstLastPara="1" wrap="square" lIns="121900" tIns="121900" rIns="121900" bIns="121900" anchor="t" anchorCtr="0">
              <a:noAutofit/>
            </a:bodyPr>
            <a:lstStyle/>
            <a:p>
              <a:r>
                <a:rPr lang="en" sz="1800" dirty="0">
                  <a:ea typeface="Montserrat"/>
                  <a:cs typeface="Arial" panose="020B0604020202020204" pitchFamily="34" charset="0"/>
                  <a:sym typeface="Montserrat"/>
                </a:rPr>
                <a:t>List 2 questions you have about musical theatre</a:t>
              </a:r>
              <a:r>
                <a:rPr lang="en" sz="1800" dirty="0">
                  <a:ea typeface="Montserrat"/>
                  <a:cs typeface="Montserrat"/>
                  <a:sym typeface="Montserrat"/>
                </a:rPr>
                <a:t>:</a:t>
              </a:r>
              <a:endParaRPr sz="1800" dirty="0">
                <a:ea typeface="Roboto"/>
                <a:cs typeface="Roboto"/>
                <a:sym typeface="Roboto"/>
              </a:endParaRP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a:latin typeface="+mj-lt"/>
                  <a:cs typeface="Arial" panose="020B0604020202020204" pitchFamily="34" charset="0"/>
                </a:rPr>
                <a:t>2</a:t>
              </a:r>
            </a:p>
          </p:txBody>
        </p:sp>
      </p:gr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grpSp>
        <p:nvGrpSpPr>
          <p:cNvPr id="12" name="Group 11" descr="Give 1 reason why it’s important to learn about musical theatre:">
            <a:extLst>
              <a:ext uri="{FF2B5EF4-FFF2-40B4-BE49-F238E27FC236}">
                <a16:creationId xmlns:a16="http://schemas.microsoft.com/office/drawing/2014/main" id="{72FD78BA-0BC9-B399-A4B1-C67FDEC43165}"/>
              </a:ext>
            </a:extLst>
          </p:cNvPr>
          <p:cNvGrpSpPr/>
          <p:nvPr/>
        </p:nvGrpSpPr>
        <p:grpSpPr>
          <a:xfrm>
            <a:off x="208967" y="4666965"/>
            <a:ext cx="11758464" cy="1784467"/>
            <a:chOff x="208967" y="4666965"/>
            <a:chExt cx="11758464" cy="1784467"/>
          </a:xfrm>
        </p:grpSpPr>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5" y="4666965"/>
              <a:ext cx="6661813" cy="554000"/>
            </a:xfrm>
            <a:prstGeom prst="rect">
              <a:avLst/>
            </a:prstGeom>
            <a:noFill/>
            <a:ln>
              <a:noFill/>
            </a:ln>
          </p:spPr>
          <p:txBody>
            <a:bodyPr spcFirstLastPara="1" wrap="square" lIns="121900" tIns="121900" rIns="121900" bIns="121900" anchor="t" anchorCtr="0">
              <a:noAutofit/>
            </a:bodyPr>
            <a:lstStyle/>
            <a:p>
              <a:r>
                <a:rPr lang="en" sz="1800" dirty="0">
                  <a:ea typeface="Montserrat"/>
                  <a:cs typeface="Arial" panose="020B0604020202020204" pitchFamily="34" charset="0"/>
                  <a:sym typeface="Montserrat"/>
                </a:rPr>
                <a:t>Give 1 reason why it’s important to learn about musical theatre:</a:t>
              </a:r>
              <a:endParaRPr sz="1800" dirty="0">
                <a:ea typeface="Roboto"/>
                <a:cs typeface="Roboto"/>
                <a:sym typeface="Roboto"/>
              </a:endParaRP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a:latin typeface="+mj-lt"/>
                  <a:cs typeface="Arial" panose="020B0604020202020204" pitchFamily="34" charset="0"/>
                </a:rPr>
                <a:t>1</a:t>
              </a:r>
            </a:p>
          </p:txBody>
        </p:sp>
      </p:gr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98C88-8D21-588D-33C9-0E90AD807F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93B0FF-FD5B-BF25-1F0D-6BEF20310D69}"/>
              </a:ext>
            </a:extLst>
          </p:cNvPr>
          <p:cNvSpPr>
            <a:spLocks noGrp="1"/>
          </p:cNvSpPr>
          <p:nvPr>
            <p:ph type="title"/>
          </p:nvPr>
        </p:nvSpPr>
        <p:spPr>
          <a:xfrm>
            <a:off x="359999" y="360000"/>
            <a:ext cx="11732683" cy="545601"/>
          </a:xfrm>
        </p:spPr>
        <p:txBody>
          <a:bodyPr/>
          <a:lstStyle/>
          <a:p>
            <a:r>
              <a:rPr lang="en-AU" sz="3200" dirty="0">
                <a:latin typeface="+mj-lt"/>
              </a:rPr>
              <a:t>1.1b – sample 3-2-1 things I learned today about musical theatre</a:t>
            </a:r>
          </a:p>
        </p:txBody>
      </p:sp>
      <p:grpSp>
        <p:nvGrpSpPr>
          <p:cNvPr id="5" name="Group 4" descr="List 3 things you learned today about musical theatre">
            <a:extLst>
              <a:ext uri="{FF2B5EF4-FFF2-40B4-BE49-F238E27FC236}">
                <a16:creationId xmlns:a16="http://schemas.microsoft.com/office/drawing/2014/main" id="{128DDA80-6D63-EBE9-8ED1-2F96BE6D6153}"/>
              </a:ext>
            </a:extLst>
          </p:cNvPr>
          <p:cNvGrpSpPr/>
          <p:nvPr/>
        </p:nvGrpSpPr>
        <p:grpSpPr>
          <a:xfrm>
            <a:off x="224569" y="950571"/>
            <a:ext cx="11742862" cy="1784466"/>
            <a:chOff x="224569" y="950571"/>
            <a:chExt cx="11742862" cy="1784466"/>
          </a:xfrm>
        </p:grpSpPr>
        <p:sp>
          <p:nvSpPr>
            <p:cNvPr id="8" name="Rectangle: Rounded Corners 7">
              <a:extLst>
                <a:ext uri="{FF2B5EF4-FFF2-40B4-BE49-F238E27FC236}">
                  <a16:creationId xmlns:a16="http://schemas.microsoft.com/office/drawing/2014/main" id="{23CF7DEE-E138-DF2B-2427-6166BB1B0912}"/>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1" name="Google Shape;91;p15">
              <a:extLst>
                <a:ext uri="{FF2B5EF4-FFF2-40B4-BE49-F238E27FC236}">
                  <a16:creationId xmlns:a16="http://schemas.microsoft.com/office/drawing/2014/main" id="{1941A71C-A122-0B2F-2CEB-FA86C46F5E07}"/>
                </a:ext>
              </a:extLst>
            </p:cNvPr>
            <p:cNvSpPr txBox="1"/>
            <p:nvPr/>
          </p:nvSpPr>
          <p:spPr>
            <a:xfrm>
              <a:off x="1641475" y="950571"/>
              <a:ext cx="6382642" cy="554000"/>
            </a:xfrm>
            <a:prstGeom prst="rect">
              <a:avLst/>
            </a:prstGeom>
            <a:noFill/>
            <a:ln>
              <a:noFill/>
            </a:ln>
          </p:spPr>
          <p:txBody>
            <a:bodyPr spcFirstLastPara="1" wrap="square" lIns="121900" tIns="121900" rIns="121900" bIns="121900" anchor="t" anchorCtr="0">
              <a:noAutofit/>
            </a:bodyPr>
            <a:lstStyle/>
            <a:p>
              <a:r>
                <a:rPr lang="en" sz="1800" dirty="0">
                  <a:ea typeface="Montserrat"/>
                  <a:cs typeface="Arial" panose="020B0604020202020204" pitchFamily="34" charset="0"/>
                  <a:sym typeface="Montserrat"/>
                </a:rPr>
                <a:t>List 3 things you learned today about musical theatre</a:t>
              </a:r>
              <a:r>
                <a:rPr lang="en" sz="1800" dirty="0">
                  <a:ea typeface="Montserrat"/>
                  <a:cs typeface="Montserrat"/>
                  <a:sym typeface="Montserrat"/>
                </a:rPr>
                <a:t>:</a:t>
              </a:r>
              <a:endParaRPr sz="1800" dirty="0">
                <a:ea typeface="Roboto"/>
                <a:cs typeface="Roboto"/>
                <a:sym typeface="Roboto"/>
              </a:endParaRPr>
            </a:p>
          </p:txBody>
        </p:sp>
        <p:sp>
          <p:nvSpPr>
            <p:cNvPr id="4" name="Oval 3">
              <a:extLst>
                <a:ext uri="{FF2B5EF4-FFF2-40B4-BE49-F238E27FC236}">
                  <a16:creationId xmlns:a16="http://schemas.microsoft.com/office/drawing/2014/main" id="{3F0974F1-29E3-6462-6CDC-AAC66613E7BF}"/>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latin typeface="+mj-lt"/>
                  <a:cs typeface="Arial" panose="020B0604020202020204" pitchFamily="34" charset="0"/>
                </a:rPr>
                <a:t>3</a:t>
              </a:r>
            </a:p>
          </p:txBody>
        </p:sp>
      </p:grpSp>
      <p:sp>
        <p:nvSpPr>
          <p:cNvPr id="18" name="Google Shape;92;p15">
            <a:extLst>
              <a:ext uri="{FF2B5EF4-FFF2-40B4-BE49-F238E27FC236}">
                <a16:creationId xmlns:a16="http://schemas.microsoft.com/office/drawing/2014/main" id="{F79FD57B-FC97-59D2-66CF-08377A029B67}"/>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a:effectLst/>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dirty="0">
                <a:latin typeface="+mn-lt"/>
                <a:sym typeface="Montserrat"/>
              </a:rPr>
              <a:t>1. Musical theatre is music, dance and dialogue to tell emotionally engaging stories.</a:t>
            </a:r>
            <a:endParaRPr dirty="0">
              <a:latin typeface="+mn-lt"/>
              <a:sym typeface="Montserrat"/>
            </a:endParaRPr>
          </a:p>
        </p:txBody>
      </p:sp>
      <p:sp>
        <p:nvSpPr>
          <p:cNvPr id="19" name="Google Shape;93;p15">
            <a:extLst>
              <a:ext uri="{FF2B5EF4-FFF2-40B4-BE49-F238E27FC236}">
                <a16:creationId xmlns:a16="http://schemas.microsoft.com/office/drawing/2014/main" id="{268C7D42-09C1-DA4C-6C33-D62FCED38BDE}"/>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r>
              <a:rPr lang="en" sz="1600">
                <a:latin typeface="+mn-lt"/>
                <a:sym typeface="Montserrat"/>
              </a:rPr>
              <a:t>Musical theatre can be traced back to Ancient Greece.</a:t>
            </a:r>
            <a:r>
              <a:rPr lang="en" sz="1600">
                <a:ea typeface="Montserrat"/>
                <a:cs typeface="Arial" panose="020B0604020202020204" pitchFamily="34" charset="0"/>
                <a:sym typeface="Montserrat"/>
              </a:rPr>
              <a:t> </a:t>
            </a:r>
            <a:endParaRPr sz="160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46A4273B-8096-FBC7-229B-2B67667A1440}"/>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Show boat (1927) was the first musical blockbuster in America. </a:t>
            </a:r>
            <a:endParaRPr sz="1600">
              <a:ea typeface="Montserrat"/>
              <a:cs typeface="Arial" panose="020B0604020202020204" pitchFamily="34" charset="0"/>
              <a:sym typeface="Montserrat"/>
            </a:endParaRPr>
          </a:p>
        </p:txBody>
      </p:sp>
      <p:grpSp>
        <p:nvGrpSpPr>
          <p:cNvPr id="10" name="Group 9" descr="List 2 questions you have about musical theatre:">
            <a:extLst>
              <a:ext uri="{FF2B5EF4-FFF2-40B4-BE49-F238E27FC236}">
                <a16:creationId xmlns:a16="http://schemas.microsoft.com/office/drawing/2014/main" id="{409426E3-C29A-9BE1-FBDB-568CFD6F2CC1}"/>
              </a:ext>
            </a:extLst>
          </p:cNvPr>
          <p:cNvGrpSpPr/>
          <p:nvPr/>
        </p:nvGrpSpPr>
        <p:grpSpPr>
          <a:xfrm>
            <a:off x="224568" y="2808768"/>
            <a:ext cx="11742863" cy="1784466"/>
            <a:chOff x="224568" y="2808768"/>
            <a:chExt cx="11742863" cy="1784466"/>
          </a:xfrm>
        </p:grpSpPr>
        <p:sp>
          <p:nvSpPr>
            <p:cNvPr id="9" name="Rectangle: Rounded Corners 8">
              <a:extLst>
                <a:ext uri="{FF2B5EF4-FFF2-40B4-BE49-F238E27FC236}">
                  <a16:creationId xmlns:a16="http://schemas.microsoft.com/office/drawing/2014/main" id="{24A3862A-BB93-FEC5-0DEC-F7990E3E66AB}"/>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5" name="Google Shape;91;p15">
              <a:extLst>
                <a:ext uri="{FF2B5EF4-FFF2-40B4-BE49-F238E27FC236}">
                  <a16:creationId xmlns:a16="http://schemas.microsoft.com/office/drawing/2014/main" id="{9ADF0F78-34EE-A9C3-4CEA-F825436181D6}"/>
                </a:ext>
              </a:extLst>
            </p:cNvPr>
            <p:cNvSpPr txBox="1"/>
            <p:nvPr/>
          </p:nvSpPr>
          <p:spPr>
            <a:xfrm>
              <a:off x="1641475" y="2822179"/>
              <a:ext cx="5162095" cy="554000"/>
            </a:xfrm>
            <a:prstGeom prst="rect">
              <a:avLst/>
            </a:prstGeom>
            <a:noFill/>
            <a:ln>
              <a:noFill/>
            </a:ln>
          </p:spPr>
          <p:txBody>
            <a:bodyPr spcFirstLastPara="1" wrap="square" lIns="121900" tIns="121900" rIns="121900" bIns="121900" anchor="t" anchorCtr="0">
              <a:noAutofit/>
            </a:bodyPr>
            <a:lstStyle/>
            <a:p>
              <a:r>
                <a:rPr lang="en" sz="1800" dirty="0">
                  <a:ea typeface="Montserrat"/>
                  <a:cs typeface="Arial" panose="020B0604020202020204" pitchFamily="34" charset="0"/>
                  <a:sym typeface="Montserrat"/>
                </a:rPr>
                <a:t>List 2 questions you have about musical theatre</a:t>
              </a:r>
              <a:r>
                <a:rPr lang="en" sz="1800" dirty="0">
                  <a:ea typeface="Montserrat"/>
                  <a:cs typeface="Montserrat"/>
                  <a:sym typeface="Montserrat"/>
                </a:rPr>
                <a:t>:</a:t>
              </a:r>
              <a:endParaRPr sz="1800" dirty="0">
                <a:ea typeface="Roboto"/>
                <a:cs typeface="Roboto"/>
                <a:sym typeface="Roboto"/>
              </a:endParaRPr>
            </a:p>
          </p:txBody>
        </p:sp>
        <p:sp>
          <p:nvSpPr>
            <p:cNvPr id="6" name="Oval 5">
              <a:extLst>
                <a:ext uri="{FF2B5EF4-FFF2-40B4-BE49-F238E27FC236}">
                  <a16:creationId xmlns:a16="http://schemas.microsoft.com/office/drawing/2014/main" id="{8EAA943D-81F2-EB0D-F08B-F5DCFC09FB26}"/>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a:latin typeface="+mj-lt"/>
                  <a:cs typeface="Arial" panose="020B0604020202020204" pitchFamily="34" charset="0"/>
                </a:rPr>
                <a:t>2</a:t>
              </a:r>
            </a:p>
          </p:txBody>
        </p:sp>
      </p:grpSp>
      <p:sp>
        <p:nvSpPr>
          <p:cNvPr id="22" name="Google Shape;92;p15">
            <a:extLst>
              <a:ext uri="{FF2B5EF4-FFF2-40B4-BE49-F238E27FC236}">
                <a16:creationId xmlns:a16="http://schemas.microsoft.com/office/drawing/2014/main" id="{CA16E9E2-DE4B-838E-5822-F981A450989B}"/>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Who is Richard Rogers and Oscar Hammenstein?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6E9BE341-2CCD-B17A-E440-BAD8B5FC64A2}"/>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a:effectLst/>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When did musical theatre first appear on a screen?</a:t>
            </a:r>
            <a:endParaRPr sz="1600">
              <a:ea typeface="Montserrat"/>
              <a:cs typeface="Arial" panose="020B0604020202020204" pitchFamily="34" charset="0"/>
              <a:sym typeface="Montserrat"/>
            </a:endParaRPr>
          </a:p>
        </p:txBody>
      </p:sp>
      <p:grpSp>
        <p:nvGrpSpPr>
          <p:cNvPr id="12" name="Group 11" descr="Give 1 reason why it’s important to learn about musical theatre:">
            <a:extLst>
              <a:ext uri="{FF2B5EF4-FFF2-40B4-BE49-F238E27FC236}">
                <a16:creationId xmlns:a16="http://schemas.microsoft.com/office/drawing/2014/main" id="{90D589DC-4E90-395A-021D-DF9C245CAAB8}"/>
              </a:ext>
            </a:extLst>
          </p:cNvPr>
          <p:cNvGrpSpPr/>
          <p:nvPr/>
        </p:nvGrpSpPr>
        <p:grpSpPr>
          <a:xfrm>
            <a:off x="208967" y="4666965"/>
            <a:ext cx="11758464" cy="1784467"/>
            <a:chOff x="208967" y="4666965"/>
            <a:chExt cx="11758464" cy="1784467"/>
          </a:xfrm>
        </p:grpSpPr>
        <p:sp>
          <p:nvSpPr>
            <p:cNvPr id="11" name="Rectangle: Rounded Corners 10">
              <a:extLst>
                <a:ext uri="{FF2B5EF4-FFF2-40B4-BE49-F238E27FC236}">
                  <a16:creationId xmlns:a16="http://schemas.microsoft.com/office/drawing/2014/main" id="{92A8AB01-C888-6340-07C5-533C3390707C}"/>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9" name="Google Shape;91;p15">
              <a:extLst>
                <a:ext uri="{FF2B5EF4-FFF2-40B4-BE49-F238E27FC236}">
                  <a16:creationId xmlns:a16="http://schemas.microsoft.com/office/drawing/2014/main" id="{194982A6-F88E-8820-5C34-8529B63F12AC}"/>
                </a:ext>
              </a:extLst>
            </p:cNvPr>
            <p:cNvSpPr txBox="1"/>
            <p:nvPr/>
          </p:nvSpPr>
          <p:spPr>
            <a:xfrm>
              <a:off x="1641476" y="4666965"/>
              <a:ext cx="6865526" cy="554000"/>
            </a:xfrm>
            <a:prstGeom prst="rect">
              <a:avLst/>
            </a:prstGeom>
            <a:noFill/>
            <a:ln>
              <a:noFill/>
            </a:ln>
          </p:spPr>
          <p:txBody>
            <a:bodyPr spcFirstLastPara="1" wrap="square" lIns="121900" tIns="121900" rIns="121900" bIns="121900" anchor="t" anchorCtr="0">
              <a:noAutofit/>
            </a:bodyPr>
            <a:lstStyle/>
            <a:p>
              <a:r>
                <a:rPr lang="en" sz="1800" dirty="0">
                  <a:ea typeface="Montserrat"/>
                  <a:cs typeface="Arial" panose="020B0604020202020204" pitchFamily="34" charset="0"/>
                  <a:sym typeface="Montserrat"/>
                </a:rPr>
                <a:t>Give 1 reason why it’s important to learn about musical theatre:</a:t>
              </a:r>
              <a:endParaRPr sz="1800" dirty="0">
                <a:ea typeface="Roboto"/>
                <a:cs typeface="Roboto"/>
                <a:sym typeface="Roboto"/>
              </a:endParaRPr>
            </a:p>
          </p:txBody>
        </p:sp>
        <p:sp>
          <p:nvSpPr>
            <p:cNvPr id="7" name="Oval 6">
              <a:extLst>
                <a:ext uri="{FF2B5EF4-FFF2-40B4-BE49-F238E27FC236}">
                  <a16:creationId xmlns:a16="http://schemas.microsoft.com/office/drawing/2014/main" id="{33C2148D-9E51-BB39-FD92-E0679C7157B6}"/>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a:latin typeface="+mj-lt"/>
                  <a:cs typeface="Arial" panose="020B0604020202020204" pitchFamily="34" charset="0"/>
                </a:rPr>
                <a:t>1</a:t>
              </a:r>
            </a:p>
          </p:txBody>
        </p:sp>
      </p:grpSp>
      <p:sp>
        <p:nvSpPr>
          <p:cNvPr id="26" name="Google Shape;92;p15">
            <a:extLst>
              <a:ext uri="{FF2B5EF4-FFF2-40B4-BE49-F238E27FC236}">
                <a16:creationId xmlns:a16="http://schemas.microsoft.com/office/drawing/2014/main" id="{341630A1-291D-2AB3-91FC-D35D1517A03B}"/>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a:effectLst/>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It addresses social issues like homophobia or racial prejudice and gets audiences to think and talk about them.  </a:t>
            </a:r>
            <a:endParaRPr sz="1600" dirty="0">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836982BB-1020-F9F2-160A-41113D03B24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70322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E960D-9C2D-2ABE-4C84-4B30CC887790}"/>
              </a:ext>
              <a:ext uri="{C183D7F6-B498-43B3-948B-1728B52AA6E4}">
                <adec:decorative xmlns:adec="http://schemas.microsoft.com/office/drawing/2017/decorative" val="0"/>
              </a:ext>
            </a:extLst>
          </p:cNvPr>
          <p:cNvSpPr>
            <a:spLocks noGrp="1"/>
          </p:cNvSpPr>
          <p:nvPr>
            <p:ph type="title"/>
          </p:nvPr>
        </p:nvSpPr>
        <p:spPr/>
        <p:txBody>
          <a:bodyPr/>
          <a:lstStyle/>
          <a:p>
            <a:r>
              <a:rPr lang="en-AU" dirty="0">
                <a:latin typeface="+mj-lt"/>
              </a:rPr>
              <a:t>1.2a – musical theatre timeline</a:t>
            </a:r>
          </a:p>
        </p:txBody>
      </p:sp>
      <p:sp>
        <p:nvSpPr>
          <p:cNvPr id="5" name="Google Shape;157;p17">
            <a:extLst>
              <a:ext uri="{FF2B5EF4-FFF2-40B4-BE49-F238E27FC236}">
                <a16:creationId xmlns:a16="http://schemas.microsoft.com/office/drawing/2014/main" id="{99DB61E7-8AA7-ACF0-4D64-75BA648AB9A3}"/>
              </a:ext>
              <a:ext uri="{C183D7F6-B498-43B3-948B-1728B52AA6E4}">
                <adec:decorative xmlns:adec="http://schemas.microsoft.com/office/drawing/2017/decorative" val="1"/>
              </a:ext>
            </a:extLst>
          </p:cNvPr>
          <p:cNvSpPr/>
          <p:nvPr/>
        </p:nvSpPr>
        <p:spPr>
          <a:xfrm>
            <a:off x="360000" y="1617737"/>
            <a:ext cx="11425200" cy="2211313"/>
          </a:xfrm>
          <a:prstGeom prst="leftRightArrow">
            <a:avLst>
              <a:gd name="adj1" fmla="val 47499"/>
              <a:gd name="adj2" fmla="val 36248"/>
            </a:avLst>
          </a:prstGeom>
          <a:gradFill flip="none" rotWithShape="1">
            <a:gsLst>
              <a:gs pos="53000">
                <a:srgbClr val="7030A0"/>
              </a:gs>
              <a:gs pos="0">
                <a:srgbClr val="00ACC2"/>
              </a:gs>
              <a:gs pos="100000">
                <a:srgbClr val="B51458"/>
              </a:gs>
            </a:gsLst>
            <a:lin ang="0" scaled="1"/>
            <a:tileRect/>
          </a:gradFill>
          <a:ln>
            <a:noFill/>
          </a:ln>
          <a:effectLst/>
        </p:spPr>
        <p:txBody>
          <a:bodyPr spcFirstLastPara="1" wrap="square" lIns="121900" tIns="60933" rIns="121900" bIns="60933" anchor="ctr" anchorCtr="0">
            <a:noAutofit/>
          </a:bodyPr>
          <a:lstStyle/>
          <a:p>
            <a:pPr algn="ctr"/>
            <a:endParaRPr sz="1867">
              <a:solidFill>
                <a:schemeClr val="lt1"/>
              </a:solidFill>
              <a:latin typeface="Calibri"/>
              <a:ea typeface="Calibri"/>
              <a:cs typeface="Calibri"/>
              <a:sym typeface="Calibri"/>
            </a:endParaRPr>
          </a:p>
        </p:txBody>
      </p:sp>
      <p:sp>
        <p:nvSpPr>
          <p:cNvPr id="6" name="Google Shape;159;p17">
            <a:extLst>
              <a:ext uri="{FF2B5EF4-FFF2-40B4-BE49-F238E27FC236}">
                <a16:creationId xmlns:a16="http://schemas.microsoft.com/office/drawing/2014/main" id="{7F1EB844-4665-02DA-BFAA-08669BB4D4C1}"/>
              </a:ext>
            </a:extLst>
          </p:cNvPr>
          <p:cNvSpPr txBox="1"/>
          <p:nvPr/>
        </p:nvSpPr>
        <p:spPr>
          <a:xfrm>
            <a:off x="734937" y="2400289"/>
            <a:ext cx="1268252" cy="625517"/>
          </a:xfrm>
          <a:prstGeom prst="rect">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n-lt"/>
                <a:sym typeface="Calibri"/>
              </a:rPr>
              <a:t>Pre-1920s</a:t>
            </a:r>
            <a:endParaRPr lang="en-US" dirty="0">
              <a:latin typeface="+mn-lt"/>
            </a:endParaRPr>
          </a:p>
        </p:txBody>
      </p:sp>
      <p:sp>
        <p:nvSpPr>
          <p:cNvPr id="8" name="Google Shape;150;p17">
            <a:extLst>
              <a:ext uri="{FF2B5EF4-FFF2-40B4-BE49-F238E27FC236}">
                <a16:creationId xmlns:a16="http://schemas.microsoft.com/office/drawing/2014/main" id="{234BDE74-7DD4-C755-F683-2C37F4D2F388}"/>
              </a:ext>
            </a:extLst>
          </p:cNvPr>
          <p:cNvSpPr/>
          <p:nvPr/>
        </p:nvSpPr>
        <p:spPr>
          <a:xfrm>
            <a:off x="217162" y="3961532"/>
            <a:ext cx="1751501" cy="1227200"/>
          </a:xfrm>
          <a:prstGeom prst="roundRect">
            <a:avLst>
              <a:gd name="adj" fmla="val 10628"/>
            </a:avLst>
          </a:prstGeom>
          <a:noFill/>
          <a:ln w="19050" cap="flat" cmpd="sng">
            <a:solidFill>
              <a:srgbClr val="0E9DBE"/>
            </a:solidFill>
            <a:prstDash val="solid"/>
            <a:round/>
            <a:headEnd type="none" w="med" len="med"/>
            <a:tailEnd type="none" w="med" len="med"/>
          </a:ln>
        </p:spPr>
        <p:txBody>
          <a:bodyPr spcFirstLastPara="1" wrap="square" lIns="144000" tIns="0" rIns="144000" bIns="60933" anchor="ctr" anchorCtr="1">
            <a:noAutofit/>
          </a:bodyPr>
          <a:lstStyle/>
          <a:p>
            <a:pPr algn="ctr">
              <a:lnSpc>
                <a:spcPct val="120000"/>
              </a:lnSpc>
            </a:pPr>
            <a:r>
              <a:rPr lang="en-AU" sz="1800" dirty="0">
                <a:cs typeface="Arial" panose="020B0604020202020204" pitchFamily="34" charset="0"/>
              </a:rPr>
              <a:t>Opera</a:t>
            </a:r>
            <a:endParaRPr sz="1800" dirty="0">
              <a:cs typeface="Arial" panose="020B0604020202020204" pitchFamily="34" charset="0"/>
            </a:endParaRPr>
          </a:p>
        </p:txBody>
      </p:sp>
      <p:sp>
        <p:nvSpPr>
          <p:cNvPr id="4" name="Google Shape;159;p17">
            <a:extLst>
              <a:ext uri="{FF2B5EF4-FFF2-40B4-BE49-F238E27FC236}">
                <a16:creationId xmlns:a16="http://schemas.microsoft.com/office/drawing/2014/main" id="{36662D9E-90F8-129B-1CA2-E2C49CCD5BCE}"/>
              </a:ext>
            </a:extLst>
          </p:cNvPr>
          <p:cNvSpPr txBox="1"/>
          <p:nvPr/>
        </p:nvSpPr>
        <p:spPr>
          <a:xfrm>
            <a:off x="2478562" y="2400289"/>
            <a:ext cx="1371210" cy="620661"/>
          </a:xfrm>
          <a:prstGeom prst="rect">
            <a:avLst/>
          </a:prstGeom>
          <a:solidFill>
            <a:srgbClr val="B4C9E6"/>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n-lt"/>
                <a:sym typeface="Calibri"/>
              </a:rPr>
              <a:t>1920s-1930s</a:t>
            </a:r>
            <a:endParaRPr lang="en-US" dirty="0">
              <a:latin typeface="+mn-lt"/>
            </a:endParaRPr>
          </a:p>
        </p:txBody>
      </p:sp>
      <p:sp>
        <p:nvSpPr>
          <p:cNvPr id="34" name="Google Shape;150;p17">
            <a:extLst>
              <a:ext uri="{FF2B5EF4-FFF2-40B4-BE49-F238E27FC236}">
                <a16:creationId xmlns:a16="http://schemas.microsoft.com/office/drawing/2014/main" id="{87964B53-2E38-3E11-BE23-36598CC6123F}"/>
              </a:ext>
            </a:extLst>
          </p:cNvPr>
          <p:cNvSpPr/>
          <p:nvPr/>
        </p:nvSpPr>
        <p:spPr>
          <a:xfrm>
            <a:off x="2202314" y="3984833"/>
            <a:ext cx="1627573" cy="1227200"/>
          </a:xfrm>
          <a:prstGeom prst="roundRect">
            <a:avLst>
              <a:gd name="adj" fmla="val 10628"/>
            </a:avLst>
          </a:prstGeom>
          <a:noFill/>
          <a:ln w="19050" cap="flat" cmpd="sng">
            <a:solidFill>
              <a:srgbClr val="3274B3"/>
            </a:solidFill>
            <a:prstDash val="solid"/>
            <a:round/>
            <a:headEnd type="none" w="med" len="med"/>
            <a:tailEnd type="none" w="med" len="med"/>
          </a:ln>
        </p:spPr>
        <p:txBody>
          <a:bodyPr spcFirstLastPara="1" wrap="square" lIns="144000" tIns="0" rIns="144000" bIns="60933" anchor="ctr" anchorCtr="1">
            <a:noAutofit/>
          </a:bodyPr>
          <a:lstStyle/>
          <a:p>
            <a:pPr algn="ctr">
              <a:lnSpc>
                <a:spcPct val="120000"/>
              </a:lnSpc>
            </a:pPr>
            <a:r>
              <a:rPr lang="en-US" sz="1800">
                <a:ea typeface="Calibri"/>
                <a:cs typeface="Arial" panose="020B0604020202020204" pitchFamily="34" charset="0"/>
                <a:sym typeface="Calibri"/>
              </a:rPr>
              <a:t>The jazz age </a:t>
            </a:r>
            <a:endParaRPr sz="1800">
              <a:cs typeface="Arial" panose="020B0604020202020204" pitchFamily="34" charset="0"/>
            </a:endParaRPr>
          </a:p>
        </p:txBody>
      </p:sp>
      <p:sp>
        <p:nvSpPr>
          <p:cNvPr id="7" name="Google Shape;159;p17">
            <a:extLst>
              <a:ext uri="{FF2B5EF4-FFF2-40B4-BE49-F238E27FC236}">
                <a16:creationId xmlns:a16="http://schemas.microsoft.com/office/drawing/2014/main" id="{93E5F368-68A5-3949-87EF-FB504AAA680A}"/>
              </a:ext>
            </a:extLst>
          </p:cNvPr>
          <p:cNvSpPr txBox="1"/>
          <p:nvPr/>
        </p:nvSpPr>
        <p:spPr>
          <a:xfrm>
            <a:off x="4325145" y="2400289"/>
            <a:ext cx="1371210" cy="620661"/>
          </a:xfrm>
          <a:prstGeom prst="rect">
            <a:avLst/>
          </a:prstGeom>
          <a:solidFill>
            <a:srgbClr val="CEC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1940s–1960s</a:t>
            </a:r>
            <a:endParaRPr dirty="0">
              <a:latin typeface="+mj-lt"/>
            </a:endParaRPr>
          </a:p>
        </p:txBody>
      </p:sp>
      <p:sp>
        <p:nvSpPr>
          <p:cNvPr id="33" name="Google Shape;150;p17">
            <a:extLst>
              <a:ext uri="{FF2B5EF4-FFF2-40B4-BE49-F238E27FC236}">
                <a16:creationId xmlns:a16="http://schemas.microsoft.com/office/drawing/2014/main" id="{859882BF-8E8C-13EE-6E19-3CA8744A567B}"/>
              </a:ext>
            </a:extLst>
          </p:cNvPr>
          <p:cNvSpPr/>
          <p:nvPr/>
        </p:nvSpPr>
        <p:spPr>
          <a:xfrm>
            <a:off x="4063536" y="3984833"/>
            <a:ext cx="1602149" cy="1255430"/>
          </a:xfrm>
          <a:prstGeom prst="roundRect">
            <a:avLst>
              <a:gd name="adj" fmla="val 10628"/>
            </a:avLst>
          </a:prstGeom>
          <a:noFill/>
          <a:ln w="19050" cap="flat" cmpd="sng">
            <a:solidFill>
              <a:srgbClr val="574BA7"/>
            </a:solidFill>
            <a:prstDash val="solid"/>
            <a:round/>
            <a:headEnd type="none" w="med" len="med"/>
            <a:tailEnd type="none" w="med" len="med"/>
          </a:ln>
        </p:spPr>
        <p:txBody>
          <a:bodyPr spcFirstLastPara="1" wrap="square" lIns="144000" tIns="0" rIns="144000" bIns="60933" anchor="ctr" anchorCtr="1">
            <a:noAutofit/>
          </a:bodyPr>
          <a:lstStyle/>
          <a:p>
            <a:pPr algn="ctr">
              <a:lnSpc>
                <a:spcPct val="120000"/>
              </a:lnSpc>
            </a:pPr>
            <a:r>
              <a:rPr lang="en-AU" sz="1800">
                <a:cs typeface="Arial" panose="020B0604020202020204" pitchFamily="34" charset="0"/>
              </a:rPr>
              <a:t>The golden age</a:t>
            </a:r>
            <a:endParaRPr sz="1800">
              <a:cs typeface="Arial" panose="020B0604020202020204" pitchFamily="34" charset="0"/>
            </a:endParaRPr>
          </a:p>
        </p:txBody>
      </p:sp>
      <p:sp>
        <p:nvSpPr>
          <p:cNvPr id="9" name="Google Shape;159;p17">
            <a:extLst>
              <a:ext uri="{FF2B5EF4-FFF2-40B4-BE49-F238E27FC236}">
                <a16:creationId xmlns:a16="http://schemas.microsoft.com/office/drawing/2014/main" id="{039D1A31-70D6-898D-C31F-2917CF309E39}"/>
              </a:ext>
            </a:extLst>
          </p:cNvPr>
          <p:cNvSpPr txBox="1"/>
          <p:nvPr/>
        </p:nvSpPr>
        <p:spPr>
          <a:xfrm>
            <a:off x="6171728" y="2400289"/>
            <a:ext cx="1371210" cy="620661"/>
          </a:xfrm>
          <a:prstGeom prst="rect">
            <a:avLst/>
          </a:prstGeom>
          <a:solidFill>
            <a:srgbClr val="E1BEE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1970s</a:t>
            </a:r>
            <a:endParaRPr dirty="0">
              <a:latin typeface="+mj-lt"/>
            </a:endParaRPr>
          </a:p>
        </p:txBody>
      </p:sp>
      <p:sp>
        <p:nvSpPr>
          <p:cNvPr id="32" name="Google Shape;150;p17">
            <a:extLst>
              <a:ext uri="{FF2B5EF4-FFF2-40B4-BE49-F238E27FC236}">
                <a16:creationId xmlns:a16="http://schemas.microsoft.com/office/drawing/2014/main" id="{7757179D-2318-0202-844F-FDD1F4E647B7}"/>
              </a:ext>
            </a:extLst>
          </p:cNvPr>
          <p:cNvSpPr/>
          <p:nvPr/>
        </p:nvSpPr>
        <p:spPr>
          <a:xfrm>
            <a:off x="6010037" y="3984833"/>
            <a:ext cx="1783217" cy="1255430"/>
          </a:xfrm>
          <a:prstGeom prst="roundRect">
            <a:avLst>
              <a:gd name="adj" fmla="val 10628"/>
            </a:avLst>
          </a:prstGeom>
          <a:noFill/>
          <a:ln w="19050" cap="flat" cmpd="sng">
            <a:solidFill>
              <a:srgbClr val="782D97"/>
            </a:solidFill>
            <a:prstDash val="solid"/>
            <a:round/>
            <a:headEnd type="none" w="med" len="med"/>
            <a:tailEnd type="none" w="med" len="med"/>
          </a:ln>
        </p:spPr>
        <p:txBody>
          <a:bodyPr spcFirstLastPara="1" wrap="square" lIns="144000" tIns="0" rIns="144000" bIns="60933" anchor="ctr" anchorCtr="1">
            <a:noAutofit/>
          </a:bodyPr>
          <a:lstStyle/>
          <a:p>
            <a:pPr algn="ctr">
              <a:lnSpc>
                <a:spcPct val="120000"/>
              </a:lnSpc>
            </a:pPr>
            <a:r>
              <a:rPr lang="en-US" sz="1800">
                <a:ea typeface="Calibri"/>
                <a:cs typeface="Arial" panose="020B0604020202020204" pitchFamily="34" charset="0"/>
                <a:sym typeface="Calibri"/>
              </a:rPr>
              <a:t>Experimental or Post-Golden age</a:t>
            </a:r>
            <a:endParaRPr sz="1800">
              <a:cs typeface="Arial" panose="020B0604020202020204" pitchFamily="34" charset="0"/>
            </a:endParaRPr>
          </a:p>
        </p:txBody>
      </p:sp>
      <p:sp>
        <p:nvSpPr>
          <p:cNvPr id="10" name="Google Shape;159;p17">
            <a:extLst>
              <a:ext uri="{FF2B5EF4-FFF2-40B4-BE49-F238E27FC236}">
                <a16:creationId xmlns:a16="http://schemas.microsoft.com/office/drawing/2014/main" id="{D66E090D-DF24-24B5-FD1B-07F7B276E6CB}"/>
              </a:ext>
            </a:extLst>
          </p:cNvPr>
          <p:cNvSpPr txBox="1"/>
          <p:nvPr/>
        </p:nvSpPr>
        <p:spPr>
          <a:xfrm>
            <a:off x="8018311" y="2406727"/>
            <a:ext cx="1371210" cy="625517"/>
          </a:xfrm>
          <a:prstGeom prst="rect">
            <a:avLst/>
          </a:prstGeom>
          <a:solidFill>
            <a:srgbClr val="EDB9E8"/>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1980s–1990s</a:t>
            </a:r>
            <a:endParaRPr dirty="0">
              <a:latin typeface="+mj-lt"/>
            </a:endParaRPr>
          </a:p>
        </p:txBody>
      </p:sp>
      <p:sp>
        <p:nvSpPr>
          <p:cNvPr id="31" name="Google Shape;150;p17">
            <a:extLst>
              <a:ext uri="{FF2B5EF4-FFF2-40B4-BE49-F238E27FC236}">
                <a16:creationId xmlns:a16="http://schemas.microsoft.com/office/drawing/2014/main" id="{3EE05D73-B371-2EFF-C6AF-F2E7494886E7}"/>
              </a:ext>
            </a:extLst>
          </p:cNvPr>
          <p:cNvSpPr/>
          <p:nvPr/>
        </p:nvSpPr>
        <p:spPr>
          <a:xfrm>
            <a:off x="7968031" y="3984833"/>
            <a:ext cx="1648523" cy="1255430"/>
          </a:xfrm>
          <a:prstGeom prst="roundRect">
            <a:avLst>
              <a:gd name="adj" fmla="val 10628"/>
            </a:avLst>
          </a:prstGeom>
          <a:noFill/>
          <a:ln w="19050" cap="flat" cmpd="sng">
            <a:solidFill>
              <a:srgbClr val="92227D"/>
            </a:solidFill>
            <a:prstDash val="solid"/>
            <a:round/>
            <a:headEnd type="none" w="med" len="med"/>
            <a:tailEnd type="none" w="med" len="med"/>
          </a:ln>
        </p:spPr>
        <p:txBody>
          <a:bodyPr spcFirstLastPara="1" wrap="square" lIns="144000" tIns="0" rIns="144000" bIns="60933" anchor="ctr" anchorCtr="1">
            <a:noAutofit/>
          </a:bodyPr>
          <a:lstStyle/>
          <a:p>
            <a:pPr algn="ctr">
              <a:lnSpc>
                <a:spcPct val="120000"/>
              </a:lnSpc>
            </a:pPr>
            <a:r>
              <a:rPr lang="en-US" sz="1800">
                <a:ea typeface="Calibri"/>
                <a:cs typeface="Arial" panose="020B0604020202020204" pitchFamily="34" charset="0"/>
                <a:sym typeface="Calibri"/>
              </a:rPr>
              <a:t>Mega musical</a:t>
            </a:r>
            <a:endParaRPr lang="en-US" sz="1800">
              <a:cs typeface="Arial" panose="020B0604020202020204" pitchFamily="34" charset="0"/>
            </a:endParaRPr>
          </a:p>
        </p:txBody>
      </p:sp>
      <p:sp>
        <p:nvSpPr>
          <p:cNvPr id="54" name="Google Shape;159;p17">
            <a:extLst>
              <a:ext uri="{FF2B5EF4-FFF2-40B4-BE49-F238E27FC236}">
                <a16:creationId xmlns:a16="http://schemas.microsoft.com/office/drawing/2014/main" id="{32D4B2C4-C319-BC2D-5FDC-EC18B2446EB0}"/>
              </a:ext>
            </a:extLst>
          </p:cNvPr>
          <p:cNvSpPr txBox="1"/>
          <p:nvPr/>
        </p:nvSpPr>
        <p:spPr>
          <a:xfrm>
            <a:off x="9864894" y="2406727"/>
            <a:ext cx="1609595" cy="622137"/>
          </a:xfrm>
          <a:prstGeom prst="rect">
            <a:avLst/>
          </a:prstGeom>
          <a:solidFill>
            <a:srgbClr val="EE82B5"/>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a:latin typeface="+mj-lt"/>
                <a:sym typeface="Calibri"/>
              </a:rPr>
              <a:t>2000–present</a:t>
            </a:r>
            <a:endParaRPr>
              <a:latin typeface="+mj-lt"/>
            </a:endParaRPr>
          </a:p>
        </p:txBody>
      </p:sp>
      <p:sp>
        <p:nvSpPr>
          <p:cNvPr id="30" name="Google Shape;150;p17">
            <a:extLst>
              <a:ext uri="{FF2B5EF4-FFF2-40B4-BE49-F238E27FC236}">
                <a16:creationId xmlns:a16="http://schemas.microsoft.com/office/drawing/2014/main" id="{44268CD6-EF93-44FB-A19C-DFABBA4D507B}"/>
              </a:ext>
            </a:extLst>
          </p:cNvPr>
          <p:cNvSpPr/>
          <p:nvPr/>
        </p:nvSpPr>
        <p:spPr>
          <a:xfrm>
            <a:off x="9803829" y="3970718"/>
            <a:ext cx="1890113" cy="1264616"/>
          </a:xfrm>
          <a:prstGeom prst="roundRect">
            <a:avLst>
              <a:gd name="adj" fmla="val 10628"/>
            </a:avLst>
          </a:prstGeom>
          <a:noFill/>
          <a:ln w="19050" cap="flat" cmpd="sng">
            <a:solidFill>
              <a:srgbClr val="AB1862"/>
            </a:solidFill>
            <a:prstDash val="solid"/>
            <a:round/>
            <a:headEnd type="none" w="med" len="med"/>
            <a:tailEnd type="none" w="med" len="med"/>
          </a:ln>
        </p:spPr>
        <p:txBody>
          <a:bodyPr spcFirstLastPara="1" wrap="square" lIns="144000" tIns="0" rIns="144000" bIns="60933" anchor="ctr" anchorCtr="0">
            <a:noAutofit/>
          </a:bodyPr>
          <a:lstStyle/>
          <a:p>
            <a:pPr algn="ctr">
              <a:lnSpc>
                <a:spcPct val="120000"/>
              </a:lnSpc>
            </a:pPr>
            <a:r>
              <a:rPr lang="en-US" sz="1800">
                <a:ea typeface="Calibri"/>
                <a:cs typeface="Arial" panose="020B0604020202020204" pitchFamily="34" charset="0"/>
                <a:sym typeface="Calibri"/>
              </a:rPr>
              <a:t>Contemporary</a:t>
            </a:r>
            <a:endParaRPr sz="1800">
              <a:cs typeface="Arial" panose="020B0604020202020204" pitchFamily="34" charset="0"/>
            </a:endParaRPr>
          </a:p>
        </p:txBody>
      </p:sp>
      <p:sp>
        <p:nvSpPr>
          <p:cNvPr id="13" name="TextBox 12">
            <a:extLst>
              <a:ext uri="{FF2B5EF4-FFF2-40B4-BE49-F238E27FC236}">
                <a16:creationId xmlns:a16="http://schemas.microsoft.com/office/drawing/2014/main" id="{5B0F18E1-3A8F-33F3-7F87-10F12E350D79}"/>
              </a:ext>
            </a:extLst>
          </p:cNvPr>
          <p:cNvSpPr txBox="1"/>
          <p:nvPr/>
        </p:nvSpPr>
        <p:spPr>
          <a:xfrm>
            <a:off x="360001" y="5875322"/>
            <a:ext cx="6383700" cy="861774"/>
          </a:xfrm>
          <a:prstGeom prst="rect">
            <a:avLst/>
          </a:prstGeom>
          <a:noFill/>
        </p:spPr>
        <p:txBody>
          <a:bodyPr wrap="square" lIns="0">
            <a:spAutoFit/>
          </a:bodyPr>
          <a:lstStyle/>
          <a:p>
            <a:r>
              <a:rPr lang="en-AU" sz="1000" dirty="0"/>
              <a:t>Adapted from:</a:t>
            </a:r>
            <a:endParaRPr lang="en-AU" sz="1000" dirty="0">
              <a:hlinkClick r:id="rId3"/>
            </a:endParaRPr>
          </a:p>
          <a:p>
            <a:r>
              <a:rPr lang="en-AU" sz="1000" dirty="0">
                <a:hlinkClick r:id="rId3"/>
              </a:rPr>
              <a:t>Musical Theatre Time Periods - A Full Breakdown | Theatre Trip</a:t>
            </a:r>
            <a:endParaRPr lang="en-AU" sz="1000" dirty="0"/>
          </a:p>
          <a:p>
            <a:r>
              <a:rPr lang="en-AU" sz="1000" dirty="0">
                <a:hlinkClick r:id="rId4"/>
              </a:rPr>
              <a:t>The Evolution of Musical Theater: A Journey Through Time – Toxigon</a:t>
            </a:r>
            <a:endParaRPr lang="en-AU" sz="1000" dirty="0"/>
          </a:p>
          <a:p>
            <a:r>
              <a:rPr lang="en-AU" sz="1000" dirty="0">
                <a:hlinkClick r:id="rId5"/>
              </a:rPr>
              <a:t>Musical theatre’s history and timeline</a:t>
            </a:r>
            <a:br>
              <a:rPr lang="en-AU" sz="1000" dirty="0"/>
            </a:br>
            <a:r>
              <a:rPr lang="en-AU" sz="1000" dirty="0">
                <a:hlinkClick r:id="rId6"/>
              </a:rPr>
              <a:t>A Brief History of Musical Theater - Wenger | J.R. Clancy</a:t>
            </a:r>
            <a:endParaRPr lang="en-AU" sz="1000" dirty="0"/>
          </a:p>
        </p:txBody>
      </p:sp>
      <p:cxnSp>
        <p:nvCxnSpPr>
          <p:cNvPr id="41" name="Straight Connector 40">
            <a:extLst>
              <a:ext uri="{FF2B5EF4-FFF2-40B4-BE49-F238E27FC236}">
                <a16:creationId xmlns:a16="http://schemas.microsoft.com/office/drawing/2014/main" id="{5C705940-5DA3-4CCF-20E1-1974290A6F40}"/>
              </a:ext>
              <a:ext uri="{C183D7F6-B498-43B3-948B-1728B52AA6E4}">
                <adec:decorative xmlns:adec="http://schemas.microsoft.com/office/drawing/2017/decorative" val="1"/>
              </a:ext>
            </a:extLst>
          </p:cNvPr>
          <p:cNvCxnSpPr>
            <a:cxnSpLocks/>
          </p:cNvCxnSpPr>
          <p:nvPr/>
        </p:nvCxnSpPr>
        <p:spPr>
          <a:xfrm>
            <a:off x="989300" y="3070860"/>
            <a:ext cx="0" cy="899858"/>
          </a:xfrm>
          <a:prstGeom prst="line">
            <a:avLst/>
          </a:prstGeom>
          <a:noFill/>
          <a:ln w="19050" cap="flat" cmpd="sng">
            <a:solidFill>
              <a:srgbClr val="0E9DBE"/>
            </a:solidFill>
            <a:prstDash val="solid"/>
            <a:round/>
            <a:headEnd type="none" w="med" len="med"/>
            <a:tailEnd type="none" w="med" len="med"/>
          </a:ln>
        </p:spPr>
      </p:cxnSp>
      <p:cxnSp>
        <p:nvCxnSpPr>
          <p:cNvPr id="43" name="Straight Connector 42">
            <a:extLst>
              <a:ext uri="{FF2B5EF4-FFF2-40B4-BE49-F238E27FC236}">
                <a16:creationId xmlns:a16="http://schemas.microsoft.com/office/drawing/2014/main" id="{EA1B2EBF-C936-8ED3-1FEC-2A5062F21443}"/>
              </a:ext>
              <a:ext uri="{C183D7F6-B498-43B3-948B-1728B52AA6E4}">
                <adec:decorative xmlns:adec="http://schemas.microsoft.com/office/drawing/2017/decorative" val="1"/>
              </a:ext>
            </a:extLst>
          </p:cNvPr>
          <p:cNvCxnSpPr>
            <a:cxnSpLocks/>
          </p:cNvCxnSpPr>
          <p:nvPr/>
        </p:nvCxnSpPr>
        <p:spPr>
          <a:xfrm>
            <a:off x="2974908" y="3070860"/>
            <a:ext cx="0" cy="899858"/>
          </a:xfrm>
          <a:prstGeom prst="line">
            <a:avLst/>
          </a:prstGeom>
          <a:noFill/>
          <a:ln w="19050" cap="flat" cmpd="sng">
            <a:solidFill>
              <a:srgbClr val="3274B3"/>
            </a:solidFill>
            <a:prstDash val="solid"/>
            <a:round/>
            <a:headEnd type="none" w="med" len="med"/>
            <a:tailEnd type="none" w="med" len="med"/>
          </a:ln>
        </p:spPr>
      </p:cxnSp>
      <p:cxnSp>
        <p:nvCxnSpPr>
          <p:cNvPr id="44" name="Straight Connector 43">
            <a:extLst>
              <a:ext uri="{FF2B5EF4-FFF2-40B4-BE49-F238E27FC236}">
                <a16:creationId xmlns:a16="http://schemas.microsoft.com/office/drawing/2014/main" id="{4D504782-E17D-4247-6DEF-607613663E13}"/>
              </a:ext>
              <a:ext uri="{C183D7F6-B498-43B3-948B-1728B52AA6E4}">
                <adec:decorative xmlns:adec="http://schemas.microsoft.com/office/drawing/2017/decorative" val="1"/>
              </a:ext>
            </a:extLst>
          </p:cNvPr>
          <p:cNvCxnSpPr>
            <a:cxnSpLocks/>
          </p:cNvCxnSpPr>
          <p:nvPr/>
        </p:nvCxnSpPr>
        <p:spPr>
          <a:xfrm>
            <a:off x="4888320" y="3070860"/>
            <a:ext cx="0" cy="899858"/>
          </a:xfrm>
          <a:prstGeom prst="line">
            <a:avLst/>
          </a:prstGeom>
          <a:noFill/>
          <a:ln w="19050" cap="flat" cmpd="sng">
            <a:solidFill>
              <a:srgbClr val="574BA7"/>
            </a:solidFill>
            <a:prstDash val="solid"/>
            <a:round/>
            <a:headEnd type="none" w="med" len="med"/>
            <a:tailEnd type="none" w="med" len="med"/>
          </a:ln>
        </p:spPr>
      </p:cxnSp>
      <p:cxnSp>
        <p:nvCxnSpPr>
          <p:cNvPr id="45" name="Straight Connector 44">
            <a:extLst>
              <a:ext uri="{FF2B5EF4-FFF2-40B4-BE49-F238E27FC236}">
                <a16:creationId xmlns:a16="http://schemas.microsoft.com/office/drawing/2014/main" id="{D048D39B-ACB7-E88A-C258-0EBBA09AA163}"/>
              </a:ext>
              <a:ext uri="{C183D7F6-B498-43B3-948B-1728B52AA6E4}">
                <adec:decorative xmlns:adec="http://schemas.microsoft.com/office/drawing/2017/decorative" val="1"/>
              </a:ext>
            </a:extLst>
          </p:cNvPr>
          <p:cNvCxnSpPr>
            <a:cxnSpLocks/>
          </p:cNvCxnSpPr>
          <p:nvPr/>
        </p:nvCxnSpPr>
        <p:spPr>
          <a:xfrm>
            <a:off x="6888974" y="3070860"/>
            <a:ext cx="0" cy="899858"/>
          </a:xfrm>
          <a:prstGeom prst="line">
            <a:avLst/>
          </a:prstGeom>
          <a:noFill/>
          <a:ln w="19050" cap="flat" cmpd="sng">
            <a:solidFill>
              <a:srgbClr val="782D97"/>
            </a:solidFill>
            <a:prstDash val="solid"/>
            <a:round/>
            <a:headEnd type="none" w="med" len="med"/>
            <a:tailEnd type="none" w="med" len="med"/>
          </a:ln>
        </p:spPr>
      </p:cxnSp>
      <p:cxnSp>
        <p:nvCxnSpPr>
          <p:cNvPr id="46" name="Straight Connector 45">
            <a:extLst>
              <a:ext uri="{FF2B5EF4-FFF2-40B4-BE49-F238E27FC236}">
                <a16:creationId xmlns:a16="http://schemas.microsoft.com/office/drawing/2014/main" id="{E134792E-AB91-324D-C639-768AB3FFDE1B}"/>
              </a:ext>
              <a:ext uri="{C183D7F6-B498-43B3-948B-1728B52AA6E4}">
                <adec:decorative xmlns:adec="http://schemas.microsoft.com/office/drawing/2017/decorative" val="1"/>
              </a:ext>
            </a:extLst>
          </p:cNvPr>
          <p:cNvCxnSpPr>
            <a:cxnSpLocks/>
          </p:cNvCxnSpPr>
          <p:nvPr/>
        </p:nvCxnSpPr>
        <p:spPr>
          <a:xfrm>
            <a:off x="8731707" y="3061674"/>
            <a:ext cx="0" cy="899858"/>
          </a:xfrm>
          <a:prstGeom prst="line">
            <a:avLst/>
          </a:prstGeom>
          <a:noFill/>
          <a:ln w="19050" cap="flat" cmpd="sng">
            <a:solidFill>
              <a:srgbClr val="92227D"/>
            </a:solidFill>
            <a:prstDash val="solid"/>
            <a:round/>
            <a:headEnd type="none" w="med" len="med"/>
            <a:tailEnd type="none" w="med" len="med"/>
          </a:ln>
        </p:spPr>
      </p:cxnSp>
      <p:cxnSp>
        <p:nvCxnSpPr>
          <p:cNvPr id="47" name="Straight Connector 46">
            <a:extLst>
              <a:ext uri="{FF2B5EF4-FFF2-40B4-BE49-F238E27FC236}">
                <a16:creationId xmlns:a16="http://schemas.microsoft.com/office/drawing/2014/main" id="{E20DF637-B3E1-F115-5DF5-7491960661C3}"/>
              </a:ext>
              <a:ext uri="{C183D7F6-B498-43B3-948B-1728B52AA6E4}">
                <adec:decorative xmlns:adec="http://schemas.microsoft.com/office/drawing/2017/decorative" val="1"/>
              </a:ext>
            </a:extLst>
          </p:cNvPr>
          <p:cNvCxnSpPr>
            <a:cxnSpLocks/>
          </p:cNvCxnSpPr>
          <p:nvPr/>
        </p:nvCxnSpPr>
        <p:spPr>
          <a:xfrm>
            <a:off x="10669692" y="3070860"/>
            <a:ext cx="0" cy="899858"/>
          </a:xfrm>
          <a:prstGeom prst="line">
            <a:avLst/>
          </a:prstGeom>
          <a:noFill/>
          <a:ln w="19050" cap="flat" cmpd="sng">
            <a:solidFill>
              <a:srgbClr val="AB1862"/>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DEEC3785-2D83-C31F-CCD2-1FEB61AE39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3688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10.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94ce8ca-8c20-4eb0-bb23-b47a1c76b753">
      <UserInfo>
        <DisplayName/>
        <AccountId xsi:nil="true"/>
        <AccountType/>
      </UserInfo>
    </SharedWithUsers>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F251C6-7250-49BC-A4DE-42CCA6637CCC}">
  <ds:schemaRefs>
    <ds:schemaRef ds:uri="http://schemas.microsoft.com/sharepoint/v3/contenttype/forms"/>
  </ds:schemaRefs>
</ds:datastoreItem>
</file>

<file path=customXml/itemProps2.xml><?xml version="1.0" encoding="utf-8"?>
<ds:datastoreItem xmlns:ds="http://schemas.openxmlformats.org/officeDocument/2006/customXml" ds:itemID="{EF6E56DF-FF3F-424D-9530-87F6A43FA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F31FA4-58A7-4C33-AC65-84E65AB9DC06}">
  <ds:schemaRefs>
    <ds:schemaRef ds:uri="http://purl.org/dc/terms/"/>
    <ds:schemaRef ds:uri="094ce8ca-8c20-4eb0-bb23-b47a1c76b753"/>
    <ds:schemaRef ds:uri="http://purl.org/dc/elements/1.1/"/>
    <ds:schemaRef ds:uri="http://schemas.microsoft.com/office/2006/metadata/properties"/>
    <ds:schemaRef ds:uri="http://schemas.microsoft.com/office/2006/documentManagement/types"/>
    <ds:schemaRef ds:uri="http://purl.org/dc/dcmitype/"/>
    <ds:schemaRef ds:uri="98740c54-966f-451d-a76c-e38eb7fddd55"/>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5619</TotalTime>
  <Words>6864</Words>
  <Application>Microsoft Office PowerPoint</Application>
  <PresentationFormat>Widescreen</PresentationFormat>
  <Paragraphs>818</Paragraphs>
  <Slides>63</Slides>
  <Notes>45</Notes>
  <HiddenSlides>0</HiddenSlides>
  <MMClips>13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Public Sans Light</vt:lpstr>
      <vt:lpstr>Calibri</vt:lpstr>
      <vt:lpstr>Public Sans</vt:lpstr>
      <vt:lpstr>Montserrat</vt:lpstr>
      <vt:lpstr>Aptos</vt:lpstr>
      <vt:lpstr>Roboto</vt:lpstr>
      <vt:lpstr>Symbol</vt:lpstr>
      <vt:lpstr>Arial</vt:lpstr>
      <vt:lpstr>Times New Roman</vt:lpstr>
      <vt:lpstr>NSWG Corporate</vt:lpstr>
      <vt:lpstr>Instructions for use</vt:lpstr>
      <vt:lpstr>That’s a wrap!</vt:lpstr>
      <vt:lpstr>Contents</vt:lpstr>
      <vt:lpstr>Learning sequence 1 – context and conventions of musical theatre</vt:lpstr>
      <vt:lpstr>Learning intentions and success criteria</vt:lpstr>
      <vt:lpstr>1.1a – what is musical theatre?</vt:lpstr>
      <vt:lpstr>1.1b – 3-2-1 things I learned today about musical theatre</vt:lpstr>
      <vt:lpstr>1.1b – sample 3-2-1 things I learned today about musical theatre</vt:lpstr>
      <vt:lpstr>1.2a – musical theatre timeline</vt:lpstr>
      <vt:lpstr>1.2b – eras of musical theatre (1)</vt:lpstr>
      <vt:lpstr>1.2c – eras of musical theatre (2)</vt:lpstr>
      <vt:lpstr>1.2d – eras of musical theatre (3)</vt:lpstr>
      <vt:lpstr>1.2e – eras of musical theatre (4)</vt:lpstr>
      <vt:lpstr>1.3a – stage vs screen musical </vt:lpstr>
      <vt:lpstr>1.3b – stage vs screen musical </vt:lpstr>
      <vt:lpstr>1.3c – stage vs screen musical </vt:lpstr>
      <vt:lpstr>1.4a – conventions of musical theatre</vt:lpstr>
      <vt:lpstr>1.4b – conventions of musical theatre</vt:lpstr>
      <vt:lpstr>1.4c – sample conventions of musical theatre </vt:lpstr>
      <vt:lpstr>1.5a – performance protocols in the context of musical theatre</vt:lpstr>
      <vt:lpstr>1.5b – sample performance protocols in the context of musical theatre</vt:lpstr>
      <vt:lpstr>1.6a – technique class exploring a musical template</vt:lpstr>
      <vt:lpstr>1.6b – technique class exploring a musical  </vt:lpstr>
      <vt:lpstr>1.6c – sample technique class exploring Wicked (2024)</vt:lpstr>
      <vt:lpstr>1.6d – sample technique class exploring Wicked (2024)</vt:lpstr>
      <vt:lpstr>1.6e – sample technique class exploring Wicked (2024)</vt:lpstr>
      <vt:lpstr>1.6f – additional sample musical resources </vt:lpstr>
      <vt:lpstr>1.6g – additional sample musicals resources </vt:lpstr>
      <vt:lpstr>1.6h – additional sample musicals resources </vt:lpstr>
      <vt:lpstr>1.6i – additional sample musicals resources</vt:lpstr>
      <vt:lpstr>Learning sequence 2 – exploring a specific screen musical</vt:lpstr>
      <vt:lpstr>Learning intentions and success criteria (2)</vt:lpstr>
      <vt:lpstr>2.1a – sample assessment task notification</vt:lpstr>
      <vt:lpstr>2.1b – sample assessment rubric</vt:lpstr>
      <vt:lpstr>2.2a – individual character profile</vt:lpstr>
      <vt:lpstr>2.2b – individual character profile</vt:lpstr>
      <vt:lpstr>2.5a – formative check-in opportunity 1</vt:lpstr>
      <vt:lpstr>2.5b – formative check-in opportunity 1 scaffold</vt:lpstr>
      <vt:lpstr>2.8a – formative check-in opportunity 2</vt:lpstr>
      <vt:lpstr>2.8b – formative check-in opportunity 2 scaffold</vt:lpstr>
      <vt:lpstr>Appendix 1 – revision slides</vt:lpstr>
      <vt:lpstr>Working safely and respectfully in dance</vt:lpstr>
      <vt:lpstr>Healthy practices and fitness principles in dance</vt:lpstr>
      <vt:lpstr>What is a warm-up?</vt:lpstr>
      <vt:lpstr>Steps to a warm-up </vt:lpstr>
      <vt:lpstr>The skeleton</vt:lpstr>
      <vt:lpstr>Joints</vt:lpstr>
      <vt:lpstr>Alignment</vt:lpstr>
      <vt:lpstr>Muscles of the body</vt:lpstr>
      <vt:lpstr>What does dance technique look like?</vt:lpstr>
      <vt:lpstr>The elements of dance (1)</vt:lpstr>
      <vt:lpstr>The elements of dance (2)</vt:lpstr>
      <vt:lpstr>What is performance quality?</vt:lpstr>
      <vt:lpstr>Kinaesthetic awareness</vt:lpstr>
      <vt:lpstr>Musicality</vt:lpstr>
      <vt:lpstr>Commitment and confidence</vt:lpstr>
      <vt:lpstr>Projection and focus</vt:lpstr>
      <vt:lpstr>The elements of dance – definitions and examples</vt:lpstr>
      <vt:lpstr>The elements of dance – posters</vt:lpstr>
      <vt:lpstr>References</vt:lpstr>
      <vt:lpstr>References (2)</vt:lpstr>
      <vt:lpstr>References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a wrap – slide deck – dance, Stage 5</dc:title>
  <dc:creator>NSW Department of Education</dc:creator>
  <dcterms:created xsi:type="dcterms:W3CDTF">2025-06-19T01:35:42Z</dcterms:created>
  <dcterms:modified xsi:type="dcterms:W3CDTF">2025-06-23T04:12:44Z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7225000</vt:r8>
  </property>
  <property fmtid="{D5CDD505-2E9C-101B-9397-08002B2CF9AE}" pid="3" name="MSIP_Label_b603dfd7-d93a-4381-a340-2995d8282205_Enabled">
    <vt:lpwstr>true</vt:lpwstr>
  </property>
  <property fmtid="{D5CDD505-2E9C-101B-9397-08002B2CF9AE}" pid="4" name="MediaServiceImageTags">
    <vt:lpwstr/>
  </property>
  <property fmtid="{D5CDD505-2E9C-101B-9397-08002B2CF9AE}" pid="5" name="xd_ProgID">
    <vt:lpwstr/>
  </property>
  <property fmtid="{D5CDD505-2E9C-101B-9397-08002B2CF9AE}" pid="6" name="ContentTypeId">
    <vt:lpwstr>0x010100C6BC20BCFB223D4189F17F47419ECBA2</vt:lpwstr>
  </property>
  <property fmtid="{D5CDD505-2E9C-101B-9397-08002B2CF9AE}" pid="7" name="_SourceUrl">
    <vt:lpwstr/>
  </property>
  <property fmtid="{D5CDD505-2E9C-101B-9397-08002B2CF9AE}" pid="8" name="MSIP_Label_b603dfd7-d93a-4381-a340-2995d8282205_ContentBits">
    <vt:lpwstr>0</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SIP_Label_b603dfd7-d93a-4381-a340-2995d8282205_SetDate">
    <vt:lpwstr>2024-07-31T04:44:31Z</vt:lpwstr>
  </property>
  <property fmtid="{D5CDD505-2E9C-101B-9397-08002B2CF9AE}" pid="13" name="MSIP_Label_b603dfd7-d93a-4381-a340-2995d8282205_Name">
    <vt:lpwstr>OFFICIAL</vt:lpwstr>
  </property>
  <property fmtid="{D5CDD505-2E9C-101B-9397-08002B2CF9AE}" pid="14" name="MSIP_Label_b603dfd7-d93a-4381-a340-2995d8282205_Method">
    <vt:lpwstr>Standard</vt:lpwstr>
  </property>
  <property fmtid="{D5CDD505-2E9C-101B-9397-08002B2CF9AE}" pid="15" name="MSIP_Label_b603dfd7-d93a-4381-a340-2995d8282205_SiteId">
    <vt:lpwstr>05a0e69a-418a-47c1-9c25-9387261bf991</vt:lpwstr>
  </property>
  <property fmtid="{D5CDD505-2E9C-101B-9397-08002B2CF9AE}" pid="16" name="_ExtendedDescription">
    <vt:lpwstr/>
  </property>
  <property fmtid="{D5CDD505-2E9C-101B-9397-08002B2CF9AE}" pid="17" name="TriggerFlowInfo">
    <vt:lpwstr/>
  </property>
  <property fmtid="{D5CDD505-2E9C-101B-9397-08002B2CF9AE}" pid="18" name="xd_Signature">
    <vt:bool>false</vt:bool>
  </property>
  <property fmtid="{D5CDD505-2E9C-101B-9397-08002B2CF9AE}" pid="19" name="MSIP_Label_b603dfd7-d93a-4381-a340-2995d8282205_ActionId">
    <vt:lpwstr>86cc9e70-6da9-4653-95a8-be9aa2ad5056</vt:lpwstr>
  </property>
</Properties>
</file>