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18"/>
  </p:notesMasterIdLst>
  <p:handoutMasterIdLst>
    <p:handoutMasterId r:id="rId119"/>
  </p:handoutMasterIdLst>
  <p:sldIdLst>
    <p:sldId id="26381" r:id="rId5"/>
    <p:sldId id="26721" r:id="rId6"/>
    <p:sldId id="26393" r:id="rId7"/>
    <p:sldId id="26784" r:id="rId8"/>
    <p:sldId id="271" r:id="rId9"/>
    <p:sldId id="26524" r:id="rId10"/>
    <p:sldId id="259" r:id="rId11"/>
    <p:sldId id="26541" r:id="rId12"/>
    <p:sldId id="26733" r:id="rId13"/>
    <p:sldId id="26766" r:id="rId14"/>
    <p:sldId id="26679" r:id="rId15"/>
    <p:sldId id="26546" r:id="rId16"/>
    <p:sldId id="26526" r:id="rId17"/>
    <p:sldId id="26548" r:id="rId18"/>
    <p:sldId id="26749" r:id="rId19"/>
    <p:sldId id="26547" r:id="rId20"/>
    <p:sldId id="26545" r:id="rId21"/>
    <p:sldId id="26509" r:id="rId22"/>
    <p:sldId id="26694" r:id="rId23"/>
    <p:sldId id="26696" r:id="rId24"/>
    <p:sldId id="26523" r:id="rId25"/>
    <p:sldId id="26556" r:id="rId26"/>
    <p:sldId id="26512" r:id="rId27"/>
    <p:sldId id="26508" r:id="rId28"/>
    <p:sldId id="26522" r:id="rId29"/>
    <p:sldId id="26682" r:id="rId30"/>
    <p:sldId id="26549" r:id="rId31"/>
    <p:sldId id="26506" r:id="rId32"/>
    <p:sldId id="26710" r:id="rId33"/>
    <p:sldId id="26789" r:id="rId34"/>
    <p:sldId id="26515" r:id="rId35"/>
    <p:sldId id="26550" r:id="rId36"/>
    <p:sldId id="26552" r:id="rId37"/>
    <p:sldId id="26532" r:id="rId38"/>
    <p:sldId id="26697" r:id="rId39"/>
    <p:sldId id="26780" r:id="rId40"/>
    <p:sldId id="26773" r:id="rId41"/>
    <p:sldId id="26751" r:id="rId42"/>
    <p:sldId id="26388" r:id="rId43"/>
    <p:sldId id="26520" r:id="rId44"/>
    <p:sldId id="26755" r:id="rId45"/>
    <p:sldId id="26533" r:id="rId46"/>
    <p:sldId id="26735" r:id="rId47"/>
    <p:sldId id="26704" r:id="rId48"/>
    <p:sldId id="26530" r:id="rId49"/>
    <p:sldId id="26709" r:id="rId50"/>
    <p:sldId id="26687" r:id="rId51"/>
    <p:sldId id="26748" r:id="rId52"/>
    <p:sldId id="26688" r:id="rId53"/>
    <p:sldId id="26698" r:id="rId54"/>
    <p:sldId id="26768" r:id="rId55"/>
    <p:sldId id="26729" r:id="rId56"/>
    <p:sldId id="26731" r:id="rId57"/>
    <p:sldId id="26744" r:id="rId58"/>
    <p:sldId id="26521" r:id="rId59"/>
    <p:sldId id="26529" r:id="rId60"/>
    <p:sldId id="26782" r:id="rId61"/>
    <p:sldId id="26771" r:id="rId62"/>
    <p:sldId id="26759" r:id="rId63"/>
    <p:sldId id="26772" r:id="rId64"/>
    <p:sldId id="26613" r:id="rId65"/>
    <p:sldId id="26678" r:id="rId66"/>
    <p:sldId id="26534" r:id="rId67"/>
    <p:sldId id="26757" r:id="rId68"/>
    <p:sldId id="26683" r:id="rId69"/>
    <p:sldId id="26715" r:id="rId70"/>
    <p:sldId id="26674" r:id="rId71"/>
    <p:sldId id="26675" r:id="rId72"/>
    <p:sldId id="26750" r:id="rId73"/>
    <p:sldId id="26725" r:id="rId74"/>
    <p:sldId id="26562" r:id="rId75"/>
    <p:sldId id="26743" r:id="rId76"/>
    <p:sldId id="26790" r:id="rId77"/>
    <p:sldId id="26712" r:id="rId78"/>
    <p:sldId id="26690" r:id="rId79"/>
    <p:sldId id="26760" r:id="rId80"/>
    <p:sldId id="26774" r:id="rId81"/>
    <p:sldId id="26779" r:id="rId82"/>
    <p:sldId id="26791" r:id="rId83"/>
    <p:sldId id="26792" r:id="rId84"/>
    <p:sldId id="26691" r:id="rId85"/>
    <p:sldId id="26740" r:id="rId86"/>
    <p:sldId id="26535" r:id="rId87"/>
    <p:sldId id="26765" r:id="rId88"/>
    <p:sldId id="26684" r:id="rId89"/>
    <p:sldId id="26713" r:id="rId90"/>
    <p:sldId id="26738" r:id="rId91"/>
    <p:sldId id="26745" r:id="rId92"/>
    <p:sldId id="26375" r:id="rId93"/>
    <p:sldId id="26777" r:id="rId94"/>
    <p:sldId id="26793" r:id="rId95"/>
    <p:sldId id="26778" r:id="rId96"/>
    <p:sldId id="26692" r:id="rId97"/>
    <p:sldId id="26739" r:id="rId98"/>
    <p:sldId id="26719" r:id="rId99"/>
    <p:sldId id="26720" r:id="rId100"/>
    <p:sldId id="26794" r:id="rId101"/>
    <p:sldId id="26788" r:id="rId102"/>
    <p:sldId id="26536" r:id="rId103"/>
    <p:sldId id="26783" r:id="rId104"/>
    <p:sldId id="26714" r:id="rId105"/>
    <p:sldId id="26769" r:id="rId106"/>
    <p:sldId id="26762" r:id="rId107"/>
    <p:sldId id="26770" r:id="rId108"/>
    <p:sldId id="26764" r:id="rId109"/>
    <p:sldId id="26795" r:id="rId110"/>
    <p:sldId id="26763" r:id="rId111"/>
    <p:sldId id="26716" r:id="rId112"/>
    <p:sldId id="26786" r:id="rId113"/>
    <p:sldId id="26787" r:id="rId114"/>
    <p:sldId id="360" r:id="rId115"/>
    <p:sldId id="26573" r:id="rId116"/>
    <p:sldId id="361" r:id="rId117"/>
  </p:sldIdLst>
  <p:sldSz cx="12192000" cy="6858000"/>
  <p:notesSz cx="6858000" cy="9144000"/>
  <p:embeddedFontLst>
    <p:embeddedFont>
      <p:font typeface="Libre Franklin" panose="020F0502020204030204" pitchFamily="2" charset="0"/>
      <p:regular r:id="rId120"/>
      <p:bold r:id="rId121"/>
      <p:italic r:id="rId122"/>
      <p:boldItalic r:id="rId123"/>
    </p:embeddedFont>
    <p:embeddedFont>
      <p:font typeface="Montserrat Medium" panose="00000600000000000000" pitchFamily="2" charset="0"/>
      <p:regular r:id="rId124"/>
      <p:italic r:id="rId125"/>
    </p:embeddedFont>
    <p:embeddedFont>
      <p:font typeface="Public Sans" pitchFamily="2" charset="0"/>
      <p:regular r:id="rId126"/>
      <p:bold r:id="rId127"/>
      <p:italic r:id="rId128"/>
      <p:boldItalic r:id="rId1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721"/>
            <p14:sldId id="26393"/>
            <p14:sldId id="26784"/>
            <p14:sldId id="271"/>
            <p14:sldId id="26524"/>
            <p14:sldId id="259"/>
            <p14:sldId id="26541"/>
            <p14:sldId id="26733"/>
            <p14:sldId id="26766"/>
            <p14:sldId id="26679"/>
            <p14:sldId id="26546"/>
            <p14:sldId id="26526"/>
            <p14:sldId id="26548"/>
            <p14:sldId id="26749"/>
            <p14:sldId id="26547"/>
            <p14:sldId id="26545"/>
            <p14:sldId id="26509"/>
            <p14:sldId id="26694"/>
            <p14:sldId id="26696"/>
            <p14:sldId id="26523"/>
            <p14:sldId id="26556"/>
            <p14:sldId id="26512"/>
            <p14:sldId id="26508"/>
            <p14:sldId id="26522"/>
            <p14:sldId id="26682"/>
            <p14:sldId id="26549"/>
            <p14:sldId id="26506"/>
            <p14:sldId id="26710"/>
            <p14:sldId id="26789"/>
            <p14:sldId id="26515"/>
            <p14:sldId id="26550"/>
            <p14:sldId id="26552"/>
            <p14:sldId id="26532"/>
            <p14:sldId id="26697"/>
            <p14:sldId id="26780"/>
            <p14:sldId id="26773"/>
            <p14:sldId id="26751"/>
            <p14:sldId id="26388"/>
            <p14:sldId id="26520"/>
            <p14:sldId id="26755"/>
            <p14:sldId id="26533"/>
            <p14:sldId id="26735"/>
            <p14:sldId id="26704"/>
            <p14:sldId id="26530"/>
            <p14:sldId id="26709"/>
            <p14:sldId id="26687"/>
            <p14:sldId id="26748"/>
            <p14:sldId id="26688"/>
            <p14:sldId id="26698"/>
            <p14:sldId id="26768"/>
            <p14:sldId id="26729"/>
            <p14:sldId id="26731"/>
            <p14:sldId id="26744"/>
            <p14:sldId id="26521"/>
            <p14:sldId id="26529"/>
            <p14:sldId id="26782"/>
            <p14:sldId id="26771"/>
            <p14:sldId id="26759"/>
            <p14:sldId id="26772"/>
            <p14:sldId id="26613"/>
            <p14:sldId id="26678"/>
            <p14:sldId id="26534"/>
            <p14:sldId id="26757"/>
            <p14:sldId id="26683"/>
            <p14:sldId id="26715"/>
            <p14:sldId id="26674"/>
            <p14:sldId id="26675"/>
            <p14:sldId id="26750"/>
            <p14:sldId id="26725"/>
            <p14:sldId id="26562"/>
            <p14:sldId id="26743"/>
            <p14:sldId id="26790"/>
            <p14:sldId id="26712"/>
            <p14:sldId id="26690"/>
            <p14:sldId id="26760"/>
            <p14:sldId id="26774"/>
            <p14:sldId id="26779"/>
            <p14:sldId id="26791"/>
            <p14:sldId id="26792"/>
            <p14:sldId id="26691"/>
            <p14:sldId id="26740"/>
            <p14:sldId id="26535"/>
            <p14:sldId id="26765"/>
            <p14:sldId id="26684"/>
            <p14:sldId id="26713"/>
            <p14:sldId id="26738"/>
            <p14:sldId id="26745"/>
            <p14:sldId id="26375"/>
            <p14:sldId id="26777"/>
            <p14:sldId id="26793"/>
            <p14:sldId id="26778"/>
            <p14:sldId id="26692"/>
            <p14:sldId id="26739"/>
            <p14:sldId id="26719"/>
            <p14:sldId id="26720"/>
            <p14:sldId id="26794"/>
            <p14:sldId id="26788"/>
            <p14:sldId id="26536"/>
            <p14:sldId id="26783"/>
            <p14:sldId id="26714"/>
            <p14:sldId id="26769"/>
            <p14:sldId id="26762"/>
            <p14:sldId id="26770"/>
            <p14:sldId id="26764"/>
            <p14:sldId id="26795"/>
            <p14:sldId id="26763"/>
            <p14:sldId id="26716"/>
          </p14:sldIdLst>
        </p14:section>
        <p14:section name="Assets" id="{ACCADEBA-79DB-4F18-8F19-E4DF86159DFB}">
          <p14:sldIdLst>
            <p14:sldId id="26786"/>
            <p14:sldId id="26787"/>
          </p14:sldIdLst>
        </p14:section>
        <p14:section name="References &amp; copyright" id="{DBC31484-F5F8-4CB1-8DB4-A562A9780899}">
          <p14:sldIdLst>
            <p14:sldId id="360"/>
            <p14:sldId id="26573"/>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8F77E16-A325-9503-D005-13C3C68373FE}" name="Julia Livingston" initials="JL" userId="S::Julia.Livingston@det.nsw.edu.au::eccea30e-11e3-4928-86c0-479c0c396e29" providerId="AD"/>
  <p188:author id="{CEB87279-0F86-5C5C-D4CD-07E8FF92D890}" name="Jane McDavitt" initials="JM" userId="S::Jane.Martin14@det.nsw.edu.au::4e2ed728-ef27-4d1e-9fb3-27f2c6f23b7b" providerId="AD"/>
  <p188:author id="{4D389E83-A562-CDE3-FB4A-B2BA76192441}" name="Rebecca Kloczko" initials="RK" userId="S::rebecca.kloczko@det.nsw.edu.au::fe16efd8-5b0f-49b2-96f9-1035aef2429d" providerId="AD"/>
  <p188:author id="{FDF92296-B6C7-E02B-2795-5A083C7AA4C9}" name="Nicole Theodoridis" initials="NT" userId="S::Nicole.Theodoridis@det.nsw.edu.au::3c1578d5-442e-40f3-9271-8f84348c6088" providerId="AD"/>
  <p188:author id="{5796E598-83DE-8CC2-30A8-46D75394BA84}" name="Rebecca Kloczko" initials="RK" userId="S::Rebecca.Kloczko@det.nsw.edu.au::fe16efd8-5b0f-49b2-96f9-1035aef2429d" providerId="AD"/>
  <p188:author id="{002681A9-7D58-0AFA-ED9F-A780C1A6EAFE}" name="Jackie King" initials="JK" userId="S::jacquelyn.king1@det.nsw.edu.au::d8b064bb-b302-46ab-9bb5-5991f720e55b" providerId="AD"/>
  <p188:author id="{E64819D4-88F4-B1AA-A461-530A5F93E2DC}" name="Carla Cherrie" initials="CC" userId="S::carla.webster1@det.nsw.edu.au::b0a91869-2e71-4be4-8dee-272db3d700cf" providerId="AD"/>
  <p188:author id="{34DFAFDB-12B0-9B36-C5FA-A52A941602DD}" name="Dominique Higgins" initials="DH" userId="S::dominique.higgins@det.nsw.edu.au::0de33208-2a77-4a5c-8dfd-51a650c169c1" providerId="AD"/>
  <p188:author id="{E01E41E9-2EB3-2CEA-7F62-566CC93C56C6}" name="Alex Papasavvas" initials="AP" userId="S::Alexander.Papasavvas@det.nsw.edu.au::23500b9d-e8c9-4b05-b51e-1cddf5f5d7ab"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B00"/>
    <a:srgbClr val="007A8A"/>
    <a:srgbClr val="B51458"/>
    <a:srgbClr val="9B6808"/>
    <a:srgbClr val="427B2D"/>
    <a:srgbClr val="DEF8CC"/>
    <a:srgbClr val="BFF19D"/>
    <a:srgbClr val="FDDBA9"/>
    <a:srgbClr val="FEE7C6"/>
    <a:srgbClr val="FDD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A8AD5-5607-4C6B-9977-DEB4DA44F788}" v="1" dt="2025-11-13T00:21:09.42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4.fntdata"/><Relationship Id="rId128"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134"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5.fntdata"/><Relationship Id="rId129" Type="http://schemas.openxmlformats.org/officeDocument/2006/relationships/font" Target="fonts/font10.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handoutMaster" Target="handoutMasters/handout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135"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1.fntdata"/><Relationship Id="rId125"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13/11/2025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13/11/2025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urriculum.nsw.edu.au/learning-areas/creative-arts/dance-7-10-2023/overview"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0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13987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B542-7ED3-1C5B-719B-9B87FD22A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353C5-964A-C497-FF80-389536ABE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CBDE9-C53B-EDAA-02AD-30C0EA04EE1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A1DABC0-B8EA-01AB-F5BD-11264B223C2E}"/>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4548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r>
              <a:rPr lang="en-AU" b="0"/>
              <a:t>Press the play button to access the video.</a:t>
            </a:r>
          </a:p>
          <a:p>
            <a:endParaRPr lang="en-AU" b="1"/>
          </a:p>
          <a:p>
            <a:endParaRPr lang="en-AU" b="1"/>
          </a:p>
          <a:p>
            <a:r>
              <a:rPr lang="en-AU"/>
              <a:t>Responses could include ideas about:</a:t>
            </a:r>
          </a:p>
          <a:p>
            <a:endParaRPr lang="en-AU"/>
          </a:p>
          <a:p>
            <a:pPr marL="285750" indent="-285750">
              <a:buFont typeface="Arial" panose="020B0604020202020204" pitchFamily="34" charset="0"/>
              <a:buChar char="•"/>
            </a:pPr>
            <a:r>
              <a:rPr lang="en-AU"/>
              <a:t>Respect</a:t>
            </a:r>
          </a:p>
          <a:p>
            <a:pPr marL="285750" indent="-285750">
              <a:buFont typeface="Arial" panose="020B0604020202020204" pitchFamily="34" charset="0"/>
              <a:buChar char="•"/>
            </a:pPr>
            <a:r>
              <a:rPr lang="en-AU"/>
              <a:t>Family and knowledge</a:t>
            </a:r>
          </a:p>
          <a:p>
            <a:pPr marL="285750" indent="-285750">
              <a:buFont typeface="Arial" panose="020B0604020202020204" pitchFamily="34" charset="0"/>
              <a:buChar char="•"/>
            </a:pPr>
            <a:r>
              <a:rPr lang="en-AU"/>
              <a:t>What is appropriate</a:t>
            </a:r>
          </a:p>
          <a:p>
            <a:pPr marL="285750" indent="-285750">
              <a:buFont typeface="Arial" panose="020B0604020202020204" pitchFamily="34" charset="0"/>
              <a:buChar char="•"/>
            </a:pPr>
            <a:r>
              <a:rPr lang="en-AU"/>
              <a:t>Permission and responsibility of holding information</a:t>
            </a:r>
          </a:p>
          <a:p>
            <a:pPr marL="285750" indent="-285750">
              <a:buFont typeface="Arial" panose="020B0604020202020204" pitchFamily="34" charset="0"/>
              <a:buChar char="•"/>
            </a:pPr>
            <a:endParaRPr lang="en-AU"/>
          </a:p>
          <a:p>
            <a:pPr marL="0" indent="0">
              <a:buFont typeface="Arial" panose="020B0604020202020204" pitchFamily="34" charset="0"/>
              <a:buNone/>
            </a:pPr>
            <a:r>
              <a:rPr lang="en-AU"/>
              <a:t>Examples include:</a:t>
            </a:r>
          </a:p>
          <a:p>
            <a:pPr marL="285750" indent="-285750">
              <a:buFont typeface="Arial" panose="020B0604020202020204" pitchFamily="34" charset="0"/>
              <a:buChar char="•"/>
            </a:pPr>
            <a:r>
              <a:rPr lang="en-AU"/>
              <a:t>Opportunities for artists to place their own story and identity in the work such as a Torres Strait Islander artist using his Knowledge in the work, when this dancer had to be replaced, they did not learn or use the same movement because they were not Torres Strait Islander.</a:t>
            </a:r>
          </a:p>
          <a:p>
            <a:pPr marL="285750" indent="-2857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18647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Possible answers include:</a:t>
            </a:r>
          </a:p>
          <a:p>
            <a:pPr marL="285750" indent="-285750">
              <a:buFont typeface="Arial" panose="020B0604020202020204" pitchFamily="34" charset="0"/>
              <a:buChar char="•"/>
            </a:pPr>
            <a:r>
              <a:rPr lang="en-AU" b="0"/>
              <a:t>Protecting arts and culture makes it stronger and ensures authenticity</a:t>
            </a:r>
          </a:p>
          <a:p>
            <a:pPr marL="285750" indent="-285750">
              <a:buFont typeface="Arial" panose="020B0604020202020204" pitchFamily="34" charset="0"/>
              <a:buChar char="•"/>
            </a:pPr>
            <a:r>
              <a:rPr lang="en-AU" b="0"/>
              <a:t>Stories are owned by clan groups and families, and permissions need to be sought for their use</a:t>
            </a:r>
          </a:p>
          <a:p>
            <a:pPr marL="285750" indent="-285750">
              <a:buFont typeface="Arial" panose="020B0604020202020204" pitchFamily="34" charset="0"/>
              <a:buChar char="•"/>
            </a:pPr>
            <a:r>
              <a:rPr lang="en-AU" b="0"/>
              <a:t>The artworks are the stories and identity of who the people are, where they’re from</a:t>
            </a:r>
          </a:p>
          <a:p>
            <a:pPr marL="285750" indent="-285750">
              <a:buFont typeface="Arial" panose="020B0604020202020204" pitchFamily="34" charset="0"/>
              <a:buChar char="•"/>
            </a:pPr>
            <a:r>
              <a:rPr lang="en-AU" b="0"/>
              <a:t>It shows respect and means there is cultural safety for artists</a:t>
            </a:r>
          </a:p>
          <a:p>
            <a:pPr marL="285750" indent="-285750">
              <a:buFont typeface="Arial" panose="020B0604020202020204" pitchFamily="34" charset="0"/>
              <a:buChar char="•"/>
            </a:pPr>
            <a:r>
              <a:rPr lang="en-AU" b="0"/>
              <a:t>To teach the younger generations through art and stories</a:t>
            </a:r>
          </a:p>
          <a:p>
            <a:pPr marL="285750" indent="-285750">
              <a:buFont typeface="Arial" panose="020B0604020202020204" pitchFamily="34" charset="0"/>
              <a:buChar char="•"/>
            </a:pPr>
            <a:r>
              <a:rPr lang="en-AU" b="0"/>
              <a:t>Protects the story and the story-keepers who have an obligation to their tribe, their People</a:t>
            </a:r>
          </a:p>
          <a:p>
            <a:pPr marL="285750" indent="-285750">
              <a:buFont typeface="Arial" panose="020B0604020202020204" pitchFamily="34" charset="0"/>
              <a:buChar char="•"/>
            </a:pPr>
            <a:endParaRPr lang="en-AU" b="0"/>
          </a:p>
          <a:p>
            <a:pPr marL="285750" indent="-285750">
              <a:buFont typeface="Arial" panose="020B0604020202020204" pitchFamily="34" charset="0"/>
              <a:buChar char="•"/>
            </a:pP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8800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This timeline represents only part of the history of Contemporary Aboriginal and Torres Strait Islander Dance as relevant to this sample unit. </a:t>
            </a:r>
          </a:p>
          <a:p>
            <a:r>
              <a:rPr lang="en-AU" b="0"/>
              <a:t>The timeline can be expanded on using the following notes:</a:t>
            </a:r>
            <a:br>
              <a:rPr lang="en-AU" b="1"/>
            </a:br>
            <a:r>
              <a:rPr lang="en-AU" b="1"/>
              <a:t>1972 – Aboriginal Dance Redfern</a:t>
            </a:r>
            <a:br>
              <a:rPr lang="en-AU"/>
            </a:br>
            <a:r>
              <a:rPr lang="en-AU"/>
              <a:t>A community-led dance group formed in Redfern, Sydney, creating opportunities for Aboriginal people to maintain and share cultural dance traditions in an urban context. It laid the groundwork for contemporary Indigenous dance training and performance in Australia.</a:t>
            </a:r>
          </a:p>
          <a:p>
            <a:r>
              <a:rPr lang="en-AU" b="1"/>
              <a:t>1976 – Aboriginal Islander Dance Theatre (AIDT)</a:t>
            </a:r>
            <a:br>
              <a:rPr lang="en-AU"/>
            </a:br>
            <a:r>
              <a:rPr lang="en-AU"/>
              <a:t>Evolved from the Redfern group with support from Carole Johnson (African American dancer). AIDT became Australia’s first national Indigenous contemporary dance company, providing a platform for Aboriginal and Torres Strait Islander performers and influencing the development of Indigenous dance education.</a:t>
            </a:r>
          </a:p>
          <a:p>
            <a:r>
              <a:rPr lang="en-AU" b="1"/>
              <a:t>1976 – NAISDA Dance College (National Aboriginal and Islander Skills Development Association)</a:t>
            </a:r>
            <a:br>
              <a:rPr lang="en-AU"/>
            </a:br>
            <a:r>
              <a:rPr lang="en-AU"/>
              <a:t>Established alongside AIDT to train the next generation of First Nations dancers. NAISDA has become Australia’s leading Indigenous dance training institution, nurturing dancers, choreographers, and cultural leaders.</a:t>
            </a:r>
          </a:p>
          <a:p>
            <a:r>
              <a:rPr lang="en-AU" b="1"/>
              <a:t>1989 – Bangarra Dance Theatre</a:t>
            </a:r>
            <a:br>
              <a:rPr lang="en-AU"/>
            </a:br>
            <a:r>
              <a:rPr lang="en-AU"/>
              <a:t>Founded by Carole Johnson, Cheryl Stone, and Rob Bryant; later directed by Stephen Page (1991–2022). Bangarra blends traditional cultural practices with contemporary dance, becoming internationally renowned for telling powerful First Nations stories through performance.</a:t>
            </a:r>
          </a:p>
          <a:p>
            <a:r>
              <a:rPr lang="en-AU" b="1"/>
              <a:t>2009 – </a:t>
            </a:r>
            <a:r>
              <a:rPr lang="en-AU" b="1" err="1"/>
              <a:t>BlakDance</a:t>
            </a:r>
            <a:br>
              <a:rPr lang="en-AU"/>
            </a:br>
            <a:r>
              <a:rPr lang="en-AU"/>
              <a:t>Formed as the national industry body supporting independent First Nations dance artists and companies. </a:t>
            </a:r>
            <a:r>
              <a:rPr lang="en-AU" err="1"/>
              <a:t>BlakDance</a:t>
            </a:r>
            <a:r>
              <a:rPr lang="en-AU"/>
              <a:t> focuses on advocacy, touring, producing, and creating opportunities for Indigenous choreographers and communities.</a:t>
            </a:r>
          </a:p>
          <a:p>
            <a:r>
              <a:rPr lang="en-AU" b="1"/>
              <a:t>2017 – Karul Projects</a:t>
            </a:r>
            <a:br>
              <a:rPr lang="en-AU"/>
            </a:br>
            <a:r>
              <a:rPr lang="en-AU"/>
              <a:t>Established on </a:t>
            </a:r>
            <a:r>
              <a:rPr lang="en-AU" err="1"/>
              <a:t>Yugambeh</a:t>
            </a:r>
            <a:r>
              <a:rPr lang="en-AU"/>
              <a:t> Country (Queensland) by Thomas E.S. Kelly and Taree Sansbury. Karul creates contemporary performance works that reimagine and share Aboriginal and Torres Strait Islander stories for today’s audiences.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07198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The following information can be used to expand on the slide.</a:t>
            </a:r>
          </a:p>
          <a:p>
            <a:br>
              <a:rPr lang="en-AU"/>
            </a:br>
            <a:r>
              <a:rPr lang="en-AU"/>
              <a:t>Connection:</a:t>
            </a:r>
          </a:p>
          <a:p>
            <a:pPr marL="285750" indent="-285750" algn="l">
              <a:buFont typeface="Arial" panose="020B0604020202020204" pitchFamily="34" charset="0"/>
              <a:buChar char="•"/>
            </a:pPr>
            <a:r>
              <a:rPr lang="en-AU" sz="1600"/>
              <a:t>For Aboriginal people, Country is more than just a physical place; it is a homeland, a tribal or clan area, and an extension of their identity as people.  </a:t>
            </a:r>
          </a:p>
          <a:p>
            <a:pPr marL="285750" indent="-285750" algn="l">
              <a:buFont typeface="Arial" panose="020B0604020202020204" pitchFamily="34" charset="0"/>
              <a:buChar char="•"/>
            </a:pPr>
            <a:r>
              <a:rPr lang="en-AU" sz="1600"/>
              <a:t>Country holds values, stories and cultural obligations.  </a:t>
            </a:r>
          </a:p>
          <a:p>
            <a:pPr marL="285750" indent="-285750" algn="l">
              <a:buFont typeface="Arial" panose="020B0604020202020204" pitchFamily="34" charset="0"/>
              <a:buChar char="•"/>
            </a:pPr>
            <a:r>
              <a:rPr lang="en-AU" sz="1600"/>
              <a:t>Country represents past, present, and future.  </a:t>
            </a:r>
          </a:p>
          <a:p>
            <a:pPr marL="285750" indent="-285750" algn="l">
              <a:buFont typeface="Arial" panose="020B0604020202020204" pitchFamily="34" charset="0"/>
              <a:buChar char="•"/>
            </a:pPr>
            <a:r>
              <a:rPr lang="en-AU" sz="1600"/>
              <a:t>Country recognises and connects; it holds stories and identity, shaping how Aboriginal people interact with each other and the land.  </a:t>
            </a:r>
          </a:p>
          <a:p>
            <a:pPr marL="285750" indent="-285750" algn="l">
              <a:buFont typeface="Arial" panose="020B0604020202020204" pitchFamily="34" charset="0"/>
              <a:buChar char="•"/>
            </a:pPr>
            <a:r>
              <a:rPr lang="en-AU" sz="1600"/>
              <a:t>Connections with Country are vital in maintaining cultural continuity and strengthening relationships across generations.</a:t>
            </a:r>
          </a:p>
          <a:p>
            <a:pPr marL="285750" indent="-285750" algn="l">
              <a:buFont typeface="Arial" panose="020B0604020202020204" pitchFamily="34" charset="0"/>
              <a:buChar char="•"/>
            </a:pPr>
            <a:endParaRPr lang="en-AU" sz="1600"/>
          </a:p>
          <a:p>
            <a:pPr marL="0" indent="0" algn="l">
              <a:buFont typeface="Arial" panose="020B0604020202020204" pitchFamily="34" charset="0"/>
              <a:buNone/>
            </a:pPr>
            <a:r>
              <a:rPr lang="en-AU" sz="1600"/>
              <a:t>Cultural Protocols and boundaries:</a:t>
            </a:r>
          </a:p>
          <a:p>
            <a:pPr marL="285750" indent="-285750" algn="l">
              <a:buFont typeface="Arial" panose="020B0604020202020204" pitchFamily="34" charset="0"/>
              <a:buChar char="•"/>
            </a:pPr>
            <a:r>
              <a:rPr lang="en-AU" sz="1600"/>
              <a:t>Aboriginal and Torres Strait Islander peoples have always had clear territorial boundaries for their Countries, even without visible markers.</a:t>
            </a:r>
          </a:p>
          <a:p>
            <a:pPr marL="285750" indent="-285750" algn="l">
              <a:buFont typeface="Arial" panose="020B0604020202020204" pitchFamily="34" charset="0"/>
              <a:buChar char="•"/>
            </a:pPr>
            <a:r>
              <a:rPr lang="en-AU" sz="1600"/>
              <a:t>Visitors from other clans or mobs would have to seek permission before entering another group’s Country to ensure respect for cultural lore, protocols, and sacred places.</a:t>
            </a:r>
          </a:p>
          <a:p>
            <a:pPr marL="285750" indent="-285750" algn="l">
              <a:buFont typeface="Arial" panose="020B0604020202020204" pitchFamily="34" charset="0"/>
              <a:buChar char="•"/>
            </a:pPr>
            <a:endParaRPr lang="en-AU" sz="1600"/>
          </a:p>
          <a:p>
            <a:pPr marL="0" indent="0" algn="l">
              <a:buFont typeface="Arial" panose="020B0604020202020204" pitchFamily="34" charset="0"/>
              <a:buNone/>
            </a:pPr>
            <a:r>
              <a:rPr lang="en-AU" sz="1600"/>
              <a:t>Communication:</a:t>
            </a:r>
          </a:p>
          <a:p>
            <a:pPr marL="285750" indent="-285750" algn="l">
              <a:buFont typeface="Arial" panose="020B0604020202020204" pitchFamily="34" charset="0"/>
              <a:buChar char="•"/>
            </a:pPr>
            <a:r>
              <a:rPr lang="en-AU" sz="1600"/>
              <a:t>Prior to colonisation, there were over 250 Language groups and over 800 dialects spoken in Australia.</a:t>
            </a:r>
          </a:p>
          <a:p>
            <a:pPr marL="285750" indent="-285750" algn="l">
              <a:buFont typeface="Arial" panose="020B0604020202020204" pitchFamily="34" charset="0"/>
              <a:buChar char="•"/>
            </a:pPr>
            <a:r>
              <a:rPr lang="en-AU" sz="1600"/>
              <a:t>In 2018-2019, AIATSIS </a:t>
            </a:r>
            <a:r>
              <a:rPr lang="en-AU" b="0" i="0">
                <a:solidFill>
                  <a:srgbClr val="E8E8E8"/>
                </a:solidFill>
                <a:effectLst/>
                <a:latin typeface="Arial"/>
              </a:rPr>
              <a:t>Australian Institute of Aboriginal and Torres Strait Islander Studies,</a:t>
            </a:r>
            <a:r>
              <a:rPr lang="en-AU" sz="1600"/>
              <a:t> found that 123 Aboriginal or Torres Strait Islander Languages are spoken in Australia today, with 109 under threat.  </a:t>
            </a:r>
          </a:p>
          <a:p>
            <a:pPr marL="285750" indent="-285750" algn="l">
              <a:buFont typeface="Arial" panose="020B0604020202020204" pitchFamily="34" charset="0"/>
              <a:buChar char="•"/>
            </a:pPr>
            <a:r>
              <a:rPr lang="en-AU" sz="1600"/>
              <a:t>Communication was and is always guided by respect for cultural protocols.</a:t>
            </a:r>
          </a:p>
          <a:p>
            <a:pPr marL="0" indent="0" algn="l">
              <a:buFont typeface="Arial" panose="020B0604020202020204" pitchFamily="34" charset="0"/>
              <a:buNone/>
            </a:pPr>
            <a:endParaRPr lang="en-AU" sz="1600"/>
          </a:p>
          <a:p>
            <a:pPr marL="0" indent="0" algn="l">
              <a:buFont typeface="Arial" panose="020B0604020202020204" pitchFamily="34" charset="0"/>
              <a:buNone/>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09198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DCC6-D731-F94C-B6D0-D76F9C385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A732C-E6B9-96CD-33AB-731C926F2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FDC08-87CE-B50B-82A3-72816CD7D48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2672133-2226-5ECB-8178-D2F13FCCB3B6}"/>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54144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7EB36-AFB9-B9F7-ECE9-64A68E751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4E5B4-D0A1-3511-BA8C-4114EC7D6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CEF0C-884A-B3D7-EA23-743DACE8A9E0}"/>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F3C9E000-1357-7B3A-DF0F-731DDEBC1E2C}"/>
              </a:ext>
            </a:extLst>
          </p:cNvPr>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1121625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r>
              <a:rPr lang="en-AU"/>
              <a:t>Possible answers could include:</a:t>
            </a:r>
          </a:p>
          <a:p>
            <a:endParaRPr lang="en-AU"/>
          </a:p>
          <a:p>
            <a:r>
              <a:rPr lang="en-AU"/>
              <a:t>1. As a First Nations company Karul Projects strive to </a:t>
            </a:r>
            <a:r>
              <a:rPr lang="en-AU" b="0" i="0">
                <a:effectLst/>
                <a:latin typeface="Libre Franklin" pitchFamily="2" charset="0"/>
              </a:rPr>
              <a:t>increase First Nations’ voices, visibilities and stories locally, nationally and internationally. Storytelling is very important to them as a company in a way that represents First Nations perspectives and People. From first sunrise to last sunset could be a reference to Aboriginal and Torres Strait Islander histories and culture, being the first Peoples of Australia.</a:t>
            </a:r>
            <a:endParaRPr lang="en-AU"/>
          </a:p>
          <a:p>
            <a:endParaRPr lang="en-AU"/>
          </a:p>
          <a:p>
            <a:pPr algn="l">
              <a:buNone/>
            </a:pPr>
            <a:r>
              <a:rPr lang="en-AU"/>
              <a:t>2. </a:t>
            </a:r>
            <a:r>
              <a:rPr lang="en-AU" b="0" i="0">
                <a:effectLst/>
                <a:latin typeface="Libre Franklin" pitchFamily="2" charset="0"/>
              </a:rPr>
              <a:t>Karul is a </a:t>
            </a:r>
            <a:r>
              <a:rPr lang="en-AU" b="0" i="0" err="1">
                <a:effectLst/>
                <a:latin typeface="Libre Franklin" pitchFamily="2" charset="0"/>
              </a:rPr>
              <a:t>Yugambeh</a:t>
            </a:r>
            <a:r>
              <a:rPr lang="en-AU" b="0" i="0">
                <a:effectLst/>
                <a:latin typeface="Libre Franklin" pitchFamily="2" charset="0"/>
              </a:rPr>
              <a:t> Language word which means ‘Everything’. Named so because Karul will do everything it can to strengthen and empower the cultural knowledge of this land so future generations continue to be proud and learn from Australia’s rich First Nations’ heritage. Additionally, ‘Karul’ represents the works the company creates as they will use a variety of mediums such as dance, theatre, film, animation singing and more to tell their stories. </a:t>
            </a:r>
          </a:p>
          <a:p>
            <a:pPr algn="l">
              <a:buNone/>
            </a:pPr>
            <a:endParaRPr lang="en-AU" b="0" i="0">
              <a:effectLst/>
              <a:latin typeface="Libre Franklin" pitchFamily="2" charset="0"/>
            </a:endParaRPr>
          </a:p>
          <a:p>
            <a:pPr algn="l">
              <a:buNone/>
            </a:pPr>
            <a:r>
              <a:rPr lang="en-AU" b="0" i="0">
                <a:effectLst/>
                <a:latin typeface="Libre Franklin" pitchFamily="2" charset="0"/>
              </a:rPr>
              <a:t>3. Student responses will vary. Encourage students to consider what ideas and intent could be explored, and what they may expect to see in movement, auditory and/or theatrical elements.</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739577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notes:</a:t>
            </a:r>
          </a:p>
          <a:p>
            <a:r>
              <a:rPr lang="en-AU" b="0"/>
              <a:t>Press the play button to access the video.</a:t>
            </a:r>
          </a:p>
          <a:p>
            <a:endParaRPr lang="en-AU" b="0"/>
          </a:p>
          <a:p>
            <a:r>
              <a:rPr lang="en-AU" b="0"/>
              <a:t>4.53</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41299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US">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Click learning sequence numbers to go to specific learning sequences</a:t>
            </a:r>
          </a:p>
          <a:p>
            <a:pPr marL="171450" indent="-171450">
              <a:buFont typeface="Arial"/>
              <a:buChar char="•"/>
            </a:pPr>
            <a:r>
              <a:rPr lang="en-AU">
                <a:latin typeface="Arial" panose="020B0604020202020204" pitchFamily="34" charset="0"/>
                <a:cs typeface="Arial" panose="020B0604020202020204" pitchFamily="34" charset="0"/>
              </a:rPr>
              <a:t>Interactive features can be viewed in slide show</a:t>
            </a:r>
          </a:p>
          <a:p>
            <a:endParaRPr lang="en-AU" b="1">
              <a:latin typeface="Arial" panose="020B0604020202020204" pitchFamily="34" charset="0"/>
              <a:cs typeface="Arial" panose="020B0604020202020204" pitchFamily="34" charset="0"/>
            </a:endParaRPr>
          </a:p>
          <a:p>
            <a:pPr marL="0" indent="0">
              <a:buFont typeface="Arial"/>
              <a:buNone/>
            </a:pPr>
            <a:endParaRPr lang="en-US">
              <a:latin typeface="Arial" panose="020B060402020202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br>
              <a:rPr lang="en-AU"/>
            </a:br>
            <a:r>
              <a:rPr lang="en-AU"/>
              <a:t>Possible answers include:</a:t>
            </a:r>
          </a:p>
          <a:p>
            <a:endParaRPr lang="en-AU"/>
          </a:p>
          <a:p>
            <a:r>
              <a:rPr lang="en-AU" b="1"/>
              <a:t>What ideas is Kelly exploring in this work?</a:t>
            </a:r>
          </a:p>
          <a:p>
            <a:pPr marL="285750" indent="-285750">
              <a:buFont typeface="Arial" panose="020B0604020202020204" pitchFamily="34" charset="0"/>
              <a:buChar char="•"/>
            </a:pPr>
            <a:r>
              <a:rPr lang="en-AU" b="0"/>
              <a:t>The notion of treaty or another agreement with First Nations People</a:t>
            </a:r>
          </a:p>
          <a:p>
            <a:pPr marL="285750" indent="-285750">
              <a:buFont typeface="Arial" panose="020B0604020202020204" pitchFamily="34" charset="0"/>
              <a:buChar char="•"/>
            </a:pPr>
            <a:r>
              <a:rPr lang="en-AU" b="0"/>
              <a:t>Experiences of Aboriginal and Torres Strait Islander People</a:t>
            </a:r>
          </a:p>
          <a:p>
            <a:pPr marL="285750" indent="-285750">
              <a:buFont typeface="Arial" panose="020B0604020202020204" pitchFamily="34" charset="0"/>
              <a:buChar char="•"/>
            </a:pPr>
            <a:r>
              <a:rPr lang="en-AU" b="0"/>
              <a:t>Repairing the relationship between First Nations People and the colonial Government</a:t>
            </a:r>
          </a:p>
          <a:p>
            <a:pPr marL="285750" indent="-285750">
              <a:buFont typeface="Arial" panose="020B0604020202020204" pitchFamily="34" charset="0"/>
              <a:buChar char="•"/>
            </a:pPr>
            <a:r>
              <a:rPr lang="en-AU" b="0"/>
              <a:t>Karul Projects started as a response to lack of opportunities for First Nations artists in Australia</a:t>
            </a:r>
          </a:p>
          <a:p>
            <a:pPr marL="285750" indent="-285750">
              <a:buFont typeface="Arial" panose="020B0604020202020204" pitchFamily="34" charset="0"/>
              <a:buChar char="•"/>
            </a:pPr>
            <a:r>
              <a:rPr lang="en-AU" b="0"/>
              <a:t>Imagery of Gough Whitlam handing sand back to Vincent </a:t>
            </a:r>
            <a:r>
              <a:rPr lang="en-AU" b="0" err="1"/>
              <a:t>Lingiarri</a:t>
            </a:r>
            <a:r>
              <a:rPr lang="en-AU" b="0"/>
              <a:t> – idea of giving land and history back</a:t>
            </a:r>
          </a:p>
          <a:p>
            <a:pPr marL="285750" indent="-285750">
              <a:buFont typeface="Arial" panose="020B0604020202020204" pitchFamily="34" charset="0"/>
              <a:buChar char="•"/>
            </a:pPr>
            <a:r>
              <a:rPr lang="en-AU" b="0"/>
              <a:t>Reclaiming Country</a:t>
            </a:r>
          </a:p>
          <a:p>
            <a:pPr marL="285750" indent="-285750">
              <a:buFont typeface="Arial" panose="020B0604020202020204" pitchFamily="34" charset="0"/>
              <a:buChar char="•"/>
            </a:pPr>
            <a:r>
              <a:rPr lang="en-AU" b="0"/>
              <a:t>Nicky </a:t>
            </a:r>
            <a:r>
              <a:rPr lang="en-AU" b="0" err="1"/>
              <a:t>Winmar</a:t>
            </a:r>
            <a:r>
              <a:rPr lang="en-AU" b="0"/>
              <a:t> – racial vilification, pride for culture</a:t>
            </a:r>
          </a:p>
          <a:p>
            <a:pPr marL="285750" indent="-285750">
              <a:buFont typeface="Arial" panose="020B0604020202020204" pitchFamily="34" charset="0"/>
              <a:buChar char="•"/>
            </a:pPr>
            <a:r>
              <a:rPr lang="en-AU" b="0"/>
              <a:t>Movement and story that is grounded in the oldest living culture on this planet</a:t>
            </a:r>
          </a:p>
          <a:p>
            <a:pPr marL="285750" indent="-285750">
              <a:buFont typeface="Arial" panose="020B0604020202020204" pitchFamily="34" charset="0"/>
              <a:buChar char="•"/>
            </a:pPr>
            <a:r>
              <a:rPr lang="en-AU" b="0"/>
              <a:t>The strength and tenacity of First Nations People</a:t>
            </a:r>
          </a:p>
          <a:p>
            <a:pPr marL="285750" indent="-285750">
              <a:buFont typeface="Arial" panose="020B0604020202020204" pitchFamily="34" charset="0"/>
              <a:buChar char="•"/>
            </a:pPr>
            <a:endParaRPr lang="en-AU" b="0"/>
          </a:p>
          <a:p>
            <a:r>
              <a:rPr lang="en-AU" b="1"/>
              <a:t>Which images or moments stood out to you?</a:t>
            </a:r>
          </a:p>
          <a:p>
            <a:r>
              <a:rPr lang="en-AU"/>
              <a:t>Responses will be personalised. </a:t>
            </a:r>
          </a:p>
          <a:p>
            <a:endParaRPr lang="en-AU"/>
          </a:p>
          <a:p>
            <a:r>
              <a:rPr lang="en-AU" b="1"/>
              <a:t>What did you notice about the movement and/or theatrical elements?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Theatrical elements includes setting and environment, lighting, costume, props, stage space, technologies.</a:t>
            </a:r>
            <a:endParaRPr lang="en-AU" b="1"/>
          </a:p>
          <a:p>
            <a:pPr marL="285750" indent="-285750">
              <a:buFont typeface="Arial" panose="020B0604020202020204" pitchFamily="34" charset="0"/>
              <a:buChar char="•"/>
            </a:pPr>
            <a:r>
              <a:rPr lang="en-AU"/>
              <a:t>Fist gestures, could be representing power or protest</a:t>
            </a:r>
          </a:p>
          <a:p>
            <a:pPr marL="285750" indent="-285750">
              <a:buFont typeface="Arial" panose="020B0604020202020204" pitchFamily="34" charset="0"/>
              <a:buChar char="•"/>
            </a:pPr>
            <a:r>
              <a:rPr lang="en-AU"/>
              <a:t>Drumkit and musician on stage</a:t>
            </a:r>
          </a:p>
          <a:p>
            <a:pPr marL="285750" indent="-285750">
              <a:buFont typeface="Arial" panose="020B0604020202020204" pitchFamily="34" charset="0"/>
              <a:buChar char="•"/>
            </a:pPr>
            <a:r>
              <a:rPr lang="en-AU"/>
              <a:t>6 dancers and a drummer</a:t>
            </a:r>
          </a:p>
          <a:p>
            <a:pPr marL="285750" indent="-285750">
              <a:buFont typeface="Arial" panose="020B0604020202020204" pitchFamily="34" charset="0"/>
              <a:buChar char="•"/>
            </a:pPr>
            <a:r>
              <a:rPr lang="en-AU"/>
              <a:t>Touching the ground, connection to land, tapping the floor</a:t>
            </a:r>
          </a:p>
          <a:p>
            <a:pPr marL="285750" indent="-285750">
              <a:buFont typeface="Arial" panose="020B0604020202020204" pitchFamily="34" charset="0"/>
              <a:buChar char="•"/>
            </a:pPr>
            <a:r>
              <a:rPr lang="en-AU"/>
              <a:t>Jackets, layered clothing, wearing backpacks</a:t>
            </a:r>
          </a:p>
          <a:p>
            <a:pPr marL="285750" indent="-285750">
              <a:buFont typeface="Arial" panose="020B0604020202020204" pitchFamily="34" charset="0"/>
              <a:buChar char="•"/>
            </a:pPr>
            <a:r>
              <a:rPr lang="en-AU"/>
              <a:t>Percussive and throwing dynamics</a:t>
            </a:r>
          </a:p>
          <a:p>
            <a:pPr marL="285750" indent="-285750">
              <a:buFont typeface="Arial" panose="020B0604020202020204" pitchFamily="34" charset="0"/>
              <a:buChar char="•"/>
            </a:pPr>
            <a:r>
              <a:rPr lang="en-AU"/>
              <a:t>Flashing lights and use of coloured spotlights</a:t>
            </a:r>
          </a:p>
          <a:p>
            <a:pPr marL="285750" indent="-285750">
              <a:buFont typeface="Arial" panose="020B0604020202020204" pitchFamily="34" charset="0"/>
              <a:buChar char="•"/>
            </a:pPr>
            <a:r>
              <a:rPr lang="en-AU"/>
              <a:t>Use of sand or dirt on stage, passing through dancers’ hands</a:t>
            </a:r>
          </a:p>
          <a:p>
            <a:pPr marL="285750" indent="-285750">
              <a:buFont typeface="Arial" panose="020B0604020202020204" pitchFamily="34" charset="0"/>
              <a:buChar char="•"/>
            </a:pPr>
            <a:r>
              <a:rPr lang="en-AU"/>
              <a:t>Singing in Language, sounds of clapping sticks</a:t>
            </a:r>
          </a:p>
          <a:p>
            <a:pPr marL="285750" indent="-285750">
              <a:buFont typeface="Arial" panose="020B0604020202020204" pitchFamily="34" charset="0"/>
              <a:buChar char="•"/>
            </a:pPr>
            <a:r>
              <a:rPr lang="en-AU"/>
              <a:t>Focus on hands/arms, eyeline following the movement</a:t>
            </a:r>
          </a:p>
          <a:p>
            <a:endParaRPr lang="en-AU"/>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529362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is animated.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37779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5E15-BAE7-30FD-C1DE-C1C4A7B5A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3ADF3-D1F8-3E67-9E3A-54B4F539B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2FE87-A490-99DD-1EAD-F3F1C8C9A514}"/>
              </a:ext>
            </a:extLst>
          </p:cNvPr>
          <p:cNvSpPr>
            <a:spLocks noGrp="1"/>
          </p:cNvSpPr>
          <p:nvPr>
            <p:ph type="body" idx="1"/>
          </p:nvPr>
        </p:nvSpPr>
        <p:spPr/>
        <p:txBody>
          <a:bodyPr/>
          <a:lstStyle/>
          <a:p>
            <a:r>
              <a:rPr lang="en-AU"/>
              <a:t>This slide is animated.</a:t>
            </a:r>
          </a:p>
        </p:txBody>
      </p:sp>
      <p:sp>
        <p:nvSpPr>
          <p:cNvPr id="4" name="Slide Number Placeholder 3">
            <a:extLst>
              <a:ext uri="{FF2B5EF4-FFF2-40B4-BE49-F238E27FC236}">
                <a16:creationId xmlns:a16="http://schemas.microsoft.com/office/drawing/2014/main" id="{1E376ACE-0DC4-1402-BBE7-887760576526}"/>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1350913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3239323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57061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66B0D7B-1B6C-588C-C9C8-AD17BDF21E5A}"/>
            </a:ext>
          </a:extLst>
        </p:cNvPr>
        <p:cNvGrpSpPr/>
        <p:nvPr/>
      </p:nvGrpSpPr>
      <p:grpSpPr>
        <a:xfrm>
          <a:off x="0" y="0"/>
          <a:ext cx="0" cy="0"/>
          <a:chOff x="0" y="0"/>
          <a:chExt cx="0" cy="0"/>
        </a:xfrm>
      </p:grpSpPr>
      <p:sp>
        <p:nvSpPr>
          <p:cNvPr id="111" name="Google Shape;111;g17f84859ccd_0_22:notes">
            <a:extLst>
              <a:ext uri="{FF2B5EF4-FFF2-40B4-BE49-F238E27FC236}">
                <a16:creationId xmlns:a16="http://schemas.microsoft.com/office/drawing/2014/main" id="{F9776787-E3A4-4CCC-068E-CA11D620DA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a:t>Teacher notes:</a:t>
            </a:r>
          </a:p>
          <a:p>
            <a:pPr marL="0" lvl="0" indent="0" algn="l" rtl="0">
              <a:spcBef>
                <a:spcPts val="0"/>
              </a:spcBef>
              <a:spcAft>
                <a:spcPts val="0"/>
              </a:spcAft>
              <a:buNone/>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a:t>Thomas E.S. Kelly introduces each section in ‘</a:t>
            </a:r>
            <a:r>
              <a:rPr lang="en-AU" sz="1600" kern="1200">
                <a:solidFill>
                  <a:schemeClr val="tx1"/>
                </a:solidFill>
                <a:effectLst/>
                <a:latin typeface="Arial" panose="020B0604020202020204" pitchFamily="34" charset="0"/>
                <a:ea typeface="+mn-ea"/>
                <a:cs typeface="Arial" panose="020B0604020202020204" pitchFamily="34" charset="0"/>
              </a:rPr>
              <a:t>Thomas E.S. Kelly – creating </a:t>
            </a:r>
            <a:r>
              <a:rPr lang="en-AU" sz="1600" i="1" kern="1200" dirty="0">
                <a:solidFill>
                  <a:schemeClr val="tx1"/>
                </a:solidFill>
                <a:effectLst/>
                <a:latin typeface="Arial" panose="020B0604020202020204" pitchFamily="34" charset="0"/>
                <a:ea typeface="+mn-ea"/>
                <a:cs typeface="Arial" panose="020B0604020202020204" pitchFamily="34" charset="0"/>
              </a:rPr>
              <a:t>SILENCE</a:t>
            </a:r>
            <a:r>
              <a:rPr lang="en-AU" sz="1600" kern="1200">
                <a:solidFill>
                  <a:schemeClr val="tx1"/>
                </a:solidFill>
                <a:effectLst/>
                <a:latin typeface="Arial" panose="020B0604020202020204" pitchFamily="34" charset="0"/>
                <a:ea typeface="+mn-ea"/>
                <a:cs typeface="Arial" panose="020B0604020202020204" pitchFamily="34" charset="0"/>
              </a:rPr>
              <a:t>, a resource for Stage 5 dance video’. Excerpts </a:t>
            </a:r>
            <a:r>
              <a:rPr lang="en-AU"/>
              <a:t>are embedded into this slide deck at the start of each chapter.</a:t>
            </a:r>
          </a:p>
          <a:p>
            <a:pPr marL="0" lvl="0" indent="0" algn="l" rtl="0">
              <a:spcBef>
                <a:spcPts val="0"/>
              </a:spcBef>
              <a:spcAft>
                <a:spcPts val="0"/>
              </a:spcAft>
              <a:buNone/>
            </a:pPr>
            <a:endParaRPr lang="en-AU"/>
          </a:p>
          <a:p>
            <a:pPr marL="0" lvl="0" indent="0" algn="l" rtl="0">
              <a:spcBef>
                <a:spcPts val="0"/>
              </a:spcBef>
              <a:spcAft>
                <a:spcPts val="0"/>
              </a:spcAft>
              <a:buNone/>
            </a:pPr>
            <a:r>
              <a:rPr lang="en-AU"/>
              <a:t>Brief overview of the introduction and chapters:</a:t>
            </a:r>
          </a:p>
          <a:p>
            <a:pPr marL="0" lvl="0" indent="0" algn="l" rtl="0">
              <a:spcBef>
                <a:spcPts val="0"/>
              </a:spcBef>
              <a:spcAft>
                <a:spcPts val="0"/>
              </a:spcAft>
              <a:buNone/>
            </a:pPr>
            <a:endParaRPr lang="en-AU"/>
          </a:p>
          <a:p>
            <a:pPr marL="0" lvl="0" indent="0" algn="l" rtl="0">
              <a:spcBef>
                <a:spcPts val="0"/>
              </a:spcBef>
              <a:spcAft>
                <a:spcPts val="0"/>
              </a:spcAft>
              <a:buNone/>
            </a:pPr>
            <a:r>
              <a:rPr lang="en-AU" b="1" dirty="0"/>
              <a:t>‘</a:t>
            </a:r>
            <a:r>
              <a:rPr lang="en-AU" b="1"/>
              <a:t>Lore</a:t>
            </a:r>
            <a:r>
              <a:rPr lang="en-AU" b="1" dirty="0"/>
              <a:t>’: </a:t>
            </a:r>
            <a:r>
              <a:rPr lang="en-AU"/>
              <a:t>Setting up who we are as First Nations People, our connection to Country, our responsibility to Country. We are the people of this land, we look after the land and protect the land.</a:t>
            </a:r>
          </a:p>
          <a:p>
            <a:pPr marL="0" lvl="0" indent="0" algn="l" rtl="0">
              <a:spcBef>
                <a:spcPts val="0"/>
              </a:spcBef>
              <a:spcAft>
                <a:spcPts val="0"/>
              </a:spcAft>
              <a:buNone/>
            </a:pPr>
            <a:endParaRPr lang="en-AU"/>
          </a:p>
          <a:p>
            <a:pPr marL="0" lvl="0" indent="0" algn="l" rtl="0">
              <a:spcBef>
                <a:spcPts val="0"/>
              </a:spcBef>
              <a:spcAft>
                <a:spcPts val="0"/>
              </a:spcAft>
              <a:buNone/>
            </a:pPr>
            <a:r>
              <a:rPr lang="en-AU" b="1" dirty="0"/>
              <a:t>‘</a:t>
            </a:r>
            <a:r>
              <a:rPr lang="en-AU" b="1"/>
              <a:t>Treaty</a:t>
            </a:r>
            <a:r>
              <a:rPr lang="en-AU" b="1" dirty="0"/>
              <a:t>’: </a:t>
            </a:r>
            <a:r>
              <a:rPr lang="en-AU"/>
              <a:t>The show is not just about treaty, it is a treaty. The principles of Karul Projects Treaty inform the sections in this chapter which includes the revitalisation of culture and the mother tongue. </a:t>
            </a:r>
          </a:p>
          <a:p>
            <a:pPr marL="0" lvl="0" indent="0" algn="l" rtl="0">
              <a:spcBef>
                <a:spcPts val="0"/>
              </a:spcBef>
              <a:spcAft>
                <a:spcPts val="0"/>
              </a:spcAft>
              <a:buNone/>
            </a:pPr>
            <a:endParaRPr lang="en-AU"/>
          </a:p>
          <a:p>
            <a:pPr marL="0" lvl="0" indent="0" algn="l" rtl="0">
              <a:spcBef>
                <a:spcPts val="0"/>
              </a:spcBef>
              <a:spcAft>
                <a:spcPts val="0"/>
              </a:spcAft>
              <a:buNone/>
            </a:pPr>
            <a:r>
              <a:rPr lang="en-AU" b="1" dirty="0"/>
              <a:t>‘</a:t>
            </a:r>
            <a:r>
              <a:rPr lang="en-AU" b="1"/>
              <a:t>Always Was</a:t>
            </a:r>
            <a:r>
              <a:rPr lang="en-AU" b="1" dirty="0"/>
              <a:t>’:</a:t>
            </a:r>
            <a:r>
              <a:rPr lang="en-AU" b="1"/>
              <a:t> </a:t>
            </a:r>
            <a:r>
              <a:rPr lang="en-AU"/>
              <a:t>Always was, always will be Aboriginal land. No matter what happens with the treaty conversation, we (First Nations People) will keep fighting for our voices to be heard. We are still connected to Country. We still hold stories, we will still protest when our voices need to be heard. </a:t>
            </a:r>
            <a:endParaRPr/>
          </a:p>
        </p:txBody>
      </p:sp>
      <p:sp>
        <p:nvSpPr>
          <p:cNvPr id="112" name="Google Shape;112;g17f84859ccd_0_22:notes">
            <a:extLst>
              <a:ext uri="{FF2B5EF4-FFF2-40B4-BE49-F238E27FC236}">
                <a16:creationId xmlns:a16="http://schemas.microsoft.com/office/drawing/2014/main" id="{4F6C8D55-2875-A71F-44B2-C4250E5731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566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CAF84671-1687-435A-17A6-A03B1F4457F9}"/>
            </a:ext>
          </a:extLst>
        </p:cNvPr>
        <p:cNvGrpSpPr/>
        <p:nvPr/>
      </p:nvGrpSpPr>
      <p:grpSpPr>
        <a:xfrm>
          <a:off x="0" y="0"/>
          <a:ext cx="0" cy="0"/>
          <a:chOff x="0" y="0"/>
          <a:chExt cx="0" cy="0"/>
        </a:xfrm>
      </p:grpSpPr>
      <p:sp>
        <p:nvSpPr>
          <p:cNvPr id="111" name="Google Shape;111;g17f84859ccd_0_22:notes">
            <a:extLst>
              <a:ext uri="{FF2B5EF4-FFF2-40B4-BE49-F238E27FC236}">
                <a16:creationId xmlns:a16="http://schemas.microsoft.com/office/drawing/2014/main" id="{85915FDF-5CB5-1AB7-30EF-0AF7BFB59E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a:t>Teacher notes:</a:t>
            </a:r>
          </a:p>
          <a:p>
            <a:pPr marL="0" lvl="0" indent="0" algn="l" rtl="0">
              <a:spcBef>
                <a:spcPts val="0"/>
              </a:spcBef>
              <a:spcAft>
                <a:spcPts val="0"/>
              </a:spcAft>
              <a:buNone/>
            </a:pPr>
            <a:endParaRPr lang="en-AU" b="0"/>
          </a:p>
          <a:p>
            <a:r>
              <a:rPr lang="en-AU" b="0"/>
              <a:t>This slide outlines the scenes or sections within each chapter of the dance work. This resources in this unit will focus on a selection of scenes as examples. </a:t>
            </a:r>
            <a:br>
              <a:rPr lang="en-US" b="0" dirty="0"/>
            </a:br>
            <a:br>
              <a:rPr lang="en-US" b="0" dirty="0"/>
            </a:br>
            <a:r>
              <a:rPr lang="en-US" sz="1600" b="0" u="none" kern="1200" dirty="0">
                <a:solidFill>
                  <a:schemeClr val="tx1"/>
                </a:solidFill>
                <a:effectLst/>
                <a:latin typeface="Arial" panose="020B0604020202020204" pitchFamily="34" charset="0"/>
                <a:ea typeface="+mn-ea"/>
                <a:cs typeface="Arial" panose="020B0604020202020204" pitchFamily="34" charset="0"/>
              </a:rPr>
              <a:t>Throughout the slide deck, ‘scenes’ are used to describe the parts of each chapter in the dance work </a:t>
            </a:r>
            <a:r>
              <a:rPr lang="en-US" sz="1600" b="0" i="1" u="none" kern="1200" dirty="0">
                <a:solidFill>
                  <a:schemeClr val="tx1"/>
                </a:solidFill>
                <a:effectLst/>
                <a:latin typeface="Arial" panose="020B0604020202020204" pitchFamily="34" charset="0"/>
                <a:ea typeface="+mn-ea"/>
                <a:cs typeface="Arial" panose="020B0604020202020204" pitchFamily="34" charset="0"/>
              </a:rPr>
              <a:t>SILENCE. </a:t>
            </a:r>
            <a:r>
              <a:rPr lang="en-US" sz="1600" b="0" u="none" kern="1200" dirty="0">
                <a:solidFill>
                  <a:schemeClr val="tx1"/>
                </a:solidFill>
                <a:effectLst/>
                <a:latin typeface="Arial" panose="020B0604020202020204" pitchFamily="34" charset="0"/>
                <a:ea typeface="+mn-ea"/>
                <a:cs typeface="Arial" panose="020B0604020202020204" pitchFamily="34" charset="0"/>
              </a:rPr>
              <a:t>The use of ‘scenes’ is based upon consultation with Thomas E.S. Kelly and </a:t>
            </a:r>
            <a:r>
              <a:rPr lang="en-US" sz="1600" b="0" u="none" kern="1200" dirty="0" err="1">
                <a:solidFill>
                  <a:schemeClr val="tx1"/>
                </a:solidFill>
                <a:effectLst/>
                <a:latin typeface="Arial" panose="020B0604020202020204" pitchFamily="34" charset="0"/>
                <a:ea typeface="+mn-ea"/>
                <a:cs typeface="Arial" panose="020B0604020202020204" pitchFamily="34" charset="0"/>
              </a:rPr>
              <a:t>BlakDance</a:t>
            </a:r>
            <a:r>
              <a:rPr lang="en-US" sz="1600" b="0" u="none" kern="1200" dirty="0">
                <a:solidFill>
                  <a:schemeClr val="tx1"/>
                </a:solidFill>
                <a:effectLst/>
                <a:latin typeface="Arial" panose="020B0604020202020204" pitchFamily="34" charset="0"/>
                <a:ea typeface="+mn-ea"/>
                <a:cs typeface="Arial" panose="020B0604020202020204" pitchFamily="34" charset="0"/>
              </a:rPr>
              <a:t>. In the </a:t>
            </a:r>
            <a:r>
              <a:rPr lang="en-US" sz="1600" u="sng" kern="1200" dirty="0">
                <a:solidFill>
                  <a:schemeClr val="tx1"/>
                </a:solidFill>
                <a:effectLst/>
                <a:latin typeface="Arial" panose="020B0604020202020204" pitchFamily="34" charset="0"/>
                <a:ea typeface="+mn-ea"/>
                <a:cs typeface="Arial" panose="020B0604020202020204" pitchFamily="34" charset="0"/>
                <a:hlinkClick r:id="rId3"/>
              </a:rPr>
              <a:t>Dance 7–10 Syllabus (2023)</a:t>
            </a:r>
            <a:r>
              <a:rPr lang="en-US" sz="1600" kern="1200" dirty="0">
                <a:solidFill>
                  <a:schemeClr val="tx1"/>
                </a:solidFill>
                <a:effectLst/>
                <a:latin typeface="Arial" panose="020B0604020202020204" pitchFamily="34" charset="0"/>
                <a:ea typeface="+mn-ea"/>
                <a:cs typeface="Arial" panose="020B0604020202020204" pitchFamily="34" charset="0"/>
              </a:rPr>
              <a:t> ‘sections’ could be seen as equivalent language to ‘scenes’.  </a:t>
            </a:r>
          </a:p>
          <a:p>
            <a:r>
              <a:rPr lang="en-US" sz="1600" kern="1200" dirty="0">
                <a:solidFill>
                  <a:schemeClr val="tx1"/>
                </a:solidFill>
                <a:effectLst/>
                <a:latin typeface="Arial" panose="020B0604020202020204" pitchFamily="34" charset="0"/>
                <a:ea typeface="+mn-ea"/>
                <a:cs typeface="Arial" panose="020B0604020202020204" pitchFamily="34" charset="0"/>
              </a:rPr>
              <a:t> </a:t>
            </a:r>
            <a:endParaRPr lang="en-US" b="0" dirty="0"/>
          </a:p>
        </p:txBody>
      </p:sp>
      <p:sp>
        <p:nvSpPr>
          <p:cNvPr id="112" name="Google Shape;112;g17f84859ccd_0_22:notes">
            <a:extLst>
              <a:ext uri="{FF2B5EF4-FFF2-40B4-BE49-F238E27FC236}">
                <a16:creationId xmlns:a16="http://schemas.microsoft.com/office/drawing/2014/main" id="{A242A2FC-363F-347D-2DD4-B21617A29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862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t>Teacher notes:</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a:t>Press the play button to access the video.</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a:t>Sample student responses can include:</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a:t>Kelly wanted to create a work that was more political than his previous works that were more about identity, place and cultural spaces. He wanted to make a work about an important issue in an obvious way.</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a:t>Kelly’s People use possum skin drums. The drumkit on stage represents the possum skin drums of his People. He also wanted to make really awesome, loud sounds in the space to explore how the work could cut through the noise. </a:t>
            </a:r>
          </a:p>
          <a:p>
            <a:pPr marL="342900" marR="0" lvl="0" indent="-342900" algn="l" defTabSz="121917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a:t>Kelly explores ideas about: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White noise – senses being overtaken, disorienting, how to cut through the noise.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emu in the sky – it’s not made up of the stars, it’s made up of the dark spaces in between, it’s not what’s drawing attention, its what’s amongst, around, behind that’s the image.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cut – in cultural dance the cut happens and everyone stops, they freeze for a bit, they may look around, and then keep on moving. To Kelly, this is one of the most important parts of the dance. It’s when you see everyone who is performing. In the stillness is when you see the physical and the ancestral in the space.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Treaty – Thomas observed conversations happening in other artforms but not in dance currently. The conversation about Treaty has been happening for years but still very relevant. It keeps being ‘swept under the rug’. Australia is the only Commonwealth country that’s never had a Treaty. What we don’t have is an agreement on how this land is to be shared.</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a:t>4. It’s a play on not being silent, about making noise and continuing the conversation about a Treaty.</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771661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A1DB-48E0-F4B2-D617-71EAD2C73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F6AAF-52B5-43EE-9EB8-6742874E4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9A899-BC32-0901-BDCF-D196FF5380EE}"/>
              </a:ext>
            </a:extLst>
          </p:cNvPr>
          <p:cNvSpPr>
            <a:spLocks noGrp="1"/>
          </p:cNvSpPr>
          <p:nvPr>
            <p:ph type="body" idx="1"/>
          </p:nvPr>
        </p:nvSpPr>
        <p:spPr/>
        <p:txBody>
          <a:bodyPr/>
          <a:lstStyle/>
          <a:p>
            <a:r>
              <a:rPr lang="en-AU" b="1"/>
              <a:t>Teacher notes:</a:t>
            </a:r>
          </a:p>
          <a:p>
            <a:endParaRPr lang="en-AU" b="1"/>
          </a:p>
          <a:p>
            <a:r>
              <a:rPr lang="en-AU" b="0"/>
              <a:t>Introduce tiered vocabulary to students. Examples here are drawn from the interview on the previous slide. </a:t>
            </a:r>
          </a:p>
          <a:p>
            <a:endParaRPr lang="en-AU" b="1"/>
          </a:p>
          <a:p>
            <a:r>
              <a:rPr lang="en-AU"/>
              <a:t>Tier 3 – new subject specific words that we learn about in different subjects. </a:t>
            </a:r>
          </a:p>
          <a:p>
            <a:r>
              <a:rPr lang="en-AU"/>
              <a:t>Tier 2 – words that we hear and may need to consider using in our writing and discussions when using our new tier 3 words. These words are used across subjects. Where else do we hear the word identity? </a:t>
            </a:r>
          </a:p>
          <a:p>
            <a:r>
              <a:rPr lang="en-AU"/>
              <a:t>Tier 1 – our common everyday words that we often use when speaking </a:t>
            </a:r>
          </a:p>
          <a:p>
            <a:endParaRPr lang="en-AU"/>
          </a:p>
        </p:txBody>
      </p:sp>
      <p:sp>
        <p:nvSpPr>
          <p:cNvPr id="4" name="Slide Number Placeholder 3">
            <a:extLst>
              <a:ext uri="{FF2B5EF4-FFF2-40B4-BE49-F238E27FC236}">
                <a16:creationId xmlns:a16="http://schemas.microsoft.com/office/drawing/2014/main" id="{DABCB3A3-111F-914B-65C1-40738A955666}"/>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796689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Discussion could include:</a:t>
            </a:r>
          </a:p>
          <a:p>
            <a:endParaRPr lang="en-AU" b="0"/>
          </a:p>
          <a:p>
            <a:r>
              <a:rPr lang="en-AU" b="0"/>
              <a:t>Cultural:</a:t>
            </a:r>
          </a:p>
          <a:p>
            <a:pPr marL="285750" indent="-285750">
              <a:buFontTx/>
              <a:buChar char="-"/>
            </a:pPr>
            <a:r>
              <a:rPr lang="en-AU" b="0"/>
              <a:t>The role of grandmothers in Thomas E.S. Kelly’s culture and how they hold Knowledge</a:t>
            </a:r>
          </a:p>
          <a:p>
            <a:pPr marL="285750" indent="-285750">
              <a:buFontTx/>
              <a:buChar char="-"/>
            </a:pPr>
            <a:r>
              <a:rPr lang="en-AU" b="0"/>
              <a:t>Cultural protocols and cultural safety by keeping roles and stories in context</a:t>
            </a:r>
          </a:p>
          <a:p>
            <a:pPr marL="285750" indent="-285750">
              <a:buFontTx/>
              <a:buChar char="-"/>
            </a:pPr>
            <a:r>
              <a:rPr lang="en-AU" b="0"/>
              <a:t>Reclaiming land throughout the work for example, the different versions of the Emu</a:t>
            </a:r>
          </a:p>
          <a:p>
            <a:pPr marL="285750" indent="-285750">
              <a:buFontTx/>
              <a:buChar char="-"/>
            </a:pPr>
            <a:r>
              <a:rPr lang="en-AU" b="0"/>
              <a:t>Land holding stories and Songlines</a:t>
            </a:r>
          </a:p>
          <a:p>
            <a:pPr marL="285750" indent="-285750">
              <a:buFontTx/>
              <a:buChar char="-"/>
            </a:pPr>
            <a:r>
              <a:rPr lang="en-AU" b="0"/>
              <a:t>Connection to Country as principal part of Thomas’ technique</a:t>
            </a:r>
          </a:p>
          <a:p>
            <a:pPr marL="285750" indent="-285750">
              <a:buFontTx/>
              <a:buChar char="-"/>
            </a:pPr>
            <a:endParaRPr lang="en-AU" b="0"/>
          </a:p>
          <a:p>
            <a:pPr marL="0" indent="0">
              <a:buFontTx/>
              <a:buNone/>
            </a:pPr>
            <a:r>
              <a:rPr lang="en-AU" b="0"/>
              <a:t>Historical:</a:t>
            </a:r>
          </a:p>
          <a:p>
            <a:pPr marL="285750" indent="-285750">
              <a:buFontTx/>
              <a:buChar char="-"/>
            </a:pPr>
            <a:r>
              <a:rPr lang="en-AU" b="0"/>
              <a:t>Imagery of handing back dirt from the photograph of Gough Whitlam symbolically handing land back to Vincent </a:t>
            </a:r>
            <a:r>
              <a:rPr lang="en-AU" b="0" err="1"/>
              <a:t>Lingiarri</a:t>
            </a:r>
            <a:endParaRPr lang="en-AU" b="0"/>
          </a:p>
          <a:p>
            <a:pPr marL="285750" indent="-285750">
              <a:buFontTx/>
              <a:buChar char="-"/>
            </a:pPr>
            <a:r>
              <a:rPr lang="en-AU" b="0"/>
              <a:t>Footballer Nicky </a:t>
            </a:r>
            <a:r>
              <a:rPr lang="en-AU" b="0" err="1"/>
              <a:t>Winmar</a:t>
            </a:r>
            <a:r>
              <a:rPr lang="en-AU" b="0"/>
              <a:t> lifting his shirt in response to racial abuse in 1993</a:t>
            </a:r>
          </a:p>
          <a:p>
            <a:pPr marL="0" indent="0">
              <a:buFontTx/>
              <a:buNone/>
            </a:pPr>
            <a:endParaRPr lang="en-AU" b="0"/>
          </a:p>
          <a:p>
            <a:pPr marL="0" indent="0">
              <a:buFontTx/>
              <a:buNone/>
            </a:pPr>
            <a:r>
              <a:rPr lang="en-AU" b="0"/>
              <a:t>Social:</a:t>
            </a:r>
          </a:p>
          <a:p>
            <a:pPr marL="285750" indent="-285750">
              <a:buFontTx/>
              <a:buChar char="-"/>
            </a:pPr>
            <a:r>
              <a:rPr lang="en-AU" b="0"/>
              <a:t>Protesting and marching</a:t>
            </a:r>
          </a:p>
          <a:p>
            <a:pPr marL="285750" indent="-285750">
              <a:buFontTx/>
              <a:buChar char="-"/>
            </a:pPr>
            <a:r>
              <a:rPr lang="en-AU" b="0"/>
              <a:t>Black Lives Matter movement</a:t>
            </a:r>
          </a:p>
          <a:p>
            <a:pPr marL="285750" indent="-285750">
              <a:buFontTx/>
              <a:buChar char="-"/>
            </a:pP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194725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Possible answers and prompts include:</a:t>
            </a:r>
          </a:p>
          <a:p>
            <a:r>
              <a:rPr lang="en-AU" b="0"/>
              <a:t>Black Lives Matter protests:</a:t>
            </a:r>
          </a:p>
          <a:p>
            <a:pPr marL="285750" indent="-285750">
              <a:buFont typeface="Arial" panose="020B0604020202020204" pitchFamily="34" charset="0"/>
              <a:buChar char="•"/>
            </a:pPr>
            <a:r>
              <a:rPr lang="en-AU" sz="1600" b="0" i="0" kern="1200">
                <a:solidFill>
                  <a:schemeClr val="tx1"/>
                </a:solidFill>
                <a:effectLst/>
                <a:latin typeface="Arial" panose="020B0604020202020204" pitchFamily="34" charset="0"/>
                <a:ea typeface="+mn-ea"/>
                <a:cs typeface="Arial" panose="020B0604020202020204" pitchFamily="34" charset="0"/>
              </a:rPr>
              <a:t>Thousands of people protested across Australia in June 2020 to oppose the deaths of Indigenous people in police custody. </a:t>
            </a:r>
          </a:p>
          <a:p>
            <a:pPr marL="285750" indent="-285750">
              <a:buFont typeface="Arial" panose="020B0604020202020204" pitchFamily="34" charset="0"/>
              <a:buChar char="•"/>
            </a:pPr>
            <a:r>
              <a:rPr lang="en-AU" sz="1600" b="0" i="0" kern="1200">
                <a:solidFill>
                  <a:schemeClr val="tx1"/>
                </a:solidFill>
                <a:effectLst/>
                <a:latin typeface="Arial" panose="020B0604020202020204" pitchFamily="34" charset="0"/>
                <a:ea typeface="+mn-ea"/>
                <a:cs typeface="Arial" panose="020B0604020202020204" pitchFamily="34" charset="0"/>
              </a:rPr>
              <a:t>Protesters were supporting Indigenous people and the Black Lives Matter movement, which began after the death of George Floyd at the hands of a white police officer in the US state of Minneapolis.</a:t>
            </a:r>
          </a:p>
          <a:p>
            <a:pPr marL="285750" indent="-285750">
              <a:buFont typeface="Arial" panose="020B0604020202020204" pitchFamily="34" charset="0"/>
              <a:buChar char="•"/>
            </a:pPr>
            <a:endParaRPr lang="en-AU" b="0"/>
          </a:p>
          <a:p>
            <a:pPr marL="0" indent="0">
              <a:buFont typeface="Arial" panose="020B0604020202020204" pitchFamily="34" charset="0"/>
              <a:buNone/>
            </a:pPr>
            <a:r>
              <a:rPr lang="en-AU" b="0"/>
              <a:t>COVID-19 pandemic:</a:t>
            </a:r>
          </a:p>
          <a:p>
            <a:pPr marL="285750" indent="-285750">
              <a:buFont typeface="Arial" panose="020B0604020202020204" pitchFamily="34" charset="0"/>
              <a:buChar char="•"/>
            </a:pPr>
            <a:r>
              <a:rPr lang="en-AU"/>
              <a:t>The COVID-19 pandemic began in late 2019 and quickly spread worldwide, leading to widespread illness, lockdowns, travel restrictions, and major social and economic disruption. Vaccines developed from late 2020 helped reduce severe illness and deaths, with most countries now managing COVID-19 as an ongoing health concern rather than a global emergency.</a:t>
            </a:r>
            <a:endParaRPr lang="en-AU" b="0"/>
          </a:p>
          <a:p>
            <a:pPr marL="0" indent="0">
              <a:buFont typeface="Arial" panose="020B0604020202020204" pitchFamily="34" charset="0"/>
              <a:buNone/>
            </a:pPr>
            <a:endParaRPr lang="en-AU" b="0"/>
          </a:p>
          <a:p>
            <a:pPr marL="0" indent="0">
              <a:buFont typeface="Arial" panose="020B0604020202020204" pitchFamily="34" charset="0"/>
              <a:buNone/>
            </a:pPr>
            <a:r>
              <a:rPr lang="en-AU" b="0"/>
              <a:t>2023 Voice to Parliament:</a:t>
            </a:r>
          </a:p>
          <a:p>
            <a:pPr marL="285750" indent="-285750">
              <a:buFont typeface="Arial" panose="020B0604020202020204" pitchFamily="34" charset="0"/>
              <a:buChar char="•"/>
            </a:pPr>
            <a:r>
              <a:rPr lang="en-AU"/>
              <a:t>In October 2023, Australia held a referendum seeking to amend the Constitution to establish an Aboriginal and Torres Strait Islander Voice — a body to advise federal Parliament and government on issues affecting First Nations people. The proposal was rejected, it failed to win a majority of votes nationally and in a majority of states. </a:t>
            </a:r>
            <a:endParaRPr lang="en-AU" b="0"/>
          </a:p>
          <a:p>
            <a:pPr marL="285750" indent="-285750">
              <a:buFont typeface="Arial" panose="020B0604020202020204" pitchFamily="34" charset="0"/>
              <a:buChar char="•"/>
            </a:pPr>
            <a:r>
              <a:rPr lang="en-AU" b="0"/>
              <a:t> Whilst this event did not directly influence the creation of </a:t>
            </a:r>
            <a:r>
              <a:rPr lang="en-AU" b="0" i="1" dirty="0"/>
              <a:t>SILENCE</a:t>
            </a:r>
            <a:r>
              <a:rPr lang="en-AU" b="0"/>
              <a:t>, it was happening whilst Karul Projects were touring the work. Students should consider how this would have personally impacted the performers and also the audience responses to the dance work. </a:t>
            </a:r>
          </a:p>
          <a:p>
            <a:pPr marL="0" indent="0">
              <a:buFont typeface="Arial" panose="020B0604020202020204" pitchFamily="34" charset="0"/>
              <a:buNone/>
            </a:pP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61283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2171588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9A2E9-801F-477D-C5B6-7246E4BD8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EFE2E-4A7A-0F7A-A062-4453447EF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9A8C7-3BFB-7343-363F-E36ABE252D0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504C252-31B5-B740-0C77-FBFDE20AAAAE}"/>
              </a:ext>
            </a:extLst>
          </p:cNvPr>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870346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79A6-1F79-BDAE-F373-E19C5A7AC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EFB5B-5AB3-DB54-844D-96518C5C2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81CA8-02C5-648A-E3F3-9A641016D28D}"/>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1E69F08F-4B4D-4FB5-D946-F647BBCDC4A4}"/>
              </a:ext>
            </a:extLst>
          </p:cNvPr>
          <p:cNvSpPr>
            <a:spLocks noGrp="1"/>
          </p:cNvSpPr>
          <p:nvPr>
            <p:ph type="sldNum" sz="quarter" idx="5"/>
          </p:nvPr>
        </p:nvSpPr>
        <p:spPr/>
        <p:txBody>
          <a:bodyPr/>
          <a:lstStyle/>
          <a:p>
            <a:fld id="{D09C5488-DD16-4714-9519-7BE21BA11D4E}" type="slidenum">
              <a:rPr lang="en-AU" smtClean="0"/>
              <a:t>41</a:t>
            </a:fld>
            <a:endParaRPr lang="en-AU"/>
          </a:p>
        </p:txBody>
      </p:sp>
    </p:spTree>
    <p:extLst>
      <p:ext uri="{BB962C8B-B14F-4D97-AF65-F5344CB8AC3E}">
        <p14:creationId xmlns:p14="http://schemas.microsoft.com/office/powerpoint/2010/main" val="460576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a:t>Sample answers for word bank:</a:t>
            </a:r>
          </a:p>
          <a:p>
            <a:r>
              <a:rPr lang="en-AU"/>
              <a:t>Lore, connection, Country, responsibility, Songman, song, First Nations, land, belong (to the land), look after, respect, people, protect, return (to the land), heart, home, community, heartbeat.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807912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a:solidFill>
                  <a:schemeClr val="tx1"/>
                </a:solidFill>
                <a:effectLst/>
                <a:latin typeface="Arial" panose="020B0604020202020204" pitchFamily="34" charset="0"/>
                <a:ea typeface="+mn-ea"/>
                <a:cs typeface="Arial" panose="020B0604020202020204" pitchFamily="34" charset="0"/>
              </a:rPr>
              <a:t>The questions on the slide act as overall prompts, not every question needs to be answered for every section.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1756438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3284814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In the opening scenes </a:t>
            </a:r>
            <a:r>
              <a:rPr lang="en-AU" b="0" err="1"/>
              <a:t>Jhindu</a:t>
            </a:r>
            <a:r>
              <a:rPr lang="en-AU" b="0"/>
              <a:t>-Pedro Lawrie plays the role of Uncle Bunyip. ‘</a:t>
            </a:r>
            <a:r>
              <a:rPr lang="en-AU" sz="1800" b="0" i="0" u="none" strike="noStrike">
                <a:solidFill>
                  <a:srgbClr val="000000"/>
                </a:solidFill>
                <a:effectLst/>
                <a:latin typeface="Arial" panose="020B0604020202020204" pitchFamily="34" charset="0"/>
              </a:rPr>
              <a:t>That Uncle who knows all the knowledge, and will pass that knowledge on, only when he knows that you are listening and paying attention. Otherwise he is acting like the crazy uncle in the community, that everyone knows.’ At the end of the Uncle Bunyip scene he sings in Language and brings the song into the space. Throughout the work he is the Songman.</a:t>
            </a:r>
            <a:br>
              <a:rPr lang="en-AU" sz="1800" b="0" i="0" u="none" strike="noStrike">
                <a:solidFill>
                  <a:srgbClr val="000000"/>
                </a:solidFill>
                <a:effectLst/>
                <a:latin typeface="Arial" panose="020B0604020202020204" pitchFamily="34" charset="0"/>
              </a:rPr>
            </a:br>
            <a:br>
              <a:rPr lang="en-AU" sz="1800" b="0" i="0" u="none" strike="noStrike">
                <a:solidFill>
                  <a:srgbClr val="000000"/>
                </a:solidFill>
                <a:effectLst/>
                <a:latin typeface="Arial" panose="020B0604020202020204" pitchFamily="34" charset="0"/>
              </a:rPr>
            </a:b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2557047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1909755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85152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4D6-1554-26B7-97A5-9D9A53A53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EAB8A-71E5-1D1E-E38B-BFF1CB267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3D15A-DFA6-AD52-DAE3-9E3DFE8FEB9F}"/>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A585A3CF-B27F-36A6-8266-EDA6FF9A2966}"/>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24067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to teachers</a:t>
            </a:r>
          </a:p>
          <a:p>
            <a:endParaRPr lang="en-AU" b="1"/>
          </a:p>
          <a:p>
            <a:r>
              <a:rPr lang="en-AU" b="0"/>
              <a:t>This samples provided on this slide are a starting point and not meant to be an exhaustive list.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3446530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0"/>
          </a:p>
          <a:p>
            <a:r>
              <a:rPr lang="en-AU" b="0"/>
              <a:t>The r</a:t>
            </a:r>
            <a:r>
              <a:rPr lang="en-AU"/>
              <a:t>ed/orange/green traffic light colours are used to indicate as a students adds more information and move down the scaffold, the quality of the example improves. </a:t>
            </a:r>
          </a:p>
          <a:p>
            <a:endParaRPr lang="en-AU"/>
          </a:p>
          <a:p>
            <a:r>
              <a:rPr lang="en-AU"/>
              <a:t>In the previous activity students focused on describing the ‘what’ and ‘how’ of the use of the elements of dance. Now they need to add the layer of ‘why’.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2688399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br>
              <a:rPr lang="en-AU" b="1"/>
            </a:br>
            <a:r>
              <a:rPr lang="en-AU" b="0"/>
              <a:t>Press play button to access video.</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3074148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pPr lvl="0"/>
            <a:r>
              <a:rPr lang="en-AU"/>
              <a:t>Access the video to learn movement with permission from the choreographer. </a:t>
            </a:r>
            <a:r>
              <a:rPr lang="en-AU" sz="1600" kern="1200">
                <a:solidFill>
                  <a:schemeClr val="tx1"/>
                </a:solidFill>
                <a:effectLst/>
                <a:latin typeface="Arial" panose="020B0604020202020204" pitchFamily="34" charset="0"/>
                <a:ea typeface="+mn-ea"/>
                <a:cs typeface="Arial" panose="020B0604020202020204" pitchFamily="34" charset="0"/>
              </a:rPr>
              <a:t>Reinforce the importance of Cultural Protocols for learning Aboriginal movement and that learning this section of the choreography is only possible as permission has been given by Kelly himself. </a:t>
            </a:r>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4059053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2591221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Artistic context prompt questions:</a:t>
            </a:r>
          </a:p>
          <a:p>
            <a:endParaRPr lang="en-AU" b="1"/>
          </a:p>
          <a:p>
            <a:pPr marL="285750" indent="-285750" algn="l">
              <a:lnSpc>
                <a:spcPct val="150000"/>
              </a:lnSpc>
              <a:buFont typeface="Arial" panose="020B0604020202020204" pitchFamily="34" charset="0"/>
              <a:buChar char="•"/>
            </a:pPr>
            <a:r>
              <a:rPr lang="en-US" sz="1600"/>
              <a:t>How does the choice of dancers support the communication of the intent?</a:t>
            </a:r>
          </a:p>
          <a:p>
            <a:pPr marL="285750" indent="-285750" algn="l">
              <a:lnSpc>
                <a:spcPct val="150000"/>
              </a:lnSpc>
              <a:buFont typeface="Arial" panose="020B0604020202020204" pitchFamily="34" charset="0"/>
              <a:buChar char="•"/>
            </a:pPr>
            <a:r>
              <a:rPr lang="en-US" sz="1600"/>
              <a:t>In what ways does the dancer’s use of the elements of dance reflect the choreographer’s intent?</a:t>
            </a:r>
          </a:p>
          <a:p>
            <a:pPr marL="285750" indent="-285750" algn="l">
              <a:lnSpc>
                <a:spcPct val="150000"/>
              </a:lnSpc>
              <a:buFont typeface="Arial" panose="020B0604020202020204" pitchFamily="34" charset="0"/>
              <a:buChar char="•"/>
            </a:pPr>
            <a:endParaRPr lang="en-US" sz="1600"/>
          </a:p>
          <a:p>
            <a:pPr marL="0" indent="0" algn="l">
              <a:lnSpc>
                <a:spcPct val="150000"/>
              </a:lnSpc>
              <a:buFont typeface="Arial" panose="020B0604020202020204" pitchFamily="34" charset="0"/>
              <a:buNone/>
            </a:pPr>
            <a:r>
              <a:rPr lang="en-US" sz="1600"/>
              <a:t>Cultural context prompt questions:</a:t>
            </a:r>
          </a:p>
          <a:p>
            <a:pPr marL="0" indent="0" algn="l">
              <a:lnSpc>
                <a:spcPct val="150000"/>
              </a:lnSpc>
              <a:buFont typeface="Arial" panose="020B0604020202020204" pitchFamily="34" charset="0"/>
              <a:buNone/>
            </a:pPr>
            <a:endParaRPr lang="en-US" sz="1600"/>
          </a:p>
          <a:p>
            <a:pPr marL="285750" indent="-285750" algn="l">
              <a:lnSpc>
                <a:spcPct val="150000"/>
              </a:lnSpc>
              <a:buFont typeface="Arial" panose="020B0604020202020204" pitchFamily="34" charset="0"/>
              <a:buChar char="•"/>
            </a:pPr>
            <a:r>
              <a:rPr lang="en-US" sz="1600"/>
              <a:t>How could the dancer’s movements connect to Aboriginal and Torres Strait Islander ways of knowing and why is this important to the cultural context of this work?</a:t>
            </a:r>
          </a:p>
          <a:p>
            <a:pPr marL="285750" indent="-285750" algn="l">
              <a:lnSpc>
                <a:spcPct val="150000"/>
              </a:lnSpc>
              <a:buFont typeface="Arial" panose="020B0604020202020204" pitchFamily="34" charset="0"/>
              <a:buChar char="•"/>
            </a:pPr>
            <a:r>
              <a:rPr lang="en-US" sz="1600"/>
              <a:t>How does the dancer embody cultural themes through their movement?</a:t>
            </a:r>
          </a:p>
          <a:p>
            <a:pPr marL="285750" indent="-285750" algn="l">
              <a:lnSpc>
                <a:spcPct val="150000"/>
              </a:lnSpc>
              <a:buFont typeface="Arial" panose="020B0604020202020204" pitchFamily="34" charset="0"/>
              <a:buChar char="•"/>
            </a:pPr>
            <a:r>
              <a:rPr lang="en-US" sz="1600"/>
              <a:t>Why is it important for female dancers to perform this movement?</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2464331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D5184-31AD-2E9E-D9A5-21EAEF6D6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B4409-3034-6FFB-1395-44BF3DF41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1F650-CEBA-795B-A2FE-54BFF47C76C9}"/>
              </a:ext>
            </a:extLst>
          </p:cNvPr>
          <p:cNvSpPr>
            <a:spLocks noGrp="1"/>
          </p:cNvSpPr>
          <p:nvPr>
            <p:ph type="body" idx="1"/>
          </p:nvPr>
        </p:nvSpPr>
        <p:spPr/>
        <p:txBody>
          <a:bodyPr/>
          <a:lstStyle/>
          <a:p>
            <a:endParaRPr lang="en-AU" b="0"/>
          </a:p>
        </p:txBody>
      </p:sp>
      <p:sp>
        <p:nvSpPr>
          <p:cNvPr id="4" name="Slide Number Placeholder 3">
            <a:extLst>
              <a:ext uri="{FF2B5EF4-FFF2-40B4-BE49-F238E27FC236}">
                <a16:creationId xmlns:a16="http://schemas.microsoft.com/office/drawing/2014/main" id="{CBB14CDC-A9A9-AE11-E0BC-6C74CC7A4DFE}"/>
              </a:ext>
            </a:extLst>
          </p:cNvPr>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2698964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Tier 3 – new subject specific words that we learn about in different subjects. </a:t>
            </a:r>
          </a:p>
          <a:p>
            <a:r>
              <a:rPr lang="en-AU"/>
              <a:t>Tier 2 – words that we hear and may need to consider using in our writing and discussions when using our new tier 3 words. These words are used across subjects. Where else do we hear the word narrative? </a:t>
            </a:r>
          </a:p>
          <a:p>
            <a:r>
              <a:rPr lang="en-AU"/>
              <a:t>Tier 1 – our common everyday words that we often use when speaking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2559204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 to teachers:</a:t>
            </a:r>
          </a:p>
          <a:p>
            <a:endParaRPr lang="en-US" b="0"/>
          </a:p>
          <a:p>
            <a:r>
              <a:rPr lang="en-US" b="0"/>
              <a:t>Read and discuss the dialogue Benjin’s Storyteller character speaks during the transition from the first chapter into the second, Treaty.</a:t>
            </a:r>
          </a:p>
          <a:p>
            <a:r>
              <a:rPr lang="en-US" b="0"/>
              <a:t>Access 15:00 – 18:33 Lore/Welcome from the Storyteller. </a:t>
            </a:r>
          </a:p>
          <a:p>
            <a:endParaRPr lang="en-US" b="0"/>
          </a:p>
        </p:txBody>
      </p:sp>
      <p:sp>
        <p:nvSpPr>
          <p:cNvPr id="4" name="Slide Number Placeholder 3"/>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1679352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7CF1E-1900-F910-CD3A-E5F97EFD0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A2EAC-0110-2A46-087A-459286372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44DCF-79B2-F100-177F-55358562F28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D5B2AD2-2851-3780-DA0F-2A3C159F4AFC}"/>
              </a:ext>
            </a:extLst>
          </p:cNvPr>
          <p:cNvSpPr>
            <a:spLocks noGrp="1"/>
          </p:cNvSpPr>
          <p:nvPr>
            <p:ph type="sldNum" sz="quarter" idx="5"/>
          </p:nvPr>
        </p:nvSpPr>
        <p:spPr/>
        <p:txBody>
          <a:bodyPr/>
          <a:lstStyle/>
          <a:p>
            <a:fld id="{B07158C4-A119-4B78-9DE8-A50001BC31DC}" type="slidenum">
              <a:rPr lang="en-AU" smtClean="0"/>
              <a:pPr/>
              <a:t>63</a:t>
            </a:fld>
            <a:endParaRPr lang="en-AU"/>
          </a:p>
        </p:txBody>
      </p:sp>
    </p:spTree>
    <p:extLst>
      <p:ext uri="{BB962C8B-B14F-4D97-AF65-F5344CB8AC3E}">
        <p14:creationId xmlns:p14="http://schemas.microsoft.com/office/powerpoint/2010/main" val="261049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7f84859cc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b="1"/>
              <a:t>Teacher notes:</a:t>
            </a:r>
          </a:p>
          <a:p>
            <a:pPr marL="0" lvl="0" indent="0" algn="l" rtl="0">
              <a:spcBef>
                <a:spcPts val="0"/>
              </a:spcBef>
              <a:spcAft>
                <a:spcPts val="0"/>
              </a:spcAft>
              <a:buNone/>
            </a:pPr>
            <a:br>
              <a:rPr lang="en-AU"/>
            </a:br>
            <a:r>
              <a:rPr lang="en-AU"/>
              <a:t>Possible responses include:</a:t>
            </a:r>
          </a:p>
          <a:p>
            <a:pPr marL="0" lvl="0" indent="0" algn="l" rtl="0">
              <a:spcBef>
                <a:spcPts val="0"/>
              </a:spcBef>
              <a:spcAft>
                <a:spcPts val="0"/>
              </a:spcAft>
              <a:buNone/>
            </a:pPr>
            <a:endParaRPr lang="en-AU"/>
          </a:p>
          <a:p>
            <a:pPr marL="342900" lvl="0" indent="-34290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writing about dance works</a:t>
            </a:r>
          </a:p>
          <a:p>
            <a:pPr marL="342900" lvl="0" indent="-34290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using descriptive language</a:t>
            </a:r>
          </a:p>
          <a:p>
            <a:pPr marL="342900" lvl="0" indent="-34290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the roles and responsibilities of the viewer </a:t>
            </a:r>
          </a:p>
          <a:p>
            <a:pPr marL="342900" lvl="0" indent="-34290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describing, analysing and making informed judgements about dance works</a:t>
            </a:r>
          </a:p>
          <a:p>
            <a:pPr marL="342900" lvl="0" indent="-34290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using knowledge from performance and composition to analyse dance works</a:t>
            </a:r>
          </a:p>
          <a:p>
            <a:pPr marL="342900" lvl="0" indent="-342900">
              <a:lnSpc>
                <a:spcPct val="150000"/>
              </a:lnSpc>
              <a:spcBef>
                <a:spcPts val="1200"/>
              </a:spcBef>
              <a:spcAft>
                <a:spcPts val="600"/>
              </a:spcAft>
              <a:buFont typeface="Arial" panose="020B0604020202020204" pitchFamily="34" charset="0"/>
              <a:buChar char="•"/>
            </a:pPr>
            <a:r>
              <a:rPr lang="en-AU" sz="1800">
                <a:effectLst/>
                <a:latin typeface="Arial" panose="020B0604020202020204" pitchFamily="34" charset="0"/>
                <a:ea typeface="Calibri" panose="020F0502020204030204" pitchFamily="34" charset="0"/>
                <a:cs typeface="Times New Roman" panose="02020603050405020304" pitchFamily="18" charset="0"/>
              </a:rPr>
              <a:t>using understanding of artistic, cultural, social and personal contexts to inform dance analysis</a:t>
            </a:r>
          </a:p>
          <a:p>
            <a:pPr marL="0" lvl="0" indent="0" algn="l" rtl="0">
              <a:spcBef>
                <a:spcPts val="0"/>
              </a:spcBef>
              <a:spcAft>
                <a:spcPts val="0"/>
              </a:spcAft>
              <a:buNone/>
            </a:pPr>
            <a:endParaRPr/>
          </a:p>
        </p:txBody>
      </p:sp>
      <p:sp>
        <p:nvSpPr>
          <p:cNvPr id="112" name="Google Shape;112;g17f84859cc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E2C3E-D71E-6AAA-F412-C9FD09A3D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9C70E-8E53-D791-A296-1A54FCA09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0A1D8-1067-82EE-F0FD-3F77C8CC8243}"/>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028657CB-3531-C0B8-8002-6A281607F7D1}"/>
              </a:ext>
            </a:extLst>
          </p:cNvPr>
          <p:cNvSpPr>
            <a:spLocks noGrp="1"/>
          </p:cNvSpPr>
          <p:nvPr>
            <p:ph type="sldNum" sz="quarter" idx="5"/>
          </p:nvPr>
        </p:nvSpPr>
        <p:spPr/>
        <p:txBody>
          <a:bodyPr/>
          <a:lstStyle/>
          <a:p>
            <a:fld id="{D09C5488-DD16-4714-9519-7BE21BA11D4E}" type="slidenum">
              <a:rPr lang="en-AU" smtClean="0"/>
              <a:t>64</a:t>
            </a:fld>
            <a:endParaRPr lang="en-AU"/>
          </a:p>
        </p:txBody>
      </p:sp>
    </p:spTree>
    <p:extLst>
      <p:ext uri="{BB962C8B-B14F-4D97-AF65-F5344CB8AC3E}">
        <p14:creationId xmlns:p14="http://schemas.microsoft.com/office/powerpoint/2010/main" val="30117436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90E9D-8ABE-FCF2-4B7B-B7EF4442E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FFE67-6764-A406-0F06-5FDB24097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B46ED-BA2F-6BD1-E347-94B0F15788A8}"/>
              </a:ext>
            </a:extLst>
          </p:cNvPr>
          <p:cNvSpPr>
            <a:spLocks noGrp="1"/>
          </p:cNvSpPr>
          <p:nvPr>
            <p:ph type="body" idx="1"/>
          </p:nvPr>
        </p:nvSpPr>
        <p:spPr/>
        <p:txBody>
          <a:bodyPr/>
          <a:lstStyle/>
          <a:p>
            <a:r>
              <a:rPr lang="en-AU" b="1"/>
              <a:t>Note to teachers:</a:t>
            </a:r>
          </a:p>
          <a:p>
            <a:r>
              <a:rPr lang="en-AU" b="0"/>
              <a:t>Press the play button to access video.</a:t>
            </a:r>
          </a:p>
          <a:p>
            <a:endParaRPr lang="en-AU" b="1"/>
          </a:p>
          <a:p>
            <a:r>
              <a:rPr lang="en-AU"/>
              <a:t>Sample answers for word bank:</a:t>
            </a:r>
          </a:p>
          <a:p>
            <a:r>
              <a:rPr lang="en-AU"/>
              <a:t>Treaty, journey, bringing back, revitalisation, culture, mother tongue, rhythm, family, layered sounds, lose, hear, noise, culture, language, buried, English, rebuild, place, songs, stories, looking after land and waterways, environment, look after, respect, strong, proud, unique, Australia, identity.</a:t>
            </a:r>
          </a:p>
          <a:p>
            <a:endParaRPr lang="en-AU"/>
          </a:p>
          <a:p>
            <a:r>
              <a:rPr lang="en-AU"/>
              <a:t>Revisit the Karul Projects Treaty document with students before and during watching and analysing this chapter of the work. </a:t>
            </a:r>
          </a:p>
        </p:txBody>
      </p:sp>
      <p:sp>
        <p:nvSpPr>
          <p:cNvPr id="4" name="Slide Number Placeholder 3">
            <a:extLst>
              <a:ext uri="{FF2B5EF4-FFF2-40B4-BE49-F238E27FC236}">
                <a16:creationId xmlns:a16="http://schemas.microsoft.com/office/drawing/2014/main" id="{D6BF57D5-24B1-66FC-9104-4C896801EE09}"/>
              </a:ext>
            </a:extLst>
          </p:cNvPr>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106572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0" u="none" strike="noStrike">
                <a:solidFill>
                  <a:srgbClr val="000000"/>
                </a:solidFill>
                <a:effectLst/>
                <a:latin typeface="Arial" panose="020B0604020202020204" pitchFamily="34" charset="0"/>
              </a:rPr>
              <a:t>Note to teachers:</a:t>
            </a:r>
          </a:p>
          <a:p>
            <a:endParaRPr lang="en-AU" sz="1800" b="0" i="0" u="none" strike="noStrike">
              <a:solidFill>
                <a:srgbClr val="000000"/>
              </a:solidFill>
              <a:effectLst/>
              <a:latin typeface="Arial" panose="020B0604020202020204" pitchFamily="34" charset="0"/>
            </a:endParaRPr>
          </a:p>
          <a:p>
            <a:r>
              <a:rPr lang="en-AU" sz="1800" b="0" i="0" u="none" strike="noStrike">
                <a:solidFill>
                  <a:srgbClr val="000000"/>
                </a:solidFill>
                <a:effectLst/>
                <a:latin typeface="Arial" panose="020B0604020202020204" pitchFamily="34" charset="0"/>
              </a:rPr>
              <a:t>Possible responses could include:</a:t>
            </a:r>
          </a:p>
          <a:p>
            <a:pPr marL="285750" indent="-285750">
              <a:buFont typeface="Arial" panose="020B0604020202020204" pitchFamily="34" charset="0"/>
              <a:buChar char="•"/>
            </a:pPr>
            <a:r>
              <a:rPr lang="en-AU" sz="1800" b="0" i="0" u="none" strike="noStrike">
                <a:solidFill>
                  <a:srgbClr val="000000"/>
                </a:solidFill>
                <a:effectLst/>
                <a:latin typeface="Arial" panose="020B0604020202020204" pitchFamily="34" charset="0"/>
              </a:rPr>
              <a:t>Spoken numbers of text by cast is a representation of the number of Indigenous Voices in Parliament. (Note* numbers correct as of 2023 when this performance was filmed).</a:t>
            </a:r>
          </a:p>
          <a:p>
            <a:pPr marL="285750" indent="-285750">
              <a:buFont typeface="Arial" panose="020B0604020202020204" pitchFamily="34" charset="0"/>
              <a:buChar char="•"/>
            </a:pPr>
            <a:r>
              <a:rPr lang="en-AU" sz="1800" b="0" i="0" u="none" strike="noStrike">
                <a:solidFill>
                  <a:srgbClr val="000000"/>
                </a:solidFill>
                <a:effectLst/>
                <a:latin typeface="Arial" panose="020B0604020202020204" pitchFamily="34" charset="0"/>
              </a:rPr>
              <a:t>Physical power of the performers 'voice' and physicality.</a:t>
            </a:r>
          </a:p>
          <a:p>
            <a:pPr marL="285750" indent="-285750">
              <a:buFont typeface="Arial" panose="020B0604020202020204" pitchFamily="34" charset="0"/>
              <a:buChar char="•"/>
            </a:pPr>
            <a:r>
              <a:rPr lang="en-AU" sz="1800" b="0" i="0" u="none" strike="noStrike">
                <a:solidFill>
                  <a:srgbClr val="000000"/>
                </a:solidFill>
                <a:effectLst/>
                <a:latin typeface="Arial" panose="020B0604020202020204" pitchFamily="34" charset="0"/>
              </a:rPr>
              <a:t>Use of breath - the idea was to make the sound of white noise - to be disgusting, we (Aboriginal people) can't just be listened to, we are always just going to keep going, we are going again, faster and harder to be heard to have our voice heard.</a:t>
            </a:r>
          </a:p>
          <a:p>
            <a:pPr marL="285750" indent="-285750">
              <a:buFont typeface="Arial" panose="020B0604020202020204" pitchFamily="34" charset="0"/>
              <a:buChar char="•"/>
            </a:pPr>
            <a:r>
              <a:rPr lang="en-AU" sz="1800" b="0" i="0" u="none" strike="noStrike">
                <a:solidFill>
                  <a:srgbClr val="000000"/>
                </a:solidFill>
                <a:effectLst/>
                <a:latin typeface="Arial" panose="020B0604020202020204" pitchFamily="34" charset="0"/>
              </a:rPr>
              <a:t>White Noise group choreography, with frenetic drumming.</a:t>
            </a:r>
            <a:r>
              <a:rPr lang="en-AU"/>
              <a:t> </a:t>
            </a:r>
          </a:p>
          <a:p>
            <a:endParaRPr lang="en-AU" sz="1800" b="0" i="0" u="none" strike="noStrike">
              <a:solidFill>
                <a:srgbClr val="000000"/>
              </a:solidFill>
              <a:effectLst/>
              <a:latin typeface="Arial" panose="020B0604020202020204" pitchFamily="34" charset="0"/>
            </a:endParaRPr>
          </a:p>
          <a:p>
            <a:br>
              <a:rPr lang="en-AU" sz="1800" b="0" i="0" u="none" strike="noStrike">
                <a:solidFill>
                  <a:srgbClr val="000000"/>
                </a:solidFill>
                <a:effectLst/>
                <a:latin typeface="Arial" panose="020B0604020202020204" pitchFamily="34" charset="0"/>
              </a:rPr>
            </a:br>
            <a:br>
              <a:rPr lang="en-AU" sz="1800" b="0" i="0" u="none" strike="noStrike">
                <a:solidFill>
                  <a:srgbClr val="000000"/>
                </a:solidFill>
                <a:effectLst/>
                <a:latin typeface="Arial" panose="020B0604020202020204" pitchFamily="34" charset="0"/>
              </a:rPr>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66</a:t>
            </a:fld>
            <a:endParaRPr lang="en-AU"/>
          </a:p>
        </p:txBody>
      </p:sp>
    </p:spTree>
    <p:extLst>
      <p:ext uri="{BB962C8B-B14F-4D97-AF65-F5344CB8AC3E}">
        <p14:creationId xmlns:p14="http://schemas.microsoft.com/office/powerpoint/2010/main" val="1320525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 to teachers:</a:t>
            </a:r>
          </a:p>
          <a:p>
            <a:r>
              <a:rPr lang="en-AU" b="0"/>
              <a:t>This sample paragraph can be used to model the PEEL scaffold, using an example from a section of the work they are already familiar with.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2705154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is animated.</a:t>
            </a:r>
          </a:p>
          <a:p>
            <a:endParaRPr lang="en-AU"/>
          </a:p>
          <a:p>
            <a:r>
              <a:rPr lang="en-AU" b="1"/>
              <a:t>Note to teachers:</a:t>
            </a:r>
          </a:p>
          <a:p>
            <a:r>
              <a:rPr lang="en-AU" b="0"/>
              <a:t>Ask students to brainstorm their own words for verbs before revealing the examples. Follow this process for adverbs and adjectives. Click to reveal the list of examples.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74</a:t>
            </a:fld>
            <a:endParaRPr lang="en-AU"/>
          </a:p>
        </p:txBody>
      </p:sp>
    </p:spTree>
    <p:extLst>
      <p:ext uri="{BB962C8B-B14F-4D97-AF65-F5344CB8AC3E}">
        <p14:creationId xmlns:p14="http://schemas.microsoft.com/office/powerpoint/2010/main" val="3129004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b="0" i="0" u="none" strike="noStrike">
              <a:solidFill>
                <a:srgbClr val="000000"/>
              </a:solidFill>
              <a:effectLst/>
              <a:latin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12976043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3A11-8054-7BD6-8811-197685985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88742-1EB7-A2BE-46DF-0EED679D0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1E04F-57D4-CC31-7BBA-F144E2ADCF9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i="0" u="none" strike="noStrike">
                <a:solidFill>
                  <a:srgbClr val="000000"/>
                </a:solidFill>
                <a:effectLst/>
                <a:latin typeface="Arial" panose="020B0604020202020204" pitchFamily="34" charset="0"/>
              </a:rPr>
              <a:t>This slide is animated. Click to reveal the NESA glossary definition for motif. </a:t>
            </a:r>
            <a:br>
              <a:rPr lang="en-AU" sz="1800" b="0" i="0" u="none" strike="noStrike">
                <a:solidFill>
                  <a:srgbClr val="000000"/>
                </a:solidFill>
                <a:effectLst/>
                <a:latin typeface="Arial" panose="020B0604020202020204" pitchFamily="34" charset="0"/>
              </a:rPr>
            </a:br>
            <a:br>
              <a:rPr lang="en-AU" sz="1800" b="0" i="0" u="none" strike="noStrike">
                <a:solidFill>
                  <a:srgbClr val="000000"/>
                </a:solidFill>
                <a:effectLst/>
                <a:latin typeface="Arial" panose="020B0604020202020204" pitchFamily="34" charset="0"/>
              </a:rPr>
            </a:br>
            <a:r>
              <a:rPr lang="en-AU" sz="1600" kern="1200">
                <a:solidFill>
                  <a:schemeClr val="tx1"/>
                </a:solidFill>
                <a:effectLst/>
                <a:latin typeface="Arial" panose="020B0604020202020204" pitchFamily="34" charset="0"/>
                <a:ea typeface="+mn-ea"/>
                <a:cs typeface="Arial" panose="020B0604020202020204" pitchFamily="34" charset="0"/>
              </a:rPr>
              <a:t>Guide students to draw on the examples of verbs, adverbs and adjectives when writing their responses.</a:t>
            </a:r>
          </a:p>
          <a:p>
            <a:endParaRPr lang="en-AU" sz="1800" b="0" i="0" u="none" strike="noStrike">
              <a:solidFill>
                <a:srgbClr val="000000"/>
              </a:solidFill>
              <a:effectLst/>
              <a:latin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BE7739D-E39E-4FEE-12A2-4E219B5B10E9}"/>
              </a:ext>
            </a:extLst>
          </p:cNvPr>
          <p:cNvSpPr>
            <a:spLocks noGrp="1"/>
          </p:cNvSpPr>
          <p:nvPr>
            <p:ph type="sldNum" sz="quarter" idx="5"/>
          </p:nvPr>
        </p:nvSpPr>
        <p:spPr/>
        <p:txBody>
          <a:bodyPr/>
          <a:lstStyle/>
          <a:p>
            <a:fld id="{B07158C4-A119-4B78-9DE8-A50001BC31DC}" type="slidenum">
              <a:rPr lang="en-AU" smtClean="0"/>
              <a:pPr/>
              <a:t>76</a:t>
            </a:fld>
            <a:endParaRPr lang="en-AU"/>
          </a:p>
        </p:txBody>
      </p:sp>
    </p:spTree>
    <p:extLst>
      <p:ext uri="{BB962C8B-B14F-4D97-AF65-F5344CB8AC3E}">
        <p14:creationId xmlns:p14="http://schemas.microsoft.com/office/powerpoint/2010/main" val="38345240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is animated. Click to reveal possible answers.</a:t>
            </a:r>
          </a:p>
        </p:txBody>
      </p:sp>
      <p:sp>
        <p:nvSpPr>
          <p:cNvPr id="4" name="Slide Number Placeholder 3"/>
          <p:cNvSpPr>
            <a:spLocks noGrp="1"/>
          </p:cNvSpPr>
          <p:nvPr>
            <p:ph type="sldNum" sz="quarter" idx="5"/>
          </p:nvPr>
        </p:nvSpPr>
        <p:spPr/>
        <p:txBody>
          <a:bodyPr/>
          <a:lstStyle/>
          <a:p>
            <a:fld id="{B07158C4-A119-4B78-9DE8-A50001BC31DC}" type="slidenum">
              <a:rPr lang="en-AU" smtClean="0"/>
              <a:pPr/>
              <a:t>78</a:t>
            </a:fld>
            <a:endParaRPr lang="en-AU"/>
          </a:p>
        </p:txBody>
      </p:sp>
    </p:spTree>
    <p:extLst>
      <p:ext uri="{BB962C8B-B14F-4D97-AF65-F5344CB8AC3E}">
        <p14:creationId xmlns:p14="http://schemas.microsoft.com/office/powerpoint/2010/main" val="3897617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B698-59DF-43DB-5F92-0DB9A0111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DB3B8-814D-B705-1CFF-44ACCA12B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042DE-6E01-248C-1637-FE17540B8811}"/>
              </a:ext>
            </a:extLst>
          </p:cNvPr>
          <p:cNvSpPr>
            <a:spLocks noGrp="1"/>
          </p:cNvSpPr>
          <p:nvPr>
            <p:ph type="body" idx="1"/>
          </p:nvPr>
        </p:nvSpPr>
        <p:spPr/>
        <p:txBody>
          <a:bodyPr/>
          <a:lstStyle/>
          <a:p>
            <a:r>
              <a:rPr lang="en-AU"/>
              <a:t>This slide is animated. Click to reveal possible answers.</a:t>
            </a:r>
          </a:p>
        </p:txBody>
      </p:sp>
      <p:sp>
        <p:nvSpPr>
          <p:cNvPr id="4" name="Slide Number Placeholder 3">
            <a:extLst>
              <a:ext uri="{FF2B5EF4-FFF2-40B4-BE49-F238E27FC236}">
                <a16:creationId xmlns:a16="http://schemas.microsoft.com/office/drawing/2014/main" id="{8CD4F9A9-C30C-A945-440F-23171AB4834C}"/>
              </a:ext>
            </a:extLst>
          </p:cNvPr>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2108500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8464F-F564-52E1-D34A-BFEE8549A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0DFDC-ED70-3AD3-51D7-7F8200053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34B2C-E88B-2EBE-8A9C-986E41C02209}"/>
              </a:ext>
            </a:extLst>
          </p:cNvPr>
          <p:cNvSpPr>
            <a:spLocks noGrp="1"/>
          </p:cNvSpPr>
          <p:nvPr>
            <p:ph type="body" idx="1"/>
          </p:nvPr>
        </p:nvSpPr>
        <p:spPr/>
        <p:txBody>
          <a:bodyPr/>
          <a:lstStyle/>
          <a:p>
            <a:r>
              <a:rPr lang="en-AU"/>
              <a:t>This slide is animated. Click to reveal possible answers.</a:t>
            </a:r>
          </a:p>
        </p:txBody>
      </p:sp>
      <p:sp>
        <p:nvSpPr>
          <p:cNvPr id="4" name="Slide Number Placeholder 3">
            <a:extLst>
              <a:ext uri="{FF2B5EF4-FFF2-40B4-BE49-F238E27FC236}">
                <a16:creationId xmlns:a16="http://schemas.microsoft.com/office/drawing/2014/main" id="{C5C6ABD3-4CDA-5803-6542-E202C8CE4A40}"/>
              </a:ext>
            </a:extLst>
          </p:cNvPr>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55394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6639718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81</a:t>
            </a:fld>
            <a:endParaRPr lang="en-AU"/>
          </a:p>
        </p:txBody>
      </p:sp>
    </p:spTree>
    <p:extLst>
      <p:ext uri="{BB962C8B-B14F-4D97-AF65-F5344CB8AC3E}">
        <p14:creationId xmlns:p14="http://schemas.microsoft.com/office/powerpoint/2010/main" val="3148820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to teacher:</a:t>
            </a:r>
          </a:p>
          <a:p>
            <a:endParaRPr lang="en-AU" b="1"/>
          </a:p>
          <a:p>
            <a:r>
              <a:rPr lang="en-AU" b="0"/>
              <a:t>For question 4 – it is suggested to use either Constitution/White Noise or Power to demonstrate contrast.</a:t>
            </a:r>
          </a:p>
          <a:p>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82</a:t>
            </a:fld>
            <a:endParaRPr lang="en-AU"/>
          </a:p>
        </p:txBody>
      </p:sp>
    </p:spTree>
    <p:extLst>
      <p:ext uri="{BB962C8B-B14F-4D97-AF65-F5344CB8AC3E}">
        <p14:creationId xmlns:p14="http://schemas.microsoft.com/office/powerpoint/2010/main" val="31413504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3ED56-D216-B843-DBE3-72A1E1EB6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7205E-1872-63D3-4156-B2785EBA1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40439-35E7-75D4-7E95-E56D2A8DB56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C997EAE-FA72-CEB2-905A-E7B62C5620D4}"/>
              </a:ext>
            </a:extLst>
          </p:cNvPr>
          <p:cNvSpPr>
            <a:spLocks noGrp="1"/>
          </p:cNvSpPr>
          <p:nvPr>
            <p:ph type="sldNum" sz="quarter" idx="5"/>
          </p:nvPr>
        </p:nvSpPr>
        <p:spPr/>
        <p:txBody>
          <a:bodyPr/>
          <a:lstStyle/>
          <a:p>
            <a:fld id="{B07158C4-A119-4B78-9DE8-A50001BC31DC}" type="slidenum">
              <a:rPr lang="en-AU" smtClean="0"/>
              <a:pPr/>
              <a:t>83</a:t>
            </a:fld>
            <a:endParaRPr lang="en-AU"/>
          </a:p>
        </p:txBody>
      </p:sp>
    </p:spTree>
    <p:extLst>
      <p:ext uri="{BB962C8B-B14F-4D97-AF65-F5344CB8AC3E}">
        <p14:creationId xmlns:p14="http://schemas.microsoft.com/office/powerpoint/2010/main" val="3148912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8EB37-F45E-DB24-038A-2FDB36E7E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FB44A-59B4-8062-523C-53C9EAE9A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6F580-49B9-DED8-0C96-C8629DBCF58E}"/>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C1806DF1-6B46-62FE-ACCB-8E4204971E72}"/>
              </a:ext>
            </a:extLst>
          </p:cNvPr>
          <p:cNvSpPr>
            <a:spLocks noGrp="1"/>
          </p:cNvSpPr>
          <p:nvPr>
            <p:ph type="sldNum" sz="quarter" idx="5"/>
          </p:nvPr>
        </p:nvSpPr>
        <p:spPr/>
        <p:txBody>
          <a:bodyPr/>
          <a:lstStyle/>
          <a:p>
            <a:fld id="{D09C5488-DD16-4714-9519-7BE21BA11D4E}" type="slidenum">
              <a:rPr lang="en-AU" smtClean="0"/>
              <a:t>84</a:t>
            </a:fld>
            <a:endParaRPr lang="en-AU"/>
          </a:p>
        </p:txBody>
      </p:sp>
    </p:spTree>
    <p:extLst>
      <p:ext uri="{BB962C8B-B14F-4D97-AF65-F5344CB8AC3E}">
        <p14:creationId xmlns:p14="http://schemas.microsoft.com/office/powerpoint/2010/main" val="17577754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1EE9E-D03A-551C-737B-2633EA18B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5EDEE-ECE0-148D-9FD1-D6D62D0C9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C0EA6-26F4-62BC-790B-D1BA2BDBBB1C}"/>
              </a:ext>
            </a:extLst>
          </p:cNvPr>
          <p:cNvSpPr>
            <a:spLocks noGrp="1"/>
          </p:cNvSpPr>
          <p:nvPr>
            <p:ph type="body" idx="1"/>
          </p:nvPr>
        </p:nvSpPr>
        <p:spPr/>
        <p:txBody>
          <a:bodyPr/>
          <a:lstStyle/>
          <a:p>
            <a:r>
              <a:rPr lang="en-AU" b="1"/>
              <a:t>Notes to teachers:</a:t>
            </a:r>
          </a:p>
          <a:p>
            <a:r>
              <a:rPr lang="en-AU"/>
              <a:t>Sample answers for word bank:</a:t>
            </a:r>
          </a:p>
          <a:p>
            <a:r>
              <a:rPr lang="en-AU"/>
              <a:t>Connected, hold story, protest, voices, heard, fighting, never silent, sound, calling, treaty, still.</a:t>
            </a:r>
          </a:p>
        </p:txBody>
      </p:sp>
      <p:sp>
        <p:nvSpPr>
          <p:cNvPr id="4" name="Slide Number Placeholder 3">
            <a:extLst>
              <a:ext uri="{FF2B5EF4-FFF2-40B4-BE49-F238E27FC236}">
                <a16:creationId xmlns:a16="http://schemas.microsoft.com/office/drawing/2014/main" id="{F4BEFF1D-3313-F654-238F-4255C104863F}"/>
              </a:ext>
            </a:extLst>
          </p:cNvPr>
          <p:cNvSpPr>
            <a:spLocks noGrp="1"/>
          </p:cNvSpPr>
          <p:nvPr>
            <p:ph type="sldNum" sz="quarter" idx="5"/>
          </p:nvPr>
        </p:nvSpPr>
        <p:spPr/>
        <p:txBody>
          <a:bodyPr/>
          <a:lstStyle/>
          <a:p>
            <a:fld id="{B07158C4-A119-4B78-9DE8-A50001BC31DC}" type="slidenum">
              <a:rPr lang="en-AU" smtClean="0"/>
              <a:pPr/>
              <a:t>85</a:t>
            </a:fld>
            <a:endParaRPr lang="en-AU"/>
          </a:p>
        </p:txBody>
      </p:sp>
    </p:spTree>
    <p:extLst>
      <p:ext uri="{BB962C8B-B14F-4D97-AF65-F5344CB8AC3E}">
        <p14:creationId xmlns:p14="http://schemas.microsoft.com/office/powerpoint/2010/main" val="763822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i="0" u="none" strike="noStrike">
                <a:solidFill>
                  <a:srgbClr val="000000"/>
                </a:solidFill>
                <a:effectLst/>
                <a:latin typeface="Arial" panose="020B0604020202020204" pitchFamily="34" charset="0"/>
              </a:rPr>
              <a:t>Note to teachers:</a:t>
            </a:r>
          </a:p>
          <a:p>
            <a:endParaRPr lang="en-AU" sz="1800" b="1" i="0" u="none" strike="noStrike">
              <a:solidFill>
                <a:srgbClr val="000000"/>
              </a:solidFill>
              <a:effectLst/>
              <a:latin typeface="Arial" panose="020B0604020202020204" pitchFamily="34" charset="0"/>
            </a:endParaRPr>
          </a:p>
          <a:p>
            <a:r>
              <a:rPr lang="en-AU" sz="1800" b="0" i="0" u="none" strike="noStrike">
                <a:solidFill>
                  <a:srgbClr val="000000"/>
                </a:solidFill>
                <a:effectLst/>
                <a:latin typeface="Arial" panose="020B0604020202020204" pitchFamily="34" charset="0"/>
              </a:rPr>
              <a:t>Read through the information about ‘Songline’ with the class prior to watching the section.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86</a:t>
            </a:fld>
            <a:endParaRPr lang="en-AU"/>
          </a:p>
        </p:txBody>
      </p:sp>
    </p:spTree>
    <p:extLst>
      <p:ext uri="{BB962C8B-B14F-4D97-AF65-F5344CB8AC3E}">
        <p14:creationId xmlns:p14="http://schemas.microsoft.com/office/powerpoint/2010/main" val="24233994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 to teachers:</a:t>
            </a:r>
          </a:p>
          <a:p>
            <a:r>
              <a:rPr lang="en-AU" b="0"/>
              <a:t>Press play button to access video.</a:t>
            </a:r>
          </a:p>
        </p:txBody>
      </p:sp>
      <p:sp>
        <p:nvSpPr>
          <p:cNvPr id="4" name="Slide Number Placeholder 3"/>
          <p:cNvSpPr>
            <a:spLocks noGrp="1"/>
          </p:cNvSpPr>
          <p:nvPr>
            <p:ph type="sldNum" sz="quarter" idx="5"/>
          </p:nvPr>
        </p:nvSpPr>
        <p:spPr/>
        <p:txBody>
          <a:bodyPr/>
          <a:lstStyle/>
          <a:p>
            <a:fld id="{B07158C4-A119-4B78-9DE8-A50001BC31DC}" type="slidenum">
              <a:rPr lang="en-AU" smtClean="0"/>
              <a:pPr/>
              <a:t>88</a:t>
            </a:fld>
            <a:endParaRPr lang="en-AU"/>
          </a:p>
        </p:txBody>
      </p:sp>
    </p:spTree>
    <p:extLst>
      <p:ext uri="{BB962C8B-B14F-4D97-AF65-F5344CB8AC3E}">
        <p14:creationId xmlns:p14="http://schemas.microsoft.com/office/powerpoint/2010/main" val="3715174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89</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is animated. Click to reveal examples of evaluative language.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90</a:t>
            </a:fld>
            <a:endParaRPr lang="en-AU"/>
          </a:p>
        </p:txBody>
      </p:sp>
    </p:spTree>
    <p:extLst>
      <p:ext uri="{BB962C8B-B14F-4D97-AF65-F5344CB8AC3E}">
        <p14:creationId xmlns:p14="http://schemas.microsoft.com/office/powerpoint/2010/main" val="2883863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7B11B-D0DA-536C-4F55-BFEDD8AD9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816D5-E123-353D-1410-DD47E93A0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015E2-9905-DE93-1744-124DE001D09A}"/>
              </a:ext>
            </a:extLst>
          </p:cNvPr>
          <p:cNvSpPr>
            <a:spLocks noGrp="1"/>
          </p:cNvSpPr>
          <p:nvPr>
            <p:ph type="body" idx="1"/>
          </p:nvPr>
        </p:nvSpPr>
        <p:spPr/>
        <p:txBody>
          <a:bodyPr/>
          <a:lstStyle/>
          <a:p>
            <a:r>
              <a:rPr lang="en-AU"/>
              <a:t>This slide is animated. Click to reveal examples of evaluative language. </a:t>
            </a:r>
          </a:p>
        </p:txBody>
      </p:sp>
      <p:sp>
        <p:nvSpPr>
          <p:cNvPr id="4" name="Slide Number Placeholder 3">
            <a:extLst>
              <a:ext uri="{FF2B5EF4-FFF2-40B4-BE49-F238E27FC236}">
                <a16:creationId xmlns:a16="http://schemas.microsoft.com/office/drawing/2014/main" id="{E666BAFC-71DF-D31B-A0E9-4549C4B58DF2}"/>
              </a:ext>
            </a:extLst>
          </p:cNvPr>
          <p:cNvSpPr>
            <a:spLocks noGrp="1"/>
          </p:cNvSpPr>
          <p:nvPr>
            <p:ph type="sldNum" sz="quarter" idx="5"/>
          </p:nvPr>
        </p:nvSpPr>
        <p:spPr/>
        <p:txBody>
          <a:bodyPr/>
          <a:lstStyle/>
          <a:p>
            <a:fld id="{B07158C4-A119-4B78-9DE8-A50001BC31DC}" type="slidenum">
              <a:rPr lang="en-AU" smtClean="0"/>
              <a:pPr/>
              <a:t>91</a:t>
            </a:fld>
            <a:endParaRPr lang="en-AU"/>
          </a:p>
        </p:txBody>
      </p:sp>
    </p:spTree>
    <p:extLst>
      <p:ext uri="{BB962C8B-B14F-4D97-AF65-F5344CB8AC3E}">
        <p14:creationId xmlns:p14="http://schemas.microsoft.com/office/powerpoint/2010/main" val="211787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is animated.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443259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92</a:t>
            </a:fld>
            <a:endParaRPr lang="en-AU"/>
          </a:p>
        </p:txBody>
      </p:sp>
    </p:spTree>
    <p:extLst>
      <p:ext uri="{BB962C8B-B14F-4D97-AF65-F5344CB8AC3E}">
        <p14:creationId xmlns:p14="http://schemas.microsoft.com/office/powerpoint/2010/main" val="1334188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93</a:t>
            </a:fld>
            <a:endParaRPr lang="en-AU"/>
          </a:p>
        </p:txBody>
      </p:sp>
    </p:spTree>
    <p:extLst>
      <p:ext uri="{BB962C8B-B14F-4D97-AF65-F5344CB8AC3E}">
        <p14:creationId xmlns:p14="http://schemas.microsoft.com/office/powerpoint/2010/main" val="213385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Evaluate how the elements of dance have been manipulated in conjunction with auditory and theatrical elements to resolve the ideas explored in </a:t>
            </a:r>
            <a:r>
              <a:rPr lang="en-AU" i="1" dirty="0"/>
              <a:t>SILENCE</a:t>
            </a:r>
            <a:r>
              <a:rPr lang="en-AU"/>
              <a:t>.</a:t>
            </a:r>
            <a:br>
              <a:rPr lang="en-AU"/>
            </a:br>
            <a:br>
              <a:rPr lang="en-AU"/>
            </a:br>
            <a:r>
              <a:rPr lang="en-AU"/>
              <a:t>Consider the following prompts:</a:t>
            </a:r>
          </a:p>
          <a:p>
            <a:pPr marL="342900" indent="-342900">
              <a:buFontTx/>
              <a:buChar char="-"/>
            </a:pPr>
            <a:r>
              <a:rPr lang="en-US"/>
              <a:t>Does it resolve? Why/why not?</a:t>
            </a:r>
          </a:p>
          <a:p>
            <a:pPr marL="342900" indent="-342900">
              <a:buFontTx/>
              <a:buChar char="-"/>
            </a:pPr>
            <a:r>
              <a:rPr lang="en-US"/>
              <a:t>What statement is Kelly making at the end of the work?</a:t>
            </a:r>
          </a:p>
          <a:p>
            <a:pPr marL="342900" indent="-342900">
              <a:buFontTx/>
              <a:buChar char="-"/>
            </a:pPr>
            <a:r>
              <a:rPr lang="en-US"/>
              <a:t>How is he making it?</a:t>
            </a:r>
          </a:p>
          <a:p>
            <a:pPr marL="342900" indent="-342900">
              <a:buFontTx/>
              <a:buChar char="-"/>
            </a:pPr>
            <a:r>
              <a:rPr lang="en-US"/>
              <a:t>Why do you think he chose to end the work in this way?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94</a:t>
            </a:fld>
            <a:endParaRPr lang="en-AU"/>
          </a:p>
        </p:txBody>
      </p:sp>
    </p:spTree>
    <p:extLst>
      <p:ext uri="{BB962C8B-B14F-4D97-AF65-F5344CB8AC3E}">
        <p14:creationId xmlns:p14="http://schemas.microsoft.com/office/powerpoint/2010/main" val="12212975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pPr>
              <a:lnSpc>
                <a:spcPct val="150000"/>
              </a:lnSpc>
              <a:buNone/>
            </a:pPr>
            <a:endParaRPr lang="en-AU" sz="1600" kern="1200">
              <a:solidFill>
                <a:srgbClr val="000000"/>
              </a:solidFill>
              <a:effectLst/>
              <a:latin typeface="Arial" panose="020B0604020202020204" pitchFamily="34" charset="0"/>
              <a:ea typeface="+mn-ea"/>
              <a:cs typeface="Arial" panose="020B0604020202020204" pitchFamily="34" charset="0"/>
            </a:endParaRPr>
          </a:p>
          <a:p>
            <a:pPr>
              <a:lnSpc>
                <a:spcPct val="150000"/>
              </a:lnSpc>
              <a:buNone/>
            </a:pPr>
            <a:r>
              <a:rPr lang="en-AU" sz="1600" kern="1200">
                <a:solidFill>
                  <a:srgbClr val="000000"/>
                </a:solidFill>
                <a:effectLst/>
                <a:latin typeface="Arial" panose="020B0604020202020204" pitchFamily="34" charset="0"/>
                <a:ea typeface="+mn-ea"/>
                <a:cs typeface="Arial" panose="020B0604020202020204" pitchFamily="34" charset="0"/>
              </a:rPr>
              <a:t>These sample responses represent only a few of the multitude of responses that students may provide. They have been included as a guide and are not intended to limit the potential scope of students' responses.</a:t>
            </a:r>
          </a:p>
          <a:p>
            <a:endParaRPr lang="en-AU" b="1"/>
          </a:p>
          <a:p>
            <a:endParaRPr lang="en-AU" b="1"/>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95</a:t>
            </a:fld>
            <a:endParaRPr lang="en-AU"/>
          </a:p>
        </p:txBody>
      </p:sp>
    </p:spTree>
    <p:extLst>
      <p:ext uri="{BB962C8B-B14F-4D97-AF65-F5344CB8AC3E}">
        <p14:creationId xmlns:p14="http://schemas.microsoft.com/office/powerpoint/2010/main" val="39275794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notes</a:t>
            </a:r>
          </a:p>
          <a:p>
            <a:pPr>
              <a:lnSpc>
                <a:spcPct val="150000"/>
              </a:lnSpc>
              <a:buNone/>
            </a:pPr>
            <a:endParaRPr lang="en-AU" sz="1600" kern="1200">
              <a:solidFill>
                <a:srgbClr val="000000"/>
              </a:solidFill>
              <a:effectLst/>
              <a:latin typeface="Arial" panose="020B0604020202020204" pitchFamily="34" charset="0"/>
              <a:ea typeface="+mn-ea"/>
              <a:cs typeface="Arial" panose="020B0604020202020204" pitchFamily="34" charset="0"/>
            </a:endParaRPr>
          </a:p>
          <a:p>
            <a:pPr>
              <a:lnSpc>
                <a:spcPct val="150000"/>
              </a:lnSpc>
              <a:buNone/>
            </a:pPr>
            <a:r>
              <a:rPr lang="en-AU" sz="1600" kern="1200">
                <a:solidFill>
                  <a:srgbClr val="000000"/>
                </a:solidFill>
                <a:effectLst/>
                <a:latin typeface="Arial" panose="020B0604020202020204" pitchFamily="34" charset="0"/>
                <a:ea typeface="+mn-ea"/>
                <a:cs typeface="Arial" panose="020B0604020202020204" pitchFamily="34" charset="0"/>
              </a:rPr>
              <a:t>These sample responses represent only a few of the multitude of responses that students may provide. They have been included as a guide and are not intended to limit the potential scope of students' responses.</a:t>
            </a:r>
          </a:p>
          <a:p>
            <a:endParaRPr lang="en-AU" b="1"/>
          </a:p>
          <a:p>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96</a:t>
            </a:fld>
            <a:endParaRPr lang="en-AU"/>
          </a:p>
        </p:txBody>
      </p:sp>
    </p:spTree>
    <p:extLst>
      <p:ext uri="{BB962C8B-B14F-4D97-AF65-F5344CB8AC3E}">
        <p14:creationId xmlns:p14="http://schemas.microsoft.com/office/powerpoint/2010/main" val="16943580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C6FC9-CBF8-3094-2921-88847FAB1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B060D-23C3-8906-DF32-9C76719F2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425EB-6214-497B-CD58-7FFA5DF359E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notes</a:t>
            </a:r>
          </a:p>
          <a:p>
            <a:endParaRPr lang="en-AU" b="1"/>
          </a:p>
          <a:p>
            <a:r>
              <a:rPr lang="en-AU"/>
              <a:t>Question: </a:t>
            </a:r>
          </a:p>
          <a:p>
            <a:r>
              <a:rPr lang="en-AU"/>
              <a:t>Identify where cause and effect language has been used in the paragraph? Note – these are words that show relationships between ideas, to show how one thing leads to another. </a:t>
            </a:r>
          </a:p>
          <a:p>
            <a:endParaRPr lang="en-AU"/>
          </a:p>
          <a:p>
            <a:r>
              <a:rPr lang="en-AU"/>
              <a:t>Click to reveal answers.</a:t>
            </a:r>
          </a:p>
          <a:p>
            <a:endParaRPr lang="en-AU"/>
          </a:p>
          <a:p>
            <a:r>
              <a:rPr lang="en-AU"/>
              <a:t>Answers may include:</a:t>
            </a:r>
          </a:p>
          <a:p>
            <a:r>
              <a:rPr lang="en-AU"/>
              <a:t>Resolves, uniting, amplify, reconnecting, asserting, strengthened, giving voice, express a shift, unified demand, reflect the weight, emphasised, reveals, resolves, creating, uniting.</a:t>
            </a:r>
          </a:p>
          <a:p>
            <a:endParaRPr lang="en-AU"/>
          </a:p>
          <a:p>
            <a:r>
              <a:rPr lang="en-AU"/>
              <a:t>Question:</a:t>
            </a:r>
          </a:p>
          <a:p>
            <a:r>
              <a:rPr lang="en-AU"/>
              <a:t>Why would learning about cause-and-effect language support your appreciation of dance?</a:t>
            </a:r>
          </a:p>
          <a:p>
            <a:endParaRPr lang="en-AU"/>
          </a:p>
          <a:p>
            <a:r>
              <a:rPr lang="en-AU"/>
              <a:t>Answers may include:</a:t>
            </a:r>
          </a:p>
          <a:p>
            <a:r>
              <a:rPr lang="en-AU"/>
              <a:t>We need to built a concept about a consequence, so we need to think about this language as we develop our ideas. A consequence is the effect of a something, a result that happens because of a particular cause. Our analysis of dance works needs to explain a result of the choreographer’s choices. </a:t>
            </a:r>
          </a:p>
          <a:p>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200">
                <a:solidFill>
                  <a:schemeClr val="tx1"/>
                </a:solidFill>
                <a:effectLst/>
                <a:latin typeface="Arial" panose="020B0604020202020204" pitchFamily="34" charset="0"/>
                <a:ea typeface="+mn-ea"/>
                <a:cs typeface="Arial" panose="020B0604020202020204" pitchFamily="34" charset="0"/>
              </a:rPr>
              <a:t>Note - all of these evaluative terms are Tier 2 words which allow the writer to express deeper ideas through elaboration by connecting observations with interpretation.</a:t>
            </a:r>
            <a:endParaRPr lang="en-AU" sz="1600">
              <a:effectLst/>
              <a:latin typeface="Arial" panose="020B0604020202020204" pitchFamily="34" charset="0"/>
            </a:endParaRPr>
          </a:p>
          <a:p>
            <a:endParaRPr lang="en-AU"/>
          </a:p>
        </p:txBody>
      </p:sp>
      <p:sp>
        <p:nvSpPr>
          <p:cNvPr id="4" name="Slide Number Placeholder 3">
            <a:extLst>
              <a:ext uri="{FF2B5EF4-FFF2-40B4-BE49-F238E27FC236}">
                <a16:creationId xmlns:a16="http://schemas.microsoft.com/office/drawing/2014/main" id="{990A15C2-FE4F-23F1-A97B-0757C1D43509}"/>
              </a:ext>
            </a:extLst>
          </p:cNvPr>
          <p:cNvSpPr>
            <a:spLocks noGrp="1"/>
          </p:cNvSpPr>
          <p:nvPr>
            <p:ph type="sldNum" sz="quarter" idx="5"/>
          </p:nvPr>
        </p:nvSpPr>
        <p:spPr/>
        <p:txBody>
          <a:bodyPr/>
          <a:lstStyle/>
          <a:p>
            <a:fld id="{B07158C4-A119-4B78-9DE8-A50001BC31DC}" type="slidenum">
              <a:rPr lang="en-AU" smtClean="0"/>
              <a:pPr/>
              <a:t>97</a:t>
            </a:fld>
            <a:endParaRPr lang="en-AU"/>
          </a:p>
        </p:txBody>
      </p:sp>
    </p:spTree>
    <p:extLst>
      <p:ext uri="{BB962C8B-B14F-4D97-AF65-F5344CB8AC3E}">
        <p14:creationId xmlns:p14="http://schemas.microsoft.com/office/powerpoint/2010/main" val="29034618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r>
              <a:rPr lang="en-AU" b="0"/>
              <a:t>Press play button to access video.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98</a:t>
            </a:fld>
            <a:endParaRPr lang="en-AU"/>
          </a:p>
        </p:txBody>
      </p:sp>
    </p:spTree>
    <p:extLst>
      <p:ext uri="{BB962C8B-B14F-4D97-AF65-F5344CB8AC3E}">
        <p14:creationId xmlns:p14="http://schemas.microsoft.com/office/powerpoint/2010/main" val="12956643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6E1AA-7A86-1485-6F71-658675BC2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8864C-5883-FE13-4815-85C195234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BD83C-EC9D-0E04-F6DF-9D99621E5A4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E0EE7A-5CED-D1DB-C276-E5454A7E496F}"/>
              </a:ext>
            </a:extLst>
          </p:cNvPr>
          <p:cNvSpPr>
            <a:spLocks noGrp="1"/>
          </p:cNvSpPr>
          <p:nvPr>
            <p:ph type="sldNum" sz="quarter" idx="5"/>
          </p:nvPr>
        </p:nvSpPr>
        <p:spPr/>
        <p:txBody>
          <a:bodyPr/>
          <a:lstStyle/>
          <a:p>
            <a:fld id="{B07158C4-A119-4B78-9DE8-A50001BC31DC}" type="slidenum">
              <a:rPr lang="en-AU" smtClean="0"/>
              <a:pPr/>
              <a:t>99</a:t>
            </a:fld>
            <a:endParaRPr lang="en-AU"/>
          </a:p>
        </p:txBody>
      </p:sp>
    </p:spTree>
    <p:extLst>
      <p:ext uri="{BB962C8B-B14F-4D97-AF65-F5344CB8AC3E}">
        <p14:creationId xmlns:p14="http://schemas.microsoft.com/office/powerpoint/2010/main" val="3187262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2A33-D064-3507-0288-39BA64687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43A95-56C5-19CC-6719-CD274ED34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3A3FF-EE28-F38C-1333-02D2A618FA43}"/>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40B67701-C11C-9FDE-6CA1-BBE0C9B0DBF0}"/>
              </a:ext>
            </a:extLst>
          </p:cNvPr>
          <p:cNvSpPr>
            <a:spLocks noGrp="1"/>
          </p:cNvSpPr>
          <p:nvPr>
            <p:ph type="sldNum" sz="quarter" idx="5"/>
          </p:nvPr>
        </p:nvSpPr>
        <p:spPr/>
        <p:txBody>
          <a:bodyPr/>
          <a:lstStyle/>
          <a:p>
            <a:fld id="{D09C5488-DD16-4714-9519-7BE21BA11D4E}" type="slidenum">
              <a:rPr lang="en-AU" smtClean="0"/>
              <a:t>100</a:t>
            </a:fld>
            <a:endParaRPr lang="en-AU"/>
          </a:p>
        </p:txBody>
      </p:sp>
    </p:spTree>
    <p:extLst>
      <p:ext uri="{BB962C8B-B14F-4D97-AF65-F5344CB8AC3E}">
        <p14:creationId xmlns:p14="http://schemas.microsoft.com/office/powerpoint/2010/main" val="26571147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To assist students to consider an ‘explain’ question, you can refer back to slides 55-58 as an example of providing how and why information.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102</a:t>
            </a:fld>
            <a:endParaRPr lang="en-AU"/>
          </a:p>
        </p:txBody>
      </p:sp>
    </p:spTree>
    <p:extLst>
      <p:ext uri="{BB962C8B-B14F-4D97-AF65-F5344CB8AC3E}">
        <p14:creationId xmlns:p14="http://schemas.microsoft.com/office/powerpoint/2010/main" val="30751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r>
              <a:rPr lang="en-AU"/>
              <a:t>This slide explores context and how that changes the perspective of the viewer, or how we appreciate the dance. </a:t>
            </a:r>
            <a:br>
              <a:rPr lang="en-AU"/>
            </a:br>
            <a:r>
              <a:rPr lang="en-AU"/>
              <a:t>Each of these works sit in the artistic context, as they were created to communicate an intent to an audience. However, they could also sit in other contexts as suggested below.</a:t>
            </a:r>
          </a:p>
          <a:p>
            <a:br>
              <a:rPr lang="en-AU"/>
            </a:br>
            <a:r>
              <a:rPr lang="en-AU" b="1"/>
              <a:t>The Rivoli </a:t>
            </a:r>
            <a:r>
              <a:rPr lang="en-AU"/>
              <a:t>– social context. This work by Dance Makers Collective took place in and was inspired by the Rivoli Dance Palace in Parramatta which was Western Sydney’s favourite dance hall from the early 1930s to the late 1960s. The work features 8 dancers and a live band, and audience participation was encouraged. The movement is based on social dances and how dance connects people. </a:t>
            </a:r>
          </a:p>
          <a:p>
            <a:r>
              <a:rPr lang="en-AU" b="1" err="1"/>
              <a:t>Yugambeh</a:t>
            </a:r>
            <a:r>
              <a:rPr lang="en-AU" b="1"/>
              <a:t> Sing The Land </a:t>
            </a:r>
            <a:r>
              <a:rPr lang="en-AU"/>
              <a:t>– cultural context. This work by Bangarra Dance Theatre uses cultural dance in its storytelling. This is rooted in ceremony and Lore of the </a:t>
            </a:r>
            <a:r>
              <a:rPr lang="en-AU" err="1"/>
              <a:t>Yugambeh</a:t>
            </a:r>
            <a:r>
              <a:rPr lang="en-AU"/>
              <a:t> People. </a:t>
            </a:r>
          </a:p>
          <a:p>
            <a:r>
              <a:rPr lang="en-AU" b="1"/>
              <a:t>Solo Echo </a:t>
            </a:r>
            <a:r>
              <a:rPr lang="en-AU"/>
              <a:t>– artistic context. This contemporary dance work by Crystal Pite sits clearly in the artistic context, communicating ideas about love and loss through personalised, abstract symbolic movement. </a:t>
            </a:r>
          </a:p>
          <a:p>
            <a:r>
              <a:rPr lang="en-AU" b="1" err="1"/>
              <a:t>Chotto</a:t>
            </a:r>
            <a:r>
              <a:rPr lang="en-AU" b="1"/>
              <a:t> Desh </a:t>
            </a:r>
            <a:r>
              <a:rPr lang="en-AU"/>
              <a:t>– personal and cultural contexts. </a:t>
            </a:r>
            <a:r>
              <a:rPr lang="en-AU" err="1"/>
              <a:t>Chotto</a:t>
            </a:r>
            <a:r>
              <a:rPr lang="en-AU"/>
              <a:t> Desh, which means ‘small homeland’ is dance-theatre which draws on Khan’s personal experiences of childhood, telling the story of a boy who dreams of becoming a dancer and rebels against the wishes of his father. Khan uses Kathak and contemporary dance with spoken text and interactive animations to explore ideas of homeland and identity. </a:t>
            </a:r>
          </a:p>
          <a:p>
            <a:endParaRPr lang="en-AU"/>
          </a:p>
          <a:p>
            <a:r>
              <a:rPr lang="en-AU"/>
              <a:t>Possible student responses could include:</a:t>
            </a:r>
          </a:p>
          <a:p>
            <a:endParaRPr lang="en-AU"/>
          </a:p>
          <a:p>
            <a:pPr marL="342900" indent="-342900">
              <a:buAutoNum type="arabicPeriod"/>
            </a:pPr>
            <a:r>
              <a:rPr lang="en-AU"/>
              <a:t>Students may comment on anything they see such as movement, dancers, auditory and theatrical elements.</a:t>
            </a:r>
          </a:p>
          <a:p>
            <a:pPr marL="342900" indent="-342900">
              <a:buAutoNum type="arabicPeriod"/>
            </a:pPr>
            <a:r>
              <a:rPr lang="en-AU"/>
              <a:t>Students consider why this dance is being performed and who for.</a:t>
            </a:r>
          </a:p>
          <a:p>
            <a:pPr marL="342900" indent="-342900">
              <a:buAutoNum type="arabicPeriod"/>
            </a:pPr>
            <a:r>
              <a:rPr lang="en-AU"/>
              <a:t>Students pose questions they have about the dance.</a:t>
            </a:r>
          </a:p>
          <a:p>
            <a:pPr marL="342900" indent="-342900">
              <a:buAutoNum type="arabicPeriod"/>
            </a:pPr>
            <a:r>
              <a:rPr lang="en-AU"/>
              <a:t>Students consider how context can change the perspective of the viewer, and how this informs how the viewer may ‘read’ or understand the dance.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9076479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p>
          <a:p>
            <a:endParaRPr lang="en-AU" b="1"/>
          </a:p>
          <a:p>
            <a:r>
              <a:rPr lang="en-AU" b="0"/>
              <a:t>Activate students prior learning within the unit about writing examples using the ‘what, how, why’ scaffold. Refer back to slides 93-95 to revisit evaluative language.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104</a:t>
            </a:fld>
            <a:endParaRPr lang="en-AU"/>
          </a:p>
        </p:txBody>
      </p:sp>
    </p:spTree>
    <p:extLst>
      <p:ext uri="{BB962C8B-B14F-4D97-AF65-F5344CB8AC3E}">
        <p14:creationId xmlns:p14="http://schemas.microsoft.com/office/powerpoint/2010/main" val="1437034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slide is animated.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105</a:t>
            </a:fld>
            <a:endParaRPr lang="en-AU"/>
          </a:p>
        </p:txBody>
      </p:sp>
    </p:spTree>
    <p:extLst>
      <p:ext uri="{BB962C8B-B14F-4D97-AF65-F5344CB8AC3E}">
        <p14:creationId xmlns:p14="http://schemas.microsoft.com/office/powerpoint/2010/main" val="32893843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2DA05-2968-7388-EC39-881BF794F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393BB-6409-DEDC-7DAC-0A922CF21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DB403-1145-EDDB-0CCF-29E4255D24C9}"/>
              </a:ext>
            </a:extLst>
          </p:cNvPr>
          <p:cNvSpPr>
            <a:spLocks noGrp="1"/>
          </p:cNvSpPr>
          <p:nvPr>
            <p:ph type="body" idx="1"/>
          </p:nvPr>
        </p:nvSpPr>
        <p:spPr/>
        <p:txBody>
          <a:bodyPr/>
          <a:lstStyle/>
          <a:p>
            <a:r>
              <a:rPr lang="en-AU"/>
              <a:t>This slide is animated. </a:t>
            </a:r>
          </a:p>
        </p:txBody>
      </p:sp>
      <p:sp>
        <p:nvSpPr>
          <p:cNvPr id="4" name="Slide Number Placeholder 3">
            <a:extLst>
              <a:ext uri="{FF2B5EF4-FFF2-40B4-BE49-F238E27FC236}">
                <a16:creationId xmlns:a16="http://schemas.microsoft.com/office/drawing/2014/main" id="{474EECF1-3674-6207-DA11-7BDE8CCAC163}"/>
              </a:ext>
            </a:extLst>
          </p:cNvPr>
          <p:cNvSpPr>
            <a:spLocks noGrp="1"/>
          </p:cNvSpPr>
          <p:nvPr>
            <p:ph type="sldNum" sz="quarter" idx="5"/>
          </p:nvPr>
        </p:nvSpPr>
        <p:spPr/>
        <p:txBody>
          <a:bodyPr/>
          <a:lstStyle/>
          <a:p>
            <a:fld id="{B07158C4-A119-4B78-9DE8-A50001BC31DC}" type="slidenum">
              <a:rPr lang="en-AU" smtClean="0"/>
              <a:pPr/>
              <a:t>106</a:t>
            </a:fld>
            <a:endParaRPr lang="en-AU"/>
          </a:p>
        </p:txBody>
      </p:sp>
    </p:spTree>
    <p:extLst>
      <p:ext uri="{BB962C8B-B14F-4D97-AF65-F5344CB8AC3E}">
        <p14:creationId xmlns:p14="http://schemas.microsoft.com/office/powerpoint/2010/main" val="29123753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9252-5109-7713-96F8-3EA79167C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4C352-10B3-9A92-4C9D-59A683ADD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D434B-BB58-9761-7164-7E6914A7A2F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363ED75-3930-C154-F932-C0252886FE34}"/>
              </a:ext>
            </a:extLst>
          </p:cNvPr>
          <p:cNvSpPr>
            <a:spLocks noGrp="1"/>
          </p:cNvSpPr>
          <p:nvPr>
            <p:ph type="sldNum" sz="quarter" idx="5"/>
          </p:nvPr>
        </p:nvSpPr>
        <p:spPr/>
        <p:txBody>
          <a:bodyPr/>
          <a:lstStyle/>
          <a:p>
            <a:fld id="{B07158C4-A119-4B78-9DE8-A50001BC31DC}" type="slidenum">
              <a:rPr lang="en-AU" smtClean="0"/>
              <a:pPr/>
              <a:t>108</a:t>
            </a:fld>
            <a:endParaRPr lang="en-AU"/>
          </a:p>
        </p:txBody>
      </p:sp>
    </p:spTree>
    <p:extLst>
      <p:ext uri="{BB962C8B-B14F-4D97-AF65-F5344CB8AC3E}">
        <p14:creationId xmlns:p14="http://schemas.microsoft.com/office/powerpoint/2010/main" val="24663872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 to teachers:</a:t>
            </a:r>
          </a:p>
          <a:p>
            <a:r>
              <a:rPr lang="en-AU"/>
              <a:t>Press play button to access video.</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110</a:t>
            </a:fld>
            <a:endParaRPr lang="en-AU"/>
          </a:p>
        </p:txBody>
      </p:sp>
    </p:spTree>
    <p:extLst>
      <p:ext uri="{BB962C8B-B14F-4D97-AF65-F5344CB8AC3E}">
        <p14:creationId xmlns:p14="http://schemas.microsoft.com/office/powerpoint/2010/main" val="2167825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112</a:t>
            </a:fld>
            <a:endParaRPr lang="en-AU"/>
          </a:p>
        </p:txBody>
      </p:sp>
    </p:spTree>
    <p:extLst>
      <p:ext uri="{BB962C8B-B14F-4D97-AF65-F5344CB8AC3E}">
        <p14:creationId xmlns:p14="http://schemas.microsoft.com/office/powerpoint/2010/main" val="10877840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notes:</a:t>
            </a:r>
          </a:p>
          <a:p>
            <a:r>
              <a:rPr lang="en-AU" sz="1600" kern="1200">
                <a:solidFill>
                  <a:schemeClr val="tx1"/>
                </a:solidFill>
                <a:effectLst/>
                <a:latin typeface="Arial" panose="020B0604020202020204" pitchFamily="34" charset="0"/>
                <a:ea typeface="+mn-ea"/>
                <a:cs typeface="Arial" panose="020B0604020202020204" pitchFamily="34" charset="0"/>
              </a:rPr>
              <a:t>The animation on this slide is about truth-telling. It contains stories and images that may cause distress for viewers. It is advised the teacher views the animation ahead of time to determine its’ appropriateness for the context of their school and students, and to be prepared to facilitate discussion with students. </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991180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creative-arts/planning-programming-and-assessing-creative-arts-7-10/dance-7-1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3.xml"/><Relationship Id="rId1" Type="http://schemas.openxmlformats.org/officeDocument/2006/relationships/slideLayout" Target="../slideLayouts/slideLayout8.xml"/><Relationship Id="rId5" Type="http://schemas.openxmlformats.org/officeDocument/2006/relationships/image" Target="../media/image89.png"/><Relationship Id="rId4" Type="http://schemas.openxmlformats.org/officeDocument/2006/relationships/image" Target="../media/image8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microsoft.com/office/2007/relationships/hdphoto" Target="../media/hdphoto16.wdp"/><Relationship Id="rId5" Type="http://schemas.openxmlformats.org/officeDocument/2006/relationships/image" Target="../media/image91.png"/><Relationship Id="rId4" Type="http://schemas.openxmlformats.org/officeDocument/2006/relationships/hyperlink" Target="https://players.brightcove.net/6197335233001/default_default/index.html?videoId=6382664686112"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s://www.youtube.com/watch?v=WbcXHsd42Ss"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youtube.com/watch?v=CNzTjfnJOR4" TargetMode="External"/><Relationship Id="rId12" Type="http://schemas.openxmlformats.org/officeDocument/2006/relationships/hyperlink" Target="https://www.youtube.com/watch?v=6JfokSokH0M" TargetMode="External"/><Relationship Id="rId2" Type="http://schemas.openxmlformats.org/officeDocument/2006/relationships/notesSlide" Target="../notesSlides/notesSlide85.xml"/><Relationship Id="rId1" Type="http://schemas.openxmlformats.org/officeDocument/2006/relationships/slideLayout" Target="../slideLayouts/slideLayout10.xml"/><Relationship Id="rId6" Type="http://schemas.openxmlformats.org/officeDocument/2006/relationships/hyperlink" Target="https://www.youtube.com/watch?v=y3UomrTnG1U" TargetMode="External"/><Relationship Id="rId11" Type="http://schemas.openxmlformats.org/officeDocument/2006/relationships/hyperlink" Target="https://www.youtube.com/watch?v=scmevnvTZmg" TargetMode="External"/><Relationship Id="rId5" Type="http://schemas.openxmlformats.org/officeDocument/2006/relationships/hyperlink" Target="https://curriculum.nsw.edu.au/" TargetMode="External"/><Relationship Id="rId10" Type="http://schemas.openxmlformats.org/officeDocument/2006/relationships/hyperlink" Target="https://curriculum.nsw.edu.au/learning-areas/creative-arts/dance-7-10-2023/overview"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Adverb%20definition"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Rhv_mZu2G38&amp;t=133s"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hyperlink" Target="Appreciate%20definition" TargetMode="External"/><Relationship Id="rId4" Type="http://schemas.openxmlformats.org/officeDocument/2006/relationships/hyperlink" Target="https://www.theillawarraflame.com.au/arts--culture/silence-reviewed-you-will-really-enjoy-this-fresh-and-joyous-work-of-dance-theatre"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y3UomrTnG1U" TargetMode="External"/><Relationship Id="rId13" Type="http://schemas.openxmlformats.org/officeDocument/2006/relationships/image" Target="../media/image13.jpeg"/><Relationship Id="rId3" Type="http://schemas.openxmlformats.org/officeDocument/2006/relationships/video" Target="https://www.youtube.com/embed/6JfokSokH0M?feature=oembed" TargetMode="External"/><Relationship Id="rId7" Type="http://schemas.openxmlformats.org/officeDocument/2006/relationships/image" Target="../media/image10.jpeg"/><Relationship Id="rId12" Type="http://schemas.openxmlformats.org/officeDocument/2006/relationships/hyperlink" Target="https://www.youtube.com/watch?v=6JfokSokH0M" TargetMode="External"/><Relationship Id="rId2" Type="http://schemas.openxmlformats.org/officeDocument/2006/relationships/video" Target="https://www.youtube.com/embed/WbcXHsd42Ss?feature=oembed" TargetMode="External"/><Relationship Id="rId1" Type="http://schemas.openxmlformats.org/officeDocument/2006/relationships/video" Target="https://www.youtube.com/embed/y3UomrTnG1U?feature=oembed" TargetMode="External"/><Relationship Id="rId6" Type="http://schemas.openxmlformats.org/officeDocument/2006/relationships/notesSlide" Target="../notesSlides/notesSlide8.xml"/><Relationship Id="rId11" Type="http://schemas.openxmlformats.org/officeDocument/2006/relationships/image" Target="../media/image12.jpeg"/><Relationship Id="rId5" Type="http://schemas.openxmlformats.org/officeDocument/2006/relationships/slideLayout" Target="../slideLayouts/slideLayout4.xml"/><Relationship Id="rId10" Type="http://schemas.openxmlformats.org/officeDocument/2006/relationships/hyperlink" Target="https://www.youtube.com/watch?v=WbcXHsd42Ss" TargetMode="External"/><Relationship Id="rId4" Type="http://schemas.openxmlformats.org/officeDocument/2006/relationships/video" Target="https://www.youtube.com/embed/CNzTjfnJOR4?feature=oembed" TargetMode="External"/><Relationship Id="rId9" Type="http://schemas.openxmlformats.org/officeDocument/2006/relationships/image" Target="../media/image11.jpeg"/><Relationship Id="rId14" Type="http://schemas.openxmlformats.org/officeDocument/2006/relationships/hyperlink" Target="https://www.youtube.com/watch?v=CNzTjfnJOR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https://www.youtube.com/embed/scmevnvTZmg?feature=oembed" TargetMode="External"/><Relationship Id="rId5" Type="http://schemas.openxmlformats.org/officeDocument/2006/relationships/hyperlink" Target="https://www.youtube.com/watch?v=scmevnvTZmg"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education.nsw.gov.au/teaching-and-learning/curriculum/creative-arts/creative-arts-curriculum-resources-k-12/7-10-curriculum-resources/dance-s5-creating-silence"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hyperlink" Target="https://players.brightcove.net/6197335233001/default_default/index.html?videoId=6382666949112"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ideo" Target="https://www.youtube.com/embed/Rhv_mZu2G38?start=133&amp;feature=oembed" TargetMode="External"/><Relationship Id="rId5" Type="http://schemas.openxmlformats.org/officeDocument/2006/relationships/hyperlink" Target="https://www.youtube.com/watch?v=Rhv_mZu2G38&amp;t=133s"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karulprojects.com/who-are-we"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karulprojects.com/new-page-1"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images.squarespace-cdn.com/content/v1/59b8d961914e6b994075e2a2/2bc40706-c60a-4182-a709-d0b5fa336894/NORPA_TESK_Karul_Kholmes_5.jpg?format=1500w"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hyperlink" Target="https://players.brightcove.net/6197335233001/default_default/index.html?videoId=6382666542112"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ideo" Target="https://player.vimeo.com/video/651436601?app_id=122963" TargetMode="External"/><Relationship Id="rId5" Type="http://schemas.openxmlformats.org/officeDocument/2006/relationships/hyperlink" Target="https://vimeo.com/651436601" TargetMode="Externa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hyperlink" Target="https://karulprojects.com/silenc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slide" Target="slide3.xml"/><Relationship Id="rId7" Type="http://schemas.openxmlformats.org/officeDocument/2006/relationships/slide" Target="slide6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40.xml"/><Relationship Id="rId5" Type="http://schemas.openxmlformats.org/officeDocument/2006/relationships/slide" Target="slide21.xml"/><Relationship Id="rId10" Type="http://schemas.openxmlformats.org/officeDocument/2006/relationships/image" Target="../media/image6.jpeg"/><Relationship Id="rId4" Type="http://schemas.openxmlformats.org/officeDocument/2006/relationships/slide" Target="slide5.xml"/><Relationship Id="rId9" Type="http://schemas.openxmlformats.org/officeDocument/2006/relationships/slide" Target="slide99.xml"/></Relationships>
</file>

<file path=ppt/slides/_rels/slide30.xml.rels><?xml version="1.0" encoding="UTF-8" standalone="yes"?>
<Relationships xmlns="http://schemas.openxmlformats.org/package/2006/relationships"><Relationship Id="rId3" Type="http://schemas.openxmlformats.org/officeDocument/2006/relationships/hyperlink" Target="https://karulprojects.com/silenc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38.png"/><Relationship Id="rId4" Type="http://schemas.openxmlformats.org/officeDocument/2006/relationships/hyperlink" Target="https://players.brightcove.net/6197335233001/default_default/index.html?videoId=6382665681112"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hyperlink" Target="https://players.brightcove.net/6197335233001/default_default/index.html?videoId=638266587711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education.nsw.gov.au/teaching-and-learning/curriculum/creative-arts/creative-arts-curriculum-resources-k-12/7-10-curriculum-resources/dance-s5-creating-silence" TargetMode="External"/><Relationship Id="rId3" Type="http://schemas.openxmlformats.org/officeDocument/2006/relationships/image" Target="../media/image42.png"/><Relationship Id="rId7"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43.png"/><Relationship Id="rId4" Type="http://schemas.openxmlformats.org/officeDocument/2006/relationships/hyperlink" Target="https://players.brightcove.net/6197335233001/default_default/index.html?videoId=6382667939112"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s://curriculum.nsw.edu.au/learning-areas/creative-arts/dance-7-10-2023/overview"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microsoft.com/office/2007/relationships/hdphoto" Target="../media/hdphoto9.wdp"/><Relationship Id="rId5" Type="http://schemas.openxmlformats.org/officeDocument/2006/relationships/image" Target="../media/image61.png"/><Relationship Id="rId4" Type="http://schemas.openxmlformats.org/officeDocument/2006/relationships/hyperlink" Target="https://players.brightcove.net/6197335233001/default_default/index.html?videoId=6382666561112"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ideo" Target="https://www.youtube.com/embed/8px841N2u_A?feature=oembed" TargetMode="External"/><Relationship Id="rId5" Type="http://schemas.openxmlformats.org/officeDocument/2006/relationships/hyperlink" Target="https://www.youtube.com/watch?v=8px841N2u_A" TargetMode="Externa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66.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microsoft.com/office/2007/relationships/hdphoto" Target="../media/hdphoto10.wdp"/><Relationship Id="rId5" Type="http://schemas.openxmlformats.org/officeDocument/2006/relationships/image" Target="../media/image67.png"/><Relationship Id="rId4" Type="http://schemas.openxmlformats.org/officeDocument/2006/relationships/hyperlink" Target="https://players.brightcove.net/6197335233001/default_default/index.html?videoId=6382667042112"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9.png"/><Relationship Id="rId1" Type="http://schemas.openxmlformats.org/officeDocument/2006/relationships/slideLayout" Target="../slideLayouts/slideLayout4.xml"/><Relationship Id="rId5" Type="http://schemas.microsoft.com/office/2007/relationships/hdphoto" Target="../media/hdphoto12.wdp"/><Relationship Id="rId4" Type="http://schemas.openxmlformats.org/officeDocument/2006/relationships/image" Target="../media/image7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s://curriculum.nsw.edu.au/learning-areas/creative-arts/dance-7-10-2023/overview"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75.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microsoft.com/office/2007/relationships/hdphoto" Target="../media/hdphoto13.wdp"/><Relationship Id="rId5" Type="http://schemas.openxmlformats.org/officeDocument/2006/relationships/image" Target="../media/image76.png"/><Relationship Id="rId4" Type="http://schemas.openxmlformats.org/officeDocument/2006/relationships/hyperlink" Target="https://players.brightcove.net/6197335233001/default_default/index.html?videoId=6382666864112"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microsoft.com/office/2007/relationships/hdphoto" Target="../media/hdphoto14.wdp"/><Relationship Id="rId5" Type="http://schemas.openxmlformats.org/officeDocument/2006/relationships/image" Target="../media/image79.png"/><Relationship Id="rId4" Type="http://schemas.openxmlformats.org/officeDocument/2006/relationships/hyperlink" Target="https://players.brightcove.net/6197335233001/default_default/index.html?videoId=6382664976112"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s://www.theillawarraflame.com.au/arts--culture/silence-reviewed-you-will-really-enjoy-this-fresh-and-joyous-work-of-dance-theatre"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www.theillawarraflame.com.au/arts--culture/silence-reviewed-you-will-really-enjoy-this-fresh-and-joyous-work-of-dance-theatre"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hyperlink" Target="https://education.nsw.gov.au/teaching-and-learning/curriculum/creative-arts/creative-arts-curriculum-resources-k-12/7-10-curriculum-resources/dance-s5-creating-silence"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microsoft.com/office/2007/relationships/hdphoto" Target="../media/hdphoto15.wdp"/><Relationship Id="rId5" Type="http://schemas.openxmlformats.org/officeDocument/2006/relationships/image" Target="../media/image85.png"/><Relationship Id="rId4" Type="http://schemas.openxmlformats.org/officeDocument/2006/relationships/hyperlink" Target="https://players.brightcove.net/6197335233001/default_default/index.html?videoId=6382667647112"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60001" y="1645875"/>
            <a:ext cx="11483999" cy="5050125"/>
          </a:xfrm>
        </p:spPr>
        <p:txBody>
          <a:bodyPr/>
          <a:lstStyle/>
          <a:p>
            <a:pPr marL="342900" indent="-342900">
              <a:lnSpc>
                <a:spcPct val="150000"/>
              </a:lnSpc>
              <a:buFont typeface="Arial"/>
              <a:buChar char="•"/>
            </a:pPr>
            <a:r>
              <a:rPr lang="en-AU" sz="1800">
                <a:latin typeface="+mn-lt"/>
                <a:ea typeface="+mn-lt"/>
                <a:cs typeface="+mn-lt"/>
              </a:rPr>
              <a:t>This resource is not a teaching and learning program. It should be used in conjunction with the Stage 5 (Year 9) – Appreciating Country sample unit and assessment available on the </a:t>
            </a:r>
            <a:r>
              <a:rPr lang="en-AU" sz="1800">
                <a:latin typeface="+mn-lt"/>
                <a:ea typeface="+mn-lt"/>
                <a:cs typeface="+mn-lt"/>
                <a:hlinkClick r:id="rId3"/>
              </a:rPr>
              <a:t>Planning, programming and assessing dance 7–10 (2023) </a:t>
            </a:r>
            <a:r>
              <a:rPr lang="en-AU" sz="1800">
                <a:latin typeface="+mn-lt"/>
                <a:ea typeface="+mn-lt"/>
                <a:cs typeface="+mn-lt"/>
              </a:rPr>
              <a:t>webpage.</a:t>
            </a:r>
            <a:endParaRPr lang="en-AU" sz="1800">
              <a:solidFill>
                <a:srgbClr val="22272B"/>
              </a:solidFill>
              <a:latin typeface="+mn-lt"/>
            </a:endParaRPr>
          </a:p>
          <a:p>
            <a:pPr marL="342900" indent="-342900">
              <a:lnSpc>
                <a:spcPct val="150000"/>
              </a:lnSpc>
              <a:buFont typeface="Arial"/>
              <a:buChar char="•"/>
            </a:pPr>
            <a:r>
              <a:rPr lang="en-AU" sz="1800">
                <a:solidFill>
                  <a:srgbClr val="22272B"/>
                </a:solidFill>
                <a:latin typeface="+mn-lt"/>
              </a:rPr>
              <a:t>Classroom teachers are encouraged to </a:t>
            </a:r>
            <a:r>
              <a:rPr lang="en-AU" sz="1800" b="1">
                <a:solidFill>
                  <a:srgbClr val="22272B"/>
                </a:solidFill>
                <a:latin typeface="+mn-lt"/>
              </a:rPr>
              <a:t>add and adapt</a:t>
            </a:r>
            <a:r>
              <a:rPr lang="en-AU" sz="1800">
                <a:solidFill>
                  <a:srgbClr val="22272B"/>
                </a:solidFill>
                <a:latin typeface="+mn-lt"/>
              </a:rPr>
              <a:t> slides as required to meet the needs of their students.</a:t>
            </a:r>
          </a:p>
          <a:p>
            <a:pPr marL="342900" indent="-342900">
              <a:lnSpc>
                <a:spcPct val="150000"/>
              </a:lnSpc>
              <a:buFont typeface="Arial"/>
              <a:buChar char="•"/>
            </a:pPr>
            <a:r>
              <a:rPr lang="en-AU" sz="180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a:solidFill>
                  <a:srgbClr val="22272B"/>
                </a:solidFill>
                <a:latin typeface="+mn-lt"/>
              </a:rPr>
              <a:t>Go to File &gt; Save as Google Slides.</a:t>
            </a:r>
          </a:p>
          <a:p>
            <a:pPr marL="456565" lvl="1">
              <a:lnSpc>
                <a:spcPct val="150000"/>
              </a:lnSpc>
              <a:spcAft>
                <a:spcPts val="1200"/>
              </a:spcAft>
            </a:pPr>
            <a:r>
              <a:rPr lang="en-AU">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9EB4CF-8C75-70AA-673B-FB7F3A8995D5}"/>
              </a:ext>
            </a:extLst>
          </p:cNvPr>
          <p:cNvSpPr>
            <a:spLocks noGrp="1"/>
          </p:cNvSpPr>
          <p:nvPr>
            <p:ph type="title"/>
          </p:nvPr>
        </p:nvSpPr>
        <p:spPr/>
        <p:txBody>
          <a:bodyPr/>
          <a:lstStyle/>
          <a:p>
            <a:r>
              <a:rPr lang="en-AU">
                <a:latin typeface="+mj-lt"/>
              </a:rPr>
              <a:t>Writing is a creative process </a:t>
            </a:r>
          </a:p>
        </p:txBody>
      </p:sp>
      <p:sp>
        <p:nvSpPr>
          <p:cNvPr id="9" name="Text Placeholder 8">
            <a:extLst>
              <a:ext uri="{FF2B5EF4-FFF2-40B4-BE49-F238E27FC236}">
                <a16:creationId xmlns:a16="http://schemas.microsoft.com/office/drawing/2014/main" id="{D50A090F-F62C-FA25-32FD-644E0F0F028E}"/>
              </a:ext>
            </a:extLst>
          </p:cNvPr>
          <p:cNvSpPr>
            <a:spLocks noGrp="1"/>
          </p:cNvSpPr>
          <p:nvPr>
            <p:ph type="body" sz="quarter" idx="18"/>
          </p:nvPr>
        </p:nvSpPr>
        <p:spPr>
          <a:xfrm>
            <a:off x="359999" y="1015973"/>
            <a:ext cx="11483999" cy="310015"/>
          </a:xfrm>
        </p:spPr>
        <p:txBody>
          <a:bodyPr/>
          <a:lstStyle/>
          <a:p>
            <a:r>
              <a:rPr lang="en-AU">
                <a:latin typeface="+mj-lt"/>
              </a:rPr>
              <a:t>1.1d</a:t>
            </a:r>
          </a:p>
        </p:txBody>
      </p:sp>
      <p:sp>
        <p:nvSpPr>
          <p:cNvPr id="24" name="Rectangle: Rounded Corners 23">
            <a:extLst>
              <a:ext uri="{FF2B5EF4-FFF2-40B4-BE49-F238E27FC236}">
                <a16:creationId xmlns:a16="http://schemas.microsoft.com/office/drawing/2014/main" id="{673F8591-A7AD-C559-AA64-1767B6DAE2DD}"/>
              </a:ext>
              <a:ext uri="{C183D7F6-B498-43B3-948B-1728B52AA6E4}">
                <adec:decorative xmlns:adec="http://schemas.microsoft.com/office/drawing/2017/decorative" val="0"/>
              </a:ext>
            </a:extLst>
          </p:cNvPr>
          <p:cNvSpPr/>
          <p:nvPr/>
        </p:nvSpPr>
        <p:spPr>
          <a:xfrm>
            <a:off x="359999" y="1534868"/>
            <a:ext cx="3092724" cy="2533590"/>
          </a:xfrm>
          <a:prstGeom prst="roundRect">
            <a:avLst>
              <a:gd name="adj" fmla="val 86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Writing is a creative process similar to choreographing a dance. </a:t>
            </a:r>
          </a:p>
        </p:txBody>
      </p:sp>
      <p:pic>
        <p:nvPicPr>
          <p:cNvPr id="6" name="Picture 5" descr="A cartoon graphic of a pen writing cursive in a book.">
            <a:extLst>
              <a:ext uri="{FF2B5EF4-FFF2-40B4-BE49-F238E27FC236}">
                <a16:creationId xmlns:a16="http://schemas.microsoft.com/office/drawing/2014/main" id="{F3C63CE2-1724-DDFE-87A6-AA296F2B3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418" y="4385048"/>
            <a:ext cx="2141886" cy="2103388"/>
          </a:xfrm>
          <a:prstGeom prst="rect">
            <a:avLst/>
          </a:prstGeom>
        </p:spPr>
      </p:pic>
      <p:sp>
        <p:nvSpPr>
          <p:cNvPr id="3" name="TextBox 2">
            <a:extLst>
              <a:ext uri="{FF2B5EF4-FFF2-40B4-BE49-F238E27FC236}">
                <a16:creationId xmlns:a16="http://schemas.microsoft.com/office/drawing/2014/main" id="{5ECF2C67-C1B4-DCC0-899A-14F8F97BEECD}"/>
              </a:ext>
            </a:extLst>
          </p:cNvPr>
          <p:cNvSpPr txBox="1"/>
          <p:nvPr/>
        </p:nvSpPr>
        <p:spPr>
          <a:xfrm>
            <a:off x="3898189" y="1204425"/>
            <a:ext cx="1401822" cy="432739"/>
          </a:xfrm>
          <a:prstGeom prst="rect">
            <a:avLst/>
          </a:prstGeom>
          <a:noFill/>
        </p:spPr>
        <p:txBody>
          <a:bodyPr wrap="square" lIns="0" tIns="0" rIns="0" bIns="0" rtlCol="0">
            <a:noAutofit/>
          </a:bodyPr>
          <a:lstStyle/>
          <a:p>
            <a:pPr algn="l"/>
            <a:r>
              <a:rPr lang="en-AU" sz="1800" b="1">
                <a:latin typeface="+mj-lt"/>
              </a:rPr>
              <a:t>They both:</a:t>
            </a:r>
          </a:p>
        </p:txBody>
      </p:sp>
      <p:sp>
        <p:nvSpPr>
          <p:cNvPr id="27" name="Rectangle: Rounded Corners 26">
            <a:extLst>
              <a:ext uri="{FF2B5EF4-FFF2-40B4-BE49-F238E27FC236}">
                <a16:creationId xmlns:a16="http://schemas.microsoft.com/office/drawing/2014/main" id="{E895299B-A3A7-78B2-F646-19ADD2159259}"/>
              </a:ext>
              <a:ext uri="{C183D7F6-B498-43B3-948B-1728B52AA6E4}">
                <adec:decorative xmlns:adec="http://schemas.microsoft.com/office/drawing/2017/decorative" val="0"/>
              </a:ext>
            </a:extLst>
          </p:cNvPr>
          <p:cNvSpPr/>
          <p:nvPr/>
        </p:nvSpPr>
        <p:spPr>
          <a:xfrm>
            <a:off x="6841771" y="3651147"/>
            <a:ext cx="2265763" cy="834621"/>
          </a:xfrm>
          <a:prstGeom prst="roundRect">
            <a:avLst>
              <a:gd name="adj" fmla="val 17256"/>
            </a:avLst>
          </a:prstGeom>
          <a:solidFill>
            <a:srgbClr val="F6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lvl="0" algn="ctr">
              <a:lnSpc>
                <a:spcPct val="150000"/>
              </a:lnSpc>
            </a:pPr>
            <a:r>
              <a:rPr lang="en-AU" sz="1600">
                <a:solidFill>
                  <a:srgbClr val="22272B"/>
                </a:solidFill>
              </a:rPr>
              <a:t>This cycle continues </a:t>
            </a:r>
          </a:p>
          <a:p>
            <a:pPr lvl="0" algn="ctr">
              <a:lnSpc>
                <a:spcPct val="150000"/>
              </a:lnSpc>
            </a:pPr>
            <a:r>
              <a:rPr lang="en-AU" sz="1600">
                <a:solidFill>
                  <a:srgbClr val="22272B"/>
                </a:solidFill>
              </a:rPr>
              <a:t>over and over!</a:t>
            </a:r>
          </a:p>
        </p:txBody>
      </p:sp>
      <p:sp>
        <p:nvSpPr>
          <p:cNvPr id="10" name="Oval 9">
            <a:extLst>
              <a:ext uri="{FF2B5EF4-FFF2-40B4-BE49-F238E27FC236}">
                <a16:creationId xmlns:a16="http://schemas.microsoft.com/office/drawing/2014/main" id="{586D4D1F-B746-0764-138F-79958EB08469}"/>
              </a:ext>
            </a:extLst>
          </p:cNvPr>
          <p:cNvSpPr/>
          <p:nvPr/>
        </p:nvSpPr>
        <p:spPr>
          <a:xfrm>
            <a:off x="6576158" y="1204425"/>
            <a:ext cx="2577772" cy="1411854"/>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600">
                <a:solidFill>
                  <a:schemeClr val="bg1"/>
                </a:solidFill>
              </a:rPr>
              <a:t>begin with an idea</a:t>
            </a:r>
          </a:p>
        </p:txBody>
      </p:sp>
      <p:sp>
        <p:nvSpPr>
          <p:cNvPr id="11" name="Oval 10">
            <a:extLst>
              <a:ext uri="{FF2B5EF4-FFF2-40B4-BE49-F238E27FC236}">
                <a16:creationId xmlns:a16="http://schemas.microsoft.com/office/drawing/2014/main" id="{B1383691-279F-B78C-CFEA-7D07F0ED3162}"/>
              </a:ext>
            </a:extLst>
          </p:cNvPr>
          <p:cNvSpPr/>
          <p:nvPr/>
        </p:nvSpPr>
        <p:spPr>
          <a:xfrm>
            <a:off x="9363429" y="2878471"/>
            <a:ext cx="2577772" cy="1411854"/>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600">
                <a:solidFill>
                  <a:schemeClr val="tx1"/>
                </a:solidFill>
              </a:rPr>
              <a:t>progress to a planning stage</a:t>
            </a:r>
          </a:p>
        </p:txBody>
      </p:sp>
      <p:sp>
        <p:nvSpPr>
          <p:cNvPr id="12" name="Oval 11">
            <a:extLst>
              <a:ext uri="{FF2B5EF4-FFF2-40B4-BE49-F238E27FC236}">
                <a16:creationId xmlns:a16="http://schemas.microsoft.com/office/drawing/2014/main" id="{3951D383-8624-24F4-574A-648C783E54FF}"/>
              </a:ext>
            </a:extLst>
          </p:cNvPr>
          <p:cNvSpPr/>
          <p:nvPr/>
        </p:nvSpPr>
        <p:spPr>
          <a:xfrm>
            <a:off x="8572206" y="5284146"/>
            <a:ext cx="2577772" cy="1411854"/>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600">
                <a:solidFill>
                  <a:schemeClr val="bg2">
                    <a:lumMod val="10000"/>
                  </a:schemeClr>
                </a:solidFill>
              </a:rPr>
              <a:t>involve the physical act of writing or dancing</a:t>
            </a:r>
          </a:p>
        </p:txBody>
      </p:sp>
      <p:sp>
        <p:nvSpPr>
          <p:cNvPr id="13" name="Oval 12">
            <a:extLst>
              <a:ext uri="{FF2B5EF4-FFF2-40B4-BE49-F238E27FC236}">
                <a16:creationId xmlns:a16="http://schemas.microsoft.com/office/drawing/2014/main" id="{70474CE0-28CC-FD63-6B69-CD3F662CDCE8}"/>
              </a:ext>
            </a:extLst>
          </p:cNvPr>
          <p:cNvSpPr/>
          <p:nvPr/>
        </p:nvSpPr>
        <p:spPr>
          <a:xfrm>
            <a:off x="4842120" y="5278389"/>
            <a:ext cx="2577772" cy="1411854"/>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600">
                <a:solidFill>
                  <a:schemeClr val="tx1"/>
                </a:solidFill>
              </a:rPr>
              <a:t>need reflection and reviewing</a:t>
            </a:r>
          </a:p>
        </p:txBody>
      </p:sp>
      <p:sp>
        <p:nvSpPr>
          <p:cNvPr id="14" name="Oval 13">
            <a:extLst>
              <a:ext uri="{FF2B5EF4-FFF2-40B4-BE49-F238E27FC236}">
                <a16:creationId xmlns:a16="http://schemas.microsoft.com/office/drawing/2014/main" id="{448CC27A-2BA4-0F07-B50C-B4874AABE31E}"/>
              </a:ext>
            </a:extLst>
          </p:cNvPr>
          <p:cNvSpPr/>
          <p:nvPr/>
        </p:nvSpPr>
        <p:spPr>
          <a:xfrm>
            <a:off x="3898189" y="2878471"/>
            <a:ext cx="2577772" cy="1411854"/>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1600"/>
              <a:t>require thoughtful, intentional editing</a:t>
            </a:r>
          </a:p>
        </p:txBody>
      </p:sp>
      <p:grpSp>
        <p:nvGrpSpPr>
          <p:cNvPr id="4" name="Group 3">
            <a:extLst>
              <a:ext uri="{FF2B5EF4-FFF2-40B4-BE49-F238E27FC236}">
                <a16:creationId xmlns:a16="http://schemas.microsoft.com/office/drawing/2014/main" id="{F3B59FA0-0C6F-11B5-1A24-0926C5931E3B}"/>
              </a:ext>
              <a:ext uri="{C183D7F6-B498-43B3-948B-1728B52AA6E4}">
                <adec:decorative xmlns:adec="http://schemas.microsoft.com/office/drawing/2017/decorative" val="1"/>
              </a:ext>
            </a:extLst>
          </p:cNvPr>
          <p:cNvGrpSpPr/>
          <p:nvPr/>
        </p:nvGrpSpPr>
        <p:grpSpPr>
          <a:xfrm>
            <a:off x="5207994" y="2260392"/>
            <a:ext cx="5329604" cy="3923353"/>
            <a:chOff x="5207994" y="2260392"/>
            <a:chExt cx="5329604" cy="3923353"/>
          </a:xfrm>
        </p:grpSpPr>
        <p:sp>
          <p:nvSpPr>
            <p:cNvPr id="15" name="Arrow: Right 14">
              <a:extLst>
                <a:ext uri="{FF2B5EF4-FFF2-40B4-BE49-F238E27FC236}">
                  <a16:creationId xmlns:a16="http://schemas.microsoft.com/office/drawing/2014/main" id="{76098E3E-5D56-4BA6-10D8-29B1A2777277}"/>
                </a:ext>
                <a:ext uri="{C183D7F6-B498-43B3-948B-1728B52AA6E4}">
                  <adec:decorative xmlns:adec="http://schemas.microsoft.com/office/drawing/2017/decorative" val="1"/>
                </a:ext>
              </a:extLst>
            </p:cNvPr>
            <p:cNvSpPr/>
            <p:nvPr/>
          </p:nvSpPr>
          <p:spPr>
            <a:xfrm rot="2205772">
              <a:off x="9267728" y="2295432"/>
              <a:ext cx="765133" cy="333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Right 15">
              <a:extLst>
                <a:ext uri="{FF2B5EF4-FFF2-40B4-BE49-F238E27FC236}">
                  <a16:creationId xmlns:a16="http://schemas.microsoft.com/office/drawing/2014/main" id="{8E9479B5-F659-D0CE-2D2D-7CC1303AF296}"/>
                </a:ext>
                <a:ext uri="{C183D7F6-B498-43B3-948B-1728B52AA6E4}">
                  <adec:decorative xmlns:adec="http://schemas.microsoft.com/office/drawing/2017/decorative" val="1"/>
                </a:ext>
              </a:extLst>
            </p:cNvPr>
            <p:cNvSpPr/>
            <p:nvPr/>
          </p:nvSpPr>
          <p:spPr>
            <a:xfrm rot="6437258">
              <a:off x="9988269" y="4696784"/>
              <a:ext cx="765133" cy="333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rrow: Right 16">
              <a:extLst>
                <a:ext uri="{FF2B5EF4-FFF2-40B4-BE49-F238E27FC236}">
                  <a16:creationId xmlns:a16="http://schemas.microsoft.com/office/drawing/2014/main" id="{6ED15739-B2A7-37F1-4980-F9EE4B950734}"/>
                </a:ext>
                <a:ext uri="{C183D7F6-B498-43B3-948B-1728B52AA6E4}">
                  <adec:decorative xmlns:adec="http://schemas.microsoft.com/office/drawing/2017/decorative" val="1"/>
                </a:ext>
              </a:extLst>
            </p:cNvPr>
            <p:cNvSpPr/>
            <p:nvPr/>
          </p:nvSpPr>
          <p:spPr>
            <a:xfrm rot="10800000">
              <a:off x="7592087" y="5850220"/>
              <a:ext cx="765133" cy="333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2EC8B62C-722E-A219-4EBD-ADE396A5FDA0}"/>
                </a:ext>
                <a:ext uri="{C183D7F6-B498-43B3-948B-1728B52AA6E4}">
                  <adec:decorative xmlns:adec="http://schemas.microsoft.com/office/drawing/2017/decorative" val="1"/>
                </a:ext>
              </a:extLst>
            </p:cNvPr>
            <p:cNvSpPr/>
            <p:nvPr/>
          </p:nvSpPr>
          <p:spPr>
            <a:xfrm rot="14822749">
              <a:off x="4992190" y="4668886"/>
              <a:ext cx="765133" cy="333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Right 18">
              <a:extLst>
                <a:ext uri="{FF2B5EF4-FFF2-40B4-BE49-F238E27FC236}">
                  <a16:creationId xmlns:a16="http://schemas.microsoft.com/office/drawing/2014/main" id="{92675C0D-AE23-8729-4E63-90D7934CEE96}"/>
                </a:ext>
                <a:ext uri="{C183D7F6-B498-43B3-948B-1728B52AA6E4}">
                  <adec:decorative xmlns:adec="http://schemas.microsoft.com/office/drawing/2017/decorative" val="1"/>
                </a:ext>
              </a:extLst>
            </p:cNvPr>
            <p:cNvSpPr/>
            <p:nvPr/>
          </p:nvSpPr>
          <p:spPr>
            <a:xfrm rot="19324873">
              <a:off x="5699230" y="2260392"/>
              <a:ext cx="765133" cy="333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A5481052-EB23-A9F9-E330-4A282FBACA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24485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42492-DCF2-65B3-2CE0-018E66F9F4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90F901-0BC9-8356-5D21-D9D48C01B17E}"/>
              </a:ext>
            </a:extLst>
          </p:cNvPr>
          <p:cNvSpPr>
            <a:spLocks noGrp="1"/>
          </p:cNvSpPr>
          <p:nvPr>
            <p:ph type="title"/>
          </p:nvPr>
        </p:nvSpPr>
        <p:spPr/>
        <p:txBody>
          <a:bodyPr/>
          <a:lstStyle/>
          <a:p>
            <a:r>
              <a:rPr lang="en-AU">
                <a:latin typeface="+mj-lt"/>
              </a:rPr>
              <a:t>Learning intentions and success criteria</a:t>
            </a:r>
            <a:r>
              <a:rPr lang="en-AU" baseline="0">
                <a:latin typeface="+mj-lt"/>
              </a:rPr>
              <a:t> </a:t>
            </a:r>
            <a:r>
              <a:rPr lang="en-AU">
                <a:latin typeface="+mj-lt"/>
              </a:rPr>
              <a:t>(6)</a:t>
            </a:r>
          </a:p>
        </p:txBody>
      </p:sp>
      <p:sp>
        <p:nvSpPr>
          <p:cNvPr id="3" name="TextBox 2">
            <a:extLst>
              <a:ext uri="{FF2B5EF4-FFF2-40B4-BE49-F238E27FC236}">
                <a16:creationId xmlns:a16="http://schemas.microsoft.com/office/drawing/2014/main" id="{F5A34B29-449D-F3AC-6575-4A19F10EC080}"/>
              </a:ext>
            </a:extLst>
          </p:cNvPr>
          <p:cNvSpPr txBox="1"/>
          <p:nvPr/>
        </p:nvSpPr>
        <p:spPr>
          <a:xfrm>
            <a:off x="359998" y="1713944"/>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unpack the assessment task and how to approach it</a:t>
            </a: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improve written responses through feedback, editing and reflection.</a:t>
            </a:r>
          </a:p>
          <a:p>
            <a:pPr>
              <a:lnSpc>
                <a:spcPct val="150000"/>
              </a:lnSpc>
              <a:spcAft>
                <a:spcPts val="1200"/>
              </a:spcAft>
            </a:pPr>
            <a:r>
              <a:rPr lang="en-AU" sz="2000" b="1">
                <a:solidFill>
                  <a:schemeClr val="accent1"/>
                </a:solidFill>
                <a:latin typeface="+mj-lt"/>
                <a:cs typeface="Arial" panose="020B0604020202020204" pitchFamily="34" charset="0"/>
              </a:rPr>
              <a:t>I can</a:t>
            </a: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explain the task, use resources and refine my work with feedback</a:t>
            </a: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reflect on my learning and identify next step for myself in dance.</a:t>
            </a:r>
          </a:p>
        </p:txBody>
      </p:sp>
      <p:sp>
        <p:nvSpPr>
          <p:cNvPr id="2" name="Slide Number Placeholder 1">
            <a:extLst>
              <a:ext uri="{FF2B5EF4-FFF2-40B4-BE49-F238E27FC236}">
                <a16:creationId xmlns:a16="http://schemas.microsoft.com/office/drawing/2014/main" id="{28FF651C-B973-0FB2-23E8-DA3814DE279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100</a:t>
            </a:fld>
            <a:endParaRPr lang="en-AU"/>
          </a:p>
        </p:txBody>
      </p:sp>
    </p:spTree>
    <p:extLst>
      <p:ext uri="{BB962C8B-B14F-4D97-AF65-F5344CB8AC3E}">
        <p14:creationId xmlns:p14="http://schemas.microsoft.com/office/powerpoint/2010/main" val="3328044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1015A-2741-6972-A63A-157087B48512}"/>
              </a:ext>
            </a:extLst>
          </p:cNvPr>
          <p:cNvSpPr>
            <a:spLocks noGrp="1"/>
          </p:cNvSpPr>
          <p:nvPr>
            <p:ph type="title"/>
          </p:nvPr>
        </p:nvSpPr>
        <p:spPr/>
        <p:txBody>
          <a:bodyPr/>
          <a:lstStyle/>
          <a:p>
            <a:r>
              <a:rPr lang="en-US">
                <a:latin typeface="+mj-lt"/>
              </a:rPr>
              <a:t>Assessment Task</a:t>
            </a:r>
            <a:endParaRPr lang="en-AU">
              <a:latin typeface="+mj-lt"/>
            </a:endParaRPr>
          </a:p>
        </p:txBody>
      </p:sp>
      <p:sp>
        <p:nvSpPr>
          <p:cNvPr id="4" name="Text Placeholder 3">
            <a:extLst>
              <a:ext uri="{FF2B5EF4-FFF2-40B4-BE49-F238E27FC236}">
                <a16:creationId xmlns:a16="http://schemas.microsoft.com/office/drawing/2014/main" id="{AE3BADE3-E544-62E7-8BFC-DE2FC7742DC3}"/>
              </a:ext>
            </a:extLst>
          </p:cNvPr>
          <p:cNvSpPr>
            <a:spLocks noGrp="1"/>
          </p:cNvSpPr>
          <p:nvPr>
            <p:ph type="body" sz="quarter" idx="18"/>
          </p:nvPr>
        </p:nvSpPr>
        <p:spPr/>
        <p:txBody>
          <a:bodyPr/>
          <a:lstStyle/>
          <a:p>
            <a:r>
              <a:rPr lang="en-AU">
                <a:latin typeface="+mj-lt"/>
              </a:rPr>
              <a:t>6.1a</a:t>
            </a:r>
          </a:p>
        </p:txBody>
      </p:sp>
      <p:sp>
        <p:nvSpPr>
          <p:cNvPr id="5" name="Text Placeholder 4">
            <a:extLst>
              <a:ext uri="{FF2B5EF4-FFF2-40B4-BE49-F238E27FC236}">
                <a16:creationId xmlns:a16="http://schemas.microsoft.com/office/drawing/2014/main" id="{820B9859-6A7F-9ED9-7995-FB3F1168E69B}"/>
              </a:ext>
            </a:extLst>
          </p:cNvPr>
          <p:cNvSpPr>
            <a:spLocks noGrp="1"/>
          </p:cNvSpPr>
          <p:nvPr>
            <p:ph type="body" sz="quarter" idx="17"/>
          </p:nvPr>
        </p:nvSpPr>
        <p:spPr/>
        <p:txBody>
          <a:bodyPr/>
          <a:lstStyle/>
          <a:p>
            <a:r>
              <a:rPr lang="en-AU">
                <a:latin typeface="+mn-lt"/>
              </a:rPr>
              <a:t>Create extended paragraph responses for the following questions:</a:t>
            </a:r>
          </a:p>
          <a:p>
            <a:pPr marL="457200" lvl="0" indent="-457200">
              <a:buFont typeface="+mj-lt"/>
              <a:buAutoNum type="arabicPeriod"/>
            </a:pPr>
            <a:r>
              <a:rPr lang="en-AU">
                <a:latin typeface="+mn-lt"/>
              </a:rPr>
              <a:t>Explain how cultural and historical factors have shaped the intent of </a:t>
            </a:r>
            <a:r>
              <a:rPr lang="en-AU" i="1" dirty="0">
                <a:latin typeface="+mn-lt"/>
              </a:rPr>
              <a:t>SILENCE</a:t>
            </a:r>
            <a:r>
              <a:rPr lang="en-AU">
                <a:latin typeface="+mn-lt"/>
              </a:rPr>
              <a:t>.</a:t>
            </a:r>
          </a:p>
          <a:p>
            <a:pPr marL="457200" lvl="0" indent="-457200">
              <a:buFont typeface="+mj-lt"/>
              <a:buAutoNum type="arabicPeriod"/>
            </a:pPr>
            <a:r>
              <a:rPr lang="en-AU">
                <a:latin typeface="+mn-lt"/>
              </a:rPr>
              <a:t>Evaluate how the dance work </a:t>
            </a:r>
            <a:r>
              <a:rPr lang="en-AU" i="1" dirty="0">
                <a:latin typeface="+mn-lt"/>
              </a:rPr>
              <a:t>SILENCE</a:t>
            </a:r>
            <a:r>
              <a:rPr lang="en-AU">
                <a:latin typeface="+mn-lt"/>
              </a:rPr>
              <a:t> communicates the choreographer’s intent.</a:t>
            </a:r>
          </a:p>
          <a:p>
            <a:r>
              <a:rPr lang="en-AU">
                <a:latin typeface="+mn-lt"/>
              </a:rPr>
              <a:t>In your response, select 2 of the following to focus your evaluation on:</a:t>
            </a:r>
          </a:p>
          <a:p>
            <a:pPr marL="342900" lvl="0" indent="-342900">
              <a:buFont typeface="Arial" panose="020B0604020202020204" pitchFamily="34" charset="0"/>
              <a:buChar char="•"/>
            </a:pPr>
            <a:r>
              <a:rPr lang="en-AU">
                <a:latin typeface="+mn-lt"/>
              </a:rPr>
              <a:t>how the work draws on context</a:t>
            </a:r>
          </a:p>
          <a:p>
            <a:pPr marL="342900" lvl="0" indent="-342900">
              <a:buFont typeface="Arial" panose="020B0604020202020204" pitchFamily="34" charset="0"/>
              <a:buChar char="•"/>
            </a:pPr>
            <a:r>
              <a:rPr lang="en-AU">
                <a:latin typeface="+mn-lt"/>
              </a:rPr>
              <a:t>the elements of dance</a:t>
            </a:r>
          </a:p>
          <a:p>
            <a:pPr marL="342900" lvl="0" indent="-342900">
              <a:buFont typeface="Arial" panose="020B0604020202020204" pitchFamily="34" charset="0"/>
              <a:buChar char="•"/>
            </a:pPr>
            <a:r>
              <a:rPr lang="en-AU">
                <a:latin typeface="+mn-lt"/>
              </a:rPr>
              <a:t>the dancing body</a:t>
            </a:r>
          </a:p>
          <a:p>
            <a:pPr marL="342900" lvl="0" indent="-342900">
              <a:buFont typeface="Arial" panose="020B0604020202020204" pitchFamily="34" charset="0"/>
              <a:buChar char="•"/>
            </a:pPr>
            <a:r>
              <a:rPr lang="en-AU">
                <a:latin typeface="+mn-lt"/>
              </a:rPr>
              <a:t>theatrical elements</a:t>
            </a:r>
          </a:p>
          <a:p>
            <a:endParaRPr lang="en-AU">
              <a:latin typeface="+mn-lt"/>
            </a:endParaRPr>
          </a:p>
        </p:txBody>
      </p:sp>
      <p:sp>
        <p:nvSpPr>
          <p:cNvPr id="2" name="Slide Number Placeholder 1">
            <a:extLst>
              <a:ext uri="{FF2B5EF4-FFF2-40B4-BE49-F238E27FC236}">
                <a16:creationId xmlns:a16="http://schemas.microsoft.com/office/drawing/2014/main" id="{F2149DBA-0FFE-D930-2B5B-4CC49A6D3C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101</a:t>
            </a:fld>
            <a:endParaRPr lang="en-AU"/>
          </a:p>
        </p:txBody>
      </p:sp>
    </p:spTree>
    <p:extLst>
      <p:ext uri="{BB962C8B-B14F-4D97-AF65-F5344CB8AC3E}">
        <p14:creationId xmlns:p14="http://schemas.microsoft.com/office/powerpoint/2010/main" val="114041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27C93-E8B7-140C-B9DE-7B677C949962}"/>
              </a:ext>
            </a:extLst>
          </p:cNvPr>
          <p:cNvSpPr>
            <a:spLocks noGrp="1"/>
          </p:cNvSpPr>
          <p:nvPr>
            <p:ph type="title"/>
          </p:nvPr>
        </p:nvSpPr>
        <p:spPr/>
        <p:txBody>
          <a:bodyPr/>
          <a:lstStyle/>
          <a:p>
            <a:r>
              <a:rPr lang="en-AU">
                <a:latin typeface="+mj-lt"/>
              </a:rPr>
              <a:t>Unpacking question 1 (1)</a:t>
            </a:r>
          </a:p>
        </p:txBody>
      </p:sp>
      <p:sp>
        <p:nvSpPr>
          <p:cNvPr id="4" name="Text Placeholder 3">
            <a:extLst>
              <a:ext uri="{FF2B5EF4-FFF2-40B4-BE49-F238E27FC236}">
                <a16:creationId xmlns:a16="http://schemas.microsoft.com/office/drawing/2014/main" id="{F6C0A269-8373-A6F3-0315-B739BD95834B}"/>
              </a:ext>
            </a:extLst>
          </p:cNvPr>
          <p:cNvSpPr>
            <a:spLocks noGrp="1"/>
          </p:cNvSpPr>
          <p:nvPr>
            <p:ph type="body" sz="quarter" idx="18"/>
          </p:nvPr>
        </p:nvSpPr>
        <p:spPr/>
        <p:txBody>
          <a:bodyPr/>
          <a:lstStyle/>
          <a:p>
            <a:r>
              <a:rPr lang="en-AU">
                <a:latin typeface="+mj-lt"/>
              </a:rPr>
              <a:t>6.1b</a:t>
            </a:r>
          </a:p>
        </p:txBody>
      </p:sp>
      <p:sp>
        <p:nvSpPr>
          <p:cNvPr id="7" name="TextBox 6">
            <a:extLst>
              <a:ext uri="{FF2B5EF4-FFF2-40B4-BE49-F238E27FC236}">
                <a16:creationId xmlns:a16="http://schemas.microsoft.com/office/drawing/2014/main" id="{ADD9B3AA-4879-1D57-3257-9B5D47A7603C}"/>
              </a:ext>
            </a:extLst>
          </p:cNvPr>
          <p:cNvSpPr txBox="1"/>
          <p:nvPr/>
        </p:nvSpPr>
        <p:spPr>
          <a:xfrm>
            <a:off x="220579" y="3554255"/>
            <a:ext cx="11750842" cy="430887"/>
          </a:xfrm>
          <a:prstGeom prst="rect">
            <a:avLst/>
          </a:prstGeom>
          <a:noFill/>
        </p:spPr>
        <p:txBody>
          <a:bodyPr wrap="square">
            <a:spAutoFit/>
          </a:bodyPr>
          <a:lstStyle/>
          <a:p>
            <a:pPr lvl="0" algn="ctr"/>
            <a:r>
              <a:rPr lang="en-AU" sz="2200" b="1"/>
              <a:t>Explain how cultural and historical factors have shaped the intent of </a:t>
            </a:r>
            <a:r>
              <a:rPr lang="en-AU" sz="2200" b="1" i="1" dirty="0"/>
              <a:t>SILENCE</a:t>
            </a:r>
            <a:r>
              <a:rPr lang="en-AU" sz="2200" b="1"/>
              <a:t>.</a:t>
            </a:r>
          </a:p>
        </p:txBody>
      </p:sp>
      <p:grpSp>
        <p:nvGrpSpPr>
          <p:cNvPr id="21" name="Group 20">
            <a:extLst>
              <a:ext uri="{FF2B5EF4-FFF2-40B4-BE49-F238E27FC236}">
                <a16:creationId xmlns:a16="http://schemas.microsoft.com/office/drawing/2014/main" id="{B3BE430C-878D-3B5E-3E3B-CDDA9CF5A666}"/>
              </a:ext>
              <a:ext uri="{C183D7F6-B498-43B3-948B-1728B52AA6E4}">
                <adec:decorative xmlns:adec="http://schemas.microsoft.com/office/drawing/2017/decorative" val="1"/>
              </a:ext>
            </a:extLst>
          </p:cNvPr>
          <p:cNvGrpSpPr/>
          <p:nvPr/>
        </p:nvGrpSpPr>
        <p:grpSpPr>
          <a:xfrm>
            <a:off x="822448" y="3054680"/>
            <a:ext cx="8832565" cy="1826842"/>
            <a:chOff x="822448" y="3054680"/>
            <a:chExt cx="8832565" cy="1826842"/>
          </a:xfrm>
        </p:grpSpPr>
        <p:cxnSp>
          <p:nvCxnSpPr>
            <p:cNvPr id="9" name="Straight Arrow Connector 8">
              <a:extLst>
                <a:ext uri="{FF2B5EF4-FFF2-40B4-BE49-F238E27FC236}">
                  <a16:creationId xmlns:a16="http://schemas.microsoft.com/office/drawing/2014/main" id="{12011466-468D-DA28-BF7F-2095EF19B747}"/>
                </a:ext>
                <a:ext uri="{C183D7F6-B498-43B3-948B-1728B52AA6E4}">
                  <adec:decorative xmlns:adec="http://schemas.microsoft.com/office/drawing/2017/decorative" val="1"/>
                </a:ext>
              </a:extLst>
            </p:cNvPr>
            <p:cNvCxnSpPr>
              <a:cxnSpLocks/>
            </p:cNvCxnSpPr>
            <p:nvPr/>
          </p:nvCxnSpPr>
          <p:spPr>
            <a:xfrm flipV="1">
              <a:off x="1362834" y="3119133"/>
              <a:ext cx="0" cy="43088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862F487-18EA-A04C-FC7D-F82DF90F393D}"/>
                </a:ext>
                <a:ext uri="{C183D7F6-B498-43B3-948B-1728B52AA6E4}">
                  <adec:decorative xmlns:adec="http://schemas.microsoft.com/office/drawing/2017/decorative" val="1"/>
                </a:ext>
              </a:extLst>
            </p:cNvPr>
            <p:cNvCxnSpPr>
              <a:cxnSpLocks/>
            </p:cNvCxnSpPr>
            <p:nvPr/>
          </p:nvCxnSpPr>
          <p:spPr>
            <a:xfrm>
              <a:off x="4027642" y="4029522"/>
              <a:ext cx="0" cy="75939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193346-FB13-6AD5-1631-8218EACAF2EC}"/>
                </a:ext>
                <a:ext uri="{C183D7F6-B498-43B3-948B-1728B52AA6E4}">
                  <adec:decorative xmlns:adec="http://schemas.microsoft.com/office/drawing/2017/decorative" val="1"/>
                </a:ext>
              </a:extLst>
            </p:cNvPr>
            <p:cNvCxnSpPr>
              <a:cxnSpLocks/>
            </p:cNvCxnSpPr>
            <p:nvPr/>
          </p:nvCxnSpPr>
          <p:spPr>
            <a:xfrm flipV="1">
              <a:off x="7784897" y="3054680"/>
              <a:ext cx="0" cy="51964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336D354-C1E6-3447-0237-9E5044562583}"/>
                </a:ext>
                <a:ext uri="{C183D7F6-B498-43B3-948B-1728B52AA6E4}">
                  <adec:decorative xmlns:adec="http://schemas.microsoft.com/office/drawing/2017/decorative" val="1"/>
                </a:ext>
              </a:extLst>
            </p:cNvPr>
            <p:cNvCxnSpPr>
              <a:cxnSpLocks/>
              <a:stCxn id="19" idx="2"/>
            </p:cNvCxnSpPr>
            <p:nvPr/>
          </p:nvCxnSpPr>
          <p:spPr>
            <a:xfrm>
              <a:off x="9226200" y="4029522"/>
              <a:ext cx="0" cy="8520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2414BAC-C29B-C108-6270-931831B470EB}"/>
                </a:ext>
              </a:extLst>
            </p:cNvPr>
            <p:cNvSpPr/>
            <p:nvPr/>
          </p:nvSpPr>
          <p:spPr>
            <a:xfrm>
              <a:off x="822448" y="3554255"/>
              <a:ext cx="1080773" cy="475267"/>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99B5A27-6B2A-9548-3799-E440FBB1760D}"/>
                </a:ext>
              </a:extLst>
            </p:cNvPr>
            <p:cNvSpPr/>
            <p:nvPr/>
          </p:nvSpPr>
          <p:spPr>
            <a:xfrm>
              <a:off x="2536988" y="3554255"/>
              <a:ext cx="2981309" cy="475267"/>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B76CCC7-C846-3B68-2E46-58B24DA26F41}"/>
                </a:ext>
              </a:extLst>
            </p:cNvPr>
            <p:cNvSpPr/>
            <p:nvPr/>
          </p:nvSpPr>
          <p:spPr>
            <a:xfrm>
              <a:off x="7244511" y="3554255"/>
              <a:ext cx="1080773" cy="475267"/>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35BA5D7-2841-5254-F504-39F53B5FB4F9}"/>
                </a:ext>
              </a:extLst>
            </p:cNvPr>
            <p:cNvSpPr/>
            <p:nvPr/>
          </p:nvSpPr>
          <p:spPr>
            <a:xfrm>
              <a:off x="8797387" y="3554255"/>
              <a:ext cx="857626" cy="475267"/>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974F90D-024B-38FF-3ADE-A81417E6469F}"/>
              </a:ext>
            </a:extLst>
          </p:cNvPr>
          <p:cNvSpPr txBox="1"/>
          <p:nvPr/>
        </p:nvSpPr>
        <p:spPr>
          <a:xfrm>
            <a:off x="843715" y="1632817"/>
            <a:ext cx="3591928" cy="13555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600"/>
              <a:t>Provide reasons why and/or how using cause and effect language.</a:t>
            </a:r>
          </a:p>
        </p:txBody>
      </p:sp>
      <p:sp>
        <p:nvSpPr>
          <p:cNvPr id="5" name="TextBox 4">
            <a:extLst>
              <a:ext uri="{FF2B5EF4-FFF2-40B4-BE49-F238E27FC236}">
                <a16:creationId xmlns:a16="http://schemas.microsoft.com/office/drawing/2014/main" id="{15C677AE-857B-C5A6-D0AD-6E3AEBA38C07}"/>
              </a:ext>
            </a:extLst>
          </p:cNvPr>
          <p:cNvSpPr txBox="1"/>
          <p:nvPr/>
        </p:nvSpPr>
        <p:spPr>
          <a:xfrm>
            <a:off x="737937" y="4881522"/>
            <a:ext cx="3591928" cy="13555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600"/>
              <a:t>Identify what factors you know have influenced this dance work.</a:t>
            </a:r>
          </a:p>
        </p:txBody>
      </p:sp>
      <p:sp>
        <p:nvSpPr>
          <p:cNvPr id="16" name="TextBox 15">
            <a:extLst>
              <a:ext uri="{FF2B5EF4-FFF2-40B4-BE49-F238E27FC236}">
                <a16:creationId xmlns:a16="http://schemas.microsoft.com/office/drawing/2014/main" id="{2B9F5383-104A-B658-80D4-D7126D51F65C}"/>
              </a:ext>
            </a:extLst>
          </p:cNvPr>
          <p:cNvSpPr txBox="1"/>
          <p:nvPr/>
        </p:nvSpPr>
        <p:spPr>
          <a:xfrm>
            <a:off x="5753100" y="1620917"/>
            <a:ext cx="5700483" cy="13555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600"/>
              <a:t>Determine the influences on how the dance work has been developed such as choreography, dancers, auditory and theatrical elements.</a:t>
            </a:r>
          </a:p>
        </p:txBody>
      </p:sp>
      <p:sp>
        <p:nvSpPr>
          <p:cNvPr id="17" name="TextBox 16">
            <a:extLst>
              <a:ext uri="{FF2B5EF4-FFF2-40B4-BE49-F238E27FC236}">
                <a16:creationId xmlns:a16="http://schemas.microsoft.com/office/drawing/2014/main" id="{68AEEAE7-1EF2-4843-4208-71198F60E716}"/>
              </a:ext>
            </a:extLst>
          </p:cNvPr>
          <p:cNvSpPr txBox="1"/>
          <p:nvPr/>
        </p:nvSpPr>
        <p:spPr>
          <a:xfrm>
            <a:off x="5853077" y="4986426"/>
            <a:ext cx="5970671" cy="13555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600"/>
              <a:t>Reveal what you know about the intent of the work. Be selective about ideas that you can link to cultural and historical factors. (You can’t write about everything in one response!)</a:t>
            </a:r>
          </a:p>
        </p:txBody>
      </p:sp>
      <p:sp>
        <p:nvSpPr>
          <p:cNvPr id="2" name="Slide Number Placeholder 1">
            <a:extLst>
              <a:ext uri="{FF2B5EF4-FFF2-40B4-BE49-F238E27FC236}">
                <a16:creationId xmlns:a16="http://schemas.microsoft.com/office/drawing/2014/main" id="{05FF2E52-4BA9-92A9-EA40-3923A7C97E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102</a:t>
            </a:fld>
            <a:endParaRPr lang="en-AU"/>
          </a:p>
        </p:txBody>
      </p:sp>
    </p:spTree>
    <p:extLst>
      <p:ext uri="{BB962C8B-B14F-4D97-AF65-F5344CB8AC3E}">
        <p14:creationId xmlns:p14="http://schemas.microsoft.com/office/powerpoint/2010/main" val="17805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DBBADC-FF83-B5CD-D992-D0421D2F2E13}"/>
              </a:ext>
            </a:extLst>
          </p:cNvPr>
          <p:cNvSpPr>
            <a:spLocks noGrp="1"/>
          </p:cNvSpPr>
          <p:nvPr>
            <p:ph type="title"/>
          </p:nvPr>
        </p:nvSpPr>
        <p:spPr/>
        <p:txBody>
          <a:bodyPr/>
          <a:lstStyle/>
          <a:p>
            <a:r>
              <a:rPr lang="en-AU">
                <a:latin typeface="+mj-lt"/>
              </a:rPr>
              <a:t>Unpacking question 1 (2)</a:t>
            </a:r>
          </a:p>
        </p:txBody>
      </p:sp>
      <p:sp>
        <p:nvSpPr>
          <p:cNvPr id="4" name="Text Placeholder 3">
            <a:extLst>
              <a:ext uri="{FF2B5EF4-FFF2-40B4-BE49-F238E27FC236}">
                <a16:creationId xmlns:a16="http://schemas.microsoft.com/office/drawing/2014/main" id="{88121558-D583-4D48-76E5-B9E129790BD3}"/>
              </a:ext>
            </a:extLst>
          </p:cNvPr>
          <p:cNvSpPr>
            <a:spLocks noGrp="1"/>
          </p:cNvSpPr>
          <p:nvPr>
            <p:ph type="body" sz="quarter" idx="18"/>
          </p:nvPr>
        </p:nvSpPr>
        <p:spPr/>
        <p:txBody>
          <a:bodyPr/>
          <a:lstStyle/>
          <a:p>
            <a:r>
              <a:rPr lang="en-AU">
                <a:latin typeface="+mj-lt"/>
              </a:rPr>
              <a:t>6.1c</a:t>
            </a:r>
          </a:p>
        </p:txBody>
      </p:sp>
      <p:sp>
        <p:nvSpPr>
          <p:cNvPr id="5" name="Text Placeholder 4">
            <a:extLst>
              <a:ext uri="{FF2B5EF4-FFF2-40B4-BE49-F238E27FC236}">
                <a16:creationId xmlns:a16="http://schemas.microsoft.com/office/drawing/2014/main" id="{3BD74E56-E4F1-3FDF-E77E-036978ABF4E3}"/>
              </a:ext>
            </a:extLst>
          </p:cNvPr>
          <p:cNvSpPr>
            <a:spLocks noGrp="1"/>
          </p:cNvSpPr>
          <p:nvPr>
            <p:ph type="body" sz="quarter" idx="17"/>
          </p:nvPr>
        </p:nvSpPr>
        <p:spPr>
          <a:xfrm>
            <a:off x="360000" y="1567087"/>
            <a:ext cx="11484000" cy="545602"/>
          </a:xfrm>
        </p:spPr>
        <p:txBody>
          <a:bodyPr/>
          <a:lstStyle/>
          <a:p>
            <a:pPr lvl="0"/>
            <a:r>
              <a:rPr lang="en-AU">
                <a:latin typeface="+mn-lt"/>
              </a:rPr>
              <a:t>How have </a:t>
            </a:r>
            <a:r>
              <a:rPr lang="en-AU" b="1">
                <a:latin typeface="+mn-lt"/>
              </a:rPr>
              <a:t>cultural</a:t>
            </a:r>
            <a:r>
              <a:rPr lang="en-AU">
                <a:latin typeface="+mn-lt"/>
              </a:rPr>
              <a:t> and </a:t>
            </a:r>
            <a:r>
              <a:rPr lang="en-AU" b="1">
                <a:latin typeface="+mn-lt"/>
              </a:rPr>
              <a:t>historical</a:t>
            </a:r>
            <a:r>
              <a:rPr lang="en-AU">
                <a:latin typeface="+mn-lt"/>
              </a:rPr>
              <a:t> factors shaped the </a:t>
            </a:r>
            <a:r>
              <a:rPr lang="en-AU" b="1">
                <a:latin typeface="+mn-lt"/>
              </a:rPr>
              <a:t>intent</a:t>
            </a:r>
            <a:r>
              <a:rPr lang="en-AU">
                <a:latin typeface="+mn-lt"/>
              </a:rPr>
              <a:t> of </a:t>
            </a:r>
            <a:r>
              <a:rPr lang="en-AU" i="1" dirty="0">
                <a:latin typeface="+mn-lt"/>
              </a:rPr>
              <a:t>SILENCE</a:t>
            </a:r>
            <a:r>
              <a:rPr lang="en-AU">
                <a:latin typeface="+mn-lt"/>
              </a:rPr>
              <a:t>?</a:t>
            </a:r>
          </a:p>
        </p:txBody>
      </p:sp>
      <p:graphicFrame>
        <p:nvGraphicFramePr>
          <p:cNvPr id="6" name="Table 5">
            <a:extLst>
              <a:ext uri="{FF2B5EF4-FFF2-40B4-BE49-F238E27FC236}">
                <a16:creationId xmlns:a16="http://schemas.microsoft.com/office/drawing/2014/main" id="{517D9C3A-E421-B93A-2BAE-595603D41E86}"/>
              </a:ext>
            </a:extLst>
          </p:cNvPr>
          <p:cNvGraphicFramePr>
            <a:graphicFrameLocks noGrp="1"/>
          </p:cNvGraphicFramePr>
          <p:nvPr>
            <p:extLst>
              <p:ext uri="{D42A27DB-BD31-4B8C-83A1-F6EECF244321}">
                <p14:modId xmlns:p14="http://schemas.microsoft.com/office/powerpoint/2010/main" val="3184227741"/>
              </p:ext>
            </p:extLst>
          </p:nvPr>
        </p:nvGraphicFramePr>
        <p:xfrm>
          <a:off x="371998" y="2112689"/>
          <a:ext cx="11472000" cy="4069863"/>
        </p:xfrm>
        <a:graphic>
          <a:graphicData uri="http://schemas.openxmlformats.org/drawingml/2006/table">
            <a:tbl>
              <a:tblPr firstRow="1" bandRow="1">
                <a:tableStyleId>{B301B821-A1FF-4177-AEE7-76D212191A09}</a:tableStyleId>
              </a:tblPr>
              <a:tblGrid>
                <a:gridCol w="3824000">
                  <a:extLst>
                    <a:ext uri="{9D8B030D-6E8A-4147-A177-3AD203B41FA5}">
                      <a16:colId xmlns:a16="http://schemas.microsoft.com/office/drawing/2014/main" val="3555270407"/>
                    </a:ext>
                  </a:extLst>
                </a:gridCol>
                <a:gridCol w="3824000">
                  <a:extLst>
                    <a:ext uri="{9D8B030D-6E8A-4147-A177-3AD203B41FA5}">
                      <a16:colId xmlns:a16="http://schemas.microsoft.com/office/drawing/2014/main" val="1665570594"/>
                    </a:ext>
                  </a:extLst>
                </a:gridCol>
                <a:gridCol w="3824000">
                  <a:extLst>
                    <a:ext uri="{9D8B030D-6E8A-4147-A177-3AD203B41FA5}">
                      <a16:colId xmlns:a16="http://schemas.microsoft.com/office/drawing/2014/main" val="1559542398"/>
                    </a:ext>
                  </a:extLst>
                </a:gridCol>
              </a:tblGrid>
              <a:tr h="386863">
                <a:tc>
                  <a:txBody>
                    <a:bodyPr/>
                    <a:lstStyle/>
                    <a:p>
                      <a:r>
                        <a:rPr lang="en-AU"/>
                        <a:t>Cultural factors</a:t>
                      </a:r>
                      <a:endParaRPr lang="en-AU">
                        <a:latin typeface="+mj-lt"/>
                      </a:endParaRPr>
                    </a:p>
                  </a:txBody>
                  <a:tcPr>
                    <a:lnR w="12700" cap="flat" cmpd="sng" algn="ctr">
                      <a:solidFill>
                        <a:schemeClr val="bg1"/>
                      </a:solidFill>
                      <a:prstDash val="solid"/>
                      <a:round/>
                      <a:headEnd type="none" w="med" len="med"/>
                      <a:tailEnd type="none" w="med" len="med"/>
                    </a:lnR>
                    <a:lnB w="12700" cmpd="sng">
                      <a:noFill/>
                    </a:lnB>
                  </a:tcPr>
                </a:tc>
                <a:tc>
                  <a:txBody>
                    <a:bodyPr/>
                    <a:lstStyle/>
                    <a:p>
                      <a:r>
                        <a:rPr lang="en-AU"/>
                        <a:t>Historical factors</a:t>
                      </a:r>
                      <a:endParaRPr lang="en-AU">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AU"/>
                        <a:t>Intent</a:t>
                      </a:r>
                      <a:endParaRPr lang="en-AU">
                        <a:latin typeface="+mj-lt"/>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41927430"/>
                  </a:ext>
                </a:extLst>
              </a:tr>
              <a:tr h="1869841">
                <a:tc>
                  <a:txBody>
                    <a:bodyPr/>
                    <a:lstStyle/>
                    <a:p>
                      <a:pPr>
                        <a:lnSpc>
                          <a:spcPct val="150000"/>
                        </a:lnSpc>
                        <a:spcAft>
                          <a:spcPts val="1200"/>
                        </a:spcAft>
                      </a:pPr>
                      <a:r>
                        <a:rPr lang="en-AU"/>
                        <a:t>Could include:</a:t>
                      </a:r>
                    </a:p>
                    <a:p>
                      <a:pPr marL="285750" indent="-285750">
                        <a:lnSpc>
                          <a:spcPct val="150000"/>
                        </a:lnSpc>
                        <a:spcAft>
                          <a:spcPts val="1200"/>
                        </a:spcAft>
                        <a:buFont typeface="Arial" panose="020B0604020202020204" pitchFamily="34" charset="0"/>
                        <a:buChar char="•"/>
                      </a:pPr>
                      <a:r>
                        <a:rPr lang="en-AU"/>
                        <a:t>Aboriginal and Torres Strait Islander Cultural Knowledges</a:t>
                      </a:r>
                    </a:p>
                    <a:p>
                      <a:pPr marL="285750" indent="-285750">
                        <a:lnSpc>
                          <a:spcPct val="150000"/>
                        </a:lnSpc>
                        <a:spcAft>
                          <a:spcPts val="1200"/>
                        </a:spcAft>
                        <a:buFont typeface="Arial" panose="020B0604020202020204" pitchFamily="34" charset="0"/>
                        <a:buChar char="•"/>
                      </a:pPr>
                      <a:r>
                        <a:rPr lang="en-AU"/>
                        <a:t>connection to Country</a:t>
                      </a:r>
                    </a:p>
                    <a:p>
                      <a:pPr marL="285750" indent="-285750">
                        <a:lnSpc>
                          <a:spcPct val="150000"/>
                        </a:lnSpc>
                        <a:spcAft>
                          <a:spcPts val="1200"/>
                        </a:spcAft>
                        <a:buFont typeface="Arial" panose="020B0604020202020204" pitchFamily="34" charset="0"/>
                        <a:buChar char="•"/>
                      </a:pPr>
                      <a:r>
                        <a:rPr lang="en-AU"/>
                        <a:t>storytelling</a:t>
                      </a:r>
                    </a:p>
                    <a:p>
                      <a:pPr marL="285750" indent="-285750">
                        <a:lnSpc>
                          <a:spcPct val="150000"/>
                        </a:lnSpc>
                        <a:spcAft>
                          <a:spcPts val="1200"/>
                        </a:spcAft>
                        <a:buFont typeface="Arial" panose="020B0604020202020204" pitchFamily="34" charset="0"/>
                        <a:buChar char="•"/>
                      </a:pPr>
                      <a:r>
                        <a:rPr lang="en-AU"/>
                        <a:t>Lore</a:t>
                      </a:r>
                    </a:p>
                    <a:p>
                      <a:pPr marL="285750" indent="-285750">
                        <a:lnSpc>
                          <a:spcPct val="150000"/>
                        </a:lnSpc>
                        <a:spcAft>
                          <a:spcPts val="1200"/>
                        </a:spcAft>
                        <a:buFont typeface="Arial" panose="020B0604020202020204" pitchFamily="34" charset="0"/>
                        <a:buChar char="•"/>
                      </a:pPr>
                      <a:r>
                        <a:rPr lang="en-AU"/>
                        <a:t>revitalisation of Culture</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1200"/>
                        </a:spcAft>
                      </a:pPr>
                      <a:r>
                        <a:rPr lang="en-AU"/>
                        <a:t>Could include:</a:t>
                      </a:r>
                    </a:p>
                    <a:p>
                      <a:pPr marL="285750" indent="-285750">
                        <a:lnSpc>
                          <a:spcPct val="150000"/>
                        </a:lnSpc>
                        <a:spcAft>
                          <a:spcPts val="1200"/>
                        </a:spcAft>
                        <a:buFont typeface="Arial" panose="020B0604020202020204" pitchFamily="34" charset="0"/>
                        <a:buChar char="•"/>
                      </a:pPr>
                      <a:r>
                        <a:rPr lang="en-AU"/>
                        <a:t>colonisation</a:t>
                      </a:r>
                    </a:p>
                    <a:p>
                      <a:pPr marL="285750" indent="-285750">
                        <a:lnSpc>
                          <a:spcPct val="150000"/>
                        </a:lnSpc>
                        <a:spcAft>
                          <a:spcPts val="1200"/>
                        </a:spcAft>
                        <a:buFont typeface="Arial" panose="020B0604020202020204" pitchFamily="34" charset="0"/>
                        <a:buChar char="•"/>
                      </a:pPr>
                      <a:r>
                        <a:rPr lang="en-AU"/>
                        <a:t>protest movements</a:t>
                      </a:r>
                    </a:p>
                    <a:p>
                      <a:pPr marL="285750" indent="-285750">
                        <a:lnSpc>
                          <a:spcPct val="150000"/>
                        </a:lnSpc>
                        <a:spcAft>
                          <a:spcPts val="1200"/>
                        </a:spcAft>
                        <a:buFont typeface="Arial" panose="020B0604020202020204" pitchFamily="34" charset="0"/>
                        <a:buChar char="•"/>
                      </a:pPr>
                      <a:r>
                        <a:rPr lang="en-AU"/>
                        <a:t>the long fight for Treaty</a:t>
                      </a:r>
                    </a:p>
                    <a:p>
                      <a:pPr marL="285750" indent="-285750">
                        <a:lnSpc>
                          <a:spcPct val="150000"/>
                        </a:lnSpc>
                        <a:spcAft>
                          <a:spcPts val="1200"/>
                        </a:spcAft>
                        <a:buFont typeface="Arial" panose="020B0604020202020204" pitchFamily="34" charset="0"/>
                        <a:buChar char="•"/>
                      </a:pPr>
                      <a:r>
                        <a:rPr lang="en-AU"/>
                        <a:t>generations of silencing</a:t>
                      </a:r>
                    </a:p>
                    <a:p>
                      <a:pPr marL="285750" indent="-285750">
                        <a:lnSpc>
                          <a:spcPct val="150000"/>
                        </a:lnSpc>
                        <a:spcAft>
                          <a:spcPts val="1200"/>
                        </a:spcAft>
                        <a:buFont typeface="Arial" panose="020B0604020202020204" pitchFamily="34" charset="0"/>
                        <a:buChar char="•"/>
                      </a:pPr>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indent="0">
                        <a:lnSpc>
                          <a:spcPct val="150000"/>
                        </a:lnSpc>
                        <a:spcAft>
                          <a:spcPts val="1200"/>
                        </a:spcAft>
                        <a:buFont typeface="Arial" panose="020B0604020202020204" pitchFamily="34" charset="0"/>
                        <a:buNone/>
                      </a:pPr>
                      <a:r>
                        <a:rPr lang="en-AU" dirty="0"/>
                        <a:t>What Thomas E.S. Kelly is trying to communicate which could include ideas about:</a:t>
                      </a:r>
                    </a:p>
                    <a:p>
                      <a:pPr marL="285750" indent="-285750">
                        <a:lnSpc>
                          <a:spcPct val="150000"/>
                        </a:lnSpc>
                        <a:spcAft>
                          <a:spcPts val="1200"/>
                        </a:spcAft>
                        <a:buFont typeface="Arial" panose="020B0604020202020204" pitchFamily="34" charset="0"/>
                        <a:buChar char="•"/>
                      </a:pPr>
                      <a:r>
                        <a:rPr lang="en-AU" dirty="0"/>
                        <a:t>Aboriginal Lore and Knowledges</a:t>
                      </a:r>
                    </a:p>
                    <a:p>
                      <a:pPr marL="285750" indent="-285750">
                        <a:lnSpc>
                          <a:spcPct val="150000"/>
                        </a:lnSpc>
                        <a:spcAft>
                          <a:spcPts val="1200"/>
                        </a:spcAft>
                        <a:buFont typeface="Arial" panose="020B0604020202020204" pitchFamily="34" charset="0"/>
                        <a:buChar char="•"/>
                      </a:pPr>
                      <a:r>
                        <a:rPr lang="en-AU" dirty="0"/>
                        <a:t>Treaty</a:t>
                      </a:r>
                    </a:p>
                    <a:p>
                      <a:pPr marL="285750" indent="-285750">
                        <a:lnSpc>
                          <a:spcPct val="150000"/>
                        </a:lnSpc>
                        <a:spcAft>
                          <a:spcPts val="1200"/>
                        </a:spcAft>
                        <a:buFont typeface="Arial" panose="020B0604020202020204" pitchFamily="34" charset="0"/>
                        <a:buChar char="•"/>
                      </a:pPr>
                      <a:r>
                        <a:rPr lang="en-AU" dirty="0"/>
                        <a:t>breaking the silence, fighting for voices to be heard</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85954839"/>
                  </a:ext>
                </a:extLst>
              </a:tr>
            </a:tbl>
          </a:graphicData>
        </a:graphic>
      </p:graphicFrame>
      <p:sp>
        <p:nvSpPr>
          <p:cNvPr id="2" name="Slide Number Placeholder 1">
            <a:extLst>
              <a:ext uri="{FF2B5EF4-FFF2-40B4-BE49-F238E27FC236}">
                <a16:creationId xmlns:a16="http://schemas.microsoft.com/office/drawing/2014/main" id="{68A19A30-AAB4-7A74-8970-7533559623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103</a:t>
            </a:fld>
            <a:endParaRPr lang="en-AU"/>
          </a:p>
        </p:txBody>
      </p:sp>
    </p:spTree>
    <p:extLst>
      <p:ext uri="{BB962C8B-B14F-4D97-AF65-F5344CB8AC3E}">
        <p14:creationId xmlns:p14="http://schemas.microsoft.com/office/powerpoint/2010/main" val="303684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0A66-6CFB-FAB4-C8F9-F27B071CA3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302B91-4154-F6F0-3205-3E485F0CE1FD}"/>
              </a:ext>
            </a:extLst>
          </p:cNvPr>
          <p:cNvSpPr>
            <a:spLocks noGrp="1"/>
          </p:cNvSpPr>
          <p:nvPr>
            <p:ph type="title"/>
          </p:nvPr>
        </p:nvSpPr>
        <p:spPr/>
        <p:txBody>
          <a:bodyPr/>
          <a:lstStyle/>
          <a:p>
            <a:r>
              <a:rPr lang="en-AU"/>
              <a:t>Unpacking question 2 (1)</a:t>
            </a:r>
          </a:p>
        </p:txBody>
      </p:sp>
      <p:sp>
        <p:nvSpPr>
          <p:cNvPr id="4" name="Text Placeholder 3">
            <a:extLst>
              <a:ext uri="{FF2B5EF4-FFF2-40B4-BE49-F238E27FC236}">
                <a16:creationId xmlns:a16="http://schemas.microsoft.com/office/drawing/2014/main" id="{2E5FF517-3565-A654-8655-D1DDAB612E31}"/>
              </a:ext>
            </a:extLst>
          </p:cNvPr>
          <p:cNvSpPr>
            <a:spLocks noGrp="1"/>
          </p:cNvSpPr>
          <p:nvPr>
            <p:ph type="body" sz="quarter" idx="18"/>
          </p:nvPr>
        </p:nvSpPr>
        <p:spPr/>
        <p:txBody>
          <a:bodyPr/>
          <a:lstStyle/>
          <a:p>
            <a:r>
              <a:rPr lang="en-AU"/>
              <a:t>6.1d</a:t>
            </a:r>
          </a:p>
        </p:txBody>
      </p:sp>
      <p:sp>
        <p:nvSpPr>
          <p:cNvPr id="7" name="TextBox 6">
            <a:extLst>
              <a:ext uri="{FF2B5EF4-FFF2-40B4-BE49-F238E27FC236}">
                <a16:creationId xmlns:a16="http://schemas.microsoft.com/office/drawing/2014/main" id="{6244B8D7-8009-F8F9-B0C3-572ABA8FA67D}"/>
              </a:ext>
            </a:extLst>
          </p:cNvPr>
          <p:cNvSpPr txBox="1"/>
          <p:nvPr/>
        </p:nvSpPr>
        <p:spPr>
          <a:xfrm>
            <a:off x="220579" y="3635241"/>
            <a:ext cx="11750842" cy="430887"/>
          </a:xfrm>
          <a:prstGeom prst="rect">
            <a:avLst/>
          </a:prstGeom>
          <a:noFill/>
        </p:spPr>
        <p:txBody>
          <a:bodyPr wrap="square">
            <a:spAutoFit/>
          </a:bodyPr>
          <a:lstStyle/>
          <a:p>
            <a:pPr lvl="0" algn="ctr"/>
            <a:r>
              <a:rPr lang="en-AU" sz="2200" b="1"/>
              <a:t>Evaluate how the dance work </a:t>
            </a:r>
            <a:r>
              <a:rPr lang="en-AU" sz="2200" b="1" i="1" dirty="0"/>
              <a:t>SILENCE</a:t>
            </a:r>
            <a:r>
              <a:rPr lang="en-AU" sz="2200" b="1"/>
              <a:t> communicates the choreographer’s intent.</a:t>
            </a:r>
          </a:p>
        </p:txBody>
      </p:sp>
      <p:grpSp>
        <p:nvGrpSpPr>
          <p:cNvPr id="18" name="Group 17">
            <a:extLst>
              <a:ext uri="{FF2B5EF4-FFF2-40B4-BE49-F238E27FC236}">
                <a16:creationId xmlns:a16="http://schemas.microsoft.com/office/drawing/2014/main" id="{694BC46B-BD57-3E62-AF9F-15556D828A1C}"/>
              </a:ext>
              <a:ext uri="{C183D7F6-B498-43B3-948B-1728B52AA6E4}">
                <adec:decorative xmlns:adec="http://schemas.microsoft.com/office/drawing/2017/decorative" val="1"/>
              </a:ext>
            </a:extLst>
          </p:cNvPr>
          <p:cNvGrpSpPr/>
          <p:nvPr/>
        </p:nvGrpSpPr>
        <p:grpSpPr>
          <a:xfrm>
            <a:off x="1475874" y="3009836"/>
            <a:ext cx="7531769" cy="1879176"/>
            <a:chOff x="1475874" y="3009836"/>
            <a:chExt cx="7531769" cy="1879176"/>
          </a:xfrm>
        </p:grpSpPr>
        <p:cxnSp>
          <p:nvCxnSpPr>
            <p:cNvPr id="9" name="Straight Arrow Connector 8">
              <a:extLst>
                <a:ext uri="{FF2B5EF4-FFF2-40B4-BE49-F238E27FC236}">
                  <a16:creationId xmlns:a16="http://schemas.microsoft.com/office/drawing/2014/main" id="{5BC55D30-4CC3-69B8-63F5-79B2F4983F5A}"/>
                </a:ext>
                <a:ext uri="{C183D7F6-B498-43B3-948B-1728B52AA6E4}">
                  <adec:decorative xmlns:adec="http://schemas.microsoft.com/office/drawing/2017/decorative" val="1"/>
                </a:ext>
              </a:extLst>
            </p:cNvPr>
            <p:cNvCxnSpPr>
              <a:cxnSpLocks/>
            </p:cNvCxnSpPr>
            <p:nvPr/>
          </p:nvCxnSpPr>
          <p:spPr>
            <a:xfrm flipV="1">
              <a:off x="1475874" y="3009836"/>
              <a:ext cx="0" cy="58102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FBED84-0BE2-FE6A-B80E-58EB04BCD4DA}"/>
                </a:ext>
                <a:ext uri="{C183D7F6-B498-43B3-948B-1728B52AA6E4}">
                  <adec:decorative xmlns:adec="http://schemas.microsoft.com/office/drawing/2017/decorative" val="1"/>
                </a:ext>
              </a:extLst>
            </p:cNvPr>
            <p:cNvCxnSpPr>
              <a:cxnSpLocks/>
            </p:cNvCxnSpPr>
            <p:nvPr/>
          </p:nvCxnSpPr>
          <p:spPr>
            <a:xfrm flipV="1">
              <a:off x="9007643" y="3009836"/>
              <a:ext cx="0" cy="625405"/>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A8921B2-3BA4-E78A-9653-DE1A1AAC5EC2}"/>
                </a:ext>
                <a:ext uri="{C183D7F6-B498-43B3-948B-1728B52AA6E4}">
                  <adec:decorative xmlns:adec="http://schemas.microsoft.com/office/drawing/2017/decorative" val="1"/>
                </a:ext>
              </a:extLst>
            </p:cNvPr>
            <p:cNvCxnSpPr>
              <a:cxnSpLocks/>
            </p:cNvCxnSpPr>
            <p:nvPr/>
          </p:nvCxnSpPr>
          <p:spPr>
            <a:xfrm>
              <a:off x="2600825" y="4110508"/>
              <a:ext cx="469232" cy="77850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E8BCF4-8FB9-01D0-8487-42395E3AC815}"/>
                </a:ext>
                <a:ext uri="{C183D7F6-B498-43B3-948B-1728B52AA6E4}">
                  <adec:decorative xmlns:adec="http://schemas.microsoft.com/office/drawing/2017/decorative" val="1"/>
                </a:ext>
              </a:extLst>
            </p:cNvPr>
            <p:cNvCxnSpPr>
              <a:cxnSpLocks/>
            </p:cNvCxnSpPr>
            <p:nvPr/>
          </p:nvCxnSpPr>
          <p:spPr>
            <a:xfrm flipH="1">
              <a:off x="4181975" y="4110508"/>
              <a:ext cx="469232" cy="77850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063CA38-D7AB-BEE2-AD19-C48D8D2ED663}"/>
              </a:ext>
            </a:extLst>
          </p:cNvPr>
          <p:cNvSpPr txBox="1"/>
          <p:nvPr/>
        </p:nvSpPr>
        <p:spPr>
          <a:xfrm>
            <a:off x="513347" y="1701903"/>
            <a:ext cx="3458578" cy="12031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800"/>
              <a:t>Make a judgement about the success of the dance work.</a:t>
            </a:r>
          </a:p>
        </p:txBody>
      </p:sp>
      <p:sp>
        <p:nvSpPr>
          <p:cNvPr id="5" name="TextBox 4">
            <a:extLst>
              <a:ext uri="{FF2B5EF4-FFF2-40B4-BE49-F238E27FC236}">
                <a16:creationId xmlns:a16="http://schemas.microsoft.com/office/drawing/2014/main" id="{EF222210-9384-6F70-044F-67DC85DD8689}"/>
              </a:ext>
            </a:extLst>
          </p:cNvPr>
          <p:cNvSpPr txBox="1"/>
          <p:nvPr/>
        </p:nvSpPr>
        <p:spPr>
          <a:xfrm>
            <a:off x="1949616" y="4939290"/>
            <a:ext cx="3458578" cy="12031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800"/>
              <a:t>Specific examples from this dance work need to be used.</a:t>
            </a:r>
          </a:p>
        </p:txBody>
      </p:sp>
      <p:sp>
        <p:nvSpPr>
          <p:cNvPr id="16" name="TextBox 15">
            <a:extLst>
              <a:ext uri="{FF2B5EF4-FFF2-40B4-BE49-F238E27FC236}">
                <a16:creationId xmlns:a16="http://schemas.microsoft.com/office/drawing/2014/main" id="{FB258A9F-4AEE-7FAE-D9B6-2158E98401A2}"/>
              </a:ext>
            </a:extLst>
          </p:cNvPr>
          <p:cNvSpPr txBox="1"/>
          <p:nvPr/>
        </p:nvSpPr>
        <p:spPr>
          <a:xfrm>
            <a:off x="7194884" y="1666086"/>
            <a:ext cx="4062987" cy="1203158"/>
          </a:xfrm>
          <a:prstGeom prst="roundRect">
            <a:avLst/>
          </a:prstGeom>
          <a:noFill/>
          <a:ln w="38100">
            <a:solidFill>
              <a:schemeClr val="tx1"/>
            </a:solidFill>
          </a:ln>
        </p:spPr>
        <p:txBody>
          <a:bodyPr wrap="square" lIns="91440" tIns="91440" rIns="91440" bIns="91440" rtlCol="0" anchor="ctr" anchorCtr="1">
            <a:noAutofit/>
          </a:bodyPr>
          <a:lstStyle/>
          <a:p>
            <a:pPr algn="l">
              <a:lnSpc>
                <a:spcPct val="150000"/>
              </a:lnSpc>
              <a:spcAft>
                <a:spcPts val="1200"/>
              </a:spcAft>
            </a:pPr>
            <a:r>
              <a:rPr lang="en-AU" sz="1800"/>
              <a:t>Select specific aspects of the intent you want to focus on in your response.</a:t>
            </a:r>
          </a:p>
        </p:txBody>
      </p:sp>
      <p:sp>
        <p:nvSpPr>
          <p:cNvPr id="2" name="Slide Number Placeholder 1">
            <a:extLst>
              <a:ext uri="{FF2B5EF4-FFF2-40B4-BE49-F238E27FC236}">
                <a16:creationId xmlns:a16="http://schemas.microsoft.com/office/drawing/2014/main" id="{CD7EDDE1-D9E9-3D2C-5845-53859FBDE6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104</a:t>
            </a:fld>
            <a:endParaRPr lang="en-AU"/>
          </a:p>
        </p:txBody>
      </p:sp>
    </p:spTree>
    <p:extLst>
      <p:ext uri="{BB962C8B-B14F-4D97-AF65-F5344CB8AC3E}">
        <p14:creationId xmlns:p14="http://schemas.microsoft.com/office/powerpoint/2010/main" val="14144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39686E-4AE2-06B3-B424-2BC013F3E8FF}"/>
              </a:ext>
            </a:extLst>
          </p:cNvPr>
          <p:cNvSpPr>
            <a:spLocks noGrp="1"/>
          </p:cNvSpPr>
          <p:nvPr>
            <p:ph type="title"/>
          </p:nvPr>
        </p:nvSpPr>
        <p:spPr/>
        <p:txBody>
          <a:bodyPr/>
          <a:lstStyle/>
          <a:p>
            <a:r>
              <a:rPr lang="en-AU">
                <a:latin typeface="+mj-lt"/>
              </a:rPr>
              <a:t>Unpacking question 2 (2)</a:t>
            </a:r>
          </a:p>
        </p:txBody>
      </p:sp>
      <p:sp>
        <p:nvSpPr>
          <p:cNvPr id="4" name="Text Placeholder 3">
            <a:extLst>
              <a:ext uri="{FF2B5EF4-FFF2-40B4-BE49-F238E27FC236}">
                <a16:creationId xmlns:a16="http://schemas.microsoft.com/office/drawing/2014/main" id="{24240230-0C15-B07B-3ECE-731501B5D305}"/>
              </a:ext>
            </a:extLst>
          </p:cNvPr>
          <p:cNvSpPr>
            <a:spLocks noGrp="1"/>
          </p:cNvSpPr>
          <p:nvPr>
            <p:ph type="body" sz="quarter" idx="18"/>
          </p:nvPr>
        </p:nvSpPr>
        <p:spPr/>
        <p:txBody>
          <a:bodyPr/>
          <a:lstStyle/>
          <a:p>
            <a:r>
              <a:rPr lang="en-AU">
                <a:latin typeface="+mj-lt"/>
              </a:rPr>
              <a:t>6.1e</a:t>
            </a:r>
          </a:p>
        </p:txBody>
      </p:sp>
      <p:graphicFrame>
        <p:nvGraphicFramePr>
          <p:cNvPr id="6" name="Table 5">
            <a:extLst>
              <a:ext uri="{FF2B5EF4-FFF2-40B4-BE49-F238E27FC236}">
                <a16:creationId xmlns:a16="http://schemas.microsoft.com/office/drawing/2014/main" id="{0E85E16D-B1E6-E1B9-CE98-C7FCECD27831}"/>
              </a:ext>
            </a:extLst>
          </p:cNvPr>
          <p:cNvGraphicFramePr>
            <a:graphicFrameLocks noGrp="1"/>
          </p:cNvGraphicFramePr>
          <p:nvPr>
            <p:extLst>
              <p:ext uri="{D42A27DB-BD31-4B8C-83A1-F6EECF244321}">
                <p14:modId xmlns:p14="http://schemas.microsoft.com/office/powerpoint/2010/main" val="1682032909"/>
              </p:ext>
            </p:extLst>
          </p:nvPr>
        </p:nvGraphicFramePr>
        <p:xfrm>
          <a:off x="348000" y="1369454"/>
          <a:ext cx="11496000" cy="5075428"/>
        </p:xfrm>
        <a:graphic>
          <a:graphicData uri="http://schemas.openxmlformats.org/drawingml/2006/table">
            <a:tbl>
              <a:tblPr firstRow="1" bandRow="1">
                <a:tableStyleId>{B301B821-A1FF-4177-AEE7-76D212191A09}</a:tableStyleId>
              </a:tblPr>
              <a:tblGrid>
                <a:gridCol w="2874000">
                  <a:extLst>
                    <a:ext uri="{9D8B030D-6E8A-4147-A177-3AD203B41FA5}">
                      <a16:colId xmlns:a16="http://schemas.microsoft.com/office/drawing/2014/main" val="301328863"/>
                    </a:ext>
                  </a:extLst>
                </a:gridCol>
                <a:gridCol w="2874000">
                  <a:extLst>
                    <a:ext uri="{9D8B030D-6E8A-4147-A177-3AD203B41FA5}">
                      <a16:colId xmlns:a16="http://schemas.microsoft.com/office/drawing/2014/main" val="228682585"/>
                    </a:ext>
                  </a:extLst>
                </a:gridCol>
                <a:gridCol w="2874000">
                  <a:extLst>
                    <a:ext uri="{9D8B030D-6E8A-4147-A177-3AD203B41FA5}">
                      <a16:colId xmlns:a16="http://schemas.microsoft.com/office/drawing/2014/main" val="3369196488"/>
                    </a:ext>
                  </a:extLst>
                </a:gridCol>
                <a:gridCol w="2874000">
                  <a:extLst>
                    <a:ext uri="{9D8B030D-6E8A-4147-A177-3AD203B41FA5}">
                      <a16:colId xmlns:a16="http://schemas.microsoft.com/office/drawing/2014/main" val="2934914389"/>
                    </a:ext>
                  </a:extLst>
                </a:gridCol>
              </a:tblGrid>
              <a:tr h="633319">
                <a:tc>
                  <a:txBody>
                    <a:bodyPr/>
                    <a:lstStyle/>
                    <a:p>
                      <a:r>
                        <a:rPr lang="en-AU"/>
                        <a:t>How the work draws on context</a:t>
                      </a:r>
                      <a:endParaRPr lang="en-AU">
                        <a:latin typeface="+mj-lt"/>
                      </a:endParaRPr>
                    </a:p>
                  </a:txBody>
                  <a:tcPr>
                    <a:lnR w="12700" cap="flat" cmpd="sng" algn="ctr">
                      <a:solidFill>
                        <a:schemeClr val="bg1"/>
                      </a:solidFill>
                      <a:prstDash val="solid"/>
                      <a:round/>
                      <a:headEnd type="none" w="med" len="med"/>
                      <a:tailEnd type="none" w="med" len="med"/>
                    </a:lnR>
                    <a:lnB w="12700" cmpd="sng">
                      <a:noFill/>
                    </a:lnB>
                  </a:tcPr>
                </a:tc>
                <a:tc>
                  <a:txBody>
                    <a:bodyPr/>
                    <a:lstStyle/>
                    <a:p>
                      <a:r>
                        <a:rPr lang="en-AU"/>
                        <a:t>The elements of dance</a:t>
                      </a:r>
                      <a:endParaRPr lang="en-AU">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r>
                        <a:rPr lang="en-AU"/>
                        <a:t>The dancing body</a:t>
                      </a:r>
                      <a:endParaRPr lang="en-AU">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r>
                        <a:rPr lang="en-AU"/>
                        <a:t>Theatrical elements</a:t>
                      </a:r>
                      <a:endParaRPr lang="en-AU">
                        <a:latin typeface="+mj-lt"/>
                      </a:endParaRPr>
                    </a:p>
                  </a:txBody>
                  <a:tcPr>
                    <a:lnL w="12700" cap="flat" cmpd="sng" algn="ctr">
                      <a:solidFill>
                        <a:schemeClr val="bg1"/>
                      </a:solidFill>
                      <a:prstDash val="solid"/>
                      <a:round/>
                      <a:headEnd type="none" w="med" len="med"/>
                      <a:tailEnd type="none" w="med" len="med"/>
                    </a:lnL>
                    <a:lnB w="12700" cmpd="sng">
                      <a:noFill/>
                    </a:lnB>
                  </a:tcPr>
                </a:tc>
                <a:extLst>
                  <a:ext uri="{0D108BD9-81ED-4DB2-BD59-A6C34878D82A}">
                    <a16:rowId xmlns:a16="http://schemas.microsoft.com/office/drawing/2014/main" val="3312814901"/>
                  </a:ext>
                </a:extLst>
              </a:tr>
              <a:tr h="4388502">
                <a:tc>
                  <a:txBody>
                    <a:bodyPr/>
                    <a:lstStyle/>
                    <a:p>
                      <a:pPr marL="285750" indent="-285750">
                        <a:lnSpc>
                          <a:spcPct val="150000"/>
                        </a:lnSpc>
                        <a:buFont typeface="Arial" panose="020B0604020202020204" pitchFamily="34" charset="0"/>
                        <a:buChar char="•"/>
                      </a:pPr>
                      <a:r>
                        <a:rPr lang="en-AU" sz="1600"/>
                        <a:t>How does </a:t>
                      </a:r>
                      <a:r>
                        <a:rPr lang="en-AU" sz="1600" i="1"/>
                        <a:t>SILENCE</a:t>
                      </a:r>
                      <a:r>
                        <a:rPr lang="en-AU" sz="1600"/>
                        <a:t> respond to cultural and historical factors</a:t>
                      </a:r>
                    </a:p>
                    <a:p>
                      <a:pPr marL="285750" indent="-285750">
                        <a:lnSpc>
                          <a:spcPct val="150000"/>
                        </a:lnSpc>
                        <a:buFont typeface="Arial" panose="020B0604020202020204" pitchFamily="34" charset="0"/>
                        <a:buChar char="•"/>
                      </a:pPr>
                      <a:r>
                        <a:rPr lang="en-AU" sz="1600"/>
                        <a:t>How are these reflected in the different chapters (Lore, Treaty, Always Was)?</a:t>
                      </a:r>
                    </a:p>
                    <a:p>
                      <a:pPr marL="285750" indent="-285750">
                        <a:lnSpc>
                          <a:spcPct val="150000"/>
                        </a:lnSpc>
                        <a:buFont typeface="Arial" panose="020B0604020202020204" pitchFamily="34" charset="0"/>
                        <a:buChar char="•"/>
                      </a:pPr>
                      <a:r>
                        <a:rPr lang="en-AU" sz="1600"/>
                        <a:t>How do these contextual references help communicate the choreographer’s intent to the audience?</a:t>
                      </a:r>
                      <a:endParaRPr lang="en-AU" sz="1600" dirty="0"/>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50000"/>
                        </a:lnSpc>
                        <a:buFont typeface="Arial" panose="020B0604020202020204" pitchFamily="34" charset="0"/>
                        <a:buChar char="•"/>
                      </a:pPr>
                      <a:r>
                        <a:rPr lang="en-AU" sz="1600"/>
                        <a:t>How are space, time and/or dynamics used in the choreography?</a:t>
                      </a:r>
                    </a:p>
                    <a:p>
                      <a:pPr marL="285750" indent="-285750">
                        <a:lnSpc>
                          <a:spcPct val="150000"/>
                        </a:lnSpc>
                        <a:buFont typeface="Arial" panose="020B0604020202020204" pitchFamily="34" charset="0"/>
                        <a:buChar char="•"/>
                      </a:pPr>
                      <a:r>
                        <a:rPr lang="en-AU" sz="1600"/>
                        <a:t>How do these choices demonstrate the intent?</a:t>
                      </a:r>
                    </a:p>
                    <a:p>
                      <a:pPr marL="285750" indent="-285750">
                        <a:lnSpc>
                          <a:spcPct val="150000"/>
                        </a:lnSpc>
                        <a:buFont typeface="Arial" panose="020B0604020202020204" pitchFamily="34" charset="0"/>
                        <a:buChar char="•"/>
                      </a:pPr>
                      <a:r>
                        <a:rPr lang="en-AU" sz="1600"/>
                        <a:t>How effectively do these elements communicate the intent to the audience?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50000"/>
                        </a:lnSpc>
                        <a:buFont typeface="Arial" panose="020B0604020202020204" pitchFamily="34" charset="0"/>
                        <a:buChar char="•"/>
                      </a:pPr>
                      <a:r>
                        <a:rPr lang="en-AU" sz="1600"/>
                        <a:t>How does the selection of dancers for specific roles help to communicate the intent?</a:t>
                      </a:r>
                    </a:p>
                    <a:p>
                      <a:pPr marL="285750" indent="-285750">
                        <a:lnSpc>
                          <a:spcPct val="150000"/>
                        </a:lnSpc>
                        <a:buFont typeface="Arial" panose="020B0604020202020204" pitchFamily="34" charset="0"/>
                        <a:buChar char="•"/>
                      </a:pPr>
                      <a:r>
                        <a:rPr lang="en-AU" sz="1600"/>
                        <a:t>How does the use of solos, and groupings of dancers communicate the intent?</a:t>
                      </a:r>
                    </a:p>
                    <a:p>
                      <a:pPr marL="285750" indent="-285750">
                        <a:lnSpc>
                          <a:spcPct val="150000"/>
                        </a:lnSpc>
                        <a:buFont typeface="Arial" panose="020B0604020202020204" pitchFamily="34" charset="0"/>
                        <a:buChar char="•"/>
                      </a:pPr>
                      <a:r>
                        <a:rPr lang="en-AU" sz="1600"/>
                        <a:t>How successful is the use of dancers in expressing the choreographer’s intent?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50000"/>
                        </a:lnSpc>
                        <a:buFont typeface="Arial" panose="020B0604020202020204" pitchFamily="34" charset="0"/>
                        <a:buChar char="•"/>
                      </a:pPr>
                      <a:r>
                        <a:rPr lang="en-AU" sz="1600" dirty="0"/>
                        <a:t>How does the use of setting and environment, lighting, costume, props, stage space, and/or technologies support the communication of the choreographer’s intent?</a:t>
                      </a:r>
                    </a:p>
                    <a:p>
                      <a:pPr marL="285750" indent="-285750">
                        <a:lnSpc>
                          <a:spcPct val="150000"/>
                        </a:lnSpc>
                        <a:buFont typeface="Arial" panose="020B0604020202020204" pitchFamily="34" charset="0"/>
                        <a:buChar char="•"/>
                      </a:pPr>
                      <a:r>
                        <a:rPr lang="en-AU" sz="1600" dirty="0"/>
                        <a:t>How effective is the use of theatrical elements in reinforcing the choreographer’s intent?</a:t>
                      </a:r>
                    </a:p>
                    <a:p>
                      <a:pPr>
                        <a:lnSpc>
                          <a:spcPct val="150000"/>
                        </a:lnSpc>
                      </a:pPr>
                      <a:endParaRPr lang="en-AU" sz="1600"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968782"/>
                  </a:ext>
                </a:extLst>
              </a:tr>
            </a:tbl>
          </a:graphicData>
        </a:graphic>
      </p:graphicFrame>
      <p:sp>
        <p:nvSpPr>
          <p:cNvPr id="2" name="Slide Number Placeholder 1">
            <a:extLst>
              <a:ext uri="{FF2B5EF4-FFF2-40B4-BE49-F238E27FC236}">
                <a16:creationId xmlns:a16="http://schemas.microsoft.com/office/drawing/2014/main" id="{9420B607-E070-9A43-D621-9756898E4A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105</a:t>
            </a:fld>
            <a:endParaRPr lang="en-AU"/>
          </a:p>
        </p:txBody>
      </p:sp>
    </p:spTree>
    <p:extLst>
      <p:ext uri="{BB962C8B-B14F-4D97-AF65-F5344CB8AC3E}">
        <p14:creationId xmlns:p14="http://schemas.microsoft.com/office/powerpoint/2010/main" val="6070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DA23-D8E7-B210-7F2A-79830A1E2B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1148C8-9653-41FF-5E21-B056165BA02E}"/>
              </a:ext>
            </a:extLst>
          </p:cNvPr>
          <p:cNvSpPr>
            <a:spLocks noGrp="1"/>
          </p:cNvSpPr>
          <p:nvPr>
            <p:ph type="title"/>
          </p:nvPr>
        </p:nvSpPr>
        <p:spPr/>
        <p:txBody>
          <a:bodyPr/>
          <a:lstStyle/>
          <a:p>
            <a:r>
              <a:rPr lang="en-AU">
                <a:latin typeface="+mj-lt"/>
              </a:rPr>
              <a:t>Unpacking question 2 (3)</a:t>
            </a:r>
          </a:p>
        </p:txBody>
      </p:sp>
      <p:sp>
        <p:nvSpPr>
          <p:cNvPr id="4" name="Text Placeholder 3">
            <a:extLst>
              <a:ext uri="{FF2B5EF4-FFF2-40B4-BE49-F238E27FC236}">
                <a16:creationId xmlns:a16="http://schemas.microsoft.com/office/drawing/2014/main" id="{D34041CA-96DF-E4A1-4A58-852B592CB243}"/>
              </a:ext>
              <a:ext uri="{C183D7F6-B498-43B3-948B-1728B52AA6E4}">
                <adec:decorative xmlns:adec="http://schemas.microsoft.com/office/drawing/2017/decorative" val="1"/>
              </a:ext>
            </a:extLst>
          </p:cNvPr>
          <p:cNvSpPr>
            <a:spLocks noGrp="1"/>
          </p:cNvSpPr>
          <p:nvPr>
            <p:ph type="body" sz="quarter" idx="18"/>
          </p:nvPr>
        </p:nvSpPr>
        <p:spPr/>
        <p:txBody>
          <a:bodyPr/>
          <a:lstStyle/>
          <a:p>
            <a:r>
              <a:rPr lang="en-AU">
                <a:latin typeface="+mj-lt"/>
              </a:rPr>
              <a:t>6.1e</a:t>
            </a:r>
          </a:p>
        </p:txBody>
      </p:sp>
      <p:graphicFrame>
        <p:nvGraphicFramePr>
          <p:cNvPr id="5" name="Table 4">
            <a:extLst>
              <a:ext uri="{FF2B5EF4-FFF2-40B4-BE49-F238E27FC236}">
                <a16:creationId xmlns:a16="http://schemas.microsoft.com/office/drawing/2014/main" id="{EEE2D951-6228-DBA2-F543-A8F119742B5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4304874"/>
              </p:ext>
            </p:extLst>
          </p:nvPr>
        </p:nvGraphicFramePr>
        <p:xfrm>
          <a:off x="348000" y="1369454"/>
          <a:ext cx="11496000" cy="5075428"/>
        </p:xfrm>
        <a:graphic>
          <a:graphicData uri="http://schemas.openxmlformats.org/drawingml/2006/table">
            <a:tbl>
              <a:tblPr firstRow="1" bandRow="1">
                <a:tableStyleId>{B301B821-A1FF-4177-AEE7-76D212191A09}</a:tableStyleId>
              </a:tblPr>
              <a:tblGrid>
                <a:gridCol w="2874000">
                  <a:extLst>
                    <a:ext uri="{9D8B030D-6E8A-4147-A177-3AD203B41FA5}">
                      <a16:colId xmlns:a16="http://schemas.microsoft.com/office/drawing/2014/main" val="301328863"/>
                    </a:ext>
                  </a:extLst>
                </a:gridCol>
                <a:gridCol w="2874000">
                  <a:extLst>
                    <a:ext uri="{9D8B030D-6E8A-4147-A177-3AD203B41FA5}">
                      <a16:colId xmlns:a16="http://schemas.microsoft.com/office/drawing/2014/main" val="228682585"/>
                    </a:ext>
                  </a:extLst>
                </a:gridCol>
                <a:gridCol w="2874000">
                  <a:extLst>
                    <a:ext uri="{9D8B030D-6E8A-4147-A177-3AD203B41FA5}">
                      <a16:colId xmlns:a16="http://schemas.microsoft.com/office/drawing/2014/main" val="3369196488"/>
                    </a:ext>
                  </a:extLst>
                </a:gridCol>
                <a:gridCol w="2874000">
                  <a:extLst>
                    <a:ext uri="{9D8B030D-6E8A-4147-A177-3AD203B41FA5}">
                      <a16:colId xmlns:a16="http://schemas.microsoft.com/office/drawing/2014/main" val="2934914389"/>
                    </a:ext>
                  </a:extLst>
                </a:gridCol>
              </a:tblGrid>
              <a:tr h="633319">
                <a:tc>
                  <a:txBody>
                    <a:bodyPr/>
                    <a:lstStyle/>
                    <a:p>
                      <a:r>
                        <a:rPr lang="en-AU"/>
                        <a:t>How the work draws on context</a:t>
                      </a:r>
                      <a:endParaRPr lang="en-AU">
                        <a:latin typeface="+mj-lt"/>
                      </a:endParaRPr>
                    </a:p>
                  </a:txBody>
                  <a:tcPr>
                    <a:lnR w="12700" cap="flat" cmpd="sng" algn="ctr">
                      <a:solidFill>
                        <a:schemeClr val="bg1"/>
                      </a:solidFill>
                      <a:prstDash val="solid"/>
                      <a:round/>
                      <a:headEnd type="none" w="med" len="med"/>
                      <a:tailEnd type="none" w="med" len="med"/>
                    </a:lnR>
                    <a:lnB w="12700" cmpd="sng">
                      <a:noFill/>
                    </a:lnB>
                  </a:tcPr>
                </a:tc>
                <a:tc>
                  <a:txBody>
                    <a:bodyPr/>
                    <a:lstStyle/>
                    <a:p>
                      <a:r>
                        <a:rPr lang="en-AU"/>
                        <a:t>The elements of dance</a:t>
                      </a:r>
                      <a:endParaRPr lang="en-AU">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r>
                        <a:rPr lang="en-AU"/>
                        <a:t>The dancing body</a:t>
                      </a:r>
                      <a:endParaRPr lang="en-AU">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tcPr>
                </a:tc>
                <a:tc>
                  <a:txBody>
                    <a:bodyPr/>
                    <a:lstStyle/>
                    <a:p>
                      <a:r>
                        <a:rPr lang="en-AU"/>
                        <a:t>Theatrical elements</a:t>
                      </a:r>
                      <a:endParaRPr lang="en-AU">
                        <a:latin typeface="+mj-lt"/>
                      </a:endParaRPr>
                    </a:p>
                  </a:txBody>
                  <a:tcPr>
                    <a:lnL w="12700" cap="flat" cmpd="sng" algn="ctr">
                      <a:solidFill>
                        <a:schemeClr val="bg1"/>
                      </a:solidFill>
                      <a:prstDash val="solid"/>
                      <a:round/>
                      <a:headEnd type="none" w="med" len="med"/>
                      <a:tailEnd type="none" w="med" len="med"/>
                    </a:lnL>
                    <a:lnB w="12700" cmpd="sng">
                      <a:noFill/>
                    </a:lnB>
                  </a:tcPr>
                </a:tc>
                <a:extLst>
                  <a:ext uri="{0D108BD9-81ED-4DB2-BD59-A6C34878D82A}">
                    <a16:rowId xmlns:a16="http://schemas.microsoft.com/office/drawing/2014/main" val="3312814901"/>
                  </a:ext>
                </a:extLst>
              </a:tr>
              <a:tr h="4388502">
                <a:tc>
                  <a:txBody>
                    <a:bodyPr/>
                    <a:lstStyle/>
                    <a:p>
                      <a:pPr marL="285750" indent="-285750">
                        <a:lnSpc>
                          <a:spcPct val="150000"/>
                        </a:lnSpc>
                        <a:buFont typeface="Arial" panose="020B0604020202020204" pitchFamily="34" charset="0"/>
                        <a:buChar char="•"/>
                      </a:pPr>
                      <a:r>
                        <a:rPr lang="en-AU" sz="1600"/>
                        <a:t>How does </a:t>
                      </a:r>
                      <a:r>
                        <a:rPr lang="en-AU" sz="1600" i="1"/>
                        <a:t>SILENCE </a:t>
                      </a:r>
                      <a:r>
                        <a:rPr lang="en-AU" sz="1600"/>
                        <a:t>respond to cultural and historical factors</a:t>
                      </a:r>
                    </a:p>
                    <a:p>
                      <a:pPr marL="285750" indent="-285750">
                        <a:lnSpc>
                          <a:spcPct val="150000"/>
                        </a:lnSpc>
                        <a:buFont typeface="Arial" panose="020B0604020202020204" pitchFamily="34" charset="0"/>
                        <a:buChar char="•"/>
                      </a:pPr>
                      <a:r>
                        <a:rPr lang="en-AU" sz="1600"/>
                        <a:t>How are these reflected in the different chapters (Lore, Treaty, Always Was)?</a:t>
                      </a:r>
                    </a:p>
                    <a:p>
                      <a:pPr marL="285750" indent="-285750">
                        <a:lnSpc>
                          <a:spcPct val="150000"/>
                        </a:lnSpc>
                        <a:buFont typeface="Arial" panose="020B0604020202020204" pitchFamily="34" charset="0"/>
                        <a:buChar char="•"/>
                      </a:pPr>
                      <a:r>
                        <a:rPr lang="en-AU" sz="1600"/>
                        <a:t>How do these contextual references help communicate the choreographer’s intent to the audience?</a:t>
                      </a:r>
                      <a:endParaRPr lang="en-AU" sz="1600" dirty="0"/>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50000"/>
                        </a:lnSpc>
                        <a:buFont typeface="Arial" panose="020B0604020202020204" pitchFamily="34" charset="0"/>
                        <a:buChar char="•"/>
                      </a:pPr>
                      <a:r>
                        <a:rPr lang="en-AU" sz="1600"/>
                        <a:t>How are space, time and/or dynamics used in the choreography?</a:t>
                      </a:r>
                    </a:p>
                    <a:p>
                      <a:pPr marL="285750" indent="-285750">
                        <a:lnSpc>
                          <a:spcPct val="150000"/>
                        </a:lnSpc>
                        <a:buFont typeface="Arial" panose="020B0604020202020204" pitchFamily="34" charset="0"/>
                        <a:buChar char="•"/>
                      </a:pPr>
                      <a:r>
                        <a:rPr lang="en-AU" sz="1600"/>
                        <a:t>How do these choices demonstrate the intent?</a:t>
                      </a:r>
                    </a:p>
                    <a:p>
                      <a:pPr marL="285750" indent="-285750">
                        <a:lnSpc>
                          <a:spcPct val="150000"/>
                        </a:lnSpc>
                        <a:buFont typeface="Arial" panose="020B0604020202020204" pitchFamily="34" charset="0"/>
                        <a:buChar char="•"/>
                      </a:pPr>
                      <a:r>
                        <a:rPr lang="en-AU" sz="1600"/>
                        <a:t>How effectively do these elements communicate the intent to the audience?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50000"/>
                        </a:lnSpc>
                        <a:buFont typeface="Arial" panose="020B0604020202020204" pitchFamily="34" charset="0"/>
                        <a:buChar char="•"/>
                      </a:pPr>
                      <a:r>
                        <a:rPr lang="en-AU" sz="1600"/>
                        <a:t>How does the selection of dancers for specific roles help to communicate the intent?</a:t>
                      </a:r>
                    </a:p>
                    <a:p>
                      <a:pPr marL="285750" indent="-285750">
                        <a:lnSpc>
                          <a:spcPct val="150000"/>
                        </a:lnSpc>
                        <a:buFont typeface="Arial" panose="020B0604020202020204" pitchFamily="34" charset="0"/>
                        <a:buChar char="•"/>
                      </a:pPr>
                      <a:r>
                        <a:rPr lang="en-AU" sz="1600"/>
                        <a:t>How does the use of solos, and groupings of dancers communicate the intent?</a:t>
                      </a:r>
                    </a:p>
                    <a:p>
                      <a:pPr marL="285750" indent="-285750">
                        <a:lnSpc>
                          <a:spcPct val="150000"/>
                        </a:lnSpc>
                        <a:buFont typeface="Arial" panose="020B0604020202020204" pitchFamily="34" charset="0"/>
                        <a:buChar char="•"/>
                      </a:pPr>
                      <a:r>
                        <a:rPr lang="en-AU" sz="1600"/>
                        <a:t>How successful is the use of dancers in expressing the choreographer’s intent?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ct val="150000"/>
                        </a:lnSpc>
                        <a:buFont typeface="Arial" panose="020B0604020202020204" pitchFamily="34" charset="0"/>
                        <a:buChar char="•"/>
                      </a:pPr>
                      <a:r>
                        <a:rPr lang="en-AU" sz="1600" dirty="0"/>
                        <a:t>How does the use of setting and environment, lighting, costume, props, stage space, and/or technologies support the communication of the choreographer’s intent?</a:t>
                      </a:r>
                    </a:p>
                    <a:p>
                      <a:pPr marL="285750" indent="-285750">
                        <a:lnSpc>
                          <a:spcPct val="150000"/>
                        </a:lnSpc>
                        <a:buFont typeface="Arial" panose="020B0604020202020204" pitchFamily="34" charset="0"/>
                        <a:buChar char="•"/>
                      </a:pPr>
                      <a:r>
                        <a:rPr lang="en-AU" sz="1600" dirty="0"/>
                        <a:t>How effective is the use of theatrical elements in reinforcing the choreographer’s intent?</a:t>
                      </a:r>
                    </a:p>
                    <a:p>
                      <a:pPr>
                        <a:lnSpc>
                          <a:spcPct val="150000"/>
                        </a:lnSpc>
                      </a:pPr>
                      <a:endParaRPr lang="en-AU" sz="1600"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968782"/>
                  </a:ext>
                </a:extLst>
              </a:tr>
            </a:tbl>
          </a:graphicData>
        </a:graphic>
      </p:graphicFrame>
      <p:sp>
        <p:nvSpPr>
          <p:cNvPr id="7" name="Rectangle: Rounded Corners 6">
            <a:extLst>
              <a:ext uri="{FF2B5EF4-FFF2-40B4-BE49-F238E27FC236}">
                <a16:creationId xmlns:a16="http://schemas.microsoft.com/office/drawing/2014/main" id="{013196BF-63AF-F6BF-09A8-2EB6E85944A6}"/>
              </a:ext>
            </a:extLst>
          </p:cNvPr>
          <p:cNvSpPr/>
          <p:nvPr/>
        </p:nvSpPr>
        <p:spPr>
          <a:xfrm>
            <a:off x="2138892" y="2806502"/>
            <a:ext cx="7914217" cy="2201333"/>
          </a:xfrm>
          <a:prstGeom prst="roundRect">
            <a:avLst/>
          </a:prstGeom>
          <a:ln w="38100">
            <a:solidFill>
              <a:schemeClr val="tx1"/>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50000"/>
              </a:lnSpc>
              <a:spcAft>
                <a:spcPts val="1200"/>
              </a:spcAft>
            </a:pPr>
            <a:r>
              <a:rPr lang="en-AU">
                <a:solidFill>
                  <a:schemeClr val="tx1"/>
                </a:solidFill>
              </a:rPr>
              <a:t>Use specific examples from the work </a:t>
            </a:r>
            <a:r>
              <a:rPr lang="en-AU" i="1" dirty="0">
                <a:solidFill>
                  <a:schemeClr val="tx1"/>
                </a:solidFill>
              </a:rPr>
              <a:t>SILENCE</a:t>
            </a:r>
            <a:r>
              <a:rPr lang="en-AU">
                <a:solidFill>
                  <a:schemeClr val="tx1"/>
                </a:solidFill>
              </a:rPr>
              <a:t> to support your response. You will need to select specific </a:t>
            </a:r>
            <a:r>
              <a:rPr lang="en-AU" dirty="0">
                <a:solidFill>
                  <a:schemeClr val="tx1"/>
                </a:solidFill>
              </a:rPr>
              <a:t>scenes</a:t>
            </a:r>
            <a:r>
              <a:rPr lang="en-AU">
                <a:solidFill>
                  <a:schemeClr val="tx1"/>
                </a:solidFill>
              </a:rPr>
              <a:t> and examples that help make your point clear.</a:t>
            </a:r>
          </a:p>
        </p:txBody>
      </p:sp>
      <p:sp>
        <p:nvSpPr>
          <p:cNvPr id="2" name="Slide Number Placeholder 1">
            <a:extLst>
              <a:ext uri="{FF2B5EF4-FFF2-40B4-BE49-F238E27FC236}">
                <a16:creationId xmlns:a16="http://schemas.microsoft.com/office/drawing/2014/main" id="{87F31B34-983C-2117-780A-6DC2175629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106</a:t>
            </a:fld>
            <a:endParaRPr lang="en-AU"/>
          </a:p>
        </p:txBody>
      </p:sp>
    </p:spTree>
    <p:extLst>
      <p:ext uri="{BB962C8B-B14F-4D97-AF65-F5344CB8AC3E}">
        <p14:creationId xmlns:p14="http://schemas.microsoft.com/office/powerpoint/2010/main" val="25399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D6F76-36B7-DFFB-06D6-381941855324}"/>
              </a:ext>
            </a:extLst>
          </p:cNvPr>
          <p:cNvSpPr>
            <a:spLocks noGrp="1"/>
          </p:cNvSpPr>
          <p:nvPr>
            <p:ph type="title"/>
          </p:nvPr>
        </p:nvSpPr>
        <p:spPr/>
        <p:txBody>
          <a:bodyPr/>
          <a:lstStyle/>
          <a:p>
            <a:r>
              <a:rPr lang="en-AU">
                <a:latin typeface="+mj-lt"/>
              </a:rPr>
              <a:t>Unpacking question 2 (4)</a:t>
            </a:r>
          </a:p>
        </p:txBody>
      </p:sp>
      <p:sp>
        <p:nvSpPr>
          <p:cNvPr id="4" name="Text Placeholder 3">
            <a:extLst>
              <a:ext uri="{FF2B5EF4-FFF2-40B4-BE49-F238E27FC236}">
                <a16:creationId xmlns:a16="http://schemas.microsoft.com/office/drawing/2014/main" id="{E0E21F6F-3A93-B4D2-D7D0-5A3CB2273C0E}"/>
              </a:ext>
            </a:extLst>
          </p:cNvPr>
          <p:cNvSpPr>
            <a:spLocks noGrp="1"/>
          </p:cNvSpPr>
          <p:nvPr>
            <p:ph type="body" sz="quarter" idx="18"/>
          </p:nvPr>
        </p:nvSpPr>
        <p:spPr/>
        <p:txBody>
          <a:bodyPr/>
          <a:lstStyle/>
          <a:p>
            <a:r>
              <a:rPr lang="en-AU">
                <a:latin typeface="+mj-lt"/>
              </a:rPr>
              <a:t>6.1f</a:t>
            </a:r>
          </a:p>
        </p:txBody>
      </p:sp>
      <p:sp>
        <p:nvSpPr>
          <p:cNvPr id="5" name="Text Placeholder 4">
            <a:extLst>
              <a:ext uri="{FF2B5EF4-FFF2-40B4-BE49-F238E27FC236}">
                <a16:creationId xmlns:a16="http://schemas.microsoft.com/office/drawing/2014/main" id="{9C02C0BB-6564-63B6-E113-0C3DA1D0D02D}"/>
              </a:ext>
            </a:extLst>
          </p:cNvPr>
          <p:cNvSpPr>
            <a:spLocks noGrp="1"/>
          </p:cNvSpPr>
          <p:nvPr>
            <p:ph type="body" sz="quarter" idx="17"/>
          </p:nvPr>
        </p:nvSpPr>
        <p:spPr/>
        <p:txBody>
          <a:bodyPr/>
          <a:lstStyle/>
          <a:p>
            <a:r>
              <a:rPr lang="en-AU" b="1">
                <a:latin typeface="+mn-lt"/>
              </a:rPr>
              <a:t>Evaluate </a:t>
            </a:r>
            <a:r>
              <a:rPr lang="en-AU">
                <a:latin typeface="+mn-lt"/>
              </a:rPr>
              <a:t>how the dance work </a:t>
            </a:r>
            <a:r>
              <a:rPr lang="en-AU" b="1" i="1" dirty="0">
                <a:latin typeface="+mn-lt"/>
              </a:rPr>
              <a:t>SILENCE</a:t>
            </a:r>
            <a:r>
              <a:rPr lang="en-AU">
                <a:latin typeface="+mn-lt"/>
              </a:rPr>
              <a:t> communicates the </a:t>
            </a:r>
            <a:r>
              <a:rPr lang="en-AU" b="1">
                <a:latin typeface="+mn-lt"/>
              </a:rPr>
              <a:t>choreographer’s intent</a:t>
            </a:r>
            <a:r>
              <a:rPr lang="en-AU">
                <a:latin typeface="+mn-lt"/>
              </a:rPr>
              <a:t>.</a:t>
            </a:r>
          </a:p>
          <a:p>
            <a:r>
              <a:rPr lang="en-AU">
                <a:latin typeface="+mn-lt"/>
              </a:rPr>
              <a:t>To answer this</a:t>
            </a:r>
            <a:r>
              <a:rPr lang="en-AU" dirty="0">
                <a:latin typeface="+mn-lt"/>
              </a:rPr>
              <a:t>,</a:t>
            </a:r>
            <a:r>
              <a:rPr lang="en-AU">
                <a:latin typeface="+mn-lt"/>
              </a:rPr>
              <a:t> you will need to:</a:t>
            </a:r>
          </a:p>
          <a:p>
            <a:pPr marL="342900" indent="-342900">
              <a:buFont typeface="Arial" panose="020B0604020202020204" pitchFamily="34" charset="0"/>
              <a:buChar char="•"/>
            </a:pPr>
            <a:r>
              <a:rPr lang="en-AU">
                <a:latin typeface="+mn-lt"/>
              </a:rPr>
              <a:t>evaluate – make a judgement about how effectively the intent is communicated in the work, not just describe it</a:t>
            </a:r>
          </a:p>
          <a:p>
            <a:pPr marL="342900" indent="-342900">
              <a:buFont typeface="Arial" panose="020B0604020202020204" pitchFamily="34" charset="0"/>
              <a:buChar char="•"/>
            </a:pPr>
            <a:r>
              <a:rPr lang="en-AU">
                <a:latin typeface="+mn-lt"/>
              </a:rPr>
              <a:t>clearly identify and articulate your interpretation of the choreographer’s intent</a:t>
            </a:r>
          </a:p>
          <a:p>
            <a:pPr marL="342900" indent="-342900">
              <a:buFont typeface="Arial" panose="020B0604020202020204" pitchFamily="34" charset="0"/>
              <a:buChar char="•"/>
            </a:pPr>
            <a:r>
              <a:rPr lang="en-AU">
                <a:latin typeface="+mn-lt"/>
              </a:rPr>
              <a:t>use specific examples from the work </a:t>
            </a:r>
            <a:r>
              <a:rPr lang="en-AU" i="1" dirty="0">
                <a:latin typeface="+mn-lt"/>
              </a:rPr>
              <a:t>SILENCE</a:t>
            </a:r>
            <a:r>
              <a:rPr lang="en-AU">
                <a:latin typeface="+mn-lt"/>
              </a:rPr>
              <a:t> to support the points you make about the dance work</a:t>
            </a:r>
          </a:p>
        </p:txBody>
      </p:sp>
      <p:sp>
        <p:nvSpPr>
          <p:cNvPr id="2" name="Slide Number Placeholder 1">
            <a:extLst>
              <a:ext uri="{FF2B5EF4-FFF2-40B4-BE49-F238E27FC236}">
                <a16:creationId xmlns:a16="http://schemas.microsoft.com/office/drawing/2014/main" id="{C278DB86-AA8F-58E4-2B94-ADDE3DD82D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107</a:t>
            </a:fld>
            <a:endParaRPr lang="en-AU"/>
          </a:p>
        </p:txBody>
      </p:sp>
    </p:spTree>
    <p:extLst>
      <p:ext uri="{BB962C8B-B14F-4D97-AF65-F5344CB8AC3E}">
        <p14:creationId xmlns:p14="http://schemas.microsoft.com/office/powerpoint/2010/main" val="141942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F5D9C-80CE-B256-41A0-D3A7A63E02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465414-65DA-26F8-52C2-FE86FD0D4BAE}"/>
              </a:ext>
            </a:extLst>
          </p:cNvPr>
          <p:cNvSpPr>
            <a:spLocks noGrp="1"/>
          </p:cNvSpPr>
          <p:nvPr>
            <p:ph type="title"/>
          </p:nvPr>
        </p:nvSpPr>
        <p:spPr/>
        <p:txBody>
          <a:bodyPr/>
          <a:lstStyle/>
          <a:p>
            <a:r>
              <a:rPr lang="en-AU">
                <a:latin typeface="+mj-lt"/>
              </a:rPr>
              <a:t>Exit ticket – reflecting on your learning </a:t>
            </a:r>
          </a:p>
        </p:txBody>
      </p:sp>
      <p:sp>
        <p:nvSpPr>
          <p:cNvPr id="4" name="Text Placeholder 3">
            <a:extLst>
              <a:ext uri="{FF2B5EF4-FFF2-40B4-BE49-F238E27FC236}">
                <a16:creationId xmlns:a16="http://schemas.microsoft.com/office/drawing/2014/main" id="{901E9C5B-16E5-BCC5-01D9-6334BD2A71DE}"/>
              </a:ext>
            </a:extLst>
          </p:cNvPr>
          <p:cNvSpPr>
            <a:spLocks noGrp="1"/>
          </p:cNvSpPr>
          <p:nvPr>
            <p:ph type="body" sz="quarter" idx="18"/>
          </p:nvPr>
        </p:nvSpPr>
        <p:spPr/>
        <p:txBody>
          <a:bodyPr/>
          <a:lstStyle/>
          <a:p>
            <a:r>
              <a:rPr lang="en-AU">
                <a:latin typeface="+mj-lt"/>
              </a:rPr>
              <a:t>6.3</a:t>
            </a:r>
          </a:p>
        </p:txBody>
      </p:sp>
      <p:grpSp>
        <p:nvGrpSpPr>
          <p:cNvPr id="5" name="Group 4">
            <a:extLst>
              <a:ext uri="{FF2B5EF4-FFF2-40B4-BE49-F238E27FC236}">
                <a16:creationId xmlns:a16="http://schemas.microsoft.com/office/drawing/2014/main" id="{C31EA0FB-102D-AB83-5905-5CCCDFDAE4A9}"/>
              </a:ext>
              <a:ext uri="{C183D7F6-B498-43B3-948B-1728B52AA6E4}">
                <adec:decorative xmlns:adec="http://schemas.microsoft.com/office/drawing/2017/decorative" val="1"/>
              </a:ext>
            </a:extLst>
          </p:cNvPr>
          <p:cNvGrpSpPr/>
          <p:nvPr/>
        </p:nvGrpSpPr>
        <p:grpSpPr>
          <a:xfrm>
            <a:off x="101571" y="1319415"/>
            <a:ext cx="11754025" cy="5178584"/>
            <a:chOff x="101571" y="1319415"/>
            <a:chExt cx="11754025" cy="5178584"/>
          </a:xfrm>
        </p:grpSpPr>
        <p:sp>
          <p:nvSpPr>
            <p:cNvPr id="7" name="Rectangle: Rounded Corners 6">
              <a:extLst>
                <a:ext uri="{FF2B5EF4-FFF2-40B4-BE49-F238E27FC236}">
                  <a16:creationId xmlns:a16="http://schemas.microsoft.com/office/drawing/2014/main" id="{781A7F61-85E1-6604-6079-A3F5B23DC0D0}"/>
                </a:ext>
                <a:ext uri="{C183D7F6-B498-43B3-948B-1728B52AA6E4}">
                  <adec:decorative xmlns:adec="http://schemas.microsoft.com/office/drawing/2017/decorative" val="1"/>
                </a:ext>
              </a:extLst>
            </p:cNvPr>
            <p:cNvSpPr/>
            <p:nvPr/>
          </p:nvSpPr>
          <p:spPr>
            <a:xfrm>
              <a:off x="336406" y="1436599"/>
              <a:ext cx="3557234" cy="5061400"/>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6" name="Rectangle: Rounded Corners 5">
              <a:extLst>
                <a:ext uri="{FF2B5EF4-FFF2-40B4-BE49-F238E27FC236}">
                  <a16:creationId xmlns:a16="http://schemas.microsoft.com/office/drawing/2014/main" id="{6E32A663-C7F4-732C-0C1A-F3574489EAD1}"/>
                </a:ext>
                <a:ext uri="{C183D7F6-B498-43B3-948B-1728B52AA6E4}">
                  <adec:decorative xmlns:adec="http://schemas.microsoft.com/office/drawing/2017/decorative" val="1"/>
                </a:ext>
              </a:extLst>
            </p:cNvPr>
            <p:cNvSpPr/>
            <p:nvPr/>
          </p:nvSpPr>
          <p:spPr>
            <a:xfrm>
              <a:off x="4317384" y="1436599"/>
              <a:ext cx="3557234" cy="5061400"/>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494862F8-67BE-0E42-17D4-BF1E74A94C63}"/>
                </a:ext>
                <a:ext uri="{C183D7F6-B498-43B3-948B-1728B52AA6E4}">
                  <adec:decorative xmlns:adec="http://schemas.microsoft.com/office/drawing/2017/decorative" val="1"/>
                </a:ext>
              </a:extLst>
            </p:cNvPr>
            <p:cNvSpPr/>
            <p:nvPr/>
          </p:nvSpPr>
          <p:spPr>
            <a:xfrm>
              <a:off x="8298362" y="1436599"/>
              <a:ext cx="3557234" cy="5061400"/>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pic>
          <p:nvPicPr>
            <p:cNvPr id="1026" name="Picture 2">
              <a:extLst>
                <a:ext uri="{FF2B5EF4-FFF2-40B4-BE49-F238E27FC236}">
                  <a16:creationId xmlns:a16="http://schemas.microsoft.com/office/drawing/2014/main" id="{CDE484D5-C237-AD15-098F-0B2697DB52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571" y="1587137"/>
              <a:ext cx="14097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28AAD68-E31B-93EC-D4ED-FFAD92B82B1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8438" y="1360380"/>
              <a:ext cx="74295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81D70D8-7F93-B225-3DA1-1B44C729BA1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3182" y="1319415"/>
              <a:ext cx="542925" cy="144780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E23CC475-A316-C9BC-EAA3-1CB42672AC79}"/>
              </a:ext>
            </a:extLst>
          </p:cNvPr>
          <p:cNvSpPr txBox="1"/>
          <p:nvPr/>
        </p:nvSpPr>
        <p:spPr>
          <a:xfrm>
            <a:off x="1579566" y="1602550"/>
            <a:ext cx="2197412" cy="732971"/>
          </a:xfrm>
          <a:prstGeom prst="rect">
            <a:avLst/>
          </a:prstGeom>
          <a:noFill/>
          <a:ln>
            <a:noFill/>
          </a:ln>
        </p:spPr>
        <p:txBody>
          <a:bodyPr wrap="square" lIns="0" tIns="0" rIns="0" bIns="0" rtlCol="0">
            <a:noAutofit/>
          </a:bodyPr>
          <a:lstStyle/>
          <a:p>
            <a:pPr algn="l">
              <a:lnSpc>
                <a:spcPct val="130000"/>
              </a:lnSpc>
            </a:pPr>
            <a:r>
              <a:rPr lang="en-AU" sz="1800">
                <a:cs typeface="Arial" panose="020B0604020202020204" pitchFamily="34" charset="0"/>
              </a:rPr>
              <a:t>What was a positive success or highlight you experienced in  this unit?</a:t>
            </a:r>
          </a:p>
        </p:txBody>
      </p:sp>
      <p:sp>
        <p:nvSpPr>
          <p:cNvPr id="15" name="TextBox 14">
            <a:extLst>
              <a:ext uri="{FF2B5EF4-FFF2-40B4-BE49-F238E27FC236}">
                <a16:creationId xmlns:a16="http://schemas.microsoft.com/office/drawing/2014/main" id="{A65EA4C1-5CDB-6E57-23A3-A02A4F09B435}"/>
              </a:ext>
            </a:extLst>
          </p:cNvPr>
          <p:cNvSpPr txBox="1"/>
          <p:nvPr/>
        </p:nvSpPr>
        <p:spPr>
          <a:xfrm>
            <a:off x="5251388" y="1456964"/>
            <a:ext cx="2660307" cy="1495281"/>
          </a:xfrm>
          <a:prstGeom prst="rect">
            <a:avLst/>
          </a:prstGeom>
          <a:noFill/>
        </p:spPr>
        <p:txBody>
          <a:bodyPr wrap="square">
            <a:spAutoFit/>
          </a:bodyPr>
          <a:lstStyle/>
          <a:p>
            <a:pPr algn="l">
              <a:lnSpc>
                <a:spcPct val="130000"/>
              </a:lnSpc>
            </a:pPr>
            <a:r>
              <a:rPr lang="en-AU" sz="1800">
                <a:cs typeface="Arial" panose="020B0604020202020204" pitchFamily="34" charset="0"/>
              </a:rPr>
              <a:t>Something you are looking forward to learning more about in dance?</a:t>
            </a:r>
          </a:p>
        </p:txBody>
      </p:sp>
      <p:sp>
        <p:nvSpPr>
          <p:cNvPr id="16" name="TextBox 15">
            <a:extLst>
              <a:ext uri="{FF2B5EF4-FFF2-40B4-BE49-F238E27FC236}">
                <a16:creationId xmlns:a16="http://schemas.microsoft.com/office/drawing/2014/main" id="{01E7698E-F55F-A17A-5E89-2083706F86C8}"/>
              </a:ext>
            </a:extLst>
          </p:cNvPr>
          <p:cNvSpPr txBox="1"/>
          <p:nvPr/>
        </p:nvSpPr>
        <p:spPr>
          <a:xfrm>
            <a:off x="8983470" y="1456964"/>
            <a:ext cx="2800165" cy="1135183"/>
          </a:xfrm>
          <a:prstGeom prst="rect">
            <a:avLst/>
          </a:prstGeom>
          <a:noFill/>
        </p:spPr>
        <p:txBody>
          <a:bodyPr wrap="square">
            <a:spAutoFit/>
          </a:bodyPr>
          <a:lstStyle/>
          <a:p>
            <a:pPr algn="l">
              <a:lnSpc>
                <a:spcPct val="130000"/>
              </a:lnSpc>
            </a:pPr>
            <a:r>
              <a:rPr lang="en-AU" sz="1800">
                <a:cs typeface="Arial" panose="020B0604020202020204" pitchFamily="34" charset="0"/>
              </a:rPr>
              <a:t>What was a challenge you experienced during this unit?</a:t>
            </a:r>
          </a:p>
        </p:txBody>
      </p:sp>
      <p:sp>
        <p:nvSpPr>
          <p:cNvPr id="2" name="Slide Number Placeholder 1">
            <a:extLst>
              <a:ext uri="{FF2B5EF4-FFF2-40B4-BE49-F238E27FC236}">
                <a16:creationId xmlns:a16="http://schemas.microsoft.com/office/drawing/2014/main" id="{39C01961-5EBB-2735-965D-CB4F64097F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108</a:t>
            </a:fld>
            <a:endParaRPr lang="en-AU"/>
          </a:p>
        </p:txBody>
      </p:sp>
    </p:spTree>
    <p:extLst>
      <p:ext uri="{BB962C8B-B14F-4D97-AF65-F5344CB8AC3E}">
        <p14:creationId xmlns:p14="http://schemas.microsoft.com/office/powerpoint/2010/main" val="112258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AC3C-5FFD-AA66-EC24-FDD32D110FA9}"/>
              </a:ext>
            </a:extLst>
          </p:cNvPr>
          <p:cNvSpPr>
            <a:spLocks noGrp="1"/>
          </p:cNvSpPr>
          <p:nvPr>
            <p:ph type="ctrTitle"/>
          </p:nvPr>
        </p:nvSpPr>
        <p:spPr/>
        <p:txBody>
          <a:bodyPr/>
          <a:lstStyle/>
          <a:p>
            <a:r>
              <a:rPr lang="en-AU">
                <a:latin typeface="+mj-lt"/>
              </a:rPr>
              <a:t>Appendix</a:t>
            </a:r>
          </a:p>
        </p:txBody>
      </p:sp>
    </p:spTree>
    <p:extLst>
      <p:ext uri="{BB962C8B-B14F-4D97-AF65-F5344CB8AC3E}">
        <p14:creationId xmlns:p14="http://schemas.microsoft.com/office/powerpoint/2010/main" val="10477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9BD948-BE7D-0C4E-E675-39D64E5661A8}"/>
              </a:ext>
            </a:extLst>
          </p:cNvPr>
          <p:cNvSpPr>
            <a:spLocks noGrp="1"/>
          </p:cNvSpPr>
          <p:nvPr>
            <p:ph type="title"/>
          </p:nvPr>
        </p:nvSpPr>
        <p:spPr/>
        <p:txBody>
          <a:bodyPr/>
          <a:lstStyle/>
          <a:p>
            <a:r>
              <a:rPr lang="en-US">
                <a:latin typeface="+mj-lt"/>
              </a:rPr>
              <a:t>Dance in context</a:t>
            </a:r>
            <a:endParaRPr lang="en-AU">
              <a:latin typeface="+mj-lt"/>
            </a:endParaRPr>
          </a:p>
        </p:txBody>
      </p:sp>
      <p:sp>
        <p:nvSpPr>
          <p:cNvPr id="4" name="Text Placeholder 3">
            <a:extLst>
              <a:ext uri="{FF2B5EF4-FFF2-40B4-BE49-F238E27FC236}">
                <a16:creationId xmlns:a16="http://schemas.microsoft.com/office/drawing/2014/main" id="{22C5010B-C0B5-3FAA-53FB-1FB79BCF605C}"/>
              </a:ext>
            </a:extLst>
          </p:cNvPr>
          <p:cNvSpPr>
            <a:spLocks noGrp="1"/>
          </p:cNvSpPr>
          <p:nvPr>
            <p:ph type="body" sz="quarter" idx="18"/>
          </p:nvPr>
        </p:nvSpPr>
        <p:spPr/>
        <p:txBody>
          <a:bodyPr/>
          <a:lstStyle/>
          <a:p>
            <a:r>
              <a:rPr lang="en-AU">
                <a:latin typeface="+mj-lt"/>
              </a:rPr>
              <a:t>1.2a</a:t>
            </a:r>
          </a:p>
        </p:txBody>
      </p:sp>
      <p:sp>
        <p:nvSpPr>
          <p:cNvPr id="5" name="Text Placeholder 4">
            <a:extLst>
              <a:ext uri="{FF2B5EF4-FFF2-40B4-BE49-F238E27FC236}">
                <a16:creationId xmlns:a16="http://schemas.microsoft.com/office/drawing/2014/main" id="{F12F120A-5ABB-DDAE-B7AE-D84C2CA1D549}"/>
              </a:ext>
            </a:extLst>
          </p:cNvPr>
          <p:cNvSpPr>
            <a:spLocks noGrp="1"/>
          </p:cNvSpPr>
          <p:nvPr>
            <p:ph type="body" sz="quarter" idx="17"/>
          </p:nvPr>
        </p:nvSpPr>
        <p:spPr>
          <a:xfrm>
            <a:off x="359999" y="1690165"/>
            <a:ext cx="5002574" cy="4807835"/>
          </a:xfrm>
        </p:spPr>
        <p:txBody>
          <a:bodyPr/>
          <a:lstStyle/>
          <a:p>
            <a:r>
              <a:rPr lang="en-AU" b="0" i="0">
                <a:effectLst/>
                <a:latin typeface="+mn-lt"/>
              </a:rPr>
              <a:t>Dance works are made, performed and appreciated in artistic, cultural, social and personal contexts.</a:t>
            </a:r>
          </a:p>
          <a:p>
            <a:r>
              <a:rPr lang="en-AU" b="0" i="0">
                <a:effectLst/>
                <a:latin typeface="+mn-lt"/>
              </a:rPr>
              <a:t>The context tells us </a:t>
            </a:r>
            <a:r>
              <a:rPr lang="en-AU" b="1" i="0">
                <a:effectLst/>
                <a:latin typeface="+mn-lt"/>
              </a:rPr>
              <a:t>why</a:t>
            </a:r>
            <a:r>
              <a:rPr lang="en-AU" b="0" i="0">
                <a:effectLst/>
                <a:latin typeface="+mn-lt"/>
              </a:rPr>
              <a:t> the people are dancing. </a:t>
            </a:r>
          </a:p>
          <a:p>
            <a:r>
              <a:rPr lang="en-AU">
                <a:latin typeface="+mn-lt"/>
              </a:rPr>
              <a:t>Some dances sit clearly in one context, whilst others may fall into different contexts.</a:t>
            </a:r>
            <a:endParaRPr lang="en-AU" b="0" i="0">
              <a:effectLst/>
              <a:latin typeface="+mn-lt"/>
            </a:endParaRPr>
          </a:p>
        </p:txBody>
      </p:sp>
      <p:grpSp>
        <p:nvGrpSpPr>
          <p:cNvPr id="6" name="Group 5">
            <a:extLst>
              <a:ext uri="{FF2B5EF4-FFF2-40B4-BE49-F238E27FC236}">
                <a16:creationId xmlns:a16="http://schemas.microsoft.com/office/drawing/2014/main" id="{37D6B1FF-2DAA-F492-90DD-7071F1CCC24E}"/>
              </a:ext>
              <a:ext uri="{C183D7F6-B498-43B3-948B-1728B52AA6E4}">
                <adec:decorative xmlns:adec="http://schemas.microsoft.com/office/drawing/2017/decorative" val="1"/>
              </a:ext>
            </a:extLst>
          </p:cNvPr>
          <p:cNvGrpSpPr/>
          <p:nvPr/>
        </p:nvGrpSpPr>
        <p:grpSpPr>
          <a:xfrm>
            <a:off x="6095998" y="1690165"/>
            <a:ext cx="5659431" cy="3674836"/>
            <a:chOff x="7018868" y="2016805"/>
            <a:chExt cx="4466164" cy="2900012"/>
          </a:xfrm>
        </p:grpSpPr>
        <p:sp>
          <p:nvSpPr>
            <p:cNvPr id="17" name="Oval 16">
              <a:extLst>
                <a:ext uri="{FF2B5EF4-FFF2-40B4-BE49-F238E27FC236}">
                  <a16:creationId xmlns:a16="http://schemas.microsoft.com/office/drawing/2014/main" id="{AB87E980-2EB0-F556-3002-A92D43EF42DC}"/>
                </a:ext>
                <a:ext uri="{C183D7F6-B498-43B3-948B-1728B52AA6E4}">
                  <adec:decorative xmlns:adec="http://schemas.microsoft.com/office/drawing/2017/decorative" val="0"/>
                </a:ext>
              </a:extLst>
            </p:cNvPr>
            <p:cNvSpPr/>
            <p:nvPr/>
          </p:nvSpPr>
          <p:spPr>
            <a:xfrm>
              <a:off x="9351434" y="3544833"/>
              <a:ext cx="2133598" cy="1371984"/>
            </a:xfrm>
            <a:prstGeom prst="ellipse">
              <a:avLst/>
            </a:prstGeom>
            <a:solidFill>
              <a:srgbClr val="BFF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Personal</a:t>
              </a:r>
            </a:p>
          </p:txBody>
        </p:sp>
        <p:sp>
          <p:nvSpPr>
            <p:cNvPr id="16" name="Oval 15">
              <a:extLst>
                <a:ext uri="{FF2B5EF4-FFF2-40B4-BE49-F238E27FC236}">
                  <a16:creationId xmlns:a16="http://schemas.microsoft.com/office/drawing/2014/main" id="{E5DFDC63-577F-D6F5-9995-446F26C18AEF}"/>
                </a:ext>
                <a:ext uri="{C183D7F6-B498-43B3-948B-1728B52AA6E4}">
                  <adec:decorative xmlns:adec="http://schemas.microsoft.com/office/drawing/2017/decorative" val="0"/>
                </a:ext>
              </a:extLst>
            </p:cNvPr>
            <p:cNvSpPr/>
            <p:nvPr/>
          </p:nvSpPr>
          <p:spPr>
            <a:xfrm>
              <a:off x="9351434" y="2016805"/>
              <a:ext cx="2133598" cy="1371984"/>
            </a:xfrm>
            <a:prstGeom prst="ellipse">
              <a:avLst/>
            </a:prstGeom>
            <a:solidFill>
              <a:srgbClr val="FDDB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Cultural</a:t>
              </a:r>
            </a:p>
          </p:txBody>
        </p:sp>
        <p:sp>
          <p:nvSpPr>
            <p:cNvPr id="15" name="Oval 14">
              <a:extLst>
                <a:ext uri="{FF2B5EF4-FFF2-40B4-BE49-F238E27FC236}">
                  <a16:creationId xmlns:a16="http://schemas.microsoft.com/office/drawing/2014/main" id="{A7FED298-9F15-16EF-1A9B-B82BC7E7AF26}"/>
                </a:ext>
                <a:ext uri="{C183D7F6-B498-43B3-948B-1728B52AA6E4}">
                  <adec:decorative xmlns:adec="http://schemas.microsoft.com/office/drawing/2017/decorative" val="0"/>
                </a:ext>
              </a:extLst>
            </p:cNvPr>
            <p:cNvSpPr/>
            <p:nvPr/>
          </p:nvSpPr>
          <p:spPr>
            <a:xfrm>
              <a:off x="7018868" y="3544833"/>
              <a:ext cx="2133598" cy="1371984"/>
            </a:xfrm>
            <a:prstGeom prst="ellipse">
              <a:avLst/>
            </a:prstGeom>
            <a:solidFill>
              <a:schemeClr val="accent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Social</a:t>
              </a:r>
            </a:p>
          </p:txBody>
        </p:sp>
        <p:sp>
          <p:nvSpPr>
            <p:cNvPr id="14" name="Oval 13">
              <a:extLst>
                <a:ext uri="{FF2B5EF4-FFF2-40B4-BE49-F238E27FC236}">
                  <a16:creationId xmlns:a16="http://schemas.microsoft.com/office/drawing/2014/main" id="{E3D744B0-8F3D-6DD4-E0FE-46EE0A018A9D}"/>
                </a:ext>
                <a:ext uri="{C183D7F6-B498-43B3-948B-1728B52AA6E4}">
                  <adec:decorative xmlns:adec="http://schemas.microsoft.com/office/drawing/2017/decorative" val="0"/>
                </a:ext>
              </a:extLst>
            </p:cNvPr>
            <p:cNvSpPr/>
            <p:nvPr/>
          </p:nvSpPr>
          <p:spPr>
            <a:xfrm>
              <a:off x="7018868" y="2022465"/>
              <a:ext cx="2133598" cy="1371984"/>
            </a:xfrm>
            <a:prstGeom prst="ellipse">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Artistic</a:t>
              </a:r>
            </a:p>
          </p:txBody>
        </p:sp>
      </p:grpSp>
      <p:sp>
        <p:nvSpPr>
          <p:cNvPr id="2" name="Slide Number Placeholder 1">
            <a:extLst>
              <a:ext uri="{FF2B5EF4-FFF2-40B4-BE49-F238E27FC236}">
                <a16:creationId xmlns:a16="http://schemas.microsoft.com/office/drawing/2014/main" id="{BE32E469-19CE-DC82-9D37-5EB84452C7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48977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4D102-0707-2321-331B-C892326AA2E0}"/>
              </a:ext>
            </a:extLst>
          </p:cNvPr>
          <p:cNvSpPr>
            <a:spLocks noGrp="1"/>
          </p:cNvSpPr>
          <p:nvPr>
            <p:ph type="title"/>
          </p:nvPr>
        </p:nvSpPr>
        <p:spPr/>
        <p:txBody>
          <a:bodyPr/>
          <a:lstStyle/>
          <a:p>
            <a:r>
              <a:rPr lang="en-AU">
                <a:latin typeface="+mj-lt"/>
              </a:rPr>
              <a:t>Thomas E.S. Kelly – full interview</a:t>
            </a:r>
          </a:p>
        </p:txBody>
      </p:sp>
      <p:pic>
        <p:nvPicPr>
          <p:cNvPr id="7" name="Picture 6">
            <a:extLst>
              <a:ext uri="{FF2B5EF4-FFF2-40B4-BE49-F238E27FC236}">
                <a16:creationId xmlns:a16="http://schemas.microsoft.com/office/drawing/2014/main" id="{EC0EB0B5-02A4-9750-4A50-B70208FB26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1532440"/>
            <a:ext cx="11259860" cy="4698754"/>
          </a:xfrm>
          <a:prstGeom prst="rect">
            <a:avLst/>
          </a:prstGeom>
        </p:spPr>
      </p:pic>
      <p:pic>
        <p:nvPicPr>
          <p:cNvPr id="8" name="Picture 2" descr="Play button icon">
            <a:hlinkClick r:id="rId4"/>
            <a:extLst>
              <a:ext uri="{FF2B5EF4-FFF2-40B4-BE49-F238E27FC236}">
                <a16:creationId xmlns:a16="http://schemas.microsoft.com/office/drawing/2014/main" id="{920CEC6E-0C45-4C7A-5946-880CCB033550}"/>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359999" y="1817228"/>
            <a:ext cx="1690918" cy="976976"/>
          </a:xfrm>
          <a:prstGeom prst="rect">
            <a:avLst/>
          </a:prstGeom>
          <a:noFill/>
        </p:spPr>
      </p:pic>
      <p:sp>
        <p:nvSpPr>
          <p:cNvPr id="4" name="Rectangle: Rounded Corners 3">
            <a:hlinkClick r:id="rId7"/>
            <a:extLst>
              <a:ext uri="{FF2B5EF4-FFF2-40B4-BE49-F238E27FC236}">
                <a16:creationId xmlns:a16="http://schemas.microsoft.com/office/drawing/2014/main" id="{994B6FA4-DDB4-A689-3ED7-872B024AE150}"/>
              </a:ext>
            </a:extLst>
          </p:cNvPr>
          <p:cNvSpPr/>
          <p:nvPr/>
        </p:nvSpPr>
        <p:spPr>
          <a:xfrm>
            <a:off x="359999" y="6331212"/>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
        <p:nvSpPr>
          <p:cNvPr id="10" name="TextBox 9">
            <a:extLst>
              <a:ext uri="{FF2B5EF4-FFF2-40B4-BE49-F238E27FC236}">
                <a16:creationId xmlns:a16="http://schemas.microsoft.com/office/drawing/2014/main" id="{3B6143B9-E6D1-38A8-63BF-FF1E8F13EC5F}"/>
              </a:ext>
            </a:extLst>
          </p:cNvPr>
          <p:cNvSpPr txBox="1"/>
          <p:nvPr/>
        </p:nvSpPr>
        <p:spPr>
          <a:xfrm>
            <a:off x="7978877" y="6331212"/>
            <a:ext cx="1526458" cy="298188"/>
          </a:xfrm>
          <a:prstGeom prst="rect">
            <a:avLst/>
          </a:prstGeom>
          <a:noFill/>
        </p:spPr>
        <p:txBody>
          <a:bodyPr wrap="square" lIns="0" tIns="0" rIns="0" bIns="0" rtlCol="0">
            <a:noAutofit/>
          </a:bodyPr>
          <a:lstStyle/>
          <a:p>
            <a:pPr algn="l"/>
            <a:r>
              <a:rPr lang="en-AU" sz="1800"/>
              <a:t>Duration 44:16</a:t>
            </a:r>
          </a:p>
        </p:txBody>
      </p:sp>
      <p:sp>
        <p:nvSpPr>
          <p:cNvPr id="2" name="Slide Number Placeholder 1">
            <a:extLst>
              <a:ext uri="{FF2B5EF4-FFF2-40B4-BE49-F238E27FC236}">
                <a16:creationId xmlns:a16="http://schemas.microsoft.com/office/drawing/2014/main" id="{4E386BC4-BADE-0CC1-9960-C143110C59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110</a:t>
            </a:fld>
            <a:endParaRPr lang="en-AU"/>
          </a:p>
        </p:txBody>
      </p:sp>
    </p:spTree>
    <p:extLst>
      <p:ext uri="{BB962C8B-B14F-4D97-AF65-F5344CB8AC3E}">
        <p14:creationId xmlns:p14="http://schemas.microsoft.com/office/powerpoint/2010/main" val="39639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484000" cy="3175908"/>
          </a:xfrm>
        </p:spPr>
        <p:txBody>
          <a:bodyPr/>
          <a:lstStyle/>
          <a:p>
            <a:r>
              <a:rPr lang="en-AU" err="1">
                <a:latin typeface="+mn-lt"/>
              </a:rPr>
              <a:t>artsontour</a:t>
            </a:r>
            <a:r>
              <a:rPr lang="en-AU">
                <a:latin typeface="+mn-lt"/>
              </a:rPr>
              <a:t>, (15 March 2022), </a:t>
            </a:r>
            <a:r>
              <a:rPr lang="en-AU">
                <a:solidFill>
                  <a:srgbClr val="0F0F0F"/>
                </a:solidFill>
                <a:latin typeface="+mn-lt"/>
                <a:hlinkClick r:id="rId6"/>
              </a:rPr>
              <a:t>Dance Makers Collective THE RIVOLI Social Trailer 2022</a:t>
            </a:r>
            <a:r>
              <a:rPr lang="en-AU">
                <a:solidFill>
                  <a:srgbClr val="0F0F0F"/>
                </a:solidFill>
                <a:latin typeface="+mn-lt"/>
              </a:rPr>
              <a:t> [video] </a:t>
            </a:r>
            <a:r>
              <a:rPr lang="en-AU" i="1" err="1">
                <a:solidFill>
                  <a:srgbClr val="0F0F0F"/>
                </a:solidFill>
                <a:latin typeface="+mn-lt"/>
              </a:rPr>
              <a:t>artsontour</a:t>
            </a:r>
            <a:r>
              <a:rPr lang="en-AU">
                <a:solidFill>
                  <a:srgbClr val="0F0F0F"/>
                </a:solidFill>
                <a:latin typeface="+mn-lt"/>
              </a:rPr>
              <a:t>, YouTube, accessed </a:t>
            </a:r>
            <a:r>
              <a:rPr lang="en-AU">
                <a:latin typeface="+mn-lt"/>
              </a:rPr>
              <a:t>27/06/2025</a:t>
            </a:r>
            <a:r>
              <a:rPr lang="en-AU">
                <a:solidFill>
                  <a:srgbClr val="0F0F0F"/>
                </a:solidFill>
                <a:latin typeface="+mn-lt"/>
              </a:rPr>
              <a:t> </a:t>
            </a:r>
          </a:p>
          <a:p>
            <a:r>
              <a:rPr lang="en-AU">
                <a:latin typeface="+mn-lt"/>
              </a:rPr>
              <a:t>Akram Khan Company, (10 October 2023), </a:t>
            </a:r>
            <a:r>
              <a:rPr lang="en-AU">
                <a:solidFill>
                  <a:srgbClr val="0F0F0F"/>
                </a:solidFill>
                <a:latin typeface="+mn-lt"/>
                <a:hlinkClick r:id="rId7"/>
              </a:rPr>
              <a:t>Akram Khan Company | </a:t>
            </a:r>
            <a:r>
              <a:rPr lang="en-AU" err="1">
                <a:solidFill>
                  <a:srgbClr val="0F0F0F"/>
                </a:solidFill>
                <a:latin typeface="+mn-lt"/>
                <a:hlinkClick r:id="rId7"/>
              </a:rPr>
              <a:t>Chotto</a:t>
            </a:r>
            <a:r>
              <a:rPr lang="en-AU">
                <a:solidFill>
                  <a:srgbClr val="0F0F0F"/>
                </a:solidFill>
                <a:latin typeface="+mn-lt"/>
                <a:hlinkClick r:id="rId7"/>
              </a:rPr>
              <a:t> Desh 2023 Trailer</a:t>
            </a:r>
            <a:r>
              <a:rPr lang="en-AU">
                <a:solidFill>
                  <a:srgbClr val="0F0F0F"/>
                </a:solidFill>
                <a:latin typeface="+mn-lt"/>
              </a:rPr>
              <a:t> </a:t>
            </a:r>
            <a:r>
              <a:rPr lang="en-AU">
                <a:latin typeface="+mn-lt"/>
              </a:rPr>
              <a:t>[video], </a:t>
            </a:r>
            <a:r>
              <a:rPr lang="en-AU" i="1">
                <a:latin typeface="+mn-lt"/>
              </a:rPr>
              <a:t>Akram Khan Company, </a:t>
            </a:r>
            <a:r>
              <a:rPr lang="en-AU">
                <a:latin typeface="+mn-lt"/>
              </a:rPr>
              <a:t>YouTube, accessed 27/06/2025</a:t>
            </a:r>
            <a:endParaRPr lang="en-AU">
              <a:solidFill>
                <a:srgbClr val="0F0F0F"/>
              </a:solidFill>
              <a:latin typeface="+mn-lt"/>
            </a:endParaRPr>
          </a:p>
          <a:p>
            <a:r>
              <a:rPr lang="en-AU" err="1">
                <a:solidFill>
                  <a:srgbClr val="0F0F0F"/>
                </a:solidFill>
                <a:latin typeface="+mn-lt"/>
              </a:rPr>
              <a:t>bangarradance</a:t>
            </a:r>
            <a:r>
              <a:rPr lang="en-AU">
                <a:solidFill>
                  <a:srgbClr val="0F0F0F"/>
                </a:solidFill>
                <a:latin typeface="+mn-lt"/>
              </a:rPr>
              <a:t> theatre, (8 February 2022), </a:t>
            </a:r>
            <a:r>
              <a:rPr lang="en-AU" err="1">
                <a:solidFill>
                  <a:srgbClr val="0F0F0F"/>
                </a:solidFill>
                <a:latin typeface="+mn-lt"/>
                <a:hlinkClick r:id="rId8"/>
              </a:rPr>
              <a:t>Yugambeh</a:t>
            </a:r>
            <a:r>
              <a:rPr lang="en-AU">
                <a:solidFill>
                  <a:srgbClr val="0F0F0F"/>
                </a:solidFill>
                <a:latin typeface="+mn-lt"/>
                <a:hlinkClick r:id="rId8"/>
              </a:rPr>
              <a:t> Sing the Land | </a:t>
            </a:r>
            <a:r>
              <a:rPr lang="en-AU" err="1">
                <a:solidFill>
                  <a:srgbClr val="0F0F0F"/>
                </a:solidFill>
                <a:latin typeface="+mn-lt"/>
                <a:hlinkClick r:id="rId8"/>
              </a:rPr>
              <a:t>Wudjang</a:t>
            </a:r>
            <a:r>
              <a:rPr lang="en-AU">
                <a:solidFill>
                  <a:srgbClr val="0F0F0F"/>
                </a:solidFill>
                <a:latin typeface="+mn-lt"/>
                <a:hlinkClick r:id="rId8"/>
              </a:rPr>
              <a:t>: Not the Past</a:t>
            </a:r>
            <a:r>
              <a:rPr lang="en-AU">
                <a:solidFill>
                  <a:srgbClr val="0F0F0F"/>
                </a:solidFill>
                <a:latin typeface="+mn-lt"/>
              </a:rPr>
              <a:t> [video], </a:t>
            </a:r>
            <a:r>
              <a:rPr lang="en-AU" i="1" err="1">
                <a:solidFill>
                  <a:srgbClr val="0F0F0F"/>
                </a:solidFill>
                <a:latin typeface="+mn-lt"/>
              </a:rPr>
              <a:t>bangarradance</a:t>
            </a:r>
            <a:r>
              <a:rPr lang="en-AU" i="1">
                <a:solidFill>
                  <a:srgbClr val="0F0F0F"/>
                </a:solidFill>
                <a:latin typeface="+mn-lt"/>
              </a:rPr>
              <a:t> theatre</a:t>
            </a:r>
            <a:r>
              <a:rPr lang="en-AU">
                <a:solidFill>
                  <a:srgbClr val="0F0F0F"/>
                </a:solidFill>
                <a:latin typeface="+mn-lt"/>
              </a:rPr>
              <a:t>, YouTube, accessed </a:t>
            </a:r>
            <a:r>
              <a:rPr lang="en-AU">
                <a:latin typeface="+mn-lt"/>
              </a:rPr>
              <a:t>27/06/2025</a:t>
            </a:r>
          </a:p>
          <a:p>
            <a:r>
              <a:rPr lang="en-AU">
                <a:latin typeface="+mn-lt"/>
              </a:rPr>
              <a:t>Cambridge University Press &amp; Assessment </a:t>
            </a:r>
            <a:r>
              <a:rPr lang="en-AU">
                <a:latin typeface="+mn-lt"/>
                <a:hlinkClick r:id="rId9"/>
              </a:rPr>
              <a:t>Adverb definition</a:t>
            </a:r>
            <a:r>
              <a:rPr lang="en-AU">
                <a:latin typeface="+mn-lt"/>
              </a:rPr>
              <a:t>, Cambridge Dictionary, accessed 20/09/2025. </a:t>
            </a:r>
            <a:endParaRPr lang="en-AU" u="sng">
              <a:solidFill>
                <a:srgbClr val="2F5496"/>
              </a:solidFill>
              <a:latin typeface="+mn-lt"/>
              <a:hlinkClick r:id="rId10"/>
            </a:endParaRPr>
          </a:p>
          <a:p>
            <a:pPr>
              <a:spcAft>
                <a:spcPts val="600"/>
              </a:spcAft>
            </a:pPr>
            <a:r>
              <a:rPr lang="en-AU" u="sng">
                <a:solidFill>
                  <a:srgbClr val="2F5496"/>
                </a:solidFill>
                <a:latin typeface="+mn-lt"/>
                <a:hlinkClick r:id="rId10"/>
              </a:rPr>
              <a:t>Dance 7–10 Syllabus</a:t>
            </a:r>
            <a:r>
              <a:rPr lang="en-AU">
                <a:solidFill>
                  <a:srgbClr val="000000"/>
                </a:solidFill>
                <a:latin typeface="+mn-lt"/>
              </a:rPr>
              <a:t> © NSW Education Standards Authority (NESA) for and on behalf of the Crown in right of the State of New South Wales, 2023. </a:t>
            </a:r>
          </a:p>
          <a:p>
            <a:pPr>
              <a:spcAft>
                <a:spcPts val="600"/>
              </a:spcAft>
            </a:pPr>
            <a:r>
              <a:rPr lang="en-AU">
                <a:latin typeface="+mn-lt"/>
              </a:rPr>
              <a:t>Foundation for Indigenous Sustainable Health, (30 September 2022), </a:t>
            </a:r>
            <a:r>
              <a:rPr lang="en-AU">
                <a:latin typeface="+mn-lt"/>
                <a:hlinkClick r:id="rId11"/>
              </a:rPr>
              <a:t>To Heal the Nation we need Understanding - Uncle Jack Charles</a:t>
            </a:r>
            <a:r>
              <a:rPr lang="en-AU">
                <a:latin typeface="+mn-lt"/>
              </a:rPr>
              <a:t> [video], </a:t>
            </a:r>
            <a:r>
              <a:rPr lang="en-AU" i="1">
                <a:latin typeface="+mn-lt"/>
              </a:rPr>
              <a:t>Foundation for Indigenous Sustainable Health, </a:t>
            </a:r>
            <a:r>
              <a:rPr lang="en-AU">
                <a:latin typeface="+mn-lt"/>
              </a:rPr>
              <a:t>YouTube, accessed 17/10/2025.</a:t>
            </a:r>
            <a:endParaRPr lang="en-AU">
              <a:solidFill>
                <a:srgbClr val="000000"/>
              </a:solidFill>
              <a:latin typeface="+mn-lt"/>
            </a:endParaRPr>
          </a:p>
          <a:p>
            <a:pPr>
              <a:spcAft>
                <a:spcPts val="600"/>
              </a:spcAft>
            </a:pPr>
            <a:r>
              <a:rPr lang="en-AU" err="1">
                <a:latin typeface="+mn-lt"/>
              </a:rPr>
              <a:t>GöteborgsOperans</a:t>
            </a:r>
            <a:r>
              <a:rPr lang="en-AU">
                <a:latin typeface="+mn-lt"/>
              </a:rPr>
              <a:t> </a:t>
            </a:r>
            <a:r>
              <a:rPr lang="en-AU" err="1">
                <a:latin typeface="+mn-lt"/>
              </a:rPr>
              <a:t>Danskompani</a:t>
            </a:r>
            <a:r>
              <a:rPr lang="en-AU">
                <a:latin typeface="+mn-lt"/>
              </a:rPr>
              <a:t>, (23 October 2018), </a:t>
            </a:r>
            <a:r>
              <a:rPr lang="en-AU">
                <a:solidFill>
                  <a:srgbClr val="0F0F0F"/>
                </a:solidFill>
                <a:latin typeface="+mn-lt"/>
                <a:hlinkClick r:id="rId12"/>
              </a:rPr>
              <a:t>Solo Echo, by Crystal Pite</a:t>
            </a:r>
            <a:r>
              <a:rPr lang="en-AU">
                <a:latin typeface="+mn-lt"/>
              </a:rPr>
              <a:t> [video], </a:t>
            </a:r>
            <a:r>
              <a:rPr lang="en-AU" i="1" err="1">
                <a:latin typeface="+mn-lt"/>
              </a:rPr>
              <a:t>GöteborgsOperans</a:t>
            </a:r>
            <a:r>
              <a:rPr lang="en-AU" i="1">
                <a:latin typeface="+mn-lt"/>
              </a:rPr>
              <a:t> </a:t>
            </a:r>
            <a:r>
              <a:rPr lang="en-AU" i="1" err="1">
                <a:latin typeface="+mn-lt"/>
              </a:rPr>
              <a:t>Danskompani</a:t>
            </a:r>
            <a:r>
              <a:rPr lang="en-AU" i="1">
                <a:latin typeface="+mn-lt"/>
              </a:rPr>
              <a:t>, </a:t>
            </a:r>
            <a:r>
              <a:rPr lang="en-AU">
                <a:latin typeface="+mn-lt"/>
              </a:rPr>
              <a:t>YouTube, accessed 27/06/2025</a:t>
            </a:r>
            <a:endParaRPr lang="en-AU">
              <a:solidFill>
                <a:srgbClr val="000000"/>
              </a:solidFill>
              <a:latin typeface="+mn-lt"/>
            </a:endParaRPr>
          </a:p>
          <a:p>
            <a:endParaRPr lang="en-AU">
              <a:solidFill>
                <a:srgbClr val="0F0F0F"/>
              </a:solidFill>
              <a:latin typeface="+mn-lt"/>
            </a:endParaRPr>
          </a:p>
          <a:p>
            <a:endParaRPr lang="en-AU" i="1">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6AAE3-2C28-D588-7CC5-BBB64417820A}"/>
              </a:ext>
            </a:extLst>
          </p:cNvPr>
          <p:cNvSpPr>
            <a:spLocks noGrp="1"/>
          </p:cNvSpPr>
          <p:nvPr>
            <p:ph type="title"/>
          </p:nvPr>
        </p:nvSpPr>
        <p:spPr/>
        <p:txBody>
          <a:bodyPr/>
          <a:lstStyle/>
          <a:p>
            <a:r>
              <a:rPr lang="en-US">
                <a:latin typeface="+mj-lt"/>
              </a:rPr>
              <a:t>References (2)</a:t>
            </a:r>
          </a:p>
        </p:txBody>
      </p:sp>
      <p:sp>
        <p:nvSpPr>
          <p:cNvPr id="7" name="TextBox 6">
            <a:extLst>
              <a:ext uri="{FF2B5EF4-FFF2-40B4-BE49-F238E27FC236}">
                <a16:creationId xmlns:a16="http://schemas.microsoft.com/office/drawing/2014/main" id="{2A420A8E-E819-1F94-9866-029AE87188B3}"/>
              </a:ext>
            </a:extLst>
          </p:cNvPr>
          <p:cNvSpPr txBox="1"/>
          <p:nvPr/>
        </p:nvSpPr>
        <p:spPr>
          <a:xfrm>
            <a:off x="207600" y="1839310"/>
            <a:ext cx="11624400" cy="3628366"/>
          </a:xfrm>
          <a:prstGeom prst="rect">
            <a:avLst/>
          </a:prstGeom>
          <a:noFill/>
        </p:spPr>
        <p:txBody>
          <a:bodyPr wrap="square">
            <a:spAutoFit/>
          </a:bodyPr>
          <a:lstStyle/>
          <a:p>
            <a:pPr>
              <a:lnSpc>
                <a:spcPct val="150000"/>
              </a:lnSpc>
              <a:spcAft>
                <a:spcPts val="1200"/>
              </a:spcAft>
            </a:pPr>
            <a:r>
              <a:rPr lang="en-AU" sz="1200"/>
              <a:t>Infra, Transport, Regional, Comms, Sport &amp; Arts, (December 5 2024), </a:t>
            </a:r>
            <a:r>
              <a:rPr lang="en-AU" sz="1200">
                <a:hlinkClick r:id="rId3"/>
              </a:rPr>
              <a:t>Why protect Indigenous cultural and intellectual property?</a:t>
            </a:r>
            <a:r>
              <a:rPr lang="en-AU" sz="1200"/>
              <a:t> [video], </a:t>
            </a:r>
            <a:r>
              <a:rPr lang="en-AU" sz="1200" i="1"/>
              <a:t>Infra, Transport, Regional, Comms, Sport &amp; Arts, </a:t>
            </a:r>
            <a:r>
              <a:rPr lang="en-AU" sz="1200"/>
              <a:t>YouTube, accessed 11/06/2025.</a:t>
            </a:r>
          </a:p>
          <a:p>
            <a:pPr>
              <a:lnSpc>
                <a:spcPct val="150000"/>
              </a:lnSpc>
              <a:spcAft>
                <a:spcPts val="1200"/>
              </a:spcAft>
            </a:pPr>
            <a:r>
              <a:rPr lang="en-AU" sz="1200"/>
              <a:t>John Corker (10 August 2023) </a:t>
            </a:r>
            <a:r>
              <a:rPr lang="en-AU" sz="1200">
                <a:hlinkClick r:id="rId4"/>
              </a:rPr>
              <a:t>SILENCE reviewed: ‘You will really enjoy this fresh and joyous work of dance theatre’</a:t>
            </a:r>
            <a:r>
              <a:rPr lang="en-AU" sz="1200"/>
              <a:t>, accessed 24/09/2025</a:t>
            </a:r>
          </a:p>
          <a:p>
            <a:pPr>
              <a:lnSpc>
                <a:spcPct val="150000"/>
              </a:lnSpc>
              <a:spcAft>
                <a:spcPts val="1200"/>
              </a:spcAft>
            </a:pPr>
            <a:r>
              <a:rPr lang="en-AU" sz="1200">
                <a:solidFill>
                  <a:srgbClr val="000000"/>
                </a:solidFill>
              </a:rPr>
              <a:t>Merriam-Webster Incorporated </a:t>
            </a:r>
            <a:r>
              <a:rPr lang="en-AU" sz="1200">
                <a:hlinkClick r:id="rId5"/>
              </a:rPr>
              <a:t>Appreciate definition</a:t>
            </a:r>
            <a:r>
              <a:rPr lang="en-AU" sz="1200"/>
              <a:t>, Merriam-Webster website, accessed 05/07/2025. </a:t>
            </a:r>
          </a:p>
          <a:p>
            <a:pPr>
              <a:lnSpc>
                <a:spcPct val="150000"/>
              </a:lnSpc>
              <a:spcAft>
                <a:spcPts val="1200"/>
              </a:spcAft>
            </a:pPr>
            <a:r>
              <a:rPr lang="en-AU" sz="1200"/>
              <a:t>Oliver W (2010) </a:t>
            </a:r>
            <a:r>
              <a:rPr lang="en-AU" sz="1200" i="1"/>
              <a:t>Writing About Dance</a:t>
            </a:r>
            <a:r>
              <a:rPr lang="en-AU" sz="1200"/>
              <a:t>, Human Kinetics, United States of America. </a:t>
            </a:r>
          </a:p>
          <a:p>
            <a:pPr>
              <a:lnSpc>
                <a:spcPct val="150000"/>
              </a:lnSpc>
              <a:spcAft>
                <a:spcPts val="1200"/>
              </a:spcAft>
            </a:pPr>
            <a:endParaRPr lang="en-AU" sz="1200"/>
          </a:p>
          <a:p>
            <a:pPr>
              <a:lnSpc>
                <a:spcPct val="150000"/>
              </a:lnSpc>
              <a:spcAft>
                <a:spcPts val="1200"/>
              </a:spcAft>
            </a:pPr>
            <a:endParaRPr lang="en-AU" sz="1200"/>
          </a:p>
          <a:p>
            <a:pPr>
              <a:lnSpc>
                <a:spcPct val="150000"/>
              </a:lnSpc>
              <a:spcAft>
                <a:spcPts val="1200"/>
              </a:spcAft>
            </a:pPr>
            <a:r>
              <a:rPr lang="en-AU" sz="1200"/>
              <a:t> </a:t>
            </a:r>
          </a:p>
          <a:p>
            <a:pPr>
              <a:lnSpc>
                <a:spcPct val="150000"/>
              </a:lnSpc>
              <a:spcAft>
                <a:spcPts val="1200"/>
              </a:spcAft>
            </a:pPr>
            <a:r>
              <a:rPr lang="en-AU" sz="1200"/>
              <a:t>   </a:t>
            </a:r>
          </a:p>
        </p:txBody>
      </p:sp>
      <p:sp>
        <p:nvSpPr>
          <p:cNvPr id="3" name="Slide Number Placeholder 2">
            <a:extLst>
              <a:ext uri="{FF2B5EF4-FFF2-40B4-BE49-F238E27FC236}">
                <a16:creationId xmlns:a16="http://schemas.microsoft.com/office/drawing/2014/main" id="{8E88C914-579D-C449-D526-CF73F25B6D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112</a:t>
            </a:fld>
            <a:endParaRPr lang="en-AU"/>
          </a:p>
        </p:txBody>
      </p:sp>
    </p:spTree>
    <p:extLst>
      <p:ext uri="{BB962C8B-B14F-4D97-AF65-F5344CB8AC3E}">
        <p14:creationId xmlns:p14="http://schemas.microsoft.com/office/powerpoint/2010/main" val="5544961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4F15D-1927-BAE5-1FC5-9A40B15E4255}"/>
              </a:ext>
            </a:extLst>
          </p:cNvPr>
          <p:cNvSpPr>
            <a:spLocks noGrp="1"/>
          </p:cNvSpPr>
          <p:nvPr>
            <p:ph type="title"/>
          </p:nvPr>
        </p:nvSpPr>
        <p:spPr/>
        <p:txBody>
          <a:bodyPr/>
          <a:lstStyle/>
          <a:p>
            <a:r>
              <a:rPr lang="en-AU">
                <a:latin typeface="+mj-lt"/>
              </a:rPr>
              <a:t>See, think, wonder…</a:t>
            </a:r>
          </a:p>
        </p:txBody>
      </p:sp>
      <p:sp>
        <p:nvSpPr>
          <p:cNvPr id="4" name="Text Placeholder 3">
            <a:extLst>
              <a:ext uri="{FF2B5EF4-FFF2-40B4-BE49-F238E27FC236}">
                <a16:creationId xmlns:a16="http://schemas.microsoft.com/office/drawing/2014/main" id="{70DDB8C4-AA41-8B45-9217-9445DB4CD573}"/>
              </a:ext>
            </a:extLst>
          </p:cNvPr>
          <p:cNvSpPr>
            <a:spLocks noGrp="1"/>
          </p:cNvSpPr>
          <p:nvPr>
            <p:ph type="body" sz="quarter" idx="18"/>
          </p:nvPr>
        </p:nvSpPr>
        <p:spPr/>
        <p:txBody>
          <a:bodyPr/>
          <a:lstStyle/>
          <a:p>
            <a:r>
              <a:rPr lang="en-AU">
                <a:latin typeface="+mj-lt"/>
              </a:rPr>
              <a:t>1.2b</a:t>
            </a:r>
          </a:p>
        </p:txBody>
      </p:sp>
      <p:sp>
        <p:nvSpPr>
          <p:cNvPr id="5" name="Text Placeholder 4">
            <a:extLst>
              <a:ext uri="{FF2B5EF4-FFF2-40B4-BE49-F238E27FC236}">
                <a16:creationId xmlns:a16="http://schemas.microsoft.com/office/drawing/2014/main" id="{A5C34F7F-64BF-EE0E-6E51-0EB54EE53C20}"/>
              </a:ext>
            </a:extLst>
          </p:cNvPr>
          <p:cNvSpPr>
            <a:spLocks noGrp="1"/>
          </p:cNvSpPr>
          <p:nvPr>
            <p:ph type="body" sz="quarter" idx="17"/>
          </p:nvPr>
        </p:nvSpPr>
        <p:spPr>
          <a:xfrm>
            <a:off x="360000" y="1526329"/>
            <a:ext cx="4107225" cy="4807835"/>
          </a:xfrm>
        </p:spPr>
        <p:txBody>
          <a:bodyPr/>
          <a:lstStyle/>
          <a:p>
            <a:pPr marL="342900" indent="-342900">
              <a:buFont typeface="Arial" panose="020B0604020202020204" pitchFamily="34" charset="0"/>
              <a:buChar char="•"/>
            </a:pPr>
            <a:r>
              <a:rPr lang="en-AU" sz="1800">
                <a:latin typeface="+mn-lt"/>
              </a:rPr>
              <a:t>What do you </a:t>
            </a:r>
            <a:r>
              <a:rPr lang="en-AU" sz="1800" b="1">
                <a:latin typeface="+mn-lt"/>
              </a:rPr>
              <a:t>see</a:t>
            </a:r>
            <a:r>
              <a:rPr lang="en-AU" sz="1800">
                <a:latin typeface="+mn-lt"/>
              </a:rPr>
              <a:t> in the dance video?</a:t>
            </a:r>
          </a:p>
          <a:p>
            <a:pPr marL="342900" indent="-342900">
              <a:buFont typeface="Arial" panose="020B0604020202020204" pitchFamily="34" charset="0"/>
              <a:buChar char="•"/>
            </a:pPr>
            <a:r>
              <a:rPr lang="en-AU" sz="1800">
                <a:latin typeface="+mn-lt"/>
              </a:rPr>
              <a:t>What do you </a:t>
            </a:r>
            <a:r>
              <a:rPr lang="en-AU" sz="1800" b="1">
                <a:latin typeface="+mn-lt"/>
              </a:rPr>
              <a:t>think</a:t>
            </a:r>
            <a:r>
              <a:rPr lang="en-AU" sz="1800">
                <a:latin typeface="+mn-lt"/>
              </a:rPr>
              <a:t> is the purpose of this dance?</a:t>
            </a:r>
          </a:p>
          <a:p>
            <a:pPr marL="342900" indent="-342900">
              <a:buFont typeface="Arial" panose="020B0604020202020204" pitchFamily="34" charset="0"/>
              <a:buChar char="•"/>
            </a:pPr>
            <a:r>
              <a:rPr lang="en-AU" sz="1800">
                <a:latin typeface="+mn-lt"/>
              </a:rPr>
              <a:t>What do you </a:t>
            </a:r>
            <a:r>
              <a:rPr lang="en-AU" sz="1800" b="1">
                <a:latin typeface="+mn-lt"/>
              </a:rPr>
              <a:t>wonder</a:t>
            </a:r>
            <a:r>
              <a:rPr lang="en-AU" sz="1800">
                <a:latin typeface="+mn-lt"/>
              </a:rPr>
              <a:t> about this dance?</a:t>
            </a:r>
          </a:p>
          <a:p>
            <a:pPr marL="342900" indent="-342900">
              <a:buFont typeface="Arial" panose="020B0604020202020204" pitchFamily="34" charset="0"/>
              <a:buChar char="•"/>
            </a:pPr>
            <a:r>
              <a:rPr lang="en-AU" sz="1800">
                <a:latin typeface="+mn-lt"/>
              </a:rPr>
              <a:t>Do we appreciate these dances in the same way? Why</a:t>
            </a:r>
            <a:r>
              <a:rPr lang="en-AU" sz="1800" dirty="0">
                <a:latin typeface="+mn-lt"/>
              </a:rPr>
              <a:t> or </a:t>
            </a:r>
            <a:r>
              <a:rPr lang="en-AU" sz="1800">
                <a:latin typeface="+mn-lt"/>
              </a:rPr>
              <a:t>why not?</a:t>
            </a:r>
          </a:p>
        </p:txBody>
      </p:sp>
      <p:pic>
        <p:nvPicPr>
          <p:cNvPr id="8" name="Online Media 7" title="Dance Makers Collective THE RIVOLI Social Trailer 2022">
            <a:hlinkClick r:id="" action="ppaction://media"/>
            <a:extLst>
              <a:ext uri="{FF2B5EF4-FFF2-40B4-BE49-F238E27FC236}">
                <a16:creationId xmlns:a16="http://schemas.microsoft.com/office/drawing/2014/main" id="{B5E63E24-6D49-F5E0-F690-210EC9CA1526}"/>
              </a:ext>
            </a:extLst>
          </p:cNvPr>
          <p:cNvPicPr>
            <a:picLocks noRot="1" noChangeAspect="1"/>
          </p:cNvPicPr>
          <p:nvPr>
            <a:videoFile r:link="rId1"/>
          </p:nvPr>
        </p:nvPicPr>
        <p:blipFill>
          <a:blip r:embed="rId7"/>
          <a:stretch>
            <a:fillRect/>
          </a:stretch>
        </p:blipFill>
        <p:spPr>
          <a:xfrm>
            <a:off x="4718304" y="1526329"/>
            <a:ext cx="3529464" cy="1994147"/>
          </a:xfrm>
          <a:prstGeom prst="rect">
            <a:avLst/>
          </a:prstGeom>
        </p:spPr>
      </p:pic>
      <p:sp>
        <p:nvSpPr>
          <p:cNvPr id="9" name="TextBox 8">
            <a:extLst>
              <a:ext uri="{FF2B5EF4-FFF2-40B4-BE49-F238E27FC236}">
                <a16:creationId xmlns:a16="http://schemas.microsoft.com/office/drawing/2014/main" id="{9B62BCAF-D80A-04FC-9D08-D9C14E3D3827}"/>
              </a:ext>
            </a:extLst>
          </p:cNvPr>
          <p:cNvSpPr txBox="1"/>
          <p:nvPr/>
        </p:nvSpPr>
        <p:spPr>
          <a:xfrm>
            <a:off x="4718304" y="3578346"/>
            <a:ext cx="3526439" cy="407243"/>
          </a:xfrm>
          <a:prstGeom prst="rect">
            <a:avLst/>
          </a:prstGeom>
          <a:noFill/>
        </p:spPr>
        <p:txBody>
          <a:bodyPr wrap="square" lIns="0" tIns="0" rIns="0" bIns="0" rtlCol="0">
            <a:noAutofit/>
          </a:bodyPr>
          <a:lstStyle/>
          <a:p>
            <a:r>
              <a:rPr lang="en-AU" sz="1000" i="0">
                <a:solidFill>
                  <a:srgbClr val="0F0F0F"/>
                </a:solidFill>
                <a:effectLst/>
                <a:hlinkClick r:id="rId8"/>
              </a:rPr>
              <a:t>Dance Makers Collective THE RIVOLI Social Trailer 2022</a:t>
            </a:r>
            <a:endParaRPr lang="en-AU" sz="1000" i="0">
              <a:solidFill>
                <a:srgbClr val="0F0F0F"/>
              </a:solidFill>
              <a:effectLst/>
            </a:endParaRPr>
          </a:p>
          <a:p>
            <a:r>
              <a:rPr lang="en-AU" sz="1100" i="0">
                <a:solidFill>
                  <a:srgbClr val="0F0F0F"/>
                </a:solidFill>
                <a:effectLst/>
              </a:rPr>
              <a:t>(4:05)</a:t>
            </a:r>
          </a:p>
          <a:p>
            <a:pPr algn="l"/>
            <a:endParaRPr lang="en-AU" sz="1800"/>
          </a:p>
        </p:txBody>
      </p:sp>
      <p:pic>
        <p:nvPicPr>
          <p:cNvPr id="6" name="Online Media 5" descr="Yugambeh Sing the Land | Wudjang: Not the Past" title="Yugambeh Sing the Land | Wudjang: Not the Past">
            <a:hlinkClick r:id="" action="ppaction://media"/>
            <a:extLst>
              <a:ext uri="{FF2B5EF4-FFF2-40B4-BE49-F238E27FC236}">
                <a16:creationId xmlns:a16="http://schemas.microsoft.com/office/drawing/2014/main" id="{67CEEB29-EE6F-E242-2C05-7F7ACF84178F}"/>
              </a:ext>
            </a:extLst>
          </p:cNvPr>
          <p:cNvPicPr>
            <a:picLocks noRot="1" noChangeAspect="1"/>
          </p:cNvPicPr>
          <p:nvPr>
            <a:videoFile r:link="rId2"/>
          </p:nvPr>
        </p:nvPicPr>
        <p:blipFill>
          <a:blip r:embed="rId9"/>
          <a:stretch>
            <a:fillRect/>
          </a:stretch>
        </p:blipFill>
        <p:spPr>
          <a:xfrm>
            <a:off x="8317559" y="1526329"/>
            <a:ext cx="3526439" cy="1992438"/>
          </a:xfrm>
          <a:prstGeom prst="rect">
            <a:avLst/>
          </a:prstGeom>
        </p:spPr>
      </p:pic>
      <p:sp>
        <p:nvSpPr>
          <p:cNvPr id="7" name="TextBox 6">
            <a:extLst>
              <a:ext uri="{FF2B5EF4-FFF2-40B4-BE49-F238E27FC236}">
                <a16:creationId xmlns:a16="http://schemas.microsoft.com/office/drawing/2014/main" id="{4EFE91EE-CB7C-6D3A-9450-E2D1E72B1D1A}"/>
              </a:ext>
            </a:extLst>
          </p:cNvPr>
          <p:cNvSpPr txBox="1"/>
          <p:nvPr/>
        </p:nvSpPr>
        <p:spPr>
          <a:xfrm>
            <a:off x="8363588" y="3578346"/>
            <a:ext cx="3480410" cy="407243"/>
          </a:xfrm>
          <a:prstGeom prst="rect">
            <a:avLst/>
          </a:prstGeom>
          <a:noFill/>
        </p:spPr>
        <p:txBody>
          <a:bodyPr wrap="square" lIns="0" tIns="0" rIns="0" bIns="0" rtlCol="0">
            <a:noAutofit/>
          </a:bodyPr>
          <a:lstStyle/>
          <a:p>
            <a:r>
              <a:rPr lang="en-AU" sz="1050" i="0" err="1">
                <a:solidFill>
                  <a:srgbClr val="0F0F0F"/>
                </a:solidFill>
                <a:effectLst/>
                <a:hlinkClick r:id="rId10"/>
              </a:rPr>
              <a:t>Yugambeh</a:t>
            </a:r>
            <a:r>
              <a:rPr lang="en-AU" sz="1050" i="0">
                <a:solidFill>
                  <a:srgbClr val="0F0F0F"/>
                </a:solidFill>
                <a:effectLst/>
                <a:hlinkClick r:id="rId10"/>
              </a:rPr>
              <a:t> Sing the Land | </a:t>
            </a:r>
            <a:r>
              <a:rPr lang="en-AU" sz="1050" i="0" err="1">
                <a:solidFill>
                  <a:srgbClr val="0F0F0F"/>
                </a:solidFill>
                <a:effectLst/>
                <a:hlinkClick r:id="rId10"/>
              </a:rPr>
              <a:t>Wudjang</a:t>
            </a:r>
            <a:r>
              <a:rPr lang="en-AU" sz="1050" i="0">
                <a:solidFill>
                  <a:srgbClr val="0F0F0F"/>
                </a:solidFill>
                <a:effectLst/>
                <a:hlinkClick r:id="rId10"/>
              </a:rPr>
              <a:t>: Not the Past</a:t>
            </a:r>
            <a:r>
              <a:rPr lang="en-AU" sz="1050" i="0">
                <a:solidFill>
                  <a:srgbClr val="0F0F0F"/>
                </a:solidFill>
                <a:effectLst/>
              </a:rPr>
              <a:t> (2:17)</a:t>
            </a:r>
          </a:p>
          <a:p>
            <a:pPr algn="l"/>
            <a:endParaRPr lang="en-AU" sz="1800"/>
          </a:p>
        </p:txBody>
      </p:sp>
      <p:pic>
        <p:nvPicPr>
          <p:cNvPr id="10" name="Online Media 9" title="Solo Echo, by Crystal Pite">
            <a:hlinkClick r:id="" action="ppaction://media"/>
            <a:extLst>
              <a:ext uri="{FF2B5EF4-FFF2-40B4-BE49-F238E27FC236}">
                <a16:creationId xmlns:a16="http://schemas.microsoft.com/office/drawing/2014/main" id="{67A484ED-0485-3489-92A0-4ADDD6ADE023}"/>
              </a:ext>
            </a:extLst>
          </p:cNvPr>
          <p:cNvPicPr>
            <a:picLocks noRot="1" noChangeAspect="1"/>
          </p:cNvPicPr>
          <p:nvPr>
            <a:videoFile r:link="rId3"/>
          </p:nvPr>
        </p:nvPicPr>
        <p:blipFill>
          <a:blip r:embed="rId11"/>
          <a:stretch>
            <a:fillRect/>
          </a:stretch>
        </p:blipFill>
        <p:spPr>
          <a:xfrm>
            <a:off x="4718304" y="3979892"/>
            <a:ext cx="3526439" cy="1992438"/>
          </a:xfrm>
          <a:prstGeom prst="rect">
            <a:avLst/>
          </a:prstGeom>
        </p:spPr>
      </p:pic>
      <p:sp>
        <p:nvSpPr>
          <p:cNvPr id="11" name="TextBox 10">
            <a:extLst>
              <a:ext uri="{FF2B5EF4-FFF2-40B4-BE49-F238E27FC236}">
                <a16:creationId xmlns:a16="http://schemas.microsoft.com/office/drawing/2014/main" id="{51655D4D-BBE0-1E16-5DF9-B682A2EA5208}"/>
              </a:ext>
            </a:extLst>
          </p:cNvPr>
          <p:cNvSpPr txBox="1"/>
          <p:nvPr/>
        </p:nvSpPr>
        <p:spPr>
          <a:xfrm>
            <a:off x="4718304" y="6046049"/>
            <a:ext cx="3526439" cy="420348"/>
          </a:xfrm>
          <a:prstGeom prst="rect">
            <a:avLst/>
          </a:prstGeom>
          <a:noFill/>
        </p:spPr>
        <p:txBody>
          <a:bodyPr wrap="square" lIns="0" tIns="0" rIns="0" bIns="0" rtlCol="0">
            <a:noAutofit/>
          </a:bodyPr>
          <a:lstStyle/>
          <a:p>
            <a:r>
              <a:rPr lang="en-AU" sz="1100" i="0">
                <a:solidFill>
                  <a:srgbClr val="0F0F0F"/>
                </a:solidFill>
                <a:effectLst/>
                <a:hlinkClick r:id="rId12"/>
              </a:rPr>
              <a:t>Solo Echo, by Crystal Pite </a:t>
            </a:r>
            <a:r>
              <a:rPr lang="en-AU" sz="1100" i="0">
                <a:solidFill>
                  <a:srgbClr val="0F0F0F"/>
                </a:solidFill>
                <a:effectLst/>
              </a:rPr>
              <a:t>(1:32)</a:t>
            </a:r>
          </a:p>
          <a:p>
            <a:pPr algn="l"/>
            <a:endParaRPr lang="en-AU" sz="1800"/>
          </a:p>
        </p:txBody>
      </p:sp>
      <p:pic>
        <p:nvPicPr>
          <p:cNvPr id="12" name="Online Media 11" title="Akram Khan Company | Chotto Desh 2023 Trailer">
            <a:hlinkClick r:id="" action="ppaction://media"/>
            <a:extLst>
              <a:ext uri="{FF2B5EF4-FFF2-40B4-BE49-F238E27FC236}">
                <a16:creationId xmlns:a16="http://schemas.microsoft.com/office/drawing/2014/main" id="{CD6E875B-A125-3264-21EC-BB35233305C1}"/>
              </a:ext>
            </a:extLst>
          </p:cNvPr>
          <p:cNvPicPr>
            <a:picLocks noRot="1" noChangeAspect="1"/>
          </p:cNvPicPr>
          <p:nvPr>
            <a:videoFile r:link="rId4"/>
          </p:nvPr>
        </p:nvPicPr>
        <p:blipFill>
          <a:blip r:embed="rId13"/>
          <a:stretch>
            <a:fillRect/>
          </a:stretch>
        </p:blipFill>
        <p:spPr>
          <a:xfrm>
            <a:off x="8317559" y="3970060"/>
            <a:ext cx="3526439" cy="1992438"/>
          </a:xfrm>
          <a:prstGeom prst="rect">
            <a:avLst/>
          </a:prstGeom>
        </p:spPr>
      </p:pic>
      <p:sp>
        <p:nvSpPr>
          <p:cNvPr id="13" name="TextBox 12">
            <a:extLst>
              <a:ext uri="{FF2B5EF4-FFF2-40B4-BE49-F238E27FC236}">
                <a16:creationId xmlns:a16="http://schemas.microsoft.com/office/drawing/2014/main" id="{9AEB759E-E209-95DD-53CC-2075833D3B1B}"/>
              </a:ext>
            </a:extLst>
          </p:cNvPr>
          <p:cNvSpPr txBox="1"/>
          <p:nvPr/>
        </p:nvSpPr>
        <p:spPr>
          <a:xfrm>
            <a:off x="8317559" y="6077652"/>
            <a:ext cx="3526439" cy="420348"/>
          </a:xfrm>
          <a:prstGeom prst="rect">
            <a:avLst/>
          </a:prstGeom>
          <a:noFill/>
        </p:spPr>
        <p:txBody>
          <a:bodyPr wrap="square" lIns="0" tIns="0" rIns="0" bIns="0" rtlCol="0">
            <a:noAutofit/>
          </a:bodyPr>
          <a:lstStyle/>
          <a:p>
            <a:r>
              <a:rPr lang="en-AU" sz="1100" i="0">
                <a:solidFill>
                  <a:srgbClr val="0F0F0F"/>
                </a:solidFill>
                <a:effectLst/>
                <a:hlinkClick r:id="rId14"/>
              </a:rPr>
              <a:t>Akram Khan Company | </a:t>
            </a:r>
            <a:r>
              <a:rPr lang="en-AU" sz="1100" i="0" err="1">
                <a:solidFill>
                  <a:srgbClr val="0F0F0F"/>
                </a:solidFill>
                <a:effectLst/>
                <a:hlinkClick r:id="rId14"/>
              </a:rPr>
              <a:t>Chotto</a:t>
            </a:r>
            <a:r>
              <a:rPr lang="en-AU" sz="1100" i="0">
                <a:solidFill>
                  <a:srgbClr val="0F0F0F"/>
                </a:solidFill>
                <a:effectLst/>
                <a:hlinkClick r:id="rId14"/>
              </a:rPr>
              <a:t> Desh 2023 Trailer</a:t>
            </a:r>
            <a:r>
              <a:rPr lang="en-AU" sz="1100" i="0">
                <a:solidFill>
                  <a:srgbClr val="0F0F0F"/>
                </a:solidFill>
                <a:effectLst/>
              </a:rPr>
              <a:t> (2:03)</a:t>
            </a:r>
          </a:p>
          <a:p>
            <a:pPr algn="l"/>
            <a:endParaRPr lang="en-AU" sz="1800"/>
          </a:p>
        </p:txBody>
      </p:sp>
      <p:sp>
        <p:nvSpPr>
          <p:cNvPr id="2" name="Slide Number Placeholder 1">
            <a:extLst>
              <a:ext uri="{FF2B5EF4-FFF2-40B4-BE49-F238E27FC236}">
                <a16:creationId xmlns:a16="http://schemas.microsoft.com/office/drawing/2014/main" id="{34C277F2-DA73-16B1-FF3A-57A82BE7EF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46025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6"/>
                                        </p:tgtEl>
                                      </p:cBhvr>
                                    </p:cmd>
                                  </p:childTnLst>
                                </p:cTn>
                              </p:par>
                            </p:childTnLst>
                          </p:cTn>
                        </p:par>
                      </p:childTnLst>
                    </p:cTn>
                  </p:par>
                </p:childTnLst>
              </p:cTn>
              <p:nextCondLst>
                <p:cond evt="onClick" delay="0">
                  <p:tgtEl>
                    <p:spTgt spid="6"/>
                  </p:tgtEl>
                </p:cond>
              </p:nextCondLst>
            </p:seq>
            <p:video>
              <p:cMediaNode vol="80000">
                <p:cTn id="25" fill="hold" display="0">
                  <p:stCondLst>
                    <p:cond delay="indefinite"/>
                  </p:stCondLst>
                </p:cTn>
                <p:tgtEl>
                  <p:spTgt spid="8"/>
                </p:tgtEl>
              </p:cMediaNode>
            </p:vide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8"/>
                                        </p:tgtEl>
                                      </p:cBhvr>
                                    </p:cmd>
                                  </p:childTnLst>
                                </p:cTn>
                              </p:par>
                            </p:childTnLst>
                          </p:cTn>
                        </p:par>
                      </p:childTnLst>
                    </p:cTn>
                  </p:par>
                </p:childTnLst>
              </p:cTn>
              <p:nextCondLst>
                <p:cond evt="onClick" delay="0">
                  <p:tgtEl>
                    <p:spTgt spid="8"/>
                  </p:tgtEl>
                </p:cond>
              </p:nextCondLst>
            </p:seq>
            <p:video>
              <p:cMediaNode vol="80000">
                <p:cTn id="31" fill="hold" display="0">
                  <p:stCondLst>
                    <p:cond delay="indefinite"/>
                  </p:stCondLst>
                </p:cTn>
                <p:tgtEl>
                  <p:spTgt spid="10"/>
                </p:tgtEl>
              </p:cMediaNode>
            </p:video>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0"/>
                                        </p:tgtEl>
                                      </p:cBhvr>
                                    </p:cmd>
                                  </p:childTnLst>
                                </p:cTn>
                              </p:par>
                            </p:childTnLst>
                          </p:cTn>
                        </p:par>
                      </p:childTnLst>
                    </p:cTn>
                  </p:par>
                </p:childTnLst>
              </p:cTn>
              <p:nextCondLst>
                <p:cond evt="onClick" delay="0">
                  <p:tgtEl>
                    <p:spTgt spid="10"/>
                  </p:tgtEl>
                </p:cond>
              </p:nextCondLst>
            </p:seq>
            <p:video>
              <p:cMediaNode vol="80000">
                <p:cTn id="37" fill="hold" display="0">
                  <p:stCondLst>
                    <p:cond delay="indefinite"/>
                  </p:stCondLst>
                </p:cTn>
                <p:tgtEl>
                  <p:spTgt spid="12"/>
                </p:tgtEl>
              </p:cMediaNode>
            </p:vide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6F9D2D-8D27-D0A6-5768-135304816FAF}"/>
              </a:ext>
            </a:extLst>
          </p:cNvPr>
          <p:cNvSpPr>
            <a:spLocks noGrp="1"/>
          </p:cNvSpPr>
          <p:nvPr>
            <p:ph type="title"/>
          </p:nvPr>
        </p:nvSpPr>
        <p:spPr/>
        <p:txBody>
          <a:bodyPr/>
          <a:lstStyle/>
          <a:p>
            <a:r>
              <a:rPr lang="en-AU">
                <a:latin typeface="+mj-lt"/>
              </a:rPr>
              <a:t>Aboriginal and/or Torres Strait Islander perspectives</a:t>
            </a:r>
          </a:p>
        </p:txBody>
      </p:sp>
      <p:sp>
        <p:nvSpPr>
          <p:cNvPr id="8" name="Text Placeholder 7">
            <a:extLst>
              <a:ext uri="{FF2B5EF4-FFF2-40B4-BE49-F238E27FC236}">
                <a16:creationId xmlns:a16="http://schemas.microsoft.com/office/drawing/2014/main" id="{4B1E9B54-F491-0B42-9A25-01A65AAD2A01}"/>
              </a:ext>
            </a:extLst>
          </p:cNvPr>
          <p:cNvSpPr>
            <a:spLocks noGrp="1"/>
          </p:cNvSpPr>
          <p:nvPr>
            <p:ph type="body" sz="quarter" idx="18"/>
          </p:nvPr>
        </p:nvSpPr>
        <p:spPr/>
        <p:txBody>
          <a:bodyPr/>
          <a:lstStyle/>
          <a:p>
            <a:r>
              <a:rPr lang="en-AU">
                <a:latin typeface="+mj-lt"/>
              </a:rPr>
              <a:t>1.3</a:t>
            </a:r>
          </a:p>
        </p:txBody>
      </p:sp>
      <p:pic>
        <p:nvPicPr>
          <p:cNvPr id="5" name="Online Media 4" title="To Heal the Nation we need Understanding - Uncle Jack Charles">
            <a:hlinkClick r:id="" action="ppaction://media"/>
            <a:extLst>
              <a:ext uri="{FF2B5EF4-FFF2-40B4-BE49-F238E27FC236}">
                <a16:creationId xmlns:a16="http://schemas.microsoft.com/office/drawing/2014/main" id="{AF931058-64A1-4803-2F9C-4A3E8D491DD6}"/>
              </a:ext>
            </a:extLst>
          </p:cNvPr>
          <p:cNvPicPr>
            <a:picLocks noRot="1" noChangeAspect="1"/>
          </p:cNvPicPr>
          <p:nvPr>
            <a:videoFile r:link="rId1"/>
          </p:nvPr>
        </p:nvPicPr>
        <p:blipFill>
          <a:blip r:embed="rId4"/>
          <a:stretch>
            <a:fillRect/>
          </a:stretch>
        </p:blipFill>
        <p:spPr>
          <a:xfrm>
            <a:off x="360000" y="1796014"/>
            <a:ext cx="7409568" cy="4186406"/>
          </a:xfrm>
          <a:prstGeom prst="rect">
            <a:avLst/>
          </a:prstGeom>
        </p:spPr>
      </p:pic>
      <p:sp>
        <p:nvSpPr>
          <p:cNvPr id="10" name="TextBox 9">
            <a:extLst>
              <a:ext uri="{FF2B5EF4-FFF2-40B4-BE49-F238E27FC236}">
                <a16:creationId xmlns:a16="http://schemas.microsoft.com/office/drawing/2014/main" id="{164589CC-B9F0-1DBF-21CB-6F0E4491A3BB}"/>
              </a:ext>
            </a:extLst>
          </p:cNvPr>
          <p:cNvSpPr txBox="1"/>
          <p:nvPr/>
        </p:nvSpPr>
        <p:spPr>
          <a:xfrm>
            <a:off x="360000" y="6136254"/>
            <a:ext cx="7409568" cy="166891"/>
          </a:xfrm>
          <a:prstGeom prst="rect">
            <a:avLst/>
          </a:prstGeom>
          <a:noFill/>
        </p:spPr>
        <p:txBody>
          <a:bodyPr wrap="square" lIns="0" tIns="0" rIns="0" bIns="0" rtlCol="0">
            <a:noAutofit/>
          </a:bodyPr>
          <a:lstStyle/>
          <a:p>
            <a:pPr algn="l"/>
            <a:r>
              <a:rPr lang="en-AU" sz="1000">
                <a:hlinkClick r:id="rId5"/>
              </a:rPr>
              <a:t>To Heal the Nation we need Understanding – Uncle Jack Charles</a:t>
            </a:r>
            <a:r>
              <a:rPr lang="en-AU" sz="1000"/>
              <a:t> (4:02)</a:t>
            </a:r>
          </a:p>
        </p:txBody>
      </p:sp>
      <p:sp>
        <p:nvSpPr>
          <p:cNvPr id="3" name="Rectangle: Rounded Corners 2">
            <a:extLst>
              <a:ext uri="{FF2B5EF4-FFF2-40B4-BE49-F238E27FC236}">
                <a16:creationId xmlns:a16="http://schemas.microsoft.com/office/drawing/2014/main" id="{225C2FE8-8E49-1DC6-3EC0-48BF7F993678}"/>
              </a:ext>
              <a:ext uri="{C183D7F6-B498-43B3-948B-1728B52AA6E4}">
                <adec:decorative xmlns:adec="http://schemas.microsoft.com/office/drawing/2017/decorative" val="0"/>
              </a:ext>
            </a:extLst>
          </p:cNvPr>
          <p:cNvSpPr/>
          <p:nvPr/>
        </p:nvSpPr>
        <p:spPr>
          <a:xfrm>
            <a:off x="7958137" y="1796015"/>
            <a:ext cx="3729038" cy="4186406"/>
          </a:xfrm>
          <a:prstGeom prst="roundRect">
            <a:avLst>
              <a:gd name="adj" fmla="val 90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1" i="0" u="none" strike="noStrike" kern="1200" cap="none" spc="0" normalizeH="0" baseline="0" noProof="0">
                <a:ln>
                  <a:noFill/>
                </a:ln>
                <a:solidFill>
                  <a:srgbClr val="22272B"/>
                </a:solidFill>
                <a:effectLst/>
                <a:uLnTx/>
                <a:uFillTx/>
                <a:latin typeface="+mj-lt"/>
                <a:ea typeface="+mn-ea"/>
                <a:cs typeface="+mn-cs"/>
              </a:rPr>
              <a:t>Reflection questions</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What is something new that you have learnt?</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How does this make you feel?</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How will this knowledge help you to understand the context of Aboriginal and/or Torres Strait Islander dance works?</a:t>
            </a:r>
          </a:p>
        </p:txBody>
      </p:sp>
      <p:sp>
        <p:nvSpPr>
          <p:cNvPr id="2" name="Slide Number Placeholder 1">
            <a:extLst>
              <a:ext uri="{FF2B5EF4-FFF2-40B4-BE49-F238E27FC236}">
                <a16:creationId xmlns:a16="http://schemas.microsoft.com/office/drawing/2014/main" id="{B9BC7BC8-94E9-5611-5C62-A38E06E9DF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167528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08BDD-D238-EB4A-D581-87C69E4B4925}"/>
              </a:ext>
            </a:extLst>
          </p:cNvPr>
          <p:cNvSpPr>
            <a:spLocks noGrp="1"/>
          </p:cNvSpPr>
          <p:nvPr>
            <p:ph type="title"/>
          </p:nvPr>
        </p:nvSpPr>
        <p:spPr/>
        <p:txBody>
          <a:bodyPr/>
          <a:lstStyle/>
          <a:p>
            <a:r>
              <a:rPr lang="en-AU"/>
              <a:t>What are Cultural Protocols?</a:t>
            </a:r>
          </a:p>
        </p:txBody>
      </p:sp>
      <p:sp>
        <p:nvSpPr>
          <p:cNvPr id="4" name="Text Placeholder 3">
            <a:extLst>
              <a:ext uri="{FF2B5EF4-FFF2-40B4-BE49-F238E27FC236}">
                <a16:creationId xmlns:a16="http://schemas.microsoft.com/office/drawing/2014/main" id="{DB9272B3-2650-E614-228B-389B7635E1E7}"/>
              </a:ext>
            </a:extLst>
          </p:cNvPr>
          <p:cNvSpPr>
            <a:spLocks noGrp="1"/>
          </p:cNvSpPr>
          <p:nvPr>
            <p:ph type="body" sz="quarter" idx="18"/>
          </p:nvPr>
        </p:nvSpPr>
        <p:spPr/>
        <p:txBody>
          <a:bodyPr/>
          <a:lstStyle/>
          <a:p>
            <a:r>
              <a:rPr lang="en-AU"/>
              <a:t>1.4a</a:t>
            </a:r>
          </a:p>
        </p:txBody>
      </p:sp>
      <p:sp>
        <p:nvSpPr>
          <p:cNvPr id="8" name="Rectangle: Rounded Corners 7">
            <a:extLst>
              <a:ext uri="{FF2B5EF4-FFF2-40B4-BE49-F238E27FC236}">
                <a16:creationId xmlns:a16="http://schemas.microsoft.com/office/drawing/2014/main" id="{81A1C08D-1A12-F774-1E8E-C8B864B8CA03}"/>
              </a:ext>
              <a:ext uri="{C183D7F6-B498-43B3-948B-1728B52AA6E4}">
                <adec:decorative xmlns:adec="http://schemas.microsoft.com/office/drawing/2017/decorative" val="0"/>
              </a:ext>
            </a:extLst>
          </p:cNvPr>
          <p:cNvSpPr/>
          <p:nvPr/>
        </p:nvSpPr>
        <p:spPr>
          <a:xfrm>
            <a:off x="518340" y="1767802"/>
            <a:ext cx="11155319" cy="525241"/>
          </a:xfrm>
          <a:prstGeom prst="roundRect">
            <a:avLst>
              <a:gd name="adj" fmla="val 16667"/>
            </a:avLst>
          </a:prstGeom>
          <a:solidFill>
            <a:srgbClr val="FDDBA9"/>
          </a:solidFill>
          <a:ln>
            <a:noFill/>
          </a:ln>
        </p:spPr>
        <p:style>
          <a:lnRef idx="0">
            <a:scrgbClr r="0" g="0" b="0"/>
          </a:lnRef>
          <a:fillRef idx="0">
            <a:scrgbClr r="0" g="0" b="0"/>
          </a:fillRef>
          <a:effectRef idx="0">
            <a:scrgbClr r="0" g="0" b="0"/>
          </a:effectRef>
          <a:fontRef idx="minor">
            <a:schemeClr val="lt1"/>
          </a:fontRef>
        </p:style>
        <p:txBody>
          <a:bodyPr rtlCol="0" anchor="ctr" anchorCtr="1"/>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Protocol – a system of rules that explain the correct conduct and procedures to be followed. </a:t>
            </a:r>
          </a:p>
        </p:txBody>
      </p:sp>
      <p:sp>
        <p:nvSpPr>
          <p:cNvPr id="9" name="Rectangle: Rounded Corners 8">
            <a:extLst>
              <a:ext uri="{FF2B5EF4-FFF2-40B4-BE49-F238E27FC236}">
                <a16:creationId xmlns:a16="http://schemas.microsoft.com/office/drawing/2014/main" id="{8DFB0A0C-9BCE-70EC-E4AA-F39599071051}"/>
              </a:ext>
              <a:ext uri="{C183D7F6-B498-43B3-948B-1728B52AA6E4}">
                <adec:decorative xmlns:adec="http://schemas.microsoft.com/office/drawing/2017/decorative" val="0"/>
              </a:ext>
            </a:extLst>
          </p:cNvPr>
          <p:cNvSpPr/>
          <p:nvPr/>
        </p:nvSpPr>
        <p:spPr>
          <a:xfrm>
            <a:off x="518339" y="2366015"/>
            <a:ext cx="11155320" cy="3674717"/>
          </a:xfrm>
          <a:prstGeom prst="roundRect">
            <a:avLst>
              <a:gd name="adj" fmla="val 2929"/>
            </a:avLst>
          </a:prstGeom>
          <a:solidFill>
            <a:srgbClr val="DEF8C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Aboriginal and Torres Strait Islander Dance has many protocols that play a part in how the viewer (you) responds. Some important considerations for protocols include:</a:t>
            </a: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Aboriginal and Torres Strait Islander protocols are dynamic and evolving.</a:t>
            </a: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Protocols can vary between Countries and Communities. </a:t>
            </a:r>
          </a:p>
          <a:p>
            <a:pPr marL="342900" marR="0" lvl="0" indent="-342900" algn="l" defTabSz="914377"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Respecting these protocols is essential to honour the Culture, the stories being told and the people who share them.</a:t>
            </a:r>
          </a:p>
        </p:txBody>
      </p:sp>
      <p:sp>
        <p:nvSpPr>
          <p:cNvPr id="2" name="Slide Number Placeholder 1">
            <a:extLst>
              <a:ext uri="{FF2B5EF4-FFF2-40B4-BE49-F238E27FC236}">
                <a16:creationId xmlns:a16="http://schemas.microsoft.com/office/drawing/2014/main" id="{5E0337D3-0E35-9599-6B75-ECA0181147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83320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9C53E-206D-6F69-6C39-3D5BF49F68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572B39-55A6-8DD7-1314-E2D353188998}"/>
              </a:ext>
            </a:extLst>
          </p:cNvPr>
          <p:cNvSpPr>
            <a:spLocks noGrp="1"/>
          </p:cNvSpPr>
          <p:nvPr>
            <p:ph type="title"/>
          </p:nvPr>
        </p:nvSpPr>
        <p:spPr/>
        <p:txBody>
          <a:bodyPr/>
          <a:lstStyle/>
          <a:p>
            <a:r>
              <a:rPr lang="en-AU"/>
              <a:t>Common Cultural Protocols</a:t>
            </a:r>
          </a:p>
        </p:txBody>
      </p:sp>
      <p:sp>
        <p:nvSpPr>
          <p:cNvPr id="4" name="Text Placeholder 3">
            <a:extLst>
              <a:ext uri="{FF2B5EF4-FFF2-40B4-BE49-F238E27FC236}">
                <a16:creationId xmlns:a16="http://schemas.microsoft.com/office/drawing/2014/main" id="{D12F7D56-5C74-2886-D406-C9859ED8FC5E}"/>
              </a:ext>
            </a:extLst>
          </p:cNvPr>
          <p:cNvSpPr>
            <a:spLocks noGrp="1"/>
          </p:cNvSpPr>
          <p:nvPr>
            <p:ph type="body" sz="quarter" idx="18"/>
          </p:nvPr>
        </p:nvSpPr>
        <p:spPr/>
        <p:txBody>
          <a:bodyPr/>
          <a:lstStyle/>
          <a:p>
            <a:r>
              <a:rPr lang="en-AU"/>
              <a:t>1.4b</a:t>
            </a:r>
          </a:p>
        </p:txBody>
      </p:sp>
      <p:sp>
        <p:nvSpPr>
          <p:cNvPr id="10" name="Rectangle: Rounded Corners 9">
            <a:extLst>
              <a:ext uri="{FF2B5EF4-FFF2-40B4-BE49-F238E27FC236}">
                <a16:creationId xmlns:a16="http://schemas.microsoft.com/office/drawing/2014/main" id="{D9207B4E-A437-9939-EEC1-9572DF4F176C}"/>
              </a:ext>
              <a:ext uri="{C183D7F6-B498-43B3-948B-1728B52AA6E4}">
                <adec:decorative xmlns:adec="http://schemas.microsoft.com/office/drawing/2017/decorative" val="0"/>
              </a:ext>
            </a:extLst>
          </p:cNvPr>
          <p:cNvSpPr/>
          <p:nvPr/>
        </p:nvSpPr>
        <p:spPr>
          <a:xfrm>
            <a:off x="359999" y="1445350"/>
            <a:ext cx="11437115" cy="4917835"/>
          </a:xfrm>
          <a:prstGeom prst="roundRect">
            <a:avLst>
              <a:gd name="adj" fmla="val 4270"/>
            </a:avLst>
          </a:prstGeom>
          <a:solidFill>
            <a:srgbClr val="DEF8C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Some common protocols include:</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seeking permission to share stories, cultural understanding and dance</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consulting with Local Community</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respecting and acknowledging ICIP</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Avoiding sacred or restricted content</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acknowledging Country and Traditional Owners before performances or sharing cultural content</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using appropriate language and terminology when referring to people, places, and practices</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respecting the role of Elders and Knowledge Holders in guiding cultural practices.</a:t>
            </a:r>
          </a:p>
        </p:txBody>
      </p:sp>
      <p:sp>
        <p:nvSpPr>
          <p:cNvPr id="2" name="Slide Number Placeholder 1">
            <a:extLst>
              <a:ext uri="{FF2B5EF4-FFF2-40B4-BE49-F238E27FC236}">
                <a16:creationId xmlns:a16="http://schemas.microsoft.com/office/drawing/2014/main" id="{757CF736-1179-84BB-54EA-9E540D5421E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29093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1A61BE-8C1B-8283-4886-E47642A3DBB8}"/>
              </a:ext>
            </a:extLst>
          </p:cNvPr>
          <p:cNvSpPr>
            <a:spLocks noGrp="1"/>
          </p:cNvSpPr>
          <p:nvPr>
            <p:ph type="title"/>
          </p:nvPr>
        </p:nvSpPr>
        <p:spPr>
          <a:xfrm>
            <a:off x="359999" y="360000"/>
            <a:ext cx="11484000" cy="545601"/>
          </a:xfrm>
        </p:spPr>
        <p:txBody>
          <a:bodyPr/>
          <a:lstStyle/>
          <a:p>
            <a:r>
              <a:rPr lang="en-AU">
                <a:latin typeface="+mj-lt"/>
              </a:rPr>
              <a:t>Thomas E.S. Kelly on Cultural Protocols</a:t>
            </a:r>
          </a:p>
        </p:txBody>
      </p:sp>
      <p:sp>
        <p:nvSpPr>
          <p:cNvPr id="4" name="Text Placeholder 3">
            <a:extLst>
              <a:ext uri="{FF2B5EF4-FFF2-40B4-BE49-F238E27FC236}">
                <a16:creationId xmlns:a16="http://schemas.microsoft.com/office/drawing/2014/main" id="{81BDDEA9-6164-D71D-EA46-885C1F76266D}"/>
              </a:ext>
            </a:extLst>
          </p:cNvPr>
          <p:cNvSpPr>
            <a:spLocks noGrp="1"/>
          </p:cNvSpPr>
          <p:nvPr>
            <p:ph type="body" sz="quarter" idx="18"/>
          </p:nvPr>
        </p:nvSpPr>
        <p:spPr>
          <a:xfrm>
            <a:off x="359999" y="982520"/>
            <a:ext cx="11483999" cy="310015"/>
          </a:xfrm>
        </p:spPr>
        <p:txBody>
          <a:bodyPr/>
          <a:lstStyle/>
          <a:p>
            <a:r>
              <a:rPr lang="en-AU">
                <a:latin typeface="+mj-lt"/>
              </a:rPr>
              <a:t>1.4c</a:t>
            </a:r>
          </a:p>
        </p:txBody>
      </p:sp>
      <p:sp>
        <p:nvSpPr>
          <p:cNvPr id="15" name="Rectangle: Rounded Corners 14">
            <a:extLst>
              <a:ext uri="{FF2B5EF4-FFF2-40B4-BE49-F238E27FC236}">
                <a16:creationId xmlns:a16="http://schemas.microsoft.com/office/drawing/2014/main" id="{831D2020-4BFE-4273-19C4-C5820966FE5D}"/>
              </a:ext>
              <a:ext uri="{C183D7F6-B498-43B3-948B-1728B52AA6E4}">
                <adec:decorative xmlns:adec="http://schemas.microsoft.com/office/drawing/2017/decorative" val="0"/>
              </a:ext>
            </a:extLst>
          </p:cNvPr>
          <p:cNvSpPr/>
          <p:nvPr/>
        </p:nvSpPr>
        <p:spPr>
          <a:xfrm>
            <a:off x="359999" y="1364511"/>
            <a:ext cx="7825074" cy="610432"/>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Engage with the video (5:09) and answer the questions in your workbook.</a:t>
            </a:r>
          </a:p>
        </p:txBody>
      </p:sp>
      <p:pic>
        <p:nvPicPr>
          <p:cNvPr id="12" name="Picture 11">
            <a:extLst>
              <a:ext uri="{FF2B5EF4-FFF2-40B4-BE49-F238E27FC236}">
                <a16:creationId xmlns:a16="http://schemas.microsoft.com/office/drawing/2014/main" id="{4E8329D9-958F-066A-B11A-26C9050CE2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2119628"/>
            <a:ext cx="6383864" cy="3790322"/>
          </a:xfrm>
          <a:prstGeom prst="roundRect">
            <a:avLst>
              <a:gd name="adj" fmla="val 5107"/>
            </a:avLst>
          </a:prstGeom>
        </p:spPr>
      </p:pic>
      <p:pic>
        <p:nvPicPr>
          <p:cNvPr id="13" name="Picture 2" descr="Play button icon">
            <a:hlinkClick r:id="rId4"/>
            <a:extLst>
              <a:ext uri="{FF2B5EF4-FFF2-40B4-BE49-F238E27FC236}">
                <a16:creationId xmlns:a16="http://schemas.microsoft.com/office/drawing/2014/main" id="{8F219126-4F78-015C-163C-075A8B1D112A}"/>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397152" y="5073889"/>
            <a:ext cx="1334798" cy="771217"/>
          </a:xfrm>
          <a:prstGeom prst="rect">
            <a:avLst/>
          </a:prstGeom>
          <a:noFill/>
        </p:spPr>
      </p:pic>
      <p:pic>
        <p:nvPicPr>
          <p:cNvPr id="8" name="Picture 2">
            <a:extLst>
              <a:ext uri="{FF2B5EF4-FFF2-40B4-BE49-F238E27FC236}">
                <a16:creationId xmlns:a16="http://schemas.microsoft.com/office/drawing/2014/main" id="{8F8F97D4-395B-BC31-0A4F-5517E230392A}"/>
              </a:ext>
              <a:ext uri="{C183D7F6-B498-43B3-948B-1728B52AA6E4}">
                <adec:decorative xmlns:adec="http://schemas.microsoft.com/office/drawing/2017/decorative" val="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10607688">
            <a:off x="6865819" y="3567721"/>
            <a:ext cx="1127185" cy="8941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CD07634-072C-F643-4C9C-7F9198802ED5}"/>
              </a:ext>
              <a:ext uri="{C183D7F6-B498-43B3-948B-1728B52AA6E4}">
                <adec:decorative xmlns:adec="http://schemas.microsoft.com/office/drawing/2017/decorative" val="0"/>
              </a:ext>
            </a:extLst>
          </p:cNvPr>
          <p:cNvSpPr/>
          <p:nvPr/>
        </p:nvSpPr>
        <p:spPr>
          <a:xfrm>
            <a:off x="8114960" y="2276158"/>
            <a:ext cx="3729038" cy="3477262"/>
          </a:xfrm>
          <a:prstGeom prst="roundRect">
            <a:avLst>
              <a:gd name="adj" fmla="val 62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What do you understand about Kelly’s approach to Cultural Protocols?</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What is an example Kelly uses to demonstrate respect for Cultural Protocols?</a:t>
            </a:r>
          </a:p>
        </p:txBody>
      </p:sp>
      <p:sp>
        <p:nvSpPr>
          <p:cNvPr id="11" name="TextBox 10">
            <a:extLst>
              <a:ext uri="{FF2B5EF4-FFF2-40B4-BE49-F238E27FC236}">
                <a16:creationId xmlns:a16="http://schemas.microsoft.com/office/drawing/2014/main" id="{7143FBAA-F9D6-B701-9759-59D27C172B23}"/>
              </a:ext>
              <a:ext uri="{C183D7F6-B498-43B3-948B-1728B52AA6E4}">
                <adec:decorative xmlns:adec="http://schemas.microsoft.com/office/drawing/2017/decorative" val="1"/>
              </a:ext>
            </a:extLst>
          </p:cNvPr>
          <p:cNvSpPr txBox="1"/>
          <p:nvPr/>
        </p:nvSpPr>
        <p:spPr>
          <a:xfrm>
            <a:off x="397152" y="6449779"/>
            <a:ext cx="6300787" cy="246221"/>
          </a:xfrm>
          <a:prstGeom prst="rect">
            <a:avLst/>
          </a:prstGeom>
          <a:noFill/>
        </p:spPr>
        <p:txBody>
          <a:bodyPr wrap="square" lIns="0">
            <a:spAutoFit/>
          </a:bodyPr>
          <a:lstStyle/>
          <a:p>
            <a:pPr algn="l"/>
            <a:r>
              <a:rPr lang="en-AU" sz="1000"/>
              <a:t>Emu Print artwork (2024) created by Kayleb Waters, Artist and Cultural Mentor, </a:t>
            </a:r>
            <a:r>
              <a:rPr lang="en-AU" sz="1000" err="1"/>
              <a:t>Gomeroi</a:t>
            </a:r>
            <a:r>
              <a:rPr lang="en-AU" sz="1000"/>
              <a:t> Country.</a:t>
            </a:r>
          </a:p>
        </p:txBody>
      </p:sp>
      <p:sp>
        <p:nvSpPr>
          <p:cNvPr id="2" name="Slide Number Placeholder 1">
            <a:extLst>
              <a:ext uri="{FF2B5EF4-FFF2-40B4-BE49-F238E27FC236}">
                <a16:creationId xmlns:a16="http://schemas.microsoft.com/office/drawing/2014/main" id="{6B02ECFA-5D2F-3F0D-02BD-6AF1383EA5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
        <p:nvSpPr>
          <p:cNvPr id="7" name="Rectangle: Rounded Corners 6">
            <a:hlinkClick r:id="rId8"/>
            <a:extLst>
              <a:ext uri="{FF2B5EF4-FFF2-40B4-BE49-F238E27FC236}">
                <a16:creationId xmlns:a16="http://schemas.microsoft.com/office/drawing/2014/main" id="{42FEE756-E0FC-63CD-0273-1DAA21EDE7D0}"/>
              </a:ext>
            </a:extLst>
          </p:cNvPr>
          <p:cNvSpPr/>
          <p:nvPr/>
        </p:nvSpPr>
        <p:spPr>
          <a:xfrm>
            <a:off x="359999" y="5995076"/>
            <a:ext cx="1961536" cy="369576"/>
          </a:xfrm>
          <a:prstGeom prst="roundRect">
            <a:avLst>
              <a:gd name="adj" fmla="val 2439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Transcript</a:t>
            </a:r>
          </a:p>
        </p:txBody>
      </p:sp>
    </p:spTree>
    <p:extLst>
      <p:ext uri="{BB962C8B-B14F-4D97-AF65-F5344CB8AC3E}">
        <p14:creationId xmlns:p14="http://schemas.microsoft.com/office/powerpoint/2010/main" val="10397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956C5-2A1F-016E-B131-D77EF9052206}"/>
              </a:ext>
            </a:extLst>
          </p:cNvPr>
          <p:cNvSpPr>
            <a:spLocks noGrp="1"/>
          </p:cNvSpPr>
          <p:nvPr>
            <p:ph type="title"/>
          </p:nvPr>
        </p:nvSpPr>
        <p:spPr/>
        <p:txBody>
          <a:bodyPr/>
          <a:lstStyle/>
          <a:p>
            <a:r>
              <a:rPr lang="en-AU"/>
              <a:t>What is ICIP?</a:t>
            </a:r>
          </a:p>
        </p:txBody>
      </p:sp>
      <p:sp>
        <p:nvSpPr>
          <p:cNvPr id="5" name="Text Placeholder 4">
            <a:extLst>
              <a:ext uri="{FF2B5EF4-FFF2-40B4-BE49-F238E27FC236}">
                <a16:creationId xmlns:a16="http://schemas.microsoft.com/office/drawing/2014/main" id="{07E6E4CB-58F3-0579-2D5D-7DAA4407F1A4}"/>
              </a:ext>
            </a:extLst>
          </p:cNvPr>
          <p:cNvSpPr>
            <a:spLocks noGrp="1"/>
          </p:cNvSpPr>
          <p:nvPr>
            <p:ph type="body" sz="quarter" idx="18"/>
          </p:nvPr>
        </p:nvSpPr>
        <p:spPr/>
        <p:txBody>
          <a:bodyPr/>
          <a:lstStyle/>
          <a:p>
            <a:r>
              <a:rPr lang="en-AU"/>
              <a:t>1.5</a:t>
            </a:r>
          </a:p>
        </p:txBody>
      </p:sp>
      <p:sp>
        <p:nvSpPr>
          <p:cNvPr id="8" name="Rectangle: Rounded Corners 7">
            <a:extLst>
              <a:ext uri="{FF2B5EF4-FFF2-40B4-BE49-F238E27FC236}">
                <a16:creationId xmlns:a16="http://schemas.microsoft.com/office/drawing/2014/main" id="{AE68EB46-88BF-BC89-909F-1F1A40336787}"/>
              </a:ext>
              <a:ext uri="{C183D7F6-B498-43B3-948B-1728B52AA6E4}">
                <adec:decorative xmlns:adec="http://schemas.microsoft.com/office/drawing/2017/decorative" val="0"/>
              </a:ext>
            </a:extLst>
          </p:cNvPr>
          <p:cNvSpPr/>
          <p:nvPr/>
        </p:nvSpPr>
        <p:spPr>
          <a:xfrm>
            <a:off x="359999" y="1583669"/>
            <a:ext cx="5735637" cy="3372541"/>
          </a:xfrm>
          <a:prstGeom prst="roundRect">
            <a:avLst>
              <a:gd name="adj" fmla="val 5907"/>
            </a:avLst>
          </a:prstGeom>
          <a:solidFill>
            <a:schemeClr val="accent6">
              <a:lumMod val="90000"/>
              <a:alpha val="9804"/>
            </a:schemeClr>
          </a:solidFill>
          <a:ln w="19050">
            <a:solidFill>
              <a:schemeClr val="accent6">
                <a:lumMod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108000" rIns="108000" bIns="10800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Indigenous Cultural and Intellectual Property (ICIP) is a broad term which is used to refer to the rights Aboriginal and Torres Strait Islander people have to their heritage and culture. ICIP includes knowledge, songlines, language, dance, symbols and art as well as medicines, language, bush foods, sacred sites and ecological knowledge.</a:t>
            </a:r>
          </a:p>
        </p:txBody>
      </p:sp>
      <p:pic>
        <p:nvPicPr>
          <p:cNvPr id="7" name="Online Media 6" title="Why protect Indigenous cultural and intellectual property?">
            <a:hlinkClick r:id="" action="ppaction://media"/>
            <a:extLst>
              <a:ext uri="{FF2B5EF4-FFF2-40B4-BE49-F238E27FC236}">
                <a16:creationId xmlns:a16="http://schemas.microsoft.com/office/drawing/2014/main" id="{787AE040-D31D-958B-9051-B1C8F96920A2}"/>
              </a:ext>
            </a:extLst>
          </p:cNvPr>
          <p:cNvPicPr>
            <a:picLocks noRot="1" noChangeAspect="1"/>
          </p:cNvPicPr>
          <p:nvPr>
            <a:videoFile r:link="rId1"/>
          </p:nvPr>
        </p:nvPicPr>
        <p:blipFill>
          <a:blip r:embed="rId4"/>
          <a:stretch>
            <a:fillRect/>
          </a:stretch>
        </p:blipFill>
        <p:spPr>
          <a:xfrm>
            <a:off x="6245590" y="1583669"/>
            <a:ext cx="5598408" cy="3372541"/>
          </a:xfrm>
          <a:prstGeom prst="rect">
            <a:avLst/>
          </a:prstGeom>
        </p:spPr>
      </p:pic>
      <p:sp>
        <p:nvSpPr>
          <p:cNvPr id="9" name="TextBox 8">
            <a:extLst>
              <a:ext uri="{FF2B5EF4-FFF2-40B4-BE49-F238E27FC236}">
                <a16:creationId xmlns:a16="http://schemas.microsoft.com/office/drawing/2014/main" id="{E10F4093-079C-C109-2159-107713133653}"/>
              </a:ext>
            </a:extLst>
          </p:cNvPr>
          <p:cNvSpPr txBox="1"/>
          <p:nvPr/>
        </p:nvSpPr>
        <p:spPr>
          <a:xfrm>
            <a:off x="6257586" y="5039323"/>
            <a:ext cx="5586412" cy="180000"/>
          </a:xfrm>
          <a:prstGeom prst="rect">
            <a:avLst/>
          </a:prstGeom>
          <a:noFill/>
        </p:spPr>
        <p:txBody>
          <a:bodyPr wrap="square" lIns="0" tIns="0" rIns="0" bIns="0" rtlCol="0">
            <a:noAutofit/>
          </a:bodyPr>
          <a:lstStyle/>
          <a:p>
            <a:pPr algn="r"/>
            <a:r>
              <a:rPr lang="en-AU" sz="1000">
                <a:hlinkClick r:id="rId5"/>
              </a:rPr>
              <a:t>Why protect Indigenous cultural and intellectual property?</a:t>
            </a:r>
            <a:r>
              <a:rPr lang="en-AU" sz="1000"/>
              <a:t> (2:27) </a:t>
            </a:r>
          </a:p>
        </p:txBody>
      </p:sp>
      <p:sp>
        <p:nvSpPr>
          <p:cNvPr id="10" name="Rectangle: Rounded Corners 9">
            <a:extLst>
              <a:ext uri="{FF2B5EF4-FFF2-40B4-BE49-F238E27FC236}">
                <a16:creationId xmlns:a16="http://schemas.microsoft.com/office/drawing/2014/main" id="{A4D855D3-3543-A6BD-7EC7-166A199FC63E}"/>
              </a:ext>
              <a:ext uri="{C183D7F6-B498-43B3-948B-1728B52AA6E4}">
                <adec:decorative xmlns:adec="http://schemas.microsoft.com/office/drawing/2017/decorative" val="0"/>
              </a:ext>
            </a:extLst>
          </p:cNvPr>
          <p:cNvSpPr/>
          <p:nvPr/>
        </p:nvSpPr>
        <p:spPr>
          <a:xfrm>
            <a:off x="359999" y="5302436"/>
            <a:ext cx="11483999" cy="92243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Access the video and reflect on the question ‘Why protect Indigenous Cultural and Intellectual Property?’. Identify 3 reasons why protecting ICIP is important. </a:t>
            </a:r>
          </a:p>
        </p:txBody>
      </p:sp>
      <p:sp>
        <p:nvSpPr>
          <p:cNvPr id="2" name="Slide Number Placeholder 1">
            <a:extLst>
              <a:ext uri="{FF2B5EF4-FFF2-40B4-BE49-F238E27FC236}">
                <a16:creationId xmlns:a16="http://schemas.microsoft.com/office/drawing/2014/main" id="{F380664A-6BDD-0453-A6EC-776CB58D2D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6297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7D63AA-9C6D-6BEC-1AE9-41BF56882844}"/>
              </a:ext>
            </a:extLst>
          </p:cNvPr>
          <p:cNvSpPr>
            <a:spLocks noGrp="1"/>
          </p:cNvSpPr>
          <p:nvPr>
            <p:ph type="title"/>
          </p:nvPr>
        </p:nvSpPr>
        <p:spPr/>
        <p:txBody>
          <a:bodyPr/>
          <a:lstStyle/>
          <a:p>
            <a:r>
              <a:rPr lang="en-US">
                <a:latin typeface="+mj-lt"/>
              </a:rPr>
              <a:t>What is Cultural appreciation?</a:t>
            </a:r>
            <a:endParaRPr lang="en-AU">
              <a:latin typeface="+mj-lt"/>
            </a:endParaRPr>
          </a:p>
        </p:txBody>
      </p:sp>
      <p:sp>
        <p:nvSpPr>
          <p:cNvPr id="4" name="Text Placeholder 3">
            <a:extLst>
              <a:ext uri="{FF2B5EF4-FFF2-40B4-BE49-F238E27FC236}">
                <a16:creationId xmlns:a16="http://schemas.microsoft.com/office/drawing/2014/main" id="{092F03F1-BD8D-406E-5DE6-D8864287AC20}"/>
              </a:ext>
            </a:extLst>
          </p:cNvPr>
          <p:cNvSpPr>
            <a:spLocks noGrp="1"/>
          </p:cNvSpPr>
          <p:nvPr>
            <p:ph type="body" sz="quarter" idx="18"/>
          </p:nvPr>
        </p:nvSpPr>
        <p:spPr/>
        <p:txBody>
          <a:bodyPr/>
          <a:lstStyle/>
          <a:p>
            <a:r>
              <a:rPr lang="en-AU">
                <a:latin typeface="+mj-lt"/>
              </a:rPr>
              <a:t>1.6</a:t>
            </a:r>
          </a:p>
        </p:txBody>
      </p:sp>
      <p:grpSp>
        <p:nvGrpSpPr>
          <p:cNvPr id="13" name="Group 12" descr="Understanding the difference between cultural appropriation and appreciation.">
            <a:extLst>
              <a:ext uri="{FF2B5EF4-FFF2-40B4-BE49-F238E27FC236}">
                <a16:creationId xmlns:a16="http://schemas.microsoft.com/office/drawing/2014/main" id="{8ACC865D-E333-65FA-BFE7-5CA549916FD6}"/>
              </a:ext>
            </a:extLst>
          </p:cNvPr>
          <p:cNvGrpSpPr/>
          <p:nvPr/>
        </p:nvGrpSpPr>
        <p:grpSpPr>
          <a:xfrm>
            <a:off x="6695912" y="166606"/>
            <a:ext cx="5148086" cy="1202848"/>
            <a:chOff x="6683914" y="200025"/>
            <a:chExt cx="5148086" cy="1202848"/>
          </a:xfrm>
        </p:grpSpPr>
        <p:sp>
          <p:nvSpPr>
            <p:cNvPr id="6" name="Rectangle: Rounded Corners 5">
              <a:extLst>
                <a:ext uri="{FF2B5EF4-FFF2-40B4-BE49-F238E27FC236}">
                  <a16:creationId xmlns:a16="http://schemas.microsoft.com/office/drawing/2014/main" id="{9D262DFC-D17F-0F59-5639-3813C271585B}"/>
                </a:ext>
                <a:ext uri="{C183D7F6-B498-43B3-948B-1728B52AA6E4}">
                  <adec:decorative xmlns:adec="http://schemas.microsoft.com/office/drawing/2017/decorative" val="1"/>
                </a:ext>
              </a:extLst>
            </p:cNvPr>
            <p:cNvSpPr/>
            <p:nvPr/>
          </p:nvSpPr>
          <p:spPr>
            <a:xfrm>
              <a:off x="7486650" y="342752"/>
              <a:ext cx="434535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3538">
                <a:lnSpc>
                  <a:spcPct val="150000"/>
                </a:lnSpc>
              </a:pPr>
              <a:r>
                <a:rPr lang="en-GB" sz="1600">
                  <a:solidFill>
                    <a:schemeClr val="tx1"/>
                  </a:solidFill>
                  <a:cs typeface="Arial" panose="020B0604020202020204" pitchFamily="34" charset="0"/>
                </a:rPr>
                <a:t>Understanding the difference between cultural appropriation and appreciation.</a:t>
              </a:r>
            </a:p>
          </p:txBody>
        </p:sp>
        <p:grpSp>
          <p:nvGrpSpPr>
            <p:cNvPr id="9" name="Group 8">
              <a:extLst>
                <a:ext uri="{FF2B5EF4-FFF2-40B4-BE49-F238E27FC236}">
                  <a16:creationId xmlns:a16="http://schemas.microsoft.com/office/drawing/2014/main" id="{610C0868-14E8-0875-E45A-F36E8D2B1F49}"/>
                </a:ext>
              </a:extLst>
            </p:cNvPr>
            <p:cNvGrpSpPr/>
            <p:nvPr/>
          </p:nvGrpSpPr>
          <p:grpSpPr>
            <a:xfrm>
              <a:off x="6683914" y="200025"/>
              <a:ext cx="1221941" cy="1202848"/>
              <a:chOff x="6769639" y="235302"/>
              <a:chExt cx="1221941" cy="1202848"/>
            </a:xfrm>
          </p:grpSpPr>
          <p:sp>
            <p:nvSpPr>
              <p:cNvPr id="7" name="Oval 6">
                <a:extLst>
                  <a:ext uri="{FF2B5EF4-FFF2-40B4-BE49-F238E27FC236}">
                    <a16:creationId xmlns:a16="http://schemas.microsoft.com/office/drawing/2014/main" id="{05662595-77F1-E564-584B-88C49C39A103}"/>
                  </a:ext>
                  <a:ext uri="{C183D7F6-B498-43B3-948B-1728B52AA6E4}">
                    <adec:decorative xmlns:adec="http://schemas.microsoft.com/office/drawing/2017/decorative" val="1"/>
                  </a:ext>
                </a:extLst>
              </p:cNvPr>
              <p:cNvSpPr/>
              <p:nvPr/>
            </p:nvSpPr>
            <p:spPr>
              <a:xfrm>
                <a:off x="6797099" y="248251"/>
                <a:ext cx="1167020" cy="117695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descr="A graphic of various hands creating a love heart shape.">
                <a:extLst>
                  <a:ext uri="{FF2B5EF4-FFF2-40B4-BE49-F238E27FC236}">
                    <a16:creationId xmlns:a16="http://schemas.microsoft.com/office/drawing/2014/main" id="{6B1E5FFF-8757-1CE9-CA7A-59990A8ABC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9639" y="235302"/>
                <a:ext cx="1221941" cy="1202848"/>
              </a:xfrm>
              <a:prstGeom prst="rect">
                <a:avLst/>
              </a:prstGeom>
            </p:spPr>
          </p:pic>
        </p:grpSp>
      </p:grpSp>
      <p:sp>
        <p:nvSpPr>
          <p:cNvPr id="10" name="Rectangle: Rounded Corners 9">
            <a:extLst>
              <a:ext uri="{FF2B5EF4-FFF2-40B4-BE49-F238E27FC236}">
                <a16:creationId xmlns:a16="http://schemas.microsoft.com/office/drawing/2014/main" id="{83D22FDB-49FE-99A1-8B93-2E5EC40824AC}"/>
              </a:ext>
              <a:ext uri="{C183D7F6-B498-43B3-948B-1728B52AA6E4}">
                <adec:decorative xmlns:adec="http://schemas.microsoft.com/office/drawing/2017/decorative" val="0"/>
              </a:ext>
            </a:extLst>
          </p:cNvPr>
          <p:cNvSpPr/>
          <p:nvPr/>
        </p:nvSpPr>
        <p:spPr>
          <a:xfrm>
            <a:off x="417302" y="1686848"/>
            <a:ext cx="5678354" cy="4700435"/>
          </a:xfrm>
          <a:prstGeom prst="roundRect">
            <a:avLst>
              <a:gd name="adj" fmla="val 7910"/>
            </a:avLst>
          </a:prstGeom>
          <a:solidFill>
            <a:schemeClr val="accent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457200" rtlCol="0" anchor="t"/>
          <a:lstStyle/>
          <a:p>
            <a:pPr marL="0" marR="0" lvl="0" indent="0" algn="ctr"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a:ln>
                  <a:noFill/>
                </a:ln>
                <a:solidFill>
                  <a:srgbClr val="22272B"/>
                </a:solidFill>
                <a:effectLst/>
                <a:uLnTx/>
                <a:uFillTx/>
                <a:latin typeface="+mj-lt"/>
                <a:ea typeface="+mn-ea"/>
                <a:cs typeface="+mn-cs"/>
              </a:rPr>
              <a:t>Cultural appropriation</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Using elements of Aboriginal and/or Torres Strait Islander Culture without permission or cultural respect.</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Rooted in colonisation and ongoing oppression.</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Example: Non-Indigenous person choreographing an Aboriginal dance.</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Example: When an Aboriginal person teaches dances from another Country without seeking consent, recognising ownership, or ensuring the dance is being shared and taught in a culturally respectful way.</a:t>
            </a:r>
          </a:p>
        </p:txBody>
      </p:sp>
      <p:grpSp>
        <p:nvGrpSpPr>
          <p:cNvPr id="21" name="Group 20">
            <a:extLst>
              <a:ext uri="{FF2B5EF4-FFF2-40B4-BE49-F238E27FC236}">
                <a16:creationId xmlns:a16="http://schemas.microsoft.com/office/drawing/2014/main" id="{31000A07-1735-FEB8-AAAE-885A25BDE2E2}"/>
              </a:ext>
              <a:ext uri="{C183D7F6-B498-43B3-948B-1728B52AA6E4}">
                <adec:decorative xmlns:adec="http://schemas.microsoft.com/office/drawing/2017/decorative" val="1"/>
              </a:ext>
            </a:extLst>
          </p:cNvPr>
          <p:cNvGrpSpPr/>
          <p:nvPr/>
        </p:nvGrpSpPr>
        <p:grpSpPr>
          <a:xfrm>
            <a:off x="292614" y="1471364"/>
            <a:ext cx="1085850" cy="1085850"/>
            <a:chOff x="292958" y="1471364"/>
            <a:chExt cx="1085850" cy="1085850"/>
          </a:xfrm>
        </p:grpSpPr>
        <p:sp>
          <p:nvSpPr>
            <p:cNvPr id="19" name="Oval 18">
              <a:extLst>
                <a:ext uri="{FF2B5EF4-FFF2-40B4-BE49-F238E27FC236}">
                  <a16:creationId xmlns:a16="http://schemas.microsoft.com/office/drawing/2014/main" id="{3AC5A5E8-B4C0-92BB-24F6-0B6144C797F8}"/>
                </a:ext>
              </a:extLst>
            </p:cNvPr>
            <p:cNvSpPr/>
            <p:nvPr/>
          </p:nvSpPr>
          <p:spPr>
            <a:xfrm>
              <a:off x="292958" y="1471364"/>
              <a:ext cx="1085850" cy="1085850"/>
            </a:xfrm>
            <a:prstGeom prst="ellipse">
              <a:avLst/>
            </a:prstGeom>
            <a:ln w="762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6" name="Picture 15" descr="A red cross graphic.">
              <a:extLst>
                <a:ext uri="{FF2B5EF4-FFF2-40B4-BE49-F238E27FC236}">
                  <a16:creationId xmlns:a16="http://schemas.microsoft.com/office/drawing/2014/main" id="{72E57D8C-E8C8-558D-433F-00A2614E2E5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417646" y="1576555"/>
              <a:ext cx="890997" cy="875468"/>
            </a:xfrm>
            <a:prstGeom prst="rect">
              <a:avLst/>
            </a:prstGeom>
          </p:spPr>
        </p:pic>
      </p:grpSp>
      <p:sp>
        <p:nvSpPr>
          <p:cNvPr id="8" name="Rectangle: Rounded Corners 7">
            <a:extLst>
              <a:ext uri="{FF2B5EF4-FFF2-40B4-BE49-F238E27FC236}">
                <a16:creationId xmlns:a16="http://schemas.microsoft.com/office/drawing/2014/main" id="{EAEA180D-6BF8-D616-4CF1-78F91864F6AF}"/>
              </a:ext>
              <a:ext uri="{C183D7F6-B498-43B3-948B-1728B52AA6E4}">
                <adec:decorative xmlns:adec="http://schemas.microsoft.com/office/drawing/2017/decorative" val="0"/>
              </a:ext>
            </a:extLst>
          </p:cNvPr>
          <p:cNvSpPr/>
          <p:nvPr/>
        </p:nvSpPr>
        <p:spPr>
          <a:xfrm>
            <a:off x="6303185" y="1686847"/>
            <a:ext cx="5574940" cy="4700435"/>
          </a:xfrm>
          <a:prstGeom prst="roundRect">
            <a:avLst>
              <a:gd name="adj" fmla="val 9214"/>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457200" rtlCol="0" anchor="t"/>
          <a:lstStyle/>
          <a:p>
            <a:pPr marL="0" marR="0" lvl="0" indent="0" algn="ctr"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a:ln>
                  <a:noFill/>
                </a:ln>
                <a:solidFill>
                  <a:srgbClr val="22272B"/>
                </a:solidFill>
                <a:effectLst/>
                <a:uLnTx/>
                <a:uFillTx/>
                <a:latin typeface="+mj-lt"/>
                <a:ea typeface="+mn-ea"/>
                <a:cs typeface="+mn-cs"/>
              </a:rPr>
              <a:t>Cultural appreciation</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Seeking to understand and learn about another Culture.</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Broadening one’s perspective and connecting </a:t>
            </a:r>
            <a:br>
              <a:rPr kumimoji="0" lang="en-AU" sz="1600" b="0" i="0" u="none" strike="noStrike" kern="1200" cap="none" spc="0" normalizeH="0" baseline="0" noProof="0">
                <a:ln>
                  <a:noFill/>
                </a:ln>
                <a:solidFill>
                  <a:srgbClr val="22272B"/>
                </a:solidFill>
                <a:effectLst/>
                <a:uLnTx/>
                <a:uFillTx/>
                <a:ea typeface="+mn-ea"/>
                <a:cs typeface="+mn-cs"/>
              </a:rPr>
            </a:br>
            <a:r>
              <a:rPr kumimoji="0" lang="en-AU" sz="1600" b="0" i="0" u="none" strike="noStrike" kern="1200" cap="none" spc="0" normalizeH="0" baseline="0" noProof="0">
                <a:ln>
                  <a:noFill/>
                </a:ln>
                <a:solidFill>
                  <a:srgbClr val="22272B"/>
                </a:solidFill>
                <a:effectLst/>
                <a:uLnTx/>
                <a:uFillTx/>
                <a:ea typeface="+mn-ea"/>
                <a:cs typeface="+mn-cs"/>
              </a:rPr>
              <a:t>cross-culturally.</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Respectful sharing of ideas, traditions and practices in a way that considers all contexts and meaning.</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600" b="0" i="0" u="none" strike="noStrike" kern="1200" cap="none" spc="0" normalizeH="0" baseline="0" noProof="0">
                <a:ln>
                  <a:noFill/>
                </a:ln>
                <a:solidFill>
                  <a:srgbClr val="22272B"/>
                </a:solidFill>
                <a:effectLst/>
                <a:uLnTx/>
                <a:uFillTx/>
                <a:ea typeface="+mn-ea"/>
                <a:cs typeface="+mn-cs"/>
              </a:rPr>
              <a:t>Example – People acknowledging where the dance is from and having permission from Knowledge Holders.</a:t>
            </a:r>
          </a:p>
        </p:txBody>
      </p:sp>
      <p:grpSp>
        <p:nvGrpSpPr>
          <p:cNvPr id="15" name="Group 14">
            <a:extLst>
              <a:ext uri="{FF2B5EF4-FFF2-40B4-BE49-F238E27FC236}">
                <a16:creationId xmlns:a16="http://schemas.microsoft.com/office/drawing/2014/main" id="{ABDF7B26-D681-906A-1B14-09CE9DF9A4EE}"/>
              </a:ext>
              <a:ext uri="{C183D7F6-B498-43B3-948B-1728B52AA6E4}">
                <adec:decorative xmlns:adec="http://schemas.microsoft.com/office/drawing/2017/decorative" val="1"/>
              </a:ext>
            </a:extLst>
          </p:cNvPr>
          <p:cNvGrpSpPr/>
          <p:nvPr/>
        </p:nvGrpSpPr>
        <p:grpSpPr>
          <a:xfrm>
            <a:off x="6220344" y="1471364"/>
            <a:ext cx="1085850" cy="1085850"/>
            <a:chOff x="3663816" y="1093353"/>
            <a:chExt cx="1085850" cy="1085850"/>
          </a:xfrm>
        </p:grpSpPr>
        <p:sp>
          <p:nvSpPr>
            <p:cNvPr id="14" name="Oval 13">
              <a:extLst>
                <a:ext uri="{FF2B5EF4-FFF2-40B4-BE49-F238E27FC236}">
                  <a16:creationId xmlns:a16="http://schemas.microsoft.com/office/drawing/2014/main" id="{E92FC933-655A-F8BD-ACA4-8D688A0FA7D5}"/>
                </a:ext>
              </a:extLst>
            </p:cNvPr>
            <p:cNvSpPr/>
            <p:nvPr/>
          </p:nvSpPr>
          <p:spPr>
            <a:xfrm>
              <a:off x="3663816" y="1093353"/>
              <a:ext cx="1085850" cy="1085850"/>
            </a:xfrm>
            <a:prstGeom prst="ellipse">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8" name="Picture 17" descr="A green check mark graphic.">
              <a:extLst>
                <a:ext uri="{FF2B5EF4-FFF2-40B4-BE49-F238E27FC236}">
                  <a16:creationId xmlns:a16="http://schemas.microsoft.com/office/drawing/2014/main" id="{AF4E36C4-6E0A-E60C-FEBF-4A8FFF0988DF}"/>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45969" y="1198544"/>
              <a:ext cx="921545" cy="875468"/>
            </a:xfrm>
            <a:prstGeom prst="rect">
              <a:avLst/>
            </a:prstGeom>
          </p:spPr>
        </p:pic>
      </p:grpSp>
      <p:sp>
        <p:nvSpPr>
          <p:cNvPr id="2" name="Slide Number Placeholder 1">
            <a:extLst>
              <a:ext uri="{FF2B5EF4-FFF2-40B4-BE49-F238E27FC236}">
                <a16:creationId xmlns:a16="http://schemas.microsoft.com/office/drawing/2014/main" id="{CCB218E3-DD32-9A53-F23E-2FC7B27D96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30392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D6ED8F-0734-6BB9-320E-4E3BB2493C1A}"/>
              </a:ext>
            </a:extLst>
          </p:cNvPr>
          <p:cNvSpPr>
            <a:spLocks noGrp="1"/>
          </p:cNvSpPr>
          <p:nvPr>
            <p:ph type="title"/>
          </p:nvPr>
        </p:nvSpPr>
        <p:spPr/>
        <p:txBody>
          <a:bodyPr/>
          <a:lstStyle/>
          <a:p>
            <a:r>
              <a:rPr lang="en-AU" sz="3200">
                <a:latin typeface="+mj-lt"/>
              </a:rPr>
              <a:t>Contemporary Aboriginal and Torres Strait Islander Dance</a:t>
            </a:r>
          </a:p>
        </p:txBody>
      </p:sp>
      <p:sp>
        <p:nvSpPr>
          <p:cNvPr id="4" name="Text Placeholder 3">
            <a:extLst>
              <a:ext uri="{FF2B5EF4-FFF2-40B4-BE49-F238E27FC236}">
                <a16:creationId xmlns:a16="http://schemas.microsoft.com/office/drawing/2014/main" id="{5D67D579-D7EE-4C7F-B46C-90977899E75F}"/>
              </a:ext>
            </a:extLst>
          </p:cNvPr>
          <p:cNvSpPr>
            <a:spLocks noGrp="1"/>
          </p:cNvSpPr>
          <p:nvPr>
            <p:ph type="body" sz="quarter" idx="18"/>
          </p:nvPr>
        </p:nvSpPr>
        <p:spPr/>
        <p:txBody>
          <a:bodyPr/>
          <a:lstStyle/>
          <a:p>
            <a:r>
              <a:rPr lang="en-AU">
                <a:latin typeface="+mj-lt"/>
              </a:rPr>
              <a:t>1.8</a:t>
            </a:r>
          </a:p>
        </p:txBody>
      </p:sp>
      <p:cxnSp>
        <p:nvCxnSpPr>
          <p:cNvPr id="7" name="Straight Arrow Connector 6">
            <a:extLst>
              <a:ext uri="{FF2B5EF4-FFF2-40B4-BE49-F238E27FC236}">
                <a16:creationId xmlns:a16="http://schemas.microsoft.com/office/drawing/2014/main" id="{FFE94BA6-E9BB-508E-7F90-C08E3D824154}"/>
              </a:ext>
              <a:ext uri="{C183D7F6-B498-43B3-948B-1728B52AA6E4}">
                <adec:decorative xmlns:adec="http://schemas.microsoft.com/office/drawing/2017/decorative" val="1"/>
              </a:ext>
            </a:extLst>
          </p:cNvPr>
          <p:cNvCxnSpPr>
            <a:cxnSpLocks/>
          </p:cNvCxnSpPr>
          <p:nvPr/>
        </p:nvCxnSpPr>
        <p:spPr>
          <a:xfrm>
            <a:off x="359999" y="3495492"/>
            <a:ext cx="1148399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40" descr="1972 – Aboriginal Dance Redfern">
            <a:extLst>
              <a:ext uri="{FF2B5EF4-FFF2-40B4-BE49-F238E27FC236}">
                <a16:creationId xmlns:a16="http://schemas.microsoft.com/office/drawing/2014/main" id="{9EBBFB0C-A2FD-2EFF-CBEA-5BEC8E244338}"/>
              </a:ext>
            </a:extLst>
          </p:cNvPr>
          <p:cNvGrpSpPr/>
          <p:nvPr/>
        </p:nvGrpSpPr>
        <p:grpSpPr>
          <a:xfrm>
            <a:off x="959030" y="2197768"/>
            <a:ext cx="1239716" cy="1801121"/>
            <a:chOff x="959030" y="2197768"/>
            <a:chExt cx="1239716" cy="1801121"/>
          </a:xfrm>
        </p:grpSpPr>
        <p:sp>
          <p:nvSpPr>
            <p:cNvPr id="27" name="Rectangle: Rounded Corners 26">
              <a:extLst>
                <a:ext uri="{FF2B5EF4-FFF2-40B4-BE49-F238E27FC236}">
                  <a16:creationId xmlns:a16="http://schemas.microsoft.com/office/drawing/2014/main" id="{0DC9C95C-B114-6376-17B0-48562CDC35F8}"/>
                </a:ext>
                <a:ext uri="{C183D7F6-B498-43B3-948B-1728B52AA6E4}">
                  <adec:decorative xmlns:adec="http://schemas.microsoft.com/office/drawing/2017/decorative" val="1"/>
                </a:ext>
              </a:extLst>
            </p:cNvPr>
            <p:cNvSpPr/>
            <p:nvPr/>
          </p:nvSpPr>
          <p:spPr>
            <a:xfrm>
              <a:off x="959030" y="2197768"/>
              <a:ext cx="1239716" cy="94157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Aboriginal Dance Redfern</a:t>
              </a:r>
            </a:p>
          </p:txBody>
        </p:sp>
        <p:sp>
          <p:nvSpPr>
            <p:cNvPr id="8" name="Oval 7">
              <a:extLst>
                <a:ext uri="{FF2B5EF4-FFF2-40B4-BE49-F238E27FC236}">
                  <a16:creationId xmlns:a16="http://schemas.microsoft.com/office/drawing/2014/main" id="{195DC628-A428-EA18-E14C-3BA25009137B}"/>
                </a:ext>
                <a:ext uri="{C183D7F6-B498-43B3-948B-1728B52AA6E4}">
                  <adec:decorative xmlns:adec="http://schemas.microsoft.com/office/drawing/2017/decorative" val="1"/>
                </a:ext>
              </a:extLst>
            </p:cNvPr>
            <p:cNvSpPr/>
            <p:nvPr/>
          </p:nvSpPr>
          <p:spPr>
            <a:xfrm>
              <a:off x="1517341" y="3425157"/>
              <a:ext cx="137160" cy="1406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en-AU"/>
            </a:p>
          </p:txBody>
        </p:sp>
        <p:sp>
          <p:nvSpPr>
            <p:cNvPr id="21" name="TextBox 20">
              <a:extLst>
                <a:ext uri="{FF2B5EF4-FFF2-40B4-BE49-F238E27FC236}">
                  <a16:creationId xmlns:a16="http://schemas.microsoft.com/office/drawing/2014/main" id="{05276FCE-3053-406C-2A1B-762F8D40B6CD}"/>
                </a:ext>
              </a:extLst>
            </p:cNvPr>
            <p:cNvSpPr txBox="1"/>
            <p:nvPr/>
          </p:nvSpPr>
          <p:spPr>
            <a:xfrm>
              <a:off x="1161986" y="3765963"/>
              <a:ext cx="833804" cy="232926"/>
            </a:xfrm>
            <a:prstGeom prst="rect">
              <a:avLst/>
            </a:prstGeom>
            <a:noFill/>
          </p:spPr>
          <p:txBody>
            <a:bodyPr wrap="square" lIns="0" tIns="0" rIns="0" bIns="0" rtlCol="0" anchor="ctr" anchorCtr="1">
              <a:noAutofit/>
            </a:bodyPr>
            <a:lstStyle/>
            <a:p>
              <a:pPr algn="ctr"/>
              <a:r>
                <a:rPr lang="en-AU" sz="1800" b="1">
                  <a:solidFill>
                    <a:schemeClr val="accent1"/>
                  </a:solidFill>
                </a:rPr>
                <a:t>1972</a:t>
              </a:r>
            </a:p>
          </p:txBody>
        </p:sp>
      </p:grpSp>
      <p:grpSp>
        <p:nvGrpSpPr>
          <p:cNvPr id="42" name="Group 41" descr="1976 – Aboriginal Islander Dance Theatre (AIDT)&#10;&#10;1976 – NAISDA Dance College (National Aboriginal and Islander Skills Development Association)">
            <a:extLst>
              <a:ext uri="{FF2B5EF4-FFF2-40B4-BE49-F238E27FC236}">
                <a16:creationId xmlns:a16="http://schemas.microsoft.com/office/drawing/2014/main" id="{978FF92E-DA40-8128-3E4D-187C49F6C8C6}"/>
              </a:ext>
            </a:extLst>
          </p:cNvPr>
          <p:cNvGrpSpPr/>
          <p:nvPr/>
        </p:nvGrpSpPr>
        <p:grpSpPr>
          <a:xfrm>
            <a:off x="2843611" y="2197768"/>
            <a:ext cx="1805184" cy="4102616"/>
            <a:chOff x="2843611" y="2197768"/>
            <a:chExt cx="1805184" cy="4102616"/>
          </a:xfrm>
        </p:grpSpPr>
        <p:sp>
          <p:nvSpPr>
            <p:cNvPr id="28" name="Rectangle: Rounded Corners 27">
              <a:extLst>
                <a:ext uri="{FF2B5EF4-FFF2-40B4-BE49-F238E27FC236}">
                  <a16:creationId xmlns:a16="http://schemas.microsoft.com/office/drawing/2014/main" id="{F60E04BA-40C8-6890-6DA1-2389A84B7AB7}"/>
                </a:ext>
                <a:ext uri="{C183D7F6-B498-43B3-948B-1728B52AA6E4}">
                  <adec:decorative xmlns:adec="http://schemas.microsoft.com/office/drawing/2017/decorative" val="1"/>
                </a:ext>
              </a:extLst>
            </p:cNvPr>
            <p:cNvSpPr/>
            <p:nvPr/>
          </p:nvSpPr>
          <p:spPr>
            <a:xfrm>
              <a:off x="2923389" y="2197768"/>
              <a:ext cx="1645628" cy="94157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Aboriginal Islander Dance Theatre</a:t>
              </a:r>
            </a:p>
          </p:txBody>
        </p:sp>
        <p:sp>
          <p:nvSpPr>
            <p:cNvPr id="26" name="Rectangle: Rounded Corners 25">
              <a:extLst>
                <a:ext uri="{FF2B5EF4-FFF2-40B4-BE49-F238E27FC236}">
                  <a16:creationId xmlns:a16="http://schemas.microsoft.com/office/drawing/2014/main" id="{CED1B9F2-D4F6-EC1A-9DFD-FC665F49BDC9}"/>
                </a:ext>
                <a:ext uri="{C183D7F6-B498-43B3-948B-1728B52AA6E4}">
                  <adec:decorative xmlns:adec="http://schemas.microsoft.com/office/drawing/2017/decorative" val="1"/>
                </a:ext>
              </a:extLst>
            </p:cNvPr>
            <p:cNvSpPr/>
            <p:nvPr/>
          </p:nvSpPr>
          <p:spPr>
            <a:xfrm>
              <a:off x="2843611" y="4199024"/>
              <a:ext cx="1805184" cy="210136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NAISDA Dance College (National Aboriginal and Islander Skills Development Association)</a:t>
              </a:r>
            </a:p>
          </p:txBody>
        </p:sp>
        <p:sp>
          <p:nvSpPr>
            <p:cNvPr id="9" name="Oval 8">
              <a:extLst>
                <a:ext uri="{FF2B5EF4-FFF2-40B4-BE49-F238E27FC236}">
                  <a16:creationId xmlns:a16="http://schemas.microsoft.com/office/drawing/2014/main" id="{DE0F04C3-38DA-2E30-9F21-A5F47BF2C0BB}"/>
                </a:ext>
                <a:ext uri="{C183D7F6-B498-43B3-948B-1728B52AA6E4}">
                  <adec:decorative xmlns:adec="http://schemas.microsoft.com/office/drawing/2017/decorative" val="1"/>
                </a:ext>
              </a:extLst>
            </p:cNvPr>
            <p:cNvSpPr/>
            <p:nvPr/>
          </p:nvSpPr>
          <p:spPr>
            <a:xfrm>
              <a:off x="3684656" y="3425157"/>
              <a:ext cx="137160" cy="1406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en-AU"/>
            </a:p>
          </p:txBody>
        </p:sp>
        <p:sp>
          <p:nvSpPr>
            <p:cNvPr id="22" name="TextBox 21">
              <a:extLst>
                <a:ext uri="{FF2B5EF4-FFF2-40B4-BE49-F238E27FC236}">
                  <a16:creationId xmlns:a16="http://schemas.microsoft.com/office/drawing/2014/main" id="{ACBA10F0-9AAF-058B-CEBB-523B4315EEEA}"/>
                </a:ext>
              </a:extLst>
            </p:cNvPr>
            <p:cNvSpPr txBox="1"/>
            <p:nvPr/>
          </p:nvSpPr>
          <p:spPr>
            <a:xfrm>
              <a:off x="3329301" y="3765963"/>
              <a:ext cx="833804" cy="232926"/>
            </a:xfrm>
            <a:prstGeom prst="rect">
              <a:avLst/>
            </a:prstGeom>
            <a:noFill/>
          </p:spPr>
          <p:txBody>
            <a:bodyPr wrap="square" lIns="0" tIns="0" rIns="0" bIns="0" rtlCol="0" anchor="ctr" anchorCtr="1">
              <a:noAutofit/>
            </a:bodyPr>
            <a:lstStyle/>
            <a:p>
              <a:pPr algn="ctr"/>
              <a:r>
                <a:rPr lang="en-AU" sz="1800" b="1">
                  <a:solidFill>
                    <a:schemeClr val="accent1"/>
                  </a:solidFill>
                </a:rPr>
                <a:t>1976</a:t>
              </a:r>
            </a:p>
          </p:txBody>
        </p:sp>
      </p:grpSp>
      <p:grpSp>
        <p:nvGrpSpPr>
          <p:cNvPr id="43" name="Group 42" descr="1989 – Bangarra Dance Theatre">
            <a:extLst>
              <a:ext uri="{FF2B5EF4-FFF2-40B4-BE49-F238E27FC236}">
                <a16:creationId xmlns:a16="http://schemas.microsoft.com/office/drawing/2014/main" id="{C469F98F-3CB6-9B15-A9C9-137DACCEBD96}"/>
              </a:ext>
            </a:extLst>
          </p:cNvPr>
          <p:cNvGrpSpPr/>
          <p:nvPr/>
        </p:nvGrpSpPr>
        <p:grpSpPr>
          <a:xfrm>
            <a:off x="5293661" y="2197768"/>
            <a:ext cx="1817522" cy="1801121"/>
            <a:chOff x="5293661" y="2197768"/>
            <a:chExt cx="1817522" cy="1801121"/>
          </a:xfrm>
        </p:grpSpPr>
        <p:sp>
          <p:nvSpPr>
            <p:cNvPr id="29" name="Rectangle: Rounded Corners 28">
              <a:extLst>
                <a:ext uri="{FF2B5EF4-FFF2-40B4-BE49-F238E27FC236}">
                  <a16:creationId xmlns:a16="http://schemas.microsoft.com/office/drawing/2014/main" id="{59979FD5-3D57-C716-CFCE-6377B3C46151}"/>
                </a:ext>
                <a:ext uri="{C183D7F6-B498-43B3-948B-1728B52AA6E4}">
                  <adec:decorative xmlns:adec="http://schemas.microsoft.com/office/drawing/2017/decorative" val="1"/>
                </a:ext>
              </a:extLst>
            </p:cNvPr>
            <p:cNvSpPr/>
            <p:nvPr/>
          </p:nvSpPr>
          <p:spPr>
            <a:xfrm>
              <a:off x="5293661" y="2197768"/>
              <a:ext cx="1817522" cy="94157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Bangarra Dance Theatre</a:t>
              </a:r>
            </a:p>
          </p:txBody>
        </p:sp>
        <p:sp>
          <p:nvSpPr>
            <p:cNvPr id="10" name="Oval 9">
              <a:extLst>
                <a:ext uri="{FF2B5EF4-FFF2-40B4-BE49-F238E27FC236}">
                  <a16:creationId xmlns:a16="http://schemas.microsoft.com/office/drawing/2014/main" id="{6D273FDA-4AD7-43A7-8127-5FE9E96C408C}"/>
                </a:ext>
                <a:ext uri="{C183D7F6-B498-43B3-948B-1728B52AA6E4}">
                  <adec:decorative xmlns:adec="http://schemas.microsoft.com/office/drawing/2017/decorative" val="1"/>
                </a:ext>
              </a:extLst>
            </p:cNvPr>
            <p:cNvSpPr/>
            <p:nvPr/>
          </p:nvSpPr>
          <p:spPr>
            <a:xfrm>
              <a:off x="6140875" y="3425157"/>
              <a:ext cx="137160" cy="1406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en-AU"/>
            </a:p>
          </p:txBody>
        </p:sp>
        <p:sp>
          <p:nvSpPr>
            <p:cNvPr id="23" name="TextBox 22">
              <a:extLst>
                <a:ext uri="{FF2B5EF4-FFF2-40B4-BE49-F238E27FC236}">
                  <a16:creationId xmlns:a16="http://schemas.microsoft.com/office/drawing/2014/main" id="{4570C2E6-BF58-99FB-8243-74CCB97E144E}"/>
                </a:ext>
              </a:extLst>
            </p:cNvPr>
            <p:cNvSpPr txBox="1"/>
            <p:nvPr/>
          </p:nvSpPr>
          <p:spPr>
            <a:xfrm>
              <a:off x="5785520" y="3765963"/>
              <a:ext cx="833804" cy="232926"/>
            </a:xfrm>
            <a:prstGeom prst="rect">
              <a:avLst/>
            </a:prstGeom>
            <a:noFill/>
          </p:spPr>
          <p:txBody>
            <a:bodyPr wrap="square" lIns="0" tIns="0" rIns="0" bIns="0" rtlCol="0" anchor="ctr" anchorCtr="1">
              <a:noAutofit/>
            </a:bodyPr>
            <a:lstStyle/>
            <a:p>
              <a:pPr algn="ctr"/>
              <a:r>
                <a:rPr lang="en-AU" sz="1800" b="1">
                  <a:solidFill>
                    <a:schemeClr val="accent1"/>
                  </a:solidFill>
                </a:rPr>
                <a:t>1989</a:t>
              </a:r>
            </a:p>
          </p:txBody>
        </p:sp>
      </p:grpSp>
      <p:grpSp>
        <p:nvGrpSpPr>
          <p:cNvPr id="44" name="Group 43" descr="2009 – BlakDance">
            <a:extLst>
              <a:ext uri="{FF2B5EF4-FFF2-40B4-BE49-F238E27FC236}">
                <a16:creationId xmlns:a16="http://schemas.microsoft.com/office/drawing/2014/main" id="{AD503421-795D-78F4-E598-52B978CE220A}"/>
              </a:ext>
            </a:extLst>
          </p:cNvPr>
          <p:cNvGrpSpPr/>
          <p:nvPr/>
        </p:nvGrpSpPr>
        <p:grpSpPr>
          <a:xfrm>
            <a:off x="7756049" y="2197767"/>
            <a:ext cx="1357295" cy="1801122"/>
            <a:chOff x="7756049" y="2197767"/>
            <a:chExt cx="1357295" cy="1801122"/>
          </a:xfrm>
        </p:grpSpPr>
        <p:sp>
          <p:nvSpPr>
            <p:cNvPr id="30" name="Rectangle: Rounded Corners 29">
              <a:extLst>
                <a:ext uri="{FF2B5EF4-FFF2-40B4-BE49-F238E27FC236}">
                  <a16:creationId xmlns:a16="http://schemas.microsoft.com/office/drawing/2014/main" id="{4521413B-7121-C97E-4C49-E66712136B6F}"/>
                </a:ext>
                <a:ext uri="{C183D7F6-B498-43B3-948B-1728B52AA6E4}">
                  <adec:decorative xmlns:adec="http://schemas.microsoft.com/office/drawing/2017/decorative" val="1"/>
                </a:ext>
              </a:extLst>
            </p:cNvPr>
            <p:cNvSpPr/>
            <p:nvPr/>
          </p:nvSpPr>
          <p:spPr>
            <a:xfrm>
              <a:off x="7756049" y="2197767"/>
              <a:ext cx="1357295" cy="94157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err="1">
                  <a:ln>
                    <a:noFill/>
                  </a:ln>
                  <a:solidFill>
                    <a:srgbClr val="22272B"/>
                  </a:solidFill>
                  <a:effectLst/>
                  <a:uLnTx/>
                  <a:uFillTx/>
                  <a:ea typeface="+mn-ea"/>
                  <a:cs typeface="+mn-cs"/>
                </a:rPr>
                <a:t>BlakDance</a:t>
              </a:r>
              <a:endParaRPr kumimoji="0" lang="en-AU" sz="1600" b="0" i="0" u="none" strike="noStrike" kern="1200" cap="none" spc="0" normalizeH="0" baseline="0" noProof="0">
                <a:ln>
                  <a:noFill/>
                </a:ln>
                <a:solidFill>
                  <a:srgbClr val="22272B"/>
                </a:solidFill>
                <a:effectLst/>
                <a:uLnTx/>
                <a:uFillTx/>
                <a:ea typeface="+mn-ea"/>
                <a:cs typeface="+mn-cs"/>
              </a:endParaRPr>
            </a:p>
          </p:txBody>
        </p:sp>
        <p:sp>
          <p:nvSpPr>
            <p:cNvPr id="11" name="Oval 10">
              <a:extLst>
                <a:ext uri="{FF2B5EF4-FFF2-40B4-BE49-F238E27FC236}">
                  <a16:creationId xmlns:a16="http://schemas.microsoft.com/office/drawing/2014/main" id="{5CD5B671-6D9F-3E21-8C29-21604EC0801F}"/>
                </a:ext>
                <a:ext uri="{C183D7F6-B498-43B3-948B-1728B52AA6E4}">
                  <adec:decorative xmlns:adec="http://schemas.microsoft.com/office/drawing/2017/decorative" val="1"/>
                </a:ext>
              </a:extLst>
            </p:cNvPr>
            <p:cNvSpPr/>
            <p:nvPr/>
          </p:nvSpPr>
          <p:spPr>
            <a:xfrm>
              <a:off x="8373149" y="3425157"/>
              <a:ext cx="137160" cy="1406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en-AU"/>
            </a:p>
          </p:txBody>
        </p:sp>
        <p:sp>
          <p:nvSpPr>
            <p:cNvPr id="24" name="TextBox 23">
              <a:extLst>
                <a:ext uri="{FF2B5EF4-FFF2-40B4-BE49-F238E27FC236}">
                  <a16:creationId xmlns:a16="http://schemas.microsoft.com/office/drawing/2014/main" id="{FA2B1D3A-18F3-8193-94E6-520EDEF1EC90}"/>
                </a:ext>
              </a:extLst>
            </p:cNvPr>
            <p:cNvSpPr txBox="1"/>
            <p:nvPr/>
          </p:nvSpPr>
          <p:spPr>
            <a:xfrm>
              <a:off x="8017794" y="3765963"/>
              <a:ext cx="833804" cy="232926"/>
            </a:xfrm>
            <a:prstGeom prst="rect">
              <a:avLst/>
            </a:prstGeom>
            <a:noFill/>
          </p:spPr>
          <p:txBody>
            <a:bodyPr wrap="square" lIns="0" tIns="0" rIns="0" bIns="0" rtlCol="0" anchor="ctr" anchorCtr="1">
              <a:noAutofit/>
            </a:bodyPr>
            <a:lstStyle/>
            <a:p>
              <a:pPr algn="ctr"/>
              <a:r>
                <a:rPr lang="en-AU" sz="1800" b="1">
                  <a:solidFill>
                    <a:schemeClr val="accent1"/>
                  </a:solidFill>
                </a:rPr>
                <a:t>2009</a:t>
              </a:r>
            </a:p>
          </p:txBody>
        </p:sp>
      </p:grpSp>
      <p:grpSp>
        <p:nvGrpSpPr>
          <p:cNvPr id="45" name="Group 44" descr="2017 – Karul Projects">
            <a:extLst>
              <a:ext uri="{FF2B5EF4-FFF2-40B4-BE49-F238E27FC236}">
                <a16:creationId xmlns:a16="http://schemas.microsoft.com/office/drawing/2014/main" id="{7DC8E9B1-F4E6-DAE6-CAED-C327E599D194}"/>
              </a:ext>
            </a:extLst>
          </p:cNvPr>
          <p:cNvGrpSpPr/>
          <p:nvPr/>
        </p:nvGrpSpPr>
        <p:grpSpPr>
          <a:xfrm>
            <a:off x="9758209" y="2197765"/>
            <a:ext cx="1558049" cy="1801124"/>
            <a:chOff x="9758209" y="2197765"/>
            <a:chExt cx="1558049" cy="1801124"/>
          </a:xfrm>
        </p:grpSpPr>
        <p:sp>
          <p:nvSpPr>
            <p:cNvPr id="32" name="Rectangle: Rounded Corners 31">
              <a:extLst>
                <a:ext uri="{FF2B5EF4-FFF2-40B4-BE49-F238E27FC236}">
                  <a16:creationId xmlns:a16="http://schemas.microsoft.com/office/drawing/2014/main" id="{FA276CBE-99B1-3B8D-5A3A-65B5F4FE12C4}"/>
                </a:ext>
                <a:ext uri="{C183D7F6-B498-43B3-948B-1728B52AA6E4}">
                  <adec:decorative xmlns:adec="http://schemas.microsoft.com/office/drawing/2017/decorative" val="1"/>
                </a:ext>
              </a:extLst>
            </p:cNvPr>
            <p:cNvSpPr/>
            <p:nvPr/>
          </p:nvSpPr>
          <p:spPr>
            <a:xfrm>
              <a:off x="9758209" y="2197765"/>
              <a:ext cx="1558049" cy="94157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nchorCtr="1"/>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Karul Projects</a:t>
              </a:r>
            </a:p>
          </p:txBody>
        </p:sp>
        <p:sp>
          <p:nvSpPr>
            <p:cNvPr id="12" name="Oval 11">
              <a:extLst>
                <a:ext uri="{FF2B5EF4-FFF2-40B4-BE49-F238E27FC236}">
                  <a16:creationId xmlns:a16="http://schemas.microsoft.com/office/drawing/2014/main" id="{6F45ADC0-1705-65BE-6C34-9E60B1FBFF48}"/>
                </a:ext>
                <a:ext uri="{C183D7F6-B498-43B3-948B-1728B52AA6E4}">
                  <adec:decorative xmlns:adec="http://schemas.microsoft.com/office/drawing/2017/decorative" val="1"/>
                </a:ext>
              </a:extLst>
            </p:cNvPr>
            <p:cNvSpPr/>
            <p:nvPr/>
          </p:nvSpPr>
          <p:spPr>
            <a:xfrm>
              <a:off x="10475686" y="3425157"/>
              <a:ext cx="137160" cy="1406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endParaRPr lang="en-AU"/>
            </a:p>
          </p:txBody>
        </p:sp>
        <p:sp>
          <p:nvSpPr>
            <p:cNvPr id="25" name="TextBox 24">
              <a:extLst>
                <a:ext uri="{FF2B5EF4-FFF2-40B4-BE49-F238E27FC236}">
                  <a16:creationId xmlns:a16="http://schemas.microsoft.com/office/drawing/2014/main" id="{777E89D4-D280-78F8-FAA6-50EADABA675C}"/>
                </a:ext>
              </a:extLst>
            </p:cNvPr>
            <p:cNvSpPr txBox="1"/>
            <p:nvPr/>
          </p:nvSpPr>
          <p:spPr>
            <a:xfrm>
              <a:off x="10120331" y="3765963"/>
              <a:ext cx="833804" cy="232926"/>
            </a:xfrm>
            <a:prstGeom prst="rect">
              <a:avLst/>
            </a:prstGeom>
            <a:noFill/>
          </p:spPr>
          <p:txBody>
            <a:bodyPr wrap="square" lIns="0" tIns="0" rIns="0" bIns="0" rtlCol="0" anchor="ctr" anchorCtr="1">
              <a:noAutofit/>
            </a:bodyPr>
            <a:lstStyle/>
            <a:p>
              <a:pPr algn="ctr"/>
              <a:r>
                <a:rPr lang="en-AU" sz="1800" b="1">
                  <a:solidFill>
                    <a:schemeClr val="accent1"/>
                  </a:solidFill>
                </a:rPr>
                <a:t>2017</a:t>
              </a:r>
            </a:p>
          </p:txBody>
        </p:sp>
      </p:grpSp>
      <p:sp>
        <p:nvSpPr>
          <p:cNvPr id="2" name="Slide Number Placeholder 1">
            <a:extLst>
              <a:ext uri="{FF2B5EF4-FFF2-40B4-BE49-F238E27FC236}">
                <a16:creationId xmlns:a16="http://schemas.microsoft.com/office/drawing/2014/main" id="{3274FB94-6A70-2988-6FCC-83836CB7EA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279362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9780-560E-394E-2662-4852AC0DF506}"/>
              </a:ext>
            </a:extLst>
          </p:cNvPr>
          <p:cNvSpPr>
            <a:spLocks noGrp="1"/>
          </p:cNvSpPr>
          <p:nvPr>
            <p:ph type="ctrTitle"/>
          </p:nvPr>
        </p:nvSpPr>
        <p:spPr/>
        <p:txBody>
          <a:bodyPr/>
          <a:lstStyle/>
          <a:p>
            <a:r>
              <a:rPr lang="en-AU">
                <a:latin typeface="+mj-lt"/>
              </a:rPr>
              <a:t>Appreciating Country</a:t>
            </a:r>
          </a:p>
        </p:txBody>
      </p:sp>
      <p:sp>
        <p:nvSpPr>
          <p:cNvPr id="3" name="Text Placeholder 2">
            <a:extLst>
              <a:ext uri="{FF2B5EF4-FFF2-40B4-BE49-F238E27FC236}">
                <a16:creationId xmlns:a16="http://schemas.microsoft.com/office/drawing/2014/main" id="{4EFBD3DA-0742-B4BB-4905-6E43BD820967}"/>
              </a:ext>
            </a:extLst>
          </p:cNvPr>
          <p:cNvSpPr>
            <a:spLocks noGrp="1"/>
          </p:cNvSpPr>
          <p:nvPr>
            <p:ph type="body" sz="quarter" idx="10"/>
          </p:nvPr>
        </p:nvSpPr>
        <p:spPr/>
        <p:txBody>
          <a:bodyPr/>
          <a:lstStyle/>
          <a:p>
            <a:r>
              <a:rPr lang="en-AU">
                <a:latin typeface="+mj-lt"/>
              </a:rPr>
              <a:t>Dance Stage 5</a:t>
            </a:r>
          </a:p>
        </p:txBody>
      </p:sp>
      <p:sp>
        <p:nvSpPr>
          <p:cNvPr id="4" name="Text Placeholder 3">
            <a:extLst>
              <a:ext uri="{FF2B5EF4-FFF2-40B4-BE49-F238E27FC236}">
                <a16:creationId xmlns:a16="http://schemas.microsoft.com/office/drawing/2014/main" id="{1700B13D-F889-6B51-60EB-00B1C6757393}"/>
              </a:ext>
            </a:extLst>
          </p:cNvPr>
          <p:cNvSpPr>
            <a:spLocks noGrp="1"/>
          </p:cNvSpPr>
          <p:nvPr>
            <p:ph type="body" sz="quarter" idx="16"/>
          </p:nvPr>
        </p:nvSpPr>
        <p:spPr/>
        <p:txBody>
          <a:bodyPr/>
          <a:lstStyle/>
          <a:p>
            <a:r>
              <a:rPr lang="en-AU">
                <a:latin typeface="+mj-lt"/>
              </a:rPr>
              <a:t>Appreciation</a:t>
            </a:r>
          </a:p>
        </p:txBody>
      </p:sp>
      <p:pic>
        <p:nvPicPr>
          <p:cNvPr id="13" name="Picture Placeholder 12">
            <a:extLst>
              <a:ext uri="{FF2B5EF4-FFF2-40B4-BE49-F238E27FC236}">
                <a16:creationId xmlns:a16="http://schemas.microsoft.com/office/drawing/2014/main" id="{980EB7C2-13F3-33F4-CEEC-5D172DAB016F}"/>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7128000" y="0"/>
            <a:ext cx="5064000" cy="6858000"/>
          </a:xfrm>
        </p:spPr>
      </p:pic>
      <p:sp>
        <p:nvSpPr>
          <p:cNvPr id="14" name="TextBox 13">
            <a:extLst>
              <a:ext uri="{FF2B5EF4-FFF2-40B4-BE49-F238E27FC236}">
                <a16:creationId xmlns:a16="http://schemas.microsoft.com/office/drawing/2014/main" id="{70686AC4-5F82-CD04-FEA4-249E50CE8147}"/>
              </a:ext>
              <a:ext uri="{C183D7F6-B498-43B3-948B-1728B52AA6E4}">
                <adec:decorative xmlns:adec="http://schemas.microsoft.com/office/drawing/2017/decorative" val="1"/>
              </a:ext>
            </a:extLst>
          </p:cNvPr>
          <p:cNvSpPr txBox="1"/>
          <p:nvPr/>
        </p:nvSpPr>
        <p:spPr>
          <a:xfrm>
            <a:off x="9660000" y="6634635"/>
            <a:ext cx="2373252" cy="223365"/>
          </a:xfrm>
          <a:prstGeom prst="rect">
            <a:avLst/>
          </a:prstGeom>
          <a:noFill/>
        </p:spPr>
        <p:txBody>
          <a:bodyPr wrap="square" lIns="0" tIns="0" rIns="0" bIns="0" rtlCol="0">
            <a:noAutofit/>
          </a:bodyPr>
          <a:lstStyle/>
          <a:p>
            <a:pPr algn="r"/>
            <a:r>
              <a:rPr lang="en-AU" sz="1000">
                <a:solidFill>
                  <a:schemeClr val="bg1"/>
                </a:solidFill>
              </a:rPr>
              <a:t>Photo by Edify Media (2024)</a:t>
            </a:r>
          </a:p>
        </p:txBody>
      </p:sp>
    </p:spTree>
    <p:extLst>
      <p:ext uri="{BB962C8B-B14F-4D97-AF65-F5344CB8AC3E}">
        <p14:creationId xmlns:p14="http://schemas.microsoft.com/office/powerpoint/2010/main" val="205788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F65C4A-F570-6AC5-DB43-99EB76B356C9}"/>
              </a:ext>
            </a:extLst>
          </p:cNvPr>
          <p:cNvSpPr>
            <a:spLocks noGrp="1"/>
          </p:cNvSpPr>
          <p:nvPr>
            <p:ph type="title"/>
          </p:nvPr>
        </p:nvSpPr>
        <p:spPr>
          <a:xfrm>
            <a:off x="359999" y="360000"/>
            <a:ext cx="11484000" cy="545601"/>
          </a:xfrm>
        </p:spPr>
        <p:txBody>
          <a:bodyPr/>
          <a:lstStyle/>
          <a:p>
            <a:r>
              <a:rPr lang="en-AU">
                <a:latin typeface="+mj-lt"/>
              </a:rPr>
              <a:t>The significance of Country</a:t>
            </a:r>
          </a:p>
        </p:txBody>
      </p:sp>
      <p:sp>
        <p:nvSpPr>
          <p:cNvPr id="4" name="Text Placeholder 3">
            <a:extLst>
              <a:ext uri="{FF2B5EF4-FFF2-40B4-BE49-F238E27FC236}">
                <a16:creationId xmlns:a16="http://schemas.microsoft.com/office/drawing/2014/main" id="{B2CDC0BC-C58D-48C6-9BCA-DF42B21E09B0}"/>
              </a:ext>
            </a:extLst>
          </p:cNvPr>
          <p:cNvSpPr>
            <a:spLocks noGrp="1"/>
          </p:cNvSpPr>
          <p:nvPr>
            <p:ph type="body" sz="quarter" idx="18"/>
          </p:nvPr>
        </p:nvSpPr>
        <p:spPr>
          <a:xfrm>
            <a:off x="359999" y="982520"/>
            <a:ext cx="11483999" cy="310015"/>
          </a:xfrm>
        </p:spPr>
        <p:txBody>
          <a:bodyPr/>
          <a:lstStyle/>
          <a:p>
            <a:r>
              <a:rPr lang="en-AU">
                <a:latin typeface="+mj-lt"/>
              </a:rPr>
              <a:t>1.9</a:t>
            </a:r>
          </a:p>
        </p:txBody>
      </p:sp>
      <p:sp>
        <p:nvSpPr>
          <p:cNvPr id="6" name="Rectangle: Rounded Corners 5">
            <a:extLst>
              <a:ext uri="{FF2B5EF4-FFF2-40B4-BE49-F238E27FC236}">
                <a16:creationId xmlns:a16="http://schemas.microsoft.com/office/drawing/2014/main" id="{71769CCA-7D8D-7AFD-B095-A6E750AD5FC0}"/>
              </a:ext>
              <a:ext uri="{C183D7F6-B498-43B3-948B-1728B52AA6E4}">
                <adec:decorative xmlns:adec="http://schemas.microsoft.com/office/drawing/2017/decorative" val="0"/>
              </a:ext>
            </a:extLst>
          </p:cNvPr>
          <p:cNvSpPr/>
          <p:nvPr/>
        </p:nvSpPr>
        <p:spPr>
          <a:xfrm>
            <a:off x="357589" y="1654021"/>
            <a:ext cx="2362308" cy="162238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j-lt"/>
                <a:ea typeface="+mn-ea"/>
                <a:cs typeface="+mn-cs"/>
              </a:rPr>
              <a:t>Connection</a:t>
            </a:r>
          </a:p>
        </p:txBody>
      </p:sp>
      <p:sp>
        <p:nvSpPr>
          <p:cNvPr id="7" name="Rectangle: Rounded Corners 6">
            <a:extLst>
              <a:ext uri="{FF2B5EF4-FFF2-40B4-BE49-F238E27FC236}">
                <a16:creationId xmlns:a16="http://schemas.microsoft.com/office/drawing/2014/main" id="{7B4E1A88-1325-87AC-7507-EFB0C11E4F82}"/>
              </a:ext>
              <a:ext uri="{C183D7F6-B498-43B3-948B-1728B52AA6E4}">
                <adec:decorative xmlns:adec="http://schemas.microsoft.com/office/drawing/2017/decorative" val="0"/>
              </a:ext>
            </a:extLst>
          </p:cNvPr>
          <p:cNvSpPr/>
          <p:nvPr/>
        </p:nvSpPr>
        <p:spPr>
          <a:xfrm>
            <a:off x="4478146" y="1654021"/>
            <a:ext cx="2362308" cy="1681429"/>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j-lt"/>
                <a:ea typeface="+mn-ea"/>
                <a:cs typeface="+mn-cs"/>
              </a:rPr>
              <a:t>Cultural Protocols and boundaries</a:t>
            </a:r>
          </a:p>
        </p:txBody>
      </p:sp>
      <p:sp>
        <p:nvSpPr>
          <p:cNvPr id="8" name="Rectangle: Rounded Corners 7">
            <a:extLst>
              <a:ext uri="{FF2B5EF4-FFF2-40B4-BE49-F238E27FC236}">
                <a16:creationId xmlns:a16="http://schemas.microsoft.com/office/drawing/2014/main" id="{879186BA-DB9D-7E9E-5499-DB03691F3977}"/>
              </a:ext>
              <a:ext uri="{C183D7F6-B498-43B3-948B-1728B52AA6E4}">
                <adec:decorative xmlns:adec="http://schemas.microsoft.com/office/drawing/2017/decorative" val="0"/>
              </a:ext>
            </a:extLst>
          </p:cNvPr>
          <p:cNvSpPr/>
          <p:nvPr/>
        </p:nvSpPr>
        <p:spPr>
          <a:xfrm>
            <a:off x="2409076" y="4149832"/>
            <a:ext cx="2379890" cy="164880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mj-lt"/>
                <a:ea typeface="+mn-ea"/>
                <a:cs typeface="+mn-cs"/>
              </a:rPr>
              <a:t>Communication</a:t>
            </a:r>
          </a:p>
        </p:txBody>
      </p:sp>
      <p:sp>
        <p:nvSpPr>
          <p:cNvPr id="15" name="Rectangle: Rounded Corners 14">
            <a:extLst>
              <a:ext uri="{FF2B5EF4-FFF2-40B4-BE49-F238E27FC236}">
                <a16:creationId xmlns:a16="http://schemas.microsoft.com/office/drawing/2014/main" id="{3EE51DBE-D451-9ED1-193F-DB6FA6C62820}"/>
              </a:ext>
              <a:ext uri="{C183D7F6-B498-43B3-948B-1728B52AA6E4}">
                <adec:decorative xmlns:adec="http://schemas.microsoft.com/office/drawing/2017/decorative" val="0"/>
              </a:ext>
            </a:extLst>
          </p:cNvPr>
          <p:cNvSpPr/>
          <p:nvPr/>
        </p:nvSpPr>
        <p:spPr>
          <a:xfrm>
            <a:off x="7767841" y="1654021"/>
            <a:ext cx="4030165" cy="3445975"/>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What Country are we are learning on?</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What do we know about this Country?</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How can we learn more about this Country?</a:t>
            </a:r>
          </a:p>
        </p:txBody>
      </p:sp>
      <p:grpSp>
        <p:nvGrpSpPr>
          <p:cNvPr id="24" name="Group 23">
            <a:extLst>
              <a:ext uri="{FF2B5EF4-FFF2-40B4-BE49-F238E27FC236}">
                <a16:creationId xmlns:a16="http://schemas.microsoft.com/office/drawing/2014/main" id="{404DC07C-DF8C-9103-2D87-DA369EC8B49F}"/>
              </a:ext>
              <a:ext uri="{C183D7F6-B498-43B3-948B-1728B52AA6E4}">
                <adec:decorative xmlns:adec="http://schemas.microsoft.com/office/drawing/2017/decorative" val="1"/>
              </a:ext>
            </a:extLst>
          </p:cNvPr>
          <p:cNvGrpSpPr/>
          <p:nvPr/>
        </p:nvGrpSpPr>
        <p:grpSpPr>
          <a:xfrm>
            <a:off x="1571714" y="1854834"/>
            <a:ext cx="4039857" cy="2860986"/>
            <a:chOff x="1571714" y="1854834"/>
            <a:chExt cx="4039857" cy="2860986"/>
          </a:xfrm>
        </p:grpSpPr>
        <p:grpSp>
          <p:nvGrpSpPr>
            <p:cNvPr id="17" name="Group 16">
              <a:extLst>
                <a:ext uri="{FF2B5EF4-FFF2-40B4-BE49-F238E27FC236}">
                  <a16:creationId xmlns:a16="http://schemas.microsoft.com/office/drawing/2014/main" id="{8E577717-2133-6060-3257-DF21DF3C850A}"/>
                </a:ext>
              </a:extLst>
            </p:cNvPr>
            <p:cNvGrpSpPr/>
            <p:nvPr/>
          </p:nvGrpSpPr>
          <p:grpSpPr>
            <a:xfrm>
              <a:off x="1571714" y="3283981"/>
              <a:ext cx="1237885" cy="1431839"/>
              <a:chOff x="1571714" y="3283981"/>
              <a:chExt cx="1237885" cy="1431839"/>
            </a:xfrm>
          </p:grpSpPr>
          <p:pic>
            <p:nvPicPr>
              <p:cNvPr id="9" name="Picture 2" descr="A brown and white arrow">
                <a:extLst>
                  <a:ext uri="{FF2B5EF4-FFF2-40B4-BE49-F238E27FC236}">
                    <a16:creationId xmlns:a16="http://schemas.microsoft.com/office/drawing/2014/main" id="{5A03E62E-3385-45EE-35F6-F221D246406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728137">
                <a:off x="1448556" y="3836040"/>
                <a:ext cx="1002938" cy="756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 brown and white arrow">
                <a:extLst>
                  <a:ext uri="{FF2B5EF4-FFF2-40B4-BE49-F238E27FC236}">
                    <a16:creationId xmlns:a16="http://schemas.microsoft.com/office/drawing/2014/main" id="{2E5CE534-BA18-F85D-1E7B-C4F3E75C287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3740638">
                <a:off x="2020519" y="3374958"/>
                <a:ext cx="880058" cy="6981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8E20AE64-12C3-EA2B-954B-B9D9292F013B}"/>
                </a:ext>
              </a:extLst>
            </p:cNvPr>
            <p:cNvGrpSpPr/>
            <p:nvPr/>
          </p:nvGrpSpPr>
          <p:grpSpPr>
            <a:xfrm>
              <a:off x="3098494" y="1854834"/>
              <a:ext cx="982149" cy="1360917"/>
              <a:chOff x="3098494" y="1854834"/>
              <a:chExt cx="982149" cy="1360917"/>
            </a:xfrm>
          </p:grpSpPr>
          <p:pic>
            <p:nvPicPr>
              <p:cNvPr id="18" name="Picture 2" descr="A brown and white arrow">
                <a:extLst>
                  <a:ext uri="{FF2B5EF4-FFF2-40B4-BE49-F238E27FC236}">
                    <a16:creationId xmlns:a16="http://schemas.microsoft.com/office/drawing/2014/main" id="{95F9C306-4244-7E42-3100-120B697B22D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566870">
                <a:off x="3098494" y="1854834"/>
                <a:ext cx="880058" cy="698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 brown and white arrow">
                <a:extLst>
                  <a:ext uri="{FF2B5EF4-FFF2-40B4-BE49-F238E27FC236}">
                    <a16:creationId xmlns:a16="http://schemas.microsoft.com/office/drawing/2014/main" id="{A3F34EC4-2249-C995-7CC4-36BFE0F3050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1243735">
                <a:off x="3200585" y="2517647"/>
                <a:ext cx="880058" cy="6981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F132F8F-5592-9036-7F08-E90B98D1DCC4}"/>
                </a:ext>
              </a:extLst>
            </p:cNvPr>
            <p:cNvGrpSpPr/>
            <p:nvPr/>
          </p:nvGrpSpPr>
          <p:grpSpPr>
            <a:xfrm>
              <a:off x="4372818" y="3315006"/>
              <a:ext cx="1238753" cy="1274800"/>
              <a:chOff x="4372818" y="3315006"/>
              <a:chExt cx="1238753" cy="1274800"/>
            </a:xfrm>
          </p:grpSpPr>
          <p:pic>
            <p:nvPicPr>
              <p:cNvPr id="20" name="Picture 2" descr="A brown and white arrow">
                <a:extLst>
                  <a:ext uri="{FF2B5EF4-FFF2-40B4-BE49-F238E27FC236}">
                    <a16:creationId xmlns:a16="http://schemas.microsoft.com/office/drawing/2014/main" id="{3E106D5B-22A9-4C0C-C346-1AF0945BF47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8124512">
                <a:off x="4822491" y="3800725"/>
                <a:ext cx="880058" cy="6981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mu Print artwork (2024) created by Kayleb Waters, Artist and Cultural Mentor, Gomeroi Country">
                <a:extLst>
                  <a:ext uri="{FF2B5EF4-FFF2-40B4-BE49-F238E27FC236}">
                    <a16:creationId xmlns:a16="http://schemas.microsoft.com/office/drawing/2014/main" id="{1E54AFC5-8012-5311-F202-85D7C2C4105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7636967">
                <a:off x="4281841" y="3405983"/>
                <a:ext cx="880058" cy="69810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TextBox 21">
            <a:extLst>
              <a:ext uri="{FF2B5EF4-FFF2-40B4-BE49-F238E27FC236}">
                <a16:creationId xmlns:a16="http://schemas.microsoft.com/office/drawing/2014/main" id="{A1390C4E-B7D1-1A94-72F7-9817B01B0FEF}"/>
              </a:ext>
              <a:ext uri="{C183D7F6-B498-43B3-948B-1728B52AA6E4}">
                <adec:decorative xmlns:adec="http://schemas.microsoft.com/office/drawing/2017/decorative" val="1"/>
              </a:ext>
            </a:extLst>
          </p:cNvPr>
          <p:cNvSpPr txBox="1"/>
          <p:nvPr/>
        </p:nvSpPr>
        <p:spPr>
          <a:xfrm>
            <a:off x="357589" y="6547060"/>
            <a:ext cx="6659149" cy="148940"/>
          </a:xfrm>
          <a:prstGeom prst="rect">
            <a:avLst/>
          </a:prstGeom>
          <a:noFill/>
        </p:spPr>
        <p:txBody>
          <a:bodyPr wrap="square" lIns="0" tIns="0" rIns="0" bIns="0" rtlCol="0">
            <a:noAutofit/>
          </a:bodyPr>
          <a:lstStyle/>
          <a:p>
            <a:pPr algn="l"/>
            <a:r>
              <a:rPr lang="en-AU" sz="1200"/>
              <a:t>Emu Print artwork (2024) created by Kayleb Waters, Artist and Cultural Mentor, </a:t>
            </a:r>
            <a:r>
              <a:rPr lang="en-AU" sz="1200" err="1"/>
              <a:t>Gomeroi</a:t>
            </a:r>
            <a:r>
              <a:rPr lang="en-AU" sz="1200"/>
              <a:t> Country.</a:t>
            </a:r>
          </a:p>
        </p:txBody>
      </p:sp>
      <p:sp>
        <p:nvSpPr>
          <p:cNvPr id="2" name="Slide Number Placeholder 1">
            <a:extLst>
              <a:ext uri="{FF2B5EF4-FFF2-40B4-BE49-F238E27FC236}">
                <a16:creationId xmlns:a16="http://schemas.microsoft.com/office/drawing/2014/main" id="{DB9338E6-8649-25DA-AAE2-56CCF063779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7512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70E57-236A-D14E-B3ED-E9103A7ACB1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26B57D-FC98-A536-E101-07D68621E523}"/>
              </a:ext>
            </a:extLst>
          </p:cNvPr>
          <p:cNvSpPr>
            <a:spLocks noGrp="1"/>
          </p:cNvSpPr>
          <p:nvPr>
            <p:ph type="ctrTitle"/>
          </p:nvPr>
        </p:nvSpPr>
        <p:spPr>
          <a:xfrm>
            <a:off x="539999" y="2248225"/>
            <a:ext cx="6255979" cy="2033997"/>
          </a:xfrm>
        </p:spPr>
        <p:txBody>
          <a:bodyPr/>
          <a:lstStyle/>
          <a:p>
            <a:r>
              <a:rPr lang="en-AU">
                <a:latin typeface="+mj-lt"/>
              </a:rPr>
              <a:t>Step into </a:t>
            </a:r>
            <a:r>
              <a:rPr lang="en-AU" i="1" dirty="0">
                <a:latin typeface="+mj-lt"/>
              </a:rPr>
              <a:t>SILENCE</a:t>
            </a:r>
          </a:p>
        </p:txBody>
      </p:sp>
      <p:pic>
        <p:nvPicPr>
          <p:cNvPr id="22" name="Picture Placeholder 21">
            <a:extLst>
              <a:ext uri="{FF2B5EF4-FFF2-40B4-BE49-F238E27FC236}">
                <a16:creationId xmlns:a16="http://schemas.microsoft.com/office/drawing/2014/main" id="{92C4C276-962C-A39D-147A-F7A5056D7C5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8000" y="0"/>
            <a:ext cx="5064000" cy="6858000"/>
          </a:xfrm>
        </p:spPr>
      </p:pic>
      <p:sp>
        <p:nvSpPr>
          <p:cNvPr id="23" name="TextBox 22">
            <a:extLst>
              <a:ext uri="{FF2B5EF4-FFF2-40B4-BE49-F238E27FC236}">
                <a16:creationId xmlns:a16="http://schemas.microsoft.com/office/drawing/2014/main" id="{D96FCB79-23E9-9C5D-DFFE-2CA7B446441D}"/>
              </a:ext>
              <a:ext uri="{C183D7F6-B498-43B3-948B-1728B52AA6E4}">
                <adec:decorative xmlns:adec="http://schemas.microsoft.com/office/drawing/2017/decorative" val="1"/>
              </a:ext>
            </a:extLst>
          </p:cNvPr>
          <p:cNvSpPr txBox="1"/>
          <p:nvPr/>
        </p:nvSpPr>
        <p:spPr>
          <a:xfrm>
            <a:off x="9660000" y="6569711"/>
            <a:ext cx="2373252" cy="223365"/>
          </a:xfrm>
          <a:prstGeom prst="rect">
            <a:avLst/>
          </a:prstGeom>
          <a:noFill/>
        </p:spPr>
        <p:txBody>
          <a:bodyPr wrap="square" lIns="0" tIns="0" rIns="0" bIns="0" rtlCol="0">
            <a:noAutofit/>
          </a:bodyPr>
          <a:lstStyle/>
          <a:p>
            <a:pPr algn="r"/>
            <a:r>
              <a:rPr lang="en-AU" sz="1000">
                <a:solidFill>
                  <a:schemeClr val="bg1"/>
                </a:solidFill>
              </a:rPr>
              <a:t>Photo by Edify Media (2024)</a:t>
            </a:r>
          </a:p>
        </p:txBody>
      </p:sp>
    </p:spTree>
    <p:extLst>
      <p:ext uri="{BB962C8B-B14F-4D97-AF65-F5344CB8AC3E}">
        <p14:creationId xmlns:p14="http://schemas.microsoft.com/office/powerpoint/2010/main" val="13284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0B45A-0222-F435-38E0-AD2331E70A5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B6C079A-548E-1693-5719-E97117EF4C78}"/>
              </a:ext>
            </a:extLst>
          </p:cNvPr>
          <p:cNvSpPr>
            <a:spLocks noGrp="1"/>
          </p:cNvSpPr>
          <p:nvPr>
            <p:ph type="title"/>
          </p:nvPr>
        </p:nvSpPr>
        <p:spPr/>
        <p:txBody>
          <a:bodyPr/>
          <a:lstStyle/>
          <a:p>
            <a:r>
              <a:rPr lang="en-AU">
                <a:latin typeface="+mj-lt"/>
              </a:rPr>
              <a:t>Learning intentions and success criteria (2)</a:t>
            </a:r>
          </a:p>
        </p:txBody>
      </p:sp>
      <p:sp>
        <p:nvSpPr>
          <p:cNvPr id="3" name="TextBox 2">
            <a:extLst>
              <a:ext uri="{FF2B5EF4-FFF2-40B4-BE49-F238E27FC236}">
                <a16:creationId xmlns:a16="http://schemas.microsoft.com/office/drawing/2014/main" id="{7BD7CE24-54FA-BF91-B0FB-42F57A7ED8E3}"/>
              </a:ext>
            </a:extLst>
          </p:cNvPr>
          <p:cNvSpPr txBox="1"/>
          <p:nvPr/>
        </p:nvSpPr>
        <p:spPr>
          <a:xfrm>
            <a:off x="370416" y="1894417"/>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explore the intent of the dance work </a:t>
            </a:r>
            <a:r>
              <a:rPr lang="en-AU" sz="2000" i="1" dirty="0">
                <a:cs typeface="Arial" panose="020B0604020202020204" pitchFamily="34" charset="0"/>
              </a:rPr>
              <a:t>SILENCE</a:t>
            </a:r>
          </a:p>
          <a:p>
            <a:pPr marL="342900" indent="-342900">
              <a:lnSpc>
                <a:spcPct val="150000"/>
              </a:lnSpc>
              <a:spcAft>
                <a:spcPts val="1200"/>
              </a:spcAft>
              <a:buFont typeface="Arial" panose="020B0604020202020204" pitchFamily="34" charset="0"/>
              <a:buChar char="•"/>
            </a:pPr>
            <a:r>
              <a:rPr lang="en-AU" sz="2000">
                <a:cs typeface="Arial" panose="020B0604020202020204" pitchFamily="34" charset="0"/>
              </a:rPr>
              <a:t>explore social, cultural and historical factors that have influenced the dance work </a:t>
            </a:r>
            <a:r>
              <a:rPr lang="en-AU" sz="2000" i="1" dirty="0">
                <a:cs typeface="Arial" panose="020B0604020202020204" pitchFamily="34" charset="0"/>
              </a:rPr>
              <a:t>SILENCE</a:t>
            </a:r>
          </a:p>
          <a:p>
            <a:pPr>
              <a:lnSpc>
                <a:spcPct val="150000"/>
              </a:lnSpc>
              <a:spcAft>
                <a:spcPts val="1200"/>
              </a:spcAft>
            </a:pPr>
            <a:r>
              <a:rPr lang="en-AU" sz="2000" b="1">
                <a:solidFill>
                  <a:schemeClr val="accent1"/>
                </a:solidFill>
                <a:latin typeface="+mj-lt"/>
                <a:cs typeface="Arial" panose="020B0604020202020204" pitchFamily="34" charset="0"/>
              </a:rPr>
              <a:t>I can</a:t>
            </a:r>
            <a:endParaRPr lang="en-US" sz="200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a:cs typeface="Arial" panose="020B0604020202020204" pitchFamily="34" charset="0"/>
              </a:rPr>
              <a:t>identify and describe the choreographer’s intent in the dance work </a:t>
            </a:r>
            <a:r>
              <a:rPr lang="en-AU" sz="2000" i="1" dirty="0">
                <a:cs typeface="Arial" panose="020B0604020202020204" pitchFamily="34" charset="0"/>
              </a:rPr>
              <a:t>SILENCE</a:t>
            </a:r>
          </a:p>
          <a:p>
            <a:pPr marL="342900" indent="-342900">
              <a:lnSpc>
                <a:spcPct val="150000"/>
              </a:lnSpc>
              <a:spcAft>
                <a:spcPts val="1200"/>
              </a:spcAft>
              <a:buFont typeface="Arial"/>
              <a:buChar char="•"/>
            </a:pPr>
            <a:r>
              <a:rPr lang="en-AU" sz="2000">
                <a:cs typeface="Arial" panose="020B0604020202020204" pitchFamily="34" charset="0"/>
              </a:rPr>
              <a:t>describe how social, cultural and historical factors have shaped the dance work </a:t>
            </a:r>
            <a:r>
              <a:rPr lang="en-AU" sz="2000" i="1" dirty="0">
                <a:cs typeface="Arial" panose="020B0604020202020204" pitchFamily="34" charset="0"/>
              </a:rPr>
              <a:t>SILENCE</a:t>
            </a:r>
          </a:p>
        </p:txBody>
      </p:sp>
      <p:sp>
        <p:nvSpPr>
          <p:cNvPr id="2" name="Slide Number Placeholder 1">
            <a:extLst>
              <a:ext uri="{FF2B5EF4-FFF2-40B4-BE49-F238E27FC236}">
                <a16:creationId xmlns:a16="http://schemas.microsoft.com/office/drawing/2014/main" id="{B22DE9DE-3EE8-41D5-CE76-7C5C457207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02061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88B876A-2094-DD3D-973E-05581D891CF7}"/>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itle 2">
            <a:extLst>
              <a:ext uri="{FF2B5EF4-FFF2-40B4-BE49-F238E27FC236}">
                <a16:creationId xmlns:a16="http://schemas.microsoft.com/office/drawing/2014/main" id="{6E9B648D-F6A2-BAD9-6158-35875242859E}"/>
              </a:ext>
            </a:extLst>
          </p:cNvPr>
          <p:cNvSpPr>
            <a:spLocks noGrp="1"/>
          </p:cNvSpPr>
          <p:nvPr>
            <p:ph type="title"/>
          </p:nvPr>
        </p:nvSpPr>
        <p:spPr>
          <a:xfrm>
            <a:off x="5399998" y="360000"/>
            <a:ext cx="6407150" cy="554400"/>
          </a:xfrm>
        </p:spPr>
        <p:txBody>
          <a:bodyPr/>
          <a:lstStyle/>
          <a:p>
            <a:r>
              <a:rPr lang="en-AU">
                <a:latin typeface="+mj-lt"/>
              </a:rPr>
              <a:t>Who are Karul Projects?</a:t>
            </a:r>
          </a:p>
        </p:txBody>
      </p:sp>
      <p:sp>
        <p:nvSpPr>
          <p:cNvPr id="6" name="Text Placeholder 5">
            <a:extLst>
              <a:ext uri="{FF2B5EF4-FFF2-40B4-BE49-F238E27FC236}">
                <a16:creationId xmlns:a16="http://schemas.microsoft.com/office/drawing/2014/main" id="{74A8BA3F-C6DB-1F76-ACBC-3759E91D3982}"/>
              </a:ext>
            </a:extLst>
          </p:cNvPr>
          <p:cNvSpPr>
            <a:spLocks noGrp="1"/>
          </p:cNvSpPr>
          <p:nvPr>
            <p:ph type="body" sz="quarter" idx="18"/>
          </p:nvPr>
        </p:nvSpPr>
        <p:spPr>
          <a:xfrm>
            <a:off x="5399998" y="982520"/>
            <a:ext cx="6407150" cy="294189"/>
          </a:xfrm>
        </p:spPr>
        <p:txBody>
          <a:bodyPr/>
          <a:lstStyle/>
          <a:p>
            <a:r>
              <a:rPr lang="en-AU">
                <a:latin typeface="+mj-lt"/>
              </a:rPr>
              <a:t>2.1a</a:t>
            </a:r>
          </a:p>
        </p:txBody>
      </p:sp>
      <p:sp>
        <p:nvSpPr>
          <p:cNvPr id="5" name="Text Placeholder 4">
            <a:extLst>
              <a:ext uri="{FF2B5EF4-FFF2-40B4-BE49-F238E27FC236}">
                <a16:creationId xmlns:a16="http://schemas.microsoft.com/office/drawing/2014/main" id="{A4080C22-6C44-5BFC-B50E-439018470E3C}"/>
              </a:ext>
            </a:extLst>
          </p:cNvPr>
          <p:cNvSpPr>
            <a:spLocks noGrp="1"/>
          </p:cNvSpPr>
          <p:nvPr>
            <p:ph type="body" sz="quarter" idx="17"/>
          </p:nvPr>
        </p:nvSpPr>
        <p:spPr>
          <a:xfrm>
            <a:off x="5399998" y="1769524"/>
            <a:ext cx="6407150" cy="3891352"/>
          </a:xfrm>
        </p:spPr>
        <p:txBody>
          <a:bodyPr/>
          <a:lstStyle/>
          <a:p>
            <a:r>
              <a:rPr lang="en-AU" sz="1800">
                <a:latin typeface="+mn-lt"/>
              </a:rPr>
              <a:t>Started by Thomas E.S. Kelly and Taree Sansbury in 2017, Karul Projects is a performing arts company with a focus to increase First Nations’ voices, visibilities and stories locally, nationally and internationally. </a:t>
            </a:r>
          </a:p>
          <a:p>
            <a:r>
              <a:rPr lang="en-AU" sz="1800">
                <a:latin typeface="+mn-lt"/>
              </a:rPr>
              <a:t>Karul is a </a:t>
            </a:r>
            <a:r>
              <a:rPr lang="en-AU" sz="1800" err="1">
                <a:latin typeface="+mn-lt"/>
              </a:rPr>
              <a:t>Yugambeh</a:t>
            </a:r>
            <a:r>
              <a:rPr lang="en-AU" sz="1800">
                <a:latin typeface="+mn-lt"/>
              </a:rPr>
              <a:t> Language word which means ‘Everything’. Named so because Karul will do everything it can to strengthen and empower the cultural knowledge of this land so future generations continue to be proud and learn from Australia’s rich First Nations’ heritage.</a:t>
            </a:r>
          </a:p>
        </p:txBody>
      </p:sp>
      <p:sp>
        <p:nvSpPr>
          <p:cNvPr id="7" name="TextBox 6">
            <a:extLst>
              <a:ext uri="{FF2B5EF4-FFF2-40B4-BE49-F238E27FC236}">
                <a16:creationId xmlns:a16="http://schemas.microsoft.com/office/drawing/2014/main" id="{A6A613C1-83B9-46F9-3D00-C91385C7F904}"/>
              </a:ext>
            </a:extLst>
          </p:cNvPr>
          <p:cNvSpPr txBox="1"/>
          <p:nvPr/>
        </p:nvSpPr>
        <p:spPr>
          <a:xfrm>
            <a:off x="5399998" y="6250262"/>
            <a:ext cx="5294313" cy="445738"/>
          </a:xfrm>
          <a:prstGeom prst="rect">
            <a:avLst/>
          </a:prstGeom>
          <a:noFill/>
        </p:spPr>
        <p:txBody>
          <a:bodyPr wrap="square" lIns="0" tIns="0" rIns="0" bIns="0" rtlCol="0">
            <a:noAutofit/>
          </a:bodyPr>
          <a:lstStyle/>
          <a:p>
            <a:pPr algn="l">
              <a:lnSpc>
                <a:spcPct val="150000"/>
              </a:lnSpc>
            </a:pPr>
            <a:r>
              <a:rPr lang="en-AU" sz="1000"/>
              <a:t>Karul Projects, </a:t>
            </a:r>
            <a:r>
              <a:rPr lang="en-AU" sz="1000">
                <a:hlinkClick r:id="rId3"/>
              </a:rPr>
              <a:t>Who are we</a:t>
            </a:r>
            <a:r>
              <a:rPr lang="en-AU" sz="1000"/>
              <a:t>, Karul Projects website, accessed 20 March 2025.</a:t>
            </a:r>
            <a:br>
              <a:rPr lang="en-AU" sz="1000"/>
            </a:br>
            <a:r>
              <a:rPr lang="en-AU" sz="1000">
                <a:hlinkClick r:id="rId3"/>
              </a:rPr>
              <a:t>Who are Karul Projects</a:t>
            </a:r>
            <a:r>
              <a:rPr lang="en-AU" sz="1000"/>
              <a:t> [image] accessed 28 April 2025.</a:t>
            </a:r>
          </a:p>
        </p:txBody>
      </p:sp>
      <p:sp>
        <p:nvSpPr>
          <p:cNvPr id="4" name="Slide Number Placeholder 3">
            <a:extLst>
              <a:ext uri="{FF2B5EF4-FFF2-40B4-BE49-F238E27FC236}">
                <a16:creationId xmlns:a16="http://schemas.microsoft.com/office/drawing/2014/main" id="{F8FC9C91-2CFA-856B-7948-69B03F65BE39}"/>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9662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6F2544B-06B1-AA58-E874-0538D42BE741}"/>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itle 2">
            <a:extLst>
              <a:ext uri="{FF2B5EF4-FFF2-40B4-BE49-F238E27FC236}">
                <a16:creationId xmlns:a16="http://schemas.microsoft.com/office/drawing/2014/main" id="{1CF845DD-5989-741B-C5CF-220D5C01459E}"/>
              </a:ext>
            </a:extLst>
          </p:cNvPr>
          <p:cNvSpPr>
            <a:spLocks noGrp="1"/>
          </p:cNvSpPr>
          <p:nvPr>
            <p:ph type="title"/>
          </p:nvPr>
        </p:nvSpPr>
        <p:spPr/>
        <p:txBody>
          <a:bodyPr/>
          <a:lstStyle/>
          <a:p>
            <a:r>
              <a:rPr lang="en-AU">
                <a:latin typeface="+mj-lt"/>
                <a:cs typeface="Arial"/>
              </a:rPr>
              <a:t>Thomas E.S. Kelly</a:t>
            </a:r>
          </a:p>
        </p:txBody>
      </p:sp>
      <p:sp>
        <p:nvSpPr>
          <p:cNvPr id="6" name="Text Placeholder 5">
            <a:extLst>
              <a:ext uri="{FF2B5EF4-FFF2-40B4-BE49-F238E27FC236}">
                <a16:creationId xmlns:a16="http://schemas.microsoft.com/office/drawing/2014/main" id="{A7935D04-5A3A-09F9-97EF-5F39353E26E9}"/>
              </a:ext>
            </a:extLst>
          </p:cNvPr>
          <p:cNvSpPr>
            <a:spLocks noGrp="1"/>
          </p:cNvSpPr>
          <p:nvPr>
            <p:ph type="body" sz="quarter" idx="18"/>
          </p:nvPr>
        </p:nvSpPr>
        <p:spPr/>
        <p:txBody>
          <a:bodyPr/>
          <a:lstStyle/>
          <a:p>
            <a:r>
              <a:rPr lang="en-AU">
                <a:latin typeface="+mj-lt"/>
              </a:rPr>
              <a:t>2.1b</a:t>
            </a:r>
          </a:p>
        </p:txBody>
      </p:sp>
      <p:sp>
        <p:nvSpPr>
          <p:cNvPr id="5" name="Text Placeholder 4">
            <a:extLst>
              <a:ext uri="{FF2B5EF4-FFF2-40B4-BE49-F238E27FC236}">
                <a16:creationId xmlns:a16="http://schemas.microsoft.com/office/drawing/2014/main" id="{20FB4A2D-178E-18FA-7A96-7417D643D655}"/>
              </a:ext>
            </a:extLst>
          </p:cNvPr>
          <p:cNvSpPr>
            <a:spLocks noGrp="1"/>
          </p:cNvSpPr>
          <p:nvPr>
            <p:ph type="body" sz="quarter" idx="17"/>
          </p:nvPr>
        </p:nvSpPr>
        <p:spPr/>
        <p:txBody>
          <a:bodyPr vert="horz" lIns="0" tIns="0" rIns="0" bIns="0" rtlCol="0" anchor="t">
            <a:noAutofit/>
          </a:bodyPr>
          <a:lstStyle/>
          <a:p>
            <a:r>
              <a:rPr lang="en-AU">
                <a:latin typeface="+mn-lt"/>
                <a:cs typeface="Arial"/>
              </a:rPr>
              <a:t>Thomas E.S. Kelly is a proud </a:t>
            </a:r>
            <a:r>
              <a:rPr lang="en-AU" err="1">
                <a:latin typeface="+mn-lt"/>
                <a:cs typeface="Arial"/>
              </a:rPr>
              <a:t>Minjungbal-Yugambeh</a:t>
            </a:r>
            <a:r>
              <a:rPr lang="en-AU">
                <a:latin typeface="+mn-lt"/>
                <a:cs typeface="Arial"/>
              </a:rPr>
              <a:t>, Wiradjuri and Ni-Vanuatu man. He studied at NAISDA Dance College and graduated in 2012. Thomas is an award-winning artist who works with multiple art forms, which include choreography, dance, theatre and music composition.</a:t>
            </a:r>
          </a:p>
          <a:p>
            <a:r>
              <a:rPr lang="en-AU">
                <a:latin typeface="+mn-lt"/>
                <a:cs typeface="Arial"/>
              </a:rPr>
              <a:t>Thomas E.S. Kelly is the co-founder and Artistic Director of Karul Projects.</a:t>
            </a:r>
          </a:p>
        </p:txBody>
      </p:sp>
      <p:sp>
        <p:nvSpPr>
          <p:cNvPr id="8" name="TextBox 7">
            <a:extLst>
              <a:ext uri="{FF2B5EF4-FFF2-40B4-BE49-F238E27FC236}">
                <a16:creationId xmlns:a16="http://schemas.microsoft.com/office/drawing/2014/main" id="{D01EE4C0-F653-8947-47E0-35814AE8D958}"/>
              </a:ext>
            </a:extLst>
          </p:cNvPr>
          <p:cNvSpPr txBox="1"/>
          <p:nvPr/>
        </p:nvSpPr>
        <p:spPr>
          <a:xfrm>
            <a:off x="5351137" y="6498001"/>
            <a:ext cx="6291758" cy="198000"/>
          </a:xfrm>
          <a:prstGeom prst="rect">
            <a:avLst/>
          </a:prstGeom>
          <a:noFill/>
        </p:spPr>
        <p:txBody>
          <a:bodyPr wrap="square" lIns="0" tIns="0" rIns="0" bIns="0" rtlCol="0">
            <a:noAutofit/>
          </a:bodyPr>
          <a:lstStyle/>
          <a:p>
            <a:pPr algn="l"/>
            <a:r>
              <a:rPr lang="en-AU" sz="1000">
                <a:hlinkClick r:id="rId3"/>
              </a:rPr>
              <a:t>Thomas E.S. Kelly</a:t>
            </a:r>
            <a:r>
              <a:rPr lang="en-AU" sz="1000"/>
              <a:t> [image] by Shannon Hayes accessed 25/02/2025. </a:t>
            </a:r>
          </a:p>
        </p:txBody>
      </p:sp>
      <p:sp>
        <p:nvSpPr>
          <p:cNvPr id="4" name="Slide Number Placeholder 3">
            <a:extLst>
              <a:ext uri="{FF2B5EF4-FFF2-40B4-BE49-F238E27FC236}">
                <a16:creationId xmlns:a16="http://schemas.microsoft.com/office/drawing/2014/main" id="{25FE4E16-6658-8670-48BA-001B11C633F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95874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A8E02-C2DE-F633-EB47-95C54F01BD37}"/>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1036991-3AF5-B056-DB78-FECDE8E507A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Title 2">
            <a:extLst>
              <a:ext uri="{FF2B5EF4-FFF2-40B4-BE49-F238E27FC236}">
                <a16:creationId xmlns:a16="http://schemas.microsoft.com/office/drawing/2014/main" id="{7413E270-5862-DF2C-B2C6-CC6E9094C47C}"/>
              </a:ext>
            </a:extLst>
          </p:cNvPr>
          <p:cNvSpPr>
            <a:spLocks noGrp="1"/>
          </p:cNvSpPr>
          <p:nvPr>
            <p:ph type="title"/>
          </p:nvPr>
        </p:nvSpPr>
        <p:spPr/>
        <p:txBody>
          <a:bodyPr/>
          <a:lstStyle/>
          <a:p>
            <a:r>
              <a:rPr lang="en-AU">
                <a:latin typeface="+mj-lt"/>
              </a:rPr>
              <a:t>Taree Sansbury</a:t>
            </a:r>
          </a:p>
        </p:txBody>
      </p:sp>
      <p:sp>
        <p:nvSpPr>
          <p:cNvPr id="6" name="Text Placeholder 5">
            <a:extLst>
              <a:ext uri="{FF2B5EF4-FFF2-40B4-BE49-F238E27FC236}">
                <a16:creationId xmlns:a16="http://schemas.microsoft.com/office/drawing/2014/main" id="{1D90714E-00F6-875F-B795-154BA7098456}"/>
              </a:ext>
            </a:extLst>
          </p:cNvPr>
          <p:cNvSpPr>
            <a:spLocks noGrp="1"/>
          </p:cNvSpPr>
          <p:nvPr>
            <p:ph type="body" sz="quarter" idx="18"/>
          </p:nvPr>
        </p:nvSpPr>
        <p:spPr/>
        <p:txBody>
          <a:bodyPr/>
          <a:lstStyle/>
          <a:p>
            <a:r>
              <a:rPr lang="en-AU">
                <a:latin typeface="+mj-lt"/>
              </a:rPr>
              <a:t>2.1c</a:t>
            </a:r>
          </a:p>
        </p:txBody>
      </p:sp>
      <p:sp>
        <p:nvSpPr>
          <p:cNvPr id="5" name="Text Placeholder 4">
            <a:extLst>
              <a:ext uri="{FF2B5EF4-FFF2-40B4-BE49-F238E27FC236}">
                <a16:creationId xmlns:a16="http://schemas.microsoft.com/office/drawing/2014/main" id="{298E222C-132F-C3C6-C2BF-ACA9B9FDB9AA}"/>
              </a:ext>
            </a:extLst>
          </p:cNvPr>
          <p:cNvSpPr>
            <a:spLocks noGrp="1"/>
          </p:cNvSpPr>
          <p:nvPr>
            <p:ph type="body" sz="quarter" idx="17"/>
          </p:nvPr>
        </p:nvSpPr>
        <p:spPr/>
        <p:txBody>
          <a:bodyPr/>
          <a:lstStyle/>
          <a:p>
            <a:r>
              <a:rPr lang="en-AU">
                <a:latin typeface="+mn-lt"/>
              </a:rPr>
              <a:t>Taree Sansbury is a proud Kaurna, </a:t>
            </a:r>
            <a:r>
              <a:rPr lang="en-AU" err="1">
                <a:latin typeface="+mn-lt"/>
              </a:rPr>
              <a:t>Narungga</a:t>
            </a:r>
            <a:r>
              <a:rPr lang="en-AU">
                <a:latin typeface="+mn-lt"/>
              </a:rPr>
              <a:t> and Ngarrindjeri woman, performance artist and emerging choreographer. Taree graduated from NAISDA Dance College in 2013 and premiered her first full length work, </a:t>
            </a:r>
            <a:r>
              <a:rPr lang="en-AU" err="1">
                <a:latin typeface="+mn-lt"/>
              </a:rPr>
              <a:t>mi:wi</a:t>
            </a:r>
            <a:r>
              <a:rPr lang="en-AU">
                <a:latin typeface="+mn-lt"/>
              </a:rPr>
              <a:t> in 2018 which was adapted into a dance film titled Water Woman.</a:t>
            </a:r>
          </a:p>
          <a:p>
            <a:r>
              <a:rPr lang="en-AU">
                <a:latin typeface="+mn-lt"/>
              </a:rPr>
              <a:t>Taree Sansbury is the co-founder and Associate Artistic Director of Karul Projects.</a:t>
            </a:r>
          </a:p>
        </p:txBody>
      </p:sp>
      <p:sp>
        <p:nvSpPr>
          <p:cNvPr id="8" name="TextBox 7">
            <a:extLst>
              <a:ext uri="{FF2B5EF4-FFF2-40B4-BE49-F238E27FC236}">
                <a16:creationId xmlns:a16="http://schemas.microsoft.com/office/drawing/2014/main" id="{26F93585-4FE2-C599-C331-75CD3EA80A1C}"/>
              </a:ext>
            </a:extLst>
          </p:cNvPr>
          <p:cNvSpPr txBox="1"/>
          <p:nvPr/>
        </p:nvSpPr>
        <p:spPr>
          <a:xfrm>
            <a:off x="5351137" y="6498001"/>
            <a:ext cx="6291758" cy="198000"/>
          </a:xfrm>
          <a:prstGeom prst="rect">
            <a:avLst/>
          </a:prstGeom>
          <a:noFill/>
        </p:spPr>
        <p:txBody>
          <a:bodyPr wrap="square" lIns="0" tIns="0" rIns="0" bIns="0" rtlCol="0">
            <a:noAutofit/>
          </a:bodyPr>
          <a:lstStyle/>
          <a:p>
            <a:pPr algn="l"/>
            <a:r>
              <a:rPr lang="en-AU" sz="1000">
                <a:hlinkClick r:id="rId3"/>
              </a:rPr>
              <a:t>Taree Sansbury</a:t>
            </a:r>
            <a:r>
              <a:rPr lang="en-AU" sz="1000"/>
              <a:t> [image] by Kate Holmes accessed 28/04/2025. </a:t>
            </a:r>
          </a:p>
        </p:txBody>
      </p:sp>
      <p:sp>
        <p:nvSpPr>
          <p:cNvPr id="4" name="Slide Number Placeholder 3">
            <a:extLst>
              <a:ext uri="{FF2B5EF4-FFF2-40B4-BE49-F238E27FC236}">
                <a16:creationId xmlns:a16="http://schemas.microsoft.com/office/drawing/2014/main" id="{76BAA88B-7707-07A4-C1AA-660988DAFA6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9715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4CF64-EDE2-8FBF-EF51-EF5D88B2E66E}"/>
              </a:ext>
            </a:extLst>
          </p:cNvPr>
          <p:cNvSpPr>
            <a:spLocks noGrp="1"/>
          </p:cNvSpPr>
          <p:nvPr>
            <p:ph type="title"/>
          </p:nvPr>
        </p:nvSpPr>
        <p:spPr/>
        <p:txBody>
          <a:bodyPr/>
          <a:lstStyle/>
          <a:p>
            <a:r>
              <a:rPr lang="en-AU">
                <a:latin typeface="+mj-lt"/>
              </a:rPr>
              <a:t>The work of Karul Projects</a:t>
            </a:r>
          </a:p>
        </p:txBody>
      </p:sp>
      <p:sp>
        <p:nvSpPr>
          <p:cNvPr id="4" name="Text Placeholder 3">
            <a:extLst>
              <a:ext uri="{FF2B5EF4-FFF2-40B4-BE49-F238E27FC236}">
                <a16:creationId xmlns:a16="http://schemas.microsoft.com/office/drawing/2014/main" id="{6AB2B869-949B-8119-C3A0-1B9482E047E1}"/>
              </a:ext>
            </a:extLst>
          </p:cNvPr>
          <p:cNvSpPr>
            <a:spLocks noGrp="1"/>
          </p:cNvSpPr>
          <p:nvPr>
            <p:ph type="body" sz="quarter" idx="18"/>
          </p:nvPr>
        </p:nvSpPr>
        <p:spPr/>
        <p:txBody>
          <a:bodyPr/>
          <a:lstStyle/>
          <a:p>
            <a:r>
              <a:rPr lang="en-AU">
                <a:latin typeface="+mj-lt"/>
              </a:rPr>
              <a:t>2.1d</a:t>
            </a:r>
          </a:p>
        </p:txBody>
      </p:sp>
      <p:sp>
        <p:nvSpPr>
          <p:cNvPr id="5" name="Text Placeholder 4">
            <a:extLst>
              <a:ext uri="{FF2B5EF4-FFF2-40B4-BE49-F238E27FC236}">
                <a16:creationId xmlns:a16="http://schemas.microsoft.com/office/drawing/2014/main" id="{76B6D577-4E4F-9D84-5174-6CC48ED8D150}"/>
              </a:ext>
            </a:extLst>
          </p:cNvPr>
          <p:cNvSpPr>
            <a:spLocks noGrp="1"/>
          </p:cNvSpPr>
          <p:nvPr>
            <p:ph type="body" sz="quarter" idx="17"/>
          </p:nvPr>
        </p:nvSpPr>
        <p:spPr>
          <a:xfrm>
            <a:off x="468630" y="1567087"/>
            <a:ext cx="11247120" cy="480570"/>
          </a:xfrm>
        </p:spPr>
        <p:txBody>
          <a:bodyPr/>
          <a:lstStyle/>
          <a:p>
            <a:r>
              <a:rPr lang="en-AU">
                <a:latin typeface="+mn-lt"/>
              </a:rPr>
              <a:t>Respond to the following questions in your student resource booklet:</a:t>
            </a:r>
          </a:p>
        </p:txBody>
      </p:sp>
      <p:sp>
        <p:nvSpPr>
          <p:cNvPr id="6" name="Rectangle: Rounded Corners 5">
            <a:extLst>
              <a:ext uri="{FF2B5EF4-FFF2-40B4-BE49-F238E27FC236}">
                <a16:creationId xmlns:a16="http://schemas.microsoft.com/office/drawing/2014/main" id="{53FF9410-A817-EBBB-692A-C44976BE0B1F}"/>
              </a:ext>
              <a:ext uri="{C183D7F6-B498-43B3-948B-1728B52AA6E4}">
                <adec:decorative xmlns:adec="http://schemas.microsoft.com/office/drawing/2017/decorative" val="0"/>
              </a:ext>
            </a:extLst>
          </p:cNvPr>
          <p:cNvSpPr/>
          <p:nvPr/>
        </p:nvSpPr>
        <p:spPr>
          <a:xfrm>
            <a:off x="359999" y="2171559"/>
            <a:ext cx="11483999" cy="3119354"/>
          </a:xfrm>
          <a:prstGeom prst="roundRect">
            <a:avLst>
              <a:gd name="adj" fmla="val 7743"/>
            </a:avLst>
          </a:prstGeom>
          <a:solidFill>
            <a:srgbClr val="FEE7C6"/>
          </a:solidFill>
        </p:spPr>
        <p:style>
          <a:lnRef idx="3">
            <a:schemeClr val="lt1"/>
          </a:lnRef>
          <a:fillRef idx="1">
            <a:schemeClr val="accent4"/>
          </a:fillRef>
          <a:effectRef idx="1">
            <a:schemeClr val="accent4"/>
          </a:effectRef>
          <a:fontRef idx="minor">
            <a:schemeClr val="lt1"/>
          </a:fontRef>
        </p:style>
        <p:txBody>
          <a:bodyPr rtlCol="0" anchor="ctr"/>
          <a:lstStyle/>
          <a:p>
            <a:pPr marL="457200" marR="0" lvl="0" indent="-457200" algn="l" defTabSz="914377" rtl="0" eaLnBrk="1" fontAlgn="auto" latinLnBrk="0" hangingPunct="1">
              <a:lnSpc>
                <a:spcPct val="150000"/>
              </a:lnSpc>
              <a:spcBef>
                <a:spcPts val="0"/>
              </a:spcBef>
              <a:spcAft>
                <a:spcPts val="1200"/>
              </a:spcAft>
              <a:buClrTx/>
              <a:buSzTx/>
              <a:buFont typeface="Arial" panose="020B0604020202020204" pitchFamily="34" charset="0"/>
              <a:buAutoNum type="arabicPeriod"/>
              <a:tabLst/>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On the home page of Karul Projects website, you will find the text ‘Storytelling from first sunrise to last sunset’. What do you think this means about the work this company creates?</a:t>
            </a:r>
          </a:p>
          <a:p>
            <a:pPr marL="457200" marR="0" lvl="0" indent="-457200" algn="l" defTabSz="914377" rtl="0" eaLnBrk="1" fontAlgn="auto" latinLnBrk="0" hangingPunct="1">
              <a:lnSpc>
                <a:spcPct val="150000"/>
              </a:lnSpc>
              <a:spcBef>
                <a:spcPts val="0"/>
              </a:spcBef>
              <a:spcAft>
                <a:spcPts val="1200"/>
              </a:spcAft>
              <a:buClrTx/>
              <a:buSzTx/>
              <a:buFont typeface="Arial" panose="020B0604020202020204" pitchFamily="34" charset="0"/>
              <a:buAutoNum type="arabicPeriod"/>
              <a:tabLst/>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What does ‘Karul’ mean and why have the company used this word in their title?</a:t>
            </a:r>
          </a:p>
          <a:p>
            <a:pPr marL="457200" marR="0" lvl="0" indent="-457200" algn="l" defTabSz="914377" rtl="0" eaLnBrk="1" fontAlgn="auto" latinLnBrk="0" hangingPunct="1">
              <a:lnSpc>
                <a:spcPct val="150000"/>
              </a:lnSpc>
              <a:spcBef>
                <a:spcPts val="0"/>
              </a:spcBef>
              <a:spcAft>
                <a:spcPts val="1200"/>
              </a:spcAft>
              <a:buClrTx/>
              <a:buSzTx/>
              <a:buFont typeface="Arial" panose="020B0604020202020204" pitchFamily="34" charset="0"/>
              <a:buAutoNum type="arabicPeriod"/>
              <a:tabLst/>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Explore and reflect on the focus (goals) of Karul Projects. Discuss with a partner what each of these points could look like in the dance works of Karul Projects</a:t>
            </a:r>
            <a:endParaRPr lang="en-AU" sz="2000"/>
          </a:p>
        </p:txBody>
      </p:sp>
      <p:sp>
        <p:nvSpPr>
          <p:cNvPr id="2" name="Slide Number Placeholder 1">
            <a:extLst>
              <a:ext uri="{FF2B5EF4-FFF2-40B4-BE49-F238E27FC236}">
                <a16:creationId xmlns:a16="http://schemas.microsoft.com/office/drawing/2014/main" id="{C41E1A1A-9C17-1113-578C-706CF6C499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312632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3D93A-3B00-64AE-4308-2234CCE863B0}"/>
              </a:ext>
            </a:extLst>
          </p:cNvPr>
          <p:cNvSpPr>
            <a:spLocks noGrp="1"/>
          </p:cNvSpPr>
          <p:nvPr>
            <p:ph type="title"/>
          </p:nvPr>
        </p:nvSpPr>
        <p:spPr/>
        <p:txBody>
          <a:bodyPr/>
          <a:lstStyle/>
          <a:p>
            <a:r>
              <a:rPr lang="en-AU">
                <a:latin typeface="+mj-lt"/>
              </a:rPr>
              <a:t>How did Karul Projects begin?</a:t>
            </a:r>
          </a:p>
        </p:txBody>
      </p:sp>
      <p:sp>
        <p:nvSpPr>
          <p:cNvPr id="4" name="Text Placeholder 3">
            <a:extLst>
              <a:ext uri="{FF2B5EF4-FFF2-40B4-BE49-F238E27FC236}">
                <a16:creationId xmlns:a16="http://schemas.microsoft.com/office/drawing/2014/main" id="{E569316D-E8AE-88DC-B0B7-1B2BBC3B8532}"/>
              </a:ext>
            </a:extLst>
          </p:cNvPr>
          <p:cNvSpPr>
            <a:spLocks noGrp="1"/>
          </p:cNvSpPr>
          <p:nvPr>
            <p:ph type="body" sz="quarter" idx="18"/>
          </p:nvPr>
        </p:nvSpPr>
        <p:spPr/>
        <p:txBody>
          <a:bodyPr/>
          <a:lstStyle/>
          <a:p>
            <a:r>
              <a:rPr lang="en-AU">
                <a:latin typeface="+mj-lt"/>
              </a:rPr>
              <a:t>2.1e</a:t>
            </a:r>
          </a:p>
        </p:txBody>
      </p:sp>
      <p:pic>
        <p:nvPicPr>
          <p:cNvPr id="10" name="Picture 9">
            <a:extLst>
              <a:ext uri="{FF2B5EF4-FFF2-40B4-BE49-F238E27FC236}">
                <a16:creationId xmlns:a16="http://schemas.microsoft.com/office/drawing/2014/main" id="{1859CCC4-483B-E3FD-2548-FAC541ABF78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752325"/>
            <a:ext cx="7085871" cy="3788441"/>
          </a:xfrm>
          <a:prstGeom prst="rect">
            <a:avLst/>
          </a:prstGeom>
        </p:spPr>
      </p:pic>
      <p:pic>
        <p:nvPicPr>
          <p:cNvPr id="13" name="Picture 2" descr="Play button icon">
            <a:hlinkClick r:id="rId4"/>
            <a:extLst>
              <a:ext uri="{FF2B5EF4-FFF2-40B4-BE49-F238E27FC236}">
                <a16:creationId xmlns:a16="http://schemas.microsoft.com/office/drawing/2014/main" id="{A24380F8-9972-64CE-CB62-4D9C19BAC7BA}"/>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359999" y="4524233"/>
            <a:ext cx="1361325" cy="786544"/>
          </a:xfrm>
          <a:prstGeom prst="rect">
            <a:avLst/>
          </a:prstGeom>
          <a:noFill/>
        </p:spPr>
      </p:pic>
      <p:sp>
        <p:nvSpPr>
          <p:cNvPr id="15" name="TextBox 14">
            <a:extLst>
              <a:ext uri="{FF2B5EF4-FFF2-40B4-BE49-F238E27FC236}">
                <a16:creationId xmlns:a16="http://schemas.microsoft.com/office/drawing/2014/main" id="{4EE26B0D-8434-DB0E-10C6-F21A5D609990}"/>
              </a:ext>
            </a:extLst>
          </p:cNvPr>
          <p:cNvSpPr txBox="1"/>
          <p:nvPr/>
        </p:nvSpPr>
        <p:spPr>
          <a:xfrm>
            <a:off x="5338916" y="5650944"/>
            <a:ext cx="2106954" cy="309864"/>
          </a:xfrm>
          <a:prstGeom prst="rect">
            <a:avLst/>
          </a:prstGeom>
          <a:noFill/>
        </p:spPr>
        <p:txBody>
          <a:bodyPr wrap="square" lIns="0" tIns="0" rIns="0" bIns="0" rtlCol="0">
            <a:noAutofit/>
          </a:bodyPr>
          <a:lstStyle/>
          <a:p>
            <a:pPr algn="r"/>
            <a:r>
              <a:rPr lang="en-AU" sz="1800"/>
              <a:t>Duration 4:53</a:t>
            </a:r>
          </a:p>
        </p:txBody>
      </p:sp>
      <p:sp>
        <p:nvSpPr>
          <p:cNvPr id="6" name="Rectangle: Rounded Corners 5">
            <a:extLst>
              <a:ext uri="{FF2B5EF4-FFF2-40B4-BE49-F238E27FC236}">
                <a16:creationId xmlns:a16="http://schemas.microsoft.com/office/drawing/2014/main" id="{BBB6C3DC-C12E-15B3-99AC-C98F1FDB6020}"/>
              </a:ext>
              <a:ext uri="{C183D7F6-B498-43B3-948B-1728B52AA6E4}">
                <adec:decorative xmlns:adec="http://schemas.microsoft.com/office/drawing/2017/decorative" val="0"/>
              </a:ext>
            </a:extLst>
          </p:cNvPr>
          <p:cNvSpPr/>
          <p:nvPr/>
        </p:nvSpPr>
        <p:spPr>
          <a:xfrm>
            <a:off x="7618845" y="1752325"/>
            <a:ext cx="4225153" cy="3788441"/>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Reflect on Kelly’s personal dance journey. What stands out for you? </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Share your thoughts with a partner.</a:t>
            </a:r>
          </a:p>
        </p:txBody>
      </p:sp>
      <p:sp>
        <p:nvSpPr>
          <p:cNvPr id="2" name="Slide Number Placeholder 1">
            <a:extLst>
              <a:ext uri="{FF2B5EF4-FFF2-40B4-BE49-F238E27FC236}">
                <a16:creationId xmlns:a16="http://schemas.microsoft.com/office/drawing/2014/main" id="{39CFD7EE-1CFE-E635-299F-7641AA1191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66389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547A3CE-BC70-3E98-4231-39D4B98CC272}"/>
              </a:ext>
            </a:extLst>
          </p:cNvPr>
          <p:cNvSpPr>
            <a:spLocks noGrp="1"/>
          </p:cNvSpPr>
          <p:nvPr>
            <p:ph type="title"/>
          </p:nvPr>
        </p:nvSpPr>
        <p:spPr/>
        <p:txBody>
          <a:bodyPr/>
          <a:lstStyle/>
          <a:p>
            <a:r>
              <a:rPr lang="en-US" i="1" dirty="0">
                <a:latin typeface="+mj-lt"/>
              </a:rPr>
              <a:t>SILENCE</a:t>
            </a:r>
            <a:r>
              <a:rPr lang="en-US">
                <a:latin typeface="+mj-lt"/>
              </a:rPr>
              <a:t> trailer</a:t>
            </a:r>
            <a:endParaRPr lang="en-AU">
              <a:latin typeface="+mj-lt"/>
            </a:endParaRPr>
          </a:p>
        </p:txBody>
      </p:sp>
      <p:sp>
        <p:nvSpPr>
          <p:cNvPr id="11" name="Text Placeholder 10">
            <a:extLst>
              <a:ext uri="{FF2B5EF4-FFF2-40B4-BE49-F238E27FC236}">
                <a16:creationId xmlns:a16="http://schemas.microsoft.com/office/drawing/2014/main" id="{7EF44619-BE13-EBD0-E468-8E061022760A}"/>
              </a:ext>
            </a:extLst>
          </p:cNvPr>
          <p:cNvSpPr>
            <a:spLocks noGrp="1"/>
          </p:cNvSpPr>
          <p:nvPr>
            <p:ph type="body" sz="quarter" idx="18"/>
          </p:nvPr>
        </p:nvSpPr>
        <p:spPr/>
        <p:txBody>
          <a:bodyPr/>
          <a:lstStyle/>
          <a:p>
            <a:r>
              <a:rPr lang="en-AU">
                <a:latin typeface="+mj-lt"/>
              </a:rPr>
              <a:t>2.2a</a:t>
            </a:r>
          </a:p>
        </p:txBody>
      </p:sp>
      <p:pic>
        <p:nvPicPr>
          <p:cNvPr id="3" name="Online Media 2" title="SILENCE by Karul Projects">
            <a:hlinkClick r:id="" action="ppaction://media"/>
            <a:extLst>
              <a:ext uri="{FF2B5EF4-FFF2-40B4-BE49-F238E27FC236}">
                <a16:creationId xmlns:a16="http://schemas.microsoft.com/office/drawing/2014/main" id="{11581B94-4BFC-28F8-3D4E-18F7CCEAAB35}"/>
              </a:ext>
            </a:extLst>
          </p:cNvPr>
          <p:cNvPicPr>
            <a:picLocks noRot="1" noChangeAspect="1"/>
          </p:cNvPicPr>
          <p:nvPr>
            <a:videoFile r:link="rId1"/>
          </p:nvPr>
        </p:nvPicPr>
        <p:blipFill>
          <a:blip r:embed="rId4"/>
          <a:stretch>
            <a:fillRect/>
          </a:stretch>
        </p:blipFill>
        <p:spPr>
          <a:xfrm>
            <a:off x="348002" y="1623053"/>
            <a:ext cx="6930116" cy="3904291"/>
          </a:xfrm>
          <a:prstGeom prst="rect">
            <a:avLst/>
          </a:prstGeom>
        </p:spPr>
      </p:pic>
      <p:sp>
        <p:nvSpPr>
          <p:cNvPr id="9" name="TextBox 8">
            <a:extLst>
              <a:ext uri="{FF2B5EF4-FFF2-40B4-BE49-F238E27FC236}">
                <a16:creationId xmlns:a16="http://schemas.microsoft.com/office/drawing/2014/main" id="{5593FA4F-26C2-72F6-39D1-D5B63AE9D27D}"/>
              </a:ext>
            </a:extLst>
          </p:cNvPr>
          <p:cNvSpPr txBox="1"/>
          <p:nvPr/>
        </p:nvSpPr>
        <p:spPr>
          <a:xfrm>
            <a:off x="348002" y="5695480"/>
            <a:ext cx="5079188" cy="162382"/>
          </a:xfrm>
          <a:prstGeom prst="rect">
            <a:avLst/>
          </a:prstGeom>
          <a:noFill/>
        </p:spPr>
        <p:txBody>
          <a:bodyPr wrap="square" lIns="0" tIns="0" rIns="0" bIns="0" rtlCol="0">
            <a:noAutofit/>
          </a:bodyPr>
          <a:lstStyle/>
          <a:p>
            <a:pPr algn="l"/>
            <a:r>
              <a:rPr lang="en-AU" sz="1000" i="1" dirty="0">
                <a:hlinkClick r:id="rId5"/>
              </a:rPr>
              <a:t>Silence</a:t>
            </a:r>
            <a:r>
              <a:rPr lang="en-AU" sz="1000">
                <a:hlinkClick r:id="rId5"/>
              </a:rPr>
              <a:t> trailer by </a:t>
            </a:r>
            <a:r>
              <a:rPr lang="en-AU" sz="1000" dirty="0">
                <a:hlinkClick r:id="rId5"/>
              </a:rPr>
              <a:t>Karul</a:t>
            </a:r>
            <a:r>
              <a:rPr lang="en-AU" sz="1000">
                <a:hlinkClick r:id="rId5"/>
              </a:rPr>
              <a:t> Projects (5:39)</a:t>
            </a:r>
            <a:endParaRPr lang="en-AU" sz="1000"/>
          </a:p>
        </p:txBody>
      </p:sp>
      <p:sp>
        <p:nvSpPr>
          <p:cNvPr id="4" name="Rectangle: Rounded Corners 3">
            <a:extLst>
              <a:ext uri="{FF2B5EF4-FFF2-40B4-BE49-F238E27FC236}">
                <a16:creationId xmlns:a16="http://schemas.microsoft.com/office/drawing/2014/main" id="{0EDE1F1C-0D9A-9625-E5D9-E4B8F9141940}"/>
              </a:ext>
              <a:ext uri="{C183D7F6-B498-43B3-948B-1728B52AA6E4}">
                <adec:decorative xmlns:adec="http://schemas.microsoft.com/office/drawing/2017/decorative" val="0"/>
              </a:ext>
            </a:extLst>
          </p:cNvPr>
          <p:cNvSpPr/>
          <p:nvPr/>
        </p:nvSpPr>
        <p:spPr>
          <a:xfrm>
            <a:off x="7496684" y="782776"/>
            <a:ext cx="4347314" cy="5584844"/>
          </a:xfrm>
          <a:prstGeom prst="roundRect">
            <a:avLst>
              <a:gd name="adj" fmla="val 71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Access the trailer and consider the reflection questions:</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What ideas is Kelly exploring in this work?</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Which images or moments stood out to you?</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What did you notice about the movement and/or theatrical elements?</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Share your thoughts with one of your peers. </a:t>
            </a:r>
          </a:p>
        </p:txBody>
      </p:sp>
      <p:sp>
        <p:nvSpPr>
          <p:cNvPr id="2" name="Slide Number Placeholder 1">
            <a:extLst>
              <a:ext uri="{FF2B5EF4-FFF2-40B4-BE49-F238E27FC236}">
                <a16:creationId xmlns:a16="http://schemas.microsoft.com/office/drawing/2014/main" id="{8292C6AC-2BA5-D208-6F05-EA2C5FDAF7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39581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5C534-6F58-8982-01AF-33D51A6A33AE}"/>
              </a:ext>
            </a:extLst>
          </p:cNvPr>
          <p:cNvSpPr>
            <a:spLocks noGrp="1"/>
          </p:cNvSpPr>
          <p:nvPr>
            <p:ph type="title"/>
          </p:nvPr>
        </p:nvSpPr>
        <p:spPr>
          <a:xfrm>
            <a:off x="354000" y="360000"/>
            <a:ext cx="11484000" cy="545601"/>
          </a:xfrm>
        </p:spPr>
        <p:txBody>
          <a:bodyPr/>
          <a:lstStyle/>
          <a:p>
            <a:r>
              <a:rPr lang="en-AU" i="1" dirty="0">
                <a:latin typeface="+mj-lt"/>
              </a:rPr>
              <a:t>SILENCE</a:t>
            </a:r>
            <a:r>
              <a:rPr lang="en-AU">
                <a:latin typeface="+mj-lt"/>
              </a:rPr>
              <a:t> synopsis (1)</a:t>
            </a:r>
          </a:p>
        </p:txBody>
      </p:sp>
      <p:sp>
        <p:nvSpPr>
          <p:cNvPr id="4" name="Text Placeholder 3">
            <a:extLst>
              <a:ext uri="{FF2B5EF4-FFF2-40B4-BE49-F238E27FC236}">
                <a16:creationId xmlns:a16="http://schemas.microsoft.com/office/drawing/2014/main" id="{85391675-C8B4-ADC2-45D6-D1812AD884CA}"/>
              </a:ext>
            </a:extLst>
          </p:cNvPr>
          <p:cNvSpPr>
            <a:spLocks noGrp="1"/>
          </p:cNvSpPr>
          <p:nvPr>
            <p:ph type="body" sz="quarter" idx="18"/>
          </p:nvPr>
        </p:nvSpPr>
        <p:spPr>
          <a:xfrm>
            <a:off x="354000" y="998996"/>
            <a:ext cx="11483999" cy="310015"/>
          </a:xfrm>
        </p:spPr>
        <p:txBody>
          <a:bodyPr/>
          <a:lstStyle/>
          <a:p>
            <a:r>
              <a:rPr lang="en-AU">
                <a:latin typeface="+mj-lt"/>
              </a:rPr>
              <a:t>2.2b</a:t>
            </a:r>
          </a:p>
        </p:txBody>
      </p:sp>
      <p:sp>
        <p:nvSpPr>
          <p:cNvPr id="5" name="Text Placeholder 4">
            <a:extLst>
              <a:ext uri="{FF2B5EF4-FFF2-40B4-BE49-F238E27FC236}">
                <a16:creationId xmlns:a16="http://schemas.microsoft.com/office/drawing/2014/main" id="{9471D2EB-3506-D269-F97B-2BCA2177B1B4}"/>
              </a:ext>
            </a:extLst>
          </p:cNvPr>
          <p:cNvSpPr>
            <a:spLocks noGrp="1"/>
          </p:cNvSpPr>
          <p:nvPr>
            <p:ph type="body" sz="quarter" idx="17"/>
          </p:nvPr>
        </p:nvSpPr>
        <p:spPr>
          <a:xfrm>
            <a:off x="354000" y="1428294"/>
            <a:ext cx="11484000" cy="4807835"/>
          </a:xfrm>
        </p:spPr>
        <p:txBody>
          <a:bodyPr/>
          <a:lstStyle/>
          <a:p>
            <a:r>
              <a:rPr lang="en-AU">
                <a:latin typeface="+mn-lt"/>
              </a:rPr>
              <a:t>‘</a:t>
            </a:r>
            <a:r>
              <a:rPr lang="en-AU" i="1" dirty="0">
                <a:latin typeface="+mn-lt"/>
              </a:rPr>
              <a:t>SILENCE</a:t>
            </a:r>
            <a:r>
              <a:rPr lang="en-AU">
                <a:latin typeface="+mn-lt"/>
              </a:rPr>
              <a:t> is about the space in between. Conversations not being heard and responses that are muted. A drum beats and bodies thrash through frequencies to uncover what lies in the </a:t>
            </a:r>
            <a:r>
              <a:rPr lang="en-AU" i="1" dirty="0">
                <a:latin typeface="+mn-lt"/>
              </a:rPr>
              <a:t>SILENCE</a:t>
            </a:r>
            <a:r>
              <a:rPr lang="en-AU">
                <a:latin typeface="+mn-lt"/>
              </a:rPr>
              <a:t>. There is </a:t>
            </a:r>
            <a:r>
              <a:rPr lang="en-AU" i="1" dirty="0">
                <a:latin typeface="+mn-lt"/>
              </a:rPr>
              <a:t>SILENCE</a:t>
            </a:r>
            <a:r>
              <a:rPr lang="en-AU">
                <a:latin typeface="+mn-lt"/>
              </a:rPr>
              <a:t> between stars as the emu travels across the night sky, or the dancer’s energy when they hit the cut between rhythms. It’s also the deafening silence under white noise. The same questions echoed through generations.</a:t>
            </a:r>
          </a:p>
          <a:p>
            <a:r>
              <a:rPr lang="en-AU">
                <a:latin typeface="+mn-lt"/>
              </a:rPr>
              <a:t>We’ve marched across Country. We’ve had promises made and broken. We’ve drafted our own Treaty, and still we’re the only sovereign peoples without one.</a:t>
            </a:r>
          </a:p>
          <a:p>
            <a:r>
              <a:rPr lang="en-AU">
                <a:latin typeface="+mn-lt"/>
              </a:rPr>
              <a:t>Choreographed, written and directed by </a:t>
            </a:r>
            <a:r>
              <a:rPr lang="en-AU" err="1">
                <a:latin typeface="+mn-lt"/>
              </a:rPr>
              <a:t>Minjungbal-Yugambeh</a:t>
            </a:r>
            <a:r>
              <a:rPr lang="en-AU">
                <a:latin typeface="+mn-lt"/>
              </a:rPr>
              <a:t>, Wiradjuri and Ni-Vanuatu man Thomas E.S. Kelly, this new dance work pulls it from under the rug and slams it back on the table. Because the conversation about a TREATY will never be silenced.’</a:t>
            </a:r>
          </a:p>
        </p:txBody>
      </p:sp>
      <p:sp>
        <p:nvSpPr>
          <p:cNvPr id="6" name="TextBox 5">
            <a:extLst>
              <a:ext uri="{FF2B5EF4-FFF2-40B4-BE49-F238E27FC236}">
                <a16:creationId xmlns:a16="http://schemas.microsoft.com/office/drawing/2014/main" id="{C26FF7E3-C7CC-DD40-9B85-DA0BE0AC65FD}"/>
              </a:ext>
            </a:extLst>
          </p:cNvPr>
          <p:cNvSpPr txBox="1"/>
          <p:nvPr/>
        </p:nvSpPr>
        <p:spPr>
          <a:xfrm>
            <a:off x="348000" y="6462482"/>
            <a:ext cx="9157393" cy="233518"/>
          </a:xfrm>
          <a:prstGeom prst="rect">
            <a:avLst/>
          </a:prstGeom>
          <a:noFill/>
        </p:spPr>
        <p:txBody>
          <a:bodyPr wrap="square" lIns="0" tIns="0" rIns="0" bIns="0" rtlCol="0">
            <a:noAutofit/>
          </a:bodyPr>
          <a:lstStyle/>
          <a:p>
            <a:r>
              <a:rPr lang="en-AU" sz="1000"/>
              <a:t>Karul Projects, </a:t>
            </a:r>
            <a:r>
              <a:rPr lang="en-AU" sz="1000" i="1" dirty="0">
                <a:hlinkClick r:id="rId3"/>
              </a:rPr>
              <a:t>SILENCE</a:t>
            </a:r>
            <a:r>
              <a:rPr lang="en-AU" sz="1000"/>
              <a:t>, Karul Projects website, accessed 24 July 2025. </a:t>
            </a:r>
          </a:p>
        </p:txBody>
      </p:sp>
      <p:sp>
        <p:nvSpPr>
          <p:cNvPr id="2" name="Slide Number Placeholder 1">
            <a:extLst>
              <a:ext uri="{FF2B5EF4-FFF2-40B4-BE49-F238E27FC236}">
                <a16:creationId xmlns:a16="http://schemas.microsoft.com/office/drawing/2014/main" id="{C0FCD5E1-E6F8-4838-AD7F-EECE445ADE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187252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a:latin typeface="+mj-lt"/>
              </a:rPr>
              <a:t>Learning sequences</a:t>
            </a:r>
          </a:p>
        </p:txBody>
      </p:sp>
      <p:grpSp>
        <p:nvGrpSpPr>
          <p:cNvPr id="19" name="Group 18" descr="1. Appreciating dance in context">
            <a:extLst>
              <a:ext uri="{FF2B5EF4-FFF2-40B4-BE49-F238E27FC236}">
                <a16:creationId xmlns:a16="http://schemas.microsoft.com/office/drawing/2014/main" id="{9DBA17D3-6383-9DA2-BD2D-98E38D6B3631}"/>
              </a:ext>
            </a:extLst>
          </p:cNvPr>
          <p:cNvGrpSpPr/>
          <p:nvPr/>
        </p:nvGrpSpPr>
        <p:grpSpPr>
          <a:xfrm>
            <a:off x="360000" y="1266959"/>
            <a:ext cx="5338671" cy="1005840"/>
            <a:chOff x="360000" y="1266959"/>
            <a:chExt cx="5338671" cy="10058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37781" y="1311182"/>
              <a:ext cx="466089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a:solidFill>
                    <a:schemeClr val="accent1"/>
                  </a:solidFill>
                  <a:latin typeface="+mj-lt"/>
                </a:rPr>
                <a:t>Appreciating dance in context</a:t>
              </a:r>
              <a:endParaRPr lang="en-AU">
                <a:solidFill>
                  <a:schemeClr val="accent1"/>
                </a:solidFill>
                <a:latin typeface="+mj-lt"/>
              </a:endParaRPr>
            </a:p>
          </p:txBody>
        </p:sp>
        <p:sp>
          <p:nvSpPr>
            <p:cNvPr id="8" name="Oval 7">
              <a:hlinkClick r:id="rId3" action="ppaction://hlinksldjump"/>
              <a:extLst>
                <a:ext uri="{FF2B5EF4-FFF2-40B4-BE49-F238E27FC236}">
                  <a16:creationId xmlns:a16="http://schemas.microsoft.com/office/drawing/2014/main" id="{7CD3C21D-BCDF-0FAB-C5C8-A24D1ADC23AB}"/>
                </a:ext>
              </a:extLst>
            </p:cNvPr>
            <p:cNvSpPr/>
            <p:nvPr/>
          </p:nvSpPr>
          <p:spPr>
            <a:xfrm>
              <a:off x="360000" y="1266959"/>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1</a:t>
              </a:r>
              <a:endParaRPr lang="en-AU" sz="3000" b="1">
                <a:solidFill>
                  <a:schemeClr val="bg1"/>
                </a:solidFill>
                <a:latin typeface="+mj-lt"/>
                <a:cs typeface="Arial" panose="020B0604020202020204" pitchFamily="34" charset="0"/>
              </a:endParaRPr>
            </a:p>
          </p:txBody>
        </p:sp>
      </p:grpSp>
      <p:grpSp>
        <p:nvGrpSpPr>
          <p:cNvPr id="23" name="Group 22" descr="2. Step into SILENCE">
            <a:extLst>
              <a:ext uri="{FF2B5EF4-FFF2-40B4-BE49-F238E27FC236}">
                <a16:creationId xmlns:a16="http://schemas.microsoft.com/office/drawing/2014/main" id="{D777FA14-02C2-BC59-9D3E-B071D67E2494}"/>
              </a:ext>
            </a:extLst>
          </p:cNvPr>
          <p:cNvGrpSpPr/>
          <p:nvPr/>
        </p:nvGrpSpPr>
        <p:grpSpPr>
          <a:xfrm>
            <a:off x="359999" y="2362859"/>
            <a:ext cx="5338671" cy="1005840"/>
            <a:chOff x="359999" y="2362859"/>
            <a:chExt cx="5338671" cy="100584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117689" y="2407082"/>
              <a:ext cx="4580981"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dirty="0">
                  <a:solidFill>
                    <a:schemeClr val="accent1"/>
                  </a:solidFill>
                  <a:latin typeface="+mj-lt"/>
                </a:rPr>
                <a:t>Step into </a:t>
              </a:r>
              <a:r>
                <a:rPr lang="en-AU" i="1" dirty="0">
                  <a:solidFill>
                    <a:schemeClr val="accent1"/>
                  </a:solidFill>
                  <a:latin typeface="+mj-lt"/>
                </a:rPr>
                <a:t>SILENCE</a:t>
              </a:r>
            </a:p>
          </p:txBody>
        </p:sp>
        <p:sp>
          <p:nvSpPr>
            <p:cNvPr id="10" name="Oval 9">
              <a:hlinkClick r:id="rId3" action="ppaction://hlinksldjump"/>
              <a:extLst>
                <a:ext uri="{FF2B5EF4-FFF2-40B4-BE49-F238E27FC236}">
                  <a16:creationId xmlns:a16="http://schemas.microsoft.com/office/drawing/2014/main" id="{F07C6269-A950-7C0C-C9E0-A828C47C2034}"/>
                </a:ext>
              </a:extLst>
            </p:cNvPr>
            <p:cNvSpPr/>
            <p:nvPr/>
          </p:nvSpPr>
          <p:spPr>
            <a:xfrm>
              <a:off x="359999" y="2362859"/>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a:t>
              </a:r>
              <a:endParaRPr lang="en-AU" sz="3000" b="1">
                <a:solidFill>
                  <a:schemeClr val="bg1"/>
                </a:solidFill>
                <a:latin typeface="+mj-lt"/>
                <a:cs typeface="Arial" panose="020B0604020202020204" pitchFamily="34" charset="0"/>
              </a:endParaRPr>
            </a:p>
          </p:txBody>
        </p:sp>
      </p:grpSp>
      <p:grpSp>
        <p:nvGrpSpPr>
          <p:cNvPr id="24" name="Group 23" descr="3. Chapter 1 – Lore">
            <a:extLst>
              <a:ext uri="{FF2B5EF4-FFF2-40B4-BE49-F238E27FC236}">
                <a16:creationId xmlns:a16="http://schemas.microsoft.com/office/drawing/2014/main" id="{9988F26A-F6BA-2094-E222-A2AA7015F095}"/>
              </a:ext>
            </a:extLst>
          </p:cNvPr>
          <p:cNvGrpSpPr/>
          <p:nvPr/>
        </p:nvGrpSpPr>
        <p:grpSpPr>
          <a:xfrm>
            <a:off x="360000" y="3458759"/>
            <a:ext cx="5338670" cy="1005840"/>
            <a:chOff x="360000" y="3458759"/>
            <a:chExt cx="5338670" cy="100584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117690" y="3502982"/>
              <a:ext cx="458098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Chapter 1 – ‘Lore’ </a:t>
              </a:r>
              <a:endParaRPr lang="en-AU" dirty="0">
                <a:solidFill>
                  <a:schemeClr val="accent1"/>
                </a:solidFill>
                <a:latin typeface="+mj-lt"/>
              </a:endParaRPr>
            </a:p>
          </p:txBody>
        </p:sp>
        <p:sp>
          <p:nvSpPr>
            <p:cNvPr id="12" name="Oval 11">
              <a:hlinkClick r:id="rId3" action="ppaction://hlinksldjump"/>
              <a:extLst>
                <a:ext uri="{FF2B5EF4-FFF2-40B4-BE49-F238E27FC236}">
                  <a16:creationId xmlns:a16="http://schemas.microsoft.com/office/drawing/2014/main" id="{BF4CE5D3-CF86-83E5-AFB8-E16A6ADF7EB9}"/>
                </a:ext>
              </a:extLst>
            </p:cNvPr>
            <p:cNvSpPr/>
            <p:nvPr/>
          </p:nvSpPr>
          <p:spPr>
            <a:xfrm>
              <a:off x="360000" y="3458759"/>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3</a:t>
              </a:r>
              <a:endParaRPr lang="en-AU" sz="3000" b="1">
                <a:solidFill>
                  <a:schemeClr val="bg1"/>
                </a:solidFill>
                <a:latin typeface="+mj-lt"/>
                <a:cs typeface="Arial" panose="020B0604020202020204" pitchFamily="34" charset="0"/>
              </a:endParaRPr>
            </a:p>
          </p:txBody>
        </p:sp>
      </p:grpSp>
      <p:grpSp>
        <p:nvGrpSpPr>
          <p:cNvPr id="25" name="Group 24" descr="4. Chapter 2 – Treaty">
            <a:extLst>
              <a:ext uri="{FF2B5EF4-FFF2-40B4-BE49-F238E27FC236}">
                <a16:creationId xmlns:a16="http://schemas.microsoft.com/office/drawing/2014/main" id="{D7616999-D9D3-9C12-A6E9-03F24FE8F40E}"/>
              </a:ext>
            </a:extLst>
          </p:cNvPr>
          <p:cNvGrpSpPr/>
          <p:nvPr/>
        </p:nvGrpSpPr>
        <p:grpSpPr>
          <a:xfrm>
            <a:off x="360000" y="4554659"/>
            <a:ext cx="5338670" cy="1005840"/>
            <a:chOff x="360000" y="4554659"/>
            <a:chExt cx="5338670" cy="100584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117690" y="4598882"/>
              <a:ext cx="458098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Chapter 2 – ‘Treaty’ </a:t>
              </a:r>
              <a:endParaRPr lang="en-AU" dirty="0">
                <a:solidFill>
                  <a:schemeClr val="accent1"/>
                </a:solidFill>
                <a:latin typeface="+mj-lt"/>
              </a:endParaRPr>
            </a:p>
          </p:txBody>
        </p:sp>
        <p:sp>
          <p:nvSpPr>
            <p:cNvPr id="14" name="Oval 13">
              <a:hlinkClick r:id="rId3" action="ppaction://hlinksldjump"/>
              <a:extLst>
                <a:ext uri="{FF2B5EF4-FFF2-40B4-BE49-F238E27FC236}">
                  <a16:creationId xmlns:a16="http://schemas.microsoft.com/office/drawing/2014/main" id="{5E3BDA7D-774E-1AFE-D5E4-2D1C3D64D737}"/>
                </a:ext>
              </a:extLst>
            </p:cNvPr>
            <p:cNvSpPr/>
            <p:nvPr/>
          </p:nvSpPr>
          <p:spPr>
            <a:xfrm>
              <a:off x="360000" y="4554659"/>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4</a:t>
              </a:r>
              <a:endParaRPr lang="en-AU" sz="3000" b="1">
                <a:solidFill>
                  <a:schemeClr val="bg1"/>
                </a:solidFill>
                <a:latin typeface="+mj-lt"/>
                <a:cs typeface="Arial" panose="020B0604020202020204" pitchFamily="34" charset="0"/>
              </a:endParaRPr>
            </a:p>
          </p:txBody>
        </p:sp>
      </p:grpSp>
      <p:grpSp>
        <p:nvGrpSpPr>
          <p:cNvPr id="26" name="Group 25" descr="5. Chapter 3 – Always Was">
            <a:extLst>
              <a:ext uri="{FF2B5EF4-FFF2-40B4-BE49-F238E27FC236}">
                <a16:creationId xmlns:a16="http://schemas.microsoft.com/office/drawing/2014/main" id="{54CDD398-9B40-F08B-187E-5BD53A0D6AEE}"/>
              </a:ext>
            </a:extLst>
          </p:cNvPr>
          <p:cNvGrpSpPr/>
          <p:nvPr/>
        </p:nvGrpSpPr>
        <p:grpSpPr>
          <a:xfrm>
            <a:off x="360000" y="5650560"/>
            <a:ext cx="5338670" cy="1005840"/>
            <a:chOff x="360000" y="5650560"/>
            <a:chExt cx="5338670" cy="1005840"/>
          </a:xfrm>
        </p:grpSpPr>
        <p:sp>
          <p:nvSpPr>
            <p:cNvPr id="15" name="Rectangle: Rounded Corners 14">
              <a:extLst>
                <a:ext uri="{FF2B5EF4-FFF2-40B4-BE49-F238E27FC236}">
                  <a16:creationId xmlns:a16="http://schemas.microsoft.com/office/drawing/2014/main" id="{3D239D31-CE36-0492-1240-FC402C7678F3}"/>
                </a:ext>
                <a:ext uri="{C183D7F6-B498-43B3-948B-1728B52AA6E4}">
                  <adec:decorative xmlns:adec="http://schemas.microsoft.com/office/drawing/2017/decorative" val="1"/>
                </a:ext>
              </a:extLst>
            </p:cNvPr>
            <p:cNvSpPr/>
            <p:nvPr/>
          </p:nvSpPr>
          <p:spPr>
            <a:xfrm>
              <a:off x="1117690" y="5694783"/>
              <a:ext cx="4580980"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Chapter 3 – ‘Always Was’</a:t>
              </a:r>
              <a:endParaRPr lang="en-AU" dirty="0">
                <a:solidFill>
                  <a:schemeClr val="accent1"/>
                </a:solidFill>
                <a:latin typeface="+mj-lt"/>
              </a:endParaRPr>
            </a:p>
          </p:txBody>
        </p:sp>
        <p:sp>
          <p:nvSpPr>
            <p:cNvPr id="16" name="Oval 15">
              <a:hlinkClick r:id="rId3" action="ppaction://hlinksldjump"/>
              <a:extLst>
                <a:ext uri="{FF2B5EF4-FFF2-40B4-BE49-F238E27FC236}">
                  <a16:creationId xmlns:a16="http://schemas.microsoft.com/office/drawing/2014/main" id="{4586D2B7-00F3-614C-54F5-BFD4956B3175}"/>
                </a:ext>
              </a:extLst>
            </p:cNvPr>
            <p:cNvSpPr/>
            <p:nvPr/>
          </p:nvSpPr>
          <p:spPr>
            <a:xfrm>
              <a:off x="360000" y="5650560"/>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5</a:t>
              </a:r>
              <a:endParaRPr lang="en-AU" sz="3000" b="1">
                <a:solidFill>
                  <a:schemeClr val="bg1"/>
                </a:solidFill>
                <a:latin typeface="+mj-lt"/>
                <a:cs typeface="Arial" panose="020B0604020202020204" pitchFamily="34" charset="0"/>
              </a:endParaRPr>
            </a:p>
          </p:txBody>
        </p:sp>
      </p:grpSp>
      <p:grpSp>
        <p:nvGrpSpPr>
          <p:cNvPr id="27" name="Group 26" descr="6. Appreciating SILENCE">
            <a:extLst>
              <a:ext uri="{FF2B5EF4-FFF2-40B4-BE49-F238E27FC236}">
                <a16:creationId xmlns:a16="http://schemas.microsoft.com/office/drawing/2014/main" id="{12AA534D-5EFD-AF02-32CE-A0C8C47BF194}"/>
              </a:ext>
            </a:extLst>
          </p:cNvPr>
          <p:cNvGrpSpPr/>
          <p:nvPr/>
        </p:nvGrpSpPr>
        <p:grpSpPr>
          <a:xfrm>
            <a:off x="6095999" y="1266959"/>
            <a:ext cx="5331873" cy="1005840"/>
            <a:chOff x="6095999" y="1266959"/>
            <a:chExt cx="5331873" cy="1005840"/>
          </a:xfrm>
        </p:grpSpPr>
        <p:sp>
          <p:nvSpPr>
            <p:cNvPr id="17" name="Rectangle: Rounded Corners 16">
              <a:extLst>
                <a:ext uri="{FF2B5EF4-FFF2-40B4-BE49-F238E27FC236}">
                  <a16:creationId xmlns:a16="http://schemas.microsoft.com/office/drawing/2014/main" id="{19748DAD-4AFC-E27C-5968-41EA58C96AB6}"/>
                </a:ext>
                <a:ext uri="{C183D7F6-B498-43B3-948B-1728B52AA6E4}">
                  <adec:decorative xmlns:adec="http://schemas.microsoft.com/office/drawing/2017/decorative" val="1"/>
                </a:ext>
              </a:extLst>
            </p:cNvPr>
            <p:cNvSpPr/>
            <p:nvPr/>
          </p:nvSpPr>
          <p:spPr>
            <a:xfrm>
              <a:off x="6852725" y="1310879"/>
              <a:ext cx="4575147"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Appreciating </a:t>
              </a:r>
              <a:r>
                <a:rPr lang="en-US" i="1" dirty="0">
                  <a:solidFill>
                    <a:schemeClr val="accent1"/>
                  </a:solidFill>
                  <a:latin typeface="+mj-lt"/>
                </a:rPr>
                <a:t>SILENCE</a:t>
              </a:r>
              <a:endParaRPr lang="en-AU" i="1" dirty="0">
                <a:solidFill>
                  <a:schemeClr val="accent1"/>
                </a:solidFill>
                <a:latin typeface="+mj-lt"/>
              </a:endParaRPr>
            </a:p>
          </p:txBody>
        </p:sp>
        <p:sp>
          <p:nvSpPr>
            <p:cNvPr id="18" name="Oval 17">
              <a:hlinkClick r:id="rId3" action="ppaction://hlinksldjump"/>
              <a:extLst>
                <a:ext uri="{FF2B5EF4-FFF2-40B4-BE49-F238E27FC236}">
                  <a16:creationId xmlns:a16="http://schemas.microsoft.com/office/drawing/2014/main" id="{AF3C6A53-EEBA-D284-1A97-EF81F80309D8}"/>
                </a:ext>
              </a:extLst>
            </p:cNvPr>
            <p:cNvSpPr/>
            <p:nvPr/>
          </p:nvSpPr>
          <p:spPr>
            <a:xfrm>
              <a:off x="6095999" y="1266959"/>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6</a:t>
              </a:r>
              <a:endParaRPr lang="en-AU" sz="3000" b="1">
                <a:solidFill>
                  <a:schemeClr val="bg1"/>
                </a:solidFill>
                <a:latin typeface="+mj-lt"/>
                <a:cs typeface="Arial" panose="020B0604020202020204" pitchFamily="34" charset="0"/>
              </a:endParaRPr>
            </a:p>
          </p:txBody>
        </p:sp>
      </p:grpSp>
      <p:pic>
        <p:nvPicPr>
          <p:cNvPr id="28" name="Picture 27">
            <a:extLst>
              <a:ext uri="{FF2B5EF4-FFF2-40B4-BE49-F238E27FC236}">
                <a16:creationId xmlns:a16="http://schemas.microsoft.com/office/drawing/2014/main" id="{5CD309DC-035E-56DC-E7EA-1B15B73EA12F}"/>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5989719" y="2362859"/>
            <a:ext cx="5494281" cy="2881993"/>
          </a:xfrm>
          <a:prstGeom prst="roundRect">
            <a:avLst>
              <a:gd name="adj" fmla="val 9396"/>
            </a:avLst>
          </a:prstGeom>
        </p:spPr>
      </p:pic>
      <p:sp>
        <p:nvSpPr>
          <p:cNvPr id="29" name="TextBox 28">
            <a:extLst>
              <a:ext uri="{FF2B5EF4-FFF2-40B4-BE49-F238E27FC236}">
                <a16:creationId xmlns:a16="http://schemas.microsoft.com/office/drawing/2014/main" id="{845BE780-1829-A452-015B-44A94D5C2407}"/>
              </a:ext>
              <a:ext uri="{C183D7F6-B498-43B3-948B-1728B52AA6E4}">
                <adec:decorative xmlns:adec="http://schemas.microsoft.com/office/drawing/2017/decorative" val="1"/>
              </a:ext>
            </a:extLst>
          </p:cNvPr>
          <p:cNvSpPr txBox="1"/>
          <p:nvPr/>
        </p:nvSpPr>
        <p:spPr>
          <a:xfrm>
            <a:off x="9231089" y="5361268"/>
            <a:ext cx="2252911" cy="310015"/>
          </a:xfrm>
          <a:prstGeom prst="rect">
            <a:avLst/>
          </a:prstGeom>
          <a:noFill/>
        </p:spPr>
        <p:txBody>
          <a:bodyPr wrap="square" lIns="0" tIns="0" rIns="0" bIns="0" rtlCol="0">
            <a:noAutofit/>
          </a:bodyPr>
          <a:lstStyle/>
          <a:p>
            <a:pPr algn="r"/>
            <a:r>
              <a:rPr lang="en-AU" sz="1000"/>
              <a:t>Photo by Edify Media (2024)</a:t>
            </a:r>
          </a:p>
        </p:txBody>
      </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7976B-1F0A-2200-BD14-D27DE5F91C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00D2A3-89C3-7C99-AF60-D1AD65154476}"/>
              </a:ext>
            </a:extLst>
          </p:cNvPr>
          <p:cNvSpPr>
            <a:spLocks noGrp="1"/>
          </p:cNvSpPr>
          <p:nvPr>
            <p:ph type="title"/>
          </p:nvPr>
        </p:nvSpPr>
        <p:spPr/>
        <p:txBody>
          <a:bodyPr/>
          <a:lstStyle/>
          <a:p>
            <a:r>
              <a:rPr lang="en-AU" i="1" dirty="0"/>
              <a:t>SILENCE</a:t>
            </a:r>
            <a:r>
              <a:rPr lang="en-AU"/>
              <a:t> synopsis (2)</a:t>
            </a:r>
          </a:p>
        </p:txBody>
      </p:sp>
      <p:sp>
        <p:nvSpPr>
          <p:cNvPr id="4" name="Text Placeholder 3">
            <a:extLst>
              <a:ext uri="{FF2B5EF4-FFF2-40B4-BE49-F238E27FC236}">
                <a16:creationId xmlns:a16="http://schemas.microsoft.com/office/drawing/2014/main" id="{A7D90AB9-6EA2-8197-E552-C124FD1205E9}"/>
              </a:ext>
              <a:ext uri="{C183D7F6-B498-43B3-948B-1728B52AA6E4}">
                <adec:decorative xmlns:adec="http://schemas.microsoft.com/office/drawing/2017/decorative" val="1"/>
              </a:ext>
            </a:extLst>
          </p:cNvPr>
          <p:cNvSpPr>
            <a:spLocks noGrp="1"/>
          </p:cNvSpPr>
          <p:nvPr>
            <p:ph type="body" sz="quarter" idx="18"/>
          </p:nvPr>
        </p:nvSpPr>
        <p:spPr>
          <a:xfrm>
            <a:off x="359999" y="998996"/>
            <a:ext cx="11483999" cy="310015"/>
          </a:xfrm>
        </p:spPr>
        <p:txBody>
          <a:bodyPr/>
          <a:lstStyle/>
          <a:p>
            <a:r>
              <a:rPr lang="en-AU"/>
              <a:t>2.2b</a:t>
            </a:r>
          </a:p>
        </p:txBody>
      </p:sp>
      <p:sp>
        <p:nvSpPr>
          <p:cNvPr id="5" name="Text Placeholder 4">
            <a:extLst>
              <a:ext uri="{FF2B5EF4-FFF2-40B4-BE49-F238E27FC236}">
                <a16:creationId xmlns:a16="http://schemas.microsoft.com/office/drawing/2014/main" id="{FFDDAC67-8E18-05FD-34D5-0A7280E3D7DC}"/>
              </a:ext>
              <a:ext uri="{C183D7F6-B498-43B3-948B-1728B52AA6E4}">
                <adec:decorative xmlns:adec="http://schemas.microsoft.com/office/drawing/2017/decorative" val="1"/>
              </a:ext>
            </a:extLst>
          </p:cNvPr>
          <p:cNvSpPr>
            <a:spLocks noGrp="1"/>
          </p:cNvSpPr>
          <p:nvPr>
            <p:ph type="body" sz="quarter" idx="17"/>
          </p:nvPr>
        </p:nvSpPr>
        <p:spPr>
          <a:xfrm>
            <a:off x="354000" y="1428294"/>
            <a:ext cx="11484000" cy="4807835"/>
          </a:xfrm>
        </p:spPr>
        <p:txBody>
          <a:bodyPr/>
          <a:lstStyle/>
          <a:p>
            <a:r>
              <a:rPr lang="en-AU"/>
              <a:t>‘</a:t>
            </a:r>
            <a:r>
              <a:rPr lang="en-AU" i="1" dirty="0"/>
              <a:t>SILENCE</a:t>
            </a:r>
            <a:r>
              <a:rPr lang="en-AU"/>
              <a:t> is about the space in between. Conversations not being heard and responses that are muted. A drum beats and bodies thrash through frequencies to uncover what lies in the </a:t>
            </a:r>
            <a:r>
              <a:rPr lang="en-AU" i="1" dirty="0"/>
              <a:t>SILENCE</a:t>
            </a:r>
            <a:r>
              <a:rPr lang="en-AU"/>
              <a:t>. There is </a:t>
            </a:r>
            <a:r>
              <a:rPr lang="en-AU" i="1" dirty="0"/>
              <a:t>SILENCE</a:t>
            </a:r>
            <a:r>
              <a:rPr lang="en-AU"/>
              <a:t> between stars as the emu travels across the night sky, or the dancer’s energy when they hit the cut between rhythms. It’s also the deafening silence under white noise. The same questions echoed through generations.</a:t>
            </a:r>
          </a:p>
          <a:p>
            <a:r>
              <a:rPr lang="en-AU"/>
              <a:t>We’ve marched across Country. We’ve had promises made and broken. We’ve drafted our own Treaty, and still we’re the only sovereign peoples without one.</a:t>
            </a:r>
          </a:p>
          <a:p>
            <a:r>
              <a:rPr lang="en-AU"/>
              <a:t>Choreographed, written and directed by </a:t>
            </a:r>
            <a:r>
              <a:rPr lang="en-AU" err="1"/>
              <a:t>Minjungbal-Yugambeh</a:t>
            </a:r>
            <a:r>
              <a:rPr lang="en-AU"/>
              <a:t>, Wiradjuri and Ni-Vanuatu man Thomas E.S. Kelly, this new dance work pulls it from under the rug and slams it back on the table. Because the conversation about a TREATY will never be silenced.’</a:t>
            </a:r>
          </a:p>
        </p:txBody>
      </p:sp>
      <p:sp>
        <p:nvSpPr>
          <p:cNvPr id="6" name="TextBox 5">
            <a:extLst>
              <a:ext uri="{FF2B5EF4-FFF2-40B4-BE49-F238E27FC236}">
                <a16:creationId xmlns:a16="http://schemas.microsoft.com/office/drawing/2014/main" id="{1F9783EF-024C-9327-2345-0D18C8E16F75}"/>
              </a:ext>
              <a:ext uri="{C183D7F6-B498-43B3-948B-1728B52AA6E4}">
                <adec:decorative xmlns:adec="http://schemas.microsoft.com/office/drawing/2017/decorative" val="1"/>
              </a:ext>
            </a:extLst>
          </p:cNvPr>
          <p:cNvSpPr txBox="1"/>
          <p:nvPr/>
        </p:nvSpPr>
        <p:spPr>
          <a:xfrm>
            <a:off x="348000" y="6462482"/>
            <a:ext cx="9157393" cy="287036"/>
          </a:xfrm>
          <a:prstGeom prst="rect">
            <a:avLst/>
          </a:prstGeom>
          <a:noFill/>
        </p:spPr>
        <p:txBody>
          <a:bodyPr wrap="square" lIns="0" tIns="0" rIns="0" bIns="0" rtlCol="0">
            <a:noAutofit/>
          </a:bodyPr>
          <a:lstStyle/>
          <a:p>
            <a:r>
              <a:rPr lang="en-AU" sz="1200"/>
              <a:t>Karul Projects, </a:t>
            </a:r>
            <a:r>
              <a:rPr lang="en-AU" sz="1200" i="1" dirty="0">
                <a:hlinkClick r:id="rId3"/>
              </a:rPr>
              <a:t>SILENCE</a:t>
            </a:r>
            <a:r>
              <a:rPr lang="en-AU" sz="1200"/>
              <a:t>, Karul Projects website, accessed 24 July 2025. </a:t>
            </a:r>
          </a:p>
        </p:txBody>
      </p:sp>
      <p:sp>
        <p:nvSpPr>
          <p:cNvPr id="7" name="Rectangle: Rounded Corners 6">
            <a:extLst>
              <a:ext uri="{FF2B5EF4-FFF2-40B4-BE49-F238E27FC236}">
                <a16:creationId xmlns:a16="http://schemas.microsoft.com/office/drawing/2014/main" id="{4F8C1A69-0C57-3E50-73EC-5CFE407EDB3E}"/>
              </a:ext>
            </a:extLst>
          </p:cNvPr>
          <p:cNvSpPr/>
          <p:nvPr/>
        </p:nvSpPr>
        <p:spPr>
          <a:xfrm>
            <a:off x="1367645" y="2304863"/>
            <a:ext cx="9903279" cy="2408464"/>
          </a:xfrm>
          <a:prstGeom prst="roundRect">
            <a:avLst/>
          </a:prstGeom>
          <a:solidFill>
            <a:srgbClr val="FDDBA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Discussion and highlighting activity:</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Discuss with a partner what new information you have learnt from this synopsis.</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latin typeface="Arial" panose="020B0604020202020204"/>
                <a:ea typeface="+mn-ea"/>
                <a:cs typeface="+mn-cs"/>
              </a:rPr>
              <a:t>Highlight some words that stand out to you about the ideas and potential movement to be seen in this work.</a:t>
            </a:r>
          </a:p>
        </p:txBody>
      </p:sp>
      <p:sp>
        <p:nvSpPr>
          <p:cNvPr id="2" name="Slide Number Placeholder 1">
            <a:extLst>
              <a:ext uri="{FF2B5EF4-FFF2-40B4-BE49-F238E27FC236}">
                <a16:creationId xmlns:a16="http://schemas.microsoft.com/office/drawing/2014/main" id="{8366B44B-1138-A224-B30F-3C5E5B76A5C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32070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65C9C8-9F1A-CB5B-D427-B5FEBA84D8B5}"/>
              </a:ext>
            </a:extLst>
          </p:cNvPr>
          <p:cNvSpPr>
            <a:spLocks noGrp="1"/>
          </p:cNvSpPr>
          <p:nvPr>
            <p:ph type="title"/>
          </p:nvPr>
        </p:nvSpPr>
        <p:spPr>
          <a:xfrm>
            <a:off x="360000" y="360000"/>
            <a:ext cx="3661087" cy="545601"/>
          </a:xfrm>
        </p:spPr>
        <p:txBody>
          <a:bodyPr/>
          <a:lstStyle/>
          <a:p>
            <a:r>
              <a:rPr lang="en-AU">
                <a:latin typeface="+mj-lt"/>
              </a:rPr>
              <a:t>What is a Treaty?</a:t>
            </a:r>
          </a:p>
        </p:txBody>
      </p:sp>
      <p:sp>
        <p:nvSpPr>
          <p:cNvPr id="4" name="Text Placeholder 3">
            <a:extLst>
              <a:ext uri="{FF2B5EF4-FFF2-40B4-BE49-F238E27FC236}">
                <a16:creationId xmlns:a16="http://schemas.microsoft.com/office/drawing/2014/main" id="{1F4F2F73-4473-1D5F-35DA-DFFF0F687652}"/>
              </a:ext>
            </a:extLst>
          </p:cNvPr>
          <p:cNvSpPr>
            <a:spLocks noGrp="1"/>
          </p:cNvSpPr>
          <p:nvPr>
            <p:ph type="body" sz="quarter" idx="18"/>
          </p:nvPr>
        </p:nvSpPr>
        <p:spPr>
          <a:xfrm>
            <a:off x="359999" y="982520"/>
            <a:ext cx="3661087" cy="310015"/>
          </a:xfrm>
        </p:spPr>
        <p:txBody>
          <a:bodyPr/>
          <a:lstStyle/>
          <a:p>
            <a:r>
              <a:rPr lang="en-AU">
                <a:latin typeface="+mj-lt"/>
              </a:rPr>
              <a:t>2.3a</a:t>
            </a:r>
          </a:p>
        </p:txBody>
      </p:sp>
      <p:pic>
        <p:nvPicPr>
          <p:cNvPr id="13" name="Picture 12" descr="A graphic of a document being signed by a pen.">
            <a:extLst>
              <a:ext uri="{FF2B5EF4-FFF2-40B4-BE49-F238E27FC236}">
                <a16:creationId xmlns:a16="http://schemas.microsoft.com/office/drawing/2014/main" id="{260C182D-7F9B-A860-8FB0-09C1D5E8CB2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92530" y="394470"/>
            <a:ext cx="908325" cy="882055"/>
          </a:xfrm>
          <a:prstGeom prst="rect">
            <a:avLst/>
          </a:prstGeom>
        </p:spPr>
      </p:pic>
      <p:sp>
        <p:nvSpPr>
          <p:cNvPr id="10" name="Rectangle: Rounded Corners 9">
            <a:extLst>
              <a:ext uri="{FF2B5EF4-FFF2-40B4-BE49-F238E27FC236}">
                <a16:creationId xmlns:a16="http://schemas.microsoft.com/office/drawing/2014/main" id="{C2E9891D-BCE9-DD4B-BBA2-3D4DFC03D3B1}"/>
              </a:ext>
              <a:ext uri="{C183D7F6-B498-43B3-948B-1728B52AA6E4}">
                <adec:decorative xmlns:adec="http://schemas.microsoft.com/office/drawing/2017/decorative" val="0"/>
              </a:ext>
            </a:extLst>
          </p:cNvPr>
          <p:cNvSpPr/>
          <p:nvPr/>
        </p:nvSpPr>
        <p:spPr>
          <a:xfrm>
            <a:off x="5000856" y="431941"/>
            <a:ext cx="6831144" cy="807113"/>
          </a:xfrm>
          <a:prstGeom prst="roundRect">
            <a:avLst/>
          </a:prstGeom>
          <a:solidFill>
            <a:srgbClr val="FEE7C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14000"/>
              </a:lnSpc>
              <a:spcAft>
                <a:spcPts val="1200"/>
              </a:spcAft>
            </a:pPr>
            <a:r>
              <a:rPr lang="en-AU" sz="1800">
                <a:solidFill>
                  <a:srgbClr val="22272B"/>
                </a:solidFill>
              </a:rPr>
              <a:t>Consider how the work </a:t>
            </a:r>
            <a:r>
              <a:rPr lang="en-AU" sz="1800" i="1" dirty="0">
                <a:solidFill>
                  <a:srgbClr val="22272B"/>
                </a:solidFill>
              </a:rPr>
              <a:t>SILENCE</a:t>
            </a:r>
            <a:r>
              <a:rPr lang="en-AU" sz="1800">
                <a:solidFill>
                  <a:srgbClr val="22272B"/>
                </a:solidFill>
              </a:rPr>
              <a:t> advocates for the conversation about a Treaty in Australia to continue and why.</a:t>
            </a:r>
          </a:p>
        </p:txBody>
      </p:sp>
      <p:sp>
        <p:nvSpPr>
          <p:cNvPr id="6" name="Rectangle: Rounded Corners 5">
            <a:extLst>
              <a:ext uri="{FF2B5EF4-FFF2-40B4-BE49-F238E27FC236}">
                <a16:creationId xmlns:a16="http://schemas.microsoft.com/office/drawing/2014/main" id="{2810F25C-92E5-266C-D0DE-CC4CF78BF561}"/>
              </a:ext>
              <a:ext uri="{C183D7F6-B498-43B3-948B-1728B52AA6E4}">
                <adec:decorative xmlns:adec="http://schemas.microsoft.com/office/drawing/2017/decorative" val="0"/>
              </a:ext>
            </a:extLst>
          </p:cNvPr>
          <p:cNvSpPr/>
          <p:nvPr/>
        </p:nvSpPr>
        <p:spPr>
          <a:xfrm>
            <a:off x="359999" y="1511251"/>
            <a:ext cx="11476728" cy="4954689"/>
          </a:xfrm>
          <a:prstGeom prst="roundRect">
            <a:avLst>
              <a:gd name="adj" fmla="val 5847"/>
            </a:avLst>
          </a:prstGeom>
          <a:solidFill>
            <a:srgbClr val="EBF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Arial"/>
              </a:rPr>
              <a:t>A Treaty is a formal, legally binding agreement between a government and Indigenous Peoples.</a:t>
            </a:r>
          </a:p>
          <a:p>
            <a:pPr marL="342900" marR="0" lvl="0"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Arial"/>
              </a:rPr>
              <a:t>It sets out ongoing rights, responsibilities, and benefits for everyone involved.</a:t>
            </a:r>
          </a:p>
          <a:p>
            <a:pPr marL="342900" marR="0" lvl="0"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Arial"/>
              </a:rPr>
              <a:t>Treaties create a framework for how both parties relate to each other, with specific rules that can vary from one Treaty to another.</a:t>
            </a:r>
          </a:p>
          <a:p>
            <a:pPr marL="342900" marR="0" lvl="0"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Arial"/>
              </a:rPr>
              <a:t>Treaties often explore issues such as land rights, cultural recognition, self-determination, and access to resources and services.</a:t>
            </a:r>
          </a:p>
          <a:p>
            <a:pPr marL="342900" marR="0" lvl="0"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Arial"/>
              </a:rPr>
              <a:t>Unlike countries such as Canada, New Zealand, and the United States, Australia is the only Commonwealth country that has never has a Treaty with its Aboriginal and Torres Strait Islander Peoples.</a:t>
            </a:r>
          </a:p>
          <a:p>
            <a:pPr marL="342900" marR="0" lvl="0" indent="-34290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Arial"/>
              </a:rPr>
              <a:t>Treaties are important because they recognise Indigenous Peoples’ rights and sovereignty, to help build respectful relationships between Indigenous Peoples and governments, based on justice and understanding.</a:t>
            </a:r>
          </a:p>
        </p:txBody>
      </p:sp>
      <p:sp>
        <p:nvSpPr>
          <p:cNvPr id="2" name="Slide Number Placeholder 1">
            <a:extLst>
              <a:ext uri="{FF2B5EF4-FFF2-40B4-BE49-F238E27FC236}">
                <a16:creationId xmlns:a16="http://schemas.microsoft.com/office/drawing/2014/main" id="{81DD0C3C-ADB5-B4DC-E005-5983B5743B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429205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69E37C-3553-73DA-8B36-20A11EC91E77}"/>
              </a:ext>
            </a:extLst>
          </p:cNvPr>
          <p:cNvSpPr>
            <a:spLocks noGrp="1"/>
          </p:cNvSpPr>
          <p:nvPr>
            <p:ph type="title"/>
          </p:nvPr>
        </p:nvSpPr>
        <p:spPr/>
        <p:txBody>
          <a:bodyPr/>
          <a:lstStyle/>
          <a:p>
            <a:r>
              <a:rPr lang="en-AU">
                <a:latin typeface="+mj-lt"/>
              </a:rPr>
              <a:t>Karul Projects </a:t>
            </a:r>
            <a:r>
              <a:rPr lang="en-AU" i="1" dirty="0">
                <a:latin typeface="+mj-lt"/>
              </a:rPr>
              <a:t>Treaty</a:t>
            </a:r>
          </a:p>
        </p:txBody>
      </p:sp>
      <p:sp>
        <p:nvSpPr>
          <p:cNvPr id="7" name="Text Placeholder 6">
            <a:extLst>
              <a:ext uri="{FF2B5EF4-FFF2-40B4-BE49-F238E27FC236}">
                <a16:creationId xmlns:a16="http://schemas.microsoft.com/office/drawing/2014/main" id="{1A6C97EF-CA89-C8E4-C58D-945BCB92FCE4}"/>
              </a:ext>
            </a:extLst>
          </p:cNvPr>
          <p:cNvSpPr>
            <a:spLocks noGrp="1"/>
          </p:cNvSpPr>
          <p:nvPr>
            <p:ph type="body" sz="quarter" idx="18"/>
          </p:nvPr>
        </p:nvSpPr>
        <p:spPr/>
        <p:txBody>
          <a:bodyPr/>
          <a:lstStyle/>
          <a:p>
            <a:r>
              <a:rPr lang="en-AU">
                <a:latin typeface="+mj-lt"/>
              </a:rPr>
              <a:t>2.3b</a:t>
            </a:r>
          </a:p>
        </p:txBody>
      </p:sp>
      <p:sp>
        <p:nvSpPr>
          <p:cNvPr id="6" name="Text Placeholder 5">
            <a:extLst>
              <a:ext uri="{FF2B5EF4-FFF2-40B4-BE49-F238E27FC236}">
                <a16:creationId xmlns:a16="http://schemas.microsoft.com/office/drawing/2014/main" id="{E401704D-688F-8740-F620-222B0E6F8D81}"/>
              </a:ext>
            </a:extLst>
          </p:cNvPr>
          <p:cNvSpPr>
            <a:spLocks noGrp="1"/>
          </p:cNvSpPr>
          <p:nvPr>
            <p:ph type="body" sz="quarter" idx="17"/>
          </p:nvPr>
        </p:nvSpPr>
        <p:spPr>
          <a:xfrm>
            <a:off x="360000" y="1567086"/>
            <a:ext cx="6291758" cy="4807835"/>
          </a:xfrm>
        </p:spPr>
        <p:txBody>
          <a:bodyPr/>
          <a:lstStyle/>
          <a:p>
            <a:r>
              <a:rPr lang="en-AU">
                <a:latin typeface="+mn-lt"/>
              </a:rPr>
              <a:t>Instructions:</a:t>
            </a:r>
          </a:p>
          <a:p>
            <a:pPr marL="342900" indent="-342900">
              <a:buFont typeface="Arial" panose="020B0604020202020204" pitchFamily="34" charset="0"/>
              <a:buChar char="•"/>
            </a:pPr>
            <a:r>
              <a:rPr lang="en-AU">
                <a:latin typeface="+mn-lt"/>
              </a:rPr>
              <a:t>Read Karul Projects </a:t>
            </a:r>
            <a:r>
              <a:rPr lang="en-AU" i="1" dirty="0">
                <a:latin typeface="+mn-lt"/>
              </a:rPr>
              <a:t>Treaty</a:t>
            </a:r>
            <a:r>
              <a:rPr lang="en-AU">
                <a:latin typeface="+mn-lt"/>
              </a:rPr>
              <a:t>.</a:t>
            </a:r>
          </a:p>
          <a:p>
            <a:pPr marL="342900" indent="-342900">
              <a:buFont typeface="Arial" panose="020B0604020202020204" pitchFamily="34" charset="0"/>
              <a:buChar char="•"/>
            </a:pPr>
            <a:r>
              <a:rPr lang="en-AU">
                <a:latin typeface="+mn-lt"/>
              </a:rPr>
              <a:t>Reflect on the ideas presented in the document.</a:t>
            </a:r>
          </a:p>
          <a:p>
            <a:pPr marL="342900" indent="-342900">
              <a:buFont typeface="Arial" panose="020B0604020202020204" pitchFamily="34" charset="0"/>
              <a:buChar char="•"/>
            </a:pPr>
            <a:r>
              <a:rPr lang="en-AU">
                <a:latin typeface="+mn-lt"/>
              </a:rPr>
              <a:t>Consider this </a:t>
            </a:r>
            <a:r>
              <a:rPr lang="en-AU" i="1" dirty="0">
                <a:latin typeface="+mn-lt"/>
              </a:rPr>
              <a:t>Treaty</a:t>
            </a:r>
            <a:r>
              <a:rPr lang="en-AU">
                <a:latin typeface="+mn-lt"/>
              </a:rPr>
              <a:t> when you are watching the work </a:t>
            </a:r>
            <a:r>
              <a:rPr lang="en-AU" i="1" dirty="0">
                <a:latin typeface="+mn-lt"/>
              </a:rPr>
              <a:t>SILENCE</a:t>
            </a:r>
            <a:r>
              <a:rPr lang="en-AU">
                <a:latin typeface="+mn-lt"/>
              </a:rPr>
              <a:t>, especially in Chapter 2: Treaty.</a:t>
            </a:r>
          </a:p>
        </p:txBody>
      </p:sp>
      <p:pic>
        <p:nvPicPr>
          <p:cNvPr id="8" name="Picture 7" descr="An image of Karul Projects Treaty.">
            <a:extLst>
              <a:ext uri="{FF2B5EF4-FFF2-40B4-BE49-F238E27FC236}">
                <a16:creationId xmlns:a16="http://schemas.microsoft.com/office/drawing/2014/main" id="{0E55469F-EC81-09B4-D8EC-001928F8B9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2060" y="162000"/>
            <a:ext cx="4293979" cy="6212921"/>
          </a:xfrm>
          <a:prstGeom prst="rect">
            <a:avLst/>
          </a:prstGeom>
        </p:spPr>
      </p:pic>
      <p:sp>
        <p:nvSpPr>
          <p:cNvPr id="3" name="TextBox 2">
            <a:extLst>
              <a:ext uri="{FF2B5EF4-FFF2-40B4-BE49-F238E27FC236}">
                <a16:creationId xmlns:a16="http://schemas.microsoft.com/office/drawing/2014/main" id="{FF808B64-86D1-46C0-F62B-5A96411A84AE}"/>
              </a:ext>
            </a:extLst>
          </p:cNvPr>
          <p:cNvSpPr txBox="1"/>
          <p:nvPr/>
        </p:nvSpPr>
        <p:spPr>
          <a:xfrm>
            <a:off x="359998" y="6523991"/>
            <a:ext cx="6243647" cy="202095"/>
          </a:xfrm>
          <a:prstGeom prst="rect">
            <a:avLst/>
          </a:prstGeom>
          <a:noFill/>
        </p:spPr>
        <p:txBody>
          <a:bodyPr wrap="square" lIns="0" tIns="0" rIns="0" bIns="0" rtlCol="0">
            <a:noAutofit/>
          </a:bodyPr>
          <a:lstStyle/>
          <a:p>
            <a:pPr algn="l"/>
            <a:r>
              <a:rPr lang="en-AU" sz="1000"/>
              <a:t>Karul Projects Treaty [image] shared with permission from Thomas E.S. Kelly. </a:t>
            </a:r>
          </a:p>
        </p:txBody>
      </p:sp>
      <p:sp>
        <p:nvSpPr>
          <p:cNvPr id="2" name="Slide Number Placeholder 1">
            <a:extLst>
              <a:ext uri="{FF2B5EF4-FFF2-40B4-BE49-F238E27FC236}">
                <a16:creationId xmlns:a16="http://schemas.microsoft.com/office/drawing/2014/main" id="{634DE88A-F578-0638-6752-36B33D8EF8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382075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50DE28AC-3EB0-EEE7-F651-273FEA608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389A5-9F37-9A5C-D398-56A682492C6A}"/>
              </a:ext>
            </a:extLst>
          </p:cNvPr>
          <p:cNvSpPr>
            <a:spLocks noGrp="1"/>
          </p:cNvSpPr>
          <p:nvPr>
            <p:ph type="title"/>
          </p:nvPr>
        </p:nvSpPr>
        <p:spPr/>
        <p:txBody>
          <a:bodyPr/>
          <a:lstStyle/>
          <a:p>
            <a:r>
              <a:rPr lang="en-AU" sz="3200">
                <a:latin typeface="+mj-lt"/>
                <a:sym typeface="Montserrat SemiBold"/>
              </a:rPr>
              <a:t>The s</a:t>
            </a:r>
            <a:r>
              <a:rPr lang="en-AU" sz="3200">
                <a:latin typeface="+mj-lt"/>
                <a:cs typeface="Arial" panose="020B0604020202020204" pitchFamily="34" charset="0"/>
                <a:sym typeface="Montserrat SemiBold"/>
              </a:rPr>
              <a:t>tructure of </a:t>
            </a:r>
            <a:r>
              <a:rPr lang="en-AU" sz="3200" i="1" dirty="0">
                <a:latin typeface="+mj-lt"/>
                <a:cs typeface="Arial" panose="020B0604020202020204" pitchFamily="34" charset="0"/>
                <a:sym typeface="Montserrat SemiBold"/>
              </a:rPr>
              <a:t>SILENCE</a:t>
            </a:r>
            <a:r>
              <a:rPr lang="en-AU" sz="3200">
                <a:latin typeface="+mj-lt"/>
                <a:cs typeface="Arial" panose="020B0604020202020204" pitchFamily="34" charset="0"/>
                <a:sym typeface="Montserrat SemiBold"/>
              </a:rPr>
              <a:t> (1)</a:t>
            </a:r>
            <a:endParaRPr lang="en-AU" sz="3200">
              <a:latin typeface="+mj-lt"/>
            </a:endParaRPr>
          </a:p>
        </p:txBody>
      </p:sp>
      <p:sp>
        <p:nvSpPr>
          <p:cNvPr id="15" name="Text Placeholder 14">
            <a:extLst>
              <a:ext uri="{FF2B5EF4-FFF2-40B4-BE49-F238E27FC236}">
                <a16:creationId xmlns:a16="http://schemas.microsoft.com/office/drawing/2014/main" id="{434D7E5A-38A5-748A-065C-CE032C2C7DD0}"/>
              </a:ext>
            </a:extLst>
          </p:cNvPr>
          <p:cNvSpPr>
            <a:spLocks noGrp="1"/>
          </p:cNvSpPr>
          <p:nvPr>
            <p:ph type="body" sz="quarter" idx="18"/>
          </p:nvPr>
        </p:nvSpPr>
        <p:spPr>
          <a:xfrm>
            <a:off x="360000" y="923202"/>
            <a:ext cx="817798" cy="400110"/>
          </a:xfrm>
        </p:spPr>
        <p:txBody>
          <a:bodyPr anchor="ctr"/>
          <a:lstStyle/>
          <a:p>
            <a:pPr>
              <a:lnSpc>
                <a:spcPct val="100000"/>
              </a:lnSpc>
            </a:pPr>
            <a:r>
              <a:rPr lang="en-AU">
                <a:latin typeface="+mj-lt"/>
              </a:rPr>
              <a:t>2.4a</a:t>
            </a:r>
          </a:p>
        </p:txBody>
      </p:sp>
      <p:sp>
        <p:nvSpPr>
          <p:cNvPr id="17" name="TextBox 16">
            <a:extLst>
              <a:ext uri="{FF2B5EF4-FFF2-40B4-BE49-F238E27FC236}">
                <a16:creationId xmlns:a16="http://schemas.microsoft.com/office/drawing/2014/main" id="{3F3F7742-265C-F266-5946-2EC7ADA15C14}"/>
              </a:ext>
            </a:extLst>
          </p:cNvPr>
          <p:cNvSpPr txBox="1"/>
          <p:nvPr/>
        </p:nvSpPr>
        <p:spPr>
          <a:xfrm>
            <a:off x="1177798" y="923202"/>
            <a:ext cx="4918202" cy="400110"/>
          </a:xfrm>
          <a:prstGeom prst="rect">
            <a:avLst/>
          </a:prstGeom>
          <a:noFill/>
        </p:spPr>
        <p:txBody>
          <a:bodyPr wrap="square" anchor="ctr">
            <a:spAutoFit/>
          </a:bodyPr>
          <a:lstStyle/>
          <a:p>
            <a:r>
              <a:rPr lang="en-AU" sz="2000"/>
              <a:t>The work is structured into 3 chapters: </a:t>
            </a:r>
          </a:p>
        </p:txBody>
      </p:sp>
      <p:sp>
        <p:nvSpPr>
          <p:cNvPr id="6" name="Freeform: Shape 5">
            <a:extLst>
              <a:ext uri="{FF2B5EF4-FFF2-40B4-BE49-F238E27FC236}">
                <a16:creationId xmlns:a16="http://schemas.microsoft.com/office/drawing/2014/main" id="{4F9348D0-560D-C447-6E60-5BA945BCC303}"/>
              </a:ext>
            </a:extLst>
          </p:cNvPr>
          <p:cNvSpPr/>
          <p:nvPr/>
        </p:nvSpPr>
        <p:spPr>
          <a:xfrm>
            <a:off x="360000" y="1485481"/>
            <a:ext cx="3888506" cy="653113"/>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latin typeface="+mj-lt"/>
              </a:rPr>
              <a:t>‘</a:t>
            </a:r>
            <a:r>
              <a:rPr lang="en-US" sz="1800" b="1">
                <a:latin typeface="+mj-lt"/>
              </a:rPr>
              <a:t>Lore</a:t>
            </a:r>
            <a:r>
              <a:rPr lang="en-US" sz="1800" b="1" dirty="0">
                <a:latin typeface="+mj-lt"/>
              </a:rPr>
              <a:t>’</a:t>
            </a:r>
            <a:endParaRPr lang="en-AU" sz="1800" b="1">
              <a:latin typeface="+mj-lt"/>
            </a:endParaRPr>
          </a:p>
        </p:txBody>
      </p:sp>
      <p:sp>
        <p:nvSpPr>
          <p:cNvPr id="3" name="Freeform: Shape 2">
            <a:extLst>
              <a:ext uri="{FF2B5EF4-FFF2-40B4-BE49-F238E27FC236}">
                <a16:creationId xmlns:a16="http://schemas.microsoft.com/office/drawing/2014/main" id="{4AB9DE8D-DB66-0E24-0CC2-CD5FA0188C04}"/>
              </a:ext>
              <a:ext uri="{C183D7F6-B498-43B3-948B-1728B52AA6E4}">
                <adec:decorative xmlns:adec="http://schemas.microsoft.com/office/drawing/2017/decorative" val="0"/>
              </a:ext>
            </a:extLst>
          </p:cNvPr>
          <p:cNvSpPr/>
          <p:nvPr/>
        </p:nvSpPr>
        <p:spPr>
          <a:xfrm>
            <a:off x="360000" y="2131144"/>
            <a:ext cx="3888506" cy="4234783"/>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bg1">
              <a:lumMod val="95000"/>
            </a:schemeClr>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45700" anchor="t" anchorCtr="0">
            <a:noAutofit/>
          </a:body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22272B"/>
                </a:solidFill>
                <a:effectLst/>
                <a:uLnTx/>
                <a:uFillTx/>
                <a:ea typeface="+mn-ea"/>
                <a:cs typeface="+mn-cs"/>
              </a:rPr>
              <a:t>'Setting up who we are as First Nations People, our connection to Country, our responsibility to Country.' </a:t>
            </a:r>
          </a:p>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 Thomas E.S. Kelly</a:t>
            </a:r>
          </a:p>
        </p:txBody>
      </p:sp>
      <p:pic>
        <p:nvPicPr>
          <p:cNvPr id="19" name="Picture 18">
            <a:extLst>
              <a:ext uri="{FF2B5EF4-FFF2-40B4-BE49-F238E27FC236}">
                <a16:creationId xmlns:a16="http://schemas.microsoft.com/office/drawing/2014/main" id="{00717548-9FC5-A89C-E26B-B5836CEC9E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77798" y="4403048"/>
            <a:ext cx="2252911" cy="1716702"/>
          </a:xfrm>
          <a:prstGeom prst="rect">
            <a:avLst/>
          </a:prstGeom>
        </p:spPr>
      </p:pic>
      <p:sp>
        <p:nvSpPr>
          <p:cNvPr id="8" name="Freeform: Shape 7">
            <a:extLst>
              <a:ext uri="{FF2B5EF4-FFF2-40B4-BE49-F238E27FC236}">
                <a16:creationId xmlns:a16="http://schemas.microsoft.com/office/drawing/2014/main" id="{10391221-AD51-3CC2-4318-C4E114A024FC}"/>
              </a:ext>
            </a:extLst>
          </p:cNvPr>
          <p:cNvSpPr/>
          <p:nvPr/>
        </p:nvSpPr>
        <p:spPr>
          <a:xfrm>
            <a:off x="4439968" y="1478032"/>
            <a:ext cx="3606284" cy="653113"/>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solidFill>
                  <a:schemeClr val="tx1"/>
                </a:solidFill>
                <a:latin typeface="+mj-lt"/>
              </a:rPr>
              <a:t>‘</a:t>
            </a:r>
            <a:r>
              <a:rPr lang="en-US" sz="1800" b="1">
                <a:solidFill>
                  <a:schemeClr val="tx1"/>
                </a:solidFill>
                <a:latin typeface="+mj-lt"/>
              </a:rPr>
              <a:t>Treaty</a:t>
            </a:r>
            <a:r>
              <a:rPr lang="en-US" sz="1800" b="1" dirty="0">
                <a:solidFill>
                  <a:schemeClr val="tx1"/>
                </a:solidFill>
                <a:latin typeface="+mj-lt"/>
              </a:rPr>
              <a:t>’</a:t>
            </a:r>
            <a:endParaRPr lang="en-AU" sz="1800" b="1">
              <a:solidFill>
                <a:schemeClr val="tx1"/>
              </a:solidFill>
              <a:latin typeface="+mj-lt"/>
            </a:endParaRPr>
          </a:p>
        </p:txBody>
      </p:sp>
      <p:sp>
        <p:nvSpPr>
          <p:cNvPr id="7" name="Freeform: Shape 6">
            <a:extLst>
              <a:ext uri="{FF2B5EF4-FFF2-40B4-BE49-F238E27FC236}">
                <a16:creationId xmlns:a16="http://schemas.microsoft.com/office/drawing/2014/main" id="{299F24B3-91A8-0469-24E2-0C0D828EBD36}"/>
              </a:ext>
              <a:ext uri="{C183D7F6-B498-43B3-948B-1728B52AA6E4}">
                <adec:decorative xmlns:adec="http://schemas.microsoft.com/office/drawing/2017/decorative" val="0"/>
              </a:ext>
            </a:extLst>
          </p:cNvPr>
          <p:cNvSpPr/>
          <p:nvPr/>
        </p:nvSpPr>
        <p:spPr>
          <a:xfrm>
            <a:off x="4439968" y="2116247"/>
            <a:ext cx="3606284" cy="4253022"/>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rgbClr val="FEFDDA"/>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45700" anchor="t" anchorCtr="0">
            <a:noAutofit/>
          </a:body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'The show is not just about treaty; it is a treaty. The principles of Karul Projects Treaty inform the sections in this chapter.' </a:t>
            </a:r>
          </a:p>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 Thomas E.S. Kelly</a:t>
            </a:r>
          </a:p>
        </p:txBody>
      </p:sp>
      <p:pic>
        <p:nvPicPr>
          <p:cNvPr id="21" name="Picture 20">
            <a:extLst>
              <a:ext uri="{FF2B5EF4-FFF2-40B4-BE49-F238E27FC236}">
                <a16:creationId xmlns:a16="http://schemas.microsoft.com/office/drawing/2014/main" id="{31A4298B-DCE9-E688-53AF-2F9E6F1491C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89693" y="4415055"/>
            <a:ext cx="1906835" cy="1692688"/>
          </a:xfrm>
          <a:prstGeom prst="rect">
            <a:avLst/>
          </a:prstGeom>
        </p:spPr>
      </p:pic>
      <p:sp>
        <p:nvSpPr>
          <p:cNvPr id="10" name="Freeform: Shape 9">
            <a:extLst>
              <a:ext uri="{FF2B5EF4-FFF2-40B4-BE49-F238E27FC236}">
                <a16:creationId xmlns:a16="http://schemas.microsoft.com/office/drawing/2014/main" id="{73CF0116-4B5B-EE23-EB75-3CD4B51C34EF}"/>
              </a:ext>
            </a:extLst>
          </p:cNvPr>
          <p:cNvSpPr/>
          <p:nvPr/>
        </p:nvSpPr>
        <p:spPr>
          <a:xfrm>
            <a:off x="8237715" y="1485481"/>
            <a:ext cx="3606284" cy="653113"/>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latin typeface="+mj-lt"/>
              </a:rPr>
              <a:t>‘</a:t>
            </a:r>
            <a:r>
              <a:rPr lang="en-US" sz="1800" b="1">
                <a:latin typeface="+mj-lt"/>
              </a:rPr>
              <a:t>Always Was</a:t>
            </a:r>
            <a:r>
              <a:rPr lang="en-US" sz="1800" b="1" dirty="0">
                <a:latin typeface="+mj-lt"/>
              </a:rPr>
              <a:t>’</a:t>
            </a:r>
            <a:endParaRPr lang="en-AU" sz="1800" b="1">
              <a:latin typeface="+mj-lt"/>
            </a:endParaRPr>
          </a:p>
        </p:txBody>
      </p:sp>
      <p:sp>
        <p:nvSpPr>
          <p:cNvPr id="9" name="Freeform: Shape 8">
            <a:extLst>
              <a:ext uri="{FF2B5EF4-FFF2-40B4-BE49-F238E27FC236}">
                <a16:creationId xmlns:a16="http://schemas.microsoft.com/office/drawing/2014/main" id="{8A1F8414-7D90-8696-D8FA-8C7788EE6668}"/>
              </a:ext>
              <a:ext uri="{C183D7F6-B498-43B3-948B-1728B52AA6E4}">
                <adec:decorative xmlns:adec="http://schemas.microsoft.com/office/drawing/2017/decorative" val="0"/>
              </a:ext>
            </a:extLst>
          </p:cNvPr>
          <p:cNvSpPr/>
          <p:nvPr/>
        </p:nvSpPr>
        <p:spPr>
          <a:xfrm>
            <a:off x="8237717" y="2138593"/>
            <a:ext cx="3606283" cy="4253021"/>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accent6"/>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45700" anchor="t" anchorCtr="0">
            <a:noAutofit/>
          </a:body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'ALWAYS WAS, ALWAYS WILL BE... No matter what happens with the Treaty conversation, we will keep fighting for our voices to be heard.' </a:t>
            </a:r>
          </a:p>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 Thomas E.S. Kelly</a:t>
            </a:r>
          </a:p>
        </p:txBody>
      </p:sp>
      <p:pic>
        <p:nvPicPr>
          <p:cNvPr id="23" name="Picture 22">
            <a:extLst>
              <a:ext uri="{FF2B5EF4-FFF2-40B4-BE49-F238E27FC236}">
                <a16:creationId xmlns:a16="http://schemas.microsoft.com/office/drawing/2014/main" id="{C74816AA-8B27-2192-3236-229040A69E4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66906" y="4412098"/>
            <a:ext cx="2547904" cy="1698602"/>
          </a:xfrm>
          <a:prstGeom prst="rect">
            <a:avLst/>
          </a:prstGeom>
        </p:spPr>
      </p:pic>
      <p:sp>
        <p:nvSpPr>
          <p:cNvPr id="25" name="TextBox 24">
            <a:extLst>
              <a:ext uri="{FF2B5EF4-FFF2-40B4-BE49-F238E27FC236}">
                <a16:creationId xmlns:a16="http://schemas.microsoft.com/office/drawing/2014/main" id="{B4208BB1-04F2-5211-449F-2B26FC6E755D}"/>
              </a:ext>
              <a:ext uri="{C183D7F6-B498-43B3-948B-1728B52AA6E4}">
                <adec:decorative xmlns:adec="http://schemas.microsoft.com/office/drawing/2017/decorative" val="1"/>
              </a:ext>
            </a:extLst>
          </p:cNvPr>
          <p:cNvSpPr txBox="1"/>
          <p:nvPr/>
        </p:nvSpPr>
        <p:spPr>
          <a:xfrm>
            <a:off x="360000" y="6516000"/>
            <a:ext cx="2252911" cy="180000"/>
          </a:xfrm>
          <a:prstGeom prst="rect">
            <a:avLst/>
          </a:prstGeom>
          <a:noFill/>
        </p:spPr>
        <p:txBody>
          <a:bodyPr wrap="square" lIns="0" tIns="0" rIns="0" bIns="0" rtlCol="0">
            <a:noAutofit/>
          </a:bodyPr>
          <a:lstStyle/>
          <a:p>
            <a:pPr algn="l"/>
            <a:r>
              <a:rPr lang="en-AU" sz="1000"/>
              <a:t>Photos by Edify Media (2024)</a:t>
            </a:r>
          </a:p>
        </p:txBody>
      </p:sp>
      <p:sp>
        <p:nvSpPr>
          <p:cNvPr id="14" name="Slide Number Placeholder 13">
            <a:extLst>
              <a:ext uri="{FF2B5EF4-FFF2-40B4-BE49-F238E27FC236}">
                <a16:creationId xmlns:a16="http://schemas.microsoft.com/office/drawing/2014/main" id="{A5410EFF-5581-42F9-A1DA-0BB14EF914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288226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BC750A1F-4AB0-5925-5613-7BA843DDA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DCA84-7D4C-B322-216C-9369F753E25E}"/>
              </a:ext>
            </a:extLst>
          </p:cNvPr>
          <p:cNvSpPr>
            <a:spLocks noGrp="1"/>
          </p:cNvSpPr>
          <p:nvPr>
            <p:ph type="title"/>
          </p:nvPr>
        </p:nvSpPr>
        <p:spPr/>
        <p:txBody>
          <a:bodyPr/>
          <a:lstStyle/>
          <a:p>
            <a:r>
              <a:rPr lang="en-AU" sz="3200">
                <a:latin typeface="+mj-lt"/>
                <a:sym typeface="Montserrat SemiBold"/>
              </a:rPr>
              <a:t>The s</a:t>
            </a:r>
            <a:r>
              <a:rPr lang="en-AU" sz="3200">
                <a:latin typeface="+mj-lt"/>
                <a:cs typeface="Arial" panose="020B0604020202020204" pitchFamily="34" charset="0"/>
                <a:sym typeface="Montserrat SemiBold"/>
              </a:rPr>
              <a:t>tructure of </a:t>
            </a:r>
            <a:r>
              <a:rPr lang="en-AU" sz="3200" i="1" dirty="0">
                <a:latin typeface="+mj-lt"/>
                <a:cs typeface="Arial" panose="020B0604020202020204" pitchFamily="34" charset="0"/>
                <a:sym typeface="Montserrat SemiBold"/>
              </a:rPr>
              <a:t>SILENCE</a:t>
            </a:r>
            <a:r>
              <a:rPr lang="en-AU" sz="3200">
                <a:latin typeface="+mj-lt"/>
                <a:cs typeface="Arial" panose="020B0604020202020204" pitchFamily="34" charset="0"/>
                <a:sym typeface="Montserrat SemiBold"/>
              </a:rPr>
              <a:t> (2)</a:t>
            </a:r>
            <a:endParaRPr lang="en-AU" sz="3200">
              <a:latin typeface="+mj-lt"/>
            </a:endParaRPr>
          </a:p>
        </p:txBody>
      </p:sp>
      <p:sp>
        <p:nvSpPr>
          <p:cNvPr id="12" name="Text Placeholder 11">
            <a:extLst>
              <a:ext uri="{FF2B5EF4-FFF2-40B4-BE49-F238E27FC236}">
                <a16:creationId xmlns:a16="http://schemas.microsoft.com/office/drawing/2014/main" id="{6BA16EFA-E265-C9AD-76F4-F0064AA73836}"/>
              </a:ext>
            </a:extLst>
          </p:cNvPr>
          <p:cNvSpPr>
            <a:spLocks noGrp="1"/>
          </p:cNvSpPr>
          <p:nvPr>
            <p:ph type="body" sz="quarter" idx="18"/>
          </p:nvPr>
        </p:nvSpPr>
        <p:spPr>
          <a:xfrm>
            <a:off x="360000" y="982520"/>
            <a:ext cx="11484000" cy="310015"/>
          </a:xfrm>
        </p:spPr>
        <p:txBody>
          <a:bodyPr/>
          <a:lstStyle/>
          <a:p>
            <a:pPr>
              <a:lnSpc>
                <a:spcPct val="100000"/>
              </a:lnSpc>
            </a:pPr>
            <a:r>
              <a:rPr lang="en-AU" sz="1800">
                <a:latin typeface="+mj-lt"/>
              </a:rPr>
              <a:t>2.4b</a:t>
            </a:r>
          </a:p>
        </p:txBody>
      </p:sp>
      <p:sp>
        <p:nvSpPr>
          <p:cNvPr id="16" name="TextBox 15">
            <a:extLst>
              <a:ext uri="{FF2B5EF4-FFF2-40B4-BE49-F238E27FC236}">
                <a16:creationId xmlns:a16="http://schemas.microsoft.com/office/drawing/2014/main" id="{2E779282-DEEC-06BB-DAD8-8B2FE988A711}"/>
              </a:ext>
            </a:extLst>
          </p:cNvPr>
          <p:cNvSpPr txBox="1"/>
          <p:nvPr/>
        </p:nvSpPr>
        <p:spPr>
          <a:xfrm>
            <a:off x="928578" y="980613"/>
            <a:ext cx="11789229" cy="369332"/>
          </a:xfrm>
          <a:prstGeom prst="rect">
            <a:avLst/>
          </a:prstGeom>
          <a:noFill/>
        </p:spPr>
        <p:txBody>
          <a:bodyPr wrap="square">
            <a:spAutoFit/>
          </a:bodyPr>
          <a:lstStyle/>
          <a:p>
            <a:r>
              <a:rPr lang="en-AU" sz="1800"/>
              <a:t>There are several scenes within each chapter.</a:t>
            </a:r>
          </a:p>
        </p:txBody>
      </p:sp>
      <p:sp>
        <p:nvSpPr>
          <p:cNvPr id="6" name="Freeform: Shape 5">
            <a:extLst>
              <a:ext uri="{FF2B5EF4-FFF2-40B4-BE49-F238E27FC236}">
                <a16:creationId xmlns:a16="http://schemas.microsoft.com/office/drawing/2014/main" id="{BF125D4C-E575-CBF1-48B8-0840ECE7F6E8}"/>
              </a:ext>
            </a:extLst>
          </p:cNvPr>
          <p:cNvSpPr/>
          <p:nvPr/>
        </p:nvSpPr>
        <p:spPr>
          <a:xfrm>
            <a:off x="360000" y="1547743"/>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latin typeface="+mj-lt"/>
              </a:rPr>
              <a:t>‘</a:t>
            </a:r>
            <a:r>
              <a:rPr lang="en-US" sz="1800" b="1">
                <a:latin typeface="+mj-lt"/>
              </a:rPr>
              <a:t>Lore</a:t>
            </a:r>
            <a:r>
              <a:rPr lang="en-US" sz="1800" b="1" dirty="0">
                <a:latin typeface="+mj-lt"/>
              </a:rPr>
              <a:t>’</a:t>
            </a:r>
            <a:endParaRPr lang="en-AU" sz="1800" b="1">
              <a:latin typeface="+mj-lt"/>
            </a:endParaRPr>
          </a:p>
        </p:txBody>
      </p:sp>
      <p:sp>
        <p:nvSpPr>
          <p:cNvPr id="3" name="Freeform: Shape 2">
            <a:extLst>
              <a:ext uri="{FF2B5EF4-FFF2-40B4-BE49-F238E27FC236}">
                <a16:creationId xmlns:a16="http://schemas.microsoft.com/office/drawing/2014/main" id="{E189C0EA-4387-4CC0-273F-53C5A31275A3}"/>
              </a:ext>
              <a:ext uri="{C183D7F6-B498-43B3-948B-1728B52AA6E4}">
                <adec:decorative xmlns:adec="http://schemas.microsoft.com/office/drawing/2017/decorative" val="0"/>
              </a:ext>
            </a:extLst>
          </p:cNvPr>
          <p:cNvSpPr/>
          <p:nvPr/>
        </p:nvSpPr>
        <p:spPr>
          <a:xfrm>
            <a:off x="360000" y="2145873"/>
            <a:ext cx="3453976" cy="4550127"/>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bg1">
              <a:lumMod val="95000"/>
            </a:schemeClr>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Street</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Uncle Bunyip</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Heartbeat</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Grandmothers 1</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Lore / Welcome from the Storyteller</a:t>
            </a:r>
          </a:p>
        </p:txBody>
      </p:sp>
      <p:sp>
        <p:nvSpPr>
          <p:cNvPr id="8" name="Freeform: Shape 7">
            <a:extLst>
              <a:ext uri="{FF2B5EF4-FFF2-40B4-BE49-F238E27FC236}">
                <a16:creationId xmlns:a16="http://schemas.microsoft.com/office/drawing/2014/main" id="{0B968F18-0CC5-6514-5229-FFB8B891AB16}"/>
              </a:ext>
            </a:extLst>
          </p:cNvPr>
          <p:cNvSpPr/>
          <p:nvPr/>
        </p:nvSpPr>
        <p:spPr>
          <a:xfrm>
            <a:off x="4335863" y="1547743"/>
            <a:ext cx="3203292"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solidFill>
                  <a:schemeClr val="tx1"/>
                </a:solidFill>
                <a:latin typeface="+mj-lt"/>
              </a:rPr>
              <a:t>‘</a:t>
            </a:r>
            <a:r>
              <a:rPr lang="en-US" sz="1800" b="1">
                <a:solidFill>
                  <a:schemeClr val="tx1"/>
                </a:solidFill>
                <a:latin typeface="+mj-lt"/>
              </a:rPr>
              <a:t>Treaty</a:t>
            </a:r>
            <a:r>
              <a:rPr lang="en-US" sz="1800" b="1" dirty="0">
                <a:solidFill>
                  <a:schemeClr val="tx1"/>
                </a:solidFill>
                <a:latin typeface="+mj-lt"/>
              </a:rPr>
              <a:t>’</a:t>
            </a:r>
            <a:endParaRPr lang="en-AU" sz="1800" b="1">
              <a:solidFill>
                <a:schemeClr val="tx1"/>
              </a:solidFill>
              <a:latin typeface="+mj-lt"/>
            </a:endParaRPr>
          </a:p>
        </p:txBody>
      </p:sp>
      <p:sp>
        <p:nvSpPr>
          <p:cNvPr id="7" name="Freeform: Shape 6">
            <a:extLst>
              <a:ext uri="{FF2B5EF4-FFF2-40B4-BE49-F238E27FC236}">
                <a16:creationId xmlns:a16="http://schemas.microsoft.com/office/drawing/2014/main" id="{ABF49B21-6BF9-A14C-9066-69BEC348A818}"/>
              </a:ext>
              <a:ext uri="{C183D7F6-B498-43B3-948B-1728B52AA6E4}">
                <adec:decorative xmlns:adec="http://schemas.microsoft.com/office/drawing/2017/decorative" val="0"/>
              </a:ext>
            </a:extLst>
          </p:cNvPr>
          <p:cNvSpPr/>
          <p:nvPr/>
        </p:nvSpPr>
        <p:spPr>
          <a:xfrm>
            <a:off x="4335863" y="2139051"/>
            <a:ext cx="3203292" cy="4557424"/>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rgbClr val="FEFDDA"/>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Nanny Jane</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Emu 1</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Constitution / White Noise</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Grandmothers 2</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Power</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Emu 2</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Nature</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Nicky</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Grandmothers 3</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Emu 3</a:t>
            </a:r>
          </a:p>
        </p:txBody>
      </p:sp>
      <p:sp>
        <p:nvSpPr>
          <p:cNvPr id="10" name="Freeform: Shape 9">
            <a:extLst>
              <a:ext uri="{FF2B5EF4-FFF2-40B4-BE49-F238E27FC236}">
                <a16:creationId xmlns:a16="http://schemas.microsoft.com/office/drawing/2014/main" id="{82BA5588-C459-83DE-104A-8D2209127119}"/>
              </a:ext>
            </a:extLst>
          </p:cNvPr>
          <p:cNvSpPr/>
          <p:nvPr/>
        </p:nvSpPr>
        <p:spPr>
          <a:xfrm>
            <a:off x="8061043" y="1547743"/>
            <a:ext cx="3203292"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latin typeface="+mj-lt"/>
              </a:rPr>
              <a:t>‘</a:t>
            </a:r>
            <a:r>
              <a:rPr lang="en-US" sz="1800" b="1">
                <a:latin typeface="+mj-lt"/>
              </a:rPr>
              <a:t>Always Was</a:t>
            </a:r>
            <a:r>
              <a:rPr lang="en-US" sz="1800" b="1" dirty="0">
                <a:latin typeface="+mj-lt"/>
              </a:rPr>
              <a:t>’</a:t>
            </a:r>
            <a:endParaRPr lang="en-AU" sz="1800" b="1">
              <a:latin typeface="+mj-lt"/>
            </a:endParaRPr>
          </a:p>
        </p:txBody>
      </p:sp>
      <p:sp>
        <p:nvSpPr>
          <p:cNvPr id="9" name="Freeform: Shape 8">
            <a:extLst>
              <a:ext uri="{FF2B5EF4-FFF2-40B4-BE49-F238E27FC236}">
                <a16:creationId xmlns:a16="http://schemas.microsoft.com/office/drawing/2014/main" id="{1E00234B-035D-A249-8F7D-F06834B905C0}"/>
              </a:ext>
              <a:ext uri="{C183D7F6-B498-43B3-948B-1728B52AA6E4}">
                <adec:decorative xmlns:adec="http://schemas.microsoft.com/office/drawing/2017/decorative" val="0"/>
              </a:ext>
            </a:extLst>
          </p:cNvPr>
          <p:cNvSpPr/>
          <p:nvPr/>
        </p:nvSpPr>
        <p:spPr>
          <a:xfrm>
            <a:off x="8061045" y="2139051"/>
            <a:ext cx="3203291" cy="4556949"/>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accent6"/>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Songline</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Grandmothers 4</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Protest</a:t>
            </a:r>
          </a:p>
        </p:txBody>
      </p:sp>
      <p:sp>
        <p:nvSpPr>
          <p:cNvPr id="14" name="Slide Number Placeholder 13">
            <a:extLst>
              <a:ext uri="{FF2B5EF4-FFF2-40B4-BE49-F238E27FC236}">
                <a16:creationId xmlns:a16="http://schemas.microsoft.com/office/drawing/2014/main" id="{7E76558B-D3D5-25B7-6266-2A052CC03D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400236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E1890-C199-CDDB-D7EE-54DA64E97F49}"/>
              </a:ext>
            </a:extLst>
          </p:cNvPr>
          <p:cNvSpPr>
            <a:spLocks noGrp="1"/>
          </p:cNvSpPr>
          <p:nvPr>
            <p:ph type="title"/>
          </p:nvPr>
        </p:nvSpPr>
        <p:spPr/>
        <p:txBody>
          <a:bodyPr/>
          <a:lstStyle/>
          <a:p>
            <a:r>
              <a:rPr lang="en-AU">
                <a:latin typeface="+mj-lt"/>
              </a:rPr>
              <a:t>The choreographer’s intent</a:t>
            </a:r>
          </a:p>
        </p:txBody>
      </p:sp>
      <p:sp>
        <p:nvSpPr>
          <p:cNvPr id="4" name="Text Placeholder 3">
            <a:extLst>
              <a:ext uri="{FF2B5EF4-FFF2-40B4-BE49-F238E27FC236}">
                <a16:creationId xmlns:a16="http://schemas.microsoft.com/office/drawing/2014/main" id="{B7B2531D-0C17-7118-1FF2-FE3EDFE11893}"/>
              </a:ext>
            </a:extLst>
          </p:cNvPr>
          <p:cNvSpPr>
            <a:spLocks noGrp="1"/>
          </p:cNvSpPr>
          <p:nvPr>
            <p:ph type="body" sz="quarter" idx="18"/>
          </p:nvPr>
        </p:nvSpPr>
        <p:spPr/>
        <p:txBody>
          <a:bodyPr/>
          <a:lstStyle/>
          <a:p>
            <a:r>
              <a:rPr lang="en-AU">
                <a:latin typeface="+mj-lt"/>
              </a:rPr>
              <a:t>2.5a</a:t>
            </a:r>
          </a:p>
        </p:txBody>
      </p:sp>
      <p:sp>
        <p:nvSpPr>
          <p:cNvPr id="6" name="Rectangle: Rounded Corners 5">
            <a:extLst>
              <a:ext uri="{FF2B5EF4-FFF2-40B4-BE49-F238E27FC236}">
                <a16:creationId xmlns:a16="http://schemas.microsoft.com/office/drawing/2014/main" id="{E0CCAFFB-B850-EE2D-F23E-FBD26B847363}"/>
              </a:ext>
              <a:ext uri="{C183D7F6-B498-43B3-948B-1728B52AA6E4}">
                <adec:decorative xmlns:adec="http://schemas.microsoft.com/office/drawing/2017/decorative" val="0"/>
              </a:ext>
            </a:extLst>
          </p:cNvPr>
          <p:cNvSpPr/>
          <p:nvPr/>
        </p:nvSpPr>
        <p:spPr>
          <a:xfrm>
            <a:off x="443346" y="1643667"/>
            <a:ext cx="5724478" cy="1362000"/>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a:ln>
                  <a:noFill/>
                </a:ln>
                <a:solidFill>
                  <a:srgbClr val="22272B"/>
                </a:solidFill>
                <a:effectLst/>
                <a:uLnTx/>
                <a:uFillTx/>
                <a:ea typeface="+mn-ea"/>
                <a:cs typeface="Arial"/>
              </a:rPr>
              <a:t>Engage with the video of Thomas E.S. Kelly explaining why he wanted to create </a:t>
            </a:r>
            <a:r>
              <a:rPr kumimoji="0" lang="en-AU" sz="2000" b="0" i="1" u="none" strike="noStrike" kern="1200" cap="none" spc="0" normalizeH="0" baseline="0" noProof="0" dirty="0">
                <a:ln>
                  <a:noFill/>
                </a:ln>
                <a:solidFill>
                  <a:srgbClr val="22272B"/>
                </a:solidFill>
                <a:effectLst/>
                <a:uLnTx/>
                <a:uFillTx/>
                <a:ea typeface="+mn-ea"/>
                <a:cs typeface="Arial"/>
              </a:rPr>
              <a:t>SILENCE</a:t>
            </a:r>
            <a:r>
              <a:rPr kumimoji="0" lang="en-AU" sz="2000" b="0" i="0" u="none" strike="noStrike" kern="1200" cap="none" spc="0" normalizeH="0" baseline="0" noProof="0">
                <a:ln>
                  <a:noFill/>
                </a:ln>
                <a:solidFill>
                  <a:srgbClr val="22272B"/>
                </a:solidFill>
                <a:effectLst/>
                <a:uLnTx/>
                <a:uFillTx/>
                <a:ea typeface="+mn-ea"/>
                <a:cs typeface="Arial"/>
              </a:rPr>
              <a:t>.</a:t>
            </a:r>
          </a:p>
        </p:txBody>
      </p:sp>
      <p:sp>
        <p:nvSpPr>
          <p:cNvPr id="11" name="TextBox 10">
            <a:extLst>
              <a:ext uri="{FF2B5EF4-FFF2-40B4-BE49-F238E27FC236}">
                <a16:creationId xmlns:a16="http://schemas.microsoft.com/office/drawing/2014/main" id="{CEDC91CB-13AD-B419-77FC-8F8F4B2A981F}"/>
              </a:ext>
            </a:extLst>
          </p:cNvPr>
          <p:cNvSpPr txBox="1"/>
          <p:nvPr/>
        </p:nvSpPr>
        <p:spPr>
          <a:xfrm>
            <a:off x="443346" y="3356799"/>
            <a:ext cx="5652654" cy="2959208"/>
          </a:xfrm>
          <a:prstGeom prst="rect">
            <a:avLst/>
          </a:prstGeom>
          <a:noFill/>
        </p:spPr>
        <p:txBody>
          <a:bodyPr wrap="square">
            <a:spAutoFit/>
          </a:bodyPr>
          <a:lstStyle/>
          <a:p>
            <a:pPr>
              <a:lnSpc>
                <a:spcPct val="150000"/>
              </a:lnSpc>
              <a:spcAft>
                <a:spcPts val="1200"/>
              </a:spcAft>
            </a:pPr>
            <a:r>
              <a:rPr lang="en-AU" sz="2000"/>
              <a:t>Answer the questions:</a:t>
            </a:r>
          </a:p>
          <a:p>
            <a:pPr marL="457200" indent="-457200">
              <a:lnSpc>
                <a:spcPct val="150000"/>
              </a:lnSpc>
              <a:spcAft>
                <a:spcPts val="1200"/>
              </a:spcAft>
              <a:buAutoNum type="arabicPeriod"/>
            </a:pPr>
            <a:r>
              <a:rPr lang="en-AU" sz="2000"/>
              <a:t>Why did Kelly want to create this work?</a:t>
            </a:r>
          </a:p>
          <a:p>
            <a:pPr marL="457200" indent="-457200">
              <a:lnSpc>
                <a:spcPct val="150000"/>
              </a:lnSpc>
              <a:spcAft>
                <a:spcPts val="1200"/>
              </a:spcAft>
              <a:buAutoNum type="arabicPeriod"/>
            </a:pPr>
            <a:r>
              <a:rPr lang="en-AU" sz="2000"/>
              <a:t>Why has Kelly used a drumkit on stage?</a:t>
            </a:r>
          </a:p>
          <a:p>
            <a:pPr marL="457200" indent="-457200">
              <a:lnSpc>
                <a:spcPct val="150000"/>
              </a:lnSpc>
              <a:spcAft>
                <a:spcPts val="1200"/>
              </a:spcAft>
              <a:buAutoNum type="arabicPeriod"/>
            </a:pPr>
            <a:r>
              <a:rPr lang="en-AU" sz="2000"/>
              <a:t>What ideas is Kelly exploring in this work?</a:t>
            </a:r>
          </a:p>
          <a:p>
            <a:pPr marL="457200" indent="-457200">
              <a:lnSpc>
                <a:spcPct val="150000"/>
              </a:lnSpc>
              <a:spcAft>
                <a:spcPts val="1200"/>
              </a:spcAft>
              <a:buAutoNum type="arabicPeriod"/>
            </a:pPr>
            <a:r>
              <a:rPr lang="en-AU" sz="2000"/>
              <a:t>Why did Kelly title the work </a:t>
            </a:r>
            <a:r>
              <a:rPr lang="en-AU" sz="2000" i="1" dirty="0"/>
              <a:t>SILENCE</a:t>
            </a:r>
            <a:r>
              <a:rPr lang="en-AU" sz="2000"/>
              <a:t>?</a:t>
            </a:r>
          </a:p>
        </p:txBody>
      </p:sp>
      <p:pic>
        <p:nvPicPr>
          <p:cNvPr id="13" name="Picture 12">
            <a:extLst>
              <a:ext uri="{FF2B5EF4-FFF2-40B4-BE49-F238E27FC236}">
                <a16:creationId xmlns:a16="http://schemas.microsoft.com/office/drawing/2014/main" id="{A4530250-467A-1F31-81D1-4030DA2200C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8243" y="1643667"/>
            <a:ext cx="5354463" cy="3049123"/>
          </a:xfrm>
          <a:prstGeom prst="rect">
            <a:avLst/>
          </a:prstGeom>
        </p:spPr>
      </p:pic>
      <p:pic>
        <p:nvPicPr>
          <p:cNvPr id="14" name="Picture 2" descr="Play button icon">
            <a:hlinkClick r:id="rId4"/>
            <a:extLst>
              <a:ext uri="{FF2B5EF4-FFF2-40B4-BE49-F238E27FC236}">
                <a16:creationId xmlns:a16="http://schemas.microsoft.com/office/drawing/2014/main" id="{401FD618-F558-A704-13E9-1C14764B1285}"/>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6406419" y="3788584"/>
            <a:ext cx="1304147" cy="753508"/>
          </a:xfrm>
          <a:prstGeom prst="rect">
            <a:avLst/>
          </a:prstGeom>
          <a:noFill/>
        </p:spPr>
      </p:pic>
      <p:sp>
        <p:nvSpPr>
          <p:cNvPr id="5" name="Rectangle: Rounded Corners 4">
            <a:hlinkClick r:id="rId7"/>
            <a:extLst>
              <a:ext uri="{FF2B5EF4-FFF2-40B4-BE49-F238E27FC236}">
                <a16:creationId xmlns:a16="http://schemas.microsoft.com/office/drawing/2014/main" id="{620D80E1-1F14-3407-2E91-7CA9B711BA26}"/>
              </a:ext>
            </a:extLst>
          </p:cNvPr>
          <p:cNvSpPr/>
          <p:nvPr/>
        </p:nvSpPr>
        <p:spPr>
          <a:xfrm>
            <a:off x="6478243" y="4836403"/>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
        <p:nvSpPr>
          <p:cNvPr id="16" name="TextBox 15">
            <a:extLst>
              <a:ext uri="{FF2B5EF4-FFF2-40B4-BE49-F238E27FC236}">
                <a16:creationId xmlns:a16="http://schemas.microsoft.com/office/drawing/2014/main" id="{5CCF1B6A-B1B9-B808-3A82-A9E333909BD2}"/>
              </a:ext>
            </a:extLst>
          </p:cNvPr>
          <p:cNvSpPr txBox="1"/>
          <p:nvPr/>
        </p:nvSpPr>
        <p:spPr>
          <a:xfrm>
            <a:off x="10419764" y="4836403"/>
            <a:ext cx="1408471" cy="422614"/>
          </a:xfrm>
          <a:prstGeom prst="rect">
            <a:avLst/>
          </a:prstGeom>
          <a:noFill/>
        </p:spPr>
        <p:txBody>
          <a:bodyPr wrap="square" lIns="0" tIns="0" rIns="0" bIns="0" rtlCol="0">
            <a:noAutofit/>
          </a:bodyPr>
          <a:lstStyle/>
          <a:p>
            <a:pPr algn="l"/>
            <a:r>
              <a:rPr lang="en-AU" sz="1800"/>
              <a:t>Duration 7:30</a:t>
            </a:r>
          </a:p>
        </p:txBody>
      </p:sp>
      <p:sp>
        <p:nvSpPr>
          <p:cNvPr id="2" name="Slide Number Placeholder 1">
            <a:extLst>
              <a:ext uri="{FF2B5EF4-FFF2-40B4-BE49-F238E27FC236}">
                <a16:creationId xmlns:a16="http://schemas.microsoft.com/office/drawing/2014/main" id="{36605C0C-DBBD-4248-D862-D154EE472B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20588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1FA8-5275-C467-0B20-045A604570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20D9E5-0001-F712-6789-9E0FFE2D6E59}"/>
              </a:ext>
            </a:extLst>
          </p:cNvPr>
          <p:cNvSpPr>
            <a:spLocks noGrp="1"/>
          </p:cNvSpPr>
          <p:nvPr>
            <p:ph type="title"/>
          </p:nvPr>
        </p:nvSpPr>
        <p:spPr/>
        <p:txBody>
          <a:bodyPr/>
          <a:lstStyle/>
          <a:p>
            <a:r>
              <a:rPr lang="en-AU" noProof="0">
                <a:latin typeface="+mj-lt"/>
              </a:rPr>
              <a:t>Tiered vocabulary (1)</a:t>
            </a:r>
            <a:endParaRPr lang="en-AU" noProof="0"/>
          </a:p>
        </p:txBody>
      </p:sp>
      <p:sp>
        <p:nvSpPr>
          <p:cNvPr id="6" name="Text Placeholder 5">
            <a:extLst>
              <a:ext uri="{FF2B5EF4-FFF2-40B4-BE49-F238E27FC236}">
                <a16:creationId xmlns:a16="http://schemas.microsoft.com/office/drawing/2014/main" id="{06EB86B6-7E2D-AA9E-C904-3995694866E1}"/>
              </a:ext>
            </a:extLst>
          </p:cNvPr>
          <p:cNvSpPr>
            <a:spLocks noGrp="1"/>
          </p:cNvSpPr>
          <p:nvPr>
            <p:ph type="body" sz="quarter" idx="18"/>
          </p:nvPr>
        </p:nvSpPr>
        <p:spPr/>
        <p:txBody>
          <a:bodyPr/>
          <a:lstStyle/>
          <a:p>
            <a:r>
              <a:rPr lang="en-US" noProof="0">
                <a:latin typeface="+mj-lt"/>
              </a:rPr>
              <a:t>2.5b</a:t>
            </a:r>
            <a:endParaRPr lang="en-AU" noProof="0">
              <a:latin typeface="+mj-lt"/>
            </a:endParaRPr>
          </a:p>
        </p:txBody>
      </p:sp>
      <p:sp>
        <p:nvSpPr>
          <p:cNvPr id="5" name="Freeform 4">
            <a:extLst>
              <a:ext uri="{FF2B5EF4-FFF2-40B4-BE49-F238E27FC236}">
                <a16:creationId xmlns:a16="http://schemas.microsoft.com/office/drawing/2014/main" id="{25B60BAC-F837-237C-03B7-283746F77A3F}"/>
              </a:ext>
            </a:extLst>
          </p:cNvPr>
          <p:cNvSpPr/>
          <p:nvPr/>
        </p:nvSpPr>
        <p:spPr>
          <a:xfrm>
            <a:off x="2733193" y="1771518"/>
            <a:ext cx="2500166" cy="1612176"/>
          </a:xfrm>
          <a:custGeom>
            <a:avLst/>
            <a:gdLst>
              <a:gd name="connsiteX0" fmla="*/ 0 w 2500166"/>
              <a:gd name="connsiteY0" fmla="*/ 1612176 h 1612176"/>
              <a:gd name="connsiteX1" fmla="*/ 1250081 w 2500166"/>
              <a:gd name="connsiteY1" fmla="*/ 0 h 1612176"/>
              <a:gd name="connsiteX2" fmla="*/ 1250085 w 2500166"/>
              <a:gd name="connsiteY2" fmla="*/ 0 h 1612176"/>
              <a:gd name="connsiteX3" fmla="*/ 2500166 w 2500166"/>
              <a:gd name="connsiteY3" fmla="*/ 1612176 h 1612176"/>
              <a:gd name="connsiteX4" fmla="*/ 0 w 2500166"/>
              <a:gd name="connsiteY4" fmla="*/ 1612176 h 16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66" h="1612176">
                <a:moveTo>
                  <a:pt x="0" y="1612176"/>
                </a:moveTo>
                <a:lnTo>
                  <a:pt x="1250081" y="0"/>
                </a:lnTo>
                <a:lnTo>
                  <a:pt x="1250085" y="0"/>
                </a:lnTo>
                <a:lnTo>
                  <a:pt x="2500166" y="1612176"/>
                </a:lnTo>
                <a:lnTo>
                  <a:pt x="0" y="1612176"/>
                </a:lnTo>
                <a:close/>
              </a:path>
            </a:pathLst>
          </a:custGeom>
          <a:solidFill>
            <a:srgbClr val="E5F7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114000"/>
              </a:lnSpc>
              <a:spcAft>
                <a:spcPts val="600"/>
              </a:spcAft>
            </a:pPr>
            <a:endParaRPr lang="en-AU" sz="1600">
              <a:solidFill>
                <a:schemeClr val="accent1"/>
              </a:solidFill>
            </a:endParaRPr>
          </a:p>
          <a:p>
            <a:pPr lvl="0" algn="ctr" defTabSz="800100">
              <a:lnSpc>
                <a:spcPct val="114000"/>
              </a:lnSpc>
              <a:spcAft>
                <a:spcPts val="600"/>
              </a:spcAft>
            </a:pPr>
            <a:r>
              <a:rPr lang="en-AU" sz="1600">
                <a:solidFill>
                  <a:schemeClr val="accent1"/>
                </a:solidFill>
              </a:rPr>
              <a:t>ballet, dancers, space, cultural dance, stillness </a:t>
            </a:r>
          </a:p>
          <a:p>
            <a:pPr marL="0" lvl="0" indent="0" algn="ctr" defTabSz="800100">
              <a:lnSpc>
                <a:spcPct val="114000"/>
              </a:lnSpc>
              <a:spcAft>
                <a:spcPts val="600"/>
              </a:spcAft>
              <a:buNone/>
            </a:pPr>
            <a:endParaRPr lang="en-AU" sz="1600" kern="1200" noProof="0">
              <a:solidFill>
                <a:schemeClr val="accent1"/>
              </a:solidFill>
            </a:endParaRPr>
          </a:p>
        </p:txBody>
      </p:sp>
      <p:sp>
        <p:nvSpPr>
          <p:cNvPr id="13" name="Freeform 12">
            <a:extLst>
              <a:ext uri="{FF2B5EF4-FFF2-40B4-BE49-F238E27FC236}">
                <a16:creationId xmlns:a16="http://schemas.microsoft.com/office/drawing/2014/main" id="{13FF1AF3-3B4F-7298-BF6E-65600FF168AB}"/>
              </a:ext>
            </a:extLst>
          </p:cNvPr>
          <p:cNvSpPr/>
          <p:nvPr/>
        </p:nvSpPr>
        <p:spPr>
          <a:xfrm>
            <a:off x="1483110" y="3367917"/>
            <a:ext cx="5000333" cy="1612176"/>
          </a:xfrm>
          <a:custGeom>
            <a:avLst/>
            <a:gdLst>
              <a:gd name="connsiteX0" fmla="*/ 0 w 5000333"/>
              <a:gd name="connsiteY0" fmla="*/ 1612176 h 1612176"/>
              <a:gd name="connsiteX1" fmla="*/ 1250081 w 5000333"/>
              <a:gd name="connsiteY1" fmla="*/ 0 h 1612176"/>
              <a:gd name="connsiteX2" fmla="*/ 3750252 w 5000333"/>
              <a:gd name="connsiteY2" fmla="*/ 0 h 1612176"/>
              <a:gd name="connsiteX3" fmla="*/ 5000333 w 5000333"/>
              <a:gd name="connsiteY3" fmla="*/ 1612176 h 1612176"/>
              <a:gd name="connsiteX4" fmla="*/ 0 w 5000333"/>
              <a:gd name="connsiteY4" fmla="*/ 1612176 h 16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333" h="1612176">
                <a:moveTo>
                  <a:pt x="0" y="1612176"/>
                </a:moveTo>
                <a:lnTo>
                  <a:pt x="1250081" y="0"/>
                </a:lnTo>
                <a:lnTo>
                  <a:pt x="3750252" y="0"/>
                </a:lnTo>
                <a:lnTo>
                  <a:pt x="5000333" y="1612176"/>
                </a:lnTo>
                <a:lnTo>
                  <a:pt x="0" y="1612176"/>
                </a:lnTo>
                <a:close/>
              </a:path>
            </a:pathLst>
          </a:custGeom>
          <a:solidFill>
            <a:srgbClr val="E5F7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7918" tIns="22860" rIns="897919" bIns="22860" numCol="1" spcCol="1270" anchor="ctr" anchorCtr="0">
            <a:noAutofit/>
          </a:bodyPr>
          <a:lstStyle/>
          <a:p>
            <a:pPr marL="0" lvl="0" indent="0" algn="ctr" defTabSz="800100">
              <a:lnSpc>
                <a:spcPct val="114000"/>
              </a:lnSpc>
              <a:spcAft>
                <a:spcPts val="600"/>
              </a:spcAft>
              <a:buNone/>
            </a:pPr>
            <a:r>
              <a:rPr lang="en-AU" sz="1600">
                <a:solidFill>
                  <a:schemeClr val="accent1"/>
                </a:solidFill>
              </a:rPr>
              <a:t>political, treaty, identity, white noise, disoriented, senses </a:t>
            </a:r>
            <a:endParaRPr lang="en-AU" sz="1600" kern="1200" noProof="0">
              <a:solidFill>
                <a:schemeClr val="accent1"/>
              </a:solidFill>
            </a:endParaRPr>
          </a:p>
        </p:txBody>
      </p:sp>
      <p:sp>
        <p:nvSpPr>
          <p:cNvPr id="14" name="Freeform 13">
            <a:extLst>
              <a:ext uri="{FF2B5EF4-FFF2-40B4-BE49-F238E27FC236}">
                <a16:creationId xmlns:a16="http://schemas.microsoft.com/office/drawing/2014/main" id="{DF330EF5-4CDE-FEBF-3646-CFC66FA3F6EA}"/>
              </a:ext>
            </a:extLst>
          </p:cNvPr>
          <p:cNvSpPr/>
          <p:nvPr/>
        </p:nvSpPr>
        <p:spPr>
          <a:xfrm>
            <a:off x="233027" y="4988353"/>
            <a:ext cx="7500500" cy="1612176"/>
          </a:xfrm>
          <a:custGeom>
            <a:avLst/>
            <a:gdLst>
              <a:gd name="connsiteX0" fmla="*/ 0 w 7500500"/>
              <a:gd name="connsiteY0" fmla="*/ 1612176 h 1612176"/>
              <a:gd name="connsiteX1" fmla="*/ 1250081 w 7500500"/>
              <a:gd name="connsiteY1" fmla="*/ 0 h 1612176"/>
              <a:gd name="connsiteX2" fmla="*/ 6250419 w 7500500"/>
              <a:gd name="connsiteY2" fmla="*/ 0 h 1612176"/>
              <a:gd name="connsiteX3" fmla="*/ 7500500 w 7500500"/>
              <a:gd name="connsiteY3" fmla="*/ 1612176 h 1612176"/>
              <a:gd name="connsiteX4" fmla="*/ 0 w 7500500"/>
              <a:gd name="connsiteY4" fmla="*/ 1612176 h 16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500" h="1612176">
                <a:moveTo>
                  <a:pt x="0" y="1612176"/>
                </a:moveTo>
                <a:lnTo>
                  <a:pt x="1250081" y="0"/>
                </a:lnTo>
                <a:lnTo>
                  <a:pt x="6250419" y="0"/>
                </a:lnTo>
                <a:lnTo>
                  <a:pt x="7500500" y="1612176"/>
                </a:lnTo>
                <a:lnTo>
                  <a:pt x="0" y="1612176"/>
                </a:lnTo>
                <a:close/>
              </a:path>
            </a:pathLst>
          </a:custGeom>
          <a:solidFill>
            <a:srgbClr val="E5F7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5447" tIns="22860" rIns="1335448" bIns="22860" numCol="1" spcCol="1270" anchor="ctr" anchorCtr="0">
            <a:noAutofit/>
          </a:bodyPr>
          <a:lstStyle/>
          <a:p>
            <a:pPr marL="0" lvl="0" indent="0" algn="ctr" defTabSz="800100">
              <a:lnSpc>
                <a:spcPct val="114000"/>
              </a:lnSpc>
              <a:spcAft>
                <a:spcPts val="600"/>
              </a:spcAft>
              <a:buNone/>
            </a:pPr>
            <a:r>
              <a:rPr lang="en-AU" sz="1600">
                <a:solidFill>
                  <a:schemeClr val="accent1"/>
                </a:solidFill>
              </a:rPr>
              <a:t>story, awesome, fight, relationship, heard, spoken, drumkit</a:t>
            </a:r>
            <a:endParaRPr lang="en-AU" sz="1600" kern="1200" noProof="0">
              <a:solidFill>
                <a:schemeClr val="accent1"/>
              </a:solidFill>
            </a:endParaRPr>
          </a:p>
        </p:txBody>
      </p:sp>
      <p:sp>
        <p:nvSpPr>
          <p:cNvPr id="4" name="TextBox 3">
            <a:extLst>
              <a:ext uri="{FF2B5EF4-FFF2-40B4-BE49-F238E27FC236}">
                <a16:creationId xmlns:a16="http://schemas.microsoft.com/office/drawing/2014/main" id="{3EA4E3B2-9D3F-6405-13CF-57EB50B06470}"/>
              </a:ext>
            </a:extLst>
          </p:cNvPr>
          <p:cNvSpPr txBox="1"/>
          <p:nvPr/>
        </p:nvSpPr>
        <p:spPr>
          <a:xfrm>
            <a:off x="7733527" y="2024792"/>
            <a:ext cx="4110473" cy="1105628"/>
          </a:xfrm>
          <a:prstGeom prst="roundRect">
            <a:avLst>
              <a:gd name="adj" fmla="val 10470"/>
            </a:avLst>
          </a:prstGeom>
          <a:solidFill>
            <a:schemeClr val="accent1"/>
          </a:solidFill>
        </p:spPr>
        <p:txBody>
          <a:bodyPr wrap="square" lIns="91440" tIns="91440" rIns="91440" bIns="91440" rtlCol="0" anchor="ctr" anchorCtr="0">
            <a:noAutofit/>
          </a:bodyPr>
          <a:lstStyle/>
          <a:p>
            <a:pPr>
              <a:lnSpc>
                <a:spcPct val="114000"/>
              </a:lnSpc>
              <a:spcAft>
                <a:spcPts val="600"/>
              </a:spcAft>
            </a:pPr>
            <a:r>
              <a:rPr lang="en-AU" sz="1600" b="1" i="0" noProof="0">
                <a:solidFill>
                  <a:schemeClr val="bg1"/>
                </a:solidFill>
                <a:effectLst/>
              </a:rPr>
              <a:t>Tier 3</a:t>
            </a:r>
          </a:p>
          <a:p>
            <a:pPr>
              <a:lnSpc>
                <a:spcPct val="114000"/>
              </a:lnSpc>
              <a:spcAft>
                <a:spcPts val="600"/>
              </a:spcAft>
            </a:pPr>
            <a:r>
              <a:rPr lang="en-AU" sz="1600" i="0" noProof="0">
                <a:solidFill>
                  <a:schemeClr val="bg1"/>
                </a:solidFill>
                <a:effectLst/>
              </a:rPr>
              <a:t>New terms or academic language that is specifically associated with dance.</a:t>
            </a:r>
            <a:endParaRPr lang="en-AU" sz="1600" noProof="0">
              <a:solidFill>
                <a:schemeClr val="bg1"/>
              </a:solidFill>
              <a:effectLst/>
            </a:endParaRPr>
          </a:p>
        </p:txBody>
      </p:sp>
      <p:sp>
        <p:nvSpPr>
          <p:cNvPr id="7" name="TextBox 6">
            <a:extLst>
              <a:ext uri="{FF2B5EF4-FFF2-40B4-BE49-F238E27FC236}">
                <a16:creationId xmlns:a16="http://schemas.microsoft.com/office/drawing/2014/main" id="{56DF4080-2E40-0F77-803B-3D256F3EC393}"/>
              </a:ext>
            </a:extLst>
          </p:cNvPr>
          <p:cNvSpPr txBox="1"/>
          <p:nvPr/>
        </p:nvSpPr>
        <p:spPr>
          <a:xfrm>
            <a:off x="7733527" y="3275129"/>
            <a:ext cx="4110473" cy="1797753"/>
          </a:xfrm>
          <a:prstGeom prst="roundRect">
            <a:avLst>
              <a:gd name="adj" fmla="val 8093"/>
            </a:avLst>
          </a:prstGeom>
          <a:solidFill>
            <a:schemeClr val="accent1"/>
          </a:solidFill>
        </p:spPr>
        <p:txBody>
          <a:bodyPr wrap="square" lIns="91440" tIns="91440" rIns="91440" bIns="91440" rtlCol="0" anchor="ctr" anchorCtr="0">
            <a:noAutofit/>
          </a:bodyPr>
          <a:lstStyle/>
          <a:p>
            <a:pPr>
              <a:lnSpc>
                <a:spcPct val="114000"/>
              </a:lnSpc>
              <a:spcAft>
                <a:spcPts val="600"/>
              </a:spcAft>
            </a:pPr>
            <a:r>
              <a:rPr lang="en-AU" sz="1600" b="1" noProof="0">
                <a:solidFill>
                  <a:schemeClr val="bg1"/>
                </a:solidFill>
                <a:effectLst/>
              </a:rPr>
              <a:t>Tier 2</a:t>
            </a:r>
          </a:p>
          <a:p>
            <a:pPr>
              <a:lnSpc>
                <a:spcPct val="114000"/>
              </a:lnSpc>
              <a:spcAft>
                <a:spcPts val="600"/>
              </a:spcAft>
            </a:pPr>
            <a:r>
              <a:rPr lang="en-AU" sz="1600" i="0" noProof="0">
                <a:solidFill>
                  <a:schemeClr val="bg1"/>
                </a:solidFill>
                <a:effectLst/>
              </a:rPr>
              <a:t>High-utility academic language that we </a:t>
            </a:r>
            <a:r>
              <a:rPr lang="en-AU" sz="1600" noProof="0">
                <a:solidFill>
                  <a:schemeClr val="bg1"/>
                </a:solidFill>
              </a:rPr>
              <a:t>u</a:t>
            </a:r>
            <a:r>
              <a:rPr lang="en-AU" sz="1600" i="0" noProof="0">
                <a:solidFill>
                  <a:schemeClr val="bg1"/>
                </a:solidFill>
                <a:effectLst/>
              </a:rPr>
              <a:t>se to form our body of knowledge. These words are </a:t>
            </a:r>
            <a:r>
              <a:rPr lang="en-AU" sz="1600" noProof="0">
                <a:solidFill>
                  <a:schemeClr val="bg1"/>
                </a:solidFill>
              </a:rPr>
              <a:t>used </a:t>
            </a:r>
            <a:r>
              <a:rPr lang="en-AU" sz="1600" i="0" noProof="0">
                <a:solidFill>
                  <a:schemeClr val="bg1"/>
                </a:solidFill>
                <a:effectLst/>
              </a:rPr>
              <a:t>across subject areas. </a:t>
            </a:r>
            <a:endParaRPr lang="en-AU" sz="1600" noProof="0">
              <a:solidFill>
                <a:schemeClr val="bg1"/>
              </a:solidFill>
              <a:effectLst/>
            </a:endParaRPr>
          </a:p>
        </p:txBody>
      </p:sp>
      <p:sp>
        <p:nvSpPr>
          <p:cNvPr id="8" name="TextBox 7">
            <a:extLst>
              <a:ext uri="{FF2B5EF4-FFF2-40B4-BE49-F238E27FC236}">
                <a16:creationId xmlns:a16="http://schemas.microsoft.com/office/drawing/2014/main" id="{1B01F146-477F-44B6-C8D3-7D7FEF3B654C}"/>
              </a:ext>
            </a:extLst>
          </p:cNvPr>
          <p:cNvSpPr txBox="1"/>
          <p:nvPr/>
        </p:nvSpPr>
        <p:spPr>
          <a:xfrm>
            <a:off x="7733527" y="5283149"/>
            <a:ext cx="4110473" cy="1022585"/>
          </a:xfrm>
          <a:prstGeom prst="roundRect">
            <a:avLst/>
          </a:prstGeom>
          <a:solidFill>
            <a:schemeClr val="accent1"/>
          </a:solidFill>
        </p:spPr>
        <p:txBody>
          <a:bodyPr wrap="square" lIns="91440" tIns="91440" rIns="91440" bIns="91440" rtlCol="0" anchor="ctr" anchorCtr="0">
            <a:noAutofit/>
          </a:bodyPr>
          <a:lstStyle/>
          <a:p>
            <a:pPr algn="l">
              <a:lnSpc>
                <a:spcPct val="114000"/>
              </a:lnSpc>
              <a:spcAft>
                <a:spcPts val="600"/>
              </a:spcAft>
            </a:pPr>
            <a:r>
              <a:rPr lang="en-AU" sz="1600" b="1" i="0" noProof="0">
                <a:solidFill>
                  <a:schemeClr val="bg1"/>
                </a:solidFill>
                <a:effectLst/>
              </a:rPr>
              <a:t>Tier 1</a:t>
            </a:r>
          </a:p>
          <a:p>
            <a:pPr algn="l">
              <a:lnSpc>
                <a:spcPct val="114000"/>
              </a:lnSpc>
              <a:spcAft>
                <a:spcPts val="600"/>
              </a:spcAft>
            </a:pPr>
            <a:r>
              <a:rPr lang="en-AU" sz="1600" i="0" noProof="0">
                <a:solidFill>
                  <a:schemeClr val="bg1"/>
                </a:solidFill>
                <a:effectLst/>
              </a:rPr>
              <a:t>Everyday language. </a:t>
            </a:r>
            <a:endParaRPr lang="en-AU" sz="1600" noProof="0">
              <a:solidFill>
                <a:schemeClr val="bg1"/>
              </a:solidFill>
            </a:endParaRPr>
          </a:p>
        </p:txBody>
      </p:sp>
      <p:sp>
        <p:nvSpPr>
          <p:cNvPr id="2" name="Slide Number Placeholder 1">
            <a:extLst>
              <a:ext uri="{FF2B5EF4-FFF2-40B4-BE49-F238E27FC236}">
                <a16:creationId xmlns:a16="http://schemas.microsoft.com/office/drawing/2014/main" id="{BF3D4B21-5AFC-C93A-3392-2D55D6DB8DE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noProof="0" smtClean="0"/>
              <a:t>36</a:t>
            </a:fld>
            <a:endParaRPr lang="en-AU" noProof="0"/>
          </a:p>
        </p:txBody>
      </p:sp>
    </p:spTree>
    <p:extLst>
      <p:ext uri="{BB962C8B-B14F-4D97-AF65-F5344CB8AC3E}">
        <p14:creationId xmlns:p14="http://schemas.microsoft.com/office/powerpoint/2010/main" val="41660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E02AF1-F097-C8A5-AC20-F519E582530B}"/>
              </a:ext>
            </a:extLst>
          </p:cNvPr>
          <p:cNvSpPr>
            <a:spLocks noGrp="1"/>
          </p:cNvSpPr>
          <p:nvPr>
            <p:ph type="title"/>
          </p:nvPr>
        </p:nvSpPr>
        <p:spPr/>
        <p:txBody>
          <a:bodyPr/>
          <a:lstStyle/>
          <a:p>
            <a:r>
              <a:rPr lang="en-AU">
                <a:latin typeface="+mj-lt"/>
              </a:rPr>
              <a:t>Ideas that move through the work</a:t>
            </a:r>
          </a:p>
        </p:txBody>
      </p:sp>
      <p:sp>
        <p:nvSpPr>
          <p:cNvPr id="4" name="Text Placeholder 3">
            <a:extLst>
              <a:ext uri="{FF2B5EF4-FFF2-40B4-BE49-F238E27FC236}">
                <a16:creationId xmlns:a16="http://schemas.microsoft.com/office/drawing/2014/main" id="{ABD0D7AF-BE03-FC4C-9271-C02BE2BED9A8}"/>
              </a:ext>
            </a:extLst>
          </p:cNvPr>
          <p:cNvSpPr>
            <a:spLocks noGrp="1"/>
          </p:cNvSpPr>
          <p:nvPr>
            <p:ph type="body" sz="quarter" idx="18"/>
          </p:nvPr>
        </p:nvSpPr>
        <p:spPr/>
        <p:txBody>
          <a:bodyPr/>
          <a:lstStyle/>
          <a:p>
            <a:r>
              <a:rPr lang="en-AU">
                <a:latin typeface="+mj-lt"/>
              </a:rPr>
              <a:t>2.6a</a:t>
            </a:r>
          </a:p>
        </p:txBody>
      </p:sp>
      <p:pic>
        <p:nvPicPr>
          <p:cNvPr id="6" name="Picture 5">
            <a:extLst>
              <a:ext uri="{FF2B5EF4-FFF2-40B4-BE49-F238E27FC236}">
                <a16:creationId xmlns:a16="http://schemas.microsoft.com/office/drawing/2014/main" id="{4471A5A6-940E-C38B-7BA5-3713D7093E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443516"/>
            <a:ext cx="7567258" cy="4650773"/>
          </a:xfrm>
          <a:prstGeom prst="rect">
            <a:avLst/>
          </a:prstGeom>
        </p:spPr>
      </p:pic>
      <p:pic>
        <p:nvPicPr>
          <p:cNvPr id="7" name="Picture 2" descr="Play button icon">
            <a:hlinkClick r:id="rId4"/>
            <a:extLst>
              <a:ext uri="{FF2B5EF4-FFF2-40B4-BE49-F238E27FC236}">
                <a16:creationId xmlns:a16="http://schemas.microsoft.com/office/drawing/2014/main" id="{E1B179E6-B47C-9210-DB70-70015160509B}"/>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249387" y="4999703"/>
            <a:ext cx="1647826" cy="952078"/>
          </a:xfrm>
          <a:prstGeom prst="rect">
            <a:avLst/>
          </a:prstGeom>
          <a:noFill/>
        </p:spPr>
      </p:pic>
      <p:sp>
        <p:nvSpPr>
          <p:cNvPr id="9" name="TextBox 8">
            <a:extLst>
              <a:ext uri="{FF2B5EF4-FFF2-40B4-BE49-F238E27FC236}">
                <a16:creationId xmlns:a16="http://schemas.microsoft.com/office/drawing/2014/main" id="{AF67F960-CDD7-FC09-A1FD-D6757C486A60}"/>
              </a:ext>
            </a:extLst>
          </p:cNvPr>
          <p:cNvSpPr txBox="1"/>
          <p:nvPr/>
        </p:nvSpPr>
        <p:spPr>
          <a:xfrm>
            <a:off x="6518787" y="6245270"/>
            <a:ext cx="1408471" cy="351576"/>
          </a:xfrm>
          <a:prstGeom prst="rect">
            <a:avLst/>
          </a:prstGeom>
          <a:noFill/>
        </p:spPr>
        <p:txBody>
          <a:bodyPr wrap="square" lIns="0" tIns="0" rIns="0" bIns="0" rtlCol="0">
            <a:noAutofit/>
          </a:bodyPr>
          <a:lstStyle/>
          <a:p>
            <a:pPr algn="l"/>
            <a:r>
              <a:rPr lang="en-AU" sz="1800"/>
              <a:t>Duration 7:41</a:t>
            </a:r>
          </a:p>
        </p:txBody>
      </p:sp>
      <p:sp>
        <p:nvSpPr>
          <p:cNvPr id="10" name="Rectangle: Rounded Corners 9">
            <a:extLst>
              <a:ext uri="{FF2B5EF4-FFF2-40B4-BE49-F238E27FC236}">
                <a16:creationId xmlns:a16="http://schemas.microsoft.com/office/drawing/2014/main" id="{E31F90B0-EB4A-F3D9-4A66-80C6CC0ABC72}"/>
              </a:ext>
              <a:ext uri="{C183D7F6-B498-43B3-948B-1728B52AA6E4}">
                <adec:decorative xmlns:adec="http://schemas.microsoft.com/office/drawing/2017/decorative" val="0"/>
              </a:ext>
            </a:extLst>
          </p:cNvPr>
          <p:cNvSpPr/>
          <p:nvPr/>
        </p:nvSpPr>
        <p:spPr>
          <a:xfrm>
            <a:off x="8150773" y="1443516"/>
            <a:ext cx="3681228" cy="2955062"/>
          </a:xfrm>
          <a:prstGeom prst="roundRect">
            <a:avLst>
              <a:gd name="adj" fmla="val 677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Engage with the video and discuss:</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How do these ideas reflect social, cultural and/or historical factors that have shaped the dance work?</a:t>
            </a:r>
          </a:p>
        </p:txBody>
      </p:sp>
      <p:sp>
        <p:nvSpPr>
          <p:cNvPr id="2" name="Slide Number Placeholder 1">
            <a:extLst>
              <a:ext uri="{FF2B5EF4-FFF2-40B4-BE49-F238E27FC236}">
                <a16:creationId xmlns:a16="http://schemas.microsoft.com/office/drawing/2014/main" id="{CD556524-0F99-7623-BD6B-3D660DC3090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37</a:t>
            </a:fld>
            <a:endParaRPr lang="en-AU"/>
          </a:p>
        </p:txBody>
      </p:sp>
      <p:sp>
        <p:nvSpPr>
          <p:cNvPr id="5" name="Rectangle: Rounded Corners 4">
            <a:hlinkClick r:id="rId7"/>
            <a:extLst>
              <a:ext uri="{FF2B5EF4-FFF2-40B4-BE49-F238E27FC236}">
                <a16:creationId xmlns:a16="http://schemas.microsoft.com/office/drawing/2014/main" id="{EA83A1D7-D564-0BDB-C2FB-D1F98A748ADF}"/>
              </a:ext>
            </a:extLst>
          </p:cNvPr>
          <p:cNvSpPr/>
          <p:nvPr/>
        </p:nvSpPr>
        <p:spPr>
          <a:xfrm>
            <a:off x="359999" y="6245270"/>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Tree>
    <p:extLst>
      <p:ext uri="{BB962C8B-B14F-4D97-AF65-F5344CB8AC3E}">
        <p14:creationId xmlns:p14="http://schemas.microsoft.com/office/powerpoint/2010/main" val="6621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3A6E8-2DD3-99E2-F034-BE17940A5D81}"/>
              </a:ext>
            </a:extLst>
          </p:cNvPr>
          <p:cNvSpPr>
            <a:spLocks noGrp="1"/>
          </p:cNvSpPr>
          <p:nvPr>
            <p:ph type="title"/>
          </p:nvPr>
        </p:nvSpPr>
        <p:spPr>
          <a:xfrm>
            <a:off x="360000" y="360000"/>
            <a:ext cx="11484000" cy="545601"/>
          </a:xfrm>
        </p:spPr>
        <p:txBody>
          <a:bodyPr/>
          <a:lstStyle/>
          <a:p>
            <a:r>
              <a:rPr lang="en-AU">
                <a:latin typeface="+mj-lt"/>
              </a:rPr>
              <a:t>Social, cultural and historical factors</a:t>
            </a:r>
          </a:p>
        </p:txBody>
      </p:sp>
      <p:sp>
        <p:nvSpPr>
          <p:cNvPr id="4" name="Text Placeholder 3">
            <a:extLst>
              <a:ext uri="{FF2B5EF4-FFF2-40B4-BE49-F238E27FC236}">
                <a16:creationId xmlns:a16="http://schemas.microsoft.com/office/drawing/2014/main" id="{61FA1D43-F52C-A4E9-A422-0340CD03F7BE}"/>
              </a:ext>
            </a:extLst>
          </p:cNvPr>
          <p:cNvSpPr>
            <a:spLocks noGrp="1"/>
          </p:cNvSpPr>
          <p:nvPr>
            <p:ph type="body" sz="quarter" idx="18"/>
          </p:nvPr>
        </p:nvSpPr>
        <p:spPr>
          <a:xfrm>
            <a:off x="360000" y="982520"/>
            <a:ext cx="11484000" cy="310015"/>
          </a:xfrm>
        </p:spPr>
        <p:txBody>
          <a:bodyPr/>
          <a:lstStyle/>
          <a:p>
            <a:r>
              <a:rPr lang="en-AU">
                <a:latin typeface="+mj-lt"/>
              </a:rPr>
              <a:t>2.6b</a:t>
            </a:r>
          </a:p>
        </p:txBody>
      </p:sp>
      <p:sp>
        <p:nvSpPr>
          <p:cNvPr id="6" name="Google Shape;124;p17" descr="Subject ">
            <a:extLst>
              <a:ext uri="{FF2B5EF4-FFF2-40B4-BE49-F238E27FC236}">
                <a16:creationId xmlns:a16="http://schemas.microsoft.com/office/drawing/2014/main" id="{93FCDAAC-D82A-4C29-9D80-9B12934AC69A}"/>
              </a:ext>
            </a:extLst>
          </p:cNvPr>
          <p:cNvSpPr/>
          <p:nvPr/>
        </p:nvSpPr>
        <p:spPr>
          <a:xfrm>
            <a:off x="360000" y="1480438"/>
            <a:ext cx="4858018" cy="2449872"/>
          </a:xfrm>
          <a:prstGeom prst="roundRect">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1">
            <a:noAutofit/>
          </a:bodyPr>
          <a:lstStyle/>
          <a:p>
            <a:pPr>
              <a:lnSpc>
                <a:spcPct val="150000"/>
              </a:lnSpc>
              <a:spcAft>
                <a:spcPts val="1200"/>
              </a:spcAft>
              <a:buClr>
                <a:srgbClr val="000000"/>
              </a:buClr>
            </a:pPr>
            <a:r>
              <a:rPr lang="en" b="1">
                <a:latin typeface="+mj-lt"/>
                <a:cs typeface="Arial" panose="020B0604020202020204" pitchFamily="34" charset="0"/>
                <a:sym typeface="Montserrat"/>
              </a:rPr>
              <a:t>What factors have shaped </a:t>
            </a:r>
            <a:br>
              <a:rPr lang="en" b="1">
                <a:latin typeface="+mj-lt"/>
                <a:cs typeface="Arial" panose="020B0604020202020204" pitchFamily="34" charset="0"/>
                <a:sym typeface="Montserrat"/>
              </a:rPr>
            </a:br>
            <a:r>
              <a:rPr lang="en" b="1">
                <a:latin typeface="+mj-lt"/>
                <a:cs typeface="Arial" panose="020B0604020202020204" pitchFamily="34" charset="0"/>
                <a:sym typeface="Montserrat"/>
              </a:rPr>
              <a:t>and influenced the creation </a:t>
            </a:r>
            <a:br>
              <a:rPr lang="en" b="1">
                <a:latin typeface="+mj-lt"/>
                <a:cs typeface="Arial" panose="020B0604020202020204" pitchFamily="34" charset="0"/>
                <a:sym typeface="Montserrat"/>
              </a:rPr>
            </a:br>
            <a:r>
              <a:rPr lang="en" b="1">
                <a:latin typeface="+mj-lt"/>
                <a:cs typeface="Arial" panose="020B0604020202020204" pitchFamily="34" charset="0"/>
                <a:sym typeface="Montserrat"/>
              </a:rPr>
              <a:t>of </a:t>
            </a:r>
            <a:r>
              <a:rPr lang="en" b="1" i="1" dirty="0">
                <a:latin typeface="+mj-lt"/>
                <a:cs typeface="Arial" panose="020B0604020202020204" pitchFamily="34" charset="0"/>
                <a:sym typeface="Montserrat"/>
              </a:rPr>
              <a:t>SILENCE</a:t>
            </a:r>
            <a:r>
              <a:rPr lang="en" b="1">
                <a:latin typeface="+mj-lt"/>
                <a:cs typeface="Arial" panose="020B0604020202020204" pitchFamily="34" charset="0"/>
                <a:sym typeface="Montserrat"/>
              </a:rPr>
              <a:t>?</a:t>
            </a:r>
            <a:endParaRPr b="1">
              <a:latin typeface="+mj-lt"/>
              <a:cs typeface="Arial" panose="020B0604020202020204" pitchFamily="34" charset="0"/>
              <a:sym typeface="Montserrat"/>
            </a:endParaRPr>
          </a:p>
        </p:txBody>
      </p:sp>
      <p:sp>
        <p:nvSpPr>
          <p:cNvPr id="9" name="Google Shape;138;p17">
            <a:extLst>
              <a:ext uri="{FF2B5EF4-FFF2-40B4-BE49-F238E27FC236}">
                <a16:creationId xmlns:a16="http://schemas.microsoft.com/office/drawing/2014/main" id="{0B5EF755-DF7B-B484-186D-28B5CA6D4BD9}"/>
              </a:ext>
            </a:extLst>
          </p:cNvPr>
          <p:cNvSpPr/>
          <p:nvPr/>
        </p:nvSpPr>
        <p:spPr>
          <a:xfrm>
            <a:off x="360000" y="4146112"/>
            <a:ext cx="2426315" cy="1136028"/>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nSpc>
                <a:spcPct val="150000"/>
              </a:lnSpc>
              <a:spcAft>
                <a:spcPts val="1200"/>
              </a:spcAft>
              <a:buClr>
                <a:srgbClr val="000000"/>
              </a:buClr>
              <a:buFont typeface="Arial"/>
            </a:pPr>
            <a:r>
              <a:rPr lang="en-AU" sz="1800">
                <a:solidFill>
                  <a:srgbClr val="000000"/>
                </a:solidFill>
                <a:cs typeface="Arial" panose="020B0604020202020204" pitchFamily="34" charset="0"/>
                <a:sym typeface="Montserrat Medium"/>
              </a:rPr>
              <a:t>Black Lives Matter protests</a:t>
            </a:r>
            <a:endParaRPr sz="1800">
              <a:solidFill>
                <a:srgbClr val="000000"/>
              </a:solidFill>
              <a:cs typeface="Arial" panose="020B0604020202020204" pitchFamily="34" charset="0"/>
              <a:sym typeface="Montserrat Medium"/>
            </a:endParaRPr>
          </a:p>
        </p:txBody>
      </p:sp>
      <p:sp>
        <p:nvSpPr>
          <p:cNvPr id="7" name="Google Shape;133;p17" descr="Idea bubble">
            <a:extLst>
              <a:ext uri="{FF2B5EF4-FFF2-40B4-BE49-F238E27FC236}">
                <a16:creationId xmlns:a16="http://schemas.microsoft.com/office/drawing/2014/main" id="{FD486DDF-C069-A0D6-C2E5-196CF22A7231}"/>
              </a:ext>
            </a:extLst>
          </p:cNvPr>
          <p:cNvSpPr/>
          <p:nvPr/>
        </p:nvSpPr>
        <p:spPr>
          <a:xfrm>
            <a:off x="3002123" y="4146112"/>
            <a:ext cx="2215895" cy="1136028"/>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nSpc>
                <a:spcPct val="150000"/>
              </a:lnSpc>
              <a:spcAft>
                <a:spcPts val="1200"/>
              </a:spcAft>
              <a:buClr>
                <a:srgbClr val="000000"/>
              </a:buClr>
              <a:buFont typeface="Arial"/>
            </a:pPr>
            <a:r>
              <a:rPr lang="en" sz="1800">
                <a:solidFill>
                  <a:srgbClr val="000000"/>
                </a:solidFill>
                <a:cs typeface="Arial" panose="020B0604020202020204" pitchFamily="34" charset="0"/>
                <a:sym typeface="Montserrat Medium"/>
              </a:rPr>
              <a:t>COVID-19 pandemic</a:t>
            </a:r>
            <a:endParaRPr sz="1800">
              <a:solidFill>
                <a:srgbClr val="000000"/>
              </a:solidFill>
              <a:cs typeface="Arial" panose="020B0604020202020204" pitchFamily="34" charset="0"/>
              <a:sym typeface="Montserrat Medium"/>
            </a:endParaRPr>
          </a:p>
        </p:txBody>
      </p:sp>
      <p:sp>
        <p:nvSpPr>
          <p:cNvPr id="8" name="Google Shape;129;p17">
            <a:extLst>
              <a:ext uri="{FF2B5EF4-FFF2-40B4-BE49-F238E27FC236}">
                <a16:creationId xmlns:a16="http://schemas.microsoft.com/office/drawing/2014/main" id="{AA530253-7113-23C6-E3C4-4E2B544CC0ED}"/>
              </a:ext>
            </a:extLst>
          </p:cNvPr>
          <p:cNvSpPr/>
          <p:nvPr/>
        </p:nvSpPr>
        <p:spPr>
          <a:xfrm>
            <a:off x="360000" y="5497942"/>
            <a:ext cx="4858018" cy="1136027"/>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lnSpc>
                <a:spcPct val="150000"/>
              </a:lnSpc>
              <a:spcAft>
                <a:spcPts val="1200"/>
              </a:spcAft>
              <a:buClr>
                <a:srgbClr val="000000"/>
              </a:buClr>
              <a:buFont typeface="Arial"/>
            </a:pPr>
            <a:r>
              <a:rPr lang="en-AU" sz="1800">
                <a:solidFill>
                  <a:srgbClr val="000000"/>
                </a:solidFill>
                <a:cs typeface="Arial" panose="020B0604020202020204" pitchFamily="34" charset="0"/>
                <a:sym typeface="Montserrat Medium"/>
              </a:rPr>
              <a:t>2023 Voice to Parliament Referendum</a:t>
            </a:r>
            <a:endParaRPr sz="1800">
              <a:solidFill>
                <a:srgbClr val="000000"/>
              </a:solidFill>
              <a:cs typeface="Arial" panose="020B0604020202020204" pitchFamily="34" charset="0"/>
              <a:sym typeface="Montserrat Medium"/>
            </a:endParaRPr>
          </a:p>
        </p:txBody>
      </p:sp>
      <p:sp>
        <p:nvSpPr>
          <p:cNvPr id="10" name="Rectangle: Rounded Corners 9">
            <a:extLst>
              <a:ext uri="{FF2B5EF4-FFF2-40B4-BE49-F238E27FC236}">
                <a16:creationId xmlns:a16="http://schemas.microsoft.com/office/drawing/2014/main" id="{A5FF4631-082F-6EAA-AF56-69FA9F6EE415}"/>
              </a:ext>
              <a:ext uri="{C183D7F6-B498-43B3-948B-1728B52AA6E4}">
                <adec:decorative xmlns:adec="http://schemas.microsoft.com/office/drawing/2017/decorative" val="0"/>
              </a:ext>
            </a:extLst>
          </p:cNvPr>
          <p:cNvSpPr/>
          <p:nvPr/>
        </p:nvSpPr>
        <p:spPr>
          <a:xfrm>
            <a:off x="5433826" y="1480439"/>
            <a:ext cx="6410173" cy="3801702"/>
          </a:xfrm>
          <a:prstGeom prst="roundRect">
            <a:avLst>
              <a:gd name="adj" fmla="val 129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Select and research one of the suggested factors to answer the following questions:</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Provide a brief explanation of the event.</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When was the event in relation to when </a:t>
            </a:r>
            <a:r>
              <a:rPr kumimoji="0" lang="en-AU" sz="2000" b="0" i="1" u="none" strike="noStrike" kern="1200" cap="none" spc="0" normalizeH="0" baseline="0" noProof="0" dirty="0">
                <a:ln>
                  <a:noFill/>
                </a:ln>
                <a:solidFill>
                  <a:srgbClr val="22272B"/>
                </a:solidFill>
                <a:effectLst/>
                <a:uLnTx/>
                <a:uFillTx/>
                <a:ea typeface="+mn-ea"/>
                <a:cs typeface="+mn-cs"/>
              </a:rPr>
              <a:t>SILENCE</a:t>
            </a:r>
            <a:r>
              <a:rPr kumimoji="0" lang="en-AU" sz="2000" b="0" i="0" u="none" strike="noStrike" kern="1200" cap="none" spc="0" normalizeH="0" baseline="0" noProof="0">
                <a:ln>
                  <a:noFill/>
                </a:ln>
                <a:solidFill>
                  <a:srgbClr val="22272B"/>
                </a:solidFill>
                <a:effectLst/>
                <a:uLnTx/>
                <a:uFillTx/>
                <a:ea typeface="+mn-ea"/>
                <a:cs typeface="+mn-cs"/>
              </a:rPr>
              <a:t> was being created and/or toured?</a:t>
            </a:r>
          </a:p>
          <a:p>
            <a:pPr marL="285750" marR="0" lvl="0" indent="-28575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How could this event have influenced the creation of the dance work </a:t>
            </a:r>
            <a:r>
              <a:rPr kumimoji="0" lang="en-AU" sz="2000" b="0" i="1" u="none" strike="noStrike" kern="1200" cap="none" spc="0" normalizeH="0" baseline="0" noProof="0" dirty="0">
                <a:ln>
                  <a:noFill/>
                </a:ln>
                <a:solidFill>
                  <a:srgbClr val="22272B"/>
                </a:solidFill>
                <a:effectLst/>
                <a:uLnTx/>
                <a:uFillTx/>
                <a:ea typeface="+mn-ea"/>
                <a:cs typeface="+mn-cs"/>
              </a:rPr>
              <a:t>SILENCE</a:t>
            </a:r>
            <a:r>
              <a:rPr kumimoji="0" lang="en-AU" sz="2000" b="0" i="0" u="none" strike="noStrike" kern="1200" cap="none" spc="0" normalizeH="0" baseline="0" noProof="0">
                <a:ln>
                  <a:noFill/>
                </a:ln>
                <a:solidFill>
                  <a:srgbClr val="22272B"/>
                </a:solidFill>
                <a:effectLst/>
                <a:uLnTx/>
                <a:uFillTx/>
                <a:ea typeface="+mn-ea"/>
                <a:cs typeface="+mn-cs"/>
              </a:rPr>
              <a:t>?</a:t>
            </a:r>
          </a:p>
        </p:txBody>
      </p:sp>
      <p:sp>
        <p:nvSpPr>
          <p:cNvPr id="2" name="Slide Number Placeholder 1">
            <a:extLst>
              <a:ext uri="{FF2B5EF4-FFF2-40B4-BE49-F238E27FC236}">
                <a16:creationId xmlns:a16="http://schemas.microsoft.com/office/drawing/2014/main" id="{F6507B17-ED4E-9227-D79F-7CCA613175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226889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p:txBody>
          <a:bodyPr/>
          <a:lstStyle/>
          <a:p>
            <a:r>
              <a:rPr lang="en-AU">
                <a:latin typeface="+mj-lt"/>
              </a:rPr>
              <a:t>Response scaffold</a:t>
            </a:r>
          </a:p>
        </p:txBody>
      </p:sp>
      <p:sp>
        <p:nvSpPr>
          <p:cNvPr id="8" name="Text Placeholder 7">
            <a:extLst>
              <a:ext uri="{FF2B5EF4-FFF2-40B4-BE49-F238E27FC236}">
                <a16:creationId xmlns:a16="http://schemas.microsoft.com/office/drawing/2014/main" id="{F0C20ACA-8C3C-80BE-A360-2D7200A629A8}"/>
              </a:ext>
            </a:extLst>
          </p:cNvPr>
          <p:cNvSpPr>
            <a:spLocks noGrp="1"/>
          </p:cNvSpPr>
          <p:nvPr>
            <p:ph type="body" sz="quarter" idx="18"/>
          </p:nvPr>
        </p:nvSpPr>
        <p:spPr>
          <a:xfrm>
            <a:off x="364177" y="849968"/>
            <a:ext cx="11484000" cy="310015"/>
          </a:xfrm>
        </p:spPr>
        <p:txBody>
          <a:bodyPr/>
          <a:lstStyle/>
          <a:p>
            <a:r>
              <a:rPr lang="en-AU">
                <a:latin typeface="+mj-lt"/>
              </a:rPr>
              <a:t>2.6c</a:t>
            </a:r>
          </a:p>
        </p:txBody>
      </p:sp>
      <p:graphicFrame>
        <p:nvGraphicFramePr>
          <p:cNvPr id="5" name="Table 4">
            <a:extLst>
              <a:ext uri="{FF2B5EF4-FFF2-40B4-BE49-F238E27FC236}">
                <a16:creationId xmlns:a16="http://schemas.microsoft.com/office/drawing/2014/main" id="{86E39943-B3EF-C820-3EDD-673B2FD0EB55}"/>
              </a:ext>
            </a:extLst>
          </p:cNvPr>
          <p:cNvGraphicFramePr>
            <a:graphicFrameLocks noGrp="1"/>
          </p:cNvGraphicFramePr>
          <p:nvPr>
            <p:extLst>
              <p:ext uri="{D42A27DB-BD31-4B8C-83A1-F6EECF244321}">
                <p14:modId xmlns:p14="http://schemas.microsoft.com/office/powerpoint/2010/main" val="2120544716"/>
              </p:ext>
            </p:extLst>
          </p:nvPr>
        </p:nvGraphicFramePr>
        <p:xfrm>
          <a:off x="359999" y="1229262"/>
          <a:ext cx="11484000" cy="4651564"/>
        </p:xfrm>
        <a:graphic>
          <a:graphicData uri="http://schemas.openxmlformats.org/drawingml/2006/table">
            <a:tbl>
              <a:tblPr firstRow="1" bandRow="1">
                <a:tableStyleId>{69012ECD-51FC-41F1-AA8D-1B2483CD663E}</a:tableStyleId>
              </a:tblPr>
              <a:tblGrid>
                <a:gridCol w="2871000">
                  <a:extLst>
                    <a:ext uri="{9D8B030D-6E8A-4147-A177-3AD203B41FA5}">
                      <a16:colId xmlns:a16="http://schemas.microsoft.com/office/drawing/2014/main" val="2532441079"/>
                    </a:ext>
                  </a:extLst>
                </a:gridCol>
                <a:gridCol w="2871000">
                  <a:extLst>
                    <a:ext uri="{9D8B030D-6E8A-4147-A177-3AD203B41FA5}">
                      <a16:colId xmlns:a16="http://schemas.microsoft.com/office/drawing/2014/main" val="1591521973"/>
                    </a:ext>
                  </a:extLst>
                </a:gridCol>
                <a:gridCol w="2871000">
                  <a:extLst>
                    <a:ext uri="{9D8B030D-6E8A-4147-A177-3AD203B41FA5}">
                      <a16:colId xmlns:a16="http://schemas.microsoft.com/office/drawing/2014/main" val="1336148547"/>
                    </a:ext>
                  </a:extLst>
                </a:gridCol>
                <a:gridCol w="2871000">
                  <a:extLst>
                    <a:ext uri="{9D8B030D-6E8A-4147-A177-3AD203B41FA5}">
                      <a16:colId xmlns:a16="http://schemas.microsoft.com/office/drawing/2014/main" val="3447590477"/>
                    </a:ext>
                  </a:extLst>
                </a:gridCol>
              </a:tblGrid>
              <a:tr h="12957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427B2D"/>
                          </a:solidFill>
                          <a:effectLst/>
                          <a:uLnTx/>
                          <a:uFillTx/>
                          <a:latin typeface="+mn-lt"/>
                          <a:ea typeface="+mn-ea"/>
                          <a:cs typeface="Arial" panose="020B0604020202020204" pitchFamily="34" charset="0"/>
                        </a:rPr>
                        <a:t>1</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mn-lt"/>
                          <a:ea typeface="+mn-ea"/>
                          <a:cs typeface="Arial" panose="020B0604020202020204" pitchFamily="34" charset="0"/>
                        </a:rPr>
                        <a:t>Choose your factor</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007A8A"/>
                          </a:solidFill>
                          <a:effectLst/>
                          <a:uLnTx/>
                          <a:uFillTx/>
                          <a:latin typeface="+mn-lt"/>
                          <a:ea typeface="+mn-ea"/>
                          <a:cs typeface="Arial" panose="020B0604020202020204" pitchFamily="34" charset="0"/>
                        </a:rPr>
                        <a:t>2</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mn-lt"/>
                          <a:ea typeface="+mn-ea"/>
                          <a:cs typeface="Arial" panose="020B0604020202020204" pitchFamily="34" charset="0"/>
                        </a:rPr>
                        <a:t>Research the event</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B51458"/>
                          </a:solidFill>
                          <a:effectLst/>
                          <a:uLnTx/>
                          <a:uFillTx/>
                          <a:latin typeface="+mn-lt"/>
                          <a:ea typeface="+mn-ea"/>
                          <a:cs typeface="Arial" panose="020B0604020202020204" pitchFamily="34" charset="0"/>
                        </a:rPr>
                        <a:t>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mn-lt"/>
                          <a:ea typeface="+mn-ea"/>
                          <a:cs typeface="Arial" panose="020B0604020202020204" pitchFamily="34" charset="0"/>
                        </a:rPr>
                        <a:t>Connect to the dance work</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9B6808"/>
                          </a:solidFill>
                          <a:effectLst/>
                          <a:uLnTx/>
                          <a:uFillTx/>
                          <a:latin typeface="+mn-lt"/>
                          <a:ea typeface="+mn-ea"/>
                          <a:cs typeface="Arial" panose="020B0604020202020204" pitchFamily="34" charset="0"/>
                        </a:rPr>
                        <a:t>4</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mn-lt"/>
                          <a:ea typeface="+mn-ea"/>
                          <a:cs typeface="Arial" panose="020B0604020202020204" pitchFamily="34" charset="0"/>
                        </a:rPr>
                        <a:t>Analyse the influence</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206506"/>
                  </a:ext>
                </a:extLst>
              </a:tr>
              <a:tr h="3355814">
                <a:tc>
                  <a:txBody>
                    <a:bodyPr/>
                    <a:lstStyle/>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Black Lives Matter protests.</a:t>
                      </a:r>
                    </a:p>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COVID-19 pandemic.</a:t>
                      </a:r>
                    </a:p>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2023 Voice to Parliament referendum.</a:t>
                      </a:r>
                    </a:p>
                    <a:p>
                      <a:pPr marL="285750" indent="-285750">
                        <a:lnSpc>
                          <a:spcPct val="114000"/>
                        </a:lnSpc>
                        <a:spcAft>
                          <a:spcPts val="600"/>
                        </a:spcAft>
                        <a:buFont typeface="Arial" panose="020B0604020202020204" pitchFamily="34" charset="0"/>
                        <a:buChar char="•"/>
                      </a:pPr>
                      <a:endParaRPr lang="en-AU">
                        <a:solidFill>
                          <a:schemeClr val="accent1"/>
                        </a:solidFill>
                        <a:latin typeface="+mn-lt"/>
                        <a:cs typeface="Arial" panose="020B0604020202020204" pitchFamily="34" charset="0"/>
                      </a:endParaRPr>
                    </a:p>
                    <a:p>
                      <a:pPr>
                        <a:lnSpc>
                          <a:spcPct val="114000"/>
                        </a:lnSpc>
                        <a:spcAft>
                          <a:spcPts val="600"/>
                        </a:spcAft>
                      </a:pPr>
                      <a:endParaRPr lang="en-AU">
                        <a:solidFill>
                          <a:schemeClr val="accent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9E0"/>
                    </a:solidFill>
                  </a:tcPr>
                </a:tc>
                <a:tc>
                  <a:txBody>
                    <a:bodyPr/>
                    <a:lstStyle/>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What happened?</a:t>
                      </a:r>
                    </a:p>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When did it occur?</a:t>
                      </a:r>
                    </a:p>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Who was involved or affected? </a:t>
                      </a:r>
                    </a:p>
                    <a:p>
                      <a:pPr marL="285750" indent="-285750">
                        <a:lnSpc>
                          <a:spcPct val="114000"/>
                        </a:lnSpc>
                        <a:spcAft>
                          <a:spcPts val="600"/>
                        </a:spcAft>
                        <a:buFont typeface="Arial" panose="020B0604020202020204" pitchFamily="34" charset="0"/>
                        <a:buChar char="•"/>
                      </a:pPr>
                      <a:endParaRPr lang="en-AU">
                        <a:solidFill>
                          <a:schemeClr val="accent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F7FC"/>
                    </a:solidFill>
                  </a:tcPr>
                </a:tc>
                <a:tc>
                  <a:txBody>
                    <a:bodyPr/>
                    <a:lstStyle/>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When was </a:t>
                      </a:r>
                      <a:r>
                        <a:rPr lang="en-AU" i="1">
                          <a:solidFill>
                            <a:schemeClr val="accent1"/>
                          </a:solidFill>
                          <a:latin typeface="+mn-lt"/>
                          <a:cs typeface="Arial" panose="020B0604020202020204" pitchFamily="34" charset="0"/>
                        </a:rPr>
                        <a:t>SILENCE</a:t>
                      </a:r>
                      <a:r>
                        <a:rPr lang="en-AU">
                          <a:solidFill>
                            <a:schemeClr val="accent1"/>
                          </a:solidFill>
                          <a:latin typeface="+mn-lt"/>
                          <a:cs typeface="Arial" panose="020B0604020202020204" pitchFamily="34" charset="0"/>
                        </a:rPr>
                        <a:t> created and/or toured?</a:t>
                      </a:r>
                    </a:p>
                    <a:p>
                      <a:pPr marL="285750" indent="-285750">
                        <a:lnSpc>
                          <a:spcPct val="114000"/>
                        </a:lnSpc>
                        <a:spcAft>
                          <a:spcPts val="600"/>
                        </a:spcAft>
                        <a:buFont typeface="Arial" panose="020B0604020202020204" pitchFamily="34" charset="0"/>
                        <a:buChar char="•"/>
                      </a:pPr>
                      <a:r>
                        <a:rPr lang="en-AU">
                          <a:solidFill>
                            <a:schemeClr val="accent1"/>
                          </a:solidFill>
                          <a:latin typeface="+mn-lt"/>
                          <a:cs typeface="Arial" panose="020B0604020202020204" pitchFamily="34" charset="0"/>
                        </a:rPr>
                        <a:t>How does the timing of your chosen event overlap with this? </a:t>
                      </a:r>
                    </a:p>
                    <a:p>
                      <a:pPr marL="285750" indent="-285750">
                        <a:lnSpc>
                          <a:spcPct val="114000"/>
                        </a:lnSpc>
                        <a:spcAft>
                          <a:spcPts val="600"/>
                        </a:spcAft>
                        <a:buFont typeface="Arial" panose="020B0604020202020204" pitchFamily="34" charset="0"/>
                        <a:buChar char="•"/>
                      </a:pPr>
                      <a:endParaRPr lang="en-AU" dirty="0">
                        <a:solidFill>
                          <a:schemeClr val="accent1"/>
                        </a:solidFill>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DBE7"/>
                    </a:solidFill>
                  </a:tcPr>
                </a:tc>
                <a:tc>
                  <a:txBody>
                    <a:bodyPr/>
                    <a:lstStyle/>
                    <a:p>
                      <a:pPr marL="0" indent="0">
                        <a:lnSpc>
                          <a:spcPct val="114000"/>
                        </a:lnSpc>
                        <a:spcAft>
                          <a:spcPts val="600"/>
                        </a:spcAft>
                        <a:buFont typeface="Arial" panose="020B0604020202020204" pitchFamily="34" charset="0"/>
                        <a:buNone/>
                      </a:pPr>
                      <a:r>
                        <a:rPr lang="en-AU" dirty="0">
                          <a:solidFill>
                            <a:schemeClr val="accent1"/>
                          </a:solidFill>
                          <a:latin typeface="+mn-lt"/>
                          <a:cs typeface="Arial" panose="020B0604020202020204" pitchFamily="34" charset="0"/>
                        </a:rPr>
                        <a:t>Think about:</a:t>
                      </a:r>
                    </a:p>
                    <a:p>
                      <a:pPr marL="285750" indent="-285750">
                        <a:lnSpc>
                          <a:spcPct val="114000"/>
                        </a:lnSpc>
                        <a:spcAft>
                          <a:spcPts val="600"/>
                        </a:spcAft>
                        <a:buFont typeface="Arial" panose="020B0604020202020204" pitchFamily="34" charset="0"/>
                        <a:buChar char="•"/>
                      </a:pPr>
                      <a:r>
                        <a:rPr lang="en-AU" dirty="0">
                          <a:solidFill>
                            <a:schemeClr val="accent1"/>
                          </a:solidFill>
                          <a:latin typeface="+mn-lt"/>
                          <a:cs typeface="Arial" panose="020B0604020202020204" pitchFamily="34" charset="0"/>
                        </a:rPr>
                        <a:t>Themes and ideas in </a:t>
                      </a:r>
                      <a:r>
                        <a:rPr lang="en-AU" i="1" dirty="0">
                          <a:solidFill>
                            <a:schemeClr val="accent1"/>
                          </a:solidFill>
                          <a:latin typeface="+mn-lt"/>
                          <a:cs typeface="Arial" panose="020B0604020202020204" pitchFamily="34" charset="0"/>
                        </a:rPr>
                        <a:t>SILENCE</a:t>
                      </a:r>
                      <a:r>
                        <a:rPr lang="en-AU" dirty="0">
                          <a:solidFill>
                            <a:schemeClr val="accent1"/>
                          </a:solidFill>
                          <a:latin typeface="+mn-lt"/>
                          <a:cs typeface="Arial" panose="020B0604020202020204" pitchFamily="34" charset="0"/>
                        </a:rPr>
                        <a:t>.</a:t>
                      </a:r>
                    </a:p>
                    <a:p>
                      <a:pPr marL="285750" indent="-285750">
                        <a:lnSpc>
                          <a:spcPct val="114000"/>
                        </a:lnSpc>
                        <a:spcAft>
                          <a:spcPts val="600"/>
                        </a:spcAft>
                        <a:buFont typeface="Arial" panose="020B0604020202020204" pitchFamily="34" charset="0"/>
                        <a:buChar char="•"/>
                      </a:pPr>
                      <a:r>
                        <a:rPr lang="en-AU" dirty="0">
                          <a:solidFill>
                            <a:schemeClr val="accent1"/>
                          </a:solidFill>
                          <a:latin typeface="+mn-lt"/>
                          <a:cs typeface="Arial" panose="020B0604020202020204" pitchFamily="34" charset="0"/>
                        </a:rPr>
                        <a:t>Choreographic choices for example; movement, auditory and theatrical elements.</a:t>
                      </a:r>
                    </a:p>
                    <a:p>
                      <a:pPr marL="285750" indent="-285750">
                        <a:lnSpc>
                          <a:spcPct val="114000"/>
                        </a:lnSpc>
                        <a:spcAft>
                          <a:spcPts val="600"/>
                        </a:spcAft>
                        <a:buFont typeface="Arial" panose="020B0604020202020204" pitchFamily="34" charset="0"/>
                        <a:buChar char="•"/>
                      </a:pPr>
                      <a:r>
                        <a:rPr lang="en-AU" dirty="0">
                          <a:solidFill>
                            <a:schemeClr val="accent1"/>
                          </a:solidFill>
                          <a:latin typeface="+mn-lt"/>
                          <a:cs typeface="Arial" panose="020B0604020202020204" pitchFamily="34" charset="0"/>
                        </a:rPr>
                        <a:t>Audience reception.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6C2">
                        <a:alpha val="60000"/>
                      </a:srgbClr>
                    </a:solidFill>
                  </a:tcPr>
                </a:tc>
                <a:extLst>
                  <a:ext uri="{0D108BD9-81ED-4DB2-BD59-A6C34878D82A}">
                    <a16:rowId xmlns:a16="http://schemas.microsoft.com/office/drawing/2014/main" val="2347067268"/>
                  </a:ext>
                </a:extLst>
              </a:tr>
            </a:tbl>
          </a:graphicData>
        </a:graphic>
      </p:graphicFrame>
      <p:grpSp>
        <p:nvGrpSpPr>
          <p:cNvPr id="10" name="Group 9">
            <a:extLst>
              <a:ext uri="{FF2B5EF4-FFF2-40B4-BE49-F238E27FC236}">
                <a16:creationId xmlns:a16="http://schemas.microsoft.com/office/drawing/2014/main" id="{7A1B12CE-66B5-6553-0642-8BEC3F2495A4}"/>
              </a:ext>
              <a:ext uri="{C183D7F6-B498-43B3-948B-1728B52AA6E4}">
                <adec:decorative xmlns:adec="http://schemas.microsoft.com/office/drawing/2017/decorative" val="1"/>
              </a:ext>
            </a:extLst>
          </p:cNvPr>
          <p:cNvGrpSpPr/>
          <p:nvPr/>
        </p:nvGrpSpPr>
        <p:grpSpPr>
          <a:xfrm>
            <a:off x="428233" y="1395569"/>
            <a:ext cx="11358531" cy="1093631"/>
            <a:chOff x="428233" y="3097369"/>
            <a:chExt cx="11358531" cy="1114269"/>
          </a:xfrm>
        </p:grpSpPr>
        <p:sp>
          <p:nvSpPr>
            <p:cNvPr id="30" name="Rectangle 29">
              <a:extLst>
                <a:ext uri="{FF2B5EF4-FFF2-40B4-BE49-F238E27FC236}">
                  <a16:creationId xmlns:a16="http://schemas.microsoft.com/office/drawing/2014/main" id="{BB8F24BE-6132-D079-5727-8844FD10B04E}"/>
                </a:ext>
              </a:extLst>
            </p:cNvPr>
            <p:cNvSpPr/>
            <p:nvPr/>
          </p:nvSpPr>
          <p:spPr>
            <a:xfrm>
              <a:off x="428233" y="3097369"/>
              <a:ext cx="2752914" cy="1114269"/>
            </a:xfrm>
            <a:prstGeom prst="rect">
              <a:avLst/>
            </a:prstGeom>
            <a:solidFill>
              <a:schemeClr val="bg1"/>
            </a:solidFill>
            <a:ln w="76200">
              <a:solidFill>
                <a:srgbClr val="427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427B2D"/>
                  </a:solidFill>
                  <a:effectLst/>
                  <a:uLnTx/>
                  <a:uFillTx/>
                  <a:latin typeface="Arial" panose="020B0604020202020204"/>
                  <a:ea typeface="+mn-ea"/>
                  <a:cs typeface="Arial" panose="020B0604020202020204" pitchFamily="34" charset="0"/>
                </a:rPr>
                <a:t>1</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rPr>
                <a:t>Choose your factor</a:t>
              </a:r>
            </a:p>
          </p:txBody>
        </p:sp>
        <p:sp>
          <p:nvSpPr>
            <p:cNvPr id="33" name="Rectangle 32">
              <a:extLst>
                <a:ext uri="{FF2B5EF4-FFF2-40B4-BE49-F238E27FC236}">
                  <a16:creationId xmlns:a16="http://schemas.microsoft.com/office/drawing/2014/main" id="{0834AB0B-8097-34C2-2A27-761A0B33356B}"/>
                </a:ext>
              </a:extLst>
            </p:cNvPr>
            <p:cNvSpPr/>
            <p:nvPr/>
          </p:nvSpPr>
          <p:spPr>
            <a:xfrm>
              <a:off x="3294973" y="3097369"/>
              <a:ext cx="2752913" cy="1114269"/>
            </a:xfrm>
            <a:prstGeom prst="rect">
              <a:avLst/>
            </a:prstGeom>
            <a:solidFill>
              <a:schemeClr val="bg1"/>
            </a:solidFill>
            <a:ln w="76200">
              <a:solidFill>
                <a:srgbClr val="007A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007A8A"/>
                  </a:solidFill>
                  <a:effectLst/>
                  <a:uLnTx/>
                  <a:uFillTx/>
                  <a:latin typeface="Arial" panose="020B0604020202020204"/>
                  <a:ea typeface="+mn-ea"/>
                  <a:cs typeface="Arial" panose="020B0604020202020204" pitchFamily="34" charset="0"/>
                </a:rPr>
                <a:t>2</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rPr>
                <a:t>Research the event</a:t>
              </a:r>
            </a:p>
          </p:txBody>
        </p:sp>
        <p:sp>
          <p:nvSpPr>
            <p:cNvPr id="36" name="Rectangle 35">
              <a:extLst>
                <a:ext uri="{FF2B5EF4-FFF2-40B4-BE49-F238E27FC236}">
                  <a16:creationId xmlns:a16="http://schemas.microsoft.com/office/drawing/2014/main" id="{DB676D73-53EB-7FF3-4371-D62F750F2EE4}"/>
                </a:ext>
              </a:extLst>
            </p:cNvPr>
            <p:cNvSpPr/>
            <p:nvPr/>
          </p:nvSpPr>
          <p:spPr>
            <a:xfrm>
              <a:off x="6161579" y="3097370"/>
              <a:ext cx="2752913" cy="1114268"/>
            </a:xfrm>
            <a:prstGeom prst="rect">
              <a:avLst/>
            </a:prstGeom>
            <a:solidFill>
              <a:schemeClr val="bg1"/>
            </a:solidFill>
            <a:ln w="7620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B51458"/>
                  </a:solidFill>
                  <a:effectLst/>
                  <a:uLnTx/>
                  <a:uFillTx/>
                  <a:latin typeface="Arial" panose="020B0604020202020204"/>
                  <a:ea typeface="+mn-ea"/>
                  <a:cs typeface="Arial" panose="020B0604020202020204" pitchFamily="34" charset="0"/>
                </a:rPr>
                <a:t>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rPr>
                <a:t>Connect to the dance work</a:t>
              </a:r>
            </a:p>
          </p:txBody>
        </p:sp>
        <p:sp>
          <p:nvSpPr>
            <p:cNvPr id="39" name="Rectangle 38">
              <a:extLst>
                <a:ext uri="{FF2B5EF4-FFF2-40B4-BE49-F238E27FC236}">
                  <a16:creationId xmlns:a16="http://schemas.microsoft.com/office/drawing/2014/main" id="{40958FAF-117C-1FEF-6F51-4BAEA9E863CF}"/>
                </a:ext>
              </a:extLst>
            </p:cNvPr>
            <p:cNvSpPr/>
            <p:nvPr/>
          </p:nvSpPr>
          <p:spPr>
            <a:xfrm>
              <a:off x="9028185" y="3097369"/>
              <a:ext cx="2758579" cy="1114268"/>
            </a:xfrm>
            <a:prstGeom prst="rect">
              <a:avLst/>
            </a:prstGeom>
            <a:solidFill>
              <a:schemeClr val="bg1"/>
            </a:solidFill>
            <a:ln w="76200">
              <a:solidFill>
                <a:srgbClr val="9B68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a:ln>
                    <a:noFill/>
                  </a:ln>
                  <a:solidFill>
                    <a:srgbClr val="9B6808"/>
                  </a:solidFill>
                  <a:effectLst/>
                  <a:uLnTx/>
                  <a:uFillTx/>
                  <a:latin typeface="Arial" panose="020B0604020202020204"/>
                  <a:ea typeface="+mn-ea"/>
                  <a:cs typeface="Arial" panose="020B0604020202020204" pitchFamily="34" charset="0"/>
                </a:rPr>
                <a:t>4</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2272B"/>
                  </a:solidFill>
                  <a:effectLst/>
                  <a:uLnTx/>
                  <a:uFillTx/>
                  <a:latin typeface="Arial" panose="020B0604020202020204"/>
                  <a:ea typeface="+mn-ea"/>
                  <a:cs typeface="Arial" panose="020B0604020202020204" pitchFamily="34" charset="0"/>
                </a:rPr>
                <a:t>Analyse the influence</a:t>
              </a:r>
            </a:p>
          </p:txBody>
        </p:sp>
      </p:grpSp>
      <p:sp>
        <p:nvSpPr>
          <p:cNvPr id="6" name="Rectangle 5">
            <a:extLst>
              <a:ext uri="{FF2B5EF4-FFF2-40B4-BE49-F238E27FC236}">
                <a16:creationId xmlns:a16="http://schemas.microsoft.com/office/drawing/2014/main" id="{819B6F6A-441D-5565-9C40-0BD4A2E0D69B}"/>
              </a:ext>
            </a:extLst>
          </p:cNvPr>
          <p:cNvSpPr/>
          <p:nvPr/>
        </p:nvSpPr>
        <p:spPr>
          <a:xfrm>
            <a:off x="359999" y="6017950"/>
            <a:ext cx="11484000" cy="480050"/>
          </a:xfrm>
          <a:prstGeom prst="rect">
            <a:avLst/>
          </a:prstGeom>
          <a:solidFill>
            <a:srgbClr val="FBF7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solidFill>
                  <a:schemeClr val="tx1"/>
                </a:solidFill>
              </a:rPr>
              <a:t>After completing steps 1–4 write your response in full sentences.</a:t>
            </a:r>
          </a:p>
        </p:txBody>
      </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41836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3C81C4-770F-2992-A125-A88B55656B8C}"/>
              </a:ext>
            </a:extLst>
          </p:cNvPr>
          <p:cNvSpPr>
            <a:spLocks noGrp="1"/>
          </p:cNvSpPr>
          <p:nvPr>
            <p:ph type="title"/>
          </p:nvPr>
        </p:nvSpPr>
        <p:spPr/>
        <p:txBody>
          <a:bodyPr/>
          <a:lstStyle/>
          <a:p>
            <a:r>
              <a:rPr lang="en-US">
                <a:latin typeface="+mj-lt"/>
              </a:rPr>
              <a:t>About this resource</a:t>
            </a:r>
            <a:endParaRPr lang="en-AU">
              <a:latin typeface="+mj-lt"/>
            </a:endParaRPr>
          </a:p>
        </p:txBody>
      </p:sp>
      <p:sp>
        <p:nvSpPr>
          <p:cNvPr id="7" name="Picture Placeholder 6">
            <a:extLst>
              <a:ext uri="{FF2B5EF4-FFF2-40B4-BE49-F238E27FC236}">
                <a16:creationId xmlns:a16="http://schemas.microsoft.com/office/drawing/2014/main" id="{E97E3310-A557-918F-6C31-9B139442ECF9}"/>
              </a:ext>
            </a:extLst>
          </p:cNvPr>
          <p:cNvSpPr>
            <a:spLocks noGrp="1"/>
          </p:cNvSpPr>
          <p:nvPr>
            <p:ph type="pic" sz="quarter" idx="13"/>
          </p:nvPr>
        </p:nvSpPr>
        <p:spPr/>
        <p:txBody>
          <a:bodyPr/>
          <a:lstStyle/>
          <a:p>
            <a:r>
              <a:rPr lang="en-US">
                <a:latin typeface="+mn-lt"/>
              </a:rPr>
              <a:t>To ensure that ICIP (Indigenous Cultural and Intellectual Property) and Cultural Protocols are respected and reflected throughout this resource, this slide deck has been developed through ongoing consultation and collaboration with:</a:t>
            </a:r>
          </a:p>
          <a:p>
            <a:pPr marL="342900" indent="-342900">
              <a:buFont typeface="Arial" panose="020B0604020202020204" pitchFamily="34" charset="0"/>
              <a:buChar char="•"/>
            </a:pPr>
            <a:r>
              <a:rPr lang="en-US">
                <a:latin typeface="+mn-lt"/>
              </a:rPr>
              <a:t>Thomas E.S. Kelly, Artistic Director of Karul Projects </a:t>
            </a:r>
          </a:p>
          <a:p>
            <a:pPr marL="342900" indent="-342900">
              <a:buFont typeface="Arial" panose="020B0604020202020204" pitchFamily="34" charset="0"/>
              <a:buChar char="•"/>
            </a:pPr>
            <a:r>
              <a:rPr lang="en-US" err="1">
                <a:latin typeface="+mn-lt"/>
              </a:rPr>
              <a:t>BlakDance</a:t>
            </a:r>
            <a:endParaRPr lang="en-US">
              <a:latin typeface="+mn-lt"/>
            </a:endParaRPr>
          </a:p>
          <a:p>
            <a:pPr marL="342900" indent="-342900">
              <a:buFont typeface="Arial" panose="020B0604020202020204" pitchFamily="34" charset="0"/>
              <a:buChar char="•"/>
            </a:pPr>
            <a:r>
              <a:rPr lang="en-US">
                <a:latin typeface="+mn-lt"/>
              </a:rPr>
              <a:t>Department Aboriginal Education Advisors.</a:t>
            </a:r>
          </a:p>
          <a:p>
            <a:r>
              <a:rPr lang="en-US">
                <a:latin typeface="+mn-lt"/>
              </a:rPr>
              <a:t>Any unattributed text about the dance work </a:t>
            </a:r>
            <a:r>
              <a:rPr lang="en-US" i="1" dirty="0">
                <a:latin typeface="+mn-lt"/>
              </a:rPr>
              <a:t>SILENCE</a:t>
            </a:r>
            <a:r>
              <a:rPr lang="en-US">
                <a:latin typeface="+mn-lt"/>
              </a:rPr>
              <a:t> within this resource has been developed through the consultation process.</a:t>
            </a:r>
          </a:p>
        </p:txBody>
      </p:sp>
      <p:sp>
        <p:nvSpPr>
          <p:cNvPr id="2" name="Slide Number Placeholder 1">
            <a:extLst>
              <a:ext uri="{FF2B5EF4-FFF2-40B4-BE49-F238E27FC236}">
                <a16:creationId xmlns:a16="http://schemas.microsoft.com/office/drawing/2014/main" id="{1EA79406-8536-8243-8C5A-DF725E8913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219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9DC5-1AA9-83CF-F51A-5BB1C0B617F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B92FAFE-FB0A-5E8C-160E-4B923E1A76B1}"/>
              </a:ext>
            </a:extLst>
          </p:cNvPr>
          <p:cNvSpPr>
            <a:spLocks noGrp="1"/>
          </p:cNvSpPr>
          <p:nvPr>
            <p:ph type="ctrTitle"/>
          </p:nvPr>
        </p:nvSpPr>
        <p:spPr/>
        <p:txBody>
          <a:bodyPr/>
          <a:lstStyle/>
          <a:p>
            <a:r>
              <a:rPr lang="en-AU">
                <a:latin typeface="+mj-lt"/>
              </a:rPr>
              <a:t>Chapter 1 – </a:t>
            </a:r>
            <a:r>
              <a:rPr lang="en-AU" dirty="0">
                <a:latin typeface="+mj-lt"/>
              </a:rPr>
              <a:t>‘</a:t>
            </a:r>
            <a:r>
              <a:rPr lang="en-AU">
                <a:latin typeface="+mj-lt"/>
              </a:rPr>
              <a:t>Lore</a:t>
            </a:r>
            <a:r>
              <a:rPr lang="en-AU" dirty="0">
                <a:latin typeface="+mj-lt"/>
              </a:rPr>
              <a:t>’</a:t>
            </a:r>
            <a:r>
              <a:rPr lang="en-AU">
                <a:latin typeface="+mj-lt"/>
              </a:rPr>
              <a:t> </a:t>
            </a:r>
          </a:p>
        </p:txBody>
      </p:sp>
      <p:pic>
        <p:nvPicPr>
          <p:cNvPr id="14" name="Picture Placeholder 13">
            <a:extLst>
              <a:ext uri="{FF2B5EF4-FFF2-40B4-BE49-F238E27FC236}">
                <a16:creationId xmlns:a16="http://schemas.microsoft.com/office/drawing/2014/main" id="{65A3C19A-8ACB-237C-5CA0-0985332CF15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8000" y="0"/>
            <a:ext cx="5064000" cy="6858000"/>
          </a:xfrm>
        </p:spPr>
      </p:pic>
      <p:sp>
        <p:nvSpPr>
          <p:cNvPr id="15" name="TextBox 14">
            <a:extLst>
              <a:ext uri="{FF2B5EF4-FFF2-40B4-BE49-F238E27FC236}">
                <a16:creationId xmlns:a16="http://schemas.microsoft.com/office/drawing/2014/main" id="{E9E398A0-2B03-9B65-A2A9-9F1E059F1081}"/>
              </a:ext>
              <a:ext uri="{C183D7F6-B498-43B3-948B-1728B52AA6E4}">
                <adec:decorative xmlns:adec="http://schemas.microsoft.com/office/drawing/2017/decorative" val="1"/>
              </a:ext>
            </a:extLst>
          </p:cNvPr>
          <p:cNvSpPr txBox="1"/>
          <p:nvPr/>
        </p:nvSpPr>
        <p:spPr>
          <a:xfrm>
            <a:off x="9660000" y="6524276"/>
            <a:ext cx="2373252" cy="223365"/>
          </a:xfrm>
          <a:prstGeom prst="rect">
            <a:avLst/>
          </a:prstGeom>
          <a:noFill/>
        </p:spPr>
        <p:txBody>
          <a:bodyPr wrap="square" lIns="0" tIns="0" rIns="0" bIns="0" rtlCol="0">
            <a:noAutofit/>
          </a:bodyPr>
          <a:lstStyle/>
          <a:p>
            <a:pPr algn="r"/>
            <a:r>
              <a:rPr lang="en-AU" sz="1000">
                <a:solidFill>
                  <a:schemeClr val="bg1"/>
                </a:solidFill>
              </a:rPr>
              <a:t>Photo by Edify Media (2024)</a:t>
            </a:r>
          </a:p>
        </p:txBody>
      </p:sp>
    </p:spTree>
    <p:extLst>
      <p:ext uri="{BB962C8B-B14F-4D97-AF65-F5344CB8AC3E}">
        <p14:creationId xmlns:p14="http://schemas.microsoft.com/office/powerpoint/2010/main" val="23349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98A5-49F5-EF65-775A-F6BDF03AA4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661E25-2B18-C349-2B2D-07FD5A0AD887}"/>
              </a:ext>
            </a:extLst>
          </p:cNvPr>
          <p:cNvSpPr>
            <a:spLocks noGrp="1"/>
          </p:cNvSpPr>
          <p:nvPr>
            <p:ph type="title"/>
          </p:nvPr>
        </p:nvSpPr>
        <p:spPr/>
        <p:txBody>
          <a:bodyPr/>
          <a:lstStyle/>
          <a:p>
            <a:r>
              <a:rPr lang="en-AU">
                <a:latin typeface="+mj-lt"/>
              </a:rPr>
              <a:t>Learning intentions and success criteria (3)</a:t>
            </a:r>
          </a:p>
        </p:txBody>
      </p:sp>
      <p:sp>
        <p:nvSpPr>
          <p:cNvPr id="3" name="TextBox 2">
            <a:extLst>
              <a:ext uri="{FF2B5EF4-FFF2-40B4-BE49-F238E27FC236}">
                <a16:creationId xmlns:a16="http://schemas.microsoft.com/office/drawing/2014/main" id="{401816A8-CAFE-DF10-3FD1-31BF21C0D7DF}"/>
              </a:ext>
            </a:extLst>
          </p:cNvPr>
          <p:cNvSpPr txBox="1"/>
          <p:nvPr/>
        </p:nvSpPr>
        <p:spPr>
          <a:xfrm>
            <a:off x="370416" y="1894417"/>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understand the </a:t>
            </a:r>
            <a:r>
              <a:rPr lang="en-AU" sz="2000" dirty="0">
                <a:cs typeface="Arial" panose="020B0604020202020204" pitchFamily="34" charset="0"/>
              </a:rPr>
              <a:t>Cultural </a:t>
            </a:r>
            <a:r>
              <a:rPr lang="en-AU" sz="2000">
                <a:cs typeface="Arial" panose="020B0604020202020204" pitchFamily="34" charset="0"/>
              </a:rPr>
              <a:t>significance, ideas and roles in the </a:t>
            </a:r>
            <a:r>
              <a:rPr lang="en-AU" sz="2000" dirty="0">
                <a:cs typeface="Arial" panose="020B0604020202020204" pitchFamily="34" charset="0"/>
              </a:rPr>
              <a:t>‘</a:t>
            </a:r>
            <a:r>
              <a:rPr lang="en-AU" sz="2000">
                <a:cs typeface="Arial" panose="020B0604020202020204" pitchFamily="34" charset="0"/>
              </a:rPr>
              <a:t>Lore</a:t>
            </a:r>
            <a:r>
              <a:rPr lang="en-AU" sz="2000" dirty="0">
                <a:cs typeface="Arial" panose="020B0604020202020204" pitchFamily="34" charset="0"/>
              </a:rPr>
              <a:t>’ chapter</a:t>
            </a:r>
            <a:r>
              <a:rPr lang="en-AU" sz="2000">
                <a:cs typeface="Arial" panose="020B0604020202020204" pitchFamily="34" charset="0"/>
              </a:rPr>
              <a:t> of </a:t>
            </a:r>
            <a:r>
              <a:rPr lang="en-AU" sz="2000" i="1" dirty="0">
                <a:cs typeface="Arial" panose="020B0604020202020204" pitchFamily="34" charset="0"/>
              </a:rPr>
              <a:t>SILENCE</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develop skills in observing and analysing elements of dance and theatrical elements</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engage respectfully with Cultural Protocols while learning and performing Aboriginal and Torres Strait Islander movement.</a:t>
            </a:r>
          </a:p>
          <a:p>
            <a:pPr>
              <a:lnSpc>
                <a:spcPct val="150000"/>
              </a:lnSpc>
              <a:spcAft>
                <a:spcPts val="600"/>
              </a:spcAft>
            </a:pPr>
            <a:r>
              <a:rPr lang="en-AU" sz="2000" b="1">
                <a:solidFill>
                  <a:schemeClr val="accent1"/>
                </a:solidFill>
                <a:latin typeface="+mj-lt"/>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describe key ideas, referencing </a:t>
            </a:r>
            <a:r>
              <a:rPr lang="en-AU" sz="2000" dirty="0">
                <a:cs typeface="Arial" panose="020B0604020202020204" pitchFamily="34" charset="0"/>
              </a:rPr>
              <a:t>Culture </a:t>
            </a:r>
            <a:r>
              <a:rPr lang="en-AU" sz="2000">
                <a:cs typeface="Arial" panose="020B0604020202020204" pitchFamily="34" charset="0"/>
              </a:rPr>
              <a:t>and roles related to the </a:t>
            </a:r>
            <a:r>
              <a:rPr lang="en-AU" sz="2000" dirty="0">
                <a:cs typeface="Arial" panose="020B0604020202020204" pitchFamily="34" charset="0"/>
              </a:rPr>
              <a:t>‘</a:t>
            </a:r>
            <a:r>
              <a:rPr lang="en-AU" sz="2000">
                <a:cs typeface="Arial" panose="020B0604020202020204" pitchFamily="34" charset="0"/>
              </a:rPr>
              <a:t>Lore</a:t>
            </a:r>
            <a:r>
              <a:rPr lang="en-AU" sz="2000" dirty="0">
                <a:cs typeface="Arial" panose="020B0604020202020204" pitchFamily="34" charset="0"/>
              </a:rPr>
              <a:t>’ chapter</a:t>
            </a:r>
            <a:r>
              <a:rPr lang="en-AU" sz="2000">
                <a:cs typeface="Arial" panose="020B0604020202020204" pitchFamily="34" charset="0"/>
              </a:rPr>
              <a:t> of </a:t>
            </a:r>
            <a:r>
              <a:rPr lang="en-AU" sz="2000" i="1" dirty="0">
                <a:cs typeface="Arial" panose="020B0604020202020204" pitchFamily="34" charset="0"/>
              </a:rPr>
              <a:t>SILENCE</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analyse how the elements of dance communicate intent</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demonstrate respect for Cultural Protocols in practice.</a:t>
            </a:r>
          </a:p>
        </p:txBody>
      </p:sp>
      <p:sp>
        <p:nvSpPr>
          <p:cNvPr id="2" name="Slide Number Placeholder 1">
            <a:extLst>
              <a:ext uri="{FF2B5EF4-FFF2-40B4-BE49-F238E27FC236}">
                <a16:creationId xmlns:a16="http://schemas.microsoft.com/office/drawing/2014/main" id="{A9963786-7111-5158-109B-069A5F18B5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2051719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3904C-9128-FEA9-E451-A6E8D40645FA}"/>
              </a:ext>
            </a:extLst>
          </p:cNvPr>
          <p:cNvSpPr>
            <a:spLocks noGrp="1"/>
          </p:cNvSpPr>
          <p:nvPr>
            <p:ph type="title"/>
          </p:nvPr>
        </p:nvSpPr>
        <p:spPr/>
        <p:txBody>
          <a:bodyPr/>
          <a:lstStyle/>
          <a:p>
            <a:r>
              <a:rPr lang="en-AU">
                <a:latin typeface="+mj-lt"/>
              </a:rPr>
              <a:t>Lore</a:t>
            </a:r>
          </a:p>
        </p:txBody>
      </p:sp>
      <p:sp>
        <p:nvSpPr>
          <p:cNvPr id="4" name="Text Placeholder 3">
            <a:extLst>
              <a:ext uri="{FF2B5EF4-FFF2-40B4-BE49-F238E27FC236}">
                <a16:creationId xmlns:a16="http://schemas.microsoft.com/office/drawing/2014/main" id="{9A424C8D-1668-CFA6-4E41-06B212BE86C5}"/>
              </a:ext>
            </a:extLst>
          </p:cNvPr>
          <p:cNvSpPr>
            <a:spLocks noGrp="1"/>
          </p:cNvSpPr>
          <p:nvPr>
            <p:ph type="body" sz="quarter" idx="18"/>
          </p:nvPr>
        </p:nvSpPr>
        <p:spPr/>
        <p:txBody>
          <a:bodyPr/>
          <a:lstStyle/>
          <a:p>
            <a:r>
              <a:rPr lang="en-AU">
                <a:latin typeface="+mj-lt"/>
              </a:rPr>
              <a:t>3.1a</a:t>
            </a:r>
          </a:p>
        </p:txBody>
      </p:sp>
      <p:pic>
        <p:nvPicPr>
          <p:cNvPr id="13" name="Picture 12">
            <a:extLst>
              <a:ext uri="{FF2B5EF4-FFF2-40B4-BE49-F238E27FC236}">
                <a16:creationId xmlns:a16="http://schemas.microsoft.com/office/drawing/2014/main" id="{474743E7-F472-1A7D-AA15-D9C049CBCD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376751"/>
            <a:ext cx="6542246" cy="3931268"/>
          </a:xfrm>
          <a:prstGeom prst="rect">
            <a:avLst/>
          </a:prstGeom>
        </p:spPr>
      </p:pic>
      <p:pic>
        <p:nvPicPr>
          <p:cNvPr id="16" name="Picture 2" descr="Play button icon">
            <a:hlinkClick r:id="rId4"/>
            <a:extLst>
              <a:ext uri="{FF2B5EF4-FFF2-40B4-BE49-F238E27FC236}">
                <a16:creationId xmlns:a16="http://schemas.microsoft.com/office/drawing/2014/main" id="{D6F1575C-930D-B8EA-4B26-4520042D7A55}"/>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289296" y="4249097"/>
            <a:ext cx="1485308" cy="858179"/>
          </a:xfrm>
          <a:prstGeom prst="rect">
            <a:avLst/>
          </a:prstGeom>
          <a:noFill/>
        </p:spPr>
      </p:pic>
      <p:sp>
        <p:nvSpPr>
          <p:cNvPr id="18" name="Rectangle: Rounded Corners 17">
            <a:extLst>
              <a:ext uri="{FF2B5EF4-FFF2-40B4-BE49-F238E27FC236}">
                <a16:creationId xmlns:a16="http://schemas.microsoft.com/office/drawing/2014/main" id="{55E2C055-86D8-EF59-D101-A007730D5608}"/>
              </a:ext>
              <a:ext uri="{C183D7F6-B498-43B3-948B-1728B52AA6E4}">
                <adec:decorative xmlns:adec="http://schemas.microsoft.com/office/drawing/2017/decorative" val="0"/>
              </a:ext>
            </a:extLst>
          </p:cNvPr>
          <p:cNvSpPr/>
          <p:nvPr/>
        </p:nvSpPr>
        <p:spPr>
          <a:xfrm>
            <a:off x="359998" y="5444378"/>
            <a:ext cx="6542245" cy="588971"/>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Engage with the video (2:55) and create a word bank for </a:t>
            </a:r>
            <a:r>
              <a:rPr kumimoji="0" lang="en-AU" sz="1800" b="0" i="0" u="none" strike="noStrike" kern="1200" cap="none" spc="0" normalizeH="0" baseline="0" noProof="0" dirty="0">
                <a:ln>
                  <a:noFill/>
                </a:ln>
                <a:solidFill>
                  <a:srgbClr val="22272B"/>
                </a:solidFill>
                <a:effectLst/>
                <a:uLnTx/>
                <a:uFillTx/>
                <a:ea typeface="+mn-ea"/>
                <a:cs typeface="+mn-cs"/>
              </a:rPr>
              <a:t>‘</a:t>
            </a:r>
            <a:r>
              <a:rPr kumimoji="0" lang="en-AU" sz="1800" b="0" i="0" u="none" strike="noStrike" kern="1200" cap="none" spc="0" normalizeH="0" baseline="0" noProof="0">
                <a:ln>
                  <a:noFill/>
                </a:ln>
                <a:solidFill>
                  <a:srgbClr val="22272B"/>
                </a:solidFill>
                <a:effectLst/>
                <a:uLnTx/>
                <a:uFillTx/>
                <a:ea typeface="+mn-ea"/>
                <a:cs typeface="+mn-cs"/>
              </a:rPr>
              <a:t>Lore</a:t>
            </a:r>
            <a:r>
              <a:rPr kumimoji="0" lang="en-AU" sz="1800" b="0" i="0" u="none" strike="noStrike" kern="1200" cap="none" spc="0" normalizeH="0" baseline="0" noProof="0" dirty="0">
                <a:ln>
                  <a:noFill/>
                </a:ln>
                <a:solidFill>
                  <a:srgbClr val="22272B"/>
                </a:solidFill>
                <a:effectLst/>
                <a:uLnTx/>
                <a:uFillTx/>
                <a:ea typeface="+mn-ea"/>
                <a:cs typeface="+mn-cs"/>
              </a:rPr>
              <a:t>.’</a:t>
            </a:r>
            <a:endParaRPr kumimoji="0" lang="en-AU" sz="1800" b="0" i="0" u="none" strike="noStrike" kern="1200" cap="none" spc="0" normalizeH="0" baseline="0" noProof="0">
              <a:ln>
                <a:noFill/>
              </a:ln>
              <a:solidFill>
                <a:srgbClr val="22272B"/>
              </a:solidFill>
              <a:effectLst/>
              <a:uLnTx/>
              <a:uFillTx/>
              <a:ea typeface="+mn-ea"/>
              <a:cs typeface="+mn-cs"/>
            </a:endParaRPr>
          </a:p>
        </p:txBody>
      </p:sp>
      <p:sp>
        <p:nvSpPr>
          <p:cNvPr id="7" name="Freeform: Shape 6">
            <a:extLst>
              <a:ext uri="{FF2B5EF4-FFF2-40B4-BE49-F238E27FC236}">
                <a16:creationId xmlns:a16="http://schemas.microsoft.com/office/drawing/2014/main" id="{D8C93DE1-5C33-F5F4-FAFF-33090EDE06EA}"/>
              </a:ext>
            </a:extLst>
          </p:cNvPr>
          <p:cNvSpPr/>
          <p:nvPr/>
        </p:nvSpPr>
        <p:spPr>
          <a:xfrm>
            <a:off x="7264136" y="1357774"/>
            <a:ext cx="4579862"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a:latin typeface="+mj-lt"/>
              </a:rPr>
              <a:t>Lore</a:t>
            </a:r>
            <a:endParaRPr lang="en-AU" sz="1800" b="1">
              <a:latin typeface="+mj-lt"/>
            </a:endParaRPr>
          </a:p>
        </p:txBody>
      </p:sp>
      <p:sp>
        <p:nvSpPr>
          <p:cNvPr id="8" name="Freeform: Shape 7">
            <a:extLst>
              <a:ext uri="{FF2B5EF4-FFF2-40B4-BE49-F238E27FC236}">
                <a16:creationId xmlns:a16="http://schemas.microsoft.com/office/drawing/2014/main" id="{CD403E44-ACA6-A7AA-5EDC-94FDD3343C0D}"/>
              </a:ext>
              <a:ext uri="{C183D7F6-B498-43B3-948B-1728B52AA6E4}">
                <adec:decorative xmlns:adec="http://schemas.microsoft.com/office/drawing/2017/decorative" val="0"/>
              </a:ext>
            </a:extLst>
          </p:cNvPr>
          <p:cNvSpPr/>
          <p:nvPr/>
        </p:nvSpPr>
        <p:spPr>
          <a:xfrm>
            <a:off x="7252138" y="1949082"/>
            <a:ext cx="4579862" cy="4084268"/>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bg1">
              <a:lumMod val="95000"/>
            </a:schemeClr>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45700" rIns="91425" bIns="45700" anchor="t" anchorCtr="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2272B"/>
                </a:solidFill>
                <a:effectLst/>
                <a:uLnTx/>
                <a:uFillTx/>
                <a:ea typeface="+mn-ea"/>
                <a:cs typeface="+mn-cs"/>
              </a:rPr>
              <a:t>'Setting up who we are as First Nations People, our connection to Country, our responsibility to Country.' </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 Thomas E.S. Kelly</a:t>
            </a:r>
          </a:p>
        </p:txBody>
      </p:sp>
      <p:pic>
        <p:nvPicPr>
          <p:cNvPr id="10" name="Picture 9">
            <a:extLst>
              <a:ext uri="{FF2B5EF4-FFF2-40B4-BE49-F238E27FC236}">
                <a16:creationId xmlns:a16="http://schemas.microsoft.com/office/drawing/2014/main" id="{50C17B79-EF93-7D71-1455-71AE24EEDBF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415613" y="3964960"/>
            <a:ext cx="2252911" cy="1716702"/>
          </a:xfrm>
          <a:prstGeom prst="rect">
            <a:avLst/>
          </a:prstGeom>
        </p:spPr>
      </p:pic>
      <p:sp>
        <p:nvSpPr>
          <p:cNvPr id="15" name="TextBox 14">
            <a:extLst>
              <a:ext uri="{FF2B5EF4-FFF2-40B4-BE49-F238E27FC236}">
                <a16:creationId xmlns:a16="http://schemas.microsoft.com/office/drawing/2014/main" id="{BBC6C7FD-64A9-98E1-B17D-2838ABA1BCFC}"/>
              </a:ext>
              <a:ext uri="{C183D7F6-B498-43B3-948B-1728B52AA6E4}">
                <adec:decorative xmlns:adec="http://schemas.microsoft.com/office/drawing/2017/decorative" val="1"/>
              </a:ext>
            </a:extLst>
          </p:cNvPr>
          <p:cNvSpPr txBox="1"/>
          <p:nvPr/>
        </p:nvSpPr>
        <p:spPr>
          <a:xfrm>
            <a:off x="9579089" y="6151212"/>
            <a:ext cx="2252911" cy="180000"/>
          </a:xfrm>
          <a:prstGeom prst="rect">
            <a:avLst/>
          </a:prstGeom>
          <a:noFill/>
        </p:spPr>
        <p:txBody>
          <a:bodyPr wrap="square" lIns="0" tIns="0" rIns="0" bIns="0" rtlCol="0">
            <a:noAutofit/>
          </a:bodyPr>
          <a:lstStyle/>
          <a:p>
            <a:pPr algn="r"/>
            <a:r>
              <a:rPr lang="en-AU" sz="1000"/>
              <a:t>Photo by Edify Media (2024)</a:t>
            </a:r>
          </a:p>
        </p:txBody>
      </p:sp>
      <p:sp>
        <p:nvSpPr>
          <p:cNvPr id="2" name="Slide Number Placeholder 1">
            <a:extLst>
              <a:ext uri="{FF2B5EF4-FFF2-40B4-BE49-F238E27FC236}">
                <a16:creationId xmlns:a16="http://schemas.microsoft.com/office/drawing/2014/main" id="{BA78665F-8645-F82A-90E5-264A26FD5C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
        <p:nvSpPr>
          <p:cNvPr id="5" name="Rectangle: Rounded Corners 4">
            <a:hlinkClick r:id="rId8"/>
            <a:extLst>
              <a:ext uri="{FF2B5EF4-FFF2-40B4-BE49-F238E27FC236}">
                <a16:creationId xmlns:a16="http://schemas.microsoft.com/office/drawing/2014/main" id="{0202FE83-A883-DBBE-418A-1871295353BA}"/>
              </a:ext>
            </a:extLst>
          </p:cNvPr>
          <p:cNvSpPr/>
          <p:nvPr/>
        </p:nvSpPr>
        <p:spPr>
          <a:xfrm>
            <a:off x="359999" y="6146424"/>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Tree>
    <p:extLst>
      <p:ext uri="{BB962C8B-B14F-4D97-AF65-F5344CB8AC3E}">
        <p14:creationId xmlns:p14="http://schemas.microsoft.com/office/powerpoint/2010/main" val="19098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6F62D-6235-BB64-15C3-C3A7455D6268}"/>
              </a:ext>
            </a:extLst>
          </p:cNvPr>
          <p:cNvSpPr>
            <a:spLocks noGrp="1"/>
          </p:cNvSpPr>
          <p:nvPr>
            <p:ph type="title"/>
          </p:nvPr>
        </p:nvSpPr>
        <p:spPr/>
        <p:txBody>
          <a:bodyPr/>
          <a:lstStyle/>
          <a:p>
            <a:r>
              <a:rPr lang="en-AU">
                <a:latin typeface="+mj-lt"/>
              </a:rPr>
              <a:t>Creating a word bank</a:t>
            </a:r>
          </a:p>
        </p:txBody>
      </p:sp>
      <p:sp>
        <p:nvSpPr>
          <p:cNvPr id="4" name="Text Placeholder 3">
            <a:extLst>
              <a:ext uri="{FF2B5EF4-FFF2-40B4-BE49-F238E27FC236}">
                <a16:creationId xmlns:a16="http://schemas.microsoft.com/office/drawing/2014/main" id="{56183D5A-19DA-7782-FA42-5017DEB15C22}"/>
              </a:ext>
            </a:extLst>
          </p:cNvPr>
          <p:cNvSpPr>
            <a:spLocks noGrp="1"/>
          </p:cNvSpPr>
          <p:nvPr>
            <p:ph type="body" sz="quarter" idx="18"/>
          </p:nvPr>
        </p:nvSpPr>
        <p:spPr/>
        <p:txBody>
          <a:bodyPr/>
          <a:lstStyle/>
          <a:p>
            <a:r>
              <a:rPr lang="en-AU">
                <a:latin typeface="+mj-lt"/>
              </a:rPr>
              <a:t>3.1b</a:t>
            </a:r>
          </a:p>
        </p:txBody>
      </p:sp>
      <p:graphicFrame>
        <p:nvGraphicFramePr>
          <p:cNvPr id="6" name="Table 5">
            <a:extLst>
              <a:ext uri="{FF2B5EF4-FFF2-40B4-BE49-F238E27FC236}">
                <a16:creationId xmlns:a16="http://schemas.microsoft.com/office/drawing/2014/main" id="{2F42C3C3-AC27-F886-6BAE-B84A242A9901}"/>
              </a:ext>
            </a:extLst>
          </p:cNvPr>
          <p:cNvGraphicFramePr>
            <a:graphicFrameLocks noGrp="1"/>
          </p:cNvGraphicFramePr>
          <p:nvPr>
            <p:extLst>
              <p:ext uri="{D42A27DB-BD31-4B8C-83A1-F6EECF244321}">
                <p14:modId xmlns:p14="http://schemas.microsoft.com/office/powerpoint/2010/main" val="898438310"/>
              </p:ext>
            </p:extLst>
          </p:nvPr>
        </p:nvGraphicFramePr>
        <p:xfrm>
          <a:off x="359999" y="1369454"/>
          <a:ext cx="11484000" cy="5003385"/>
        </p:xfrm>
        <a:graphic>
          <a:graphicData uri="http://schemas.openxmlformats.org/drawingml/2006/table">
            <a:tbl>
              <a:tblPr firstRow="1" bandRow="1">
                <a:tableStyleId>{C083E6E3-FA7D-4D7B-A595-EF9225AFEA82}</a:tableStyleId>
              </a:tblPr>
              <a:tblGrid>
                <a:gridCol w="3828000">
                  <a:extLst>
                    <a:ext uri="{9D8B030D-6E8A-4147-A177-3AD203B41FA5}">
                      <a16:colId xmlns:a16="http://schemas.microsoft.com/office/drawing/2014/main" val="3942107380"/>
                    </a:ext>
                  </a:extLst>
                </a:gridCol>
                <a:gridCol w="3828000">
                  <a:extLst>
                    <a:ext uri="{9D8B030D-6E8A-4147-A177-3AD203B41FA5}">
                      <a16:colId xmlns:a16="http://schemas.microsoft.com/office/drawing/2014/main" val="3693111396"/>
                    </a:ext>
                  </a:extLst>
                </a:gridCol>
                <a:gridCol w="3828000">
                  <a:extLst>
                    <a:ext uri="{9D8B030D-6E8A-4147-A177-3AD203B41FA5}">
                      <a16:colId xmlns:a16="http://schemas.microsoft.com/office/drawing/2014/main" val="3200934878"/>
                    </a:ext>
                  </a:extLst>
                </a:gridCol>
              </a:tblGrid>
              <a:tr h="660635">
                <a:tc>
                  <a:txBody>
                    <a:bodyPr/>
                    <a:lstStyle/>
                    <a:p>
                      <a:r>
                        <a:rPr lang="en-AU" sz="2000">
                          <a:latin typeface="+mj-lt"/>
                        </a:rPr>
                        <a:t>Dancers and movement</a:t>
                      </a:r>
                    </a:p>
                  </a:txBody>
                  <a:tcPr/>
                </a:tc>
                <a:tc>
                  <a:txBody>
                    <a:bodyPr/>
                    <a:lstStyle/>
                    <a:p>
                      <a:r>
                        <a:rPr lang="en-AU" sz="2000">
                          <a:latin typeface="+mj-lt"/>
                        </a:rPr>
                        <a:t>Auditory and theatrical elements</a:t>
                      </a:r>
                    </a:p>
                  </a:txBody>
                  <a:tcPr/>
                </a:tc>
                <a:tc>
                  <a:txBody>
                    <a:bodyPr/>
                    <a:lstStyle/>
                    <a:p>
                      <a:r>
                        <a:rPr lang="en-AU" sz="2000">
                          <a:latin typeface="+mj-lt"/>
                        </a:rPr>
                        <a:t>Ideas and intent</a:t>
                      </a:r>
                    </a:p>
                  </a:txBody>
                  <a:tcPr/>
                </a:tc>
                <a:extLst>
                  <a:ext uri="{0D108BD9-81ED-4DB2-BD59-A6C34878D82A}">
                    <a16:rowId xmlns:a16="http://schemas.microsoft.com/office/drawing/2014/main" val="2041161682"/>
                  </a:ext>
                </a:extLst>
              </a:tr>
              <a:tr h="4302345">
                <a:tc>
                  <a:txBody>
                    <a:bodyPr/>
                    <a:lstStyle/>
                    <a:p>
                      <a:pPr marL="285750" indent="-285750">
                        <a:lnSpc>
                          <a:spcPct val="150000"/>
                        </a:lnSpc>
                        <a:buFont typeface="Arial" panose="020B0604020202020204" pitchFamily="34" charset="0"/>
                        <a:buChar char="•"/>
                      </a:pPr>
                      <a:r>
                        <a:rPr lang="en-AU" sz="1800"/>
                        <a:t>What movement/s do you see?</a:t>
                      </a:r>
                    </a:p>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a:t>Who is dancing and what is their relationship to other dancers?</a:t>
                      </a:r>
                    </a:p>
                    <a:p>
                      <a:pPr marL="285750" indent="-285750">
                        <a:lnSpc>
                          <a:spcPct val="150000"/>
                        </a:lnSpc>
                        <a:buFont typeface="Arial" panose="020B0604020202020204" pitchFamily="34" charset="0"/>
                        <a:buChar char="•"/>
                      </a:pPr>
                      <a:r>
                        <a:rPr lang="en-AU" sz="1800"/>
                        <a:t>How are the dancers moving their bodies?</a:t>
                      </a:r>
                    </a:p>
                    <a:p>
                      <a:pPr marL="285750" indent="-285750">
                        <a:lnSpc>
                          <a:spcPct val="150000"/>
                        </a:lnSpc>
                        <a:buFont typeface="Arial" panose="020B0604020202020204" pitchFamily="34" charset="0"/>
                        <a:buChar char="•"/>
                      </a:pPr>
                      <a:r>
                        <a:rPr lang="en-AU" sz="1800"/>
                        <a:t>Are they interacting with each other? How?</a:t>
                      </a:r>
                    </a:p>
                    <a:p>
                      <a:pPr marL="285750" indent="-285750">
                        <a:lnSpc>
                          <a:spcPct val="150000"/>
                        </a:lnSpc>
                        <a:buFont typeface="Arial" panose="020B0604020202020204" pitchFamily="34" charset="0"/>
                        <a:buChar char="•"/>
                      </a:pPr>
                      <a:r>
                        <a:rPr lang="en-AU" sz="1800"/>
                        <a:t>How are they using the elements of dance (space, time and dynamics)?</a:t>
                      </a:r>
                    </a:p>
                  </a:txBody>
                  <a:tcPr/>
                </a:tc>
                <a:tc>
                  <a:txBody>
                    <a:bodyPr/>
                    <a:lstStyle/>
                    <a:p>
                      <a:pPr marL="285750" indent="-285750">
                        <a:lnSpc>
                          <a:spcPct val="150000"/>
                        </a:lnSpc>
                        <a:buFont typeface="Arial" panose="020B0604020202020204" pitchFamily="34" charset="0"/>
                        <a:buChar char="•"/>
                      </a:pPr>
                      <a:r>
                        <a:rPr lang="en-AU" sz="1800"/>
                        <a:t>Identify what you can hear.</a:t>
                      </a:r>
                    </a:p>
                    <a:p>
                      <a:pPr marL="285750" indent="-285750">
                        <a:lnSpc>
                          <a:spcPct val="150000"/>
                        </a:lnSpc>
                        <a:buFont typeface="Arial" panose="020B0604020202020204" pitchFamily="34" charset="0"/>
                        <a:buChar char="•"/>
                      </a:pPr>
                      <a:r>
                        <a:rPr lang="en-AU" sz="1800"/>
                        <a:t>Describe any layers of sound and/or music you can hear.</a:t>
                      </a:r>
                    </a:p>
                    <a:p>
                      <a:pPr marL="285750" indent="-285750">
                        <a:lnSpc>
                          <a:spcPct val="150000"/>
                        </a:lnSpc>
                        <a:buFont typeface="Arial" panose="020B0604020202020204" pitchFamily="34" charset="0"/>
                        <a:buChar char="•"/>
                      </a:pPr>
                      <a:r>
                        <a:rPr lang="en-AU" sz="1800"/>
                        <a:t>How does the sound and/or music work with the movement?</a:t>
                      </a:r>
                    </a:p>
                    <a:p>
                      <a:pPr marL="285750" marR="0" lvl="0" indent="-285750" algn="l" defTabSz="914377"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a:t>Describe how theatrical elements are being used by the dancers.</a:t>
                      </a:r>
                    </a:p>
                    <a:p>
                      <a:pPr marL="285750" indent="-285750">
                        <a:lnSpc>
                          <a:spcPct val="150000"/>
                        </a:lnSpc>
                        <a:buFont typeface="Arial" panose="020B0604020202020204" pitchFamily="34" charset="0"/>
                        <a:buChar char="•"/>
                      </a:pPr>
                      <a:r>
                        <a:rPr lang="en-AU" sz="1800"/>
                        <a:t>How do the theatrical elements help to communicate ideas?</a:t>
                      </a:r>
                    </a:p>
                  </a:txBody>
                  <a:tcPr/>
                </a:tc>
                <a:tc>
                  <a:txBody>
                    <a:bodyPr/>
                    <a:lstStyle/>
                    <a:p>
                      <a:pPr marL="285750" indent="-285750">
                        <a:lnSpc>
                          <a:spcPct val="150000"/>
                        </a:lnSpc>
                        <a:buFont typeface="Arial" panose="020B0604020202020204" pitchFamily="34" charset="0"/>
                        <a:buChar char="•"/>
                      </a:pPr>
                      <a:r>
                        <a:rPr lang="en-AU" sz="1800" dirty="0"/>
                        <a:t>What ideas are being communicated?</a:t>
                      </a:r>
                    </a:p>
                    <a:p>
                      <a:pPr marL="285750" indent="-285750">
                        <a:lnSpc>
                          <a:spcPct val="150000"/>
                        </a:lnSpc>
                        <a:buFont typeface="Arial" panose="020B0604020202020204" pitchFamily="34" charset="0"/>
                        <a:buChar char="•"/>
                      </a:pPr>
                      <a:r>
                        <a:rPr lang="en-AU" sz="1800" dirty="0"/>
                        <a:t>What do you know about the choreographer’s intent in this section?</a:t>
                      </a:r>
                    </a:p>
                    <a:p>
                      <a:pPr marL="0" indent="0">
                        <a:lnSpc>
                          <a:spcPct val="150000"/>
                        </a:lnSpc>
                        <a:buFont typeface="Arial" panose="020B0604020202020204" pitchFamily="34" charset="0"/>
                        <a:buNone/>
                      </a:pPr>
                      <a:endParaRPr lang="en-AU" sz="1800" dirty="0"/>
                    </a:p>
                  </a:txBody>
                  <a:tcPr/>
                </a:tc>
                <a:extLst>
                  <a:ext uri="{0D108BD9-81ED-4DB2-BD59-A6C34878D82A}">
                    <a16:rowId xmlns:a16="http://schemas.microsoft.com/office/drawing/2014/main" val="3640198111"/>
                  </a:ext>
                </a:extLst>
              </a:tr>
            </a:tbl>
          </a:graphicData>
        </a:graphic>
      </p:graphicFrame>
      <p:sp>
        <p:nvSpPr>
          <p:cNvPr id="2" name="Slide Number Placeholder 1">
            <a:extLst>
              <a:ext uri="{FF2B5EF4-FFF2-40B4-BE49-F238E27FC236}">
                <a16:creationId xmlns:a16="http://schemas.microsoft.com/office/drawing/2014/main" id="{8FA74059-2C59-3252-411B-E2F168943A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421477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92A52-B8DF-79FB-9182-A2E4AEA8456E}"/>
              </a:ext>
            </a:extLst>
          </p:cNvPr>
          <p:cNvSpPr>
            <a:spLocks noGrp="1"/>
          </p:cNvSpPr>
          <p:nvPr>
            <p:ph type="title"/>
          </p:nvPr>
        </p:nvSpPr>
        <p:spPr/>
        <p:txBody>
          <a:bodyPr/>
          <a:lstStyle/>
          <a:p>
            <a:r>
              <a:rPr lang="en-AU">
                <a:latin typeface="+mj-lt"/>
              </a:rPr>
              <a:t>Auditory and theatrical elements</a:t>
            </a:r>
          </a:p>
        </p:txBody>
      </p:sp>
      <p:sp>
        <p:nvSpPr>
          <p:cNvPr id="4" name="Text Placeholder 3">
            <a:extLst>
              <a:ext uri="{FF2B5EF4-FFF2-40B4-BE49-F238E27FC236}">
                <a16:creationId xmlns:a16="http://schemas.microsoft.com/office/drawing/2014/main" id="{3CF6AB5E-D008-6C26-321D-59511C5844A0}"/>
              </a:ext>
            </a:extLst>
          </p:cNvPr>
          <p:cNvSpPr>
            <a:spLocks noGrp="1"/>
          </p:cNvSpPr>
          <p:nvPr>
            <p:ph type="body" sz="quarter" idx="18"/>
          </p:nvPr>
        </p:nvSpPr>
        <p:spPr/>
        <p:txBody>
          <a:bodyPr/>
          <a:lstStyle/>
          <a:p>
            <a:r>
              <a:rPr lang="en-AU">
                <a:latin typeface="+mj-lt"/>
              </a:rPr>
              <a:t>3.1c</a:t>
            </a:r>
          </a:p>
        </p:txBody>
      </p:sp>
      <p:grpSp>
        <p:nvGrpSpPr>
          <p:cNvPr id="5" name="Group 4">
            <a:extLst>
              <a:ext uri="{FF2B5EF4-FFF2-40B4-BE49-F238E27FC236}">
                <a16:creationId xmlns:a16="http://schemas.microsoft.com/office/drawing/2014/main" id="{DC4D696D-F1CE-1084-1ACB-2F9CDC79D803}"/>
              </a:ext>
              <a:ext uri="{C183D7F6-B498-43B3-948B-1728B52AA6E4}">
                <adec:decorative xmlns:adec="http://schemas.microsoft.com/office/drawing/2017/decorative" val="1"/>
              </a:ext>
            </a:extLst>
          </p:cNvPr>
          <p:cNvGrpSpPr/>
          <p:nvPr/>
        </p:nvGrpSpPr>
        <p:grpSpPr>
          <a:xfrm>
            <a:off x="1737716" y="1427611"/>
            <a:ext cx="2532807" cy="720349"/>
            <a:chOff x="1788339" y="1427611"/>
            <a:chExt cx="2532807" cy="720349"/>
          </a:xfrm>
        </p:grpSpPr>
        <p:pic>
          <p:nvPicPr>
            <p:cNvPr id="12" name="Picture 11" descr="A graphic of an ear with sound waves wither side. ">
              <a:extLst>
                <a:ext uri="{FF2B5EF4-FFF2-40B4-BE49-F238E27FC236}">
                  <a16:creationId xmlns:a16="http://schemas.microsoft.com/office/drawing/2014/main" id="{86A36092-6ADD-4D8F-7C13-56CEE772F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027" y="1427611"/>
              <a:ext cx="1505119" cy="720349"/>
            </a:xfrm>
            <a:prstGeom prst="rect">
              <a:avLst/>
            </a:prstGeom>
          </p:spPr>
        </p:pic>
        <p:pic>
          <p:nvPicPr>
            <p:cNvPr id="14" name="Picture 13" descr="A graphic of musical notes.">
              <a:extLst>
                <a:ext uri="{FF2B5EF4-FFF2-40B4-BE49-F238E27FC236}">
                  <a16:creationId xmlns:a16="http://schemas.microsoft.com/office/drawing/2014/main" id="{6540E5B1-F4C7-FC66-6262-AA7EE7879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8339" y="1427611"/>
              <a:ext cx="1027688" cy="672787"/>
            </a:xfrm>
            <a:prstGeom prst="rect">
              <a:avLst/>
            </a:prstGeom>
          </p:spPr>
        </p:pic>
      </p:grpSp>
      <p:sp>
        <p:nvSpPr>
          <p:cNvPr id="8" name="Freeform: Shape 7">
            <a:extLst>
              <a:ext uri="{FF2B5EF4-FFF2-40B4-BE49-F238E27FC236}">
                <a16:creationId xmlns:a16="http://schemas.microsoft.com/office/drawing/2014/main" id="{FDA87DE6-6DBF-7AA5-A2A8-9C6B603CFB36}"/>
              </a:ext>
            </a:extLst>
          </p:cNvPr>
          <p:cNvSpPr/>
          <p:nvPr/>
        </p:nvSpPr>
        <p:spPr>
          <a:xfrm>
            <a:off x="359999" y="2190350"/>
            <a:ext cx="5288241"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rgbClr val="EBCC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a:solidFill>
                  <a:schemeClr val="tx1"/>
                </a:solidFill>
                <a:latin typeface="+mj-lt"/>
              </a:rPr>
              <a:t>Auditory elements</a:t>
            </a:r>
            <a:endParaRPr lang="en-AU" sz="1800" b="1">
              <a:solidFill>
                <a:schemeClr val="tx1"/>
              </a:solidFill>
              <a:latin typeface="+mj-lt"/>
            </a:endParaRPr>
          </a:p>
        </p:txBody>
      </p:sp>
      <p:sp>
        <p:nvSpPr>
          <p:cNvPr id="6" name="Freeform: Shape 5">
            <a:extLst>
              <a:ext uri="{FF2B5EF4-FFF2-40B4-BE49-F238E27FC236}">
                <a16:creationId xmlns:a16="http://schemas.microsoft.com/office/drawing/2014/main" id="{933C68A1-7A38-244C-1A73-4FE9790E8111}"/>
              </a:ext>
              <a:ext uri="{C183D7F6-B498-43B3-948B-1728B52AA6E4}">
                <adec:decorative xmlns:adec="http://schemas.microsoft.com/office/drawing/2017/decorative" val="0"/>
              </a:ext>
            </a:extLst>
          </p:cNvPr>
          <p:cNvSpPr/>
          <p:nvPr/>
        </p:nvSpPr>
        <p:spPr>
          <a:xfrm>
            <a:off x="360000" y="2788480"/>
            <a:ext cx="5288240" cy="3727520"/>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rgbClr val="F8EBFB">
              <a:alpha val="98039"/>
            </a:srgbClr>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What sounds can you hear?</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May include:</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Voices – spoken or singing</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Music – recorded or live</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Instruments</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Body percussion / movement sounds</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Sound effects</a:t>
            </a:r>
          </a:p>
        </p:txBody>
      </p:sp>
      <p:grpSp>
        <p:nvGrpSpPr>
          <p:cNvPr id="11" name="Group 10">
            <a:extLst>
              <a:ext uri="{FF2B5EF4-FFF2-40B4-BE49-F238E27FC236}">
                <a16:creationId xmlns:a16="http://schemas.microsoft.com/office/drawing/2014/main" id="{699176C9-05C4-BB9B-77EF-7F99DD971E2A}"/>
              </a:ext>
              <a:ext uri="{C183D7F6-B498-43B3-948B-1728B52AA6E4}">
                <adec:decorative xmlns:adec="http://schemas.microsoft.com/office/drawing/2017/decorative" val="1"/>
              </a:ext>
            </a:extLst>
          </p:cNvPr>
          <p:cNvGrpSpPr/>
          <p:nvPr/>
        </p:nvGrpSpPr>
        <p:grpSpPr>
          <a:xfrm>
            <a:off x="6692228" y="1367486"/>
            <a:ext cx="3852830" cy="747953"/>
            <a:chOff x="6732834" y="1367486"/>
            <a:chExt cx="3852830" cy="747953"/>
          </a:xfrm>
        </p:grpSpPr>
        <p:pic>
          <p:nvPicPr>
            <p:cNvPr id="16" name="Picture 15" descr="A graphic of theatre lights. ">
              <a:extLst>
                <a:ext uri="{FF2B5EF4-FFF2-40B4-BE49-F238E27FC236}">
                  <a16:creationId xmlns:a16="http://schemas.microsoft.com/office/drawing/2014/main" id="{FA5E9508-2A45-D118-838F-CCF46EED4A76}"/>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t="2165"/>
            <a:stretch/>
          </p:blipFill>
          <p:spPr>
            <a:xfrm>
              <a:off x="6732834" y="1415072"/>
              <a:ext cx="978876" cy="652780"/>
            </a:xfrm>
            <a:prstGeom prst="rect">
              <a:avLst/>
            </a:prstGeom>
          </p:spPr>
        </p:pic>
        <p:pic>
          <p:nvPicPr>
            <p:cNvPr id="18" name="Picture 17" descr="A graphic of one theatre light.">
              <a:extLst>
                <a:ext uri="{FF2B5EF4-FFF2-40B4-BE49-F238E27FC236}">
                  <a16:creationId xmlns:a16="http://schemas.microsoft.com/office/drawing/2014/main" id="{5B778473-0E01-3122-D44F-9ACC75B260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63803" y="1367486"/>
              <a:ext cx="721861" cy="747953"/>
            </a:xfrm>
            <a:prstGeom prst="rect">
              <a:avLst/>
            </a:prstGeom>
          </p:spPr>
        </p:pic>
        <p:pic>
          <p:nvPicPr>
            <p:cNvPr id="20" name="Picture 19" descr="A grapic of a stage with audience seating.">
              <a:extLst>
                <a:ext uri="{FF2B5EF4-FFF2-40B4-BE49-F238E27FC236}">
                  <a16:creationId xmlns:a16="http://schemas.microsoft.com/office/drawing/2014/main" id="{AB312E10-AAA6-BD63-D843-2F9E6E4FEE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18623" y="1404142"/>
              <a:ext cx="1043120" cy="674641"/>
            </a:xfrm>
            <a:prstGeom prst="rect">
              <a:avLst/>
            </a:prstGeom>
          </p:spPr>
        </p:pic>
        <p:pic>
          <p:nvPicPr>
            <p:cNvPr id="22" name="Picture 21" descr="A graphic of two costumes on a hanging rack.">
              <a:extLst>
                <a:ext uri="{FF2B5EF4-FFF2-40B4-BE49-F238E27FC236}">
                  <a16:creationId xmlns:a16="http://schemas.microsoft.com/office/drawing/2014/main" id="{DD3E555A-B41F-6AD5-E182-BF0E2DB58D6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968656" y="1424776"/>
              <a:ext cx="788235" cy="633372"/>
            </a:xfrm>
            <a:prstGeom prst="rect">
              <a:avLst/>
            </a:prstGeom>
          </p:spPr>
        </p:pic>
      </p:grpSp>
      <p:sp>
        <p:nvSpPr>
          <p:cNvPr id="10" name="Freeform: Shape 9">
            <a:extLst>
              <a:ext uri="{FF2B5EF4-FFF2-40B4-BE49-F238E27FC236}">
                <a16:creationId xmlns:a16="http://schemas.microsoft.com/office/drawing/2014/main" id="{EB6FD73C-23D1-702C-D7E5-5DE8C8C6821A}"/>
              </a:ext>
            </a:extLst>
          </p:cNvPr>
          <p:cNvSpPr/>
          <p:nvPr/>
        </p:nvSpPr>
        <p:spPr>
          <a:xfrm>
            <a:off x="5974523" y="2190350"/>
            <a:ext cx="5288241"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a:solidFill>
                  <a:schemeClr val="tx1"/>
                </a:solidFill>
                <a:latin typeface="+mj-lt"/>
              </a:rPr>
              <a:t>Theatrical elements</a:t>
            </a:r>
            <a:endParaRPr lang="en-AU" sz="1800" b="1">
              <a:solidFill>
                <a:schemeClr val="tx1"/>
              </a:solidFill>
              <a:latin typeface="+mj-lt"/>
            </a:endParaRPr>
          </a:p>
        </p:txBody>
      </p:sp>
      <p:sp>
        <p:nvSpPr>
          <p:cNvPr id="9" name="Freeform: Shape 8">
            <a:extLst>
              <a:ext uri="{FF2B5EF4-FFF2-40B4-BE49-F238E27FC236}">
                <a16:creationId xmlns:a16="http://schemas.microsoft.com/office/drawing/2014/main" id="{58F9A6E6-4D69-D943-06D9-DCFBACB50EDA}"/>
              </a:ext>
              <a:ext uri="{C183D7F6-B498-43B3-948B-1728B52AA6E4}">
                <adec:decorative xmlns:adec="http://schemas.microsoft.com/office/drawing/2017/decorative" val="0"/>
              </a:ext>
            </a:extLst>
          </p:cNvPr>
          <p:cNvSpPr/>
          <p:nvPr/>
        </p:nvSpPr>
        <p:spPr>
          <a:xfrm>
            <a:off x="5974524" y="2788480"/>
            <a:ext cx="5288240" cy="3727520"/>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accent6"/>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Includes:</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Setting and environment  </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Lighting </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Costume</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Props</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Stage space</a:t>
            </a:r>
          </a:p>
          <a:p>
            <a:pPr marL="285750" marR="0" lvl="0" indent="-28575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Technologies</a:t>
            </a:r>
          </a:p>
        </p:txBody>
      </p:sp>
      <p:sp>
        <p:nvSpPr>
          <p:cNvPr id="2" name="Slide Number Placeholder 1">
            <a:extLst>
              <a:ext uri="{FF2B5EF4-FFF2-40B4-BE49-F238E27FC236}">
                <a16:creationId xmlns:a16="http://schemas.microsoft.com/office/drawing/2014/main" id="{E72941D1-35B7-B566-80CF-14EC670E61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4341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418C-6855-CA22-66D2-DB664BF25E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B45599-9EF9-1FF2-517A-BBB4C8660A4F}"/>
              </a:ext>
            </a:extLst>
          </p:cNvPr>
          <p:cNvSpPr>
            <a:spLocks noGrp="1"/>
          </p:cNvSpPr>
          <p:nvPr>
            <p:ph type="title"/>
          </p:nvPr>
        </p:nvSpPr>
        <p:spPr/>
        <p:txBody>
          <a:bodyPr/>
          <a:lstStyle/>
          <a:p>
            <a:r>
              <a:rPr lang="en-AU">
                <a:latin typeface="+mj-lt"/>
              </a:rPr>
              <a:t>The Songman</a:t>
            </a:r>
          </a:p>
        </p:txBody>
      </p:sp>
      <p:sp>
        <p:nvSpPr>
          <p:cNvPr id="6" name="Text Placeholder 5">
            <a:extLst>
              <a:ext uri="{FF2B5EF4-FFF2-40B4-BE49-F238E27FC236}">
                <a16:creationId xmlns:a16="http://schemas.microsoft.com/office/drawing/2014/main" id="{A18C2235-0518-5C5B-D001-B63D43339D74}"/>
              </a:ext>
            </a:extLst>
          </p:cNvPr>
          <p:cNvSpPr>
            <a:spLocks noGrp="1"/>
          </p:cNvSpPr>
          <p:nvPr>
            <p:ph type="body" sz="quarter" idx="18"/>
          </p:nvPr>
        </p:nvSpPr>
        <p:spPr/>
        <p:txBody>
          <a:bodyPr/>
          <a:lstStyle/>
          <a:p>
            <a:r>
              <a:rPr lang="en-AU">
                <a:latin typeface="+mj-lt"/>
              </a:rPr>
              <a:t>3.2a</a:t>
            </a:r>
          </a:p>
        </p:txBody>
      </p:sp>
      <p:sp>
        <p:nvSpPr>
          <p:cNvPr id="7" name="Content Placeholder 6">
            <a:extLst>
              <a:ext uri="{FF2B5EF4-FFF2-40B4-BE49-F238E27FC236}">
                <a16:creationId xmlns:a16="http://schemas.microsoft.com/office/drawing/2014/main" id="{34FC6ACD-B598-28D0-C230-9BFAFCB6FAF9}"/>
              </a:ext>
            </a:extLst>
          </p:cNvPr>
          <p:cNvSpPr>
            <a:spLocks noGrp="1"/>
          </p:cNvSpPr>
          <p:nvPr>
            <p:ph sz="quarter" idx="19"/>
          </p:nvPr>
        </p:nvSpPr>
        <p:spPr>
          <a:xfrm>
            <a:off x="360363" y="1465138"/>
            <a:ext cx="6275106" cy="4814518"/>
          </a:xfrm>
        </p:spPr>
        <p:txBody>
          <a:bodyPr/>
          <a:lstStyle/>
          <a:p>
            <a:r>
              <a:rPr lang="en-AU" sz="1800">
                <a:effectLst/>
                <a:latin typeface="+mn-lt"/>
                <a:ea typeface="Arial" panose="020B0604020202020204" pitchFamily="34" charset="0"/>
              </a:rPr>
              <a:t>The Songman’s role is one of guidance, leadership, a representation of the heart of Country. The heart of Country is always present and never in darkness.</a:t>
            </a:r>
            <a:endParaRPr lang="en-AU" sz="1800">
              <a:latin typeface="+mn-lt"/>
            </a:endParaRPr>
          </a:p>
          <a:p>
            <a:r>
              <a:rPr lang="en-AU" sz="1800">
                <a:effectLst/>
                <a:latin typeface="+mn-lt"/>
                <a:ea typeface="Arial" panose="020B0604020202020204" pitchFamily="34" charset="0"/>
              </a:rPr>
              <a:t>Kelly’s family use possum skin drums </a:t>
            </a:r>
            <a:r>
              <a:rPr lang="en-AU" sz="1800">
                <a:latin typeface="+mn-lt"/>
                <a:ea typeface="Arial" panose="020B0604020202020204" pitchFamily="34" charset="0"/>
              </a:rPr>
              <a:t>for ceremony</a:t>
            </a:r>
            <a:r>
              <a:rPr lang="en-AU" sz="1800">
                <a:effectLst/>
                <a:latin typeface="+mn-lt"/>
                <a:ea typeface="Arial" panose="020B0604020202020204" pitchFamily="34" charset="0"/>
              </a:rPr>
              <a:t>. It was very important to him to have a live drumkit on stage</a:t>
            </a:r>
            <a:r>
              <a:rPr lang="en-AU" sz="1800">
                <a:latin typeface="+mn-lt"/>
                <a:ea typeface="Arial" panose="020B0604020202020204" pitchFamily="34" charset="0"/>
              </a:rPr>
              <a:t> and to use percussion in this work as a statement.</a:t>
            </a:r>
            <a:endParaRPr lang="en-AU" sz="1800">
              <a:effectLst/>
              <a:latin typeface="+mn-lt"/>
              <a:ea typeface="Arial" panose="020B0604020202020204" pitchFamily="34" charset="0"/>
            </a:endParaRPr>
          </a:p>
          <a:p>
            <a:r>
              <a:rPr lang="en-AU" sz="1800">
                <a:latin typeface="+mn-lt"/>
                <a:ea typeface="Arial" panose="020B0604020202020204" pitchFamily="34" charset="0"/>
              </a:rPr>
              <a:t>T</a:t>
            </a:r>
            <a:r>
              <a:rPr lang="en-AU" sz="1800">
                <a:effectLst/>
                <a:latin typeface="+mn-lt"/>
                <a:ea typeface="Arial" panose="020B0604020202020204" pitchFamily="34" charset="0"/>
              </a:rPr>
              <a:t>he Lore of land is written on the Songman’s jacket, this is the language that he speaks. In the theatre, audiences may think it’s a blackout on stage – but the drumkit and Songman are always in some kind of light. </a:t>
            </a:r>
          </a:p>
        </p:txBody>
      </p:sp>
      <p:pic>
        <p:nvPicPr>
          <p:cNvPr id="11" name="Picture 10">
            <a:extLst>
              <a:ext uri="{FF2B5EF4-FFF2-40B4-BE49-F238E27FC236}">
                <a16:creationId xmlns:a16="http://schemas.microsoft.com/office/drawing/2014/main" id="{5F033CF9-68DF-8ABB-D1D4-D16C3E72687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54509" y="1292535"/>
            <a:ext cx="3869491" cy="4869329"/>
          </a:xfrm>
          <a:prstGeom prst="rect">
            <a:avLst/>
          </a:prstGeom>
        </p:spPr>
      </p:pic>
      <p:sp>
        <p:nvSpPr>
          <p:cNvPr id="13" name="TextBox 12">
            <a:extLst>
              <a:ext uri="{FF2B5EF4-FFF2-40B4-BE49-F238E27FC236}">
                <a16:creationId xmlns:a16="http://schemas.microsoft.com/office/drawing/2014/main" id="{051B181B-E731-A4A2-AE92-AC4D0C818682}"/>
              </a:ext>
              <a:ext uri="{C183D7F6-B498-43B3-948B-1728B52AA6E4}">
                <adec:decorative xmlns:adec="http://schemas.microsoft.com/office/drawing/2017/decorative" val="1"/>
              </a:ext>
            </a:extLst>
          </p:cNvPr>
          <p:cNvSpPr txBox="1"/>
          <p:nvPr/>
        </p:nvSpPr>
        <p:spPr>
          <a:xfrm>
            <a:off x="7254509" y="6272258"/>
            <a:ext cx="3869491" cy="180001"/>
          </a:xfrm>
          <a:prstGeom prst="rect">
            <a:avLst/>
          </a:prstGeom>
          <a:noFill/>
        </p:spPr>
        <p:txBody>
          <a:bodyPr wrap="square" lIns="0" tIns="0" rIns="0" bIns="0" rtlCol="0">
            <a:noAutofit/>
          </a:bodyPr>
          <a:lstStyle/>
          <a:p>
            <a:pPr algn="r"/>
            <a:r>
              <a:rPr lang="en-AU" sz="1000"/>
              <a:t>Photo of </a:t>
            </a:r>
            <a:r>
              <a:rPr lang="en-AU" sz="1000" err="1"/>
              <a:t>Jhindu</a:t>
            </a:r>
            <a:r>
              <a:rPr lang="en-AU" sz="1000"/>
              <a:t>-Pedro Lawrie by Simon Woods (2024)</a:t>
            </a:r>
          </a:p>
        </p:txBody>
      </p:sp>
      <p:sp>
        <p:nvSpPr>
          <p:cNvPr id="2" name="Slide Number Placeholder 1">
            <a:extLst>
              <a:ext uri="{FF2B5EF4-FFF2-40B4-BE49-F238E27FC236}">
                <a16:creationId xmlns:a16="http://schemas.microsoft.com/office/drawing/2014/main" id="{591EB324-BBF0-939C-9BC5-974A67DE54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38725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B2BC5-667B-BCC5-AD1A-2A9C3480C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BA9AF-6B72-113C-C77E-629586CC579E}"/>
              </a:ext>
            </a:extLst>
          </p:cNvPr>
          <p:cNvSpPr>
            <a:spLocks noGrp="1"/>
          </p:cNvSpPr>
          <p:nvPr>
            <p:ph type="title"/>
          </p:nvPr>
        </p:nvSpPr>
        <p:spPr/>
        <p:txBody>
          <a:bodyPr/>
          <a:lstStyle/>
          <a:p>
            <a:r>
              <a:rPr lang="en-AU">
                <a:latin typeface="+mj-lt"/>
              </a:rPr>
              <a:t>Heartbeat – elements of dance</a:t>
            </a:r>
          </a:p>
        </p:txBody>
      </p:sp>
      <p:sp>
        <p:nvSpPr>
          <p:cNvPr id="7" name="Text Placeholder 6">
            <a:extLst>
              <a:ext uri="{FF2B5EF4-FFF2-40B4-BE49-F238E27FC236}">
                <a16:creationId xmlns:a16="http://schemas.microsoft.com/office/drawing/2014/main" id="{19562F6B-27A4-7846-6A36-C4FF447080E0}"/>
              </a:ext>
            </a:extLst>
          </p:cNvPr>
          <p:cNvSpPr>
            <a:spLocks noGrp="1"/>
          </p:cNvSpPr>
          <p:nvPr>
            <p:ph type="body" sz="quarter" idx="18"/>
          </p:nvPr>
        </p:nvSpPr>
        <p:spPr/>
        <p:txBody>
          <a:bodyPr/>
          <a:lstStyle/>
          <a:p>
            <a:r>
              <a:rPr lang="en-AU">
                <a:latin typeface="+mj-lt"/>
              </a:rPr>
              <a:t>3.2b</a:t>
            </a:r>
          </a:p>
        </p:txBody>
      </p:sp>
      <p:sp>
        <p:nvSpPr>
          <p:cNvPr id="6" name="Text Placeholder 5">
            <a:extLst>
              <a:ext uri="{FF2B5EF4-FFF2-40B4-BE49-F238E27FC236}">
                <a16:creationId xmlns:a16="http://schemas.microsoft.com/office/drawing/2014/main" id="{15512CCD-30B0-F626-6456-696873E52E1E}"/>
              </a:ext>
            </a:extLst>
          </p:cNvPr>
          <p:cNvSpPr>
            <a:spLocks noGrp="1"/>
          </p:cNvSpPr>
          <p:nvPr>
            <p:ph type="body" sz="quarter" idx="17"/>
          </p:nvPr>
        </p:nvSpPr>
        <p:spPr>
          <a:xfrm>
            <a:off x="360000" y="1412078"/>
            <a:ext cx="5736000" cy="5283922"/>
          </a:xfrm>
        </p:spPr>
        <p:txBody>
          <a:bodyPr/>
          <a:lstStyle/>
          <a:p>
            <a:r>
              <a:rPr lang="en-AU" sz="1800" b="0" i="0">
                <a:effectLst/>
                <a:latin typeface="+mn-lt"/>
              </a:rPr>
              <a:t>Access 6:42 to 10:24 of </a:t>
            </a:r>
            <a:r>
              <a:rPr lang="en-AU" sz="1800" b="0" i="1" dirty="0">
                <a:effectLst/>
                <a:latin typeface="+mn-lt"/>
              </a:rPr>
              <a:t>SILENCE</a:t>
            </a:r>
            <a:r>
              <a:rPr lang="en-AU" sz="1800" b="0" i="0">
                <a:effectLst/>
                <a:latin typeface="+mn-lt"/>
              </a:rPr>
              <a:t>. </a:t>
            </a:r>
          </a:p>
          <a:p>
            <a:r>
              <a:rPr lang="en-AU" sz="1800">
                <a:latin typeface="+mn-lt"/>
              </a:rPr>
              <a:t>In this </a:t>
            </a:r>
            <a:r>
              <a:rPr lang="en-AU" sz="1800" dirty="0">
                <a:latin typeface="+mn-lt"/>
              </a:rPr>
              <a:t>scene</a:t>
            </a:r>
            <a:r>
              <a:rPr lang="en-AU" sz="1800">
                <a:latin typeface="+mn-lt"/>
              </a:rPr>
              <a:t>, the </a:t>
            </a:r>
            <a:r>
              <a:rPr lang="en-AU" sz="1800" b="0" i="0">
                <a:effectLst/>
                <a:latin typeface="+mn-lt"/>
              </a:rPr>
              <a:t>dancers share their heartbeat and connection to Country, at first individually and then coming together as an ensemble. The dancers explore:</a:t>
            </a:r>
          </a:p>
          <a:p>
            <a:pPr marL="285750" indent="-285750">
              <a:buFont typeface="Arial" panose="020B0604020202020204" pitchFamily="34" charset="0"/>
              <a:buChar char="•"/>
            </a:pPr>
            <a:r>
              <a:rPr lang="en-AU" sz="1800">
                <a:latin typeface="+mn-lt"/>
              </a:rPr>
              <a:t>Hearing Country</a:t>
            </a:r>
          </a:p>
          <a:p>
            <a:pPr marL="285750" indent="-285750">
              <a:buFont typeface="Arial" panose="020B0604020202020204" pitchFamily="34" charset="0"/>
              <a:buChar char="•"/>
            </a:pPr>
            <a:r>
              <a:rPr lang="en-AU" sz="1800" b="0" i="0">
                <a:effectLst/>
                <a:latin typeface="+mn-lt"/>
              </a:rPr>
              <a:t>Seeing Country</a:t>
            </a:r>
          </a:p>
          <a:p>
            <a:pPr marL="285750" indent="-285750">
              <a:buFont typeface="Arial" panose="020B0604020202020204" pitchFamily="34" charset="0"/>
              <a:buChar char="•"/>
            </a:pPr>
            <a:r>
              <a:rPr lang="en-AU" sz="1800">
                <a:latin typeface="+mn-lt"/>
              </a:rPr>
              <a:t>Feeling Country</a:t>
            </a:r>
          </a:p>
          <a:p>
            <a:pPr marL="285750" indent="-285750">
              <a:buFont typeface="Arial" panose="020B0604020202020204" pitchFamily="34" charset="0"/>
              <a:buChar char="•"/>
            </a:pPr>
            <a:r>
              <a:rPr lang="en-AU" sz="1800" b="0" i="0">
                <a:effectLst/>
                <a:latin typeface="+mn-lt"/>
              </a:rPr>
              <a:t>Talking to Country</a:t>
            </a:r>
          </a:p>
          <a:p>
            <a:pPr marL="285750" indent="-285750">
              <a:buFont typeface="Arial" panose="020B0604020202020204" pitchFamily="34" charset="0"/>
              <a:buChar char="•"/>
            </a:pPr>
            <a:r>
              <a:rPr lang="en-AU" sz="1800">
                <a:latin typeface="+mn-lt"/>
              </a:rPr>
              <a:t>Heart of Country</a:t>
            </a:r>
          </a:p>
          <a:p>
            <a:pPr marL="285750" indent="-285750">
              <a:buFont typeface="Arial" panose="020B0604020202020204" pitchFamily="34" charset="0"/>
              <a:buChar char="•"/>
            </a:pPr>
            <a:r>
              <a:rPr lang="en-AU" sz="1800" b="0" i="0">
                <a:effectLst/>
                <a:latin typeface="+mn-lt"/>
              </a:rPr>
              <a:t>Connecting to Sky Country.</a:t>
            </a:r>
          </a:p>
        </p:txBody>
      </p:sp>
      <p:pic>
        <p:nvPicPr>
          <p:cNvPr id="5" name="Picture 4">
            <a:extLst>
              <a:ext uri="{FF2B5EF4-FFF2-40B4-BE49-F238E27FC236}">
                <a16:creationId xmlns:a16="http://schemas.microsoft.com/office/drawing/2014/main" id="{D75F321B-83AD-1C1C-2BB7-A1CDB8DDF5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06591" y="2173908"/>
            <a:ext cx="5546444" cy="3284176"/>
          </a:xfrm>
          <a:prstGeom prst="rect">
            <a:avLst/>
          </a:prstGeom>
        </p:spPr>
      </p:pic>
      <p:sp>
        <p:nvSpPr>
          <p:cNvPr id="4" name="TextBox 3">
            <a:extLst>
              <a:ext uri="{FF2B5EF4-FFF2-40B4-BE49-F238E27FC236}">
                <a16:creationId xmlns:a16="http://schemas.microsoft.com/office/drawing/2014/main" id="{DC8D59EE-D997-A168-71C9-9E2E06A01025}"/>
              </a:ext>
              <a:ext uri="{C183D7F6-B498-43B3-948B-1728B52AA6E4}">
                <adec:decorative xmlns:adec="http://schemas.microsoft.com/office/drawing/2017/decorative" val="1"/>
              </a:ext>
            </a:extLst>
          </p:cNvPr>
          <p:cNvSpPr txBox="1"/>
          <p:nvPr/>
        </p:nvSpPr>
        <p:spPr>
          <a:xfrm>
            <a:off x="9500124" y="5695479"/>
            <a:ext cx="2252911" cy="180001"/>
          </a:xfrm>
          <a:prstGeom prst="rect">
            <a:avLst/>
          </a:prstGeom>
          <a:noFill/>
        </p:spPr>
        <p:txBody>
          <a:bodyPr wrap="square" lIns="0" tIns="0" rIns="0" bIns="0" rtlCol="0">
            <a:noAutofit/>
          </a:bodyPr>
          <a:lstStyle/>
          <a:p>
            <a:pPr algn="r"/>
            <a:r>
              <a:rPr lang="en-AU" sz="1000"/>
              <a:t>Photo by Edify Media (2024)</a:t>
            </a:r>
          </a:p>
        </p:txBody>
      </p:sp>
      <p:sp>
        <p:nvSpPr>
          <p:cNvPr id="3" name="Slide Number Placeholder 2">
            <a:extLst>
              <a:ext uri="{FF2B5EF4-FFF2-40B4-BE49-F238E27FC236}">
                <a16:creationId xmlns:a16="http://schemas.microsoft.com/office/drawing/2014/main" id="{85F96ADC-2E94-5769-008F-27D6E14578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46</a:t>
            </a:fld>
            <a:endParaRPr lang="en-AU"/>
          </a:p>
        </p:txBody>
      </p:sp>
    </p:spTree>
    <p:extLst>
      <p:ext uri="{BB962C8B-B14F-4D97-AF65-F5344CB8AC3E}">
        <p14:creationId xmlns:p14="http://schemas.microsoft.com/office/powerpoint/2010/main" val="373498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CAAA5-A213-F254-F344-6D2A882D554C}"/>
              </a:ext>
            </a:extLst>
          </p:cNvPr>
          <p:cNvSpPr>
            <a:spLocks noGrp="1"/>
          </p:cNvSpPr>
          <p:nvPr>
            <p:ph type="title"/>
          </p:nvPr>
        </p:nvSpPr>
        <p:spPr/>
        <p:txBody>
          <a:bodyPr/>
          <a:lstStyle/>
          <a:p>
            <a:r>
              <a:rPr lang="en-AU">
                <a:latin typeface="+mj-lt"/>
              </a:rPr>
              <a:t>Writing about the elements of dance</a:t>
            </a:r>
          </a:p>
        </p:txBody>
      </p:sp>
      <p:sp>
        <p:nvSpPr>
          <p:cNvPr id="4" name="Text Placeholder 3">
            <a:extLst>
              <a:ext uri="{FF2B5EF4-FFF2-40B4-BE49-F238E27FC236}">
                <a16:creationId xmlns:a16="http://schemas.microsoft.com/office/drawing/2014/main" id="{BB9B0591-E4D5-FDA8-E925-E8896CB0C426}"/>
              </a:ext>
            </a:extLst>
          </p:cNvPr>
          <p:cNvSpPr>
            <a:spLocks noGrp="1"/>
          </p:cNvSpPr>
          <p:nvPr>
            <p:ph type="body" sz="quarter" idx="18"/>
          </p:nvPr>
        </p:nvSpPr>
        <p:spPr/>
        <p:txBody>
          <a:bodyPr/>
          <a:lstStyle/>
          <a:p>
            <a:r>
              <a:rPr lang="en-AU">
                <a:latin typeface="+mj-lt"/>
              </a:rPr>
              <a:t>3.2c</a:t>
            </a:r>
          </a:p>
        </p:txBody>
      </p:sp>
      <p:pic>
        <p:nvPicPr>
          <p:cNvPr id="6" name="Picture 5" descr="NESA diagram of the elements of dance as spcae, time and dynamics.">
            <a:extLst>
              <a:ext uri="{FF2B5EF4-FFF2-40B4-BE49-F238E27FC236}">
                <a16:creationId xmlns:a16="http://schemas.microsoft.com/office/drawing/2014/main" id="{00A571BF-DA31-6588-E852-8D8EE91A2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369454"/>
            <a:ext cx="3536519" cy="5067894"/>
          </a:xfrm>
          <a:prstGeom prst="rect">
            <a:avLst/>
          </a:prstGeom>
        </p:spPr>
      </p:pic>
      <p:sp>
        <p:nvSpPr>
          <p:cNvPr id="7" name="TextBox 6">
            <a:extLst>
              <a:ext uri="{FF2B5EF4-FFF2-40B4-BE49-F238E27FC236}">
                <a16:creationId xmlns:a16="http://schemas.microsoft.com/office/drawing/2014/main" id="{B8D96F1B-6F9D-F4F6-C8CA-052729F334A0}"/>
              </a:ext>
            </a:extLst>
          </p:cNvPr>
          <p:cNvSpPr txBox="1"/>
          <p:nvPr/>
        </p:nvSpPr>
        <p:spPr>
          <a:xfrm>
            <a:off x="4300711" y="1464658"/>
            <a:ext cx="7258555" cy="3816790"/>
          </a:xfrm>
          <a:prstGeom prst="rect">
            <a:avLst/>
          </a:prstGeom>
          <a:noFill/>
        </p:spPr>
        <p:txBody>
          <a:bodyPr wrap="square" lIns="0" tIns="0" rIns="0" bIns="0" rtlCol="0">
            <a:noAutofit/>
          </a:bodyPr>
          <a:lstStyle/>
          <a:p>
            <a:pPr algn="l">
              <a:lnSpc>
                <a:spcPct val="150000"/>
              </a:lnSpc>
              <a:spcAft>
                <a:spcPts val="1200"/>
              </a:spcAft>
            </a:pPr>
            <a:r>
              <a:rPr lang="en-AU" sz="1800"/>
              <a:t>To write about the choreographer’s use of the elements of dance you need to:</a:t>
            </a:r>
          </a:p>
          <a:p>
            <a:pPr marL="285750" indent="-285750" algn="l">
              <a:lnSpc>
                <a:spcPct val="150000"/>
              </a:lnSpc>
              <a:spcAft>
                <a:spcPts val="1200"/>
              </a:spcAft>
              <a:buFont typeface="Arial" panose="020B0604020202020204" pitchFamily="34" charset="0"/>
              <a:buChar char="•"/>
            </a:pPr>
            <a:r>
              <a:rPr lang="en-AU" sz="1800" b="1"/>
              <a:t>identify</a:t>
            </a:r>
            <a:r>
              <a:rPr lang="en-AU" sz="1800"/>
              <a:t> and </a:t>
            </a:r>
            <a:r>
              <a:rPr lang="en-AU" sz="1800" b="1"/>
              <a:t>describe</a:t>
            </a:r>
            <a:r>
              <a:rPr lang="en-AU" sz="1800"/>
              <a:t> how the choreographer has used space, time and/or dynamics in a dance work</a:t>
            </a:r>
          </a:p>
          <a:p>
            <a:pPr marL="285750" indent="-285750" algn="l">
              <a:lnSpc>
                <a:spcPct val="150000"/>
              </a:lnSpc>
              <a:spcAft>
                <a:spcPts val="1200"/>
              </a:spcAft>
              <a:buFont typeface="Arial" panose="020B0604020202020204" pitchFamily="34" charset="0"/>
              <a:buChar char="•"/>
            </a:pPr>
            <a:r>
              <a:rPr lang="en-AU" sz="1800" b="1"/>
              <a:t>analyse</a:t>
            </a:r>
            <a:r>
              <a:rPr lang="en-AU" sz="1800"/>
              <a:t> and </a:t>
            </a:r>
            <a:r>
              <a:rPr lang="en-AU" sz="1800" b="1"/>
              <a:t>interpret</a:t>
            </a:r>
            <a:r>
              <a:rPr lang="en-AU" sz="1800"/>
              <a:t> how the use of space, time and/or dynamics communicate the ideas and intent of the dance work.</a:t>
            </a:r>
          </a:p>
          <a:p>
            <a:pPr marL="285750" indent="-285750" algn="l">
              <a:lnSpc>
                <a:spcPct val="150000"/>
              </a:lnSpc>
              <a:spcAft>
                <a:spcPts val="1200"/>
              </a:spcAft>
              <a:buFont typeface="Arial" panose="020B0604020202020204" pitchFamily="34" charset="0"/>
              <a:buChar char="•"/>
            </a:pPr>
            <a:r>
              <a:rPr lang="en-AU" sz="1800"/>
              <a:t>write about </a:t>
            </a:r>
            <a:r>
              <a:rPr lang="en-AU" sz="1800" b="1"/>
              <a:t>specific examples </a:t>
            </a:r>
            <a:r>
              <a:rPr lang="en-AU" sz="1800"/>
              <a:t>from the dance work that support your interpretation.</a:t>
            </a:r>
          </a:p>
        </p:txBody>
      </p:sp>
      <p:sp>
        <p:nvSpPr>
          <p:cNvPr id="8" name="TextBox 7">
            <a:extLst>
              <a:ext uri="{FF2B5EF4-FFF2-40B4-BE49-F238E27FC236}">
                <a16:creationId xmlns:a16="http://schemas.microsoft.com/office/drawing/2014/main" id="{0DFACE6A-3B5E-46B2-83CA-F900797A025D}"/>
              </a:ext>
            </a:extLst>
          </p:cNvPr>
          <p:cNvSpPr txBox="1"/>
          <p:nvPr/>
        </p:nvSpPr>
        <p:spPr>
          <a:xfrm>
            <a:off x="347999" y="6411595"/>
            <a:ext cx="10377845" cy="304763"/>
          </a:xfrm>
          <a:prstGeom prst="rect">
            <a:avLst/>
          </a:prstGeom>
          <a:noFill/>
        </p:spPr>
        <p:txBody>
          <a:bodyPr wrap="square">
            <a:spAutoFit/>
          </a:bodyPr>
          <a:lstStyle/>
          <a:p>
            <a:pPr>
              <a:lnSpc>
                <a:spcPct val="150000"/>
              </a:lnSpc>
              <a:spcBef>
                <a:spcPts val="1200"/>
              </a:spcBef>
              <a:spcAft>
                <a:spcPts val="800"/>
              </a:spcAft>
              <a:buNone/>
            </a:pPr>
            <a:r>
              <a:rPr lang="en-AU" sz="1000" u="sng">
                <a:solidFill>
                  <a:srgbClr val="2F5496"/>
                </a:solidFill>
                <a:effectLst/>
                <a:ea typeface="Calibri" panose="020F0502020204030204" pitchFamily="34" charset="0"/>
                <a:hlinkClick r:id="rId4"/>
              </a:rPr>
              <a:t>Dance 7–10 Syllabus</a:t>
            </a:r>
            <a:r>
              <a:rPr lang="en-AU" sz="1000">
                <a:effectLst/>
                <a:ea typeface="Calibri" panose="020F0502020204030204" pitchFamily="34" charset="0"/>
              </a:rPr>
              <a:t> © NSW Education Standards Authority (NESA) for and on behalf of the Crown in right of the State of New South Wales, 2023.</a:t>
            </a:r>
          </a:p>
        </p:txBody>
      </p:sp>
      <p:sp>
        <p:nvSpPr>
          <p:cNvPr id="2" name="Slide Number Placeholder 1">
            <a:extLst>
              <a:ext uri="{FF2B5EF4-FFF2-40B4-BE49-F238E27FC236}">
                <a16:creationId xmlns:a16="http://schemas.microsoft.com/office/drawing/2014/main" id="{4F0F922E-2C3B-BE7A-CF1B-5F4C741CB5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47</a:t>
            </a:fld>
            <a:endParaRPr lang="en-AU"/>
          </a:p>
        </p:txBody>
      </p:sp>
    </p:spTree>
    <p:extLst>
      <p:ext uri="{BB962C8B-B14F-4D97-AF65-F5344CB8AC3E}">
        <p14:creationId xmlns:p14="http://schemas.microsoft.com/office/powerpoint/2010/main" val="1078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5AD09-5BCC-5F1E-A1BE-5C82B461EA3D}"/>
              </a:ext>
            </a:extLst>
          </p:cNvPr>
          <p:cNvSpPr>
            <a:spLocks noGrp="1"/>
          </p:cNvSpPr>
          <p:nvPr>
            <p:ph type="title"/>
          </p:nvPr>
        </p:nvSpPr>
        <p:spPr/>
        <p:txBody>
          <a:bodyPr/>
          <a:lstStyle/>
          <a:p>
            <a:r>
              <a:rPr lang="en-AU">
                <a:latin typeface="+mj-lt"/>
              </a:rPr>
              <a:t>Heartbeat – elements of dance activity</a:t>
            </a:r>
          </a:p>
        </p:txBody>
      </p:sp>
      <p:sp>
        <p:nvSpPr>
          <p:cNvPr id="4" name="Text Placeholder 3">
            <a:extLst>
              <a:ext uri="{FF2B5EF4-FFF2-40B4-BE49-F238E27FC236}">
                <a16:creationId xmlns:a16="http://schemas.microsoft.com/office/drawing/2014/main" id="{A9EE5ADB-1C31-75C0-20D8-6D23C1365065}"/>
              </a:ext>
            </a:extLst>
          </p:cNvPr>
          <p:cNvSpPr>
            <a:spLocks noGrp="1"/>
          </p:cNvSpPr>
          <p:nvPr>
            <p:ph type="body" sz="quarter" idx="18"/>
          </p:nvPr>
        </p:nvSpPr>
        <p:spPr/>
        <p:txBody>
          <a:bodyPr/>
          <a:lstStyle/>
          <a:p>
            <a:r>
              <a:rPr lang="en-AU">
                <a:latin typeface="+mj-lt"/>
              </a:rPr>
              <a:t>3.2d</a:t>
            </a:r>
          </a:p>
        </p:txBody>
      </p:sp>
      <p:sp>
        <p:nvSpPr>
          <p:cNvPr id="8" name="Rectangle: Rounded Corners 7" descr="A feature box that reads 'Something you are looking forward to'">
            <a:extLst>
              <a:ext uri="{FF2B5EF4-FFF2-40B4-BE49-F238E27FC236}">
                <a16:creationId xmlns:a16="http://schemas.microsoft.com/office/drawing/2014/main" id="{2674E231-3EEF-D4C1-DC78-51EB8B00CFE7}"/>
              </a:ext>
              <a:ext uri="{C183D7F6-B498-43B3-948B-1728B52AA6E4}">
                <adec:decorative xmlns:adec="http://schemas.microsoft.com/office/drawing/2017/decorative" val="0"/>
              </a:ext>
            </a:extLst>
          </p:cNvPr>
          <p:cNvSpPr/>
          <p:nvPr/>
        </p:nvSpPr>
        <p:spPr>
          <a:xfrm>
            <a:off x="360000" y="1369454"/>
            <a:ext cx="6545297" cy="5326546"/>
          </a:xfrm>
          <a:prstGeom prst="roundRect">
            <a:avLst>
              <a:gd name="adj" fmla="val 5141"/>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lvl="0" indent="-342900">
              <a:lnSpc>
                <a:spcPct val="150000"/>
              </a:lnSpc>
              <a:buFontTx/>
              <a:buAutoNum type="arabicPeriod"/>
            </a:pPr>
            <a:r>
              <a:rPr lang="en-AU" sz="1800">
                <a:solidFill>
                  <a:srgbClr val="22272B"/>
                </a:solidFill>
              </a:rPr>
              <a:t>Your teacher will allocate either space, time or dynamics for you to focus on whilst watching ‘Heartbeat’.</a:t>
            </a:r>
          </a:p>
          <a:p>
            <a:pPr marL="342900" lvl="0" indent="-342900">
              <a:lnSpc>
                <a:spcPct val="150000"/>
              </a:lnSpc>
              <a:buFontTx/>
              <a:buAutoNum type="arabicPeriod"/>
            </a:pPr>
            <a:r>
              <a:rPr lang="en-AU" sz="1800">
                <a:solidFill>
                  <a:srgbClr val="22272B"/>
                </a:solidFill>
              </a:rPr>
              <a:t>Watch the Heartbeat </a:t>
            </a:r>
            <a:r>
              <a:rPr lang="en-AU" sz="1800" dirty="0">
                <a:solidFill>
                  <a:srgbClr val="22272B"/>
                </a:solidFill>
              </a:rPr>
              <a:t>scene </a:t>
            </a:r>
            <a:r>
              <a:rPr lang="en-AU" sz="1800">
                <a:solidFill>
                  <a:srgbClr val="22272B"/>
                </a:solidFill>
              </a:rPr>
              <a:t>of</a:t>
            </a:r>
            <a:r>
              <a:rPr lang="en-AU" sz="1800" dirty="0">
                <a:solidFill>
                  <a:srgbClr val="22272B"/>
                </a:solidFill>
              </a:rPr>
              <a:t> ‘Lore’ in the dance work</a:t>
            </a:r>
            <a:r>
              <a:rPr lang="en-AU" sz="1800">
                <a:solidFill>
                  <a:srgbClr val="22272B"/>
                </a:solidFill>
              </a:rPr>
              <a:t> </a:t>
            </a:r>
            <a:r>
              <a:rPr lang="en-AU" sz="1800" i="1" dirty="0">
                <a:solidFill>
                  <a:srgbClr val="22272B"/>
                </a:solidFill>
              </a:rPr>
              <a:t>SILENCE</a:t>
            </a:r>
            <a:r>
              <a:rPr lang="en-AU" sz="1800">
                <a:solidFill>
                  <a:srgbClr val="22272B"/>
                </a:solidFill>
              </a:rPr>
              <a:t> (6:42 – 10:24) again.</a:t>
            </a:r>
          </a:p>
          <a:p>
            <a:pPr marL="342900" lvl="0" indent="-342900">
              <a:lnSpc>
                <a:spcPct val="150000"/>
              </a:lnSpc>
              <a:buFontTx/>
              <a:buAutoNum type="arabicPeriod"/>
            </a:pPr>
            <a:r>
              <a:rPr lang="en-AU" sz="1800">
                <a:solidFill>
                  <a:srgbClr val="22272B"/>
                </a:solidFill>
              </a:rPr>
              <a:t>Make notes to </a:t>
            </a:r>
            <a:r>
              <a:rPr lang="en-AU" sz="1800" b="1">
                <a:solidFill>
                  <a:srgbClr val="22272B"/>
                </a:solidFill>
              </a:rPr>
              <a:t>identify</a:t>
            </a:r>
            <a:r>
              <a:rPr lang="en-AU" sz="1800">
                <a:solidFill>
                  <a:srgbClr val="22272B"/>
                </a:solidFill>
              </a:rPr>
              <a:t> and </a:t>
            </a:r>
            <a:r>
              <a:rPr lang="en-AU" sz="1800" b="1">
                <a:solidFill>
                  <a:srgbClr val="22272B"/>
                </a:solidFill>
              </a:rPr>
              <a:t>describe</a:t>
            </a:r>
            <a:r>
              <a:rPr lang="en-AU" sz="1800">
                <a:solidFill>
                  <a:srgbClr val="22272B"/>
                </a:solidFill>
              </a:rPr>
              <a:t> what you observe about the use of the element of dance you have been given. </a:t>
            </a:r>
          </a:p>
          <a:p>
            <a:pPr marL="342900" lvl="0" indent="-342900">
              <a:lnSpc>
                <a:spcPct val="150000"/>
              </a:lnSpc>
              <a:buFontTx/>
              <a:buAutoNum type="arabicPeriod"/>
            </a:pPr>
            <a:r>
              <a:rPr lang="en-AU" sz="1800">
                <a:solidFill>
                  <a:srgbClr val="22272B"/>
                </a:solidFill>
              </a:rPr>
              <a:t>Share your notes with a partner and see if you can both add anything further.</a:t>
            </a:r>
          </a:p>
          <a:p>
            <a:pPr marL="342900" lvl="0" indent="-342900">
              <a:lnSpc>
                <a:spcPct val="150000"/>
              </a:lnSpc>
              <a:buFontTx/>
              <a:buAutoNum type="arabicPeriod"/>
            </a:pPr>
            <a:r>
              <a:rPr lang="en-AU" sz="1800">
                <a:solidFill>
                  <a:srgbClr val="22272B"/>
                </a:solidFill>
              </a:rPr>
              <a:t>The class will contribute responses from their notes to build a collective list for describing the use of space, time and dynamics in ‘Heartbeat’. </a:t>
            </a:r>
          </a:p>
        </p:txBody>
      </p:sp>
      <p:pic>
        <p:nvPicPr>
          <p:cNvPr id="6" name="Picture 5">
            <a:extLst>
              <a:ext uri="{FF2B5EF4-FFF2-40B4-BE49-F238E27FC236}">
                <a16:creationId xmlns:a16="http://schemas.microsoft.com/office/drawing/2014/main" id="{A86D6FC6-5516-6D0A-29A8-E4DEA6C4F6B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01049" y="1369454"/>
            <a:ext cx="4742949" cy="28084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A1B5F785-25F7-52EC-0208-7D7CF421DE04}"/>
              </a:ext>
              <a:ext uri="{C183D7F6-B498-43B3-948B-1728B52AA6E4}">
                <adec:decorative xmlns:adec="http://schemas.microsoft.com/office/drawing/2017/decorative" val="1"/>
              </a:ext>
            </a:extLst>
          </p:cNvPr>
          <p:cNvSpPr txBox="1"/>
          <p:nvPr/>
        </p:nvSpPr>
        <p:spPr>
          <a:xfrm>
            <a:off x="9993953" y="4365326"/>
            <a:ext cx="1838047" cy="195750"/>
          </a:xfrm>
          <a:prstGeom prst="rect">
            <a:avLst/>
          </a:prstGeom>
          <a:noFill/>
        </p:spPr>
        <p:txBody>
          <a:bodyPr wrap="square" lIns="0" tIns="0" rIns="0" bIns="0" rtlCol="0">
            <a:noAutofit/>
          </a:bodyPr>
          <a:lstStyle/>
          <a:p>
            <a:pPr algn="r"/>
            <a:r>
              <a:rPr lang="en-AU" sz="1050"/>
              <a:t>Photo by Edify Media (2024)</a:t>
            </a:r>
          </a:p>
        </p:txBody>
      </p:sp>
      <p:sp>
        <p:nvSpPr>
          <p:cNvPr id="2" name="Slide Number Placeholder 1">
            <a:extLst>
              <a:ext uri="{FF2B5EF4-FFF2-40B4-BE49-F238E27FC236}">
                <a16:creationId xmlns:a16="http://schemas.microsoft.com/office/drawing/2014/main" id="{9F33C576-B7B4-CC3E-60F8-44D5044398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48</a:t>
            </a:fld>
            <a:endParaRPr lang="en-AU"/>
          </a:p>
        </p:txBody>
      </p:sp>
    </p:spTree>
    <p:extLst>
      <p:ext uri="{BB962C8B-B14F-4D97-AF65-F5344CB8AC3E}">
        <p14:creationId xmlns:p14="http://schemas.microsoft.com/office/powerpoint/2010/main" val="9921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84481-9DF7-E3E2-4108-F7A58D3C6B5A}"/>
              </a:ext>
            </a:extLst>
          </p:cNvPr>
          <p:cNvSpPr>
            <a:spLocks noGrp="1"/>
          </p:cNvSpPr>
          <p:nvPr>
            <p:ph type="title"/>
          </p:nvPr>
        </p:nvSpPr>
        <p:spPr/>
        <p:txBody>
          <a:bodyPr/>
          <a:lstStyle/>
          <a:p>
            <a:r>
              <a:rPr lang="en-AU">
                <a:latin typeface="+mj-lt"/>
              </a:rPr>
              <a:t>Heartbeat – elements of dance sample responses</a:t>
            </a:r>
          </a:p>
        </p:txBody>
      </p:sp>
      <p:sp>
        <p:nvSpPr>
          <p:cNvPr id="4" name="Text Placeholder 3">
            <a:extLst>
              <a:ext uri="{FF2B5EF4-FFF2-40B4-BE49-F238E27FC236}">
                <a16:creationId xmlns:a16="http://schemas.microsoft.com/office/drawing/2014/main" id="{B02303BF-D0D1-29E1-7019-6EAFD5F0B8A6}"/>
              </a:ext>
            </a:extLst>
          </p:cNvPr>
          <p:cNvSpPr>
            <a:spLocks noGrp="1"/>
          </p:cNvSpPr>
          <p:nvPr>
            <p:ph type="body" sz="quarter" idx="18"/>
          </p:nvPr>
        </p:nvSpPr>
        <p:spPr/>
        <p:txBody>
          <a:bodyPr/>
          <a:lstStyle/>
          <a:p>
            <a:r>
              <a:rPr lang="en-AU">
                <a:latin typeface="+mj-lt"/>
              </a:rPr>
              <a:t>3.2e</a:t>
            </a:r>
          </a:p>
        </p:txBody>
      </p:sp>
      <p:sp>
        <p:nvSpPr>
          <p:cNvPr id="13" name="Freeform: Shape 12">
            <a:extLst>
              <a:ext uri="{FF2B5EF4-FFF2-40B4-BE49-F238E27FC236}">
                <a16:creationId xmlns:a16="http://schemas.microsoft.com/office/drawing/2014/main" id="{F338F2C9-755D-AB43-3125-73EB02B56649}"/>
              </a:ext>
            </a:extLst>
          </p:cNvPr>
          <p:cNvSpPr/>
          <p:nvPr/>
        </p:nvSpPr>
        <p:spPr>
          <a:xfrm>
            <a:off x="359999" y="1610692"/>
            <a:ext cx="3781909" cy="788878"/>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rtlCol="0" anchor="ctr">
            <a:noAutofit/>
          </a:bodyPr>
          <a:lstStyle/>
          <a:p>
            <a:r>
              <a:rPr lang="en-US" sz="1800" b="1">
                <a:solidFill>
                  <a:schemeClr val="tx1"/>
                </a:solidFill>
                <a:latin typeface="+mj-lt"/>
              </a:rPr>
              <a:t>Space</a:t>
            </a:r>
            <a:endParaRPr lang="en-AU" sz="1800" b="1">
              <a:solidFill>
                <a:schemeClr val="tx1"/>
              </a:solidFill>
              <a:latin typeface="+mj-lt"/>
            </a:endParaRPr>
          </a:p>
        </p:txBody>
      </p:sp>
      <p:sp>
        <p:nvSpPr>
          <p:cNvPr id="14" name="Rectangle: Top Corners Rounded 13">
            <a:extLst>
              <a:ext uri="{FF2B5EF4-FFF2-40B4-BE49-F238E27FC236}">
                <a16:creationId xmlns:a16="http://schemas.microsoft.com/office/drawing/2014/main" id="{D734AEA4-D65A-D03E-E264-BBD53C55D489}"/>
              </a:ext>
              <a:ext uri="{C183D7F6-B498-43B3-948B-1728B52AA6E4}">
                <adec:decorative xmlns:adec="http://schemas.microsoft.com/office/drawing/2017/decorative" val="0"/>
              </a:ext>
            </a:extLst>
          </p:cNvPr>
          <p:cNvSpPr/>
          <p:nvPr/>
        </p:nvSpPr>
        <p:spPr>
          <a:xfrm>
            <a:off x="359999" y="2399568"/>
            <a:ext cx="3781909" cy="3499651"/>
          </a:xfrm>
          <a:prstGeom prst="round2SameRect">
            <a:avLst>
              <a:gd name="adj1" fmla="val 0"/>
              <a:gd name="adj2" fmla="val 3575"/>
            </a:avLst>
          </a:prstGeom>
          <a:solidFill>
            <a:schemeClr val="accent6"/>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diagonal focus and pathway</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hand gesture blowing dust</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reaching diagonally forwards and backwards </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unfolding, extending, returning inwards</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soloist downstage, 3 female dancers upstage</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circular arm pathways</a:t>
            </a:r>
          </a:p>
        </p:txBody>
      </p:sp>
      <p:pic>
        <p:nvPicPr>
          <p:cNvPr id="7" name="Graphic 6">
            <a:extLst>
              <a:ext uri="{FF2B5EF4-FFF2-40B4-BE49-F238E27FC236}">
                <a16:creationId xmlns:a16="http://schemas.microsoft.com/office/drawing/2014/main" id="{07340BAF-8DD2-1BD5-0FA0-1BF1782EDA8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198" y="1662231"/>
            <a:ext cx="685800" cy="685800"/>
          </a:xfrm>
          <a:prstGeom prst="rect">
            <a:avLst/>
          </a:prstGeom>
        </p:spPr>
      </p:pic>
      <p:sp>
        <p:nvSpPr>
          <p:cNvPr id="17" name="Freeform: Shape 16">
            <a:extLst>
              <a:ext uri="{FF2B5EF4-FFF2-40B4-BE49-F238E27FC236}">
                <a16:creationId xmlns:a16="http://schemas.microsoft.com/office/drawing/2014/main" id="{4619E602-11FE-CE12-9D90-0A1D8503F50A}"/>
              </a:ext>
            </a:extLst>
          </p:cNvPr>
          <p:cNvSpPr/>
          <p:nvPr/>
        </p:nvSpPr>
        <p:spPr>
          <a:xfrm>
            <a:off x="4211044" y="1610692"/>
            <a:ext cx="3781909" cy="788878"/>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rtlCol="0" anchor="ctr">
            <a:noAutofit/>
          </a:bodyPr>
          <a:lstStyle/>
          <a:p>
            <a:r>
              <a:rPr lang="en-US" sz="1800" b="1">
                <a:solidFill>
                  <a:schemeClr val="bg1"/>
                </a:solidFill>
                <a:latin typeface="+mj-lt"/>
              </a:rPr>
              <a:t>Time</a:t>
            </a:r>
            <a:endParaRPr lang="en-AU" sz="1800" b="1">
              <a:solidFill>
                <a:schemeClr val="bg1"/>
              </a:solidFill>
              <a:latin typeface="+mj-lt"/>
            </a:endParaRPr>
          </a:p>
        </p:txBody>
      </p:sp>
      <p:sp>
        <p:nvSpPr>
          <p:cNvPr id="16" name="Rectangle: Top Corners Rounded 15">
            <a:extLst>
              <a:ext uri="{FF2B5EF4-FFF2-40B4-BE49-F238E27FC236}">
                <a16:creationId xmlns:a16="http://schemas.microsoft.com/office/drawing/2014/main" id="{CFBACC72-EDAB-5054-B6E6-C7F79A5B1BD0}"/>
              </a:ext>
              <a:ext uri="{C183D7F6-B498-43B3-948B-1728B52AA6E4}">
                <adec:decorative xmlns:adec="http://schemas.microsoft.com/office/drawing/2017/decorative" val="0"/>
              </a:ext>
            </a:extLst>
          </p:cNvPr>
          <p:cNvSpPr/>
          <p:nvPr/>
        </p:nvSpPr>
        <p:spPr>
          <a:xfrm>
            <a:off x="4211045" y="2399568"/>
            <a:ext cx="3781909" cy="3499651"/>
          </a:xfrm>
          <a:prstGeom prst="round2SameRect">
            <a:avLst>
              <a:gd name="adj1" fmla="val 0"/>
              <a:gd name="adj2" fmla="val 4596"/>
            </a:avLst>
          </a:prstGeom>
          <a:solidFill>
            <a:schemeClr val="accent4"/>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slow tempo</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long duration of movements</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tapping rhythm </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punctuated by accented throwing movements</a:t>
            </a:r>
          </a:p>
        </p:txBody>
      </p:sp>
      <p:pic>
        <p:nvPicPr>
          <p:cNvPr id="9" name="Graphic 8">
            <a:extLst>
              <a:ext uri="{FF2B5EF4-FFF2-40B4-BE49-F238E27FC236}">
                <a16:creationId xmlns:a16="http://schemas.microsoft.com/office/drawing/2014/main" id="{E03F71FA-D111-CE14-64F4-9882E97996B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7249" y="1662231"/>
            <a:ext cx="685800" cy="685800"/>
          </a:xfrm>
          <a:prstGeom prst="rect">
            <a:avLst/>
          </a:prstGeom>
        </p:spPr>
      </p:pic>
      <p:sp>
        <p:nvSpPr>
          <p:cNvPr id="19" name="Freeform: Shape 18">
            <a:extLst>
              <a:ext uri="{FF2B5EF4-FFF2-40B4-BE49-F238E27FC236}">
                <a16:creationId xmlns:a16="http://schemas.microsoft.com/office/drawing/2014/main" id="{FBE1F383-3EF0-9F9C-B68D-6CEFD8A35589}"/>
              </a:ext>
            </a:extLst>
          </p:cNvPr>
          <p:cNvSpPr/>
          <p:nvPr/>
        </p:nvSpPr>
        <p:spPr>
          <a:xfrm>
            <a:off x="8062090" y="1586950"/>
            <a:ext cx="3781909" cy="812617"/>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05840" rtlCol="0" anchor="ctr">
            <a:noAutofit/>
          </a:bodyPr>
          <a:lstStyle/>
          <a:p>
            <a:r>
              <a:rPr lang="en-US" sz="1800" b="1">
                <a:solidFill>
                  <a:schemeClr val="bg1"/>
                </a:solidFill>
                <a:latin typeface="+mj-lt"/>
              </a:rPr>
              <a:t>Dynamics</a:t>
            </a:r>
            <a:endParaRPr lang="en-AU" sz="1800" b="1">
              <a:solidFill>
                <a:schemeClr val="bg1"/>
              </a:solidFill>
              <a:latin typeface="+mj-lt"/>
            </a:endParaRPr>
          </a:p>
        </p:txBody>
      </p:sp>
      <p:sp>
        <p:nvSpPr>
          <p:cNvPr id="18" name="Rectangle: Top Corners Rounded 17">
            <a:extLst>
              <a:ext uri="{FF2B5EF4-FFF2-40B4-BE49-F238E27FC236}">
                <a16:creationId xmlns:a16="http://schemas.microsoft.com/office/drawing/2014/main" id="{8C10095C-8515-3615-2FDE-1C4524C49F90}"/>
              </a:ext>
              <a:ext uri="{C183D7F6-B498-43B3-948B-1728B52AA6E4}">
                <adec:decorative xmlns:adec="http://schemas.microsoft.com/office/drawing/2017/decorative" val="0"/>
              </a:ext>
            </a:extLst>
          </p:cNvPr>
          <p:cNvSpPr/>
          <p:nvPr/>
        </p:nvSpPr>
        <p:spPr>
          <a:xfrm>
            <a:off x="8062090" y="2375829"/>
            <a:ext cx="3781909" cy="3499651"/>
          </a:xfrm>
          <a:prstGeom prst="round2SameRect">
            <a:avLst>
              <a:gd name="adj1" fmla="val 0"/>
              <a:gd name="adj2" fmla="val 4596"/>
            </a:avLst>
          </a:prstGeom>
          <a:solidFill>
            <a:schemeClr val="bg2"/>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soft</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use of </a:t>
            </a:r>
            <a:r>
              <a:rPr kumimoji="0" lang="en-AU" sz="1800" b="0" i="0" u="none" strike="noStrike" kern="1200" cap="none" spc="0" normalizeH="0" baseline="0" noProof="0" dirty="0">
                <a:ln>
                  <a:noFill/>
                </a:ln>
                <a:solidFill>
                  <a:srgbClr val="22272B"/>
                </a:solidFill>
                <a:effectLst/>
                <a:uLnTx/>
                <a:uFillTx/>
                <a:ea typeface="+mn-ea"/>
                <a:cs typeface="+mn-cs"/>
              </a:rPr>
              <a:t>breath</a:t>
            </a:r>
            <a:endParaRPr kumimoji="0" lang="en-AU" sz="1800" b="0" i="0" u="none" strike="noStrike" kern="1200" cap="none" spc="0" normalizeH="0" baseline="0" noProof="0">
              <a:ln>
                <a:noFill/>
              </a:ln>
              <a:solidFill>
                <a:srgbClr val="22272B"/>
              </a:solidFill>
              <a:effectLst/>
              <a:uLnTx/>
              <a:uFillTx/>
              <a:ea typeface="+mn-ea"/>
              <a:cs typeface="+mn-cs"/>
            </a:endParaRP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stamping, forceful energy into the ground</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sustained</a:t>
            </a:r>
          </a:p>
          <a:p>
            <a:pPr marL="285750" marR="0" lvl="0" indent="-285750" algn="l" defTabSz="609585"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22272B"/>
                </a:solidFill>
                <a:effectLst/>
                <a:uLnTx/>
                <a:uFillTx/>
                <a:ea typeface="+mn-ea"/>
                <a:cs typeface="+mn-cs"/>
              </a:rPr>
              <a:t>throwing</a:t>
            </a:r>
          </a:p>
          <a:p>
            <a:pPr marL="0" marR="0" lvl="0" indent="0" algn="l" defTabSz="609585" rtl="0" eaLnBrk="1" fontAlgn="auto" latinLnBrk="0" hangingPunct="1">
              <a:lnSpc>
                <a:spcPct val="114000"/>
              </a:lnSpc>
              <a:spcBef>
                <a:spcPts val="0"/>
              </a:spcBef>
              <a:spcAft>
                <a:spcPts val="600"/>
              </a:spcAft>
              <a:buClrTx/>
              <a:buSzTx/>
              <a:buFontTx/>
              <a:buNone/>
              <a:tabLst/>
              <a:defRPr/>
            </a:pPr>
            <a:endParaRPr kumimoji="0" lang="en-AU" sz="1800" b="0" i="0" u="none" strike="noStrike" kern="1200" cap="none" spc="0" normalizeH="0" baseline="0" noProof="0">
              <a:ln>
                <a:noFill/>
              </a:ln>
              <a:solidFill>
                <a:srgbClr val="22272B"/>
              </a:solidFill>
              <a:effectLst/>
              <a:uLnTx/>
              <a:uFillTx/>
              <a:ea typeface="+mn-ea"/>
              <a:cs typeface="+mn-cs"/>
            </a:endParaRPr>
          </a:p>
        </p:txBody>
      </p:sp>
      <p:pic>
        <p:nvPicPr>
          <p:cNvPr id="8" name="Graphic 7">
            <a:extLst>
              <a:ext uri="{FF2B5EF4-FFF2-40B4-BE49-F238E27FC236}">
                <a16:creationId xmlns:a16="http://schemas.microsoft.com/office/drawing/2014/main" id="{26CD60A8-80F5-63FB-F6D0-D5A635A9D69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7431" y="1662231"/>
            <a:ext cx="685800" cy="685800"/>
          </a:xfrm>
          <a:prstGeom prst="rect">
            <a:avLst/>
          </a:prstGeom>
        </p:spPr>
      </p:pic>
      <p:sp>
        <p:nvSpPr>
          <p:cNvPr id="2" name="Slide Number Placeholder 1">
            <a:extLst>
              <a:ext uri="{FF2B5EF4-FFF2-40B4-BE49-F238E27FC236}">
                <a16:creationId xmlns:a16="http://schemas.microsoft.com/office/drawing/2014/main" id="{31C1DCB8-DA06-DC48-13E9-E4263FC429D5}"/>
              </a:ext>
            </a:extLst>
          </p:cNvPr>
          <p:cNvSpPr>
            <a:spLocks noGrp="1"/>
          </p:cNvSpPr>
          <p:nvPr>
            <p:ph type="sldNum" sz="quarter" idx="12"/>
          </p:nvPr>
        </p:nvSpPr>
        <p:spPr/>
        <p:txBody>
          <a:bodyPr/>
          <a:lstStyle/>
          <a:p>
            <a:fld id="{10A01DC5-1685-4615-8240-15192985C6A2}" type="slidenum">
              <a:rPr lang="en-AU" smtClean="0"/>
              <a:t>49</a:t>
            </a:fld>
            <a:endParaRPr lang="en-AU"/>
          </a:p>
        </p:txBody>
      </p:sp>
    </p:spTree>
    <p:extLst>
      <p:ext uri="{BB962C8B-B14F-4D97-AF65-F5344CB8AC3E}">
        <p14:creationId xmlns:p14="http://schemas.microsoft.com/office/powerpoint/2010/main" val="379691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Appreciating dance in context </a:t>
            </a:r>
          </a:p>
        </p:txBody>
      </p:sp>
      <p:pic>
        <p:nvPicPr>
          <p:cNvPr id="13" name="Picture Placeholder 12">
            <a:extLst>
              <a:ext uri="{FF2B5EF4-FFF2-40B4-BE49-F238E27FC236}">
                <a16:creationId xmlns:a16="http://schemas.microsoft.com/office/drawing/2014/main" id="{1839F851-0D40-ECDF-F460-1FBF4FBBEE4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75460-3E04-66E5-3ACA-A5D9666D5887}"/>
              </a:ext>
            </a:extLst>
          </p:cNvPr>
          <p:cNvSpPr>
            <a:spLocks noGrp="1"/>
          </p:cNvSpPr>
          <p:nvPr>
            <p:ph type="title"/>
          </p:nvPr>
        </p:nvSpPr>
        <p:spPr/>
        <p:txBody>
          <a:bodyPr/>
          <a:lstStyle/>
          <a:p>
            <a:r>
              <a:rPr lang="en-AU">
                <a:latin typeface="+mj-lt"/>
              </a:rPr>
              <a:t>Writing detailed examples</a:t>
            </a:r>
          </a:p>
        </p:txBody>
      </p:sp>
      <p:sp>
        <p:nvSpPr>
          <p:cNvPr id="4" name="Text Placeholder 3">
            <a:extLst>
              <a:ext uri="{FF2B5EF4-FFF2-40B4-BE49-F238E27FC236}">
                <a16:creationId xmlns:a16="http://schemas.microsoft.com/office/drawing/2014/main" id="{05096A4C-53C5-1C7D-24F6-D9E0CF8A6F57}"/>
              </a:ext>
            </a:extLst>
          </p:cNvPr>
          <p:cNvSpPr>
            <a:spLocks noGrp="1"/>
          </p:cNvSpPr>
          <p:nvPr>
            <p:ph type="body" sz="quarter" idx="18"/>
          </p:nvPr>
        </p:nvSpPr>
        <p:spPr/>
        <p:txBody>
          <a:bodyPr/>
          <a:lstStyle/>
          <a:p>
            <a:r>
              <a:rPr lang="en-AU">
                <a:latin typeface="+mj-lt"/>
              </a:rPr>
              <a:t>3.2f</a:t>
            </a:r>
          </a:p>
        </p:txBody>
      </p:sp>
      <p:sp>
        <p:nvSpPr>
          <p:cNvPr id="6" name="Rectangle: Rounded Corners 5">
            <a:extLst>
              <a:ext uri="{FF2B5EF4-FFF2-40B4-BE49-F238E27FC236}">
                <a16:creationId xmlns:a16="http://schemas.microsoft.com/office/drawing/2014/main" id="{53CF0C38-772A-AE40-B949-5C78A611E709}"/>
              </a:ext>
              <a:ext uri="{C183D7F6-B498-43B3-948B-1728B52AA6E4}">
                <adec:decorative xmlns:adec="http://schemas.microsoft.com/office/drawing/2017/decorative" val="0"/>
              </a:ext>
            </a:extLst>
          </p:cNvPr>
          <p:cNvSpPr/>
          <p:nvPr/>
        </p:nvSpPr>
        <p:spPr>
          <a:xfrm>
            <a:off x="1084275" y="1897157"/>
            <a:ext cx="1785757" cy="124219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srgbClr val="22272B"/>
                </a:solidFill>
                <a:effectLst/>
                <a:uLnTx/>
                <a:uFillTx/>
                <a:latin typeface="+mj-lt"/>
                <a:ea typeface="+mn-ea"/>
                <a:cs typeface="+mn-cs"/>
              </a:rPr>
              <a:t>What?</a:t>
            </a:r>
          </a:p>
        </p:txBody>
      </p:sp>
      <p:sp>
        <p:nvSpPr>
          <p:cNvPr id="15" name="Rectangle: Rounded Corners 14">
            <a:extLst>
              <a:ext uri="{FF2B5EF4-FFF2-40B4-BE49-F238E27FC236}">
                <a16:creationId xmlns:a16="http://schemas.microsoft.com/office/drawing/2014/main" id="{4BD57384-4CA7-E4F3-6BED-6A1A159A7EDD}"/>
              </a:ext>
              <a:ext uri="{C183D7F6-B498-43B3-948B-1728B52AA6E4}">
                <adec:decorative xmlns:adec="http://schemas.microsoft.com/office/drawing/2017/decorative" val="0"/>
              </a:ext>
            </a:extLst>
          </p:cNvPr>
          <p:cNvSpPr/>
          <p:nvPr/>
        </p:nvSpPr>
        <p:spPr>
          <a:xfrm>
            <a:off x="2981128" y="1916851"/>
            <a:ext cx="8862869" cy="1193540"/>
          </a:xfrm>
          <a:prstGeom prst="roundRect">
            <a:avLst>
              <a:gd name="adj" fmla="val 17256"/>
            </a:avLst>
          </a:prstGeom>
          <a:no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1" i="0" u="none" strike="noStrike" kern="1200" cap="none" spc="0" normalizeH="0" baseline="0" noProof="0">
                <a:ln>
                  <a:noFill/>
                </a:ln>
                <a:solidFill>
                  <a:srgbClr val="22272B"/>
                </a:solidFill>
                <a:effectLst/>
                <a:uLnTx/>
                <a:uFillTx/>
                <a:ea typeface="+mn-ea"/>
                <a:cs typeface="+mn-cs"/>
              </a:rPr>
              <a:t>Identify</a:t>
            </a:r>
            <a:r>
              <a:rPr kumimoji="0" lang="en-AU" sz="1800" b="0" i="0" u="none" strike="noStrike" kern="1200" cap="none" spc="0" normalizeH="0" baseline="0" noProof="0">
                <a:ln>
                  <a:noFill/>
                </a:ln>
                <a:solidFill>
                  <a:srgbClr val="22272B"/>
                </a:solidFill>
                <a:effectLst/>
                <a:uLnTx/>
                <a:uFillTx/>
                <a:ea typeface="+mn-ea"/>
                <a:cs typeface="+mn-cs"/>
              </a:rPr>
              <a:t> </a:t>
            </a:r>
            <a:r>
              <a:rPr kumimoji="0" lang="en-AU" sz="1800" b="1" i="0" u="none" strike="noStrike" kern="1200" cap="none" spc="0" normalizeH="0" baseline="0" noProof="0">
                <a:ln>
                  <a:noFill/>
                </a:ln>
                <a:solidFill>
                  <a:srgbClr val="22272B"/>
                </a:solidFill>
                <a:effectLst/>
                <a:uLnTx/>
                <a:uFillTx/>
                <a:ea typeface="+mn-ea"/>
                <a:cs typeface="+mn-cs"/>
              </a:rPr>
              <a:t>what</a:t>
            </a:r>
            <a:r>
              <a:rPr kumimoji="0" lang="en-AU" sz="1800" b="0" i="0" u="none" strike="noStrike" kern="1200" cap="none" spc="0" normalizeH="0" baseline="0" noProof="0">
                <a:ln>
                  <a:noFill/>
                </a:ln>
                <a:solidFill>
                  <a:srgbClr val="22272B"/>
                </a:solidFill>
                <a:effectLst/>
                <a:uLnTx/>
                <a:uFillTx/>
                <a:ea typeface="+mn-ea"/>
                <a:cs typeface="+mn-cs"/>
              </a:rPr>
              <a:t> movement is being performed, theatrical elements used, the dancers performing etc. </a:t>
            </a:r>
            <a:endParaRPr kumimoji="0" lang="en-AU" sz="1800" b="1" i="0" u="none" strike="noStrike" kern="1200" cap="none" spc="0" normalizeH="0" baseline="0" noProof="0">
              <a:ln>
                <a:noFill/>
              </a:ln>
              <a:solidFill>
                <a:srgbClr val="22272B"/>
              </a:solidFill>
              <a:effectLst/>
              <a:uLnTx/>
              <a:uFillTx/>
              <a:ea typeface="+mn-ea"/>
              <a:cs typeface="+mn-cs"/>
            </a:endParaRPr>
          </a:p>
        </p:txBody>
      </p:sp>
      <p:sp>
        <p:nvSpPr>
          <p:cNvPr id="7" name="Rectangle: Rounded Corners 6">
            <a:extLst>
              <a:ext uri="{FF2B5EF4-FFF2-40B4-BE49-F238E27FC236}">
                <a16:creationId xmlns:a16="http://schemas.microsoft.com/office/drawing/2014/main" id="{734DD238-7746-F03F-C2F1-743FBF5D98D8}"/>
              </a:ext>
              <a:ext uri="{C183D7F6-B498-43B3-948B-1728B52AA6E4}">
                <adec:decorative xmlns:adec="http://schemas.microsoft.com/office/drawing/2017/decorative" val="0"/>
              </a:ext>
            </a:extLst>
          </p:cNvPr>
          <p:cNvSpPr/>
          <p:nvPr/>
        </p:nvSpPr>
        <p:spPr>
          <a:xfrm>
            <a:off x="1084275" y="3309812"/>
            <a:ext cx="1785757" cy="1242193"/>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srgbClr val="22272B"/>
                </a:solidFill>
                <a:effectLst/>
                <a:uLnTx/>
                <a:uFillTx/>
                <a:latin typeface="+mj-lt"/>
                <a:ea typeface="+mn-ea"/>
                <a:cs typeface="+mn-cs"/>
              </a:rPr>
              <a:t>How?</a:t>
            </a:r>
          </a:p>
        </p:txBody>
      </p:sp>
      <p:sp>
        <p:nvSpPr>
          <p:cNvPr id="17" name="Rectangle: Rounded Corners 16">
            <a:extLst>
              <a:ext uri="{FF2B5EF4-FFF2-40B4-BE49-F238E27FC236}">
                <a16:creationId xmlns:a16="http://schemas.microsoft.com/office/drawing/2014/main" id="{B258EDA0-35B2-6833-8B94-F66C29C710A4}"/>
              </a:ext>
              <a:ext uri="{C183D7F6-B498-43B3-948B-1728B52AA6E4}">
                <adec:decorative xmlns:adec="http://schemas.microsoft.com/office/drawing/2017/decorative" val="0"/>
              </a:ext>
            </a:extLst>
          </p:cNvPr>
          <p:cNvSpPr/>
          <p:nvPr/>
        </p:nvSpPr>
        <p:spPr>
          <a:xfrm>
            <a:off x="2981128" y="3334138"/>
            <a:ext cx="8862869" cy="1193540"/>
          </a:xfrm>
          <a:prstGeom prst="roundRect">
            <a:avLst>
              <a:gd name="adj" fmla="val 17256"/>
            </a:avLst>
          </a:prstGeom>
          <a:noFill/>
          <a:ln w="28575">
            <a:solidFill>
              <a:srgbClr val="E18805"/>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1" i="0" u="none" strike="noStrike" kern="1200" cap="none" spc="0" normalizeH="0" baseline="0" noProof="0">
                <a:ln>
                  <a:noFill/>
                </a:ln>
                <a:solidFill>
                  <a:srgbClr val="22272B"/>
                </a:solidFill>
                <a:effectLst/>
                <a:uLnTx/>
                <a:uFillTx/>
                <a:ea typeface="+mn-ea"/>
                <a:cs typeface="+mn-cs"/>
              </a:rPr>
              <a:t>Describe</a:t>
            </a:r>
            <a:r>
              <a:rPr kumimoji="0" lang="en-AU" sz="1800" b="0" i="0" u="none" strike="noStrike" kern="1200" cap="none" spc="0" normalizeH="0" baseline="0" noProof="0">
                <a:ln>
                  <a:noFill/>
                </a:ln>
                <a:solidFill>
                  <a:srgbClr val="22272B"/>
                </a:solidFill>
                <a:effectLst/>
                <a:uLnTx/>
                <a:uFillTx/>
                <a:ea typeface="+mn-ea"/>
                <a:cs typeface="+mn-cs"/>
              </a:rPr>
              <a:t> </a:t>
            </a:r>
            <a:r>
              <a:rPr kumimoji="0" lang="en-AU" sz="1800" b="1" i="0" u="none" strike="noStrike" kern="1200" cap="none" spc="0" normalizeH="0" baseline="0" noProof="0">
                <a:ln>
                  <a:noFill/>
                </a:ln>
                <a:solidFill>
                  <a:srgbClr val="22272B"/>
                </a:solidFill>
                <a:effectLst/>
                <a:uLnTx/>
                <a:uFillTx/>
                <a:ea typeface="+mn-ea"/>
                <a:cs typeface="+mn-cs"/>
              </a:rPr>
              <a:t>how</a:t>
            </a:r>
            <a:r>
              <a:rPr kumimoji="0" lang="en-AU" sz="1800" b="0" i="0" u="none" strike="noStrike" kern="1200" cap="none" spc="0" normalizeH="0" baseline="0" noProof="0">
                <a:ln>
                  <a:noFill/>
                </a:ln>
                <a:solidFill>
                  <a:srgbClr val="22272B"/>
                </a:solidFill>
                <a:effectLst/>
                <a:uLnTx/>
                <a:uFillTx/>
                <a:ea typeface="+mn-ea"/>
                <a:cs typeface="+mn-cs"/>
              </a:rPr>
              <a:t> the movement is performed, how the theatrical elements are used, how the dancers are moving. </a:t>
            </a:r>
            <a:endParaRPr kumimoji="0" lang="en-AU" sz="1800" b="1" i="0" u="none" strike="noStrike" kern="1200" cap="none" spc="0" normalizeH="0" baseline="0" noProof="0">
              <a:ln>
                <a:noFill/>
              </a:ln>
              <a:solidFill>
                <a:srgbClr val="22272B"/>
              </a:solidFill>
              <a:effectLst/>
              <a:uLnTx/>
              <a:uFillTx/>
              <a:ea typeface="+mn-ea"/>
              <a:cs typeface="+mn-cs"/>
            </a:endParaRPr>
          </a:p>
        </p:txBody>
      </p:sp>
      <p:sp>
        <p:nvSpPr>
          <p:cNvPr id="8" name="Rectangle: Rounded Corners 7">
            <a:extLst>
              <a:ext uri="{FF2B5EF4-FFF2-40B4-BE49-F238E27FC236}">
                <a16:creationId xmlns:a16="http://schemas.microsoft.com/office/drawing/2014/main" id="{30C1F4F2-A407-9CC2-0B2F-2109087CD524}"/>
              </a:ext>
              <a:ext uri="{C183D7F6-B498-43B3-948B-1728B52AA6E4}">
                <adec:decorative xmlns:adec="http://schemas.microsoft.com/office/drawing/2017/decorative" val="0"/>
              </a:ext>
            </a:extLst>
          </p:cNvPr>
          <p:cNvSpPr/>
          <p:nvPr/>
        </p:nvSpPr>
        <p:spPr>
          <a:xfrm>
            <a:off x="1084275" y="4722468"/>
            <a:ext cx="1785757" cy="1242193"/>
          </a:xfrm>
          <a:prstGeom prst="roundRect">
            <a:avLst/>
          </a:prstGeom>
          <a:solidFill>
            <a:srgbClr val="DEF8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srgbClr val="22272B"/>
                </a:solidFill>
                <a:effectLst/>
                <a:uLnTx/>
                <a:uFillTx/>
                <a:latin typeface="+mj-lt"/>
                <a:ea typeface="+mn-ea"/>
                <a:cs typeface="+mn-cs"/>
              </a:rPr>
              <a:t>Why?</a:t>
            </a:r>
          </a:p>
        </p:txBody>
      </p:sp>
      <p:sp>
        <p:nvSpPr>
          <p:cNvPr id="19" name="Rectangle: Rounded Corners 18">
            <a:extLst>
              <a:ext uri="{FF2B5EF4-FFF2-40B4-BE49-F238E27FC236}">
                <a16:creationId xmlns:a16="http://schemas.microsoft.com/office/drawing/2014/main" id="{2C58B8BC-E0D9-B5AF-886F-44156AA1342E}"/>
              </a:ext>
              <a:ext uri="{C183D7F6-B498-43B3-948B-1728B52AA6E4}">
                <adec:decorative xmlns:adec="http://schemas.microsoft.com/office/drawing/2017/decorative" val="0"/>
              </a:ext>
            </a:extLst>
          </p:cNvPr>
          <p:cNvSpPr/>
          <p:nvPr/>
        </p:nvSpPr>
        <p:spPr>
          <a:xfrm>
            <a:off x="2981128" y="4771121"/>
            <a:ext cx="8862869" cy="1193540"/>
          </a:xfrm>
          <a:prstGeom prst="roundRect">
            <a:avLst>
              <a:gd name="adj" fmla="val 17256"/>
            </a:avLst>
          </a:prstGeom>
          <a:noFill/>
          <a:ln w="28575">
            <a:solidFill>
              <a:srgbClr val="008A3E"/>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1" i="0" u="none" strike="noStrike" kern="1200" cap="none" spc="0" normalizeH="0" baseline="0" noProof="0">
                <a:ln>
                  <a:noFill/>
                </a:ln>
                <a:solidFill>
                  <a:srgbClr val="22272B"/>
                </a:solidFill>
                <a:effectLst/>
                <a:uLnTx/>
                <a:uFillTx/>
                <a:ea typeface="+mn-ea"/>
                <a:cs typeface="+mn-cs"/>
              </a:rPr>
              <a:t>Analyse and interpret</a:t>
            </a:r>
            <a:r>
              <a:rPr kumimoji="0" lang="en-AU" sz="1800" b="0" i="0" u="none" strike="noStrike" kern="1200" cap="none" spc="0" normalizeH="0" baseline="0" noProof="0">
                <a:ln>
                  <a:noFill/>
                </a:ln>
                <a:solidFill>
                  <a:srgbClr val="22272B"/>
                </a:solidFill>
                <a:effectLst/>
                <a:uLnTx/>
                <a:uFillTx/>
                <a:ea typeface="+mn-ea"/>
                <a:cs typeface="+mn-cs"/>
              </a:rPr>
              <a:t> how the above assists the communication of the ideas and intent.</a:t>
            </a:r>
            <a:endParaRPr kumimoji="0" lang="en-AU" sz="1800" b="1" i="0" u="none" strike="noStrike" kern="1200" cap="none" spc="0" normalizeH="0" baseline="0" noProof="0">
              <a:ln>
                <a:noFill/>
              </a:ln>
              <a:solidFill>
                <a:srgbClr val="22272B"/>
              </a:solidFill>
              <a:effectLst/>
              <a:uLnTx/>
              <a:uFillTx/>
              <a:ea typeface="+mn-ea"/>
              <a:cs typeface="+mn-cs"/>
            </a:endParaRPr>
          </a:p>
        </p:txBody>
      </p:sp>
      <p:sp>
        <p:nvSpPr>
          <p:cNvPr id="12" name="Arrow: Curved Right 11">
            <a:extLst>
              <a:ext uri="{FF2B5EF4-FFF2-40B4-BE49-F238E27FC236}">
                <a16:creationId xmlns:a16="http://schemas.microsoft.com/office/drawing/2014/main" id="{4D93B1DD-8960-0D50-E0DD-D678C2EF1A7D}"/>
              </a:ext>
              <a:ext uri="{C183D7F6-B498-43B3-948B-1728B52AA6E4}">
                <adec:decorative xmlns:adec="http://schemas.microsoft.com/office/drawing/2017/decorative" val="1"/>
              </a:ext>
            </a:extLst>
          </p:cNvPr>
          <p:cNvSpPr/>
          <p:nvPr/>
        </p:nvSpPr>
        <p:spPr>
          <a:xfrm>
            <a:off x="359999" y="2395455"/>
            <a:ext cx="613180" cy="1477471"/>
          </a:xfrm>
          <a:prstGeom prst="curvedRightArrow">
            <a:avLst/>
          </a:prstGeom>
          <a:solidFill>
            <a:srgbClr val="E188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Arrow: Curved Right 13">
            <a:extLst>
              <a:ext uri="{FF2B5EF4-FFF2-40B4-BE49-F238E27FC236}">
                <a16:creationId xmlns:a16="http://schemas.microsoft.com/office/drawing/2014/main" id="{C98E81E6-93DE-F6CE-75C9-79A066F2756F}"/>
              </a:ext>
              <a:ext uri="{C183D7F6-B498-43B3-948B-1728B52AA6E4}">
                <adec:decorative xmlns:adec="http://schemas.microsoft.com/office/drawing/2017/decorative" val="1"/>
              </a:ext>
            </a:extLst>
          </p:cNvPr>
          <p:cNvSpPr/>
          <p:nvPr/>
        </p:nvSpPr>
        <p:spPr>
          <a:xfrm>
            <a:off x="359999" y="4032385"/>
            <a:ext cx="613180" cy="1477471"/>
          </a:xfrm>
          <a:prstGeom prst="curvedRightArrow">
            <a:avLst/>
          </a:prstGeom>
          <a:solidFill>
            <a:srgbClr val="008A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Slide Number Placeholder 1">
            <a:extLst>
              <a:ext uri="{FF2B5EF4-FFF2-40B4-BE49-F238E27FC236}">
                <a16:creationId xmlns:a16="http://schemas.microsoft.com/office/drawing/2014/main" id="{8471CDBB-6DFE-2C36-DEAD-7E35E36C4B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50</a:t>
            </a:fld>
            <a:endParaRPr lang="en-AU"/>
          </a:p>
        </p:txBody>
      </p:sp>
    </p:spTree>
    <p:extLst>
      <p:ext uri="{BB962C8B-B14F-4D97-AF65-F5344CB8AC3E}">
        <p14:creationId xmlns:p14="http://schemas.microsoft.com/office/powerpoint/2010/main" val="113123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9DC9F-394B-4367-BFC1-F40FB7DD3DC0}"/>
              </a:ext>
            </a:extLst>
          </p:cNvPr>
          <p:cNvSpPr>
            <a:spLocks noGrp="1"/>
          </p:cNvSpPr>
          <p:nvPr>
            <p:ph type="title"/>
          </p:nvPr>
        </p:nvSpPr>
        <p:spPr/>
        <p:txBody>
          <a:bodyPr/>
          <a:lstStyle/>
          <a:p>
            <a:r>
              <a:rPr lang="en-AU">
                <a:latin typeface="+mj-lt"/>
              </a:rPr>
              <a:t>What, how, why example sentences</a:t>
            </a:r>
          </a:p>
        </p:txBody>
      </p:sp>
      <p:sp>
        <p:nvSpPr>
          <p:cNvPr id="4" name="Text Placeholder 3">
            <a:extLst>
              <a:ext uri="{FF2B5EF4-FFF2-40B4-BE49-F238E27FC236}">
                <a16:creationId xmlns:a16="http://schemas.microsoft.com/office/drawing/2014/main" id="{2B32807E-A91D-1642-D29E-A1EDA253BCE9}"/>
              </a:ext>
            </a:extLst>
          </p:cNvPr>
          <p:cNvSpPr>
            <a:spLocks noGrp="1"/>
          </p:cNvSpPr>
          <p:nvPr>
            <p:ph type="body" sz="quarter" idx="18"/>
          </p:nvPr>
        </p:nvSpPr>
        <p:spPr/>
        <p:txBody>
          <a:bodyPr/>
          <a:lstStyle/>
          <a:p>
            <a:r>
              <a:rPr lang="en-AU">
                <a:latin typeface="+mj-lt"/>
              </a:rPr>
              <a:t>3.2g</a:t>
            </a:r>
          </a:p>
        </p:txBody>
      </p:sp>
      <p:sp>
        <p:nvSpPr>
          <p:cNvPr id="34" name="Rectangle: Rounded Corners 33">
            <a:extLst>
              <a:ext uri="{FF2B5EF4-FFF2-40B4-BE49-F238E27FC236}">
                <a16:creationId xmlns:a16="http://schemas.microsoft.com/office/drawing/2014/main" id="{3D337C53-A41C-0FAE-7160-DE38F4744FC7}"/>
              </a:ext>
              <a:ext uri="{C183D7F6-B498-43B3-948B-1728B52AA6E4}">
                <adec:decorative xmlns:adec="http://schemas.microsoft.com/office/drawing/2017/decorative" val="0"/>
              </a:ext>
            </a:extLst>
          </p:cNvPr>
          <p:cNvSpPr/>
          <p:nvPr/>
        </p:nvSpPr>
        <p:spPr>
          <a:xfrm>
            <a:off x="311511" y="1584174"/>
            <a:ext cx="1356871" cy="81917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What?</a:t>
            </a:r>
          </a:p>
        </p:txBody>
      </p:sp>
      <p:sp>
        <p:nvSpPr>
          <p:cNvPr id="35" name="Equals 34" descr="equals">
            <a:extLst>
              <a:ext uri="{FF2B5EF4-FFF2-40B4-BE49-F238E27FC236}">
                <a16:creationId xmlns:a16="http://schemas.microsoft.com/office/drawing/2014/main" id="{EE45F923-431F-4FD7-7F34-E6658297312F}"/>
              </a:ext>
              <a:ext uri="{C183D7F6-B498-43B3-948B-1728B52AA6E4}">
                <adec:decorative xmlns:adec="http://schemas.microsoft.com/office/drawing/2017/decorative" val="0"/>
              </a:ext>
            </a:extLst>
          </p:cNvPr>
          <p:cNvSpPr/>
          <p:nvPr/>
        </p:nvSpPr>
        <p:spPr>
          <a:xfrm>
            <a:off x="3448676" y="1892172"/>
            <a:ext cx="205086" cy="203179"/>
          </a:xfrm>
          <a:prstGeom prst="mathEqual">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sp>
        <p:nvSpPr>
          <p:cNvPr id="5" name="Text Placeholder 4">
            <a:extLst>
              <a:ext uri="{FF2B5EF4-FFF2-40B4-BE49-F238E27FC236}">
                <a16:creationId xmlns:a16="http://schemas.microsoft.com/office/drawing/2014/main" id="{602981DA-C5A5-CA39-2B35-152911A39590}"/>
              </a:ext>
            </a:extLst>
          </p:cNvPr>
          <p:cNvSpPr>
            <a:spLocks noGrp="1"/>
          </p:cNvSpPr>
          <p:nvPr>
            <p:ph type="body" sz="quarter" idx="17"/>
          </p:nvPr>
        </p:nvSpPr>
        <p:spPr>
          <a:xfrm>
            <a:off x="3842084" y="1567087"/>
            <a:ext cx="8001915" cy="853348"/>
          </a:xfrm>
        </p:spPr>
        <p:txBody>
          <a:bodyPr anchor="ctr"/>
          <a:lstStyle/>
          <a:p>
            <a:r>
              <a:rPr lang="en-AU" sz="1800">
                <a:latin typeface="+mn-lt"/>
              </a:rPr>
              <a:t>The dancers perform </a:t>
            </a:r>
            <a:r>
              <a:rPr lang="en-AU" sz="1800">
                <a:highlight>
                  <a:srgbClr val="FDDFE3"/>
                </a:highlight>
                <a:latin typeface="+mn-lt"/>
              </a:rPr>
              <a:t>continuous tapping</a:t>
            </a:r>
            <a:r>
              <a:rPr lang="en-AU" sz="1800">
                <a:latin typeface="+mn-lt"/>
              </a:rPr>
              <a:t> alongside the </a:t>
            </a:r>
            <a:r>
              <a:rPr lang="en-AU" sz="1800">
                <a:highlight>
                  <a:srgbClr val="FDDFE3"/>
                </a:highlight>
                <a:latin typeface="+mn-lt"/>
              </a:rPr>
              <a:t>drumming</a:t>
            </a:r>
            <a:r>
              <a:rPr lang="en-AU" sz="1800">
                <a:latin typeface="+mn-lt"/>
              </a:rPr>
              <a:t> sounds.</a:t>
            </a:r>
          </a:p>
        </p:txBody>
      </p:sp>
      <p:cxnSp>
        <p:nvCxnSpPr>
          <p:cNvPr id="30" name="Straight Connector 29">
            <a:extLst>
              <a:ext uri="{FF2B5EF4-FFF2-40B4-BE49-F238E27FC236}">
                <a16:creationId xmlns:a16="http://schemas.microsoft.com/office/drawing/2014/main" id="{5CB9861F-AB86-8AFF-B43B-2AB9598F9B72}"/>
              </a:ext>
              <a:ext uri="{C183D7F6-B498-43B3-948B-1728B52AA6E4}">
                <adec:decorative xmlns:adec="http://schemas.microsoft.com/office/drawing/2017/decorative" val="1"/>
              </a:ext>
            </a:extLst>
          </p:cNvPr>
          <p:cNvCxnSpPr/>
          <p:nvPr/>
        </p:nvCxnSpPr>
        <p:spPr>
          <a:xfrm>
            <a:off x="621733" y="2763346"/>
            <a:ext cx="1093660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235748F-E60C-ED16-007E-5517CBA3DC34}"/>
              </a:ext>
              <a:ext uri="{C183D7F6-B498-43B3-948B-1728B52AA6E4}">
                <adec:decorative xmlns:adec="http://schemas.microsoft.com/office/drawing/2017/decorative" val="0"/>
              </a:ext>
            </a:extLst>
          </p:cNvPr>
          <p:cNvSpPr/>
          <p:nvPr/>
        </p:nvSpPr>
        <p:spPr>
          <a:xfrm>
            <a:off x="311511" y="3140431"/>
            <a:ext cx="1356871" cy="81917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What?</a:t>
            </a:r>
          </a:p>
        </p:txBody>
      </p:sp>
      <p:sp>
        <p:nvSpPr>
          <p:cNvPr id="23" name="Plus Sign 22" descr="plus">
            <a:extLst>
              <a:ext uri="{FF2B5EF4-FFF2-40B4-BE49-F238E27FC236}">
                <a16:creationId xmlns:a16="http://schemas.microsoft.com/office/drawing/2014/main" id="{55C5D1D4-5F69-9597-F139-AD1D775C56C1}"/>
              </a:ext>
              <a:ext uri="{C183D7F6-B498-43B3-948B-1728B52AA6E4}">
                <adec:decorative xmlns:adec="http://schemas.microsoft.com/office/drawing/2017/decorative" val="0"/>
              </a:ext>
            </a:extLst>
          </p:cNvPr>
          <p:cNvSpPr/>
          <p:nvPr/>
        </p:nvSpPr>
        <p:spPr>
          <a:xfrm>
            <a:off x="1742645" y="3442653"/>
            <a:ext cx="200633" cy="214731"/>
          </a:xfrm>
          <a:prstGeom prst="mathPlu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8FEDE5D9-077A-EF67-3307-714C2918110D}"/>
              </a:ext>
              <a:ext uri="{C183D7F6-B498-43B3-948B-1728B52AA6E4}">
                <adec:decorative xmlns:adec="http://schemas.microsoft.com/office/drawing/2017/decorative" val="0"/>
              </a:ext>
            </a:extLst>
          </p:cNvPr>
          <p:cNvSpPr/>
          <p:nvPr/>
        </p:nvSpPr>
        <p:spPr>
          <a:xfrm>
            <a:off x="2017541" y="3140431"/>
            <a:ext cx="1356871" cy="819174"/>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How?</a:t>
            </a:r>
          </a:p>
        </p:txBody>
      </p:sp>
      <p:sp>
        <p:nvSpPr>
          <p:cNvPr id="27" name="Equals 26" descr="equals">
            <a:extLst>
              <a:ext uri="{FF2B5EF4-FFF2-40B4-BE49-F238E27FC236}">
                <a16:creationId xmlns:a16="http://schemas.microsoft.com/office/drawing/2014/main" id="{65F16792-A09D-CCD0-9468-C9DA1183D555}"/>
              </a:ext>
              <a:ext uri="{C183D7F6-B498-43B3-948B-1728B52AA6E4}">
                <adec:decorative xmlns:adec="http://schemas.microsoft.com/office/drawing/2017/decorative" val="0"/>
              </a:ext>
            </a:extLst>
          </p:cNvPr>
          <p:cNvSpPr/>
          <p:nvPr/>
        </p:nvSpPr>
        <p:spPr>
          <a:xfrm>
            <a:off x="3448676" y="3448429"/>
            <a:ext cx="205086" cy="203179"/>
          </a:xfrm>
          <a:prstGeom prst="mathEqual">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sp>
        <p:nvSpPr>
          <p:cNvPr id="12" name="Text Placeholder 4">
            <a:extLst>
              <a:ext uri="{FF2B5EF4-FFF2-40B4-BE49-F238E27FC236}">
                <a16:creationId xmlns:a16="http://schemas.microsoft.com/office/drawing/2014/main" id="{B6A33717-6F38-3732-BBD0-788116262813}"/>
              </a:ext>
            </a:extLst>
          </p:cNvPr>
          <p:cNvSpPr txBox="1">
            <a:spLocks/>
          </p:cNvSpPr>
          <p:nvPr/>
        </p:nvSpPr>
        <p:spPr>
          <a:xfrm>
            <a:off x="3842084" y="3123344"/>
            <a:ext cx="8001915" cy="853348"/>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highlight>
                  <a:srgbClr val="FEE7C6"/>
                </a:highlight>
                <a:latin typeface="+mn-lt"/>
              </a:rPr>
              <a:t>Pulsing and percussive</a:t>
            </a:r>
            <a:r>
              <a:rPr lang="en-AU" sz="1800">
                <a:latin typeface="+mn-lt"/>
              </a:rPr>
              <a:t> sounds are created by the dancers’ </a:t>
            </a:r>
            <a:r>
              <a:rPr lang="en-AU" sz="1800">
                <a:highlight>
                  <a:srgbClr val="FDDFE3"/>
                </a:highlight>
                <a:latin typeface="+mn-lt"/>
              </a:rPr>
              <a:t>continuous tapping</a:t>
            </a:r>
            <a:r>
              <a:rPr lang="en-AU" sz="1800">
                <a:latin typeface="+mn-lt"/>
              </a:rPr>
              <a:t> alongside the </a:t>
            </a:r>
            <a:r>
              <a:rPr lang="en-AU" sz="1800">
                <a:highlight>
                  <a:srgbClr val="FDDFE3"/>
                </a:highlight>
                <a:latin typeface="+mn-lt"/>
              </a:rPr>
              <a:t>drumming</a:t>
            </a:r>
            <a:r>
              <a:rPr lang="en-AU" sz="1800">
                <a:latin typeface="+mn-lt"/>
              </a:rPr>
              <a:t>.</a:t>
            </a:r>
          </a:p>
        </p:txBody>
      </p:sp>
      <p:cxnSp>
        <p:nvCxnSpPr>
          <p:cNvPr id="31" name="Straight Connector 30">
            <a:extLst>
              <a:ext uri="{FF2B5EF4-FFF2-40B4-BE49-F238E27FC236}">
                <a16:creationId xmlns:a16="http://schemas.microsoft.com/office/drawing/2014/main" id="{A20813C0-DB23-6DA4-42BE-A0C52B844C3D}"/>
              </a:ext>
              <a:ext uri="{C183D7F6-B498-43B3-948B-1728B52AA6E4}">
                <adec:decorative xmlns:adec="http://schemas.microsoft.com/office/drawing/2017/decorative" val="1"/>
              </a:ext>
            </a:extLst>
          </p:cNvPr>
          <p:cNvCxnSpPr/>
          <p:nvPr/>
        </p:nvCxnSpPr>
        <p:spPr>
          <a:xfrm>
            <a:off x="633696" y="4336690"/>
            <a:ext cx="10936604"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24C40441-2467-9294-4485-6E05B934B504}"/>
              </a:ext>
              <a:ext uri="{C183D7F6-B498-43B3-948B-1728B52AA6E4}">
                <adec:decorative xmlns:adec="http://schemas.microsoft.com/office/drawing/2017/decorative" val="0"/>
              </a:ext>
            </a:extLst>
          </p:cNvPr>
          <p:cNvSpPr/>
          <p:nvPr/>
        </p:nvSpPr>
        <p:spPr>
          <a:xfrm>
            <a:off x="311511" y="4696690"/>
            <a:ext cx="1356871" cy="819174"/>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What?</a:t>
            </a:r>
          </a:p>
        </p:txBody>
      </p:sp>
      <p:sp>
        <p:nvSpPr>
          <p:cNvPr id="33" name="Plus Sign 32" descr="plus">
            <a:extLst>
              <a:ext uri="{FF2B5EF4-FFF2-40B4-BE49-F238E27FC236}">
                <a16:creationId xmlns:a16="http://schemas.microsoft.com/office/drawing/2014/main" id="{EDDF1D56-4CD0-065D-100F-340A1BD24B52}"/>
              </a:ext>
              <a:ext uri="{C183D7F6-B498-43B3-948B-1728B52AA6E4}">
                <adec:decorative xmlns:adec="http://schemas.microsoft.com/office/drawing/2017/decorative" val="0"/>
              </a:ext>
            </a:extLst>
          </p:cNvPr>
          <p:cNvSpPr/>
          <p:nvPr/>
        </p:nvSpPr>
        <p:spPr>
          <a:xfrm>
            <a:off x="1742645" y="5033111"/>
            <a:ext cx="200633" cy="214731"/>
          </a:xfrm>
          <a:prstGeom prst="mathPlu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9" name="Rectangle: Rounded Corners 28">
            <a:extLst>
              <a:ext uri="{FF2B5EF4-FFF2-40B4-BE49-F238E27FC236}">
                <a16:creationId xmlns:a16="http://schemas.microsoft.com/office/drawing/2014/main" id="{0EEE8DEB-C328-E5DE-F74F-CFF72DBFEEBC}"/>
              </a:ext>
              <a:ext uri="{C183D7F6-B498-43B3-948B-1728B52AA6E4}">
                <adec:decorative xmlns:adec="http://schemas.microsoft.com/office/drawing/2017/decorative" val="0"/>
              </a:ext>
            </a:extLst>
          </p:cNvPr>
          <p:cNvSpPr/>
          <p:nvPr/>
        </p:nvSpPr>
        <p:spPr>
          <a:xfrm>
            <a:off x="2017541" y="4714129"/>
            <a:ext cx="1356871" cy="819174"/>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How?</a:t>
            </a:r>
          </a:p>
        </p:txBody>
      </p:sp>
      <p:sp>
        <p:nvSpPr>
          <p:cNvPr id="25" name="Plus Sign 24" descr="plus">
            <a:extLst>
              <a:ext uri="{FF2B5EF4-FFF2-40B4-BE49-F238E27FC236}">
                <a16:creationId xmlns:a16="http://schemas.microsoft.com/office/drawing/2014/main" id="{3F3D6DB5-8E5A-0C01-50CE-780DC6EF7F52}"/>
              </a:ext>
              <a:ext uri="{C183D7F6-B498-43B3-948B-1728B52AA6E4}">
                <adec:decorative xmlns:adec="http://schemas.microsoft.com/office/drawing/2017/decorative" val="0"/>
              </a:ext>
            </a:extLst>
          </p:cNvPr>
          <p:cNvSpPr/>
          <p:nvPr/>
        </p:nvSpPr>
        <p:spPr>
          <a:xfrm>
            <a:off x="889630" y="5981048"/>
            <a:ext cx="200633" cy="214731"/>
          </a:xfrm>
          <a:prstGeom prst="mathPlu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BC30D355-9D97-F927-86FF-F0E72F46F3F2}"/>
              </a:ext>
              <a:ext uri="{C183D7F6-B498-43B3-948B-1728B52AA6E4}">
                <adec:decorative xmlns:adec="http://schemas.microsoft.com/office/drawing/2017/decorative" val="0"/>
              </a:ext>
            </a:extLst>
          </p:cNvPr>
          <p:cNvSpPr/>
          <p:nvPr/>
        </p:nvSpPr>
        <p:spPr>
          <a:xfrm>
            <a:off x="1164525" y="5678826"/>
            <a:ext cx="1356871" cy="819174"/>
          </a:xfrm>
          <a:prstGeom prst="roundRect">
            <a:avLst/>
          </a:prstGeom>
          <a:solidFill>
            <a:srgbClr val="DEF8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Why?</a:t>
            </a:r>
          </a:p>
        </p:txBody>
      </p:sp>
      <p:sp>
        <p:nvSpPr>
          <p:cNvPr id="28" name="Equals 27" descr="equals">
            <a:extLst>
              <a:ext uri="{FF2B5EF4-FFF2-40B4-BE49-F238E27FC236}">
                <a16:creationId xmlns:a16="http://schemas.microsoft.com/office/drawing/2014/main" id="{7ADE0DA4-F528-273D-D446-0A5897089402}"/>
              </a:ext>
              <a:ext uri="{C183D7F6-B498-43B3-948B-1728B52AA6E4}">
                <adec:decorative xmlns:adec="http://schemas.microsoft.com/office/drawing/2017/decorative" val="0"/>
              </a:ext>
            </a:extLst>
          </p:cNvPr>
          <p:cNvSpPr/>
          <p:nvPr/>
        </p:nvSpPr>
        <p:spPr>
          <a:xfrm>
            <a:off x="3448676" y="5495756"/>
            <a:ext cx="205086" cy="203179"/>
          </a:xfrm>
          <a:prstGeom prst="mathEqual">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solidFill>
                <a:schemeClr val="tx1"/>
              </a:solidFill>
            </a:endParaRPr>
          </a:p>
        </p:txBody>
      </p:sp>
      <p:sp>
        <p:nvSpPr>
          <p:cNvPr id="17" name="Text Placeholder 4">
            <a:extLst>
              <a:ext uri="{FF2B5EF4-FFF2-40B4-BE49-F238E27FC236}">
                <a16:creationId xmlns:a16="http://schemas.microsoft.com/office/drawing/2014/main" id="{E3B25588-FD7A-033A-AB6C-8AB3B2CC7157}"/>
              </a:ext>
            </a:extLst>
          </p:cNvPr>
          <p:cNvSpPr txBox="1">
            <a:spLocks/>
          </p:cNvSpPr>
          <p:nvPr/>
        </p:nvSpPr>
        <p:spPr>
          <a:xfrm>
            <a:off x="3842085" y="4888891"/>
            <a:ext cx="7728216" cy="1416909"/>
          </a:xfrm>
          <a:prstGeom prst="rect">
            <a:avLst/>
          </a:prstGeom>
        </p:spPr>
        <p:txBody>
          <a:bodyPr vert="horz" lIns="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a:latin typeface="+mn-lt"/>
              </a:rPr>
              <a:t>The </a:t>
            </a:r>
            <a:r>
              <a:rPr lang="en-AU" sz="1800">
                <a:highlight>
                  <a:srgbClr val="FEE7C6"/>
                </a:highlight>
                <a:latin typeface="+mn-lt"/>
              </a:rPr>
              <a:t>pulsing and percussive</a:t>
            </a:r>
            <a:r>
              <a:rPr lang="en-AU" sz="1800">
                <a:latin typeface="+mn-lt"/>
              </a:rPr>
              <a:t> sounds created by the dancers’ </a:t>
            </a:r>
            <a:r>
              <a:rPr lang="en-AU" sz="1800">
                <a:highlight>
                  <a:srgbClr val="FDDFE3"/>
                </a:highlight>
                <a:latin typeface="+mn-lt"/>
              </a:rPr>
              <a:t>continuous tapping </a:t>
            </a:r>
            <a:r>
              <a:rPr lang="en-AU" sz="1800">
                <a:latin typeface="+mn-lt"/>
              </a:rPr>
              <a:t>alongside the </a:t>
            </a:r>
            <a:r>
              <a:rPr lang="en-AU" sz="1800">
                <a:highlight>
                  <a:srgbClr val="FDDFE3"/>
                </a:highlight>
                <a:latin typeface="+mn-lt"/>
              </a:rPr>
              <a:t>drumming</a:t>
            </a:r>
            <a:r>
              <a:rPr lang="en-AU" sz="1800">
                <a:latin typeface="+mn-lt"/>
              </a:rPr>
              <a:t> </a:t>
            </a:r>
            <a:r>
              <a:rPr lang="en-AU" sz="1800">
                <a:highlight>
                  <a:srgbClr val="DEF8CC"/>
                </a:highlight>
                <a:latin typeface="+mn-lt"/>
              </a:rPr>
              <a:t>reinforce the heartbeat of Country</a:t>
            </a:r>
            <a:r>
              <a:rPr lang="en-AU" sz="1800">
                <a:latin typeface="+mn-lt"/>
              </a:rPr>
              <a:t>, enhancing the </a:t>
            </a:r>
            <a:r>
              <a:rPr lang="en-AU" sz="1800">
                <a:highlight>
                  <a:srgbClr val="DEF8CC"/>
                </a:highlight>
                <a:latin typeface="+mn-lt"/>
              </a:rPr>
              <a:t>audience's understanding of this connection</a:t>
            </a:r>
            <a:r>
              <a:rPr lang="en-AU" sz="1800">
                <a:latin typeface="+mn-lt"/>
              </a:rPr>
              <a:t>.</a:t>
            </a:r>
          </a:p>
        </p:txBody>
      </p:sp>
      <p:sp>
        <p:nvSpPr>
          <p:cNvPr id="2" name="Slide Number Placeholder 1">
            <a:extLst>
              <a:ext uri="{FF2B5EF4-FFF2-40B4-BE49-F238E27FC236}">
                <a16:creationId xmlns:a16="http://schemas.microsoft.com/office/drawing/2014/main" id="{CA1550A5-06AE-13BA-BDF8-59EFBE74BB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51</a:t>
            </a:fld>
            <a:endParaRPr lang="en-AU"/>
          </a:p>
        </p:txBody>
      </p:sp>
    </p:spTree>
    <p:extLst>
      <p:ext uri="{BB962C8B-B14F-4D97-AF65-F5344CB8AC3E}">
        <p14:creationId xmlns:p14="http://schemas.microsoft.com/office/powerpoint/2010/main" val="36132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C3D4A-C1F7-6623-410A-1C4B9666829D}"/>
              </a:ext>
            </a:extLst>
          </p:cNvPr>
          <p:cNvSpPr>
            <a:spLocks noGrp="1"/>
          </p:cNvSpPr>
          <p:nvPr>
            <p:ph type="title"/>
          </p:nvPr>
        </p:nvSpPr>
        <p:spPr/>
        <p:txBody>
          <a:bodyPr/>
          <a:lstStyle/>
          <a:p>
            <a:r>
              <a:rPr lang="en-AU">
                <a:latin typeface="+mj-lt"/>
              </a:rPr>
              <a:t>Heartbeat – writing activity</a:t>
            </a:r>
          </a:p>
        </p:txBody>
      </p:sp>
      <p:sp>
        <p:nvSpPr>
          <p:cNvPr id="4" name="Text Placeholder 3">
            <a:extLst>
              <a:ext uri="{FF2B5EF4-FFF2-40B4-BE49-F238E27FC236}">
                <a16:creationId xmlns:a16="http://schemas.microsoft.com/office/drawing/2014/main" id="{5AB97F7B-E4A0-E8A2-4764-F0DE3D5A42AF}"/>
              </a:ext>
            </a:extLst>
          </p:cNvPr>
          <p:cNvSpPr>
            <a:spLocks noGrp="1"/>
          </p:cNvSpPr>
          <p:nvPr>
            <p:ph type="body" sz="quarter" idx="18"/>
          </p:nvPr>
        </p:nvSpPr>
        <p:spPr/>
        <p:txBody>
          <a:bodyPr/>
          <a:lstStyle/>
          <a:p>
            <a:r>
              <a:rPr lang="en-AU">
                <a:latin typeface="+mj-lt"/>
              </a:rPr>
              <a:t>3.2h</a:t>
            </a:r>
          </a:p>
        </p:txBody>
      </p:sp>
      <p:sp>
        <p:nvSpPr>
          <p:cNvPr id="5" name="Text Placeholder 4">
            <a:extLst>
              <a:ext uri="{FF2B5EF4-FFF2-40B4-BE49-F238E27FC236}">
                <a16:creationId xmlns:a16="http://schemas.microsoft.com/office/drawing/2014/main" id="{73AE8B14-E342-9EED-D4FE-5AF081E3C074}"/>
              </a:ext>
            </a:extLst>
          </p:cNvPr>
          <p:cNvSpPr>
            <a:spLocks noGrp="1"/>
          </p:cNvSpPr>
          <p:nvPr>
            <p:ph type="body" sz="quarter" idx="17"/>
          </p:nvPr>
        </p:nvSpPr>
        <p:spPr>
          <a:xfrm>
            <a:off x="359999" y="1802811"/>
            <a:ext cx="11483999" cy="2053264"/>
          </a:xfrm>
        </p:spPr>
        <p:txBody>
          <a:bodyPr/>
          <a:lstStyle/>
          <a:p>
            <a:r>
              <a:rPr lang="en-AU" sz="1800">
                <a:latin typeface="+mn-lt"/>
              </a:rPr>
              <a:t>Write a detailed example that responds to the question:</a:t>
            </a:r>
          </a:p>
          <a:p>
            <a:r>
              <a:rPr lang="en-AU" sz="1800">
                <a:latin typeface="+mn-lt"/>
              </a:rPr>
              <a:t>How have the </a:t>
            </a:r>
            <a:r>
              <a:rPr lang="en-AU" sz="1800" b="1">
                <a:latin typeface="+mn-lt"/>
              </a:rPr>
              <a:t>elements of dance </a:t>
            </a:r>
            <a:r>
              <a:rPr lang="en-AU" sz="1800">
                <a:latin typeface="+mn-lt"/>
              </a:rPr>
              <a:t>been used to </a:t>
            </a:r>
            <a:r>
              <a:rPr lang="en-AU" sz="1800" b="1">
                <a:latin typeface="+mn-lt"/>
              </a:rPr>
              <a:t>communicate ideas about Country </a:t>
            </a:r>
            <a:r>
              <a:rPr lang="en-AU" sz="1800">
                <a:latin typeface="+mn-lt"/>
              </a:rPr>
              <a:t>in the Heartbeat </a:t>
            </a:r>
            <a:r>
              <a:rPr lang="en-AU" sz="1800" dirty="0">
                <a:latin typeface="+mn-lt"/>
              </a:rPr>
              <a:t>scene in ‘Lore’ </a:t>
            </a:r>
            <a:r>
              <a:rPr lang="en-AU" sz="1800">
                <a:latin typeface="+mn-lt"/>
              </a:rPr>
              <a:t>of</a:t>
            </a:r>
            <a:r>
              <a:rPr lang="en-AU" sz="1800" dirty="0">
                <a:latin typeface="+mn-lt"/>
              </a:rPr>
              <a:t> the dance work</a:t>
            </a:r>
            <a:r>
              <a:rPr lang="en-AU" sz="1800">
                <a:latin typeface="+mn-lt"/>
              </a:rPr>
              <a:t> </a:t>
            </a:r>
            <a:r>
              <a:rPr lang="en-AU" sz="1800" i="1" dirty="0">
                <a:latin typeface="+mn-lt"/>
              </a:rPr>
              <a:t>SILENCE</a:t>
            </a:r>
            <a:r>
              <a:rPr lang="en-AU" sz="1800">
                <a:latin typeface="+mn-lt"/>
              </a:rPr>
              <a:t>?</a:t>
            </a:r>
          </a:p>
          <a:p>
            <a:r>
              <a:rPr lang="en-AU" sz="1800">
                <a:latin typeface="+mn-lt"/>
              </a:rPr>
              <a:t>Use your notes and word banks from viewing the work to help you write your response.</a:t>
            </a:r>
          </a:p>
        </p:txBody>
      </p:sp>
      <p:grpSp>
        <p:nvGrpSpPr>
          <p:cNvPr id="22" name="Group 21">
            <a:extLst>
              <a:ext uri="{FF2B5EF4-FFF2-40B4-BE49-F238E27FC236}">
                <a16:creationId xmlns:a16="http://schemas.microsoft.com/office/drawing/2014/main" id="{EABDD561-C595-9E2D-AE53-E8641EC0E60F}"/>
              </a:ext>
              <a:ext uri="{C183D7F6-B498-43B3-948B-1728B52AA6E4}">
                <adec:decorative xmlns:adec="http://schemas.microsoft.com/office/drawing/2017/decorative" val="1"/>
              </a:ext>
            </a:extLst>
          </p:cNvPr>
          <p:cNvGrpSpPr/>
          <p:nvPr/>
        </p:nvGrpSpPr>
        <p:grpSpPr>
          <a:xfrm>
            <a:off x="348000" y="3962339"/>
            <a:ext cx="1564742" cy="2535661"/>
            <a:chOff x="359997" y="1802811"/>
            <a:chExt cx="1564742" cy="2535661"/>
          </a:xfrm>
        </p:grpSpPr>
        <p:sp>
          <p:nvSpPr>
            <p:cNvPr id="6" name="Rectangle: Rounded Corners 5">
              <a:extLst>
                <a:ext uri="{FF2B5EF4-FFF2-40B4-BE49-F238E27FC236}">
                  <a16:creationId xmlns:a16="http://schemas.microsoft.com/office/drawing/2014/main" id="{D84D7B48-5912-A1C1-2677-7F1CABEAA672}"/>
                </a:ext>
                <a:ext uri="{C183D7F6-B498-43B3-948B-1728B52AA6E4}">
                  <adec:decorative xmlns:adec="http://schemas.microsoft.com/office/drawing/2017/decorative" val="1"/>
                </a:ext>
              </a:extLst>
            </p:cNvPr>
            <p:cNvSpPr/>
            <p:nvPr/>
          </p:nvSpPr>
          <p:spPr>
            <a:xfrm>
              <a:off x="811507" y="1802811"/>
              <a:ext cx="1113232" cy="77437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22272B"/>
                  </a:solidFill>
                  <a:effectLst/>
                  <a:uLnTx/>
                  <a:uFillTx/>
                  <a:latin typeface="+mj-lt"/>
                  <a:ea typeface="+mn-ea"/>
                  <a:cs typeface="+mn-cs"/>
                </a:rPr>
                <a:t>What?</a:t>
              </a:r>
            </a:p>
          </p:txBody>
        </p:sp>
        <p:sp>
          <p:nvSpPr>
            <p:cNvPr id="7" name="Rectangle: Rounded Corners 6">
              <a:extLst>
                <a:ext uri="{FF2B5EF4-FFF2-40B4-BE49-F238E27FC236}">
                  <a16:creationId xmlns:a16="http://schemas.microsoft.com/office/drawing/2014/main" id="{18D3CB6D-BA93-1E35-1CAF-12D7AAA0AF37}"/>
                </a:ext>
                <a:ext uri="{C183D7F6-B498-43B3-948B-1728B52AA6E4}">
                  <adec:decorative xmlns:adec="http://schemas.microsoft.com/office/drawing/2017/decorative" val="1"/>
                </a:ext>
              </a:extLst>
            </p:cNvPr>
            <p:cNvSpPr/>
            <p:nvPr/>
          </p:nvSpPr>
          <p:spPr>
            <a:xfrm>
              <a:off x="811507" y="2683453"/>
              <a:ext cx="1113232" cy="774377"/>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22272B"/>
                  </a:solidFill>
                  <a:effectLst/>
                  <a:uLnTx/>
                  <a:uFillTx/>
                  <a:latin typeface="+mj-lt"/>
                  <a:ea typeface="+mn-ea"/>
                  <a:cs typeface="+mn-cs"/>
                </a:rPr>
                <a:t>How?</a:t>
              </a:r>
            </a:p>
          </p:txBody>
        </p:sp>
        <p:sp>
          <p:nvSpPr>
            <p:cNvPr id="8" name="Rectangle: Rounded Corners 7">
              <a:extLst>
                <a:ext uri="{FF2B5EF4-FFF2-40B4-BE49-F238E27FC236}">
                  <a16:creationId xmlns:a16="http://schemas.microsoft.com/office/drawing/2014/main" id="{C0CC9D0C-CEA5-67CF-EC1D-8C8F440923B1}"/>
                </a:ext>
                <a:ext uri="{C183D7F6-B498-43B3-948B-1728B52AA6E4}">
                  <adec:decorative xmlns:adec="http://schemas.microsoft.com/office/drawing/2017/decorative" val="1"/>
                </a:ext>
              </a:extLst>
            </p:cNvPr>
            <p:cNvSpPr/>
            <p:nvPr/>
          </p:nvSpPr>
          <p:spPr>
            <a:xfrm>
              <a:off x="811507" y="3564095"/>
              <a:ext cx="1113232" cy="774377"/>
            </a:xfrm>
            <a:prstGeom prst="roundRect">
              <a:avLst/>
            </a:prstGeom>
            <a:solidFill>
              <a:srgbClr val="DEF8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22272B"/>
                  </a:solidFill>
                  <a:effectLst/>
                  <a:uLnTx/>
                  <a:uFillTx/>
                  <a:latin typeface="+mj-lt"/>
                  <a:ea typeface="+mn-ea"/>
                  <a:cs typeface="+mn-cs"/>
                </a:rPr>
                <a:t>Why?</a:t>
              </a:r>
            </a:p>
          </p:txBody>
        </p:sp>
        <p:sp>
          <p:nvSpPr>
            <p:cNvPr id="9" name="Arrow: Curved Right 8">
              <a:extLst>
                <a:ext uri="{FF2B5EF4-FFF2-40B4-BE49-F238E27FC236}">
                  <a16:creationId xmlns:a16="http://schemas.microsoft.com/office/drawing/2014/main" id="{D878084C-D255-39D0-F02E-9AD75C396C2C}"/>
                </a:ext>
                <a:ext uri="{C183D7F6-B498-43B3-948B-1728B52AA6E4}">
                  <adec:decorative xmlns:adec="http://schemas.microsoft.com/office/drawing/2017/decorative" val="1"/>
                </a:ext>
              </a:extLst>
            </p:cNvPr>
            <p:cNvSpPr/>
            <p:nvPr/>
          </p:nvSpPr>
          <p:spPr>
            <a:xfrm>
              <a:off x="359997" y="2113447"/>
              <a:ext cx="382253" cy="921048"/>
            </a:xfrm>
            <a:prstGeom prst="curvedRightArrow">
              <a:avLst/>
            </a:prstGeom>
            <a:solidFill>
              <a:srgbClr val="E188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1"/>
                </a:solidFill>
                <a:latin typeface="+mj-lt"/>
              </a:endParaRPr>
            </a:p>
          </p:txBody>
        </p:sp>
        <p:sp>
          <p:nvSpPr>
            <p:cNvPr id="10" name="Arrow: Curved Right 9">
              <a:extLst>
                <a:ext uri="{FF2B5EF4-FFF2-40B4-BE49-F238E27FC236}">
                  <a16:creationId xmlns:a16="http://schemas.microsoft.com/office/drawing/2014/main" id="{B459F454-C638-56D3-2AE6-FF76C00F8E18}"/>
                </a:ext>
                <a:ext uri="{C183D7F6-B498-43B3-948B-1728B52AA6E4}">
                  <adec:decorative xmlns:adec="http://schemas.microsoft.com/office/drawing/2017/decorative" val="1"/>
                </a:ext>
              </a:extLst>
            </p:cNvPr>
            <p:cNvSpPr/>
            <p:nvPr/>
          </p:nvSpPr>
          <p:spPr>
            <a:xfrm>
              <a:off x="359997" y="3133901"/>
              <a:ext cx="382253" cy="921048"/>
            </a:xfrm>
            <a:prstGeom prst="curvedRightArrow">
              <a:avLst/>
            </a:prstGeom>
            <a:solidFill>
              <a:srgbClr val="008A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1"/>
                </a:solidFill>
                <a:latin typeface="+mj-lt"/>
              </a:endParaRPr>
            </a:p>
          </p:txBody>
        </p:sp>
      </p:grpSp>
      <p:sp>
        <p:nvSpPr>
          <p:cNvPr id="19" name="Rectangle: Rounded Corners 18">
            <a:extLst>
              <a:ext uri="{FF2B5EF4-FFF2-40B4-BE49-F238E27FC236}">
                <a16:creationId xmlns:a16="http://schemas.microsoft.com/office/drawing/2014/main" id="{085B56C8-A722-8497-4504-D52F0BAE7CE8}"/>
              </a:ext>
              <a:ext uri="{C183D7F6-B498-43B3-948B-1728B52AA6E4}">
                <adec:decorative xmlns:adec="http://schemas.microsoft.com/office/drawing/2017/decorative" val="0"/>
              </a:ext>
            </a:extLst>
          </p:cNvPr>
          <p:cNvSpPr/>
          <p:nvPr/>
        </p:nvSpPr>
        <p:spPr>
          <a:xfrm>
            <a:off x="2067060" y="3962339"/>
            <a:ext cx="4114001" cy="1655019"/>
          </a:xfrm>
          <a:prstGeom prst="roundRect">
            <a:avLst>
              <a:gd name="adj" fmla="val 95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Remember to include your what, how, why information in your example!</a:t>
            </a:r>
          </a:p>
        </p:txBody>
      </p:sp>
      <p:sp>
        <p:nvSpPr>
          <p:cNvPr id="2" name="Slide Number Placeholder 1">
            <a:extLst>
              <a:ext uri="{FF2B5EF4-FFF2-40B4-BE49-F238E27FC236}">
                <a16:creationId xmlns:a16="http://schemas.microsoft.com/office/drawing/2014/main" id="{50AC40B4-ACFB-B324-9FA1-30761A3EE41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52</a:t>
            </a:fld>
            <a:endParaRPr lang="en-AU"/>
          </a:p>
        </p:txBody>
      </p:sp>
    </p:spTree>
    <p:extLst>
      <p:ext uri="{BB962C8B-B14F-4D97-AF65-F5344CB8AC3E}">
        <p14:creationId xmlns:p14="http://schemas.microsoft.com/office/powerpoint/2010/main" val="26567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15055B-7442-73BC-00B3-EB8165347AED}"/>
              </a:ext>
            </a:extLst>
          </p:cNvPr>
          <p:cNvSpPr>
            <a:spLocks noGrp="1"/>
          </p:cNvSpPr>
          <p:nvPr>
            <p:ph type="title"/>
          </p:nvPr>
        </p:nvSpPr>
        <p:spPr/>
        <p:txBody>
          <a:bodyPr/>
          <a:lstStyle/>
          <a:p>
            <a:r>
              <a:rPr lang="en-AU">
                <a:latin typeface="+mj-lt"/>
              </a:rPr>
              <a:t>Heartbeat writing activity – sample response</a:t>
            </a:r>
          </a:p>
        </p:txBody>
      </p:sp>
      <p:sp>
        <p:nvSpPr>
          <p:cNvPr id="4" name="Text Placeholder 3">
            <a:extLst>
              <a:ext uri="{FF2B5EF4-FFF2-40B4-BE49-F238E27FC236}">
                <a16:creationId xmlns:a16="http://schemas.microsoft.com/office/drawing/2014/main" id="{4E53133B-556B-DED6-E2CD-7CE61FFB33F2}"/>
              </a:ext>
            </a:extLst>
          </p:cNvPr>
          <p:cNvSpPr>
            <a:spLocks noGrp="1"/>
          </p:cNvSpPr>
          <p:nvPr>
            <p:ph type="body" sz="quarter" idx="18"/>
          </p:nvPr>
        </p:nvSpPr>
        <p:spPr/>
        <p:txBody>
          <a:bodyPr/>
          <a:lstStyle/>
          <a:p>
            <a:r>
              <a:rPr lang="en-AU">
                <a:latin typeface="+mj-lt"/>
              </a:rPr>
              <a:t>3.2i</a:t>
            </a:r>
          </a:p>
        </p:txBody>
      </p:sp>
      <p:sp>
        <p:nvSpPr>
          <p:cNvPr id="5" name="Text Placeholder 4">
            <a:extLst>
              <a:ext uri="{FF2B5EF4-FFF2-40B4-BE49-F238E27FC236}">
                <a16:creationId xmlns:a16="http://schemas.microsoft.com/office/drawing/2014/main" id="{47668320-6762-063B-82AB-594890D8AE79}"/>
              </a:ext>
            </a:extLst>
          </p:cNvPr>
          <p:cNvSpPr>
            <a:spLocks noGrp="1"/>
          </p:cNvSpPr>
          <p:nvPr>
            <p:ph type="body" sz="quarter" idx="17"/>
          </p:nvPr>
        </p:nvSpPr>
        <p:spPr>
          <a:xfrm>
            <a:off x="359999" y="1450354"/>
            <a:ext cx="11484000" cy="4807835"/>
          </a:xfrm>
        </p:spPr>
        <p:txBody>
          <a:bodyPr/>
          <a:lstStyle/>
          <a:p>
            <a:pPr fontAlgn="ctr"/>
            <a:r>
              <a:rPr lang="en-AU" sz="1800">
                <a:latin typeface="+mn-lt"/>
              </a:rPr>
              <a:t>How have the </a:t>
            </a:r>
            <a:r>
              <a:rPr lang="en-AU" sz="1800" b="1">
                <a:latin typeface="+mn-lt"/>
              </a:rPr>
              <a:t>elements of dance </a:t>
            </a:r>
            <a:r>
              <a:rPr lang="en-AU" sz="1800">
                <a:latin typeface="+mn-lt"/>
              </a:rPr>
              <a:t>been used to </a:t>
            </a:r>
            <a:r>
              <a:rPr lang="en-AU" sz="1800" b="1">
                <a:latin typeface="+mn-lt"/>
              </a:rPr>
              <a:t>communicate ideas about Country </a:t>
            </a:r>
            <a:r>
              <a:rPr lang="en-AU" sz="1800">
                <a:latin typeface="+mn-lt"/>
              </a:rPr>
              <a:t>in the Heartbeat </a:t>
            </a:r>
            <a:r>
              <a:rPr lang="en-AU" sz="1800" dirty="0">
                <a:latin typeface="+mn-lt"/>
              </a:rPr>
              <a:t>scene </a:t>
            </a:r>
            <a:r>
              <a:rPr lang="en-AU" sz="1800">
                <a:latin typeface="+mn-lt"/>
              </a:rPr>
              <a:t>of </a:t>
            </a:r>
            <a:r>
              <a:rPr lang="en-AU" sz="1800" i="1" dirty="0">
                <a:latin typeface="+mn-lt"/>
              </a:rPr>
              <a:t>SILENCE</a:t>
            </a:r>
            <a:r>
              <a:rPr lang="en-AU" sz="1800">
                <a:latin typeface="+mn-lt"/>
              </a:rPr>
              <a:t>?</a:t>
            </a:r>
          </a:p>
          <a:p>
            <a:pPr fontAlgn="ctr"/>
            <a:r>
              <a:rPr lang="en-AU" sz="1800">
                <a:latin typeface="+mn-lt"/>
              </a:rPr>
              <a:t>The deep connection between the dancers and Country is seen through the use of </a:t>
            </a:r>
            <a:r>
              <a:rPr lang="en-AU" sz="1800">
                <a:highlight>
                  <a:srgbClr val="FDDFE3"/>
                </a:highlight>
                <a:latin typeface="+mn-lt"/>
              </a:rPr>
              <a:t>rhythm and movement </a:t>
            </a:r>
            <a:r>
              <a:rPr lang="en-AU" sz="1800">
                <a:latin typeface="+mn-lt"/>
              </a:rPr>
              <a:t>in the </a:t>
            </a:r>
            <a:r>
              <a:rPr lang="en-AU" sz="1800" dirty="0">
                <a:latin typeface="+mn-lt"/>
              </a:rPr>
              <a:t>scene </a:t>
            </a:r>
            <a:r>
              <a:rPr lang="en-AU" sz="1800">
                <a:latin typeface="+mn-lt"/>
              </a:rPr>
              <a:t>‘Heartbeat’. A male dancer performs a </a:t>
            </a:r>
            <a:r>
              <a:rPr lang="en-AU" sz="1800">
                <a:highlight>
                  <a:srgbClr val="FEE7C6"/>
                </a:highlight>
                <a:latin typeface="+mn-lt"/>
              </a:rPr>
              <a:t>powerful</a:t>
            </a:r>
            <a:r>
              <a:rPr lang="en-AU" sz="1800">
                <a:latin typeface="+mn-lt"/>
              </a:rPr>
              <a:t> </a:t>
            </a:r>
            <a:r>
              <a:rPr lang="en-AU" sz="1800">
                <a:highlight>
                  <a:srgbClr val="FDDFE3"/>
                </a:highlight>
                <a:latin typeface="+mn-lt"/>
              </a:rPr>
              <a:t>downward punch </a:t>
            </a:r>
            <a:r>
              <a:rPr lang="en-AU" sz="1800">
                <a:latin typeface="+mn-lt"/>
              </a:rPr>
              <a:t>that </a:t>
            </a:r>
            <a:r>
              <a:rPr lang="en-AU" sz="1800">
                <a:highlight>
                  <a:srgbClr val="DEF8CC"/>
                </a:highlight>
                <a:latin typeface="+mn-lt"/>
              </a:rPr>
              <a:t>unites the ensemble</a:t>
            </a:r>
            <a:r>
              <a:rPr lang="en-AU" sz="1800">
                <a:latin typeface="+mn-lt"/>
              </a:rPr>
              <a:t>, followed by all dancers performing a </a:t>
            </a:r>
            <a:r>
              <a:rPr lang="en-AU" sz="1800">
                <a:highlight>
                  <a:srgbClr val="FEE7C6"/>
                </a:highlight>
                <a:latin typeface="+mn-lt"/>
              </a:rPr>
              <a:t>circular releasing action </a:t>
            </a:r>
            <a:r>
              <a:rPr lang="en-AU" sz="1800">
                <a:highlight>
                  <a:srgbClr val="FDDFE3"/>
                </a:highlight>
                <a:latin typeface="+mn-lt"/>
              </a:rPr>
              <a:t>of their torsos towards the sky </a:t>
            </a:r>
            <a:r>
              <a:rPr lang="en-AU" sz="1800">
                <a:latin typeface="+mn-lt"/>
              </a:rPr>
              <a:t>in response, before returning to their </a:t>
            </a:r>
            <a:r>
              <a:rPr lang="en-AU" sz="1800">
                <a:highlight>
                  <a:srgbClr val="FEE7C6"/>
                </a:highlight>
                <a:latin typeface="+mn-lt"/>
              </a:rPr>
              <a:t>rhythmic</a:t>
            </a:r>
            <a:r>
              <a:rPr lang="en-AU" sz="1800">
                <a:latin typeface="+mn-lt"/>
              </a:rPr>
              <a:t> </a:t>
            </a:r>
            <a:r>
              <a:rPr lang="en-AU" sz="1800">
                <a:highlight>
                  <a:srgbClr val="FDDFE3"/>
                </a:highlight>
                <a:latin typeface="+mn-lt"/>
              </a:rPr>
              <a:t>tapping</a:t>
            </a:r>
            <a:r>
              <a:rPr lang="en-AU" sz="1800">
                <a:latin typeface="+mn-lt"/>
              </a:rPr>
              <a:t> on the ground. This movement not only </a:t>
            </a:r>
            <a:r>
              <a:rPr lang="en-AU" sz="1800">
                <a:highlight>
                  <a:srgbClr val="DEF8CC"/>
                </a:highlight>
                <a:latin typeface="+mn-lt"/>
              </a:rPr>
              <a:t>highlights the dancers' physical connection to the earth </a:t>
            </a:r>
            <a:r>
              <a:rPr lang="en-AU" sz="1800">
                <a:latin typeface="+mn-lt"/>
              </a:rPr>
              <a:t>but also </a:t>
            </a:r>
            <a:r>
              <a:rPr lang="en-AU" sz="1800">
                <a:highlight>
                  <a:srgbClr val="DEF8CC"/>
                </a:highlight>
                <a:latin typeface="+mn-lt"/>
              </a:rPr>
              <a:t>mirrors the heartbeat rhythm </a:t>
            </a:r>
            <a:r>
              <a:rPr lang="en-AU" sz="1800">
                <a:latin typeface="+mn-lt"/>
              </a:rPr>
              <a:t>that runs throughout the </a:t>
            </a:r>
            <a:r>
              <a:rPr lang="en-AU" sz="1800" dirty="0">
                <a:latin typeface="+mn-lt"/>
              </a:rPr>
              <a:t>scene</a:t>
            </a:r>
            <a:r>
              <a:rPr lang="en-AU" sz="1800">
                <a:latin typeface="+mn-lt"/>
              </a:rPr>
              <a:t>. The </a:t>
            </a:r>
            <a:r>
              <a:rPr lang="en-AU" sz="1800">
                <a:highlight>
                  <a:srgbClr val="FEE7C6"/>
                </a:highlight>
                <a:latin typeface="+mn-lt"/>
              </a:rPr>
              <a:t>pulsing and percussive </a:t>
            </a:r>
            <a:r>
              <a:rPr lang="en-AU" sz="1800">
                <a:latin typeface="+mn-lt"/>
              </a:rPr>
              <a:t>sounds created by the dancers’ </a:t>
            </a:r>
            <a:r>
              <a:rPr lang="en-AU" sz="1800">
                <a:highlight>
                  <a:srgbClr val="FDDFE3"/>
                </a:highlight>
                <a:latin typeface="+mn-lt"/>
              </a:rPr>
              <a:t>continuous tapping </a:t>
            </a:r>
            <a:r>
              <a:rPr lang="en-AU" sz="1800">
                <a:latin typeface="+mn-lt"/>
              </a:rPr>
              <a:t>alongside the </a:t>
            </a:r>
            <a:r>
              <a:rPr lang="en-AU" sz="1800">
                <a:highlight>
                  <a:srgbClr val="FDDFE3"/>
                </a:highlight>
                <a:latin typeface="+mn-lt"/>
              </a:rPr>
              <a:t>drumming</a:t>
            </a:r>
            <a:r>
              <a:rPr lang="en-AU" sz="1800">
                <a:latin typeface="+mn-lt"/>
              </a:rPr>
              <a:t> </a:t>
            </a:r>
            <a:r>
              <a:rPr lang="en-AU" sz="1800">
                <a:highlight>
                  <a:srgbClr val="DEF8CC"/>
                </a:highlight>
                <a:latin typeface="+mn-lt"/>
              </a:rPr>
              <a:t>reinforce the heartbeat of Country</a:t>
            </a:r>
            <a:r>
              <a:rPr lang="en-AU" sz="1800">
                <a:latin typeface="+mn-lt"/>
              </a:rPr>
              <a:t>, enhancing the </a:t>
            </a:r>
            <a:r>
              <a:rPr lang="en-AU" sz="1800">
                <a:highlight>
                  <a:srgbClr val="DEF8CC"/>
                </a:highlight>
                <a:latin typeface="+mn-lt"/>
              </a:rPr>
              <a:t>audience's understanding of this connection</a:t>
            </a:r>
            <a:r>
              <a:rPr lang="en-AU" sz="1800">
                <a:latin typeface="+mn-lt"/>
              </a:rPr>
              <a:t>. By embodying these movements, the dancers create a tactile experience that allows the audience to </a:t>
            </a:r>
            <a:r>
              <a:rPr lang="en-AU" sz="1800">
                <a:highlight>
                  <a:srgbClr val="DEF8CC"/>
                </a:highlight>
                <a:latin typeface="+mn-lt"/>
              </a:rPr>
              <a:t>feel the energy of the earth and the importance of their cultural heritage</a:t>
            </a:r>
            <a:r>
              <a:rPr lang="en-AU" sz="1800">
                <a:latin typeface="+mn-lt"/>
              </a:rPr>
              <a:t>. Overall, the </a:t>
            </a:r>
            <a:r>
              <a:rPr lang="en-AU" sz="1800">
                <a:highlight>
                  <a:srgbClr val="FDDFE3"/>
                </a:highlight>
                <a:latin typeface="+mn-lt"/>
              </a:rPr>
              <a:t>rhythmic movements </a:t>
            </a:r>
            <a:r>
              <a:rPr lang="en-AU" sz="1800">
                <a:latin typeface="+mn-lt"/>
              </a:rPr>
              <a:t>in ‘Heartbeat’ powerfully illustrates </a:t>
            </a:r>
            <a:r>
              <a:rPr lang="en-AU" sz="1800">
                <a:highlight>
                  <a:srgbClr val="DEF8CC"/>
                </a:highlight>
                <a:latin typeface="+mn-lt"/>
              </a:rPr>
              <a:t>how the dancers connect with Country</a:t>
            </a:r>
            <a:r>
              <a:rPr lang="en-AU" sz="1800">
                <a:latin typeface="+mn-lt"/>
              </a:rPr>
              <a:t>, leaving a lasting impression of their shared heartbeat and identity.</a:t>
            </a:r>
          </a:p>
        </p:txBody>
      </p:sp>
      <p:sp>
        <p:nvSpPr>
          <p:cNvPr id="2" name="Slide Number Placeholder 1">
            <a:extLst>
              <a:ext uri="{FF2B5EF4-FFF2-40B4-BE49-F238E27FC236}">
                <a16:creationId xmlns:a16="http://schemas.microsoft.com/office/drawing/2014/main" id="{15407A6C-EB09-F3EF-F1B2-37B756C345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53</a:t>
            </a:fld>
            <a:endParaRPr lang="en-AU"/>
          </a:p>
        </p:txBody>
      </p:sp>
    </p:spTree>
    <p:extLst>
      <p:ext uri="{BB962C8B-B14F-4D97-AF65-F5344CB8AC3E}">
        <p14:creationId xmlns:p14="http://schemas.microsoft.com/office/powerpoint/2010/main" val="391684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2E23-4B00-E8DB-04A6-C5BCC3FCD6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ABD5F8-D030-3869-7321-5833A0A49E51}"/>
              </a:ext>
            </a:extLst>
          </p:cNvPr>
          <p:cNvSpPr>
            <a:spLocks noGrp="1"/>
          </p:cNvSpPr>
          <p:nvPr>
            <p:ph type="title"/>
          </p:nvPr>
        </p:nvSpPr>
        <p:spPr/>
        <p:txBody>
          <a:bodyPr/>
          <a:lstStyle/>
          <a:p>
            <a:r>
              <a:rPr lang="en-AU">
                <a:latin typeface="+mj-lt"/>
              </a:rPr>
              <a:t>Protocols for learning Cultural movement</a:t>
            </a:r>
          </a:p>
        </p:txBody>
      </p:sp>
      <p:sp>
        <p:nvSpPr>
          <p:cNvPr id="4" name="Text Placeholder 3">
            <a:extLst>
              <a:ext uri="{FF2B5EF4-FFF2-40B4-BE49-F238E27FC236}">
                <a16:creationId xmlns:a16="http://schemas.microsoft.com/office/drawing/2014/main" id="{B7E95449-F217-779A-318C-28D46BB5156E}"/>
              </a:ext>
            </a:extLst>
          </p:cNvPr>
          <p:cNvSpPr>
            <a:spLocks noGrp="1"/>
          </p:cNvSpPr>
          <p:nvPr>
            <p:ph type="body" sz="quarter" idx="18"/>
          </p:nvPr>
        </p:nvSpPr>
        <p:spPr/>
        <p:txBody>
          <a:bodyPr/>
          <a:lstStyle/>
          <a:p>
            <a:r>
              <a:rPr lang="en-AU">
                <a:latin typeface="+mj-lt"/>
              </a:rPr>
              <a:t>3.3a</a:t>
            </a:r>
          </a:p>
        </p:txBody>
      </p:sp>
      <p:pic>
        <p:nvPicPr>
          <p:cNvPr id="12" name="Picture 11">
            <a:extLst>
              <a:ext uri="{FF2B5EF4-FFF2-40B4-BE49-F238E27FC236}">
                <a16:creationId xmlns:a16="http://schemas.microsoft.com/office/drawing/2014/main" id="{9E012561-9071-8AC9-DF4B-0082A415957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533" y="1857941"/>
            <a:ext cx="7021278" cy="3856040"/>
          </a:xfrm>
          <a:prstGeom prst="rect">
            <a:avLst/>
          </a:prstGeom>
        </p:spPr>
      </p:pic>
      <p:pic>
        <p:nvPicPr>
          <p:cNvPr id="13" name="Picture 2" descr="Play button icon">
            <a:hlinkClick r:id="rId4"/>
            <a:extLst>
              <a:ext uri="{FF2B5EF4-FFF2-40B4-BE49-F238E27FC236}">
                <a16:creationId xmlns:a16="http://schemas.microsoft.com/office/drawing/2014/main" id="{CAEDF2F1-0B2C-51F1-860D-010279C3E54E}"/>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359999" y="4807974"/>
            <a:ext cx="1370441" cy="791811"/>
          </a:xfrm>
          <a:prstGeom prst="rect">
            <a:avLst/>
          </a:prstGeom>
          <a:noFill/>
        </p:spPr>
      </p:pic>
      <p:sp>
        <p:nvSpPr>
          <p:cNvPr id="5" name="Rectangle: Rounded Corners 4">
            <a:hlinkClick r:id="rId7"/>
            <a:extLst>
              <a:ext uri="{FF2B5EF4-FFF2-40B4-BE49-F238E27FC236}">
                <a16:creationId xmlns:a16="http://schemas.microsoft.com/office/drawing/2014/main" id="{1099CB91-2900-68A4-D3DF-253AA2A3545D}"/>
              </a:ext>
            </a:extLst>
          </p:cNvPr>
          <p:cNvSpPr/>
          <p:nvPr/>
        </p:nvSpPr>
        <p:spPr>
          <a:xfrm>
            <a:off x="426533" y="5785088"/>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
        <p:nvSpPr>
          <p:cNvPr id="15" name="TextBox 14">
            <a:extLst>
              <a:ext uri="{FF2B5EF4-FFF2-40B4-BE49-F238E27FC236}">
                <a16:creationId xmlns:a16="http://schemas.microsoft.com/office/drawing/2014/main" id="{4CE971F4-9C15-DE08-1C8C-4B14234F4114}"/>
              </a:ext>
            </a:extLst>
          </p:cNvPr>
          <p:cNvSpPr txBox="1"/>
          <p:nvPr/>
        </p:nvSpPr>
        <p:spPr>
          <a:xfrm>
            <a:off x="6024717" y="5785088"/>
            <a:ext cx="1474839" cy="254377"/>
          </a:xfrm>
          <a:prstGeom prst="rect">
            <a:avLst/>
          </a:prstGeom>
          <a:noFill/>
        </p:spPr>
        <p:txBody>
          <a:bodyPr wrap="square" lIns="0" tIns="0" rIns="0" bIns="0" rtlCol="0">
            <a:noAutofit/>
          </a:bodyPr>
          <a:lstStyle/>
          <a:p>
            <a:pPr algn="r"/>
            <a:r>
              <a:rPr lang="en-AU" sz="1800"/>
              <a:t>Duration 4:10</a:t>
            </a:r>
          </a:p>
        </p:txBody>
      </p:sp>
      <p:sp>
        <p:nvSpPr>
          <p:cNvPr id="6" name="Rectangle: Rounded Corners 5">
            <a:extLst>
              <a:ext uri="{FF2B5EF4-FFF2-40B4-BE49-F238E27FC236}">
                <a16:creationId xmlns:a16="http://schemas.microsoft.com/office/drawing/2014/main" id="{46C4D9D6-A21D-E359-0850-46EE6E3B7042}"/>
              </a:ext>
              <a:ext uri="{C183D7F6-B498-43B3-948B-1728B52AA6E4}">
                <adec:decorative xmlns:adec="http://schemas.microsoft.com/office/drawing/2017/decorative" val="0"/>
              </a:ext>
            </a:extLst>
          </p:cNvPr>
          <p:cNvSpPr/>
          <p:nvPr/>
        </p:nvSpPr>
        <p:spPr>
          <a:xfrm>
            <a:off x="7872510" y="1857941"/>
            <a:ext cx="3971487" cy="4181524"/>
          </a:xfrm>
          <a:prstGeom prst="roundRect">
            <a:avLst>
              <a:gd name="adj" fmla="val 52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Access the video of Thomas E.S. Kelly discussing his perspective on learning Cultural movement.</a:t>
            </a:r>
          </a:p>
          <a:p>
            <a:pPr marL="342900" marR="0" lvl="0" indent="-342900" algn="l" defTabSz="609585"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As a class, discuss what you have learnt about Cultural Protocols from this video.</a:t>
            </a:r>
          </a:p>
        </p:txBody>
      </p:sp>
      <p:sp>
        <p:nvSpPr>
          <p:cNvPr id="2" name="Slide Number Placeholder 1">
            <a:extLst>
              <a:ext uri="{FF2B5EF4-FFF2-40B4-BE49-F238E27FC236}">
                <a16:creationId xmlns:a16="http://schemas.microsoft.com/office/drawing/2014/main" id="{244A1032-2F88-84E2-9766-9504B61114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54</a:t>
            </a:fld>
            <a:endParaRPr lang="en-AU"/>
          </a:p>
        </p:txBody>
      </p:sp>
    </p:spTree>
    <p:extLst>
      <p:ext uri="{BB962C8B-B14F-4D97-AF65-F5344CB8AC3E}">
        <p14:creationId xmlns:p14="http://schemas.microsoft.com/office/powerpoint/2010/main" val="28702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DFDEA-54CE-D427-4EB1-F4B7780BB8FA}"/>
              </a:ext>
            </a:extLst>
          </p:cNvPr>
          <p:cNvSpPr>
            <a:spLocks noGrp="1"/>
          </p:cNvSpPr>
          <p:nvPr>
            <p:ph type="title"/>
          </p:nvPr>
        </p:nvSpPr>
        <p:spPr/>
        <p:txBody>
          <a:bodyPr/>
          <a:lstStyle/>
          <a:p>
            <a:r>
              <a:rPr lang="en-AU">
                <a:latin typeface="+mj-lt"/>
              </a:rPr>
              <a:t>Learning ‘Heartbeat’</a:t>
            </a:r>
          </a:p>
        </p:txBody>
      </p:sp>
      <p:sp>
        <p:nvSpPr>
          <p:cNvPr id="4" name="Text Placeholder 3">
            <a:extLst>
              <a:ext uri="{FF2B5EF4-FFF2-40B4-BE49-F238E27FC236}">
                <a16:creationId xmlns:a16="http://schemas.microsoft.com/office/drawing/2014/main" id="{4C4786E6-A6E4-FE7E-D7FE-1777D2A94863}"/>
              </a:ext>
            </a:extLst>
          </p:cNvPr>
          <p:cNvSpPr>
            <a:spLocks noGrp="1"/>
          </p:cNvSpPr>
          <p:nvPr>
            <p:ph type="body" sz="quarter" idx="18"/>
          </p:nvPr>
        </p:nvSpPr>
        <p:spPr/>
        <p:txBody>
          <a:bodyPr/>
          <a:lstStyle/>
          <a:p>
            <a:r>
              <a:rPr lang="en-AU">
                <a:latin typeface="+mj-lt"/>
              </a:rPr>
              <a:t>3.3b</a:t>
            </a:r>
          </a:p>
        </p:txBody>
      </p:sp>
      <p:pic>
        <p:nvPicPr>
          <p:cNvPr id="9" name="Online Media 8" title="DanceX Online Classes: 'Heartbeat' from Karul Project's 'SILENCE'">
            <a:hlinkClick r:id="" action="ppaction://media"/>
            <a:extLst>
              <a:ext uri="{FF2B5EF4-FFF2-40B4-BE49-F238E27FC236}">
                <a16:creationId xmlns:a16="http://schemas.microsoft.com/office/drawing/2014/main" id="{C2F28EA9-BB7A-A7AE-DA80-338F13CD44A8}"/>
              </a:ext>
            </a:extLst>
          </p:cNvPr>
          <p:cNvPicPr>
            <a:picLocks noRot="1" noChangeAspect="1"/>
          </p:cNvPicPr>
          <p:nvPr>
            <a:videoFile r:link="rId1"/>
          </p:nvPr>
        </p:nvPicPr>
        <p:blipFill>
          <a:blip r:embed="rId4"/>
          <a:stretch>
            <a:fillRect/>
          </a:stretch>
        </p:blipFill>
        <p:spPr>
          <a:xfrm>
            <a:off x="359999" y="1369454"/>
            <a:ext cx="8468519" cy="4784713"/>
          </a:xfrm>
          <a:prstGeom prst="rect">
            <a:avLst/>
          </a:prstGeom>
        </p:spPr>
      </p:pic>
      <p:sp>
        <p:nvSpPr>
          <p:cNvPr id="8" name="TextBox 7">
            <a:extLst>
              <a:ext uri="{FF2B5EF4-FFF2-40B4-BE49-F238E27FC236}">
                <a16:creationId xmlns:a16="http://schemas.microsoft.com/office/drawing/2014/main" id="{4A94984D-95BC-A1D6-077D-EDE625573A8D}"/>
              </a:ext>
            </a:extLst>
          </p:cNvPr>
          <p:cNvSpPr txBox="1"/>
          <p:nvPr/>
        </p:nvSpPr>
        <p:spPr>
          <a:xfrm>
            <a:off x="359999" y="6359779"/>
            <a:ext cx="6097190" cy="246221"/>
          </a:xfrm>
          <a:prstGeom prst="rect">
            <a:avLst/>
          </a:prstGeom>
          <a:noFill/>
        </p:spPr>
        <p:txBody>
          <a:bodyPr wrap="square" lIns="0">
            <a:spAutoFit/>
          </a:bodyPr>
          <a:lstStyle/>
          <a:p>
            <a:r>
              <a:rPr lang="en-AU" sz="1000" u="sng" err="1">
                <a:solidFill>
                  <a:srgbClr val="2F5496"/>
                </a:solidFill>
                <a:effectLst/>
                <a:ea typeface="Calibri" panose="020F0502020204030204" pitchFamily="34" charset="0"/>
                <a:hlinkClick r:id="rId5"/>
              </a:rPr>
              <a:t>DanceX</a:t>
            </a:r>
            <a:r>
              <a:rPr lang="en-AU" sz="1000" u="sng">
                <a:solidFill>
                  <a:srgbClr val="2F5496"/>
                </a:solidFill>
                <a:effectLst/>
                <a:ea typeface="Calibri" panose="020F0502020204030204" pitchFamily="34" charset="0"/>
                <a:hlinkClick r:id="rId5"/>
              </a:rPr>
              <a:t> Online Classes: 'Heartbeat' from Karul Project's '</a:t>
            </a:r>
            <a:r>
              <a:rPr lang="en-AU" sz="1000" i="1" u="sng" dirty="0">
                <a:solidFill>
                  <a:srgbClr val="2F5496"/>
                </a:solidFill>
                <a:effectLst/>
                <a:ea typeface="Calibri" panose="020F0502020204030204" pitchFamily="34" charset="0"/>
                <a:hlinkClick r:id="rId5"/>
              </a:rPr>
              <a:t>SILENCE</a:t>
            </a:r>
            <a:r>
              <a:rPr lang="en-AU" sz="1000" u="sng">
                <a:solidFill>
                  <a:srgbClr val="2F5496"/>
                </a:solidFill>
                <a:effectLst/>
                <a:ea typeface="Calibri" panose="020F0502020204030204" pitchFamily="34" charset="0"/>
                <a:hlinkClick r:id="rId5"/>
              </a:rPr>
              <a:t>' (22:56)</a:t>
            </a:r>
            <a:endParaRPr lang="en-AU" sz="1000"/>
          </a:p>
        </p:txBody>
      </p:sp>
      <p:sp>
        <p:nvSpPr>
          <p:cNvPr id="6" name="TextBox 5">
            <a:extLst>
              <a:ext uri="{FF2B5EF4-FFF2-40B4-BE49-F238E27FC236}">
                <a16:creationId xmlns:a16="http://schemas.microsoft.com/office/drawing/2014/main" id="{11054625-E77D-2DFA-AA8C-0717284EB6E7}"/>
              </a:ext>
              <a:ext uri="{C183D7F6-B498-43B3-948B-1728B52AA6E4}">
                <adec:decorative xmlns:adec="http://schemas.microsoft.com/office/drawing/2017/decorative" val="0"/>
              </a:ext>
            </a:extLst>
          </p:cNvPr>
          <p:cNvSpPr txBox="1"/>
          <p:nvPr/>
        </p:nvSpPr>
        <p:spPr>
          <a:xfrm>
            <a:off x="9066360" y="1369454"/>
            <a:ext cx="2777638" cy="4784713"/>
          </a:xfrm>
          <a:prstGeom prst="roundRect">
            <a:avLst>
              <a:gd name="adj" fmla="val 5879"/>
            </a:avLst>
          </a:prstGeom>
          <a:solidFill>
            <a:srgbClr val="DBFADF"/>
          </a:solidFill>
          <a:ln w="15875">
            <a:solidFill>
              <a:srgbClr val="A8EDB3"/>
            </a:solidFill>
          </a:ln>
        </p:spPr>
        <p:txBody>
          <a:bodyPr wrap="square" lIns="108000" tIns="108000" rIns="108000" bIns="108000" rtlCol="0" anchor="ctr">
            <a:no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This excerpt is from the beginning section of the work LORE. </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It is about the </a:t>
            </a:r>
            <a:r>
              <a:rPr kumimoji="0" lang="en-AU" sz="2000" b="1" i="0" u="none" strike="noStrike" kern="1200" cap="none" spc="0" normalizeH="0" baseline="0" noProof="0">
                <a:ln>
                  <a:noFill/>
                </a:ln>
                <a:solidFill>
                  <a:srgbClr val="22272B"/>
                </a:solidFill>
                <a:effectLst/>
                <a:uLnTx/>
                <a:uFillTx/>
                <a:ea typeface="+mn-ea"/>
                <a:cs typeface="+mn-cs"/>
              </a:rPr>
              <a:t>heartbeat</a:t>
            </a:r>
            <a:r>
              <a:rPr kumimoji="0" lang="en-AU" sz="2000" b="0" i="0" u="none" strike="noStrike" kern="1200" cap="none" spc="0" normalizeH="0" baseline="0" noProof="0">
                <a:ln>
                  <a:noFill/>
                </a:ln>
                <a:solidFill>
                  <a:srgbClr val="22272B"/>
                </a:solidFill>
                <a:effectLst/>
                <a:uLnTx/>
                <a:uFillTx/>
                <a:ea typeface="+mn-ea"/>
                <a:cs typeface="+mn-cs"/>
              </a:rPr>
              <a:t> of Country, of Mother Earth.</a:t>
            </a:r>
          </a:p>
        </p:txBody>
      </p:sp>
      <p:sp>
        <p:nvSpPr>
          <p:cNvPr id="2" name="Slide Number Placeholder 1">
            <a:extLst>
              <a:ext uri="{FF2B5EF4-FFF2-40B4-BE49-F238E27FC236}">
                <a16:creationId xmlns:a16="http://schemas.microsoft.com/office/drawing/2014/main" id="{8E1177C5-DE82-B8F1-15C6-DC666F359C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a:p>
        </p:txBody>
      </p:sp>
    </p:spTree>
    <p:extLst>
      <p:ext uri="{BB962C8B-B14F-4D97-AF65-F5344CB8AC3E}">
        <p14:creationId xmlns:p14="http://schemas.microsoft.com/office/powerpoint/2010/main" val="247175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4D118-B2CF-07B0-7953-F56824D88DD2}"/>
              </a:ext>
            </a:extLst>
          </p:cNvPr>
          <p:cNvSpPr>
            <a:spLocks noGrp="1"/>
          </p:cNvSpPr>
          <p:nvPr>
            <p:ph type="title"/>
          </p:nvPr>
        </p:nvSpPr>
        <p:spPr/>
        <p:txBody>
          <a:bodyPr/>
          <a:lstStyle/>
          <a:p>
            <a:r>
              <a:rPr lang="en-AU">
                <a:latin typeface="+mj-lt"/>
              </a:rPr>
              <a:t>The grandmothers’ role</a:t>
            </a:r>
          </a:p>
        </p:txBody>
      </p:sp>
      <p:sp>
        <p:nvSpPr>
          <p:cNvPr id="6" name="Text Placeholder 5">
            <a:extLst>
              <a:ext uri="{FF2B5EF4-FFF2-40B4-BE49-F238E27FC236}">
                <a16:creationId xmlns:a16="http://schemas.microsoft.com/office/drawing/2014/main" id="{E5670CB1-E30B-5FB6-D9E9-CAFEA3722CF6}"/>
              </a:ext>
            </a:extLst>
          </p:cNvPr>
          <p:cNvSpPr>
            <a:spLocks noGrp="1"/>
          </p:cNvSpPr>
          <p:nvPr>
            <p:ph type="body" sz="quarter" idx="18"/>
          </p:nvPr>
        </p:nvSpPr>
        <p:spPr/>
        <p:txBody>
          <a:bodyPr/>
          <a:lstStyle/>
          <a:p>
            <a:r>
              <a:rPr lang="en-AU">
                <a:latin typeface="+mj-lt"/>
              </a:rPr>
              <a:t>3.4a</a:t>
            </a:r>
          </a:p>
        </p:txBody>
      </p:sp>
      <p:sp>
        <p:nvSpPr>
          <p:cNvPr id="7" name="Content Placeholder 6">
            <a:extLst>
              <a:ext uri="{FF2B5EF4-FFF2-40B4-BE49-F238E27FC236}">
                <a16:creationId xmlns:a16="http://schemas.microsoft.com/office/drawing/2014/main" id="{7FB8092A-B201-8D26-336B-97D0A907C4E6}"/>
              </a:ext>
            </a:extLst>
          </p:cNvPr>
          <p:cNvSpPr>
            <a:spLocks noGrp="1"/>
          </p:cNvSpPr>
          <p:nvPr>
            <p:ph sz="quarter" idx="19"/>
          </p:nvPr>
        </p:nvSpPr>
        <p:spPr>
          <a:xfrm>
            <a:off x="359999" y="1497008"/>
            <a:ext cx="6450998" cy="4814518"/>
          </a:xfrm>
        </p:spPr>
        <p:txBody>
          <a:bodyPr vert="horz" lIns="0" tIns="0" rIns="0" bIns="0" rtlCol="0" anchor="t">
            <a:noAutofit/>
          </a:bodyPr>
          <a:lstStyle/>
          <a:p>
            <a:r>
              <a:rPr lang="en-AU" sz="1800">
                <a:latin typeface="+mn-lt"/>
                <a:ea typeface="Arial" panose="020B0604020202020204" pitchFamily="34" charset="0"/>
                <a:cs typeface="Arial"/>
              </a:rPr>
              <a:t>The grandmothers represent</a:t>
            </a:r>
            <a:r>
              <a:rPr lang="en-AU" sz="1800">
                <a:effectLst/>
                <a:latin typeface="+mn-lt"/>
                <a:ea typeface="Arial" panose="020B0604020202020204" pitchFamily="34" charset="0"/>
                <a:cs typeface="Arial"/>
              </a:rPr>
              <a:t> the matriarchal women in Community, an ongoing power throughout the work.</a:t>
            </a:r>
            <a:r>
              <a:rPr lang="en-AU" sz="1800">
                <a:latin typeface="+mn-lt"/>
                <a:ea typeface="Arial" panose="020B0604020202020204" pitchFamily="34" charset="0"/>
                <a:cs typeface="Arial"/>
              </a:rPr>
              <a:t> This role is performed by f</a:t>
            </a:r>
            <a:r>
              <a:rPr lang="en-AU" sz="1800">
                <a:effectLst/>
                <a:latin typeface="+mn-lt"/>
                <a:ea typeface="Arial" panose="020B0604020202020204" pitchFamily="34" charset="0"/>
                <a:cs typeface="Arial"/>
              </a:rPr>
              <a:t>our women, a group of 3, the grandmothers, and a soloist, the grandmother of the grandmothers. They carry and hold Knowledge, certain Knowledge that no-one else has. The soloist represents the highest holder of Knowledge, she calls to the others to </a:t>
            </a:r>
            <a:r>
              <a:rPr lang="en-AU" sz="1800">
                <a:latin typeface="+mn-lt"/>
                <a:ea typeface="Arial" panose="020B0604020202020204" pitchFamily="34" charset="0"/>
                <a:cs typeface="Arial"/>
              </a:rPr>
              <a:t>pass on and share her Knowledge and Lore. </a:t>
            </a:r>
          </a:p>
          <a:p>
            <a:r>
              <a:rPr lang="en-AU" sz="1800">
                <a:effectLst/>
                <a:latin typeface="+mn-lt"/>
                <a:ea typeface="Arial" panose="020B0604020202020204" pitchFamily="34" charset="0"/>
                <a:cs typeface="Arial"/>
              </a:rPr>
              <a:t>The grandmothers are a recurring presence throughout the work as a way of cultural grounding and safety. They exist before and after colonisation </a:t>
            </a:r>
            <a:r>
              <a:rPr lang="en-AU" sz="1800">
                <a:latin typeface="+mn-lt"/>
              </a:rPr>
              <a:t>–</a:t>
            </a:r>
            <a:r>
              <a:rPr lang="en-AU" sz="1800">
                <a:latin typeface="+mn-lt"/>
                <a:ea typeface="Arial" panose="020B0604020202020204" pitchFamily="34" charset="0"/>
                <a:cs typeface="Arial"/>
              </a:rPr>
              <a:t> </a:t>
            </a:r>
            <a:r>
              <a:rPr lang="en-AU" sz="1800">
                <a:effectLst/>
                <a:latin typeface="+mn-lt"/>
                <a:ea typeface="Arial" panose="020B0604020202020204" pitchFamily="34" charset="0"/>
                <a:cs typeface="Arial"/>
              </a:rPr>
              <a:t>they are slow, because they are lingering and sit in the existence and sacredness of </a:t>
            </a:r>
            <a:r>
              <a:rPr lang="en-AU" sz="1800">
                <a:latin typeface="+mn-lt"/>
                <a:ea typeface="Arial" panose="020B0604020202020204" pitchFamily="34" charset="0"/>
                <a:cs typeface="Arial"/>
              </a:rPr>
              <a:t>Culture</a:t>
            </a:r>
            <a:r>
              <a:rPr lang="en-AU" sz="1800">
                <a:effectLst/>
                <a:latin typeface="+mn-lt"/>
                <a:ea typeface="Arial" panose="020B0604020202020204" pitchFamily="34" charset="0"/>
                <a:cs typeface="Arial"/>
              </a:rPr>
              <a:t>. </a:t>
            </a:r>
            <a:endParaRPr lang="en-AU" sz="1800">
              <a:latin typeface="+mn-lt"/>
              <a:cs typeface="Arial"/>
            </a:endParaRPr>
          </a:p>
        </p:txBody>
      </p:sp>
      <p:pic>
        <p:nvPicPr>
          <p:cNvPr id="5" name="Picture 4">
            <a:extLst>
              <a:ext uri="{FF2B5EF4-FFF2-40B4-BE49-F238E27FC236}">
                <a16:creationId xmlns:a16="http://schemas.microsoft.com/office/drawing/2014/main" id="{B3E08597-7F21-82AF-E7BB-9FCC992D6FF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27954" y="1934727"/>
            <a:ext cx="4625974" cy="3940753"/>
          </a:xfrm>
          <a:prstGeom prst="rect">
            <a:avLst/>
          </a:prstGeom>
        </p:spPr>
      </p:pic>
      <p:sp>
        <p:nvSpPr>
          <p:cNvPr id="9" name="TextBox 8">
            <a:extLst>
              <a:ext uri="{FF2B5EF4-FFF2-40B4-BE49-F238E27FC236}">
                <a16:creationId xmlns:a16="http://schemas.microsoft.com/office/drawing/2014/main" id="{5F982D35-E6AE-193E-3CA8-778CA77BBAA7}"/>
              </a:ext>
              <a:ext uri="{C183D7F6-B498-43B3-948B-1728B52AA6E4}">
                <adec:decorative xmlns:adec="http://schemas.microsoft.com/office/drawing/2017/decorative" val="1"/>
              </a:ext>
            </a:extLst>
          </p:cNvPr>
          <p:cNvSpPr txBox="1"/>
          <p:nvPr/>
        </p:nvSpPr>
        <p:spPr>
          <a:xfrm>
            <a:off x="9640941" y="5913103"/>
            <a:ext cx="2252911" cy="310015"/>
          </a:xfrm>
          <a:prstGeom prst="rect">
            <a:avLst/>
          </a:prstGeom>
          <a:noFill/>
        </p:spPr>
        <p:txBody>
          <a:bodyPr wrap="square" lIns="0" tIns="0" rIns="0" bIns="0" rtlCol="0">
            <a:noAutofit/>
          </a:bodyPr>
          <a:lstStyle/>
          <a:p>
            <a:pPr algn="r"/>
            <a:r>
              <a:rPr lang="en-AU" sz="1000"/>
              <a:t>Photo by Edify Media (2024)</a:t>
            </a:r>
          </a:p>
        </p:txBody>
      </p:sp>
      <p:sp>
        <p:nvSpPr>
          <p:cNvPr id="2" name="Slide Number Placeholder 1">
            <a:extLst>
              <a:ext uri="{FF2B5EF4-FFF2-40B4-BE49-F238E27FC236}">
                <a16:creationId xmlns:a16="http://schemas.microsoft.com/office/drawing/2014/main" id="{0EBCB902-4324-EBDE-B382-6E8490EDF6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56</a:t>
            </a:fld>
            <a:endParaRPr lang="en-AU"/>
          </a:p>
        </p:txBody>
      </p:sp>
    </p:spTree>
    <p:extLst>
      <p:ext uri="{BB962C8B-B14F-4D97-AF65-F5344CB8AC3E}">
        <p14:creationId xmlns:p14="http://schemas.microsoft.com/office/powerpoint/2010/main" val="15623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C5BBC-A49A-EFFC-1901-B6AF771F0B59}"/>
              </a:ext>
            </a:extLst>
          </p:cNvPr>
          <p:cNvSpPr>
            <a:spLocks noGrp="1"/>
          </p:cNvSpPr>
          <p:nvPr>
            <p:ph type="title"/>
          </p:nvPr>
        </p:nvSpPr>
        <p:spPr/>
        <p:txBody>
          <a:bodyPr/>
          <a:lstStyle/>
          <a:p>
            <a:r>
              <a:rPr lang="en-US">
                <a:latin typeface="+mj-lt"/>
              </a:rPr>
              <a:t>The grandmothers – discussion question</a:t>
            </a:r>
            <a:endParaRPr lang="en-AU">
              <a:latin typeface="+mj-lt"/>
            </a:endParaRPr>
          </a:p>
        </p:txBody>
      </p:sp>
      <p:sp>
        <p:nvSpPr>
          <p:cNvPr id="4" name="Text Placeholder 3">
            <a:extLst>
              <a:ext uri="{FF2B5EF4-FFF2-40B4-BE49-F238E27FC236}">
                <a16:creationId xmlns:a16="http://schemas.microsoft.com/office/drawing/2014/main" id="{C4DDDB9F-25FE-44C6-8591-2987E39DB74A}"/>
              </a:ext>
            </a:extLst>
          </p:cNvPr>
          <p:cNvSpPr>
            <a:spLocks noGrp="1"/>
          </p:cNvSpPr>
          <p:nvPr>
            <p:ph type="body" sz="quarter" idx="18"/>
          </p:nvPr>
        </p:nvSpPr>
        <p:spPr/>
        <p:txBody>
          <a:bodyPr/>
          <a:lstStyle/>
          <a:p>
            <a:r>
              <a:rPr lang="en-US">
                <a:latin typeface="+mj-lt"/>
              </a:rPr>
              <a:t>3.4b</a:t>
            </a:r>
            <a:endParaRPr lang="en-AU">
              <a:latin typeface="+mj-lt"/>
            </a:endParaRPr>
          </a:p>
        </p:txBody>
      </p:sp>
      <p:sp>
        <p:nvSpPr>
          <p:cNvPr id="5" name="Text Placeholder 4">
            <a:extLst>
              <a:ext uri="{FF2B5EF4-FFF2-40B4-BE49-F238E27FC236}">
                <a16:creationId xmlns:a16="http://schemas.microsoft.com/office/drawing/2014/main" id="{2C3E1689-BB68-40E4-FF58-0DA46B4C5AB7}"/>
              </a:ext>
            </a:extLst>
          </p:cNvPr>
          <p:cNvSpPr>
            <a:spLocks noGrp="1"/>
          </p:cNvSpPr>
          <p:nvPr>
            <p:ph type="body" sz="quarter" idx="17"/>
          </p:nvPr>
        </p:nvSpPr>
        <p:spPr>
          <a:xfrm>
            <a:off x="3924209" y="2992089"/>
            <a:ext cx="4224032" cy="1547928"/>
          </a:xfrm>
        </p:spPr>
        <p:txBody>
          <a:bodyPr/>
          <a:lstStyle/>
          <a:p>
            <a:pPr algn="ctr"/>
            <a:r>
              <a:rPr lang="en-AU">
                <a:latin typeface="+mn-lt"/>
              </a:rPr>
              <a:t>How does the dancer’s performance of movement in Grandmothers 1 reflect the context of this work?</a:t>
            </a:r>
          </a:p>
        </p:txBody>
      </p:sp>
      <p:sp>
        <p:nvSpPr>
          <p:cNvPr id="7" name="Oval 6">
            <a:extLst>
              <a:ext uri="{FF2B5EF4-FFF2-40B4-BE49-F238E27FC236}">
                <a16:creationId xmlns:a16="http://schemas.microsoft.com/office/drawing/2014/main" id="{A1EA55C2-2E86-96EE-165A-C69692C4C30B}"/>
              </a:ext>
              <a:ext uri="{C183D7F6-B498-43B3-948B-1728B52AA6E4}">
                <adec:decorative xmlns:adec="http://schemas.microsoft.com/office/drawing/2017/decorative" val="0"/>
              </a:ext>
            </a:extLst>
          </p:cNvPr>
          <p:cNvSpPr/>
          <p:nvPr/>
        </p:nvSpPr>
        <p:spPr>
          <a:xfrm>
            <a:off x="869333" y="1692294"/>
            <a:ext cx="2133598" cy="137198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Artistic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context</a:t>
            </a:r>
          </a:p>
        </p:txBody>
      </p:sp>
      <p:cxnSp>
        <p:nvCxnSpPr>
          <p:cNvPr id="11" name="Straight Arrow Connector 10">
            <a:extLst>
              <a:ext uri="{FF2B5EF4-FFF2-40B4-BE49-F238E27FC236}">
                <a16:creationId xmlns:a16="http://schemas.microsoft.com/office/drawing/2014/main" id="{76058D8D-2C78-FAB0-63CC-5F3BD08BB58F}"/>
              </a:ext>
              <a:ext uri="{C183D7F6-B498-43B3-948B-1728B52AA6E4}">
                <adec:decorative xmlns:adec="http://schemas.microsoft.com/office/drawing/2017/decorative" val="1"/>
              </a:ext>
            </a:extLst>
          </p:cNvPr>
          <p:cNvCxnSpPr/>
          <p:nvPr/>
        </p:nvCxnSpPr>
        <p:spPr>
          <a:xfrm flipH="1" flipV="1">
            <a:off x="3112872" y="2992089"/>
            <a:ext cx="701396" cy="452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7B12BE9-F4EE-4E4E-5BAF-ABF4852AC3AC}"/>
              </a:ext>
              <a:ext uri="{C183D7F6-B498-43B3-948B-1728B52AA6E4}">
                <adec:decorative xmlns:adec="http://schemas.microsoft.com/office/drawing/2017/decorative" val="0"/>
              </a:ext>
            </a:extLst>
          </p:cNvPr>
          <p:cNvSpPr/>
          <p:nvPr/>
        </p:nvSpPr>
        <p:spPr>
          <a:xfrm>
            <a:off x="9077986" y="1692294"/>
            <a:ext cx="2133598" cy="1371984"/>
          </a:xfrm>
          <a:prstGeom prst="ellipse">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Cultural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context</a:t>
            </a:r>
          </a:p>
        </p:txBody>
      </p:sp>
      <p:cxnSp>
        <p:nvCxnSpPr>
          <p:cNvPr id="13" name="Straight Arrow Connector 12">
            <a:extLst>
              <a:ext uri="{FF2B5EF4-FFF2-40B4-BE49-F238E27FC236}">
                <a16:creationId xmlns:a16="http://schemas.microsoft.com/office/drawing/2014/main" id="{9184B504-41C9-64FE-1992-5334FE630C00}"/>
              </a:ext>
              <a:ext uri="{C183D7F6-B498-43B3-948B-1728B52AA6E4}">
                <adec:decorative xmlns:adec="http://schemas.microsoft.com/office/drawing/2017/decorative" val="1"/>
              </a:ext>
            </a:extLst>
          </p:cNvPr>
          <p:cNvCxnSpPr/>
          <p:nvPr/>
        </p:nvCxnSpPr>
        <p:spPr>
          <a:xfrm flipV="1">
            <a:off x="8258182" y="2830858"/>
            <a:ext cx="709863" cy="5654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059429C-73A8-B37F-2831-2A50DD59B6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57</a:t>
            </a:fld>
            <a:endParaRPr lang="en-AU"/>
          </a:p>
        </p:txBody>
      </p:sp>
    </p:spTree>
    <p:extLst>
      <p:ext uri="{BB962C8B-B14F-4D97-AF65-F5344CB8AC3E}">
        <p14:creationId xmlns:p14="http://schemas.microsoft.com/office/powerpoint/2010/main" val="37565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F4E8-0B56-F317-D8BA-D0FD216628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D1E037-1521-2252-303B-9892502CB9D9}"/>
              </a:ext>
            </a:extLst>
          </p:cNvPr>
          <p:cNvSpPr>
            <a:spLocks noGrp="1"/>
          </p:cNvSpPr>
          <p:nvPr>
            <p:ph type="title"/>
          </p:nvPr>
        </p:nvSpPr>
        <p:spPr/>
        <p:txBody>
          <a:bodyPr/>
          <a:lstStyle/>
          <a:p>
            <a:r>
              <a:rPr lang="en-AU">
                <a:latin typeface="+mj-lt"/>
              </a:rPr>
              <a:t>The grandmothers – writing activity</a:t>
            </a:r>
          </a:p>
        </p:txBody>
      </p:sp>
      <p:sp>
        <p:nvSpPr>
          <p:cNvPr id="4" name="Text Placeholder 3">
            <a:extLst>
              <a:ext uri="{FF2B5EF4-FFF2-40B4-BE49-F238E27FC236}">
                <a16:creationId xmlns:a16="http://schemas.microsoft.com/office/drawing/2014/main" id="{DABE8AA3-63CB-05DE-7674-9CF520D098D2}"/>
              </a:ext>
            </a:extLst>
          </p:cNvPr>
          <p:cNvSpPr>
            <a:spLocks noGrp="1"/>
          </p:cNvSpPr>
          <p:nvPr>
            <p:ph type="body" sz="quarter" idx="18"/>
          </p:nvPr>
        </p:nvSpPr>
        <p:spPr/>
        <p:txBody>
          <a:bodyPr/>
          <a:lstStyle/>
          <a:p>
            <a:r>
              <a:rPr lang="en-AU">
                <a:latin typeface="+mj-lt"/>
              </a:rPr>
              <a:t>3.4c</a:t>
            </a:r>
          </a:p>
        </p:txBody>
      </p:sp>
      <p:sp>
        <p:nvSpPr>
          <p:cNvPr id="5" name="Text Placeholder 4">
            <a:extLst>
              <a:ext uri="{FF2B5EF4-FFF2-40B4-BE49-F238E27FC236}">
                <a16:creationId xmlns:a16="http://schemas.microsoft.com/office/drawing/2014/main" id="{C8329E18-F4B4-7BB2-8851-4E8BCFC10A1B}"/>
              </a:ext>
            </a:extLst>
          </p:cNvPr>
          <p:cNvSpPr>
            <a:spLocks noGrp="1"/>
          </p:cNvSpPr>
          <p:nvPr>
            <p:ph type="body" sz="quarter" idx="17"/>
          </p:nvPr>
        </p:nvSpPr>
        <p:spPr/>
        <p:txBody>
          <a:bodyPr/>
          <a:lstStyle/>
          <a:p>
            <a:r>
              <a:rPr lang="en-AU">
                <a:latin typeface="+mn-lt"/>
              </a:rPr>
              <a:t>How does the use of dancers communicate the choreographer’s intent in Grandmothers 1 of </a:t>
            </a:r>
            <a:r>
              <a:rPr lang="en-AU" i="1" dirty="0">
                <a:latin typeface="+mn-lt"/>
              </a:rPr>
              <a:t>SILENCE</a:t>
            </a:r>
            <a:r>
              <a:rPr lang="en-AU">
                <a:latin typeface="+mn-lt"/>
              </a:rPr>
              <a:t>. </a:t>
            </a:r>
          </a:p>
          <a:p>
            <a:pPr marL="628650" indent="-247650">
              <a:tabLst>
                <a:tab pos="628650" algn="l"/>
              </a:tabLst>
            </a:pPr>
            <a:r>
              <a:rPr lang="en-AU">
                <a:latin typeface="+mn-lt"/>
              </a:rPr>
              <a:t>Consider:</a:t>
            </a:r>
          </a:p>
          <a:p>
            <a:pPr marL="628650" indent="-247650">
              <a:buFont typeface="Arial" panose="020B0604020202020204" pitchFamily="34" charset="0"/>
              <a:buChar char="•"/>
              <a:tabLst>
                <a:tab pos="628650" algn="l"/>
              </a:tabLst>
            </a:pPr>
            <a:r>
              <a:rPr lang="en-AU">
                <a:latin typeface="+mn-lt"/>
              </a:rPr>
              <a:t>number of dancers</a:t>
            </a:r>
          </a:p>
          <a:p>
            <a:pPr marL="628650" indent="-247650">
              <a:buFont typeface="Arial" panose="020B0604020202020204" pitchFamily="34" charset="0"/>
              <a:buChar char="•"/>
              <a:tabLst>
                <a:tab pos="628650" algn="l"/>
              </a:tabLst>
            </a:pPr>
            <a:r>
              <a:rPr lang="en-AU">
                <a:latin typeface="+mn-lt"/>
              </a:rPr>
              <a:t>who is dancing and their relationship to other dancers </a:t>
            </a:r>
          </a:p>
          <a:p>
            <a:pPr marL="628650" indent="-247650">
              <a:buFont typeface="Arial" panose="020B0604020202020204" pitchFamily="34" charset="0"/>
              <a:buChar char="•"/>
              <a:tabLst>
                <a:tab pos="628650" algn="l"/>
              </a:tabLst>
            </a:pPr>
            <a:r>
              <a:rPr lang="en-AU">
                <a:latin typeface="+mn-lt"/>
              </a:rPr>
              <a:t>costume, props or accompaniment to communicate the intent.</a:t>
            </a:r>
          </a:p>
        </p:txBody>
      </p:sp>
      <p:sp>
        <p:nvSpPr>
          <p:cNvPr id="2" name="Slide Number Placeholder 1">
            <a:extLst>
              <a:ext uri="{FF2B5EF4-FFF2-40B4-BE49-F238E27FC236}">
                <a16:creationId xmlns:a16="http://schemas.microsoft.com/office/drawing/2014/main" id="{476AA9A6-8C06-1836-9DF5-E796EBE5F6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58</a:t>
            </a:fld>
            <a:endParaRPr lang="en-AU"/>
          </a:p>
        </p:txBody>
      </p:sp>
    </p:spTree>
    <p:extLst>
      <p:ext uri="{BB962C8B-B14F-4D97-AF65-F5344CB8AC3E}">
        <p14:creationId xmlns:p14="http://schemas.microsoft.com/office/powerpoint/2010/main" val="315676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81045-C30B-594D-6C71-529026B6A03D}"/>
              </a:ext>
            </a:extLst>
          </p:cNvPr>
          <p:cNvSpPr>
            <a:spLocks noGrp="1"/>
          </p:cNvSpPr>
          <p:nvPr>
            <p:ph type="title"/>
          </p:nvPr>
        </p:nvSpPr>
        <p:spPr/>
        <p:txBody>
          <a:bodyPr/>
          <a:lstStyle/>
          <a:p>
            <a:r>
              <a:rPr lang="en-AU">
                <a:latin typeface="+mj-lt"/>
              </a:rPr>
              <a:t>Sentence starters (1)</a:t>
            </a:r>
          </a:p>
        </p:txBody>
      </p:sp>
      <p:sp>
        <p:nvSpPr>
          <p:cNvPr id="4" name="Text Placeholder 3">
            <a:extLst>
              <a:ext uri="{FF2B5EF4-FFF2-40B4-BE49-F238E27FC236}">
                <a16:creationId xmlns:a16="http://schemas.microsoft.com/office/drawing/2014/main" id="{E97AA951-B0D5-26D3-4D75-C833758849C3}"/>
              </a:ext>
            </a:extLst>
          </p:cNvPr>
          <p:cNvSpPr>
            <a:spLocks noGrp="1"/>
          </p:cNvSpPr>
          <p:nvPr>
            <p:ph type="body" sz="quarter" idx="18"/>
          </p:nvPr>
        </p:nvSpPr>
        <p:spPr/>
        <p:txBody>
          <a:bodyPr/>
          <a:lstStyle/>
          <a:p>
            <a:r>
              <a:rPr lang="en-AU">
                <a:latin typeface="+mj-lt"/>
              </a:rPr>
              <a:t>3.4d</a:t>
            </a:r>
          </a:p>
        </p:txBody>
      </p:sp>
      <p:sp>
        <p:nvSpPr>
          <p:cNvPr id="5" name="Text Placeholder 4">
            <a:extLst>
              <a:ext uri="{FF2B5EF4-FFF2-40B4-BE49-F238E27FC236}">
                <a16:creationId xmlns:a16="http://schemas.microsoft.com/office/drawing/2014/main" id="{12C3B6A0-0CA1-A5F7-EFB6-9DE3AE2C4655}"/>
              </a:ext>
            </a:extLst>
          </p:cNvPr>
          <p:cNvSpPr>
            <a:spLocks noGrp="1"/>
          </p:cNvSpPr>
          <p:nvPr>
            <p:ph type="body" sz="quarter" idx="17"/>
          </p:nvPr>
        </p:nvSpPr>
        <p:spPr/>
        <p:txBody>
          <a:bodyPr/>
          <a:lstStyle/>
          <a:p>
            <a:pPr marL="342900" indent="-342900">
              <a:buFont typeface="Arial" panose="020B0604020202020204" pitchFamily="34" charset="0"/>
              <a:buChar char="•"/>
            </a:pPr>
            <a:r>
              <a:rPr lang="en-AU">
                <a:latin typeface="+mn-lt"/>
              </a:rPr>
              <a:t>The intentional use of 4 female dancers to perform the role of the grandmothers in </a:t>
            </a:r>
            <a:r>
              <a:rPr lang="en-AU" i="1" dirty="0">
                <a:latin typeface="+mn-lt"/>
              </a:rPr>
              <a:t>SILENCE</a:t>
            </a:r>
            <a:r>
              <a:rPr lang="en-AU">
                <a:latin typeface="+mn-lt"/>
              </a:rPr>
              <a:t> highlights….</a:t>
            </a:r>
          </a:p>
          <a:p>
            <a:pPr marL="342900" indent="-342900">
              <a:buFont typeface="Arial" panose="020B0604020202020204" pitchFamily="34" charset="0"/>
              <a:buChar char="•"/>
            </a:pPr>
            <a:r>
              <a:rPr lang="en-AU">
                <a:latin typeface="+mn-lt"/>
              </a:rPr>
              <a:t>The use of the soloist at the start of Grandmothers 1 establishes ……… </a:t>
            </a:r>
          </a:p>
          <a:p>
            <a:pPr marL="342900" indent="-342900">
              <a:buFont typeface="Arial" panose="020B0604020202020204" pitchFamily="34" charset="0"/>
              <a:buChar char="•"/>
            </a:pPr>
            <a:r>
              <a:rPr lang="en-AU">
                <a:latin typeface="+mn-lt"/>
              </a:rPr>
              <a:t>When 3 more female dancers enter the space from the upstage left corner this creates a relationship between ….. </a:t>
            </a:r>
          </a:p>
          <a:p>
            <a:pPr marL="342900" indent="-342900">
              <a:buFont typeface="Arial" panose="020B0604020202020204" pitchFamily="34" charset="0"/>
              <a:buChar char="•"/>
            </a:pPr>
            <a:r>
              <a:rPr lang="en-AU">
                <a:latin typeface="+mn-lt"/>
              </a:rPr>
              <a:t>The use of (describe the accompaniment) enhances the …… (link to dancers)</a:t>
            </a:r>
          </a:p>
        </p:txBody>
      </p:sp>
      <p:sp>
        <p:nvSpPr>
          <p:cNvPr id="2" name="Slide Number Placeholder 1">
            <a:extLst>
              <a:ext uri="{FF2B5EF4-FFF2-40B4-BE49-F238E27FC236}">
                <a16:creationId xmlns:a16="http://schemas.microsoft.com/office/drawing/2014/main" id="{B9E9D25F-B543-FF95-EE79-3FBE32196E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59</a:t>
            </a:fld>
            <a:endParaRPr lang="en-AU"/>
          </a:p>
        </p:txBody>
      </p:sp>
    </p:spTree>
    <p:extLst>
      <p:ext uri="{BB962C8B-B14F-4D97-AF65-F5344CB8AC3E}">
        <p14:creationId xmlns:p14="http://schemas.microsoft.com/office/powerpoint/2010/main" val="30821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B40C-4E97-25E2-0879-B47F029117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E65C15-A0EC-E72D-62F4-2844261454BB}"/>
              </a:ext>
            </a:extLst>
          </p:cNvPr>
          <p:cNvSpPr>
            <a:spLocks noGrp="1"/>
          </p:cNvSpPr>
          <p:nvPr>
            <p:ph type="title"/>
          </p:nvPr>
        </p:nvSpPr>
        <p:spPr/>
        <p:txBody>
          <a:bodyPr/>
          <a:lstStyle/>
          <a:p>
            <a:r>
              <a:rPr lang="en-AU">
                <a:latin typeface="+mj-lt"/>
              </a:rPr>
              <a:t>Learning intentions and success criteria (1)</a:t>
            </a:r>
          </a:p>
        </p:txBody>
      </p:sp>
      <p:sp>
        <p:nvSpPr>
          <p:cNvPr id="3" name="TextBox 2">
            <a:extLst>
              <a:ext uri="{FF2B5EF4-FFF2-40B4-BE49-F238E27FC236}">
                <a16:creationId xmlns:a16="http://schemas.microsoft.com/office/drawing/2014/main" id="{A6A5DF4F-868C-EB57-AA64-364F43A6E00A}"/>
              </a:ext>
            </a:extLst>
          </p:cNvPr>
          <p:cNvSpPr txBox="1"/>
          <p:nvPr/>
        </p:nvSpPr>
        <p:spPr>
          <a:xfrm>
            <a:off x="370416" y="1894417"/>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understand that dance appreciation includes describing, analysing and making informed judgements about dance works</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identify contexts in dance as artistic, cultural, social and personal</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acknowledge and respect Aboriginal and/or Torres Strait Islander Protocols in dance.</a:t>
            </a:r>
          </a:p>
          <a:p>
            <a:pPr>
              <a:lnSpc>
                <a:spcPct val="150000"/>
              </a:lnSpc>
              <a:spcAft>
                <a:spcPts val="600"/>
              </a:spcAft>
            </a:pPr>
            <a:r>
              <a:rPr lang="en-AU" sz="2000" b="1">
                <a:solidFill>
                  <a:schemeClr val="accent1"/>
                </a:solidFill>
                <a:latin typeface="+mj-lt"/>
                <a:cs typeface="Arial" panose="020B0604020202020204" pitchFamily="34" charset="0"/>
              </a:rPr>
              <a:t>I can</a:t>
            </a:r>
            <a:endParaRPr lang="en-US" sz="200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a:cs typeface="Arial" panose="020B0604020202020204" pitchFamily="34" charset="0"/>
              </a:rPr>
              <a:t>describe what dance appreciation is</a:t>
            </a:r>
          </a:p>
          <a:p>
            <a:pPr marL="342900" indent="-342900">
              <a:lnSpc>
                <a:spcPct val="150000"/>
              </a:lnSpc>
              <a:spcAft>
                <a:spcPts val="600"/>
              </a:spcAft>
              <a:buFont typeface="Arial"/>
              <a:buChar char="•"/>
            </a:pPr>
            <a:r>
              <a:rPr lang="en-AU" sz="2000">
                <a:ea typeface="+mn-lt"/>
                <a:cs typeface="Arial" panose="020B0604020202020204" pitchFamily="34" charset="0"/>
              </a:rPr>
              <a:t>identify examples of dance in artistic, cultural, social and personal contexts </a:t>
            </a:r>
          </a:p>
          <a:p>
            <a:pPr marL="342900" indent="-342900">
              <a:lnSpc>
                <a:spcPct val="150000"/>
              </a:lnSpc>
              <a:spcAft>
                <a:spcPts val="600"/>
              </a:spcAft>
              <a:buFont typeface="Arial"/>
              <a:buChar char="•"/>
            </a:pPr>
            <a:r>
              <a:rPr lang="en-AU" sz="2000">
                <a:ea typeface="+mn-lt"/>
                <a:cs typeface="Arial" panose="020B0604020202020204" pitchFamily="34" charset="0"/>
              </a:rPr>
              <a:t>recognise and respect Aboriginal and/or Torres Strait Islander Protocols and ICIP in dance.</a:t>
            </a:r>
            <a:endParaRPr lang="en-AU">
              <a:cs typeface="Arial" panose="020B0604020202020204" pitchFamily="34" charset="0"/>
            </a:endParaRPr>
          </a:p>
        </p:txBody>
      </p:sp>
      <p:sp>
        <p:nvSpPr>
          <p:cNvPr id="2" name="Slide Number Placeholder 1">
            <a:extLst>
              <a:ext uri="{FF2B5EF4-FFF2-40B4-BE49-F238E27FC236}">
                <a16:creationId xmlns:a16="http://schemas.microsoft.com/office/drawing/2014/main" id="{B8500535-0744-32F2-5C97-E4A4B7E0EE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7461033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0A38-BFD3-A3B8-EDE2-AFFF92AFDB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0762E6-8203-9149-7CBA-AA22B6FD424A}"/>
              </a:ext>
            </a:extLst>
          </p:cNvPr>
          <p:cNvSpPr>
            <a:spLocks noGrp="1"/>
          </p:cNvSpPr>
          <p:nvPr>
            <p:ph type="title"/>
          </p:nvPr>
        </p:nvSpPr>
        <p:spPr/>
        <p:txBody>
          <a:bodyPr/>
          <a:lstStyle/>
          <a:p>
            <a:r>
              <a:rPr lang="en-AU">
                <a:latin typeface="+mj-lt"/>
              </a:rPr>
              <a:t>Sentence starters (2)</a:t>
            </a:r>
          </a:p>
        </p:txBody>
      </p:sp>
      <p:sp>
        <p:nvSpPr>
          <p:cNvPr id="4" name="Text Placeholder 3">
            <a:extLst>
              <a:ext uri="{FF2B5EF4-FFF2-40B4-BE49-F238E27FC236}">
                <a16:creationId xmlns:a16="http://schemas.microsoft.com/office/drawing/2014/main" id="{DB0C745C-F5A0-8AC2-6C25-5DEA68506840}"/>
              </a:ext>
            </a:extLst>
          </p:cNvPr>
          <p:cNvSpPr>
            <a:spLocks noGrp="1"/>
          </p:cNvSpPr>
          <p:nvPr>
            <p:ph type="body" sz="quarter" idx="18"/>
          </p:nvPr>
        </p:nvSpPr>
        <p:spPr/>
        <p:txBody>
          <a:bodyPr/>
          <a:lstStyle/>
          <a:p>
            <a:r>
              <a:rPr lang="en-AU">
                <a:latin typeface="+mj-lt"/>
              </a:rPr>
              <a:t>3.4e</a:t>
            </a:r>
          </a:p>
        </p:txBody>
      </p:sp>
      <p:sp>
        <p:nvSpPr>
          <p:cNvPr id="5" name="Text Placeholder 4">
            <a:extLst>
              <a:ext uri="{FF2B5EF4-FFF2-40B4-BE49-F238E27FC236}">
                <a16:creationId xmlns:a16="http://schemas.microsoft.com/office/drawing/2014/main" id="{927DD10F-8C20-6139-B053-590D6E1AEDC6}"/>
              </a:ext>
            </a:extLst>
          </p:cNvPr>
          <p:cNvSpPr>
            <a:spLocks noGrp="1"/>
          </p:cNvSpPr>
          <p:nvPr>
            <p:ph type="body" sz="quarter" idx="17"/>
          </p:nvPr>
        </p:nvSpPr>
        <p:spPr/>
        <p:txBody>
          <a:bodyPr/>
          <a:lstStyle/>
          <a:p>
            <a:r>
              <a:rPr lang="en-AU" b="1">
                <a:latin typeface="+mj-lt"/>
              </a:rPr>
              <a:t>Sample</a:t>
            </a:r>
            <a:br>
              <a:rPr lang="en-AU">
                <a:latin typeface="+mn-lt"/>
              </a:rPr>
            </a:br>
            <a:r>
              <a:rPr lang="en-AU">
                <a:latin typeface="+mn-lt"/>
              </a:rPr>
              <a:t>The intentional use of 4 female dancers to perform the role of the grandmothers in </a:t>
            </a:r>
            <a:r>
              <a:rPr lang="en-AU" i="1" dirty="0">
                <a:latin typeface="+mn-lt"/>
              </a:rPr>
              <a:t>SILENCE</a:t>
            </a:r>
            <a:r>
              <a:rPr lang="en-AU">
                <a:latin typeface="+mn-lt"/>
              </a:rPr>
              <a:t> highlights the importance of the matriarchal role of women in Community as holders of Knowledge that only they can share.  </a:t>
            </a:r>
          </a:p>
          <a:p>
            <a:r>
              <a:rPr lang="en-AU" b="1">
                <a:latin typeface="+mj-lt"/>
              </a:rPr>
              <a:t>Now</a:t>
            </a:r>
          </a:p>
          <a:p>
            <a:pPr marL="342900" indent="-342900">
              <a:buFont typeface="Arial" panose="020B0604020202020204" pitchFamily="34" charset="0"/>
              <a:buChar char="•"/>
            </a:pPr>
            <a:r>
              <a:rPr lang="en-AU">
                <a:latin typeface="+mn-lt"/>
              </a:rPr>
              <a:t>add your example from Grandmothers 1 to support this point</a:t>
            </a:r>
          </a:p>
          <a:p>
            <a:pPr marL="342900" indent="-342900">
              <a:buFont typeface="Arial" panose="020B0604020202020204" pitchFamily="34" charset="0"/>
              <a:buChar char="•"/>
            </a:pPr>
            <a:r>
              <a:rPr lang="en-AU">
                <a:latin typeface="+mn-lt"/>
              </a:rPr>
              <a:t>use your notes from your student resource booklet to help create your response.</a:t>
            </a:r>
          </a:p>
        </p:txBody>
      </p:sp>
      <p:sp>
        <p:nvSpPr>
          <p:cNvPr id="2" name="Slide Number Placeholder 1">
            <a:extLst>
              <a:ext uri="{FF2B5EF4-FFF2-40B4-BE49-F238E27FC236}">
                <a16:creationId xmlns:a16="http://schemas.microsoft.com/office/drawing/2014/main" id="{F7089230-33FB-8C89-5B7A-27CAE682FF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60</a:t>
            </a:fld>
            <a:endParaRPr lang="en-AU"/>
          </a:p>
        </p:txBody>
      </p:sp>
    </p:spTree>
    <p:extLst>
      <p:ext uri="{BB962C8B-B14F-4D97-AF65-F5344CB8AC3E}">
        <p14:creationId xmlns:p14="http://schemas.microsoft.com/office/powerpoint/2010/main" val="913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2E0C7-5ACA-42E5-B568-274D3417F930}"/>
              </a:ext>
            </a:extLst>
          </p:cNvPr>
          <p:cNvSpPr>
            <a:spLocks noGrp="1"/>
          </p:cNvSpPr>
          <p:nvPr>
            <p:ph type="title"/>
          </p:nvPr>
        </p:nvSpPr>
        <p:spPr/>
        <p:txBody>
          <a:bodyPr/>
          <a:lstStyle/>
          <a:p>
            <a:r>
              <a:rPr lang="en-AU" noProof="0">
                <a:latin typeface="+mj-lt"/>
              </a:rPr>
              <a:t>Tiered vocabulary (2)</a:t>
            </a:r>
          </a:p>
        </p:txBody>
      </p:sp>
      <p:sp>
        <p:nvSpPr>
          <p:cNvPr id="6" name="Text Placeholder 5">
            <a:extLst>
              <a:ext uri="{FF2B5EF4-FFF2-40B4-BE49-F238E27FC236}">
                <a16:creationId xmlns:a16="http://schemas.microsoft.com/office/drawing/2014/main" id="{950A4855-E5D7-4C8F-EFC3-392B4E81D589}"/>
              </a:ext>
            </a:extLst>
          </p:cNvPr>
          <p:cNvSpPr>
            <a:spLocks noGrp="1"/>
          </p:cNvSpPr>
          <p:nvPr>
            <p:ph type="body" sz="quarter" idx="18"/>
          </p:nvPr>
        </p:nvSpPr>
        <p:spPr/>
        <p:txBody>
          <a:bodyPr/>
          <a:lstStyle/>
          <a:p>
            <a:r>
              <a:rPr lang="en-US" noProof="0">
                <a:latin typeface="+mj-lt"/>
              </a:rPr>
              <a:t>3.4f</a:t>
            </a:r>
            <a:endParaRPr lang="en-AU" noProof="0">
              <a:latin typeface="+mj-lt"/>
            </a:endParaRPr>
          </a:p>
        </p:txBody>
      </p:sp>
      <p:sp>
        <p:nvSpPr>
          <p:cNvPr id="5" name="Freeform 4">
            <a:extLst>
              <a:ext uri="{FF2B5EF4-FFF2-40B4-BE49-F238E27FC236}">
                <a16:creationId xmlns:a16="http://schemas.microsoft.com/office/drawing/2014/main" id="{53E14A25-C160-BB8C-F4EF-054EA3D8F9C8}"/>
              </a:ext>
            </a:extLst>
          </p:cNvPr>
          <p:cNvSpPr/>
          <p:nvPr/>
        </p:nvSpPr>
        <p:spPr>
          <a:xfrm>
            <a:off x="2733193" y="1771518"/>
            <a:ext cx="2500166" cy="1612176"/>
          </a:xfrm>
          <a:custGeom>
            <a:avLst/>
            <a:gdLst>
              <a:gd name="connsiteX0" fmla="*/ 0 w 2500166"/>
              <a:gd name="connsiteY0" fmla="*/ 1612176 h 1612176"/>
              <a:gd name="connsiteX1" fmla="*/ 1250081 w 2500166"/>
              <a:gd name="connsiteY1" fmla="*/ 0 h 1612176"/>
              <a:gd name="connsiteX2" fmla="*/ 1250085 w 2500166"/>
              <a:gd name="connsiteY2" fmla="*/ 0 h 1612176"/>
              <a:gd name="connsiteX3" fmla="*/ 2500166 w 2500166"/>
              <a:gd name="connsiteY3" fmla="*/ 1612176 h 1612176"/>
              <a:gd name="connsiteX4" fmla="*/ 0 w 2500166"/>
              <a:gd name="connsiteY4" fmla="*/ 1612176 h 16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66" h="1612176">
                <a:moveTo>
                  <a:pt x="0" y="1612176"/>
                </a:moveTo>
                <a:lnTo>
                  <a:pt x="1250081" y="0"/>
                </a:lnTo>
                <a:lnTo>
                  <a:pt x="1250085" y="0"/>
                </a:lnTo>
                <a:lnTo>
                  <a:pt x="2500166" y="1612176"/>
                </a:lnTo>
                <a:lnTo>
                  <a:pt x="0" y="1612176"/>
                </a:lnTo>
                <a:close/>
              </a:path>
            </a:pathLst>
          </a:custGeom>
          <a:solidFill>
            <a:srgbClr val="E5F7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114000"/>
              </a:lnSpc>
              <a:spcBef>
                <a:spcPct val="0"/>
              </a:spcBef>
              <a:spcAft>
                <a:spcPts val="600"/>
              </a:spcAft>
              <a:buNone/>
            </a:pPr>
            <a:r>
              <a:rPr lang="en-AU" sz="1600">
                <a:solidFill>
                  <a:schemeClr val="accent1"/>
                </a:solidFill>
              </a:rPr>
              <a:t>choreographer’s intent, cultural context, tempo,  dynamics </a:t>
            </a:r>
            <a:endParaRPr lang="en-AU" sz="1600" kern="1200" noProof="0">
              <a:solidFill>
                <a:schemeClr val="accent1"/>
              </a:solidFill>
            </a:endParaRPr>
          </a:p>
          <a:p>
            <a:pPr marL="0" lvl="0" indent="0" algn="ctr" defTabSz="800100">
              <a:lnSpc>
                <a:spcPct val="114000"/>
              </a:lnSpc>
              <a:spcBef>
                <a:spcPct val="0"/>
              </a:spcBef>
              <a:spcAft>
                <a:spcPts val="600"/>
              </a:spcAft>
              <a:buNone/>
            </a:pPr>
            <a:endParaRPr lang="en-AU" sz="1600" kern="1200" noProof="0">
              <a:solidFill>
                <a:schemeClr val="accent1"/>
              </a:solidFill>
            </a:endParaRPr>
          </a:p>
        </p:txBody>
      </p:sp>
      <p:sp>
        <p:nvSpPr>
          <p:cNvPr id="13" name="Freeform 12">
            <a:extLst>
              <a:ext uri="{FF2B5EF4-FFF2-40B4-BE49-F238E27FC236}">
                <a16:creationId xmlns:a16="http://schemas.microsoft.com/office/drawing/2014/main" id="{818A1907-4167-EB26-4205-6B1E3AAEFCAF}"/>
              </a:ext>
            </a:extLst>
          </p:cNvPr>
          <p:cNvSpPr/>
          <p:nvPr/>
        </p:nvSpPr>
        <p:spPr>
          <a:xfrm>
            <a:off x="1483110" y="3376176"/>
            <a:ext cx="5000333" cy="1612176"/>
          </a:xfrm>
          <a:custGeom>
            <a:avLst/>
            <a:gdLst>
              <a:gd name="connsiteX0" fmla="*/ 0 w 5000333"/>
              <a:gd name="connsiteY0" fmla="*/ 1612176 h 1612176"/>
              <a:gd name="connsiteX1" fmla="*/ 1250081 w 5000333"/>
              <a:gd name="connsiteY1" fmla="*/ 0 h 1612176"/>
              <a:gd name="connsiteX2" fmla="*/ 3750252 w 5000333"/>
              <a:gd name="connsiteY2" fmla="*/ 0 h 1612176"/>
              <a:gd name="connsiteX3" fmla="*/ 5000333 w 5000333"/>
              <a:gd name="connsiteY3" fmla="*/ 1612176 h 1612176"/>
              <a:gd name="connsiteX4" fmla="*/ 0 w 5000333"/>
              <a:gd name="connsiteY4" fmla="*/ 1612176 h 16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333" h="1612176">
                <a:moveTo>
                  <a:pt x="0" y="1612176"/>
                </a:moveTo>
                <a:lnTo>
                  <a:pt x="1250081" y="0"/>
                </a:lnTo>
                <a:lnTo>
                  <a:pt x="3750252" y="0"/>
                </a:lnTo>
                <a:lnTo>
                  <a:pt x="5000333" y="1612176"/>
                </a:lnTo>
                <a:lnTo>
                  <a:pt x="0" y="1612176"/>
                </a:lnTo>
                <a:close/>
              </a:path>
            </a:pathLst>
          </a:custGeom>
          <a:solidFill>
            <a:srgbClr val="E5F7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7918" tIns="22860" rIns="897919" bIns="22860" numCol="1" spcCol="1270" anchor="ctr" anchorCtr="0">
            <a:noAutofit/>
          </a:bodyPr>
          <a:lstStyle/>
          <a:p>
            <a:pPr marL="0" lvl="0" indent="0" algn="ctr" defTabSz="800100">
              <a:lnSpc>
                <a:spcPct val="114000"/>
              </a:lnSpc>
              <a:spcBef>
                <a:spcPct val="0"/>
              </a:spcBef>
              <a:spcAft>
                <a:spcPts val="600"/>
              </a:spcAft>
              <a:buNone/>
            </a:pPr>
            <a:r>
              <a:rPr lang="en-AU" sz="1600">
                <a:solidFill>
                  <a:schemeClr val="accent1"/>
                </a:solidFill>
              </a:rPr>
              <a:t>connection, Country, Language, matriarchal, Knowledge </a:t>
            </a:r>
            <a:endParaRPr lang="en-AU" sz="1600" kern="1200" noProof="0">
              <a:solidFill>
                <a:schemeClr val="accent1"/>
              </a:solidFill>
            </a:endParaRPr>
          </a:p>
        </p:txBody>
      </p:sp>
      <p:sp>
        <p:nvSpPr>
          <p:cNvPr id="14" name="Freeform 13">
            <a:extLst>
              <a:ext uri="{FF2B5EF4-FFF2-40B4-BE49-F238E27FC236}">
                <a16:creationId xmlns:a16="http://schemas.microsoft.com/office/drawing/2014/main" id="{C8C9664C-3BB1-3F44-2BF9-475DE9A228BA}"/>
              </a:ext>
            </a:extLst>
          </p:cNvPr>
          <p:cNvSpPr/>
          <p:nvPr/>
        </p:nvSpPr>
        <p:spPr>
          <a:xfrm>
            <a:off x="233027" y="4988353"/>
            <a:ext cx="7500500" cy="1612176"/>
          </a:xfrm>
          <a:custGeom>
            <a:avLst/>
            <a:gdLst>
              <a:gd name="connsiteX0" fmla="*/ 0 w 7500500"/>
              <a:gd name="connsiteY0" fmla="*/ 1612176 h 1612176"/>
              <a:gd name="connsiteX1" fmla="*/ 1250081 w 7500500"/>
              <a:gd name="connsiteY1" fmla="*/ 0 h 1612176"/>
              <a:gd name="connsiteX2" fmla="*/ 6250419 w 7500500"/>
              <a:gd name="connsiteY2" fmla="*/ 0 h 1612176"/>
              <a:gd name="connsiteX3" fmla="*/ 7500500 w 7500500"/>
              <a:gd name="connsiteY3" fmla="*/ 1612176 h 1612176"/>
              <a:gd name="connsiteX4" fmla="*/ 0 w 7500500"/>
              <a:gd name="connsiteY4" fmla="*/ 1612176 h 161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0500" h="1612176">
                <a:moveTo>
                  <a:pt x="0" y="1612176"/>
                </a:moveTo>
                <a:lnTo>
                  <a:pt x="1250081" y="0"/>
                </a:lnTo>
                <a:lnTo>
                  <a:pt x="6250419" y="0"/>
                </a:lnTo>
                <a:lnTo>
                  <a:pt x="7500500" y="1612176"/>
                </a:lnTo>
                <a:lnTo>
                  <a:pt x="0" y="1612176"/>
                </a:lnTo>
                <a:close/>
              </a:path>
            </a:pathLst>
          </a:custGeom>
          <a:solidFill>
            <a:srgbClr val="E5F7F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5447" tIns="22860" rIns="1335448" bIns="22860" numCol="1" spcCol="1270" anchor="ctr" anchorCtr="0">
            <a:noAutofit/>
          </a:bodyPr>
          <a:lstStyle/>
          <a:p>
            <a:pPr marL="0" lvl="0" indent="0" algn="ctr" defTabSz="800100">
              <a:lnSpc>
                <a:spcPct val="114000"/>
              </a:lnSpc>
              <a:spcBef>
                <a:spcPct val="0"/>
              </a:spcBef>
              <a:spcAft>
                <a:spcPts val="600"/>
              </a:spcAft>
              <a:buNone/>
            </a:pPr>
            <a:r>
              <a:rPr lang="en-AU" sz="1600">
                <a:solidFill>
                  <a:schemeClr val="accent1"/>
                </a:solidFill>
              </a:rPr>
              <a:t>rhythm, movement, drumming, slow, focus, singing</a:t>
            </a:r>
            <a:endParaRPr lang="en-AU" sz="1600" kern="1200" noProof="0">
              <a:solidFill>
                <a:schemeClr val="accent1"/>
              </a:solidFill>
            </a:endParaRPr>
          </a:p>
        </p:txBody>
      </p:sp>
      <p:sp>
        <p:nvSpPr>
          <p:cNvPr id="2" name="Slide Number Placeholder 1">
            <a:extLst>
              <a:ext uri="{FF2B5EF4-FFF2-40B4-BE49-F238E27FC236}">
                <a16:creationId xmlns:a16="http://schemas.microsoft.com/office/drawing/2014/main" id="{F2FA0C37-789F-0435-707B-7B2D924BC3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noProof="0" smtClean="0"/>
              <a:t>61</a:t>
            </a:fld>
            <a:endParaRPr lang="en-AU" noProof="0"/>
          </a:p>
        </p:txBody>
      </p:sp>
      <p:sp>
        <p:nvSpPr>
          <p:cNvPr id="9" name="TextBox 8">
            <a:extLst>
              <a:ext uri="{FF2B5EF4-FFF2-40B4-BE49-F238E27FC236}">
                <a16:creationId xmlns:a16="http://schemas.microsoft.com/office/drawing/2014/main" id="{F5C6BFCC-8A1A-52D4-D679-E54B5AB3EC8A}"/>
              </a:ext>
            </a:extLst>
          </p:cNvPr>
          <p:cNvSpPr txBox="1"/>
          <p:nvPr/>
        </p:nvSpPr>
        <p:spPr>
          <a:xfrm>
            <a:off x="7733527" y="2024792"/>
            <a:ext cx="4110473" cy="1105628"/>
          </a:xfrm>
          <a:prstGeom prst="roundRect">
            <a:avLst>
              <a:gd name="adj" fmla="val 10470"/>
            </a:avLst>
          </a:prstGeom>
          <a:solidFill>
            <a:schemeClr val="accent1"/>
          </a:solidFill>
        </p:spPr>
        <p:txBody>
          <a:bodyPr wrap="square" lIns="91440" tIns="91440" rIns="91440" bIns="91440" rtlCol="0" anchor="ctr" anchorCtr="0">
            <a:noAutofit/>
          </a:bodyPr>
          <a:lstStyle/>
          <a:p>
            <a:pPr>
              <a:lnSpc>
                <a:spcPct val="114000"/>
              </a:lnSpc>
              <a:spcAft>
                <a:spcPts val="600"/>
              </a:spcAft>
            </a:pPr>
            <a:r>
              <a:rPr lang="en-AU" sz="1600" b="1" i="0" noProof="0">
                <a:solidFill>
                  <a:schemeClr val="bg1"/>
                </a:solidFill>
                <a:effectLst/>
              </a:rPr>
              <a:t>Tier 3</a:t>
            </a:r>
          </a:p>
          <a:p>
            <a:pPr>
              <a:lnSpc>
                <a:spcPct val="114000"/>
              </a:lnSpc>
              <a:spcAft>
                <a:spcPts val="600"/>
              </a:spcAft>
            </a:pPr>
            <a:r>
              <a:rPr lang="en-AU" sz="1600" i="0" noProof="0">
                <a:solidFill>
                  <a:schemeClr val="bg1"/>
                </a:solidFill>
                <a:effectLst/>
              </a:rPr>
              <a:t>New terms or academic language that is specifically associated with dance.</a:t>
            </a:r>
            <a:endParaRPr lang="en-AU" sz="1600" noProof="0">
              <a:solidFill>
                <a:schemeClr val="bg1"/>
              </a:solidFill>
              <a:effectLst/>
            </a:endParaRPr>
          </a:p>
        </p:txBody>
      </p:sp>
      <p:sp>
        <p:nvSpPr>
          <p:cNvPr id="10" name="TextBox 9">
            <a:extLst>
              <a:ext uri="{FF2B5EF4-FFF2-40B4-BE49-F238E27FC236}">
                <a16:creationId xmlns:a16="http://schemas.microsoft.com/office/drawing/2014/main" id="{923C1368-606C-A7C8-6C59-2DB4EB970C9D}"/>
              </a:ext>
            </a:extLst>
          </p:cNvPr>
          <p:cNvSpPr txBox="1"/>
          <p:nvPr/>
        </p:nvSpPr>
        <p:spPr>
          <a:xfrm>
            <a:off x="7733527" y="3275129"/>
            <a:ext cx="4110473" cy="1797753"/>
          </a:xfrm>
          <a:prstGeom prst="roundRect">
            <a:avLst>
              <a:gd name="adj" fmla="val 8093"/>
            </a:avLst>
          </a:prstGeom>
          <a:solidFill>
            <a:schemeClr val="accent1"/>
          </a:solidFill>
        </p:spPr>
        <p:txBody>
          <a:bodyPr wrap="square" lIns="91440" tIns="91440" rIns="91440" bIns="91440" rtlCol="0" anchor="ctr" anchorCtr="0">
            <a:noAutofit/>
          </a:bodyPr>
          <a:lstStyle/>
          <a:p>
            <a:pPr>
              <a:lnSpc>
                <a:spcPct val="114000"/>
              </a:lnSpc>
              <a:spcAft>
                <a:spcPts val="600"/>
              </a:spcAft>
            </a:pPr>
            <a:r>
              <a:rPr lang="en-AU" sz="1600" b="1" noProof="0">
                <a:solidFill>
                  <a:schemeClr val="bg1"/>
                </a:solidFill>
                <a:effectLst/>
              </a:rPr>
              <a:t>Tier 2</a:t>
            </a:r>
          </a:p>
          <a:p>
            <a:pPr>
              <a:lnSpc>
                <a:spcPct val="114000"/>
              </a:lnSpc>
              <a:spcAft>
                <a:spcPts val="600"/>
              </a:spcAft>
            </a:pPr>
            <a:r>
              <a:rPr lang="en-AU" sz="1600" i="0" noProof="0">
                <a:solidFill>
                  <a:schemeClr val="bg1"/>
                </a:solidFill>
                <a:effectLst/>
              </a:rPr>
              <a:t>High-utility academic language that we </a:t>
            </a:r>
            <a:r>
              <a:rPr lang="en-AU" sz="1600" noProof="0">
                <a:solidFill>
                  <a:schemeClr val="bg1"/>
                </a:solidFill>
              </a:rPr>
              <a:t>u</a:t>
            </a:r>
            <a:r>
              <a:rPr lang="en-AU" sz="1600" i="0" noProof="0">
                <a:solidFill>
                  <a:schemeClr val="bg1"/>
                </a:solidFill>
                <a:effectLst/>
              </a:rPr>
              <a:t>se to form our body of knowledge. These words are </a:t>
            </a:r>
            <a:r>
              <a:rPr lang="en-AU" sz="1600" noProof="0">
                <a:solidFill>
                  <a:schemeClr val="bg1"/>
                </a:solidFill>
              </a:rPr>
              <a:t>used </a:t>
            </a:r>
            <a:r>
              <a:rPr lang="en-AU" sz="1600" i="0" noProof="0">
                <a:solidFill>
                  <a:schemeClr val="bg1"/>
                </a:solidFill>
                <a:effectLst/>
              </a:rPr>
              <a:t>across subject areas. </a:t>
            </a:r>
            <a:endParaRPr lang="en-AU" sz="1600" noProof="0">
              <a:solidFill>
                <a:schemeClr val="bg1"/>
              </a:solidFill>
              <a:effectLst/>
            </a:endParaRPr>
          </a:p>
        </p:txBody>
      </p:sp>
      <p:sp>
        <p:nvSpPr>
          <p:cNvPr id="11" name="TextBox 10">
            <a:extLst>
              <a:ext uri="{FF2B5EF4-FFF2-40B4-BE49-F238E27FC236}">
                <a16:creationId xmlns:a16="http://schemas.microsoft.com/office/drawing/2014/main" id="{C9D3104B-1A79-9DC0-C7E2-283652483758}"/>
              </a:ext>
            </a:extLst>
          </p:cNvPr>
          <p:cNvSpPr txBox="1"/>
          <p:nvPr/>
        </p:nvSpPr>
        <p:spPr>
          <a:xfrm>
            <a:off x="7733527" y="5283149"/>
            <a:ext cx="4110473" cy="1022585"/>
          </a:xfrm>
          <a:prstGeom prst="roundRect">
            <a:avLst/>
          </a:prstGeom>
          <a:solidFill>
            <a:schemeClr val="accent1"/>
          </a:solidFill>
        </p:spPr>
        <p:txBody>
          <a:bodyPr wrap="square" lIns="91440" tIns="91440" rIns="91440" bIns="91440" rtlCol="0" anchor="ctr" anchorCtr="0">
            <a:noAutofit/>
          </a:bodyPr>
          <a:lstStyle/>
          <a:p>
            <a:pPr algn="l">
              <a:lnSpc>
                <a:spcPct val="114000"/>
              </a:lnSpc>
              <a:spcAft>
                <a:spcPts val="600"/>
              </a:spcAft>
            </a:pPr>
            <a:r>
              <a:rPr lang="en-AU" sz="1600" b="1" i="0" noProof="0">
                <a:solidFill>
                  <a:schemeClr val="bg1"/>
                </a:solidFill>
                <a:effectLst/>
              </a:rPr>
              <a:t>Tier 1</a:t>
            </a:r>
          </a:p>
          <a:p>
            <a:pPr algn="l">
              <a:lnSpc>
                <a:spcPct val="114000"/>
              </a:lnSpc>
              <a:spcAft>
                <a:spcPts val="600"/>
              </a:spcAft>
            </a:pPr>
            <a:r>
              <a:rPr lang="en-AU" sz="1600" i="0" noProof="0">
                <a:solidFill>
                  <a:schemeClr val="bg1"/>
                </a:solidFill>
                <a:effectLst/>
              </a:rPr>
              <a:t>Everyday language. </a:t>
            </a:r>
            <a:endParaRPr lang="en-AU" sz="1600" noProof="0">
              <a:solidFill>
                <a:schemeClr val="bg1"/>
              </a:solidFill>
            </a:endParaRPr>
          </a:p>
        </p:txBody>
      </p:sp>
    </p:spTree>
    <p:extLst>
      <p:ext uri="{BB962C8B-B14F-4D97-AF65-F5344CB8AC3E}">
        <p14:creationId xmlns:p14="http://schemas.microsoft.com/office/powerpoint/2010/main" val="45019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0761B8-2700-6670-0F22-E1BED01DA819}"/>
              </a:ext>
            </a:extLst>
          </p:cNvPr>
          <p:cNvSpPr>
            <a:spLocks noGrp="1"/>
          </p:cNvSpPr>
          <p:nvPr>
            <p:ph type="title"/>
          </p:nvPr>
        </p:nvSpPr>
        <p:spPr/>
        <p:txBody>
          <a:bodyPr/>
          <a:lstStyle/>
          <a:p>
            <a:r>
              <a:rPr lang="en-AU">
                <a:latin typeface="+mj-lt"/>
              </a:rPr>
              <a:t>Welcome from the Storyteller</a:t>
            </a:r>
          </a:p>
        </p:txBody>
      </p:sp>
      <p:sp>
        <p:nvSpPr>
          <p:cNvPr id="4" name="Text Placeholder 3">
            <a:extLst>
              <a:ext uri="{FF2B5EF4-FFF2-40B4-BE49-F238E27FC236}">
                <a16:creationId xmlns:a16="http://schemas.microsoft.com/office/drawing/2014/main" id="{3E84BDE6-800D-1D24-2100-7E621550C231}"/>
              </a:ext>
            </a:extLst>
          </p:cNvPr>
          <p:cNvSpPr>
            <a:spLocks noGrp="1"/>
          </p:cNvSpPr>
          <p:nvPr>
            <p:ph type="body" sz="quarter" idx="18"/>
          </p:nvPr>
        </p:nvSpPr>
        <p:spPr/>
        <p:txBody>
          <a:bodyPr/>
          <a:lstStyle/>
          <a:p>
            <a:r>
              <a:rPr lang="en-AU">
                <a:latin typeface="+mj-lt"/>
              </a:rPr>
              <a:t>3.5</a:t>
            </a:r>
          </a:p>
        </p:txBody>
      </p:sp>
      <p:sp>
        <p:nvSpPr>
          <p:cNvPr id="6" name="TextBox 5">
            <a:extLst>
              <a:ext uri="{FF2B5EF4-FFF2-40B4-BE49-F238E27FC236}">
                <a16:creationId xmlns:a16="http://schemas.microsoft.com/office/drawing/2014/main" id="{4B142092-86AC-3855-7463-6446643393BB}"/>
              </a:ext>
              <a:ext uri="{C183D7F6-B498-43B3-948B-1728B52AA6E4}">
                <adec:decorative xmlns:adec="http://schemas.microsoft.com/office/drawing/2017/decorative" val="0"/>
              </a:ext>
            </a:extLst>
          </p:cNvPr>
          <p:cNvSpPr txBox="1"/>
          <p:nvPr/>
        </p:nvSpPr>
        <p:spPr>
          <a:xfrm>
            <a:off x="371995" y="1605372"/>
            <a:ext cx="7749243" cy="4270108"/>
          </a:xfrm>
          <a:prstGeom prst="roundRect">
            <a:avLst>
              <a:gd name="adj" fmla="val 3517"/>
            </a:avLst>
          </a:prstGeom>
          <a:solidFill>
            <a:srgbClr val="FFF4CF"/>
          </a:solidFill>
          <a:ln w="38100">
            <a:solidFill>
              <a:srgbClr val="FBCD25"/>
            </a:solidFill>
          </a:ln>
        </p:spPr>
        <p:txBody>
          <a:bodyPr wrap="square" lIns="108000" tIns="108000" rIns="108000" bIns="108000" rtlCol="0" anchor="ctr">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Read and discuss the dialogue from the Storyteller:</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'The next section is called Treaty.</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You know, that document, agreement that every other Commonwealth country has with its First Nations People. But you know, not us.</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So you’ll see that Treaty here.</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Because if the heartbeat of Country is still beating then so is ours.</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22272B"/>
                </a:solidFill>
                <a:effectLst/>
                <a:uLnTx/>
                <a:uFillTx/>
                <a:ea typeface="+mn-ea"/>
                <a:cs typeface="Arial" panose="020B0604020202020204" pitchFamily="34" charset="0"/>
              </a:rPr>
              <a:t>This country will keep calling and rumbling for us to do what needs to be done.'</a:t>
            </a:r>
          </a:p>
        </p:txBody>
      </p:sp>
      <p:pic>
        <p:nvPicPr>
          <p:cNvPr id="8" name="Picture 7">
            <a:extLst>
              <a:ext uri="{FF2B5EF4-FFF2-40B4-BE49-F238E27FC236}">
                <a16:creationId xmlns:a16="http://schemas.microsoft.com/office/drawing/2014/main" id="{83A82BE4-E00F-09FD-62AB-6A257C9F105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7911" y="1394211"/>
            <a:ext cx="3416086" cy="4270108"/>
          </a:xfrm>
          <a:prstGeom prst="rect">
            <a:avLst/>
          </a:prstGeom>
        </p:spPr>
      </p:pic>
      <p:sp>
        <p:nvSpPr>
          <p:cNvPr id="9" name="TextBox 8">
            <a:extLst>
              <a:ext uri="{FF2B5EF4-FFF2-40B4-BE49-F238E27FC236}">
                <a16:creationId xmlns:a16="http://schemas.microsoft.com/office/drawing/2014/main" id="{F3DCF1AF-D2D4-12C2-91A1-A42A1D9666E9}"/>
              </a:ext>
              <a:ext uri="{C183D7F6-B498-43B3-948B-1728B52AA6E4}">
                <adec:decorative xmlns:adec="http://schemas.microsoft.com/office/drawing/2017/decorative" val="1"/>
              </a:ext>
            </a:extLst>
          </p:cNvPr>
          <p:cNvSpPr txBox="1"/>
          <p:nvPr/>
        </p:nvSpPr>
        <p:spPr>
          <a:xfrm>
            <a:off x="8427912" y="5765555"/>
            <a:ext cx="3416086" cy="321087"/>
          </a:xfrm>
          <a:prstGeom prst="rect">
            <a:avLst/>
          </a:prstGeom>
          <a:noFill/>
        </p:spPr>
        <p:txBody>
          <a:bodyPr wrap="square" lIns="0" tIns="0" rIns="0" bIns="0" rtlCol="0">
            <a:noAutofit/>
          </a:bodyPr>
          <a:lstStyle/>
          <a:p>
            <a:pPr algn="r">
              <a:lnSpc>
                <a:spcPct val="150000"/>
              </a:lnSpc>
            </a:pPr>
            <a:r>
              <a:rPr lang="en-AU" sz="1000"/>
              <a:t>Photo of Benjin Maza as the Story-teller by Edify Media (2024)</a:t>
            </a:r>
          </a:p>
        </p:txBody>
      </p:sp>
      <p:sp>
        <p:nvSpPr>
          <p:cNvPr id="2" name="Slide Number Placeholder 1">
            <a:extLst>
              <a:ext uri="{FF2B5EF4-FFF2-40B4-BE49-F238E27FC236}">
                <a16:creationId xmlns:a16="http://schemas.microsoft.com/office/drawing/2014/main" id="{1193480C-8C00-D9F5-EB68-C9CA291B64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62</a:t>
            </a:fld>
            <a:endParaRPr lang="en-AU"/>
          </a:p>
        </p:txBody>
      </p:sp>
    </p:spTree>
    <p:extLst>
      <p:ext uri="{BB962C8B-B14F-4D97-AF65-F5344CB8AC3E}">
        <p14:creationId xmlns:p14="http://schemas.microsoft.com/office/powerpoint/2010/main" val="357625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857FF-15C5-F333-7982-7B433006852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FCBAB55-2015-1812-A6F9-8D57B13A5E05}"/>
              </a:ext>
            </a:extLst>
          </p:cNvPr>
          <p:cNvSpPr>
            <a:spLocks noGrp="1"/>
          </p:cNvSpPr>
          <p:nvPr>
            <p:ph type="ctrTitle"/>
          </p:nvPr>
        </p:nvSpPr>
        <p:spPr/>
        <p:txBody>
          <a:bodyPr/>
          <a:lstStyle/>
          <a:p>
            <a:r>
              <a:rPr lang="en-AU">
                <a:latin typeface="+mj-lt"/>
              </a:rPr>
              <a:t>Chapter 2 – </a:t>
            </a:r>
            <a:r>
              <a:rPr lang="en-AU" dirty="0">
                <a:latin typeface="+mj-lt"/>
              </a:rPr>
              <a:t>‘</a:t>
            </a:r>
            <a:r>
              <a:rPr lang="en-AU">
                <a:latin typeface="+mj-lt"/>
              </a:rPr>
              <a:t>Treaty</a:t>
            </a:r>
            <a:r>
              <a:rPr lang="en-AU" dirty="0">
                <a:latin typeface="+mj-lt"/>
              </a:rPr>
              <a:t>’</a:t>
            </a:r>
            <a:r>
              <a:rPr lang="en-AU">
                <a:latin typeface="+mj-lt"/>
              </a:rPr>
              <a:t> </a:t>
            </a:r>
          </a:p>
        </p:txBody>
      </p:sp>
      <p:pic>
        <p:nvPicPr>
          <p:cNvPr id="9" name="Picture Placeholder 8">
            <a:extLst>
              <a:ext uri="{FF2B5EF4-FFF2-40B4-BE49-F238E27FC236}">
                <a16:creationId xmlns:a16="http://schemas.microsoft.com/office/drawing/2014/main" id="{C3C60825-59C0-EA3A-26C4-209A494102F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EC58EA9C-6818-FDF0-E69B-0E98914DF691}"/>
              </a:ext>
              <a:ext uri="{C183D7F6-B498-43B3-948B-1728B52AA6E4}">
                <adec:decorative xmlns:adec="http://schemas.microsoft.com/office/drawing/2017/decorative" val="1"/>
              </a:ext>
            </a:extLst>
          </p:cNvPr>
          <p:cNvSpPr txBox="1"/>
          <p:nvPr/>
        </p:nvSpPr>
        <p:spPr>
          <a:xfrm>
            <a:off x="9660000" y="6583429"/>
            <a:ext cx="2373252" cy="223365"/>
          </a:xfrm>
          <a:prstGeom prst="rect">
            <a:avLst/>
          </a:prstGeom>
          <a:noFill/>
        </p:spPr>
        <p:txBody>
          <a:bodyPr wrap="square" lIns="0" tIns="0" rIns="0" bIns="0" rtlCol="0">
            <a:noAutofit/>
          </a:bodyPr>
          <a:lstStyle/>
          <a:p>
            <a:pPr algn="r"/>
            <a:r>
              <a:rPr lang="en-AU" sz="1000">
                <a:solidFill>
                  <a:schemeClr val="bg1"/>
                </a:solidFill>
              </a:rPr>
              <a:t>Photo by Edify Media (2024)</a:t>
            </a:r>
          </a:p>
        </p:txBody>
      </p:sp>
    </p:spTree>
    <p:extLst>
      <p:ext uri="{BB962C8B-B14F-4D97-AF65-F5344CB8AC3E}">
        <p14:creationId xmlns:p14="http://schemas.microsoft.com/office/powerpoint/2010/main" val="294822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9102A-5EBF-0486-6155-E8193D45528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AEE55F-1514-A204-99FD-0B5282C62375}"/>
              </a:ext>
            </a:extLst>
          </p:cNvPr>
          <p:cNvSpPr>
            <a:spLocks noGrp="1"/>
          </p:cNvSpPr>
          <p:nvPr>
            <p:ph type="title"/>
          </p:nvPr>
        </p:nvSpPr>
        <p:spPr/>
        <p:txBody>
          <a:bodyPr/>
          <a:lstStyle/>
          <a:p>
            <a:r>
              <a:rPr lang="en-AU">
                <a:latin typeface="+mj-lt"/>
              </a:rPr>
              <a:t>Learning intentions and success criteria (4)</a:t>
            </a:r>
          </a:p>
        </p:txBody>
      </p:sp>
      <p:sp>
        <p:nvSpPr>
          <p:cNvPr id="3" name="TextBox 2">
            <a:extLst>
              <a:ext uri="{FF2B5EF4-FFF2-40B4-BE49-F238E27FC236}">
                <a16:creationId xmlns:a16="http://schemas.microsoft.com/office/drawing/2014/main" id="{F91DA75E-22A1-6145-1941-1D16CE6FABB9}"/>
              </a:ext>
            </a:extLst>
          </p:cNvPr>
          <p:cNvSpPr txBox="1"/>
          <p:nvPr/>
        </p:nvSpPr>
        <p:spPr>
          <a:xfrm>
            <a:off x="370416" y="1894417"/>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We are learning to</a:t>
            </a:r>
          </a:p>
          <a:p>
            <a:pPr marL="342900" indent="-342900">
              <a:lnSpc>
                <a:spcPct val="150000"/>
              </a:lnSpc>
              <a:spcAft>
                <a:spcPts val="600"/>
              </a:spcAft>
              <a:buFont typeface="Arial" panose="020B0604020202020204" pitchFamily="34" charset="0"/>
              <a:buChar char="•"/>
            </a:pPr>
            <a:r>
              <a:rPr lang="en-AU" sz="2000">
                <a:ea typeface="+mn-lt"/>
                <a:cs typeface="Arial" panose="020B0604020202020204" pitchFamily="34" charset="0"/>
              </a:rPr>
              <a:t>know and analyse key ideas and themes presented within chapter 2 –</a:t>
            </a:r>
            <a:r>
              <a:rPr lang="en-AU" sz="2000" dirty="0">
                <a:ea typeface="+mn-lt"/>
                <a:cs typeface="Arial" panose="020B0604020202020204" pitchFamily="34" charset="0"/>
              </a:rPr>
              <a:t> ‘</a:t>
            </a:r>
            <a:r>
              <a:rPr lang="en-AU" sz="2000">
                <a:ea typeface="+mn-lt"/>
                <a:cs typeface="Arial" panose="020B0604020202020204" pitchFamily="34" charset="0"/>
              </a:rPr>
              <a:t>Treaty</a:t>
            </a:r>
            <a:r>
              <a:rPr lang="en-AU" sz="2000" dirty="0">
                <a:ea typeface="+mn-lt"/>
                <a:cs typeface="Arial" panose="020B0604020202020204" pitchFamily="34" charset="0"/>
              </a:rPr>
              <a:t>’</a:t>
            </a:r>
            <a:r>
              <a:rPr lang="en-AU" sz="2000">
                <a:ea typeface="+mn-lt"/>
                <a:cs typeface="Arial" panose="020B0604020202020204" pitchFamily="34" charset="0"/>
              </a:rPr>
              <a:t> of the dance work </a:t>
            </a:r>
            <a:r>
              <a:rPr lang="en-AU" sz="2000" i="1" dirty="0">
                <a:ea typeface="+mn-lt"/>
                <a:cs typeface="Arial" panose="020B0604020202020204" pitchFamily="34" charset="0"/>
              </a:rPr>
              <a:t>SILENCE</a:t>
            </a:r>
            <a:r>
              <a:rPr lang="en-AU" sz="2000">
                <a:ea typeface="+mn-lt"/>
                <a:cs typeface="Arial" panose="020B0604020202020204" pitchFamily="34" charset="0"/>
              </a:rPr>
              <a:t> </a:t>
            </a:r>
          </a:p>
          <a:p>
            <a:pPr marL="342900" indent="-342900">
              <a:lnSpc>
                <a:spcPct val="150000"/>
              </a:lnSpc>
              <a:spcAft>
                <a:spcPts val="600"/>
              </a:spcAft>
              <a:buFont typeface="Arial" panose="020B0604020202020204" pitchFamily="34" charset="0"/>
              <a:buChar char="•"/>
            </a:pPr>
            <a:r>
              <a:rPr lang="en-AU" sz="2000">
                <a:ea typeface="+mn-lt"/>
                <a:cs typeface="Arial" panose="020B0604020202020204" pitchFamily="34" charset="0"/>
              </a:rPr>
              <a:t>to use descriptive writing tools to develop clear dance examples</a:t>
            </a:r>
          </a:p>
          <a:p>
            <a:pPr marL="342900" indent="-342900">
              <a:lnSpc>
                <a:spcPct val="150000"/>
              </a:lnSpc>
              <a:spcAft>
                <a:spcPts val="600"/>
              </a:spcAft>
              <a:buFont typeface="Arial" panose="020B0604020202020204" pitchFamily="34" charset="0"/>
              <a:buChar char="•"/>
            </a:pPr>
            <a:r>
              <a:rPr lang="en-AU" sz="2000">
                <a:ea typeface="+mn-lt"/>
                <a:cs typeface="Arial" panose="020B0604020202020204" pitchFamily="34" charset="0"/>
              </a:rPr>
              <a:t>use a </a:t>
            </a:r>
            <a:r>
              <a:rPr lang="en-AU" sz="2000" dirty="0">
                <a:ea typeface="+mn-lt"/>
                <a:cs typeface="Arial" panose="020B0604020202020204" pitchFamily="34" charset="0"/>
              </a:rPr>
              <a:t>PEEL </a:t>
            </a:r>
            <a:r>
              <a:rPr lang="en-AU" sz="2000">
                <a:ea typeface="+mn-lt"/>
                <a:cs typeface="Arial" panose="020B0604020202020204" pitchFamily="34" charset="0"/>
              </a:rPr>
              <a:t>writing scaffold to write a paragraph.</a:t>
            </a:r>
          </a:p>
          <a:p>
            <a:pPr>
              <a:lnSpc>
                <a:spcPct val="150000"/>
              </a:lnSpc>
              <a:spcAft>
                <a:spcPts val="600"/>
              </a:spcAft>
            </a:pPr>
            <a:r>
              <a:rPr lang="en-AU" sz="2000" b="1">
                <a:solidFill>
                  <a:schemeClr val="accent1"/>
                </a:solidFill>
                <a:latin typeface="+mj-lt"/>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create detailed notes that capture and interpret the main ideas and themes in chapter 2 – </a:t>
            </a:r>
            <a:r>
              <a:rPr lang="en-AU" sz="2000" dirty="0">
                <a:cs typeface="Arial" panose="020B0604020202020204" pitchFamily="34" charset="0"/>
              </a:rPr>
              <a:t>‘</a:t>
            </a:r>
            <a:r>
              <a:rPr lang="en-AU" sz="2000">
                <a:cs typeface="Arial" panose="020B0604020202020204" pitchFamily="34" charset="0"/>
              </a:rPr>
              <a:t>Treaty</a:t>
            </a:r>
            <a:r>
              <a:rPr lang="en-AU" sz="2000" dirty="0">
                <a:cs typeface="Arial" panose="020B0604020202020204" pitchFamily="34" charset="0"/>
              </a:rPr>
              <a:t>’</a:t>
            </a:r>
            <a:r>
              <a:rPr lang="en-AU" sz="2000">
                <a:cs typeface="Arial" panose="020B0604020202020204" pitchFamily="34" charset="0"/>
              </a:rPr>
              <a:t> </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correctly use descriptive writing tools to enhance the clarity and quality of dance examples</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write a paragraph about dance using the </a:t>
            </a:r>
            <a:r>
              <a:rPr lang="en-AU" sz="2000" dirty="0">
                <a:cs typeface="Arial" panose="020B0604020202020204" pitchFamily="34" charset="0"/>
              </a:rPr>
              <a:t>PEEL</a:t>
            </a:r>
            <a:r>
              <a:rPr lang="en-AU" sz="2000">
                <a:cs typeface="Arial" panose="020B0604020202020204" pitchFamily="34" charset="0"/>
              </a:rPr>
              <a:t> scaffold.</a:t>
            </a:r>
          </a:p>
        </p:txBody>
      </p:sp>
      <p:sp>
        <p:nvSpPr>
          <p:cNvPr id="2" name="Slide Number Placeholder 1">
            <a:extLst>
              <a:ext uri="{FF2B5EF4-FFF2-40B4-BE49-F238E27FC236}">
                <a16:creationId xmlns:a16="http://schemas.microsoft.com/office/drawing/2014/main" id="{618D1CD4-06DC-88AE-80FD-0965C3AF32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4013877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E1640-6A36-3680-781E-2B2A454DDD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BD7B86-4F98-90BA-DE37-03FCE462C7F5}"/>
              </a:ext>
            </a:extLst>
          </p:cNvPr>
          <p:cNvSpPr>
            <a:spLocks noGrp="1"/>
          </p:cNvSpPr>
          <p:nvPr>
            <p:ph type="title"/>
          </p:nvPr>
        </p:nvSpPr>
        <p:spPr>
          <a:xfrm>
            <a:off x="360000" y="386696"/>
            <a:ext cx="11484000" cy="545601"/>
          </a:xfrm>
        </p:spPr>
        <p:txBody>
          <a:bodyPr/>
          <a:lstStyle/>
          <a:p>
            <a:r>
              <a:rPr lang="en-AU">
                <a:latin typeface="+mj-lt"/>
              </a:rPr>
              <a:t>Interview Thomas introducing </a:t>
            </a:r>
            <a:r>
              <a:rPr lang="en-AU" dirty="0">
                <a:latin typeface="+mj-lt"/>
              </a:rPr>
              <a:t>‘</a:t>
            </a:r>
            <a:r>
              <a:rPr lang="en-AU">
                <a:latin typeface="+mj-lt"/>
              </a:rPr>
              <a:t>Treaty</a:t>
            </a:r>
            <a:r>
              <a:rPr lang="en-AU" dirty="0">
                <a:latin typeface="+mj-lt"/>
              </a:rPr>
              <a:t>’</a:t>
            </a:r>
            <a:endParaRPr lang="en-AU">
              <a:latin typeface="+mj-lt"/>
            </a:endParaRPr>
          </a:p>
        </p:txBody>
      </p:sp>
      <p:sp>
        <p:nvSpPr>
          <p:cNvPr id="4" name="Text Placeholder 3">
            <a:extLst>
              <a:ext uri="{FF2B5EF4-FFF2-40B4-BE49-F238E27FC236}">
                <a16:creationId xmlns:a16="http://schemas.microsoft.com/office/drawing/2014/main" id="{7DBC324A-9CDF-B405-FEB9-FC61684A9270}"/>
              </a:ext>
            </a:extLst>
          </p:cNvPr>
          <p:cNvSpPr>
            <a:spLocks noGrp="1"/>
          </p:cNvSpPr>
          <p:nvPr>
            <p:ph type="body" sz="quarter" idx="18"/>
          </p:nvPr>
        </p:nvSpPr>
        <p:spPr/>
        <p:txBody>
          <a:bodyPr/>
          <a:lstStyle/>
          <a:p>
            <a:r>
              <a:rPr lang="en-AU">
                <a:latin typeface="+mj-lt"/>
              </a:rPr>
              <a:t>4.1</a:t>
            </a:r>
          </a:p>
        </p:txBody>
      </p:sp>
      <p:pic>
        <p:nvPicPr>
          <p:cNvPr id="11" name="Picture 10">
            <a:extLst>
              <a:ext uri="{FF2B5EF4-FFF2-40B4-BE49-F238E27FC236}">
                <a16:creationId xmlns:a16="http://schemas.microsoft.com/office/drawing/2014/main" id="{B1163B3C-362A-F5BF-C6E7-E2C7E6C21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028" y="1371814"/>
            <a:ext cx="6992986" cy="3957891"/>
          </a:xfrm>
          <a:prstGeom prst="rect">
            <a:avLst/>
          </a:prstGeom>
        </p:spPr>
      </p:pic>
      <p:pic>
        <p:nvPicPr>
          <p:cNvPr id="12" name="Picture 2" descr="Play button icon">
            <a:hlinkClick r:id="rId4"/>
            <a:extLst>
              <a:ext uri="{FF2B5EF4-FFF2-40B4-BE49-F238E27FC236}">
                <a16:creationId xmlns:a16="http://schemas.microsoft.com/office/drawing/2014/main" id="{E571D2AE-36A1-C62E-CF80-517CC5B00660}"/>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219594" y="4279485"/>
            <a:ext cx="1584518" cy="915500"/>
          </a:xfrm>
          <a:prstGeom prst="rect">
            <a:avLst/>
          </a:prstGeom>
          <a:noFill/>
        </p:spPr>
      </p:pic>
      <p:sp>
        <p:nvSpPr>
          <p:cNvPr id="6" name="Rectangle: Rounded Corners 5">
            <a:hlinkClick r:id="rId7"/>
            <a:extLst>
              <a:ext uri="{FF2B5EF4-FFF2-40B4-BE49-F238E27FC236}">
                <a16:creationId xmlns:a16="http://schemas.microsoft.com/office/drawing/2014/main" id="{B2C06E0D-29EF-8121-8EC2-93AE889BF099}"/>
              </a:ext>
            </a:extLst>
          </p:cNvPr>
          <p:cNvSpPr/>
          <p:nvPr/>
        </p:nvSpPr>
        <p:spPr>
          <a:xfrm>
            <a:off x="368028" y="5392175"/>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
        <p:nvSpPr>
          <p:cNvPr id="9" name="Rectangle: Rounded Corners 8">
            <a:extLst>
              <a:ext uri="{FF2B5EF4-FFF2-40B4-BE49-F238E27FC236}">
                <a16:creationId xmlns:a16="http://schemas.microsoft.com/office/drawing/2014/main" id="{A5B43FC2-384B-BCA6-B936-BF746E26EF14}"/>
              </a:ext>
              <a:ext uri="{C183D7F6-B498-43B3-948B-1728B52AA6E4}">
                <adec:decorative xmlns:adec="http://schemas.microsoft.com/office/drawing/2017/decorative" val="0"/>
              </a:ext>
            </a:extLst>
          </p:cNvPr>
          <p:cNvSpPr/>
          <p:nvPr/>
        </p:nvSpPr>
        <p:spPr>
          <a:xfrm>
            <a:off x="368028" y="5843033"/>
            <a:ext cx="6992986" cy="588971"/>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Engage with the video (5:41) and create a word bank for </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a:t>
            </a: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Treaty</a:t>
            </a:r>
            <a:r>
              <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rPr>
              <a:t>’.</a:t>
            </a:r>
            <a:endParaRPr kumimoji="0" lang="en-AU" sz="1800" b="0" i="0" u="none" strike="noStrike" kern="1200" cap="none" spc="0" normalizeH="0" baseline="0" noProof="0">
              <a:ln>
                <a:noFill/>
              </a:ln>
              <a:solidFill>
                <a:srgbClr val="22272B"/>
              </a:solidFill>
              <a:effectLst/>
              <a:uLnTx/>
              <a:uFillTx/>
              <a:latin typeface="Arial" panose="020B0604020202020204"/>
              <a:ea typeface="+mn-ea"/>
              <a:cs typeface="+mn-cs"/>
            </a:endParaRPr>
          </a:p>
        </p:txBody>
      </p:sp>
      <p:sp>
        <p:nvSpPr>
          <p:cNvPr id="5" name="Freeform: Shape 4">
            <a:extLst>
              <a:ext uri="{FF2B5EF4-FFF2-40B4-BE49-F238E27FC236}">
                <a16:creationId xmlns:a16="http://schemas.microsoft.com/office/drawing/2014/main" id="{5130E791-89CA-CC06-F048-8F9F271DC85A}"/>
              </a:ext>
            </a:extLst>
          </p:cNvPr>
          <p:cNvSpPr/>
          <p:nvPr/>
        </p:nvSpPr>
        <p:spPr>
          <a:xfrm>
            <a:off x="8067474" y="1342758"/>
            <a:ext cx="3203292"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solidFill>
                  <a:schemeClr val="tx1"/>
                </a:solidFill>
              </a:rPr>
              <a:t>‘</a:t>
            </a:r>
            <a:r>
              <a:rPr lang="en-US" sz="1800" b="1">
                <a:solidFill>
                  <a:schemeClr val="tx1"/>
                </a:solidFill>
              </a:rPr>
              <a:t>Treaty</a:t>
            </a:r>
            <a:r>
              <a:rPr lang="en-US" sz="1800" b="1" dirty="0">
                <a:solidFill>
                  <a:schemeClr val="tx1"/>
                </a:solidFill>
              </a:rPr>
              <a:t>’</a:t>
            </a:r>
            <a:endParaRPr lang="en-AU" sz="1800" b="1">
              <a:solidFill>
                <a:schemeClr val="tx1"/>
              </a:solidFill>
            </a:endParaRPr>
          </a:p>
        </p:txBody>
      </p:sp>
      <p:sp>
        <p:nvSpPr>
          <p:cNvPr id="7" name="Freeform: Shape 6">
            <a:extLst>
              <a:ext uri="{FF2B5EF4-FFF2-40B4-BE49-F238E27FC236}">
                <a16:creationId xmlns:a16="http://schemas.microsoft.com/office/drawing/2014/main" id="{B1D50495-CBD3-A7DE-57B0-9F2D4A9152FA}"/>
              </a:ext>
              <a:ext uri="{C183D7F6-B498-43B3-948B-1728B52AA6E4}">
                <adec:decorative xmlns:adec="http://schemas.microsoft.com/office/drawing/2017/decorative" val="0"/>
              </a:ext>
            </a:extLst>
          </p:cNvPr>
          <p:cNvSpPr/>
          <p:nvPr/>
        </p:nvSpPr>
        <p:spPr>
          <a:xfrm>
            <a:off x="8067474" y="1927243"/>
            <a:ext cx="3203292" cy="4401822"/>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rgbClr val="FEFDDA"/>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'The show is not just about treaty; it is a treaty. The principles of Karul Projects Treaty inform the sections in this chapter.' </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 Thomas E.S. Kelly</a:t>
            </a:r>
          </a:p>
        </p:txBody>
      </p:sp>
      <p:pic>
        <p:nvPicPr>
          <p:cNvPr id="16" name="Picture 15">
            <a:extLst>
              <a:ext uri="{FF2B5EF4-FFF2-40B4-BE49-F238E27FC236}">
                <a16:creationId xmlns:a16="http://schemas.microsoft.com/office/drawing/2014/main" id="{41B984E3-3B92-D7F7-B97F-2426C9A3D45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715702" y="4545831"/>
            <a:ext cx="1906835" cy="1692688"/>
          </a:xfrm>
          <a:prstGeom prst="rect">
            <a:avLst/>
          </a:prstGeom>
        </p:spPr>
      </p:pic>
      <p:sp>
        <p:nvSpPr>
          <p:cNvPr id="15" name="TextBox 14">
            <a:extLst>
              <a:ext uri="{FF2B5EF4-FFF2-40B4-BE49-F238E27FC236}">
                <a16:creationId xmlns:a16="http://schemas.microsoft.com/office/drawing/2014/main" id="{DE363FFA-D04F-B7F3-3C11-11DB015E9AB4}"/>
              </a:ext>
              <a:ext uri="{C183D7F6-B498-43B3-948B-1728B52AA6E4}">
                <adec:decorative xmlns:adec="http://schemas.microsoft.com/office/drawing/2017/decorative" val="1"/>
              </a:ext>
            </a:extLst>
          </p:cNvPr>
          <p:cNvSpPr txBox="1"/>
          <p:nvPr/>
        </p:nvSpPr>
        <p:spPr>
          <a:xfrm>
            <a:off x="9017855" y="6436694"/>
            <a:ext cx="2252911" cy="310015"/>
          </a:xfrm>
          <a:prstGeom prst="rect">
            <a:avLst/>
          </a:prstGeom>
          <a:noFill/>
        </p:spPr>
        <p:txBody>
          <a:bodyPr wrap="square" lIns="0" tIns="0" rIns="0" bIns="0" rtlCol="0">
            <a:noAutofit/>
          </a:bodyPr>
          <a:lstStyle/>
          <a:p>
            <a:pPr algn="r"/>
            <a:r>
              <a:rPr lang="en-AU" sz="1000"/>
              <a:t>Photo by Edify Media (2024)</a:t>
            </a:r>
          </a:p>
        </p:txBody>
      </p:sp>
      <p:sp>
        <p:nvSpPr>
          <p:cNvPr id="2" name="Slide Number Placeholder 1">
            <a:extLst>
              <a:ext uri="{FF2B5EF4-FFF2-40B4-BE49-F238E27FC236}">
                <a16:creationId xmlns:a16="http://schemas.microsoft.com/office/drawing/2014/main" id="{40670269-E7F0-8D83-9EF3-1E22E5453E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65</a:t>
            </a:fld>
            <a:endParaRPr lang="en-AU"/>
          </a:p>
        </p:txBody>
      </p:sp>
    </p:spTree>
    <p:extLst>
      <p:ext uri="{BB962C8B-B14F-4D97-AF65-F5344CB8AC3E}">
        <p14:creationId xmlns:p14="http://schemas.microsoft.com/office/powerpoint/2010/main" val="325726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C9F31-201F-428A-A4BD-57035B136968}"/>
              </a:ext>
            </a:extLst>
          </p:cNvPr>
          <p:cNvSpPr>
            <a:spLocks noGrp="1"/>
          </p:cNvSpPr>
          <p:nvPr>
            <p:ph type="title"/>
          </p:nvPr>
        </p:nvSpPr>
        <p:spPr>
          <a:xfrm>
            <a:off x="359999" y="360000"/>
            <a:ext cx="11484000" cy="545601"/>
          </a:xfrm>
        </p:spPr>
        <p:txBody>
          <a:bodyPr/>
          <a:lstStyle/>
          <a:p>
            <a:r>
              <a:rPr lang="en-US">
                <a:latin typeface="+mj-lt"/>
              </a:rPr>
              <a:t>Constitution/White Noise</a:t>
            </a:r>
            <a:endParaRPr lang="en-AU">
              <a:latin typeface="+mj-lt"/>
            </a:endParaRPr>
          </a:p>
        </p:txBody>
      </p:sp>
      <p:sp>
        <p:nvSpPr>
          <p:cNvPr id="4" name="Text Placeholder 3">
            <a:extLst>
              <a:ext uri="{FF2B5EF4-FFF2-40B4-BE49-F238E27FC236}">
                <a16:creationId xmlns:a16="http://schemas.microsoft.com/office/drawing/2014/main" id="{63A2DBD9-7BC3-7DCD-E889-58F7DB292358}"/>
              </a:ext>
            </a:extLst>
          </p:cNvPr>
          <p:cNvSpPr>
            <a:spLocks noGrp="1"/>
          </p:cNvSpPr>
          <p:nvPr>
            <p:ph type="body" sz="quarter" idx="18"/>
          </p:nvPr>
        </p:nvSpPr>
        <p:spPr>
          <a:xfrm>
            <a:off x="359999" y="982520"/>
            <a:ext cx="11483999" cy="310015"/>
          </a:xfrm>
        </p:spPr>
        <p:txBody>
          <a:bodyPr/>
          <a:lstStyle/>
          <a:p>
            <a:r>
              <a:rPr lang="en-AU">
                <a:latin typeface="+mj-lt"/>
              </a:rPr>
              <a:t>4.2a</a:t>
            </a:r>
          </a:p>
        </p:txBody>
      </p:sp>
      <p:sp>
        <p:nvSpPr>
          <p:cNvPr id="5" name="Text Placeholder 4">
            <a:extLst>
              <a:ext uri="{FF2B5EF4-FFF2-40B4-BE49-F238E27FC236}">
                <a16:creationId xmlns:a16="http://schemas.microsoft.com/office/drawing/2014/main" id="{ED00B3FC-064A-83CE-D0C2-449F440B3985}"/>
              </a:ext>
            </a:extLst>
          </p:cNvPr>
          <p:cNvSpPr>
            <a:spLocks noGrp="1"/>
          </p:cNvSpPr>
          <p:nvPr>
            <p:ph type="body" sz="quarter" idx="17"/>
          </p:nvPr>
        </p:nvSpPr>
        <p:spPr>
          <a:xfrm>
            <a:off x="360000" y="1653283"/>
            <a:ext cx="5034036" cy="3694725"/>
          </a:xfrm>
        </p:spPr>
        <p:txBody>
          <a:bodyPr/>
          <a:lstStyle/>
          <a:p>
            <a:pPr marL="342900" indent="-342900">
              <a:buFont typeface="Arial" panose="020B0604020202020204" pitchFamily="34" charset="0"/>
              <a:buChar char="•"/>
            </a:pPr>
            <a:r>
              <a:rPr lang="en-US">
                <a:latin typeface="+mn-lt"/>
              </a:rPr>
              <a:t>Watch the Constitution/White Noise</a:t>
            </a:r>
            <a:r>
              <a:rPr lang="en-US" dirty="0">
                <a:latin typeface="+mn-lt"/>
              </a:rPr>
              <a:t> scene </a:t>
            </a:r>
            <a:r>
              <a:rPr lang="en-US">
                <a:latin typeface="+mn-lt"/>
              </a:rPr>
              <a:t>(23:00 – 29:00) and use the table in your student resource booklet to document your observations and thoughts.</a:t>
            </a:r>
          </a:p>
          <a:p>
            <a:pPr marL="342900" indent="-342900">
              <a:buFont typeface="Arial" panose="020B0604020202020204" pitchFamily="34" charset="0"/>
              <a:buChar char="•"/>
            </a:pPr>
            <a:r>
              <a:rPr lang="en-US">
                <a:latin typeface="+mn-lt"/>
              </a:rPr>
              <a:t>Use your notes to write a </a:t>
            </a:r>
            <a:r>
              <a:rPr lang="en-US" dirty="0">
                <a:latin typeface="+mn-lt"/>
              </a:rPr>
              <a:t>PEEL</a:t>
            </a:r>
            <a:r>
              <a:rPr lang="en-US">
                <a:latin typeface="+mn-lt"/>
              </a:rPr>
              <a:t> paragraph response to the question:</a:t>
            </a:r>
          </a:p>
          <a:p>
            <a:r>
              <a:rPr lang="en-US">
                <a:latin typeface="+mn-lt"/>
              </a:rPr>
              <a:t> </a:t>
            </a:r>
            <a:endParaRPr lang="en-AU">
              <a:latin typeface="+mn-lt"/>
            </a:endParaRPr>
          </a:p>
        </p:txBody>
      </p:sp>
      <p:pic>
        <p:nvPicPr>
          <p:cNvPr id="7" name="Picture 6">
            <a:extLst>
              <a:ext uri="{FF2B5EF4-FFF2-40B4-BE49-F238E27FC236}">
                <a16:creationId xmlns:a16="http://schemas.microsoft.com/office/drawing/2014/main" id="{87CEC71B-429E-6472-DB61-A692C44579A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897" y="1526614"/>
            <a:ext cx="6379101" cy="3588244"/>
          </a:xfrm>
          <a:prstGeom prst="rect">
            <a:avLst/>
          </a:prstGeom>
        </p:spPr>
      </p:pic>
      <p:sp>
        <p:nvSpPr>
          <p:cNvPr id="8" name="TextBox 7">
            <a:extLst>
              <a:ext uri="{FF2B5EF4-FFF2-40B4-BE49-F238E27FC236}">
                <a16:creationId xmlns:a16="http://schemas.microsoft.com/office/drawing/2014/main" id="{AAAA0B78-0AD6-C3A6-BDD3-82C1AF1803A7}"/>
              </a:ext>
              <a:ext uri="{C183D7F6-B498-43B3-948B-1728B52AA6E4}">
                <adec:decorative xmlns:adec="http://schemas.microsoft.com/office/drawing/2017/decorative" val="1"/>
              </a:ext>
            </a:extLst>
          </p:cNvPr>
          <p:cNvSpPr txBox="1"/>
          <p:nvPr/>
        </p:nvSpPr>
        <p:spPr>
          <a:xfrm>
            <a:off x="9890150" y="5243597"/>
            <a:ext cx="1953847" cy="231079"/>
          </a:xfrm>
          <a:prstGeom prst="rect">
            <a:avLst/>
          </a:prstGeom>
          <a:noFill/>
        </p:spPr>
        <p:txBody>
          <a:bodyPr wrap="square" lIns="0" tIns="0" rIns="0" bIns="0" rtlCol="0">
            <a:noAutofit/>
          </a:bodyPr>
          <a:lstStyle/>
          <a:p>
            <a:pPr algn="r"/>
            <a:r>
              <a:rPr lang="en-US" sz="1100"/>
              <a:t>Photo by Edify Media (2024)</a:t>
            </a:r>
            <a:endParaRPr lang="en-AU" sz="1100"/>
          </a:p>
        </p:txBody>
      </p:sp>
      <p:sp>
        <p:nvSpPr>
          <p:cNvPr id="6" name="TextBox 5">
            <a:extLst>
              <a:ext uri="{FF2B5EF4-FFF2-40B4-BE49-F238E27FC236}">
                <a16:creationId xmlns:a16="http://schemas.microsoft.com/office/drawing/2014/main" id="{D2F4A83B-D65E-484B-6AAF-403B24746429}"/>
              </a:ext>
            </a:extLst>
          </p:cNvPr>
          <p:cNvSpPr txBox="1"/>
          <p:nvPr/>
        </p:nvSpPr>
        <p:spPr>
          <a:xfrm>
            <a:off x="361898" y="5875480"/>
            <a:ext cx="11122102" cy="383774"/>
          </a:xfrm>
          <a:prstGeom prst="rect">
            <a:avLst/>
          </a:prstGeom>
          <a:noFill/>
        </p:spPr>
        <p:txBody>
          <a:bodyPr wrap="square" lIns="0" tIns="0" rIns="0" bIns="0" rtlCol="0">
            <a:noAutofit/>
          </a:bodyPr>
          <a:lstStyle/>
          <a:p>
            <a:pPr algn="ctr"/>
            <a:r>
              <a:rPr lang="en-US" sz="2000" b="1"/>
              <a:t>How does the choreographer communicate ideas about trying to be heard?</a:t>
            </a:r>
          </a:p>
        </p:txBody>
      </p:sp>
      <p:sp>
        <p:nvSpPr>
          <p:cNvPr id="2" name="Slide Number Placeholder 1">
            <a:extLst>
              <a:ext uri="{FF2B5EF4-FFF2-40B4-BE49-F238E27FC236}">
                <a16:creationId xmlns:a16="http://schemas.microsoft.com/office/drawing/2014/main" id="{708EE30C-937C-34D3-CD39-D17C4159DD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66</a:t>
            </a:fld>
            <a:endParaRPr lang="en-AU"/>
          </a:p>
        </p:txBody>
      </p:sp>
    </p:spTree>
    <p:extLst>
      <p:ext uri="{BB962C8B-B14F-4D97-AF65-F5344CB8AC3E}">
        <p14:creationId xmlns:p14="http://schemas.microsoft.com/office/powerpoint/2010/main" val="140098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A5103-80F4-0B8F-EC3D-84FBAAD74A5E}"/>
              </a:ext>
            </a:extLst>
          </p:cNvPr>
          <p:cNvSpPr>
            <a:spLocks noGrp="1"/>
          </p:cNvSpPr>
          <p:nvPr>
            <p:ph type="title"/>
          </p:nvPr>
        </p:nvSpPr>
        <p:spPr/>
        <p:txBody>
          <a:bodyPr/>
          <a:lstStyle/>
          <a:p>
            <a:r>
              <a:rPr lang="en-AU">
                <a:latin typeface="+mj-lt"/>
              </a:rPr>
              <a:t>PEEL paragraph writing scaffold</a:t>
            </a:r>
          </a:p>
        </p:txBody>
      </p:sp>
      <p:sp>
        <p:nvSpPr>
          <p:cNvPr id="4" name="Text Placeholder 3">
            <a:extLst>
              <a:ext uri="{FF2B5EF4-FFF2-40B4-BE49-F238E27FC236}">
                <a16:creationId xmlns:a16="http://schemas.microsoft.com/office/drawing/2014/main" id="{6B4CD1A2-6E2D-7787-9598-8F4D5079957A}"/>
              </a:ext>
            </a:extLst>
          </p:cNvPr>
          <p:cNvSpPr>
            <a:spLocks noGrp="1"/>
          </p:cNvSpPr>
          <p:nvPr>
            <p:ph type="body" sz="quarter" idx="18"/>
          </p:nvPr>
        </p:nvSpPr>
        <p:spPr/>
        <p:txBody>
          <a:bodyPr/>
          <a:lstStyle/>
          <a:p>
            <a:r>
              <a:rPr lang="en-AU">
                <a:latin typeface="+mj-lt"/>
              </a:rPr>
              <a:t>4.2b</a:t>
            </a:r>
          </a:p>
        </p:txBody>
      </p:sp>
      <p:sp>
        <p:nvSpPr>
          <p:cNvPr id="10" name="Oval 9">
            <a:extLst>
              <a:ext uri="{FF2B5EF4-FFF2-40B4-BE49-F238E27FC236}">
                <a16:creationId xmlns:a16="http://schemas.microsoft.com/office/drawing/2014/main" id="{321FF573-1500-699D-63B2-E0F5EF241515}"/>
              </a:ext>
            </a:extLst>
          </p:cNvPr>
          <p:cNvSpPr/>
          <p:nvPr/>
        </p:nvSpPr>
        <p:spPr>
          <a:xfrm>
            <a:off x="372510" y="1574277"/>
            <a:ext cx="931130" cy="904648"/>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P</a:t>
            </a:r>
          </a:p>
        </p:txBody>
      </p:sp>
      <p:sp>
        <p:nvSpPr>
          <p:cNvPr id="6" name="Rectangle: Rounded Corners 5">
            <a:extLst>
              <a:ext uri="{FF2B5EF4-FFF2-40B4-BE49-F238E27FC236}">
                <a16:creationId xmlns:a16="http://schemas.microsoft.com/office/drawing/2014/main" id="{F7A455B7-E037-CD95-E0AE-C06BA1FDE374}"/>
              </a:ext>
              <a:ext uri="{C183D7F6-B498-43B3-948B-1728B52AA6E4}">
                <adec:decorative xmlns:adec="http://schemas.microsoft.com/office/drawing/2017/decorative" val="0"/>
              </a:ext>
            </a:extLst>
          </p:cNvPr>
          <p:cNvSpPr/>
          <p:nvPr/>
        </p:nvSpPr>
        <p:spPr>
          <a:xfrm>
            <a:off x="1469162" y="1490120"/>
            <a:ext cx="1302603" cy="1072963"/>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a:solidFill>
                  <a:schemeClr val="accent6">
                    <a:lumMod val="25000"/>
                  </a:schemeClr>
                </a:solidFill>
                <a:cs typeface="Arial" panose="020B0604020202020204" pitchFamily="34" charset="0"/>
              </a:rPr>
              <a:t>Point</a:t>
            </a:r>
          </a:p>
        </p:txBody>
      </p:sp>
      <p:cxnSp>
        <p:nvCxnSpPr>
          <p:cNvPr id="15" name="Straight Arrow Connector 14">
            <a:extLst>
              <a:ext uri="{FF2B5EF4-FFF2-40B4-BE49-F238E27FC236}">
                <a16:creationId xmlns:a16="http://schemas.microsoft.com/office/drawing/2014/main" id="{A5E21AC9-F329-9FAD-D729-9418DF9AA523}"/>
              </a:ext>
              <a:ext uri="{C183D7F6-B498-43B3-948B-1728B52AA6E4}">
                <adec:decorative xmlns:adec="http://schemas.microsoft.com/office/drawing/2017/decorative" val="1"/>
              </a:ext>
            </a:extLst>
          </p:cNvPr>
          <p:cNvCxnSpPr>
            <a:cxnSpLocks/>
            <a:endCxn id="23" idx="1"/>
          </p:cNvCxnSpPr>
          <p:nvPr/>
        </p:nvCxnSpPr>
        <p:spPr>
          <a:xfrm>
            <a:off x="2771765" y="2026601"/>
            <a:ext cx="357189" cy="1"/>
          </a:xfrm>
          <a:prstGeom prst="straightConnector1">
            <a:avLst/>
          </a:prstGeom>
          <a:ln w="19050">
            <a:solidFill>
              <a:schemeClr val="accent6">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D4EE6E0-59B8-AF79-D4A4-AF2A252305CD}"/>
              </a:ext>
              <a:ext uri="{C183D7F6-B498-43B3-948B-1728B52AA6E4}">
                <adec:decorative xmlns:adec="http://schemas.microsoft.com/office/drawing/2017/decorative" val="0"/>
              </a:ext>
            </a:extLst>
          </p:cNvPr>
          <p:cNvSpPr/>
          <p:nvPr/>
        </p:nvSpPr>
        <p:spPr>
          <a:xfrm>
            <a:off x="3128954" y="1490120"/>
            <a:ext cx="8715044" cy="1072963"/>
          </a:xfrm>
          <a:prstGeom prst="roundRect">
            <a:avLst>
              <a:gd name="adj" fmla="val 17256"/>
            </a:avLst>
          </a:prstGeom>
          <a:no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A topic sentence that states the key point you will make in this paragraph.</a:t>
            </a:r>
          </a:p>
        </p:txBody>
      </p:sp>
      <p:sp>
        <p:nvSpPr>
          <p:cNvPr id="11" name="Oval 10">
            <a:extLst>
              <a:ext uri="{FF2B5EF4-FFF2-40B4-BE49-F238E27FC236}">
                <a16:creationId xmlns:a16="http://schemas.microsoft.com/office/drawing/2014/main" id="{D1A552B0-1A6C-E277-E451-568F90B61712}"/>
              </a:ext>
            </a:extLst>
          </p:cNvPr>
          <p:cNvSpPr/>
          <p:nvPr/>
        </p:nvSpPr>
        <p:spPr>
          <a:xfrm>
            <a:off x="372510" y="2808093"/>
            <a:ext cx="931130" cy="904648"/>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E</a:t>
            </a:r>
          </a:p>
        </p:txBody>
      </p:sp>
      <p:sp>
        <p:nvSpPr>
          <p:cNvPr id="7" name="Rectangle: Rounded Corners 6">
            <a:extLst>
              <a:ext uri="{FF2B5EF4-FFF2-40B4-BE49-F238E27FC236}">
                <a16:creationId xmlns:a16="http://schemas.microsoft.com/office/drawing/2014/main" id="{C4BCC50F-A0C5-A8E2-28D0-133341EE0CE7}"/>
              </a:ext>
              <a:ext uri="{C183D7F6-B498-43B3-948B-1728B52AA6E4}">
                <adec:decorative xmlns:adec="http://schemas.microsoft.com/office/drawing/2017/decorative" val="0"/>
              </a:ext>
            </a:extLst>
          </p:cNvPr>
          <p:cNvSpPr/>
          <p:nvPr/>
        </p:nvSpPr>
        <p:spPr>
          <a:xfrm>
            <a:off x="1469162" y="2723936"/>
            <a:ext cx="1302603" cy="1072963"/>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a:solidFill>
                  <a:schemeClr val="accent6">
                    <a:lumMod val="25000"/>
                  </a:schemeClr>
                </a:solidFill>
                <a:cs typeface="Arial" panose="020B0604020202020204" pitchFamily="34" charset="0"/>
              </a:rPr>
              <a:t>Evidence/examples</a:t>
            </a:r>
          </a:p>
        </p:txBody>
      </p:sp>
      <p:cxnSp>
        <p:nvCxnSpPr>
          <p:cNvPr id="17" name="Straight Arrow Connector 16">
            <a:extLst>
              <a:ext uri="{FF2B5EF4-FFF2-40B4-BE49-F238E27FC236}">
                <a16:creationId xmlns:a16="http://schemas.microsoft.com/office/drawing/2014/main" id="{B6982330-7A1F-6188-158F-3181EC5F9F15}"/>
              </a:ext>
              <a:ext uri="{C183D7F6-B498-43B3-948B-1728B52AA6E4}">
                <adec:decorative xmlns:adec="http://schemas.microsoft.com/office/drawing/2017/decorative" val="1"/>
              </a:ext>
            </a:extLst>
          </p:cNvPr>
          <p:cNvCxnSpPr>
            <a:cxnSpLocks/>
            <a:endCxn id="21" idx="1"/>
          </p:cNvCxnSpPr>
          <p:nvPr/>
        </p:nvCxnSpPr>
        <p:spPr>
          <a:xfrm>
            <a:off x="2778909" y="3260418"/>
            <a:ext cx="357191" cy="0"/>
          </a:xfrm>
          <a:prstGeom prst="straightConnector1">
            <a:avLst/>
          </a:prstGeom>
          <a:ln w="19050">
            <a:solidFill>
              <a:schemeClr val="accent6">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81CD30DC-F171-358A-1CD4-C829E361689D}"/>
              </a:ext>
              <a:ext uri="{C183D7F6-B498-43B3-948B-1728B52AA6E4}">
                <adec:decorative xmlns:adec="http://schemas.microsoft.com/office/drawing/2017/decorative" val="0"/>
              </a:ext>
            </a:extLst>
          </p:cNvPr>
          <p:cNvSpPr/>
          <p:nvPr/>
        </p:nvSpPr>
        <p:spPr>
          <a:xfrm>
            <a:off x="3136100" y="2723936"/>
            <a:ext cx="8707898" cy="1072963"/>
          </a:xfrm>
          <a:prstGeom prst="roundRect">
            <a:avLst>
              <a:gd name="adj" fmla="val 17256"/>
            </a:avLst>
          </a:prstGeom>
          <a:no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Provide evidence or examples to support your point. This should include movement descriptions.</a:t>
            </a:r>
          </a:p>
        </p:txBody>
      </p:sp>
      <p:sp>
        <p:nvSpPr>
          <p:cNvPr id="12" name="Oval 11">
            <a:extLst>
              <a:ext uri="{FF2B5EF4-FFF2-40B4-BE49-F238E27FC236}">
                <a16:creationId xmlns:a16="http://schemas.microsoft.com/office/drawing/2014/main" id="{7BFB18E9-83D0-C430-BEB3-291540648F26}"/>
              </a:ext>
            </a:extLst>
          </p:cNvPr>
          <p:cNvSpPr/>
          <p:nvPr/>
        </p:nvSpPr>
        <p:spPr>
          <a:xfrm>
            <a:off x="372510" y="4041909"/>
            <a:ext cx="931130" cy="904648"/>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E</a:t>
            </a:r>
          </a:p>
        </p:txBody>
      </p:sp>
      <p:sp>
        <p:nvSpPr>
          <p:cNvPr id="8" name="Rectangle: Rounded Corners 7">
            <a:extLst>
              <a:ext uri="{FF2B5EF4-FFF2-40B4-BE49-F238E27FC236}">
                <a16:creationId xmlns:a16="http://schemas.microsoft.com/office/drawing/2014/main" id="{D5FA7C7A-C066-CADA-7C8B-90457424E673}"/>
              </a:ext>
              <a:ext uri="{C183D7F6-B498-43B3-948B-1728B52AA6E4}">
                <adec:decorative xmlns:adec="http://schemas.microsoft.com/office/drawing/2017/decorative" val="0"/>
              </a:ext>
            </a:extLst>
          </p:cNvPr>
          <p:cNvSpPr/>
          <p:nvPr/>
        </p:nvSpPr>
        <p:spPr>
          <a:xfrm>
            <a:off x="1469162" y="3957752"/>
            <a:ext cx="1302603" cy="1072963"/>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a:solidFill>
                  <a:schemeClr val="accent6">
                    <a:lumMod val="25000"/>
                  </a:schemeClr>
                </a:solidFill>
                <a:cs typeface="Arial" panose="020B0604020202020204" pitchFamily="34" charset="0"/>
              </a:rPr>
              <a:t>Explain</a:t>
            </a:r>
          </a:p>
        </p:txBody>
      </p:sp>
      <p:cxnSp>
        <p:nvCxnSpPr>
          <p:cNvPr id="18" name="Straight Arrow Connector 17">
            <a:extLst>
              <a:ext uri="{FF2B5EF4-FFF2-40B4-BE49-F238E27FC236}">
                <a16:creationId xmlns:a16="http://schemas.microsoft.com/office/drawing/2014/main" id="{E5AAB173-D09A-537B-AE90-C04168D0F11D}"/>
              </a:ext>
              <a:ext uri="{C183D7F6-B498-43B3-948B-1728B52AA6E4}">
                <adec:decorative xmlns:adec="http://schemas.microsoft.com/office/drawing/2017/decorative" val="1"/>
              </a:ext>
            </a:extLst>
          </p:cNvPr>
          <p:cNvCxnSpPr>
            <a:cxnSpLocks/>
            <a:endCxn id="22" idx="1"/>
          </p:cNvCxnSpPr>
          <p:nvPr/>
        </p:nvCxnSpPr>
        <p:spPr>
          <a:xfrm>
            <a:off x="2778908" y="4494234"/>
            <a:ext cx="350046" cy="0"/>
          </a:xfrm>
          <a:prstGeom prst="straightConnector1">
            <a:avLst/>
          </a:prstGeom>
          <a:ln w="19050">
            <a:solidFill>
              <a:schemeClr val="accent6">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B10730B3-454A-CA25-8832-94E459A51CCB}"/>
              </a:ext>
              <a:ext uri="{C183D7F6-B498-43B3-948B-1728B52AA6E4}">
                <adec:decorative xmlns:adec="http://schemas.microsoft.com/office/drawing/2017/decorative" val="0"/>
              </a:ext>
            </a:extLst>
          </p:cNvPr>
          <p:cNvSpPr/>
          <p:nvPr/>
        </p:nvSpPr>
        <p:spPr>
          <a:xfrm>
            <a:off x="3128954" y="3957752"/>
            <a:ext cx="8715044" cy="1072963"/>
          </a:xfrm>
          <a:prstGeom prst="roundRect">
            <a:avLst>
              <a:gd name="adj" fmla="val 17256"/>
            </a:avLst>
          </a:prstGeom>
          <a:no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Explain how your evidence or examples support your point. </a:t>
            </a:r>
          </a:p>
        </p:txBody>
      </p:sp>
      <p:sp>
        <p:nvSpPr>
          <p:cNvPr id="13" name="Oval 12">
            <a:extLst>
              <a:ext uri="{FF2B5EF4-FFF2-40B4-BE49-F238E27FC236}">
                <a16:creationId xmlns:a16="http://schemas.microsoft.com/office/drawing/2014/main" id="{83176484-E6D2-4BCA-3AD4-D2BD086B4A6F}"/>
              </a:ext>
            </a:extLst>
          </p:cNvPr>
          <p:cNvSpPr/>
          <p:nvPr/>
        </p:nvSpPr>
        <p:spPr>
          <a:xfrm>
            <a:off x="372510" y="5275726"/>
            <a:ext cx="931130" cy="904648"/>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L</a:t>
            </a:r>
          </a:p>
        </p:txBody>
      </p:sp>
      <p:sp>
        <p:nvSpPr>
          <p:cNvPr id="9" name="Rectangle: Rounded Corners 8">
            <a:extLst>
              <a:ext uri="{FF2B5EF4-FFF2-40B4-BE49-F238E27FC236}">
                <a16:creationId xmlns:a16="http://schemas.microsoft.com/office/drawing/2014/main" id="{6B5FA49B-9B5B-5A3D-23D6-5C9601E9A9D5}"/>
              </a:ext>
              <a:ext uri="{C183D7F6-B498-43B3-948B-1728B52AA6E4}">
                <adec:decorative xmlns:adec="http://schemas.microsoft.com/office/drawing/2017/decorative" val="0"/>
              </a:ext>
            </a:extLst>
          </p:cNvPr>
          <p:cNvSpPr/>
          <p:nvPr/>
        </p:nvSpPr>
        <p:spPr>
          <a:xfrm>
            <a:off x="1469161" y="5191569"/>
            <a:ext cx="1302603" cy="1072963"/>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a:solidFill>
                  <a:schemeClr val="accent6">
                    <a:lumMod val="25000"/>
                  </a:schemeClr>
                </a:solidFill>
                <a:cs typeface="Arial" panose="020B0604020202020204" pitchFamily="34" charset="0"/>
              </a:rPr>
              <a:t>Link</a:t>
            </a:r>
          </a:p>
        </p:txBody>
      </p:sp>
      <p:cxnSp>
        <p:nvCxnSpPr>
          <p:cNvPr id="19" name="Straight Arrow Connector 18">
            <a:extLst>
              <a:ext uri="{FF2B5EF4-FFF2-40B4-BE49-F238E27FC236}">
                <a16:creationId xmlns:a16="http://schemas.microsoft.com/office/drawing/2014/main" id="{80E1E76B-D785-B11A-5979-22277FF7C0EB}"/>
              </a:ext>
              <a:ext uri="{C183D7F6-B498-43B3-948B-1728B52AA6E4}">
                <adec:decorative xmlns:adec="http://schemas.microsoft.com/office/drawing/2017/decorative" val="1"/>
              </a:ext>
            </a:extLst>
          </p:cNvPr>
          <p:cNvCxnSpPr>
            <a:cxnSpLocks/>
            <a:endCxn id="20" idx="1"/>
          </p:cNvCxnSpPr>
          <p:nvPr/>
        </p:nvCxnSpPr>
        <p:spPr>
          <a:xfrm>
            <a:off x="2778907" y="5728051"/>
            <a:ext cx="350047" cy="0"/>
          </a:xfrm>
          <a:prstGeom prst="straightConnector1">
            <a:avLst/>
          </a:prstGeom>
          <a:ln w="19050">
            <a:solidFill>
              <a:schemeClr val="accent6">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C1B7C99-7D61-9BDE-5D60-83C515D5D551}"/>
              </a:ext>
              <a:ext uri="{C183D7F6-B498-43B3-948B-1728B52AA6E4}">
                <adec:decorative xmlns:adec="http://schemas.microsoft.com/office/drawing/2017/decorative" val="0"/>
              </a:ext>
            </a:extLst>
          </p:cNvPr>
          <p:cNvSpPr/>
          <p:nvPr/>
        </p:nvSpPr>
        <p:spPr>
          <a:xfrm>
            <a:off x="3128954" y="5191569"/>
            <a:ext cx="8715044" cy="1072963"/>
          </a:xfrm>
          <a:prstGeom prst="roundRect">
            <a:avLst>
              <a:gd name="adj" fmla="val 17256"/>
            </a:avLst>
          </a:prstGeom>
          <a:no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Summarise how the example/s you have used proves the point you made in the topic sentence.</a:t>
            </a:r>
          </a:p>
        </p:txBody>
      </p:sp>
      <p:sp>
        <p:nvSpPr>
          <p:cNvPr id="2" name="Slide Number Placeholder 1">
            <a:extLst>
              <a:ext uri="{FF2B5EF4-FFF2-40B4-BE49-F238E27FC236}">
                <a16:creationId xmlns:a16="http://schemas.microsoft.com/office/drawing/2014/main" id="{A2104C27-2374-1F59-ACB3-0AF2B4C9E3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67</a:t>
            </a:fld>
            <a:endParaRPr lang="en-AU"/>
          </a:p>
        </p:txBody>
      </p:sp>
    </p:spTree>
    <p:extLst>
      <p:ext uri="{BB962C8B-B14F-4D97-AF65-F5344CB8AC3E}">
        <p14:creationId xmlns:p14="http://schemas.microsoft.com/office/powerpoint/2010/main" val="65371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1E189-2604-F56A-05EC-C982C76C6F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B5B8F-8189-255F-452C-5AD846715F66}"/>
              </a:ext>
            </a:extLst>
          </p:cNvPr>
          <p:cNvSpPr>
            <a:spLocks noGrp="1"/>
          </p:cNvSpPr>
          <p:nvPr>
            <p:ph type="title"/>
          </p:nvPr>
        </p:nvSpPr>
        <p:spPr/>
        <p:txBody>
          <a:bodyPr/>
          <a:lstStyle/>
          <a:p>
            <a:r>
              <a:rPr lang="en-AU">
                <a:latin typeface="+mj-lt"/>
              </a:rPr>
              <a:t>PEEL paragraph – student sample response</a:t>
            </a:r>
          </a:p>
        </p:txBody>
      </p:sp>
      <p:sp>
        <p:nvSpPr>
          <p:cNvPr id="4" name="Text Placeholder 3">
            <a:extLst>
              <a:ext uri="{FF2B5EF4-FFF2-40B4-BE49-F238E27FC236}">
                <a16:creationId xmlns:a16="http://schemas.microsoft.com/office/drawing/2014/main" id="{ADABD48D-FDBA-AB78-292D-3646B3076BB2}"/>
              </a:ext>
            </a:extLst>
          </p:cNvPr>
          <p:cNvSpPr>
            <a:spLocks noGrp="1"/>
          </p:cNvSpPr>
          <p:nvPr>
            <p:ph type="body" sz="quarter" idx="18"/>
          </p:nvPr>
        </p:nvSpPr>
        <p:spPr/>
        <p:txBody>
          <a:bodyPr/>
          <a:lstStyle/>
          <a:p>
            <a:r>
              <a:rPr lang="en-AU">
                <a:latin typeface="+mj-lt"/>
              </a:rPr>
              <a:t>4.2c</a:t>
            </a:r>
          </a:p>
        </p:txBody>
      </p:sp>
      <p:sp>
        <p:nvSpPr>
          <p:cNvPr id="10" name="Oval 9">
            <a:extLst>
              <a:ext uri="{FF2B5EF4-FFF2-40B4-BE49-F238E27FC236}">
                <a16:creationId xmlns:a16="http://schemas.microsoft.com/office/drawing/2014/main" id="{6AF9C929-061D-2188-DE0A-49D5CD0717DC}"/>
              </a:ext>
            </a:extLst>
          </p:cNvPr>
          <p:cNvSpPr/>
          <p:nvPr/>
        </p:nvSpPr>
        <p:spPr>
          <a:xfrm>
            <a:off x="340857" y="1424774"/>
            <a:ext cx="931130" cy="904648"/>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P</a:t>
            </a:r>
          </a:p>
        </p:txBody>
      </p:sp>
      <p:sp>
        <p:nvSpPr>
          <p:cNvPr id="6" name="Rectangle: Rounded Corners 5">
            <a:extLst>
              <a:ext uri="{FF2B5EF4-FFF2-40B4-BE49-F238E27FC236}">
                <a16:creationId xmlns:a16="http://schemas.microsoft.com/office/drawing/2014/main" id="{9A59F581-184C-1413-13C5-2DCC399F6D12}"/>
              </a:ext>
              <a:ext uri="{C183D7F6-B498-43B3-948B-1728B52AA6E4}">
                <adec:decorative xmlns:adec="http://schemas.microsoft.com/office/drawing/2017/decorative" val="0"/>
              </a:ext>
            </a:extLst>
          </p:cNvPr>
          <p:cNvSpPr/>
          <p:nvPr/>
        </p:nvSpPr>
        <p:spPr>
          <a:xfrm>
            <a:off x="1407321" y="1340617"/>
            <a:ext cx="1364446" cy="1072963"/>
          </a:xfrm>
          <a:prstGeom prst="roundRect">
            <a:avLst>
              <a:gd name="adj" fmla="val 17256"/>
            </a:avLst>
          </a:prstGeom>
          <a:solidFill>
            <a:schemeClr val="accent4"/>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b="1">
                <a:solidFill>
                  <a:schemeClr val="accent1"/>
                </a:solidFill>
                <a:cs typeface="Arial" panose="020B0604020202020204" pitchFamily="34" charset="0"/>
              </a:rPr>
              <a:t>Point</a:t>
            </a:r>
          </a:p>
        </p:txBody>
      </p:sp>
      <p:cxnSp>
        <p:nvCxnSpPr>
          <p:cNvPr id="15" name="Straight Arrow Connector 14">
            <a:extLst>
              <a:ext uri="{FF2B5EF4-FFF2-40B4-BE49-F238E27FC236}">
                <a16:creationId xmlns:a16="http://schemas.microsoft.com/office/drawing/2014/main" id="{08D4A53B-0317-7D5D-C8D2-C0EFF33BA1D1}"/>
              </a:ext>
              <a:ext uri="{C183D7F6-B498-43B3-948B-1728B52AA6E4}">
                <adec:decorative xmlns:adec="http://schemas.microsoft.com/office/drawing/2017/decorative" val="1"/>
              </a:ext>
            </a:extLst>
          </p:cNvPr>
          <p:cNvCxnSpPr>
            <a:cxnSpLocks/>
            <a:endCxn id="23" idx="1"/>
          </p:cNvCxnSpPr>
          <p:nvPr/>
        </p:nvCxnSpPr>
        <p:spPr>
          <a:xfrm flipV="1">
            <a:off x="2771767" y="1877099"/>
            <a:ext cx="364334" cy="9295"/>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47DDC92-94F0-A1DD-2A47-C4B2B215DBE4}"/>
              </a:ext>
              <a:ext uri="{C183D7F6-B498-43B3-948B-1728B52AA6E4}">
                <adec:decorative xmlns:adec="http://schemas.microsoft.com/office/drawing/2017/decorative" val="0"/>
              </a:ext>
            </a:extLst>
          </p:cNvPr>
          <p:cNvSpPr/>
          <p:nvPr/>
        </p:nvSpPr>
        <p:spPr>
          <a:xfrm>
            <a:off x="3136101" y="1322025"/>
            <a:ext cx="8345088" cy="1110147"/>
          </a:xfrm>
          <a:prstGeom prst="roundRect">
            <a:avLst>
              <a:gd name="adj" fmla="val 10667"/>
            </a:avLst>
          </a:prstGeom>
          <a:no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In the dance work </a:t>
            </a:r>
            <a:r>
              <a:rPr kumimoji="0" lang="en-AU" sz="1600" b="0" i="1" u="none" strike="noStrike" kern="1200" cap="none" spc="0" normalizeH="0" baseline="0" noProof="0" dirty="0">
                <a:ln>
                  <a:noFill/>
                </a:ln>
                <a:solidFill>
                  <a:srgbClr val="22272B"/>
                </a:solidFill>
                <a:effectLst/>
                <a:uLnTx/>
                <a:uFillTx/>
                <a:ea typeface="+mn-ea"/>
                <a:cs typeface="+mn-cs"/>
              </a:rPr>
              <a:t>SILENCE</a:t>
            </a:r>
            <a:r>
              <a:rPr kumimoji="0" lang="en-AU" sz="1600" b="0" i="0" u="none" strike="noStrike" kern="1200" cap="none" spc="0" normalizeH="0" baseline="0" noProof="0">
                <a:ln>
                  <a:noFill/>
                </a:ln>
                <a:solidFill>
                  <a:srgbClr val="22272B"/>
                </a:solidFill>
                <a:effectLst/>
                <a:uLnTx/>
                <a:uFillTx/>
                <a:ea typeface="+mn-ea"/>
                <a:cs typeface="+mn-cs"/>
              </a:rPr>
              <a:t> by Karul Projects, particularly in the </a:t>
            </a:r>
            <a:r>
              <a:rPr kumimoji="0" lang="en-AU" sz="1600" b="0" i="0" u="none" strike="noStrike" kern="1200" cap="none" spc="0" normalizeH="0" baseline="0" noProof="0" dirty="0">
                <a:ln>
                  <a:noFill/>
                </a:ln>
                <a:solidFill>
                  <a:srgbClr val="22272B"/>
                </a:solidFill>
                <a:effectLst/>
                <a:uLnTx/>
                <a:uFillTx/>
                <a:ea typeface="+mn-ea"/>
                <a:cs typeface="+mn-cs"/>
              </a:rPr>
              <a:t>scene </a:t>
            </a:r>
            <a:r>
              <a:rPr kumimoji="0" lang="en-AU" sz="1600" b="0" i="0" u="none" strike="noStrike" kern="1200" cap="none" spc="0" normalizeH="0" baseline="0" noProof="0">
                <a:ln>
                  <a:noFill/>
                </a:ln>
                <a:solidFill>
                  <a:srgbClr val="22272B"/>
                </a:solidFill>
                <a:effectLst/>
                <a:uLnTx/>
                <a:uFillTx/>
                <a:ea typeface="+mn-ea"/>
                <a:cs typeface="+mn-cs"/>
              </a:rPr>
              <a:t>Heartbeat</a:t>
            </a:r>
            <a:r>
              <a:rPr kumimoji="0" lang="en-AU" sz="1600" b="0" i="0" u="none" strike="noStrike" kern="1200" cap="none" spc="0" normalizeH="0" baseline="0" noProof="0" dirty="0">
                <a:ln>
                  <a:noFill/>
                </a:ln>
                <a:solidFill>
                  <a:srgbClr val="22272B"/>
                </a:solidFill>
                <a:effectLst/>
                <a:uLnTx/>
                <a:uFillTx/>
                <a:ea typeface="+mn-ea"/>
                <a:cs typeface="+mn-cs"/>
              </a:rPr>
              <a:t>,</a:t>
            </a:r>
            <a:r>
              <a:rPr kumimoji="0" lang="en-AU" sz="1600" b="0" i="0" u="none" strike="noStrike" kern="1200" cap="none" spc="0" normalizeH="0" baseline="0" noProof="0">
                <a:ln>
                  <a:noFill/>
                </a:ln>
                <a:solidFill>
                  <a:srgbClr val="22272B"/>
                </a:solidFill>
                <a:effectLst/>
                <a:uLnTx/>
                <a:uFillTx/>
                <a:ea typeface="+mn-ea"/>
                <a:cs typeface="+mn-cs"/>
              </a:rPr>
              <a:t> the choreographer Thomas E.S. Kelly effectively conveys the deep connection between the dancers and Country through the use of rhythm and movement.</a:t>
            </a:r>
          </a:p>
        </p:txBody>
      </p:sp>
      <p:sp>
        <p:nvSpPr>
          <p:cNvPr id="11" name="Oval 10">
            <a:extLst>
              <a:ext uri="{FF2B5EF4-FFF2-40B4-BE49-F238E27FC236}">
                <a16:creationId xmlns:a16="http://schemas.microsoft.com/office/drawing/2014/main" id="{629F44A0-89EE-023E-C5DD-0F4B2A92D199}"/>
              </a:ext>
            </a:extLst>
          </p:cNvPr>
          <p:cNvSpPr/>
          <p:nvPr/>
        </p:nvSpPr>
        <p:spPr>
          <a:xfrm>
            <a:off x="340857" y="2633840"/>
            <a:ext cx="931130" cy="904648"/>
          </a:xfrm>
          <a:prstGeom prst="ellipse">
            <a:avLst/>
          </a:prstGeom>
          <a:solidFill>
            <a:schemeClr val="accent6"/>
          </a:solidFill>
          <a:ln w="28575">
            <a:solidFill>
              <a:schemeClr val="accent6">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6">
                    <a:lumMod val="25000"/>
                  </a:schemeClr>
                </a:solidFill>
              </a:rPr>
              <a:t>E</a:t>
            </a:r>
          </a:p>
        </p:txBody>
      </p:sp>
      <p:sp>
        <p:nvSpPr>
          <p:cNvPr id="7" name="Rectangle: Rounded Corners 6">
            <a:extLst>
              <a:ext uri="{FF2B5EF4-FFF2-40B4-BE49-F238E27FC236}">
                <a16:creationId xmlns:a16="http://schemas.microsoft.com/office/drawing/2014/main" id="{6963F7A0-E801-2F70-F236-D283E07D6851}"/>
              </a:ext>
              <a:ext uri="{C183D7F6-B498-43B3-948B-1728B52AA6E4}">
                <adec:decorative xmlns:adec="http://schemas.microsoft.com/office/drawing/2017/decorative" val="0"/>
              </a:ext>
            </a:extLst>
          </p:cNvPr>
          <p:cNvSpPr/>
          <p:nvPr/>
        </p:nvSpPr>
        <p:spPr>
          <a:xfrm>
            <a:off x="1407321" y="2549683"/>
            <a:ext cx="1364446" cy="1072963"/>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b="1">
                <a:solidFill>
                  <a:schemeClr val="accent6">
                    <a:lumMod val="25000"/>
                  </a:schemeClr>
                </a:solidFill>
                <a:cs typeface="Arial" panose="020B0604020202020204" pitchFamily="34" charset="0"/>
              </a:rPr>
              <a:t>Evidence/examples</a:t>
            </a:r>
          </a:p>
        </p:txBody>
      </p:sp>
      <p:cxnSp>
        <p:nvCxnSpPr>
          <p:cNvPr id="17" name="Straight Arrow Connector 16">
            <a:extLst>
              <a:ext uri="{FF2B5EF4-FFF2-40B4-BE49-F238E27FC236}">
                <a16:creationId xmlns:a16="http://schemas.microsoft.com/office/drawing/2014/main" id="{E7B4A2F7-DE4C-C735-E62E-01949A42687F}"/>
              </a:ext>
              <a:ext uri="{C183D7F6-B498-43B3-948B-1728B52AA6E4}">
                <adec:decorative xmlns:adec="http://schemas.microsoft.com/office/drawing/2017/decorative" val="1"/>
              </a:ext>
            </a:extLst>
          </p:cNvPr>
          <p:cNvCxnSpPr>
            <a:cxnSpLocks/>
          </p:cNvCxnSpPr>
          <p:nvPr/>
        </p:nvCxnSpPr>
        <p:spPr>
          <a:xfrm flipV="1">
            <a:off x="2778910" y="3086164"/>
            <a:ext cx="350047" cy="1"/>
          </a:xfrm>
          <a:prstGeom prst="straightConnector1">
            <a:avLst/>
          </a:prstGeom>
          <a:ln w="19050">
            <a:solidFill>
              <a:schemeClr val="accent6">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4F58A14A-D193-8097-3C36-B5AF7D80D8A4}"/>
              </a:ext>
              <a:ext uri="{C183D7F6-B498-43B3-948B-1728B52AA6E4}">
                <adec:decorative xmlns:adec="http://schemas.microsoft.com/office/drawing/2017/decorative" val="0"/>
              </a:ext>
            </a:extLst>
          </p:cNvPr>
          <p:cNvSpPr/>
          <p:nvPr/>
        </p:nvSpPr>
        <p:spPr>
          <a:xfrm>
            <a:off x="3136101" y="2531091"/>
            <a:ext cx="8338245" cy="1110147"/>
          </a:xfrm>
          <a:prstGeom prst="roundRect">
            <a:avLst>
              <a:gd name="adj" fmla="val 9349"/>
            </a:avLst>
          </a:prstGeom>
          <a:no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For example, the ensemble of six Aboriginal and Torres Strait Islander dancers encapsulates this connection by performing a powerful downward punch that unites them, followed by a circular releasing action of their torsos towards the sky, before returning to their rhythmic tapping on the ground.</a:t>
            </a:r>
          </a:p>
        </p:txBody>
      </p:sp>
      <p:sp>
        <p:nvSpPr>
          <p:cNvPr id="12" name="Oval 11">
            <a:extLst>
              <a:ext uri="{FF2B5EF4-FFF2-40B4-BE49-F238E27FC236}">
                <a16:creationId xmlns:a16="http://schemas.microsoft.com/office/drawing/2014/main" id="{5A4045A6-5E26-C6FE-4A32-8275D39B6B20}"/>
              </a:ext>
            </a:extLst>
          </p:cNvPr>
          <p:cNvSpPr/>
          <p:nvPr/>
        </p:nvSpPr>
        <p:spPr>
          <a:xfrm>
            <a:off x="340857" y="4125517"/>
            <a:ext cx="931130" cy="904648"/>
          </a:xfrm>
          <a:prstGeom prst="ellipse">
            <a:avLst/>
          </a:prstGeom>
          <a:solidFill>
            <a:srgbClr val="FEE7C6"/>
          </a:solidFill>
          <a:ln w="28575">
            <a:solidFill>
              <a:srgbClr val="D17E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903B00"/>
                </a:solidFill>
              </a:rPr>
              <a:t>E</a:t>
            </a:r>
          </a:p>
        </p:txBody>
      </p:sp>
      <p:sp>
        <p:nvSpPr>
          <p:cNvPr id="8" name="Rectangle: Rounded Corners 7">
            <a:extLst>
              <a:ext uri="{FF2B5EF4-FFF2-40B4-BE49-F238E27FC236}">
                <a16:creationId xmlns:a16="http://schemas.microsoft.com/office/drawing/2014/main" id="{EB339336-7277-43E2-FD9C-7888DAB6ED13}"/>
              </a:ext>
              <a:ext uri="{C183D7F6-B498-43B3-948B-1728B52AA6E4}">
                <adec:decorative xmlns:adec="http://schemas.microsoft.com/office/drawing/2017/decorative" val="0"/>
              </a:ext>
            </a:extLst>
          </p:cNvPr>
          <p:cNvSpPr/>
          <p:nvPr/>
        </p:nvSpPr>
        <p:spPr>
          <a:xfrm>
            <a:off x="1407321" y="4041360"/>
            <a:ext cx="1364445" cy="1072963"/>
          </a:xfrm>
          <a:prstGeom prst="roundRect">
            <a:avLst>
              <a:gd name="adj" fmla="val 17256"/>
            </a:avLst>
          </a:prstGeom>
          <a:solidFill>
            <a:srgbClr val="FEE7C6"/>
          </a:solidFill>
          <a:ln w="28575">
            <a:solidFill>
              <a:srgbClr val="D17E05"/>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b="1">
                <a:solidFill>
                  <a:srgbClr val="903B00"/>
                </a:solidFill>
                <a:cs typeface="Arial" panose="020B0604020202020204" pitchFamily="34" charset="0"/>
              </a:rPr>
              <a:t>Explain</a:t>
            </a:r>
          </a:p>
        </p:txBody>
      </p:sp>
      <p:cxnSp>
        <p:nvCxnSpPr>
          <p:cNvPr id="18" name="Straight Arrow Connector 17">
            <a:extLst>
              <a:ext uri="{FF2B5EF4-FFF2-40B4-BE49-F238E27FC236}">
                <a16:creationId xmlns:a16="http://schemas.microsoft.com/office/drawing/2014/main" id="{1F15BAFD-BD35-ECAC-A8A6-C01BE327D617}"/>
              </a:ext>
              <a:ext uri="{C183D7F6-B498-43B3-948B-1728B52AA6E4}">
                <adec:decorative xmlns:adec="http://schemas.microsoft.com/office/drawing/2017/decorative" val="1"/>
              </a:ext>
            </a:extLst>
          </p:cNvPr>
          <p:cNvCxnSpPr>
            <a:cxnSpLocks/>
          </p:cNvCxnSpPr>
          <p:nvPr/>
        </p:nvCxnSpPr>
        <p:spPr>
          <a:xfrm flipV="1">
            <a:off x="2778909" y="4577841"/>
            <a:ext cx="350047" cy="1"/>
          </a:xfrm>
          <a:prstGeom prst="straightConnector1">
            <a:avLst/>
          </a:prstGeom>
          <a:ln w="19050">
            <a:solidFill>
              <a:srgbClr val="D17E05"/>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5CF864EE-FFB0-B68D-8E98-B273F37959BC}"/>
              </a:ext>
              <a:ext uri="{C183D7F6-B498-43B3-948B-1728B52AA6E4}">
                <adec:decorative xmlns:adec="http://schemas.microsoft.com/office/drawing/2017/decorative" val="0"/>
              </a:ext>
            </a:extLst>
          </p:cNvPr>
          <p:cNvSpPr/>
          <p:nvPr/>
        </p:nvSpPr>
        <p:spPr>
          <a:xfrm>
            <a:off x="3136099" y="3740157"/>
            <a:ext cx="8345088" cy="1675368"/>
          </a:xfrm>
          <a:prstGeom prst="roundRect">
            <a:avLst>
              <a:gd name="adj" fmla="val 7214"/>
            </a:avLst>
          </a:prstGeom>
          <a:noFill/>
          <a:ln w="28575">
            <a:solidFill>
              <a:srgbClr val="D17E05"/>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This sequence not only highlights the dancers' physical connection to the earth but also mirrors the heartbeat rhythm that runs throughout the piece. The pulsing and percussive sounds created by their continuous tapping alongside the drumming reinforce the heartbeat of Country, enhancing the audience's understanding of this connection. By embodying these movements, the dancers create a tactile experience that allows the audience to feel the energy of the earth and the importance of their cultural heritage.</a:t>
            </a:r>
          </a:p>
        </p:txBody>
      </p:sp>
      <p:sp>
        <p:nvSpPr>
          <p:cNvPr id="13" name="Oval 12">
            <a:extLst>
              <a:ext uri="{FF2B5EF4-FFF2-40B4-BE49-F238E27FC236}">
                <a16:creationId xmlns:a16="http://schemas.microsoft.com/office/drawing/2014/main" id="{4920CAC6-C415-FC5F-495E-EE11E66A95CD}"/>
              </a:ext>
            </a:extLst>
          </p:cNvPr>
          <p:cNvSpPr/>
          <p:nvPr/>
        </p:nvSpPr>
        <p:spPr>
          <a:xfrm>
            <a:off x="340856" y="5617194"/>
            <a:ext cx="931130" cy="904648"/>
          </a:xfrm>
          <a:prstGeom prst="ellipse">
            <a:avLst/>
          </a:prstGeom>
          <a:solidFill>
            <a:srgbClr val="DAEFC3"/>
          </a:solidFill>
          <a:ln w="28575">
            <a:solidFill>
              <a:srgbClr val="008A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008A3E"/>
                </a:solidFill>
              </a:rPr>
              <a:t>L</a:t>
            </a:r>
          </a:p>
        </p:txBody>
      </p:sp>
      <p:sp>
        <p:nvSpPr>
          <p:cNvPr id="9" name="Rectangle: Rounded Corners 8">
            <a:extLst>
              <a:ext uri="{FF2B5EF4-FFF2-40B4-BE49-F238E27FC236}">
                <a16:creationId xmlns:a16="http://schemas.microsoft.com/office/drawing/2014/main" id="{2ACEAC4D-A660-0F01-B7D3-F0CA3A6F04B6}"/>
              </a:ext>
              <a:ext uri="{C183D7F6-B498-43B3-948B-1728B52AA6E4}">
                <adec:decorative xmlns:adec="http://schemas.microsoft.com/office/drawing/2017/decorative" val="0"/>
              </a:ext>
            </a:extLst>
          </p:cNvPr>
          <p:cNvSpPr/>
          <p:nvPr/>
        </p:nvSpPr>
        <p:spPr>
          <a:xfrm>
            <a:off x="1407321" y="5533037"/>
            <a:ext cx="1364444" cy="1072963"/>
          </a:xfrm>
          <a:prstGeom prst="roundRect">
            <a:avLst>
              <a:gd name="adj" fmla="val 17256"/>
            </a:avLst>
          </a:prstGeom>
          <a:solidFill>
            <a:srgbClr val="DAEFC3"/>
          </a:solidFill>
          <a:ln w="28575">
            <a:solidFill>
              <a:srgbClr val="008A3E"/>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800" b="1">
                <a:solidFill>
                  <a:srgbClr val="008A3E"/>
                </a:solidFill>
                <a:cs typeface="Arial" panose="020B0604020202020204" pitchFamily="34" charset="0"/>
              </a:rPr>
              <a:t>Link</a:t>
            </a:r>
          </a:p>
        </p:txBody>
      </p:sp>
      <p:cxnSp>
        <p:nvCxnSpPr>
          <p:cNvPr id="19" name="Straight Arrow Connector 18">
            <a:extLst>
              <a:ext uri="{FF2B5EF4-FFF2-40B4-BE49-F238E27FC236}">
                <a16:creationId xmlns:a16="http://schemas.microsoft.com/office/drawing/2014/main" id="{54B55219-3178-FD90-138B-D83CB5D9EDF6}"/>
              </a:ext>
              <a:ext uri="{C183D7F6-B498-43B3-948B-1728B52AA6E4}">
                <adec:decorative xmlns:adec="http://schemas.microsoft.com/office/drawing/2017/decorative" val="1"/>
              </a:ext>
            </a:extLst>
          </p:cNvPr>
          <p:cNvCxnSpPr>
            <a:cxnSpLocks/>
          </p:cNvCxnSpPr>
          <p:nvPr/>
        </p:nvCxnSpPr>
        <p:spPr>
          <a:xfrm flipV="1">
            <a:off x="2778907" y="6069518"/>
            <a:ext cx="350047" cy="1"/>
          </a:xfrm>
          <a:prstGeom prst="straightConnector1">
            <a:avLst/>
          </a:prstGeom>
          <a:ln w="19050">
            <a:solidFill>
              <a:srgbClr val="008A3E"/>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18876302-79D1-9F1D-586D-61225EA2CE33}"/>
              </a:ext>
              <a:ext uri="{C183D7F6-B498-43B3-948B-1728B52AA6E4}">
                <adec:decorative xmlns:adec="http://schemas.microsoft.com/office/drawing/2017/decorative" val="0"/>
              </a:ext>
            </a:extLst>
          </p:cNvPr>
          <p:cNvSpPr/>
          <p:nvPr/>
        </p:nvSpPr>
        <p:spPr>
          <a:xfrm>
            <a:off x="3136100" y="5514445"/>
            <a:ext cx="8345088" cy="1110147"/>
          </a:xfrm>
          <a:prstGeom prst="roundRect">
            <a:avLst>
              <a:gd name="adj" fmla="val 9349"/>
            </a:avLst>
          </a:prstGeom>
          <a:noFill/>
          <a:ln w="28575">
            <a:solidFill>
              <a:srgbClr val="008A3E"/>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14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Overall, the rhythmic movements in Heartbeat powerfully illustrates how the dancers connect with Country, leaving a lasting impression of their shared heartbeat and identity.</a:t>
            </a:r>
          </a:p>
        </p:txBody>
      </p:sp>
      <p:sp>
        <p:nvSpPr>
          <p:cNvPr id="32" name="Slide Number Placeholder 1">
            <a:extLst>
              <a:ext uri="{FF2B5EF4-FFF2-40B4-BE49-F238E27FC236}">
                <a16:creationId xmlns:a16="http://schemas.microsoft.com/office/drawing/2014/main" id="{0CF49094-E4F7-E32A-EB17-B87507F98BDE}"/>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68</a:t>
            </a:fld>
            <a:endParaRPr lang="en-AU"/>
          </a:p>
        </p:txBody>
      </p:sp>
    </p:spTree>
    <p:extLst>
      <p:ext uri="{BB962C8B-B14F-4D97-AF65-F5344CB8AC3E}">
        <p14:creationId xmlns:p14="http://schemas.microsoft.com/office/powerpoint/2010/main" val="5903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EDF5F-6066-5596-372A-B8F09618EC72}"/>
              </a:ext>
            </a:extLst>
          </p:cNvPr>
          <p:cNvSpPr>
            <a:spLocks noGrp="1"/>
          </p:cNvSpPr>
          <p:nvPr>
            <p:ph type="title"/>
          </p:nvPr>
        </p:nvSpPr>
        <p:spPr/>
        <p:txBody>
          <a:bodyPr/>
          <a:lstStyle/>
          <a:p>
            <a:r>
              <a:rPr lang="en-US">
                <a:latin typeface="+mj-lt"/>
              </a:rPr>
              <a:t>Answering the question</a:t>
            </a:r>
            <a:endParaRPr lang="en-AU">
              <a:latin typeface="+mj-lt"/>
            </a:endParaRPr>
          </a:p>
        </p:txBody>
      </p:sp>
      <p:sp>
        <p:nvSpPr>
          <p:cNvPr id="4" name="Text Placeholder 3">
            <a:extLst>
              <a:ext uri="{FF2B5EF4-FFF2-40B4-BE49-F238E27FC236}">
                <a16:creationId xmlns:a16="http://schemas.microsoft.com/office/drawing/2014/main" id="{75D71AC6-76AC-C3AD-693C-3D4DB45BE054}"/>
              </a:ext>
            </a:extLst>
          </p:cNvPr>
          <p:cNvSpPr>
            <a:spLocks noGrp="1"/>
          </p:cNvSpPr>
          <p:nvPr>
            <p:ph type="body" sz="quarter" idx="18"/>
          </p:nvPr>
        </p:nvSpPr>
        <p:spPr/>
        <p:txBody>
          <a:bodyPr/>
          <a:lstStyle/>
          <a:p>
            <a:r>
              <a:rPr lang="en-AU">
                <a:latin typeface="+mj-lt"/>
              </a:rPr>
              <a:t>4.2d</a:t>
            </a:r>
          </a:p>
        </p:txBody>
      </p:sp>
      <p:sp>
        <p:nvSpPr>
          <p:cNvPr id="5" name="Text Placeholder 4">
            <a:extLst>
              <a:ext uri="{FF2B5EF4-FFF2-40B4-BE49-F238E27FC236}">
                <a16:creationId xmlns:a16="http://schemas.microsoft.com/office/drawing/2014/main" id="{98F59A1A-0BB1-DDF7-C4C8-CCFDA7DFF332}"/>
              </a:ext>
            </a:extLst>
          </p:cNvPr>
          <p:cNvSpPr>
            <a:spLocks noGrp="1"/>
          </p:cNvSpPr>
          <p:nvPr>
            <p:ph type="body" sz="quarter" idx="17"/>
          </p:nvPr>
        </p:nvSpPr>
        <p:spPr/>
        <p:txBody>
          <a:bodyPr/>
          <a:lstStyle/>
          <a:p>
            <a:r>
              <a:rPr lang="en-US" b="1">
                <a:latin typeface="+mn-lt"/>
              </a:rPr>
              <a:t>How does the choreographer communicate ideas about trying to be heard?</a:t>
            </a:r>
          </a:p>
          <a:p>
            <a:r>
              <a:rPr lang="en-AU">
                <a:latin typeface="+mn-lt"/>
              </a:rPr>
              <a:t>Ways the choreographer can communicate ideas include:</a:t>
            </a:r>
          </a:p>
          <a:p>
            <a:pPr marL="342900" indent="-342900">
              <a:buFont typeface="Arial" panose="020B0604020202020204" pitchFamily="34" charset="0"/>
              <a:buChar char="•"/>
            </a:pPr>
            <a:r>
              <a:rPr lang="en-AU">
                <a:latin typeface="+mn-lt"/>
              </a:rPr>
              <a:t>movement – space, time, dynamics, genre/style</a:t>
            </a:r>
          </a:p>
          <a:p>
            <a:pPr marL="342900" indent="-342900">
              <a:buFont typeface="Arial" panose="020B0604020202020204" pitchFamily="34" charset="0"/>
              <a:buChar char="•"/>
            </a:pPr>
            <a:r>
              <a:rPr lang="en-AU">
                <a:latin typeface="+mn-lt"/>
              </a:rPr>
              <a:t>dancers – number of dancers, who is dancing, relationships</a:t>
            </a:r>
          </a:p>
          <a:p>
            <a:pPr marL="342900" indent="-342900">
              <a:buFont typeface="Arial" panose="020B0604020202020204" pitchFamily="34" charset="0"/>
              <a:buChar char="•"/>
            </a:pPr>
            <a:r>
              <a:rPr lang="en-AU">
                <a:latin typeface="+mn-lt"/>
              </a:rPr>
              <a:t>theatrical elements</a:t>
            </a:r>
          </a:p>
          <a:p>
            <a:pPr marL="342900" indent="-342900">
              <a:buFont typeface="Arial" panose="020B0604020202020204" pitchFamily="34" charset="0"/>
              <a:buChar char="•"/>
            </a:pPr>
            <a:r>
              <a:rPr lang="en-AU">
                <a:latin typeface="+mn-lt"/>
              </a:rPr>
              <a:t>auditory elements</a:t>
            </a:r>
          </a:p>
        </p:txBody>
      </p:sp>
      <p:sp>
        <p:nvSpPr>
          <p:cNvPr id="2" name="Slide Number Placeholder 1">
            <a:extLst>
              <a:ext uri="{FF2B5EF4-FFF2-40B4-BE49-F238E27FC236}">
                <a16:creationId xmlns:a16="http://schemas.microsoft.com/office/drawing/2014/main" id="{635021FB-EB36-00E0-2884-2FAC01DF7E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69</a:t>
            </a:fld>
            <a:endParaRPr lang="en-AU"/>
          </a:p>
        </p:txBody>
      </p:sp>
    </p:spTree>
    <p:extLst>
      <p:ext uri="{BB962C8B-B14F-4D97-AF65-F5344CB8AC3E}">
        <p14:creationId xmlns:p14="http://schemas.microsoft.com/office/powerpoint/2010/main" val="24961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A1030C54-7693-2385-7905-A3901D79D918}"/>
              </a:ext>
            </a:extLst>
          </p:cNvPr>
          <p:cNvSpPr>
            <a:spLocks noGrp="1"/>
          </p:cNvSpPr>
          <p:nvPr>
            <p:ph type="title"/>
          </p:nvPr>
        </p:nvSpPr>
        <p:spPr/>
        <p:txBody>
          <a:bodyPr/>
          <a:lstStyle/>
          <a:p>
            <a:r>
              <a:rPr lang="en-AU" sz="3200">
                <a:latin typeface="+mj-lt"/>
                <a:ea typeface="Montserrat SemiBold"/>
                <a:sym typeface="Montserrat SemiBold"/>
              </a:rPr>
              <a:t>W</a:t>
            </a:r>
            <a:r>
              <a:rPr lang="en-AU" sz="3200">
                <a:latin typeface="+mj-lt"/>
                <a:ea typeface="Montserrat SemiBold"/>
                <a:cs typeface="Arial" panose="020B0604020202020204" pitchFamily="34" charset="0"/>
                <a:sym typeface="Montserrat SemiBold"/>
              </a:rPr>
              <a:t>hat does it mean to ‘appreciate’ dance? </a:t>
            </a:r>
            <a:endParaRPr lang="en-AU" sz="3200">
              <a:latin typeface="+mj-lt"/>
            </a:endParaRPr>
          </a:p>
        </p:txBody>
      </p:sp>
      <p:sp>
        <p:nvSpPr>
          <p:cNvPr id="4" name="Text Placeholder 3">
            <a:extLst>
              <a:ext uri="{FF2B5EF4-FFF2-40B4-BE49-F238E27FC236}">
                <a16:creationId xmlns:a16="http://schemas.microsoft.com/office/drawing/2014/main" id="{12AE1482-DED0-BA48-742F-D2E7039D4F75}"/>
              </a:ext>
            </a:extLst>
          </p:cNvPr>
          <p:cNvSpPr>
            <a:spLocks noGrp="1"/>
          </p:cNvSpPr>
          <p:nvPr>
            <p:ph type="body" sz="quarter" idx="18"/>
          </p:nvPr>
        </p:nvSpPr>
        <p:spPr/>
        <p:txBody>
          <a:bodyPr/>
          <a:lstStyle/>
          <a:p>
            <a:r>
              <a:rPr lang="en-AU">
                <a:latin typeface="+mj-lt"/>
              </a:rPr>
              <a:t>1.1a</a:t>
            </a:r>
          </a:p>
        </p:txBody>
      </p:sp>
      <p:sp>
        <p:nvSpPr>
          <p:cNvPr id="6" name="Freeform: Shape 5">
            <a:extLst>
              <a:ext uri="{FF2B5EF4-FFF2-40B4-BE49-F238E27FC236}">
                <a16:creationId xmlns:a16="http://schemas.microsoft.com/office/drawing/2014/main" id="{00E82BAD-0184-E7BB-1C0B-F2404C493C4B}"/>
              </a:ext>
            </a:extLst>
          </p:cNvPr>
          <p:cNvSpPr/>
          <p:nvPr/>
        </p:nvSpPr>
        <p:spPr>
          <a:xfrm>
            <a:off x="359998" y="1356312"/>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a:latin typeface="+mj-lt"/>
              </a:rPr>
              <a:t>Think</a:t>
            </a:r>
            <a:endParaRPr lang="en-AU" sz="1800" b="1">
              <a:latin typeface="+mj-lt"/>
            </a:endParaRPr>
          </a:p>
        </p:txBody>
      </p:sp>
      <p:sp>
        <p:nvSpPr>
          <p:cNvPr id="3" name="Freeform: Shape 2">
            <a:extLst>
              <a:ext uri="{FF2B5EF4-FFF2-40B4-BE49-F238E27FC236}">
                <a16:creationId xmlns:a16="http://schemas.microsoft.com/office/drawing/2014/main" id="{F776C5F9-1D34-229C-2212-03642F0AC314}"/>
              </a:ext>
              <a:ext uri="{C183D7F6-B498-43B3-948B-1728B52AA6E4}">
                <adec:decorative xmlns:adec="http://schemas.microsoft.com/office/drawing/2017/decorative" val="0"/>
              </a:ext>
            </a:extLst>
          </p:cNvPr>
          <p:cNvSpPr/>
          <p:nvPr/>
        </p:nvSpPr>
        <p:spPr>
          <a:xfrm>
            <a:off x="359998" y="1943100"/>
            <a:ext cx="3453976" cy="4525953"/>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rtl="0">
              <a:lnSpc>
                <a:spcPct val="150000"/>
              </a:lnSpc>
              <a:spcBef>
                <a:spcPts val="0"/>
              </a:spcBef>
              <a:spcAft>
                <a:spcPts val="1200"/>
              </a:spcAft>
              <a:buNone/>
            </a:pPr>
            <a:r>
              <a:rPr lang="en-AU" sz="1800">
                <a:solidFill>
                  <a:schemeClr val="accent1"/>
                </a:solidFill>
                <a:ea typeface="Montserrat Medium"/>
                <a:cs typeface="Arial" panose="020B0604020202020204" pitchFamily="34" charset="0"/>
                <a:sym typeface="Montserrat Medium"/>
              </a:rPr>
              <a:t>Click to add text</a:t>
            </a:r>
          </a:p>
        </p:txBody>
      </p:sp>
      <p:sp>
        <p:nvSpPr>
          <p:cNvPr id="8" name="Freeform: Shape 7">
            <a:extLst>
              <a:ext uri="{FF2B5EF4-FFF2-40B4-BE49-F238E27FC236}">
                <a16:creationId xmlns:a16="http://schemas.microsoft.com/office/drawing/2014/main" id="{8412258B-48FC-8C91-4F72-C85FE0600176}"/>
              </a:ext>
            </a:extLst>
          </p:cNvPr>
          <p:cNvSpPr/>
          <p:nvPr/>
        </p:nvSpPr>
        <p:spPr>
          <a:xfrm>
            <a:off x="4369012" y="1356312"/>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a:latin typeface="+mj-lt"/>
              </a:rPr>
              <a:t>Pair</a:t>
            </a:r>
            <a:endParaRPr lang="en-AU" sz="1800" b="1">
              <a:latin typeface="+mj-lt"/>
            </a:endParaRPr>
          </a:p>
        </p:txBody>
      </p:sp>
      <p:sp>
        <p:nvSpPr>
          <p:cNvPr id="7" name="Freeform: Shape 6">
            <a:extLst>
              <a:ext uri="{FF2B5EF4-FFF2-40B4-BE49-F238E27FC236}">
                <a16:creationId xmlns:a16="http://schemas.microsoft.com/office/drawing/2014/main" id="{EE7E3180-67F6-5D5C-26A0-D4D07C2F9C4C}"/>
              </a:ext>
              <a:ext uri="{C183D7F6-B498-43B3-948B-1728B52AA6E4}">
                <adec:decorative xmlns:adec="http://schemas.microsoft.com/office/drawing/2017/decorative" val="0"/>
              </a:ext>
            </a:extLst>
          </p:cNvPr>
          <p:cNvSpPr/>
          <p:nvPr/>
        </p:nvSpPr>
        <p:spPr>
          <a:xfrm>
            <a:off x="4369012" y="1943100"/>
            <a:ext cx="3453976" cy="4525953"/>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a:lnSpc>
                <a:spcPct val="150000"/>
              </a:lnSpc>
              <a:spcAft>
                <a:spcPts val="1200"/>
              </a:spcAft>
            </a:pPr>
            <a:r>
              <a:rPr lang="en-AU" sz="1800">
                <a:solidFill>
                  <a:schemeClr val="accent1"/>
                </a:solidFill>
                <a:cs typeface="Arial" panose="020B0604020202020204" pitchFamily="34" charset="0"/>
                <a:sym typeface="Montserrat Medium"/>
              </a:rPr>
              <a:t>Click to add text</a:t>
            </a:r>
          </a:p>
          <a:p>
            <a:pPr marL="0" marR="0" lvl="0" indent="0" algn="ctr" rtl="0">
              <a:lnSpc>
                <a:spcPct val="150000"/>
              </a:lnSpc>
              <a:spcBef>
                <a:spcPts val="0"/>
              </a:spcBef>
              <a:spcAft>
                <a:spcPts val="1200"/>
              </a:spcAft>
              <a:buNone/>
            </a:pPr>
            <a:endParaRPr lang="en-AU" sz="1800" b="1">
              <a:solidFill>
                <a:schemeClr val="accent1"/>
              </a:solidFill>
              <a:ea typeface="Montserrat Medium"/>
              <a:cs typeface="Arial" panose="020B0604020202020204" pitchFamily="34" charset="0"/>
              <a:sym typeface="Montserrat Medium"/>
            </a:endParaRPr>
          </a:p>
        </p:txBody>
      </p:sp>
      <p:sp>
        <p:nvSpPr>
          <p:cNvPr id="10" name="Freeform: Shape 9">
            <a:extLst>
              <a:ext uri="{FF2B5EF4-FFF2-40B4-BE49-F238E27FC236}">
                <a16:creationId xmlns:a16="http://schemas.microsoft.com/office/drawing/2014/main" id="{D83DAFB0-B016-1C61-7449-763E3D86FC26}"/>
              </a:ext>
            </a:extLst>
          </p:cNvPr>
          <p:cNvSpPr/>
          <p:nvPr/>
        </p:nvSpPr>
        <p:spPr>
          <a:xfrm>
            <a:off x="8378026" y="1344970"/>
            <a:ext cx="345397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a:latin typeface="+mj-lt"/>
              </a:rPr>
              <a:t>Share</a:t>
            </a:r>
            <a:endParaRPr lang="en-AU" sz="1800" b="1">
              <a:latin typeface="+mj-lt"/>
            </a:endParaRPr>
          </a:p>
        </p:txBody>
      </p:sp>
      <p:sp>
        <p:nvSpPr>
          <p:cNvPr id="9" name="Freeform: Shape 8">
            <a:extLst>
              <a:ext uri="{FF2B5EF4-FFF2-40B4-BE49-F238E27FC236}">
                <a16:creationId xmlns:a16="http://schemas.microsoft.com/office/drawing/2014/main" id="{45E18903-0539-57D3-BF3B-56E1AEBC257F}"/>
              </a:ext>
              <a:ext uri="{C183D7F6-B498-43B3-948B-1728B52AA6E4}">
                <adec:decorative xmlns:adec="http://schemas.microsoft.com/office/drawing/2017/decorative" val="0"/>
              </a:ext>
            </a:extLst>
          </p:cNvPr>
          <p:cNvSpPr/>
          <p:nvPr/>
        </p:nvSpPr>
        <p:spPr>
          <a:xfrm>
            <a:off x="8378026" y="1943100"/>
            <a:ext cx="3453976" cy="4525953"/>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a:lnSpc>
                <a:spcPct val="150000"/>
              </a:lnSpc>
              <a:spcAft>
                <a:spcPts val="1200"/>
              </a:spcAft>
            </a:pPr>
            <a:r>
              <a:rPr lang="en-AU" sz="1800">
                <a:solidFill>
                  <a:schemeClr val="accent1"/>
                </a:solidFill>
                <a:ea typeface="Montserrat Medium"/>
                <a:cs typeface="Arial" panose="020B0604020202020204" pitchFamily="34" charset="0"/>
                <a:sym typeface="Montserrat Medium"/>
              </a:rPr>
              <a:t>Click to add text</a:t>
            </a:r>
          </a:p>
          <a:p>
            <a:pPr marL="0" marR="0" lvl="0" indent="0" algn="ctr" rtl="0">
              <a:lnSpc>
                <a:spcPct val="150000"/>
              </a:lnSpc>
              <a:spcBef>
                <a:spcPts val="0"/>
              </a:spcBef>
              <a:spcAft>
                <a:spcPts val="1200"/>
              </a:spcAft>
              <a:buNone/>
            </a:pPr>
            <a:endParaRPr lang="en-AU" sz="1800" b="1">
              <a:solidFill>
                <a:schemeClr val="accent1"/>
              </a:solidFill>
              <a:ea typeface="Montserrat Medium"/>
              <a:cs typeface="Arial" panose="020B0604020202020204" pitchFamily="34" charset="0"/>
              <a:sym typeface="Montserrat Medium"/>
            </a:endParaRPr>
          </a:p>
        </p:txBody>
      </p:sp>
      <p:sp>
        <p:nvSpPr>
          <p:cNvPr id="14" name="Slide Number Placeholder 13">
            <a:extLst>
              <a:ext uri="{FF2B5EF4-FFF2-40B4-BE49-F238E27FC236}">
                <a16:creationId xmlns:a16="http://schemas.microsoft.com/office/drawing/2014/main" id="{4730748C-5F13-27BA-7BF8-F1F7811E41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7C09F-E8FE-0CC7-A90D-25AE7DDB6A9E}"/>
              </a:ext>
            </a:extLst>
          </p:cNvPr>
          <p:cNvSpPr>
            <a:spLocks noGrp="1"/>
          </p:cNvSpPr>
          <p:nvPr>
            <p:ph type="title"/>
          </p:nvPr>
        </p:nvSpPr>
        <p:spPr/>
        <p:txBody>
          <a:bodyPr/>
          <a:lstStyle/>
          <a:p>
            <a:r>
              <a:rPr lang="en-AU">
                <a:latin typeface="+mj-lt"/>
              </a:rPr>
              <a:t>Constitution/White Noise – peer feedback activity</a:t>
            </a:r>
          </a:p>
        </p:txBody>
      </p:sp>
      <p:sp>
        <p:nvSpPr>
          <p:cNvPr id="4" name="Text Placeholder 3">
            <a:extLst>
              <a:ext uri="{FF2B5EF4-FFF2-40B4-BE49-F238E27FC236}">
                <a16:creationId xmlns:a16="http://schemas.microsoft.com/office/drawing/2014/main" id="{D693685A-0799-1A65-075C-4A80D9D9DEE4}"/>
              </a:ext>
            </a:extLst>
          </p:cNvPr>
          <p:cNvSpPr>
            <a:spLocks noGrp="1"/>
          </p:cNvSpPr>
          <p:nvPr>
            <p:ph type="body" sz="quarter" idx="18"/>
          </p:nvPr>
        </p:nvSpPr>
        <p:spPr/>
        <p:txBody>
          <a:bodyPr/>
          <a:lstStyle/>
          <a:p>
            <a:r>
              <a:rPr lang="en-AU">
                <a:latin typeface="+mj-lt"/>
              </a:rPr>
              <a:t>4.2e</a:t>
            </a:r>
          </a:p>
        </p:txBody>
      </p:sp>
      <p:sp>
        <p:nvSpPr>
          <p:cNvPr id="5" name="Text Placeholder 4">
            <a:extLst>
              <a:ext uri="{FF2B5EF4-FFF2-40B4-BE49-F238E27FC236}">
                <a16:creationId xmlns:a16="http://schemas.microsoft.com/office/drawing/2014/main" id="{8B1DEDD8-DA0C-467E-917B-8F85671F3F53}"/>
              </a:ext>
            </a:extLst>
          </p:cNvPr>
          <p:cNvSpPr>
            <a:spLocks noGrp="1"/>
          </p:cNvSpPr>
          <p:nvPr>
            <p:ph type="body" sz="quarter" idx="17"/>
          </p:nvPr>
        </p:nvSpPr>
        <p:spPr/>
        <p:txBody>
          <a:bodyPr/>
          <a:lstStyle/>
          <a:p>
            <a:pPr marL="457200" indent="-457200">
              <a:buFont typeface="+mj-lt"/>
              <a:buAutoNum type="arabicPeriod"/>
            </a:pPr>
            <a:r>
              <a:rPr lang="en-AU">
                <a:latin typeface="+mn-lt"/>
              </a:rPr>
              <a:t>Swap your </a:t>
            </a:r>
            <a:r>
              <a:rPr lang="en-AU" dirty="0">
                <a:latin typeface="+mn-lt"/>
              </a:rPr>
              <a:t>PEEL</a:t>
            </a:r>
            <a:r>
              <a:rPr lang="en-AU">
                <a:latin typeface="+mn-lt"/>
              </a:rPr>
              <a:t> paragraph for Constitution/White Noise with one of your peer’s. </a:t>
            </a:r>
          </a:p>
          <a:p>
            <a:pPr marL="457200" indent="-457200">
              <a:buFont typeface="+mj-lt"/>
              <a:buAutoNum type="arabicPeriod"/>
            </a:pPr>
            <a:r>
              <a:rPr lang="en-AU">
                <a:latin typeface="+mn-lt"/>
              </a:rPr>
              <a:t>Read the paragraph and use the TAG scaffold to provide feedback for your peer:</a:t>
            </a:r>
          </a:p>
          <a:p>
            <a:pPr marL="702900" lvl="4" indent="-342900">
              <a:spcAft>
                <a:spcPts val="1200"/>
              </a:spcAft>
              <a:buFont typeface="Arial" panose="020B0604020202020204" pitchFamily="34" charset="0"/>
              <a:buChar char="–"/>
            </a:pPr>
            <a:r>
              <a:rPr lang="en-AU" sz="2000">
                <a:latin typeface="+mn-lt"/>
              </a:rPr>
              <a:t>T – Tell your peer something that you really liked about their paragraph</a:t>
            </a:r>
          </a:p>
          <a:p>
            <a:pPr marL="702900" lvl="4" indent="-342900">
              <a:spcAft>
                <a:spcPts val="1200"/>
              </a:spcAft>
              <a:buFont typeface="Arial" panose="020B0604020202020204" pitchFamily="34" charset="0"/>
              <a:buChar char="–"/>
            </a:pPr>
            <a:r>
              <a:rPr lang="en-AU" sz="2000">
                <a:latin typeface="+mn-lt"/>
              </a:rPr>
              <a:t>A – Ask a question to clarify your understanding of their work</a:t>
            </a:r>
          </a:p>
          <a:p>
            <a:pPr marL="702900" lvl="4" indent="-342900">
              <a:spcAft>
                <a:spcPts val="1200"/>
              </a:spcAft>
              <a:buFont typeface="Arial" panose="020B0604020202020204" pitchFamily="34" charset="0"/>
              <a:buChar char="–"/>
            </a:pPr>
            <a:r>
              <a:rPr lang="en-AU" sz="2000">
                <a:latin typeface="+mn-lt"/>
              </a:rPr>
              <a:t>G – Give a suggestion to help make their work even better.</a:t>
            </a:r>
          </a:p>
          <a:p>
            <a:pPr marL="457200" indent="-457200">
              <a:buFont typeface="+mj-lt"/>
              <a:buAutoNum type="arabicPeriod" startAt="3"/>
            </a:pPr>
            <a:r>
              <a:rPr lang="en-AU">
                <a:latin typeface="+mn-lt"/>
              </a:rPr>
              <a:t>Use your peer feedback to refine your paragraph.</a:t>
            </a:r>
          </a:p>
        </p:txBody>
      </p:sp>
      <p:sp>
        <p:nvSpPr>
          <p:cNvPr id="2" name="Slide Number Placeholder 1">
            <a:extLst>
              <a:ext uri="{FF2B5EF4-FFF2-40B4-BE49-F238E27FC236}">
                <a16:creationId xmlns:a16="http://schemas.microsoft.com/office/drawing/2014/main" id="{BDDBCAFB-0810-008A-3AE5-B6DC737B64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70</a:t>
            </a:fld>
            <a:endParaRPr lang="en-AU"/>
          </a:p>
        </p:txBody>
      </p:sp>
    </p:spTree>
    <p:extLst>
      <p:ext uri="{BB962C8B-B14F-4D97-AF65-F5344CB8AC3E}">
        <p14:creationId xmlns:p14="http://schemas.microsoft.com/office/powerpoint/2010/main" val="247936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BFC109-A497-84BF-BCD4-BBC104303394}"/>
              </a:ext>
            </a:extLst>
          </p:cNvPr>
          <p:cNvSpPr>
            <a:spLocks noGrp="1"/>
          </p:cNvSpPr>
          <p:nvPr>
            <p:ph type="title"/>
          </p:nvPr>
        </p:nvSpPr>
        <p:spPr/>
        <p:txBody>
          <a:bodyPr/>
          <a:lstStyle/>
          <a:p>
            <a:r>
              <a:rPr lang="en-AU">
                <a:latin typeface="+mj-lt"/>
              </a:rPr>
              <a:t>Verbs and adverbs</a:t>
            </a:r>
          </a:p>
        </p:txBody>
      </p:sp>
      <p:sp>
        <p:nvSpPr>
          <p:cNvPr id="4" name="Text Placeholder 3">
            <a:extLst>
              <a:ext uri="{FF2B5EF4-FFF2-40B4-BE49-F238E27FC236}">
                <a16:creationId xmlns:a16="http://schemas.microsoft.com/office/drawing/2014/main" id="{DDAF42D8-3249-8975-E86D-2A8A5B2CDD63}"/>
              </a:ext>
            </a:extLst>
          </p:cNvPr>
          <p:cNvSpPr>
            <a:spLocks noGrp="1"/>
          </p:cNvSpPr>
          <p:nvPr>
            <p:ph type="body" sz="quarter" idx="18"/>
          </p:nvPr>
        </p:nvSpPr>
        <p:spPr/>
        <p:txBody>
          <a:bodyPr/>
          <a:lstStyle/>
          <a:p>
            <a:r>
              <a:rPr lang="en-AU"/>
              <a:t>4.3a</a:t>
            </a:r>
          </a:p>
        </p:txBody>
      </p:sp>
      <p:sp>
        <p:nvSpPr>
          <p:cNvPr id="7" name="Rectangle: Rounded Corners 6">
            <a:extLst>
              <a:ext uri="{FF2B5EF4-FFF2-40B4-BE49-F238E27FC236}">
                <a16:creationId xmlns:a16="http://schemas.microsoft.com/office/drawing/2014/main" id="{23C29D09-8799-6A26-0122-26E1A23454A3}"/>
              </a:ext>
              <a:ext uri="{C183D7F6-B498-43B3-948B-1728B52AA6E4}">
                <adec:decorative xmlns:adec="http://schemas.microsoft.com/office/drawing/2017/decorative" val="0"/>
              </a:ext>
            </a:extLst>
          </p:cNvPr>
          <p:cNvSpPr/>
          <p:nvPr/>
        </p:nvSpPr>
        <p:spPr>
          <a:xfrm>
            <a:off x="261258" y="1477476"/>
            <a:ext cx="11267498" cy="1767690"/>
          </a:xfrm>
          <a:prstGeom prst="roundRect">
            <a:avLst>
              <a:gd name="adj" fmla="val 11197"/>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22272B"/>
                </a:solidFill>
                <a:effectLst/>
                <a:uLnTx/>
                <a:uFillTx/>
                <a:ea typeface="+mn-ea"/>
                <a:cs typeface="Arial" panose="020B0604020202020204" pitchFamily="34" charset="0"/>
              </a:rPr>
              <a:t>A </a:t>
            </a:r>
            <a:r>
              <a:rPr kumimoji="0" lang="en-US" sz="2000" b="1" i="0" u="none" strike="noStrike" kern="1200" cap="none" spc="0" normalizeH="0" baseline="0" noProof="0">
                <a:ln>
                  <a:noFill/>
                </a:ln>
                <a:solidFill>
                  <a:srgbClr val="22272B"/>
                </a:solidFill>
                <a:effectLst/>
                <a:uLnTx/>
                <a:uFillTx/>
                <a:ea typeface="+mn-ea"/>
                <a:cs typeface="Arial" panose="020B0604020202020204" pitchFamily="34" charset="0"/>
              </a:rPr>
              <a:t>verb</a:t>
            </a:r>
            <a:r>
              <a:rPr kumimoji="0" lang="en-US" sz="2000" b="0" i="0" u="none" strike="noStrike" kern="1200" cap="none" spc="0" normalizeH="0" baseline="0" noProof="0">
                <a:ln>
                  <a:noFill/>
                </a:ln>
                <a:solidFill>
                  <a:srgbClr val="22272B"/>
                </a:solidFill>
                <a:effectLst/>
                <a:uLnTx/>
                <a:uFillTx/>
                <a:ea typeface="+mn-ea"/>
                <a:cs typeface="Arial" panose="020B0604020202020204" pitchFamily="34" charset="0"/>
              </a:rPr>
              <a:t> is a word or phrase that describes an action, condition or experience, often referred to as ‘doing words’. Example: run, fall, stomp.</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22272B"/>
                </a:solidFill>
                <a:effectLst/>
                <a:uLnTx/>
                <a:uFillTx/>
                <a:ea typeface="+mn-ea"/>
                <a:cs typeface="Arial" panose="020B0604020202020204" pitchFamily="34" charset="0"/>
              </a:rPr>
              <a:t>Dance examples for verbs – </a:t>
            </a:r>
            <a:r>
              <a:rPr kumimoji="0" lang="en-US" sz="2000" b="0" i="0" u="none" strike="noStrike" kern="1200" cap="none" spc="0" normalizeH="0" baseline="0" noProof="0">
                <a:ln>
                  <a:noFill/>
                </a:ln>
                <a:solidFill>
                  <a:srgbClr val="22272B"/>
                </a:solidFill>
                <a:effectLst/>
                <a:uLnTx/>
                <a:uFillTx/>
                <a:ea typeface="+mn-ea"/>
                <a:cs typeface="Arial" panose="020B0604020202020204" pitchFamily="34" charset="0"/>
              </a:rPr>
              <a:t>rotate, bolt, leap, collapse, dart, hit, hop, sprint, stroll, march.</a:t>
            </a:r>
          </a:p>
        </p:txBody>
      </p:sp>
      <p:sp>
        <p:nvSpPr>
          <p:cNvPr id="8" name="Rectangle: Rounded Corners 7">
            <a:extLst>
              <a:ext uri="{FF2B5EF4-FFF2-40B4-BE49-F238E27FC236}">
                <a16:creationId xmlns:a16="http://schemas.microsoft.com/office/drawing/2014/main" id="{FADB873F-554C-9121-2E0C-76FCA7C3CADC}"/>
              </a:ext>
              <a:ext uri="{C183D7F6-B498-43B3-948B-1728B52AA6E4}">
                <adec:decorative xmlns:adec="http://schemas.microsoft.com/office/drawing/2017/decorative" val="0"/>
              </a:ext>
            </a:extLst>
          </p:cNvPr>
          <p:cNvSpPr/>
          <p:nvPr/>
        </p:nvSpPr>
        <p:spPr>
          <a:xfrm>
            <a:off x="261256" y="3357677"/>
            <a:ext cx="11267499" cy="3338323"/>
          </a:xfrm>
          <a:prstGeom prst="roundRect">
            <a:avLst>
              <a:gd name="adj" fmla="val 6124"/>
            </a:avLst>
          </a:prstGeom>
          <a:solidFill>
            <a:srgbClr val="F6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22272B"/>
                </a:solidFill>
                <a:effectLst/>
                <a:uLnTx/>
                <a:uFillTx/>
                <a:ea typeface="+mn-ea"/>
                <a:cs typeface="+mn-cs"/>
              </a:rPr>
              <a:t>An </a:t>
            </a:r>
            <a:r>
              <a:rPr kumimoji="0" lang="en-US" sz="2000" b="1" i="0" u="none" strike="noStrike" kern="1200" cap="none" spc="0" normalizeH="0" baseline="0" noProof="0">
                <a:ln>
                  <a:noFill/>
                </a:ln>
                <a:solidFill>
                  <a:srgbClr val="22272B"/>
                </a:solidFill>
                <a:effectLst/>
                <a:uLnTx/>
                <a:uFillTx/>
                <a:ea typeface="+mn-ea"/>
                <a:cs typeface="+mn-cs"/>
              </a:rPr>
              <a:t>adverb </a:t>
            </a:r>
            <a:r>
              <a:rPr kumimoji="0" lang="en-US" sz="2000" b="0" i="0" u="none" strike="noStrike" kern="1200" cap="none" spc="0" normalizeH="0" baseline="0" noProof="0">
                <a:ln>
                  <a:noFill/>
                </a:ln>
                <a:solidFill>
                  <a:srgbClr val="22272B"/>
                </a:solidFill>
                <a:effectLst/>
                <a:uLnTx/>
                <a:uFillTx/>
                <a:ea typeface="+mn-ea"/>
                <a:cs typeface="+mn-cs"/>
              </a:rPr>
              <a:t>describes or gives more information about a verb, adjective or phrase.</a:t>
            </a:r>
            <a:br>
              <a:rPr kumimoji="0" lang="en-US" sz="2000" b="0" i="0" u="none" strike="noStrike" kern="1200" cap="none" spc="0" normalizeH="0" baseline="0" noProof="0">
                <a:ln>
                  <a:noFill/>
                </a:ln>
                <a:solidFill>
                  <a:srgbClr val="22272B"/>
                </a:solidFill>
                <a:effectLst/>
                <a:uLnTx/>
                <a:uFillTx/>
                <a:ea typeface="+mn-ea"/>
                <a:cs typeface="+mn-cs"/>
              </a:rPr>
            </a:br>
            <a:r>
              <a:rPr kumimoji="0" lang="en-US" sz="2000" b="1" i="0" u="none" strike="noStrike" kern="1200" cap="none" spc="0" normalizeH="0" baseline="0" noProof="0">
                <a:ln>
                  <a:noFill/>
                </a:ln>
                <a:solidFill>
                  <a:srgbClr val="22272B"/>
                </a:solidFill>
                <a:effectLst/>
                <a:uLnTx/>
                <a:uFillTx/>
                <a:ea typeface="+mn-ea"/>
                <a:cs typeface="+mn-cs"/>
              </a:rPr>
              <a:t>Example</a:t>
            </a:r>
            <a:r>
              <a:rPr kumimoji="0" lang="en-US" sz="2000" b="0" i="0" u="none" strike="noStrike" kern="1200" cap="none" spc="0" normalizeH="0" baseline="0" noProof="0">
                <a:ln>
                  <a:noFill/>
                </a:ln>
                <a:solidFill>
                  <a:srgbClr val="22272B"/>
                </a:solidFill>
                <a:effectLst/>
                <a:uLnTx/>
                <a:uFillTx/>
                <a:ea typeface="+mn-ea"/>
                <a:cs typeface="+mn-cs"/>
              </a:rPr>
              <a:t> – ‘She ran quickly’, the adverb quickly gives more information to the verb ‘ran’.</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22272B"/>
                </a:solidFill>
                <a:effectLst/>
                <a:uLnTx/>
                <a:uFillTx/>
                <a:ea typeface="+mn-ea"/>
                <a:cs typeface="+mn-cs"/>
              </a:rPr>
              <a:t>Dance examples for adverbs</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22272B"/>
                </a:solidFill>
                <a:effectLst/>
                <a:uLnTx/>
                <a:uFillTx/>
                <a:ea typeface="+mn-ea"/>
                <a:cs typeface="+mn-cs"/>
              </a:rPr>
              <a:t>heavily, briskly, fluidly, quickly, slowly, gracefully, closely, shakily, urgently, tightly, repeatedly, reluctantly, recklessly, confidently, carelessly, boldly, anxiously, thoughtfully, yearningly, wildly, swiftly.</a:t>
            </a:r>
          </a:p>
        </p:txBody>
      </p:sp>
      <p:sp>
        <p:nvSpPr>
          <p:cNvPr id="2" name="Slide Number Placeholder 1">
            <a:extLst>
              <a:ext uri="{FF2B5EF4-FFF2-40B4-BE49-F238E27FC236}">
                <a16:creationId xmlns:a16="http://schemas.microsoft.com/office/drawing/2014/main" id="{EB1C3585-6D36-16F9-13E0-B52D380E27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71</a:t>
            </a:fld>
            <a:endParaRPr lang="en-AU"/>
          </a:p>
        </p:txBody>
      </p:sp>
    </p:spTree>
    <p:extLst>
      <p:ext uri="{BB962C8B-B14F-4D97-AF65-F5344CB8AC3E}">
        <p14:creationId xmlns:p14="http://schemas.microsoft.com/office/powerpoint/2010/main" val="301143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47263B-5C27-182A-E04F-B1319EEFF04D}"/>
              </a:ext>
            </a:extLst>
          </p:cNvPr>
          <p:cNvSpPr>
            <a:spLocks noGrp="1"/>
          </p:cNvSpPr>
          <p:nvPr>
            <p:ph type="title"/>
          </p:nvPr>
        </p:nvSpPr>
        <p:spPr/>
        <p:txBody>
          <a:bodyPr/>
          <a:lstStyle/>
          <a:p>
            <a:r>
              <a:rPr lang="en-AU">
                <a:latin typeface="+mj-lt"/>
              </a:rPr>
              <a:t>Adjectives</a:t>
            </a:r>
          </a:p>
        </p:txBody>
      </p:sp>
      <p:sp>
        <p:nvSpPr>
          <p:cNvPr id="4" name="Text Placeholder 3">
            <a:extLst>
              <a:ext uri="{FF2B5EF4-FFF2-40B4-BE49-F238E27FC236}">
                <a16:creationId xmlns:a16="http://schemas.microsoft.com/office/drawing/2014/main" id="{9B102903-F8AA-FBE7-CCA0-FBA404CF6ACE}"/>
              </a:ext>
            </a:extLst>
          </p:cNvPr>
          <p:cNvSpPr>
            <a:spLocks noGrp="1"/>
          </p:cNvSpPr>
          <p:nvPr>
            <p:ph type="body" sz="quarter" idx="18"/>
          </p:nvPr>
        </p:nvSpPr>
        <p:spPr/>
        <p:txBody>
          <a:bodyPr/>
          <a:lstStyle/>
          <a:p>
            <a:r>
              <a:rPr lang="en-AU">
                <a:latin typeface="+mj-lt"/>
              </a:rPr>
              <a:t>4.3b</a:t>
            </a:r>
          </a:p>
        </p:txBody>
      </p:sp>
      <p:sp>
        <p:nvSpPr>
          <p:cNvPr id="6" name="Rectangle: Rounded Corners 5">
            <a:extLst>
              <a:ext uri="{FF2B5EF4-FFF2-40B4-BE49-F238E27FC236}">
                <a16:creationId xmlns:a16="http://schemas.microsoft.com/office/drawing/2014/main" id="{8A2E4E23-7636-14C3-632B-F0FCA58ED172}"/>
              </a:ext>
              <a:ext uri="{C183D7F6-B498-43B3-948B-1728B52AA6E4}">
                <adec:decorative xmlns:adec="http://schemas.microsoft.com/office/drawing/2017/decorative" val="0"/>
              </a:ext>
            </a:extLst>
          </p:cNvPr>
          <p:cNvSpPr/>
          <p:nvPr/>
        </p:nvSpPr>
        <p:spPr>
          <a:xfrm>
            <a:off x="360684" y="1763754"/>
            <a:ext cx="11360776" cy="2819067"/>
          </a:xfrm>
          <a:prstGeom prst="roundRect">
            <a:avLst>
              <a:gd name="adj" fmla="val 6547"/>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22272B"/>
                </a:solidFill>
                <a:effectLst/>
                <a:uLnTx/>
                <a:uFillTx/>
                <a:ea typeface="+mn-ea"/>
                <a:cs typeface="+mn-cs"/>
              </a:rPr>
              <a:t>An </a:t>
            </a:r>
            <a:r>
              <a:rPr kumimoji="0" lang="en-US" sz="2000" b="1" i="0" u="none" strike="noStrike" kern="1200" cap="none" spc="0" normalizeH="0" baseline="0" noProof="0">
                <a:ln>
                  <a:noFill/>
                </a:ln>
                <a:solidFill>
                  <a:srgbClr val="22272B"/>
                </a:solidFill>
                <a:effectLst/>
                <a:uLnTx/>
                <a:uFillTx/>
                <a:ea typeface="+mn-ea"/>
                <a:cs typeface="+mn-cs"/>
              </a:rPr>
              <a:t>adjective</a:t>
            </a:r>
            <a:r>
              <a:rPr kumimoji="0" lang="en-US" sz="2000" b="0" i="0" u="none" strike="noStrike" kern="1200" cap="none" spc="0" normalizeH="0" baseline="0" noProof="0">
                <a:ln>
                  <a:noFill/>
                </a:ln>
                <a:solidFill>
                  <a:srgbClr val="22272B"/>
                </a:solidFill>
                <a:effectLst/>
                <a:uLnTx/>
                <a:uFillTx/>
                <a:ea typeface="+mn-ea"/>
                <a:cs typeface="+mn-cs"/>
              </a:rPr>
              <a:t> is a word that describes a noun or pronoun. Example: ‘In a sudden movement’, ‘sudden’ is the adjective.</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22272B"/>
                </a:solidFill>
                <a:effectLst/>
                <a:uLnTx/>
                <a:uFillTx/>
                <a:ea typeface="+mn-ea"/>
                <a:cs typeface="+mn-cs"/>
              </a:rPr>
              <a:t>Dance examples</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floating, strong, heavy, slow, weak, hard, enthusiastic, gentle, sincere, disappointing, dazzling, assertive, careful.</a:t>
            </a:r>
          </a:p>
        </p:txBody>
      </p:sp>
      <p:sp>
        <p:nvSpPr>
          <p:cNvPr id="8" name="Rectangle: Rounded Corners 7">
            <a:extLst>
              <a:ext uri="{FF2B5EF4-FFF2-40B4-BE49-F238E27FC236}">
                <a16:creationId xmlns:a16="http://schemas.microsoft.com/office/drawing/2014/main" id="{86518B60-80EE-F296-A012-3935EFA353F1}"/>
              </a:ext>
              <a:ext uri="{C183D7F6-B498-43B3-948B-1728B52AA6E4}">
                <adec:decorative xmlns:adec="http://schemas.microsoft.com/office/drawing/2017/decorative" val="0"/>
              </a:ext>
            </a:extLst>
          </p:cNvPr>
          <p:cNvSpPr/>
          <p:nvPr/>
        </p:nvSpPr>
        <p:spPr>
          <a:xfrm>
            <a:off x="359999" y="4735416"/>
            <a:ext cx="11361461" cy="922430"/>
          </a:xfrm>
          <a:prstGeom prst="roundRect">
            <a:avLst>
              <a:gd name="adj" fmla="val 243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Why is it important to use verbs, adverbs and adjectives when appreciating dance works?</a:t>
            </a:r>
          </a:p>
        </p:txBody>
      </p:sp>
      <p:sp>
        <p:nvSpPr>
          <p:cNvPr id="2" name="Slide Number Placeholder 1">
            <a:extLst>
              <a:ext uri="{FF2B5EF4-FFF2-40B4-BE49-F238E27FC236}">
                <a16:creationId xmlns:a16="http://schemas.microsoft.com/office/drawing/2014/main" id="{A7981D78-AD97-32BE-E2AD-5CA155D945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72</a:t>
            </a:fld>
            <a:endParaRPr lang="en-AU"/>
          </a:p>
        </p:txBody>
      </p:sp>
    </p:spTree>
    <p:extLst>
      <p:ext uri="{BB962C8B-B14F-4D97-AF65-F5344CB8AC3E}">
        <p14:creationId xmlns:p14="http://schemas.microsoft.com/office/powerpoint/2010/main" val="354174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04372-9F49-5987-556D-C0F8B42584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68A2956-9E68-6477-0BEB-411FA9AD636A}"/>
              </a:ext>
            </a:extLst>
          </p:cNvPr>
          <p:cNvSpPr>
            <a:spLocks noGrp="1"/>
          </p:cNvSpPr>
          <p:nvPr>
            <p:ph type="title"/>
          </p:nvPr>
        </p:nvSpPr>
        <p:spPr/>
        <p:txBody>
          <a:bodyPr/>
          <a:lstStyle/>
          <a:p>
            <a:r>
              <a:rPr lang="en-US"/>
              <a:t>Tips for descriptive writing</a:t>
            </a:r>
            <a:endParaRPr lang="en-AU"/>
          </a:p>
        </p:txBody>
      </p:sp>
      <p:sp>
        <p:nvSpPr>
          <p:cNvPr id="9" name="Text Placeholder 8">
            <a:extLst>
              <a:ext uri="{FF2B5EF4-FFF2-40B4-BE49-F238E27FC236}">
                <a16:creationId xmlns:a16="http://schemas.microsoft.com/office/drawing/2014/main" id="{5C3EA3C0-9BEA-DEB1-71BF-9CBF79690454}"/>
              </a:ext>
            </a:extLst>
          </p:cNvPr>
          <p:cNvSpPr>
            <a:spLocks noGrp="1"/>
          </p:cNvSpPr>
          <p:nvPr>
            <p:ph type="body" sz="quarter" idx="18"/>
          </p:nvPr>
        </p:nvSpPr>
        <p:spPr/>
        <p:txBody>
          <a:bodyPr/>
          <a:lstStyle/>
          <a:p>
            <a:r>
              <a:rPr lang="en-AU"/>
              <a:t>4.3c</a:t>
            </a:r>
          </a:p>
        </p:txBody>
      </p:sp>
      <p:sp>
        <p:nvSpPr>
          <p:cNvPr id="8" name="Text Placeholder 7">
            <a:extLst>
              <a:ext uri="{FF2B5EF4-FFF2-40B4-BE49-F238E27FC236}">
                <a16:creationId xmlns:a16="http://schemas.microsoft.com/office/drawing/2014/main" id="{6942F6CA-69BF-0D15-5C60-FA9CE93307F6}"/>
              </a:ext>
            </a:extLst>
          </p:cNvPr>
          <p:cNvSpPr>
            <a:spLocks noGrp="1"/>
          </p:cNvSpPr>
          <p:nvPr>
            <p:ph type="body" sz="quarter" idx="17"/>
          </p:nvPr>
        </p:nvSpPr>
        <p:spPr>
          <a:xfrm>
            <a:off x="359998" y="1422912"/>
            <a:ext cx="11484000" cy="854350"/>
          </a:xfrm>
        </p:spPr>
        <p:txBody>
          <a:bodyPr/>
          <a:lstStyle/>
          <a:p>
            <a:r>
              <a:rPr lang="en-US"/>
              <a:t>Dance is a language of movement and writing is a language of written symbols. Capturing on paper what you saw embodied on stage can be challenging, but it is possible! Here are some suggestions:</a:t>
            </a:r>
          </a:p>
          <a:p>
            <a:pPr marL="342900" indent="-342900">
              <a:buFont typeface="Arial" panose="020B0604020202020204" pitchFamily="34" charset="0"/>
              <a:buChar char="•"/>
            </a:pPr>
            <a:endParaRPr lang="en-US"/>
          </a:p>
          <a:p>
            <a:endParaRPr lang="en-AU"/>
          </a:p>
        </p:txBody>
      </p:sp>
      <p:grpSp>
        <p:nvGrpSpPr>
          <p:cNvPr id="29" name="Group 28" descr="Use strong and varied action verbs, such as slice, slither, melt and propel.&#10;Use interesting adjectives such as tangled arms, piercing leaps, floating turns.&#10;Use colourful adverbs, such as leaned heavily, spiraled briskly, tumbled fluidly.&#10;">
            <a:extLst>
              <a:ext uri="{FF2B5EF4-FFF2-40B4-BE49-F238E27FC236}">
                <a16:creationId xmlns:a16="http://schemas.microsoft.com/office/drawing/2014/main" id="{D4A23E89-BB8C-5137-6398-847FA40D0A69}"/>
              </a:ext>
            </a:extLst>
          </p:cNvPr>
          <p:cNvGrpSpPr/>
          <p:nvPr/>
        </p:nvGrpSpPr>
        <p:grpSpPr>
          <a:xfrm>
            <a:off x="308666" y="2410099"/>
            <a:ext cx="5701831" cy="3973062"/>
            <a:chOff x="308666" y="2410099"/>
            <a:chExt cx="5701831" cy="3973062"/>
          </a:xfrm>
        </p:grpSpPr>
        <p:sp>
          <p:nvSpPr>
            <p:cNvPr id="3" name="Rectangle: Rounded Corners 2">
              <a:extLst>
                <a:ext uri="{FF2B5EF4-FFF2-40B4-BE49-F238E27FC236}">
                  <a16:creationId xmlns:a16="http://schemas.microsoft.com/office/drawing/2014/main" id="{BE791AE4-D70F-E083-F229-096636EB1493}"/>
                </a:ext>
                <a:ext uri="{C183D7F6-B498-43B3-948B-1728B52AA6E4}">
                  <adec:decorative xmlns:adec="http://schemas.microsoft.com/office/drawing/2017/decorative" val="0"/>
                </a:ext>
              </a:extLst>
            </p:cNvPr>
            <p:cNvSpPr/>
            <p:nvPr/>
          </p:nvSpPr>
          <p:spPr>
            <a:xfrm>
              <a:off x="424283" y="2584253"/>
              <a:ext cx="5586214" cy="3798908"/>
            </a:xfrm>
            <a:prstGeom prst="roundRect">
              <a:avLst>
                <a:gd name="adj" fmla="val 9214"/>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731520" bIns="91440" rtlCol="0" anchor="t"/>
            <a:lstStyle/>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Use strong and varied action verbs, such as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slice</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slither</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melt</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and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propel</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Use interesting adjectives such as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tangled</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arms,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piercing</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leaps,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floating</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turns.</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Use </a:t>
              </a:r>
              <a:r>
                <a:rPr kumimoji="0" lang="en-US" sz="2000" b="0" i="0" u="none" strike="noStrike" kern="1200" cap="none" spc="0" normalizeH="0" baseline="0" noProof="0" err="1">
                  <a:ln>
                    <a:noFill/>
                  </a:ln>
                  <a:solidFill>
                    <a:srgbClr val="22272B"/>
                  </a:solidFill>
                  <a:effectLst/>
                  <a:uLnTx/>
                  <a:uFillTx/>
                  <a:latin typeface="Arial" panose="020B0604020202020204"/>
                  <a:ea typeface="+mn-ea"/>
                  <a:cs typeface="+mn-cs"/>
                </a:rPr>
                <a:t>colourful</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adverbs, such as leaned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heavily</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spiraled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briskly</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tumbled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fluidly</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a:t>
              </a:r>
            </a:p>
          </p:txBody>
        </p:sp>
        <p:grpSp>
          <p:nvGrpSpPr>
            <p:cNvPr id="5" name="Group 4">
              <a:extLst>
                <a:ext uri="{FF2B5EF4-FFF2-40B4-BE49-F238E27FC236}">
                  <a16:creationId xmlns:a16="http://schemas.microsoft.com/office/drawing/2014/main" id="{0AA5286B-6CF5-79EF-BB86-5D542FE15F18}"/>
                </a:ext>
                <a:ext uri="{C183D7F6-B498-43B3-948B-1728B52AA6E4}">
                  <adec:decorative xmlns:adec="http://schemas.microsoft.com/office/drawing/2017/decorative" val="1"/>
                </a:ext>
              </a:extLst>
            </p:cNvPr>
            <p:cNvGrpSpPr/>
            <p:nvPr/>
          </p:nvGrpSpPr>
          <p:grpSpPr>
            <a:xfrm>
              <a:off x="308666" y="2410099"/>
              <a:ext cx="877588" cy="877588"/>
              <a:chOff x="3663816" y="1093353"/>
              <a:chExt cx="1085850" cy="1085850"/>
            </a:xfrm>
          </p:grpSpPr>
          <p:sp>
            <p:nvSpPr>
              <p:cNvPr id="6" name="Oval 5">
                <a:extLst>
                  <a:ext uri="{FF2B5EF4-FFF2-40B4-BE49-F238E27FC236}">
                    <a16:creationId xmlns:a16="http://schemas.microsoft.com/office/drawing/2014/main" id="{527E113A-E709-606E-2369-76721EBBE48E}"/>
                  </a:ext>
                </a:extLst>
              </p:cNvPr>
              <p:cNvSpPr/>
              <p:nvPr/>
            </p:nvSpPr>
            <p:spPr>
              <a:xfrm>
                <a:off x="3663816" y="1093353"/>
                <a:ext cx="1085850" cy="1085850"/>
              </a:xfrm>
              <a:prstGeom prst="ellipse">
                <a:avLst/>
              </a:prstGeom>
              <a:ln w="762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6" name="Picture 15" descr="A green check mark graphic.">
                <a:extLst>
                  <a:ext uri="{FF2B5EF4-FFF2-40B4-BE49-F238E27FC236}">
                    <a16:creationId xmlns:a16="http://schemas.microsoft.com/office/drawing/2014/main" id="{B3C5FAA9-333E-E668-002B-E4ABE7C75BFA}"/>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45969" y="1198544"/>
                <a:ext cx="921545" cy="875467"/>
              </a:xfrm>
              <a:prstGeom prst="rect">
                <a:avLst/>
              </a:prstGeom>
            </p:spPr>
          </p:pic>
        </p:grpSp>
      </p:grpSp>
      <p:grpSp>
        <p:nvGrpSpPr>
          <p:cNvPr id="30" name="Group 29" descr="Avoid overuse of tired adjectives, such as nice, good, bad, wonderful.&#10; Avoid hyperbole such as the worst, the best, the most. &#10;">
            <a:extLst>
              <a:ext uri="{FF2B5EF4-FFF2-40B4-BE49-F238E27FC236}">
                <a16:creationId xmlns:a16="http://schemas.microsoft.com/office/drawing/2014/main" id="{9406A6B0-7386-C13F-E0D3-53B403AE38A7}"/>
              </a:ext>
            </a:extLst>
          </p:cNvPr>
          <p:cNvGrpSpPr/>
          <p:nvPr/>
        </p:nvGrpSpPr>
        <p:grpSpPr>
          <a:xfrm>
            <a:off x="6126114" y="2410099"/>
            <a:ext cx="5757220" cy="3973063"/>
            <a:chOff x="6126114" y="2410099"/>
            <a:chExt cx="5757220" cy="3973063"/>
          </a:xfrm>
        </p:grpSpPr>
        <p:sp>
          <p:nvSpPr>
            <p:cNvPr id="4" name="Rectangle: Rounded Corners 3">
              <a:extLst>
                <a:ext uri="{FF2B5EF4-FFF2-40B4-BE49-F238E27FC236}">
                  <a16:creationId xmlns:a16="http://schemas.microsoft.com/office/drawing/2014/main" id="{3E21602D-89C7-8606-BD42-7C14B30CAD68}"/>
                </a:ext>
                <a:ext uri="{C183D7F6-B498-43B3-948B-1728B52AA6E4}">
                  <adec:decorative xmlns:adec="http://schemas.microsoft.com/office/drawing/2017/decorative" val="0"/>
                </a:ext>
              </a:extLst>
            </p:cNvPr>
            <p:cNvSpPr/>
            <p:nvPr/>
          </p:nvSpPr>
          <p:spPr>
            <a:xfrm>
              <a:off x="6193497" y="2584254"/>
              <a:ext cx="5689837" cy="3798908"/>
            </a:xfrm>
            <a:prstGeom prst="roundRect">
              <a:avLst>
                <a:gd name="adj" fmla="val 7910"/>
              </a:avLst>
            </a:prstGeom>
            <a:solidFill>
              <a:schemeClr val="accent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731520" bIns="91440" rtlCol="0" anchor="t"/>
            <a:lstStyle/>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Avoid overuse of tired adjectives, such as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nice</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good</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bad</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wonderful</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Avoid hyperbole such as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the worst</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the best</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r>
                <a:rPr kumimoji="0" lang="en-US" sz="2000" b="1" i="0" u="none" strike="noStrike" kern="1200" cap="none" spc="0" normalizeH="0" baseline="0" noProof="0">
                  <a:ln>
                    <a:noFill/>
                  </a:ln>
                  <a:solidFill>
                    <a:srgbClr val="22272B"/>
                  </a:solidFill>
                  <a:effectLst/>
                  <a:uLnTx/>
                  <a:uFillTx/>
                  <a:latin typeface="Arial" panose="020B0604020202020204"/>
                  <a:ea typeface="+mn-ea"/>
                  <a:cs typeface="+mn-cs"/>
                </a:rPr>
                <a:t>the most</a:t>
              </a:r>
              <a:r>
                <a:rPr kumimoji="0" lang="en-US" sz="2000" b="0" i="0" u="none" strike="noStrike" kern="1200" cap="none" spc="0" normalizeH="0" baseline="0" noProof="0">
                  <a:ln>
                    <a:noFill/>
                  </a:ln>
                  <a:solidFill>
                    <a:srgbClr val="22272B"/>
                  </a:solidFill>
                  <a:effectLst/>
                  <a:uLnTx/>
                  <a:uFillTx/>
                  <a:latin typeface="Arial" panose="020B0604020202020204"/>
                  <a:ea typeface="+mn-ea"/>
                  <a:cs typeface="+mn-cs"/>
                </a:rPr>
                <a:t>. </a:t>
              </a:r>
              <a:endParaRPr kumimoji="0" lang="en-AU" sz="2000" b="0" i="0" u="none" strike="noStrike" kern="1200" cap="none" spc="0" normalizeH="0" baseline="0" noProof="0">
                <a:ln>
                  <a:noFill/>
                </a:ln>
                <a:solidFill>
                  <a:srgbClr val="22272B"/>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AADE13FA-E28C-A636-EEFC-67A503D5E4FD}"/>
                </a:ext>
                <a:ext uri="{C183D7F6-B498-43B3-948B-1728B52AA6E4}">
                  <adec:decorative xmlns:adec="http://schemas.microsoft.com/office/drawing/2017/decorative" val="1"/>
                </a:ext>
              </a:extLst>
            </p:cNvPr>
            <p:cNvGrpSpPr/>
            <p:nvPr/>
          </p:nvGrpSpPr>
          <p:grpSpPr>
            <a:xfrm>
              <a:off x="6126114" y="2410099"/>
              <a:ext cx="877588" cy="877588"/>
              <a:chOff x="292958" y="1471364"/>
              <a:chExt cx="1085850" cy="1085850"/>
            </a:xfrm>
          </p:grpSpPr>
          <p:sp>
            <p:nvSpPr>
              <p:cNvPr id="18" name="Oval 17">
                <a:extLst>
                  <a:ext uri="{FF2B5EF4-FFF2-40B4-BE49-F238E27FC236}">
                    <a16:creationId xmlns:a16="http://schemas.microsoft.com/office/drawing/2014/main" id="{2D6F4D87-67DD-E0EF-B4A5-1021DF7E2F78}"/>
                  </a:ext>
                </a:extLst>
              </p:cNvPr>
              <p:cNvSpPr/>
              <p:nvPr/>
            </p:nvSpPr>
            <p:spPr>
              <a:xfrm>
                <a:off x="292958" y="1471364"/>
                <a:ext cx="1085850" cy="1085850"/>
              </a:xfrm>
              <a:prstGeom prst="ellipse">
                <a:avLst/>
              </a:prstGeom>
              <a:ln w="762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9" name="Picture 18" descr="A red cross graphic.">
                <a:extLst>
                  <a:ext uri="{FF2B5EF4-FFF2-40B4-BE49-F238E27FC236}">
                    <a16:creationId xmlns:a16="http://schemas.microsoft.com/office/drawing/2014/main" id="{5FC2AA76-AD25-B769-EA55-2A416F6A1DA3}"/>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417646" y="1576555"/>
                <a:ext cx="890997" cy="875468"/>
              </a:xfrm>
              <a:prstGeom prst="rect">
                <a:avLst/>
              </a:prstGeom>
            </p:spPr>
          </p:pic>
        </p:grpSp>
      </p:grpSp>
      <p:sp>
        <p:nvSpPr>
          <p:cNvPr id="2" name="Slide Number Placeholder 1">
            <a:extLst>
              <a:ext uri="{FF2B5EF4-FFF2-40B4-BE49-F238E27FC236}">
                <a16:creationId xmlns:a16="http://schemas.microsoft.com/office/drawing/2014/main" id="{BAC78B66-5A0D-E942-639E-5BD18B7DB4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73</a:t>
            </a:fld>
            <a:endParaRPr lang="en-AU"/>
          </a:p>
        </p:txBody>
      </p:sp>
    </p:spTree>
    <p:extLst>
      <p:ext uri="{BB962C8B-B14F-4D97-AF65-F5344CB8AC3E}">
        <p14:creationId xmlns:p14="http://schemas.microsoft.com/office/powerpoint/2010/main" val="291671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13FDD-0ECF-B9D8-A9D8-910287912CDC}"/>
              </a:ext>
            </a:extLst>
          </p:cNvPr>
          <p:cNvSpPr>
            <a:spLocks noGrp="1"/>
          </p:cNvSpPr>
          <p:nvPr>
            <p:ph type="title"/>
          </p:nvPr>
        </p:nvSpPr>
        <p:spPr/>
        <p:txBody>
          <a:bodyPr/>
          <a:lstStyle/>
          <a:p>
            <a:r>
              <a:rPr lang="en-US">
                <a:latin typeface="+mj-lt"/>
              </a:rPr>
              <a:t>Examples of verbs, adverbs and adjectives</a:t>
            </a:r>
            <a:endParaRPr lang="en-AU">
              <a:latin typeface="+mj-lt"/>
            </a:endParaRPr>
          </a:p>
        </p:txBody>
      </p:sp>
      <p:sp>
        <p:nvSpPr>
          <p:cNvPr id="4" name="Text Placeholder 3">
            <a:extLst>
              <a:ext uri="{FF2B5EF4-FFF2-40B4-BE49-F238E27FC236}">
                <a16:creationId xmlns:a16="http://schemas.microsoft.com/office/drawing/2014/main" id="{7771034D-E828-4B3D-DB60-8989B993ABFB}"/>
              </a:ext>
            </a:extLst>
          </p:cNvPr>
          <p:cNvSpPr>
            <a:spLocks noGrp="1"/>
          </p:cNvSpPr>
          <p:nvPr>
            <p:ph type="body" sz="quarter" idx="18"/>
          </p:nvPr>
        </p:nvSpPr>
        <p:spPr/>
        <p:txBody>
          <a:bodyPr/>
          <a:lstStyle/>
          <a:p>
            <a:r>
              <a:rPr lang="en-AU">
                <a:latin typeface="+mj-lt"/>
              </a:rPr>
              <a:t>4.3d</a:t>
            </a:r>
          </a:p>
        </p:txBody>
      </p:sp>
      <p:sp>
        <p:nvSpPr>
          <p:cNvPr id="12" name="Rectangle: Rounded Corners 11">
            <a:extLst>
              <a:ext uri="{FF2B5EF4-FFF2-40B4-BE49-F238E27FC236}">
                <a16:creationId xmlns:a16="http://schemas.microsoft.com/office/drawing/2014/main" id="{F6C0D38E-C146-DD06-F29B-EBB647E80D26}"/>
              </a:ext>
              <a:ext uri="{C183D7F6-B498-43B3-948B-1728B52AA6E4}">
                <adec:decorative xmlns:adec="http://schemas.microsoft.com/office/drawing/2017/decorative" val="0"/>
              </a:ext>
            </a:extLst>
          </p:cNvPr>
          <p:cNvSpPr/>
          <p:nvPr/>
        </p:nvSpPr>
        <p:spPr>
          <a:xfrm>
            <a:off x="359999" y="1369454"/>
            <a:ext cx="3306835" cy="9304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Verbs</a:t>
            </a:r>
          </a:p>
        </p:txBody>
      </p:sp>
      <p:sp>
        <p:nvSpPr>
          <p:cNvPr id="9" name="Rectangle 8">
            <a:extLst>
              <a:ext uri="{FF2B5EF4-FFF2-40B4-BE49-F238E27FC236}">
                <a16:creationId xmlns:a16="http://schemas.microsoft.com/office/drawing/2014/main" id="{B4952A77-604C-DC06-F3AE-9A1B8F42D01B}"/>
              </a:ext>
              <a:ext uri="{C183D7F6-B498-43B3-948B-1728B52AA6E4}">
                <adec:decorative xmlns:adec="http://schemas.microsoft.com/office/drawing/2017/decorative" val="0"/>
              </a:ext>
            </a:extLst>
          </p:cNvPr>
          <p:cNvSpPr/>
          <p:nvPr/>
        </p:nvSpPr>
        <p:spPr>
          <a:xfrm>
            <a:off x="359999" y="1838036"/>
            <a:ext cx="3306836" cy="4805275"/>
          </a:xfrm>
          <a:prstGeom prst="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numCol="2" rtlCol="0" anchor="ctr" anchorCtr="1"/>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run</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jump</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walk</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travel</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climb</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descend</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fall</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rise</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float</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fly</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push</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pull</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lift</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carry</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throw</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dash</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chemeClr val="tx1"/>
                </a:solidFill>
                <a:effectLst/>
                <a:uLnTx/>
                <a:uFillTx/>
                <a:ea typeface="+mn-ea"/>
                <a:cs typeface="+mn-cs"/>
              </a:rPr>
              <a:t>bounce</a:t>
            </a:r>
          </a:p>
          <a:p>
            <a:r>
              <a:rPr lang="en-AU" sz="1800">
                <a:solidFill>
                  <a:schemeClr val="tx1"/>
                </a:solidFill>
              </a:rPr>
              <a:t>crawl</a:t>
            </a:r>
          </a:p>
          <a:p>
            <a:r>
              <a:rPr lang="en-AU" sz="1800">
                <a:solidFill>
                  <a:schemeClr val="tx1"/>
                </a:solidFill>
              </a:rPr>
              <a:t>shake</a:t>
            </a:r>
          </a:p>
          <a:p>
            <a:r>
              <a:rPr lang="en-AU" sz="1800">
                <a:solidFill>
                  <a:schemeClr val="tx1"/>
                </a:solidFill>
              </a:rPr>
              <a:t>roll</a:t>
            </a:r>
          </a:p>
          <a:p>
            <a:r>
              <a:rPr lang="en-AU" sz="1800">
                <a:solidFill>
                  <a:schemeClr val="tx1"/>
                </a:solidFill>
              </a:rPr>
              <a:t>bend</a:t>
            </a:r>
          </a:p>
          <a:p>
            <a:r>
              <a:rPr lang="en-AU" sz="1800">
                <a:solidFill>
                  <a:schemeClr val="tx1"/>
                </a:solidFill>
              </a:rPr>
              <a:t>rotate</a:t>
            </a:r>
          </a:p>
          <a:p>
            <a:r>
              <a:rPr lang="en-AU" sz="1800">
                <a:solidFill>
                  <a:schemeClr val="tx1"/>
                </a:solidFill>
              </a:rPr>
              <a:t>bolt</a:t>
            </a:r>
          </a:p>
          <a:p>
            <a:r>
              <a:rPr lang="en-AU" sz="1800">
                <a:solidFill>
                  <a:schemeClr val="tx1"/>
                </a:solidFill>
              </a:rPr>
              <a:t>leap</a:t>
            </a:r>
          </a:p>
          <a:p>
            <a:r>
              <a:rPr lang="en-AU" sz="1800">
                <a:solidFill>
                  <a:schemeClr val="tx1"/>
                </a:solidFill>
              </a:rPr>
              <a:t>collapse</a:t>
            </a:r>
          </a:p>
          <a:p>
            <a:r>
              <a:rPr lang="en-AU" sz="1800">
                <a:solidFill>
                  <a:schemeClr val="tx1"/>
                </a:solidFill>
              </a:rPr>
              <a:t>dart</a:t>
            </a:r>
          </a:p>
          <a:p>
            <a:r>
              <a:rPr lang="en-AU" sz="1800">
                <a:solidFill>
                  <a:schemeClr val="tx1"/>
                </a:solidFill>
              </a:rPr>
              <a:t>hit</a:t>
            </a:r>
          </a:p>
          <a:p>
            <a:r>
              <a:rPr lang="en-AU" sz="1800">
                <a:solidFill>
                  <a:schemeClr val="tx1"/>
                </a:solidFill>
              </a:rPr>
              <a:t>hop</a:t>
            </a:r>
          </a:p>
          <a:p>
            <a:r>
              <a:rPr lang="en-AU" sz="1800">
                <a:solidFill>
                  <a:schemeClr val="tx1"/>
                </a:solidFill>
              </a:rPr>
              <a:t>sprint</a:t>
            </a:r>
          </a:p>
          <a:p>
            <a:r>
              <a:rPr lang="en-AU" sz="1800">
                <a:solidFill>
                  <a:schemeClr val="tx1"/>
                </a:solidFill>
              </a:rPr>
              <a:t>stroll</a:t>
            </a:r>
          </a:p>
          <a:p>
            <a:r>
              <a:rPr lang="en-AU" sz="1800">
                <a:solidFill>
                  <a:schemeClr val="tx1"/>
                </a:solidFill>
              </a:rPr>
              <a:t>march</a:t>
            </a:r>
          </a:p>
          <a:p>
            <a:r>
              <a:rPr lang="en-AU" sz="1800">
                <a:solidFill>
                  <a:schemeClr val="tx1"/>
                </a:solidFill>
              </a:rPr>
              <a:t>stride</a:t>
            </a:r>
          </a:p>
          <a:p>
            <a:r>
              <a:rPr lang="en-AU" sz="1800">
                <a:solidFill>
                  <a:schemeClr val="tx1"/>
                </a:solidFill>
              </a:rPr>
              <a:t>slink</a:t>
            </a:r>
          </a:p>
          <a:p>
            <a:r>
              <a:rPr lang="en-AU" sz="1800">
                <a:solidFill>
                  <a:schemeClr val="tx1"/>
                </a:solidFill>
              </a:rPr>
              <a:t>stomp</a:t>
            </a:r>
          </a:p>
        </p:txBody>
      </p:sp>
      <p:sp>
        <p:nvSpPr>
          <p:cNvPr id="14" name="Rectangle: Rounded Corners 13">
            <a:extLst>
              <a:ext uri="{FF2B5EF4-FFF2-40B4-BE49-F238E27FC236}">
                <a16:creationId xmlns:a16="http://schemas.microsoft.com/office/drawing/2014/main" id="{01218ECA-DEA2-3EFC-F879-AA5B9EAC55B3}"/>
              </a:ext>
              <a:ext uri="{C183D7F6-B498-43B3-948B-1728B52AA6E4}">
                <adec:decorative xmlns:adec="http://schemas.microsoft.com/office/drawing/2017/decorative" val="0"/>
              </a:ext>
            </a:extLst>
          </p:cNvPr>
          <p:cNvSpPr/>
          <p:nvPr/>
        </p:nvSpPr>
        <p:spPr>
          <a:xfrm>
            <a:off x="4317943" y="1369454"/>
            <a:ext cx="3306835" cy="9304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Adverbs</a:t>
            </a:r>
          </a:p>
        </p:txBody>
      </p:sp>
      <p:sp>
        <p:nvSpPr>
          <p:cNvPr id="5" name="Rectangle 4">
            <a:extLst>
              <a:ext uri="{FF2B5EF4-FFF2-40B4-BE49-F238E27FC236}">
                <a16:creationId xmlns:a16="http://schemas.microsoft.com/office/drawing/2014/main" id="{41FDD83C-30C8-914F-A28B-3D8596AC3533}"/>
              </a:ext>
              <a:ext uri="{C183D7F6-B498-43B3-948B-1728B52AA6E4}">
                <adec:decorative xmlns:adec="http://schemas.microsoft.com/office/drawing/2017/decorative" val="0"/>
              </a:ext>
            </a:extLst>
          </p:cNvPr>
          <p:cNvSpPr/>
          <p:nvPr/>
        </p:nvSpPr>
        <p:spPr>
          <a:xfrm>
            <a:off x="4317940" y="1838036"/>
            <a:ext cx="3306836" cy="4805275"/>
          </a:xfrm>
          <a:prstGeom prst="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numCol="2" rtlCol="0" anchor="ctr" anchorCtr="1"/>
          <a:lstStyle/>
          <a:p>
            <a:r>
              <a:rPr lang="en-AU" sz="1800">
                <a:solidFill>
                  <a:schemeClr val="tx1"/>
                </a:solidFill>
              </a:rPr>
              <a:t>quickly</a:t>
            </a:r>
          </a:p>
          <a:p>
            <a:r>
              <a:rPr lang="en-AU" sz="1800">
                <a:solidFill>
                  <a:schemeClr val="tx1"/>
                </a:solidFill>
              </a:rPr>
              <a:t>abruptly</a:t>
            </a:r>
          </a:p>
          <a:p>
            <a:r>
              <a:rPr lang="en-AU" sz="1800">
                <a:solidFill>
                  <a:schemeClr val="tx1"/>
                </a:solidFill>
              </a:rPr>
              <a:t>angrily</a:t>
            </a:r>
          </a:p>
          <a:p>
            <a:r>
              <a:rPr lang="en-AU" sz="1800">
                <a:solidFill>
                  <a:schemeClr val="tx1"/>
                </a:solidFill>
              </a:rPr>
              <a:t>anxiously</a:t>
            </a:r>
          </a:p>
          <a:p>
            <a:r>
              <a:rPr lang="en-AU" sz="1800">
                <a:solidFill>
                  <a:schemeClr val="tx1"/>
                </a:solidFill>
              </a:rPr>
              <a:t>bravely</a:t>
            </a:r>
          </a:p>
          <a:p>
            <a:r>
              <a:rPr lang="en-AU" sz="1800">
                <a:solidFill>
                  <a:schemeClr val="tx1"/>
                </a:solidFill>
              </a:rPr>
              <a:t>calmly</a:t>
            </a:r>
          </a:p>
          <a:p>
            <a:r>
              <a:rPr lang="en-AU" sz="1800">
                <a:solidFill>
                  <a:schemeClr val="tx1"/>
                </a:solidFill>
              </a:rPr>
              <a:t>carefully</a:t>
            </a:r>
          </a:p>
          <a:p>
            <a:r>
              <a:rPr lang="en-AU" sz="1800">
                <a:solidFill>
                  <a:schemeClr val="tx1"/>
                </a:solidFill>
              </a:rPr>
              <a:t>curiously</a:t>
            </a:r>
          </a:p>
          <a:p>
            <a:r>
              <a:rPr lang="en-AU" sz="1800">
                <a:solidFill>
                  <a:schemeClr val="tx1"/>
                </a:solidFill>
              </a:rPr>
              <a:t>furiously</a:t>
            </a:r>
          </a:p>
          <a:p>
            <a:r>
              <a:rPr lang="en-AU" sz="1800">
                <a:solidFill>
                  <a:schemeClr val="tx1"/>
                </a:solidFill>
              </a:rPr>
              <a:t>gently</a:t>
            </a:r>
          </a:p>
          <a:p>
            <a:r>
              <a:rPr lang="en-AU" sz="1800">
                <a:solidFill>
                  <a:schemeClr val="tx1"/>
                </a:solidFill>
              </a:rPr>
              <a:t>intensely</a:t>
            </a:r>
          </a:p>
          <a:p>
            <a:r>
              <a:rPr lang="en-AU" sz="1800">
                <a:solidFill>
                  <a:schemeClr val="tx1"/>
                </a:solidFill>
              </a:rPr>
              <a:t>joyfully</a:t>
            </a:r>
          </a:p>
          <a:p>
            <a:r>
              <a:rPr lang="en-AU" sz="1800">
                <a:solidFill>
                  <a:schemeClr val="tx1"/>
                </a:solidFill>
              </a:rPr>
              <a:t>lazily</a:t>
            </a:r>
          </a:p>
          <a:p>
            <a:r>
              <a:rPr lang="en-AU" sz="1800">
                <a:solidFill>
                  <a:schemeClr val="tx1"/>
                </a:solidFill>
              </a:rPr>
              <a:t>naturally</a:t>
            </a:r>
          </a:p>
          <a:p>
            <a:r>
              <a:rPr lang="en-AU" sz="1800">
                <a:solidFill>
                  <a:schemeClr val="tx1"/>
                </a:solidFill>
              </a:rPr>
              <a:t>deliberately</a:t>
            </a:r>
          </a:p>
          <a:p>
            <a:r>
              <a:rPr lang="en-AU" sz="1800">
                <a:solidFill>
                  <a:schemeClr val="tx1"/>
                </a:solidFill>
              </a:rPr>
              <a:t>nervously</a:t>
            </a:r>
          </a:p>
          <a:p>
            <a:r>
              <a:rPr lang="en-AU" sz="1800">
                <a:solidFill>
                  <a:schemeClr val="tx1"/>
                </a:solidFill>
              </a:rPr>
              <a:t>safely </a:t>
            </a:r>
          </a:p>
          <a:p>
            <a:r>
              <a:rPr lang="en-AU" sz="1800">
                <a:solidFill>
                  <a:schemeClr val="tx1"/>
                </a:solidFill>
              </a:rPr>
              <a:t>lively</a:t>
            </a:r>
          </a:p>
          <a:p>
            <a:r>
              <a:rPr lang="en-AU" sz="1800">
                <a:solidFill>
                  <a:schemeClr val="tx1"/>
                </a:solidFill>
              </a:rPr>
              <a:t>loosely</a:t>
            </a:r>
          </a:p>
          <a:p>
            <a:r>
              <a:rPr lang="en-AU" sz="1800">
                <a:solidFill>
                  <a:schemeClr val="tx1"/>
                </a:solidFill>
              </a:rPr>
              <a:t>lovingly</a:t>
            </a:r>
          </a:p>
          <a:p>
            <a:r>
              <a:rPr lang="en-AU" sz="1800">
                <a:solidFill>
                  <a:schemeClr val="tx1"/>
                </a:solidFill>
              </a:rPr>
              <a:t>urgently</a:t>
            </a:r>
          </a:p>
          <a:p>
            <a:r>
              <a:rPr lang="en-AU" sz="1800">
                <a:solidFill>
                  <a:schemeClr val="tx1"/>
                </a:solidFill>
              </a:rPr>
              <a:t>recklessly</a:t>
            </a:r>
          </a:p>
          <a:p>
            <a:r>
              <a:rPr lang="en-AU" sz="1800">
                <a:solidFill>
                  <a:schemeClr val="tx1"/>
                </a:solidFill>
              </a:rPr>
              <a:t>sharply</a:t>
            </a:r>
          </a:p>
          <a:p>
            <a:r>
              <a:rPr lang="en-AU" sz="1800">
                <a:solidFill>
                  <a:schemeClr val="tx1"/>
                </a:solidFill>
              </a:rPr>
              <a:t>energetically</a:t>
            </a:r>
          </a:p>
          <a:p>
            <a:r>
              <a:rPr lang="en-AU" sz="1800">
                <a:solidFill>
                  <a:schemeClr val="tx1"/>
                </a:solidFill>
              </a:rPr>
              <a:t>heavily</a:t>
            </a:r>
          </a:p>
          <a:p>
            <a:r>
              <a:rPr lang="en-AU" sz="1800">
                <a:solidFill>
                  <a:schemeClr val="tx1"/>
                </a:solidFill>
              </a:rPr>
              <a:t>immediately</a:t>
            </a:r>
          </a:p>
          <a:p>
            <a:r>
              <a:rPr lang="en-AU" sz="1800">
                <a:solidFill>
                  <a:schemeClr val="tx1"/>
                </a:solidFill>
              </a:rPr>
              <a:t>passionately</a:t>
            </a:r>
          </a:p>
          <a:p>
            <a:r>
              <a:rPr lang="en-AU" sz="1800">
                <a:solidFill>
                  <a:schemeClr val="tx1"/>
                </a:solidFill>
              </a:rPr>
              <a:t>nearly</a:t>
            </a:r>
          </a:p>
          <a:p>
            <a:r>
              <a:rPr lang="en-AU" sz="1800">
                <a:solidFill>
                  <a:schemeClr val="tx1"/>
                </a:solidFill>
              </a:rPr>
              <a:t>loudly</a:t>
            </a:r>
          </a:p>
          <a:p>
            <a:r>
              <a:rPr lang="en-AU" sz="1800">
                <a:solidFill>
                  <a:schemeClr val="tx1"/>
                </a:solidFill>
              </a:rPr>
              <a:t>continually</a:t>
            </a:r>
          </a:p>
          <a:p>
            <a:r>
              <a:rPr lang="en-AU" sz="1800">
                <a:solidFill>
                  <a:schemeClr val="tx1"/>
                </a:solidFill>
              </a:rPr>
              <a:t>elegantly</a:t>
            </a:r>
          </a:p>
          <a:p>
            <a:r>
              <a:rPr lang="en-AU" sz="1800">
                <a:solidFill>
                  <a:schemeClr val="tx1"/>
                </a:solidFill>
              </a:rPr>
              <a:t>briskly</a:t>
            </a:r>
          </a:p>
          <a:p>
            <a:r>
              <a:rPr lang="en-AU" sz="1800">
                <a:solidFill>
                  <a:schemeClr val="tx1"/>
                </a:solidFill>
              </a:rPr>
              <a:t>slowly</a:t>
            </a:r>
          </a:p>
          <a:p>
            <a:r>
              <a:rPr lang="en-AU" sz="1800">
                <a:solidFill>
                  <a:schemeClr val="tx1"/>
                </a:solidFill>
              </a:rPr>
              <a:t>easily</a:t>
            </a:r>
          </a:p>
        </p:txBody>
      </p:sp>
      <p:sp>
        <p:nvSpPr>
          <p:cNvPr id="15" name="Rectangle: Rounded Corners 14">
            <a:extLst>
              <a:ext uri="{FF2B5EF4-FFF2-40B4-BE49-F238E27FC236}">
                <a16:creationId xmlns:a16="http://schemas.microsoft.com/office/drawing/2014/main" id="{2C7B5ABD-383C-2F54-894B-41D918E949C5}"/>
              </a:ext>
              <a:ext uri="{C183D7F6-B498-43B3-948B-1728B52AA6E4}">
                <adec:decorative xmlns:adec="http://schemas.microsoft.com/office/drawing/2017/decorative" val="0"/>
              </a:ext>
            </a:extLst>
          </p:cNvPr>
          <p:cNvSpPr/>
          <p:nvPr/>
        </p:nvSpPr>
        <p:spPr>
          <a:xfrm>
            <a:off x="8275886" y="1369454"/>
            <a:ext cx="3306835" cy="9304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Adjectives</a:t>
            </a:r>
          </a:p>
        </p:txBody>
      </p:sp>
      <p:sp>
        <p:nvSpPr>
          <p:cNvPr id="16" name="Rectangle 15">
            <a:extLst>
              <a:ext uri="{FF2B5EF4-FFF2-40B4-BE49-F238E27FC236}">
                <a16:creationId xmlns:a16="http://schemas.microsoft.com/office/drawing/2014/main" id="{111B67A6-7509-8D90-C1E0-85FA7389E3FC}"/>
              </a:ext>
              <a:ext uri="{C183D7F6-B498-43B3-948B-1728B52AA6E4}">
                <adec:decorative xmlns:adec="http://schemas.microsoft.com/office/drawing/2017/decorative" val="0"/>
              </a:ext>
            </a:extLst>
          </p:cNvPr>
          <p:cNvSpPr/>
          <p:nvPr/>
        </p:nvSpPr>
        <p:spPr>
          <a:xfrm>
            <a:off x="8275881" y="1838036"/>
            <a:ext cx="3306836" cy="4805275"/>
          </a:xfrm>
          <a:prstGeom prst="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numCol="2" rtlCol="0" anchor="ctr" anchorCtr="1"/>
          <a:lstStyle/>
          <a:p>
            <a:r>
              <a:rPr lang="en-AU" sz="1800">
                <a:solidFill>
                  <a:schemeClr val="tx1"/>
                </a:solidFill>
              </a:rPr>
              <a:t>tangled</a:t>
            </a:r>
          </a:p>
          <a:p>
            <a:r>
              <a:rPr lang="en-AU" sz="1800">
                <a:solidFill>
                  <a:schemeClr val="tx1"/>
                </a:solidFill>
              </a:rPr>
              <a:t>piercing</a:t>
            </a:r>
          </a:p>
          <a:p>
            <a:r>
              <a:rPr lang="en-AU" sz="1800">
                <a:solidFill>
                  <a:schemeClr val="tx1"/>
                </a:solidFill>
              </a:rPr>
              <a:t>floating</a:t>
            </a:r>
          </a:p>
          <a:p>
            <a:r>
              <a:rPr lang="en-AU" sz="1800">
                <a:solidFill>
                  <a:schemeClr val="tx1"/>
                </a:solidFill>
              </a:rPr>
              <a:t>strong</a:t>
            </a:r>
          </a:p>
          <a:p>
            <a:r>
              <a:rPr lang="en-AU" sz="1800">
                <a:solidFill>
                  <a:schemeClr val="tx1"/>
                </a:solidFill>
              </a:rPr>
              <a:t>heavy</a:t>
            </a:r>
          </a:p>
          <a:p>
            <a:r>
              <a:rPr lang="en-AU" sz="1800">
                <a:solidFill>
                  <a:schemeClr val="tx1"/>
                </a:solidFill>
              </a:rPr>
              <a:t>slow</a:t>
            </a:r>
          </a:p>
          <a:p>
            <a:r>
              <a:rPr lang="en-AU" sz="1800">
                <a:solidFill>
                  <a:schemeClr val="tx1"/>
                </a:solidFill>
              </a:rPr>
              <a:t>weak</a:t>
            </a:r>
          </a:p>
          <a:p>
            <a:r>
              <a:rPr lang="en-AU" sz="1800">
                <a:solidFill>
                  <a:schemeClr val="tx1"/>
                </a:solidFill>
              </a:rPr>
              <a:t>hard</a:t>
            </a:r>
          </a:p>
          <a:p>
            <a:r>
              <a:rPr lang="en-AU" sz="1800">
                <a:solidFill>
                  <a:schemeClr val="tx1"/>
                </a:solidFill>
              </a:rPr>
              <a:t>enthusiastic</a:t>
            </a:r>
          </a:p>
          <a:p>
            <a:r>
              <a:rPr lang="en-AU" sz="1800">
                <a:solidFill>
                  <a:schemeClr val="tx1"/>
                </a:solidFill>
              </a:rPr>
              <a:t>gentle</a:t>
            </a:r>
          </a:p>
          <a:p>
            <a:r>
              <a:rPr lang="en-AU" sz="1800">
                <a:solidFill>
                  <a:schemeClr val="tx1"/>
                </a:solidFill>
              </a:rPr>
              <a:t>sincere</a:t>
            </a:r>
          </a:p>
          <a:p>
            <a:r>
              <a:rPr lang="en-AU" sz="1800">
                <a:solidFill>
                  <a:schemeClr val="tx1"/>
                </a:solidFill>
              </a:rPr>
              <a:t>disappointing</a:t>
            </a:r>
          </a:p>
          <a:p>
            <a:r>
              <a:rPr lang="en-AU" sz="1800">
                <a:solidFill>
                  <a:schemeClr val="tx1"/>
                </a:solidFill>
              </a:rPr>
              <a:t>dazzling</a:t>
            </a:r>
          </a:p>
          <a:p>
            <a:r>
              <a:rPr lang="en-AU" sz="1800">
                <a:solidFill>
                  <a:schemeClr val="tx1"/>
                </a:solidFill>
              </a:rPr>
              <a:t>assertive</a:t>
            </a:r>
          </a:p>
          <a:p>
            <a:r>
              <a:rPr lang="en-AU" sz="1800">
                <a:solidFill>
                  <a:schemeClr val="tx1"/>
                </a:solidFill>
              </a:rPr>
              <a:t>careful</a:t>
            </a:r>
          </a:p>
          <a:p>
            <a:r>
              <a:rPr lang="en-AU" sz="1800">
                <a:solidFill>
                  <a:schemeClr val="tx1"/>
                </a:solidFill>
              </a:rPr>
              <a:t>careless</a:t>
            </a:r>
          </a:p>
          <a:p>
            <a:r>
              <a:rPr lang="en-AU" sz="1800">
                <a:solidFill>
                  <a:schemeClr val="tx1"/>
                </a:solidFill>
              </a:rPr>
              <a:t>confident</a:t>
            </a:r>
          </a:p>
          <a:p>
            <a:r>
              <a:rPr lang="en-AU" sz="1800">
                <a:solidFill>
                  <a:schemeClr val="tx1"/>
                </a:solidFill>
              </a:rPr>
              <a:t>friendly</a:t>
            </a:r>
          </a:p>
          <a:p>
            <a:r>
              <a:rPr lang="en-AU" sz="1800">
                <a:solidFill>
                  <a:schemeClr val="tx1"/>
                </a:solidFill>
              </a:rPr>
              <a:t>proud</a:t>
            </a:r>
          </a:p>
          <a:p>
            <a:r>
              <a:rPr lang="en-AU" sz="1800">
                <a:solidFill>
                  <a:schemeClr val="tx1"/>
                </a:solidFill>
              </a:rPr>
              <a:t>timid</a:t>
            </a:r>
          </a:p>
          <a:p>
            <a:r>
              <a:rPr lang="en-AU" sz="1800">
                <a:solidFill>
                  <a:schemeClr val="tx1"/>
                </a:solidFill>
              </a:rPr>
              <a:t>mature</a:t>
            </a:r>
          </a:p>
          <a:p>
            <a:r>
              <a:rPr lang="en-AU" sz="1800">
                <a:solidFill>
                  <a:schemeClr val="tx1"/>
                </a:solidFill>
              </a:rPr>
              <a:t>nervous</a:t>
            </a:r>
          </a:p>
          <a:p>
            <a:r>
              <a:rPr lang="en-AU" sz="1800">
                <a:solidFill>
                  <a:schemeClr val="tx1"/>
                </a:solidFill>
              </a:rPr>
              <a:t>unpredictable</a:t>
            </a:r>
          </a:p>
          <a:p>
            <a:r>
              <a:rPr lang="en-AU" sz="1800">
                <a:solidFill>
                  <a:schemeClr val="tx1"/>
                </a:solidFill>
              </a:rPr>
              <a:t>floppy</a:t>
            </a:r>
          </a:p>
          <a:p>
            <a:r>
              <a:rPr lang="en-AU" sz="1800">
                <a:solidFill>
                  <a:schemeClr val="tx1"/>
                </a:solidFill>
              </a:rPr>
              <a:t>frantic</a:t>
            </a:r>
          </a:p>
          <a:p>
            <a:r>
              <a:rPr lang="en-AU" sz="1800">
                <a:solidFill>
                  <a:schemeClr val="tx1"/>
                </a:solidFill>
              </a:rPr>
              <a:t>silky</a:t>
            </a:r>
          </a:p>
          <a:p>
            <a:r>
              <a:rPr lang="en-AU" sz="1800">
                <a:solidFill>
                  <a:schemeClr val="tx1"/>
                </a:solidFill>
              </a:rPr>
              <a:t>vivid</a:t>
            </a:r>
          </a:p>
          <a:p>
            <a:r>
              <a:rPr lang="en-AU" sz="1800">
                <a:solidFill>
                  <a:schemeClr val="tx1"/>
                </a:solidFill>
              </a:rPr>
              <a:t>graceful</a:t>
            </a:r>
          </a:p>
          <a:p>
            <a:r>
              <a:rPr lang="en-AU" sz="1800">
                <a:solidFill>
                  <a:schemeClr val="tx1"/>
                </a:solidFill>
              </a:rPr>
              <a:t>clear</a:t>
            </a:r>
          </a:p>
          <a:p>
            <a:r>
              <a:rPr lang="en-AU" sz="1800">
                <a:solidFill>
                  <a:schemeClr val="tx1"/>
                </a:solidFill>
              </a:rPr>
              <a:t>poised</a:t>
            </a:r>
          </a:p>
          <a:p>
            <a:r>
              <a:rPr lang="en-AU" sz="1800">
                <a:solidFill>
                  <a:schemeClr val="tx1"/>
                </a:solidFill>
              </a:rPr>
              <a:t>enchanting</a:t>
            </a:r>
          </a:p>
          <a:p>
            <a:r>
              <a:rPr lang="en-AU" sz="1800">
                <a:solidFill>
                  <a:schemeClr val="tx1"/>
                </a:solidFill>
              </a:rPr>
              <a:t>rapid</a:t>
            </a:r>
          </a:p>
          <a:p>
            <a:r>
              <a:rPr lang="en-AU" sz="1800">
                <a:solidFill>
                  <a:schemeClr val="tx1"/>
                </a:solidFill>
              </a:rPr>
              <a:t>rough</a:t>
            </a:r>
          </a:p>
          <a:p>
            <a:r>
              <a:rPr lang="en-AU" sz="1800">
                <a:solidFill>
                  <a:schemeClr val="tx1"/>
                </a:solidFill>
              </a:rPr>
              <a:t>slimy</a:t>
            </a:r>
          </a:p>
        </p:txBody>
      </p:sp>
      <p:sp>
        <p:nvSpPr>
          <p:cNvPr id="2" name="Slide Number Placeholder 1">
            <a:extLst>
              <a:ext uri="{FF2B5EF4-FFF2-40B4-BE49-F238E27FC236}">
                <a16:creationId xmlns:a16="http://schemas.microsoft.com/office/drawing/2014/main" id="{14161FD4-8792-8613-4A7D-EF655E169B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74</a:t>
            </a:fld>
            <a:endParaRPr lang="en-AU"/>
          </a:p>
        </p:txBody>
      </p:sp>
    </p:spTree>
    <p:extLst>
      <p:ext uri="{BB962C8B-B14F-4D97-AF65-F5344CB8AC3E}">
        <p14:creationId xmlns:p14="http://schemas.microsoft.com/office/powerpoint/2010/main" val="23666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5"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94EC1-AC82-5468-9CAB-DAA56A7471D7}"/>
              </a:ext>
            </a:extLst>
          </p:cNvPr>
          <p:cNvSpPr>
            <a:spLocks noGrp="1"/>
          </p:cNvSpPr>
          <p:nvPr>
            <p:ph type="title"/>
          </p:nvPr>
        </p:nvSpPr>
        <p:spPr/>
        <p:txBody>
          <a:bodyPr/>
          <a:lstStyle/>
          <a:p>
            <a:r>
              <a:rPr lang="en-US">
                <a:latin typeface="+mj-lt"/>
              </a:rPr>
              <a:t>Power</a:t>
            </a:r>
            <a:endParaRPr lang="en-AU">
              <a:latin typeface="+mj-lt"/>
            </a:endParaRPr>
          </a:p>
        </p:txBody>
      </p:sp>
      <p:sp>
        <p:nvSpPr>
          <p:cNvPr id="4" name="Text Placeholder 3">
            <a:extLst>
              <a:ext uri="{FF2B5EF4-FFF2-40B4-BE49-F238E27FC236}">
                <a16:creationId xmlns:a16="http://schemas.microsoft.com/office/drawing/2014/main" id="{FE2609EE-3279-46E2-87D5-D669E95AA777}"/>
              </a:ext>
            </a:extLst>
          </p:cNvPr>
          <p:cNvSpPr>
            <a:spLocks noGrp="1"/>
          </p:cNvSpPr>
          <p:nvPr>
            <p:ph type="body" sz="quarter" idx="18"/>
          </p:nvPr>
        </p:nvSpPr>
        <p:spPr/>
        <p:txBody>
          <a:bodyPr/>
          <a:lstStyle/>
          <a:p>
            <a:r>
              <a:rPr lang="en-AU">
                <a:latin typeface="+mj-lt"/>
              </a:rPr>
              <a:t>4.4a</a:t>
            </a:r>
          </a:p>
        </p:txBody>
      </p:sp>
      <p:sp>
        <p:nvSpPr>
          <p:cNvPr id="5" name="Text Placeholder 4">
            <a:extLst>
              <a:ext uri="{FF2B5EF4-FFF2-40B4-BE49-F238E27FC236}">
                <a16:creationId xmlns:a16="http://schemas.microsoft.com/office/drawing/2014/main" id="{8C23CE8F-BABE-C907-BA5A-9F5D63CA1FA0}"/>
              </a:ext>
            </a:extLst>
          </p:cNvPr>
          <p:cNvSpPr>
            <a:spLocks noGrp="1"/>
          </p:cNvSpPr>
          <p:nvPr>
            <p:ph type="body" sz="quarter" idx="17"/>
          </p:nvPr>
        </p:nvSpPr>
        <p:spPr>
          <a:xfrm>
            <a:off x="360001" y="1848887"/>
            <a:ext cx="6898876" cy="1761330"/>
          </a:xfrm>
        </p:spPr>
        <p:txBody>
          <a:bodyPr/>
          <a:lstStyle/>
          <a:p>
            <a:r>
              <a:rPr lang="en-AU" sz="1800">
                <a:solidFill>
                  <a:srgbClr val="000000"/>
                </a:solidFill>
                <a:latin typeface="+mn-lt"/>
              </a:rPr>
              <a:t>In this </a:t>
            </a:r>
            <a:r>
              <a:rPr lang="en-AU" sz="1800" dirty="0">
                <a:solidFill>
                  <a:srgbClr val="000000"/>
                </a:solidFill>
                <a:latin typeface="+mn-lt"/>
              </a:rPr>
              <a:t>scene</a:t>
            </a:r>
            <a:r>
              <a:rPr lang="en-AU" sz="1800">
                <a:solidFill>
                  <a:srgbClr val="000000"/>
                </a:solidFill>
                <a:latin typeface="+mn-lt"/>
              </a:rPr>
              <a:t> the performers are sharing resources, sharing Knowledge that is held and controlled by Aboriginal Peoples. </a:t>
            </a:r>
          </a:p>
          <a:p>
            <a:r>
              <a:rPr lang="en-AU" sz="1800">
                <a:solidFill>
                  <a:srgbClr val="000000"/>
                </a:solidFill>
                <a:latin typeface="+mn-lt"/>
              </a:rPr>
              <a:t>Note the physical power, the intricate sounds, then moving into a powerful combination of raw drumming and dance.</a:t>
            </a:r>
            <a:endParaRPr lang="en-AU">
              <a:latin typeface="+mn-lt"/>
            </a:endParaRPr>
          </a:p>
        </p:txBody>
      </p:sp>
      <p:sp>
        <p:nvSpPr>
          <p:cNvPr id="6" name="Rectangle: Rounded Corners 5">
            <a:extLst>
              <a:ext uri="{FF2B5EF4-FFF2-40B4-BE49-F238E27FC236}">
                <a16:creationId xmlns:a16="http://schemas.microsoft.com/office/drawing/2014/main" id="{63D37E87-213C-D68C-3072-9E1ED1738BE8}"/>
              </a:ext>
              <a:ext uri="{C183D7F6-B498-43B3-948B-1728B52AA6E4}">
                <adec:decorative xmlns:adec="http://schemas.microsoft.com/office/drawing/2017/decorative" val="0"/>
              </a:ext>
            </a:extLst>
          </p:cNvPr>
          <p:cNvSpPr/>
          <p:nvPr/>
        </p:nvSpPr>
        <p:spPr>
          <a:xfrm>
            <a:off x="255550" y="3811384"/>
            <a:ext cx="7003327" cy="1314389"/>
          </a:xfrm>
          <a:prstGeom prst="roundRect">
            <a:avLst>
              <a:gd name="adj" fmla="val 9432"/>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a:ln>
                  <a:noFill/>
                </a:ln>
                <a:solidFill>
                  <a:srgbClr val="000000"/>
                </a:solidFill>
                <a:effectLst/>
                <a:uLnTx/>
                <a:uFillTx/>
                <a:ea typeface="+mn-ea"/>
                <a:cs typeface="Arial" panose="020B0604020202020204" pitchFamily="34" charset="0"/>
              </a:rPr>
              <a:t>Access 30:16 – 34:12 of </a:t>
            </a:r>
            <a:r>
              <a:rPr kumimoji="0" lang="en-AU" sz="1800" b="0" i="1" u="none" strike="noStrike" kern="1200" cap="none" spc="0" normalizeH="0" baseline="0" noProof="0" dirty="0">
                <a:ln>
                  <a:noFill/>
                </a:ln>
                <a:solidFill>
                  <a:srgbClr val="000000"/>
                </a:solidFill>
                <a:effectLst/>
                <a:uLnTx/>
                <a:uFillTx/>
                <a:ea typeface="+mn-ea"/>
                <a:cs typeface="Arial" panose="020B0604020202020204" pitchFamily="34" charset="0"/>
              </a:rPr>
              <a:t>SILENCE</a:t>
            </a:r>
            <a:r>
              <a:rPr kumimoji="0" lang="en-AU" sz="1800" b="0" i="0" u="none" strike="noStrike" kern="1200" cap="none" spc="0" normalizeH="0" baseline="0" noProof="0">
                <a:ln>
                  <a:noFill/>
                </a:ln>
                <a:solidFill>
                  <a:srgbClr val="000000"/>
                </a:solidFill>
                <a:effectLst/>
                <a:uLnTx/>
                <a:uFillTx/>
                <a:ea typeface="+mn-ea"/>
                <a:cs typeface="Arial" panose="020B0604020202020204" pitchFamily="34" charset="0"/>
              </a:rPr>
              <a:t> and use the table in your student resource booklet to document your observations and initial thoughts for Power</a:t>
            </a:r>
            <a:r>
              <a:rPr kumimoji="0" lang="en-AU" sz="1800" b="0" i="0" u="none" strike="noStrike" kern="1200" cap="none" spc="0" normalizeH="0" baseline="0" noProof="0" dirty="0">
                <a:ln>
                  <a:noFill/>
                </a:ln>
                <a:solidFill>
                  <a:srgbClr val="000000"/>
                </a:solidFill>
                <a:effectLst/>
                <a:uLnTx/>
                <a:uFillTx/>
                <a:ea typeface="+mn-ea"/>
                <a:cs typeface="Arial" panose="020B0604020202020204" pitchFamily="34" charset="0"/>
              </a:rPr>
              <a:t>.</a:t>
            </a:r>
            <a:endParaRPr kumimoji="0" lang="en-AU" sz="1800" b="0" i="0" u="none" strike="noStrike" kern="1200" cap="none" spc="0" normalizeH="0" baseline="0" noProof="0">
              <a:ln>
                <a:noFill/>
              </a:ln>
              <a:solidFill>
                <a:srgbClr val="000000"/>
              </a:solidFill>
              <a:effectLst/>
              <a:uLnTx/>
              <a:uFillTx/>
              <a:ea typeface="+mn-ea"/>
              <a:cs typeface="Arial" panose="020B0604020202020204" pitchFamily="34" charset="0"/>
            </a:endParaRPr>
          </a:p>
        </p:txBody>
      </p:sp>
      <p:pic>
        <p:nvPicPr>
          <p:cNvPr id="7" name="Picture 6">
            <a:extLst>
              <a:ext uri="{FF2B5EF4-FFF2-40B4-BE49-F238E27FC236}">
                <a16:creationId xmlns:a16="http://schemas.microsoft.com/office/drawing/2014/main" id="{E66511BB-1708-4D5A-4FF8-46381D4999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50360" y="1184686"/>
            <a:ext cx="4293638" cy="4807835"/>
          </a:xfrm>
          <a:prstGeom prst="rect">
            <a:avLst/>
          </a:prstGeom>
        </p:spPr>
      </p:pic>
      <p:sp>
        <p:nvSpPr>
          <p:cNvPr id="8" name="TextBox 7">
            <a:extLst>
              <a:ext uri="{FF2B5EF4-FFF2-40B4-BE49-F238E27FC236}">
                <a16:creationId xmlns:a16="http://schemas.microsoft.com/office/drawing/2014/main" id="{8E3305B1-911B-A6FA-249D-41E09E8B1618}"/>
              </a:ext>
              <a:ext uri="{C183D7F6-B498-43B3-948B-1728B52AA6E4}">
                <adec:decorative xmlns:adec="http://schemas.microsoft.com/office/drawing/2017/decorative" val="1"/>
              </a:ext>
            </a:extLst>
          </p:cNvPr>
          <p:cNvSpPr txBox="1"/>
          <p:nvPr/>
        </p:nvSpPr>
        <p:spPr>
          <a:xfrm>
            <a:off x="8398480" y="6043600"/>
            <a:ext cx="3445518" cy="193314"/>
          </a:xfrm>
          <a:prstGeom prst="rect">
            <a:avLst/>
          </a:prstGeom>
          <a:noFill/>
        </p:spPr>
        <p:txBody>
          <a:bodyPr wrap="square" lIns="0" tIns="0" rIns="0" bIns="0" rtlCol="0">
            <a:noAutofit/>
          </a:bodyPr>
          <a:lstStyle/>
          <a:p>
            <a:pPr algn="r"/>
            <a:r>
              <a:rPr lang="en-US" sz="1000"/>
              <a:t>Photo by Edify Media (2024)</a:t>
            </a:r>
            <a:endParaRPr lang="en-AU" sz="1000"/>
          </a:p>
        </p:txBody>
      </p:sp>
      <p:sp>
        <p:nvSpPr>
          <p:cNvPr id="2" name="Slide Number Placeholder 1">
            <a:extLst>
              <a:ext uri="{FF2B5EF4-FFF2-40B4-BE49-F238E27FC236}">
                <a16:creationId xmlns:a16="http://schemas.microsoft.com/office/drawing/2014/main" id="{6AC24B8E-7CBF-11E4-35C6-4AA68DBF09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75</a:t>
            </a:fld>
            <a:endParaRPr lang="en-AU"/>
          </a:p>
        </p:txBody>
      </p:sp>
    </p:spTree>
    <p:extLst>
      <p:ext uri="{BB962C8B-B14F-4D97-AF65-F5344CB8AC3E}">
        <p14:creationId xmlns:p14="http://schemas.microsoft.com/office/powerpoint/2010/main" val="380394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F04E-44A2-C01E-7187-512BDCD46B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0D23F4-AF11-53B5-DA9E-ED954DC6F6BF}"/>
              </a:ext>
            </a:extLst>
          </p:cNvPr>
          <p:cNvSpPr>
            <a:spLocks noGrp="1"/>
          </p:cNvSpPr>
          <p:nvPr>
            <p:ph type="title"/>
          </p:nvPr>
        </p:nvSpPr>
        <p:spPr/>
        <p:txBody>
          <a:bodyPr/>
          <a:lstStyle/>
          <a:p>
            <a:r>
              <a:rPr lang="en-US">
                <a:latin typeface="+mj-lt"/>
              </a:rPr>
              <a:t>Power – discussion and writing activity (1)</a:t>
            </a:r>
            <a:endParaRPr lang="en-AU">
              <a:latin typeface="+mj-lt"/>
            </a:endParaRPr>
          </a:p>
        </p:txBody>
      </p:sp>
      <p:sp>
        <p:nvSpPr>
          <p:cNvPr id="4" name="Text Placeholder 3">
            <a:extLst>
              <a:ext uri="{FF2B5EF4-FFF2-40B4-BE49-F238E27FC236}">
                <a16:creationId xmlns:a16="http://schemas.microsoft.com/office/drawing/2014/main" id="{BA007F11-1E36-34BA-4E70-32B6DA58A63B}"/>
              </a:ext>
            </a:extLst>
          </p:cNvPr>
          <p:cNvSpPr>
            <a:spLocks noGrp="1"/>
          </p:cNvSpPr>
          <p:nvPr>
            <p:ph type="body" sz="quarter" idx="18"/>
          </p:nvPr>
        </p:nvSpPr>
        <p:spPr/>
        <p:txBody>
          <a:bodyPr/>
          <a:lstStyle/>
          <a:p>
            <a:r>
              <a:rPr lang="en-AU">
                <a:latin typeface="+mj-lt"/>
              </a:rPr>
              <a:t>4.4b</a:t>
            </a:r>
          </a:p>
        </p:txBody>
      </p:sp>
      <p:sp>
        <p:nvSpPr>
          <p:cNvPr id="5" name="Text Placeholder 4">
            <a:extLst>
              <a:ext uri="{FF2B5EF4-FFF2-40B4-BE49-F238E27FC236}">
                <a16:creationId xmlns:a16="http://schemas.microsoft.com/office/drawing/2014/main" id="{7528812F-300D-58D4-899E-63A95EBC3F87}"/>
              </a:ext>
            </a:extLst>
          </p:cNvPr>
          <p:cNvSpPr>
            <a:spLocks noGrp="1"/>
          </p:cNvSpPr>
          <p:nvPr>
            <p:ph type="body" sz="quarter" idx="17"/>
          </p:nvPr>
        </p:nvSpPr>
        <p:spPr>
          <a:xfrm>
            <a:off x="374398" y="1435413"/>
            <a:ext cx="7075273" cy="1446776"/>
          </a:xfrm>
        </p:spPr>
        <p:txBody>
          <a:bodyPr/>
          <a:lstStyle/>
          <a:p>
            <a:r>
              <a:rPr lang="en-AU" sz="1800">
                <a:solidFill>
                  <a:srgbClr val="000000"/>
                </a:solidFill>
                <a:latin typeface="+mn-lt"/>
              </a:rPr>
              <a:t>Answer the following question in your booklet:</a:t>
            </a:r>
          </a:p>
          <a:p>
            <a:r>
              <a:rPr lang="en-AU" sz="1800" b="1">
                <a:solidFill>
                  <a:srgbClr val="000000"/>
                </a:solidFill>
                <a:latin typeface="+mn-lt"/>
              </a:rPr>
              <a:t>Identify and describe how motif is used in the section, Power. </a:t>
            </a:r>
            <a:r>
              <a:rPr lang="en-AU" sz="1800">
                <a:solidFill>
                  <a:srgbClr val="000000"/>
                </a:solidFill>
                <a:latin typeface="+mn-lt"/>
              </a:rPr>
              <a:t>Describe two specific movement examples to support your response.</a:t>
            </a:r>
          </a:p>
        </p:txBody>
      </p:sp>
      <p:sp>
        <p:nvSpPr>
          <p:cNvPr id="10" name="TextBox 9">
            <a:extLst>
              <a:ext uri="{FF2B5EF4-FFF2-40B4-BE49-F238E27FC236}">
                <a16:creationId xmlns:a16="http://schemas.microsoft.com/office/drawing/2014/main" id="{249A6FBB-8941-33CA-2F4C-D9243FC7D6BD}"/>
              </a:ext>
            </a:extLst>
          </p:cNvPr>
          <p:cNvSpPr txBox="1"/>
          <p:nvPr/>
        </p:nvSpPr>
        <p:spPr>
          <a:xfrm>
            <a:off x="374397" y="3015691"/>
            <a:ext cx="4009292" cy="466232"/>
          </a:xfrm>
          <a:prstGeom prst="rect">
            <a:avLst/>
          </a:prstGeom>
          <a:noFill/>
        </p:spPr>
        <p:txBody>
          <a:bodyPr wrap="square" lIns="0" tIns="0" rIns="0" bIns="0" rtlCol="0">
            <a:noAutofit/>
          </a:bodyPr>
          <a:lstStyle/>
          <a:p>
            <a:pPr algn="l">
              <a:lnSpc>
                <a:spcPct val="150000"/>
              </a:lnSpc>
              <a:spcAft>
                <a:spcPts val="1200"/>
              </a:spcAft>
            </a:pPr>
            <a:r>
              <a:rPr lang="en-AU" sz="2800" b="1"/>
              <a:t>What is a motif?</a:t>
            </a:r>
          </a:p>
        </p:txBody>
      </p:sp>
      <p:sp>
        <p:nvSpPr>
          <p:cNvPr id="6" name="Rectangle: Rounded Corners 5">
            <a:extLst>
              <a:ext uri="{FF2B5EF4-FFF2-40B4-BE49-F238E27FC236}">
                <a16:creationId xmlns:a16="http://schemas.microsoft.com/office/drawing/2014/main" id="{3C47D9FB-41B5-8A29-0BE6-76378F6BF3E0}"/>
              </a:ext>
              <a:ext uri="{C183D7F6-B498-43B3-948B-1728B52AA6E4}">
                <adec:decorative xmlns:adec="http://schemas.microsoft.com/office/drawing/2017/decorative" val="0"/>
              </a:ext>
            </a:extLst>
          </p:cNvPr>
          <p:cNvSpPr/>
          <p:nvPr/>
        </p:nvSpPr>
        <p:spPr>
          <a:xfrm>
            <a:off x="374397" y="3615425"/>
            <a:ext cx="6838247" cy="1936985"/>
          </a:xfrm>
          <a:prstGeom prst="roundRect">
            <a:avLst>
              <a:gd name="adj" fmla="val 81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algn="l" defTabSz="609585" rtl="0" eaLnBrk="1" fontAlgn="auto" latinLnBrk="0" hangingPunct="1">
              <a:lnSpc>
                <a:spcPct val="150000"/>
              </a:lnSpc>
              <a:spcAft>
                <a:spcPts val="1200"/>
              </a:spcAft>
              <a:buClrTx/>
              <a:buSzTx/>
              <a:buFontTx/>
              <a:buNone/>
              <a:tabLst/>
              <a:defRPr/>
            </a:pPr>
            <a:r>
              <a:rPr kumimoji="0" lang="en-AU" sz="1800" b="1" i="0" u="none" strike="noStrike" kern="1200" cap="none" spc="0" normalizeH="0" baseline="0" noProof="0">
                <a:ln>
                  <a:noFill/>
                </a:ln>
                <a:solidFill>
                  <a:srgbClr val="22272B"/>
                </a:solidFill>
                <a:effectLst/>
                <a:uLnTx/>
                <a:uFillTx/>
                <a:ea typeface="+mn-ea"/>
                <a:cs typeface="+mn-cs"/>
              </a:rPr>
              <a:t>Motif </a:t>
            </a:r>
            <a:r>
              <a:rPr kumimoji="0" lang="en-AU" sz="1800" i="0" u="none" strike="noStrike" kern="1200" cap="none" spc="0" normalizeH="0" baseline="0" noProof="0">
                <a:ln>
                  <a:noFill/>
                </a:ln>
                <a:solidFill>
                  <a:srgbClr val="22272B"/>
                </a:solidFill>
                <a:effectLst/>
                <a:uLnTx/>
                <a:uFillTx/>
                <a:ea typeface="+mn-ea"/>
                <a:cs typeface="+mn-cs"/>
              </a:rPr>
              <a:t>–</a:t>
            </a:r>
            <a:r>
              <a:rPr kumimoji="0" lang="en-AU" sz="1800" b="1" i="0" u="none" strike="noStrike" kern="1200" cap="none" spc="0" normalizeH="0" baseline="0" noProof="0">
                <a:ln>
                  <a:noFill/>
                </a:ln>
                <a:solidFill>
                  <a:srgbClr val="22272B"/>
                </a:solidFill>
                <a:effectLst/>
                <a:uLnTx/>
                <a:uFillTx/>
                <a:ea typeface="+mn-ea"/>
                <a:cs typeface="+mn-cs"/>
              </a:rPr>
              <a:t> </a:t>
            </a:r>
            <a:r>
              <a:rPr kumimoji="0" lang="en-AU" sz="1800" b="0" i="0" u="none" strike="noStrike" kern="1200" cap="none" spc="0" normalizeH="0" baseline="0" noProof="0">
                <a:ln>
                  <a:noFill/>
                </a:ln>
                <a:solidFill>
                  <a:srgbClr val="22272B"/>
                </a:solidFill>
                <a:effectLst/>
                <a:uLnTx/>
                <a:uFillTx/>
                <a:ea typeface="+mn-ea"/>
                <a:cs typeface="+mn-cs"/>
              </a:rPr>
              <a:t>a thematic device.</a:t>
            </a:r>
          </a:p>
          <a:p>
            <a:pPr marL="0" marR="0" lvl="0" indent="0" algn="l" defTabSz="609585" rtl="0" eaLnBrk="1" fontAlgn="auto" latinLnBrk="0" hangingPunct="1">
              <a:lnSpc>
                <a:spcPct val="150000"/>
              </a:lnSpc>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A distinctive, recognisable movement or pattern of movements that introduces and develops the idea and intent in a dance phrase and work.</a:t>
            </a:r>
          </a:p>
        </p:txBody>
      </p:sp>
      <p:sp>
        <p:nvSpPr>
          <p:cNvPr id="9" name="TextBox 8">
            <a:extLst>
              <a:ext uri="{FF2B5EF4-FFF2-40B4-BE49-F238E27FC236}">
                <a16:creationId xmlns:a16="http://schemas.microsoft.com/office/drawing/2014/main" id="{9ED8F519-4F46-AEBB-9198-A7605DD1BD9B}"/>
              </a:ext>
            </a:extLst>
          </p:cNvPr>
          <p:cNvSpPr txBox="1"/>
          <p:nvPr/>
        </p:nvSpPr>
        <p:spPr>
          <a:xfrm>
            <a:off x="374397" y="5685912"/>
            <a:ext cx="6838247" cy="525465"/>
          </a:xfrm>
          <a:prstGeom prst="rect">
            <a:avLst/>
          </a:prstGeom>
          <a:noFill/>
        </p:spPr>
        <p:txBody>
          <a:bodyPr wrap="square">
            <a:spAutoFit/>
          </a:bodyPr>
          <a:lstStyle/>
          <a:p>
            <a:pPr>
              <a:lnSpc>
                <a:spcPct val="150000"/>
              </a:lnSpc>
              <a:spcAft>
                <a:spcPts val="1200"/>
              </a:spcAft>
              <a:buNone/>
            </a:pPr>
            <a:r>
              <a:rPr lang="en-AU" sz="1000" u="sng">
                <a:solidFill>
                  <a:srgbClr val="2F5496"/>
                </a:solidFill>
                <a:effectLst/>
                <a:ea typeface="Calibri" panose="020F0502020204030204" pitchFamily="34" charset="0"/>
                <a:hlinkClick r:id="rId3"/>
              </a:rPr>
              <a:t>Dance 7–10 Syllabus</a:t>
            </a:r>
            <a:r>
              <a:rPr lang="en-AU" sz="1000">
                <a:effectLst/>
                <a:ea typeface="Calibri" panose="020F0502020204030204" pitchFamily="34" charset="0"/>
              </a:rPr>
              <a:t> © NSW Education Standards Authority (NESA) for and on behalf of the Crown in right of the State of New South Wales, 2023.</a:t>
            </a:r>
          </a:p>
        </p:txBody>
      </p:sp>
      <p:pic>
        <p:nvPicPr>
          <p:cNvPr id="13" name="Picture 12">
            <a:extLst>
              <a:ext uri="{FF2B5EF4-FFF2-40B4-BE49-F238E27FC236}">
                <a16:creationId xmlns:a16="http://schemas.microsoft.com/office/drawing/2014/main" id="{DD1356D4-BC6B-847A-9962-B7CF18BE1A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50360" y="1184686"/>
            <a:ext cx="4293638" cy="4807835"/>
          </a:xfrm>
          <a:prstGeom prst="rect">
            <a:avLst/>
          </a:prstGeom>
        </p:spPr>
      </p:pic>
      <p:sp>
        <p:nvSpPr>
          <p:cNvPr id="14" name="TextBox 13">
            <a:extLst>
              <a:ext uri="{FF2B5EF4-FFF2-40B4-BE49-F238E27FC236}">
                <a16:creationId xmlns:a16="http://schemas.microsoft.com/office/drawing/2014/main" id="{824F420D-B201-CA5C-ECF7-7E374912D18A}"/>
              </a:ext>
              <a:ext uri="{C183D7F6-B498-43B3-948B-1728B52AA6E4}">
                <adec:decorative xmlns:adec="http://schemas.microsoft.com/office/drawing/2017/decorative" val="1"/>
              </a:ext>
            </a:extLst>
          </p:cNvPr>
          <p:cNvSpPr txBox="1"/>
          <p:nvPr/>
        </p:nvSpPr>
        <p:spPr>
          <a:xfrm>
            <a:off x="8398480" y="6043600"/>
            <a:ext cx="3445518" cy="193314"/>
          </a:xfrm>
          <a:prstGeom prst="rect">
            <a:avLst/>
          </a:prstGeom>
          <a:noFill/>
        </p:spPr>
        <p:txBody>
          <a:bodyPr wrap="square" lIns="0" tIns="0" rIns="0" bIns="0" rtlCol="0">
            <a:noAutofit/>
          </a:bodyPr>
          <a:lstStyle/>
          <a:p>
            <a:pPr algn="r"/>
            <a:r>
              <a:rPr lang="en-US" sz="1000"/>
              <a:t>Photo by Edify Media (2024)</a:t>
            </a:r>
            <a:endParaRPr lang="en-AU" sz="1000"/>
          </a:p>
        </p:txBody>
      </p:sp>
      <p:sp>
        <p:nvSpPr>
          <p:cNvPr id="2" name="Slide Number Placeholder 1">
            <a:extLst>
              <a:ext uri="{FF2B5EF4-FFF2-40B4-BE49-F238E27FC236}">
                <a16:creationId xmlns:a16="http://schemas.microsoft.com/office/drawing/2014/main" id="{772C9D3A-0F37-D4A2-3F16-02A82F298E0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76</a:t>
            </a:fld>
            <a:endParaRPr lang="en-AU"/>
          </a:p>
        </p:txBody>
      </p:sp>
    </p:spTree>
    <p:extLst>
      <p:ext uri="{BB962C8B-B14F-4D97-AF65-F5344CB8AC3E}">
        <p14:creationId xmlns:p14="http://schemas.microsoft.com/office/powerpoint/2010/main" val="2361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C2568-75C7-921A-1888-2D265C6EE9EE}"/>
              </a:ext>
            </a:extLst>
          </p:cNvPr>
          <p:cNvSpPr>
            <a:spLocks noGrp="1"/>
          </p:cNvSpPr>
          <p:nvPr>
            <p:ph type="title"/>
          </p:nvPr>
        </p:nvSpPr>
        <p:spPr/>
        <p:txBody>
          <a:bodyPr/>
          <a:lstStyle/>
          <a:p>
            <a:r>
              <a:rPr lang="en-AU">
                <a:latin typeface="+mj-lt"/>
              </a:rPr>
              <a:t>Power – discussion and writing activity (2)</a:t>
            </a:r>
          </a:p>
        </p:txBody>
      </p:sp>
      <p:sp>
        <p:nvSpPr>
          <p:cNvPr id="4" name="Text Placeholder 3">
            <a:extLst>
              <a:ext uri="{FF2B5EF4-FFF2-40B4-BE49-F238E27FC236}">
                <a16:creationId xmlns:a16="http://schemas.microsoft.com/office/drawing/2014/main" id="{C8EF505D-F769-492F-FF2F-6340A02EF309}"/>
              </a:ext>
            </a:extLst>
          </p:cNvPr>
          <p:cNvSpPr>
            <a:spLocks noGrp="1"/>
          </p:cNvSpPr>
          <p:nvPr>
            <p:ph type="body" sz="quarter" idx="18"/>
          </p:nvPr>
        </p:nvSpPr>
        <p:spPr/>
        <p:txBody>
          <a:bodyPr/>
          <a:lstStyle/>
          <a:p>
            <a:r>
              <a:rPr lang="en-AU">
                <a:latin typeface="+mj-lt"/>
              </a:rPr>
              <a:t>4.4c</a:t>
            </a:r>
          </a:p>
        </p:txBody>
      </p:sp>
      <p:sp>
        <p:nvSpPr>
          <p:cNvPr id="5" name="Text Placeholder 4">
            <a:extLst>
              <a:ext uri="{FF2B5EF4-FFF2-40B4-BE49-F238E27FC236}">
                <a16:creationId xmlns:a16="http://schemas.microsoft.com/office/drawing/2014/main" id="{CAB44818-F3AA-0466-61B9-C4F2E37DD8A0}"/>
              </a:ext>
            </a:extLst>
          </p:cNvPr>
          <p:cNvSpPr>
            <a:spLocks noGrp="1"/>
          </p:cNvSpPr>
          <p:nvPr>
            <p:ph type="body" sz="quarter" idx="17"/>
          </p:nvPr>
        </p:nvSpPr>
        <p:spPr/>
        <p:txBody>
          <a:bodyPr/>
          <a:lstStyle/>
          <a:p>
            <a:r>
              <a:rPr lang="en-AU">
                <a:latin typeface="+mn-lt"/>
              </a:rPr>
              <a:t>Consider the following statements and how they could be improved by the use of adverbs and adjectives:</a:t>
            </a:r>
          </a:p>
          <a:p>
            <a:pPr marL="342900" indent="-342900">
              <a:buFont typeface="Arial" panose="020B0604020202020204" pitchFamily="34" charset="0"/>
              <a:buChar char="•"/>
            </a:pPr>
            <a:r>
              <a:rPr lang="en-AU">
                <a:latin typeface="+mn-lt"/>
              </a:rPr>
              <a:t>turns in circles through the space</a:t>
            </a:r>
          </a:p>
          <a:p>
            <a:pPr marL="342900" indent="-342900">
              <a:buFont typeface="Arial" panose="020B0604020202020204" pitchFamily="34" charset="0"/>
              <a:buChar char="•"/>
            </a:pPr>
            <a:r>
              <a:rPr lang="en-AU">
                <a:latin typeface="+mn-lt"/>
              </a:rPr>
              <a:t>follows the movement of her hand</a:t>
            </a:r>
          </a:p>
          <a:p>
            <a:pPr marL="342900" indent="-342900">
              <a:buFont typeface="Arial" panose="020B0604020202020204" pitchFamily="34" charset="0"/>
              <a:buChar char="•"/>
            </a:pPr>
            <a:r>
              <a:rPr lang="en-AU">
                <a:latin typeface="+mn-lt"/>
              </a:rPr>
              <a:t>lift and cross their legs</a:t>
            </a:r>
          </a:p>
          <a:p>
            <a:pPr marL="342900" indent="-342900">
              <a:buFont typeface="Arial" panose="020B0604020202020204" pitchFamily="34" charset="0"/>
              <a:buChar char="•"/>
            </a:pPr>
            <a:r>
              <a:rPr lang="en-AU">
                <a:latin typeface="+mn-lt"/>
              </a:rPr>
              <a:t>perform a high release</a:t>
            </a:r>
          </a:p>
          <a:p>
            <a:pPr marL="342900" indent="-342900">
              <a:buFont typeface="Arial" panose="020B0604020202020204" pitchFamily="34" charset="0"/>
              <a:buChar char="•"/>
            </a:pPr>
            <a:r>
              <a:rPr lang="en-AU">
                <a:latin typeface="+mn-lt"/>
              </a:rPr>
              <a:t>reach their arms to the left then the right</a:t>
            </a:r>
          </a:p>
        </p:txBody>
      </p:sp>
      <p:sp>
        <p:nvSpPr>
          <p:cNvPr id="2" name="Slide Number Placeholder 1">
            <a:extLst>
              <a:ext uri="{FF2B5EF4-FFF2-40B4-BE49-F238E27FC236}">
                <a16:creationId xmlns:a16="http://schemas.microsoft.com/office/drawing/2014/main" id="{597EEDA6-43CB-19FB-966F-69A23B6AEF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77</a:t>
            </a:fld>
            <a:endParaRPr lang="en-AU"/>
          </a:p>
        </p:txBody>
      </p:sp>
    </p:spTree>
    <p:extLst>
      <p:ext uri="{BB962C8B-B14F-4D97-AF65-F5344CB8AC3E}">
        <p14:creationId xmlns:p14="http://schemas.microsoft.com/office/powerpoint/2010/main" val="15042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389EB-9954-0074-57EC-D64161A5AA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E5D8A2-CEDB-0312-3355-BE5F5D966EE0}"/>
              </a:ext>
            </a:extLst>
          </p:cNvPr>
          <p:cNvSpPr>
            <a:spLocks noGrp="1"/>
          </p:cNvSpPr>
          <p:nvPr>
            <p:ph type="title"/>
          </p:nvPr>
        </p:nvSpPr>
        <p:spPr/>
        <p:txBody>
          <a:bodyPr/>
          <a:lstStyle/>
          <a:p>
            <a:r>
              <a:rPr lang="en-AU">
                <a:latin typeface="+mj-lt"/>
              </a:rPr>
              <a:t>Power – discussion and writing activity (3)</a:t>
            </a:r>
          </a:p>
        </p:txBody>
      </p:sp>
      <p:sp>
        <p:nvSpPr>
          <p:cNvPr id="4" name="Text Placeholder 3">
            <a:extLst>
              <a:ext uri="{FF2B5EF4-FFF2-40B4-BE49-F238E27FC236}">
                <a16:creationId xmlns:a16="http://schemas.microsoft.com/office/drawing/2014/main" id="{4F69B3D9-DA02-134C-25CC-D8B761EC46F4}"/>
              </a:ext>
            </a:extLst>
          </p:cNvPr>
          <p:cNvSpPr>
            <a:spLocks noGrp="1"/>
          </p:cNvSpPr>
          <p:nvPr>
            <p:ph type="body" sz="quarter" idx="18"/>
          </p:nvPr>
        </p:nvSpPr>
        <p:spPr/>
        <p:txBody>
          <a:bodyPr/>
          <a:lstStyle/>
          <a:p>
            <a:r>
              <a:rPr lang="en-AU">
                <a:latin typeface="+mj-lt"/>
              </a:rPr>
              <a:t>4.4d</a:t>
            </a:r>
          </a:p>
        </p:txBody>
      </p:sp>
      <p:sp>
        <p:nvSpPr>
          <p:cNvPr id="5" name="Text Placeholder 4">
            <a:extLst>
              <a:ext uri="{FF2B5EF4-FFF2-40B4-BE49-F238E27FC236}">
                <a16:creationId xmlns:a16="http://schemas.microsoft.com/office/drawing/2014/main" id="{3D5F19FE-E6D0-91AC-B083-87661AB5D8B4}"/>
              </a:ext>
            </a:extLst>
          </p:cNvPr>
          <p:cNvSpPr>
            <a:spLocks noGrp="1"/>
          </p:cNvSpPr>
          <p:nvPr>
            <p:ph type="body" sz="quarter" idx="17"/>
          </p:nvPr>
        </p:nvSpPr>
        <p:spPr>
          <a:xfrm>
            <a:off x="359999" y="2663664"/>
            <a:ext cx="11275129" cy="3267985"/>
          </a:xfrm>
        </p:spPr>
        <p:txBody>
          <a:bodyPr/>
          <a:lstStyle/>
          <a:p>
            <a:pPr marL="342900" indent="-342900">
              <a:buFont typeface="Arial" panose="020B0604020202020204" pitchFamily="34" charset="0"/>
              <a:buChar char="•"/>
            </a:pPr>
            <a:r>
              <a:rPr lang="en-AU">
                <a:latin typeface="+mn-lt"/>
              </a:rPr>
              <a:t>Frantically turns in circles, spiralling through the space</a:t>
            </a:r>
          </a:p>
          <a:p>
            <a:pPr marL="342900" indent="-342900">
              <a:buFont typeface="Arial" panose="020B0604020202020204" pitchFamily="34" charset="0"/>
              <a:buChar char="•"/>
            </a:pPr>
            <a:r>
              <a:rPr lang="en-AU">
                <a:latin typeface="+mn-lt"/>
              </a:rPr>
              <a:t>Her gaze follows the quick, shifting movements of her hand with mesmerising focus</a:t>
            </a:r>
          </a:p>
          <a:p>
            <a:pPr marL="342900" indent="-342900">
              <a:buFont typeface="Arial" panose="020B0604020202020204" pitchFamily="34" charset="0"/>
              <a:buChar char="•"/>
            </a:pPr>
            <a:r>
              <a:rPr lang="en-AU">
                <a:latin typeface="+mn-lt"/>
              </a:rPr>
              <a:t>Lift and forcefully cross their legs</a:t>
            </a:r>
          </a:p>
          <a:p>
            <a:pPr marL="342900" indent="-342900">
              <a:buFont typeface="Arial" panose="020B0604020202020204" pitchFamily="34" charset="0"/>
              <a:buChar char="•"/>
            </a:pPr>
            <a:r>
              <a:rPr lang="en-AU">
                <a:latin typeface="+mn-lt"/>
              </a:rPr>
              <a:t>Energetically release their torsos to the sky</a:t>
            </a:r>
          </a:p>
          <a:p>
            <a:pPr marL="342900" indent="-342900">
              <a:buFont typeface="Arial" panose="020B0604020202020204" pitchFamily="34" charset="0"/>
              <a:buChar char="•"/>
            </a:pPr>
            <a:r>
              <a:rPr lang="en-AU">
                <a:latin typeface="+mn-lt"/>
              </a:rPr>
              <a:t>Reach their arms to the left then the right with direct precision</a:t>
            </a:r>
          </a:p>
        </p:txBody>
      </p:sp>
      <p:sp>
        <p:nvSpPr>
          <p:cNvPr id="2" name="Slide Number Placeholder 1">
            <a:extLst>
              <a:ext uri="{FF2B5EF4-FFF2-40B4-BE49-F238E27FC236}">
                <a16:creationId xmlns:a16="http://schemas.microsoft.com/office/drawing/2014/main" id="{79E48622-E152-7EAA-8F2A-D766BC2F20E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78</a:t>
            </a:fld>
            <a:endParaRPr lang="en-AU"/>
          </a:p>
        </p:txBody>
      </p:sp>
    </p:spTree>
    <p:extLst>
      <p:ext uri="{BB962C8B-B14F-4D97-AF65-F5344CB8AC3E}">
        <p14:creationId xmlns:p14="http://schemas.microsoft.com/office/powerpoint/2010/main" val="21196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EA7B7-2601-3D99-AF3E-C65E36428E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B68BAE-F7A9-A3D6-1F7A-F447E1B14CF1}"/>
              </a:ext>
            </a:extLst>
          </p:cNvPr>
          <p:cNvSpPr>
            <a:spLocks noGrp="1"/>
          </p:cNvSpPr>
          <p:nvPr>
            <p:ph type="title"/>
          </p:nvPr>
        </p:nvSpPr>
        <p:spPr>
          <a:xfrm>
            <a:off x="359999" y="360000"/>
            <a:ext cx="11484000" cy="545601"/>
          </a:xfrm>
        </p:spPr>
        <p:txBody>
          <a:bodyPr/>
          <a:lstStyle/>
          <a:p>
            <a:r>
              <a:rPr lang="en-AU">
                <a:latin typeface="+mj-lt"/>
              </a:rPr>
              <a:t>Power – discussion and writing activity (4)</a:t>
            </a:r>
          </a:p>
        </p:txBody>
      </p:sp>
      <p:sp>
        <p:nvSpPr>
          <p:cNvPr id="4" name="Text Placeholder 3">
            <a:extLst>
              <a:ext uri="{FF2B5EF4-FFF2-40B4-BE49-F238E27FC236}">
                <a16:creationId xmlns:a16="http://schemas.microsoft.com/office/drawing/2014/main" id="{DB938978-1CA4-2FC0-B17F-B92107FFA6A2}"/>
              </a:ext>
            </a:extLst>
          </p:cNvPr>
          <p:cNvSpPr>
            <a:spLocks noGrp="1"/>
          </p:cNvSpPr>
          <p:nvPr>
            <p:ph type="body" sz="quarter" idx="18"/>
          </p:nvPr>
        </p:nvSpPr>
        <p:spPr>
          <a:xfrm>
            <a:off x="359999" y="982520"/>
            <a:ext cx="11483999" cy="310015"/>
          </a:xfrm>
        </p:spPr>
        <p:txBody>
          <a:bodyPr/>
          <a:lstStyle/>
          <a:p>
            <a:r>
              <a:rPr lang="en-AU">
                <a:latin typeface="+mj-lt"/>
              </a:rPr>
              <a:t>4.4d</a:t>
            </a:r>
          </a:p>
        </p:txBody>
      </p:sp>
      <p:sp>
        <p:nvSpPr>
          <p:cNvPr id="12" name="TextBox 11" descr="Adverbs">
            <a:extLst>
              <a:ext uri="{FF2B5EF4-FFF2-40B4-BE49-F238E27FC236}">
                <a16:creationId xmlns:a16="http://schemas.microsoft.com/office/drawing/2014/main" id="{7F23D9CF-3346-6744-B926-FF388039495E}"/>
              </a:ext>
            </a:extLst>
          </p:cNvPr>
          <p:cNvSpPr txBox="1"/>
          <p:nvPr/>
        </p:nvSpPr>
        <p:spPr>
          <a:xfrm>
            <a:off x="359999" y="1421825"/>
            <a:ext cx="6097218" cy="1112549"/>
          </a:xfrm>
          <a:prstGeom prst="rect">
            <a:avLst/>
          </a:prstGeom>
          <a:noFill/>
        </p:spPr>
        <p:txBody>
          <a:bodyPr wrap="square">
            <a:spAutoFit/>
          </a:bodyPr>
          <a:lstStyle/>
          <a:p>
            <a:pPr>
              <a:lnSpc>
                <a:spcPct val="150000"/>
              </a:lnSpc>
              <a:spcAft>
                <a:spcPts val="1200"/>
              </a:spcAft>
            </a:pPr>
            <a:r>
              <a:rPr lang="en-AU" sz="2000">
                <a:highlight>
                  <a:srgbClr val="FFFF00"/>
                </a:highlight>
              </a:rPr>
              <a:t>Adverbs</a:t>
            </a:r>
            <a:r>
              <a:rPr lang="en-AU" sz="2000"/>
              <a:t>   </a:t>
            </a:r>
          </a:p>
          <a:p>
            <a:pPr>
              <a:lnSpc>
                <a:spcPct val="150000"/>
              </a:lnSpc>
              <a:spcAft>
                <a:spcPts val="1200"/>
              </a:spcAft>
            </a:pPr>
            <a:r>
              <a:rPr lang="en-AU" sz="2000"/>
              <a:t>Adjectives</a:t>
            </a:r>
            <a:endParaRPr lang="en-US" sz="2000"/>
          </a:p>
        </p:txBody>
      </p:sp>
      <p:sp>
        <p:nvSpPr>
          <p:cNvPr id="15" name="Text Placeholder 4" descr="Examples of adverbs&#10;&#10;Frantically, forcefully, energetically, direct">
            <a:extLst>
              <a:ext uri="{FF2B5EF4-FFF2-40B4-BE49-F238E27FC236}">
                <a16:creationId xmlns:a16="http://schemas.microsoft.com/office/drawing/2014/main" id="{1FCE2F88-1EE3-76E8-2363-9FE6C5070A47}"/>
              </a:ext>
            </a:extLst>
          </p:cNvPr>
          <p:cNvSpPr txBox="1">
            <a:spLocks/>
          </p:cNvSpPr>
          <p:nvPr/>
        </p:nvSpPr>
        <p:spPr>
          <a:xfrm>
            <a:off x="359999" y="2663664"/>
            <a:ext cx="10388911" cy="2961729"/>
          </a:xfrm>
          <a:prstGeom prst="rect">
            <a:avLst/>
          </a:prstGeom>
          <a:no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highlight>
                  <a:srgbClr val="FFFF00"/>
                </a:highlight>
                <a:latin typeface="+mn-lt"/>
              </a:rPr>
              <a:t>Frantically</a:t>
            </a:r>
            <a:r>
              <a:rPr lang="en-AU">
                <a:latin typeface="+mn-lt"/>
              </a:rPr>
              <a:t> turns in circles, spiralling through the space</a:t>
            </a:r>
          </a:p>
          <a:p>
            <a:pPr marL="342900" indent="-342900">
              <a:buFont typeface="Arial" panose="020B0604020202020204" pitchFamily="34" charset="0"/>
              <a:buChar char="•"/>
            </a:pPr>
            <a:r>
              <a:rPr lang="en-AU">
                <a:latin typeface="+mn-lt"/>
              </a:rPr>
              <a:t>Her gaze follows the quick, shifting movements of her hand with mesmerising focus</a:t>
            </a:r>
          </a:p>
          <a:p>
            <a:pPr marL="342900" indent="-342900">
              <a:buFont typeface="Arial" panose="020B0604020202020204" pitchFamily="34" charset="0"/>
              <a:buChar char="•"/>
            </a:pPr>
            <a:r>
              <a:rPr lang="en-AU">
                <a:latin typeface="+mn-lt"/>
              </a:rPr>
              <a:t>Lift and </a:t>
            </a:r>
            <a:r>
              <a:rPr lang="en-AU">
                <a:highlight>
                  <a:srgbClr val="FFFF00"/>
                </a:highlight>
                <a:latin typeface="+mn-lt"/>
              </a:rPr>
              <a:t>forcefully</a:t>
            </a:r>
            <a:r>
              <a:rPr lang="en-AU">
                <a:latin typeface="+mn-lt"/>
              </a:rPr>
              <a:t> cross their legs</a:t>
            </a:r>
          </a:p>
          <a:p>
            <a:pPr marL="342900" indent="-342900">
              <a:buFont typeface="Arial" panose="020B0604020202020204" pitchFamily="34" charset="0"/>
              <a:buChar char="•"/>
            </a:pPr>
            <a:r>
              <a:rPr lang="en-AU">
                <a:highlight>
                  <a:srgbClr val="FFFF00"/>
                </a:highlight>
                <a:latin typeface="+mn-lt"/>
              </a:rPr>
              <a:t>Energetically</a:t>
            </a:r>
            <a:r>
              <a:rPr lang="en-AU">
                <a:latin typeface="+mn-lt"/>
              </a:rPr>
              <a:t> release their torsos to the sky</a:t>
            </a:r>
          </a:p>
          <a:p>
            <a:pPr marL="342900" indent="-342900">
              <a:buFont typeface="Arial" panose="020B0604020202020204" pitchFamily="34" charset="0"/>
              <a:buChar char="•"/>
            </a:pPr>
            <a:r>
              <a:rPr lang="en-AU">
                <a:latin typeface="+mn-lt"/>
              </a:rPr>
              <a:t>Reach their arms to the left then the right with </a:t>
            </a:r>
            <a:r>
              <a:rPr lang="en-AU">
                <a:highlight>
                  <a:srgbClr val="FFFF00"/>
                </a:highlight>
                <a:latin typeface="+mn-lt"/>
              </a:rPr>
              <a:t>direct</a:t>
            </a:r>
            <a:r>
              <a:rPr lang="en-AU">
                <a:latin typeface="+mn-lt"/>
              </a:rPr>
              <a:t> precision</a:t>
            </a:r>
          </a:p>
        </p:txBody>
      </p:sp>
      <p:sp>
        <p:nvSpPr>
          <p:cNvPr id="2" name="Slide Number Placeholder 1">
            <a:extLst>
              <a:ext uri="{FF2B5EF4-FFF2-40B4-BE49-F238E27FC236}">
                <a16:creationId xmlns:a16="http://schemas.microsoft.com/office/drawing/2014/main" id="{01DA25E1-1DAB-00AE-7B51-EED55A17695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79</a:t>
            </a:fld>
            <a:endParaRPr lang="en-AU"/>
          </a:p>
        </p:txBody>
      </p:sp>
    </p:spTree>
    <p:extLst>
      <p:ext uri="{BB962C8B-B14F-4D97-AF65-F5344CB8AC3E}">
        <p14:creationId xmlns:p14="http://schemas.microsoft.com/office/powerpoint/2010/main" val="182879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7BF84-16F9-DB15-F2A3-35731E98BF8C}"/>
              </a:ext>
            </a:extLst>
          </p:cNvPr>
          <p:cNvSpPr>
            <a:spLocks noGrp="1"/>
          </p:cNvSpPr>
          <p:nvPr>
            <p:ph type="title"/>
          </p:nvPr>
        </p:nvSpPr>
        <p:spPr/>
        <p:txBody>
          <a:bodyPr/>
          <a:lstStyle/>
          <a:p>
            <a:r>
              <a:rPr lang="en-AU">
                <a:latin typeface="+mj-lt"/>
              </a:rPr>
              <a:t>Dance appreciation</a:t>
            </a:r>
          </a:p>
        </p:txBody>
      </p:sp>
      <p:sp>
        <p:nvSpPr>
          <p:cNvPr id="4" name="Text Placeholder 3">
            <a:extLst>
              <a:ext uri="{FF2B5EF4-FFF2-40B4-BE49-F238E27FC236}">
                <a16:creationId xmlns:a16="http://schemas.microsoft.com/office/drawing/2014/main" id="{5805C3D3-2689-B2FD-1801-6EA720F8DC86}"/>
              </a:ext>
            </a:extLst>
          </p:cNvPr>
          <p:cNvSpPr>
            <a:spLocks noGrp="1"/>
          </p:cNvSpPr>
          <p:nvPr>
            <p:ph type="body" sz="quarter" idx="18"/>
          </p:nvPr>
        </p:nvSpPr>
        <p:spPr/>
        <p:txBody>
          <a:bodyPr/>
          <a:lstStyle/>
          <a:p>
            <a:r>
              <a:rPr lang="en-AU">
                <a:latin typeface="+mj-lt"/>
              </a:rPr>
              <a:t>1.1b</a:t>
            </a:r>
          </a:p>
        </p:txBody>
      </p:sp>
      <p:sp>
        <p:nvSpPr>
          <p:cNvPr id="5" name="Text Placeholder 4">
            <a:extLst>
              <a:ext uri="{FF2B5EF4-FFF2-40B4-BE49-F238E27FC236}">
                <a16:creationId xmlns:a16="http://schemas.microsoft.com/office/drawing/2014/main" id="{D7644909-AB06-A113-D797-493878FBD640}"/>
              </a:ext>
            </a:extLst>
          </p:cNvPr>
          <p:cNvSpPr>
            <a:spLocks noGrp="1"/>
          </p:cNvSpPr>
          <p:nvPr>
            <p:ph type="body" sz="quarter" idx="17"/>
          </p:nvPr>
        </p:nvSpPr>
        <p:spPr>
          <a:xfrm>
            <a:off x="359999" y="1623629"/>
            <a:ext cx="6597060" cy="3471639"/>
          </a:xfrm>
        </p:spPr>
        <p:txBody>
          <a:bodyPr/>
          <a:lstStyle/>
          <a:p>
            <a:r>
              <a:rPr lang="en-AU" b="1">
                <a:latin typeface="+mn-lt"/>
              </a:rPr>
              <a:t>Appreciate</a:t>
            </a:r>
            <a:endParaRPr lang="en-AU" sz="1800" b="1">
              <a:latin typeface="+mn-lt"/>
            </a:endParaRPr>
          </a:p>
          <a:p>
            <a:pPr marL="342900" indent="-342900">
              <a:buFont typeface="Arial" panose="020B0604020202020204" pitchFamily="34" charset="0"/>
              <a:buChar char="•"/>
            </a:pPr>
            <a:r>
              <a:rPr lang="en-AU" sz="1800">
                <a:latin typeface="+mn-lt"/>
              </a:rPr>
              <a:t>to grasp the nature, worth, quality, or significance of </a:t>
            </a:r>
          </a:p>
          <a:p>
            <a:pPr marL="342900" indent="-342900">
              <a:buFont typeface="Arial" panose="020B0604020202020204" pitchFamily="34" charset="0"/>
              <a:buChar char="•"/>
            </a:pPr>
            <a:r>
              <a:rPr lang="en-AU" sz="1800">
                <a:latin typeface="+mn-lt"/>
              </a:rPr>
              <a:t>recognise the full worth of</a:t>
            </a:r>
          </a:p>
          <a:p>
            <a:r>
              <a:rPr lang="en-AU" sz="1800">
                <a:latin typeface="+mn-lt"/>
              </a:rPr>
              <a:t>In dance appreciation you will learn how to </a:t>
            </a:r>
            <a:r>
              <a:rPr lang="en-AU" sz="1800" b="1">
                <a:latin typeface="+mn-lt"/>
              </a:rPr>
              <a:t>describe</a:t>
            </a:r>
            <a:r>
              <a:rPr lang="en-AU" sz="1800">
                <a:latin typeface="+mn-lt"/>
              </a:rPr>
              <a:t>, </a:t>
            </a:r>
            <a:r>
              <a:rPr lang="en-AU" sz="1800" b="1">
                <a:latin typeface="+mn-lt"/>
              </a:rPr>
              <a:t>analyse</a:t>
            </a:r>
            <a:r>
              <a:rPr lang="en-AU" sz="1800">
                <a:latin typeface="+mn-lt"/>
              </a:rPr>
              <a:t>, and make </a:t>
            </a:r>
            <a:r>
              <a:rPr lang="en-AU" sz="1800" b="1">
                <a:latin typeface="+mn-lt"/>
              </a:rPr>
              <a:t>informed judgements </a:t>
            </a:r>
            <a:r>
              <a:rPr lang="en-AU" sz="1800">
                <a:latin typeface="+mn-lt"/>
              </a:rPr>
              <a:t>about dance works. </a:t>
            </a:r>
          </a:p>
          <a:p>
            <a:r>
              <a:rPr lang="en-AU" sz="1800">
                <a:latin typeface="+mn-lt"/>
              </a:rPr>
              <a:t>Note – your knowledge and experience from Performance and Composition are important for Appreciation!</a:t>
            </a:r>
          </a:p>
        </p:txBody>
      </p:sp>
      <p:pic>
        <p:nvPicPr>
          <p:cNvPr id="7" name="Picture 6">
            <a:extLst>
              <a:ext uri="{FF2B5EF4-FFF2-40B4-BE49-F238E27FC236}">
                <a16:creationId xmlns:a16="http://schemas.microsoft.com/office/drawing/2014/main" id="{0ADBD522-1F40-9033-6FE9-1F7CA7B421C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7059" y="1623629"/>
            <a:ext cx="4754077" cy="3230880"/>
          </a:xfrm>
          <a:prstGeom prst="roundRect">
            <a:avLst>
              <a:gd name="adj" fmla="val 4285"/>
            </a:avLst>
          </a:prstGeom>
        </p:spPr>
      </p:pic>
      <p:sp>
        <p:nvSpPr>
          <p:cNvPr id="6" name="Rectangle: Rounded Corners 5">
            <a:extLst>
              <a:ext uri="{FF2B5EF4-FFF2-40B4-BE49-F238E27FC236}">
                <a16:creationId xmlns:a16="http://schemas.microsoft.com/office/drawing/2014/main" id="{A465FCFC-586C-4FD7-0F03-A14B0141ECB9}"/>
              </a:ext>
            </a:extLst>
          </p:cNvPr>
          <p:cNvSpPr/>
          <p:nvPr/>
        </p:nvSpPr>
        <p:spPr>
          <a:xfrm>
            <a:off x="359999" y="5426362"/>
            <a:ext cx="11348175" cy="63813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solidFill>
                  <a:schemeClr val="tx1"/>
                </a:solidFill>
              </a:rPr>
              <a:t>How do you think your prior learning could help you to appreciate dance works?</a:t>
            </a:r>
          </a:p>
        </p:txBody>
      </p:sp>
      <p:sp>
        <p:nvSpPr>
          <p:cNvPr id="2" name="Slide Number Placeholder 1">
            <a:extLst>
              <a:ext uri="{FF2B5EF4-FFF2-40B4-BE49-F238E27FC236}">
                <a16:creationId xmlns:a16="http://schemas.microsoft.com/office/drawing/2014/main" id="{435AABCE-0347-B3A1-B16F-552B9E5E51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0365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AF9FD-5B83-9932-B330-5CC83198D3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EF5038-5F11-32E9-0D0B-9CF4743EFB8D}"/>
              </a:ext>
            </a:extLst>
          </p:cNvPr>
          <p:cNvSpPr>
            <a:spLocks noGrp="1"/>
          </p:cNvSpPr>
          <p:nvPr>
            <p:ph type="title"/>
          </p:nvPr>
        </p:nvSpPr>
        <p:spPr/>
        <p:txBody>
          <a:bodyPr/>
          <a:lstStyle/>
          <a:p>
            <a:r>
              <a:rPr lang="en-AU">
                <a:latin typeface="+mj-lt"/>
              </a:rPr>
              <a:t>Power – discussion and writing activity (5)</a:t>
            </a:r>
          </a:p>
        </p:txBody>
      </p:sp>
      <p:sp>
        <p:nvSpPr>
          <p:cNvPr id="4" name="Text Placeholder 3">
            <a:extLst>
              <a:ext uri="{FF2B5EF4-FFF2-40B4-BE49-F238E27FC236}">
                <a16:creationId xmlns:a16="http://schemas.microsoft.com/office/drawing/2014/main" id="{FEBE6E14-3F77-5E48-3FCB-FE82578F4255}"/>
              </a:ext>
            </a:extLst>
          </p:cNvPr>
          <p:cNvSpPr>
            <a:spLocks noGrp="1"/>
          </p:cNvSpPr>
          <p:nvPr>
            <p:ph type="body" sz="quarter" idx="18"/>
          </p:nvPr>
        </p:nvSpPr>
        <p:spPr/>
        <p:txBody>
          <a:bodyPr/>
          <a:lstStyle/>
          <a:p>
            <a:r>
              <a:rPr lang="en-AU">
                <a:latin typeface="+mj-lt"/>
              </a:rPr>
              <a:t>4.4d</a:t>
            </a:r>
          </a:p>
        </p:txBody>
      </p:sp>
      <p:sp>
        <p:nvSpPr>
          <p:cNvPr id="12" name="TextBox 11" descr="Adverbs and Adjectives">
            <a:extLst>
              <a:ext uri="{FF2B5EF4-FFF2-40B4-BE49-F238E27FC236}">
                <a16:creationId xmlns:a16="http://schemas.microsoft.com/office/drawing/2014/main" id="{0317EC25-12B4-11CF-1EBB-F5CA6B04133D}"/>
              </a:ext>
            </a:extLst>
          </p:cNvPr>
          <p:cNvSpPr txBox="1"/>
          <p:nvPr/>
        </p:nvSpPr>
        <p:spPr>
          <a:xfrm>
            <a:off x="359999" y="1421825"/>
            <a:ext cx="6097218" cy="1112549"/>
          </a:xfrm>
          <a:prstGeom prst="rect">
            <a:avLst/>
          </a:prstGeom>
          <a:noFill/>
        </p:spPr>
        <p:txBody>
          <a:bodyPr wrap="square">
            <a:spAutoFit/>
          </a:bodyPr>
          <a:lstStyle/>
          <a:p>
            <a:pPr>
              <a:lnSpc>
                <a:spcPct val="150000"/>
              </a:lnSpc>
              <a:spcAft>
                <a:spcPts val="1200"/>
              </a:spcAft>
            </a:pPr>
            <a:r>
              <a:rPr lang="en-AU" sz="2000">
                <a:highlight>
                  <a:srgbClr val="FFFF00"/>
                </a:highlight>
              </a:rPr>
              <a:t>Adverbs</a:t>
            </a:r>
            <a:r>
              <a:rPr lang="en-AU" sz="2000"/>
              <a:t>   </a:t>
            </a:r>
          </a:p>
          <a:p>
            <a:pPr>
              <a:lnSpc>
                <a:spcPct val="150000"/>
              </a:lnSpc>
              <a:spcAft>
                <a:spcPts val="1200"/>
              </a:spcAft>
            </a:pPr>
            <a:r>
              <a:rPr lang="en-AU" sz="2000">
                <a:highlight>
                  <a:srgbClr val="00FFFF"/>
                </a:highlight>
              </a:rPr>
              <a:t>Adjectives</a:t>
            </a:r>
            <a:endParaRPr lang="en-US" sz="2000">
              <a:highlight>
                <a:srgbClr val="00FFFF"/>
              </a:highlight>
            </a:endParaRPr>
          </a:p>
        </p:txBody>
      </p:sp>
      <p:sp>
        <p:nvSpPr>
          <p:cNvPr id="10" name="Text Placeholder 4" descr="Examples of adverbs and adjectives&#10;&#10;Adverbs.&#10;Frantically, forcefully, energetically&#10;&#10;Adjectives.&#10;Quick, shifting, mesmerising, direct.">
            <a:extLst>
              <a:ext uri="{FF2B5EF4-FFF2-40B4-BE49-F238E27FC236}">
                <a16:creationId xmlns:a16="http://schemas.microsoft.com/office/drawing/2014/main" id="{5BF31B8B-6FBA-EB8D-E866-76B402C5B0C5}"/>
              </a:ext>
            </a:extLst>
          </p:cNvPr>
          <p:cNvSpPr txBox="1">
            <a:spLocks/>
          </p:cNvSpPr>
          <p:nvPr/>
        </p:nvSpPr>
        <p:spPr>
          <a:xfrm>
            <a:off x="359999" y="2663664"/>
            <a:ext cx="10388911" cy="2961729"/>
          </a:xfrm>
          <a:prstGeom prst="rect">
            <a:avLst/>
          </a:prstGeom>
          <a:no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highlight>
                  <a:srgbClr val="FFFF00"/>
                </a:highlight>
                <a:latin typeface="+mn-lt"/>
              </a:rPr>
              <a:t>Frantically</a:t>
            </a:r>
            <a:r>
              <a:rPr lang="en-AU">
                <a:latin typeface="+mn-lt"/>
              </a:rPr>
              <a:t> turns in circles, spiralling through the space</a:t>
            </a:r>
          </a:p>
          <a:p>
            <a:pPr marL="342900" indent="-342900">
              <a:buFont typeface="Arial" panose="020B0604020202020204" pitchFamily="34" charset="0"/>
              <a:buChar char="•"/>
            </a:pPr>
            <a:r>
              <a:rPr lang="en-AU">
                <a:latin typeface="+mn-lt"/>
              </a:rPr>
              <a:t>Her gaze follows the </a:t>
            </a:r>
            <a:r>
              <a:rPr lang="en-AU">
                <a:highlight>
                  <a:srgbClr val="00FFFF"/>
                </a:highlight>
                <a:latin typeface="+mn-lt"/>
              </a:rPr>
              <a:t>quick</a:t>
            </a:r>
            <a:r>
              <a:rPr lang="en-AU">
                <a:latin typeface="+mn-lt"/>
              </a:rPr>
              <a:t>, </a:t>
            </a:r>
            <a:r>
              <a:rPr lang="en-AU">
                <a:highlight>
                  <a:srgbClr val="00FFFF"/>
                </a:highlight>
                <a:latin typeface="+mn-lt"/>
              </a:rPr>
              <a:t>shifting</a:t>
            </a:r>
            <a:r>
              <a:rPr lang="en-AU">
                <a:latin typeface="+mn-lt"/>
              </a:rPr>
              <a:t> movements of her hand with </a:t>
            </a:r>
            <a:r>
              <a:rPr lang="en-AU">
                <a:highlight>
                  <a:srgbClr val="00FFFF"/>
                </a:highlight>
                <a:latin typeface="+mn-lt"/>
              </a:rPr>
              <a:t>mesmerising</a:t>
            </a:r>
            <a:r>
              <a:rPr lang="en-AU">
                <a:latin typeface="+mn-lt"/>
              </a:rPr>
              <a:t> focus</a:t>
            </a:r>
          </a:p>
          <a:p>
            <a:pPr marL="342900" indent="-342900">
              <a:buFont typeface="Arial" panose="020B0604020202020204" pitchFamily="34" charset="0"/>
              <a:buChar char="•"/>
            </a:pPr>
            <a:r>
              <a:rPr lang="en-AU">
                <a:latin typeface="+mn-lt"/>
              </a:rPr>
              <a:t>Lift and </a:t>
            </a:r>
            <a:r>
              <a:rPr lang="en-AU">
                <a:highlight>
                  <a:srgbClr val="FFFF00"/>
                </a:highlight>
                <a:latin typeface="+mn-lt"/>
              </a:rPr>
              <a:t>forcefully</a:t>
            </a:r>
            <a:r>
              <a:rPr lang="en-AU">
                <a:latin typeface="+mn-lt"/>
              </a:rPr>
              <a:t> cross their legs</a:t>
            </a:r>
          </a:p>
          <a:p>
            <a:pPr marL="342900" indent="-342900">
              <a:buFont typeface="Arial" panose="020B0604020202020204" pitchFamily="34" charset="0"/>
              <a:buChar char="•"/>
            </a:pPr>
            <a:r>
              <a:rPr lang="en-AU">
                <a:highlight>
                  <a:srgbClr val="FFFF00"/>
                </a:highlight>
                <a:latin typeface="+mn-lt"/>
              </a:rPr>
              <a:t>Energetically</a:t>
            </a:r>
            <a:r>
              <a:rPr lang="en-AU">
                <a:latin typeface="+mn-lt"/>
              </a:rPr>
              <a:t> release their torsos to the sky</a:t>
            </a:r>
          </a:p>
          <a:p>
            <a:pPr marL="342900" indent="-342900">
              <a:buFont typeface="Arial" panose="020B0604020202020204" pitchFamily="34" charset="0"/>
              <a:buChar char="•"/>
            </a:pPr>
            <a:r>
              <a:rPr lang="en-AU">
                <a:latin typeface="+mn-lt"/>
              </a:rPr>
              <a:t>Reach their arms to the left then the right with </a:t>
            </a:r>
            <a:r>
              <a:rPr lang="en-AU">
                <a:highlight>
                  <a:srgbClr val="00FFFF"/>
                </a:highlight>
                <a:latin typeface="+mn-lt"/>
              </a:rPr>
              <a:t>direct</a:t>
            </a:r>
            <a:r>
              <a:rPr lang="en-AU">
                <a:latin typeface="+mn-lt"/>
              </a:rPr>
              <a:t> precision</a:t>
            </a:r>
          </a:p>
        </p:txBody>
      </p:sp>
      <p:sp>
        <p:nvSpPr>
          <p:cNvPr id="2" name="Slide Number Placeholder 1">
            <a:extLst>
              <a:ext uri="{FF2B5EF4-FFF2-40B4-BE49-F238E27FC236}">
                <a16:creationId xmlns:a16="http://schemas.microsoft.com/office/drawing/2014/main" id="{591C94B6-B0BA-CBE7-B58B-3C1934C59F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80</a:t>
            </a:fld>
            <a:endParaRPr lang="en-AU"/>
          </a:p>
        </p:txBody>
      </p:sp>
    </p:spTree>
    <p:extLst>
      <p:ext uri="{BB962C8B-B14F-4D97-AF65-F5344CB8AC3E}">
        <p14:creationId xmlns:p14="http://schemas.microsoft.com/office/powerpoint/2010/main" val="95035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D4E38-D25D-2CA9-0B8F-C858121714A5}"/>
              </a:ext>
            </a:extLst>
          </p:cNvPr>
          <p:cNvSpPr>
            <a:spLocks noGrp="1"/>
          </p:cNvSpPr>
          <p:nvPr>
            <p:ph type="title"/>
          </p:nvPr>
        </p:nvSpPr>
        <p:spPr/>
        <p:txBody>
          <a:bodyPr/>
          <a:lstStyle/>
          <a:p>
            <a:r>
              <a:rPr lang="en-US">
                <a:latin typeface="+mj-lt"/>
              </a:rPr>
              <a:t>Nature</a:t>
            </a:r>
            <a:endParaRPr lang="en-AU">
              <a:latin typeface="+mj-lt"/>
            </a:endParaRPr>
          </a:p>
        </p:txBody>
      </p:sp>
      <p:sp>
        <p:nvSpPr>
          <p:cNvPr id="4" name="Text Placeholder 3">
            <a:extLst>
              <a:ext uri="{FF2B5EF4-FFF2-40B4-BE49-F238E27FC236}">
                <a16:creationId xmlns:a16="http://schemas.microsoft.com/office/drawing/2014/main" id="{BC2067A4-5212-AF67-340F-6151AD1098CA}"/>
              </a:ext>
            </a:extLst>
          </p:cNvPr>
          <p:cNvSpPr>
            <a:spLocks noGrp="1"/>
          </p:cNvSpPr>
          <p:nvPr>
            <p:ph type="body" sz="quarter" idx="18"/>
          </p:nvPr>
        </p:nvSpPr>
        <p:spPr/>
        <p:txBody>
          <a:bodyPr/>
          <a:lstStyle/>
          <a:p>
            <a:r>
              <a:rPr lang="en-AU">
                <a:latin typeface="+mj-lt"/>
              </a:rPr>
              <a:t>4.5a</a:t>
            </a:r>
          </a:p>
        </p:txBody>
      </p:sp>
      <p:pic>
        <p:nvPicPr>
          <p:cNvPr id="7" name="Picture 6">
            <a:extLst>
              <a:ext uri="{FF2B5EF4-FFF2-40B4-BE49-F238E27FC236}">
                <a16:creationId xmlns:a16="http://schemas.microsoft.com/office/drawing/2014/main" id="{BDA4C85B-3CA4-BAAB-33B8-B8F63ADE00B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9999" y="1490885"/>
            <a:ext cx="5970224" cy="4824915"/>
          </a:xfrm>
          <a:prstGeom prst="rect">
            <a:avLst/>
          </a:prstGeom>
        </p:spPr>
      </p:pic>
      <p:sp>
        <p:nvSpPr>
          <p:cNvPr id="8" name="TextBox 7">
            <a:extLst>
              <a:ext uri="{FF2B5EF4-FFF2-40B4-BE49-F238E27FC236}">
                <a16:creationId xmlns:a16="http://schemas.microsoft.com/office/drawing/2014/main" id="{8DE650BC-CAB8-4CAC-9766-A9A40C50B482}"/>
              </a:ext>
              <a:ext uri="{C183D7F6-B498-43B3-948B-1728B52AA6E4}">
                <adec:decorative xmlns:adec="http://schemas.microsoft.com/office/drawing/2017/decorative" val="1"/>
              </a:ext>
            </a:extLst>
          </p:cNvPr>
          <p:cNvSpPr txBox="1"/>
          <p:nvPr/>
        </p:nvSpPr>
        <p:spPr>
          <a:xfrm>
            <a:off x="359999" y="6359271"/>
            <a:ext cx="3445518" cy="260529"/>
          </a:xfrm>
          <a:prstGeom prst="rect">
            <a:avLst/>
          </a:prstGeom>
          <a:noFill/>
        </p:spPr>
        <p:txBody>
          <a:bodyPr wrap="square" lIns="0" tIns="0" rIns="0" bIns="0" rtlCol="0">
            <a:noAutofit/>
          </a:bodyPr>
          <a:lstStyle/>
          <a:p>
            <a:pPr algn="l"/>
            <a:r>
              <a:rPr lang="en-US" sz="1000"/>
              <a:t>Photo by Edify Media (2024)</a:t>
            </a:r>
            <a:endParaRPr lang="en-AU" sz="1000"/>
          </a:p>
        </p:txBody>
      </p:sp>
      <p:sp>
        <p:nvSpPr>
          <p:cNvPr id="5" name="Text Placeholder 4">
            <a:extLst>
              <a:ext uri="{FF2B5EF4-FFF2-40B4-BE49-F238E27FC236}">
                <a16:creationId xmlns:a16="http://schemas.microsoft.com/office/drawing/2014/main" id="{00811B4C-A567-5C69-B46E-D7E262B4B9EE}"/>
              </a:ext>
            </a:extLst>
          </p:cNvPr>
          <p:cNvSpPr>
            <a:spLocks noGrp="1"/>
          </p:cNvSpPr>
          <p:nvPr>
            <p:ph type="body" sz="quarter" idx="17"/>
          </p:nvPr>
        </p:nvSpPr>
        <p:spPr>
          <a:xfrm>
            <a:off x="6506935" y="1691145"/>
            <a:ext cx="5337063" cy="3340194"/>
          </a:xfrm>
        </p:spPr>
        <p:txBody>
          <a:bodyPr/>
          <a:lstStyle/>
          <a:p>
            <a:r>
              <a:rPr lang="en-AU">
                <a:latin typeface="+mn-lt"/>
              </a:rPr>
              <a:t>The Storyteller is explaining the relationship to Country and putting in laws to respect and protect Country, because we are all connected to Country.</a:t>
            </a:r>
          </a:p>
          <a:p>
            <a:r>
              <a:rPr lang="en-AU">
                <a:latin typeface="+mn-lt"/>
              </a:rPr>
              <a:t>We (Aboriginal People) are nature, made up from nature of the Country we individually come from.</a:t>
            </a:r>
          </a:p>
        </p:txBody>
      </p:sp>
      <p:sp>
        <p:nvSpPr>
          <p:cNvPr id="6" name="Rectangle: Rounded Corners 5">
            <a:extLst>
              <a:ext uri="{FF2B5EF4-FFF2-40B4-BE49-F238E27FC236}">
                <a16:creationId xmlns:a16="http://schemas.microsoft.com/office/drawing/2014/main" id="{2DC281DC-A6D5-C547-36F1-E7D86AA28323}"/>
              </a:ext>
              <a:ext uri="{C183D7F6-B498-43B3-948B-1728B52AA6E4}">
                <adec:decorative xmlns:adec="http://schemas.microsoft.com/office/drawing/2017/decorative" val="0"/>
              </a:ext>
            </a:extLst>
          </p:cNvPr>
          <p:cNvSpPr/>
          <p:nvPr/>
        </p:nvSpPr>
        <p:spPr>
          <a:xfrm>
            <a:off x="6506935" y="5162883"/>
            <a:ext cx="5337063" cy="954506"/>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a:ln>
                  <a:noFill/>
                </a:ln>
                <a:solidFill>
                  <a:srgbClr val="22272B"/>
                </a:solidFill>
                <a:effectLst/>
                <a:uLnTx/>
                <a:uFillTx/>
                <a:ea typeface="+mn-ea"/>
                <a:cs typeface="Arial" panose="020B0604020202020204" pitchFamily="34" charset="0"/>
              </a:rPr>
              <a:t>Access Nature (35:55 – 37:99) and add to your table in the student resource booklet. </a:t>
            </a:r>
          </a:p>
        </p:txBody>
      </p:sp>
      <p:sp>
        <p:nvSpPr>
          <p:cNvPr id="2" name="Slide Number Placeholder 1">
            <a:extLst>
              <a:ext uri="{FF2B5EF4-FFF2-40B4-BE49-F238E27FC236}">
                <a16:creationId xmlns:a16="http://schemas.microsoft.com/office/drawing/2014/main" id="{1E1E6F14-F9B0-07D3-B1B9-7B739F3BD6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81</a:t>
            </a:fld>
            <a:endParaRPr lang="en-AU"/>
          </a:p>
        </p:txBody>
      </p:sp>
    </p:spTree>
    <p:extLst>
      <p:ext uri="{BB962C8B-B14F-4D97-AF65-F5344CB8AC3E}">
        <p14:creationId xmlns:p14="http://schemas.microsoft.com/office/powerpoint/2010/main" val="4965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9B518-E9BC-D3AA-9738-154A4FA0DE7B}"/>
              </a:ext>
            </a:extLst>
          </p:cNvPr>
          <p:cNvSpPr>
            <a:spLocks noGrp="1"/>
          </p:cNvSpPr>
          <p:nvPr>
            <p:ph type="title"/>
          </p:nvPr>
        </p:nvSpPr>
        <p:spPr/>
        <p:txBody>
          <a:bodyPr/>
          <a:lstStyle/>
          <a:p>
            <a:r>
              <a:rPr lang="en-AU">
                <a:latin typeface="+mj-lt"/>
              </a:rPr>
              <a:t>Nature – writing activities</a:t>
            </a:r>
          </a:p>
        </p:txBody>
      </p:sp>
      <p:sp>
        <p:nvSpPr>
          <p:cNvPr id="4" name="Text Placeholder 3">
            <a:extLst>
              <a:ext uri="{FF2B5EF4-FFF2-40B4-BE49-F238E27FC236}">
                <a16:creationId xmlns:a16="http://schemas.microsoft.com/office/drawing/2014/main" id="{D1CEAEDE-FBE4-55F4-13A4-CDCA7F98F313}"/>
              </a:ext>
            </a:extLst>
          </p:cNvPr>
          <p:cNvSpPr>
            <a:spLocks noGrp="1"/>
          </p:cNvSpPr>
          <p:nvPr>
            <p:ph type="body" sz="quarter" idx="18"/>
          </p:nvPr>
        </p:nvSpPr>
        <p:spPr/>
        <p:txBody>
          <a:bodyPr/>
          <a:lstStyle/>
          <a:p>
            <a:r>
              <a:rPr lang="en-AU">
                <a:latin typeface="+mj-lt"/>
              </a:rPr>
              <a:t>4.5b</a:t>
            </a:r>
          </a:p>
        </p:txBody>
      </p:sp>
      <p:sp>
        <p:nvSpPr>
          <p:cNvPr id="5" name="Text Placeholder 4">
            <a:extLst>
              <a:ext uri="{FF2B5EF4-FFF2-40B4-BE49-F238E27FC236}">
                <a16:creationId xmlns:a16="http://schemas.microsoft.com/office/drawing/2014/main" id="{205C2D85-D3C1-68FD-CD52-0074962102C9}"/>
              </a:ext>
            </a:extLst>
          </p:cNvPr>
          <p:cNvSpPr>
            <a:spLocks noGrp="1"/>
          </p:cNvSpPr>
          <p:nvPr>
            <p:ph type="body" sz="quarter" idx="17"/>
          </p:nvPr>
        </p:nvSpPr>
        <p:spPr/>
        <p:txBody>
          <a:bodyPr/>
          <a:lstStyle/>
          <a:p>
            <a:r>
              <a:rPr lang="en-AU">
                <a:latin typeface="+mn-lt"/>
              </a:rPr>
              <a:t>Answer the following questions in your student resource booklet:</a:t>
            </a:r>
          </a:p>
          <a:p>
            <a:pPr marL="457200" indent="-457200">
              <a:buAutoNum type="arabicPeriod"/>
            </a:pPr>
            <a:r>
              <a:rPr lang="en-AU">
                <a:latin typeface="+mn-lt"/>
              </a:rPr>
              <a:t>Why do you think the choreographer selected this dancer for the role of the Storyteller?</a:t>
            </a:r>
          </a:p>
          <a:p>
            <a:pPr marL="457200" indent="-457200">
              <a:buAutoNum type="arabicPeriod"/>
            </a:pPr>
            <a:r>
              <a:rPr lang="en-AU">
                <a:latin typeface="+mn-lt"/>
              </a:rPr>
              <a:t>What is the relationship between the spoken words (auditory element) of the Storyteller and the movement in ‘Nature’?</a:t>
            </a:r>
          </a:p>
          <a:p>
            <a:pPr marL="457200" indent="-457200">
              <a:buAutoNum type="arabicPeriod"/>
            </a:pPr>
            <a:r>
              <a:rPr lang="en-AU">
                <a:latin typeface="+mn-lt"/>
              </a:rPr>
              <a:t>Write a detailed description that demonstrates the connection between the dialogue and movement in ‘Nature’. Use a specific example from the work in your response.</a:t>
            </a:r>
          </a:p>
          <a:p>
            <a:pPr marL="457200" indent="-457200">
              <a:buAutoNum type="arabicPeriod"/>
            </a:pPr>
            <a:r>
              <a:rPr lang="en-AU">
                <a:latin typeface="+mn-lt"/>
              </a:rPr>
              <a:t>This </a:t>
            </a:r>
            <a:r>
              <a:rPr lang="en-AU" dirty="0">
                <a:latin typeface="+mn-lt"/>
              </a:rPr>
              <a:t>scene</a:t>
            </a:r>
            <a:r>
              <a:rPr lang="en-AU">
                <a:latin typeface="+mn-lt"/>
              </a:rPr>
              <a:t> contrasts a lot of the faster, more physically intense scenes of the work. Select another scene from Treaty to explain how the use of contrast aids the communication of Kelly’s intent in </a:t>
            </a:r>
            <a:r>
              <a:rPr lang="en-AU" i="1" dirty="0">
                <a:latin typeface="+mn-lt"/>
              </a:rPr>
              <a:t>SILENCE</a:t>
            </a:r>
            <a:r>
              <a:rPr lang="en-AU">
                <a:latin typeface="+mn-lt"/>
              </a:rPr>
              <a:t>.</a:t>
            </a:r>
          </a:p>
        </p:txBody>
      </p:sp>
      <p:pic>
        <p:nvPicPr>
          <p:cNvPr id="6" name="Picture 5">
            <a:extLst>
              <a:ext uri="{FF2B5EF4-FFF2-40B4-BE49-F238E27FC236}">
                <a16:creationId xmlns:a16="http://schemas.microsoft.com/office/drawing/2014/main" id="{5842D6C7-3ADE-5E24-BC86-80BDB400747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609075" y="365280"/>
            <a:ext cx="2958077" cy="1520670"/>
          </a:xfrm>
          <a:prstGeom prst="rect">
            <a:avLst/>
          </a:prstGeom>
        </p:spPr>
      </p:pic>
      <p:sp>
        <p:nvSpPr>
          <p:cNvPr id="2" name="Slide Number Placeholder 1">
            <a:extLst>
              <a:ext uri="{FF2B5EF4-FFF2-40B4-BE49-F238E27FC236}">
                <a16:creationId xmlns:a16="http://schemas.microsoft.com/office/drawing/2014/main" id="{CBF03BE2-68F4-D97B-F555-0F12B352F4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82</a:t>
            </a:fld>
            <a:endParaRPr lang="en-AU"/>
          </a:p>
        </p:txBody>
      </p:sp>
    </p:spTree>
    <p:extLst>
      <p:ext uri="{BB962C8B-B14F-4D97-AF65-F5344CB8AC3E}">
        <p14:creationId xmlns:p14="http://schemas.microsoft.com/office/powerpoint/2010/main" val="20128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2F25-9215-7B2B-C00D-2C7F5ACDE9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EAFB4A1-0E4C-33D1-1D42-F387E86C7535}"/>
              </a:ext>
            </a:extLst>
          </p:cNvPr>
          <p:cNvSpPr>
            <a:spLocks noGrp="1"/>
          </p:cNvSpPr>
          <p:nvPr>
            <p:ph type="ctrTitle"/>
          </p:nvPr>
        </p:nvSpPr>
        <p:spPr/>
        <p:txBody>
          <a:bodyPr/>
          <a:lstStyle/>
          <a:p>
            <a:r>
              <a:rPr lang="en-AU">
                <a:latin typeface="+mj-lt"/>
              </a:rPr>
              <a:t>Chapter 3 – </a:t>
            </a:r>
            <a:r>
              <a:rPr lang="en-AU" dirty="0">
                <a:latin typeface="+mj-lt"/>
              </a:rPr>
              <a:t>‘</a:t>
            </a:r>
            <a:r>
              <a:rPr lang="en-AU">
                <a:latin typeface="+mj-lt"/>
              </a:rPr>
              <a:t>Always Was</a:t>
            </a:r>
            <a:r>
              <a:rPr lang="en-AU" dirty="0">
                <a:latin typeface="+mj-lt"/>
              </a:rPr>
              <a:t>’</a:t>
            </a:r>
            <a:endParaRPr lang="en-AU">
              <a:latin typeface="+mj-lt"/>
            </a:endParaRPr>
          </a:p>
        </p:txBody>
      </p:sp>
      <p:pic>
        <p:nvPicPr>
          <p:cNvPr id="9" name="Picture Placeholder 8">
            <a:extLst>
              <a:ext uri="{FF2B5EF4-FFF2-40B4-BE49-F238E27FC236}">
                <a16:creationId xmlns:a16="http://schemas.microsoft.com/office/drawing/2014/main" id="{5D7750B0-FF35-89BE-6FCD-4DF846E8A07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8000" y="0"/>
            <a:ext cx="5064000" cy="6858000"/>
          </a:xfrm>
        </p:spPr>
      </p:pic>
      <p:sp>
        <p:nvSpPr>
          <p:cNvPr id="10" name="TextBox 9">
            <a:extLst>
              <a:ext uri="{FF2B5EF4-FFF2-40B4-BE49-F238E27FC236}">
                <a16:creationId xmlns:a16="http://schemas.microsoft.com/office/drawing/2014/main" id="{3CACE54E-EB04-71C9-3CB1-F27AC9B2CAD0}"/>
              </a:ext>
              <a:ext uri="{C183D7F6-B498-43B3-948B-1728B52AA6E4}">
                <adec:decorative xmlns:adec="http://schemas.microsoft.com/office/drawing/2017/decorative" val="1"/>
              </a:ext>
            </a:extLst>
          </p:cNvPr>
          <p:cNvSpPr txBox="1"/>
          <p:nvPr/>
        </p:nvSpPr>
        <p:spPr>
          <a:xfrm>
            <a:off x="9660000" y="6566055"/>
            <a:ext cx="2373252" cy="223365"/>
          </a:xfrm>
          <a:prstGeom prst="rect">
            <a:avLst/>
          </a:prstGeom>
          <a:noFill/>
        </p:spPr>
        <p:txBody>
          <a:bodyPr wrap="square" lIns="0" tIns="0" rIns="0" bIns="0" rtlCol="0">
            <a:noAutofit/>
          </a:bodyPr>
          <a:lstStyle/>
          <a:p>
            <a:pPr algn="r"/>
            <a:r>
              <a:rPr lang="en-AU" sz="1000">
                <a:solidFill>
                  <a:schemeClr val="bg1"/>
                </a:solidFill>
              </a:rPr>
              <a:t>Photo by Edify Media (2024)</a:t>
            </a:r>
          </a:p>
        </p:txBody>
      </p:sp>
    </p:spTree>
    <p:extLst>
      <p:ext uri="{BB962C8B-B14F-4D97-AF65-F5344CB8AC3E}">
        <p14:creationId xmlns:p14="http://schemas.microsoft.com/office/powerpoint/2010/main" val="90366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B31DA-4623-BA7E-FD4A-FC31B40DB4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3780FA-AF3F-93A2-4725-140D0E77F8CB}"/>
              </a:ext>
            </a:extLst>
          </p:cNvPr>
          <p:cNvSpPr>
            <a:spLocks noGrp="1"/>
          </p:cNvSpPr>
          <p:nvPr>
            <p:ph type="title"/>
          </p:nvPr>
        </p:nvSpPr>
        <p:spPr/>
        <p:txBody>
          <a:bodyPr/>
          <a:lstStyle/>
          <a:p>
            <a:r>
              <a:rPr lang="en-AU">
                <a:latin typeface="+mj-lt"/>
              </a:rPr>
              <a:t>Learning intentions and success criteria (5)</a:t>
            </a:r>
          </a:p>
        </p:txBody>
      </p:sp>
      <p:sp>
        <p:nvSpPr>
          <p:cNvPr id="3" name="TextBox 2">
            <a:extLst>
              <a:ext uri="{FF2B5EF4-FFF2-40B4-BE49-F238E27FC236}">
                <a16:creationId xmlns:a16="http://schemas.microsoft.com/office/drawing/2014/main" id="{E1E1CDD0-2F65-24D7-0630-E635C9CE3C3C}"/>
              </a:ext>
            </a:extLst>
          </p:cNvPr>
          <p:cNvSpPr txBox="1"/>
          <p:nvPr/>
        </p:nvSpPr>
        <p:spPr>
          <a:xfrm>
            <a:off x="359998" y="1713944"/>
            <a:ext cx="11303000" cy="50213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We are learning to</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explore how the final chapter of </a:t>
            </a:r>
            <a:r>
              <a:rPr lang="en-AU" sz="2000" i="1" dirty="0">
                <a:cs typeface="Arial" panose="020B0604020202020204" pitchFamily="34" charset="0"/>
              </a:rPr>
              <a:t>SILENCE</a:t>
            </a:r>
            <a:r>
              <a:rPr lang="en-AU" sz="2000">
                <a:cs typeface="Arial" panose="020B0604020202020204" pitchFamily="34" charset="0"/>
              </a:rPr>
              <a:t>, </a:t>
            </a:r>
            <a:r>
              <a:rPr lang="en-AU" sz="2000" dirty="0">
                <a:cs typeface="Arial" panose="020B0604020202020204" pitchFamily="34" charset="0"/>
              </a:rPr>
              <a:t>‘</a:t>
            </a:r>
            <a:r>
              <a:rPr lang="en-AU" sz="2000">
                <a:cs typeface="Arial" panose="020B0604020202020204" pitchFamily="34" charset="0"/>
              </a:rPr>
              <a:t>Always Was</a:t>
            </a:r>
            <a:r>
              <a:rPr lang="en-AU" sz="2000" dirty="0">
                <a:cs typeface="Arial" panose="020B0604020202020204" pitchFamily="34" charset="0"/>
              </a:rPr>
              <a:t>’, </a:t>
            </a:r>
            <a:r>
              <a:rPr lang="en-AU" sz="2000">
                <a:cs typeface="Arial" panose="020B0604020202020204" pitchFamily="34" charset="0"/>
              </a:rPr>
              <a:t>communicates cultural and historical ideas through choreography</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develop analytical writing skills to interpret and evaluate how intent is communicated in dance works.</a:t>
            </a:r>
          </a:p>
          <a:p>
            <a:pPr>
              <a:lnSpc>
                <a:spcPct val="150000"/>
              </a:lnSpc>
              <a:spcAft>
                <a:spcPts val="600"/>
              </a:spcAft>
            </a:pPr>
            <a:r>
              <a:rPr lang="en-AU" sz="2000" b="1">
                <a:solidFill>
                  <a:schemeClr val="accent1"/>
                </a:solidFill>
                <a:latin typeface="+mj-lt"/>
                <a:cs typeface="Arial" panose="020B0604020202020204" pitchFamily="34" charset="0"/>
              </a:rPr>
              <a:t>I can</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demonstrate an understanding of the cultural and historical context of </a:t>
            </a:r>
            <a:r>
              <a:rPr lang="en-AU" sz="2000" i="1" dirty="0">
                <a:cs typeface="Arial" panose="020B0604020202020204" pitchFamily="34" charset="0"/>
              </a:rPr>
              <a:t>SILENCE</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explain how the choreographer’s intent is communicated</a:t>
            </a: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write a </a:t>
            </a:r>
            <a:r>
              <a:rPr lang="en-AU" sz="2000" dirty="0">
                <a:cs typeface="Arial" panose="020B0604020202020204" pitchFamily="34" charset="0"/>
              </a:rPr>
              <a:t>PEEL</a:t>
            </a:r>
            <a:r>
              <a:rPr lang="en-AU" sz="2000">
                <a:cs typeface="Arial" panose="020B0604020202020204" pitchFamily="34" charset="0"/>
              </a:rPr>
              <a:t> paragraph that uses evidence and analysis to interpret the choreographer’s choices.</a:t>
            </a:r>
          </a:p>
        </p:txBody>
      </p:sp>
      <p:sp>
        <p:nvSpPr>
          <p:cNvPr id="2" name="Slide Number Placeholder 1">
            <a:extLst>
              <a:ext uri="{FF2B5EF4-FFF2-40B4-BE49-F238E27FC236}">
                <a16:creationId xmlns:a16="http://schemas.microsoft.com/office/drawing/2014/main" id="{263CB389-CBC6-9E58-5010-97913EFC35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84</a:t>
            </a:fld>
            <a:endParaRPr lang="en-AU"/>
          </a:p>
        </p:txBody>
      </p:sp>
    </p:spTree>
    <p:extLst>
      <p:ext uri="{BB962C8B-B14F-4D97-AF65-F5344CB8AC3E}">
        <p14:creationId xmlns:p14="http://schemas.microsoft.com/office/powerpoint/2010/main" val="1837134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2041-AEB8-FFC6-3F87-B8B0625DB1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0D5115-7D9C-5587-E8AD-F487F8E43F04}"/>
              </a:ext>
            </a:extLst>
          </p:cNvPr>
          <p:cNvSpPr>
            <a:spLocks noGrp="1"/>
          </p:cNvSpPr>
          <p:nvPr>
            <p:ph type="title"/>
          </p:nvPr>
        </p:nvSpPr>
        <p:spPr/>
        <p:txBody>
          <a:bodyPr/>
          <a:lstStyle/>
          <a:p>
            <a:r>
              <a:rPr lang="en-AU">
                <a:latin typeface="+mj-lt"/>
              </a:rPr>
              <a:t>Interview Thomas introducing </a:t>
            </a:r>
            <a:r>
              <a:rPr lang="en-AU" dirty="0">
                <a:latin typeface="+mj-lt"/>
              </a:rPr>
              <a:t>‘</a:t>
            </a:r>
            <a:r>
              <a:rPr lang="en-AU">
                <a:latin typeface="+mj-lt"/>
              </a:rPr>
              <a:t>Always Was</a:t>
            </a:r>
            <a:r>
              <a:rPr lang="en-AU" dirty="0">
                <a:latin typeface="+mj-lt"/>
              </a:rPr>
              <a:t>’</a:t>
            </a:r>
            <a:endParaRPr lang="en-AU">
              <a:latin typeface="+mj-lt"/>
            </a:endParaRPr>
          </a:p>
        </p:txBody>
      </p:sp>
      <p:sp>
        <p:nvSpPr>
          <p:cNvPr id="4" name="Text Placeholder 3">
            <a:extLst>
              <a:ext uri="{FF2B5EF4-FFF2-40B4-BE49-F238E27FC236}">
                <a16:creationId xmlns:a16="http://schemas.microsoft.com/office/drawing/2014/main" id="{C4A816DD-DF3B-6236-B814-D5CC58FED9E1}"/>
              </a:ext>
            </a:extLst>
          </p:cNvPr>
          <p:cNvSpPr>
            <a:spLocks noGrp="1"/>
          </p:cNvSpPr>
          <p:nvPr>
            <p:ph type="body" sz="quarter" idx="18"/>
          </p:nvPr>
        </p:nvSpPr>
        <p:spPr/>
        <p:txBody>
          <a:bodyPr/>
          <a:lstStyle/>
          <a:p>
            <a:r>
              <a:rPr lang="en-AU">
                <a:latin typeface="+mj-lt"/>
              </a:rPr>
              <a:t>5.1</a:t>
            </a:r>
          </a:p>
        </p:txBody>
      </p:sp>
      <p:pic>
        <p:nvPicPr>
          <p:cNvPr id="7" name="Picture 6">
            <a:extLst>
              <a:ext uri="{FF2B5EF4-FFF2-40B4-BE49-F238E27FC236}">
                <a16:creationId xmlns:a16="http://schemas.microsoft.com/office/drawing/2014/main" id="{FE6B44F7-9DA2-6345-0A0B-4DF636A285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3760" y="1369454"/>
            <a:ext cx="7544002" cy="4163262"/>
          </a:xfrm>
          <a:prstGeom prst="rect">
            <a:avLst/>
          </a:prstGeom>
        </p:spPr>
      </p:pic>
      <p:pic>
        <p:nvPicPr>
          <p:cNvPr id="8" name="Picture 2" descr="Play button icon">
            <a:hlinkClick r:id="rId4"/>
            <a:extLst>
              <a:ext uri="{FF2B5EF4-FFF2-40B4-BE49-F238E27FC236}">
                <a16:creationId xmlns:a16="http://schemas.microsoft.com/office/drawing/2014/main" id="{1DC4EAC2-9339-48EA-5C7E-EA620DB20B4A}"/>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280018" y="4375979"/>
            <a:ext cx="1640807" cy="948023"/>
          </a:xfrm>
          <a:prstGeom prst="rect">
            <a:avLst/>
          </a:prstGeom>
          <a:noFill/>
        </p:spPr>
      </p:pic>
      <p:sp>
        <p:nvSpPr>
          <p:cNvPr id="5" name="Rectangle: Rounded Corners 4">
            <a:hlinkClick r:id="rId7"/>
            <a:extLst>
              <a:ext uri="{FF2B5EF4-FFF2-40B4-BE49-F238E27FC236}">
                <a16:creationId xmlns:a16="http://schemas.microsoft.com/office/drawing/2014/main" id="{223DD72D-CCD7-D3CF-E3B8-79B1180B1F64}"/>
              </a:ext>
            </a:extLst>
          </p:cNvPr>
          <p:cNvSpPr/>
          <p:nvPr/>
        </p:nvSpPr>
        <p:spPr>
          <a:xfrm>
            <a:off x="353760" y="5604131"/>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a:t>Transcript</a:t>
            </a:r>
          </a:p>
        </p:txBody>
      </p:sp>
      <p:sp>
        <p:nvSpPr>
          <p:cNvPr id="10" name="Rectangle: Rounded Corners 9">
            <a:extLst>
              <a:ext uri="{FF2B5EF4-FFF2-40B4-BE49-F238E27FC236}">
                <a16:creationId xmlns:a16="http://schemas.microsoft.com/office/drawing/2014/main" id="{74FFBD4A-83D4-B3BE-C7AD-CA520B73F927}"/>
              </a:ext>
              <a:ext uri="{C183D7F6-B498-43B3-948B-1728B52AA6E4}">
                <adec:decorative xmlns:adec="http://schemas.microsoft.com/office/drawing/2017/decorative" val="0"/>
              </a:ext>
            </a:extLst>
          </p:cNvPr>
          <p:cNvSpPr/>
          <p:nvPr/>
        </p:nvSpPr>
        <p:spPr>
          <a:xfrm>
            <a:off x="347999" y="6045122"/>
            <a:ext cx="7544001" cy="506138"/>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Engage with the video (2:12) and create a word bank for </a:t>
            </a:r>
            <a:r>
              <a:rPr kumimoji="0" lang="en-AU" sz="1800" b="0" i="0" u="none" strike="noStrike" kern="1200" cap="none" spc="0" normalizeH="0" baseline="0" noProof="0" dirty="0">
                <a:ln>
                  <a:noFill/>
                </a:ln>
                <a:solidFill>
                  <a:srgbClr val="22272B"/>
                </a:solidFill>
                <a:effectLst/>
                <a:uLnTx/>
                <a:uFillTx/>
                <a:ea typeface="+mn-ea"/>
                <a:cs typeface="+mn-cs"/>
              </a:rPr>
              <a:t>‘</a:t>
            </a:r>
            <a:r>
              <a:rPr kumimoji="0" lang="en-AU" sz="1800" b="0" i="0" u="none" strike="noStrike" kern="1200" cap="none" spc="0" normalizeH="0" baseline="0" noProof="0">
                <a:ln>
                  <a:noFill/>
                </a:ln>
                <a:solidFill>
                  <a:srgbClr val="22272B"/>
                </a:solidFill>
                <a:effectLst/>
                <a:uLnTx/>
                <a:uFillTx/>
                <a:ea typeface="+mn-ea"/>
                <a:cs typeface="+mn-cs"/>
              </a:rPr>
              <a:t>Always Was</a:t>
            </a:r>
            <a:r>
              <a:rPr kumimoji="0" lang="en-AU" sz="1800" b="0" i="0" u="none" strike="noStrike" kern="1200" cap="none" spc="0" normalizeH="0" baseline="0" noProof="0" dirty="0">
                <a:ln>
                  <a:noFill/>
                </a:ln>
                <a:solidFill>
                  <a:srgbClr val="22272B"/>
                </a:solidFill>
                <a:effectLst/>
                <a:uLnTx/>
                <a:uFillTx/>
                <a:ea typeface="+mn-ea"/>
                <a:cs typeface="+mn-cs"/>
              </a:rPr>
              <a:t>.’</a:t>
            </a:r>
            <a:endParaRPr kumimoji="0" lang="en-AU" sz="1800" b="0" i="0" u="none" strike="noStrike" kern="1200" cap="none" spc="0" normalizeH="0" baseline="0" noProof="0">
              <a:ln>
                <a:noFill/>
              </a:ln>
              <a:solidFill>
                <a:srgbClr val="22272B"/>
              </a:solidFill>
              <a:effectLst/>
              <a:uLnTx/>
              <a:uFillTx/>
              <a:ea typeface="+mn-ea"/>
              <a:cs typeface="+mn-cs"/>
            </a:endParaRPr>
          </a:p>
        </p:txBody>
      </p:sp>
      <p:sp>
        <p:nvSpPr>
          <p:cNvPr id="12" name="Freeform: Shape 11">
            <a:extLst>
              <a:ext uri="{FF2B5EF4-FFF2-40B4-BE49-F238E27FC236}">
                <a16:creationId xmlns:a16="http://schemas.microsoft.com/office/drawing/2014/main" id="{D9075B7B-1D92-E74E-C019-326464FC954E}"/>
              </a:ext>
            </a:extLst>
          </p:cNvPr>
          <p:cNvSpPr/>
          <p:nvPr/>
        </p:nvSpPr>
        <p:spPr>
          <a:xfrm>
            <a:off x="8042602" y="1131376"/>
            <a:ext cx="3801396" cy="598130"/>
          </a:xfrm>
          <a:custGeom>
            <a:avLst/>
            <a:gdLst>
              <a:gd name="connsiteX0" fmla="*/ 81902 w 3453976"/>
              <a:gd name="connsiteY0" fmla="*/ 0 h 598130"/>
              <a:gd name="connsiteX1" fmla="*/ 3372074 w 3453976"/>
              <a:gd name="connsiteY1" fmla="*/ 0 h 598130"/>
              <a:gd name="connsiteX2" fmla="*/ 3453976 w 3453976"/>
              <a:gd name="connsiteY2" fmla="*/ 81902 h 598130"/>
              <a:gd name="connsiteX3" fmla="*/ 3453976 w 3453976"/>
              <a:gd name="connsiteY3" fmla="*/ 106730 h 598130"/>
              <a:gd name="connsiteX4" fmla="*/ 3453976 w 3453976"/>
              <a:gd name="connsiteY4" fmla="*/ 409498 h 598130"/>
              <a:gd name="connsiteX5" fmla="*/ 3453976 w 3453976"/>
              <a:gd name="connsiteY5" fmla="*/ 598130 h 598130"/>
              <a:gd name="connsiteX6" fmla="*/ 0 w 3453976"/>
              <a:gd name="connsiteY6" fmla="*/ 598130 h 598130"/>
              <a:gd name="connsiteX7" fmla="*/ 0 w 3453976"/>
              <a:gd name="connsiteY7" fmla="*/ 409498 h 598130"/>
              <a:gd name="connsiteX8" fmla="*/ 0 w 3453976"/>
              <a:gd name="connsiteY8" fmla="*/ 106730 h 598130"/>
              <a:gd name="connsiteX9" fmla="*/ 0 w 3453976"/>
              <a:gd name="connsiteY9" fmla="*/ 81902 h 598130"/>
              <a:gd name="connsiteX10" fmla="*/ 81902 w 3453976"/>
              <a:gd name="connsiteY10" fmla="*/ 0 h 59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3976" h="598130">
                <a:moveTo>
                  <a:pt x="81902" y="0"/>
                </a:moveTo>
                <a:lnTo>
                  <a:pt x="3372074" y="0"/>
                </a:lnTo>
                <a:cubicBezTo>
                  <a:pt x="3417307" y="0"/>
                  <a:pt x="3453976" y="36669"/>
                  <a:pt x="3453976" y="81902"/>
                </a:cubicBezTo>
                <a:lnTo>
                  <a:pt x="3453976" y="106730"/>
                </a:lnTo>
                <a:lnTo>
                  <a:pt x="3453976" y="409498"/>
                </a:lnTo>
                <a:lnTo>
                  <a:pt x="3453976" y="598130"/>
                </a:lnTo>
                <a:lnTo>
                  <a:pt x="0" y="598130"/>
                </a:lnTo>
                <a:lnTo>
                  <a:pt x="0" y="409498"/>
                </a:lnTo>
                <a:lnTo>
                  <a:pt x="0" y="106730"/>
                </a:lnTo>
                <a:lnTo>
                  <a:pt x="0" y="81902"/>
                </a:lnTo>
                <a:cubicBezTo>
                  <a:pt x="0" y="36669"/>
                  <a:pt x="36669" y="0"/>
                  <a:pt x="81902"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t>‘</a:t>
            </a:r>
            <a:r>
              <a:rPr lang="en-US" sz="1800" b="1"/>
              <a:t>Always Was</a:t>
            </a:r>
            <a:r>
              <a:rPr lang="en-US" sz="1800" b="1" dirty="0"/>
              <a:t>’</a:t>
            </a:r>
            <a:endParaRPr lang="en-AU" sz="1800" b="1"/>
          </a:p>
        </p:txBody>
      </p:sp>
      <p:sp>
        <p:nvSpPr>
          <p:cNvPr id="18" name="Freeform: Shape 17">
            <a:extLst>
              <a:ext uri="{FF2B5EF4-FFF2-40B4-BE49-F238E27FC236}">
                <a16:creationId xmlns:a16="http://schemas.microsoft.com/office/drawing/2014/main" id="{C68F573B-CBCA-85F4-5DEA-0A07E8C5EA93}"/>
              </a:ext>
              <a:ext uri="{C183D7F6-B498-43B3-948B-1728B52AA6E4}">
                <adec:decorative xmlns:adec="http://schemas.microsoft.com/office/drawing/2017/decorative" val="0"/>
              </a:ext>
            </a:extLst>
          </p:cNvPr>
          <p:cNvSpPr/>
          <p:nvPr/>
        </p:nvSpPr>
        <p:spPr>
          <a:xfrm>
            <a:off x="8042602" y="1729507"/>
            <a:ext cx="3801396" cy="4376602"/>
          </a:xfrm>
          <a:custGeom>
            <a:avLst/>
            <a:gdLst>
              <a:gd name="connsiteX0" fmla="*/ 29469 w 3453976"/>
              <a:gd name="connsiteY0" fmla="*/ 0 h 4299721"/>
              <a:gd name="connsiteX1" fmla="*/ 3426674 w 3453976"/>
              <a:gd name="connsiteY1" fmla="*/ 0 h 4299721"/>
              <a:gd name="connsiteX2" fmla="*/ 3453976 w 3453976"/>
              <a:gd name="connsiteY2" fmla="*/ 27302 h 4299721"/>
              <a:gd name="connsiteX3" fmla="*/ 3453976 w 3453976"/>
              <a:gd name="connsiteY3" fmla="*/ 290124 h 4299721"/>
              <a:gd name="connsiteX4" fmla="*/ 3453976 w 3453976"/>
              <a:gd name="connsiteY4" fmla="*/ 464098 h 4299721"/>
              <a:gd name="connsiteX5" fmla="*/ 3453976 w 3453976"/>
              <a:gd name="connsiteY5" fmla="*/ 4107818 h 4299721"/>
              <a:gd name="connsiteX6" fmla="*/ 3262073 w 3453976"/>
              <a:gd name="connsiteY6" fmla="*/ 4299721 h 4299721"/>
              <a:gd name="connsiteX7" fmla="*/ 191903 w 3453976"/>
              <a:gd name="connsiteY7" fmla="*/ 4299721 h 4299721"/>
              <a:gd name="connsiteX8" fmla="*/ 0 w 3453976"/>
              <a:gd name="connsiteY8" fmla="*/ 4107818 h 4299721"/>
              <a:gd name="connsiteX9" fmla="*/ 0 w 3453976"/>
              <a:gd name="connsiteY9" fmla="*/ 290124 h 4299721"/>
              <a:gd name="connsiteX10" fmla="*/ 2167 w 3453976"/>
              <a:gd name="connsiteY10" fmla="*/ 268628 h 4299721"/>
              <a:gd name="connsiteX11" fmla="*/ 2167 w 3453976"/>
              <a:gd name="connsiteY11" fmla="*/ 27302 h 4299721"/>
              <a:gd name="connsiteX12" fmla="*/ 29469 w 3453976"/>
              <a:gd name="connsiteY12" fmla="*/ 0 h 429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3976" h="4299721">
                <a:moveTo>
                  <a:pt x="29469" y="0"/>
                </a:moveTo>
                <a:lnTo>
                  <a:pt x="3426674" y="0"/>
                </a:lnTo>
                <a:cubicBezTo>
                  <a:pt x="3441752" y="0"/>
                  <a:pt x="3453976" y="12224"/>
                  <a:pt x="3453976" y="27302"/>
                </a:cubicBezTo>
                <a:lnTo>
                  <a:pt x="3453976" y="290124"/>
                </a:lnTo>
                <a:lnTo>
                  <a:pt x="3453976" y="464098"/>
                </a:lnTo>
                <a:lnTo>
                  <a:pt x="3453976" y="4107818"/>
                </a:lnTo>
                <a:cubicBezTo>
                  <a:pt x="3453976" y="4213803"/>
                  <a:pt x="3368058" y="4299721"/>
                  <a:pt x="3262073" y="4299721"/>
                </a:cubicBezTo>
                <a:lnTo>
                  <a:pt x="191903" y="4299721"/>
                </a:lnTo>
                <a:cubicBezTo>
                  <a:pt x="85918" y="4299721"/>
                  <a:pt x="0" y="4213803"/>
                  <a:pt x="0" y="4107818"/>
                </a:cubicBezTo>
                <a:lnTo>
                  <a:pt x="0" y="290124"/>
                </a:lnTo>
                <a:lnTo>
                  <a:pt x="2167" y="268628"/>
                </a:lnTo>
                <a:lnTo>
                  <a:pt x="2167" y="27302"/>
                </a:lnTo>
                <a:cubicBezTo>
                  <a:pt x="2167" y="12224"/>
                  <a:pt x="14391" y="0"/>
                  <a:pt x="29469" y="0"/>
                </a:cubicBezTo>
                <a:close/>
              </a:path>
            </a:pathLst>
          </a:custGeom>
          <a:solidFill>
            <a:schemeClr val="accent6"/>
          </a:solidFill>
          <a:ln>
            <a:noFill/>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182880" tIns="182880" rIns="182880" bIns="182880" anchor="t" anchorCtr="0">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'ALWAYS WAS, ALWAYS WILL BE... No matter what happens with the Treaty conversation, we will keep fighting for our voices to be heard.' </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 Thomas E.S. Kelly</a:t>
            </a:r>
          </a:p>
        </p:txBody>
      </p:sp>
      <p:pic>
        <p:nvPicPr>
          <p:cNvPr id="20" name="Picture 19">
            <a:extLst>
              <a:ext uri="{FF2B5EF4-FFF2-40B4-BE49-F238E27FC236}">
                <a16:creationId xmlns:a16="http://schemas.microsoft.com/office/drawing/2014/main" id="{645B6F22-1A15-8EEE-481C-D4885C1ACC5F}"/>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69348" y="4336092"/>
            <a:ext cx="2547904" cy="1698602"/>
          </a:xfrm>
          <a:prstGeom prst="rect">
            <a:avLst/>
          </a:prstGeom>
        </p:spPr>
      </p:pic>
      <p:sp>
        <p:nvSpPr>
          <p:cNvPr id="17" name="TextBox 16">
            <a:extLst>
              <a:ext uri="{FF2B5EF4-FFF2-40B4-BE49-F238E27FC236}">
                <a16:creationId xmlns:a16="http://schemas.microsoft.com/office/drawing/2014/main" id="{C0767D54-1C6F-8369-3A56-D117EDE31619}"/>
              </a:ext>
              <a:ext uri="{C183D7F6-B498-43B3-948B-1728B52AA6E4}">
                <adec:decorative xmlns:adec="http://schemas.microsoft.com/office/drawing/2017/decorative" val="1"/>
              </a:ext>
            </a:extLst>
          </p:cNvPr>
          <p:cNvSpPr txBox="1"/>
          <p:nvPr/>
        </p:nvSpPr>
        <p:spPr>
          <a:xfrm>
            <a:off x="9591087" y="6204170"/>
            <a:ext cx="2252911" cy="310015"/>
          </a:xfrm>
          <a:prstGeom prst="rect">
            <a:avLst/>
          </a:prstGeom>
          <a:noFill/>
        </p:spPr>
        <p:txBody>
          <a:bodyPr wrap="square" lIns="0" tIns="0" rIns="0" bIns="0" rtlCol="0">
            <a:noAutofit/>
          </a:bodyPr>
          <a:lstStyle/>
          <a:p>
            <a:pPr algn="r"/>
            <a:r>
              <a:rPr lang="en-AU" sz="1000"/>
              <a:t>Photo by Edify Media (2024)</a:t>
            </a:r>
          </a:p>
        </p:txBody>
      </p:sp>
      <p:sp>
        <p:nvSpPr>
          <p:cNvPr id="2" name="Slide Number Placeholder 1">
            <a:extLst>
              <a:ext uri="{FF2B5EF4-FFF2-40B4-BE49-F238E27FC236}">
                <a16:creationId xmlns:a16="http://schemas.microsoft.com/office/drawing/2014/main" id="{B7D494DF-F2C9-C9C6-AF20-65728CF1149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85</a:t>
            </a:fld>
            <a:endParaRPr lang="en-AU"/>
          </a:p>
        </p:txBody>
      </p:sp>
    </p:spTree>
    <p:extLst>
      <p:ext uri="{BB962C8B-B14F-4D97-AF65-F5344CB8AC3E}">
        <p14:creationId xmlns:p14="http://schemas.microsoft.com/office/powerpoint/2010/main" val="277332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219EA8-4A5D-3D3A-D9E1-A234811D6FD9}"/>
              </a:ext>
            </a:extLst>
          </p:cNvPr>
          <p:cNvSpPr>
            <a:spLocks noGrp="1"/>
          </p:cNvSpPr>
          <p:nvPr>
            <p:ph type="title"/>
          </p:nvPr>
        </p:nvSpPr>
        <p:spPr/>
        <p:txBody>
          <a:bodyPr/>
          <a:lstStyle/>
          <a:p>
            <a:r>
              <a:rPr lang="en-US">
                <a:latin typeface="+mj-lt"/>
              </a:rPr>
              <a:t>Songline</a:t>
            </a:r>
            <a:endParaRPr lang="en-AU">
              <a:latin typeface="+mj-lt"/>
            </a:endParaRPr>
          </a:p>
        </p:txBody>
      </p:sp>
      <p:sp>
        <p:nvSpPr>
          <p:cNvPr id="4" name="Text Placeholder 3">
            <a:extLst>
              <a:ext uri="{FF2B5EF4-FFF2-40B4-BE49-F238E27FC236}">
                <a16:creationId xmlns:a16="http://schemas.microsoft.com/office/drawing/2014/main" id="{938A7311-C40A-9C02-9E5E-C55FF3DBBB1C}"/>
              </a:ext>
            </a:extLst>
          </p:cNvPr>
          <p:cNvSpPr>
            <a:spLocks noGrp="1"/>
          </p:cNvSpPr>
          <p:nvPr>
            <p:ph type="body" sz="quarter" idx="18"/>
          </p:nvPr>
        </p:nvSpPr>
        <p:spPr/>
        <p:txBody>
          <a:bodyPr/>
          <a:lstStyle/>
          <a:p>
            <a:r>
              <a:rPr lang="en-US">
                <a:latin typeface="+mj-lt"/>
              </a:rPr>
              <a:t>5.2a</a:t>
            </a:r>
            <a:endParaRPr lang="en-AU">
              <a:latin typeface="+mj-lt"/>
            </a:endParaRPr>
          </a:p>
        </p:txBody>
      </p:sp>
      <p:sp>
        <p:nvSpPr>
          <p:cNvPr id="5" name="Text Placeholder 4">
            <a:extLst>
              <a:ext uri="{FF2B5EF4-FFF2-40B4-BE49-F238E27FC236}">
                <a16:creationId xmlns:a16="http://schemas.microsoft.com/office/drawing/2014/main" id="{45048416-6B90-E63A-FDDF-AD557C46301E}"/>
              </a:ext>
            </a:extLst>
          </p:cNvPr>
          <p:cNvSpPr>
            <a:spLocks noGrp="1"/>
          </p:cNvSpPr>
          <p:nvPr>
            <p:ph type="body" sz="quarter" idx="17"/>
          </p:nvPr>
        </p:nvSpPr>
        <p:spPr>
          <a:xfrm>
            <a:off x="371996" y="1732299"/>
            <a:ext cx="5108645" cy="3671954"/>
          </a:xfrm>
        </p:spPr>
        <p:txBody>
          <a:bodyPr/>
          <a:lstStyle/>
          <a:p>
            <a:r>
              <a:rPr lang="en-AU" sz="1800">
                <a:latin typeface="+mn-lt"/>
              </a:rPr>
              <a:t>The Songman receives the message from the Emu in the sky. He is demonstrating the connection to Country as the sound, sand and dirt shifts – this is the representation of Country. </a:t>
            </a:r>
            <a:br>
              <a:rPr lang="en-AU" sz="1800">
                <a:latin typeface="+mn-lt"/>
              </a:rPr>
            </a:br>
            <a:r>
              <a:rPr lang="en-AU" sz="1800">
                <a:latin typeface="+mn-lt"/>
              </a:rPr>
              <a:t>We (Aboriginal People) come from Country, as the heartbeat and language of the Land. </a:t>
            </a:r>
            <a:br>
              <a:rPr lang="en-AU" sz="1800">
                <a:latin typeface="+mn-lt"/>
              </a:rPr>
            </a:br>
            <a:r>
              <a:rPr lang="en-AU" sz="1800">
                <a:latin typeface="+mn-lt"/>
              </a:rPr>
              <a:t>The Songman is physically shifting the landscape. The clapping and beating on the ground is the voice of the Land. </a:t>
            </a:r>
          </a:p>
        </p:txBody>
      </p:sp>
      <p:pic>
        <p:nvPicPr>
          <p:cNvPr id="7" name="Picture 6">
            <a:extLst>
              <a:ext uri="{FF2B5EF4-FFF2-40B4-BE49-F238E27FC236}">
                <a16:creationId xmlns:a16="http://schemas.microsoft.com/office/drawing/2014/main" id="{ED3E9065-61C0-BBCB-48D9-F6B06C5C2BF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67634" y="1732299"/>
            <a:ext cx="6176364" cy="3393402"/>
          </a:xfrm>
          <a:prstGeom prst="rect">
            <a:avLst/>
          </a:prstGeom>
        </p:spPr>
      </p:pic>
      <p:sp>
        <p:nvSpPr>
          <p:cNvPr id="8" name="TextBox 7">
            <a:extLst>
              <a:ext uri="{FF2B5EF4-FFF2-40B4-BE49-F238E27FC236}">
                <a16:creationId xmlns:a16="http://schemas.microsoft.com/office/drawing/2014/main" id="{4CD4680E-0E19-4BDA-F1D8-67F6DCB219D7}"/>
              </a:ext>
              <a:ext uri="{C183D7F6-B498-43B3-948B-1728B52AA6E4}">
                <adec:decorative xmlns:adec="http://schemas.microsoft.com/office/drawing/2017/decorative" val="1"/>
              </a:ext>
            </a:extLst>
          </p:cNvPr>
          <p:cNvSpPr txBox="1"/>
          <p:nvPr/>
        </p:nvSpPr>
        <p:spPr>
          <a:xfrm>
            <a:off x="8398480" y="5226760"/>
            <a:ext cx="3445518" cy="260513"/>
          </a:xfrm>
          <a:prstGeom prst="rect">
            <a:avLst/>
          </a:prstGeom>
          <a:noFill/>
        </p:spPr>
        <p:txBody>
          <a:bodyPr wrap="square" lIns="0" tIns="0" rIns="0" bIns="0" rtlCol="0">
            <a:noAutofit/>
          </a:bodyPr>
          <a:lstStyle/>
          <a:p>
            <a:pPr algn="r">
              <a:lnSpc>
                <a:spcPct val="150000"/>
              </a:lnSpc>
            </a:pPr>
            <a:r>
              <a:rPr lang="en-US" sz="1000"/>
              <a:t>Photo by Simon Woods (2024)</a:t>
            </a:r>
            <a:endParaRPr lang="en-AU" sz="1000"/>
          </a:p>
        </p:txBody>
      </p:sp>
      <p:sp>
        <p:nvSpPr>
          <p:cNvPr id="6" name="Rectangle: Rounded Corners 5">
            <a:extLst>
              <a:ext uri="{FF2B5EF4-FFF2-40B4-BE49-F238E27FC236}">
                <a16:creationId xmlns:a16="http://schemas.microsoft.com/office/drawing/2014/main" id="{FAE9C91F-D5F4-DAC8-6F07-B1754EB8BE23}"/>
              </a:ext>
              <a:ext uri="{C183D7F6-B498-43B3-948B-1728B52AA6E4}">
                <adec:decorative xmlns:adec="http://schemas.microsoft.com/office/drawing/2017/decorative" val="0"/>
              </a:ext>
            </a:extLst>
          </p:cNvPr>
          <p:cNvSpPr/>
          <p:nvPr/>
        </p:nvSpPr>
        <p:spPr>
          <a:xfrm>
            <a:off x="359999" y="5645816"/>
            <a:ext cx="11483999" cy="545601"/>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Arial"/>
              </a:rPr>
              <a:t>Access Songline (48:45–52:13) and add notes to the table in your student resource booklet.</a:t>
            </a:r>
          </a:p>
        </p:txBody>
      </p:sp>
      <p:sp>
        <p:nvSpPr>
          <p:cNvPr id="2" name="Slide Number Placeholder 1">
            <a:extLst>
              <a:ext uri="{FF2B5EF4-FFF2-40B4-BE49-F238E27FC236}">
                <a16:creationId xmlns:a16="http://schemas.microsoft.com/office/drawing/2014/main" id="{C429450E-C9C7-0A6F-2A40-34DFE428C4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86</a:t>
            </a:fld>
            <a:endParaRPr lang="en-AU"/>
          </a:p>
        </p:txBody>
      </p:sp>
    </p:spTree>
    <p:extLst>
      <p:ext uri="{BB962C8B-B14F-4D97-AF65-F5344CB8AC3E}">
        <p14:creationId xmlns:p14="http://schemas.microsoft.com/office/powerpoint/2010/main" val="34976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AAEE1-4A9E-AC16-F83B-E396003A9EA7}"/>
              </a:ext>
            </a:extLst>
          </p:cNvPr>
          <p:cNvSpPr>
            <a:spLocks noGrp="1"/>
          </p:cNvSpPr>
          <p:nvPr>
            <p:ph type="title"/>
          </p:nvPr>
        </p:nvSpPr>
        <p:spPr/>
        <p:txBody>
          <a:bodyPr/>
          <a:lstStyle/>
          <a:p>
            <a:r>
              <a:rPr lang="en-AU">
                <a:latin typeface="+mj-lt"/>
              </a:rPr>
              <a:t>Songline – writing activity</a:t>
            </a:r>
          </a:p>
        </p:txBody>
      </p:sp>
      <p:sp>
        <p:nvSpPr>
          <p:cNvPr id="4" name="Text Placeholder 3">
            <a:extLst>
              <a:ext uri="{FF2B5EF4-FFF2-40B4-BE49-F238E27FC236}">
                <a16:creationId xmlns:a16="http://schemas.microsoft.com/office/drawing/2014/main" id="{540A01C3-35A1-A901-6529-69903A4668EB}"/>
              </a:ext>
            </a:extLst>
          </p:cNvPr>
          <p:cNvSpPr>
            <a:spLocks noGrp="1"/>
          </p:cNvSpPr>
          <p:nvPr>
            <p:ph type="body" sz="quarter" idx="18"/>
          </p:nvPr>
        </p:nvSpPr>
        <p:spPr/>
        <p:txBody>
          <a:bodyPr/>
          <a:lstStyle/>
          <a:p>
            <a:r>
              <a:rPr lang="en-AU">
                <a:latin typeface="+mj-lt"/>
              </a:rPr>
              <a:t>5.2b</a:t>
            </a:r>
          </a:p>
        </p:txBody>
      </p:sp>
      <p:sp>
        <p:nvSpPr>
          <p:cNvPr id="5" name="Text Placeholder 4">
            <a:extLst>
              <a:ext uri="{FF2B5EF4-FFF2-40B4-BE49-F238E27FC236}">
                <a16:creationId xmlns:a16="http://schemas.microsoft.com/office/drawing/2014/main" id="{89FCD8A5-0E9B-8D7C-249E-858657CB00AD}"/>
              </a:ext>
            </a:extLst>
          </p:cNvPr>
          <p:cNvSpPr>
            <a:spLocks noGrp="1"/>
          </p:cNvSpPr>
          <p:nvPr>
            <p:ph type="body" sz="quarter" idx="17"/>
          </p:nvPr>
        </p:nvSpPr>
        <p:spPr>
          <a:xfrm>
            <a:off x="360001" y="1567086"/>
            <a:ext cx="7221900" cy="5128914"/>
          </a:xfrm>
        </p:spPr>
        <p:txBody>
          <a:bodyPr/>
          <a:lstStyle/>
          <a:p>
            <a:pPr marL="457200" indent="-457200">
              <a:buAutoNum type="arabicPeriod"/>
            </a:pPr>
            <a:r>
              <a:rPr lang="en-AU" sz="1800">
                <a:latin typeface="+mn-lt"/>
              </a:rPr>
              <a:t>Discuss your notes and observations of Songline with a partner. </a:t>
            </a:r>
          </a:p>
          <a:p>
            <a:pPr marL="457200" indent="-457200">
              <a:buAutoNum type="arabicPeriod"/>
            </a:pPr>
            <a:r>
              <a:rPr lang="en-AU" sz="1800">
                <a:latin typeface="+mn-lt"/>
              </a:rPr>
              <a:t>Add any new notes to your table after your discussion. </a:t>
            </a:r>
          </a:p>
          <a:p>
            <a:pPr marL="457200" indent="-457200">
              <a:buAutoNum type="arabicPeriod"/>
            </a:pPr>
            <a:r>
              <a:rPr lang="en-AU" sz="1800">
                <a:latin typeface="+mn-lt"/>
              </a:rPr>
              <a:t>Write a PEEL paragraph response to the question:</a:t>
            </a:r>
          </a:p>
          <a:p>
            <a:r>
              <a:rPr lang="en-AU" sz="1800" b="1">
                <a:latin typeface="+mn-lt"/>
              </a:rPr>
              <a:t>How does Songline communicate the choreographer’s intent?</a:t>
            </a:r>
          </a:p>
          <a:p>
            <a:r>
              <a:rPr lang="en-AU" sz="1800">
                <a:latin typeface="+mn-lt"/>
              </a:rPr>
              <a:t>Some suggestions to get you started:</a:t>
            </a:r>
          </a:p>
          <a:p>
            <a:pPr marL="342900" indent="-342900">
              <a:buFont typeface="Arial" panose="020B0604020202020204" pitchFamily="34" charset="0"/>
              <a:buChar char="•"/>
            </a:pPr>
            <a:r>
              <a:rPr lang="en-AU" sz="1800">
                <a:latin typeface="+mn-lt"/>
              </a:rPr>
              <a:t>physical connection to Country</a:t>
            </a:r>
          </a:p>
          <a:p>
            <a:pPr marL="342900" indent="-342900">
              <a:buFont typeface="Arial" panose="020B0604020202020204" pitchFamily="34" charset="0"/>
              <a:buChar char="•"/>
            </a:pPr>
            <a:r>
              <a:rPr lang="en-AU" sz="1800">
                <a:latin typeface="+mn-lt"/>
              </a:rPr>
              <a:t>how and why the sand and dirt is used by the performers</a:t>
            </a:r>
          </a:p>
          <a:p>
            <a:pPr marL="342900" indent="-342900">
              <a:buFont typeface="Arial" panose="020B0604020202020204" pitchFamily="34" charset="0"/>
              <a:buChar char="•"/>
            </a:pPr>
            <a:r>
              <a:rPr lang="en-AU" sz="1800">
                <a:latin typeface="+mn-lt"/>
              </a:rPr>
              <a:t>how the </a:t>
            </a:r>
            <a:r>
              <a:rPr lang="en-AU" sz="1800" dirty="0">
                <a:latin typeface="+mn-lt"/>
              </a:rPr>
              <a:t>dancers </a:t>
            </a:r>
            <a:r>
              <a:rPr lang="en-AU" sz="1800">
                <a:latin typeface="+mn-lt"/>
              </a:rPr>
              <a:t>perform the movement in this </a:t>
            </a:r>
            <a:r>
              <a:rPr lang="en-AU" sz="1800" dirty="0">
                <a:latin typeface="+mn-lt"/>
              </a:rPr>
              <a:t>scene to</a:t>
            </a:r>
            <a:r>
              <a:rPr lang="en-AU" sz="1800">
                <a:latin typeface="+mn-lt"/>
              </a:rPr>
              <a:t> communicate the voice of the Land.</a:t>
            </a:r>
          </a:p>
        </p:txBody>
      </p:sp>
      <p:grpSp>
        <p:nvGrpSpPr>
          <p:cNvPr id="19" name="Group 18" descr="PEEL.&#10;P – Point&#10;E – Evidence/examples&#10;E – Explain&#10;L – Link">
            <a:extLst>
              <a:ext uri="{FF2B5EF4-FFF2-40B4-BE49-F238E27FC236}">
                <a16:creationId xmlns:a16="http://schemas.microsoft.com/office/drawing/2014/main" id="{45946E7E-69BA-6F4F-073B-1A87E758837A}"/>
              </a:ext>
            </a:extLst>
          </p:cNvPr>
          <p:cNvGrpSpPr/>
          <p:nvPr/>
        </p:nvGrpSpPr>
        <p:grpSpPr>
          <a:xfrm>
            <a:off x="8184443" y="1572722"/>
            <a:ext cx="2939557" cy="4943278"/>
            <a:chOff x="8324850" y="1575463"/>
            <a:chExt cx="2730007" cy="4590890"/>
          </a:xfrm>
        </p:grpSpPr>
        <p:grpSp>
          <p:nvGrpSpPr>
            <p:cNvPr id="15" name="Group 14">
              <a:extLst>
                <a:ext uri="{FF2B5EF4-FFF2-40B4-BE49-F238E27FC236}">
                  <a16:creationId xmlns:a16="http://schemas.microsoft.com/office/drawing/2014/main" id="{E29FFFB1-D0A7-423E-E9E1-62AD0A1BCE9B}"/>
                </a:ext>
              </a:extLst>
            </p:cNvPr>
            <p:cNvGrpSpPr/>
            <p:nvPr/>
          </p:nvGrpSpPr>
          <p:grpSpPr>
            <a:xfrm>
              <a:off x="8324850" y="1575463"/>
              <a:ext cx="2702911" cy="1049418"/>
              <a:chOff x="8324850" y="1575463"/>
              <a:chExt cx="2702911" cy="1049418"/>
            </a:xfrm>
          </p:grpSpPr>
          <p:sp>
            <p:nvSpPr>
              <p:cNvPr id="6" name="Rectangle: Rounded Corners 5">
                <a:extLst>
                  <a:ext uri="{FF2B5EF4-FFF2-40B4-BE49-F238E27FC236}">
                    <a16:creationId xmlns:a16="http://schemas.microsoft.com/office/drawing/2014/main" id="{016D6AFE-92AC-B72F-0DD0-DC9DF8F3C5AB}"/>
                  </a:ext>
                  <a:ext uri="{C183D7F6-B498-43B3-948B-1728B52AA6E4}">
                    <adec:decorative xmlns:adec="http://schemas.microsoft.com/office/drawing/2017/decorative" val="1"/>
                  </a:ext>
                </a:extLst>
              </p:cNvPr>
              <p:cNvSpPr/>
              <p:nvPr/>
            </p:nvSpPr>
            <p:spPr>
              <a:xfrm>
                <a:off x="9428306" y="1575463"/>
                <a:ext cx="1599455" cy="1049418"/>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600">
                    <a:solidFill>
                      <a:schemeClr val="accent6">
                        <a:lumMod val="25000"/>
                      </a:schemeClr>
                    </a:solidFill>
                    <a:cs typeface="Arial" panose="020B0604020202020204" pitchFamily="34" charset="0"/>
                  </a:rPr>
                  <a:t>Point</a:t>
                </a:r>
              </a:p>
            </p:txBody>
          </p:sp>
          <p:sp>
            <p:nvSpPr>
              <p:cNvPr id="10" name="Oval 9">
                <a:extLst>
                  <a:ext uri="{FF2B5EF4-FFF2-40B4-BE49-F238E27FC236}">
                    <a16:creationId xmlns:a16="http://schemas.microsoft.com/office/drawing/2014/main" id="{9ED19819-5D4D-E627-A24E-2F5AFF2841E9}"/>
                  </a:ext>
                </a:extLst>
              </p:cNvPr>
              <p:cNvSpPr/>
              <p:nvPr/>
            </p:nvSpPr>
            <p:spPr>
              <a:xfrm>
                <a:off x="8324850" y="1642973"/>
                <a:ext cx="914399" cy="914399"/>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P</a:t>
                </a:r>
              </a:p>
            </p:txBody>
          </p:sp>
        </p:grpSp>
        <p:grpSp>
          <p:nvGrpSpPr>
            <p:cNvPr id="16" name="Group 15">
              <a:extLst>
                <a:ext uri="{FF2B5EF4-FFF2-40B4-BE49-F238E27FC236}">
                  <a16:creationId xmlns:a16="http://schemas.microsoft.com/office/drawing/2014/main" id="{0DB59BB8-5C10-A208-7438-B095149F75DF}"/>
                </a:ext>
              </a:extLst>
            </p:cNvPr>
            <p:cNvGrpSpPr/>
            <p:nvPr/>
          </p:nvGrpSpPr>
          <p:grpSpPr>
            <a:xfrm>
              <a:off x="8324850" y="2799640"/>
              <a:ext cx="2702911" cy="1041477"/>
              <a:chOff x="8324850" y="2781044"/>
              <a:chExt cx="2702911" cy="1041477"/>
            </a:xfrm>
          </p:grpSpPr>
          <p:sp>
            <p:nvSpPr>
              <p:cNvPr id="7" name="Rectangle: Rounded Corners 6">
                <a:extLst>
                  <a:ext uri="{FF2B5EF4-FFF2-40B4-BE49-F238E27FC236}">
                    <a16:creationId xmlns:a16="http://schemas.microsoft.com/office/drawing/2014/main" id="{DA0F14BB-C81D-62B3-07CC-2BA3C2382312}"/>
                  </a:ext>
                  <a:ext uri="{C183D7F6-B498-43B3-948B-1728B52AA6E4}">
                    <adec:decorative xmlns:adec="http://schemas.microsoft.com/office/drawing/2017/decorative" val="1"/>
                  </a:ext>
                </a:extLst>
              </p:cNvPr>
              <p:cNvSpPr/>
              <p:nvPr/>
            </p:nvSpPr>
            <p:spPr>
              <a:xfrm>
                <a:off x="9428306" y="2781044"/>
                <a:ext cx="1599455" cy="1041477"/>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600">
                    <a:solidFill>
                      <a:schemeClr val="accent6">
                        <a:lumMod val="25000"/>
                      </a:schemeClr>
                    </a:solidFill>
                    <a:cs typeface="Arial" panose="020B0604020202020204" pitchFamily="34" charset="0"/>
                  </a:rPr>
                  <a:t>Evidence/</a:t>
                </a:r>
              </a:p>
              <a:p>
                <a:pPr algn="ctr">
                  <a:spcAft>
                    <a:spcPts val="600"/>
                  </a:spcAft>
                </a:pPr>
                <a:r>
                  <a:rPr lang="en-GB" sz="1600">
                    <a:solidFill>
                      <a:schemeClr val="accent6">
                        <a:lumMod val="25000"/>
                      </a:schemeClr>
                    </a:solidFill>
                    <a:cs typeface="Arial" panose="020B0604020202020204" pitchFamily="34" charset="0"/>
                  </a:rPr>
                  <a:t>examples</a:t>
                </a:r>
              </a:p>
            </p:txBody>
          </p:sp>
          <p:sp>
            <p:nvSpPr>
              <p:cNvPr id="11" name="Oval 10">
                <a:extLst>
                  <a:ext uri="{FF2B5EF4-FFF2-40B4-BE49-F238E27FC236}">
                    <a16:creationId xmlns:a16="http://schemas.microsoft.com/office/drawing/2014/main" id="{43C0EA51-1E11-C5A2-3444-93D873871691}"/>
                  </a:ext>
                </a:extLst>
              </p:cNvPr>
              <p:cNvSpPr/>
              <p:nvPr/>
            </p:nvSpPr>
            <p:spPr>
              <a:xfrm>
                <a:off x="8324850" y="2844583"/>
                <a:ext cx="914399" cy="914399"/>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E</a:t>
                </a:r>
              </a:p>
            </p:txBody>
          </p:sp>
        </p:grpSp>
        <p:grpSp>
          <p:nvGrpSpPr>
            <p:cNvPr id="18" name="Group 17">
              <a:extLst>
                <a:ext uri="{FF2B5EF4-FFF2-40B4-BE49-F238E27FC236}">
                  <a16:creationId xmlns:a16="http://schemas.microsoft.com/office/drawing/2014/main" id="{751A45C8-589D-F255-35C1-6DD01B640FB2}"/>
                </a:ext>
              </a:extLst>
            </p:cNvPr>
            <p:cNvGrpSpPr/>
            <p:nvPr/>
          </p:nvGrpSpPr>
          <p:grpSpPr>
            <a:xfrm>
              <a:off x="8348316" y="5232113"/>
              <a:ext cx="2706541" cy="934240"/>
              <a:chOff x="8348316" y="5232113"/>
              <a:chExt cx="2706541" cy="934240"/>
            </a:xfrm>
          </p:grpSpPr>
          <p:sp>
            <p:nvSpPr>
              <p:cNvPr id="9" name="Rectangle: Rounded Corners 8">
                <a:extLst>
                  <a:ext uri="{FF2B5EF4-FFF2-40B4-BE49-F238E27FC236}">
                    <a16:creationId xmlns:a16="http://schemas.microsoft.com/office/drawing/2014/main" id="{627D5F95-51F8-3E71-0CB4-31C94E21778A}"/>
                  </a:ext>
                  <a:ext uri="{C183D7F6-B498-43B3-948B-1728B52AA6E4}">
                    <adec:decorative xmlns:adec="http://schemas.microsoft.com/office/drawing/2017/decorative" val="1"/>
                  </a:ext>
                </a:extLst>
              </p:cNvPr>
              <p:cNvSpPr/>
              <p:nvPr/>
            </p:nvSpPr>
            <p:spPr>
              <a:xfrm>
                <a:off x="9455402" y="5232113"/>
                <a:ext cx="1599455" cy="934240"/>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600">
                    <a:solidFill>
                      <a:schemeClr val="accent6">
                        <a:lumMod val="25000"/>
                      </a:schemeClr>
                    </a:solidFill>
                    <a:cs typeface="Arial" panose="020B0604020202020204" pitchFamily="34" charset="0"/>
                  </a:rPr>
                  <a:t>Link</a:t>
                </a:r>
              </a:p>
            </p:txBody>
          </p:sp>
          <p:sp>
            <p:nvSpPr>
              <p:cNvPr id="13" name="Oval 12">
                <a:extLst>
                  <a:ext uri="{FF2B5EF4-FFF2-40B4-BE49-F238E27FC236}">
                    <a16:creationId xmlns:a16="http://schemas.microsoft.com/office/drawing/2014/main" id="{D4EC067E-5754-EE31-34B9-58A3D09A8260}"/>
                  </a:ext>
                </a:extLst>
              </p:cNvPr>
              <p:cNvSpPr/>
              <p:nvPr/>
            </p:nvSpPr>
            <p:spPr>
              <a:xfrm>
                <a:off x="8348316" y="5242034"/>
                <a:ext cx="914399" cy="914399"/>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L</a:t>
                </a:r>
              </a:p>
            </p:txBody>
          </p:sp>
        </p:grpSp>
        <p:grpSp>
          <p:nvGrpSpPr>
            <p:cNvPr id="17" name="Group 16">
              <a:extLst>
                <a:ext uri="{FF2B5EF4-FFF2-40B4-BE49-F238E27FC236}">
                  <a16:creationId xmlns:a16="http://schemas.microsoft.com/office/drawing/2014/main" id="{9357AC02-287B-7CB5-60C6-76382F7BE39B}"/>
                </a:ext>
              </a:extLst>
            </p:cNvPr>
            <p:cNvGrpSpPr/>
            <p:nvPr/>
          </p:nvGrpSpPr>
          <p:grpSpPr>
            <a:xfrm>
              <a:off x="8324850" y="4015876"/>
              <a:ext cx="2702911" cy="1041477"/>
              <a:chOff x="8324850" y="4007952"/>
              <a:chExt cx="2702911" cy="1041477"/>
            </a:xfrm>
          </p:grpSpPr>
          <p:sp>
            <p:nvSpPr>
              <p:cNvPr id="8" name="Rectangle: Rounded Corners 7">
                <a:extLst>
                  <a:ext uri="{FF2B5EF4-FFF2-40B4-BE49-F238E27FC236}">
                    <a16:creationId xmlns:a16="http://schemas.microsoft.com/office/drawing/2014/main" id="{3348BF60-7A0A-009E-7BC0-632AAE79C368}"/>
                  </a:ext>
                  <a:ext uri="{C183D7F6-B498-43B3-948B-1728B52AA6E4}">
                    <adec:decorative xmlns:adec="http://schemas.microsoft.com/office/drawing/2017/decorative" val="1"/>
                  </a:ext>
                </a:extLst>
              </p:cNvPr>
              <p:cNvSpPr/>
              <p:nvPr/>
            </p:nvSpPr>
            <p:spPr>
              <a:xfrm>
                <a:off x="9428306" y="4007952"/>
                <a:ext cx="1599455" cy="1041477"/>
              </a:xfrm>
              <a:prstGeom prst="roundRect">
                <a:avLst>
                  <a:gd name="adj" fmla="val 17256"/>
                </a:avLst>
              </a:prstGeom>
              <a:solidFill>
                <a:schemeClr val="accent6"/>
              </a:solidFill>
              <a:ln w="28575">
                <a:solidFill>
                  <a:schemeClr val="accent6">
                    <a:lumMod val="25000"/>
                  </a:schemeClr>
                </a:solid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spcAft>
                    <a:spcPts val="600"/>
                  </a:spcAft>
                </a:pPr>
                <a:r>
                  <a:rPr lang="en-GB" sz="1600">
                    <a:solidFill>
                      <a:schemeClr val="accent6">
                        <a:lumMod val="25000"/>
                      </a:schemeClr>
                    </a:solidFill>
                    <a:cs typeface="Arial" panose="020B0604020202020204" pitchFamily="34" charset="0"/>
                  </a:rPr>
                  <a:t>Explain</a:t>
                </a:r>
              </a:p>
            </p:txBody>
          </p:sp>
          <p:sp>
            <p:nvSpPr>
              <p:cNvPr id="14" name="Oval 13">
                <a:extLst>
                  <a:ext uri="{FF2B5EF4-FFF2-40B4-BE49-F238E27FC236}">
                    <a16:creationId xmlns:a16="http://schemas.microsoft.com/office/drawing/2014/main" id="{5ED49217-EAB0-2409-055A-C631EF15C048}"/>
                  </a:ext>
                </a:extLst>
              </p:cNvPr>
              <p:cNvSpPr/>
              <p:nvPr/>
            </p:nvSpPr>
            <p:spPr>
              <a:xfrm>
                <a:off x="8324850" y="4071491"/>
                <a:ext cx="914399" cy="914399"/>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E</a:t>
                </a:r>
              </a:p>
            </p:txBody>
          </p:sp>
        </p:grpSp>
      </p:grpSp>
      <p:sp>
        <p:nvSpPr>
          <p:cNvPr id="2" name="Slide Number Placeholder 1">
            <a:extLst>
              <a:ext uri="{FF2B5EF4-FFF2-40B4-BE49-F238E27FC236}">
                <a16:creationId xmlns:a16="http://schemas.microsoft.com/office/drawing/2014/main" id="{A940687C-E1F6-1112-A798-0ECD848B99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87</a:t>
            </a:fld>
            <a:endParaRPr lang="en-AU"/>
          </a:p>
        </p:txBody>
      </p:sp>
    </p:spTree>
    <p:extLst>
      <p:ext uri="{BB962C8B-B14F-4D97-AF65-F5344CB8AC3E}">
        <p14:creationId xmlns:p14="http://schemas.microsoft.com/office/powerpoint/2010/main" val="90535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AED26-CBBA-C4B7-7073-6CF398DD83BD}"/>
              </a:ext>
            </a:extLst>
          </p:cNvPr>
          <p:cNvSpPr>
            <a:spLocks noGrp="1"/>
          </p:cNvSpPr>
          <p:nvPr>
            <p:ph type="title"/>
          </p:nvPr>
        </p:nvSpPr>
        <p:spPr/>
        <p:txBody>
          <a:bodyPr/>
          <a:lstStyle/>
          <a:p>
            <a:r>
              <a:rPr lang="en-AU">
                <a:latin typeface="+mj-lt"/>
              </a:rPr>
              <a:t>Use of theatrical elements</a:t>
            </a:r>
          </a:p>
        </p:txBody>
      </p:sp>
      <p:sp>
        <p:nvSpPr>
          <p:cNvPr id="4" name="Text Placeholder 3">
            <a:extLst>
              <a:ext uri="{FF2B5EF4-FFF2-40B4-BE49-F238E27FC236}">
                <a16:creationId xmlns:a16="http://schemas.microsoft.com/office/drawing/2014/main" id="{5182FF26-6273-D72C-1112-F33C3400AB6E}"/>
              </a:ext>
            </a:extLst>
          </p:cNvPr>
          <p:cNvSpPr>
            <a:spLocks noGrp="1"/>
          </p:cNvSpPr>
          <p:nvPr>
            <p:ph type="body" sz="quarter" idx="18"/>
          </p:nvPr>
        </p:nvSpPr>
        <p:spPr/>
        <p:txBody>
          <a:bodyPr/>
          <a:lstStyle/>
          <a:p>
            <a:r>
              <a:rPr lang="en-AU">
                <a:latin typeface="+mj-lt"/>
              </a:rPr>
              <a:t>5.2c</a:t>
            </a:r>
          </a:p>
        </p:txBody>
      </p:sp>
      <p:pic>
        <p:nvPicPr>
          <p:cNvPr id="9" name="Picture 8">
            <a:extLst>
              <a:ext uri="{FF2B5EF4-FFF2-40B4-BE49-F238E27FC236}">
                <a16:creationId xmlns:a16="http://schemas.microsoft.com/office/drawing/2014/main" id="{F66D27B1-2156-3502-2DF2-91D28AB7C1E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8" y="1479452"/>
            <a:ext cx="7641001" cy="4526833"/>
          </a:xfrm>
          <a:prstGeom prst="rect">
            <a:avLst/>
          </a:prstGeom>
        </p:spPr>
      </p:pic>
      <p:pic>
        <p:nvPicPr>
          <p:cNvPr id="10" name="Picture 2" descr="Play button icon">
            <a:hlinkClick r:id="rId4"/>
            <a:extLst>
              <a:ext uri="{FF2B5EF4-FFF2-40B4-BE49-F238E27FC236}">
                <a16:creationId xmlns:a16="http://schemas.microsoft.com/office/drawing/2014/main" id="{DD301EF2-D20C-9E31-9242-53689F57768B}"/>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166707" y="4874342"/>
            <a:ext cx="1768472" cy="1021785"/>
          </a:xfrm>
          <a:prstGeom prst="rect">
            <a:avLst/>
          </a:prstGeom>
          <a:noFill/>
        </p:spPr>
      </p:pic>
      <p:sp>
        <p:nvSpPr>
          <p:cNvPr id="12" name="TextBox 11">
            <a:extLst>
              <a:ext uri="{FF2B5EF4-FFF2-40B4-BE49-F238E27FC236}">
                <a16:creationId xmlns:a16="http://schemas.microsoft.com/office/drawing/2014/main" id="{A5569058-D9A2-6C8F-3DA6-77FBCCD06433}"/>
              </a:ext>
            </a:extLst>
          </p:cNvPr>
          <p:cNvSpPr txBox="1"/>
          <p:nvPr/>
        </p:nvSpPr>
        <p:spPr>
          <a:xfrm>
            <a:off x="6572250" y="6102194"/>
            <a:ext cx="1428749" cy="302598"/>
          </a:xfrm>
          <a:prstGeom prst="rect">
            <a:avLst/>
          </a:prstGeom>
          <a:noFill/>
        </p:spPr>
        <p:txBody>
          <a:bodyPr wrap="square" lIns="0" tIns="0" rIns="0" bIns="0" rtlCol="0">
            <a:noAutofit/>
          </a:bodyPr>
          <a:lstStyle/>
          <a:p>
            <a:pPr algn="r">
              <a:lnSpc>
                <a:spcPct val="150000"/>
              </a:lnSpc>
              <a:spcAft>
                <a:spcPts val="1200"/>
              </a:spcAft>
            </a:pPr>
            <a:r>
              <a:rPr lang="en-AU" sz="1800"/>
              <a:t>Duration 3:22</a:t>
            </a:r>
          </a:p>
        </p:txBody>
      </p:sp>
      <p:sp>
        <p:nvSpPr>
          <p:cNvPr id="5" name="Rectangle: Rounded Corners 4">
            <a:extLst>
              <a:ext uri="{FF2B5EF4-FFF2-40B4-BE49-F238E27FC236}">
                <a16:creationId xmlns:a16="http://schemas.microsoft.com/office/drawing/2014/main" id="{DA80023A-52B2-FABB-7DBB-D729D20EB98F}"/>
              </a:ext>
              <a:ext uri="{C183D7F6-B498-43B3-948B-1728B52AA6E4}">
                <adec:decorative xmlns:adec="http://schemas.microsoft.com/office/drawing/2017/decorative" val="0"/>
              </a:ext>
            </a:extLst>
          </p:cNvPr>
          <p:cNvSpPr/>
          <p:nvPr/>
        </p:nvSpPr>
        <p:spPr>
          <a:xfrm>
            <a:off x="8194290" y="1479452"/>
            <a:ext cx="3544629" cy="3216117"/>
          </a:xfrm>
          <a:prstGeom prst="roundRect">
            <a:avLst>
              <a:gd name="adj" fmla="val 9559"/>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Engage with the video and discuss the use of theatrical elements with reference to Songline.</a:t>
            </a:r>
          </a:p>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Consider how this can inform your response to the writing activity for Songline. </a:t>
            </a:r>
          </a:p>
        </p:txBody>
      </p:sp>
      <p:sp>
        <p:nvSpPr>
          <p:cNvPr id="2" name="Slide Number Placeholder 1">
            <a:extLst>
              <a:ext uri="{FF2B5EF4-FFF2-40B4-BE49-F238E27FC236}">
                <a16:creationId xmlns:a16="http://schemas.microsoft.com/office/drawing/2014/main" id="{6299A696-5ECC-A5C0-9918-36060382A5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88</a:t>
            </a:fld>
            <a:endParaRPr lang="en-AU"/>
          </a:p>
        </p:txBody>
      </p:sp>
      <p:sp>
        <p:nvSpPr>
          <p:cNvPr id="6" name="Rectangle: Rounded Corners 5">
            <a:hlinkClick r:id="rId7"/>
            <a:extLst>
              <a:ext uri="{FF2B5EF4-FFF2-40B4-BE49-F238E27FC236}">
                <a16:creationId xmlns:a16="http://schemas.microsoft.com/office/drawing/2014/main" id="{95DEE5DD-E1E1-40A3-BF27-CECED0584AD4}"/>
              </a:ext>
            </a:extLst>
          </p:cNvPr>
          <p:cNvSpPr/>
          <p:nvPr/>
        </p:nvSpPr>
        <p:spPr>
          <a:xfrm>
            <a:off x="359998" y="6068705"/>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a:t>Transcript</a:t>
            </a:r>
          </a:p>
        </p:txBody>
      </p:sp>
    </p:spTree>
    <p:extLst>
      <p:ext uri="{BB962C8B-B14F-4D97-AF65-F5344CB8AC3E}">
        <p14:creationId xmlns:p14="http://schemas.microsoft.com/office/powerpoint/2010/main" val="332027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B1FBE1-7C47-6954-A394-7949E03AB23F}"/>
              </a:ext>
            </a:extLst>
          </p:cNvPr>
          <p:cNvSpPr>
            <a:spLocks noGrp="1"/>
          </p:cNvSpPr>
          <p:nvPr>
            <p:ph type="title"/>
          </p:nvPr>
        </p:nvSpPr>
        <p:spPr>
          <a:xfrm>
            <a:off x="359999" y="360000"/>
            <a:ext cx="11484000" cy="545601"/>
          </a:xfrm>
        </p:spPr>
        <p:txBody>
          <a:bodyPr/>
          <a:lstStyle/>
          <a:p>
            <a:r>
              <a:rPr lang="en-AU">
                <a:latin typeface="+mj-lt"/>
              </a:rPr>
              <a:t>Think like a dance critic (1)</a:t>
            </a:r>
          </a:p>
        </p:txBody>
      </p:sp>
      <p:sp>
        <p:nvSpPr>
          <p:cNvPr id="7" name="Text Placeholder 6">
            <a:extLst>
              <a:ext uri="{FF2B5EF4-FFF2-40B4-BE49-F238E27FC236}">
                <a16:creationId xmlns:a16="http://schemas.microsoft.com/office/drawing/2014/main" id="{0751E4BF-C2C7-2E21-9EC5-8F5AABD6B359}"/>
              </a:ext>
            </a:extLst>
          </p:cNvPr>
          <p:cNvSpPr>
            <a:spLocks noGrp="1"/>
          </p:cNvSpPr>
          <p:nvPr>
            <p:ph type="body" sz="quarter" idx="18"/>
          </p:nvPr>
        </p:nvSpPr>
        <p:spPr>
          <a:xfrm>
            <a:off x="359999" y="982520"/>
            <a:ext cx="11483999" cy="310015"/>
          </a:xfrm>
        </p:spPr>
        <p:txBody>
          <a:bodyPr/>
          <a:lstStyle/>
          <a:p>
            <a:r>
              <a:rPr lang="en-AU">
                <a:latin typeface="+mj-lt"/>
              </a:rPr>
              <a:t>5.2d</a:t>
            </a:r>
          </a:p>
        </p:txBody>
      </p:sp>
      <p:pic>
        <p:nvPicPr>
          <p:cNvPr id="5" name="Picture 4">
            <a:extLst>
              <a:ext uri="{FF2B5EF4-FFF2-40B4-BE49-F238E27FC236}">
                <a16:creationId xmlns:a16="http://schemas.microsoft.com/office/drawing/2014/main" id="{91A1CEBA-3A10-17ED-1ABE-1D1C5DD504C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1567086"/>
            <a:ext cx="3726695" cy="4696244"/>
          </a:xfrm>
          <a:prstGeom prst="rect">
            <a:avLst/>
          </a:prstGeom>
        </p:spPr>
      </p:pic>
      <p:sp>
        <p:nvSpPr>
          <p:cNvPr id="8" name="TextBox 7">
            <a:extLst>
              <a:ext uri="{FF2B5EF4-FFF2-40B4-BE49-F238E27FC236}">
                <a16:creationId xmlns:a16="http://schemas.microsoft.com/office/drawing/2014/main" id="{3399B015-6031-314A-7DCF-AA54A63ADD45}"/>
              </a:ext>
              <a:ext uri="{C183D7F6-B498-43B3-948B-1728B52AA6E4}">
                <adec:decorative xmlns:adec="http://schemas.microsoft.com/office/drawing/2017/decorative" val="1"/>
              </a:ext>
            </a:extLst>
          </p:cNvPr>
          <p:cNvSpPr txBox="1"/>
          <p:nvPr/>
        </p:nvSpPr>
        <p:spPr>
          <a:xfrm>
            <a:off x="359999" y="6360992"/>
            <a:ext cx="2252911" cy="310015"/>
          </a:xfrm>
          <a:prstGeom prst="rect">
            <a:avLst/>
          </a:prstGeom>
          <a:noFill/>
        </p:spPr>
        <p:txBody>
          <a:bodyPr wrap="square" lIns="0" tIns="0" rIns="0" bIns="0" rtlCol="0">
            <a:noAutofit/>
          </a:bodyPr>
          <a:lstStyle/>
          <a:p>
            <a:pPr algn="l">
              <a:lnSpc>
                <a:spcPct val="150000"/>
              </a:lnSpc>
              <a:spcAft>
                <a:spcPts val="1200"/>
              </a:spcAft>
            </a:pPr>
            <a:r>
              <a:rPr lang="en-AU" sz="1000"/>
              <a:t>Photo by Edify Media (2024)</a:t>
            </a:r>
          </a:p>
        </p:txBody>
      </p:sp>
      <p:sp>
        <p:nvSpPr>
          <p:cNvPr id="6" name="Text Placeholder 5">
            <a:extLst>
              <a:ext uri="{FF2B5EF4-FFF2-40B4-BE49-F238E27FC236}">
                <a16:creationId xmlns:a16="http://schemas.microsoft.com/office/drawing/2014/main" id="{2D977A7B-1E5E-31FF-1940-503C0F522F94}"/>
              </a:ext>
            </a:extLst>
          </p:cNvPr>
          <p:cNvSpPr>
            <a:spLocks noGrp="1"/>
          </p:cNvSpPr>
          <p:nvPr>
            <p:ph type="body" sz="quarter" idx="17"/>
          </p:nvPr>
        </p:nvSpPr>
        <p:spPr>
          <a:xfrm>
            <a:off x="4365959" y="1996998"/>
            <a:ext cx="7239916" cy="3814539"/>
          </a:xfrm>
        </p:spPr>
        <p:txBody>
          <a:bodyPr/>
          <a:lstStyle/>
          <a:p>
            <a:r>
              <a:rPr lang="en-AU">
                <a:latin typeface="+mn-lt"/>
              </a:rPr>
              <a:t>Dance critics do more than simply describe what they see. They use evaluative language to express judgements, opinions and interpretations about dance works, helping readers to appreciate and think more deeply about dance works.</a:t>
            </a:r>
          </a:p>
          <a:p>
            <a:r>
              <a:rPr lang="en-AU">
                <a:latin typeface="+mn-lt"/>
              </a:rPr>
              <a:t>Evaluative adjectives can express shades of meaning, feeling and opinion. This language can be positive, negative, or neutral, and always aims to communicate the critic’s informed point of view.</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89</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2C2F3-6AC1-3D06-E738-9894C2E19A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F1D724-6840-050A-9485-7CC0069B4A46}"/>
              </a:ext>
            </a:extLst>
          </p:cNvPr>
          <p:cNvSpPr>
            <a:spLocks noGrp="1"/>
          </p:cNvSpPr>
          <p:nvPr>
            <p:ph type="title"/>
          </p:nvPr>
        </p:nvSpPr>
        <p:spPr/>
        <p:txBody>
          <a:bodyPr/>
          <a:lstStyle/>
          <a:p>
            <a:r>
              <a:rPr lang="en-AU">
                <a:latin typeface="+mj-lt"/>
              </a:rPr>
              <a:t>Writing about dance</a:t>
            </a:r>
          </a:p>
        </p:txBody>
      </p:sp>
      <p:sp>
        <p:nvSpPr>
          <p:cNvPr id="13" name="Text Placeholder 12">
            <a:extLst>
              <a:ext uri="{FF2B5EF4-FFF2-40B4-BE49-F238E27FC236}">
                <a16:creationId xmlns:a16="http://schemas.microsoft.com/office/drawing/2014/main" id="{376605B5-3D67-060C-7DFD-CAFB93F75DE5}"/>
              </a:ext>
            </a:extLst>
          </p:cNvPr>
          <p:cNvSpPr>
            <a:spLocks noGrp="1"/>
          </p:cNvSpPr>
          <p:nvPr>
            <p:ph type="body" sz="quarter" idx="18"/>
          </p:nvPr>
        </p:nvSpPr>
        <p:spPr/>
        <p:txBody>
          <a:bodyPr/>
          <a:lstStyle/>
          <a:p>
            <a:r>
              <a:rPr lang="en-AU">
                <a:latin typeface="+mj-lt"/>
              </a:rPr>
              <a:t>1.1c</a:t>
            </a:r>
          </a:p>
        </p:txBody>
      </p:sp>
      <p:sp>
        <p:nvSpPr>
          <p:cNvPr id="4" name="Text Placeholder 3">
            <a:extLst>
              <a:ext uri="{FF2B5EF4-FFF2-40B4-BE49-F238E27FC236}">
                <a16:creationId xmlns:a16="http://schemas.microsoft.com/office/drawing/2014/main" id="{B0947E4C-336B-AB44-300D-8D94982478D5}"/>
              </a:ext>
            </a:extLst>
          </p:cNvPr>
          <p:cNvSpPr>
            <a:spLocks noGrp="1"/>
          </p:cNvSpPr>
          <p:nvPr>
            <p:ph type="body" sz="quarter" idx="17"/>
          </p:nvPr>
        </p:nvSpPr>
        <p:spPr>
          <a:xfrm>
            <a:off x="360000" y="1567086"/>
            <a:ext cx="11327175" cy="509533"/>
          </a:xfrm>
        </p:spPr>
        <p:txBody>
          <a:bodyPr/>
          <a:lstStyle/>
          <a:p>
            <a:r>
              <a:rPr lang="en-AU">
                <a:latin typeface="+mn-lt"/>
              </a:rPr>
              <a:t>When you write, you engage in critical thinking. You:</a:t>
            </a:r>
          </a:p>
        </p:txBody>
      </p:sp>
      <p:sp>
        <p:nvSpPr>
          <p:cNvPr id="9" name="Oval 8">
            <a:extLst>
              <a:ext uri="{FF2B5EF4-FFF2-40B4-BE49-F238E27FC236}">
                <a16:creationId xmlns:a16="http://schemas.microsoft.com/office/drawing/2014/main" id="{DC6AFF69-0EF5-E9D2-20E1-7CD90A3FCB9B}"/>
              </a:ext>
            </a:extLst>
          </p:cNvPr>
          <p:cNvSpPr/>
          <p:nvPr/>
        </p:nvSpPr>
        <p:spPr>
          <a:xfrm>
            <a:off x="359999" y="2651146"/>
            <a:ext cx="2173651" cy="217365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a:solidFill>
                  <a:schemeClr val="accent1"/>
                </a:solidFill>
              </a:rPr>
              <a:t>Formulate your ideas</a:t>
            </a:r>
          </a:p>
        </p:txBody>
      </p:sp>
      <p:sp>
        <p:nvSpPr>
          <p:cNvPr id="10" name="Oval 9">
            <a:extLst>
              <a:ext uri="{FF2B5EF4-FFF2-40B4-BE49-F238E27FC236}">
                <a16:creationId xmlns:a16="http://schemas.microsoft.com/office/drawing/2014/main" id="{D77D492B-B5E4-0A29-485C-11F8BCDA70D8}"/>
              </a:ext>
            </a:extLst>
          </p:cNvPr>
          <p:cNvSpPr/>
          <p:nvPr/>
        </p:nvSpPr>
        <p:spPr>
          <a:xfrm>
            <a:off x="3187719" y="3911119"/>
            <a:ext cx="2173651" cy="217365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a:solidFill>
                  <a:schemeClr val="accent1"/>
                </a:solidFill>
              </a:rPr>
              <a:t>Put your ideas and thoughts into words</a:t>
            </a:r>
          </a:p>
        </p:txBody>
      </p:sp>
      <p:sp>
        <p:nvSpPr>
          <p:cNvPr id="11" name="Oval 10">
            <a:extLst>
              <a:ext uri="{FF2B5EF4-FFF2-40B4-BE49-F238E27FC236}">
                <a16:creationId xmlns:a16="http://schemas.microsoft.com/office/drawing/2014/main" id="{BE8B39FE-6BAD-F0DB-33FF-DA69A4641DD6}"/>
              </a:ext>
            </a:extLst>
          </p:cNvPr>
          <p:cNvSpPr/>
          <p:nvPr/>
        </p:nvSpPr>
        <p:spPr>
          <a:xfrm>
            <a:off x="6015439" y="2411154"/>
            <a:ext cx="2173651" cy="217365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a:solidFill>
                  <a:schemeClr val="accent1"/>
                </a:solidFill>
              </a:rPr>
              <a:t>Read and reflect on your thoughts and ideas</a:t>
            </a:r>
          </a:p>
        </p:txBody>
      </p:sp>
      <p:sp>
        <p:nvSpPr>
          <p:cNvPr id="12" name="Oval 11">
            <a:extLst>
              <a:ext uri="{FF2B5EF4-FFF2-40B4-BE49-F238E27FC236}">
                <a16:creationId xmlns:a16="http://schemas.microsoft.com/office/drawing/2014/main" id="{7CC784C0-4B00-098A-A13D-ECE137F6B46C}"/>
              </a:ext>
            </a:extLst>
          </p:cNvPr>
          <p:cNvSpPr/>
          <p:nvPr/>
        </p:nvSpPr>
        <p:spPr>
          <a:xfrm>
            <a:off x="8604885" y="4007813"/>
            <a:ext cx="2173651" cy="217365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600">
                <a:solidFill>
                  <a:schemeClr val="accent1"/>
                </a:solidFill>
              </a:rPr>
              <a:t>Reshape your thoughts and ideas through editing</a:t>
            </a:r>
          </a:p>
        </p:txBody>
      </p:sp>
      <p:cxnSp>
        <p:nvCxnSpPr>
          <p:cNvPr id="8" name="Straight Arrow Connector 7">
            <a:extLst>
              <a:ext uri="{FF2B5EF4-FFF2-40B4-BE49-F238E27FC236}">
                <a16:creationId xmlns:a16="http://schemas.microsoft.com/office/drawing/2014/main" id="{AE72ED9F-CC22-2F9D-3656-E388D47CD948}"/>
              </a:ext>
              <a:ext uri="{C183D7F6-B498-43B3-948B-1728B52AA6E4}">
                <adec:decorative xmlns:adec="http://schemas.microsoft.com/office/drawing/2017/decorative" val="1"/>
              </a:ext>
            </a:extLst>
          </p:cNvPr>
          <p:cNvCxnSpPr/>
          <p:nvPr/>
        </p:nvCxnSpPr>
        <p:spPr>
          <a:xfrm>
            <a:off x="2533650" y="4307344"/>
            <a:ext cx="610369" cy="3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D3DC33-35C6-6292-F227-4B17E0C8719B}"/>
              </a:ext>
              <a:ext uri="{C183D7F6-B498-43B3-948B-1728B52AA6E4}">
                <adec:decorative xmlns:adec="http://schemas.microsoft.com/office/drawing/2017/decorative" val="1"/>
              </a:ext>
            </a:extLst>
          </p:cNvPr>
          <p:cNvCxnSpPr>
            <a:cxnSpLocks/>
          </p:cNvCxnSpPr>
          <p:nvPr/>
        </p:nvCxnSpPr>
        <p:spPr>
          <a:xfrm flipV="1">
            <a:off x="5361369" y="3968488"/>
            <a:ext cx="632468" cy="402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ACF8BA-057E-84C1-71AA-3F6DC25623FB}"/>
              </a:ext>
              <a:ext uri="{C183D7F6-B498-43B3-948B-1728B52AA6E4}">
                <adec:decorative xmlns:adec="http://schemas.microsoft.com/office/drawing/2017/decorative" val="1"/>
              </a:ext>
            </a:extLst>
          </p:cNvPr>
          <p:cNvCxnSpPr/>
          <p:nvPr/>
        </p:nvCxnSpPr>
        <p:spPr>
          <a:xfrm>
            <a:off x="8210693" y="3968488"/>
            <a:ext cx="610369" cy="3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1C75B82-D98C-CB55-6E85-9626BB9BD1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4488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08BE7-944A-F53C-B19E-93F1E9A9E2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63FC07-F1AB-BB93-5927-0F7386611AD1}"/>
              </a:ext>
            </a:extLst>
          </p:cNvPr>
          <p:cNvSpPr>
            <a:spLocks noGrp="1"/>
          </p:cNvSpPr>
          <p:nvPr>
            <p:ph type="title"/>
          </p:nvPr>
        </p:nvSpPr>
        <p:spPr/>
        <p:txBody>
          <a:bodyPr/>
          <a:lstStyle/>
          <a:p>
            <a:r>
              <a:rPr lang="en-AU">
                <a:latin typeface="+mj-lt"/>
              </a:rPr>
              <a:t>Think like a dance critic (2)</a:t>
            </a:r>
          </a:p>
        </p:txBody>
      </p:sp>
      <p:sp>
        <p:nvSpPr>
          <p:cNvPr id="4" name="Text Placeholder 3">
            <a:extLst>
              <a:ext uri="{FF2B5EF4-FFF2-40B4-BE49-F238E27FC236}">
                <a16:creationId xmlns:a16="http://schemas.microsoft.com/office/drawing/2014/main" id="{F0617118-7954-E24A-DB5E-6DC17EE33368}"/>
              </a:ext>
            </a:extLst>
          </p:cNvPr>
          <p:cNvSpPr>
            <a:spLocks noGrp="1"/>
          </p:cNvSpPr>
          <p:nvPr>
            <p:ph type="body" sz="quarter" idx="18"/>
          </p:nvPr>
        </p:nvSpPr>
        <p:spPr/>
        <p:txBody>
          <a:bodyPr/>
          <a:lstStyle/>
          <a:p>
            <a:r>
              <a:rPr lang="en-AU">
                <a:latin typeface="+mj-lt"/>
              </a:rPr>
              <a:t>5.2e</a:t>
            </a:r>
          </a:p>
        </p:txBody>
      </p:sp>
      <p:sp>
        <p:nvSpPr>
          <p:cNvPr id="5" name="Text Placeholder 4">
            <a:extLst>
              <a:ext uri="{FF2B5EF4-FFF2-40B4-BE49-F238E27FC236}">
                <a16:creationId xmlns:a16="http://schemas.microsoft.com/office/drawing/2014/main" id="{79154DDA-491F-DBC5-2E80-3CE202D6F413}"/>
              </a:ext>
            </a:extLst>
          </p:cNvPr>
          <p:cNvSpPr>
            <a:spLocks noGrp="1"/>
          </p:cNvSpPr>
          <p:nvPr>
            <p:ph type="body" sz="quarter" idx="17"/>
          </p:nvPr>
        </p:nvSpPr>
        <p:spPr>
          <a:xfrm>
            <a:off x="359999" y="1603890"/>
            <a:ext cx="11484000" cy="3650221"/>
          </a:xfrm>
        </p:spPr>
        <p:txBody>
          <a:bodyPr/>
          <a:lstStyle/>
          <a:p>
            <a:pPr>
              <a:spcAft>
                <a:spcPts val="2400"/>
              </a:spcAft>
            </a:pPr>
            <a:r>
              <a:rPr lang="en-AU" sz="1800">
                <a:latin typeface="+mn-lt"/>
              </a:rPr>
              <a:t>‘Such was the flow of movement of the dancers as they glided across the stage to the pulsing, rhythmic beat of the powerful and impressive percussive drumming that leads the soundtrack of this work, beautifully interspersed with the resonant notes from a vibraphone and the powerful and sometimes haunting voice in an Aboriginal language beautifully and forcefully spoken.’</a:t>
            </a:r>
          </a:p>
          <a:p>
            <a:pPr>
              <a:spcAft>
                <a:spcPts val="2400"/>
              </a:spcAft>
            </a:pPr>
            <a:r>
              <a:rPr lang="en-AU" sz="1800">
                <a:latin typeface="+mn-lt"/>
              </a:rPr>
              <a:t>‘The power of this work was its ability to transition flawlessly from contemporary to traditional dance, embracing the journey of our First Peoples under colonisation in a positive, joyous, humorous yet deadly serious way.’</a:t>
            </a:r>
          </a:p>
          <a:p>
            <a:pPr>
              <a:spcAft>
                <a:spcPts val="2400"/>
              </a:spcAft>
            </a:pPr>
            <a:r>
              <a:rPr lang="en-AU" sz="1800">
                <a:latin typeface="+mn-lt"/>
              </a:rPr>
              <a:t>‘Strong, yes, powerful, yes, with a fresh and genuine feel but not confrontational. More a celebration of the many struggles faced, and those continuing to be faced, a conversation that will never be silenced.</a:t>
            </a:r>
          </a:p>
        </p:txBody>
      </p:sp>
      <p:sp>
        <p:nvSpPr>
          <p:cNvPr id="11" name="TextBox 10">
            <a:extLst>
              <a:ext uri="{FF2B5EF4-FFF2-40B4-BE49-F238E27FC236}">
                <a16:creationId xmlns:a16="http://schemas.microsoft.com/office/drawing/2014/main" id="{2936A613-510E-6BDC-3C27-0F3A895109F6}"/>
              </a:ext>
            </a:extLst>
          </p:cNvPr>
          <p:cNvSpPr txBox="1"/>
          <p:nvPr/>
        </p:nvSpPr>
        <p:spPr>
          <a:xfrm>
            <a:off x="360000" y="6449779"/>
            <a:ext cx="8469676" cy="246221"/>
          </a:xfrm>
          <a:prstGeom prst="rect">
            <a:avLst/>
          </a:prstGeom>
          <a:noFill/>
        </p:spPr>
        <p:txBody>
          <a:bodyPr wrap="square">
            <a:spAutoFit/>
          </a:bodyPr>
          <a:lstStyle/>
          <a:p>
            <a:r>
              <a:rPr lang="en-AU" sz="1000"/>
              <a:t>John Corker (10 August 2023) </a:t>
            </a:r>
            <a:r>
              <a:rPr lang="en-AU" sz="1000" i="1" dirty="0">
                <a:hlinkClick r:id="rId3"/>
              </a:rPr>
              <a:t>SILENCE</a:t>
            </a:r>
            <a:r>
              <a:rPr lang="en-AU" sz="1000">
                <a:hlinkClick r:id="rId3"/>
              </a:rPr>
              <a:t> reviewed: ‘You will really enjoy this fresh and joyous work of dance theatre’</a:t>
            </a:r>
            <a:r>
              <a:rPr lang="en-AU" sz="1000"/>
              <a:t>, accessed 24 September 2025.</a:t>
            </a:r>
          </a:p>
        </p:txBody>
      </p:sp>
      <p:sp>
        <p:nvSpPr>
          <p:cNvPr id="2" name="Slide Number Placeholder 1">
            <a:extLst>
              <a:ext uri="{FF2B5EF4-FFF2-40B4-BE49-F238E27FC236}">
                <a16:creationId xmlns:a16="http://schemas.microsoft.com/office/drawing/2014/main" id="{6AAC5721-765C-B07D-980E-2E7FBAFF768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90</a:t>
            </a:fld>
            <a:endParaRPr lang="en-AU"/>
          </a:p>
        </p:txBody>
      </p:sp>
    </p:spTree>
    <p:extLst>
      <p:ext uri="{BB962C8B-B14F-4D97-AF65-F5344CB8AC3E}">
        <p14:creationId xmlns:p14="http://schemas.microsoft.com/office/powerpoint/2010/main" val="83722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B95F-D46B-A8DC-D40A-8A66AB615B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17F3D0-673B-1075-AA5E-288E8DB84E2C}"/>
              </a:ext>
            </a:extLst>
          </p:cNvPr>
          <p:cNvSpPr>
            <a:spLocks noGrp="1"/>
          </p:cNvSpPr>
          <p:nvPr>
            <p:ph type="title"/>
          </p:nvPr>
        </p:nvSpPr>
        <p:spPr/>
        <p:txBody>
          <a:bodyPr/>
          <a:lstStyle/>
          <a:p>
            <a:r>
              <a:rPr lang="en-AU">
                <a:latin typeface="+mj-lt"/>
              </a:rPr>
              <a:t>Think like a dance critic (3)</a:t>
            </a:r>
          </a:p>
        </p:txBody>
      </p:sp>
      <p:sp>
        <p:nvSpPr>
          <p:cNvPr id="4" name="Text Placeholder 3">
            <a:extLst>
              <a:ext uri="{FF2B5EF4-FFF2-40B4-BE49-F238E27FC236}">
                <a16:creationId xmlns:a16="http://schemas.microsoft.com/office/drawing/2014/main" id="{029156A6-CD7C-8E0E-E699-41FDDF3C0031}"/>
              </a:ext>
            </a:extLst>
          </p:cNvPr>
          <p:cNvSpPr>
            <a:spLocks noGrp="1"/>
          </p:cNvSpPr>
          <p:nvPr>
            <p:ph type="body" sz="quarter" idx="18"/>
          </p:nvPr>
        </p:nvSpPr>
        <p:spPr/>
        <p:txBody>
          <a:bodyPr/>
          <a:lstStyle/>
          <a:p>
            <a:r>
              <a:rPr lang="en-AU">
                <a:latin typeface="+mj-lt"/>
              </a:rPr>
              <a:t>5.2e</a:t>
            </a:r>
          </a:p>
        </p:txBody>
      </p:sp>
      <p:sp>
        <p:nvSpPr>
          <p:cNvPr id="11" name="TextBox 10">
            <a:extLst>
              <a:ext uri="{FF2B5EF4-FFF2-40B4-BE49-F238E27FC236}">
                <a16:creationId xmlns:a16="http://schemas.microsoft.com/office/drawing/2014/main" id="{E8D61573-AD3E-4CBB-2984-9BBCFB4C27AB}"/>
              </a:ext>
            </a:extLst>
          </p:cNvPr>
          <p:cNvSpPr txBox="1"/>
          <p:nvPr/>
        </p:nvSpPr>
        <p:spPr>
          <a:xfrm>
            <a:off x="9742123" y="1049332"/>
            <a:ext cx="2101876" cy="356423"/>
          </a:xfrm>
          <a:prstGeom prst="rect">
            <a:avLst/>
          </a:prstGeom>
          <a:noFill/>
        </p:spPr>
        <p:txBody>
          <a:bodyPr wrap="none" lIns="0" tIns="0" rIns="0" bIns="0" rtlCol="0">
            <a:noAutofit/>
          </a:bodyPr>
          <a:lstStyle/>
          <a:p>
            <a:pPr algn="l">
              <a:lnSpc>
                <a:spcPct val="150000"/>
              </a:lnSpc>
              <a:spcAft>
                <a:spcPts val="1200"/>
              </a:spcAft>
            </a:pPr>
            <a:r>
              <a:rPr lang="en-AU" sz="1800" noProof="0">
                <a:highlight>
                  <a:srgbClr val="00FF00"/>
                </a:highlight>
              </a:rPr>
              <a:t>Evaluative language</a:t>
            </a:r>
          </a:p>
        </p:txBody>
      </p:sp>
      <p:sp>
        <p:nvSpPr>
          <p:cNvPr id="13" name="Text Placeholder 4" descr="Examples of evaluative language&#10;&#10;'Powerful and impressive'&#10;'beautifully interspersed' &#10;'powerful and sometimes haunting' &#10;'beautifully and forcefully' &#10;'flawlessly' &#10;'positive, joyous, humourous' &#10;'deadly serious' &#10;'strong, yes, powerful, yes' &#10;'genuine feel'&#10;'not confrontational' &#10;'celebration'">
            <a:extLst>
              <a:ext uri="{FF2B5EF4-FFF2-40B4-BE49-F238E27FC236}">
                <a16:creationId xmlns:a16="http://schemas.microsoft.com/office/drawing/2014/main" id="{49A0A098-E3A9-BA3F-E2EB-9F2355F8746D}"/>
              </a:ext>
            </a:extLst>
          </p:cNvPr>
          <p:cNvSpPr txBox="1">
            <a:spLocks/>
          </p:cNvSpPr>
          <p:nvPr/>
        </p:nvSpPr>
        <p:spPr>
          <a:xfrm>
            <a:off x="359999" y="1603889"/>
            <a:ext cx="11484000" cy="3977761"/>
          </a:xfrm>
          <a:prstGeom prst="rect">
            <a:avLst/>
          </a:prstGeom>
          <a:noFill/>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AU" sz="1800">
                <a:latin typeface="+mn-lt"/>
              </a:rPr>
              <a:t>‘Such was the flow of movement of the dancers as they glided across the stage to the pulsing, rhythmic beat of the </a:t>
            </a:r>
            <a:r>
              <a:rPr lang="en-AU" sz="1800">
                <a:highlight>
                  <a:srgbClr val="00FF00"/>
                </a:highlight>
                <a:latin typeface="+mn-lt"/>
              </a:rPr>
              <a:t>powerful and impressive</a:t>
            </a:r>
            <a:r>
              <a:rPr lang="en-AU" sz="1800">
                <a:latin typeface="+mn-lt"/>
              </a:rPr>
              <a:t> percussive drumming that leads the soundtrack of this work, </a:t>
            </a:r>
            <a:r>
              <a:rPr lang="en-AU" sz="1800">
                <a:highlight>
                  <a:srgbClr val="00FF00"/>
                </a:highlight>
                <a:latin typeface="+mn-lt"/>
              </a:rPr>
              <a:t>beautifully interspersed </a:t>
            </a:r>
            <a:r>
              <a:rPr lang="en-AU" sz="1800">
                <a:latin typeface="+mn-lt"/>
              </a:rPr>
              <a:t>with the resonant notes from a vibraphone and the </a:t>
            </a:r>
            <a:r>
              <a:rPr lang="en-AU" sz="1800">
                <a:highlight>
                  <a:srgbClr val="00FF00"/>
                </a:highlight>
                <a:latin typeface="+mn-lt"/>
              </a:rPr>
              <a:t>powerful and sometimes haunting </a:t>
            </a:r>
            <a:r>
              <a:rPr lang="en-AU" sz="1800">
                <a:latin typeface="+mn-lt"/>
              </a:rPr>
              <a:t>voice in an Aboriginal language </a:t>
            </a:r>
            <a:r>
              <a:rPr lang="en-AU" sz="1800">
                <a:highlight>
                  <a:srgbClr val="00FF00"/>
                </a:highlight>
                <a:latin typeface="+mn-lt"/>
              </a:rPr>
              <a:t>beautifully and forcefully </a:t>
            </a:r>
            <a:r>
              <a:rPr lang="en-AU" sz="1800">
                <a:latin typeface="+mn-lt"/>
              </a:rPr>
              <a:t>spoken.’</a:t>
            </a:r>
          </a:p>
          <a:p>
            <a:pPr>
              <a:spcAft>
                <a:spcPts val="2400"/>
              </a:spcAft>
            </a:pPr>
            <a:r>
              <a:rPr lang="en-AU" sz="1800">
                <a:latin typeface="+mn-lt"/>
              </a:rPr>
              <a:t>‘The power of this work was its ability to transition </a:t>
            </a:r>
            <a:r>
              <a:rPr lang="en-AU" sz="1800">
                <a:highlight>
                  <a:srgbClr val="00FF00"/>
                </a:highlight>
                <a:latin typeface="+mn-lt"/>
              </a:rPr>
              <a:t>flawlessly</a:t>
            </a:r>
            <a:r>
              <a:rPr lang="en-AU" sz="1800">
                <a:latin typeface="+mn-lt"/>
              </a:rPr>
              <a:t> from contemporary to traditional dance, embracing the journey of our First Peoples under colonisation in a </a:t>
            </a:r>
            <a:r>
              <a:rPr lang="en-AU" sz="1800">
                <a:highlight>
                  <a:srgbClr val="00FF00"/>
                </a:highlight>
                <a:latin typeface="+mn-lt"/>
              </a:rPr>
              <a:t>positive, joyous, humorous</a:t>
            </a:r>
            <a:r>
              <a:rPr lang="en-AU" sz="1800">
                <a:latin typeface="+mn-lt"/>
              </a:rPr>
              <a:t> yet </a:t>
            </a:r>
            <a:r>
              <a:rPr lang="en-AU" sz="1800">
                <a:highlight>
                  <a:srgbClr val="00FF00"/>
                </a:highlight>
                <a:latin typeface="+mn-lt"/>
              </a:rPr>
              <a:t>deadly serious</a:t>
            </a:r>
            <a:r>
              <a:rPr lang="en-AU" sz="1800">
                <a:latin typeface="+mn-lt"/>
              </a:rPr>
              <a:t> way.’</a:t>
            </a:r>
          </a:p>
          <a:p>
            <a:pPr>
              <a:spcAft>
                <a:spcPts val="2400"/>
              </a:spcAft>
            </a:pPr>
            <a:r>
              <a:rPr lang="en-AU" sz="1800">
                <a:latin typeface="+mn-lt"/>
              </a:rPr>
              <a:t>‘</a:t>
            </a:r>
            <a:r>
              <a:rPr lang="en-AU" sz="1800">
                <a:highlight>
                  <a:srgbClr val="00FF00"/>
                </a:highlight>
                <a:latin typeface="+mn-lt"/>
              </a:rPr>
              <a:t>Strong, yes, powerful, yes</a:t>
            </a:r>
            <a:r>
              <a:rPr lang="en-AU" sz="1800">
                <a:latin typeface="+mn-lt"/>
              </a:rPr>
              <a:t>, with a fresh and </a:t>
            </a:r>
            <a:r>
              <a:rPr lang="en-AU" sz="1800">
                <a:highlight>
                  <a:srgbClr val="00FF00"/>
                </a:highlight>
                <a:latin typeface="+mn-lt"/>
              </a:rPr>
              <a:t>genuine feel</a:t>
            </a:r>
            <a:r>
              <a:rPr lang="en-AU" sz="1800">
                <a:latin typeface="+mn-lt"/>
              </a:rPr>
              <a:t> but </a:t>
            </a:r>
            <a:r>
              <a:rPr lang="en-AU" sz="1800">
                <a:highlight>
                  <a:srgbClr val="00FF00"/>
                </a:highlight>
                <a:latin typeface="+mn-lt"/>
              </a:rPr>
              <a:t>not confrontational</a:t>
            </a:r>
            <a:r>
              <a:rPr lang="en-AU" sz="1800">
                <a:latin typeface="+mn-lt"/>
              </a:rPr>
              <a:t>. More a </a:t>
            </a:r>
            <a:r>
              <a:rPr lang="en-AU" sz="1800">
                <a:highlight>
                  <a:srgbClr val="00FF00"/>
                </a:highlight>
                <a:latin typeface="+mn-lt"/>
              </a:rPr>
              <a:t>celebration</a:t>
            </a:r>
            <a:r>
              <a:rPr lang="en-AU" sz="1800">
                <a:latin typeface="+mn-lt"/>
              </a:rPr>
              <a:t> of the many struggles faced, and those continuing to be faced, a conversation that will never be silenced.’</a:t>
            </a:r>
          </a:p>
        </p:txBody>
      </p:sp>
      <p:sp>
        <p:nvSpPr>
          <p:cNvPr id="12" name="TextBox 11">
            <a:extLst>
              <a:ext uri="{FF2B5EF4-FFF2-40B4-BE49-F238E27FC236}">
                <a16:creationId xmlns:a16="http://schemas.microsoft.com/office/drawing/2014/main" id="{EAFFCB8C-E7D3-71C1-4BEC-76F6D641648E}"/>
              </a:ext>
            </a:extLst>
          </p:cNvPr>
          <p:cNvSpPr txBox="1"/>
          <p:nvPr/>
        </p:nvSpPr>
        <p:spPr>
          <a:xfrm>
            <a:off x="360000" y="6449779"/>
            <a:ext cx="8469676" cy="246221"/>
          </a:xfrm>
          <a:prstGeom prst="rect">
            <a:avLst/>
          </a:prstGeom>
          <a:noFill/>
        </p:spPr>
        <p:txBody>
          <a:bodyPr wrap="square">
            <a:spAutoFit/>
          </a:bodyPr>
          <a:lstStyle/>
          <a:p>
            <a:r>
              <a:rPr lang="en-AU" sz="1000"/>
              <a:t>John Corker (10 August 2023) </a:t>
            </a:r>
            <a:r>
              <a:rPr lang="en-AU" sz="1000" i="1" dirty="0">
                <a:hlinkClick r:id="rId3"/>
              </a:rPr>
              <a:t>SILENCE</a:t>
            </a:r>
            <a:r>
              <a:rPr lang="en-AU" sz="1000">
                <a:hlinkClick r:id="rId3"/>
              </a:rPr>
              <a:t> reviewed: ‘You will really enjoy this fresh and joyous work of dance theatre’</a:t>
            </a:r>
            <a:r>
              <a:rPr lang="en-AU" sz="1000"/>
              <a:t>, accessed 24 September 2025.</a:t>
            </a:r>
          </a:p>
        </p:txBody>
      </p:sp>
      <p:sp>
        <p:nvSpPr>
          <p:cNvPr id="2" name="Slide Number Placeholder 1">
            <a:extLst>
              <a:ext uri="{FF2B5EF4-FFF2-40B4-BE49-F238E27FC236}">
                <a16:creationId xmlns:a16="http://schemas.microsoft.com/office/drawing/2014/main" id="{4F5D0866-0A9C-8E85-36FE-01E7F471A2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91</a:t>
            </a:fld>
            <a:endParaRPr lang="en-AU"/>
          </a:p>
        </p:txBody>
      </p:sp>
    </p:spTree>
    <p:extLst>
      <p:ext uri="{BB962C8B-B14F-4D97-AF65-F5344CB8AC3E}">
        <p14:creationId xmlns:p14="http://schemas.microsoft.com/office/powerpoint/2010/main" val="282758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4E1E2F-C4B4-C541-916E-4DF1A99259A7}"/>
              </a:ext>
            </a:extLst>
          </p:cNvPr>
          <p:cNvSpPr>
            <a:spLocks noGrp="1"/>
          </p:cNvSpPr>
          <p:nvPr>
            <p:ph type="title"/>
          </p:nvPr>
        </p:nvSpPr>
        <p:spPr/>
        <p:txBody>
          <a:bodyPr/>
          <a:lstStyle/>
          <a:p>
            <a:r>
              <a:rPr lang="en-AU">
                <a:latin typeface="+mj-lt"/>
              </a:rPr>
              <a:t>Evaluative language</a:t>
            </a:r>
          </a:p>
        </p:txBody>
      </p:sp>
      <p:sp>
        <p:nvSpPr>
          <p:cNvPr id="4" name="Text Placeholder 3">
            <a:extLst>
              <a:ext uri="{FF2B5EF4-FFF2-40B4-BE49-F238E27FC236}">
                <a16:creationId xmlns:a16="http://schemas.microsoft.com/office/drawing/2014/main" id="{C40386D4-3BEB-6CCF-82D6-E8F7803BADB1}"/>
              </a:ext>
            </a:extLst>
          </p:cNvPr>
          <p:cNvSpPr>
            <a:spLocks noGrp="1"/>
          </p:cNvSpPr>
          <p:nvPr>
            <p:ph type="body" sz="quarter" idx="18"/>
          </p:nvPr>
        </p:nvSpPr>
        <p:spPr/>
        <p:txBody>
          <a:bodyPr/>
          <a:lstStyle/>
          <a:p>
            <a:r>
              <a:rPr lang="en-AU">
                <a:latin typeface="+mj-lt"/>
              </a:rPr>
              <a:t>5.2f</a:t>
            </a:r>
          </a:p>
        </p:txBody>
      </p:sp>
      <p:sp>
        <p:nvSpPr>
          <p:cNvPr id="5" name="Text Placeholder 4">
            <a:extLst>
              <a:ext uri="{FF2B5EF4-FFF2-40B4-BE49-F238E27FC236}">
                <a16:creationId xmlns:a16="http://schemas.microsoft.com/office/drawing/2014/main" id="{C1C8838F-8656-CE24-23EA-D3389C0C6E47}"/>
              </a:ext>
            </a:extLst>
          </p:cNvPr>
          <p:cNvSpPr>
            <a:spLocks noGrp="1"/>
          </p:cNvSpPr>
          <p:nvPr>
            <p:ph type="body" sz="quarter" idx="17"/>
          </p:nvPr>
        </p:nvSpPr>
        <p:spPr>
          <a:xfrm>
            <a:off x="360000" y="1567087"/>
            <a:ext cx="11484000" cy="2395314"/>
          </a:xfrm>
        </p:spPr>
        <p:txBody>
          <a:bodyPr/>
          <a:lstStyle/>
          <a:p>
            <a:r>
              <a:rPr lang="en-AU">
                <a:latin typeface="+mn-lt"/>
              </a:rPr>
              <a:t>Evaluative language allows dance critics to express informed opinions about the quality, impact and significance of a dance work. Dance critics describe examples from dance works to justify their interpretations while also acknowledging or challenging the choreographer and their collaborators choices. By using evaluative language and descriptive language, dance critics shape how audiences understand, value and respond to dance works.</a:t>
            </a:r>
          </a:p>
        </p:txBody>
      </p:sp>
      <p:grpSp>
        <p:nvGrpSpPr>
          <p:cNvPr id="8" name="Group 7">
            <a:extLst>
              <a:ext uri="{FF2B5EF4-FFF2-40B4-BE49-F238E27FC236}">
                <a16:creationId xmlns:a16="http://schemas.microsoft.com/office/drawing/2014/main" id="{54CA99A0-8AA4-CE36-1B62-661180C859E5}"/>
              </a:ext>
              <a:ext uri="{C183D7F6-B498-43B3-948B-1728B52AA6E4}">
                <adec:decorative xmlns:adec="http://schemas.microsoft.com/office/drawing/2017/decorative" val="1"/>
              </a:ext>
            </a:extLst>
          </p:cNvPr>
          <p:cNvGrpSpPr/>
          <p:nvPr/>
        </p:nvGrpSpPr>
        <p:grpSpPr>
          <a:xfrm>
            <a:off x="359999" y="3897487"/>
            <a:ext cx="3173776" cy="2290901"/>
            <a:chOff x="359999" y="4203388"/>
            <a:chExt cx="2599769" cy="1876570"/>
          </a:xfrm>
        </p:grpSpPr>
        <p:sp>
          <p:nvSpPr>
            <p:cNvPr id="7" name="TextBox 6">
              <a:extLst>
                <a:ext uri="{FF2B5EF4-FFF2-40B4-BE49-F238E27FC236}">
                  <a16:creationId xmlns:a16="http://schemas.microsoft.com/office/drawing/2014/main" id="{885E1B6A-ABC5-A29D-6B8B-358F006C4E81}"/>
                </a:ext>
              </a:extLst>
            </p:cNvPr>
            <p:cNvSpPr txBox="1"/>
            <p:nvPr/>
          </p:nvSpPr>
          <p:spPr>
            <a:xfrm>
              <a:off x="359999" y="4203388"/>
              <a:ext cx="2599769" cy="1876570"/>
            </a:xfrm>
            <a:prstGeom prst="rect">
              <a:avLst/>
            </a:prstGeom>
            <a:noFill/>
          </p:spPr>
          <p:txBody>
            <a:bodyPr wrap="square" lIns="0" tIns="0" rIns="0" bIns="548640" rtlCol="0" anchor="ctr" anchorCtr="1">
              <a:noAutofit/>
            </a:bodyPr>
            <a:lstStyle/>
            <a:p>
              <a:pPr algn="ctr"/>
              <a:r>
                <a:rPr lang="en-AU" sz="2800" b="1"/>
                <a:t>Everyone is a </a:t>
              </a:r>
            </a:p>
            <a:p>
              <a:pPr algn="ctr"/>
              <a:r>
                <a:rPr lang="en-AU" sz="2800" b="1"/>
                <a:t>critic!</a:t>
              </a:r>
            </a:p>
          </p:txBody>
        </p:sp>
        <p:pic>
          <p:nvPicPr>
            <p:cNvPr id="9" name="Picture 8" descr="5 stars graphic">
              <a:extLst>
                <a:ext uri="{FF2B5EF4-FFF2-40B4-BE49-F238E27FC236}">
                  <a16:creationId xmlns:a16="http://schemas.microsoft.com/office/drawing/2014/main" id="{1ECC20C5-3222-A335-F00B-0EBF69D58B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420" y="5421772"/>
              <a:ext cx="2272636" cy="485817"/>
            </a:xfrm>
            <a:prstGeom prst="rect">
              <a:avLst/>
            </a:prstGeom>
          </p:spPr>
        </p:pic>
      </p:grpSp>
      <p:sp>
        <p:nvSpPr>
          <p:cNvPr id="6" name="Rectangle: Rounded Corners 5">
            <a:extLst>
              <a:ext uri="{FF2B5EF4-FFF2-40B4-BE49-F238E27FC236}">
                <a16:creationId xmlns:a16="http://schemas.microsoft.com/office/drawing/2014/main" id="{1B82FF24-B43B-9ABD-5476-72CCA3F6E98A}"/>
              </a:ext>
            </a:extLst>
          </p:cNvPr>
          <p:cNvSpPr/>
          <p:nvPr/>
        </p:nvSpPr>
        <p:spPr>
          <a:xfrm>
            <a:off x="3783843" y="3962401"/>
            <a:ext cx="8060155" cy="2225987"/>
          </a:xfrm>
          <a:prstGeom prst="roundRect">
            <a:avLst>
              <a:gd name="adj" fmla="val 40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b="1" noProof="0">
                <a:solidFill>
                  <a:schemeClr val="tx1"/>
                </a:solidFill>
              </a:rPr>
              <a:t>Positive</a:t>
            </a:r>
            <a:r>
              <a:rPr lang="en-AU" sz="1800">
                <a:solidFill>
                  <a:schemeClr val="tx1"/>
                </a:solidFill>
              </a:rPr>
              <a:t> –</a:t>
            </a:r>
            <a:r>
              <a:rPr lang="en-AU" sz="1800" noProof="0">
                <a:solidFill>
                  <a:schemeClr val="tx1"/>
                </a:solidFill>
              </a:rPr>
              <a:t> engaging, captivating, mesmerising, evocative, haunting, flawless, seamless, visionary, bold, thought-provoking, cohesive, powerful, striking</a:t>
            </a:r>
          </a:p>
          <a:p>
            <a:pPr>
              <a:lnSpc>
                <a:spcPct val="150000"/>
              </a:lnSpc>
              <a:spcAft>
                <a:spcPts val="1200"/>
              </a:spcAft>
            </a:pPr>
            <a:r>
              <a:rPr lang="en-AU" sz="1800" b="1" noProof="0">
                <a:solidFill>
                  <a:schemeClr val="tx1"/>
                </a:solidFill>
              </a:rPr>
              <a:t>Negative</a:t>
            </a:r>
            <a:r>
              <a:rPr lang="en-AU" sz="1800">
                <a:solidFill>
                  <a:schemeClr val="tx1"/>
                </a:solidFill>
              </a:rPr>
              <a:t> –</a:t>
            </a:r>
            <a:r>
              <a:rPr lang="en-AU" sz="1800" noProof="0">
                <a:solidFill>
                  <a:schemeClr val="tx1"/>
                </a:solidFill>
              </a:rPr>
              <a:t> uninspired, flat, unconvincing, formulaic, monotonous, unresolved, disjointed, lacking, sloppy, awkward, clumsy</a:t>
            </a:r>
            <a:endParaRPr lang="en-AU" noProof="0">
              <a:solidFill>
                <a:schemeClr val="tx1"/>
              </a:solidFill>
            </a:endParaRPr>
          </a:p>
        </p:txBody>
      </p:sp>
      <p:sp>
        <p:nvSpPr>
          <p:cNvPr id="2" name="Slide Number Placeholder 1">
            <a:extLst>
              <a:ext uri="{FF2B5EF4-FFF2-40B4-BE49-F238E27FC236}">
                <a16:creationId xmlns:a16="http://schemas.microsoft.com/office/drawing/2014/main" id="{16A3D668-94E6-8CF1-191A-DE393EA277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92</a:t>
            </a:fld>
            <a:endParaRPr lang="en-AU"/>
          </a:p>
        </p:txBody>
      </p:sp>
    </p:spTree>
    <p:extLst>
      <p:ext uri="{BB962C8B-B14F-4D97-AF65-F5344CB8AC3E}">
        <p14:creationId xmlns:p14="http://schemas.microsoft.com/office/powerpoint/2010/main" val="14380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E03CB1-F6B4-11B2-D9FA-2BEA6AB498C2}"/>
              </a:ext>
            </a:extLst>
          </p:cNvPr>
          <p:cNvSpPr>
            <a:spLocks noGrp="1"/>
          </p:cNvSpPr>
          <p:nvPr>
            <p:ph type="title"/>
          </p:nvPr>
        </p:nvSpPr>
        <p:spPr/>
        <p:txBody>
          <a:bodyPr/>
          <a:lstStyle/>
          <a:p>
            <a:r>
              <a:rPr lang="en-US">
                <a:latin typeface="+mj-lt"/>
              </a:rPr>
              <a:t>Protest</a:t>
            </a:r>
            <a:endParaRPr lang="en-AU">
              <a:latin typeface="+mj-lt"/>
            </a:endParaRPr>
          </a:p>
        </p:txBody>
      </p:sp>
      <p:sp>
        <p:nvSpPr>
          <p:cNvPr id="4" name="Text Placeholder 3">
            <a:extLst>
              <a:ext uri="{FF2B5EF4-FFF2-40B4-BE49-F238E27FC236}">
                <a16:creationId xmlns:a16="http://schemas.microsoft.com/office/drawing/2014/main" id="{5C4AF3DB-49E7-B6C3-8E6C-1905364F4A49}"/>
              </a:ext>
            </a:extLst>
          </p:cNvPr>
          <p:cNvSpPr>
            <a:spLocks noGrp="1"/>
          </p:cNvSpPr>
          <p:nvPr>
            <p:ph type="body" sz="quarter" idx="18"/>
          </p:nvPr>
        </p:nvSpPr>
        <p:spPr/>
        <p:txBody>
          <a:bodyPr/>
          <a:lstStyle/>
          <a:p>
            <a:r>
              <a:rPr lang="en-US">
                <a:latin typeface="+mj-lt"/>
              </a:rPr>
              <a:t>5.3a</a:t>
            </a:r>
            <a:endParaRPr lang="en-AU">
              <a:latin typeface="+mj-lt"/>
            </a:endParaRPr>
          </a:p>
        </p:txBody>
      </p:sp>
      <p:sp>
        <p:nvSpPr>
          <p:cNvPr id="5" name="Text Placeholder 4">
            <a:extLst>
              <a:ext uri="{FF2B5EF4-FFF2-40B4-BE49-F238E27FC236}">
                <a16:creationId xmlns:a16="http://schemas.microsoft.com/office/drawing/2014/main" id="{BEF53672-A4F9-F0B0-9DD9-3BA30AEF63EF}"/>
              </a:ext>
            </a:extLst>
          </p:cNvPr>
          <p:cNvSpPr>
            <a:spLocks noGrp="1"/>
          </p:cNvSpPr>
          <p:nvPr>
            <p:ph type="body" sz="quarter" idx="17"/>
          </p:nvPr>
        </p:nvSpPr>
        <p:spPr>
          <a:xfrm>
            <a:off x="359999" y="1536595"/>
            <a:ext cx="4572218" cy="4610203"/>
          </a:xfrm>
        </p:spPr>
        <p:txBody>
          <a:bodyPr/>
          <a:lstStyle/>
          <a:p>
            <a:r>
              <a:rPr lang="en-AU">
                <a:latin typeface="+mn-lt"/>
              </a:rPr>
              <a:t>Still here, still continuing the fight, the final scene represents the hope and dream of getting Land back.</a:t>
            </a:r>
          </a:p>
          <a:p>
            <a:r>
              <a:rPr lang="en-AU" b="1">
                <a:latin typeface="+mj-lt"/>
              </a:rPr>
              <a:t>Research activity</a:t>
            </a:r>
          </a:p>
          <a:p>
            <a:pPr marL="342900" indent="-342900">
              <a:buFont typeface="Arial" panose="020B0604020202020204" pitchFamily="34" charset="0"/>
              <a:buChar char="•"/>
            </a:pPr>
            <a:r>
              <a:rPr lang="en-AU">
                <a:latin typeface="+mn-lt"/>
              </a:rPr>
              <a:t>Research Mervyn Bishop's photo of Gough Whitlam pouring sand into the hands of Vincent Lingiari. </a:t>
            </a:r>
          </a:p>
          <a:p>
            <a:pPr marL="342900" indent="-342900">
              <a:buFont typeface="Arial" panose="020B0604020202020204" pitchFamily="34" charset="0"/>
              <a:buChar char="•"/>
            </a:pPr>
            <a:r>
              <a:rPr lang="en-AU">
                <a:latin typeface="+mn-lt"/>
              </a:rPr>
              <a:t>Learn about when this photograph was taken and why.</a:t>
            </a:r>
          </a:p>
        </p:txBody>
      </p:sp>
      <p:pic>
        <p:nvPicPr>
          <p:cNvPr id="7" name="Picture 6">
            <a:extLst>
              <a:ext uri="{FF2B5EF4-FFF2-40B4-BE49-F238E27FC236}">
                <a16:creationId xmlns:a16="http://schemas.microsoft.com/office/drawing/2014/main" id="{6557A657-2785-C154-DC62-47E8311C076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8026" y="1500350"/>
            <a:ext cx="6685972" cy="4457315"/>
          </a:xfrm>
          <a:prstGeom prst="rect">
            <a:avLst/>
          </a:prstGeom>
        </p:spPr>
      </p:pic>
      <p:sp>
        <p:nvSpPr>
          <p:cNvPr id="8" name="TextBox 7">
            <a:extLst>
              <a:ext uri="{FF2B5EF4-FFF2-40B4-BE49-F238E27FC236}">
                <a16:creationId xmlns:a16="http://schemas.microsoft.com/office/drawing/2014/main" id="{AD9085FC-5B1C-47CC-15DE-7575288C5FB5}"/>
              </a:ext>
              <a:ext uri="{C183D7F6-B498-43B3-948B-1728B52AA6E4}">
                <adec:decorative xmlns:adec="http://schemas.microsoft.com/office/drawing/2017/decorative" val="1"/>
              </a:ext>
            </a:extLst>
          </p:cNvPr>
          <p:cNvSpPr txBox="1"/>
          <p:nvPr/>
        </p:nvSpPr>
        <p:spPr>
          <a:xfrm>
            <a:off x="5158026" y="6021287"/>
            <a:ext cx="3445518" cy="286898"/>
          </a:xfrm>
          <a:prstGeom prst="rect">
            <a:avLst/>
          </a:prstGeom>
          <a:noFill/>
        </p:spPr>
        <p:txBody>
          <a:bodyPr wrap="square" lIns="0" tIns="0" rIns="0" bIns="0" rtlCol="0">
            <a:noAutofit/>
          </a:bodyPr>
          <a:lstStyle/>
          <a:p>
            <a:pPr algn="l">
              <a:lnSpc>
                <a:spcPct val="150000"/>
              </a:lnSpc>
              <a:spcAft>
                <a:spcPts val="1200"/>
              </a:spcAft>
            </a:pPr>
            <a:r>
              <a:rPr lang="en-US" sz="1100"/>
              <a:t>Photo by Edify Media (2024)</a:t>
            </a:r>
            <a:endParaRPr lang="en-AU" sz="1100"/>
          </a:p>
        </p:txBody>
      </p:sp>
      <p:sp>
        <p:nvSpPr>
          <p:cNvPr id="2" name="Slide Number Placeholder 1">
            <a:extLst>
              <a:ext uri="{FF2B5EF4-FFF2-40B4-BE49-F238E27FC236}">
                <a16:creationId xmlns:a16="http://schemas.microsoft.com/office/drawing/2014/main" id="{1339CBD6-4287-7D0B-03A6-83B1C4197C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93</a:t>
            </a:fld>
            <a:endParaRPr lang="en-AU"/>
          </a:p>
        </p:txBody>
      </p:sp>
    </p:spTree>
    <p:extLst>
      <p:ext uri="{BB962C8B-B14F-4D97-AF65-F5344CB8AC3E}">
        <p14:creationId xmlns:p14="http://schemas.microsoft.com/office/powerpoint/2010/main" val="89200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6CABD-1276-B8DF-1312-80C17D23531D}"/>
              </a:ext>
            </a:extLst>
          </p:cNvPr>
          <p:cNvSpPr>
            <a:spLocks noGrp="1"/>
          </p:cNvSpPr>
          <p:nvPr>
            <p:ph type="title"/>
          </p:nvPr>
        </p:nvSpPr>
        <p:spPr/>
        <p:txBody>
          <a:bodyPr/>
          <a:lstStyle/>
          <a:p>
            <a:r>
              <a:rPr lang="en-AU">
                <a:latin typeface="+mj-lt"/>
              </a:rPr>
              <a:t>Protest – writing activity</a:t>
            </a:r>
          </a:p>
        </p:txBody>
      </p:sp>
      <p:sp>
        <p:nvSpPr>
          <p:cNvPr id="4" name="Text Placeholder 3">
            <a:extLst>
              <a:ext uri="{FF2B5EF4-FFF2-40B4-BE49-F238E27FC236}">
                <a16:creationId xmlns:a16="http://schemas.microsoft.com/office/drawing/2014/main" id="{9C3FBBD6-A7F3-66DD-75A4-37EBDDC6D32A}"/>
              </a:ext>
            </a:extLst>
          </p:cNvPr>
          <p:cNvSpPr>
            <a:spLocks noGrp="1"/>
          </p:cNvSpPr>
          <p:nvPr>
            <p:ph type="body" sz="quarter" idx="18"/>
          </p:nvPr>
        </p:nvSpPr>
        <p:spPr/>
        <p:txBody>
          <a:bodyPr/>
          <a:lstStyle/>
          <a:p>
            <a:r>
              <a:rPr lang="en-AU">
                <a:latin typeface="+mj-lt"/>
              </a:rPr>
              <a:t>5.3b</a:t>
            </a:r>
          </a:p>
        </p:txBody>
      </p:sp>
      <p:sp>
        <p:nvSpPr>
          <p:cNvPr id="8" name="Rectangle: Rounded Corners 7">
            <a:extLst>
              <a:ext uri="{FF2B5EF4-FFF2-40B4-BE49-F238E27FC236}">
                <a16:creationId xmlns:a16="http://schemas.microsoft.com/office/drawing/2014/main" id="{7D676B10-8549-49C2-73A6-F9181F81EE30}"/>
              </a:ext>
              <a:ext uri="{C183D7F6-B498-43B3-948B-1728B52AA6E4}">
                <adec:decorative xmlns:adec="http://schemas.microsoft.com/office/drawing/2017/decorative" val="0"/>
              </a:ext>
            </a:extLst>
          </p:cNvPr>
          <p:cNvSpPr/>
          <p:nvPr/>
        </p:nvSpPr>
        <p:spPr>
          <a:xfrm>
            <a:off x="348000" y="1377250"/>
            <a:ext cx="6368320" cy="480098"/>
          </a:xfrm>
          <a:prstGeom prst="roundRect">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ea typeface="+mn-ea"/>
                <a:cs typeface="Arial" panose="020B0604020202020204" pitchFamily="34" charset="0"/>
              </a:rPr>
              <a:t>Access the final </a:t>
            </a:r>
            <a:r>
              <a:rPr kumimoji="0" lang="en-US" sz="1800" b="0" i="0" u="none" strike="noStrike" kern="1200" cap="none" spc="0" normalizeH="0" baseline="0" noProof="0" dirty="0">
                <a:ln>
                  <a:noFill/>
                </a:ln>
                <a:solidFill>
                  <a:srgbClr val="22272B"/>
                </a:solidFill>
                <a:effectLst/>
                <a:uLnTx/>
                <a:uFillTx/>
                <a:ea typeface="+mn-ea"/>
                <a:cs typeface="Arial" panose="020B0604020202020204" pitchFamily="34" charset="0"/>
              </a:rPr>
              <a:t>scene</a:t>
            </a:r>
            <a:r>
              <a:rPr kumimoji="0" lang="en-US" sz="1800" b="0" i="0" u="none" strike="noStrike" kern="1200" cap="none" spc="0" normalizeH="0" baseline="0" noProof="0">
                <a:ln>
                  <a:noFill/>
                </a:ln>
                <a:solidFill>
                  <a:srgbClr val="22272B"/>
                </a:solidFill>
                <a:effectLst/>
                <a:uLnTx/>
                <a:uFillTx/>
                <a:ea typeface="+mn-ea"/>
                <a:cs typeface="Arial" panose="020B0604020202020204" pitchFamily="34" charset="0"/>
              </a:rPr>
              <a:t>, Protest (55:00–1:03:37). </a:t>
            </a:r>
          </a:p>
        </p:txBody>
      </p:sp>
      <p:sp>
        <p:nvSpPr>
          <p:cNvPr id="5" name="Text Placeholder 4">
            <a:extLst>
              <a:ext uri="{FF2B5EF4-FFF2-40B4-BE49-F238E27FC236}">
                <a16:creationId xmlns:a16="http://schemas.microsoft.com/office/drawing/2014/main" id="{13537514-8C58-6DD3-1B67-BCA2F1E1FFC0}"/>
              </a:ext>
            </a:extLst>
          </p:cNvPr>
          <p:cNvSpPr>
            <a:spLocks noGrp="1"/>
          </p:cNvSpPr>
          <p:nvPr>
            <p:ph type="body" sz="quarter" idx="17"/>
          </p:nvPr>
        </p:nvSpPr>
        <p:spPr>
          <a:xfrm>
            <a:off x="409501" y="1929286"/>
            <a:ext cx="6368320" cy="4586714"/>
          </a:xfrm>
        </p:spPr>
        <p:txBody>
          <a:bodyPr/>
          <a:lstStyle/>
          <a:p>
            <a:r>
              <a:rPr lang="en-US" sz="1800" b="1">
                <a:latin typeface="+mn-lt"/>
              </a:rPr>
              <a:t>Evaluate how Protest resolves the ideas explored in </a:t>
            </a:r>
            <a:r>
              <a:rPr lang="en-US" sz="1800" b="1" i="1" dirty="0">
                <a:latin typeface="+mn-lt"/>
              </a:rPr>
              <a:t>SILENCE</a:t>
            </a:r>
            <a:r>
              <a:rPr lang="en-US" sz="1800" b="1">
                <a:latin typeface="+mn-lt"/>
              </a:rPr>
              <a:t>.</a:t>
            </a:r>
          </a:p>
          <a:p>
            <a:pPr marL="342900" indent="-342900">
              <a:buAutoNum type="arabicPeriod"/>
            </a:pPr>
            <a:r>
              <a:rPr lang="en-AU" sz="1800">
                <a:latin typeface="+mn-lt"/>
              </a:rPr>
              <a:t>Write a bank of evaluative words and phrases based on your response to Protest, the final </a:t>
            </a:r>
            <a:r>
              <a:rPr lang="en-AU" sz="1800" dirty="0">
                <a:latin typeface="+mn-lt"/>
              </a:rPr>
              <a:t>scene</a:t>
            </a:r>
            <a:r>
              <a:rPr lang="en-AU" sz="1800">
                <a:latin typeface="+mn-lt"/>
              </a:rPr>
              <a:t> of </a:t>
            </a:r>
            <a:r>
              <a:rPr lang="en-AU" sz="1800" i="1" dirty="0">
                <a:latin typeface="+mn-lt"/>
              </a:rPr>
              <a:t>SILENCE</a:t>
            </a:r>
            <a:r>
              <a:rPr lang="en-AU" sz="1800">
                <a:latin typeface="+mn-lt"/>
              </a:rPr>
              <a:t>.</a:t>
            </a:r>
          </a:p>
          <a:p>
            <a:pPr marL="342900" indent="-342900">
              <a:buAutoNum type="arabicPeriod"/>
            </a:pPr>
            <a:r>
              <a:rPr lang="en-AU" sz="1800">
                <a:latin typeface="+mn-lt"/>
              </a:rPr>
              <a:t>Identify and describe specific examples to support your evaluation.</a:t>
            </a:r>
          </a:p>
          <a:p>
            <a:pPr marL="342900" indent="-342900">
              <a:buAutoNum type="arabicPeriod"/>
            </a:pPr>
            <a:r>
              <a:rPr lang="en-AU" sz="1800">
                <a:latin typeface="+mn-lt"/>
              </a:rPr>
              <a:t>Share your ideas with a partner and discuss your evaluative language and examples.</a:t>
            </a:r>
          </a:p>
          <a:p>
            <a:pPr marL="342900" indent="-342900">
              <a:buAutoNum type="arabicPeriod"/>
            </a:pPr>
            <a:r>
              <a:rPr lang="en-AU" sz="1800">
                <a:latin typeface="+mn-lt"/>
              </a:rPr>
              <a:t>Write your paragraph response.</a:t>
            </a:r>
          </a:p>
        </p:txBody>
      </p:sp>
      <p:pic>
        <p:nvPicPr>
          <p:cNvPr id="6" name="Picture 5" descr="A group of people dancing on a stage">
            <a:extLst>
              <a:ext uri="{FF2B5EF4-FFF2-40B4-BE49-F238E27FC236}">
                <a16:creationId xmlns:a16="http://schemas.microsoft.com/office/drawing/2014/main" id="{6DA63C05-E7F1-55F5-2443-34AD9A7C2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814" y="1377250"/>
            <a:ext cx="4695992" cy="3130662"/>
          </a:xfrm>
          <a:prstGeom prst="rect">
            <a:avLst/>
          </a:prstGeom>
        </p:spPr>
      </p:pic>
      <p:sp>
        <p:nvSpPr>
          <p:cNvPr id="7" name="TextBox 6">
            <a:extLst>
              <a:ext uri="{FF2B5EF4-FFF2-40B4-BE49-F238E27FC236}">
                <a16:creationId xmlns:a16="http://schemas.microsoft.com/office/drawing/2014/main" id="{D67CC909-69C0-C7AB-F12B-69D733086317}"/>
              </a:ext>
            </a:extLst>
          </p:cNvPr>
          <p:cNvSpPr txBox="1"/>
          <p:nvPr/>
        </p:nvSpPr>
        <p:spPr>
          <a:xfrm>
            <a:off x="6965814" y="4507912"/>
            <a:ext cx="2911658" cy="286882"/>
          </a:xfrm>
          <a:prstGeom prst="rect">
            <a:avLst/>
          </a:prstGeom>
          <a:noFill/>
        </p:spPr>
        <p:txBody>
          <a:bodyPr wrap="square" lIns="0" tIns="0" rIns="0" bIns="0" rtlCol="0">
            <a:noAutofit/>
          </a:bodyPr>
          <a:lstStyle/>
          <a:p>
            <a:pPr algn="l">
              <a:lnSpc>
                <a:spcPct val="150000"/>
              </a:lnSpc>
              <a:spcAft>
                <a:spcPts val="1200"/>
              </a:spcAft>
            </a:pPr>
            <a:r>
              <a:rPr lang="en-US" sz="1100"/>
              <a:t>Photo by Edify Media (2024)</a:t>
            </a:r>
            <a:endParaRPr lang="en-AU" sz="1100"/>
          </a:p>
        </p:txBody>
      </p:sp>
      <p:sp>
        <p:nvSpPr>
          <p:cNvPr id="9" name="Rectangle: Rounded Corners 8">
            <a:extLst>
              <a:ext uri="{FF2B5EF4-FFF2-40B4-BE49-F238E27FC236}">
                <a16:creationId xmlns:a16="http://schemas.microsoft.com/office/drawing/2014/main" id="{34EE1620-D7BA-BB6B-BC21-FB9A3B76814C}"/>
              </a:ext>
            </a:extLst>
          </p:cNvPr>
          <p:cNvSpPr/>
          <p:nvPr/>
        </p:nvSpPr>
        <p:spPr>
          <a:xfrm>
            <a:off x="6965814" y="4794794"/>
            <a:ext cx="4695992" cy="1649846"/>
          </a:xfrm>
          <a:prstGeom prst="roundRect">
            <a:avLst>
              <a:gd name="adj" fmla="val 6275"/>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a:solidFill>
                  <a:schemeClr val="tx1"/>
                </a:solidFill>
              </a:rPr>
              <a:t>Evaluate means:</a:t>
            </a:r>
          </a:p>
          <a:p>
            <a:pPr marL="342900" indent="-342900">
              <a:lnSpc>
                <a:spcPct val="150000"/>
              </a:lnSpc>
              <a:spcAft>
                <a:spcPts val="1200"/>
              </a:spcAft>
              <a:buFont typeface="Arial" panose="020B0604020202020204" pitchFamily="34" charset="0"/>
              <a:buChar char="•"/>
            </a:pPr>
            <a:r>
              <a:rPr lang="en-AU" sz="1800">
                <a:solidFill>
                  <a:schemeClr val="tx1"/>
                </a:solidFill>
              </a:rPr>
              <a:t>to make a judgement based on criteria</a:t>
            </a:r>
          </a:p>
          <a:p>
            <a:pPr marL="342900" indent="-342900">
              <a:lnSpc>
                <a:spcPct val="150000"/>
              </a:lnSpc>
              <a:spcAft>
                <a:spcPts val="1200"/>
              </a:spcAft>
              <a:buFont typeface="Arial" panose="020B0604020202020204" pitchFamily="34" charset="0"/>
              <a:buChar char="•"/>
            </a:pPr>
            <a:r>
              <a:rPr lang="en-AU" sz="1800">
                <a:solidFill>
                  <a:schemeClr val="tx1"/>
                </a:solidFill>
              </a:rPr>
              <a:t>determine the value of.</a:t>
            </a:r>
          </a:p>
        </p:txBody>
      </p:sp>
      <p:sp>
        <p:nvSpPr>
          <p:cNvPr id="2" name="Slide Number Placeholder 1">
            <a:extLst>
              <a:ext uri="{FF2B5EF4-FFF2-40B4-BE49-F238E27FC236}">
                <a16:creationId xmlns:a16="http://schemas.microsoft.com/office/drawing/2014/main" id="{4274D941-5934-6C28-20EA-58CECA2CF3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94</a:t>
            </a:fld>
            <a:endParaRPr lang="en-AU"/>
          </a:p>
        </p:txBody>
      </p:sp>
    </p:spTree>
    <p:extLst>
      <p:ext uri="{BB962C8B-B14F-4D97-AF65-F5344CB8AC3E}">
        <p14:creationId xmlns:p14="http://schemas.microsoft.com/office/powerpoint/2010/main" val="32790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C047-828B-D8C3-05B4-8138DF5309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7792C4-34AF-C90D-88A6-011F8A16A034}"/>
              </a:ext>
            </a:extLst>
          </p:cNvPr>
          <p:cNvSpPr>
            <a:spLocks noGrp="1"/>
          </p:cNvSpPr>
          <p:nvPr>
            <p:ph type="title"/>
          </p:nvPr>
        </p:nvSpPr>
        <p:spPr>
          <a:xfrm>
            <a:off x="348002" y="360000"/>
            <a:ext cx="11484000" cy="545601"/>
          </a:xfrm>
        </p:spPr>
        <p:txBody>
          <a:bodyPr/>
          <a:lstStyle/>
          <a:p>
            <a:r>
              <a:rPr lang="en-AU">
                <a:latin typeface="+mj-lt"/>
              </a:rPr>
              <a:t>Protest sample response 1</a:t>
            </a:r>
          </a:p>
        </p:txBody>
      </p:sp>
      <p:sp>
        <p:nvSpPr>
          <p:cNvPr id="4" name="Text Placeholder 3">
            <a:extLst>
              <a:ext uri="{FF2B5EF4-FFF2-40B4-BE49-F238E27FC236}">
                <a16:creationId xmlns:a16="http://schemas.microsoft.com/office/drawing/2014/main" id="{58FD29C6-9F0D-099D-E8EA-450E187C6246}"/>
              </a:ext>
            </a:extLst>
          </p:cNvPr>
          <p:cNvSpPr>
            <a:spLocks noGrp="1"/>
          </p:cNvSpPr>
          <p:nvPr>
            <p:ph type="body" sz="quarter" idx="18"/>
          </p:nvPr>
        </p:nvSpPr>
        <p:spPr>
          <a:xfrm>
            <a:off x="348002" y="982520"/>
            <a:ext cx="11483999" cy="310015"/>
          </a:xfrm>
        </p:spPr>
        <p:txBody>
          <a:bodyPr/>
          <a:lstStyle/>
          <a:p>
            <a:r>
              <a:rPr lang="en-AU">
                <a:latin typeface="+mj-lt"/>
              </a:rPr>
              <a:t>5.3c</a:t>
            </a:r>
          </a:p>
        </p:txBody>
      </p:sp>
      <p:grpSp>
        <p:nvGrpSpPr>
          <p:cNvPr id="5" name="Group 4">
            <a:extLst>
              <a:ext uri="{FF2B5EF4-FFF2-40B4-BE49-F238E27FC236}">
                <a16:creationId xmlns:a16="http://schemas.microsoft.com/office/drawing/2014/main" id="{497C5EBE-CBED-A5DE-9EA4-86A77936CD67}"/>
              </a:ext>
              <a:ext uri="{C183D7F6-B498-43B3-948B-1728B52AA6E4}">
                <adec:decorative xmlns:adec="http://schemas.microsoft.com/office/drawing/2017/decorative" val="1"/>
              </a:ext>
            </a:extLst>
          </p:cNvPr>
          <p:cNvGrpSpPr/>
          <p:nvPr/>
        </p:nvGrpSpPr>
        <p:grpSpPr>
          <a:xfrm>
            <a:off x="348001" y="1751560"/>
            <a:ext cx="546911" cy="4582565"/>
            <a:chOff x="348001" y="1751560"/>
            <a:chExt cx="546911" cy="4582565"/>
          </a:xfrm>
        </p:grpSpPr>
        <p:sp>
          <p:nvSpPr>
            <p:cNvPr id="10" name="Oval 9">
              <a:extLst>
                <a:ext uri="{FF2B5EF4-FFF2-40B4-BE49-F238E27FC236}">
                  <a16:creationId xmlns:a16="http://schemas.microsoft.com/office/drawing/2014/main" id="{407803F7-A2E5-5A5E-8EBB-0B2030974AEA}"/>
                </a:ext>
              </a:extLst>
            </p:cNvPr>
            <p:cNvSpPr/>
            <p:nvPr/>
          </p:nvSpPr>
          <p:spPr>
            <a:xfrm>
              <a:off x="348001" y="1751560"/>
              <a:ext cx="546911" cy="54560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P</a:t>
              </a:r>
            </a:p>
          </p:txBody>
        </p:sp>
        <p:sp>
          <p:nvSpPr>
            <p:cNvPr id="11" name="Oval 10">
              <a:extLst>
                <a:ext uri="{FF2B5EF4-FFF2-40B4-BE49-F238E27FC236}">
                  <a16:creationId xmlns:a16="http://schemas.microsoft.com/office/drawing/2014/main" id="{3BDC70C5-A41B-9839-49C0-60424EAF33D9}"/>
                </a:ext>
              </a:extLst>
            </p:cNvPr>
            <p:cNvSpPr/>
            <p:nvPr/>
          </p:nvSpPr>
          <p:spPr>
            <a:xfrm>
              <a:off x="348001" y="3300426"/>
              <a:ext cx="546911" cy="545601"/>
            </a:xfrm>
            <a:prstGeom prst="ellipse">
              <a:avLst/>
            </a:prstGeom>
            <a:solidFill>
              <a:schemeClr val="accent6"/>
            </a:solidFill>
            <a:ln w="28575">
              <a:solidFill>
                <a:schemeClr val="accent6">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6">
                      <a:lumMod val="25000"/>
                    </a:schemeClr>
                  </a:solidFill>
                </a:rPr>
                <a:t>E</a:t>
              </a:r>
            </a:p>
          </p:txBody>
        </p:sp>
        <p:sp>
          <p:nvSpPr>
            <p:cNvPr id="12" name="Oval 11">
              <a:extLst>
                <a:ext uri="{FF2B5EF4-FFF2-40B4-BE49-F238E27FC236}">
                  <a16:creationId xmlns:a16="http://schemas.microsoft.com/office/drawing/2014/main" id="{BEF1F320-04EB-2BE3-2CAC-48B9F9C91B56}"/>
                </a:ext>
              </a:extLst>
            </p:cNvPr>
            <p:cNvSpPr/>
            <p:nvPr/>
          </p:nvSpPr>
          <p:spPr>
            <a:xfrm>
              <a:off x="348001" y="4655600"/>
              <a:ext cx="546911" cy="545601"/>
            </a:xfrm>
            <a:prstGeom prst="ellipse">
              <a:avLst/>
            </a:prstGeom>
            <a:solidFill>
              <a:srgbClr val="FEE7C6"/>
            </a:solidFill>
            <a:ln w="28575">
              <a:solidFill>
                <a:srgbClr val="D17E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903B00"/>
                  </a:solidFill>
                </a:rPr>
                <a:t>E</a:t>
              </a:r>
            </a:p>
          </p:txBody>
        </p:sp>
        <p:sp>
          <p:nvSpPr>
            <p:cNvPr id="13" name="Oval 12">
              <a:extLst>
                <a:ext uri="{FF2B5EF4-FFF2-40B4-BE49-F238E27FC236}">
                  <a16:creationId xmlns:a16="http://schemas.microsoft.com/office/drawing/2014/main" id="{2139F105-0771-9F59-7B29-66136109D07A}"/>
                </a:ext>
              </a:extLst>
            </p:cNvPr>
            <p:cNvSpPr/>
            <p:nvPr/>
          </p:nvSpPr>
          <p:spPr>
            <a:xfrm>
              <a:off x="348001" y="5788524"/>
              <a:ext cx="546911" cy="545601"/>
            </a:xfrm>
            <a:prstGeom prst="ellipse">
              <a:avLst/>
            </a:prstGeom>
            <a:solidFill>
              <a:srgbClr val="DAEFC3"/>
            </a:solidFill>
            <a:ln w="28575">
              <a:solidFill>
                <a:srgbClr val="008A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008A3E"/>
                  </a:solidFill>
                </a:rPr>
                <a:t>L</a:t>
              </a:r>
            </a:p>
          </p:txBody>
        </p:sp>
      </p:grpSp>
      <p:sp>
        <p:nvSpPr>
          <p:cNvPr id="24" name="TextBox 23">
            <a:extLst>
              <a:ext uri="{FF2B5EF4-FFF2-40B4-BE49-F238E27FC236}">
                <a16:creationId xmlns:a16="http://schemas.microsoft.com/office/drawing/2014/main" id="{3EE93E33-CD1A-97CB-BBA3-01E16DA985AB}"/>
              </a:ext>
            </a:extLst>
          </p:cNvPr>
          <p:cNvSpPr txBox="1"/>
          <p:nvPr/>
        </p:nvSpPr>
        <p:spPr>
          <a:xfrm>
            <a:off x="1076325" y="1476375"/>
            <a:ext cx="10767673" cy="4857750"/>
          </a:xfrm>
          <a:prstGeom prst="rect">
            <a:avLst/>
          </a:prstGeom>
          <a:noFill/>
        </p:spPr>
        <p:txBody>
          <a:bodyPr wrap="square" lIns="0" tIns="0" rIns="0" bIns="0" rtlCol="0">
            <a:noAutofit/>
          </a:bodyPr>
          <a:lstStyle/>
          <a:p>
            <a:pPr>
              <a:lnSpc>
                <a:spcPct val="150000"/>
              </a:lnSpc>
              <a:spcAft>
                <a:spcPts val="1200"/>
              </a:spcAft>
            </a:pPr>
            <a:r>
              <a:rPr lang="en-AU" sz="2000" u="sng">
                <a:solidFill>
                  <a:srgbClr val="002060"/>
                </a:solidFill>
              </a:rPr>
              <a:t>Protest</a:t>
            </a:r>
            <a:r>
              <a:rPr lang="en-AU" sz="2000">
                <a:solidFill>
                  <a:srgbClr val="002060"/>
                </a:solidFill>
              </a:rPr>
              <a:t> resolves the ideas in SILENCE by showing how Aboriginal and Torres Strait Islander Peoples speak up and stand strong about the call for a Treaty. </a:t>
            </a:r>
            <a:r>
              <a:rPr lang="en-AU" sz="2000">
                <a:solidFill>
                  <a:schemeClr val="accent6">
                    <a:lumMod val="25000"/>
                  </a:schemeClr>
                </a:solidFill>
              </a:rPr>
              <a:t>The dancers move with power, marching forward in diagonal lines, punching, reaching, and kicking up the dirt. They powerfully chant in unison 'ALWAYS WAS, ALWAYS WILL BE ABORIGINAL LAND' and move together with strong, low steps. They hold up their shirts that say ‘TREATY’ and ‘SILENCE’ using them like protest signs. One dancer wears a backpack to show the emotional weight passed down through generations. </a:t>
            </a:r>
            <a:r>
              <a:rPr lang="en-AU" sz="2000">
                <a:solidFill>
                  <a:srgbClr val="E18805"/>
                </a:solidFill>
              </a:rPr>
              <a:t>The red dirt and lighting connect the dancers to Country, and the use of repetition and unison shows they are united in their message. The music builds from a quiet moment back to loud and strong rhythms, showing that the fight is ongoing and growing. </a:t>
            </a:r>
            <a:r>
              <a:rPr lang="en-AU" sz="2000">
                <a:solidFill>
                  <a:srgbClr val="008A3E"/>
                </a:solidFill>
              </a:rPr>
              <a:t>Through strong movement and loud voices, </a:t>
            </a:r>
            <a:r>
              <a:rPr lang="en-AU" sz="2000" u="sng">
                <a:solidFill>
                  <a:srgbClr val="008A3E"/>
                </a:solidFill>
              </a:rPr>
              <a:t>Protest</a:t>
            </a:r>
            <a:r>
              <a:rPr lang="en-AU" sz="2000">
                <a:solidFill>
                  <a:srgbClr val="008A3E"/>
                </a:solidFill>
              </a:rPr>
              <a:t> ends the work with a message that won’t go away, turning silence into action.</a:t>
            </a:r>
            <a:endParaRPr lang="en-AU" sz="2800"/>
          </a:p>
        </p:txBody>
      </p:sp>
      <p:sp>
        <p:nvSpPr>
          <p:cNvPr id="2" name="Slide Number Placeholder 1">
            <a:extLst>
              <a:ext uri="{FF2B5EF4-FFF2-40B4-BE49-F238E27FC236}">
                <a16:creationId xmlns:a16="http://schemas.microsoft.com/office/drawing/2014/main" id="{A492B649-07D0-0AAB-F8DD-ED6001D970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95</a:t>
            </a:fld>
            <a:endParaRPr lang="en-AU"/>
          </a:p>
        </p:txBody>
      </p:sp>
    </p:spTree>
    <p:extLst>
      <p:ext uri="{BB962C8B-B14F-4D97-AF65-F5344CB8AC3E}">
        <p14:creationId xmlns:p14="http://schemas.microsoft.com/office/powerpoint/2010/main" val="11074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1B6A-7D52-3BF6-DC3F-3BA7F48839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62C7EA-B403-6D0D-7C85-AC944C9311C8}"/>
              </a:ext>
            </a:extLst>
          </p:cNvPr>
          <p:cNvSpPr>
            <a:spLocks noGrp="1"/>
          </p:cNvSpPr>
          <p:nvPr>
            <p:ph type="title"/>
          </p:nvPr>
        </p:nvSpPr>
        <p:spPr>
          <a:xfrm>
            <a:off x="359999" y="360000"/>
            <a:ext cx="11484000" cy="545601"/>
          </a:xfrm>
        </p:spPr>
        <p:txBody>
          <a:bodyPr/>
          <a:lstStyle/>
          <a:p>
            <a:r>
              <a:rPr lang="en-AU"/>
              <a:t>Protest sample response 2</a:t>
            </a:r>
          </a:p>
        </p:txBody>
      </p:sp>
      <p:sp>
        <p:nvSpPr>
          <p:cNvPr id="4" name="Text Placeholder 3">
            <a:extLst>
              <a:ext uri="{FF2B5EF4-FFF2-40B4-BE49-F238E27FC236}">
                <a16:creationId xmlns:a16="http://schemas.microsoft.com/office/drawing/2014/main" id="{09539617-8E74-1091-CDDC-329695273B8B}"/>
              </a:ext>
            </a:extLst>
          </p:cNvPr>
          <p:cNvSpPr>
            <a:spLocks noGrp="1"/>
          </p:cNvSpPr>
          <p:nvPr>
            <p:ph type="body" sz="quarter" idx="18"/>
          </p:nvPr>
        </p:nvSpPr>
        <p:spPr>
          <a:xfrm>
            <a:off x="359999" y="982520"/>
            <a:ext cx="11483999" cy="310015"/>
          </a:xfrm>
        </p:spPr>
        <p:txBody>
          <a:bodyPr/>
          <a:lstStyle/>
          <a:p>
            <a:r>
              <a:rPr lang="en-AU"/>
              <a:t>5.3d</a:t>
            </a:r>
          </a:p>
        </p:txBody>
      </p:sp>
      <p:grpSp>
        <p:nvGrpSpPr>
          <p:cNvPr id="5" name="Group 4">
            <a:extLst>
              <a:ext uri="{FF2B5EF4-FFF2-40B4-BE49-F238E27FC236}">
                <a16:creationId xmlns:a16="http://schemas.microsoft.com/office/drawing/2014/main" id="{DED2202D-E5F3-C936-D82D-62B060A4C92C}"/>
              </a:ext>
              <a:ext uri="{C183D7F6-B498-43B3-948B-1728B52AA6E4}">
                <adec:decorative xmlns:adec="http://schemas.microsoft.com/office/drawing/2017/decorative" val="1"/>
              </a:ext>
            </a:extLst>
          </p:cNvPr>
          <p:cNvGrpSpPr/>
          <p:nvPr/>
        </p:nvGrpSpPr>
        <p:grpSpPr>
          <a:xfrm>
            <a:off x="359999" y="1583130"/>
            <a:ext cx="546911" cy="5022870"/>
            <a:chOff x="359999" y="1583130"/>
            <a:chExt cx="546911" cy="5022870"/>
          </a:xfrm>
        </p:grpSpPr>
        <p:sp>
          <p:nvSpPr>
            <p:cNvPr id="10" name="Oval 9">
              <a:extLst>
                <a:ext uri="{FF2B5EF4-FFF2-40B4-BE49-F238E27FC236}">
                  <a16:creationId xmlns:a16="http://schemas.microsoft.com/office/drawing/2014/main" id="{C6E46074-8CE8-CF78-D2AC-B2EAE61DEBBD}"/>
                </a:ext>
              </a:extLst>
            </p:cNvPr>
            <p:cNvSpPr/>
            <p:nvPr/>
          </p:nvSpPr>
          <p:spPr>
            <a:xfrm>
              <a:off x="359999" y="1583130"/>
              <a:ext cx="546911" cy="54560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P</a:t>
              </a:r>
            </a:p>
          </p:txBody>
        </p:sp>
        <p:sp>
          <p:nvSpPr>
            <p:cNvPr id="11" name="Oval 10">
              <a:extLst>
                <a:ext uri="{FF2B5EF4-FFF2-40B4-BE49-F238E27FC236}">
                  <a16:creationId xmlns:a16="http://schemas.microsoft.com/office/drawing/2014/main" id="{F10DBFB1-7807-BAB4-4FA6-CF1C0FAA9CEE}"/>
                </a:ext>
              </a:extLst>
            </p:cNvPr>
            <p:cNvSpPr/>
            <p:nvPr/>
          </p:nvSpPr>
          <p:spPr>
            <a:xfrm>
              <a:off x="359999" y="2883399"/>
              <a:ext cx="546911" cy="545601"/>
            </a:xfrm>
            <a:prstGeom prst="ellipse">
              <a:avLst/>
            </a:prstGeom>
            <a:solidFill>
              <a:schemeClr val="accent6"/>
            </a:solidFill>
            <a:ln w="28575">
              <a:solidFill>
                <a:schemeClr val="accent6">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6">
                      <a:lumMod val="25000"/>
                    </a:schemeClr>
                  </a:solidFill>
                </a:rPr>
                <a:t>E</a:t>
              </a:r>
            </a:p>
          </p:txBody>
        </p:sp>
        <p:sp>
          <p:nvSpPr>
            <p:cNvPr id="12" name="Oval 11">
              <a:extLst>
                <a:ext uri="{FF2B5EF4-FFF2-40B4-BE49-F238E27FC236}">
                  <a16:creationId xmlns:a16="http://schemas.microsoft.com/office/drawing/2014/main" id="{AAC5BEFF-6F32-69BF-5237-32B3F4B3AA48}"/>
                </a:ext>
              </a:extLst>
            </p:cNvPr>
            <p:cNvSpPr/>
            <p:nvPr/>
          </p:nvSpPr>
          <p:spPr>
            <a:xfrm>
              <a:off x="359999" y="4729269"/>
              <a:ext cx="546911" cy="545601"/>
            </a:xfrm>
            <a:prstGeom prst="ellipse">
              <a:avLst/>
            </a:prstGeom>
            <a:solidFill>
              <a:srgbClr val="FEE7C6"/>
            </a:solidFill>
            <a:ln w="28575">
              <a:solidFill>
                <a:srgbClr val="D17E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903B00"/>
                  </a:solidFill>
                </a:rPr>
                <a:t>E</a:t>
              </a:r>
            </a:p>
          </p:txBody>
        </p:sp>
        <p:sp>
          <p:nvSpPr>
            <p:cNvPr id="13" name="Oval 12">
              <a:extLst>
                <a:ext uri="{FF2B5EF4-FFF2-40B4-BE49-F238E27FC236}">
                  <a16:creationId xmlns:a16="http://schemas.microsoft.com/office/drawing/2014/main" id="{62A907F8-6E37-4CE8-8F37-6A5D8216F725}"/>
                </a:ext>
              </a:extLst>
            </p:cNvPr>
            <p:cNvSpPr/>
            <p:nvPr/>
          </p:nvSpPr>
          <p:spPr>
            <a:xfrm>
              <a:off x="359999" y="6060399"/>
              <a:ext cx="546911" cy="545601"/>
            </a:xfrm>
            <a:prstGeom prst="ellipse">
              <a:avLst/>
            </a:prstGeom>
            <a:solidFill>
              <a:srgbClr val="DAEFC3"/>
            </a:solidFill>
            <a:ln w="28575">
              <a:solidFill>
                <a:srgbClr val="008A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008A3E"/>
                  </a:solidFill>
                </a:rPr>
                <a:t>L</a:t>
              </a:r>
            </a:p>
          </p:txBody>
        </p:sp>
      </p:grpSp>
      <p:sp>
        <p:nvSpPr>
          <p:cNvPr id="24" name="TextBox 23">
            <a:extLst>
              <a:ext uri="{FF2B5EF4-FFF2-40B4-BE49-F238E27FC236}">
                <a16:creationId xmlns:a16="http://schemas.microsoft.com/office/drawing/2014/main" id="{F25A827C-2C3E-F3B9-8FE2-90ABB3D69C61}"/>
              </a:ext>
            </a:extLst>
          </p:cNvPr>
          <p:cNvSpPr txBox="1"/>
          <p:nvPr/>
        </p:nvSpPr>
        <p:spPr>
          <a:xfrm>
            <a:off x="1190902" y="1369454"/>
            <a:ext cx="10123179" cy="5261113"/>
          </a:xfrm>
          <a:prstGeom prst="rect">
            <a:avLst/>
          </a:prstGeom>
          <a:noFill/>
        </p:spPr>
        <p:txBody>
          <a:bodyPr wrap="square" lIns="0" tIns="0" rIns="0" bIns="0" rtlCol="0">
            <a:noAutofit/>
          </a:bodyPr>
          <a:lstStyle/>
          <a:p>
            <a:pPr>
              <a:lnSpc>
                <a:spcPct val="114000"/>
              </a:lnSpc>
              <a:spcAft>
                <a:spcPts val="600"/>
              </a:spcAft>
            </a:pPr>
            <a:r>
              <a:rPr lang="en-AU" sz="1800" u="sng">
                <a:solidFill>
                  <a:srgbClr val="002060"/>
                </a:solidFill>
              </a:rPr>
              <a:t>Protest,</a:t>
            </a:r>
            <a:r>
              <a:rPr lang="en-AU" sz="1800">
                <a:solidFill>
                  <a:srgbClr val="002060"/>
                </a:solidFill>
              </a:rPr>
              <a:t> the final </a:t>
            </a:r>
            <a:r>
              <a:rPr lang="en-AU" sz="1800" dirty="0">
                <a:solidFill>
                  <a:srgbClr val="002060"/>
                </a:solidFill>
              </a:rPr>
              <a:t>scene</a:t>
            </a:r>
            <a:r>
              <a:rPr lang="en-AU" sz="1800">
                <a:solidFill>
                  <a:srgbClr val="002060"/>
                </a:solidFill>
              </a:rPr>
              <a:t> of </a:t>
            </a:r>
            <a:r>
              <a:rPr lang="en-AU" sz="1800" i="1" dirty="0">
                <a:solidFill>
                  <a:srgbClr val="002060"/>
                </a:solidFill>
              </a:rPr>
              <a:t>SILENCE</a:t>
            </a:r>
            <a:r>
              <a:rPr lang="en-AU" sz="1800">
                <a:solidFill>
                  <a:srgbClr val="002060"/>
                </a:solidFill>
              </a:rPr>
              <a:t>, powerfully resolves the ideas explored in the work by uniting dancers in a shared act of resistance, using movement and voice to amplify a call to action for change, a call for a Treaty in Australia. </a:t>
            </a:r>
            <a:r>
              <a:rPr lang="en-AU" sz="1800">
                <a:solidFill>
                  <a:schemeClr val="accent6">
                    <a:lumMod val="25000"/>
                  </a:schemeClr>
                </a:solidFill>
              </a:rPr>
              <a:t>The dancers reclaim voice and space through assertive movements such as marching forwards in a strong downward diagonal pathway, reaching, punching, and kicking up the dirt, symbolically reconnecting to Country and asserting their presence. The movement is strengthened by the sounds of clapping sticks, pulsating drumming and repetitive chanting of the words 'ALWAYS WAS, ALWAYS WILL BE ABORIGINAL LAND'. The dirt, lit by red light, and the costumes emblazoned with the words ‘TREATY’ and ‘SILENCE’ function as protest banners, or flags, giving voice to the previously unspoken. </a:t>
            </a:r>
            <a:r>
              <a:rPr lang="en-AU" sz="1800">
                <a:solidFill>
                  <a:srgbClr val="E18805"/>
                </a:solidFill>
              </a:rPr>
              <a:t>These choreographic and theatrical choices express a shift from internalised pain and historical trauma to a bold, unified demand for justice. </a:t>
            </a:r>
            <a:r>
              <a:rPr lang="en-AU" sz="1800">
                <a:solidFill>
                  <a:schemeClr val="accent6">
                    <a:lumMod val="25000"/>
                  </a:schemeClr>
                </a:solidFill>
              </a:rPr>
              <a:t>The ensemble’s grounded movement, low centre of gravity, and intentional stillness reflect the weight of generational trauma, emphasised by the one dancer still wearing a backpack </a:t>
            </a:r>
            <a:r>
              <a:rPr lang="en-AU" sz="1800">
                <a:solidFill>
                  <a:srgbClr val="E18805"/>
                </a:solidFill>
              </a:rPr>
              <a:t>yet also reveals the strength found in community and culture. The use of voice, repetition, and rhythm highlights the ongoing fight for recognition, while the musician’s use of Language and the Songman’s final words reaffirm cultural identity and connection to Country. </a:t>
            </a:r>
            <a:r>
              <a:rPr lang="en-AU" sz="1800">
                <a:solidFill>
                  <a:srgbClr val="008A3E"/>
                </a:solidFill>
              </a:rPr>
              <a:t>Ultimately, </a:t>
            </a:r>
            <a:r>
              <a:rPr lang="en-AU" sz="1800" u="sng">
                <a:solidFill>
                  <a:srgbClr val="008A3E"/>
                </a:solidFill>
              </a:rPr>
              <a:t>Protest </a:t>
            </a:r>
            <a:r>
              <a:rPr lang="en-AU" sz="1800">
                <a:solidFill>
                  <a:srgbClr val="008A3E"/>
                </a:solidFill>
              </a:rPr>
              <a:t>resolves the work </a:t>
            </a:r>
            <a:r>
              <a:rPr lang="en-AU" sz="1800" i="1" dirty="0">
                <a:solidFill>
                  <a:srgbClr val="008A3E"/>
                </a:solidFill>
              </a:rPr>
              <a:t>SILENCE</a:t>
            </a:r>
            <a:r>
              <a:rPr lang="en-AU" sz="1800">
                <a:solidFill>
                  <a:srgbClr val="008A3E"/>
                </a:solidFill>
              </a:rPr>
              <a:t> by creating a powerful act of resistance, uniting dancers and audience in a call for truth-telling and healing through Treaty</a:t>
            </a:r>
            <a:r>
              <a:rPr lang="en-AU" sz="1800"/>
              <a:t>.</a:t>
            </a:r>
            <a:endParaRPr lang="en-AU" sz="1800">
              <a:solidFill>
                <a:srgbClr val="E18805"/>
              </a:solidFill>
            </a:endParaRPr>
          </a:p>
        </p:txBody>
      </p:sp>
      <p:sp>
        <p:nvSpPr>
          <p:cNvPr id="2" name="Slide Number Placeholder 1">
            <a:extLst>
              <a:ext uri="{FF2B5EF4-FFF2-40B4-BE49-F238E27FC236}">
                <a16:creationId xmlns:a16="http://schemas.microsoft.com/office/drawing/2014/main" id="{6E0B5F71-AF3F-B61F-E119-EBE2854049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96</a:t>
            </a:fld>
            <a:endParaRPr lang="en-AU"/>
          </a:p>
        </p:txBody>
      </p:sp>
    </p:spTree>
    <p:extLst>
      <p:ext uri="{BB962C8B-B14F-4D97-AF65-F5344CB8AC3E}">
        <p14:creationId xmlns:p14="http://schemas.microsoft.com/office/powerpoint/2010/main" val="125889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B41F-84F8-228B-3355-C031FA175A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FA0397-AB94-773F-E9D5-6E136A040330}"/>
              </a:ext>
            </a:extLst>
          </p:cNvPr>
          <p:cNvSpPr>
            <a:spLocks noGrp="1"/>
          </p:cNvSpPr>
          <p:nvPr>
            <p:ph type="title"/>
          </p:nvPr>
        </p:nvSpPr>
        <p:spPr>
          <a:xfrm>
            <a:off x="359999" y="360000"/>
            <a:ext cx="11484000" cy="545601"/>
          </a:xfrm>
        </p:spPr>
        <p:txBody>
          <a:bodyPr/>
          <a:lstStyle/>
          <a:p>
            <a:r>
              <a:rPr lang="en-AU"/>
              <a:t>Protest sample response 2 – cause and effect language</a:t>
            </a:r>
          </a:p>
        </p:txBody>
      </p:sp>
      <p:sp>
        <p:nvSpPr>
          <p:cNvPr id="4" name="Text Placeholder 3">
            <a:extLst>
              <a:ext uri="{FF2B5EF4-FFF2-40B4-BE49-F238E27FC236}">
                <a16:creationId xmlns:a16="http://schemas.microsoft.com/office/drawing/2014/main" id="{0FE6E1D8-F7BC-D3CD-984C-D8B4BA4B891C}"/>
              </a:ext>
            </a:extLst>
          </p:cNvPr>
          <p:cNvSpPr>
            <a:spLocks noGrp="1"/>
          </p:cNvSpPr>
          <p:nvPr>
            <p:ph type="body" sz="quarter" idx="18"/>
          </p:nvPr>
        </p:nvSpPr>
        <p:spPr>
          <a:xfrm>
            <a:off x="359999" y="982520"/>
            <a:ext cx="11483999" cy="310015"/>
          </a:xfrm>
        </p:spPr>
        <p:txBody>
          <a:bodyPr/>
          <a:lstStyle/>
          <a:p>
            <a:r>
              <a:rPr lang="en-AU"/>
              <a:t>5.3e</a:t>
            </a:r>
          </a:p>
        </p:txBody>
      </p:sp>
      <p:grpSp>
        <p:nvGrpSpPr>
          <p:cNvPr id="5" name="Group 4">
            <a:extLst>
              <a:ext uri="{FF2B5EF4-FFF2-40B4-BE49-F238E27FC236}">
                <a16:creationId xmlns:a16="http://schemas.microsoft.com/office/drawing/2014/main" id="{4D437D7E-CED0-DB9B-D3BC-158C2A420B99}"/>
              </a:ext>
              <a:ext uri="{C183D7F6-B498-43B3-948B-1728B52AA6E4}">
                <adec:decorative xmlns:adec="http://schemas.microsoft.com/office/drawing/2017/decorative" val="1"/>
              </a:ext>
            </a:extLst>
          </p:cNvPr>
          <p:cNvGrpSpPr/>
          <p:nvPr/>
        </p:nvGrpSpPr>
        <p:grpSpPr>
          <a:xfrm>
            <a:off x="359999" y="1583130"/>
            <a:ext cx="546911" cy="5022870"/>
            <a:chOff x="359999" y="1583130"/>
            <a:chExt cx="546911" cy="5022870"/>
          </a:xfrm>
        </p:grpSpPr>
        <p:sp>
          <p:nvSpPr>
            <p:cNvPr id="10" name="Oval 9">
              <a:extLst>
                <a:ext uri="{FF2B5EF4-FFF2-40B4-BE49-F238E27FC236}">
                  <a16:creationId xmlns:a16="http://schemas.microsoft.com/office/drawing/2014/main" id="{132EF776-8706-5B74-540C-CBA46A491336}"/>
                </a:ext>
              </a:extLst>
            </p:cNvPr>
            <p:cNvSpPr/>
            <p:nvPr/>
          </p:nvSpPr>
          <p:spPr>
            <a:xfrm>
              <a:off x="359999" y="1583130"/>
              <a:ext cx="546911" cy="545601"/>
            </a:xfrm>
            <a:prstGeom prst="ellipse">
              <a:avLst/>
            </a:prstGeom>
            <a:solidFill>
              <a:schemeClr val="accent4"/>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1"/>
                  </a:solidFill>
                </a:rPr>
                <a:t>P</a:t>
              </a:r>
            </a:p>
          </p:txBody>
        </p:sp>
        <p:sp>
          <p:nvSpPr>
            <p:cNvPr id="11" name="Oval 10">
              <a:extLst>
                <a:ext uri="{FF2B5EF4-FFF2-40B4-BE49-F238E27FC236}">
                  <a16:creationId xmlns:a16="http://schemas.microsoft.com/office/drawing/2014/main" id="{F6C5CE72-F465-AF46-0543-4B0F76C98A72}"/>
                </a:ext>
              </a:extLst>
            </p:cNvPr>
            <p:cNvSpPr/>
            <p:nvPr/>
          </p:nvSpPr>
          <p:spPr>
            <a:xfrm>
              <a:off x="359999" y="2883399"/>
              <a:ext cx="546911" cy="545601"/>
            </a:xfrm>
            <a:prstGeom prst="ellipse">
              <a:avLst/>
            </a:prstGeom>
            <a:solidFill>
              <a:schemeClr val="accent6"/>
            </a:solidFill>
            <a:ln w="28575">
              <a:solidFill>
                <a:schemeClr val="accent6">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accent6">
                      <a:lumMod val="25000"/>
                    </a:schemeClr>
                  </a:solidFill>
                </a:rPr>
                <a:t>E</a:t>
              </a:r>
            </a:p>
          </p:txBody>
        </p:sp>
        <p:sp>
          <p:nvSpPr>
            <p:cNvPr id="12" name="Oval 11">
              <a:extLst>
                <a:ext uri="{FF2B5EF4-FFF2-40B4-BE49-F238E27FC236}">
                  <a16:creationId xmlns:a16="http://schemas.microsoft.com/office/drawing/2014/main" id="{EA26D6AB-3229-1508-8478-C7A60DB11ED4}"/>
                </a:ext>
              </a:extLst>
            </p:cNvPr>
            <p:cNvSpPr/>
            <p:nvPr/>
          </p:nvSpPr>
          <p:spPr>
            <a:xfrm>
              <a:off x="359999" y="4729269"/>
              <a:ext cx="546911" cy="545601"/>
            </a:xfrm>
            <a:prstGeom prst="ellipse">
              <a:avLst/>
            </a:prstGeom>
            <a:solidFill>
              <a:srgbClr val="FEE7C6"/>
            </a:solidFill>
            <a:ln w="28575">
              <a:solidFill>
                <a:srgbClr val="D17E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903B00"/>
                  </a:solidFill>
                </a:rPr>
                <a:t>E</a:t>
              </a:r>
            </a:p>
          </p:txBody>
        </p:sp>
        <p:sp>
          <p:nvSpPr>
            <p:cNvPr id="13" name="Oval 12">
              <a:extLst>
                <a:ext uri="{FF2B5EF4-FFF2-40B4-BE49-F238E27FC236}">
                  <a16:creationId xmlns:a16="http://schemas.microsoft.com/office/drawing/2014/main" id="{0F2C0354-4D6F-5198-E0F7-7E57E679D64E}"/>
                </a:ext>
              </a:extLst>
            </p:cNvPr>
            <p:cNvSpPr/>
            <p:nvPr/>
          </p:nvSpPr>
          <p:spPr>
            <a:xfrm>
              <a:off x="359999" y="6060399"/>
              <a:ext cx="546911" cy="545601"/>
            </a:xfrm>
            <a:prstGeom prst="ellipse">
              <a:avLst/>
            </a:prstGeom>
            <a:solidFill>
              <a:srgbClr val="DAEFC3"/>
            </a:solidFill>
            <a:ln w="28575">
              <a:solidFill>
                <a:srgbClr val="008A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b="1">
                  <a:solidFill>
                    <a:srgbClr val="008A3E"/>
                  </a:solidFill>
                </a:rPr>
                <a:t>L</a:t>
              </a:r>
            </a:p>
          </p:txBody>
        </p:sp>
      </p:grpSp>
      <p:sp>
        <p:nvSpPr>
          <p:cNvPr id="24" name="TextBox 23" descr="Examples of cause and effect language.&#10;resolves, uniting, amplify, reconnecting, asserting, strengthened, giving voice, express a shift, unified, demand, reflect the weight, emphasised, also reveals, highlights, resolves, creating.">
            <a:extLst>
              <a:ext uri="{FF2B5EF4-FFF2-40B4-BE49-F238E27FC236}">
                <a16:creationId xmlns:a16="http://schemas.microsoft.com/office/drawing/2014/main" id="{8BDEF567-3E8D-CE81-67C2-07955033754A}"/>
              </a:ext>
            </a:extLst>
          </p:cNvPr>
          <p:cNvSpPr txBox="1"/>
          <p:nvPr/>
        </p:nvSpPr>
        <p:spPr>
          <a:xfrm>
            <a:off x="1190902" y="1369454"/>
            <a:ext cx="10123179" cy="5261113"/>
          </a:xfrm>
          <a:prstGeom prst="rect">
            <a:avLst/>
          </a:prstGeom>
          <a:noFill/>
        </p:spPr>
        <p:txBody>
          <a:bodyPr wrap="square" lIns="0" tIns="0" rIns="0" bIns="0" rtlCol="0">
            <a:noAutofit/>
          </a:bodyPr>
          <a:lstStyle/>
          <a:p>
            <a:pPr>
              <a:lnSpc>
                <a:spcPct val="114000"/>
              </a:lnSpc>
              <a:spcAft>
                <a:spcPts val="600"/>
              </a:spcAft>
            </a:pPr>
            <a:r>
              <a:rPr lang="en-AU" sz="1800" u="sng">
                <a:solidFill>
                  <a:srgbClr val="002060"/>
                </a:solidFill>
              </a:rPr>
              <a:t>Protest,</a:t>
            </a:r>
            <a:r>
              <a:rPr lang="en-AU" sz="1800">
                <a:solidFill>
                  <a:srgbClr val="002060"/>
                </a:solidFill>
              </a:rPr>
              <a:t> the final section of </a:t>
            </a:r>
            <a:r>
              <a:rPr lang="en-AU" sz="1800" i="1" dirty="0">
                <a:solidFill>
                  <a:srgbClr val="002060"/>
                </a:solidFill>
              </a:rPr>
              <a:t>SILENCE</a:t>
            </a:r>
            <a:r>
              <a:rPr lang="en-AU" sz="1800">
                <a:solidFill>
                  <a:srgbClr val="002060"/>
                </a:solidFill>
              </a:rPr>
              <a:t>, powerfully </a:t>
            </a:r>
            <a:r>
              <a:rPr lang="en-AU" sz="1800">
                <a:highlight>
                  <a:srgbClr val="FFFF00"/>
                </a:highlight>
              </a:rPr>
              <a:t>resolves</a:t>
            </a:r>
            <a:r>
              <a:rPr lang="en-AU" sz="1800">
                <a:solidFill>
                  <a:srgbClr val="002060"/>
                </a:solidFill>
              </a:rPr>
              <a:t> the ideas explored in the work by </a:t>
            </a:r>
            <a:r>
              <a:rPr lang="en-AU" sz="1800">
                <a:highlight>
                  <a:srgbClr val="FFFF00"/>
                </a:highlight>
              </a:rPr>
              <a:t>uniting</a:t>
            </a:r>
            <a:r>
              <a:rPr lang="en-AU" sz="1800">
                <a:solidFill>
                  <a:srgbClr val="002060"/>
                </a:solidFill>
              </a:rPr>
              <a:t> dancers in a shared act of resistance, using movement and voice to </a:t>
            </a:r>
            <a:r>
              <a:rPr lang="en-AU" sz="1800">
                <a:highlight>
                  <a:srgbClr val="FFFF00"/>
                </a:highlight>
              </a:rPr>
              <a:t>amplify</a:t>
            </a:r>
            <a:r>
              <a:rPr lang="en-AU" sz="1800">
                <a:solidFill>
                  <a:srgbClr val="002060"/>
                </a:solidFill>
              </a:rPr>
              <a:t> a call to action for change, a call for a Treaty in Australia. </a:t>
            </a:r>
            <a:r>
              <a:rPr lang="en-AU" sz="1800">
                <a:solidFill>
                  <a:schemeClr val="accent6">
                    <a:lumMod val="25000"/>
                  </a:schemeClr>
                </a:solidFill>
              </a:rPr>
              <a:t>The dancers reclaim voice and space through assertive movements such as marching forwards in a strong downward diagonal pathway, reaching, punching, and kicking up the dirt, symbolically </a:t>
            </a:r>
            <a:r>
              <a:rPr lang="en-AU" sz="1800">
                <a:highlight>
                  <a:srgbClr val="FFFF00"/>
                </a:highlight>
              </a:rPr>
              <a:t>reconnecting</a:t>
            </a:r>
            <a:r>
              <a:rPr lang="en-AU" sz="1800">
                <a:solidFill>
                  <a:schemeClr val="accent6">
                    <a:lumMod val="25000"/>
                  </a:schemeClr>
                </a:solidFill>
              </a:rPr>
              <a:t> to Country and </a:t>
            </a:r>
            <a:r>
              <a:rPr lang="en-AU" sz="1800">
                <a:highlight>
                  <a:srgbClr val="FFFF00"/>
                </a:highlight>
              </a:rPr>
              <a:t>asserting</a:t>
            </a:r>
            <a:r>
              <a:rPr lang="en-AU" sz="1800">
                <a:solidFill>
                  <a:schemeClr val="accent6">
                    <a:lumMod val="25000"/>
                  </a:schemeClr>
                </a:solidFill>
              </a:rPr>
              <a:t> their presence. The movement is </a:t>
            </a:r>
            <a:r>
              <a:rPr lang="en-AU" sz="1800">
                <a:highlight>
                  <a:srgbClr val="FFFF00"/>
                </a:highlight>
              </a:rPr>
              <a:t>strengthened</a:t>
            </a:r>
            <a:r>
              <a:rPr lang="en-AU" sz="1800">
                <a:solidFill>
                  <a:schemeClr val="accent6">
                    <a:lumMod val="25000"/>
                  </a:schemeClr>
                </a:solidFill>
              </a:rPr>
              <a:t> by the sounds of clapping sticks, pulsating drumming and repetitive chanting of the words 'ALWAYS WAS, ALWAYS WILL BE ABORIGINAL LAND'. The dirt, lit by red light, and the costumes emblazoned with the words ‘TREATY’ and ‘SILENCE’ function as protest banners, or flags, </a:t>
            </a:r>
            <a:r>
              <a:rPr lang="en-AU" sz="1800">
                <a:highlight>
                  <a:srgbClr val="FFFF00"/>
                </a:highlight>
              </a:rPr>
              <a:t>giving</a:t>
            </a:r>
            <a:r>
              <a:rPr lang="en-AU" sz="1800">
                <a:solidFill>
                  <a:schemeClr val="accent6">
                    <a:lumMod val="25000"/>
                  </a:schemeClr>
                </a:solidFill>
                <a:highlight>
                  <a:srgbClr val="FFFF00"/>
                </a:highlight>
              </a:rPr>
              <a:t> </a:t>
            </a:r>
            <a:r>
              <a:rPr lang="en-AU" sz="1800">
                <a:highlight>
                  <a:srgbClr val="FFFF00"/>
                </a:highlight>
              </a:rPr>
              <a:t>voice</a:t>
            </a:r>
            <a:r>
              <a:rPr lang="en-AU" sz="1800">
                <a:solidFill>
                  <a:schemeClr val="accent6">
                    <a:lumMod val="25000"/>
                  </a:schemeClr>
                </a:solidFill>
              </a:rPr>
              <a:t> to the previously unspoken. </a:t>
            </a:r>
            <a:r>
              <a:rPr lang="en-AU" sz="1800">
                <a:solidFill>
                  <a:srgbClr val="E18805"/>
                </a:solidFill>
              </a:rPr>
              <a:t>These choreographic and theatrical choices </a:t>
            </a:r>
            <a:r>
              <a:rPr lang="en-AU" sz="1800">
                <a:highlight>
                  <a:srgbClr val="FFFF00"/>
                </a:highlight>
              </a:rPr>
              <a:t>express</a:t>
            </a:r>
            <a:r>
              <a:rPr lang="en-AU" sz="1800">
                <a:solidFill>
                  <a:srgbClr val="E18805"/>
                </a:solidFill>
                <a:highlight>
                  <a:srgbClr val="FFFF00"/>
                </a:highlight>
              </a:rPr>
              <a:t> </a:t>
            </a:r>
            <a:r>
              <a:rPr lang="en-AU" sz="1800">
                <a:highlight>
                  <a:srgbClr val="FFFF00"/>
                </a:highlight>
              </a:rPr>
              <a:t>a</a:t>
            </a:r>
            <a:r>
              <a:rPr lang="en-AU" sz="1800">
                <a:solidFill>
                  <a:srgbClr val="E18805"/>
                </a:solidFill>
                <a:highlight>
                  <a:srgbClr val="FFFF00"/>
                </a:highlight>
              </a:rPr>
              <a:t> </a:t>
            </a:r>
            <a:r>
              <a:rPr lang="en-AU" sz="1800">
                <a:highlight>
                  <a:srgbClr val="FFFF00"/>
                </a:highlight>
              </a:rPr>
              <a:t>shift</a:t>
            </a:r>
            <a:r>
              <a:rPr lang="en-AU" sz="1800">
                <a:solidFill>
                  <a:srgbClr val="E18805"/>
                </a:solidFill>
              </a:rPr>
              <a:t> from internalised pain and historical trauma to a bold, </a:t>
            </a:r>
            <a:r>
              <a:rPr lang="en-AU" sz="1800">
                <a:highlight>
                  <a:srgbClr val="FFFF00"/>
                </a:highlight>
              </a:rPr>
              <a:t>unified</a:t>
            </a:r>
            <a:r>
              <a:rPr lang="en-AU" sz="1800">
                <a:solidFill>
                  <a:srgbClr val="E18805"/>
                </a:solidFill>
              </a:rPr>
              <a:t> </a:t>
            </a:r>
            <a:r>
              <a:rPr lang="en-AU" sz="1800">
                <a:highlight>
                  <a:srgbClr val="FFFF00"/>
                </a:highlight>
              </a:rPr>
              <a:t>demand</a:t>
            </a:r>
            <a:r>
              <a:rPr lang="en-AU" sz="1800">
                <a:solidFill>
                  <a:srgbClr val="E18805"/>
                </a:solidFill>
              </a:rPr>
              <a:t> for justice. </a:t>
            </a:r>
            <a:r>
              <a:rPr lang="en-AU" sz="1800">
                <a:solidFill>
                  <a:schemeClr val="accent6">
                    <a:lumMod val="25000"/>
                  </a:schemeClr>
                </a:solidFill>
              </a:rPr>
              <a:t>The ensemble’s grounded movement, low centre of gravity, and intentional stillness </a:t>
            </a:r>
            <a:r>
              <a:rPr lang="en-AU" sz="1800">
                <a:highlight>
                  <a:srgbClr val="FFFF00"/>
                </a:highlight>
              </a:rPr>
              <a:t>reflect</a:t>
            </a:r>
            <a:r>
              <a:rPr lang="en-AU" sz="1800">
                <a:solidFill>
                  <a:schemeClr val="accent6">
                    <a:lumMod val="25000"/>
                  </a:schemeClr>
                </a:solidFill>
                <a:highlight>
                  <a:srgbClr val="FFFF00"/>
                </a:highlight>
              </a:rPr>
              <a:t> </a:t>
            </a:r>
            <a:r>
              <a:rPr lang="en-AU" sz="1800">
                <a:highlight>
                  <a:srgbClr val="FFFF00"/>
                </a:highlight>
              </a:rPr>
              <a:t>the</a:t>
            </a:r>
            <a:r>
              <a:rPr lang="en-AU" sz="1800">
                <a:solidFill>
                  <a:schemeClr val="accent6">
                    <a:lumMod val="25000"/>
                  </a:schemeClr>
                </a:solidFill>
                <a:highlight>
                  <a:srgbClr val="FFFF00"/>
                </a:highlight>
              </a:rPr>
              <a:t> </a:t>
            </a:r>
            <a:r>
              <a:rPr lang="en-AU" sz="1800">
                <a:highlight>
                  <a:srgbClr val="FFFF00"/>
                </a:highlight>
              </a:rPr>
              <a:t>weight</a:t>
            </a:r>
            <a:r>
              <a:rPr lang="en-AU" sz="1800">
                <a:solidFill>
                  <a:schemeClr val="accent6">
                    <a:lumMod val="25000"/>
                  </a:schemeClr>
                </a:solidFill>
              </a:rPr>
              <a:t> of generational trauma, </a:t>
            </a:r>
            <a:r>
              <a:rPr lang="en-AU" sz="1800">
                <a:highlight>
                  <a:srgbClr val="FFFF00"/>
                </a:highlight>
              </a:rPr>
              <a:t>emphasised</a:t>
            </a:r>
            <a:r>
              <a:rPr lang="en-AU" sz="1800">
                <a:solidFill>
                  <a:schemeClr val="accent6">
                    <a:lumMod val="25000"/>
                  </a:schemeClr>
                </a:solidFill>
              </a:rPr>
              <a:t> by the one dancer still wearing a backpack </a:t>
            </a:r>
            <a:r>
              <a:rPr lang="en-AU" sz="1800">
                <a:solidFill>
                  <a:srgbClr val="E18805"/>
                </a:solidFill>
              </a:rPr>
              <a:t>yet </a:t>
            </a:r>
            <a:r>
              <a:rPr lang="en-AU" sz="1800">
                <a:highlight>
                  <a:srgbClr val="FFFF00"/>
                </a:highlight>
              </a:rPr>
              <a:t>also</a:t>
            </a:r>
            <a:r>
              <a:rPr lang="en-AU" sz="1800">
                <a:solidFill>
                  <a:srgbClr val="E18805"/>
                </a:solidFill>
                <a:highlight>
                  <a:srgbClr val="FFFF00"/>
                </a:highlight>
              </a:rPr>
              <a:t> </a:t>
            </a:r>
            <a:r>
              <a:rPr lang="en-AU" sz="1800">
                <a:highlight>
                  <a:srgbClr val="FFFF00"/>
                </a:highlight>
              </a:rPr>
              <a:t>reveals</a:t>
            </a:r>
            <a:r>
              <a:rPr lang="en-AU" sz="1800">
                <a:solidFill>
                  <a:srgbClr val="E18805"/>
                </a:solidFill>
              </a:rPr>
              <a:t> the strength found in community and culture. The use of voice, repetition, and rhythm </a:t>
            </a:r>
            <a:r>
              <a:rPr lang="en-AU" sz="1800">
                <a:highlight>
                  <a:srgbClr val="FFFF00"/>
                </a:highlight>
              </a:rPr>
              <a:t>highlights</a:t>
            </a:r>
            <a:r>
              <a:rPr lang="en-AU" sz="1800">
                <a:solidFill>
                  <a:srgbClr val="E18805"/>
                </a:solidFill>
              </a:rPr>
              <a:t> the ongoing fight for recognition, while the musician’s use of Language and the Songman’s final words reaffirm cultural identity and connection to Country. </a:t>
            </a:r>
            <a:r>
              <a:rPr lang="en-AU" sz="1800">
                <a:solidFill>
                  <a:srgbClr val="008A3E"/>
                </a:solidFill>
              </a:rPr>
              <a:t>Ultimately, </a:t>
            </a:r>
            <a:r>
              <a:rPr lang="en-AU" sz="1800" u="sng">
                <a:solidFill>
                  <a:srgbClr val="008A3E"/>
                </a:solidFill>
              </a:rPr>
              <a:t>Protest </a:t>
            </a:r>
            <a:r>
              <a:rPr lang="en-AU" sz="1800">
                <a:highlight>
                  <a:srgbClr val="FFFF00"/>
                </a:highlight>
              </a:rPr>
              <a:t>resolves</a:t>
            </a:r>
            <a:r>
              <a:rPr lang="en-AU" sz="1800">
                <a:solidFill>
                  <a:srgbClr val="008A3E"/>
                </a:solidFill>
              </a:rPr>
              <a:t> the work </a:t>
            </a:r>
            <a:r>
              <a:rPr lang="en-AU" sz="1800" i="1" dirty="0">
                <a:solidFill>
                  <a:srgbClr val="008A3E"/>
                </a:solidFill>
              </a:rPr>
              <a:t>SILENCE</a:t>
            </a:r>
            <a:r>
              <a:rPr lang="en-AU" sz="1800">
                <a:solidFill>
                  <a:srgbClr val="008A3E"/>
                </a:solidFill>
              </a:rPr>
              <a:t> by </a:t>
            </a:r>
            <a:r>
              <a:rPr lang="en-AU" sz="1800">
                <a:highlight>
                  <a:srgbClr val="FFFF00"/>
                </a:highlight>
              </a:rPr>
              <a:t>creating</a:t>
            </a:r>
            <a:r>
              <a:rPr lang="en-AU" sz="1800">
                <a:solidFill>
                  <a:srgbClr val="008A3E"/>
                </a:solidFill>
              </a:rPr>
              <a:t> a powerful act of resistance, </a:t>
            </a:r>
            <a:r>
              <a:rPr lang="en-AU" sz="1800">
                <a:highlight>
                  <a:srgbClr val="FFFF00"/>
                </a:highlight>
              </a:rPr>
              <a:t>uniting</a:t>
            </a:r>
            <a:r>
              <a:rPr lang="en-AU" sz="1800">
                <a:solidFill>
                  <a:srgbClr val="008A3E"/>
                </a:solidFill>
              </a:rPr>
              <a:t> dancers and audience in a call for truth-telling and healing through Treaty</a:t>
            </a:r>
            <a:r>
              <a:rPr lang="en-AU" sz="1800"/>
              <a:t>.</a:t>
            </a:r>
            <a:endParaRPr lang="en-AU" sz="1800">
              <a:solidFill>
                <a:srgbClr val="E18805"/>
              </a:solidFill>
            </a:endParaRPr>
          </a:p>
        </p:txBody>
      </p:sp>
      <p:sp>
        <p:nvSpPr>
          <p:cNvPr id="2" name="Slide Number Placeholder 1">
            <a:extLst>
              <a:ext uri="{FF2B5EF4-FFF2-40B4-BE49-F238E27FC236}">
                <a16:creationId xmlns:a16="http://schemas.microsoft.com/office/drawing/2014/main" id="{6187334D-E5E4-31AF-3BF4-2F5CD215EB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97</a:t>
            </a:fld>
            <a:endParaRPr lang="en-AU"/>
          </a:p>
        </p:txBody>
      </p:sp>
    </p:spTree>
    <p:extLst>
      <p:ext uri="{BB962C8B-B14F-4D97-AF65-F5344CB8AC3E}">
        <p14:creationId xmlns:p14="http://schemas.microsoft.com/office/powerpoint/2010/main" val="42849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85F94-7980-1783-9A78-7FB26933632B}"/>
              </a:ext>
            </a:extLst>
          </p:cNvPr>
          <p:cNvSpPr>
            <a:spLocks noGrp="1"/>
          </p:cNvSpPr>
          <p:nvPr>
            <p:ph type="title"/>
          </p:nvPr>
        </p:nvSpPr>
        <p:spPr/>
        <p:txBody>
          <a:bodyPr/>
          <a:lstStyle/>
          <a:p>
            <a:r>
              <a:rPr lang="en-AU">
                <a:latin typeface="+mj-lt"/>
              </a:rPr>
              <a:t>The choreographer’s reflection on </a:t>
            </a:r>
            <a:r>
              <a:rPr lang="en-AU" i="1" dirty="0">
                <a:latin typeface="+mj-lt"/>
              </a:rPr>
              <a:t>SILENCE</a:t>
            </a:r>
          </a:p>
        </p:txBody>
      </p:sp>
      <p:sp>
        <p:nvSpPr>
          <p:cNvPr id="4" name="Text Placeholder 3">
            <a:extLst>
              <a:ext uri="{FF2B5EF4-FFF2-40B4-BE49-F238E27FC236}">
                <a16:creationId xmlns:a16="http://schemas.microsoft.com/office/drawing/2014/main" id="{0AE7F04A-6436-773F-34DE-C5AE795B081A}"/>
              </a:ext>
            </a:extLst>
          </p:cNvPr>
          <p:cNvSpPr>
            <a:spLocks noGrp="1"/>
          </p:cNvSpPr>
          <p:nvPr>
            <p:ph type="body" sz="quarter" idx="18"/>
          </p:nvPr>
        </p:nvSpPr>
        <p:spPr/>
        <p:txBody>
          <a:bodyPr/>
          <a:lstStyle/>
          <a:p>
            <a:r>
              <a:rPr lang="en-AU">
                <a:latin typeface="+mj-lt"/>
              </a:rPr>
              <a:t>5.4</a:t>
            </a:r>
          </a:p>
        </p:txBody>
      </p:sp>
      <p:pic>
        <p:nvPicPr>
          <p:cNvPr id="9" name="Picture 8">
            <a:extLst>
              <a:ext uri="{FF2B5EF4-FFF2-40B4-BE49-F238E27FC236}">
                <a16:creationId xmlns:a16="http://schemas.microsoft.com/office/drawing/2014/main" id="{B7BF3118-9EC7-5897-2660-2D881EC2CA0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573" y="1641063"/>
            <a:ext cx="8413298" cy="4078690"/>
          </a:xfrm>
          <a:prstGeom prst="rect">
            <a:avLst/>
          </a:prstGeom>
        </p:spPr>
      </p:pic>
      <p:pic>
        <p:nvPicPr>
          <p:cNvPr id="11" name="Picture 2" descr="Play button icon">
            <a:hlinkClick r:id="rId4"/>
            <a:extLst>
              <a:ext uri="{FF2B5EF4-FFF2-40B4-BE49-F238E27FC236}">
                <a16:creationId xmlns:a16="http://schemas.microsoft.com/office/drawing/2014/main" id="{8AF397C6-607B-802D-0A26-89CACE4EBF35}"/>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6923" b="93462" l="10000" r="90000">
                        <a14:foregroundMark x1="47667" y1="44808" x2="47667" y2="44808"/>
                        <a14:foregroundMark x1="47667" y1="44808" x2="47667" y2="44808"/>
                        <a14:foregroundMark x1="43222" y1="36538" x2="57222" y2="52885"/>
                        <a14:foregroundMark x1="46778" y1="7885" x2="50444" y2="7115"/>
                        <a14:foregroundMark x1="45333" y1="91923" x2="52778" y2="93462"/>
                        <a14:foregroundMark x1="45444" y1="39038" x2="51000" y2="51346"/>
                      </a14:backgroundRemoval>
                    </a14:imgEffect>
                  </a14:imgLayer>
                </a14:imgProps>
              </a:ext>
              <a:ext uri="{28A0092B-C50C-407E-A947-70E740481C1C}">
                <a14:useLocalDpi xmlns:a14="http://schemas.microsoft.com/office/drawing/2010/main"/>
              </a:ext>
            </a:extLst>
          </a:blip>
          <a:srcRect/>
          <a:stretch>
            <a:fillRect/>
          </a:stretch>
        </p:blipFill>
        <p:spPr bwMode="auto">
          <a:xfrm>
            <a:off x="136894" y="4589515"/>
            <a:ext cx="1659830" cy="959014"/>
          </a:xfrm>
          <a:prstGeom prst="rect">
            <a:avLst/>
          </a:prstGeom>
          <a:noFill/>
        </p:spPr>
      </p:pic>
      <p:sp>
        <p:nvSpPr>
          <p:cNvPr id="12" name="TextBox 11">
            <a:extLst>
              <a:ext uri="{FF2B5EF4-FFF2-40B4-BE49-F238E27FC236}">
                <a16:creationId xmlns:a16="http://schemas.microsoft.com/office/drawing/2014/main" id="{A0CFCBD2-E543-15E8-71F4-E335707DA437}"/>
              </a:ext>
            </a:extLst>
          </p:cNvPr>
          <p:cNvSpPr txBox="1"/>
          <p:nvPr/>
        </p:nvSpPr>
        <p:spPr>
          <a:xfrm>
            <a:off x="7323439" y="5797895"/>
            <a:ext cx="1400432" cy="369575"/>
          </a:xfrm>
          <a:prstGeom prst="rect">
            <a:avLst/>
          </a:prstGeom>
          <a:noFill/>
        </p:spPr>
        <p:txBody>
          <a:bodyPr wrap="square" lIns="0" tIns="0" rIns="0" bIns="0" rtlCol="0">
            <a:noAutofit/>
          </a:bodyPr>
          <a:lstStyle/>
          <a:p>
            <a:pPr algn="l">
              <a:lnSpc>
                <a:spcPct val="150000"/>
              </a:lnSpc>
              <a:spcAft>
                <a:spcPts val="1200"/>
              </a:spcAft>
            </a:pPr>
            <a:r>
              <a:rPr lang="en-AU" sz="1800"/>
              <a:t>Duration 1:56</a:t>
            </a:r>
          </a:p>
        </p:txBody>
      </p:sp>
      <p:sp>
        <p:nvSpPr>
          <p:cNvPr id="13" name="Rectangle: Rounded Corners 12">
            <a:extLst>
              <a:ext uri="{FF2B5EF4-FFF2-40B4-BE49-F238E27FC236}">
                <a16:creationId xmlns:a16="http://schemas.microsoft.com/office/drawing/2014/main" id="{02BB8FD0-58CA-556E-80E9-12BD03188298}"/>
              </a:ext>
              <a:ext uri="{C183D7F6-B498-43B3-948B-1728B52AA6E4}">
                <adec:decorative xmlns:adec="http://schemas.microsoft.com/office/drawing/2017/decorative" val="0"/>
              </a:ext>
            </a:extLst>
          </p:cNvPr>
          <p:cNvSpPr/>
          <p:nvPr/>
        </p:nvSpPr>
        <p:spPr>
          <a:xfrm>
            <a:off x="8897550" y="1641063"/>
            <a:ext cx="2791942" cy="4078690"/>
          </a:xfrm>
          <a:prstGeom prst="roundRect">
            <a:avLst>
              <a:gd name="adj" fmla="val 6432"/>
            </a:avLst>
          </a:prstGeom>
          <a:solidFill>
            <a:srgbClr val="FEE7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Engage with the video and consider the choreographer’s reflections on his dance work </a:t>
            </a:r>
            <a:r>
              <a:rPr kumimoji="0" lang="en-AU" sz="2000" b="0" i="1" u="none" strike="noStrike" kern="1200" cap="none" spc="0" normalizeH="0" baseline="0" noProof="0" dirty="0">
                <a:ln>
                  <a:noFill/>
                </a:ln>
                <a:solidFill>
                  <a:srgbClr val="22272B"/>
                </a:solidFill>
                <a:effectLst/>
                <a:uLnTx/>
                <a:uFillTx/>
                <a:ea typeface="+mn-ea"/>
                <a:cs typeface="+mn-cs"/>
              </a:rPr>
              <a:t>SILENCE </a:t>
            </a:r>
            <a:r>
              <a:rPr kumimoji="0" lang="en-AU" sz="2000" b="0" i="0" u="none" strike="noStrike" kern="1200" cap="none" spc="0" normalizeH="0" baseline="0" noProof="0">
                <a:ln>
                  <a:noFill/>
                </a:ln>
                <a:solidFill>
                  <a:srgbClr val="22272B"/>
                </a:solidFill>
                <a:effectLst/>
                <a:uLnTx/>
                <a:uFillTx/>
                <a:ea typeface="+mn-ea"/>
                <a:cs typeface="+mn-cs"/>
              </a:rPr>
              <a:t>as you refine your personal interpretation.</a:t>
            </a:r>
          </a:p>
        </p:txBody>
      </p:sp>
      <p:sp>
        <p:nvSpPr>
          <p:cNvPr id="2" name="Slide Number Placeholder 1">
            <a:extLst>
              <a:ext uri="{FF2B5EF4-FFF2-40B4-BE49-F238E27FC236}">
                <a16:creationId xmlns:a16="http://schemas.microsoft.com/office/drawing/2014/main" id="{C4BD3AAA-8FF4-9417-4A8A-BAFDED8A4A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98</a:t>
            </a:fld>
            <a:endParaRPr lang="en-AU"/>
          </a:p>
        </p:txBody>
      </p:sp>
      <p:sp>
        <p:nvSpPr>
          <p:cNvPr id="5" name="Rectangle: Rounded Corners 4">
            <a:hlinkClick r:id="rId7"/>
            <a:extLst>
              <a:ext uri="{FF2B5EF4-FFF2-40B4-BE49-F238E27FC236}">
                <a16:creationId xmlns:a16="http://schemas.microsoft.com/office/drawing/2014/main" id="{1FE3C524-39CB-C1EE-360F-0C4EE3BB5EE0}"/>
              </a:ext>
            </a:extLst>
          </p:cNvPr>
          <p:cNvSpPr/>
          <p:nvPr/>
        </p:nvSpPr>
        <p:spPr>
          <a:xfrm>
            <a:off x="310572" y="5797895"/>
            <a:ext cx="1961536" cy="36957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1800" dirty="0"/>
              <a:t>Transcript</a:t>
            </a:r>
          </a:p>
        </p:txBody>
      </p:sp>
    </p:spTree>
    <p:extLst>
      <p:ext uri="{BB962C8B-B14F-4D97-AF65-F5344CB8AC3E}">
        <p14:creationId xmlns:p14="http://schemas.microsoft.com/office/powerpoint/2010/main" val="296703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36C9-AD1D-9144-883A-83DE3A3749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D4E15-94A8-F4D3-F905-4C565A6B5224}"/>
              </a:ext>
            </a:extLst>
          </p:cNvPr>
          <p:cNvSpPr>
            <a:spLocks noGrp="1"/>
          </p:cNvSpPr>
          <p:nvPr>
            <p:ph type="ctrTitle"/>
          </p:nvPr>
        </p:nvSpPr>
        <p:spPr/>
        <p:txBody>
          <a:bodyPr/>
          <a:lstStyle/>
          <a:p>
            <a:r>
              <a:rPr lang="en-AU">
                <a:latin typeface="+mj-lt"/>
              </a:rPr>
              <a:t>Appreciating </a:t>
            </a:r>
            <a:r>
              <a:rPr lang="en-AU" i="1" dirty="0">
                <a:latin typeface="+mj-lt"/>
              </a:rPr>
              <a:t>SILENCE</a:t>
            </a:r>
          </a:p>
        </p:txBody>
      </p:sp>
      <p:pic>
        <p:nvPicPr>
          <p:cNvPr id="9" name="Picture Placeholder 8">
            <a:extLst>
              <a:ext uri="{FF2B5EF4-FFF2-40B4-BE49-F238E27FC236}">
                <a16:creationId xmlns:a16="http://schemas.microsoft.com/office/drawing/2014/main" id="{21739295-B916-CAB9-CEB9-AD6E346BEB3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7128000" y="0"/>
            <a:ext cx="5064000" cy="6858000"/>
          </a:xfrm>
        </p:spPr>
      </p:pic>
    </p:spTree>
    <p:extLst>
      <p:ext uri="{BB962C8B-B14F-4D97-AF65-F5344CB8AC3E}">
        <p14:creationId xmlns:p14="http://schemas.microsoft.com/office/powerpoint/2010/main" val="9080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SharedWithUsers xmlns="9191b990-ddf9-46cb-8ffe-20db9d3a58aa">
      <UserInfo>
        <DisplayName/>
        <AccountId xsi:nil="true"/>
        <AccountType/>
      </UserInfo>
    </SharedWithUsers>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9ed7cac9d067fc273bd47cb540e3d8a">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424fda1ec420e32665ddbc76f7a7e2e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4B1F6-DA24-49D3-B0A5-F9EA67D6FF1B}">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 ds:uri="95386ad3-46d6-4eb6-bbc1-9b19b13a5756"/>
    <ds:schemaRef ds:uri="9191b990-ddf9-46cb-8ffe-20db9d3a58aa"/>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CD173406-0005-4BC6-83DE-97A76BF1AD96}">
  <ds:schemaRefs>
    <ds:schemaRef ds:uri="9191b990-ddf9-46cb-8ffe-20db9d3a58aa"/>
    <ds:schemaRef ds:uri="95386ad3-46d6-4eb6-bbc1-9b19b13a57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10E3B75-24E3-4669-A3BD-3C0C31826F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15083</Words>
  <Application>Microsoft Office PowerPoint</Application>
  <PresentationFormat>Widescreen</PresentationFormat>
  <Paragraphs>1588</Paragraphs>
  <Slides>113</Slides>
  <Notes>87</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Times New Roman</vt:lpstr>
      <vt:lpstr>Montserrat Medium</vt:lpstr>
      <vt:lpstr>Calibri</vt:lpstr>
      <vt:lpstr>Arial</vt:lpstr>
      <vt:lpstr>Libre Franklin</vt:lpstr>
      <vt:lpstr>Public Sans</vt:lpstr>
      <vt:lpstr>NSWG Corporate</vt:lpstr>
      <vt:lpstr>Instructions for use</vt:lpstr>
      <vt:lpstr>Appreciating Country</vt:lpstr>
      <vt:lpstr>Learning sequences</vt:lpstr>
      <vt:lpstr>About this resource</vt:lpstr>
      <vt:lpstr>Appreciating dance in context </vt:lpstr>
      <vt:lpstr>Learning intentions and success criteria (1)</vt:lpstr>
      <vt:lpstr>What does it mean to ‘appreciate’ dance? </vt:lpstr>
      <vt:lpstr>Dance appreciation</vt:lpstr>
      <vt:lpstr>Writing about dance</vt:lpstr>
      <vt:lpstr>Writing is a creative process </vt:lpstr>
      <vt:lpstr>Dance in context</vt:lpstr>
      <vt:lpstr>See, think, wonder…</vt:lpstr>
      <vt:lpstr>Aboriginal and/or Torres Strait Islander perspectives</vt:lpstr>
      <vt:lpstr>What are Cultural Protocols?</vt:lpstr>
      <vt:lpstr>Common Cultural Protocols</vt:lpstr>
      <vt:lpstr>Thomas E.S. Kelly on Cultural Protocols</vt:lpstr>
      <vt:lpstr>What is ICIP?</vt:lpstr>
      <vt:lpstr>What is Cultural appreciation?</vt:lpstr>
      <vt:lpstr>Contemporary Aboriginal and Torres Strait Islander Dance</vt:lpstr>
      <vt:lpstr>The significance of Country</vt:lpstr>
      <vt:lpstr>Step into SILENCE</vt:lpstr>
      <vt:lpstr>Learning intentions and success criteria (2)</vt:lpstr>
      <vt:lpstr>Who are Karul Projects?</vt:lpstr>
      <vt:lpstr>Thomas E.S. Kelly</vt:lpstr>
      <vt:lpstr>Taree Sansbury</vt:lpstr>
      <vt:lpstr>The work of Karul Projects</vt:lpstr>
      <vt:lpstr>How did Karul Projects begin?</vt:lpstr>
      <vt:lpstr>SILENCE trailer</vt:lpstr>
      <vt:lpstr>SILENCE synopsis (1)</vt:lpstr>
      <vt:lpstr>SILENCE synopsis (2)</vt:lpstr>
      <vt:lpstr>What is a Treaty?</vt:lpstr>
      <vt:lpstr>Karul Projects Treaty</vt:lpstr>
      <vt:lpstr>The structure of SILENCE (1)</vt:lpstr>
      <vt:lpstr>The structure of SILENCE (2)</vt:lpstr>
      <vt:lpstr>The choreographer’s intent</vt:lpstr>
      <vt:lpstr>Tiered vocabulary (1)</vt:lpstr>
      <vt:lpstr>Ideas that move through the work</vt:lpstr>
      <vt:lpstr>Social, cultural and historical factors</vt:lpstr>
      <vt:lpstr>Response scaffold</vt:lpstr>
      <vt:lpstr>Chapter 1 – ‘Lore’ </vt:lpstr>
      <vt:lpstr>Learning intentions and success criteria (3)</vt:lpstr>
      <vt:lpstr>Lore</vt:lpstr>
      <vt:lpstr>Creating a word bank</vt:lpstr>
      <vt:lpstr>Auditory and theatrical elements</vt:lpstr>
      <vt:lpstr>The Songman</vt:lpstr>
      <vt:lpstr>Heartbeat – elements of dance</vt:lpstr>
      <vt:lpstr>Writing about the elements of dance</vt:lpstr>
      <vt:lpstr>Heartbeat – elements of dance activity</vt:lpstr>
      <vt:lpstr>Heartbeat – elements of dance sample responses</vt:lpstr>
      <vt:lpstr>Writing detailed examples</vt:lpstr>
      <vt:lpstr>What, how, why example sentences</vt:lpstr>
      <vt:lpstr>Heartbeat – writing activity</vt:lpstr>
      <vt:lpstr>Heartbeat writing activity – sample response</vt:lpstr>
      <vt:lpstr>Protocols for learning Cultural movement</vt:lpstr>
      <vt:lpstr>Learning ‘Heartbeat’</vt:lpstr>
      <vt:lpstr>The grandmothers’ role</vt:lpstr>
      <vt:lpstr>The grandmothers – discussion question</vt:lpstr>
      <vt:lpstr>The grandmothers – writing activity</vt:lpstr>
      <vt:lpstr>Sentence starters (1)</vt:lpstr>
      <vt:lpstr>Sentence starters (2)</vt:lpstr>
      <vt:lpstr>Tiered vocabulary (2)</vt:lpstr>
      <vt:lpstr>Welcome from the Storyteller</vt:lpstr>
      <vt:lpstr>Chapter 2 – ‘Treaty’ </vt:lpstr>
      <vt:lpstr>Learning intentions and success criteria (4)</vt:lpstr>
      <vt:lpstr>Interview Thomas introducing ‘Treaty’</vt:lpstr>
      <vt:lpstr>Constitution/White Noise</vt:lpstr>
      <vt:lpstr>PEEL paragraph writing scaffold</vt:lpstr>
      <vt:lpstr>PEEL paragraph – student sample response</vt:lpstr>
      <vt:lpstr>Answering the question</vt:lpstr>
      <vt:lpstr>Constitution/White Noise – peer feedback activity</vt:lpstr>
      <vt:lpstr>Verbs and adverbs</vt:lpstr>
      <vt:lpstr>Adjectives</vt:lpstr>
      <vt:lpstr>Tips for descriptive writing</vt:lpstr>
      <vt:lpstr>Examples of verbs, adverbs and adjectives</vt:lpstr>
      <vt:lpstr>Power</vt:lpstr>
      <vt:lpstr>Power – discussion and writing activity (1)</vt:lpstr>
      <vt:lpstr>Power – discussion and writing activity (2)</vt:lpstr>
      <vt:lpstr>Power – discussion and writing activity (3)</vt:lpstr>
      <vt:lpstr>Power – discussion and writing activity (4)</vt:lpstr>
      <vt:lpstr>Power – discussion and writing activity (5)</vt:lpstr>
      <vt:lpstr>Nature</vt:lpstr>
      <vt:lpstr>Nature – writing activities</vt:lpstr>
      <vt:lpstr>Chapter 3 – ‘Always Was’</vt:lpstr>
      <vt:lpstr>Learning intentions and success criteria (5)</vt:lpstr>
      <vt:lpstr>Interview Thomas introducing ‘Always Was’</vt:lpstr>
      <vt:lpstr>Songline</vt:lpstr>
      <vt:lpstr>Songline – writing activity</vt:lpstr>
      <vt:lpstr>Use of theatrical elements</vt:lpstr>
      <vt:lpstr>Think like a dance critic (1)</vt:lpstr>
      <vt:lpstr>Think like a dance critic (2)</vt:lpstr>
      <vt:lpstr>Think like a dance critic (3)</vt:lpstr>
      <vt:lpstr>Evaluative language</vt:lpstr>
      <vt:lpstr>Protest</vt:lpstr>
      <vt:lpstr>Protest – writing activity</vt:lpstr>
      <vt:lpstr>Protest sample response 1</vt:lpstr>
      <vt:lpstr>Protest sample response 2</vt:lpstr>
      <vt:lpstr>Protest sample response 2 – cause and effect language</vt:lpstr>
      <vt:lpstr>The choreographer’s reflection on SILENCE</vt:lpstr>
      <vt:lpstr>Appreciating SILENCE</vt:lpstr>
      <vt:lpstr>Learning intentions and success criteria (6)</vt:lpstr>
      <vt:lpstr>Assessment Task</vt:lpstr>
      <vt:lpstr>Unpacking question 1 (1)</vt:lpstr>
      <vt:lpstr>Unpacking question 1 (2)</vt:lpstr>
      <vt:lpstr>Unpacking question 2 (1)</vt:lpstr>
      <vt:lpstr>Unpacking question 2 (2)</vt:lpstr>
      <vt:lpstr>Unpacking question 2 (3)</vt:lpstr>
      <vt:lpstr>Unpacking question 2 (4)</vt:lpstr>
      <vt:lpstr>Exit ticket – reflecting on your learning </vt:lpstr>
      <vt:lpstr>Appendix</vt:lpstr>
      <vt:lpstr>Thomas E.S. Kelly – full interview</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Appreciating Country – slide deck – Dance, Stage 5</dc:title>
  <dc:creator>NSW Department of Education</dc:creator>
  <dcterms:created xsi:type="dcterms:W3CDTF">2025-10-29T01:11:34Z</dcterms:created>
  <dcterms:modified xsi:type="dcterms:W3CDTF">2025-11-13T00:21:20Z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y fmtid="{D5CDD505-2E9C-101B-9397-08002B2CF9AE}" pid="11" name="Order">
    <vt:lpwstr>7672100.00000000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ies>
</file>