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81"/>
  </p:notesMasterIdLst>
  <p:handoutMasterIdLst>
    <p:handoutMasterId r:id="rId82"/>
  </p:handoutMasterIdLst>
  <p:sldIdLst>
    <p:sldId id="26381" r:id="rId2"/>
    <p:sldId id="26505" r:id="rId3"/>
    <p:sldId id="26393" r:id="rId4"/>
    <p:sldId id="271" r:id="rId5"/>
    <p:sldId id="26383" r:id="rId6"/>
    <p:sldId id="289" r:id="rId7"/>
    <p:sldId id="26509" r:id="rId8"/>
    <p:sldId id="26510" r:id="rId9"/>
    <p:sldId id="26511" r:id="rId10"/>
    <p:sldId id="26506" r:id="rId11"/>
    <p:sldId id="26382" r:id="rId12"/>
    <p:sldId id="26507" r:id="rId13"/>
    <p:sldId id="26508" r:id="rId14"/>
    <p:sldId id="26512" r:id="rId15"/>
    <p:sldId id="26365" r:id="rId16"/>
    <p:sldId id="26534" r:id="rId17"/>
    <p:sldId id="26533" r:id="rId18"/>
    <p:sldId id="26569" r:id="rId19"/>
    <p:sldId id="26564" r:id="rId20"/>
    <p:sldId id="26513" r:id="rId21"/>
    <p:sldId id="26514" r:id="rId22"/>
    <p:sldId id="26515" r:id="rId23"/>
    <p:sldId id="26516" r:id="rId24"/>
    <p:sldId id="26574" r:id="rId25"/>
    <p:sldId id="26575" r:id="rId26"/>
    <p:sldId id="26576" r:id="rId27"/>
    <p:sldId id="26577" r:id="rId28"/>
    <p:sldId id="26578" r:id="rId29"/>
    <p:sldId id="26519" r:id="rId30"/>
    <p:sldId id="26521" r:id="rId31"/>
    <p:sldId id="26579" r:id="rId32"/>
    <p:sldId id="26580" r:id="rId33"/>
    <p:sldId id="26567" r:id="rId34"/>
    <p:sldId id="26522" r:id="rId35"/>
    <p:sldId id="26523" r:id="rId36"/>
    <p:sldId id="26524" r:id="rId37"/>
    <p:sldId id="26525" r:id="rId38"/>
    <p:sldId id="26526" r:id="rId39"/>
    <p:sldId id="26529" r:id="rId40"/>
    <p:sldId id="26527" r:id="rId41"/>
    <p:sldId id="26528" r:id="rId42"/>
    <p:sldId id="26530" r:id="rId43"/>
    <p:sldId id="26531" r:id="rId44"/>
    <p:sldId id="26550" r:id="rId45"/>
    <p:sldId id="26532" r:id="rId46"/>
    <p:sldId id="26535" r:id="rId47"/>
    <p:sldId id="26581" r:id="rId48"/>
    <p:sldId id="26537" r:id="rId49"/>
    <p:sldId id="26538" r:id="rId50"/>
    <p:sldId id="26539" r:id="rId51"/>
    <p:sldId id="26540" r:id="rId52"/>
    <p:sldId id="26541" r:id="rId53"/>
    <p:sldId id="26582" r:id="rId54"/>
    <p:sldId id="26545" r:id="rId55"/>
    <p:sldId id="26544" r:id="rId56"/>
    <p:sldId id="26546" r:id="rId57"/>
    <p:sldId id="26547" r:id="rId58"/>
    <p:sldId id="26548" r:id="rId59"/>
    <p:sldId id="26552" r:id="rId60"/>
    <p:sldId id="26551" r:id="rId61"/>
    <p:sldId id="26583" r:id="rId62"/>
    <p:sldId id="26584" r:id="rId63"/>
    <p:sldId id="26555" r:id="rId64"/>
    <p:sldId id="26556" r:id="rId65"/>
    <p:sldId id="26557" r:id="rId66"/>
    <p:sldId id="26558" r:id="rId67"/>
    <p:sldId id="26559" r:id="rId68"/>
    <p:sldId id="26560" r:id="rId69"/>
    <p:sldId id="26561" r:id="rId70"/>
    <p:sldId id="26585" r:id="rId71"/>
    <p:sldId id="26563" r:id="rId72"/>
    <p:sldId id="26586" r:id="rId73"/>
    <p:sldId id="26587" r:id="rId74"/>
    <p:sldId id="26588" r:id="rId75"/>
    <p:sldId id="26589" r:id="rId76"/>
    <p:sldId id="26590" r:id="rId77"/>
    <p:sldId id="360" r:id="rId78"/>
    <p:sldId id="26568" r:id="rId79"/>
    <p:sldId id="361" r:id="rId80"/>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6505"/>
            <p14:sldId id="26393"/>
            <p14:sldId id="271"/>
            <p14:sldId id="26383"/>
            <p14:sldId id="289"/>
            <p14:sldId id="26509"/>
            <p14:sldId id="26510"/>
            <p14:sldId id="26511"/>
            <p14:sldId id="26506"/>
            <p14:sldId id="26382"/>
            <p14:sldId id="26507"/>
            <p14:sldId id="26508"/>
            <p14:sldId id="26512"/>
            <p14:sldId id="26365"/>
            <p14:sldId id="26534"/>
            <p14:sldId id="26533"/>
            <p14:sldId id="26569"/>
            <p14:sldId id="26564"/>
            <p14:sldId id="26513"/>
            <p14:sldId id="26514"/>
            <p14:sldId id="26515"/>
            <p14:sldId id="26516"/>
            <p14:sldId id="26574"/>
            <p14:sldId id="26575"/>
            <p14:sldId id="26576"/>
            <p14:sldId id="26577"/>
            <p14:sldId id="26578"/>
            <p14:sldId id="26519"/>
            <p14:sldId id="26521"/>
            <p14:sldId id="26579"/>
            <p14:sldId id="26580"/>
            <p14:sldId id="26567"/>
            <p14:sldId id="26522"/>
            <p14:sldId id="26523"/>
            <p14:sldId id="26524"/>
            <p14:sldId id="26525"/>
            <p14:sldId id="26526"/>
            <p14:sldId id="26529"/>
            <p14:sldId id="26527"/>
            <p14:sldId id="26528"/>
            <p14:sldId id="26530"/>
            <p14:sldId id="26531"/>
            <p14:sldId id="26550"/>
            <p14:sldId id="26532"/>
            <p14:sldId id="26535"/>
            <p14:sldId id="26581"/>
            <p14:sldId id="26537"/>
            <p14:sldId id="26538"/>
            <p14:sldId id="26539"/>
            <p14:sldId id="26540"/>
            <p14:sldId id="26541"/>
            <p14:sldId id="26582"/>
            <p14:sldId id="26545"/>
            <p14:sldId id="26544"/>
            <p14:sldId id="26546"/>
            <p14:sldId id="26547"/>
            <p14:sldId id="26548"/>
            <p14:sldId id="26552"/>
            <p14:sldId id="26551"/>
            <p14:sldId id="26583"/>
            <p14:sldId id="26584"/>
            <p14:sldId id="26555"/>
            <p14:sldId id="26556"/>
            <p14:sldId id="26557"/>
            <p14:sldId id="26558"/>
            <p14:sldId id="26559"/>
            <p14:sldId id="26560"/>
            <p14:sldId id="26561"/>
            <p14:sldId id="26585"/>
            <p14:sldId id="26563"/>
            <p14:sldId id="26586"/>
            <p14:sldId id="26587"/>
            <p14:sldId id="26588"/>
            <p14:sldId id="26589"/>
            <p14:sldId id="26590"/>
            <p14:sldId id="360"/>
            <p14:sldId id="26568"/>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00"/>
    <a:srgbClr val="00AA45"/>
    <a:srgbClr val="A8EDB3"/>
    <a:srgbClr val="DBFADF"/>
    <a:srgbClr val="EBEBEB"/>
    <a:srgbClr val="FFB8C1"/>
    <a:srgbClr val="515151"/>
    <a:srgbClr val="00ACC2"/>
    <a:srgbClr val="63E2EF"/>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CE94A-3E23-A64F-AE62-96DBA4BFCCFF}" v="3" dt="2026-02-01T23:21:47.76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8764"/>
  </p:normalViewPr>
  <p:slideViewPr>
    <p:cSldViewPr snapToGrid="0">
      <p:cViewPr varScale="1">
        <p:scale>
          <a:sx n="83" d="100"/>
          <a:sy n="83" d="100"/>
        </p:scale>
        <p:origin x="540" y="68"/>
      </p:cViewPr>
      <p:guideLst>
        <p:guide orient="horz" pos="2160"/>
        <p:guide pos="3863"/>
      </p:guideLst>
    </p:cSldViewPr>
  </p:slideViewPr>
  <p:outlineViewPr>
    <p:cViewPr>
      <p:scale>
        <a:sx n="33" d="100"/>
        <a:sy n="33" d="100"/>
      </p:scale>
      <p:origin x="0" y="-10220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6/02/2026</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C6F825C-382E-4C1A-82AB-BCE4AFD21ABE}" type="datetimeFigureOut">
              <a:rPr lang="en-AU" smtClean="0"/>
              <a:pPr/>
              <a:t>6/02/2026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ia.michaelreid.com.au/wp-content/uploads/2022/02/04135614/Michael-Reid_Jo-White_Tuckshop.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erggruen.com/artists/wayne-thiebau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nga.gov/collection/art-object-page.72040.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edia.michaelreid.com.au/wp-content/uploads/2022/02/04135614/Michael-Reid_Jo-White_Tuckshop.pdf"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arthive.com/artists/11194~Wayne_Thiebaud/works/665056~Three_Cones" TargetMode="External"/><Relationship Id="rId4" Type="http://schemas.openxmlformats.org/officeDocument/2006/relationships/hyperlink" Target="https://whitney.org/collection/works/304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erggruen.com/artists/wayne-thiebau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rthive.com/artists/11194~Wayne_Thiebaud/works/665056~Three_Cones"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nga.gov/collection/art-object-page.72040.html" TargetMode="External"/><Relationship Id="rId4" Type="http://schemas.openxmlformats.org/officeDocument/2006/relationships/hyperlink" Target="https://whitney.org/collection/works/304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rooklynmuseum.org/objects/112816"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ron-magnes.pixels.com/featured/pizza-on-blue-ron-magnes.html"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ron-magnes.pixels.com/featured/nachos-on-blue-ron-magnes.html" TargetMode="External"/><Relationship Id="rId4" Type="http://schemas.openxmlformats.org/officeDocument/2006/relationships/hyperlink" Target="https://ron-magnes.pixels.com/featured/french-fries-on-blue-ron-magnes.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ga.gov/collection/art-object-page.72040.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ron-magnes.pixels.com/featured/pizza-on-blue-ron-magnes.html"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isisaboriginalart.com.au/women-collecting-wild-bush-fruits-by-marie-ryder-241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thisisaboriginalart.com.au/artists/136-marie-ryder/store/artworks/3887-marie-ryder-women-gathering-edible-mistletoe-wild-figs-and-honey-2025/" TargetMode="External"/><Relationship Id="rId5" Type="http://schemas.openxmlformats.org/officeDocument/2006/relationships/hyperlink" Target="https://media.michaelreid.com.au/wp-content/uploads/2022/02/04135614/Michael-Reid_Jo-White_Tuckshop.pdf" TargetMode="External"/><Relationship Id="rId4" Type="http://schemas.openxmlformats.org/officeDocument/2006/relationships/hyperlink" Target="https://ron-magnes.pixels.com/featured/sushi-on-blue-ron-magne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Symbol" panose="05050102010706020507" pitchFamily="18" charset="2"/>
              <a:buNone/>
            </a:pPr>
            <a:r>
              <a:rPr lang="en-AU" sz="1800" b="1" dirty="0">
                <a:effectLst/>
                <a:latin typeface="Arial" panose="020B0604020202020204" pitchFamily="34" charset="0"/>
                <a:ea typeface="Calibri" panose="020F0502020204030204" pitchFamily="34" charset="0"/>
              </a:rPr>
              <a:t>Question: </a:t>
            </a:r>
            <a:r>
              <a:rPr lang="en-AU" sz="1800" dirty="0">
                <a:effectLst/>
                <a:latin typeface="Arial" panose="020B0604020202020204" pitchFamily="34" charset="0"/>
                <a:ea typeface="Calibri" panose="020F0502020204030204" pitchFamily="34" charset="0"/>
              </a:rPr>
              <a:t>what kinds of events bring your family together to share food? </a:t>
            </a:r>
          </a:p>
          <a:p>
            <a:pPr marL="0" lvl="0" indent="0">
              <a:lnSpc>
                <a:spcPct val="150000"/>
              </a:lnSpc>
              <a:spcBef>
                <a:spcPts val="1200"/>
              </a:spcBef>
              <a:spcAft>
                <a:spcPts val="600"/>
              </a:spcAft>
              <a:buFont typeface="Symbol" panose="05050102010706020507" pitchFamily="18" charset="2"/>
              <a:buNone/>
            </a:pPr>
            <a:r>
              <a:rPr lang="en-AU" sz="1800" b="1" dirty="0"/>
              <a:t>Possible answers: </a:t>
            </a:r>
            <a:r>
              <a:rPr lang="en-AU" sz="1800" dirty="0">
                <a:effectLst/>
                <a:latin typeface="Arial" panose="020B0604020202020204" pitchFamily="34" charset="0"/>
                <a:ea typeface="Calibri" panose="020F0502020204030204" pitchFamily="34" charset="0"/>
              </a:rPr>
              <a:t>birthday, new years eve, religious or cultural days.</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b="1" dirty="0">
                <a:effectLst/>
                <a:latin typeface="Arial" panose="020B0604020202020204" pitchFamily="34" charset="0"/>
                <a:ea typeface="Calibri" panose="020F0502020204030204" pitchFamily="34" charset="0"/>
              </a:rPr>
              <a:t>Question: </a:t>
            </a:r>
            <a:r>
              <a:rPr lang="en-AU" sz="1800" dirty="0">
                <a:effectLst/>
                <a:latin typeface="Arial" panose="020B0604020202020204" pitchFamily="34" charset="0"/>
                <a:ea typeface="Calibri" panose="020F0502020204030204" pitchFamily="34" charset="0"/>
              </a:rPr>
              <a:t>are there traditions that go with the food? </a:t>
            </a:r>
          </a:p>
          <a:p>
            <a:pPr marL="0" lvl="0" indent="0">
              <a:lnSpc>
                <a:spcPct val="150000"/>
              </a:lnSpc>
              <a:spcBef>
                <a:spcPts val="1200"/>
              </a:spcBef>
              <a:spcAft>
                <a:spcPts val="600"/>
              </a:spcAft>
              <a:buFont typeface="Symbol" panose="05050102010706020507" pitchFamily="18" charset="2"/>
              <a:buNone/>
            </a:pPr>
            <a:r>
              <a:rPr lang="en-AU" sz="1800" b="1" dirty="0"/>
              <a:t>Possible answers: </a:t>
            </a:r>
            <a:r>
              <a:rPr lang="en-AU" sz="1800" dirty="0">
                <a:effectLst/>
                <a:latin typeface="Arial" panose="020B0604020202020204" pitchFamily="34" charset="0"/>
                <a:ea typeface="Calibri" panose="020F0502020204030204" pitchFamily="34" charset="0"/>
              </a:rPr>
              <a:t>singing happy birthday and blowing out candles, slow cookers lining the bench full of curries for Eid, gifting others sweet treats, assembling gingerbread houses and decorating them with lollies.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791084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2FA1-174F-5367-D600-0BD5DF21E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17D9E-FAF3-F72F-B5A1-2988CD64F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2D11E-0933-4E0F-8D5D-05313416E8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5C59EAA7-56CA-8930-FD55-86E0F1B41B03}"/>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805648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Possible answers:</a:t>
            </a:r>
          </a:p>
          <a:p>
            <a:br>
              <a:rPr lang="en-AU" dirty="0"/>
            </a:br>
            <a:r>
              <a:rPr lang="en-AU" dirty="0"/>
              <a:t>I can see 5 iced funny face biscuits; this could represent a plate of food that is intended to be shared and highlights socialising with food is important in Jo White’s culture.</a:t>
            </a:r>
            <a:br>
              <a:rPr lang="en-AU" dirty="0"/>
            </a:br>
            <a:br>
              <a:rPr lang="en-AU" dirty="0"/>
            </a:br>
            <a:r>
              <a:rPr lang="en-AU" dirty="0"/>
              <a:t>I can see silly faces made with lollies, this could represent a sense of humour, the people who eat this food possibly don’t take themselves too seriously.</a:t>
            </a:r>
          </a:p>
          <a:p>
            <a:endParaRPr lang="en-AU" dirty="0"/>
          </a:p>
          <a:p>
            <a:r>
              <a:rPr lang="en-AU" dirty="0"/>
              <a:t>I can see bright light and contrasting shadows, this could represent an outdoor sunny environment. It reminds me of a party at a park.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228550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48184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Ask students to visualise how the food or drink is presented. Is it on a plate, in a bowl or cup? What else might be on the table/in the area you share the food/drink – utensils, cushions, rug, tablecloth, napkins, seasonings?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78274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85578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 class, discuss the impact that specific language choices have on our understanding and interpretation of a memory or idea.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302826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EC95A-F31F-D0FB-A666-BEC2611F1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57E23-C48A-5A9D-976C-E486F3E7D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9AEF5-5228-DB56-6F4A-E081F8F45B8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50E87DF-100D-E3E2-1F7B-2BA657927F60}"/>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936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6F903-7ABB-5E9E-BF35-4CFB5F59C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6D859-E22B-7045-027C-F26AD958E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D2AA8-F506-2669-49C0-014C575154D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carefully designed using syllabus outcomes and content</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a:extLst>
              <a:ext uri="{FF2B5EF4-FFF2-40B4-BE49-F238E27FC236}">
                <a16:creationId xmlns:a16="http://schemas.microsoft.com/office/drawing/2014/main" id="{AA46768D-EF85-DD01-16A8-A17C377FAFA5}"/>
              </a:ext>
            </a:extLst>
          </p:cNvPr>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200046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Possible answers: </a:t>
            </a:r>
            <a:r>
              <a:rPr lang="en-AU" dirty="0"/>
              <a:t>round, plain white plates, repeated line patterned tablecloth, square canvas, multiple items on each plate, the same food with different shapes from one another, smiley faces (lollies and sauce), birds eye view, food items are not evenly spaced or centred, bright white light with high contrast shadows.</a:t>
            </a:r>
            <a:br>
              <a:rPr lang="en-AU" dirty="0"/>
            </a:br>
            <a:br>
              <a:rPr lang="en-AU" dirty="0"/>
            </a:br>
            <a:r>
              <a:rPr lang="en-AU" dirty="0"/>
              <a:t>NESA definition of conventions: </a:t>
            </a:r>
            <a:r>
              <a:rPr lang="en-AU" dirty="0">
                <a:solidFill>
                  <a:srgbClr val="22272B"/>
                </a:solidFill>
                <a:effectLst/>
              </a:rPr>
              <a:t>established rule, method or practice in the artworld that guides the making, presentation and interpretation of artworks.</a:t>
            </a:r>
          </a:p>
          <a:p>
            <a:endParaRPr lang="en-AU" dirty="0">
              <a:solidFill>
                <a:srgbClr val="22272B"/>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Access the </a:t>
            </a:r>
            <a:r>
              <a:rPr lang="en-AU" sz="1800" u="sng" dirty="0">
                <a:solidFill>
                  <a:srgbClr val="2F5496"/>
                </a:solidFill>
                <a:effectLst/>
                <a:latin typeface="Arial" panose="020B0604020202020204" pitchFamily="34" charset="0"/>
                <a:ea typeface="Calibri" panose="020F0502020204030204" pitchFamily="34" charset="0"/>
                <a:hlinkClick r:id="rId3"/>
              </a:rPr>
              <a:t>Jo White Tuckshop catalogue</a:t>
            </a:r>
            <a:r>
              <a:rPr lang="en-AU" sz="1800" dirty="0">
                <a:effectLst/>
                <a:latin typeface="Arial" panose="020B0604020202020204" pitchFamily="34" charset="0"/>
                <a:ea typeface="Calibri" panose="020F0502020204030204" pitchFamily="34" charset="0"/>
              </a:rPr>
              <a:t> (link in references slide) and ask students to cross check if the conventions list they have created is largely accurate when considering a broader range of works from the same exhibition and artist. Refine the list of conventions.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87855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dirty="0"/>
              <a:t>Possible answers:</a:t>
            </a:r>
            <a:br>
              <a:rPr lang="en-AU" dirty="0"/>
            </a:br>
            <a:r>
              <a:rPr lang="en-AU" dirty="0"/>
              <a:t>Artist–world relationship: </a:t>
            </a:r>
          </a:p>
          <a:p>
            <a:pPr algn="l"/>
            <a:r>
              <a:rPr lang="en-AU" dirty="0"/>
              <a:t>The artist has experiences in the world that inform/inspire their art making practice.</a:t>
            </a:r>
          </a:p>
          <a:p>
            <a:pPr algn="l"/>
            <a:r>
              <a:rPr lang="en-AU" dirty="0"/>
              <a:t>The artist influences what happens in the world by sharing their ideas through artworks</a:t>
            </a:r>
          </a:p>
          <a:p>
            <a:pPr algn="l"/>
            <a:endParaRPr lang="en-AU" dirty="0"/>
          </a:p>
          <a:p>
            <a:pPr algn="l"/>
            <a:r>
              <a:rPr lang="en-AU" dirty="0"/>
              <a:t>Artist–artwork relationship:</a:t>
            </a:r>
          </a:p>
          <a:p>
            <a:pPr algn="l"/>
            <a:r>
              <a:rPr lang="en-AU" dirty="0"/>
              <a:t>The artist communicates their ideas through their artwork</a:t>
            </a:r>
          </a:p>
          <a:p>
            <a:pPr algn="l"/>
            <a:r>
              <a:rPr lang="en-AU" dirty="0"/>
              <a:t>Artworks are the product of an artist’s self expression</a:t>
            </a:r>
          </a:p>
          <a:p>
            <a:pPr algn="l"/>
            <a:endParaRPr lang="en-AU" dirty="0"/>
          </a:p>
          <a:p>
            <a:pPr algn="l"/>
            <a:r>
              <a:rPr lang="en-AU" dirty="0"/>
              <a:t>Artist–audience relationship:</a:t>
            </a:r>
          </a:p>
          <a:p>
            <a:pPr algn="l"/>
            <a:r>
              <a:rPr lang="en-AU" dirty="0"/>
              <a:t>The artist communicates their ideas to the audience (through the artwork)</a:t>
            </a:r>
          </a:p>
          <a:p>
            <a:pPr algn="l"/>
            <a:endParaRPr lang="en-AU" dirty="0"/>
          </a:p>
          <a:p>
            <a:pPr algn="l"/>
            <a:r>
              <a:rPr lang="en-AU" dirty="0"/>
              <a:t>Artwork–audience relationship:</a:t>
            </a:r>
          </a:p>
          <a:p>
            <a:pPr algn="l"/>
            <a:r>
              <a:rPr lang="en-AU" dirty="0"/>
              <a:t>The audience interpret the ideas and meaning of the artwork</a:t>
            </a:r>
          </a:p>
          <a:p>
            <a:pPr algn="l"/>
            <a:r>
              <a:rPr lang="en-AU" dirty="0"/>
              <a:t>Artworks can inform, challenge, remind audiences about ideas and experiences</a:t>
            </a:r>
          </a:p>
          <a:p>
            <a:pPr algn="l"/>
            <a:endParaRPr lang="en-AU" dirty="0"/>
          </a:p>
          <a:p>
            <a:pPr algn="l"/>
            <a:r>
              <a:rPr lang="en-AU" dirty="0"/>
              <a:t>Audience–world relationship:</a:t>
            </a:r>
          </a:p>
          <a:p>
            <a:pPr algn="l"/>
            <a:r>
              <a:rPr lang="en-AU" dirty="0"/>
              <a:t>Audience learn about the artist world at the time and place the artwork was created</a:t>
            </a:r>
          </a:p>
          <a:p>
            <a:pPr algn="l"/>
            <a:r>
              <a:rPr lang="en-AU" dirty="0"/>
              <a:t>The audience’s experience in the world shapes how they interpret the artwork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3905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282760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3B9C-6569-BA27-3D02-C31AEE688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E2CF4-6226-2ACD-24A9-A0FC3D1DF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A93E5-F9DB-04C6-C1F3-FDFA5C4635D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Possible examples: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An artist is influenced by a social event or issue in their community such as Harmony Day lunch at the local park and makes an artwork expressing their point of view about the event. The audience learn about the artist’s perspective and how much they value the cultural diversity of their local community and way their local community come together to share their food and time with one another. Audience members might be reminded of times they have shared food and time with others or be inspired to want to connect with more people in their local community.</a:t>
            </a:r>
            <a:br>
              <a:rPr lang="en-AU" dirty="0"/>
            </a:br>
            <a:br>
              <a:rPr lang="en-AU" dirty="0"/>
            </a:br>
            <a:r>
              <a:rPr lang="en-AU" dirty="0"/>
              <a:t>Artists might be influenced by an environmental issue that impacts their local area such as rubbish in their creeks and waterways. They could make an artwork about the impact the rubbish is having on the local wildlife. This could inform the audience about the pollution and impact, and they might change the way they dispose of their rubbish to reduce the impact on the environment.</a:t>
            </a:r>
          </a:p>
        </p:txBody>
      </p:sp>
      <p:sp>
        <p:nvSpPr>
          <p:cNvPr id="4" name="Slide Number Placeholder 3">
            <a:extLst>
              <a:ext uri="{FF2B5EF4-FFF2-40B4-BE49-F238E27FC236}">
                <a16:creationId xmlns:a16="http://schemas.microsoft.com/office/drawing/2014/main" id="{6EBD3A59-8C92-0074-90B1-FAC803755518}"/>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406879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Subject specific language could include: artist, artwork, audience, world, painting, influence, impact, Australian culture, subject matter, personal experience, nostalgic, humour, light-hearted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15622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641421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9ED6-F798-D166-B771-3FFA50007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7B833-5FFA-AF53-856A-18F2F8F74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145E8-A146-D6B3-5CAF-B2F0BF294F2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049B159-E84F-0A7F-7A5D-045E7D7489A8}"/>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1411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6EB4-741D-F8A0-8306-58A75D93E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B3E93-9A26-383A-75F0-67D78158C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2AB7D-8766-D213-8111-17EE67B0B17E}"/>
              </a:ext>
            </a:extLst>
          </p:cNvPr>
          <p:cNvSpPr>
            <a:spLocks noGrp="1"/>
          </p:cNvSpPr>
          <p:nvPr>
            <p:ph type="body" idx="1"/>
          </p:nvPr>
        </p:nvSpPr>
        <p:spPr/>
        <p:txBody>
          <a:bodyPr/>
          <a:lstStyle/>
          <a:p>
            <a:r>
              <a:rPr lang="en-AU" dirty="0"/>
              <a:t>Here is a more sophisticated response for high potential and gifted students:</a:t>
            </a:r>
            <a:br>
              <a:rPr lang="en-AU" dirty="0"/>
            </a:br>
            <a:br>
              <a:rPr lang="en-AU" dirty="0"/>
            </a:br>
            <a:r>
              <a:rPr lang="en-AU" dirty="0"/>
              <a:t>Point: </a:t>
            </a:r>
            <a:r>
              <a:rPr lang="en-AU" sz="1800" b="1" i="0" dirty="0">
                <a:solidFill>
                  <a:srgbClr val="000000"/>
                </a:solidFill>
                <a:effectLst/>
                <a:latin typeface="Aptos" panose="020B0004020202020204" pitchFamily="34" charset="0"/>
              </a:rPr>
              <a:t>Jo White’s connection to her world is deeply influenced by her rural upbringing and engagement with regional Australian culture.</a:t>
            </a:r>
            <a:r>
              <a:rPr lang="en-AU" sz="1800" b="0" i="0" dirty="0">
                <a:solidFill>
                  <a:srgbClr val="000000"/>
                </a:solidFill>
                <a:effectLst/>
                <a:latin typeface="Aptos" panose="020B0004020202020204" pitchFamily="34" charset="0"/>
              </a:rPr>
              <a:t> Growing up in Coonamble, NSW, on large sheep farms, she developed an appreciation for the everyday moments and objects that define country life. Her paintings reflect and preserve aspects of rural Australian identity. </a:t>
            </a:r>
            <a:br>
              <a:rPr lang="en-AU" sz="1800" b="0" i="0" dirty="0">
                <a:solidFill>
                  <a:srgbClr val="000000"/>
                </a:solidFill>
                <a:effectLst/>
                <a:latin typeface="Aptos" panose="020B0004020202020204" pitchFamily="34" charset="0"/>
              </a:rPr>
            </a:br>
            <a:br>
              <a:rPr lang="en-AU" sz="1800" b="0" i="0" dirty="0">
                <a:solidFill>
                  <a:srgbClr val="000000"/>
                </a:solidFill>
                <a:effectLst/>
                <a:latin typeface="Aptos" panose="020B0004020202020204" pitchFamily="34" charset="0"/>
              </a:rPr>
            </a:br>
            <a:r>
              <a:rPr lang="en-AU" sz="1800" b="0" i="0" dirty="0">
                <a:solidFill>
                  <a:srgbClr val="000000"/>
                </a:solidFill>
                <a:effectLst/>
                <a:latin typeface="Aptos" panose="020B0004020202020204" pitchFamily="34" charset="0"/>
              </a:rPr>
              <a:t>Example: </a:t>
            </a:r>
            <a:r>
              <a:rPr lang="en-AU" sz="1800" b="1" i="0" dirty="0">
                <a:solidFill>
                  <a:srgbClr val="000000"/>
                </a:solidFill>
                <a:effectLst/>
                <a:latin typeface="Aptos" panose="020B0004020202020204" pitchFamily="34" charset="0"/>
              </a:rPr>
              <a:t>An example of this connection to her world is evident in her painting </a:t>
            </a:r>
            <a:r>
              <a:rPr lang="en-AU" sz="1800" b="1" i="1" dirty="0">
                <a:solidFill>
                  <a:srgbClr val="000000"/>
                </a:solidFill>
                <a:effectLst/>
                <a:latin typeface="Aptos" panose="020B0004020202020204" pitchFamily="34" charset="0"/>
              </a:rPr>
              <a:t>Cupcakes</a:t>
            </a:r>
            <a:r>
              <a:rPr lang="en-AU" sz="1800" b="1" i="0" dirty="0">
                <a:solidFill>
                  <a:srgbClr val="000000"/>
                </a:solidFill>
                <a:effectLst/>
                <a:latin typeface="Aptos" panose="020B0004020202020204" pitchFamily="34" charset="0"/>
              </a:rPr>
              <a:t>,</a:t>
            </a:r>
            <a:r>
              <a:rPr lang="en-AU" sz="1800" b="0" i="0" dirty="0">
                <a:solidFill>
                  <a:srgbClr val="000000"/>
                </a:solidFill>
                <a:effectLst/>
                <a:latin typeface="Aptos" panose="020B0004020202020204" pitchFamily="34" charset="0"/>
              </a:rPr>
              <a:t> which presents a nostalgic reference to the shared tradition of home baking. The painting captures the simple yet meaningful act of baking cupcakes, which resonates with many Australians, especially those from country towns, where homemade treats often symbolise community gatherings, school events, and family celebrations. </a:t>
            </a:r>
          </a:p>
          <a:p>
            <a:endParaRPr lang="en-AU" sz="1800" b="0" i="0" dirty="0">
              <a:solidFill>
                <a:srgbClr val="000000"/>
              </a:solidFill>
              <a:effectLst/>
              <a:latin typeface="Aptos" panose="020B0004020202020204" pitchFamily="34" charset="0"/>
            </a:endParaRPr>
          </a:p>
          <a:p>
            <a:r>
              <a:rPr lang="en-AU" sz="1800" b="0" i="0" dirty="0">
                <a:solidFill>
                  <a:srgbClr val="000000"/>
                </a:solidFill>
                <a:effectLst/>
                <a:latin typeface="Aptos" panose="020B0004020202020204" pitchFamily="34" charset="0"/>
              </a:rPr>
              <a:t>Evidence: </a:t>
            </a:r>
            <a:r>
              <a:rPr lang="en-AU" sz="1800" b="1" i="0" dirty="0">
                <a:solidFill>
                  <a:srgbClr val="000000"/>
                </a:solidFill>
                <a:effectLst/>
                <a:latin typeface="Aptos" panose="020B0004020202020204" pitchFamily="34" charset="0"/>
              </a:rPr>
              <a:t>This artwork highlights White's ability to transform everyday subjects into compelling compositions.</a:t>
            </a:r>
            <a:r>
              <a:rPr lang="en-AU" sz="1800" b="0" i="0" dirty="0">
                <a:solidFill>
                  <a:srgbClr val="000000"/>
                </a:solidFill>
                <a:effectLst/>
                <a:latin typeface="Aptos" panose="020B0004020202020204" pitchFamily="34" charset="0"/>
              </a:rPr>
              <a:t> White reminds her audience of vibrant party decorations as soft, pink, buttery icing contrasts with turquoise streams that stripe a well-loved and worn cotton tablecloth. She recalls her personal experiences and reflects on the lives of many Australians, particularly those who have spent countless hours leafing the pages of the Women's Weekly Birthday Cake book in the weeks leading up to their birthday.</a:t>
            </a:r>
            <a:br>
              <a:rPr lang="en-AU" sz="1800" b="0" i="0" dirty="0">
                <a:solidFill>
                  <a:srgbClr val="000000"/>
                </a:solidFill>
                <a:effectLst/>
                <a:latin typeface="Aptos" panose="020B0004020202020204" pitchFamily="34" charset="0"/>
              </a:rPr>
            </a:br>
            <a:br>
              <a:rPr lang="en-AU" sz="1800" b="0" i="0" dirty="0">
                <a:solidFill>
                  <a:srgbClr val="000000"/>
                </a:solidFill>
                <a:effectLst/>
                <a:latin typeface="Aptos" panose="020B0004020202020204" pitchFamily="34" charset="0"/>
              </a:rPr>
            </a:br>
            <a:r>
              <a:rPr lang="en-AU" sz="1800" b="0" i="0" dirty="0">
                <a:solidFill>
                  <a:srgbClr val="000000"/>
                </a:solidFill>
                <a:effectLst/>
                <a:latin typeface="Aptos" panose="020B0004020202020204" pitchFamily="34" charset="0"/>
              </a:rPr>
              <a:t>Link: By referencing old photographs, White strengthens her connection to the past, reinforcing nostalgia and cultural heritage themes. Jo White preserves and celebrates rural Australian identity in </a:t>
            </a:r>
            <a:r>
              <a:rPr lang="en-AU" sz="1800" b="0" i="1" dirty="0">
                <a:solidFill>
                  <a:srgbClr val="000000"/>
                </a:solidFill>
                <a:effectLst/>
                <a:latin typeface="Aptos" panose="020B0004020202020204" pitchFamily="34" charset="0"/>
              </a:rPr>
              <a:t>Cupcakes</a:t>
            </a:r>
            <a:r>
              <a:rPr lang="en-AU" sz="1800" b="0" i="0" dirty="0">
                <a:solidFill>
                  <a:srgbClr val="000000"/>
                </a:solidFill>
                <a:effectLst/>
                <a:latin typeface="Aptos" panose="020B0004020202020204" pitchFamily="34" charset="0"/>
              </a:rPr>
              <a:t>, transforming it into more than just a depiction of baked goods. </a:t>
            </a:r>
            <a:r>
              <a:rPr lang="en-AU" sz="1800" b="1" i="0" dirty="0">
                <a:solidFill>
                  <a:srgbClr val="000000"/>
                </a:solidFill>
                <a:effectLst/>
                <a:latin typeface="Aptos" panose="020B0004020202020204" pitchFamily="34" charset="0"/>
              </a:rPr>
              <a:t>Through this artwork, she symbolises the warmth, hospitality, and enduring comforts of country life, highlighting the cultural significance of these everyday moments for herself and her audience.</a:t>
            </a:r>
            <a:r>
              <a:rPr lang="en-AU" sz="1800" b="0" i="0" dirty="0">
                <a:solidFill>
                  <a:srgbClr val="000000"/>
                </a:solidFill>
                <a:effectLst/>
                <a:latin typeface="Aptos" panose="020B0004020202020204" pitchFamily="34" charset="0"/>
              </a:rPr>
              <a:t>  </a:t>
            </a:r>
            <a:endParaRPr lang="en-AU" dirty="0"/>
          </a:p>
        </p:txBody>
      </p:sp>
      <p:sp>
        <p:nvSpPr>
          <p:cNvPr id="4" name="Slide Number Placeholder 3">
            <a:extLst>
              <a:ext uri="{FF2B5EF4-FFF2-40B4-BE49-F238E27FC236}">
                <a16:creationId xmlns:a16="http://schemas.microsoft.com/office/drawing/2014/main" id="{B98304A3-2DD3-E99C-E1AD-C8BE99C77F6B}"/>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27116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670295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032794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AA283-737F-15BA-A32C-ECFE76E5A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68185-CCD2-5161-FACF-7A8024C83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17B48-C0DC-9AB4-FC72-F4C291A84D5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carefully designed using syllabus outcomes and content</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p:txBody>
      </p:sp>
      <p:sp>
        <p:nvSpPr>
          <p:cNvPr id="4" name="Slide Number Placeholder 3">
            <a:extLst>
              <a:ext uri="{FF2B5EF4-FFF2-40B4-BE49-F238E27FC236}">
                <a16:creationId xmlns:a16="http://schemas.microsoft.com/office/drawing/2014/main" id="{93D3179C-AD58-B59A-5C3B-870B1905C552}"/>
              </a:ext>
            </a:extLst>
          </p:cNvPr>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193382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71006-DE94-A7DA-7118-F2C1C8A65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1083E-02B8-86B0-1612-CD0ABEF98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0C779-23D3-9877-2B6D-67427A19BA0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C8B0DB2-FC72-BD49-CAD7-6CCD6B5999AF}"/>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410232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EF91-F8C3-FD89-AD8D-089FE435B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5BC3C-E475-198F-0EAF-186AB5A4B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2DA99-9109-D19F-5404-791423D51AB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carefully designed using syllabus outcomes and content</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p:txBody>
      </p:sp>
      <p:sp>
        <p:nvSpPr>
          <p:cNvPr id="4" name="Slide Number Placeholder 3">
            <a:extLst>
              <a:ext uri="{FF2B5EF4-FFF2-40B4-BE49-F238E27FC236}">
                <a16:creationId xmlns:a16="http://schemas.microsoft.com/office/drawing/2014/main" id="{E7CD3255-CFEF-A7DC-A3F7-B9C986AE09F2}"/>
              </a:ext>
            </a:extLst>
          </p:cNvPr>
          <p:cNvSpPr>
            <a:spLocks noGrp="1"/>
          </p:cNvSpPr>
          <p:nvPr>
            <p:ph type="sldNum" sz="quarter" idx="5"/>
          </p:nvPr>
        </p:nvSpPr>
        <p:spPr/>
        <p:txBody>
          <a:bodyPr/>
          <a:lstStyle/>
          <a:p>
            <a:fld id="{D09C5488-DD16-4714-9519-7BE21BA11D4E}" type="slidenum">
              <a:rPr lang="en-AU" smtClean="0"/>
              <a:t>41</a:t>
            </a:fld>
            <a:endParaRPr lang="en-AU"/>
          </a:p>
        </p:txBody>
      </p:sp>
    </p:spTree>
    <p:extLst>
      <p:ext uri="{BB962C8B-B14F-4D97-AF65-F5344CB8AC3E}">
        <p14:creationId xmlns:p14="http://schemas.microsoft.com/office/powerpoint/2010/main" val="384150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D302C-143F-6009-5BD0-2DE356F25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12210-7944-CDE8-868A-79F1899FA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F5B70-CDEA-6051-896C-1C0B49B3E3B4}"/>
              </a:ext>
            </a:extLst>
          </p:cNvPr>
          <p:cNvSpPr>
            <a:spLocks noGrp="1"/>
          </p:cNvSpPr>
          <p:nvPr>
            <p:ph type="body" idx="1"/>
          </p:nvPr>
        </p:nvSpPr>
        <p:spPr/>
        <p:txBody>
          <a:bodyPr/>
          <a:lstStyle/>
          <a:p>
            <a:r>
              <a:rPr lang="en-AU" b="1" dirty="0"/>
              <a:t>Possible answers: </a:t>
            </a:r>
            <a:r>
              <a:rPr lang="en-AU" dirty="0"/>
              <a:t>subject matter is desserts, repetition of shapes, expressive pain strokes, dark shadows, presented like a shop display, pastel colours, presented from a front view, uses one-point perspective</a:t>
            </a:r>
          </a:p>
          <a:p>
            <a:endParaRPr lang="en-AU" dirty="0"/>
          </a:p>
          <a:p>
            <a:br>
              <a:rPr lang="en-AU" dirty="0"/>
            </a:br>
            <a:r>
              <a:rPr lang="en-AU" dirty="0"/>
              <a:t>NESA definition of conventions: </a:t>
            </a:r>
            <a:r>
              <a:rPr lang="en-AU" dirty="0">
                <a:solidFill>
                  <a:srgbClr val="22272B"/>
                </a:solidFill>
                <a:effectLst/>
              </a:rPr>
              <a:t>established rule, method or practice in the artworld that guides the making, presentation and interpretation of artworks.</a:t>
            </a:r>
          </a:p>
          <a:p>
            <a:br>
              <a:rPr lang="en-AU" dirty="0">
                <a:solidFill>
                  <a:srgbClr val="22272B"/>
                </a:solidFill>
                <a:effectLst/>
              </a:rPr>
            </a:br>
            <a:r>
              <a:rPr lang="en-AU" dirty="0">
                <a:solidFill>
                  <a:srgbClr val="22272B"/>
                </a:solidFill>
                <a:effectLst/>
              </a:rPr>
              <a:t>Image reference</a:t>
            </a:r>
            <a:br>
              <a:rPr lang="en-AU" dirty="0">
                <a:solidFill>
                  <a:srgbClr val="22272B"/>
                </a:solidFill>
                <a:effectLst/>
              </a:rPr>
            </a:br>
            <a:r>
              <a:rPr lang="en-AU" dirty="0">
                <a:solidFill>
                  <a:srgbClr val="22272B"/>
                </a:solidFill>
                <a:effectLst/>
              </a:rPr>
              <a:t>Wayne Thiebaud (2007) </a:t>
            </a:r>
            <a:r>
              <a:rPr lang="en-AU" dirty="0">
                <a:hlinkClick r:id="rId3"/>
              </a:rPr>
              <a:t>Food counter </a:t>
            </a:r>
            <a:r>
              <a:rPr lang="en-AU" dirty="0"/>
              <a:t>[image] accessed 28/3/2025.</a:t>
            </a:r>
            <a:br>
              <a:rPr lang="en-AU" dirty="0"/>
            </a:br>
            <a:r>
              <a:rPr lang="en-AU" dirty="0"/>
              <a:t>Wayne Thiebaud (1963) </a:t>
            </a:r>
            <a:r>
              <a:rPr lang="en-AU" dirty="0">
                <a:hlinkClick r:id="rId4"/>
              </a:rPr>
              <a:t>Cakes</a:t>
            </a:r>
            <a:r>
              <a:rPr lang="en-AU" dirty="0"/>
              <a:t> [image] accessed 28/3/205.</a:t>
            </a:r>
            <a:endParaRPr lang="en-AU" dirty="0">
              <a:solidFill>
                <a:srgbClr val="22272B"/>
              </a:solidFill>
              <a:effectLst/>
            </a:endParaRPr>
          </a:p>
          <a:p>
            <a:endParaRPr lang="en-AU" dirty="0"/>
          </a:p>
        </p:txBody>
      </p:sp>
      <p:sp>
        <p:nvSpPr>
          <p:cNvPr id="4" name="Slide Number Placeholder 3">
            <a:extLst>
              <a:ext uri="{FF2B5EF4-FFF2-40B4-BE49-F238E27FC236}">
                <a16:creationId xmlns:a16="http://schemas.microsoft.com/office/drawing/2014/main" id="{37653C98-79A2-063D-42B4-23453B0704F7}"/>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953772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2812-16F2-7226-AAC1-0AF957356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5E51B-F396-5457-36B0-83CF96C5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C9AAD-CDBD-E0F7-8837-BE880E25AD9C}"/>
              </a:ext>
            </a:extLst>
          </p:cNvPr>
          <p:cNvSpPr>
            <a:spLocks noGrp="1"/>
          </p:cNvSpPr>
          <p:nvPr>
            <p:ph type="body" idx="1"/>
          </p:nvPr>
        </p:nvSpPr>
        <p:spPr/>
        <p:txBody>
          <a:bodyPr/>
          <a:lstStyle/>
          <a:p>
            <a:r>
              <a:rPr lang="en-AU" b="1" dirty="0"/>
              <a:t>Possible answers: </a:t>
            </a:r>
            <a:r>
              <a:rPr lang="en-AU" dirty="0"/>
              <a:t>subject matter is desserts, repetition of shapes, expressive pain strokes, dark shadows, presented like a shop display, pastel colours, presented from a front view, uses one-point perspective.</a:t>
            </a:r>
          </a:p>
          <a:p>
            <a:endParaRPr lang="en-AU" dirty="0"/>
          </a:p>
          <a:p>
            <a:br>
              <a:rPr lang="en-AU" dirty="0"/>
            </a:br>
            <a:r>
              <a:rPr lang="en-AU" dirty="0"/>
              <a:t>NESA definition of conventions: </a:t>
            </a:r>
            <a:r>
              <a:rPr lang="en-AU" dirty="0">
                <a:solidFill>
                  <a:srgbClr val="22272B"/>
                </a:solidFill>
                <a:effectLst/>
              </a:rPr>
              <a:t>established rule, method or practice in the artworld that guides the making, presentation and interpretation of artworks.</a:t>
            </a:r>
          </a:p>
          <a:p>
            <a:endParaRPr lang="en-AU" dirty="0">
              <a:solidFill>
                <a:srgbClr val="22272B"/>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Access the </a:t>
            </a:r>
            <a:r>
              <a:rPr lang="en-AU" sz="1800" u="sng" dirty="0">
                <a:solidFill>
                  <a:srgbClr val="2F5496"/>
                </a:solidFill>
                <a:effectLst/>
                <a:latin typeface="Arial" panose="020B0604020202020204" pitchFamily="34" charset="0"/>
                <a:ea typeface="Calibri" panose="020F0502020204030204" pitchFamily="34" charset="0"/>
                <a:hlinkClick r:id="rId3"/>
              </a:rPr>
              <a:t>Tuckshop catalogue</a:t>
            </a:r>
            <a:r>
              <a:rPr lang="en-AU" sz="1800" dirty="0">
                <a:effectLst/>
                <a:latin typeface="Arial" panose="020B0604020202020204" pitchFamily="34" charset="0"/>
                <a:ea typeface="Calibri" panose="020F0502020204030204" pitchFamily="34" charset="0"/>
              </a:rPr>
              <a:t> and ask students to cross check if the conventions list they have created is largely accurate when considering a broader range of works from the same exhibition and artist. Refine the list of conventions.</a:t>
            </a:r>
          </a:p>
          <a:p>
            <a:br>
              <a:rPr lang="en-AU" dirty="0"/>
            </a:br>
            <a:r>
              <a:rPr lang="en-AU" b="1" dirty="0"/>
              <a:t>Image reference</a:t>
            </a:r>
            <a:br>
              <a:rPr lang="en-AU" dirty="0"/>
            </a:br>
            <a:r>
              <a:rPr lang="en-AU" dirty="0"/>
              <a:t>Wayne Thiebaud (1963) </a:t>
            </a:r>
            <a:r>
              <a:rPr lang="en-AU" dirty="0">
                <a:hlinkClick r:id="rId4"/>
              </a:rPr>
              <a:t>Pie counter</a:t>
            </a:r>
            <a:r>
              <a:rPr lang="en-AU" dirty="0"/>
              <a:t> [image]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Wayne Thiebaud (1964) </a:t>
            </a:r>
            <a:r>
              <a:rPr lang="en-AU" dirty="0">
                <a:hlinkClick r:id="rId5"/>
              </a:rPr>
              <a:t>Three cones</a:t>
            </a:r>
            <a:r>
              <a:rPr lang="en-AU" dirty="0"/>
              <a:t> [image] accessed 28/3/2025.</a:t>
            </a:r>
          </a:p>
          <a:p>
            <a:endParaRPr lang="en-AU" dirty="0"/>
          </a:p>
        </p:txBody>
      </p:sp>
      <p:sp>
        <p:nvSpPr>
          <p:cNvPr id="4" name="Slide Number Placeholder 3">
            <a:extLst>
              <a:ext uri="{FF2B5EF4-FFF2-40B4-BE49-F238E27FC236}">
                <a16:creationId xmlns:a16="http://schemas.microsoft.com/office/drawing/2014/main" id="{5727D7C8-A15E-F863-B105-1E9D61DBA634}"/>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646144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22272B"/>
                </a:solidFill>
                <a:effectLst/>
              </a:rPr>
              <a:t>Image reference: Wayne Thiebaud (2007) </a:t>
            </a:r>
            <a:r>
              <a:rPr lang="en-AU" dirty="0">
                <a:hlinkClick r:id="rId3"/>
              </a:rPr>
              <a:t>Food counter </a:t>
            </a:r>
            <a:r>
              <a:rPr lang="en-AU" dirty="0"/>
              <a:t>[image] accessed 28/3/2025.</a:t>
            </a: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520834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841015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60F2-7A89-A612-008C-8AB3488A1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4D1F8-2B8E-C8AB-EEBB-9E0CC34C8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DDFDB-AE85-9F0F-8403-EBB536FCE545}"/>
              </a:ext>
            </a:extLst>
          </p:cNvPr>
          <p:cNvSpPr>
            <a:spLocks noGrp="1"/>
          </p:cNvSpPr>
          <p:nvPr>
            <p:ph type="body" idx="1"/>
          </p:nvPr>
        </p:nvSpPr>
        <p:spPr/>
        <p:txBody>
          <a:bodyPr/>
          <a:lstStyle/>
          <a:p>
            <a:pPr algn="l"/>
            <a:r>
              <a:rPr lang="en-AU" b="1" dirty="0"/>
              <a:t>Possible answers:</a:t>
            </a:r>
            <a:br>
              <a:rPr lang="en-AU" dirty="0"/>
            </a:br>
            <a:r>
              <a:rPr lang="en-AU" dirty="0"/>
              <a:t>Artist–world relationship: </a:t>
            </a:r>
          </a:p>
          <a:p>
            <a:pPr algn="l"/>
            <a:r>
              <a:rPr lang="en-AU" dirty="0"/>
              <a:t>The artist has experiences in the world that inform/inspire their art making practice.</a:t>
            </a:r>
          </a:p>
          <a:p>
            <a:pPr algn="l"/>
            <a:r>
              <a:rPr lang="en-AU" dirty="0"/>
              <a:t>The artist influences what happens in the world by sharing their ideas through artworks</a:t>
            </a:r>
          </a:p>
          <a:p>
            <a:pPr algn="l"/>
            <a:endParaRPr lang="en-AU" dirty="0"/>
          </a:p>
          <a:p>
            <a:pPr algn="l"/>
            <a:r>
              <a:rPr lang="en-AU" dirty="0"/>
              <a:t>Artist–artwork relationship:</a:t>
            </a:r>
          </a:p>
          <a:p>
            <a:pPr algn="l"/>
            <a:r>
              <a:rPr lang="en-AU" dirty="0"/>
              <a:t>The artist communicates their ideas through their artwork</a:t>
            </a:r>
          </a:p>
          <a:p>
            <a:pPr algn="l"/>
            <a:r>
              <a:rPr lang="en-AU" dirty="0"/>
              <a:t>Artworks are the product of an artist’s self expression</a:t>
            </a:r>
          </a:p>
          <a:p>
            <a:pPr algn="l"/>
            <a:endParaRPr lang="en-AU" dirty="0"/>
          </a:p>
          <a:p>
            <a:pPr algn="l"/>
            <a:r>
              <a:rPr lang="en-AU" dirty="0"/>
              <a:t>Artist–audience relationship:</a:t>
            </a:r>
          </a:p>
          <a:p>
            <a:pPr algn="l"/>
            <a:r>
              <a:rPr lang="en-AU" dirty="0"/>
              <a:t>The artist communicates their ideas to the audience (through the artwork)</a:t>
            </a:r>
          </a:p>
          <a:p>
            <a:pPr algn="l"/>
            <a:endParaRPr lang="en-AU" dirty="0"/>
          </a:p>
          <a:p>
            <a:pPr algn="l"/>
            <a:r>
              <a:rPr lang="en-AU" dirty="0"/>
              <a:t>Artwork–audience relationship:</a:t>
            </a:r>
          </a:p>
          <a:p>
            <a:pPr algn="l"/>
            <a:r>
              <a:rPr lang="en-AU" dirty="0"/>
              <a:t>The audience interpret the ideas and meaning of the artwork</a:t>
            </a:r>
          </a:p>
          <a:p>
            <a:pPr algn="l"/>
            <a:r>
              <a:rPr lang="en-AU" dirty="0"/>
              <a:t>Artworks can inform, challenge, remind audiences about ideas and experiences</a:t>
            </a:r>
          </a:p>
          <a:p>
            <a:pPr algn="l"/>
            <a:endParaRPr lang="en-AU" dirty="0"/>
          </a:p>
          <a:p>
            <a:pPr algn="l"/>
            <a:r>
              <a:rPr lang="en-AU" dirty="0"/>
              <a:t>Audience–world relationship:</a:t>
            </a:r>
          </a:p>
          <a:p>
            <a:pPr algn="l"/>
            <a:r>
              <a:rPr lang="en-AU" dirty="0"/>
              <a:t>Audience learn about the artist world at the time and place the artwork was created</a:t>
            </a:r>
          </a:p>
          <a:p>
            <a:pPr algn="l"/>
            <a:r>
              <a:rPr lang="en-AU" dirty="0"/>
              <a:t>The audience’s experience in the world shapes how they interpret the artwork</a:t>
            </a:r>
          </a:p>
          <a:p>
            <a:endParaRPr lang="en-AU" dirty="0"/>
          </a:p>
        </p:txBody>
      </p:sp>
      <p:sp>
        <p:nvSpPr>
          <p:cNvPr id="4" name="Slide Number Placeholder 3">
            <a:extLst>
              <a:ext uri="{FF2B5EF4-FFF2-40B4-BE49-F238E27FC236}">
                <a16:creationId xmlns:a16="http://schemas.microsoft.com/office/drawing/2014/main" id="{24DE69D2-A1CD-059B-9F3A-826CF3886F96}"/>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709062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963C-E981-EDF1-55B5-82157C177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A6DC7-2FAE-E742-D3DD-757C08E50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D8E9F-18A7-3285-D9F5-3A5BC0650C1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Subject specific language could include: artist, artwork, audience, world, painting, influence, impact, American culture, subject matter, personal experience, nostalgic, light-hearted, consumer culture,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Hint for students: remember relationships are 2-way transactions, think about what each concept ‘gives’ and ‘receives’ from the other concept</a:t>
            </a:r>
          </a:p>
        </p:txBody>
      </p:sp>
      <p:sp>
        <p:nvSpPr>
          <p:cNvPr id="4" name="Slide Number Placeholder 3">
            <a:extLst>
              <a:ext uri="{FF2B5EF4-FFF2-40B4-BE49-F238E27FC236}">
                <a16:creationId xmlns:a16="http://schemas.microsoft.com/office/drawing/2014/main" id="{55053BBA-3F57-4520-9BBC-7330D9D271C5}"/>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3043822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As a class come up with a list of suggestions students can give one another to strengthen their responses such as using subject specific language, making sure all part of the scaffold have been addressed, giving a more specific example or focusing on explaining the relationship between concepts.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461267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White presents individual or small group serving in a personal setting like at home or on a family picnic, Thiebaud’s food is presented through a community perspective where it is prepared and presented in an aesthetically appealing way to entice the public to purchase the food. </a:t>
            </a:r>
            <a:br>
              <a:rPr lang="en-AU" sz="1800" dirty="0">
                <a:effectLst/>
                <a:latin typeface="Arial" panose="020B0604020202020204" pitchFamily="34" charset="0"/>
                <a:ea typeface="Calibri" panose="020F0502020204030204" pitchFamily="34" charset="0"/>
              </a:rPr>
            </a:b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Image reference:</a:t>
            </a:r>
            <a:br>
              <a:rPr lang="en-AU" sz="1800" dirty="0">
                <a:effectLst/>
                <a:latin typeface="Arial" panose="020B0604020202020204" pitchFamily="34" charset="0"/>
                <a:ea typeface="Calibri" panose="020F0502020204030204" pitchFamily="34" charset="0"/>
              </a:rPr>
            </a:br>
            <a:r>
              <a:rPr lang="en-AU" sz="1800" dirty="0"/>
              <a:t>Wayne Thiebaud (1963) </a:t>
            </a:r>
            <a:r>
              <a:rPr lang="en-AU" sz="1800" dirty="0">
                <a:hlinkClick r:id="rId3"/>
              </a:rPr>
              <a:t>Three cones</a:t>
            </a:r>
            <a:r>
              <a:rPr lang="en-AU" sz="1800" dirty="0"/>
              <a:t> [image]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Wayne Thiebaud (1963) </a:t>
            </a:r>
            <a:r>
              <a:rPr lang="en-AU" sz="1800" dirty="0">
                <a:hlinkClick r:id="rId4"/>
              </a:rPr>
              <a:t>Pie counter</a:t>
            </a:r>
            <a:r>
              <a:rPr lang="en-AU" sz="1800" dirty="0"/>
              <a:t> [image]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Wayne Thiebaud (1963) </a:t>
            </a:r>
            <a:r>
              <a:rPr lang="en-AU" dirty="0">
                <a:hlinkClick r:id="rId5"/>
              </a:rPr>
              <a:t>Cakes</a:t>
            </a:r>
            <a:r>
              <a:rPr lang="en-AU" dirty="0"/>
              <a:t> [image] accessed 28/3/205.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Image distribution permissions for Secondary Curriculum, Curriculum and Reform Directorate of NSW Department of Education, granted by © Jo White, 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br>
              <a:rPr lang="en-AU" dirty="0"/>
            </a:br>
            <a:endParaRPr lang="en-AU" dirty="0">
              <a:solidFill>
                <a:srgbClr val="22272B"/>
              </a:solidFill>
              <a:effectLst/>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4600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DB4E-696B-530F-CE12-5F11AD5BE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5DA5-7AA3-BEEB-FB84-EC85F2D34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BC4C7-41A3-727D-050A-4D4E9924098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095E8DF-F5AD-A34E-02F3-B2FF5CFF816B}"/>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466586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Image reference </a:t>
            </a:r>
            <a:br>
              <a:rPr lang="en-AU" dirty="0"/>
            </a:br>
            <a:r>
              <a:rPr lang="en-AU" dirty="0"/>
              <a:t>Wayne Thiebaud (1964) </a:t>
            </a:r>
            <a:r>
              <a:rPr lang="en-AU" dirty="0">
                <a:hlinkClick r:id="rId3"/>
              </a:rPr>
              <a:t>Coconut cake</a:t>
            </a:r>
            <a:r>
              <a:rPr lang="en-AU" u="none" dirty="0"/>
              <a:t> </a:t>
            </a:r>
            <a:r>
              <a:rPr lang="en-AU" dirty="0"/>
              <a:t>[image] accessed 28/3/2025.</a:t>
            </a: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92778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205369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712570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D7AE-B798-B54F-73CA-FE6C78AC7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CC69F-16AE-1906-C91F-1AAF528A3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BF478-577E-4317-DFA7-396382B08D5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0A8C31-B176-FD61-4C6F-A2AA780DB21A}"/>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844191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FC15-A902-6D13-5F70-7BD1C29D1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E8227-FF97-FF0C-A628-945A7C1B7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4777D-FED9-0E52-0151-E5255A7449C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carefully designed using syllabus outcomes and content</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p:txBody>
      </p:sp>
      <p:sp>
        <p:nvSpPr>
          <p:cNvPr id="4" name="Slide Number Placeholder 3">
            <a:extLst>
              <a:ext uri="{FF2B5EF4-FFF2-40B4-BE49-F238E27FC236}">
                <a16:creationId xmlns:a16="http://schemas.microsoft.com/office/drawing/2014/main" id="{B9E60F45-479B-DCA5-32B2-41FE2F714EAC}"/>
              </a:ext>
            </a:extLst>
          </p:cNvPr>
          <p:cNvSpPr>
            <a:spLocks noGrp="1"/>
          </p:cNvSpPr>
          <p:nvPr>
            <p:ph type="sldNum" sz="quarter" idx="5"/>
          </p:nvPr>
        </p:nvSpPr>
        <p:spPr/>
        <p:txBody>
          <a:bodyPr/>
          <a:lstStyle/>
          <a:p>
            <a:fld id="{D09C5488-DD16-4714-9519-7BE21BA11D4E}" type="slidenum">
              <a:rPr lang="en-AU" smtClean="0"/>
              <a:t>58</a:t>
            </a:fld>
            <a:endParaRPr lang="en-AU"/>
          </a:p>
        </p:txBody>
      </p:sp>
    </p:spTree>
    <p:extLst>
      <p:ext uri="{BB962C8B-B14F-4D97-AF65-F5344CB8AC3E}">
        <p14:creationId xmlns:p14="http://schemas.microsoft.com/office/powerpoint/2010/main" val="2334487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D450-0A29-98F1-452C-A8F41B9BF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80500-AB1B-4686-5E16-AB92B5EDE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859E0-CF95-1331-285C-68C2BE42AA45}"/>
              </a:ext>
            </a:extLst>
          </p:cNvPr>
          <p:cNvSpPr>
            <a:spLocks noGrp="1"/>
          </p:cNvSpPr>
          <p:nvPr>
            <p:ph type="body" idx="1"/>
          </p:nvPr>
        </p:nvSpPr>
        <p:spPr/>
        <p:txBody>
          <a:bodyPr/>
          <a:lstStyle/>
          <a:p>
            <a:r>
              <a:rPr lang="en-AU" b="1" dirty="0"/>
              <a:t>Possible answers: </a:t>
            </a:r>
            <a:r>
              <a:rPr lang="en-AU" dirty="0"/>
              <a:t>subject matter is western fast foods, repetition of shapes, vibrant colours, falling food/sense of motion, flat background/no contextual information given, pop art inspired style, presented from a front view, uses one-point perspective, single serve, whole ingredients or condiments included.</a:t>
            </a:r>
          </a:p>
          <a:p>
            <a:br>
              <a:rPr lang="en-AU" dirty="0"/>
            </a:br>
            <a:r>
              <a:rPr lang="en-AU" b="1" dirty="0"/>
              <a:t>Image reference</a:t>
            </a:r>
            <a:br>
              <a:rPr lang="en-AU" dirty="0"/>
            </a:br>
            <a:r>
              <a:rPr lang="en-AU" dirty="0"/>
              <a:t>Ron Magnes (2019) </a:t>
            </a:r>
            <a:r>
              <a:rPr lang="en-AU" dirty="0">
                <a:hlinkClick r:id="rId3"/>
              </a:rPr>
              <a:t>Pizza on blue </a:t>
            </a:r>
            <a:r>
              <a:rPr lang="en-AU" dirty="0"/>
              <a:t>[image] accessed 28/3/2025.</a:t>
            </a:r>
            <a:br>
              <a:rPr lang="en-AU" dirty="0"/>
            </a:br>
            <a:r>
              <a:rPr lang="en-AU" dirty="0"/>
              <a:t>Ron Magnes (2019) </a:t>
            </a:r>
            <a:r>
              <a:rPr lang="en-AU" dirty="0">
                <a:hlinkClick r:id="rId4"/>
              </a:rPr>
              <a:t>French fries on blue </a:t>
            </a:r>
            <a:r>
              <a:rPr lang="en-AU" dirty="0"/>
              <a:t>[image] accessed 28/3/2025.</a:t>
            </a:r>
          </a:p>
          <a:p>
            <a:r>
              <a:rPr lang="en-AU" dirty="0"/>
              <a:t>Ron Magnes (2019) </a:t>
            </a:r>
            <a:r>
              <a:rPr lang="en-AU" dirty="0">
                <a:hlinkClick r:id="rId5"/>
              </a:rPr>
              <a:t>Nachos on blue </a:t>
            </a:r>
            <a:r>
              <a:rPr lang="en-AU" dirty="0"/>
              <a:t>[image] accessed 28/3/2025.</a:t>
            </a:r>
          </a:p>
        </p:txBody>
      </p:sp>
      <p:sp>
        <p:nvSpPr>
          <p:cNvPr id="4" name="Slide Number Placeholder 3">
            <a:extLst>
              <a:ext uri="{FF2B5EF4-FFF2-40B4-BE49-F238E27FC236}">
                <a16:creationId xmlns:a16="http://schemas.microsoft.com/office/drawing/2014/main" id="{6CFA9411-8037-F41D-BC16-1F4D5BA35B43}"/>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86251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699603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4690-C9BE-B459-33C2-A49DC8144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F884A-55AB-29F1-67C4-EEFA65694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531C-FE6B-2AB9-ACB9-60E6A00C6653}"/>
              </a:ext>
            </a:extLst>
          </p:cNvPr>
          <p:cNvSpPr>
            <a:spLocks noGrp="1"/>
          </p:cNvSpPr>
          <p:nvPr>
            <p:ph type="body" idx="1"/>
          </p:nvPr>
        </p:nvSpPr>
        <p:spPr/>
        <p:txBody>
          <a:bodyPr/>
          <a:lstStyle/>
          <a:p>
            <a:r>
              <a:rPr lang="en-AU"/>
              <a:t>Teacher to edit question as needed.</a:t>
            </a:r>
          </a:p>
        </p:txBody>
      </p:sp>
      <p:sp>
        <p:nvSpPr>
          <p:cNvPr id="4" name="Slide Number Placeholder 3">
            <a:extLst>
              <a:ext uri="{FF2B5EF4-FFF2-40B4-BE49-F238E27FC236}">
                <a16:creationId xmlns:a16="http://schemas.microsoft.com/office/drawing/2014/main" id="{6231A064-B8CB-9E82-373F-A9AFC56F9490}"/>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467695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46578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sz="1800" dirty="0">
                <a:effectLst/>
              </a:rPr>
              <a:t>Learning intentions and success criteria are carefully designed using syllabus outcomes and content</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287018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6ED0-1E71-2893-D1E4-56DE38F5D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7845E-8F0B-2944-007A-BD1D9EDC3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43C0F-BAB3-C851-307A-E328D9D9A98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DFF50FC-BE61-59F7-5DA2-DEF3ABEEF5E3}"/>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572076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A16D1-51C9-96DD-6228-3F861F75A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E3C42-40DD-FE3B-5E97-990AF80B4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77DCF-7CBF-D0BC-6F1B-560738940EB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A99D048-B680-50F3-400E-152A7855944F}"/>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713722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4CC78-B372-DFD1-717E-E4A9B9604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AADCB-68D4-A9FC-83FF-C41EC3CFC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33AD4-232E-78E0-3093-F85589E00BA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carefully designed using syllabus outcomes and content</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p:txBody>
      </p:sp>
      <p:sp>
        <p:nvSpPr>
          <p:cNvPr id="4" name="Slide Number Placeholder 3">
            <a:extLst>
              <a:ext uri="{FF2B5EF4-FFF2-40B4-BE49-F238E27FC236}">
                <a16:creationId xmlns:a16="http://schemas.microsoft.com/office/drawing/2014/main" id="{E844838B-4E70-DDF4-D9FF-1D967A85F80E}"/>
              </a:ext>
            </a:extLst>
          </p:cNvPr>
          <p:cNvSpPr>
            <a:spLocks noGrp="1"/>
          </p:cNvSpPr>
          <p:nvPr>
            <p:ph type="sldNum" sz="quarter" idx="5"/>
          </p:nvPr>
        </p:nvSpPr>
        <p:spPr/>
        <p:txBody>
          <a:bodyPr/>
          <a:lstStyle/>
          <a:p>
            <a:fld id="{D09C5488-DD16-4714-9519-7BE21BA11D4E}" type="slidenum">
              <a:rPr lang="en-AU" smtClean="0"/>
              <a:t>68</a:t>
            </a:fld>
            <a:endParaRPr lang="en-AU"/>
          </a:p>
        </p:txBody>
      </p:sp>
    </p:spTree>
    <p:extLst>
      <p:ext uri="{BB962C8B-B14F-4D97-AF65-F5344CB8AC3E}">
        <p14:creationId xmlns:p14="http://schemas.microsoft.com/office/powerpoint/2010/main" val="4127066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Answers: </a:t>
            </a:r>
            <a:br>
              <a:rPr lang="en-AU" dirty="0"/>
            </a:br>
            <a:r>
              <a:rPr lang="en-AU" dirty="0"/>
              <a:t>Art forms – drawing and painting</a:t>
            </a:r>
          </a:p>
          <a:p>
            <a:r>
              <a:rPr lang="en-AU" dirty="0"/>
              <a:t>Materials – pencil, pen and paint</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b="1" dirty="0"/>
            </a:br>
            <a:r>
              <a:rPr lang="en-AU" b="1" dirty="0"/>
              <a:t>Image 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Wayne Thiebaud (1963) </a:t>
            </a:r>
            <a:r>
              <a:rPr lang="en-AU" dirty="0">
                <a:hlinkClick r:id="rId3"/>
              </a:rPr>
              <a:t>Cakes</a:t>
            </a:r>
            <a:r>
              <a:rPr lang="en-AU" dirty="0"/>
              <a:t> [image] accessed 28/3/2025.</a:t>
            </a:r>
            <a:endParaRPr lang="en-AU" dirty="0">
              <a:solidFill>
                <a:srgbClr val="22272B"/>
              </a:solidFill>
              <a:effectLst/>
            </a:endParaRPr>
          </a:p>
          <a:p>
            <a:r>
              <a:rPr lang="en-AU" dirty="0"/>
              <a:t>Ron Magnes (2019) </a:t>
            </a:r>
            <a:r>
              <a:rPr lang="en-AU" dirty="0">
                <a:hlinkClick r:id="rId4"/>
              </a:rPr>
              <a:t>Pizza on blue </a:t>
            </a:r>
            <a:r>
              <a:rPr lang="en-AU" dirty="0"/>
              <a:t>[image] accessed 28/3/2025.</a:t>
            </a:r>
            <a:br>
              <a:rPr lang="en-AU" dirty="0"/>
            </a:br>
            <a:r>
              <a:rPr lang="en-AU" dirty="0"/>
              <a:t>Iced Bickies, 2022, distribution permissions for Secondary Curriculum, Curriculum and Reform Directorate of NSW Department of Education, granted by © Jo White, 2025</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945609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C889-D090-E185-4CA3-549D531EE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ADA4A-D2F2-0AE4-CABE-9A4B3758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0EFEC-2B33-52BB-6381-EA2565437F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AB53158-C7C3-F6B2-911B-10CABEF91618}"/>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212371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60580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dirty="0"/>
          </a:p>
        </p:txBody>
      </p:sp>
    </p:spTree>
    <p:extLst>
      <p:ext uri="{BB962C8B-B14F-4D97-AF65-F5344CB8AC3E}">
        <p14:creationId xmlns:p14="http://schemas.microsoft.com/office/powerpoint/2010/main" val="707396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F35BA-F811-407B-BC18-784C914BB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45E93-CB8C-DA63-C506-CAAB14D01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D9857-DABC-A930-31FE-C4E6164691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80DC0EC-764D-F09E-BE4C-CDD20A720441}"/>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28487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a:cs typeface="Arial"/>
              </a:rPr>
              <a:t>Question:</a:t>
            </a:r>
            <a:r>
              <a:rPr lang="en-AU" sz="1600" dirty="0">
                <a:latin typeface="Arial"/>
                <a:cs typeface="Arial"/>
              </a:rPr>
              <a:t> </a:t>
            </a:r>
            <a:r>
              <a:rPr lang="en-AU" sz="1800" dirty="0">
                <a:effectLst/>
              </a:rPr>
              <a:t>When you share your ideas with someone, what clues help them recognise that the message is coming from you? Consider the way you speak, write, or express yourself in different situations. What makes your communication unique to you?</a:t>
            </a:r>
            <a:endParaRPr lang="en-AU" sz="1600" dirty="0">
              <a:latin typeface="Arial"/>
              <a:cs typeface="Arial"/>
            </a:endParaRPr>
          </a:p>
          <a:p>
            <a:r>
              <a:rPr lang="en-AU" b="1" dirty="0">
                <a:latin typeface="Arial"/>
                <a:cs typeface="Arial"/>
              </a:rPr>
              <a:t>Possible answers: </a:t>
            </a:r>
            <a:r>
              <a:rPr lang="en-AU" dirty="0">
                <a:latin typeface="Arial"/>
                <a:cs typeface="Arial"/>
              </a:rPr>
              <a:t>your face, sound of your voice, your name, profile picture, sign off on an email, your phone number.</a:t>
            </a:r>
          </a:p>
          <a:p>
            <a:br>
              <a:rPr lang="en-AU" dirty="0"/>
            </a:br>
            <a:r>
              <a:rPr lang="en-AU" b="1" dirty="0">
                <a:latin typeface="Arial"/>
                <a:cs typeface="Arial"/>
              </a:rPr>
              <a:t>Click to reveal </a:t>
            </a:r>
            <a:r>
              <a:rPr lang="en-AU" dirty="0">
                <a:latin typeface="Arial"/>
                <a:cs typeface="Arial"/>
              </a:rPr>
              <a:t>– how do artists communicate their ideas?</a:t>
            </a:r>
            <a:br>
              <a:rPr lang="en-AU" dirty="0"/>
            </a:br>
            <a:r>
              <a:rPr lang="en-AU" sz="1800" b="1" dirty="0">
                <a:effectLst/>
                <a:latin typeface="Arial"/>
                <a:ea typeface="Calibri"/>
                <a:cs typeface="Arial"/>
              </a:rPr>
              <a:t>Possible answers: </a:t>
            </a:r>
            <a:r>
              <a:rPr lang="en-AU" sz="1800" dirty="0">
                <a:effectLst/>
                <a:latin typeface="Arial"/>
                <a:ea typeface="Calibri"/>
                <a:cs typeface="Arial"/>
              </a:rPr>
              <a:t>subject matter, choice of </a:t>
            </a:r>
            <a:r>
              <a:rPr lang="en-AU" sz="1800" dirty="0">
                <a:latin typeface="Arial"/>
                <a:ea typeface="Calibri"/>
                <a:cs typeface="Arial"/>
              </a:rPr>
              <a:t>material.</a:t>
            </a:r>
            <a:endParaRPr lang="en-AU" dirty="0">
              <a:latin typeface="Arial"/>
              <a:ea typeface="Calibri"/>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14240-9CDD-EAD6-1219-D2ABD800B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7F154-C605-1F51-6A90-319585572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46C8A-9F72-7D6F-7379-01502615561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Question:</a:t>
            </a:r>
            <a:r>
              <a:rPr lang="en-AU" sz="1600" dirty="0"/>
              <a:t> </a:t>
            </a:r>
            <a:r>
              <a:rPr lang="en-AU" sz="1800" dirty="0">
                <a:effectLst/>
              </a:rPr>
              <a:t>When someone is communicating with you, how do you recognise who they are? What signals or clues make their communication distinct?</a:t>
            </a: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Possible answers: </a:t>
            </a:r>
            <a:r>
              <a:rPr lang="en-AU" sz="1600" dirty="0">
                <a:effectLst/>
              </a:rPr>
              <a:t>think about their voice, writing style, body language, or other unique characteristics that help you identify them. </a:t>
            </a:r>
            <a:br>
              <a:rPr lang="en-AU" dirty="0"/>
            </a:br>
            <a:br>
              <a:rPr lang="en-AU" dirty="0"/>
            </a:br>
            <a:r>
              <a:rPr lang="en-AU" b="1" dirty="0"/>
              <a:t>Click to reveal </a:t>
            </a:r>
            <a:r>
              <a:rPr lang="en-AU" dirty="0"/>
              <a:t>– </a:t>
            </a:r>
            <a:r>
              <a:rPr lang="en-AU" dirty="0">
                <a:latin typeface="+mj-lt"/>
              </a:rPr>
              <a:t>What choices can artists make to tell their story?</a:t>
            </a:r>
            <a:br>
              <a:rPr lang="en-AU" dirty="0"/>
            </a:br>
            <a:r>
              <a:rPr lang="en-AU" sz="1800" b="1" dirty="0">
                <a:effectLst/>
                <a:latin typeface="Arial" panose="020B0604020202020204" pitchFamily="34" charset="0"/>
                <a:ea typeface="Calibri" panose="020F0502020204030204" pitchFamily="34" charset="0"/>
              </a:rPr>
              <a:t>Possible answers: </a:t>
            </a:r>
            <a:r>
              <a:rPr lang="en-AU" sz="1800" dirty="0">
                <a:effectLst/>
                <a:latin typeface="Arial" panose="020B0604020202020204" pitchFamily="34" charset="0"/>
                <a:ea typeface="Calibri" panose="020F0502020204030204" pitchFamily="34" charset="0"/>
              </a:rPr>
              <a:t>subject matter, choice of material.</a:t>
            </a:r>
            <a:endParaRPr lang="en-AU" dirty="0"/>
          </a:p>
        </p:txBody>
      </p:sp>
      <p:sp>
        <p:nvSpPr>
          <p:cNvPr id="4" name="Slide Number Placeholder 3">
            <a:extLst>
              <a:ext uri="{FF2B5EF4-FFF2-40B4-BE49-F238E27FC236}">
                <a16:creationId xmlns:a16="http://schemas.microsoft.com/office/drawing/2014/main" id="{C14F7C7B-CA14-8A75-AEC0-A23515FC8A2A}"/>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38497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3144-2440-0070-5203-AE96685B0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D54A3-ECBC-C866-EABE-D57CFDD42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5E834-F8FF-37FF-443F-EB556938490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Question:</a:t>
            </a:r>
            <a:r>
              <a:rPr lang="en-AU" sz="1600" dirty="0"/>
              <a:t> When you want to communicate your ideas to someone else, how do they know its you?</a:t>
            </a:r>
          </a:p>
          <a:p>
            <a:r>
              <a:rPr lang="en-AU" b="1" dirty="0"/>
              <a:t>Possible answers: </a:t>
            </a:r>
            <a:r>
              <a:rPr lang="en-AU" dirty="0"/>
              <a:t>your face, sound of your voice, your name, profile picture, sign off on an email, your phone number.</a:t>
            </a:r>
          </a:p>
          <a:p>
            <a:br>
              <a:rPr lang="en-AU" dirty="0"/>
            </a:br>
            <a:r>
              <a:rPr lang="en-AU" b="1" dirty="0"/>
              <a:t>Click to reveal </a:t>
            </a:r>
            <a:r>
              <a:rPr lang="en-AU" dirty="0"/>
              <a:t>– Artists communicate ideas with the audience using a visual language.</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dirty="0"/>
            </a:br>
            <a:r>
              <a:rPr lang="en-AU" sz="1800" b="1" dirty="0">
                <a:effectLst/>
                <a:latin typeface="Arial" panose="020B0604020202020204" pitchFamily="34" charset="0"/>
                <a:ea typeface="Calibri" panose="020F0502020204030204" pitchFamily="34" charset="0"/>
              </a:rPr>
              <a:t>Click to reveal – </a:t>
            </a:r>
            <a:r>
              <a:rPr lang="en-AU" sz="2800" dirty="0">
                <a:latin typeface="+mj-lt"/>
              </a:rPr>
              <a:t>Visual language is the codes, symbols and techniques that communicate ideas and meaning. It can also help the audience identify who the artist is through the subject matter, materials and techniques they use.</a:t>
            </a:r>
            <a:endParaRPr lang="en-AU" sz="1800" dirty="0">
              <a:effectLst/>
              <a:latin typeface="Arial" panose="020B0604020202020204" pitchFamily="34" charset="0"/>
              <a:ea typeface="Calibri" panose="020F0502020204030204" pitchFamily="34" charset="0"/>
            </a:endParaRPr>
          </a:p>
          <a:p>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You could share examples of artworks students might be familiar with such as Starry night by Vincent van Gogh and Mona Lisa by Da Vinci.</a:t>
            </a:r>
            <a:endParaRPr lang="en-AU" dirty="0"/>
          </a:p>
        </p:txBody>
      </p:sp>
      <p:sp>
        <p:nvSpPr>
          <p:cNvPr id="4" name="Slide Number Placeholder 3">
            <a:extLst>
              <a:ext uri="{FF2B5EF4-FFF2-40B4-BE49-F238E27FC236}">
                <a16:creationId xmlns:a16="http://schemas.microsoft.com/office/drawing/2014/main" id="{BA45C623-CD02-6E47-697E-C68E2F857AE3}"/>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9189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189A-7C78-8516-E2E1-30D982D7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551BF-EFDF-AED8-BDB9-ABE28D998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DD4F9-0D3C-5E61-AABC-10853FF2D6EC}"/>
              </a:ext>
            </a:extLst>
          </p:cNvPr>
          <p:cNvSpPr>
            <a:spLocks noGrp="1"/>
          </p:cNvSpPr>
          <p:nvPr>
            <p:ph type="body" idx="1"/>
          </p:nvPr>
        </p:nvSpPr>
        <p:spPr/>
        <p:txBody>
          <a:bodyPr/>
          <a:lstStyle/>
          <a:p>
            <a:r>
              <a:rPr lang="en-AU" b="1" dirty="0"/>
              <a:t>Teacher slide instructions: copy and paste the 6 images on the slide for students</a:t>
            </a:r>
          </a:p>
          <a:p>
            <a:endParaRPr lang="en-AU" b="1" dirty="0"/>
          </a:p>
          <a:p>
            <a:r>
              <a:rPr lang="en-AU" b="0" dirty="0"/>
              <a:t>Tell students that visual language is the artists unique voice, each one has their own characteristics that makes them identifiable. </a:t>
            </a:r>
            <a:br>
              <a:rPr lang="en-AU" b="0" dirty="0"/>
            </a:br>
            <a:br>
              <a:rPr lang="en-AU" b="0" dirty="0"/>
            </a:br>
            <a:r>
              <a:rPr lang="en-AU" dirty="0"/>
              <a:t>What characteristics in the artworks helped you work out which artworks were made by the same person? Consider codes, symbols and techniques, subject matter, materials and techniques.</a:t>
            </a:r>
            <a:br>
              <a:rPr lang="en-AU" b="1" dirty="0"/>
            </a:br>
            <a:br>
              <a:rPr lang="en-AU" b="1" dirty="0"/>
            </a:br>
            <a:r>
              <a:rPr lang="en-AU" b="1" dirty="0"/>
              <a:t>Answers</a:t>
            </a:r>
            <a:r>
              <a:rPr lang="en-AU" dirty="0"/>
              <a:t>:</a:t>
            </a:r>
            <a:br>
              <a:rPr lang="en-AU" dirty="0"/>
            </a:br>
            <a:r>
              <a:rPr lang="en-AU" dirty="0"/>
              <a:t>A and 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B and F</a:t>
            </a:r>
            <a:br>
              <a:rPr lang="en-AU" dirty="0"/>
            </a:br>
            <a:r>
              <a:rPr lang="en-AU" dirty="0"/>
              <a:t>C and E</a:t>
            </a:r>
            <a:br>
              <a:rPr lang="en-AU" dirty="0"/>
            </a:br>
            <a:br>
              <a:rPr lang="en-AU" dirty="0"/>
            </a:br>
            <a:r>
              <a:rPr lang="en-AU" b="1" dirty="0"/>
              <a:t>Image references</a:t>
            </a:r>
            <a:br>
              <a:rPr lang="en-AU" b="1" dirty="0"/>
            </a:br>
            <a:r>
              <a:rPr lang="en-AU" b="1" dirty="0"/>
              <a:t>A- </a:t>
            </a:r>
            <a:r>
              <a:rPr lang="en-AU" dirty="0"/>
              <a:t>Marie Ryder (2024) </a:t>
            </a:r>
            <a:r>
              <a:rPr lang="en-AU" dirty="0">
                <a:hlinkClick r:id="rId3"/>
              </a:rPr>
              <a:t>Women collecting bush fruits</a:t>
            </a:r>
            <a:r>
              <a:rPr lang="en-AU" dirty="0"/>
              <a:t> [image]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B - </a:t>
            </a:r>
            <a:r>
              <a:rPr lang="en-AU" dirty="0"/>
              <a:t>Ron Magnes (2019) </a:t>
            </a:r>
            <a:r>
              <a:rPr lang="en-AU" dirty="0">
                <a:hlinkClick r:id="rId4"/>
              </a:rPr>
              <a:t>Sushi on blue</a:t>
            </a:r>
            <a:r>
              <a:rPr lang="en-AU" dirty="0"/>
              <a:t> [image] accessed 28/3/2025.</a:t>
            </a:r>
            <a:br>
              <a:rPr lang="en-AU" b="1" dirty="0"/>
            </a:br>
            <a:r>
              <a:rPr lang="en-AU" b="1" dirty="0"/>
              <a:t>C - </a:t>
            </a:r>
            <a:r>
              <a:rPr lang="en-AU" sz="1800" dirty="0">
                <a:effectLst/>
                <a:latin typeface="Arial" panose="020B0604020202020204" pitchFamily="34" charset="0"/>
                <a:ea typeface="Calibri" panose="020F0502020204030204" pitchFamily="34" charset="0"/>
              </a:rPr>
              <a:t>Michael Reid Murrurundi (2022) </a:t>
            </a:r>
            <a:r>
              <a:rPr lang="en-AU" sz="1800" u="sng" dirty="0">
                <a:solidFill>
                  <a:srgbClr val="2F5496"/>
                </a:solidFill>
                <a:effectLst/>
                <a:latin typeface="Arial" panose="020B0604020202020204" pitchFamily="34" charset="0"/>
                <a:ea typeface="Calibri" panose="020F0502020204030204" pitchFamily="34" charset="0"/>
                <a:hlinkClick r:id="rId5"/>
              </a:rPr>
              <a:t>Jo White Tuckshop catalogue</a:t>
            </a:r>
            <a:r>
              <a:rPr lang="en-AU" sz="1800" dirty="0">
                <a:effectLst/>
                <a:latin typeface="Arial" panose="020B0604020202020204" pitchFamily="34" charset="0"/>
                <a:ea typeface="Calibri" panose="020F0502020204030204" pitchFamily="34" charset="0"/>
              </a:rPr>
              <a:t> [pdf] accessed 28/3/2025.</a:t>
            </a:r>
            <a:br>
              <a:rPr lang="en-AU" b="1" dirty="0"/>
            </a:br>
            <a:r>
              <a:rPr lang="en-AU" b="1" dirty="0"/>
              <a:t>D - </a:t>
            </a:r>
            <a:r>
              <a:rPr lang="en-AU" dirty="0"/>
              <a:t>Marie Ryder (2024) </a:t>
            </a:r>
            <a:r>
              <a:rPr lang="en-AU" sz="1600" dirty="0">
                <a:hlinkClick r:id="rId6"/>
              </a:rPr>
              <a:t>Women Gathering Edible Mistletoe, Wild Figs and Honey Ants by Marie Ryder, 2025</a:t>
            </a:r>
            <a:r>
              <a:rPr lang="en-AU" sz="1600" dirty="0"/>
              <a:t> </a:t>
            </a:r>
            <a:r>
              <a:rPr lang="en-AU" dirty="0"/>
              <a:t>[image] accessed 29/1/2026.</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E- </a:t>
            </a:r>
            <a:r>
              <a:rPr lang="en-AU" sz="1800" dirty="0">
                <a:effectLst/>
                <a:latin typeface="Arial" panose="020B0604020202020204" pitchFamily="34" charset="0"/>
                <a:ea typeface="Calibri" panose="020F0502020204030204" pitchFamily="34" charset="0"/>
              </a:rPr>
              <a:t>Michael Reid Murrurundi (2022) </a:t>
            </a:r>
            <a:r>
              <a:rPr lang="en-AU" sz="1800" u="sng" dirty="0">
                <a:solidFill>
                  <a:srgbClr val="2F5496"/>
                </a:solidFill>
                <a:effectLst/>
                <a:latin typeface="Arial" panose="020B0604020202020204" pitchFamily="34" charset="0"/>
                <a:ea typeface="Calibri" panose="020F0502020204030204" pitchFamily="34" charset="0"/>
                <a:hlinkClick r:id="rId5"/>
              </a:rPr>
              <a:t>Jo White Tuckshop catalogue</a:t>
            </a:r>
            <a:r>
              <a:rPr lang="en-AU" sz="1800" dirty="0">
                <a:effectLst/>
                <a:latin typeface="Arial" panose="020B0604020202020204" pitchFamily="34" charset="0"/>
                <a:ea typeface="Calibri" panose="020F0502020204030204" pitchFamily="34" charset="0"/>
              </a:rPr>
              <a:t> [pdf] accessed 28/3/2025.</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F - </a:t>
            </a:r>
            <a:r>
              <a:rPr lang="en-AU" dirty="0"/>
              <a:t>Ron Magnes (2019) French fries on blue [image] accessed 28/3/2025.</a:t>
            </a:r>
          </a:p>
          <a:p>
            <a:br>
              <a:rPr lang="en-AU" dirty="0"/>
            </a:br>
            <a:br>
              <a:rPr lang="en-AU" dirty="0"/>
            </a:br>
            <a:endParaRPr lang="en-AU" dirty="0"/>
          </a:p>
        </p:txBody>
      </p:sp>
      <p:sp>
        <p:nvSpPr>
          <p:cNvPr id="4" name="Slide Number Placeholder 3">
            <a:extLst>
              <a:ext uri="{FF2B5EF4-FFF2-40B4-BE49-F238E27FC236}">
                <a16:creationId xmlns:a16="http://schemas.microsoft.com/office/drawing/2014/main" id="{AE6262CE-5830-FFF3-F108-7BA4696654B8}"/>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039453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visual-arts-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ron-magnes.pixels.com/featured/french-fries-on-blue-ron-magnes.html" TargetMode="External"/><Relationship Id="rId3" Type="http://schemas.openxmlformats.org/officeDocument/2006/relationships/hyperlink" Target="https://thisisaboriginalart.com.au/women-collecting-wild-bush-fruits-by-marie-ryder-2411/" TargetMode="External"/><Relationship Id="rId7" Type="http://schemas.openxmlformats.org/officeDocument/2006/relationships/hyperlink" Target="https://michaelreidmurrurundi.com.au/stock/agro-aggressive-mad/"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thisisaboriginalart.com.au/artists/136-marie-ryder/store/artworks/3887-marie-ryder-women-gathering-edible-mistletoe-wild-figs-and-honey-2025/" TargetMode="External"/><Relationship Id="rId5" Type="http://schemas.openxmlformats.org/officeDocument/2006/relationships/hyperlink" Target="https://michaelreidmurrurundi.com.au/stock/tokyo-sausage-roll-sushi/" TargetMode="External"/><Relationship Id="rId4" Type="http://schemas.openxmlformats.org/officeDocument/2006/relationships/hyperlink" Target="https://ron-magnes.pixels.com/featured/sushi-on-blue-ron-magne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image" Target="../media/image10.jpg"/><Relationship Id="rId7" Type="http://schemas.openxmlformats.org/officeDocument/2006/relationships/slide" Target="slide57.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40.xml"/><Relationship Id="rId5" Type="http://schemas.openxmlformats.org/officeDocument/2006/relationships/slide" Target="slide20.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berggruen.com/artists/wayne-thiebaud"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nga.gov/collection/art-object-page.72040.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hitney.org/collection/works/3042"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www.christies.com/en/lot/lot-626981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berggruen.com/artists/wayne-thiebaud"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uUPPWibu2eo"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s://www.youtube.com/watch?v=xR-fMQOd7b0"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arthive.com/artists/11194~Wayne_Thiebaud/works/665056~Three_Cones" TargetMode="External"/><Relationship Id="rId7" Type="http://schemas.openxmlformats.org/officeDocument/2006/relationships/hyperlink" Target="https://www.nga.gov/collection/art-object-page.72040.html"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hyperlink" Target="https://whitney.org/collection/works/3042"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hyperlink" Target="https://www.brooklynmuseum.org/objects/112816"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6.wdp"/><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hyperlink" Target="https://ron-magnes.pixels.com/featured/nachos-on-blue-ron-magnes.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ron-magnes.pixels.com/featured/pizza-on-blue-ron-magnes.html"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hyperlink" Target="https://ron-magnes.pixels.com/featured/nachos-on-blue-ron-magnes.html" TargetMode="External"/><Relationship Id="rId4" Type="http://schemas.openxmlformats.org/officeDocument/2006/relationships/hyperlink" Target="https://ron-magnes.pixels.com/featured/french-fries-on-blue-ron-magne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ron-magnes.pixels.com/featured/pizza-on-blue-ron-magnes.html"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5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2.png"/></Relationships>
</file>

<file path=ppt/slides/_rels/slide6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microsoft.com/office/2007/relationships/hdphoto" Target="../media/hdphoto12.wdp"/><Relationship Id="rId5" Type="http://schemas.openxmlformats.org/officeDocument/2006/relationships/image" Target="../media/image54.png"/><Relationship Id="rId4" Type="http://schemas.microsoft.com/office/2007/relationships/hdphoto" Target="../media/hdphoto11.wdp"/></Relationships>
</file>

<file path=ppt/slides/_rels/slide6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hyperlink" Target="https://ron-magnes.pixels.com/featured/pizza-on-blue-ron-magnes.html" TargetMode="External"/><Relationship Id="rId4" Type="http://schemas.openxmlformats.org/officeDocument/2006/relationships/hyperlink" Target="https://www.nga.gov/collection/art-object-page.72040.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hyperlink" Target="https://thisisaboriginalart.com.au/artists/136-marie-ryder/store/artworks/3887-marie-ryder-women-gathering-edible-mistletoe-wild-figs-and-honey-2025/" TargetMode="External"/><Relationship Id="rId13" Type="http://schemas.openxmlformats.org/officeDocument/2006/relationships/hyperlink" Target="https://www.youtube.com/watch?v=uUPPWibu2eo"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thisisaboriginalart.com.au/women-collecting-wild-bush-fruits-by-marie-ryder-2411/" TargetMode="External"/><Relationship Id="rId12" Type="http://schemas.openxmlformats.org/officeDocument/2006/relationships/hyperlink" Target="https://ron-magnes.pixels.com/featured/nachos-on-blue-ron-magnes.html"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hyperlink" Target="https://curriculum.nsw.edu.au/learning-areas/creative-arts/visual-arts-7-10-2024/overview" TargetMode="External"/><Relationship Id="rId11" Type="http://schemas.openxmlformats.org/officeDocument/2006/relationships/hyperlink" Target="https://ron-magnes.pixels.com/featured/pizza-on-blue-ron-magnes.html" TargetMode="External"/><Relationship Id="rId5" Type="http://schemas.openxmlformats.org/officeDocument/2006/relationships/hyperlink" Target="https://curriculum.nsw.edu.au/" TargetMode="External"/><Relationship Id="rId10" Type="http://schemas.openxmlformats.org/officeDocument/2006/relationships/hyperlink" Target="https://ron-magnes.pixels.com/featured/french-fries-on-blue-ron-magnes.html"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ron-magnes.pixels.com/featured/sushi-on-blue-ron-magnes.html" TargetMode="External"/><Relationship Id="rId14" Type="http://schemas.openxmlformats.org/officeDocument/2006/relationships/hyperlink" Target="https://www.youtube.com/watch?v=xR-fMQOd7b0"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christies.com/en/lot/lot-6269813"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brooklynmuseum.org/objects/112816" TargetMode="External"/><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hyperlink" Target="https://www.nga.gov/collection/art-object-page.72040.html" TargetMode="External"/><Relationship Id="rId11" Type="http://schemas.openxmlformats.org/officeDocument/2006/relationships/hyperlink" Target="https://media.michaelreid.com.au/wp-content/uploads/2022/02/04135614/Michael-Reid_Jo-White_Tuckshop.pdf" TargetMode="External"/><Relationship Id="rId5" Type="http://schemas.openxmlformats.org/officeDocument/2006/relationships/hyperlink" Target="https://curriculum.nsw.edu.au/" TargetMode="External"/><Relationship Id="rId10" Type="http://schemas.openxmlformats.org/officeDocument/2006/relationships/hyperlink" Target="https://www.berggruen.com/artists/wayne-thiebaud"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hitney.org/collection/works/3042"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DFAB31-032F-8A85-6351-33CFD10C775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565865"/>
            <a:ext cx="11483999" cy="4784135"/>
          </a:xfrm>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the visual arts Stage 4 sample unit 'EAT! Exploring Artistic Tastes' and the EAT! Exploring Artistic Tastes assessment task, available on the </a:t>
            </a:r>
            <a:r>
              <a:rPr lang="en-AU" sz="1800" dirty="0">
                <a:latin typeface="+mn-lt"/>
                <a:ea typeface="+mn-lt"/>
                <a:cs typeface="+mn-lt"/>
                <a:hlinkClick r:id="rId3"/>
              </a:rPr>
              <a:t>Planning, programming and assessing visual arts 7–10 webpage</a:t>
            </a:r>
            <a:r>
              <a:rPr lang="en-AU" sz="1800" dirty="0">
                <a:latin typeface="+mn-lt"/>
                <a:ea typeface="+mn-lt"/>
                <a:cs typeface="+mn-lt"/>
              </a:rPr>
              <a:t>. </a:t>
            </a:r>
            <a:r>
              <a:rPr lang="en-AU" sz="1800" dirty="0">
                <a:solidFill>
                  <a:srgbClr val="22272B"/>
                </a:solidFill>
                <a:latin typeface="+mn-lt"/>
              </a:rPr>
              <a:t>Classroom teachers are encouraged to </a:t>
            </a:r>
            <a:r>
              <a:rPr lang="en-AU" sz="1800" b="1" dirty="0">
                <a:solidFill>
                  <a:srgbClr val="22272B"/>
                </a:solidFill>
                <a:latin typeface="+mj-lt"/>
              </a:rPr>
              <a:t>add and adapt</a:t>
            </a:r>
            <a:r>
              <a:rPr lang="en-AU" sz="1800" dirty="0">
                <a:solidFill>
                  <a:srgbClr val="22272B"/>
                </a:solidFill>
                <a:latin typeface="+mj-lt"/>
              </a:rPr>
              <a:t> </a:t>
            </a:r>
            <a:r>
              <a:rPr lang="en-AU" sz="1800" dirty="0">
                <a:solidFill>
                  <a:srgbClr val="22272B"/>
                </a:solidFill>
                <a:latin typeface="+mn-lt"/>
              </a:rPr>
              <a:t>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A101-3360-4021-4888-B2B3A41878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E99185-F167-956A-20D1-80109659444F}"/>
              </a:ext>
            </a:extLst>
          </p:cNvPr>
          <p:cNvSpPr>
            <a:spLocks noGrp="1"/>
          </p:cNvSpPr>
          <p:nvPr>
            <p:ph type="title"/>
          </p:nvPr>
        </p:nvSpPr>
        <p:spPr/>
        <p:txBody>
          <a:bodyPr/>
          <a:lstStyle/>
          <a:p>
            <a:r>
              <a:rPr lang="en-AU" dirty="0">
                <a:latin typeface="+mj-lt"/>
              </a:rPr>
              <a:t>Find my match</a:t>
            </a:r>
          </a:p>
        </p:txBody>
      </p:sp>
      <p:sp>
        <p:nvSpPr>
          <p:cNvPr id="3" name="Text Placeholder 12">
            <a:extLst>
              <a:ext uri="{FF2B5EF4-FFF2-40B4-BE49-F238E27FC236}">
                <a16:creationId xmlns:a16="http://schemas.microsoft.com/office/drawing/2014/main" id="{018D3C77-18F0-61E2-8AD3-9903526AC162}"/>
              </a:ext>
              <a:ext uri="{C183D7F6-B498-43B3-948B-1728B52AA6E4}">
                <adec:decorative xmlns:adec="http://schemas.microsoft.com/office/drawing/2017/decorative" val="0"/>
              </a:ext>
            </a:extLst>
          </p:cNvPr>
          <p:cNvSpPr>
            <a:spLocks noGrp="1"/>
          </p:cNvSpPr>
          <p:nvPr>
            <p:ph type="body" sz="quarter" idx="18"/>
          </p:nvPr>
        </p:nvSpPr>
        <p:spPr>
          <a:xfrm>
            <a:off x="360000" y="982520"/>
            <a:ext cx="11483998" cy="356423"/>
          </a:xfrm>
        </p:spPr>
        <p:txBody>
          <a:bodyPr/>
          <a:lstStyle/>
          <a:p>
            <a:r>
              <a:rPr lang="en-AU" dirty="0">
                <a:latin typeface="+mj-lt"/>
              </a:rPr>
              <a:t>1.1(e)</a:t>
            </a:r>
          </a:p>
        </p:txBody>
      </p:sp>
      <p:sp>
        <p:nvSpPr>
          <p:cNvPr id="18" name="TextBox 17">
            <a:extLst>
              <a:ext uri="{FF2B5EF4-FFF2-40B4-BE49-F238E27FC236}">
                <a16:creationId xmlns:a16="http://schemas.microsoft.com/office/drawing/2014/main" id="{35920832-0FEB-B6F7-8147-427F77FFE55D}"/>
              </a:ext>
              <a:ext uri="{C183D7F6-B498-43B3-948B-1728B52AA6E4}">
                <adec:decorative xmlns:adec="http://schemas.microsoft.com/office/drawing/2017/decorative" val="0"/>
              </a:ext>
            </a:extLst>
          </p:cNvPr>
          <p:cNvSpPr txBox="1"/>
          <p:nvPr/>
        </p:nvSpPr>
        <p:spPr>
          <a:xfrm>
            <a:off x="360000" y="1721138"/>
            <a:ext cx="10891579" cy="830997"/>
          </a:xfrm>
          <a:prstGeom prst="rect">
            <a:avLst/>
          </a:prstGeom>
          <a:noFill/>
        </p:spPr>
        <p:txBody>
          <a:bodyPr wrap="square">
            <a:spAutoFit/>
          </a:bodyPr>
          <a:lstStyle/>
          <a:p>
            <a:r>
              <a:rPr lang="en-AU" b="1" dirty="0">
                <a:latin typeface="+mj-lt"/>
              </a:rPr>
              <a:t>3 different artists made these artworks, can you find the pairs that were made by the same artist? </a:t>
            </a:r>
            <a:endParaRPr lang="en-AU" dirty="0">
              <a:latin typeface="+mj-lt"/>
            </a:endParaRPr>
          </a:p>
        </p:txBody>
      </p:sp>
      <p:sp>
        <p:nvSpPr>
          <p:cNvPr id="11" name="TextBox 10">
            <a:extLst>
              <a:ext uri="{FF2B5EF4-FFF2-40B4-BE49-F238E27FC236}">
                <a16:creationId xmlns:a16="http://schemas.microsoft.com/office/drawing/2014/main" id="{E9162C60-A8B6-E464-69F2-FB79F514E0CA}"/>
              </a:ext>
              <a:ext uri="{C183D7F6-B498-43B3-948B-1728B52AA6E4}">
                <adec:decorative xmlns:adec="http://schemas.microsoft.com/office/drawing/2017/decorative" val="0"/>
              </a:ext>
            </a:extLst>
          </p:cNvPr>
          <p:cNvSpPr txBox="1"/>
          <p:nvPr/>
        </p:nvSpPr>
        <p:spPr>
          <a:xfrm>
            <a:off x="360000" y="2932431"/>
            <a:ext cx="990818" cy="658091"/>
          </a:xfrm>
          <a:prstGeom prst="rect">
            <a:avLst/>
          </a:prstGeom>
          <a:noFill/>
        </p:spPr>
        <p:txBody>
          <a:bodyPr wrap="square" lIns="0" tIns="0" rIns="0" bIns="0" rtlCol="0">
            <a:noAutofit/>
          </a:bodyPr>
          <a:lstStyle/>
          <a:p>
            <a:pPr algn="ctr"/>
            <a:r>
              <a:rPr lang="en-AU" sz="1800"/>
              <a:t>A</a:t>
            </a:r>
          </a:p>
        </p:txBody>
      </p:sp>
      <p:sp>
        <p:nvSpPr>
          <p:cNvPr id="4" name="Rectangle 3">
            <a:extLst>
              <a:ext uri="{FF2B5EF4-FFF2-40B4-BE49-F238E27FC236}">
                <a16:creationId xmlns:a16="http://schemas.microsoft.com/office/drawing/2014/main" id="{0803EBA7-A4F0-1DB4-727F-B78132B0BFFA}"/>
              </a:ext>
            </a:extLst>
          </p:cNvPr>
          <p:cNvSpPr/>
          <p:nvPr/>
        </p:nvSpPr>
        <p:spPr>
          <a:xfrm>
            <a:off x="54175" y="3366994"/>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3">
                  <a:extLst>
                    <a:ext uri="{A12FA001-AC4F-418D-AE19-62706E023703}">
                      <ahyp:hlinkClr xmlns:ahyp="http://schemas.microsoft.com/office/drawing/2018/hyperlinkcolor" val="tx"/>
                    </a:ext>
                  </a:extLst>
                </a:hlinkClick>
              </a:rPr>
              <a:t>Women Collecting Wild Bush Fruits by Marie Ryder, 2024</a:t>
            </a:r>
            <a:endParaRPr lang="en-AU" sz="2000" dirty="0">
              <a:solidFill>
                <a:schemeClr val="bg1"/>
              </a:solidFill>
            </a:endParaRPr>
          </a:p>
        </p:txBody>
      </p:sp>
      <p:sp>
        <p:nvSpPr>
          <p:cNvPr id="12" name="TextBox 11">
            <a:extLst>
              <a:ext uri="{FF2B5EF4-FFF2-40B4-BE49-F238E27FC236}">
                <a16:creationId xmlns:a16="http://schemas.microsoft.com/office/drawing/2014/main" id="{89218E6C-5EEE-D0E1-5304-4D1EBDB01A4A}"/>
              </a:ext>
            </a:extLst>
          </p:cNvPr>
          <p:cNvSpPr txBox="1"/>
          <p:nvPr/>
        </p:nvSpPr>
        <p:spPr>
          <a:xfrm>
            <a:off x="2548437" y="2932431"/>
            <a:ext cx="990818" cy="658091"/>
          </a:xfrm>
          <a:prstGeom prst="rect">
            <a:avLst/>
          </a:prstGeom>
          <a:noFill/>
        </p:spPr>
        <p:txBody>
          <a:bodyPr wrap="square" lIns="0" tIns="0" rIns="0" bIns="0" rtlCol="0">
            <a:noAutofit/>
          </a:bodyPr>
          <a:lstStyle/>
          <a:p>
            <a:pPr algn="ctr"/>
            <a:r>
              <a:rPr lang="en-AU" sz="1800"/>
              <a:t>B</a:t>
            </a:r>
          </a:p>
        </p:txBody>
      </p:sp>
      <p:sp>
        <p:nvSpPr>
          <p:cNvPr id="7" name="Rectangle 6">
            <a:extLst>
              <a:ext uri="{FF2B5EF4-FFF2-40B4-BE49-F238E27FC236}">
                <a16:creationId xmlns:a16="http://schemas.microsoft.com/office/drawing/2014/main" id="{E3FD6BA5-FFD4-A913-58C7-15B500C5E246}"/>
              </a:ext>
            </a:extLst>
          </p:cNvPr>
          <p:cNvSpPr/>
          <p:nvPr/>
        </p:nvSpPr>
        <p:spPr>
          <a:xfrm>
            <a:off x="2077383" y="3366994"/>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4">
                  <a:extLst>
                    <a:ext uri="{A12FA001-AC4F-418D-AE19-62706E023703}">
                      <ahyp:hlinkClr xmlns:ahyp="http://schemas.microsoft.com/office/drawing/2018/hyperlinkcolor" val="tx"/>
                    </a:ext>
                  </a:extLst>
                </a:hlinkClick>
              </a:rPr>
              <a:t>Sushi on blue by Ron Magnes, 2019</a:t>
            </a:r>
            <a:endParaRPr lang="en-AU" sz="2000" dirty="0">
              <a:solidFill>
                <a:schemeClr val="bg1"/>
              </a:solidFill>
            </a:endParaRPr>
          </a:p>
        </p:txBody>
      </p:sp>
      <p:sp>
        <p:nvSpPr>
          <p:cNvPr id="13" name="TextBox 12">
            <a:extLst>
              <a:ext uri="{FF2B5EF4-FFF2-40B4-BE49-F238E27FC236}">
                <a16:creationId xmlns:a16="http://schemas.microsoft.com/office/drawing/2014/main" id="{32078719-5153-3C03-D172-9D2E4C25DAA1}"/>
              </a:ext>
            </a:extLst>
          </p:cNvPr>
          <p:cNvSpPr txBox="1"/>
          <p:nvPr/>
        </p:nvSpPr>
        <p:spPr>
          <a:xfrm>
            <a:off x="4585250" y="2932431"/>
            <a:ext cx="990818" cy="658091"/>
          </a:xfrm>
          <a:prstGeom prst="rect">
            <a:avLst/>
          </a:prstGeom>
          <a:noFill/>
        </p:spPr>
        <p:txBody>
          <a:bodyPr wrap="square" lIns="0" tIns="0" rIns="0" bIns="0" rtlCol="0">
            <a:noAutofit/>
          </a:bodyPr>
          <a:lstStyle/>
          <a:p>
            <a:pPr algn="ctr"/>
            <a:r>
              <a:rPr lang="en-AU" sz="1800"/>
              <a:t>C</a:t>
            </a:r>
          </a:p>
        </p:txBody>
      </p:sp>
      <p:sp>
        <p:nvSpPr>
          <p:cNvPr id="9" name="Rectangle 8">
            <a:extLst>
              <a:ext uri="{FF2B5EF4-FFF2-40B4-BE49-F238E27FC236}">
                <a16:creationId xmlns:a16="http://schemas.microsoft.com/office/drawing/2014/main" id="{9FB59B59-0336-9835-D91F-C7D2F16594EC}"/>
              </a:ext>
            </a:extLst>
          </p:cNvPr>
          <p:cNvSpPr/>
          <p:nvPr/>
        </p:nvSpPr>
        <p:spPr>
          <a:xfrm>
            <a:off x="4114196" y="3366994"/>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5">
                  <a:extLst>
                    <a:ext uri="{A12FA001-AC4F-418D-AE19-62706E023703}">
                      <ahyp:hlinkClr xmlns:ahyp="http://schemas.microsoft.com/office/drawing/2018/hyperlinkcolor" val="tx"/>
                    </a:ext>
                  </a:extLst>
                </a:hlinkClick>
              </a:rPr>
              <a:t>Tokyo sausage roll by Jo White, 2024</a:t>
            </a:r>
            <a:endParaRPr lang="en-AU" sz="2000" dirty="0">
              <a:solidFill>
                <a:schemeClr val="bg1"/>
              </a:solidFill>
            </a:endParaRPr>
          </a:p>
        </p:txBody>
      </p:sp>
      <p:sp>
        <p:nvSpPr>
          <p:cNvPr id="14" name="TextBox 13">
            <a:extLst>
              <a:ext uri="{FF2B5EF4-FFF2-40B4-BE49-F238E27FC236}">
                <a16:creationId xmlns:a16="http://schemas.microsoft.com/office/drawing/2014/main" id="{608AC9C9-3EF7-080C-7021-EB57785C0E88}"/>
              </a:ext>
            </a:extLst>
          </p:cNvPr>
          <p:cNvSpPr txBox="1"/>
          <p:nvPr/>
        </p:nvSpPr>
        <p:spPr>
          <a:xfrm>
            <a:off x="6615933" y="2932431"/>
            <a:ext cx="990818" cy="658091"/>
          </a:xfrm>
          <a:prstGeom prst="rect">
            <a:avLst/>
          </a:prstGeom>
          <a:noFill/>
        </p:spPr>
        <p:txBody>
          <a:bodyPr wrap="square" lIns="0" tIns="0" rIns="0" bIns="0" rtlCol="0">
            <a:noAutofit/>
          </a:bodyPr>
          <a:lstStyle/>
          <a:p>
            <a:pPr algn="ctr"/>
            <a:r>
              <a:rPr lang="en-AU" sz="1800"/>
              <a:t>D</a:t>
            </a:r>
          </a:p>
        </p:txBody>
      </p:sp>
      <p:sp>
        <p:nvSpPr>
          <p:cNvPr id="6" name="Rectangle 5">
            <a:extLst>
              <a:ext uri="{FF2B5EF4-FFF2-40B4-BE49-F238E27FC236}">
                <a16:creationId xmlns:a16="http://schemas.microsoft.com/office/drawing/2014/main" id="{35B2AB66-DF4A-BDDA-551E-8B20148DF034}"/>
              </a:ext>
            </a:extLst>
          </p:cNvPr>
          <p:cNvSpPr/>
          <p:nvPr/>
        </p:nvSpPr>
        <p:spPr>
          <a:xfrm>
            <a:off x="6144879" y="3366993"/>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6">
                  <a:extLst>
                    <a:ext uri="{A12FA001-AC4F-418D-AE19-62706E023703}">
                      <ahyp:hlinkClr xmlns:ahyp="http://schemas.microsoft.com/office/drawing/2018/hyperlinkcolor" val="tx"/>
                    </a:ext>
                  </a:extLst>
                </a:hlinkClick>
              </a:rPr>
              <a:t>Women Gathering Edible Mistletoe, Wild Figs and Honey Ants by Marie Ryder, 2025</a:t>
            </a:r>
            <a:endParaRPr lang="en-AU" sz="2000" dirty="0">
              <a:solidFill>
                <a:schemeClr val="bg1"/>
              </a:solidFill>
            </a:endParaRPr>
          </a:p>
        </p:txBody>
      </p:sp>
      <p:sp>
        <p:nvSpPr>
          <p:cNvPr id="15" name="TextBox 14">
            <a:extLst>
              <a:ext uri="{FF2B5EF4-FFF2-40B4-BE49-F238E27FC236}">
                <a16:creationId xmlns:a16="http://schemas.microsoft.com/office/drawing/2014/main" id="{708D274F-9D79-FBDE-DAED-EDD25D29EE6E}"/>
              </a:ext>
            </a:extLst>
          </p:cNvPr>
          <p:cNvSpPr txBox="1"/>
          <p:nvPr/>
        </p:nvSpPr>
        <p:spPr>
          <a:xfrm>
            <a:off x="8646616" y="2932430"/>
            <a:ext cx="990818" cy="658091"/>
          </a:xfrm>
          <a:prstGeom prst="rect">
            <a:avLst/>
          </a:prstGeom>
          <a:noFill/>
        </p:spPr>
        <p:txBody>
          <a:bodyPr wrap="square" lIns="0" tIns="0" rIns="0" bIns="0" rtlCol="0">
            <a:noAutofit/>
          </a:bodyPr>
          <a:lstStyle/>
          <a:p>
            <a:pPr algn="ctr"/>
            <a:r>
              <a:rPr lang="en-AU" sz="1800"/>
              <a:t>E</a:t>
            </a:r>
          </a:p>
        </p:txBody>
      </p:sp>
      <p:sp>
        <p:nvSpPr>
          <p:cNvPr id="10" name="Rectangle 9">
            <a:extLst>
              <a:ext uri="{FF2B5EF4-FFF2-40B4-BE49-F238E27FC236}">
                <a16:creationId xmlns:a16="http://schemas.microsoft.com/office/drawing/2014/main" id="{EA3122B4-F4BC-3477-451D-5673AE780E93}"/>
              </a:ext>
            </a:extLst>
          </p:cNvPr>
          <p:cNvSpPr/>
          <p:nvPr/>
        </p:nvSpPr>
        <p:spPr>
          <a:xfrm>
            <a:off x="8181690" y="3366993"/>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7">
                  <a:extLst>
                    <a:ext uri="{A12FA001-AC4F-418D-AE19-62706E023703}">
                      <ahyp:hlinkClr xmlns:ahyp="http://schemas.microsoft.com/office/drawing/2018/hyperlinkcolor" val="tx"/>
                    </a:ext>
                  </a:extLst>
                </a:hlinkClick>
              </a:rPr>
              <a:t>Agro – aggressive, mad by Jo White, 2024</a:t>
            </a:r>
            <a:endParaRPr lang="en-AU" sz="2000" dirty="0">
              <a:solidFill>
                <a:schemeClr val="bg1"/>
              </a:solidFill>
            </a:endParaRPr>
          </a:p>
        </p:txBody>
      </p:sp>
      <p:sp>
        <p:nvSpPr>
          <p:cNvPr id="16" name="TextBox 15">
            <a:extLst>
              <a:ext uri="{FF2B5EF4-FFF2-40B4-BE49-F238E27FC236}">
                <a16:creationId xmlns:a16="http://schemas.microsoft.com/office/drawing/2014/main" id="{465B49B7-1609-6220-A7FE-57786CAED202}"/>
              </a:ext>
            </a:extLst>
          </p:cNvPr>
          <p:cNvSpPr txBox="1"/>
          <p:nvPr/>
        </p:nvSpPr>
        <p:spPr>
          <a:xfrm>
            <a:off x="10759434" y="2895801"/>
            <a:ext cx="990818" cy="658091"/>
          </a:xfrm>
          <a:prstGeom prst="rect">
            <a:avLst/>
          </a:prstGeom>
          <a:noFill/>
        </p:spPr>
        <p:txBody>
          <a:bodyPr wrap="square" lIns="0" tIns="0" rIns="0" bIns="0" rtlCol="0">
            <a:noAutofit/>
          </a:bodyPr>
          <a:lstStyle/>
          <a:p>
            <a:pPr algn="ctr"/>
            <a:r>
              <a:rPr lang="en-AU" sz="1800"/>
              <a:t>F</a:t>
            </a:r>
          </a:p>
        </p:txBody>
      </p:sp>
      <p:sp>
        <p:nvSpPr>
          <p:cNvPr id="8" name="Rectangle 7">
            <a:extLst>
              <a:ext uri="{FF2B5EF4-FFF2-40B4-BE49-F238E27FC236}">
                <a16:creationId xmlns:a16="http://schemas.microsoft.com/office/drawing/2014/main" id="{872347E2-1974-F0F0-4B94-847FCA1093A9}"/>
              </a:ext>
            </a:extLst>
          </p:cNvPr>
          <p:cNvSpPr/>
          <p:nvPr/>
        </p:nvSpPr>
        <p:spPr>
          <a:xfrm>
            <a:off x="10199098" y="3366992"/>
            <a:ext cx="1932927" cy="2901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hlinkClick r:id="rId8">
                  <a:extLst>
                    <a:ext uri="{A12FA001-AC4F-418D-AE19-62706E023703}">
                      <ahyp:hlinkClr xmlns:ahyp="http://schemas.microsoft.com/office/drawing/2018/hyperlinkcolor" val="tx"/>
                    </a:ext>
                  </a:extLst>
                </a:hlinkClick>
              </a:rPr>
              <a:t>French fries on blue by Ron Magnes, 2019</a:t>
            </a:r>
            <a:endParaRPr lang="en-AU" sz="2000" dirty="0">
              <a:solidFill>
                <a:schemeClr val="bg1"/>
              </a:solidFill>
            </a:endParaRPr>
          </a:p>
        </p:txBody>
      </p:sp>
      <p:sp>
        <p:nvSpPr>
          <p:cNvPr id="17" name="Slide Number Placeholder 1">
            <a:extLst>
              <a:ext uri="{FF2B5EF4-FFF2-40B4-BE49-F238E27FC236}">
                <a16:creationId xmlns:a16="http://schemas.microsoft.com/office/drawing/2014/main" id="{23624B35-8524-CE3E-C0F0-18A92AC3538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270126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EC1B7-A5EB-7D54-4822-E28139FA08C8}"/>
              </a:ext>
            </a:extLst>
          </p:cNvPr>
          <p:cNvSpPr>
            <a:spLocks noGrp="1"/>
          </p:cNvSpPr>
          <p:nvPr>
            <p:ph type="title"/>
          </p:nvPr>
        </p:nvSpPr>
        <p:spPr/>
        <p:txBody>
          <a:bodyPr/>
          <a:lstStyle/>
          <a:p>
            <a:r>
              <a:rPr lang="en-AU" dirty="0">
                <a:latin typeface="+mj-lt"/>
              </a:rPr>
              <a:t>Don’t tell me, show me!</a:t>
            </a:r>
          </a:p>
        </p:txBody>
      </p:sp>
      <p:pic>
        <p:nvPicPr>
          <p:cNvPr id="15" name="Picture 14" descr="Pencil drawings in a Visual arts diary of a range of treats and foods that can be shared. ">
            <a:extLst>
              <a:ext uri="{FF2B5EF4-FFF2-40B4-BE49-F238E27FC236}">
                <a16:creationId xmlns:a16="http://schemas.microsoft.com/office/drawing/2014/main" id="{1A1E5329-5333-2210-90A9-F2C1C6317A6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l="1968"/>
          <a:stretch/>
        </p:blipFill>
        <p:spPr>
          <a:xfrm>
            <a:off x="178675" y="0"/>
            <a:ext cx="4834759" cy="6760036"/>
          </a:xfrm>
          <a:prstGeom prst="rect">
            <a:avLst/>
          </a:prstGeom>
        </p:spPr>
      </p:pic>
      <p:sp>
        <p:nvSpPr>
          <p:cNvPr id="10" name="Text Placeholder 9">
            <a:extLst>
              <a:ext uri="{FF2B5EF4-FFF2-40B4-BE49-F238E27FC236}">
                <a16:creationId xmlns:a16="http://schemas.microsoft.com/office/drawing/2014/main" id="{85EAFE00-5612-FFC7-5AE0-F68E515AB5F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1.1(f)</a:t>
            </a:r>
          </a:p>
        </p:txBody>
      </p:sp>
      <p:sp>
        <p:nvSpPr>
          <p:cNvPr id="2" name="TextBox 1">
            <a:extLst>
              <a:ext uri="{FF2B5EF4-FFF2-40B4-BE49-F238E27FC236}">
                <a16:creationId xmlns:a16="http://schemas.microsoft.com/office/drawing/2014/main" id="{B5C71250-E5AE-A0E8-6E96-6AF411EA2409}"/>
              </a:ext>
              <a:ext uri="{C183D7F6-B498-43B3-948B-1728B52AA6E4}">
                <adec:decorative xmlns:adec="http://schemas.microsoft.com/office/drawing/2017/decorative" val="0"/>
              </a:ext>
            </a:extLst>
          </p:cNvPr>
          <p:cNvSpPr txBox="1"/>
          <p:nvPr/>
        </p:nvSpPr>
        <p:spPr>
          <a:xfrm>
            <a:off x="5465618" y="1669473"/>
            <a:ext cx="6341530" cy="4285278"/>
          </a:xfrm>
          <a:prstGeom prst="rect">
            <a:avLst/>
          </a:prstGeom>
          <a:noFill/>
        </p:spPr>
        <p:txBody>
          <a:bodyPr wrap="square" lIns="0" tIns="0" rIns="0" bIns="0" rtlCol="0">
            <a:noAutofit/>
          </a:bodyPr>
          <a:lstStyle/>
          <a:p>
            <a:pPr marL="228600" indent="-228600">
              <a:lnSpc>
                <a:spcPct val="150000"/>
              </a:lnSpc>
              <a:spcBef>
                <a:spcPts val="1200"/>
              </a:spcBef>
              <a:spcAft>
                <a:spcPts val="600"/>
              </a:spcAft>
              <a:tabLst>
                <a:tab pos="228600" algn="l"/>
              </a:tabLst>
            </a:pPr>
            <a:r>
              <a:rPr lang="en-AU" sz="1800" dirty="0">
                <a:effectLst/>
                <a:ea typeface="Calibri" panose="020F0502020204030204" pitchFamily="34" charset="0"/>
              </a:rPr>
              <a:t> Don’t think too hard, quick sketch</a:t>
            </a:r>
            <a:r>
              <a:rPr lang="en-AU" sz="1800" dirty="0">
                <a:ea typeface="Calibri" panose="020F0502020204030204" pitchFamily="34" charset="0"/>
              </a:rPr>
              <a:t> foods that you:</a:t>
            </a:r>
          </a:p>
          <a:p>
            <a:pPr marL="28575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ea typeface="Calibri" panose="020F0502020204030204" pitchFamily="34" charset="0"/>
              </a:rPr>
              <a:t>enjoy as a treat</a:t>
            </a:r>
          </a:p>
          <a:p>
            <a:pPr marL="285750" indent="-285750">
              <a:lnSpc>
                <a:spcPct val="150000"/>
              </a:lnSpc>
              <a:spcBef>
                <a:spcPts val="1200"/>
              </a:spcBef>
              <a:spcAft>
                <a:spcPts val="600"/>
              </a:spcAft>
              <a:buFont typeface="Arial" panose="020B0604020202020204" pitchFamily="34" charset="0"/>
              <a:buChar char="•"/>
              <a:tabLst>
                <a:tab pos="228600" algn="l"/>
              </a:tabLst>
            </a:pPr>
            <a:r>
              <a:rPr lang="en-AU" sz="1800" dirty="0">
                <a:ea typeface="Calibri" panose="020F0502020204030204" pitchFamily="34" charset="0"/>
              </a:rPr>
              <a:t>c</a:t>
            </a:r>
            <a:r>
              <a:rPr lang="en-AU" sz="1800" dirty="0">
                <a:effectLst/>
                <a:ea typeface="Calibri" panose="020F0502020204030204" pitchFamily="34" charset="0"/>
              </a:rPr>
              <a:t>an make/cook </a:t>
            </a:r>
            <a:r>
              <a:rPr lang="en-AU" sz="1800" dirty="0">
                <a:ea typeface="Calibri" panose="020F0502020204030204" pitchFamily="34" charset="0"/>
              </a:rPr>
              <a:t>for yourself</a:t>
            </a:r>
          </a:p>
          <a:p>
            <a:pPr marL="285750" indent="-285750">
              <a:lnSpc>
                <a:spcPct val="150000"/>
              </a:lnSpc>
              <a:spcBef>
                <a:spcPts val="1200"/>
              </a:spcBef>
              <a:spcAft>
                <a:spcPts val="600"/>
              </a:spcAft>
              <a:buFont typeface="Arial" panose="020B0604020202020204" pitchFamily="34" charset="0"/>
              <a:buChar char="•"/>
              <a:tabLst>
                <a:tab pos="228600" algn="l"/>
              </a:tabLst>
            </a:pPr>
            <a:r>
              <a:rPr lang="en-AU" sz="1800" dirty="0">
                <a:ea typeface="Calibri" panose="020F0502020204030204" pitchFamily="34" charset="0"/>
              </a:rPr>
              <a:t>love, that someone you know is really good at making</a:t>
            </a:r>
          </a:p>
          <a:p>
            <a:pPr marL="28575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ea typeface="Calibri" panose="020F0502020204030204" pitchFamily="34" charset="0"/>
              </a:rPr>
              <a:t>almost always have when visiting a relative</a:t>
            </a:r>
          </a:p>
          <a:p>
            <a:pPr marL="28575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ea typeface="Calibri" panose="020F0502020204030204" pitchFamily="34" charset="0"/>
              </a:rPr>
              <a:t>would share at an event with your friends or family</a:t>
            </a:r>
          </a:p>
          <a:p>
            <a:pPr lvl="0">
              <a:lnSpc>
                <a:spcPct val="150000"/>
              </a:lnSpc>
              <a:spcBef>
                <a:spcPts val="1200"/>
              </a:spcBef>
              <a:spcAft>
                <a:spcPts val="600"/>
              </a:spcAft>
            </a:pPr>
            <a:r>
              <a:rPr lang="en-AU" sz="1800" dirty="0">
                <a:ea typeface="Calibri" panose="020F0502020204030204" pitchFamily="34" charset="0"/>
              </a:rPr>
              <a:t>What traditions do you associate with food?</a:t>
            </a:r>
            <a:endParaRPr lang="en-AU" sz="1800" dirty="0"/>
          </a:p>
        </p:txBody>
      </p:sp>
      <p:sp>
        <p:nvSpPr>
          <p:cNvPr id="8" name="Slide Number Placeholder 7">
            <a:extLst>
              <a:ext uri="{FF2B5EF4-FFF2-40B4-BE49-F238E27FC236}">
                <a16:creationId xmlns:a16="http://schemas.microsoft.com/office/drawing/2014/main" id="{26DC8741-4769-9D94-3D23-E90EF4FA782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6"/>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1B03-0541-6000-0C9A-ACF397A834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F3C95F-447D-2717-A0B4-4A6B032DF78A}"/>
              </a:ext>
            </a:extLst>
          </p:cNvPr>
          <p:cNvSpPr>
            <a:spLocks noGrp="1"/>
          </p:cNvSpPr>
          <p:nvPr>
            <p:ph type="title"/>
          </p:nvPr>
        </p:nvSpPr>
        <p:spPr/>
        <p:txBody>
          <a:bodyPr/>
          <a:lstStyle/>
          <a:p>
            <a:r>
              <a:rPr lang="en-AU" dirty="0">
                <a:latin typeface="+mj-lt"/>
              </a:rPr>
              <a:t>Introducing Culture</a:t>
            </a:r>
          </a:p>
        </p:txBody>
      </p:sp>
      <p:sp>
        <p:nvSpPr>
          <p:cNvPr id="3" name="Text Placeholder 12">
            <a:extLst>
              <a:ext uri="{FF2B5EF4-FFF2-40B4-BE49-F238E27FC236}">
                <a16:creationId xmlns:a16="http://schemas.microsoft.com/office/drawing/2014/main" id="{5B522EF7-736F-8A2B-B585-EC76E6B8475A}"/>
              </a:ext>
              <a:ext uri="{C183D7F6-B498-43B3-948B-1728B52AA6E4}">
                <adec:decorative xmlns:adec="http://schemas.microsoft.com/office/drawing/2017/decorative" val="0"/>
              </a:ext>
            </a:extLst>
          </p:cNvPr>
          <p:cNvSpPr>
            <a:spLocks noGrp="1"/>
          </p:cNvSpPr>
          <p:nvPr>
            <p:ph type="body" sz="quarter" idx="18"/>
          </p:nvPr>
        </p:nvSpPr>
        <p:spPr>
          <a:xfrm>
            <a:off x="360000" y="982520"/>
            <a:ext cx="11483998" cy="356423"/>
          </a:xfrm>
        </p:spPr>
        <p:txBody>
          <a:bodyPr/>
          <a:lstStyle/>
          <a:p>
            <a:r>
              <a:rPr lang="en-AU" dirty="0">
                <a:latin typeface="+mj-lt"/>
              </a:rPr>
              <a:t>1.2</a:t>
            </a:r>
          </a:p>
        </p:txBody>
      </p:sp>
      <p:sp>
        <p:nvSpPr>
          <p:cNvPr id="6" name="Rectangle: Rounded Corners 5">
            <a:extLst>
              <a:ext uri="{FF2B5EF4-FFF2-40B4-BE49-F238E27FC236}">
                <a16:creationId xmlns:a16="http://schemas.microsoft.com/office/drawing/2014/main" id="{F12A3DA6-B906-0D9B-5CEE-DEEB918F881B}"/>
              </a:ext>
            </a:extLst>
          </p:cNvPr>
          <p:cNvSpPr/>
          <p:nvPr/>
        </p:nvSpPr>
        <p:spPr>
          <a:xfrm>
            <a:off x="360000" y="1522118"/>
            <a:ext cx="11483998" cy="3601211"/>
          </a:xfrm>
          <a:prstGeom prst="roundRect">
            <a:avLst>
              <a:gd name="adj" fmla="val 2683"/>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pPr>
              <a:spcAft>
                <a:spcPts val="1200"/>
              </a:spcAft>
            </a:pPr>
            <a:r>
              <a:rPr lang="en-AU" dirty="0"/>
              <a:t>Culture is the customs, habits, beliefs/spirituality, social organisation and ways of life that characterise different groups and communities. </a:t>
            </a:r>
          </a:p>
          <a:p>
            <a:pPr>
              <a:spcAft>
                <a:spcPts val="1200"/>
              </a:spcAft>
            </a:pPr>
            <a:r>
              <a:rPr lang="en-AU" dirty="0"/>
              <a:t>Cultural characteristics give a group or individual a sense of who they are and help them make sense of the world in which they live. </a:t>
            </a:r>
          </a:p>
          <a:p>
            <a:pPr>
              <a:spcAft>
                <a:spcPts val="1200"/>
              </a:spcAft>
            </a:pPr>
            <a:r>
              <a:rPr lang="en-AU" dirty="0"/>
              <a:t>Culture is a shared system but inherently diverse – there can be individual and group differences within cultures. </a:t>
            </a:r>
          </a:p>
          <a:p>
            <a:pPr>
              <a:spcAft>
                <a:spcPts val="1200"/>
              </a:spcAft>
            </a:pPr>
            <a:r>
              <a:rPr lang="en-AU" dirty="0"/>
              <a:t>Everyone has culture – it is a lens through which we see the world.</a:t>
            </a:r>
          </a:p>
        </p:txBody>
      </p:sp>
      <p:sp>
        <p:nvSpPr>
          <p:cNvPr id="7" name="Rectangle: Rounded Corners 6">
            <a:extLst>
              <a:ext uri="{FF2B5EF4-FFF2-40B4-BE49-F238E27FC236}">
                <a16:creationId xmlns:a16="http://schemas.microsoft.com/office/drawing/2014/main" id="{0C3F5043-84C2-0610-16FE-50E892F0D467}"/>
              </a:ext>
            </a:extLst>
          </p:cNvPr>
          <p:cNvSpPr/>
          <p:nvPr/>
        </p:nvSpPr>
        <p:spPr>
          <a:xfrm>
            <a:off x="360000" y="5306504"/>
            <a:ext cx="11483998" cy="732037"/>
          </a:xfrm>
          <a:prstGeom prst="roundRect">
            <a:avLst>
              <a:gd name="adj" fmla="val 106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ctr"/>
          <a:lstStyle/>
          <a:p>
            <a:r>
              <a:rPr lang="en-AU" dirty="0">
                <a:solidFill>
                  <a:schemeClr val="tx1"/>
                </a:solidFill>
              </a:rPr>
              <a:t>Can you think of an example of how food can represent culture?</a:t>
            </a:r>
          </a:p>
        </p:txBody>
      </p:sp>
      <p:sp>
        <p:nvSpPr>
          <p:cNvPr id="4" name="Slide Number Placeholder 1">
            <a:extLst>
              <a:ext uri="{FF2B5EF4-FFF2-40B4-BE49-F238E27FC236}">
                <a16:creationId xmlns:a16="http://schemas.microsoft.com/office/drawing/2014/main" id="{EE62B38F-F28E-4DEC-19EF-DFD82A5299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12</a:t>
            </a:fld>
            <a:endParaRPr lang="en-AU" dirty="0"/>
          </a:p>
        </p:txBody>
      </p:sp>
    </p:spTree>
    <p:extLst>
      <p:ext uri="{BB962C8B-B14F-4D97-AF65-F5344CB8AC3E}">
        <p14:creationId xmlns:p14="http://schemas.microsoft.com/office/powerpoint/2010/main" val="867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78213-1AF5-071E-741A-A66104987DF3}"/>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The art of looking closely</a:t>
            </a:r>
          </a:p>
        </p:txBody>
      </p:sp>
      <p:sp>
        <p:nvSpPr>
          <p:cNvPr id="8" name="Text Placeholder 12">
            <a:extLst>
              <a:ext uri="{FF2B5EF4-FFF2-40B4-BE49-F238E27FC236}">
                <a16:creationId xmlns:a16="http://schemas.microsoft.com/office/drawing/2014/main" id="{3C7E9D66-DE50-12B0-E771-08465F07B72F}"/>
              </a:ext>
              <a:ext uri="{C183D7F6-B498-43B3-948B-1728B52AA6E4}">
                <adec:decorative xmlns:adec="http://schemas.microsoft.com/office/drawing/2017/decorative" val="0"/>
              </a:ext>
            </a:extLst>
          </p:cNvPr>
          <p:cNvSpPr txBox="1">
            <a:spLocks/>
          </p:cNvSpPr>
          <p:nvPr/>
        </p:nvSpPr>
        <p:spPr>
          <a:xfrm>
            <a:off x="360000" y="982520"/>
            <a:ext cx="11483998" cy="356423"/>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j-lt"/>
              </a:rPr>
              <a:t>1.3 What is communicated about Jo White’s culture?</a:t>
            </a:r>
          </a:p>
        </p:txBody>
      </p:sp>
      <p:pic>
        <p:nvPicPr>
          <p:cNvPr id="5" name="Picture 4" descr="'Iced bickies&quot; by Jo White is a  square, acrylic painting with a blue and cream stripped tablecloth, white plate and 5 biscuits with yellow icing and lolly faces made up of smarties and chewy teeth lollies. ">
            <a:extLst>
              <a:ext uri="{FF2B5EF4-FFF2-40B4-BE49-F238E27FC236}">
                <a16:creationId xmlns:a16="http://schemas.microsoft.com/office/drawing/2014/main" id="{75F6633C-F43C-05D5-E22E-81F3BFB2F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76" y="1724838"/>
            <a:ext cx="4060495" cy="4060495"/>
          </a:xfrm>
          <a:prstGeom prst="rect">
            <a:avLst/>
          </a:prstGeom>
        </p:spPr>
      </p:pic>
      <p:sp>
        <p:nvSpPr>
          <p:cNvPr id="15" name="TextBox 14">
            <a:extLst>
              <a:ext uri="{FF2B5EF4-FFF2-40B4-BE49-F238E27FC236}">
                <a16:creationId xmlns:a16="http://schemas.microsoft.com/office/drawing/2014/main" id="{E52E84F1-9A9A-D62D-0C12-FE1253330D4E}"/>
              </a:ext>
            </a:extLst>
          </p:cNvPr>
          <p:cNvSpPr txBox="1"/>
          <p:nvPr/>
        </p:nvSpPr>
        <p:spPr>
          <a:xfrm>
            <a:off x="5027999" y="1614130"/>
            <a:ext cx="6342365" cy="3277820"/>
          </a:xfrm>
          <a:prstGeom prst="rect">
            <a:avLst/>
          </a:prstGeom>
          <a:noFill/>
        </p:spPr>
        <p:txBody>
          <a:bodyPr wrap="square">
            <a:spAutoFit/>
          </a:bodyPr>
          <a:lstStyle/>
          <a:p>
            <a:pPr marL="457200" indent="-457200">
              <a:spcAft>
                <a:spcPts val="600"/>
              </a:spcAft>
              <a:buFont typeface="+mj-lt"/>
              <a:buAutoNum type="arabicPeriod"/>
            </a:pPr>
            <a:r>
              <a:rPr lang="en-AU" sz="2400" dirty="0">
                <a:latin typeface="+mn-lt"/>
              </a:rPr>
              <a:t>Sketch this artwork in your visual arts diary</a:t>
            </a:r>
          </a:p>
          <a:p>
            <a:pPr marL="457200" indent="-457200">
              <a:spcAft>
                <a:spcPts val="600"/>
              </a:spcAft>
              <a:buFont typeface="+mj-lt"/>
              <a:buAutoNum type="arabicPeriod"/>
            </a:pPr>
            <a:r>
              <a:rPr lang="en-AU" sz="2400" dirty="0">
                <a:latin typeface="+mn-lt"/>
              </a:rPr>
              <a:t>Describe the key features you can see</a:t>
            </a:r>
          </a:p>
          <a:p>
            <a:pPr marL="457200" indent="-457200">
              <a:spcAft>
                <a:spcPts val="600"/>
              </a:spcAft>
              <a:buFont typeface="+mj-lt"/>
              <a:buAutoNum type="arabicPeriod"/>
            </a:pPr>
            <a:r>
              <a:rPr lang="en-AU" sz="2400" dirty="0">
                <a:latin typeface="+mn-lt"/>
              </a:rPr>
              <a:t>Explain what idea the key feature represents</a:t>
            </a:r>
          </a:p>
          <a:p>
            <a:pPr marL="457200" indent="-457200">
              <a:spcAft>
                <a:spcPts val="600"/>
              </a:spcAft>
              <a:buFont typeface="+mj-lt"/>
              <a:buAutoNum type="arabicPeriod"/>
            </a:pPr>
            <a:r>
              <a:rPr lang="en-AU" sz="2400" dirty="0">
                <a:latin typeface="+mn-lt"/>
              </a:rPr>
              <a:t>Explain what the features tells you about the artists culture (values/customs/ways of life)</a:t>
            </a:r>
          </a:p>
        </p:txBody>
      </p:sp>
      <p:sp>
        <p:nvSpPr>
          <p:cNvPr id="9" name="TextBox 8">
            <a:extLst>
              <a:ext uri="{FF2B5EF4-FFF2-40B4-BE49-F238E27FC236}">
                <a16:creationId xmlns:a16="http://schemas.microsoft.com/office/drawing/2014/main" id="{545F458D-75DD-B043-310E-08B3C01CE913}"/>
              </a:ext>
            </a:extLst>
          </p:cNvPr>
          <p:cNvSpPr txBox="1"/>
          <p:nvPr/>
        </p:nvSpPr>
        <p:spPr>
          <a:xfrm>
            <a:off x="5028000" y="5485270"/>
            <a:ext cx="6096000" cy="276999"/>
          </a:xfrm>
          <a:prstGeom prst="rect">
            <a:avLst/>
          </a:prstGeom>
          <a:noFill/>
        </p:spPr>
        <p:txBody>
          <a:bodyPr wrap="square" lIns="0" tIns="0" rIns="0" bIns="0">
            <a:spAutoFit/>
          </a:bodyPr>
          <a:lstStyle/>
          <a:p>
            <a:pPr>
              <a:lnSpc>
                <a:spcPct val="100000"/>
              </a:lnSpc>
            </a:pPr>
            <a:r>
              <a:rPr lang="en-AU" sz="1800" dirty="0"/>
              <a:t>Iced Bickies, 2022, Acrylic on canvas, 30 x 30 cm</a:t>
            </a:r>
          </a:p>
        </p:txBody>
      </p:sp>
      <p:sp>
        <p:nvSpPr>
          <p:cNvPr id="12" name="TextBox 11">
            <a:extLst>
              <a:ext uri="{FF2B5EF4-FFF2-40B4-BE49-F238E27FC236}">
                <a16:creationId xmlns:a16="http://schemas.microsoft.com/office/drawing/2014/main" id="{F38D618D-79B4-E387-A4D3-159F83B12657}"/>
              </a:ext>
            </a:extLst>
          </p:cNvPr>
          <p:cNvSpPr txBox="1"/>
          <p:nvPr/>
        </p:nvSpPr>
        <p:spPr>
          <a:xfrm>
            <a:off x="415636" y="6027556"/>
            <a:ext cx="11360727" cy="246221"/>
          </a:xfrm>
          <a:prstGeom prst="rect">
            <a:avLst/>
          </a:prstGeom>
          <a:noFill/>
        </p:spPr>
        <p:txBody>
          <a:bodyPr wrap="square">
            <a:spAutoFit/>
          </a:bodyPr>
          <a:lstStyle/>
          <a:p>
            <a:pPr>
              <a:lnSpc>
                <a:spcPct val="100000"/>
              </a:lnSpc>
            </a:pPr>
            <a:r>
              <a:rPr lang="en-AU" sz="1000" dirty="0"/>
              <a:t>Iced Bickies, 2022, distribution permissions for Secondary Curriculum, Curriculum Directorate of NSW Department of Education, granted by © Jo White, 2025.</a:t>
            </a:r>
          </a:p>
        </p:txBody>
      </p:sp>
      <p:sp>
        <p:nvSpPr>
          <p:cNvPr id="2" name="Slide Number Placeholder 1">
            <a:extLst>
              <a:ext uri="{FF2B5EF4-FFF2-40B4-BE49-F238E27FC236}">
                <a16:creationId xmlns:a16="http://schemas.microsoft.com/office/drawing/2014/main" id="{B924CA60-D01E-BD85-E528-1A2DD860FB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1182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FE6B48-CA72-F184-F3DA-C04905BE1688}"/>
              </a:ext>
            </a:extLst>
          </p:cNvPr>
          <p:cNvSpPr>
            <a:spLocks noGrp="1"/>
          </p:cNvSpPr>
          <p:nvPr>
            <p:ph type="title"/>
          </p:nvPr>
        </p:nvSpPr>
        <p:spPr/>
        <p:txBody>
          <a:bodyPr/>
          <a:lstStyle/>
          <a:p>
            <a:r>
              <a:rPr lang="en-AU" dirty="0">
                <a:latin typeface="+mj-lt"/>
              </a:rPr>
              <a:t>Sample diary page - Iced bickies </a:t>
            </a:r>
          </a:p>
        </p:txBody>
      </p:sp>
      <p:sp>
        <p:nvSpPr>
          <p:cNvPr id="4" name="Text Placeholder 3">
            <a:extLst>
              <a:ext uri="{FF2B5EF4-FFF2-40B4-BE49-F238E27FC236}">
                <a16:creationId xmlns:a16="http://schemas.microsoft.com/office/drawing/2014/main" id="{8081ACAB-14DA-FB60-AB6C-457764E844C6}"/>
              </a:ext>
              <a:ext uri="{C183D7F6-B498-43B3-948B-1728B52AA6E4}">
                <adec:decorative xmlns:adec="http://schemas.microsoft.com/office/drawing/2017/decorative" val="1"/>
              </a:ext>
            </a:extLst>
          </p:cNvPr>
          <p:cNvSpPr>
            <a:spLocks noGrp="1"/>
          </p:cNvSpPr>
          <p:nvPr>
            <p:ph type="body" sz="quarter" idx="18"/>
          </p:nvPr>
        </p:nvSpPr>
        <p:spPr>
          <a:xfrm>
            <a:off x="359999" y="1009075"/>
            <a:ext cx="5061469" cy="321845"/>
          </a:xfrm>
        </p:spPr>
        <p:txBody>
          <a:bodyPr/>
          <a:lstStyle/>
          <a:p>
            <a:r>
              <a:rPr lang="en-AU" dirty="0">
                <a:latin typeface="+mj-lt"/>
              </a:rPr>
              <a:t>1.3(a)</a:t>
            </a:r>
          </a:p>
        </p:txBody>
      </p:sp>
      <p:pic>
        <p:nvPicPr>
          <p:cNvPr id="5" name="Picture 4" descr="A pencil drawing od the 'Iced bickies' painting in a Visual arts diary. The culture definition is handwritten and there are a few examples of key features and inferences. Some of these include; Silly lolly faces, don't take themselves seriously, shadows and bright light, outdoor place reminds me of a party plate">
            <a:extLst>
              <a:ext uri="{FF2B5EF4-FFF2-40B4-BE49-F238E27FC236}">
                <a16:creationId xmlns:a16="http://schemas.microsoft.com/office/drawing/2014/main" id="{A85AEA35-A46F-7B17-A479-1F6508A02E07}"/>
              </a:ext>
            </a:extLst>
          </p:cNvPr>
          <p:cNvPicPr>
            <a:picLocks noChangeAspect="1"/>
          </p:cNvPicPr>
          <p:nvPr/>
        </p:nvPicPr>
        <p:blipFill>
          <a:blip r:embed="rId3"/>
          <a:srcRect t="1451"/>
          <a:stretch/>
        </p:blipFill>
        <p:spPr>
          <a:xfrm>
            <a:off x="0" y="1648614"/>
            <a:ext cx="5542492" cy="4547102"/>
          </a:xfrm>
          <a:prstGeom prst="rect">
            <a:avLst/>
          </a:prstGeom>
        </p:spPr>
      </p:pic>
      <p:sp>
        <p:nvSpPr>
          <p:cNvPr id="6" name="Rounded Rectangle 5">
            <a:extLst>
              <a:ext uri="{FF2B5EF4-FFF2-40B4-BE49-F238E27FC236}">
                <a16:creationId xmlns:a16="http://schemas.microsoft.com/office/drawing/2014/main" id="{AEC6E104-4828-9E19-4845-616266CE43F4}"/>
              </a:ext>
            </a:extLst>
          </p:cNvPr>
          <p:cNvSpPr/>
          <p:nvPr/>
        </p:nvSpPr>
        <p:spPr>
          <a:xfrm>
            <a:off x="5616961" y="1491507"/>
            <a:ext cx="2473743" cy="54560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solidFill>
                  <a:schemeClr val="accent1"/>
                </a:solidFill>
                <a:latin typeface="+mj-lt"/>
              </a:rPr>
              <a:t>Inference table</a:t>
            </a:r>
          </a:p>
        </p:txBody>
      </p:sp>
      <p:graphicFrame>
        <p:nvGraphicFramePr>
          <p:cNvPr id="8" name="Table 7">
            <a:extLst>
              <a:ext uri="{FF2B5EF4-FFF2-40B4-BE49-F238E27FC236}">
                <a16:creationId xmlns:a16="http://schemas.microsoft.com/office/drawing/2014/main" id="{196D7C43-B7EE-C13F-7EBE-B22CA437C28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624498563"/>
              </p:ext>
            </p:extLst>
          </p:nvPr>
        </p:nvGraphicFramePr>
        <p:xfrm>
          <a:off x="5616962" y="2118206"/>
          <a:ext cx="6227037" cy="4077510"/>
        </p:xfrm>
        <a:graphic>
          <a:graphicData uri="http://schemas.openxmlformats.org/drawingml/2006/table">
            <a:tbl>
              <a:tblPr firstRow="1" bandRow="1">
                <a:tableStyleId>{69012ECD-51FC-41F1-AA8D-1B2483CD663E}</a:tableStyleId>
              </a:tblPr>
              <a:tblGrid>
                <a:gridCol w="1725132">
                  <a:extLst>
                    <a:ext uri="{9D8B030D-6E8A-4147-A177-3AD203B41FA5}">
                      <a16:colId xmlns:a16="http://schemas.microsoft.com/office/drawing/2014/main" val="2358750359"/>
                    </a:ext>
                  </a:extLst>
                </a:gridCol>
                <a:gridCol w="2124635">
                  <a:extLst>
                    <a:ext uri="{9D8B030D-6E8A-4147-A177-3AD203B41FA5}">
                      <a16:colId xmlns:a16="http://schemas.microsoft.com/office/drawing/2014/main" val="775961441"/>
                    </a:ext>
                  </a:extLst>
                </a:gridCol>
                <a:gridCol w="2377270">
                  <a:extLst>
                    <a:ext uri="{9D8B030D-6E8A-4147-A177-3AD203B41FA5}">
                      <a16:colId xmlns:a16="http://schemas.microsoft.com/office/drawing/2014/main" val="3527804144"/>
                    </a:ext>
                  </a:extLst>
                </a:gridCol>
              </a:tblGrid>
              <a:tr h="443753">
                <a:tc>
                  <a:txBody>
                    <a:bodyPr/>
                    <a:lstStyle/>
                    <a:p>
                      <a:r>
                        <a:rPr lang="en-AU" dirty="0"/>
                        <a:t>Key features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This represents…</a:t>
                      </a:r>
                    </a:p>
                  </a:txBody>
                  <a:tcPr/>
                </a:tc>
                <a:tc>
                  <a:txBody>
                    <a:bodyPr/>
                    <a:lstStyle/>
                    <a:p>
                      <a:r>
                        <a:rPr lang="en-AU" dirty="0"/>
                        <a:t>What it says about the artist’s culture</a:t>
                      </a:r>
                    </a:p>
                  </a:txBody>
                  <a:tcPr/>
                </a:tc>
                <a:extLst>
                  <a:ext uri="{0D108BD9-81ED-4DB2-BD59-A6C34878D82A}">
                    <a16:rowId xmlns:a16="http://schemas.microsoft.com/office/drawing/2014/main" val="3787179709"/>
                  </a:ext>
                </a:extLst>
              </a:tr>
              <a:tr h="954842">
                <a:tc>
                  <a:txBody>
                    <a:bodyPr/>
                    <a:lstStyle/>
                    <a:p>
                      <a:r>
                        <a:rPr lang="en-AU" dirty="0"/>
                        <a:t>5 iced biscuits</a:t>
                      </a:r>
                    </a:p>
                  </a:txBody>
                  <a:tcPr/>
                </a:tc>
                <a:tc>
                  <a:txBody>
                    <a:bodyPr/>
                    <a:lstStyle/>
                    <a:p>
                      <a:pPr marL="285750" indent="-285750">
                        <a:buFont typeface="Arial" panose="020B0604020202020204" pitchFamily="34" charset="0"/>
                        <a:buChar char="•"/>
                      </a:pPr>
                      <a:r>
                        <a:rPr lang="en-AU" dirty="0"/>
                        <a:t>a plate of food that is intended to be shared </a:t>
                      </a:r>
                    </a:p>
                  </a:txBody>
                  <a:tcPr/>
                </a:tc>
                <a:tc>
                  <a:txBody>
                    <a:bodyPr/>
                    <a:lstStyle/>
                    <a:p>
                      <a:pPr marL="285750" indent="-285750">
                        <a:buFont typeface="Arial" panose="020B0604020202020204" pitchFamily="34" charset="0"/>
                        <a:buChar char="•"/>
                      </a:pPr>
                      <a:r>
                        <a:rPr lang="en-AU"/>
                        <a:t>socialising important </a:t>
                      </a:r>
                    </a:p>
                  </a:txBody>
                  <a:tcPr/>
                </a:tc>
                <a:extLst>
                  <a:ext uri="{0D108BD9-81ED-4DB2-BD59-A6C34878D82A}">
                    <a16:rowId xmlns:a16="http://schemas.microsoft.com/office/drawing/2014/main" val="4260517106"/>
                  </a:ext>
                </a:extLst>
              </a:tr>
              <a:tr h="1241294">
                <a:tc>
                  <a:txBody>
                    <a:bodyPr/>
                    <a:lstStyle/>
                    <a:p>
                      <a:r>
                        <a:rPr lang="en-AU"/>
                        <a:t>Silly faces made with lollies</a:t>
                      </a:r>
                    </a:p>
                  </a:txBody>
                  <a:tcPr/>
                </a:tc>
                <a:tc>
                  <a:txBody>
                    <a:bodyPr/>
                    <a:lstStyle/>
                    <a:p>
                      <a:pPr marL="285750" indent="-285750">
                        <a:buFont typeface="Arial" panose="020B0604020202020204" pitchFamily="34" charset="0"/>
                        <a:buChar char="•"/>
                      </a:pPr>
                      <a:r>
                        <a:rPr lang="en-AU" dirty="0"/>
                        <a:t>a sense of humour</a:t>
                      </a:r>
                    </a:p>
                    <a:p>
                      <a:pPr marL="285750" indent="-285750">
                        <a:buFont typeface="Arial" panose="020B0604020202020204" pitchFamily="34" charset="0"/>
                        <a:buChar char="•"/>
                      </a:pPr>
                      <a:r>
                        <a:rPr lang="en-AU" dirty="0"/>
                        <a:t>child-like fun</a:t>
                      </a:r>
                    </a:p>
                    <a:p>
                      <a:pPr marL="285750" indent="-285750">
                        <a:buFont typeface="Arial" panose="020B0604020202020204" pitchFamily="34" charset="0"/>
                        <a:buChar char="•"/>
                      </a:pPr>
                      <a:r>
                        <a:rPr lang="en-AU" dirty="0"/>
                        <a:t>party food</a:t>
                      </a:r>
                    </a:p>
                  </a:txBody>
                  <a:tcPr/>
                </a:tc>
                <a:tc>
                  <a:txBody>
                    <a:bodyPr/>
                    <a:lstStyle/>
                    <a:p>
                      <a:pPr marL="285750" indent="-285750">
                        <a:buFont typeface="Arial" panose="020B0604020202020204" pitchFamily="34" charset="0"/>
                        <a:buChar char="•"/>
                      </a:pPr>
                      <a:r>
                        <a:rPr lang="en-AU" dirty="0"/>
                        <a:t>people who eat this food don’t take themselves too seriously</a:t>
                      </a:r>
                    </a:p>
                  </a:txBody>
                  <a:tcPr/>
                </a:tc>
                <a:extLst>
                  <a:ext uri="{0D108BD9-81ED-4DB2-BD59-A6C34878D82A}">
                    <a16:rowId xmlns:a16="http://schemas.microsoft.com/office/drawing/2014/main" val="725840478"/>
                  </a:ext>
                </a:extLst>
              </a:tr>
              <a:tr h="1241294">
                <a:tc>
                  <a:txBody>
                    <a:bodyPr/>
                    <a:lstStyle/>
                    <a:p>
                      <a:r>
                        <a:rPr lang="en-AU" dirty="0"/>
                        <a:t>bright light and contrasting shadows</a:t>
                      </a:r>
                    </a:p>
                  </a:txBody>
                  <a:tcPr/>
                </a:tc>
                <a:tc>
                  <a:txBody>
                    <a:bodyPr/>
                    <a:lstStyle/>
                    <a:p>
                      <a:pPr marL="285750" indent="-285750">
                        <a:buFont typeface="Arial" panose="020B0604020202020204" pitchFamily="34" charset="0"/>
                        <a:buChar char="•"/>
                      </a:pPr>
                      <a:r>
                        <a:rPr lang="en-AU"/>
                        <a:t>an outdoor sunny environment</a:t>
                      </a:r>
                    </a:p>
                  </a:txBody>
                  <a:tcPr/>
                </a:tc>
                <a:tc>
                  <a:txBody>
                    <a:bodyPr/>
                    <a:lstStyle/>
                    <a:p>
                      <a:pPr marL="285750" indent="-285750">
                        <a:buFont typeface="Arial" panose="020B0604020202020204" pitchFamily="34" charset="0"/>
                        <a:buChar char="•"/>
                      </a:pPr>
                      <a:r>
                        <a:rPr lang="en-AU" dirty="0"/>
                        <a:t>She socialises outdoors, a connection to nature</a:t>
                      </a:r>
                    </a:p>
                  </a:txBody>
                  <a:tcPr/>
                </a:tc>
                <a:extLst>
                  <a:ext uri="{0D108BD9-81ED-4DB2-BD59-A6C34878D82A}">
                    <a16:rowId xmlns:a16="http://schemas.microsoft.com/office/drawing/2014/main" val="952873275"/>
                  </a:ext>
                </a:extLst>
              </a:tr>
            </a:tbl>
          </a:graphicData>
        </a:graphic>
      </p:graphicFrame>
      <p:sp>
        <p:nvSpPr>
          <p:cNvPr id="2" name="Slide Number Placeholder 1">
            <a:extLst>
              <a:ext uri="{FF2B5EF4-FFF2-40B4-BE49-F238E27FC236}">
                <a16:creationId xmlns:a16="http://schemas.microsoft.com/office/drawing/2014/main" id="{6055F467-B2E5-30FD-04B3-2EF440313B5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53195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16CD0-CC87-430A-E05A-8E7F5F0CFADD}"/>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Remember when… </a:t>
            </a:r>
          </a:p>
        </p:txBody>
      </p:sp>
      <p:sp>
        <p:nvSpPr>
          <p:cNvPr id="4" name="Text Placeholder 9">
            <a:extLst>
              <a:ext uri="{FF2B5EF4-FFF2-40B4-BE49-F238E27FC236}">
                <a16:creationId xmlns:a16="http://schemas.microsoft.com/office/drawing/2014/main" id="{F8197EF7-C0BD-1908-2573-2E9600D97590}"/>
              </a:ext>
              <a:ext uri="{C183D7F6-B498-43B3-948B-1728B52AA6E4}">
                <adec:decorative xmlns:adec="http://schemas.microsoft.com/office/drawing/2017/decorative" val="0"/>
              </a:ext>
            </a:extLst>
          </p:cNvPr>
          <p:cNvSpPr>
            <a:spLocks noGrp="1"/>
          </p:cNvSpPr>
          <p:nvPr>
            <p:ph type="body" sz="quarter" idx="18"/>
          </p:nvPr>
        </p:nvSpPr>
        <p:spPr>
          <a:xfrm>
            <a:off x="360000" y="979925"/>
            <a:ext cx="6443999" cy="351065"/>
          </a:xfrm>
        </p:spPr>
        <p:txBody>
          <a:bodyPr/>
          <a:lstStyle/>
          <a:p>
            <a:r>
              <a:rPr lang="en-AU" dirty="0">
                <a:latin typeface="+mj-lt"/>
              </a:rPr>
              <a:t>1.4(a)</a:t>
            </a:r>
          </a:p>
        </p:txBody>
      </p:sp>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5" y="1451202"/>
            <a:ext cx="3449783" cy="4849587"/>
          </a:xfrm>
          <a:prstGeom prst="roundRect">
            <a:avLst>
              <a:gd name="adj" fmla="val 7595"/>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1800" b="1">
              <a:solidFill>
                <a:schemeClr val="tx1"/>
              </a:solidFill>
              <a:cs typeface="Arial" panose="020B0604020202020204" pitchFamily="34" charset="0"/>
            </a:endParaRPr>
          </a:p>
        </p:txBody>
      </p:sp>
      <p:sp>
        <p:nvSpPr>
          <p:cNvPr id="13" name="TextBox 12">
            <a:extLst>
              <a:ext uri="{FF2B5EF4-FFF2-40B4-BE49-F238E27FC236}">
                <a16:creationId xmlns:a16="http://schemas.microsoft.com/office/drawing/2014/main" id="{CAF1076D-D82C-9402-368E-041953D74DB7}"/>
              </a:ext>
              <a:ext uri="{C183D7F6-B498-43B3-948B-1728B52AA6E4}">
                <adec:decorative xmlns:adec="http://schemas.microsoft.com/office/drawing/2017/decorative" val="0"/>
              </a:ext>
            </a:extLst>
          </p:cNvPr>
          <p:cNvSpPr txBox="1"/>
          <p:nvPr/>
        </p:nvSpPr>
        <p:spPr>
          <a:xfrm>
            <a:off x="648000" y="1727999"/>
            <a:ext cx="2772000" cy="1980000"/>
          </a:xfrm>
          <a:prstGeom prst="rect">
            <a:avLst/>
          </a:prstGeom>
          <a:noFill/>
          <a:ln>
            <a:noFill/>
          </a:ln>
        </p:spPr>
        <p:txBody>
          <a:bodyPr wrap="square" lIns="90000" tIns="46800" rIns="90000" bIns="46800" rtlCol="0">
            <a:noAutofit/>
          </a:bodyPr>
          <a:lstStyle/>
          <a:p>
            <a:pPr algn="l">
              <a:lnSpc>
                <a:spcPct val="130000"/>
              </a:lnSpc>
            </a:pPr>
            <a:r>
              <a:rPr lang="en-AU" sz="2000" dirty="0">
                <a:ea typeface="Calibri" panose="020F0502020204030204" pitchFamily="34" charset="0"/>
              </a:rPr>
              <a:t>R</a:t>
            </a:r>
            <a:r>
              <a:rPr lang="en-AU" sz="2000" dirty="0">
                <a:effectLst/>
                <a:ea typeface="Calibri" panose="020F0502020204030204" pitchFamily="34" charset="0"/>
              </a:rPr>
              <a:t>ecall a time when </a:t>
            </a:r>
            <a:r>
              <a:rPr lang="en-AU" sz="2000" dirty="0">
                <a:ea typeface="Calibri" panose="020F0502020204030204" pitchFamily="34" charset="0"/>
              </a:rPr>
              <a:t>you</a:t>
            </a:r>
            <a:r>
              <a:rPr lang="en-AU" sz="2000" dirty="0">
                <a:effectLst/>
                <a:ea typeface="Calibri" panose="020F0502020204030204" pitchFamily="34" charset="0"/>
              </a:rPr>
              <a:t> were visiting a relative or friend and you were given something to eat or drink.</a:t>
            </a:r>
            <a:endParaRPr lang="en-AU" sz="1800" dirty="0">
              <a:ea typeface="Calibri" panose="020F050202020403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191F4166-A487-DF34-C916-0AA0DD4EC7A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834" y="3815672"/>
            <a:ext cx="1331418" cy="1331418"/>
          </a:xfrm>
          <a:prstGeom prst="rect">
            <a:avLst/>
          </a:prstGeom>
        </p:spPr>
      </p:pic>
      <p:sp>
        <p:nvSpPr>
          <p:cNvPr id="14" name="TextBox 13">
            <a:extLst>
              <a:ext uri="{FF2B5EF4-FFF2-40B4-BE49-F238E27FC236}">
                <a16:creationId xmlns:a16="http://schemas.microsoft.com/office/drawing/2014/main" id="{01EC06D8-C47C-3DCC-C6D6-9ECB63D0722E}"/>
              </a:ext>
              <a:ext uri="{C183D7F6-B498-43B3-948B-1728B52AA6E4}">
                <adec:decorative xmlns:adec="http://schemas.microsoft.com/office/drawing/2017/decorative" val="0"/>
              </a:ext>
            </a:extLst>
          </p:cNvPr>
          <p:cNvSpPr txBox="1"/>
          <p:nvPr/>
        </p:nvSpPr>
        <p:spPr>
          <a:xfrm>
            <a:off x="658978" y="5329204"/>
            <a:ext cx="2923021" cy="850939"/>
          </a:xfrm>
          <a:prstGeom prst="rect">
            <a:avLst/>
          </a:prstGeom>
          <a:noFill/>
        </p:spPr>
        <p:txBody>
          <a:bodyPr wrap="square">
            <a:spAutoFit/>
          </a:bodyPr>
          <a:lstStyle/>
          <a:p>
            <a:pPr algn="l">
              <a:lnSpc>
                <a:spcPct val="130000"/>
              </a:lnSpc>
            </a:pPr>
            <a:r>
              <a:rPr lang="en-AU" sz="2000" dirty="0">
                <a:ea typeface="Calibri" panose="020F0502020204030204" pitchFamily="34" charset="0"/>
                <a:cs typeface="Arial" panose="020B0604020202020204" pitchFamily="34" charset="0"/>
              </a:rPr>
              <a:t>Record it in your Visual arts diary</a:t>
            </a:r>
            <a:endParaRPr lang="en-AU" sz="2000" dirty="0">
              <a:cs typeface="Arial" panose="020B0604020202020204" pitchFamily="34" charset="0"/>
            </a:endParaRPr>
          </a:p>
        </p:txBody>
      </p:sp>
      <p:pic>
        <p:nvPicPr>
          <p:cNvPr id="18" name="Picture 17" descr="Visual Arts diary example of a memory about visiting nan for afternoon tea, sitting on the back veranda eating savoury crakers with cheese, ham, tomato and pickles. There are lots of quicj drawings of these items surrounding the written memory. ">
            <a:extLst>
              <a:ext uri="{FF2B5EF4-FFF2-40B4-BE49-F238E27FC236}">
                <a16:creationId xmlns:a16="http://schemas.microsoft.com/office/drawing/2014/main" id="{B5E92551-4EDF-A889-B114-7C55C87C00DE}"/>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l="1389" r="1736"/>
          <a:stretch>
            <a:fillRect/>
          </a:stretch>
        </p:blipFill>
        <p:spPr>
          <a:xfrm>
            <a:off x="4088018" y="1485696"/>
            <a:ext cx="7767577" cy="4849586"/>
          </a:xfrm>
          <a:prstGeom prst="rect">
            <a:avLst/>
          </a:prstGeom>
        </p:spPr>
      </p:pic>
      <p:sp>
        <p:nvSpPr>
          <p:cNvPr id="5" name="Slide Number Placeholder 4">
            <a:extLst>
              <a:ext uri="{FF2B5EF4-FFF2-40B4-BE49-F238E27FC236}">
                <a16:creationId xmlns:a16="http://schemas.microsoft.com/office/drawing/2014/main" id="{56C2344F-0098-E547-F809-3ECC272715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15</a:t>
            </a:fld>
            <a:endParaRPr lang="en-AU" dirty="0"/>
          </a:p>
        </p:txBody>
      </p:sp>
    </p:spTree>
    <p:extLst>
      <p:ext uri="{BB962C8B-B14F-4D97-AF65-F5344CB8AC3E}">
        <p14:creationId xmlns:p14="http://schemas.microsoft.com/office/powerpoint/2010/main" val="29255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7FB4C4F5-BB5E-6464-BA4D-DF49A9F88818}"/>
              </a:ext>
              <a:ext uri="{C183D7F6-B498-43B3-948B-1728B52AA6E4}">
                <adec:decorative xmlns:adec="http://schemas.microsoft.com/office/drawing/2017/decorative" val="1"/>
              </a:ext>
            </a:extLst>
          </p:cNvPr>
          <p:cNvSpPr/>
          <p:nvPr/>
        </p:nvSpPr>
        <p:spPr>
          <a:xfrm>
            <a:off x="336405" y="1451202"/>
            <a:ext cx="3449783" cy="4849587"/>
          </a:xfrm>
          <a:prstGeom prst="roundRect">
            <a:avLst>
              <a:gd name="adj" fmla="val 7595"/>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1800" b="1">
              <a:solidFill>
                <a:schemeClr val="tx1"/>
              </a:solidFill>
              <a:cs typeface="Arial" panose="020B0604020202020204" pitchFamily="34" charset="0"/>
            </a:endParaRPr>
          </a:p>
        </p:txBody>
      </p:sp>
      <p:sp>
        <p:nvSpPr>
          <p:cNvPr id="3" name="Title 2">
            <a:extLst>
              <a:ext uri="{FF2B5EF4-FFF2-40B4-BE49-F238E27FC236}">
                <a16:creationId xmlns:a16="http://schemas.microsoft.com/office/drawing/2014/main" id="{628D4029-13FE-78C7-66BE-629A182578A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Remember when…</a:t>
            </a:r>
          </a:p>
        </p:txBody>
      </p:sp>
      <p:sp>
        <p:nvSpPr>
          <p:cNvPr id="4" name="Text Placeholder 3">
            <a:extLst>
              <a:ext uri="{FF2B5EF4-FFF2-40B4-BE49-F238E27FC236}">
                <a16:creationId xmlns:a16="http://schemas.microsoft.com/office/drawing/2014/main" id="{954376BC-25DE-56E5-8E6B-1C9FB119E7E2}"/>
              </a:ext>
              <a:ext uri="{C183D7F6-B498-43B3-948B-1728B52AA6E4}">
                <adec:decorative xmlns:adec="http://schemas.microsoft.com/office/drawing/2017/decorative" val="0"/>
              </a:ext>
            </a:extLst>
          </p:cNvPr>
          <p:cNvSpPr>
            <a:spLocks noGrp="1"/>
          </p:cNvSpPr>
          <p:nvPr>
            <p:ph type="body" sz="quarter" idx="18"/>
          </p:nvPr>
        </p:nvSpPr>
        <p:spPr>
          <a:xfrm>
            <a:off x="360000" y="1027672"/>
            <a:ext cx="11484000" cy="310015"/>
          </a:xfrm>
        </p:spPr>
        <p:txBody>
          <a:bodyPr/>
          <a:lstStyle/>
          <a:p>
            <a:r>
              <a:rPr lang="en-AU" dirty="0">
                <a:latin typeface="+mj-lt"/>
              </a:rPr>
              <a:t>1.4(b)</a:t>
            </a:r>
          </a:p>
        </p:txBody>
      </p:sp>
      <p:sp>
        <p:nvSpPr>
          <p:cNvPr id="15" name="TextBox 14">
            <a:extLst>
              <a:ext uri="{FF2B5EF4-FFF2-40B4-BE49-F238E27FC236}">
                <a16:creationId xmlns:a16="http://schemas.microsoft.com/office/drawing/2014/main" id="{8D8AA260-0399-0CBB-4CA8-B5C485F4942D}"/>
              </a:ext>
              <a:ext uri="{C183D7F6-B498-43B3-948B-1728B52AA6E4}">
                <adec:decorative xmlns:adec="http://schemas.microsoft.com/office/drawing/2017/decorative" val="0"/>
              </a:ext>
            </a:extLst>
          </p:cNvPr>
          <p:cNvSpPr txBox="1"/>
          <p:nvPr/>
        </p:nvSpPr>
        <p:spPr>
          <a:xfrm>
            <a:off x="648000" y="1728000"/>
            <a:ext cx="2772000" cy="2851486"/>
          </a:xfrm>
          <a:prstGeom prst="rect">
            <a:avLst/>
          </a:prstGeom>
          <a:noFill/>
        </p:spPr>
        <p:txBody>
          <a:bodyPr wrap="square">
            <a:spAutoFit/>
          </a:bodyPr>
          <a:lstStyle/>
          <a:p>
            <a:pPr algn="l">
              <a:lnSpc>
                <a:spcPct val="130000"/>
              </a:lnSpc>
            </a:pPr>
            <a:r>
              <a:rPr lang="en-AU" sz="2000" dirty="0">
                <a:cs typeface="Arial" panose="020B0604020202020204" pitchFamily="34" charset="0"/>
              </a:rPr>
              <a:t>Make a list of each item from the memory.</a:t>
            </a:r>
          </a:p>
          <a:p>
            <a:pPr algn="l">
              <a:lnSpc>
                <a:spcPct val="130000"/>
              </a:lnSpc>
            </a:pPr>
            <a:endParaRPr lang="en-AU" sz="2000" dirty="0">
              <a:cs typeface="Arial" panose="020B0604020202020204" pitchFamily="34" charset="0"/>
            </a:endParaRPr>
          </a:p>
          <a:p>
            <a:pPr algn="l">
              <a:lnSpc>
                <a:spcPct val="130000"/>
              </a:lnSpc>
            </a:pPr>
            <a:r>
              <a:rPr lang="en-AU" sz="2000" dirty="0">
                <a:cs typeface="Arial" panose="020B0604020202020204" pitchFamily="34" charset="0"/>
              </a:rPr>
              <a:t>Sketch each item and label them with words to describe their shape and texture</a:t>
            </a:r>
          </a:p>
        </p:txBody>
      </p:sp>
      <p:pic>
        <p:nvPicPr>
          <p:cNvPr id="8" name="Graphic 7" descr="Storytelling outline">
            <a:extLst>
              <a:ext uri="{FF2B5EF4-FFF2-40B4-BE49-F238E27FC236}">
                <a16:creationId xmlns:a16="http://schemas.microsoft.com/office/drawing/2014/main" id="{0A003732-9378-68C4-C42C-B1532B03A8AD}"/>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1834" y="4741089"/>
            <a:ext cx="1331418" cy="1331418"/>
          </a:xfrm>
          <a:prstGeom prst="rect">
            <a:avLst/>
          </a:prstGeom>
        </p:spPr>
      </p:pic>
      <p:pic>
        <p:nvPicPr>
          <p:cNvPr id="12" name="Picture 11" descr="Image from a visual arts diary describing details from a food related memory. Categories include shapes, textures, scale and what the food was served on.">
            <a:extLst>
              <a:ext uri="{FF2B5EF4-FFF2-40B4-BE49-F238E27FC236}">
                <a16:creationId xmlns:a16="http://schemas.microsoft.com/office/drawing/2014/main" id="{B0A5EC87-D02A-8C13-90DC-0903F3E4935D}"/>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l="1340" t="1454" b="1263"/>
          <a:stretch>
            <a:fillRect/>
          </a:stretch>
        </p:blipFill>
        <p:spPr>
          <a:xfrm>
            <a:off x="4159858" y="1620644"/>
            <a:ext cx="7801133" cy="4301497"/>
          </a:xfrm>
          <a:prstGeom prst="rect">
            <a:avLst/>
          </a:prstGeom>
        </p:spPr>
      </p:pic>
      <p:sp>
        <p:nvSpPr>
          <p:cNvPr id="5" name="Slide Number Placeholder 1">
            <a:extLst>
              <a:ext uri="{FF2B5EF4-FFF2-40B4-BE49-F238E27FC236}">
                <a16:creationId xmlns:a16="http://schemas.microsoft.com/office/drawing/2014/main" id="{000A214F-C47C-BC91-359E-E907F60561B6}"/>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11124000" y="649799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419311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85DCE-57A1-52DE-1947-CF6C553FD44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Pair – share – compare </a:t>
            </a:r>
          </a:p>
        </p:txBody>
      </p:sp>
      <p:sp>
        <p:nvSpPr>
          <p:cNvPr id="4" name="Text Placeholder 3">
            <a:extLst>
              <a:ext uri="{FF2B5EF4-FFF2-40B4-BE49-F238E27FC236}">
                <a16:creationId xmlns:a16="http://schemas.microsoft.com/office/drawing/2014/main" id="{1F02842E-2673-F5A7-8676-E0E8A3B74BE5}"/>
              </a:ext>
              <a:ext uri="{C183D7F6-B498-43B3-948B-1728B52AA6E4}">
                <adec:decorative xmlns:adec="http://schemas.microsoft.com/office/drawing/2017/decorative" val="0"/>
              </a:ext>
            </a:extLst>
          </p:cNvPr>
          <p:cNvSpPr>
            <a:spLocks noGrp="1"/>
          </p:cNvSpPr>
          <p:nvPr>
            <p:ph type="body" sz="quarter" idx="18"/>
          </p:nvPr>
        </p:nvSpPr>
        <p:spPr>
          <a:xfrm>
            <a:off x="360000" y="1027672"/>
            <a:ext cx="11484000" cy="310015"/>
          </a:xfrm>
        </p:spPr>
        <p:txBody>
          <a:bodyPr/>
          <a:lstStyle/>
          <a:p>
            <a:r>
              <a:rPr lang="en-AU" dirty="0">
                <a:latin typeface="+mj-lt"/>
              </a:rPr>
              <a:t>1.4(c)</a:t>
            </a:r>
          </a:p>
        </p:txBody>
      </p:sp>
      <p:sp>
        <p:nvSpPr>
          <p:cNvPr id="8" name="Rectangle: Rounded Corners 7">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400149" y="2894076"/>
            <a:ext cx="3557234" cy="2561620"/>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Pair up with a peer and describe the food from your memory without sharing your sketch.</a:t>
            </a:r>
          </a:p>
        </p:txBody>
      </p:sp>
      <p:sp>
        <p:nvSpPr>
          <p:cNvPr id="11" name="Oval 10">
            <a:extLst>
              <a:ext uri="{FF2B5EF4-FFF2-40B4-BE49-F238E27FC236}">
                <a16:creationId xmlns:a16="http://schemas.microsoft.com/office/drawing/2014/main" id="{B2F36868-CD04-3871-D26A-CD76159A1DA3}"/>
              </a:ext>
              <a:ext uri="{C183D7F6-B498-43B3-948B-1728B52AA6E4}">
                <adec:decorative xmlns:adec="http://schemas.microsoft.com/office/drawing/2017/decorative" val="1"/>
              </a:ext>
            </a:extLst>
          </p:cNvPr>
          <p:cNvSpPr/>
          <p:nvPr/>
        </p:nvSpPr>
        <p:spPr>
          <a:xfrm>
            <a:off x="1677770"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1</a:t>
            </a:r>
          </a:p>
        </p:txBody>
      </p:sp>
      <p:sp>
        <p:nvSpPr>
          <p:cNvPr id="2" name="Slide Number Placeholder 1">
            <a:extLst>
              <a:ext uri="{FF2B5EF4-FFF2-40B4-BE49-F238E27FC236}">
                <a16:creationId xmlns:a16="http://schemas.microsoft.com/office/drawing/2014/main" id="{ECC57255-53D1-5DEF-6FD9-4B4FAAE138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17</a:t>
            </a:fld>
            <a:endParaRPr lang="en-AU"/>
          </a:p>
        </p:txBody>
      </p:sp>
      <p:sp>
        <p:nvSpPr>
          <p:cNvPr id="5" name="Oval 4">
            <a:extLst>
              <a:ext uri="{FF2B5EF4-FFF2-40B4-BE49-F238E27FC236}">
                <a16:creationId xmlns:a16="http://schemas.microsoft.com/office/drawing/2014/main" id="{0464BFC1-5D78-5652-4C75-5A3AEBBE5A3C}"/>
              </a:ext>
              <a:ext uri="{C183D7F6-B498-43B3-948B-1728B52AA6E4}">
                <adec:decorative xmlns:adec="http://schemas.microsoft.com/office/drawing/2017/decorative" val="1"/>
              </a:ext>
            </a:extLst>
          </p:cNvPr>
          <p:cNvSpPr/>
          <p:nvPr/>
        </p:nvSpPr>
        <p:spPr>
          <a:xfrm>
            <a:off x="5591798"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2</a:t>
            </a:r>
          </a:p>
        </p:txBody>
      </p:sp>
      <p:sp>
        <p:nvSpPr>
          <p:cNvPr id="14" name="Oval 13">
            <a:extLst>
              <a:ext uri="{FF2B5EF4-FFF2-40B4-BE49-F238E27FC236}">
                <a16:creationId xmlns:a16="http://schemas.microsoft.com/office/drawing/2014/main" id="{02442F34-4808-8925-1BC8-368814723AB0}"/>
              </a:ext>
              <a:ext uri="{C183D7F6-B498-43B3-948B-1728B52AA6E4}">
                <adec:decorative xmlns:adec="http://schemas.microsoft.com/office/drawing/2017/decorative" val="1"/>
              </a:ext>
            </a:extLst>
          </p:cNvPr>
          <p:cNvSpPr/>
          <p:nvPr/>
        </p:nvSpPr>
        <p:spPr>
          <a:xfrm>
            <a:off x="9652850"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3</a:t>
            </a:r>
          </a:p>
        </p:txBody>
      </p:sp>
      <p:sp>
        <p:nvSpPr>
          <p:cNvPr id="12" name="Rectangle: Rounded Corners 7">
            <a:extLst>
              <a:ext uri="{FF2B5EF4-FFF2-40B4-BE49-F238E27FC236}">
                <a16:creationId xmlns:a16="http://schemas.microsoft.com/office/drawing/2014/main" id="{32D2A269-5737-0BFB-72B3-A058D0CA37EB}"/>
              </a:ext>
              <a:ext uri="{C183D7F6-B498-43B3-948B-1728B52AA6E4}">
                <adec:decorative xmlns:adec="http://schemas.microsoft.com/office/drawing/2017/decorative" val="1"/>
              </a:ext>
            </a:extLst>
          </p:cNvPr>
          <p:cNvSpPr/>
          <p:nvPr/>
        </p:nvSpPr>
        <p:spPr>
          <a:xfrm>
            <a:off x="4314176" y="2894076"/>
            <a:ext cx="3557234" cy="2561620"/>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Take turns sketching what you imagine is being described.</a:t>
            </a:r>
          </a:p>
        </p:txBody>
      </p:sp>
      <p:sp>
        <p:nvSpPr>
          <p:cNvPr id="13" name="Rectangle: Rounded Corners 7">
            <a:extLst>
              <a:ext uri="{FF2B5EF4-FFF2-40B4-BE49-F238E27FC236}">
                <a16:creationId xmlns:a16="http://schemas.microsoft.com/office/drawing/2014/main" id="{E46D9FBD-665A-D74F-D21C-5125EDFAF0AA}"/>
              </a:ext>
              <a:ext uri="{C183D7F6-B498-43B3-948B-1728B52AA6E4}">
                <adec:decorative xmlns:adec="http://schemas.microsoft.com/office/drawing/2017/decorative" val="1"/>
              </a:ext>
            </a:extLst>
          </p:cNvPr>
          <p:cNvSpPr/>
          <p:nvPr/>
        </p:nvSpPr>
        <p:spPr>
          <a:xfrm>
            <a:off x="8228203" y="2894076"/>
            <a:ext cx="3557234" cy="2561620"/>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Compare your representations.</a:t>
            </a:r>
          </a:p>
          <a:p>
            <a:pPr>
              <a:lnSpc>
                <a:spcPct val="130000"/>
              </a:lnSpc>
            </a:pPr>
            <a:endParaRPr lang="en-AU" sz="2000" dirty="0">
              <a:solidFill>
                <a:schemeClr val="tx1"/>
              </a:solidFill>
              <a:cs typeface="Arial" panose="020B0604020202020204" pitchFamily="34" charset="0"/>
            </a:endParaRPr>
          </a:p>
          <a:p>
            <a:pPr>
              <a:lnSpc>
                <a:spcPct val="130000"/>
              </a:lnSpc>
            </a:pPr>
            <a:r>
              <a:rPr lang="en-AU" sz="2000" dirty="0">
                <a:solidFill>
                  <a:schemeClr val="tx1"/>
                </a:solidFill>
                <a:cs typeface="Arial" panose="020B0604020202020204" pitchFamily="34" charset="0"/>
              </a:rPr>
              <a:t>Why are they different?</a:t>
            </a:r>
          </a:p>
        </p:txBody>
      </p:sp>
    </p:spTree>
    <p:extLst>
      <p:ext uri="{BB962C8B-B14F-4D97-AF65-F5344CB8AC3E}">
        <p14:creationId xmlns:p14="http://schemas.microsoft.com/office/powerpoint/2010/main" val="31735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71766-ADBF-90F0-9BF8-57B558C9DA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18</a:t>
            </a:fld>
            <a:endParaRPr lang="en-AU"/>
          </a:p>
        </p:txBody>
      </p:sp>
      <p:sp>
        <p:nvSpPr>
          <p:cNvPr id="3" name="Title 2">
            <a:extLst>
              <a:ext uri="{FF2B5EF4-FFF2-40B4-BE49-F238E27FC236}">
                <a16:creationId xmlns:a16="http://schemas.microsoft.com/office/drawing/2014/main" id="{2D5FA592-A7A1-6415-A563-09328B6583E5}"/>
              </a:ext>
            </a:extLst>
          </p:cNvPr>
          <p:cNvSpPr>
            <a:spLocks noGrp="1"/>
          </p:cNvSpPr>
          <p:nvPr>
            <p:ph type="title"/>
          </p:nvPr>
        </p:nvSpPr>
        <p:spPr/>
        <p:txBody>
          <a:bodyPr/>
          <a:lstStyle/>
          <a:p>
            <a:r>
              <a:rPr lang="en-AU" dirty="0">
                <a:latin typeface="+mj-lt"/>
              </a:rPr>
              <a:t>Vocabulary</a:t>
            </a:r>
          </a:p>
        </p:txBody>
      </p:sp>
      <p:sp>
        <p:nvSpPr>
          <p:cNvPr id="4" name="Text Placeholder 3">
            <a:extLst>
              <a:ext uri="{FF2B5EF4-FFF2-40B4-BE49-F238E27FC236}">
                <a16:creationId xmlns:a16="http://schemas.microsoft.com/office/drawing/2014/main" id="{2FE233D5-E6E2-64D7-7A95-D199AEC02888}"/>
              </a:ext>
            </a:extLst>
          </p:cNvPr>
          <p:cNvSpPr>
            <a:spLocks noGrp="1"/>
          </p:cNvSpPr>
          <p:nvPr>
            <p:ph type="body" sz="quarter" idx="18"/>
          </p:nvPr>
        </p:nvSpPr>
        <p:spPr>
          <a:xfrm>
            <a:off x="360000" y="1027672"/>
            <a:ext cx="11484000" cy="310015"/>
          </a:xfrm>
        </p:spPr>
        <p:txBody>
          <a:bodyPr/>
          <a:lstStyle/>
          <a:p>
            <a:r>
              <a:rPr lang="en-AU" dirty="0">
                <a:latin typeface="+mj-lt"/>
              </a:rPr>
              <a:t>1.4(d)</a:t>
            </a:r>
          </a:p>
        </p:txBody>
      </p:sp>
      <p:graphicFrame>
        <p:nvGraphicFramePr>
          <p:cNvPr id="5" name="Table 4">
            <a:extLst>
              <a:ext uri="{FF2B5EF4-FFF2-40B4-BE49-F238E27FC236}">
                <a16:creationId xmlns:a16="http://schemas.microsoft.com/office/drawing/2014/main" id="{2B00360D-5CE7-71C2-FBE7-019B99752B59}"/>
              </a:ext>
            </a:extLst>
          </p:cNvPr>
          <p:cNvGraphicFramePr>
            <a:graphicFrameLocks noGrp="1"/>
          </p:cNvGraphicFramePr>
          <p:nvPr>
            <p:extLst>
              <p:ext uri="{D42A27DB-BD31-4B8C-83A1-F6EECF244321}">
                <p14:modId xmlns:p14="http://schemas.microsoft.com/office/powerpoint/2010/main" val="707957539"/>
              </p:ext>
            </p:extLst>
          </p:nvPr>
        </p:nvGraphicFramePr>
        <p:xfrm>
          <a:off x="360000" y="1556006"/>
          <a:ext cx="11571804" cy="4433303"/>
        </p:xfrm>
        <a:graphic>
          <a:graphicData uri="http://schemas.openxmlformats.org/drawingml/2006/table">
            <a:tbl>
              <a:tblPr firstRow="1" bandRow="1">
                <a:tableStyleId>{69012ECD-51FC-41F1-AA8D-1B2483CD663E}</a:tableStyleId>
              </a:tblPr>
              <a:tblGrid>
                <a:gridCol w="3857268">
                  <a:extLst>
                    <a:ext uri="{9D8B030D-6E8A-4147-A177-3AD203B41FA5}">
                      <a16:colId xmlns:a16="http://schemas.microsoft.com/office/drawing/2014/main" val="3967940156"/>
                    </a:ext>
                  </a:extLst>
                </a:gridCol>
                <a:gridCol w="3857268">
                  <a:extLst>
                    <a:ext uri="{9D8B030D-6E8A-4147-A177-3AD203B41FA5}">
                      <a16:colId xmlns:a16="http://schemas.microsoft.com/office/drawing/2014/main" val="2747754831"/>
                    </a:ext>
                  </a:extLst>
                </a:gridCol>
                <a:gridCol w="3857268">
                  <a:extLst>
                    <a:ext uri="{9D8B030D-6E8A-4147-A177-3AD203B41FA5}">
                      <a16:colId xmlns:a16="http://schemas.microsoft.com/office/drawing/2014/main" val="3016826079"/>
                    </a:ext>
                  </a:extLst>
                </a:gridCol>
              </a:tblGrid>
              <a:tr h="622418">
                <a:tc>
                  <a:txBody>
                    <a:bodyPr/>
                    <a:lstStyle/>
                    <a:p>
                      <a:r>
                        <a:rPr lang="en-AU" sz="2000" dirty="0">
                          <a:latin typeface="+mj-lt"/>
                        </a:rPr>
                        <a:t>Shapes</a:t>
                      </a:r>
                    </a:p>
                  </a:txBody>
                  <a:tcPr anchor="ctr"/>
                </a:tc>
                <a:tc>
                  <a:txBody>
                    <a:bodyPr/>
                    <a:lstStyle/>
                    <a:p>
                      <a:r>
                        <a:rPr lang="en-AU" sz="2000" dirty="0">
                          <a:latin typeface="+mj-lt"/>
                        </a:rPr>
                        <a:t>Texture</a:t>
                      </a:r>
                    </a:p>
                  </a:txBody>
                  <a:tcPr anchor="ctr"/>
                </a:tc>
                <a:tc>
                  <a:txBody>
                    <a:bodyPr/>
                    <a:lstStyle/>
                    <a:p>
                      <a:r>
                        <a:rPr lang="en-AU" sz="2000" dirty="0">
                          <a:latin typeface="+mj-lt"/>
                        </a:rPr>
                        <a:t>Scale</a:t>
                      </a:r>
                    </a:p>
                  </a:txBody>
                  <a:tcPr anchor="ctr"/>
                </a:tc>
                <a:extLst>
                  <a:ext uri="{0D108BD9-81ED-4DB2-BD59-A6C34878D82A}">
                    <a16:rowId xmlns:a16="http://schemas.microsoft.com/office/drawing/2014/main" val="1989932884"/>
                  </a:ext>
                </a:extLst>
              </a:tr>
              <a:tr h="762177">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820761192"/>
                  </a:ext>
                </a:extLst>
              </a:tr>
              <a:tr h="762177">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3118524535"/>
                  </a:ext>
                </a:extLst>
              </a:tr>
              <a:tr h="762177">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66348940"/>
                  </a:ext>
                </a:extLst>
              </a:tr>
              <a:tr h="762177">
                <a:tc>
                  <a:txBody>
                    <a:bodyPr/>
                    <a:lstStyle/>
                    <a:p>
                      <a:endParaRPr lang="en-AU"/>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600405044"/>
                  </a:ext>
                </a:extLst>
              </a:tr>
              <a:tr h="762177">
                <a:tc>
                  <a:txBody>
                    <a:bodyPr/>
                    <a:lstStyle/>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1207578083"/>
                  </a:ext>
                </a:extLst>
              </a:tr>
            </a:tbl>
          </a:graphicData>
        </a:graphic>
      </p:graphicFrame>
    </p:spTree>
    <p:extLst>
      <p:ext uri="{BB962C8B-B14F-4D97-AF65-F5344CB8AC3E}">
        <p14:creationId xmlns:p14="http://schemas.microsoft.com/office/powerpoint/2010/main" val="311433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49A09-4BE2-0E4E-D742-0315922F580B}"/>
              </a:ext>
              <a:ext uri="{C183D7F6-B498-43B3-948B-1728B52AA6E4}">
                <adec:decorative xmlns:adec="http://schemas.microsoft.com/office/drawing/2017/decorative" val="1"/>
              </a:ext>
            </a:extLst>
          </p:cNvPr>
          <p:cNvSpPr>
            <a:spLocks noGrp="1"/>
          </p:cNvSpPr>
          <p:nvPr>
            <p:ph type="title"/>
          </p:nvPr>
        </p:nvSpPr>
        <p:spPr/>
        <p:txBody>
          <a:bodyPr/>
          <a:lstStyle/>
          <a:p>
            <a:r>
              <a:rPr lang="en-AU" dirty="0">
                <a:latin typeface="+mj-lt"/>
              </a:rPr>
              <a:t>Reflect on your learning</a:t>
            </a:r>
          </a:p>
        </p:txBody>
      </p:sp>
      <p:sp>
        <p:nvSpPr>
          <p:cNvPr id="4" name="Text Placeholder 3">
            <a:extLst>
              <a:ext uri="{FF2B5EF4-FFF2-40B4-BE49-F238E27FC236}">
                <a16:creationId xmlns:a16="http://schemas.microsoft.com/office/drawing/2014/main" id="{10D12D78-E576-A03F-F2F4-87B6B1A8C800}"/>
              </a:ext>
              <a:ext uri="{C183D7F6-B498-43B3-948B-1728B52AA6E4}">
                <adec:decorative xmlns:adec="http://schemas.microsoft.com/office/drawing/2017/decorative" val="0"/>
              </a:ext>
            </a:extLst>
          </p:cNvPr>
          <p:cNvSpPr>
            <a:spLocks noGrp="1"/>
          </p:cNvSpPr>
          <p:nvPr>
            <p:ph type="body" sz="quarter" idx="18"/>
          </p:nvPr>
        </p:nvSpPr>
        <p:spPr>
          <a:xfrm>
            <a:off x="360000" y="1027672"/>
            <a:ext cx="11484000" cy="310015"/>
          </a:xfrm>
        </p:spPr>
        <p:txBody>
          <a:bodyPr/>
          <a:lstStyle/>
          <a:p>
            <a:r>
              <a:rPr lang="en-AU" dirty="0">
                <a:latin typeface="+mj-lt"/>
              </a:rPr>
              <a:t>1.5</a:t>
            </a:r>
          </a:p>
        </p:txBody>
      </p:sp>
      <p:sp>
        <p:nvSpPr>
          <p:cNvPr id="6" name="TextBox 5">
            <a:extLst>
              <a:ext uri="{FF2B5EF4-FFF2-40B4-BE49-F238E27FC236}">
                <a16:creationId xmlns:a16="http://schemas.microsoft.com/office/drawing/2014/main" id="{100D8747-14A7-FFF0-0F88-CD22EF8D59C5}"/>
              </a:ext>
              <a:ext uri="{C183D7F6-B498-43B3-948B-1728B52AA6E4}">
                <adec:decorative xmlns:adec="http://schemas.microsoft.com/office/drawing/2017/decorative" val="0"/>
              </a:ext>
            </a:extLst>
          </p:cNvPr>
          <p:cNvSpPr txBox="1"/>
          <p:nvPr/>
        </p:nvSpPr>
        <p:spPr>
          <a:xfrm>
            <a:off x="319871" y="1538128"/>
            <a:ext cx="11271494" cy="1045223"/>
          </a:xfrm>
          <a:prstGeom prst="rect">
            <a:avLst/>
          </a:prstGeom>
          <a:noFill/>
        </p:spPr>
        <p:txBody>
          <a:bodyPr wrap="square">
            <a:spAutoFit/>
          </a:bodyPr>
          <a:lstStyle/>
          <a:p>
            <a:pPr>
              <a:lnSpc>
                <a:spcPct val="150000"/>
              </a:lnSpc>
              <a:spcBef>
                <a:spcPts val="1200"/>
              </a:spcBef>
              <a:spcAft>
                <a:spcPts val="600"/>
              </a:spcAft>
              <a:tabLst>
                <a:tab pos="0" algn="l"/>
                <a:tab pos="457200" algn="l"/>
              </a:tabLst>
            </a:pPr>
            <a:r>
              <a:rPr lang="en-AU" sz="2200" dirty="0"/>
              <a:t>Let’s reflect on the success criteria ‘Use subject specific language to describe and draw shapes, textures and scale to represent ideas about food’ using the check lists below.</a:t>
            </a:r>
          </a:p>
        </p:txBody>
      </p:sp>
      <p:sp>
        <p:nvSpPr>
          <p:cNvPr id="2" name="Slide Number Placeholder 1">
            <a:extLst>
              <a:ext uri="{FF2B5EF4-FFF2-40B4-BE49-F238E27FC236}">
                <a16:creationId xmlns:a16="http://schemas.microsoft.com/office/drawing/2014/main" id="{CABB4211-AFEF-2354-3453-14C4B83530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19</a:t>
            </a:fld>
            <a:endParaRPr lang="en-AU"/>
          </a:p>
        </p:txBody>
      </p:sp>
      <p:sp>
        <p:nvSpPr>
          <p:cNvPr id="5" name="Rectangle: Rounded Corners 4">
            <a:extLst>
              <a:ext uri="{FF2B5EF4-FFF2-40B4-BE49-F238E27FC236}">
                <a16:creationId xmlns:a16="http://schemas.microsoft.com/office/drawing/2014/main" id="{07CC514D-C5D3-A700-91D8-D18ED4C2E680}"/>
              </a:ext>
            </a:extLst>
          </p:cNvPr>
          <p:cNvSpPr/>
          <p:nvPr/>
        </p:nvSpPr>
        <p:spPr>
          <a:xfrm>
            <a:off x="982618" y="3143432"/>
            <a:ext cx="4828479" cy="2732048"/>
          </a:xfrm>
          <a:prstGeom prst="roundRect">
            <a:avLst>
              <a:gd name="adj" fmla="val 7807"/>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180000" rtlCol="0" anchor="t" anchorCtr="0"/>
          <a:lstStyle/>
          <a:p>
            <a:r>
              <a:rPr lang="en-AU" dirty="0">
                <a:solidFill>
                  <a:schemeClr val="tx1"/>
                </a:solidFill>
              </a:rPr>
              <a:t>I have used </a:t>
            </a:r>
            <a:r>
              <a:rPr lang="en-AU" b="1" dirty="0">
                <a:solidFill>
                  <a:schemeClr val="tx1"/>
                </a:solidFill>
                <a:latin typeface="+mj-lt"/>
              </a:rPr>
              <a:t>visual language</a:t>
            </a:r>
            <a:r>
              <a:rPr lang="en-AU" dirty="0">
                <a:solidFill>
                  <a:schemeClr val="tx1"/>
                </a:solidFill>
                <a:latin typeface="+mj-lt"/>
              </a:rPr>
              <a:t> </a:t>
            </a:r>
            <a:r>
              <a:rPr lang="en-AU" dirty="0">
                <a:solidFill>
                  <a:schemeClr val="tx1"/>
                </a:solidFill>
              </a:rPr>
              <a:t>to represent:</a:t>
            </a:r>
          </a:p>
          <a:p>
            <a:pPr marL="342900" indent="-342900">
              <a:buFont typeface="Arial" panose="020B0604020202020204" pitchFamily="34" charset="0"/>
              <a:buChar char="•"/>
            </a:pPr>
            <a:r>
              <a:rPr lang="en-AU" dirty="0">
                <a:solidFill>
                  <a:schemeClr val="tx1"/>
                </a:solidFill>
              </a:rPr>
              <a:t>shapes</a:t>
            </a:r>
          </a:p>
          <a:p>
            <a:pPr marL="342900" indent="-342900">
              <a:buFont typeface="Arial" panose="020B0604020202020204" pitchFamily="34" charset="0"/>
              <a:buChar char="•"/>
            </a:pPr>
            <a:r>
              <a:rPr lang="en-AU" dirty="0">
                <a:solidFill>
                  <a:schemeClr val="tx1"/>
                </a:solidFill>
              </a:rPr>
              <a:t>textures</a:t>
            </a:r>
          </a:p>
          <a:p>
            <a:pPr marL="342900" indent="-342900">
              <a:buFont typeface="Arial" panose="020B0604020202020204" pitchFamily="34" charset="0"/>
              <a:buChar char="•"/>
            </a:pPr>
            <a:r>
              <a:rPr lang="en-AU" dirty="0">
                <a:solidFill>
                  <a:schemeClr val="tx1"/>
                </a:solidFill>
              </a:rPr>
              <a:t>scale.</a:t>
            </a:r>
          </a:p>
        </p:txBody>
      </p:sp>
      <p:sp>
        <p:nvSpPr>
          <p:cNvPr id="11" name="Rectangle: Rounded Corners 10">
            <a:extLst>
              <a:ext uri="{FF2B5EF4-FFF2-40B4-BE49-F238E27FC236}">
                <a16:creationId xmlns:a16="http://schemas.microsoft.com/office/drawing/2014/main" id="{2A6EF778-17DF-C071-0275-CD4FACDF0743}"/>
              </a:ext>
            </a:extLst>
          </p:cNvPr>
          <p:cNvSpPr/>
          <p:nvPr/>
        </p:nvSpPr>
        <p:spPr>
          <a:xfrm>
            <a:off x="6295521" y="3143432"/>
            <a:ext cx="4828479" cy="2701299"/>
          </a:xfrm>
          <a:prstGeom prst="roundRect">
            <a:avLst>
              <a:gd name="adj" fmla="val 8951"/>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dirty="0">
                <a:solidFill>
                  <a:schemeClr val="tx1"/>
                </a:solidFill>
              </a:rPr>
              <a:t>I have used words from the </a:t>
            </a:r>
            <a:r>
              <a:rPr lang="en-AU" b="1" dirty="0">
                <a:solidFill>
                  <a:schemeClr val="tx1"/>
                </a:solidFill>
                <a:latin typeface="+mj-lt"/>
              </a:rPr>
              <a:t>vocabulary</a:t>
            </a:r>
            <a:r>
              <a:rPr lang="en-AU" dirty="0">
                <a:solidFill>
                  <a:schemeClr val="tx1"/>
                </a:solidFill>
              </a:rPr>
              <a:t> list to describe the:</a:t>
            </a:r>
          </a:p>
          <a:p>
            <a:pPr marL="342900" indent="-342900">
              <a:buFont typeface="Arial" panose="020B0604020202020204" pitchFamily="34" charset="0"/>
              <a:buChar char="•"/>
            </a:pPr>
            <a:r>
              <a:rPr lang="en-AU" dirty="0">
                <a:solidFill>
                  <a:schemeClr val="tx1"/>
                </a:solidFill>
              </a:rPr>
              <a:t>shapes</a:t>
            </a:r>
          </a:p>
          <a:p>
            <a:pPr marL="342900" indent="-342900">
              <a:buFont typeface="Arial" panose="020B0604020202020204" pitchFamily="34" charset="0"/>
              <a:buChar char="•"/>
            </a:pPr>
            <a:r>
              <a:rPr lang="en-AU" dirty="0">
                <a:solidFill>
                  <a:schemeClr val="tx1"/>
                </a:solidFill>
              </a:rPr>
              <a:t>textures</a:t>
            </a:r>
          </a:p>
          <a:p>
            <a:pPr marL="342900" indent="-342900">
              <a:buFont typeface="Arial" panose="020B0604020202020204" pitchFamily="34" charset="0"/>
              <a:buChar char="•"/>
            </a:pPr>
            <a:r>
              <a:rPr lang="en-AU" dirty="0">
                <a:solidFill>
                  <a:schemeClr val="tx1"/>
                </a:solidFill>
              </a:rPr>
              <a:t>scale.</a:t>
            </a:r>
          </a:p>
          <a:p>
            <a:pPr marL="342900" indent="-342900">
              <a:buFont typeface="Arial" panose="020B0604020202020204" pitchFamily="34" charset="0"/>
              <a:buChar char="•"/>
            </a:pPr>
            <a:endParaRPr lang="en-AU" dirty="0">
              <a:solidFill>
                <a:schemeClr val="tx1"/>
              </a:solidFill>
            </a:endParaRPr>
          </a:p>
        </p:txBody>
      </p:sp>
    </p:spTree>
    <p:extLst>
      <p:ext uri="{BB962C8B-B14F-4D97-AF65-F5344CB8AC3E}">
        <p14:creationId xmlns:p14="http://schemas.microsoft.com/office/powerpoint/2010/main" val="8786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080802"/>
            <a:ext cx="6505037" cy="2033997"/>
          </a:xfrm>
        </p:spPr>
        <p:txBody>
          <a:bodyPr/>
          <a:lstStyle/>
          <a:p>
            <a:r>
              <a:rPr lang="en-AU" sz="4400" dirty="0">
                <a:effectLst/>
                <a:latin typeface="+mj-lt"/>
                <a:ea typeface="Times New Roman" panose="02020603050405020304" pitchFamily="18" charset="0"/>
              </a:rPr>
              <a:t>EAT! </a:t>
            </a:r>
            <a:br>
              <a:rPr lang="en-AU" sz="4400" dirty="0">
                <a:effectLst/>
                <a:latin typeface="+mj-lt"/>
                <a:ea typeface="Times New Roman" panose="02020603050405020304" pitchFamily="18" charset="0"/>
              </a:rPr>
            </a:br>
            <a:r>
              <a:rPr lang="en-AU" sz="4400" dirty="0">
                <a:effectLst/>
                <a:latin typeface="+mj-lt"/>
                <a:ea typeface="Times New Roman" panose="02020603050405020304" pitchFamily="18" charset="0"/>
              </a:rPr>
              <a:t>Exploring Artistic </a:t>
            </a:r>
            <a:r>
              <a:rPr lang="en-AU" sz="4400" dirty="0">
                <a:latin typeface="+mj-lt"/>
                <a:ea typeface="Times New Roman" panose="02020603050405020304" pitchFamily="18" charset="0"/>
              </a:rPr>
              <a:t>T</a:t>
            </a:r>
            <a:r>
              <a:rPr lang="en-AU" sz="4400" dirty="0">
                <a:effectLst/>
                <a:latin typeface="+mj-lt"/>
                <a:ea typeface="Times New Roman" panose="02020603050405020304" pitchFamily="18" charset="0"/>
              </a:rPr>
              <a:t>astes</a:t>
            </a:r>
            <a:br>
              <a:rPr lang="en-AU" sz="4400" dirty="0">
                <a:effectLst/>
                <a:latin typeface="+mj-lt"/>
                <a:ea typeface="Times New Roman" panose="02020603050405020304" pitchFamily="18" charset="0"/>
              </a:rPr>
            </a:br>
            <a:endParaRPr lang="en-AU" sz="4400"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a:xfrm>
            <a:off x="539999" y="4011911"/>
            <a:ext cx="6255977" cy="426611"/>
          </a:xfrm>
        </p:spPr>
        <p:txBody>
          <a:bodyPr/>
          <a:lstStyle/>
          <a:p>
            <a:r>
              <a:rPr lang="en-AU" dirty="0">
                <a:latin typeface="+mj-lt"/>
              </a:rPr>
              <a:t>Visual arts – Stage 4</a:t>
            </a:r>
          </a:p>
        </p:txBody>
      </p:sp>
      <p:pic>
        <p:nvPicPr>
          <p:cNvPr id="9" name="Picture 8" descr="'Iced bickies&quot; by Jo White is a  square, acrylic painting with a blue and cream stripped tablecloth, white plate and 5 biscuits with yellow icing and lolly faces made up of smarties and chewy teeth lollies. ">
            <a:extLst>
              <a:ext uri="{FF2B5EF4-FFF2-40B4-BE49-F238E27FC236}">
                <a16:creationId xmlns:a16="http://schemas.microsoft.com/office/drawing/2014/main" id="{11A4AE3F-5E8F-24B0-3CD7-750784EBCA76}"/>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30216" y="4114799"/>
            <a:ext cx="2362200" cy="2383973"/>
          </a:xfrm>
          <a:prstGeom prst="rect">
            <a:avLst/>
          </a:prstGeom>
          <a:effectLst>
            <a:outerShdw blurRad="50800" dist="38100" dir="10800000" algn="r" rotWithShape="0">
              <a:prstClr val="black">
                <a:alpha val="40000"/>
              </a:prstClr>
            </a:outerShdw>
          </a:effectLst>
        </p:spPr>
      </p:pic>
      <p:sp>
        <p:nvSpPr>
          <p:cNvPr id="2" name="Picture Placeholder 1">
            <a:extLst>
              <a:ext uri="{FF2B5EF4-FFF2-40B4-BE49-F238E27FC236}">
                <a16:creationId xmlns:a16="http://schemas.microsoft.com/office/drawing/2014/main" id="{BCBB44E6-1D9B-5185-AF7C-1BB9BB6D9839}"/>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latin typeface="+mn-lt"/>
            </a:endParaRPr>
          </a:p>
        </p:txBody>
      </p:sp>
      <p:pic>
        <p:nvPicPr>
          <p:cNvPr id="4" name="Picture 3" descr="Visual arts diary page with explorations of mediums and techniques including tonal drawings of tomatoes, crosshatched areas in pen, a gradation scale from black to white pencil and the shadows and highlights on a drawing of a tomato.">
            <a:extLst>
              <a:ext uri="{FF2B5EF4-FFF2-40B4-BE49-F238E27FC236}">
                <a16:creationId xmlns:a16="http://schemas.microsoft.com/office/drawing/2014/main" id="{C7DDD0F0-E2C2-0DA1-6C03-55786C8A8A4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27998" y="-18478"/>
            <a:ext cx="4279699" cy="6936954"/>
          </a:xfrm>
          <a:prstGeom prst="rect">
            <a:avLst/>
          </a:prstGeom>
        </p:spPr>
      </p:pic>
      <p:pic>
        <p:nvPicPr>
          <p:cNvPr id="5" name="Picture 4" descr="Oil pastel drawing on napkin in a napkin stand, salt and pepper shakers and savoury food arranged on a platter. There is also larger oil pastel drawing of two tomatoes.">
            <a:extLst>
              <a:ext uri="{FF2B5EF4-FFF2-40B4-BE49-F238E27FC236}">
                <a16:creationId xmlns:a16="http://schemas.microsoft.com/office/drawing/2014/main" id="{D89FB91F-866D-BE44-3197-3964B82EB37A}"/>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10028993" y="557337"/>
            <a:ext cx="2738827" cy="1587192"/>
          </a:xfrm>
          <a:prstGeom prst="rect">
            <a:avLst/>
          </a:prstGeom>
        </p:spPr>
      </p:pic>
      <p:pic>
        <p:nvPicPr>
          <p:cNvPr id="7" name="Picture 6">
            <a:extLst>
              <a:ext uri="{FF2B5EF4-FFF2-40B4-BE49-F238E27FC236}">
                <a16:creationId xmlns:a16="http://schemas.microsoft.com/office/drawing/2014/main" id="{BBC55B5F-F5C7-D127-6F9C-D35120A068C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873641" y="5586759"/>
            <a:ext cx="1318359" cy="1350195"/>
          </a:xfrm>
          <a:prstGeom prst="rect">
            <a:avLst/>
          </a:prstGeom>
        </p:spPr>
      </p:pic>
      <p:pic>
        <p:nvPicPr>
          <p:cNvPr id="8" name="Picture 7" descr="Oil pastel drawing of tomato and cheese on a cracker drawn with one-point perspective.">
            <a:extLst>
              <a:ext uri="{FF2B5EF4-FFF2-40B4-BE49-F238E27FC236}">
                <a16:creationId xmlns:a16="http://schemas.microsoft.com/office/drawing/2014/main" id="{40B0E001-B16D-8CA6-72B1-960C1BA434E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02477" y="2658471"/>
            <a:ext cx="2189523" cy="313349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B1C63-0B04-A394-5B2B-2C614DF431AC}"/>
            </a:ext>
          </a:extLst>
        </p:cNvPr>
        <p:cNvGrpSpPr/>
        <p:nvPr/>
      </p:nvGrpSpPr>
      <p:grpSpPr>
        <a:xfrm>
          <a:off x="0" y="0"/>
          <a:ext cx="0" cy="0"/>
          <a:chOff x="0" y="0"/>
          <a:chExt cx="0" cy="0"/>
        </a:xfrm>
      </p:grpSpPr>
      <p:pic>
        <p:nvPicPr>
          <p:cNvPr id="5" name="Picture 4" descr="'Party pies' Jo White's painting of 6 meat pies with tomato sauce painted on them to create smiley faces on a white plate. Beneath the plate is a checkered table cloth in light blue, deep blue, white and yellow. ">
            <a:extLst>
              <a:ext uri="{FF2B5EF4-FFF2-40B4-BE49-F238E27FC236}">
                <a16:creationId xmlns:a16="http://schemas.microsoft.com/office/drawing/2014/main" id="{F4C5214F-273B-5F0A-7DAB-75BEBD3E8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255" y="1630540"/>
            <a:ext cx="3866202" cy="3852369"/>
          </a:xfrm>
          <a:prstGeom prst="rect">
            <a:avLst/>
          </a:prstGeom>
        </p:spPr>
      </p:pic>
      <p:sp>
        <p:nvSpPr>
          <p:cNvPr id="7" name="Title 6">
            <a:extLst>
              <a:ext uri="{FF2B5EF4-FFF2-40B4-BE49-F238E27FC236}">
                <a16:creationId xmlns:a16="http://schemas.microsoft.com/office/drawing/2014/main" id="{2A13A53D-5F04-78F4-CB0E-79DF39695594}"/>
              </a:ext>
            </a:extLst>
          </p:cNvPr>
          <p:cNvSpPr>
            <a:spLocks noGrp="1"/>
          </p:cNvSpPr>
          <p:nvPr>
            <p:ph type="ctrTitle"/>
          </p:nvPr>
        </p:nvSpPr>
        <p:spPr/>
        <p:txBody>
          <a:bodyPr/>
          <a:lstStyle/>
          <a:p>
            <a:r>
              <a:rPr lang="en-AU" b="1" dirty="0">
                <a:latin typeface="+mj-lt"/>
              </a:rPr>
              <a:t>Learning sequence 2: </a:t>
            </a:r>
            <a:br>
              <a:rPr lang="en-AU" dirty="0">
                <a:latin typeface="+mj-lt"/>
              </a:rPr>
            </a:br>
            <a:r>
              <a:rPr lang="en-AU" dirty="0">
                <a:latin typeface="+mj-lt"/>
              </a:rPr>
              <a:t>Jo White case study</a:t>
            </a:r>
          </a:p>
        </p:txBody>
      </p:sp>
      <p:sp>
        <p:nvSpPr>
          <p:cNvPr id="4" name="TextBox 3">
            <a:extLst>
              <a:ext uri="{FF2B5EF4-FFF2-40B4-BE49-F238E27FC236}">
                <a16:creationId xmlns:a16="http://schemas.microsoft.com/office/drawing/2014/main" id="{BBCB43F9-6ACC-0D5E-74F2-5EB76567BBBC}"/>
              </a:ext>
            </a:extLst>
          </p:cNvPr>
          <p:cNvSpPr txBox="1"/>
          <p:nvPr/>
        </p:nvSpPr>
        <p:spPr>
          <a:xfrm>
            <a:off x="7831477" y="5612428"/>
            <a:ext cx="4000521" cy="646331"/>
          </a:xfrm>
          <a:prstGeom prst="rect">
            <a:avLst/>
          </a:prstGeom>
          <a:noFill/>
        </p:spPr>
        <p:txBody>
          <a:bodyPr wrap="square">
            <a:spAutoFit/>
          </a:bodyPr>
          <a:lstStyle/>
          <a:p>
            <a:pPr>
              <a:lnSpc>
                <a:spcPct val="100000"/>
              </a:lnSpc>
            </a:pPr>
            <a:r>
              <a:rPr lang="en-AU" sz="1200" dirty="0">
                <a:solidFill>
                  <a:schemeClr val="bg1"/>
                </a:solidFill>
              </a:rPr>
              <a:t>Party Pies, 2022 distribution permissions for Secondary Curriculum, Curriculum Directorate of NSW Department of Education, granted by © Jo White, 2025.</a:t>
            </a:r>
          </a:p>
        </p:txBody>
      </p:sp>
    </p:spTree>
    <p:extLst>
      <p:ext uri="{BB962C8B-B14F-4D97-AF65-F5344CB8AC3E}">
        <p14:creationId xmlns:p14="http://schemas.microsoft.com/office/powerpoint/2010/main" val="120390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55D6-56AA-4771-7AED-CCF8DE00081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EE8729-9B45-8262-CA9B-708CFBEB9A67}"/>
              </a:ext>
            </a:extLst>
          </p:cNvPr>
          <p:cNvSpPr>
            <a:spLocks noGrp="1"/>
          </p:cNvSpPr>
          <p:nvPr>
            <p:ph type="title"/>
          </p:nvPr>
        </p:nvSpPr>
        <p:spPr/>
        <p:txBody>
          <a:bodyPr/>
          <a:lstStyle/>
          <a:p>
            <a:r>
              <a:rPr lang="en-AU" dirty="0">
                <a:latin typeface="+mj-lt"/>
              </a:rPr>
              <a:t>LS 2: Learning intentions and success criteria</a:t>
            </a:r>
          </a:p>
        </p:txBody>
      </p:sp>
      <p:sp>
        <p:nvSpPr>
          <p:cNvPr id="2" name="Slide Number Placeholder 1">
            <a:extLst>
              <a:ext uri="{FF2B5EF4-FFF2-40B4-BE49-F238E27FC236}">
                <a16:creationId xmlns:a16="http://schemas.microsoft.com/office/drawing/2014/main" id="{C12EF655-C87D-9601-0333-66E383182C7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21</a:t>
            </a:fld>
            <a:endParaRPr lang="en-AU"/>
          </a:p>
        </p:txBody>
      </p:sp>
      <p:sp>
        <p:nvSpPr>
          <p:cNvPr id="7" name="Rectangle 6">
            <a:extLst>
              <a:ext uri="{FF2B5EF4-FFF2-40B4-BE49-F238E27FC236}">
                <a16:creationId xmlns:a16="http://schemas.microsoft.com/office/drawing/2014/main" id="{15C92968-2C17-FC9B-F5DA-B05C181F7B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7D026B-F0F4-557F-30B0-B1AA00D89A7D}"/>
              </a:ext>
            </a:extLst>
          </p:cNvPr>
          <p:cNvSpPr txBox="1"/>
          <p:nvPr/>
        </p:nvSpPr>
        <p:spPr>
          <a:xfrm>
            <a:off x="348000" y="1353857"/>
            <a:ext cx="9742252" cy="52521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identify symbols and interpret their meaning in artworks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identify and describe the artworld concepts in Jo White’s practice</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identify and apply Jo White’s art making conventions in our own representations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experiment with and make choices about drawing materials and techniques.</a:t>
            </a:r>
          </a:p>
          <a:p>
            <a:pPr>
              <a:lnSpc>
                <a:spcPct val="150000"/>
              </a:lnSpc>
              <a:spcAft>
                <a:spcPts val="600"/>
              </a:spcAft>
            </a:pPr>
            <a:r>
              <a:rPr lang="en-AU" sz="2000" b="1" dirty="0">
                <a:solidFill>
                  <a:schemeClr val="accent1"/>
                </a:solidFill>
                <a:latin typeface="+mj-lt"/>
                <a:cs typeface="Arial" panose="020B0604020202020204" pitchFamily="34" charset="0"/>
              </a:rPr>
              <a:t>I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2000" dirty="0">
                <a:cs typeface="Arial" panose="020B0604020202020204" pitchFamily="34" charset="0"/>
              </a:rPr>
              <a:t>explore and explain aspects of the artworld concepts in Jo White’s practice</a:t>
            </a:r>
          </a:p>
          <a:p>
            <a:pPr marL="342900" indent="-342900">
              <a:lnSpc>
                <a:spcPct val="150000"/>
              </a:lnSpc>
              <a:spcAft>
                <a:spcPts val="600"/>
              </a:spcAft>
              <a:buFont typeface="Arial"/>
              <a:buChar char="•"/>
            </a:pPr>
            <a:r>
              <a:rPr lang="en-AU" sz="2000" dirty="0">
                <a:cs typeface="Arial" panose="020B0604020202020204" pitchFamily="34" charset="0"/>
              </a:rPr>
              <a:t>explain how culture is represented in a Jo White artwork</a:t>
            </a:r>
          </a:p>
          <a:p>
            <a:pPr marL="342900" indent="-342900">
              <a:lnSpc>
                <a:spcPct val="150000"/>
              </a:lnSpc>
              <a:spcAft>
                <a:spcPts val="600"/>
              </a:spcAft>
              <a:buFont typeface="Arial"/>
              <a:buChar char="•"/>
            </a:pPr>
            <a:r>
              <a:rPr lang="en-AU" sz="2000" dirty="0">
                <a:cs typeface="Arial" panose="020B0604020202020204" pitchFamily="34" charset="0"/>
              </a:rPr>
              <a:t>adopt Jo White’s art making conventions to compose an artwork </a:t>
            </a:r>
          </a:p>
          <a:p>
            <a:pPr marL="342900" indent="-342900">
              <a:lnSpc>
                <a:spcPct val="150000"/>
              </a:lnSpc>
              <a:spcAft>
                <a:spcPts val="600"/>
              </a:spcAft>
              <a:buFont typeface="Arial"/>
              <a:buChar char="•"/>
            </a:pPr>
            <a:r>
              <a:rPr lang="en-AU" sz="2000" dirty="0">
                <a:cs typeface="Arial" panose="020B0604020202020204" pitchFamily="34" charset="0"/>
              </a:rPr>
              <a:t>apply, evaluate and refine drawing techniques.</a:t>
            </a:r>
          </a:p>
        </p:txBody>
      </p:sp>
    </p:spTree>
    <p:extLst>
      <p:ext uri="{BB962C8B-B14F-4D97-AF65-F5344CB8AC3E}">
        <p14:creationId xmlns:p14="http://schemas.microsoft.com/office/powerpoint/2010/main" val="399843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6E44B5-4263-3768-A4FC-1C170725F048}"/>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Spot the similarities</a:t>
            </a:r>
          </a:p>
        </p:txBody>
      </p:sp>
      <p:sp>
        <p:nvSpPr>
          <p:cNvPr id="7" name="Text Placeholder 6">
            <a:extLst>
              <a:ext uri="{FF2B5EF4-FFF2-40B4-BE49-F238E27FC236}">
                <a16:creationId xmlns:a16="http://schemas.microsoft.com/office/drawing/2014/main" id="{8AF56284-9EDC-B627-E4C9-810055D8FDB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2.1</a:t>
            </a:r>
          </a:p>
        </p:txBody>
      </p:sp>
      <p:pic>
        <p:nvPicPr>
          <p:cNvPr id="15" name="Picture 14" descr="'Party pies' Jo White's painting of 6 meat pies with tomato sauce painted on them to create smiley faces on a white plate. Beneath the plate is a checkered table cloth in light blue, deep blue, white and yellow. ">
            <a:extLst>
              <a:ext uri="{FF2B5EF4-FFF2-40B4-BE49-F238E27FC236}">
                <a16:creationId xmlns:a16="http://schemas.microsoft.com/office/drawing/2014/main" id="{5901263D-1E77-35A7-830D-00A9B01C360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6490" y="2498341"/>
            <a:ext cx="2714725" cy="2712592"/>
          </a:xfrm>
          <a:prstGeom prst="rect">
            <a:avLst/>
          </a:prstGeom>
        </p:spPr>
      </p:pic>
      <p:pic>
        <p:nvPicPr>
          <p:cNvPr id="9" name="Picture 8" descr="'Neapolitan' by Jo White. Three ice-cream cones placed upside down on a place to make a windmill shape. ">
            <a:extLst>
              <a:ext uri="{FF2B5EF4-FFF2-40B4-BE49-F238E27FC236}">
                <a16:creationId xmlns:a16="http://schemas.microsoft.com/office/drawing/2014/main" id="{6C6261B5-4D08-0007-E1FD-BFCEE86723A7}"/>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186991" y="2498341"/>
            <a:ext cx="2670507" cy="2712592"/>
          </a:xfrm>
          <a:prstGeom prst="rect">
            <a:avLst/>
          </a:prstGeom>
        </p:spPr>
      </p:pic>
      <p:pic>
        <p:nvPicPr>
          <p:cNvPr id="13" name="Picture 12" descr="'Iced bickies&quot; by Jo White is a  square, acrylic painting with a blue and cream stripped tablecloth, white plate and 5 biscuits with yellow icing and lolly faces made up of smarties and chewy teeth lollies. ">
            <a:extLst>
              <a:ext uri="{FF2B5EF4-FFF2-40B4-BE49-F238E27FC236}">
                <a16:creationId xmlns:a16="http://schemas.microsoft.com/office/drawing/2014/main" id="{5D56BA6C-982A-E542-70C2-544344346666}"/>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096000" y="2498341"/>
            <a:ext cx="2714725" cy="2712592"/>
          </a:xfrm>
          <a:prstGeom prst="rect">
            <a:avLst/>
          </a:prstGeom>
        </p:spPr>
      </p:pic>
      <p:pic>
        <p:nvPicPr>
          <p:cNvPr id="11" name="Picture 10" descr="Jo White's painting 'Toastie' is of a cheese toastie cut into 2 triangles on a white plate. The cheese is hot and stringy. A blue and white striped table cloth is on the table.">
            <a:extLst>
              <a:ext uri="{FF2B5EF4-FFF2-40B4-BE49-F238E27FC236}">
                <a16:creationId xmlns:a16="http://schemas.microsoft.com/office/drawing/2014/main" id="{835499CB-0F2C-4055-95E8-30149339B57A}"/>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062879" y="2498341"/>
            <a:ext cx="2703349" cy="2712592"/>
          </a:xfrm>
          <a:prstGeom prst="rect">
            <a:avLst/>
          </a:prstGeom>
          <a:effectLst/>
        </p:spPr>
      </p:pic>
      <p:sp>
        <p:nvSpPr>
          <p:cNvPr id="3" name="Slide Number Placeholder 2">
            <a:extLst>
              <a:ext uri="{FF2B5EF4-FFF2-40B4-BE49-F238E27FC236}">
                <a16:creationId xmlns:a16="http://schemas.microsoft.com/office/drawing/2014/main" id="{03631E37-8697-A2DB-BDFE-634E0D8BC5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22</a:t>
            </a:fld>
            <a:endParaRPr lang="en-AU"/>
          </a:p>
        </p:txBody>
      </p:sp>
      <p:sp>
        <p:nvSpPr>
          <p:cNvPr id="2" name="TextBox 1">
            <a:extLst>
              <a:ext uri="{FF2B5EF4-FFF2-40B4-BE49-F238E27FC236}">
                <a16:creationId xmlns:a16="http://schemas.microsoft.com/office/drawing/2014/main" id="{8EDB4386-1160-B346-37A9-969D1E11C5BA}"/>
              </a:ext>
              <a:ext uri="{C183D7F6-B498-43B3-948B-1728B52AA6E4}">
                <adec:decorative xmlns:adec="http://schemas.microsoft.com/office/drawing/2017/decorative" val="0"/>
              </a:ext>
            </a:extLst>
          </p:cNvPr>
          <p:cNvSpPr txBox="1"/>
          <p:nvPr/>
        </p:nvSpPr>
        <p:spPr>
          <a:xfrm>
            <a:off x="271509" y="6397690"/>
            <a:ext cx="11302611" cy="301935"/>
          </a:xfrm>
          <a:prstGeom prst="rect">
            <a:avLst/>
          </a:prstGeom>
          <a:noFill/>
        </p:spPr>
        <p:txBody>
          <a:bodyPr wrap="square" lIns="0" tIns="0" rIns="0" bIns="0" rtlCol="0">
            <a:noAutofit/>
          </a:bodyPr>
          <a:lstStyle/>
          <a:p>
            <a:pPr algn="l"/>
            <a:r>
              <a:rPr lang="en-AU" sz="1200" dirty="0"/>
              <a:t>Image distribution permissions for Secondary Curriculum, Curriculum Directorate of NSW Department of Education, granted by © Jo White, 2025</a:t>
            </a:r>
            <a:r>
              <a:rPr lang="en-AU" sz="2000" dirty="0"/>
              <a:t>.</a:t>
            </a:r>
            <a:endParaRPr lang="en-AU" sz="1200" dirty="0"/>
          </a:p>
        </p:txBody>
      </p:sp>
    </p:spTree>
    <p:extLst>
      <p:ext uri="{BB962C8B-B14F-4D97-AF65-F5344CB8AC3E}">
        <p14:creationId xmlns:p14="http://schemas.microsoft.com/office/powerpoint/2010/main" val="39757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4B9CD-D478-0695-7F06-7CDFA324C6DE}"/>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a:t>
            </a:r>
          </a:p>
        </p:txBody>
      </p:sp>
      <p:sp>
        <p:nvSpPr>
          <p:cNvPr id="4" name="Text Placeholder 3">
            <a:extLst>
              <a:ext uri="{FF2B5EF4-FFF2-40B4-BE49-F238E27FC236}">
                <a16:creationId xmlns:a16="http://schemas.microsoft.com/office/drawing/2014/main" id="{B9482F00-37F9-5A2B-34D0-35D608F97CF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2.1(a)</a:t>
            </a:r>
          </a:p>
        </p:txBody>
      </p:sp>
      <p:sp>
        <p:nvSpPr>
          <p:cNvPr id="13" name="TextBox 12">
            <a:extLst>
              <a:ext uri="{FF2B5EF4-FFF2-40B4-BE49-F238E27FC236}">
                <a16:creationId xmlns:a16="http://schemas.microsoft.com/office/drawing/2014/main" id="{62CC0E4B-2787-0921-8F8C-7276C55CFB1D}"/>
              </a:ext>
              <a:ext uri="{C183D7F6-B498-43B3-948B-1728B52AA6E4}">
                <adec:decorative xmlns:adec="http://schemas.microsoft.com/office/drawing/2017/decorative" val="0"/>
              </a:ext>
            </a:extLst>
          </p:cNvPr>
          <p:cNvSpPr txBox="1"/>
          <p:nvPr/>
        </p:nvSpPr>
        <p:spPr>
          <a:xfrm>
            <a:off x="360000" y="1687306"/>
            <a:ext cx="4033580" cy="4918694"/>
          </a:xfrm>
          <a:prstGeom prst="rect">
            <a:avLst/>
          </a:prstGeom>
          <a:noFill/>
        </p:spPr>
        <p:txBody>
          <a:bodyPr wrap="square" lIns="0" tIns="0" rIns="0" bIns="0" rtlCol="0">
            <a:noAutofit/>
          </a:bodyPr>
          <a:lstStyle/>
          <a:p>
            <a:pPr algn="l"/>
            <a:r>
              <a:rPr lang="en-AU" dirty="0"/>
              <a:t>The artworld concepts are:</a:t>
            </a:r>
          </a:p>
          <a:p>
            <a:pPr marL="285750" indent="-285750" algn="l">
              <a:buFont typeface="Arial" panose="020B0604020202020204" pitchFamily="34" charset="0"/>
              <a:buChar char="•"/>
            </a:pPr>
            <a:r>
              <a:rPr lang="en-AU" dirty="0"/>
              <a:t>artist</a:t>
            </a:r>
          </a:p>
          <a:p>
            <a:pPr marL="285750" indent="-285750" algn="l">
              <a:buFont typeface="Arial" panose="020B0604020202020204" pitchFamily="34" charset="0"/>
              <a:buChar char="•"/>
            </a:pPr>
            <a:r>
              <a:rPr lang="en-AU" dirty="0"/>
              <a:t>artwork</a:t>
            </a:r>
          </a:p>
          <a:p>
            <a:pPr marL="285750" indent="-285750" algn="l">
              <a:buFont typeface="Arial" panose="020B0604020202020204" pitchFamily="34" charset="0"/>
              <a:buChar char="•"/>
            </a:pPr>
            <a:r>
              <a:rPr lang="en-AU" dirty="0"/>
              <a:t>audience </a:t>
            </a:r>
          </a:p>
          <a:p>
            <a:pPr marL="285750" indent="-285750" algn="l">
              <a:buFont typeface="Arial" panose="020B0604020202020204" pitchFamily="34" charset="0"/>
              <a:buChar char="•"/>
            </a:pPr>
            <a:r>
              <a:rPr lang="en-AU" dirty="0"/>
              <a:t>world</a:t>
            </a:r>
          </a:p>
          <a:p>
            <a:pPr algn="l"/>
            <a:endParaRPr lang="en-AU" dirty="0"/>
          </a:p>
          <a:p>
            <a:pPr algn="l"/>
            <a:r>
              <a:rPr lang="en-AU" dirty="0"/>
              <a:t>Each concept has its own </a:t>
            </a:r>
            <a:r>
              <a:rPr lang="en-AU" b="1" dirty="0"/>
              <a:t>role</a:t>
            </a:r>
            <a:r>
              <a:rPr lang="en-AU" dirty="0"/>
              <a:t> in the artworld</a:t>
            </a:r>
          </a:p>
          <a:p>
            <a:pPr algn="l"/>
            <a:endParaRPr lang="en-AU" dirty="0"/>
          </a:p>
          <a:p>
            <a:pPr algn="l"/>
            <a:r>
              <a:rPr lang="en-AU" dirty="0"/>
              <a:t>There are </a:t>
            </a:r>
            <a:r>
              <a:rPr lang="en-AU" b="1" dirty="0"/>
              <a:t>relationships</a:t>
            </a:r>
            <a:r>
              <a:rPr lang="en-AU" dirty="0"/>
              <a:t> between each of the concepts.</a:t>
            </a:r>
            <a:br>
              <a:rPr lang="en-AU" dirty="0"/>
            </a:br>
            <a:endParaRPr lang="en-AU" b="1" dirty="0"/>
          </a:p>
        </p:txBody>
      </p:sp>
      <p:pic>
        <p:nvPicPr>
          <p:cNvPr id="12" name="Picture 11" descr="A triangle with 4 smaller triangles that fit within it. Each triangle is labelled with an artworld concept or either Artist, artwork, world and audience. This shows us how the concept are all related and work together. ">
            <a:extLst>
              <a:ext uri="{FF2B5EF4-FFF2-40B4-BE49-F238E27FC236}">
                <a16:creationId xmlns:a16="http://schemas.microsoft.com/office/drawing/2014/main" id="{2F14751A-2A63-5858-86F1-A807E8B696A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l="15377" t="15855"/>
          <a:stretch/>
        </p:blipFill>
        <p:spPr>
          <a:xfrm>
            <a:off x="4956098" y="1292535"/>
            <a:ext cx="6527902" cy="4936383"/>
          </a:xfrm>
          <a:prstGeom prst="rect">
            <a:avLst/>
          </a:prstGeom>
        </p:spPr>
      </p:pic>
      <p:sp>
        <p:nvSpPr>
          <p:cNvPr id="2" name="Slide Number Placeholder 1">
            <a:extLst>
              <a:ext uri="{FF2B5EF4-FFF2-40B4-BE49-F238E27FC236}">
                <a16:creationId xmlns:a16="http://schemas.microsoft.com/office/drawing/2014/main" id="{067A9D89-F56C-6F3B-B9A0-C4B79C143D7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2307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7CBCB-C288-25AE-DAD0-414C24785059}"/>
            </a:ext>
          </a:extLst>
        </p:cNvPr>
        <p:cNvGrpSpPr/>
        <p:nvPr/>
      </p:nvGrpSpPr>
      <p:grpSpPr>
        <a:xfrm>
          <a:off x="0" y="0"/>
          <a:ext cx="0" cy="0"/>
          <a:chOff x="0" y="0"/>
          <a:chExt cx="0" cy="0"/>
        </a:xfrm>
      </p:grpSpPr>
      <p:pic>
        <p:nvPicPr>
          <p:cNvPr id="8" name="Picture 7" descr="Woman facing left wall holding pot of paint and using wide brush to paint mural, with mural of plants on wall in background">
            <a:extLst>
              <a:ext uri="{FF2B5EF4-FFF2-40B4-BE49-F238E27FC236}">
                <a16:creationId xmlns:a16="http://schemas.microsoft.com/office/drawing/2014/main" id="{8E72F6A4-DFA0-2482-BBB9-C4EA9CEDEDD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84771" y="0"/>
            <a:ext cx="3407230" cy="6858000"/>
          </a:xfrm>
          <a:prstGeom prst="rect">
            <a:avLst/>
          </a:prstGeom>
          <a:noFill/>
        </p:spPr>
      </p:pic>
      <p:sp>
        <p:nvSpPr>
          <p:cNvPr id="3" name="Title 2">
            <a:extLst>
              <a:ext uri="{FF2B5EF4-FFF2-40B4-BE49-F238E27FC236}">
                <a16:creationId xmlns:a16="http://schemas.microsoft.com/office/drawing/2014/main" id="{3B7AC0B4-926B-4B16-A1AC-334DDA8152F1}"/>
              </a:ext>
            </a:extLst>
          </p:cNvPr>
          <p:cNvSpPr>
            <a:spLocks noGrp="1"/>
          </p:cNvSpPr>
          <p:nvPr>
            <p:ph type="title"/>
          </p:nvPr>
        </p:nvSpPr>
        <p:spPr/>
        <p:txBody>
          <a:bodyPr vert="horz" lIns="0" tIns="0" rIns="0" bIns="0" rtlCol="0" anchor="t">
            <a:normAutofit/>
          </a:bodyPr>
          <a:lstStyle/>
          <a:p>
            <a:r>
              <a:rPr lang="en-US" dirty="0">
                <a:latin typeface="+mj-lt"/>
              </a:rPr>
              <a:t>A</a:t>
            </a:r>
            <a:r>
              <a:rPr lang="en-US" kern="1200" dirty="0">
                <a:latin typeface="+mj-lt"/>
                <a:ea typeface="+mj-ea"/>
                <a:cs typeface="Arial" panose="020B0604020202020204" pitchFamily="34" charset="0"/>
              </a:rPr>
              <a:t>rtist </a:t>
            </a:r>
          </a:p>
        </p:txBody>
      </p:sp>
      <p:sp>
        <p:nvSpPr>
          <p:cNvPr id="14" name="Text Placeholder 13">
            <a:extLst>
              <a:ext uri="{FF2B5EF4-FFF2-40B4-BE49-F238E27FC236}">
                <a16:creationId xmlns:a16="http://schemas.microsoft.com/office/drawing/2014/main" id="{4A60A26C-2479-412D-0C6B-510C9E1AD792}"/>
              </a:ext>
            </a:extLst>
          </p:cNvPr>
          <p:cNvSpPr>
            <a:spLocks noGrp="1"/>
          </p:cNvSpPr>
          <p:nvPr>
            <p:ph type="body" sz="quarter" idx="18"/>
          </p:nvPr>
        </p:nvSpPr>
        <p:spPr/>
        <p:txBody>
          <a:bodyPr/>
          <a:lstStyle/>
          <a:p>
            <a:r>
              <a:rPr lang="en-AU" dirty="0">
                <a:latin typeface="+mj-lt"/>
              </a:rPr>
              <a:t>2.1(b) </a:t>
            </a:r>
            <a:r>
              <a:rPr lang="en-US" kern="1200" dirty="0">
                <a:latin typeface="+mj-lt"/>
                <a:ea typeface="+mj-ea"/>
                <a:cs typeface="Arial" panose="020B0604020202020204" pitchFamily="34" charset="0"/>
              </a:rPr>
              <a:t>Artworld concepts</a:t>
            </a:r>
            <a:endParaRPr lang="en-AU" dirty="0">
              <a:latin typeface="+mj-lt"/>
            </a:endParaRPr>
          </a:p>
        </p:txBody>
      </p:sp>
      <p:sp>
        <p:nvSpPr>
          <p:cNvPr id="6" name="TextBox 5">
            <a:extLst>
              <a:ext uri="{FF2B5EF4-FFF2-40B4-BE49-F238E27FC236}">
                <a16:creationId xmlns:a16="http://schemas.microsoft.com/office/drawing/2014/main" id="{E4A97DBA-CBA7-CE43-E25C-F6A73B931CAE}"/>
              </a:ext>
            </a:extLst>
          </p:cNvPr>
          <p:cNvSpPr txBox="1"/>
          <p:nvPr/>
        </p:nvSpPr>
        <p:spPr>
          <a:xfrm>
            <a:off x="384852" y="1543522"/>
            <a:ext cx="8399919" cy="1032410"/>
          </a:xfrm>
          <a:prstGeom prst="rect">
            <a:avLst/>
          </a:prstGeom>
        </p:spPr>
        <p:txBody>
          <a:bodyPr vert="horz" lIns="0" tIns="0" rIns="0" bIns="0" rtlCol="0">
            <a:noAutofit/>
          </a:bodyPr>
          <a:lstStyle/>
          <a:p>
            <a:pPr defTabSz="914377">
              <a:lnSpc>
                <a:spcPct val="150000"/>
              </a:lnSpc>
              <a:spcAft>
                <a:spcPts val="1200"/>
              </a:spcAft>
            </a:pPr>
            <a:r>
              <a:rPr lang="en-US" sz="2000" b="0" i="0" dirty="0">
                <a:effectLst/>
                <a:cs typeface="Arial" panose="020B0604020202020204" pitchFamily="34" charset="0"/>
              </a:rPr>
              <a:t>Artists create an intention, make choices and take actions to make artworks that communicate their ideas about the world to an audience.</a:t>
            </a:r>
            <a:endParaRPr lang="en-US" sz="2000" b="0" dirty="0">
              <a:cs typeface="Arial" panose="020B0604020202020204" pitchFamily="34" charset="0"/>
            </a:endParaRPr>
          </a:p>
        </p:txBody>
      </p:sp>
      <p:sp>
        <p:nvSpPr>
          <p:cNvPr id="9" name="Rectangle: Rounded Corners 8">
            <a:extLst>
              <a:ext uri="{FF2B5EF4-FFF2-40B4-BE49-F238E27FC236}">
                <a16:creationId xmlns:a16="http://schemas.microsoft.com/office/drawing/2014/main" id="{E5CD952E-0821-1CD9-0709-64479EA67BA6}"/>
              </a:ext>
            </a:extLst>
          </p:cNvPr>
          <p:cNvSpPr/>
          <p:nvPr/>
        </p:nvSpPr>
        <p:spPr>
          <a:xfrm>
            <a:off x="360000" y="2770777"/>
            <a:ext cx="2513830" cy="3677910"/>
          </a:xfrm>
          <a:prstGeom prst="roundRect">
            <a:avLst>
              <a:gd name="adj" fmla="val 731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chemeClr val="tx1"/>
                </a:solidFill>
                <a:effectLst/>
                <a:latin typeface="+mj-lt"/>
              </a:rPr>
              <a:t>Artist–artwork relationship</a:t>
            </a:r>
          </a:p>
          <a:p>
            <a:endParaRPr lang="en-AU" sz="2000" dirty="0">
              <a:solidFill>
                <a:schemeClr val="tx1"/>
              </a:solidFill>
              <a:effectLst/>
              <a:latin typeface="Arial" panose="020B0604020202020204" pitchFamily="34" charset="0"/>
            </a:endParaRPr>
          </a:p>
          <a:p>
            <a:r>
              <a:rPr lang="en-AU" sz="2000" dirty="0">
                <a:solidFill>
                  <a:schemeClr val="tx1"/>
                </a:solidFill>
                <a:effectLst/>
              </a:rPr>
              <a:t>Artists communicate their ideas through visua</a:t>
            </a:r>
            <a:r>
              <a:rPr lang="en-AU" sz="2000" dirty="0">
                <a:solidFill>
                  <a:schemeClr val="tx1"/>
                </a:solidFill>
              </a:rPr>
              <a:t>l/</a:t>
            </a:r>
            <a:r>
              <a:rPr lang="en-AU" sz="2000" dirty="0">
                <a:solidFill>
                  <a:schemeClr val="tx1"/>
                </a:solidFill>
                <a:effectLst/>
              </a:rPr>
              <a:t> multisensory language in the form of artworks.</a:t>
            </a:r>
          </a:p>
        </p:txBody>
      </p:sp>
      <p:sp>
        <p:nvSpPr>
          <p:cNvPr id="10" name="Rectangle: Rounded Corners 9">
            <a:extLst>
              <a:ext uri="{FF2B5EF4-FFF2-40B4-BE49-F238E27FC236}">
                <a16:creationId xmlns:a16="http://schemas.microsoft.com/office/drawing/2014/main" id="{D812F7CC-BF13-4155-6329-6EEA6107A193}"/>
              </a:ext>
            </a:extLst>
          </p:cNvPr>
          <p:cNvSpPr/>
          <p:nvPr/>
        </p:nvSpPr>
        <p:spPr>
          <a:xfrm>
            <a:off x="3147496" y="2770776"/>
            <a:ext cx="2513830" cy="3677909"/>
          </a:xfrm>
          <a:prstGeom prst="roundRect">
            <a:avLst>
              <a:gd name="adj" fmla="val 793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effectLst/>
                <a:latin typeface="+mj-lt"/>
              </a:rPr>
              <a:t>Artist</a:t>
            </a:r>
            <a:r>
              <a:rPr lang="en-AU" sz="2000" b="1" dirty="0">
                <a:solidFill>
                  <a:schemeClr val="tx1"/>
                </a:solidFill>
                <a:effectLst/>
                <a:latin typeface="+mj-lt"/>
              </a:rPr>
              <a:t>–</a:t>
            </a:r>
            <a:r>
              <a:rPr lang="en-AU" sz="2000" b="1" dirty="0">
                <a:solidFill>
                  <a:sysClr val="windowText" lastClr="000000"/>
                </a:solidFill>
                <a:effectLst/>
                <a:latin typeface="+mj-lt"/>
              </a:rPr>
              <a:t>world relationship</a:t>
            </a:r>
          </a:p>
          <a:p>
            <a:endParaRPr lang="en-AU" sz="2000" dirty="0">
              <a:solidFill>
                <a:sysClr val="windowText" lastClr="000000"/>
              </a:solidFill>
              <a:effectLst/>
              <a:latin typeface="Arial" panose="020B0604020202020204" pitchFamily="34" charset="0"/>
            </a:endParaRPr>
          </a:p>
          <a:p>
            <a:r>
              <a:rPr lang="en-AU" sz="2000" dirty="0">
                <a:solidFill>
                  <a:sysClr val="windowText" lastClr="000000"/>
                </a:solidFill>
                <a:effectLst/>
              </a:rPr>
              <a:t>The world is a source of ideas for the artist.</a:t>
            </a:r>
          </a:p>
          <a:p>
            <a:r>
              <a:rPr lang="en-AU" sz="2000" dirty="0">
                <a:solidFill>
                  <a:sysClr val="windowText" lastClr="000000"/>
                </a:solidFill>
                <a:effectLst/>
              </a:rPr>
              <a:t>The artist can influence ideas and actions in the world.</a:t>
            </a:r>
          </a:p>
        </p:txBody>
      </p:sp>
      <p:sp>
        <p:nvSpPr>
          <p:cNvPr id="11" name="Rectangle: Rounded Corners 10">
            <a:extLst>
              <a:ext uri="{FF2B5EF4-FFF2-40B4-BE49-F238E27FC236}">
                <a16:creationId xmlns:a16="http://schemas.microsoft.com/office/drawing/2014/main" id="{454DD958-DBE6-FCE6-936B-508F96DC230B}"/>
              </a:ext>
            </a:extLst>
          </p:cNvPr>
          <p:cNvSpPr/>
          <p:nvPr/>
        </p:nvSpPr>
        <p:spPr>
          <a:xfrm>
            <a:off x="5932710" y="2770777"/>
            <a:ext cx="2513830" cy="3677908"/>
          </a:xfrm>
          <a:prstGeom prst="roundRect">
            <a:avLst>
              <a:gd name="adj" fmla="val 856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rgbClr val="FFFFFF"/>
                </a:solidFill>
                <a:effectLst/>
                <a:latin typeface="+mj-lt"/>
              </a:rPr>
              <a:t>Artist–audience relationship</a:t>
            </a:r>
          </a:p>
          <a:p>
            <a:endParaRPr lang="en-AU" sz="2000" dirty="0">
              <a:solidFill>
                <a:srgbClr val="FFFFFF"/>
              </a:solidFill>
              <a:effectLst/>
              <a:latin typeface="Arial" panose="020B0604020202020204" pitchFamily="34" charset="0"/>
            </a:endParaRPr>
          </a:p>
          <a:p>
            <a:r>
              <a:rPr lang="en-AU" sz="2000" dirty="0">
                <a:solidFill>
                  <a:srgbClr val="FFFFFF"/>
                </a:solidFill>
                <a:effectLst/>
              </a:rPr>
              <a:t>Artists communicate ideas to the audience through their artworks.</a:t>
            </a:r>
            <a:endParaRPr lang="en-AU" sz="2000" dirty="0">
              <a:solidFill>
                <a:srgbClr val="000000"/>
              </a:solidFill>
              <a:effectLst/>
            </a:endParaRPr>
          </a:p>
        </p:txBody>
      </p:sp>
      <p:sp>
        <p:nvSpPr>
          <p:cNvPr id="4" name="Slide Number Placeholder 3">
            <a:extLst>
              <a:ext uri="{FF2B5EF4-FFF2-40B4-BE49-F238E27FC236}">
                <a16:creationId xmlns:a16="http://schemas.microsoft.com/office/drawing/2014/main" id="{2DA8CBF1-27ED-B893-7B16-1F0E02278E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solidFill>
                  <a:schemeClr val="bg1"/>
                </a:solidFill>
              </a:rPr>
              <a:t>24</a:t>
            </a:fld>
            <a:endParaRPr lang="en-AU" dirty="0">
              <a:solidFill>
                <a:schemeClr val="bg1"/>
              </a:solidFill>
            </a:endParaRPr>
          </a:p>
        </p:txBody>
      </p:sp>
    </p:spTree>
    <p:extLst>
      <p:ext uri="{BB962C8B-B14F-4D97-AF65-F5344CB8AC3E}">
        <p14:creationId xmlns:p14="http://schemas.microsoft.com/office/powerpoint/2010/main" val="411348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7C16F-EBFC-89E9-F55B-55F8FA05AADE}"/>
            </a:ext>
          </a:extLst>
        </p:cNvPr>
        <p:cNvGrpSpPr/>
        <p:nvPr/>
      </p:nvGrpSpPr>
      <p:grpSpPr>
        <a:xfrm>
          <a:off x="0" y="0"/>
          <a:ext cx="0" cy="0"/>
          <a:chOff x="0" y="0"/>
          <a:chExt cx="0" cy="0"/>
        </a:xfrm>
      </p:grpSpPr>
      <p:pic>
        <p:nvPicPr>
          <p:cNvPr id="4" name="Picture 3" descr="Person using tools to carve artwork depicting foliage, birds, and text">
            <a:extLst>
              <a:ext uri="{FF2B5EF4-FFF2-40B4-BE49-F238E27FC236}">
                <a16:creationId xmlns:a16="http://schemas.microsoft.com/office/drawing/2014/main" id="{68E007BE-DC86-750E-BBAC-7A9B3EEE594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84770" y="0"/>
            <a:ext cx="3407392" cy="6858000"/>
          </a:xfrm>
          <a:prstGeom prst="rect">
            <a:avLst/>
          </a:prstGeom>
        </p:spPr>
      </p:pic>
      <p:sp>
        <p:nvSpPr>
          <p:cNvPr id="3" name="Title 2">
            <a:extLst>
              <a:ext uri="{FF2B5EF4-FFF2-40B4-BE49-F238E27FC236}">
                <a16:creationId xmlns:a16="http://schemas.microsoft.com/office/drawing/2014/main" id="{3FDB0064-A1AC-DB01-A70D-BDFB3F851DFC}"/>
              </a:ext>
            </a:extLst>
          </p:cNvPr>
          <p:cNvSpPr>
            <a:spLocks noGrp="1"/>
          </p:cNvSpPr>
          <p:nvPr>
            <p:ph type="title"/>
          </p:nvPr>
        </p:nvSpPr>
        <p:spPr/>
        <p:txBody>
          <a:bodyPr vert="horz" lIns="0" tIns="0" rIns="0" bIns="0" rtlCol="0" anchor="t">
            <a:normAutofit/>
          </a:bodyPr>
          <a:lstStyle/>
          <a:p>
            <a:r>
              <a:rPr lang="en-US" dirty="0">
                <a:latin typeface="+mj-lt"/>
              </a:rPr>
              <a:t>Artwork</a:t>
            </a:r>
            <a:endParaRPr lang="en-US" kern="1200" dirty="0">
              <a:latin typeface="+mj-lt"/>
              <a:ea typeface="+mj-ea"/>
              <a:cs typeface="Arial" panose="020B0604020202020204" pitchFamily="34" charset="0"/>
            </a:endParaRPr>
          </a:p>
        </p:txBody>
      </p:sp>
      <p:sp>
        <p:nvSpPr>
          <p:cNvPr id="14" name="Text Placeholder 13">
            <a:extLst>
              <a:ext uri="{FF2B5EF4-FFF2-40B4-BE49-F238E27FC236}">
                <a16:creationId xmlns:a16="http://schemas.microsoft.com/office/drawing/2014/main" id="{2ED9FAA3-A7D2-0173-E18E-CD775C569D4A}"/>
              </a:ext>
            </a:extLst>
          </p:cNvPr>
          <p:cNvSpPr>
            <a:spLocks noGrp="1"/>
          </p:cNvSpPr>
          <p:nvPr>
            <p:ph type="body" sz="quarter" idx="18"/>
          </p:nvPr>
        </p:nvSpPr>
        <p:spPr/>
        <p:txBody>
          <a:bodyPr/>
          <a:lstStyle/>
          <a:p>
            <a:r>
              <a:rPr lang="en-AU" dirty="0">
                <a:latin typeface="+mj-lt"/>
              </a:rPr>
              <a:t>2.1(c) </a:t>
            </a:r>
            <a:r>
              <a:rPr lang="en-US" dirty="0">
                <a:latin typeface="+mj-lt"/>
              </a:rPr>
              <a:t>Artworld concepts</a:t>
            </a:r>
            <a:endParaRPr lang="en-AU" dirty="0">
              <a:latin typeface="+mj-lt"/>
            </a:endParaRPr>
          </a:p>
        </p:txBody>
      </p:sp>
      <p:sp>
        <p:nvSpPr>
          <p:cNvPr id="6" name="TextBox 5">
            <a:extLst>
              <a:ext uri="{FF2B5EF4-FFF2-40B4-BE49-F238E27FC236}">
                <a16:creationId xmlns:a16="http://schemas.microsoft.com/office/drawing/2014/main" id="{41C6614A-F435-CCE6-827E-F6D206204E03}"/>
              </a:ext>
            </a:extLst>
          </p:cNvPr>
          <p:cNvSpPr txBox="1"/>
          <p:nvPr/>
        </p:nvSpPr>
        <p:spPr>
          <a:xfrm>
            <a:off x="384853" y="1543521"/>
            <a:ext cx="8061688" cy="1689535"/>
          </a:xfrm>
          <a:prstGeom prst="rect">
            <a:avLst/>
          </a:prstGeom>
        </p:spPr>
        <p:txBody>
          <a:bodyPr vert="horz" lIns="0" tIns="0" rIns="0" bIns="0" rtlCol="0">
            <a:noAutofit/>
          </a:bodyPr>
          <a:lstStyle/>
          <a:p>
            <a:pPr defTabSz="914377">
              <a:lnSpc>
                <a:spcPct val="150000"/>
              </a:lnSpc>
              <a:spcAft>
                <a:spcPts val="1200"/>
              </a:spcAft>
            </a:pPr>
            <a:r>
              <a:rPr lang="en-AU" sz="2000" dirty="0">
                <a:solidFill>
                  <a:srgbClr val="000000"/>
                </a:solidFill>
              </a:rPr>
              <a:t>Artworks can be 2D, 3D and or 4D artworks, artefacts, events and idea. They are intentionally conceived by artists to communicate ideas and/or create an experience for the audience.</a:t>
            </a:r>
            <a:endParaRPr lang="en-US"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33B0394-2ECD-8601-1830-F799572B84C6}"/>
              </a:ext>
            </a:extLst>
          </p:cNvPr>
          <p:cNvSpPr/>
          <p:nvPr/>
        </p:nvSpPr>
        <p:spPr>
          <a:xfrm>
            <a:off x="360000" y="3100232"/>
            <a:ext cx="2335768" cy="3368766"/>
          </a:xfrm>
          <a:prstGeom prst="roundRect">
            <a:avLst>
              <a:gd name="adj" fmla="val 7313"/>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Artwork</a:t>
            </a:r>
            <a:r>
              <a:rPr lang="en-AU" sz="2000" b="1" dirty="0">
                <a:solidFill>
                  <a:schemeClr val="tx1"/>
                </a:solidFill>
                <a:effectLst/>
                <a:latin typeface="+mj-lt"/>
              </a:rPr>
              <a:t>–</a:t>
            </a:r>
            <a:r>
              <a:rPr lang="en-AU" sz="2000" b="1" dirty="0">
                <a:solidFill>
                  <a:sysClr val="windowText" lastClr="000000"/>
                </a:solidFill>
                <a:latin typeface="+mj-lt"/>
              </a:rPr>
              <a:t>artist relationship</a:t>
            </a:r>
          </a:p>
          <a:p>
            <a:endParaRPr lang="en-AU" sz="2000" dirty="0">
              <a:solidFill>
                <a:sysClr val="windowText" lastClr="000000"/>
              </a:solidFill>
            </a:endParaRPr>
          </a:p>
          <a:p>
            <a:r>
              <a:rPr lang="en-AU" sz="2000" dirty="0">
                <a:solidFill>
                  <a:sysClr val="windowText" lastClr="000000"/>
                </a:solidFill>
              </a:rPr>
              <a:t>Artists communicate their ideas through visual/ multisensory language in the form of artworks</a:t>
            </a:r>
            <a:endParaRPr lang="en-AU" sz="2000" dirty="0">
              <a:solidFill>
                <a:srgbClr val="FFFFFF"/>
              </a:solidFill>
            </a:endParaRPr>
          </a:p>
        </p:txBody>
      </p:sp>
      <p:sp>
        <p:nvSpPr>
          <p:cNvPr id="10" name="Rectangle: Rounded Corners 9">
            <a:extLst>
              <a:ext uri="{FF2B5EF4-FFF2-40B4-BE49-F238E27FC236}">
                <a16:creationId xmlns:a16="http://schemas.microsoft.com/office/drawing/2014/main" id="{42D56AAC-FFF0-E935-1EEF-1EB607554724}"/>
              </a:ext>
            </a:extLst>
          </p:cNvPr>
          <p:cNvSpPr/>
          <p:nvPr/>
        </p:nvSpPr>
        <p:spPr>
          <a:xfrm>
            <a:off x="2864883" y="3100232"/>
            <a:ext cx="2898712" cy="3348453"/>
          </a:xfrm>
          <a:prstGeom prst="roundRect">
            <a:avLst>
              <a:gd name="adj" fmla="val 680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Artwork</a:t>
            </a:r>
            <a:r>
              <a:rPr lang="en-AU" sz="2000" b="1" dirty="0">
                <a:solidFill>
                  <a:schemeClr val="tx1"/>
                </a:solidFill>
                <a:effectLst/>
                <a:latin typeface="+mj-lt"/>
              </a:rPr>
              <a:t>–</a:t>
            </a:r>
            <a:r>
              <a:rPr lang="en-AU" sz="2000" b="1" dirty="0">
                <a:solidFill>
                  <a:sysClr val="windowText" lastClr="000000"/>
                </a:solidFill>
                <a:latin typeface="+mj-lt"/>
              </a:rPr>
              <a:t>world relationship</a:t>
            </a:r>
          </a:p>
          <a:p>
            <a:endParaRPr lang="en-AU" sz="2000" dirty="0">
              <a:solidFill>
                <a:sysClr val="windowText" lastClr="000000"/>
              </a:solidFill>
            </a:endParaRPr>
          </a:p>
          <a:p>
            <a:r>
              <a:rPr lang="en-AU" sz="2000" dirty="0">
                <a:solidFill>
                  <a:sysClr val="windowText" lastClr="000000"/>
                </a:solidFill>
              </a:rPr>
              <a:t>Artworks represent the ideas, conditions and events experienced in the world at particular times and places. </a:t>
            </a:r>
          </a:p>
        </p:txBody>
      </p:sp>
      <p:sp>
        <p:nvSpPr>
          <p:cNvPr id="11" name="Rectangle: Rounded Corners 10">
            <a:extLst>
              <a:ext uri="{FF2B5EF4-FFF2-40B4-BE49-F238E27FC236}">
                <a16:creationId xmlns:a16="http://schemas.microsoft.com/office/drawing/2014/main" id="{A6D087B7-F654-801B-EEF3-91D4134546B3}"/>
              </a:ext>
            </a:extLst>
          </p:cNvPr>
          <p:cNvSpPr/>
          <p:nvPr/>
        </p:nvSpPr>
        <p:spPr>
          <a:xfrm>
            <a:off x="5932710" y="3079919"/>
            <a:ext cx="2513830" cy="3368766"/>
          </a:xfrm>
          <a:prstGeom prst="roundRect">
            <a:avLst>
              <a:gd name="adj" fmla="val 856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rgbClr val="FFFFFF"/>
                </a:solidFill>
                <a:latin typeface="+mj-lt"/>
              </a:rPr>
              <a:t>Artwork–audience relationship</a:t>
            </a:r>
          </a:p>
          <a:p>
            <a:endParaRPr lang="en-AU" sz="2000" dirty="0">
              <a:solidFill>
                <a:srgbClr val="FFFFFF"/>
              </a:solidFill>
            </a:endParaRPr>
          </a:p>
          <a:p>
            <a:r>
              <a:rPr lang="en-AU" sz="2000" dirty="0">
                <a:solidFill>
                  <a:srgbClr val="FFFFFF"/>
                </a:solidFill>
              </a:rPr>
              <a:t>Audiences interpret, interact with, discuss and ascribe meaning to artworks. </a:t>
            </a:r>
            <a:endParaRPr lang="en-AU" sz="2000" dirty="0">
              <a:solidFill>
                <a:srgbClr val="000000"/>
              </a:solidFill>
            </a:endParaRPr>
          </a:p>
        </p:txBody>
      </p:sp>
      <p:sp>
        <p:nvSpPr>
          <p:cNvPr id="5" name="Slide Number Placeholder 4">
            <a:extLst>
              <a:ext uri="{FF2B5EF4-FFF2-40B4-BE49-F238E27FC236}">
                <a16:creationId xmlns:a16="http://schemas.microsoft.com/office/drawing/2014/main" id="{41909C33-28D8-AF58-BBED-A070DC5EA41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25</a:t>
            </a:fld>
            <a:endParaRPr lang="en-AU" dirty="0"/>
          </a:p>
        </p:txBody>
      </p:sp>
    </p:spTree>
    <p:extLst>
      <p:ext uri="{BB962C8B-B14F-4D97-AF65-F5344CB8AC3E}">
        <p14:creationId xmlns:p14="http://schemas.microsoft.com/office/powerpoint/2010/main" val="421659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246D-B402-3EED-8506-F33E8F672B37}"/>
            </a:ext>
          </a:extLst>
        </p:cNvPr>
        <p:cNvGrpSpPr/>
        <p:nvPr/>
      </p:nvGrpSpPr>
      <p:grpSpPr>
        <a:xfrm>
          <a:off x="0" y="0"/>
          <a:ext cx="0" cy="0"/>
          <a:chOff x="0" y="0"/>
          <a:chExt cx="0" cy="0"/>
        </a:xfrm>
      </p:grpSpPr>
      <p:sp>
        <p:nvSpPr>
          <p:cNvPr id="15" name="Title 2">
            <a:extLst>
              <a:ext uri="{FF2B5EF4-FFF2-40B4-BE49-F238E27FC236}">
                <a16:creationId xmlns:a16="http://schemas.microsoft.com/office/drawing/2014/main" id="{5FAC173A-B170-A6B5-D747-5A712C5C3FC2}"/>
              </a:ext>
            </a:extLst>
          </p:cNvPr>
          <p:cNvSpPr>
            <a:spLocks noGrp="1"/>
          </p:cNvSpPr>
          <p:nvPr>
            <p:ph type="title"/>
          </p:nvPr>
        </p:nvSpPr>
        <p:spPr>
          <a:xfrm>
            <a:off x="360000" y="360000"/>
            <a:ext cx="11484000" cy="545601"/>
          </a:xfrm>
        </p:spPr>
        <p:txBody>
          <a:bodyPr vert="horz" lIns="0" tIns="0" rIns="0" bIns="0" rtlCol="0" anchor="t">
            <a:normAutofit/>
          </a:bodyPr>
          <a:lstStyle/>
          <a:p>
            <a:r>
              <a:rPr lang="en-US" dirty="0">
                <a:latin typeface="+mj-lt"/>
              </a:rPr>
              <a:t>World</a:t>
            </a:r>
            <a:endParaRPr lang="en-US" kern="1200" dirty="0">
              <a:latin typeface="+mj-lt"/>
              <a:ea typeface="+mj-ea"/>
              <a:cs typeface="Arial" panose="020B0604020202020204" pitchFamily="34" charset="0"/>
            </a:endParaRPr>
          </a:p>
        </p:txBody>
      </p:sp>
      <p:sp>
        <p:nvSpPr>
          <p:cNvPr id="16" name="Text Placeholder 13">
            <a:extLst>
              <a:ext uri="{FF2B5EF4-FFF2-40B4-BE49-F238E27FC236}">
                <a16:creationId xmlns:a16="http://schemas.microsoft.com/office/drawing/2014/main" id="{5C17C900-B139-08BF-3EBD-6E3D241D95EE}"/>
              </a:ext>
            </a:extLst>
          </p:cNvPr>
          <p:cNvSpPr>
            <a:spLocks noGrp="1"/>
          </p:cNvSpPr>
          <p:nvPr>
            <p:ph type="body" sz="quarter" idx="18"/>
          </p:nvPr>
        </p:nvSpPr>
        <p:spPr>
          <a:xfrm>
            <a:off x="360000" y="982520"/>
            <a:ext cx="11484000" cy="310015"/>
          </a:xfrm>
        </p:spPr>
        <p:txBody>
          <a:bodyPr/>
          <a:lstStyle/>
          <a:p>
            <a:r>
              <a:rPr lang="en-AU" dirty="0">
                <a:latin typeface="+mj-lt"/>
              </a:rPr>
              <a:t>2.1(d) </a:t>
            </a:r>
            <a:r>
              <a:rPr lang="en-US" dirty="0">
                <a:latin typeface="+mj-lt"/>
              </a:rPr>
              <a:t>Artworld concepts </a:t>
            </a:r>
            <a:endParaRPr lang="en-AU" dirty="0">
              <a:latin typeface="+mj-lt"/>
            </a:endParaRPr>
          </a:p>
        </p:txBody>
      </p:sp>
      <p:sp>
        <p:nvSpPr>
          <p:cNvPr id="17" name="TextBox 16">
            <a:extLst>
              <a:ext uri="{FF2B5EF4-FFF2-40B4-BE49-F238E27FC236}">
                <a16:creationId xmlns:a16="http://schemas.microsoft.com/office/drawing/2014/main" id="{D365C3B4-E5A8-793D-FA79-2130AF2570A9}"/>
              </a:ext>
            </a:extLst>
          </p:cNvPr>
          <p:cNvSpPr txBox="1"/>
          <p:nvPr/>
        </p:nvSpPr>
        <p:spPr>
          <a:xfrm>
            <a:off x="384852" y="1543522"/>
            <a:ext cx="11192105" cy="1362964"/>
          </a:xfrm>
          <a:prstGeom prst="rect">
            <a:avLst/>
          </a:prstGeom>
        </p:spPr>
        <p:txBody>
          <a:bodyPr vert="horz" lIns="0" tIns="0" rIns="0" bIns="0" rtlCol="0">
            <a:noAutofit/>
          </a:bodyPr>
          <a:lstStyle/>
          <a:p>
            <a:pPr defTabSz="914377">
              <a:lnSpc>
                <a:spcPct val="150000"/>
              </a:lnSpc>
              <a:spcAft>
                <a:spcPts val="1200"/>
              </a:spcAft>
            </a:pPr>
            <a:r>
              <a:rPr lang="en-AU" sz="2000" dirty="0">
                <a:cs typeface="Arial" panose="020B0604020202020204" pitchFamily="34" charset="0"/>
              </a:rPr>
              <a:t>The world is a source of interests, ideas, conditions and events represented by artists in artworks. It can include a personal world, physical world, a spiritual world, technological world in different times, places and contexts. </a:t>
            </a:r>
            <a:endParaRPr lang="en-US" sz="2000" dirty="0">
              <a:cs typeface="Arial" panose="020B0604020202020204" pitchFamily="34" charset="0"/>
            </a:endParaRPr>
          </a:p>
        </p:txBody>
      </p:sp>
      <p:sp>
        <p:nvSpPr>
          <p:cNvPr id="18" name="Rectangle: Rounded Corners 8">
            <a:extLst>
              <a:ext uri="{FF2B5EF4-FFF2-40B4-BE49-F238E27FC236}">
                <a16:creationId xmlns:a16="http://schemas.microsoft.com/office/drawing/2014/main" id="{E9EC306A-656B-F983-AF08-803383ED7675}"/>
              </a:ext>
            </a:extLst>
          </p:cNvPr>
          <p:cNvSpPr/>
          <p:nvPr/>
        </p:nvSpPr>
        <p:spPr>
          <a:xfrm>
            <a:off x="359999" y="3074536"/>
            <a:ext cx="3596963" cy="3007529"/>
          </a:xfrm>
          <a:prstGeom prst="roundRect">
            <a:avLst>
              <a:gd name="adj" fmla="val 6336"/>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Artist</a:t>
            </a:r>
            <a:r>
              <a:rPr lang="en-AU" sz="2000" b="1" dirty="0">
                <a:solidFill>
                  <a:schemeClr val="tx1"/>
                </a:solidFill>
                <a:effectLst/>
                <a:latin typeface="+mj-lt"/>
              </a:rPr>
              <a:t>–</a:t>
            </a:r>
            <a:r>
              <a:rPr lang="en-AU" sz="2000" b="1" dirty="0">
                <a:solidFill>
                  <a:sysClr val="windowText" lastClr="000000"/>
                </a:solidFill>
                <a:latin typeface="+mj-lt"/>
              </a:rPr>
              <a:t>world relationship</a:t>
            </a:r>
          </a:p>
          <a:p>
            <a:endParaRPr lang="en-AU" sz="2000" dirty="0">
              <a:solidFill>
                <a:sysClr val="windowText" lastClr="000000"/>
              </a:solidFill>
            </a:endParaRPr>
          </a:p>
          <a:p>
            <a:r>
              <a:rPr lang="en-AU" sz="2000" dirty="0">
                <a:solidFill>
                  <a:sysClr val="windowText" lastClr="000000"/>
                </a:solidFill>
              </a:rPr>
              <a:t>The world is a source of ideas for the artist.</a:t>
            </a:r>
          </a:p>
          <a:p>
            <a:r>
              <a:rPr lang="en-AU" sz="2000" dirty="0">
                <a:solidFill>
                  <a:sysClr val="windowText" lastClr="000000"/>
                </a:solidFill>
              </a:rPr>
              <a:t>The artist can influence ideas and actions in the world.</a:t>
            </a:r>
          </a:p>
        </p:txBody>
      </p:sp>
      <p:sp>
        <p:nvSpPr>
          <p:cNvPr id="19" name="Rectangle: Rounded Corners 9">
            <a:extLst>
              <a:ext uri="{FF2B5EF4-FFF2-40B4-BE49-F238E27FC236}">
                <a16:creationId xmlns:a16="http://schemas.microsoft.com/office/drawing/2014/main" id="{881F2C1B-6B6E-C961-189B-9C8E7896F3A9}"/>
              </a:ext>
            </a:extLst>
          </p:cNvPr>
          <p:cNvSpPr/>
          <p:nvPr/>
        </p:nvSpPr>
        <p:spPr>
          <a:xfrm>
            <a:off x="4309944" y="3074536"/>
            <a:ext cx="3596963" cy="3007528"/>
          </a:xfrm>
          <a:prstGeom prst="roundRect">
            <a:avLst>
              <a:gd name="adj" fmla="val 54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World</a:t>
            </a:r>
            <a:r>
              <a:rPr lang="en-AU" sz="2000" b="1" dirty="0">
                <a:solidFill>
                  <a:schemeClr val="tx1"/>
                </a:solidFill>
                <a:effectLst/>
                <a:latin typeface="+mj-lt"/>
              </a:rPr>
              <a:t>–</a:t>
            </a:r>
            <a:r>
              <a:rPr lang="en-AU" sz="2000" b="1" dirty="0">
                <a:solidFill>
                  <a:sysClr val="windowText" lastClr="000000"/>
                </a:solidFill>
                <a:latin typeface="+mj-lt"/>
              </a:rPr>
              <a:t>artwork relationship</a:t>
            </a:r>
          </a:p>
          <a:p>
            <a:endParaRPr lang="en-AU" sz="2000" dirty="0">
              <a:solidFill>
                <a:sysClr val="windowText" lastClr="000000"/>
              </a:solidFill>
            </a:endParaRPr>
          </a:p>
          <a:p>
            <a:r>
              <a:rPr lang="en-AU" sz="2000" dirty="0">
                <a:solidFill>
                  <a:sysClr val="windowText" lastClr="000000"/>
                </a:solidFill>
              </a:rPr>
              <a:t>Artworks represent the ideas, conditions and events experienced in the world at particular times and places</a:t>
            </a:r>
            <a:endParaRPr lang="en-AU" sz="2000" dirty="0">
              <a:solidFill>
                <a:srgbClr val="FFFFFF"/>
              </a:solidFill>
            </a:endParaRPr>
          </a:p>
        </p:txBody>
      </p:sp>
      <p:sp>
        <p:nvSpPr>
          <p:cNvPr id="20" name="Rectangle: Rounded Corners 10">
            <a:extLst>
              <a:ext uri="{FF2B5EF4-FFF2-40B4-BE49-F238E27FC236}">
                <a16:creationId xmlns:a16="http://schemas.microsoft.com/office/drawing/2014/main" id="{4F40F309-8323-A708-7F09-59723AE1231E}"/>
              </a:ext>
            </a:extLst>
          </p:cNvPr>
          <p:cNvSpPr/>
          <p:nvPr/>
        </p:nvSpPr>
        <p:spPr>
          <a:xfrm>
            <a:off x="8218709" y="3074536"/>
            <a:ext cx="3596963" cy="3007527"/>
          </a:xfrm>
          <a:prstGeom prst="roundRect">
            <a:avLst>
              <a:gd name="adj" fmla="val 351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rgbClr val="FFFFFF"/>
                </a:solidFill>
                <a:latin typeface="+mj-lt"/>
              </a:rPr>
              <a:t>World–audience relationship</a:t>
            </a:r>
          </a:p>
          <a:p>
            <a:endParaRPr lang="en-AU" sz="2000" dirty="0">
              <a:solidFill>
                <a:srgbClr val="FFFFFF"/>
              </a:solidFill>
            </a:endParaRPr>
          </a:p>
          <a:p>
            <a:r>
              <a:rPr lang="en-AU" sz="2000" dirty="0">
                <a:solidFill>
                  <a:srgbClr val="FFFFFF"/>
                </a:solidFill>
              </a:rPr>
              <a:t>Audiences change over time and construct different meanings based on their beliefs and values. </a:t>
            </a:r>
            <a:endParaRPr lang="en-AU" sz="2000" dirty="0">
              <a:solidFill>
                <a:srgbClr val="000000"/>
              </a:solidFill>
            </a:endParaRPr>
          </a:p>
        </p:txBody>
      </p:sp>
      <p:sp>
        <p:nvSpPr>
          <p:cNvPr id="2" name="Slide Number Placeholder 1">
            <a:extLst>
              <a:ext uri="{FF2B5EF4-FFF2-40B4-BE49-F238E27FC236}">
                <a16:creationId xmlns:a16="http://schemas.microsoft.com/office/drawing/2014/main" id="{8C7B7CBE-7856-CD69-9527-AA60F209252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29048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0CF6D-E87E-7032-A3B4-CA89591C8711}"/>
            </a:ext>
          </a:extLst>
        </p:cNvPr>
        <p:cNvGrpSpPr/>
        <p:nvPr/>
      </p:nvGrpSpPr>
      <p:grpSpPr>
        <a:xfrm>
          <a:off x="0" y="0"/>
          <a:ext cx="0" cy="0"/>
          <a:chOff x="0" y="0"/>
          <a:chExt cx="0" cy="0"/>
        </a:xfrm>
      </p:grpSpPr>
      <p:pic>
        <p:nvPicPr>
          <p:cNvPr id="5" name="Picture 4" descr="Side view of woman standing on street in city">
            <a:extLst>
              <a:ext uri="{FF2B5EF4-FFF2-40B4-BE49-F238E27FC236}">
                <a16:creationId xmlns:a16="http://schemas.microsoft.com/office/drawing/2014/main" id="{FE6A1961-F929-CFDF-F1B3-05372DA90B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84609" y="0"/>
            <a:ext cx="3407392" cy="6858000"/>
          </a:xfrm>
          <a:prstGeom prst="rect">
            <a:avLst/>
          </a:prstGeom>
        </p:spPr>
      </p:pic>
      <p:sp>
        <p:nvSpPr>
          <p:cNvPr id="3" name="Title 2">
            <a:extLst>
              <a:ext uri="{FF2B5EF4-FFF2-40B4-BE49-F238E27FC236}">
                <a16:creationId xmlns:a16="http://schemas.microsoft.com/office/drawing/2014/main" id="{70A2C195-86B8-7F80-3970-1A76965CF408}"/>
              </a:ext>
            </a:extLst>
          </p:cNvPr>
          <p:cNvSpPr>
            <a:spLocks noGrp="1"/>
          </p:cNvSpPr>
          <p:nvPr>
            <p:ph type="title"/>
          </p:nvPr>
        </p:nvSpPr>
        <p:spPr/>
        <p:txBody>
          <a:bodyPr vert="horz" lIns="0" tIns="0" rIns="0" bIns="0" rtlCol="0" anchor="t">
            <a:normAutofit/>
          </a:bodyPr>
          <a:lstStyle/>
          <a:p>
            <a:r>
              <a:rPr lang="en-US" dirty="0">
                <a:latin typeface="+mj-lt"/>
              </a:rPr>
              <a:t>Audience</a:t>
            </a:r>
            <a:endParaRPr lang="en-US" kern="1200" dirty="0">
              <a:latin typeface="+mj-lt"/>
              <a:ea typeface="+mj-ea"/>
              <a:cs typeface="Arial" panose="020B0604020202020204" pitchFamily="34" charset="0"/>
            </a:endParaRPr>
          </a:p>
        </p:txBody>
      </p:sp>
      <p:sp>
        <p:nvSpPr>
          <p:cNvPr id="14" name="Text Placeholder 13">
            <a:extLst>
              <a:ext uri="{FF2B5EF4-FFF2-40B4-BE49-F238E27FC236}">
                <a16:creationId xmlns:a16="http://schemas.microsoft.com/office/drawing/2014/main" id="{F9DDDA9A-B582-2A63-9D12-232E6D781EDF}"/>
              </a:ext>
            </a:extLst>
          </p:cNvPr>
          <p:cNvSpPr>
            <a:spLocks noGrp="1"/>
          </p:cNvSpPr>
          <p:nvPr>
            <p:ph type="body" sz="quarter" idx="18"/>
          </p:nvPr>
        </p:nvSpPr>
        <p:spPr/>
        <p:txBody>
          <a:bodyPr/>
          <a:lstStyle/>
          <a:p>
            <a:r>
              <a:rPr lang="en-AU" dirty="0">
                <a:latin typeface="+mj-lt"/>
              </a:rPr>
              <a:t>2.1(e) </a:t>
            </a:r>
            <a:r>
              <a:rPr lang="en-US" dirty="0">
                <a:latin typeface="+mj-lt"/>
              </a:rPr>
              <a:t>Artworld concepts</a:t>
            </a:r>
            <a:endParaRPr lang="en-AU" dirty="0">
              <a:latin typeface="+mj-lt"/>
            </a:endParaRPr>
          </a:p>
        </p:txBody>
      </p:sp>
      <p:sp>
        <p:nvSpPr>
          <p:cNvPr id="6" name="TextBox 5">
            <a:extLst>
              <a:ext uri="{FF2B5EF4-FFF2-40B4-BE49-F238E27FC236}">
                <a16:creationId xmlns:a16="http://schemas.microsoft.com/office/drawing/2014/main" id="{6EF51F1F-C744-B44C-FA48-CB962EE80389}"/>
              </a:ext>
            </a:extLst>
          </p:cNvPr>
          <p:cNvSpPr txBox="1"/>
          <p:nvPr/>
        </p:nvSpPr>
        <p:spPr>
          <a:xfrm>
            <a:off x="384853" y="1543522"/>
            <a:ext cx="8061688" cy="1149464"/>
          </a:xfrm>
          <a:prstGeom prst="rect">
            <a:avLst/>
          </a:prstGeom>
        </p:spPr>
        <p:txBody>
          <a:bodyPr vert="horz" lIns="0" tIns="0" rIns="0" bIns="0" rtlCol="0">
            <a:noAutofit/>
          </a:bodyPr>
          <a:lstStyle/>
          <a:p>
            <a:pPr defTabSz="914377">
              <a:lnSpc>
                <a:spcPct val="150000"/>
              </a:lnSpc>
              <a:spcAft>
                <a:spcPts val="1200"/>
              </a:spcAft>
            </a:pPr>
            <a:r>
              <a:rPr lang="en-AU" sz="2000" dirty="0">
                <a:solidFill>
                  <a:srgbClr val="000000"/>
                </a:solidFill>
              </a:rPr>
              <a:t>Audiences interpret the ideas, meaning and significance being communicated by the artist through artworks. </a:t>
            </a:r>
            <a:endParaRPr lang="en-US"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010EAA3-389B-7499-5A54-499B71FD3F4C}"/>
              </a:ext>
            </a:extLst>
          </p:cNvPr>
          <p:cNvSpPr/>
          <p:nvPr/>
        </p:nvSpPr>
        <p:spPr>
          <a:xfrm>
            <a:off x="360000" y="2892791"/>
            <a:ext cx="2513830" cy="3597902"/>
          </a:xfrm>
          <a:prstGeom prst="roundRect">
            <a:avLst>
              <a:gd name="adj" fmla="val 7313"/>
            </a:avLst>
          </a:prstGeom>
          <a:solidFill>
            <a:schemeClr val="bg1"/>
          </a:solid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Audience</a:t>
            </a:r>
            <a:r>
              <a:rPr lang="en-AU" sz="2000" b="1" dirty="0">
                <a:solidFill>
                  <a:schemeClr val="tx1"/>
                </a:solidFill>
                <a:effectLst/>
                <a:latin typeface="+mj-lt"/>
              </a:rPr>
              <a:t>–</a:t>
            </a:r>
            <a:r>
              <a:rPr lang="en-AU" sz="2000" b="1" dirty="0">
                <a:solidFill>
                  <a:sysClr val="windowText" lastClr="000000"/>
                </a:solidFill>
                <a:latin typeface="+mj-lt"/>
              </a:rPr>
              <a:t>artist relationship</a:t>
            </a:r>
          </a:p>
          <a:p>
            <a:endParaRPr lang="en-AU" sz="2000" dirty="0">
              <a:solidFill>
                <a:sysClr val="windowText" lastClr="000000"/>
              </a:solidFill>
            </a:endParaRPr>
          </a:p>
          <a:p>
            <a:r>
              <a:rPr lang="en-AU" sz="2000" dirty="0">
                <a:solidFill>
                  <a:sysClr val="windowText" lastClr="000000"/>
                </a:solidFill>
              </a:rPr>
              <a:t>Artists communicate ideas to the audience through their artworks.</a:t>
            </a:r>
            <a:endParaRPr lang="en-AU" sz="2000" dirty="0">
              <a:solidFill>
                <a:srgbClr val="FFFFFF"/>
              </a:solidFill>
            </a:endParaRPr>
          </a:p>
        </p:txBody>
      </p:sp>
      <p:sp>
        <p:nvSpPr>
          <p:cNvPr id="10" name="Rectangle: Rounded Corners 9">
            <a:extLst>
              <a:ext uri="{FF2B5EF4-FFF2-40B4-BE49-F238E27FC236}">
                <a16:creationId xmlns:a16="http://schemas.microsoft.com/office/drawing/2014/main" id="{C40BE8F3-2AA6-AFE4-B53C-BE77B4CFADA3}"/>
              </a:ext>
            </a:extLst>
          </p:cNvPr>
          <p:cNvSpPr/>
          <p:nvPr/>
        </p:nvSpPr>
        <p:spPr>
          <a:xfrm>
            <a:off x="3146355" y="2892791"/>
            <a:ext cx="2513830" cy="3576207"/>
          </a:xfrm>
          <a:prstGeom prst="roundRect">
            <a:avLst>
              <a:gd name="adj" fmla="val 680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ysClr val="windowText" lastClr="000000"/>
                </a:solidFill>
                <a:latin typeface="+mj-lt"/>
              </a:rPr>
              <a:t>Audience</a:t>
            </a:r>
            <a:r>
              <a:rPr lang="en-AU" sz="2000" b="1" dirty="0">
                <a:solidFill>
                  <a:schemeClr val="tx1"/>
                </a:solidFill>
                <a:effectLst/>
                <a:latin typeface="+mj-lt"/>
              </a:rPr>
              <a:t>–</a:t>
            </a:r>
            <a:r>
              <a:rPr lang="en-AU" sz="2000" b="1" dirty="0">
                <a:solidFill>
                  <a:sysClr val="windowText" lastClr="000000"/>
                </a:solidFill>
                <a:latin typeface="+mj-lt"/>
              </a:rPr>
              <a:t>world relationship</a:t>
            </a:r>
          </a:p>
          <a:p>
            <a:endParaRPr lang="en-AU" sz="2000" dirty="0">
              <a:solidFill>
                <a:sysClr val="windowText" lastClr="000000"/>
              </a:solidFill>
            </a:endParaRPr>
          </a:p>
          <a:p>
            <a:r>
              <a:rPr lang="en-AU" sz="2000" dirty="0">
                <a:solidFill>
                  <a:sysClr val="windowText" lastClr="000000"/>
                </a:solidFill>
              </a:rPr>
              <a:t>Audiences change over time and construct different meanings based on their beliefs and values.</a:t>
            </a:r>
          </a:p>
        </p:txBody>
      </p:sp>
      <p:sp>
        <p:nvSpPr>
          <p:cNvPr id="11" name="Rectangle: Rounded Corners 10">
            <a:extLst>
              <a:ext uri="{FF2B5EF4-FFF2-40B4-BE49-F238E27FC236}">
                <a16:creationId xmlns:a16="http://schemas.microsoft.com/office/drawing/2014/main" id="{8F97BCC1-753D-65C7-BFD9-5E9DC87FA679}"/>
              </a:ext>
            </a:extLst>
          </p:cNvPr>
          <p:cNvSpPr/>
          <p:nvPr/>
        </p:nvSpPr>
        <p:spPr>
          <a:xfrm>
            <a:off x="5932710" y="2872478"/>
            <a:ext cx="2513830" cy="3597902"/>
          </a:xfrm>
          <a:prstGeom prst="roundRect">
            <a:avLst>
              <a:gd name="adj" fmla="val 856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AU" sz="2000" b="1" dirty="0">
                <a:solidFill>
                  <a:schemeClr val="tx1"/>
                </a:solidFill>
                <a:latin typeface="+mj-lt"/>
              </a:rPr>
              <a:t>Audience</a:t>
            </a:r>
            <a:r>
              <a:rPr lang="en-AU" sz="2000" b="1" dirty="0">
                <a:solidFill>
                  <a:schemeClr val="tx1"/>
                </a:solidFill>
                <a:effectLst/>
                <a:latin typeface="+mj-lt"/>
              </a:rPr>
              <a:t>–</a:t>
            </a:r>
            <a:r>
              <a:rPr lang="en-AU" sz="2000" b="1" dirty="0">
                <a:solidFill>
                  <a:schemeClr val="tx1"/>
                </a:solidFill>
                <a:latin typeface="+mj-lt"/>
              </a:rPr>
              <a:t>artwork relationship</a:t>
            </a:r>
          </a:p>
          <a:p>
            <a:endParaRPr lang="en-AU" sz="2000" dirty="0">
              <a:solidFill>
                <a:schemeClr val="tx1"/>
              </a:solidFill>
            </a:endParaRPr>
          </a:p>
          <a:p>
            <a:r>
              <a:rPr lang="en-AU" sz="2000" dirty="0">
                <a:solidFill>
                  <a:schemeClr val="tx1"/>
                </a:solidFill>
              </a:rPr>
              <a:t>Audiences interpret, interact with, discuss and ascribe meaning to artworks. </a:t>
            </a:r>
          </a:p>
        </p:txBody>
      </p:sp>
      <p:sp>
        <p:nvSpPr>
          <p:cNvPr id="7" name="Slide Number Placeholder 6">
            <a:extLst>
              <a:ext uri="{FF2B5EF4-FFF2-40B4-BE49-F238E27FC236}">
                <a16:creationId xmlns:a16="http://schemas.microsoft.com/office/drawing/2014/main" id="{69F06C10-C1A1-15E5-F16E-E21259AA44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solidFill>
                  <a:schemeClr val="bg1"/>
                </a:solidFill>
              </a:rPr>
              <a:t>27</a:t>
            </a:fld>
            <a:endParaRPr lang="en-AU" dirty="0">
              <a:solidFill>
                <a:schemeClr val="bg1"/>
              </a:solidFill>
            </a:endParaRPr>
          </a:p>
        </p:txBody>
      </p:sp>
    </p:spTree>
    <p:extLst>
      <p:ext uri="{BB962C8B-B14F-4D97-AF65-F5344CB8AC3E}">
        <p14:creationId xmlns:p14="http://schemas.microsoft.com/office/powerpoint/2010/main" val="31575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76582-4812-7CFB-1F46-CBEB7DC24D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5C1F58-D71D-7C3D-A564-D429D9D9F98F}"/>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through the cultural viewpoint</a:t>
            </a:r>
          </a:p>
        </p:txBody>
      </p:sp>
      <p:sp>
        <p:nvSpPr>
          <p:cNvPr id="17" name="Text Placeholder 3">
            <a:extLst>
              <a:ext uri="{FF2B5EF4-FFF2-40B4-BE49-F238E27FC236}">
                <a16:creationId xmlns:a16="http://schemas.microsoft.com/office/drawing/2014/main" id="{4C21A178-BF10-E20F-AC12-8CE51340C2E0}"/>
              </a:ext>
              <a:ext uri="{C183D7F6-B498-43B3-948B-1728B52AA6E4}">
                <adec:decorative xmlns:adec="http://schemas.microsoft.com/office/drawing/2017/decorative" val="0"/>
              </a:ext>
            </a:extLst>
          </p:cNvPr>
          <p:cNvSpPr>
            <a:spLocks noGrp="1"/>
          </p:cNvSpPr>
          <p:nvPr>
            <p:ph type="body" sz="quarter" idx="18"/>
          </p:nvPr>
        </p:nvSpPr>
        <p:spPr>
          <a:xfrm>
            <a:off x="360000" y="982520"/>
            <a:ext cx="11484000" cy="310015"/>
          </a:xfrm>
        </p:spPr>
        <p:txBody>
          <a:bodyPr/>
          <a:lstStyle/>
          <a:p>
            <a:r>
              <a:rPr lang="en-AU" dirty="0">
                <a:latin typeface="+mj-lt"/>
              </a:rPr>
              <a:t>2.1(f)</a:t>
            </a:r>
          </a:p>
        </p:txBody>
      </p:sp>
      <p:sp>
        <p:nvSpPr>
          <p:cNvPr id="2" name="Slide Number Placeholder 1">
            <a:extLst>
              <a:ext uri="{FF2B5EF4-FFF2-40B4-BE49-F238E27FC236}">
                <a16:creationId xmlns:a16="http://schemas.microsoft.com/office/drawing/2014/main" id="{AFEF31E8-1552-93A4-147F-4F2AC8B4CB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28</a:t>
            </a:fld>
            <a:endParaRPr lang="en-AU"/>
          </a:p>
        </p:txBody>
      </p:sp>
      <p:graphicFrame>
        <p:nvGraphicFramePr>
          <p:cNvPr id="14" name="Table 13">
            <a:extLst>
              <a:ext uri="{FF2B5EF4-FFF2-40B4-BE49-F238E27FC236}">
                <a16:creationId xmlns:a16="http://schemas.microsoft.com/office/drawing/2014/main" id="{F6BE549A-6C55-24D1-9A4F-E503B7273A17}"/>
              </a:ext>
            </a:extLst>
          </p:cNvPr>
          <p:cNvGraphicFramePr>
            <a:graphicFrameLocks noGrp="1"/>
          </p:cNvGraphicFramePr>
          <p:nvPr>
            <p:extLst>
              <p:ext uri="{D42A27DB-BD31-4B8C-83A1-F6EECF244321}">
                <p14:modId xmlns:p14="http://schemas.microsoft.com/office/powerpoint/2010/main" val="3957212864"/>
              </p:ext>
            </p:extLst>
          </p:nvPr>
        </p:nvGraphicFramePr>
        <p:xfrm>
          <a:off x="360000" y="1578308"/>
          <a:ext cx="11484001" cy="3517243"/>
        </p:xfrm>
        <a:graphic>
          <a:graphicData uri="http://schemas.openxmlformats.org/drawingml/2006/table">
            <a:tbl>
              <a:tblPr firstRow="1" firstCol="1" bandRow="1">
                <a:tableStyleId>{69012ECD-51FC-41F1-AA8D-1B2483CD663E}</a:tableStyleId>
              </a:tblPr>
              <a:tblGrid>
                <a:gridCol w="2123925">
                  <a:extLst>
                    <a:ext uri="{9D8B030D-6E8A-4147-A177-3AD203B41FA5}">
                      <a16:colId xmlns:a16="http://schemas.microsoft.com/office/drawing/2014/main" val="3367233961"/>
                    </a:ext>
                  </a:extLst>
                </a:gridCol>
                <a:gridCol w="2340019">
                  <a:extLst>
                    <a:ext uri="{9D8B030D-6E8A-4147-A177-3AD203B41FA5}">
                      <a16:colId xmlns:a16="http://schemas.microsoft.com/office/drawing/2014/main" val="2847901569"/>
                    </a:ext>
                  </a:extLst>
                </a:gridCol>
                <a:gridCol w="2340019">
                  <a:extLst>
                    <a:ext uri="{9D8B030D-6E8A-4147-A177-3AD203B41FA5}">
                      <a16:colId xmlns:a16="http://schemas.microsoft.com/office/drawing/2014/main" val="3071285568"/>
                    </a:ext>
                  </a:extLst>
                </a:gridCol>
                <a:gridCol w="2340019">
                  <a:extLst>
                    <a:ext uri="{9D8B030D-6E8A-4147-A177-3AD203B41FA5}">
                      <a16:colId xmlns:a16="http://schemas.microsoft.com/office/drawing/2014/main" val="3637653344"/>
                    </a:ext>
                  </a:extLst>
                </a:gridCol>
                <a:gridCol w="2340019">
                  <a:extLst>
                    <a:ext uri="{9D8B030D-6E8A-4147-A177-3AD203B41FA5}">
                      <a16:colId xmlns:a16="http://schemas.microsoft.com/office/drawing/2014/main" val="3585121590"/>
                    </a:ext>
                  </a:extLst>
                </a:gridCol>
              </a:tblGrid>
              <a:tr h="718843">
                <a:tc>
                  <a:txBody>
                    <a:bodyPr/>
                    <a:lstStyle/>
                    <a:p>
                      <a:endParaRPr lang="en-AU" dirty="0">
                        <a:solidFill>
                          <a:schemeClr val="bg1"/>
                        </a:solidFill>
                      </a:endParaRPr>
                    </a:p>
                  </a:txBody>
                  <a:tcPr marL="180000" marR="180000" marT="180000" marB="180000" anchor="ctr">
                    <a:solidFill>
                      <a:schemeClr val="accent1"/>
                    </a:solidFill>
                  </a:tcPr>
                </a:tc>
                <a:tc>
                  <a:txBody>
                    <a:bodyPr/>
                    <a:lstStyle/>
                    <a:p>
                      <a:pPr algn="ctr"/>
                      <a:r>
                        <a:rPr lang="en-AU" sz="2000" dirty="0">
                          <a:solidFill>
                            <a:schemeClr val="accent1"/>
                          </a:solidFill>
                          <a:latin typeface="+mj-lt"/>
                        </a:rPr>
                        <a:t>Artist</a:t>
                      </a:r>
                    </a:p>
                  </a:txBody>
                  <a:tcPr marL="180000" marR="180000" marT="180000" marB="180000" anchor="ctr">
                    <a:noFill/>
                  </a:tcPr>
                </a:tc>
                <a:tc>
                  <a:txBody>
                    <a:bodyPr/>
                    <a:lstStyle/>
                    <a:p>
                      <a:pPr algn="ctr"/>
                      <a:r>
                        <a:rPr lang="en-AU" sz="2000" dirty="0">
                          <a:solidFill>
                            <a:schemeClr val="accent1"/>
                          </a:solidFill>
                          <a:latin typeface="+mj-lt"/>
                        </a:rPr>
                        <a:t>Artwork</a:t>
                      </a:r>
                    </a:p>
                  </a:txBody>
                  <a:tcPr marL="180000" marR="180000" marT="180000" marB="180000" anchor="ctr">
                    <a:solidFill>
                      <a:schemeClr val="accent4"/>
                    </a:solidFill>
                  </a:tcPr>
                </a:tc>
                <a:tc>
                  <a:txBody>
                    <a:bodyPr/>
                    <a:lstStyle/>
                    <a:p>
                      <a:pPr algn="ctr"/>
                      <a:r>
                        <a:rPr lang="en-AU" sz="2000" dirty="0">
                          <a:solidFill>
                            <a:schemeClr val="accent1"/>
                          </a:solidFill>
                          <a:latin typeface="+mj-lt"/>
                        </a:rPr>
                        <a:t>World</a:t>
                      </a:r>
                    </a:p>
                  </a:txBody>
                  <a:tcPr marL="180000" marR="180000" marT="180000" marB="180000" anchor="ctr">
                    <a:solidFill>
                      <a:schemeClr val="accent3"/>
                    </a:solidFill>
                  </a:tcPr>
                </a:tc>
                <a:tc>
                  <a:txBody>
                    <a:bodyPr/>
                    <a:lstStyle/>
                    <a:p>
                      <a:pPr algn="ctr"/>
                      <a:r>
                        <a:rPr lang="en-AU" sz="2000" dirty="0">
                          <a:solidFill>
                            <a:schemeClr val="bg1"/>
                          </a:solidFill>
                          <a:latin typeface="+mj-lt"/>
                        </a:rPr>
                        <a:t>Audience</a:t>
                      </a:r>
                    </a:p>
                  </a:txBody>
                  <a:tcPr marL="180000" marR="180000" marT="180000" marB="180000" anchor="ctr">
                    <a:solidFill>
                      <a:schemeClr val="accent2"/>
                    </a:solidFill>
                  </a:tcPr>
                </a:tc>
                <a:extLst>
                  <a:ext uri="{0D108BD9-81ED-4DB2-BD59-A6C34878D82A}">
                    <a16:rowId xmlns:a16="http://schemas.microsoft.com/office/drawing/2014/main" val="2747028818"/>
                  </a:ext>
                </a:extLst>
              </a:tr>
              <a:tr h="2338763">
                <a:tc>
                  <a:txBody>
                    <a:bodyPr/>
                    <a:lstStyle/>
                    <a:p>
                      <a:r>
                        <a:rPr lang="en-AU" sz="2000" b="1" dirty="0">
                          <a:solidFill>
                            <a:schemeClr val="bg1"/>
                          </a:solidFill>
                          <a:latin typeface="+mj-lt"/>
                        </a:rPr>
                        <a:t>In the cultural viewpoint,</a:t>
                      </a:r>
                    </a:p>
                  </a:txBody>
                  <a:tcPr marL="180000" marR="180000" marT="180000" marB="180000">
                    <a:solidFill>
                      <a:schemeClr val="accent1"/>
                    </a:solidFill>
                  </a:tcPr>
                </a:tc>
                <a:tc>
                  <a:txBody>
                    <a:bodyPr/>
                    <a:lstStyle/>
                    <a:p>
                      <a:r>
                        <a:rPr lang="en-AU" sz="2000" b="0" kern="1200" dirty="0">
                          <a:solidFill>
                            <a:schemeClr val="tx1"/>
                          </a:solidFill>
                          <a:effectLst/>
                        </a:rPr>
                        <a:t>Artists are influenced by and contribute to the shared social understandings of a community.</a:t>
                      </a:r>
                      <a:endParaRPr lang="en-AU" sz="2000" dirty="0"/>
                    </a:p>
                  </a:txBody>
                  <a:tcPr marL="180000" marR="180000" marT="180000" marB="180000">
                    <a:noFill/>
                  </a:tcPr>
                </a:tc>
                <a:tc>
                  <a:txBody>
                    <a:bodyPr/>
                    <a:lstStyle/>
                    <a:p>
                      <a:r>
                        <a:rPr lang="en-AU" sz="2000" b="0" kern="1200" dirty="0">
                          <a:solidFill>
                            <a:schemeClr val="tx1"/>
                          </a:solidFill>
                          <a:effectLst/>
                        </a:rPr>
                        <a:t>Artworks reflect and represent social ideologies and values shaped by community beliefs and conditions.</a:t>
                      </a:r>
                      <a:endParaRPr lang="en-AU" sz="2000" dirty="0"/>
                    </a:p>
                  </a:txBody>
                  <a:tcPr marL="180000" marR="180000" marT="180000" marB="180000">
                    <a:solidFill>
                      <a:schemeClr val="accent4">
                        <a:alpha val="24920"/>
                      </a:schemeClr>
                    </a:solidFill>
                  </a:tcPr>
                </a:tc>
                <a:tc>
                  <a:txBody>
                    <a:bodyPr/>
                    <a:lstStyle/>
                    <a:p>
                      <a:r>
                        <a:rPr lang="en-AU" sz="2000" b="0" kern="1200" dirty="0">
                          <a:solidFill>
                            <a:schemeClr val="tx1"/>
                          </a:solidFill>
                          <a:effectLst/>
                        </a:rPr>
                        <a:t>The world influences artists to reflect on social, economic and political conditions.</a:t>
                      </a:r>
                      <a:endParaRPr lang="en-AU" sz="2000" dirty="0"/>
                    </a:p>
                  </a:txBody>
                  <a:tcPr marL="180000" marR="180000" marT="180000" marB="180000">
                    <a:solidFill>
                      <a:schemeClr val="accent3">
                        <a:alpha val="24920"/>
                      </a:schemeClr>
                    </a:solidFill>
                  </a:tcPr>
                </a:tc>
                <a:tc>
                  <a:txBody>
                    <a:bodyPr/>
                    <a:lstStyle/>
                    <a:p>
                      <a:r>
                        <a:rPr lang="en-AU" sz="2000" b="0" kern="1200" dirty="0">
                          <a:solidFill>
                            <a:schemeClr val="tx1"/>
                          </a:solidFill>
                          <a:effectLst/>
                        </a:rPr>
                        <a:t>Audiences interpret and value artworks informed by their social and community perspective.</a:t>
                      </a:r>
                      <a:endParaRPr lang="en-AU" sz="2000" dirty="0"/>
                    </a:p>
                  </a:txBody>
                  <a:tcPr marL="180000" marR="180000" marT="180000" marB="180000">
                    <a:solidFill>
                      <a:schemeClr val="accent2">
                        <a:alpha val="20000"/>
                      </a:schemeClr>
                    </a:solidFill>
                  </a:tcPr>
                </a:tc>
                <a:extLst>
                  <a:ext uri="{0D108BD9-81ED-4DB2-BD59-A6C34878D82A}">
                    <a16:rowId xmlns:a16="http://schemas.microsoft.com/office/drawing/2014/main" val="2412213423"/>
                  </a:ext>
                </a:extLst>
              </a:tr>
            </a:tbl>
          </a:graphicData>
        </a:graphic>
      </p:graphicFrame>
    </p:spTree>
    <p:extLst>
      <p:ext uri="{BB962C8B-B14F-4D97-AF65-F5344CB8AC3E}">
        <p14:creationId xmlns:p14="http://schemas.microsoft.com/office/powerpoint/2010/main" val="22626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F62EA9-21C4-836E-82FA-EE8C51C8B2C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Jo White’s practice – Artworld concepts</a:t>
            </a:r>
          </a:p>
        </p:txBody>
      </p:sp>
      <p:sp>
        <p:nvSpPr>
          <p:cNvPr id="4" name="Text Placeholder 3">
            <a:extLst>
              <a:ext uri="{FF2B5EF4-FFF2-40B4-BE49-F238E27FC236}">
                <a16:creationId xmlns:a16="http://schemas.microsoft.com/office/drawing/2014/main" id="{495380C0-8E7E-86C4-438C-1EA3650F9C3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2.1(g)</a:t>
            </a:r>
          </a:p>
        </p:txBody>
      </p:sp>
      <p:sp>
        <p:nvSpPr>
          <p:cNvPr id="8" name="TextBox 7">
            <a:extLst>
              <a:ext uri="{FF2B5EF4-FFF2-40B4-BE49-F238E27FC236}">
                <a16:creationId xmlns:a16="http://schemas.microsoft.com/office/drawing/2014/main" id="{5C67C95C-DFF7-FC19-E6B8-AF7911AC793C}"/>
              </a:ext>
            </a:extLst>
          </p:cNvPr>
          <p:cNvSpPr txBox="1"/>
          <p:nvPr/>
        </p:nvSpPr>
        <p:spPr>
          <a:xfrm>
            <a:off x="373914" y="1522231"/>
            <a:ext cx="4303400" cy="369332"/>
          </a:xfrm>
          <a:prstGeom prst="rect">
            <a:avLst/>
          </a:prstGeom>
          <a:noFill/>
          <a:ln w="12700">
            <a:solidFill>
              <a:schemeClr val="accent1"/>
            </a:solidFill>
          </a:ln>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Artist</a:t>
            </a:r>
          </a:p>
        </p:txBody>
      </p:sp>
      <p:sp>
        <p:nvSpPr>
          <p:cNvPr id="7" name="TextBox 6">
            <a:extLst>
              <a:ext uri="{FF2B5EF4-FFF2-40B4-BE49-F238E27FC236}">
                <a16:creationId xmlns:a16="http://schemas.microsoft.com/office/drawing/2014/main" id="{966084E5-DEB6-6154-3DAA-4599E204151D}"/>
              </a:ext>
            </a:extLst>
          </p:cNvPr>
          <p:cNvSpPr txBox="1"/>
          <p:nvPr/>
        </p:nvSpPr>
        <p:spPr>
          <a:xfrm>
            <a:off x="4677314" y="1522231"/>
            <a:ext cx="4303400" cy="369332"/>
          </a:xfrm>
          <a:prstGeom prst="rect">
            <a:avLst/>
          </a:prstGeom>
          <a:solidFill>
            <a:schemeClr val="accent4"/>
          </a:solidFill>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Artworks</a:t>
            </a:r>
          </a:p>
        </p:txBody>
      </p:sp>
      <p:sp>
        <p:nvSpPr>
          <p:cNvPr id="10" name="TextBox 9">
            <a:extLst>
              <a:ext uri="{FF2B5EF4-FFF2-40B4-BE49-F238E27FC236}">
                <a16:creationId xmlns:a16="http://schemas.microsoft.com/office/drawing/2014/main" id="{EE13990C-2F05-E5BC-3FD4-7956388C64D7}"/>
              </a:ext>
            </a:extLst>
          </p:cNvPr>
          <p:cNvSpPr txBox="1"/>
          <p:nvPr/>
        </p:nvSpPr>
        <p:spPr>
          <a:xfrm>
            <a:off x="360000" y="3862014"/>
            <a:ext cx="4303400" cy="369332"/>
          </a:xfrm>
          <a:prstGeom prst="rect">
            <a:avLst/>
          </a:prstGeom>
          <a:solidFill>
            <a:schemeClr val="accent3"/>
          </a:solidFill>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World</a:t>
            </a:r>
          </a:p>
        </p:txBody>
      </p:sp>
      <p:sp>
        <p:nvSpPr>
          <p:cNvPr id="9" name="TextBox 8">
            <a:extLst>
              <a:ext uri="{FF2B5EF4-FFF2-40B4-BE49-F238E27FC236}">
                <a16:creationId xmlns:a16="http://schemas.microsoft.com/office/drawing/2014/main" id="{24254670-806E-68AA-289D-2E50F5877035}"/>
              </a:ext>
            </a:extLst>
          </p:cNvPr>
          <p:cNvSpPr txBox="1"/>
          <p:nvPr/>
        </p:nvSpPr>
        <p:spPr>
          <a:xfrm>
            <a:off x="4663400" y="3862014"/>
            <a:ext cx="4331228" cy="369332"/>
          </a:xfrm>
          <a:prstGeom prst="rect">
            <a:avLst/>
          </a:prstGeom>
          <a:solidFill>
            <a:schemeClr val="accent2"/>
          </a:solidFill>
        </p:spPr>
        <p:txBody>
          <a:bodyPr wrap="square">
            <a:spAutoFit/>
          </a:bodyPr>
          <a:lstStyle/>
          <a:p>
            <a:pPr>
              <a:lnSpc>
                <a:spcPct val="100000"/>
              </a:lnSpc>
              <a:spcAft>
                <a:spcPts val="600"/>
              </a:spcAft>
            </a:pPr>
            <a:r>
              <a:rPr lang="en-AU" sz="1800" b="1" dirty="0">
                <a:solidFill>
                  <a:schemeClr val="bg1"/>
                </a:solidFill>
                <a:latin typeface="+mj-lt"/>
              </a:rPr>
              <a:t>Audience</a:t>
            </a:r>
            <a:endParaRPr lang="en-AU" sz="1800" dirty="0">
              <a:solidFill>
                <a:schemeClr val="bg1"/>
              </a:solidFill>
              <a:latin typeface="+mj-lt"/>
            </a:endParaRPr>
          </a:p>
        </p:txBody>
      </p:sp>
      <p:graphicFrame>
        <p:nvGraphicFramePr>
          <p:cNvPr id="5" name="Table 4">
            <a:extLst>
              <a:ext uri="{FF2B5EF4-FFF2-40B4-BE49-F238E27FC236}">
                <a16:creationId xmlns:a16="http://schemas.microsoft.com/office/drawing/2014/main" id="{30D7FE29-FC61-338C-345B-34E39CE006D3}"/>
              </a:ext>
            </a:extLst>
          </p:cNvPr>
          <p:cNvGraphicFramePr>
            <a:graphicFrameLocks noGrp="1"/>
          </p:cNvGraphicFramePr>
          <p:nvPr>
            <p:extLst>
              <p:ext uri="{D42A27DB-BD31-4B8C-83A1-F6EECF244321}">
                <p14:modId xmlns:p14="http://schemas.microsoft.com/office/powerpoint/2010/main" val="337000100"/>
              </p:ext>
            </p:extLst>
          </p:nvPr>
        </p:nvGraphicFramePr>
        <p:xfrm>
          <a:off x="373914" y="1525186"/>
          <a:ext cx="8606800" cy="4840890"/>
        </p:xfrm>
        <a:graphic>
          <a:graphicData uri="http://schemas.openxmlformats.org/drawingml/2006/table">
            <a:tbl>
              <a:tblPr firstRow="1" bandRow="1">
                <a:tableStyleId>{5940675A-B579-460E-94D1-54222C63F5DA}</a:tableStyleId>
              </a:tblPr>
              <a:tblGrid>
                <a:gridCol w="4303400">
                  <a:extLst>
                    <a:ext uri="{9D8B030D-6E8A-4147-A177-3AD203B41FA5}">
                      <a16:colId xmlns:a16="http://schemas.microsoft.com/office/drawing/2014/main" val="899718732"/>
                    </a:ext>
                  </a:extLst>
                </a:gridCol>
                <a:gridCol w="4303400">
                  <a:extLst>
                    <a:ext uri="{9D8B030D-6E8A-4147-A177-3AD203B41FA5}">
                      <a16:colId xmlns:a16="http://schemas.microsoft.com/office/drawing/2014/main" val="3333897073"/>
                    </a:ext>
                  </a:extLst>
                </a:gridCol>
              </a:tblGrid>
              <a:tr h="2341514">
                <a:tc>
                  <a:txBody>
                    <a:bodyPr/>
                    <a:lstStyle/>
                    <a:p>
                      <a:pPr>
                        <a:lnSpc>
                          <a:spcPct val="100000"/>
                        </a:lnSpc>
                        <a:spcAft>
                          <a:spcPts val="600"/>
                        </a:spcAft>
                      </a:pPr>
                      <a:r>
                        <a:rPr lang="en-AU" b="1" dirty="0">
                          <a:latin typeface="+mj-lt"/>
                        </a:rPr>
                        <a:t>Artist</a:t>
                      </a:r>
                      <a:endParaRPr lang="en-AU" dirty="0">
                        <a:latin typeface="+mj-lt"/>
                      </a:endParaRPr>
                    </a:p>
                    <a:p>
                      <a:pPr marL="285750" indent="-285750">
                        <a:lnSpc>
                          <a:spcPct val="100000"/>
                        </a:lnSpc>
                        <a:spcAft>
                          <a:spcPts val="600"/>
                        </a:spcAft>
                        <a:buFont typeface="Arial" panose="020B0604020202020204" pitchFamily="34" charset="0"/>
                        <a:buChar char="•"/>
                      </a:pPr>
                      <a:r>
                        <a:rPr lang="en-AU" dirty="0"/>
                        <a:t>Jo White</a:t>
                      </a:r>
                    </a:p>
                    <a:p>
                      <a:pPr marL="285750" indent="-285750">
                        <a:lnSpc>
                          <a:spcPct val="100000"/>
                        </a:lnSpc>
                        <a:spcAft>
                          <a:spcPts val="600"/>
                        </a:spcAft>
                        <a:buFont typeface="Arial" panose="020B0604020202020204" pitchFamily="34" charset="0"/>
                        <a:buChar char="•"/>
                      </a:pPr>
                      <a:r>
                        <a:rPr lang="en-AU" dirty="0"/>
                        <a:t>Contemporary Australian painter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spcAft>
                          <a:spcPts val="600"/>
                        </a:spcAft>
                        <a:buFont typeface="Arial" panose="020B0604020202020204" pitchFamily="34" charset="0"/>
                        <a:buChar char="•"/>
                      </a:pPr>
                      <a:endParaRPr lang="en-AU" dirty="0"/>
                    </a:p>
                    <a:p>
                      <a:pPr marL="285750" indent="-285750">
                        <a:lnSpc>
                          <a:spcPct val="100000"/>
                        </a:lnSpc>
                        <a:spcAft>
                          <a:spcPts val="600"/>
                        </a:spcAft>
                        <a:buFont typeface="Arial" panose="020B0604020202020204" pitchFamily="34" charset="0"/>
                        <a:buChar char="•"/>
                      </a:pPr>
                      <a:r>
                        <a:rPr lang="en-AU" dirty="0"/>
                        <a:t>Uses old photographs as a starting point for her paintings</a:t>
                      </a:r>
                    </a:p>
                    <a:p>
                      <a:pPr marL="285750" indent="-285750">
                        <a:lnSpc>
                          <a:spcPct val="100000"/>
                        </a:lnSpc>
                        <a:spcAft>
                          <a:spcPts val="600"/>
                        </a:spcAft>
                        <a:buFont typeface="Arial" panose="020B0604020202020204" pitchFamily="34" charset="0"/>
                        <a:buChar char="•"/>
                      </a:pPr>
                      <a:r>
                        <a:rPr lang="en-AU" dirty="0"/>
                        <a:t>Creates acrylic paintings on canvas </a:t>
                      </a:r>
                    </a:p>
                    <a:p>
                      <a:pPr marL="285750" indent="-285750">
                        <a:lnSpc>
                          <a:spcPct val="100000"/>
                        </a:lnSpc>
                        <a:spcAft>
                          <a:spcPts val="600"/>
                        </a:spcAft>
                        <a:buFont typeface="Arial" panose="020B0604020202020204" pitchFamily="34" charset="0"/>
                        <a:buChar char="•"/>
                      </a:pPr>
                      <a:r>
                        <a:rPr lang="en-AU" dirty="0"/>
                        <a:t>Subject matter includes references to everyday Australian objects, places, phrases and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671176"/>
                  </a:ext>
                </a:extLst>
              </a:tr>
              <a:tr h="2499376">
                <a:tc>
                  <a:txBody>
                    <a:bodyPr/>
                    <a:lstStyle/>
                    <a:p>
                      <a:pPr marL="285750" indent="-285750">
                        <a:lnSpc>
                          <a:spcPct val="100000"/>
                        </a:lnSpc>
                        <a:spcAft>
                          <a:spcPts val="600"/>
                        </a:spcAft>
                        <a:buFont typeface="Arial" panose="020B0604020202020204" pitchFamily="34" charset="0"/>
                        <a:buChar char="•"/>
                      </a:pPr>
                      <a:endParaRPr lang="en-AU" dirty="0"/>
                    </a:p>
                    <a:p>
                      <a:pPr marL="285750" indent="-285750">
                        <a:lnSpc>
                          <a:spcPct val="100000"/>
                        </a:lnSpc>
                        <a:spcAft>
                          <a:spcPts val="600"/>
                        </a:spcAft>
                        <a:buFont typeface="Arial" panose="020B0604020202020204" pitchFamily="34" charset="0"/>
                        <a:buChar char="•"/>
                      </a:pPr>
                      <a:r>
                        <a:rPr lang="en-AU" dirty="0"/>
                        <a:t>Currently lives and works in Armidale, NSW</a:t>
                      </a:r>
                    </a:p>
                    <a:p>
                      <a:pPr marL="285750" indent="-285750">
                        <a:lnSpc>
                          <a:spcPct val="100000"/>
                        </a:lnSpc>
                        <a:spcAft>
                          <a:spcPts val="600"/>
                        </a:spcAft>
                        <a:buFont typeface="Arial" panose="020B0604020202020204" pitchFamily="34" charset="0"/>
                        <a:buChar char="•"/>
                      </a:pPr>
                      <a:r>
                        <a:rPr lang="en-AU" dirty="0"/>
                        <a:t>Grew up in Coonamble, NSW on sheep and broad acre farms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spcAft>
                          <a:spcPts val="600"/>
                        </a:spcAft>
                        <a:buFont typeface="Arial" panose="020B0604020202020204" pitchFamily="34" charset="0"/>
                        <a:buChar char="•"/>
                      </a:pPr>
                      <a:endParaRPr lang="en-AU" dirty="0">
                        <a:solidFill>
                          <a:schemeClr val="tx1"/>
                        </a:solidFill>
                      </a:endParaRPr>
                    </a:p>
                    <a:p>
                      <a:pPr marL="285750" indent="-285750">
                        <a:lnSpc>
                          <a:spcPct val="100000"/>
                        </a:lnSpc>
                        <a:spcAft>
                          <a:spcPts val="600"/>
                        </a:spcAft>
                        <a:buFont typeface="Arial" panose="020B0604020202020204" pitchFamily="34" charset="0"/>
                        <a:buChar char="•"/>
                      </a:pPr>
                      <a:r>
                        <a:rPr lang="en-AU" dirty="0">
                          <a:solidFill>
                            <a:schemeClr val="tx1"/>
                          </a:solidFill>
                        </a:rPr>
                        <a:t>Nostalgic and relatable subject matter for many Australian audience members who are reminded of their personal experiences and memories when viewing her work.</a:t>
                      </a:r>
                    </a:p>
                    <a:p>
                      <a:pPr marL="285750" indent="-285750">
                        <a:lnSpc>
                          <a:spcPct val="100000"/>
                        </a:lnSpc>
                        <a:spcAft>
                          <a:spcPts val="600"/>
                        </a:spcAft>
                        <a:buFont typeface="Arial" panose="020B0604020202020204" pitchFamily="34" charset="0"/>
                        <a:buChar char="•"/>
                      </a:pPr>
                      <a:r>
                        <a:rPr lang="en-AU" dirty="0">
                          <a:solidFill>
                            <a:schemeClr val="tx1"/>
                          </a:solidFill>
                        </a:rPr>
                        <a:t>Informs audience about rural and regional Australian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490534"/>
                  </a:ext>
                </a:extLst>
              </a:tr>
            </a:tbl>
          </a:graphicData>
        </a:graphic>
      </p:graphicFrame>
      <p:sp>
        <p:nvSpPr>
          <p:cNvPr id="2" name="Slide Number Placeholder 1">
            <a:extLst>
              <a:ext uri="{FF2B5EF4-FFF2-40B4-BE49-F238E27FC236}">
                <a16:creationId xmlns:a16="http://schemas.microsoft.com/office/drawing/2014/main" id="{5BE2A299-13D1-4B31-A029-8CF6C679CB0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29</a:t>
            </a:fld>
            <a:endParaRPr lang="en-AU"/>
          </a:p>
        </p:txBody>
      </p:sp>
      <p:sp>
        <p:nvSpPr>
          <p:cNvPr id="11" name="TextBox 10">
            <a:extLst>
              <a:ext uri="{FF2B5EF4-FFF2-40B4-BE49-F238E27FC236}">
                <a16:creationId xmlns:a16="http://schemas.microsoft.com/office/drawing/2014/main" id="{21843F83-8673-4B03-274B-7B917F30C6ED}"/>
              </a:ext>
            </a:extLst>
          </p:cNvPr>
          <p:cNvSpPr txBox="1"/>
          <p:nvPr/>
        </p:nvSpPr>
        <p:spPr>
          <a:xfrm>
            <a:off x="9254499" y="1533805"/>
            <a:ext cx="2563586" cy="4832271"/>
          </a:xfrm>
          <a:prstGeom prst="roundRect">
            <a:avLst>
              <a:gd name="adj" fmla="val 6476"/>
            </a:avLst>
          </a:prstGeom>
          <a:noFill/>
          <a:ln w="50800">
            <a:solidFill>
              <a:schemeClr val="accent1"/>
            </a:solidFill>
          </a:ln>
        </p:spPr>
        <p:txBody>
          <a:bodyPr wrap="square" lIns="180000" tIns="180000" rIns="180000" bIns="180000">
            <a:noAutofit/>
          </a:bodyPr>
          <a:lstStyle/>
          <a:p>
            <a:r>
              <a:rPr lang="en-AU" sz="1800" b="1" dirty="0">
                <a:latin typeface="+mj-lt"/>
              </a:rPr>
              <a:t>Subject-specific language</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a:p>
            <a:pPr marL="285750" indent="-285750">
              <a:buFont typeface="Arial" panose="020B0604020202020204" pitchFamily="34" charset="0"/>
              <a:buChar char="•"/>
            </a:pPr>
            <a:r>
              <a:rPr lang="en-AU" sz="1800" b="1" dirty="0"/>
              <a:t>  </a:t>
            </a:r>
          </a:p>
        </p:txBody>
      </p:sp>
    </p:spTree>
    <p:extLst>
      <p:ext uri="{BB962C8B-B14F-4D97-AF65-F5344CB8AC3E}">
        <p14:creationId xmlns:p14="http://schemas.microsoft.com/office/powerpoint/2010/main" val="381561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Neapolitan' by Jo White. Three ice-cream cones placed upside down on a place to make a windmill shape. ">
            <a:extLst>
              <a:ext uri="{FF2B5EF4-FFF2-40B4-BE49-F238E27FC236}">
                <a16:creationId xmlns:a16="http://schemas.microsoft.com/office/drawing/2014/main" id="{020C1311-3E01-BFD0-5814-B9C5502E4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837" y="663528"/>
            <a:ext cx="4886544" cy="4886544"/>
          </a:xfrm>
          <a:prstGeom prst="rect">
            <a:avLst/>
          </a:prstGeom>
        </p:spPr>
      </p:pic>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Learning sequences</a:t>
            </a:r>
          </a:p>
        </p:txBody>
      </p:sp>
      <p:grpSp>
        <p:nvGrpSpPr>
          <p:cNvPr id="2" name="Group 1" descr="1. Communicate as an artist">
            <a:extLst>
              <a:ext uri="{FF2B5EF4-FFF2-40B4-BE49-F238E27FC236}">
                <a16:creationId xmlns:a16="http://schemas.microsoft.com/office/drawing/2014/main" id="{936DF825-93DA-F314-D0D0-DF9A028BF3CF}"/>
              </a:ext>
            </a:extLst>
          </p:cNvPr>
          <p:cNvGrpSpPr/>
          <p:nvPr/>
        </p:nvGrpSpPr>
        <p:grpSpPr>
          <a:xfrm>
            <a:off x="360000" y="1316679"/>
            <a:ext cx="5371262" cy="917394"/>
            <a:chOff x="360000" y="1296797"/>
            <a:chExt cx="5371262" cy="917394"/>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1" y="1381324"/>
              <a:ext cx="4693481" cy="74833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rPr>
                <a:t>Communicate as an artist</a:t>
              </a:r>
              <a:endParaRPr lang="en-AU" dirty="0">
                <a:solidFill>
                  <a:schemeClr val="accent1"/>
                </a:solidFill>
              </a:endParaRPr>
            </a:p>
          </p:txBody>
        </p:sp>
        <p:sp>
          <p:nvSpPr>
            <p:cNvPr id="8" name="Oval 7">
              <a:hlinkClick r:id="rId4" action="ppaction://hlinksldjump"/>
              <a:extLst>
                <a:ext uri="{FF2B5EF4-FFF2-40B4-BE49-F238E27FC236}">
                  <a16:creationId xmlns:a16="http://schemas.microsoft.com/office/drawing/2014/main" id="{7CD3C21D-BCDF-0FAB-C5C8-A24D1ADC23AB}"/>
                </a:ext>
              </a:extLst>
            </p:cNvPr>
            <p:cNvSpPr/>
            <p:nvPr/>
          </p:nvSpPr>
          <p:spPr>
            <a:xfrm>
              <a:off x="360000" y="1296797"/>
              <a:ext cx="917395" cy="917394"/>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5" name="Group 4" descr="Jo White case study">
            <a:extLst>
              <a:ext uri="{FF2B5EF4-FFF2-40B4-BE49-F238E27FC236}">
                <a16:creationId xmlns:a16="http://schemas.microsoft.com/office/drawing/2014/main" id="{1DC85863-D1C5-6048-7F85-EF8494D4E75C}"/>
              </a:ext>
            </a:extLst>
          </p:cNvPr>
          <p:cNvGrpSpPr/>
          <p:nvPr/>
        </p:nvGrpSpPr>
        <p:grpSpPr>
          <a:xfrm>
            <a:off x="360001" y="2317817"/>
            <a:ext cx="5371261" cy="931075"/>
            <a:chOff x="360001" y="2335513"/>
            <a:chExt cx="5371261" cy="931075"/>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4693480" cy="74833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rPr>
                <a:t>Jo White case study</a:t>
              </a:r>
              <a:endParaRPr lang="en-AU" dirty="0">
                <a:solidFill>
                  <a:schemeClr val="accent1"/>
                </a:solidFill>
              </a:endParaRPr>
            </a:p>
          </p:txBody>
        </p:sp>
        <p:sp>
          <p:nvSpPr>
            <p:cNvPr id="10" name="Oval 9">
              <a:hlinkClick r:id="rId5" action="ppaction://hlinksldjump"/>
              <a:extLst>
                <a:ext uri="{FF2B5EF4-FFF2-40B4-BE49-F238E27FC236}">
                  <a16:creationId xmlns:a16="http://schemas.microsoft.com/office/drawing/2014/main" id="{F07C6269-A950-7C0C-C9E0-A828C47C2034}"/>
                </a:ext>
              </a:extLst>
            </p:cNvPr>
            <p:cNvSpPr/>
            <p:nvPr/>
          </p:nvSpPr>
          <p:spPr>
            <a:xfrm>
              <a:off x="360001" y="2335513"/>
              <a:ext cx="931076" cy="93107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2</a:t>
              </a:r>
            </a:p>
          </p:txBody>
        </p:sp>
      </p:grpSp>
      <p:grpSp>
        <p:nvGrpSpPr>
          <p:cNvPr id="7" name="Group 6" descr="Wayne Thiebaud case study">
            <a:extLst>
              <a:ext uri="{FF2B5EF4-FFF2-40B4-BE49-F238E27FC236}">
                <a16:creationId xmlns:a16="http://schemas.microsoft.com/office/drawing/2014/main" id="{D4670512-21BD-00E3-6E11-685A358FEF6A}"/>
              </a:ext>
            </a:extLst>
          </p:cNvPr>
          <p:cNvGrpSpPr/>
          <p:nvPr/>
        </p:nvGrpSpPr>
        <p:grpSpPr>
          <a:xfrm>
            <a:off x="360001" y="3358650"/>
            <a:ext cx="5371261" cy="931075"/>
            <a:chOff x="360001" y="3449803"/>
            <a:chExt cx="5371261" cy="931075"/>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4693480" cy="74833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rPr>
                <a:t>Wayne Thiebaud case study</a:t>
              </a:r>
              <a:endParaRPr lang="en-AU" dirty="0">
                <a:solidFill>
                  <a:schemeClr val="accent1"/>
                </a:solidFill>
              </a:endParaRPr>
            </a:p>
          </p:txBody>
        </p:sp>
        <p:sp>
          <p:nvSpPr>
            <p:cNvPr id="12" name="Oval 11">
              <a:hlinkClick r:id="rId6" action="ppaction://hlinksldjump"/>
              <a:extLst>
                <a:ext uri="{FF2B5EF4-FFF2-40B4-BE49-F238E27FC236}">
                  <a16:creationId xmlns:a16="http://schemas.microsoft.com/office/drawing/2014/main" id="{BF4CE5D3-CF86-83E5-AFB8-E16A6ADF7EB9}"/>
                </a:ext>
              </a:extLst>
            </p:cNvPr>
            <p:cNvSpPr/>
            <p:nvPr/>
          </p:nvSpPr>
          <p:spPr>
            <a:xfrm>
              <a:off x="360001" y="3449803"/>
              <a:ext cx="931076" cy="93107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3</a:t>
              </a:r>
            </a:p>
          </p:txBody>
        </p:sp>
      </p:grpSp>
      <p:grpSp>
        <p:nvGrpSpPr>
          <p:cNvPr id="20" name="Group 19" descr="Ron Magnus case study&#10;">
            <a:extLst>
              <a:ext uri="{FF2B5EF4-FFF2-40B4-BE49-F238E27FC236}">
                <a16:creationId xmlns:a16="http://schemas.microsoft.com/office/drawing/2014/main" id="{048D511A-41A5-98A1-B071-A3DD06C25326}"/>
              </a:ext>
            </a:extLst>
          </p:cNvPr>
          <p:cNvGrpSpPr/>
          <p:nvPr/>
        </p:nvGrpSpPr>
        <p:grpSpPr>
          <a:xfrm>
            <a:off x="360000" y="4399483"/>
            <a:ext cx="5371262" cy="935682"/>
            <a:chOff x="360000" y="4527315"/>
            <a:chExt cx="5371262" cy="935682"/>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4693480" cy="74833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rPr>
                <a:t>Ron Magnes case study</a:t>
              </a:r>
              <a:endParaRPr lang="en-AU" dirty="0">
                <a:solidFill>
                  <a:schemeClr val="accent1"/>
                </a:solidFill>
              </a:endParaRPr>
            </a:p>
          </p:txBody>
        </p:sp>
        <p:sp>
          <p:nvSpPr>
            <p:cNvPr id="14" name="Oval 13">
              <a:hlinkClick r:id="rId7" action="ppaction://hlinksldjump"/>
              <a:extLst>
                <a:ext uri="{FF2B5EF4-FFF2-40B4-BE49-F238E27FC236}">
                  <a16:creationId xmlns:a16="http://schemas.microsoft.com/office/drawing/2014/main" id="{5E3BDA7D-774E-1AFE-D5E4-2D1C3D64D737}"/>
                </a:ext>
              </a:extLst>
            </p:cNvPr>
            <p:cNvSpPr/>
            <p:nvPr/>
          </p:nvSpPr>
          <p:spPr>
            <a:xfrm>
              <a:off x="360000" y="4527315"/>
              <a:ext cx="935683" cy="935682"/>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Adopt the role of the artist">
            <a:extLst>
              <a:ext uri="{FF2B5EF4-FFF2-40B4-BE49-F238E27FC236}">
                <a16:creationId xmlns:a16="http://schemas.microsoft.com/office/drawing/2014/main" id="{992564E8-D2D4-6144-6BB0-6248473C6312}"/>
              </a:ext>
            </a:extLst>
          </p:cNvPr>
          <p:cNvGrpSpPr/>
          <p:nvPr/>
        </p:nvGrpSpPr>
        <p:grpSpPr>
          <a:xfrm>
            <a:off x="360000" y="5440314"/>
            <a:ext cx="5371262" cy="960795"/>
            <a:chOff x="360000" y="5604825"/>
            <a:chExt cx="5371262" cy="960795"/>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2" y="5714583"/>
              <a:ext cx="4693480" cy="748339"/>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dirty="0">
                  <a:solidFill>
                    <a:schemeClr val="accent1"/>
                  </a:solidFill>
                </a:rPr>
                <a:t>Adopt the role of the artist</a:t>
              </a:r>
            </a:p>
          </p:txBody>
        </p:sp>
        <p:sp>
          <p:nvSpPr>
            <p:cNvPr id="16" name="Oval 15">
              <a:hlinkClick r:id="rId8" action="ppaction://hlinksldjump"/>
              <a:extLst>
                <a:ext uri="{FF2B5EF4-FFF2-40B4-BE49-F238E27FC236}">
                  <a16:creationId xmlns:a16="http://schemas.microsoft.com/office/drawing/2014/main" id="{4586D2B7-00F3-614C-54F5-BFD4956B3175}"/>
                </a:ext>
              </a:extLst>
            </p:cNvPr>
            <p:cNvSpPr/>
            <p:nvPr/>
          </p:nvSpPr>
          <p:spPr>
            <a:xfrm>
              <a:off x="360000" y="5604825"/>
              <a:ext cx="960796" cy="96079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17" name="TextBox 16">
            <a:extLst>
              <a:ext uri="{FF2B5EF4-FFF2-40B4-BE49-F238E27FC236}">
                <a16:creationId xmlns:a16="http://schemas.microsoft.com/office/drawing/2014/main" id="{21928AA1-32F5-8DE8-2435-435D9DD3931E}"/>
              </a:ext>
              <a:ext uri="{C183D7F6-B498-43B3-948B-1728B52AA6E4}">
                <adec:decorative xmlns:adec="http://schemas.microsoft.com/office/drawing/2017/decorative" val="0"/>
              </a:ext>
            </a:extLst>
          </p:cNvPr>
          <p:cNvSpPr txBox="1"/>
          <p:nvPr/>
        </p:nvSpPr>
        <p:spPr>
          <a:xfrm>
            <a:off x="6570837" y="5763910"/>
            <a:ext cx="4771326" cy="582326"/>
          </a:xfrm>
          <a:prstGeom prst="rect">
            <a:avLst/>
          </a:prstGeom>
          <a:noFill/>
        </p:spPr>
        <p:txBody>
          <a:bodyPr wrap="square" lIns="0" tIns="0" rIns="0" bIns="0" rtlCol="0">
            <a:noAutofit/>
          </a:bodyPr>
          <a:lstStyle/>
          <a:p>
            <a:pPr algn="l"/>
            <a:r>
              <a:rPr lang="en-AU" sz="1200" dirty="0"/>
              <a:t>'Neapolitan, 2022 distribution permissions for Secondary Curriculum, Curriculum and Reform Directorate of NSW Department of Education, granted by © Jo White, 2025.</a:t>
            </a: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C5781-A4E4-09D8-E67F-294FBA799050}"/>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response</a:t>
            </a:r>
          </a:p>
        </p:txBody>
      </p:sp>
      <p:sp>
        <p:nvSpPr>
          <p:cNvPr id="4" name="Text Placeholder 3">
            <a:extLst>
              <a:ext uri="{FF2B5EF4-FFF2-40B4-BE49-F238E27FC236}">
                <a16:creationId xmlns:a16="http://schemas.microsoft.com/office/drawing/2014/main" id="{C06F5D01-6AD7-8827-E9E4-FCAA2018771E}"/>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2.1(h) </a:t>
            </a:r>
            <a:r>
              <a:rPr lang="en-AU" b="1" dirty="0">
                <a:latin typeface="+mj-lt"/>
              </a:rPr>
              <a:t>Explain the relationships between Jo White, her artworks, her world and/or the audience</a:t>
            </a:r>
          </a:p>
        </p:txBody>
      </p:sp>
      <p:graphicFrame>
        <p:nvGraphicFramePr>
          <p:cNvPr id="9" name="Table 8">
            <a:extLst>
              <a:ext uri="{FF2B5EF4-FFF2-40B4-BE49-F238E27FC236}">
                <a16:creationId xmlns:a16="http://schemas.microsoft.com/office/drawing/2014/main" id="{19D10CEC-6CE7-0517-734E-70C019BE0958}"/>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27714408"/>
              </p:ext>
            </p:extLst>
          </p:nvPr>
        </p:nvGraphicFramePr>
        <p:xfrm>
          <a:off x="347999" y="1578640"/>
          <a:ext cx="11496001" cy="4632960"/>
        </p:xfrm>
        <a:graphic>
          <a:graphicData uri="http://schemas.openxmlformats.org/drawingml/2006/table">
            <a:tbl>
              <a:tblPr firstRow="1" bandRow="1">
                <a:tableStyleId>{69012ECD-51FC-41F1-AA8D-1B2483CD663E}</a:tableStyleId>
              </a:tblPr>
              <a:tblGrid>
                <a:gridCol w="1209222">
                  <a:extLst>
                    <a:ext uri="{9D8B030D-6E8A-4147-A177-3AD203B41FA5}">
                      <a16:colId xmlns:a16="http://schemas.microsoft.com/office/drawing/2014/main" val="3700305165"/>
                    </a:ext>
                  </a:extLst>
                </a:gridCol>
                <a:gridCol w="1400292">
                  <a:extLst>
                    <a:ext uri="{9D8B030D-6E8A-4147-A177-3AD203B41FA5}">
                      <a16:colId xmlns:a16="http://schemas.microsoft.com/office/drawing/2014/main" val="743596437"/>
                    </a:ext>
                  </a:extLst>
                </a:gridCol>
                <a:gridCol w="8886487">
                  <a:extLst>
                    <a:ext uri="{9D8B030D-6E8A-4147-A177-3AD203B41FA5}">
                      <a16:colId xmlns:a16="http://schemas.microsoft.com/office/drawing/2014/main" val="359516302"/>
                    </a:ext>
                  </a:extLst>
                </a:gridCol>
              </a:tblGrid>
              <a:tr h="370840">
                <a:tc>
                  <a:txBody>
                    <a:bodyPr/>
                    <a:lstStyle/>
                    <a:p>
                      <a:r>
                        <a:rPr lang="en-AU" dirty="0">
                          <a:latin typeface="+mj-lt"/>
                        </a:rPr>
                        <a:t>Acronym</a:t>
                      </a:r>
                    </a:p>
                  </a:txBody>
                  <a:tcPr/>
                </a:tc>
                <a:tc>
                  <a:txBody>
                    <a:bodyPr/>
                    <a:lstStyle/>
                    <a:p>
                      <a:r>
                        <a:rPr lang="en-AU" dirty="0">
                          <a:latin typeface="+mj-lt"/>
                        </a:rPr>
                        <a:t>Paragraph element </a:t>
                      </a:r>
                    </a:p>
                  </a:txBody>
                  <a:tcPr/>
                </a:tc>
                <a:tc>
                  <a:txBody>
                    <a:bodyPr/>
                    <a:lstStyle/>
                    <a:p>
                      <a:r>
                        <a:rPr lang="en-AU" dirty="0">
                          <a:latin typeface="+mj-lt"/>
                        </a:rPr>
                        <a:t>Description</a:t>
                      </a:r>
                    </a:p>
                  </a:txBody>
                  <a:tcPr/>
                </a:tc>
                <a:extLst>
                  <a:ext uri="{0D108BD9-81ED-4DB2-BD59-A6C34878D82A}">
                    <a16:rowId xmlns:a16="http://schemas.microsoft.com/office/drawing/2014/main" val="4033011506"/>
                  </a:ext>
                </a:extLst>
              </a:tr>
              <a:tr h="370840">
                <a:tc>
                  <a:txBody>
                    <a:bodyPr/>
                    <a:lstStyle/>
                    <a:p>
                      <a:pPr algn="ctr"/>
                      <a:r>
                        <a:rPr lang="en-AU" sz="4800" b="1" dirty="0">
                          <a:solidFill>
                            <a:schemeClr val="accent1"/>
                          </a:solidFill>
                        </a:rPr>
                        <a:t>P</a:t>
                      </a:r>
                    </a:p>
                  </a:txBody>
                  <a:tcPr>
                    <a:solidFill>
                      <a:srgbClr val="DBFADF"/>
                    </a:solidFill>
                  </a:tcPr>
                </a:tc>
                <a:tc>
                  <a:txBody>
                    <a:bodyPr/>
                    <a:lstStyle/>
                    <a:p>
                      <a:r>
                        <a:rPr lang="en-AU" dirty="0"/>
                        <a:t>Point</a:t>
                      </a:r>
                    </a:p>
                  </a:txBody>
                  <a:tcPr/>
                </a:tc>
                <a:tc>
                  <a:txBody>
                    <a:bodyPr/>
                    <a:lstStyle/>
                    <a:p>
                      <a:r>
                        <a:rPr lang="en-AU" dirty="0"/>
                        <a:t>A topic sentence that states the key point you are making in this paragraph.</a:t>
                      </a:r>
                    </a:p>
                    <a:p>
                      <a:pPr marL="285750" indent="-285750">
                        <a:buFont typeface="Arial" panose="020B0604020202020204" pitchFamily="34" charset="0"/>
                        <a:buChar char="•"/>
                      </a:pPr>
                      <a:r>
                        <a:rPr lang="en-AU" dirty="0"/>
                        <a:t>Name the artist/artworks you will refer to</a:t>
                      </a:r>
                    </a:p>
                    <a:p>
                      <a:pPr marL="285750" indent="-285750">
                        <a:buFont typeface="Arial" panose="020B0604020202020204" pitchFamily="34" charset="0"/>
                        <a:buChar char="•"/>
                      </a:pPr>
                      <a:r>
                        <a:rPr lang="en-AU" dirty="0"/>
                        <a:t>Identify the artworld concepts you will explore and how they influence one another</a:t>
                      </a:r>
                    </a:p>
                  </a:txBody>
                  <a:tcPr/>
                </a:tc>
                <a:extLst>
                  <a:ext uri="{0D108BD9-81ED-4DB2-BD59-A6C34878D82A}">
                    <a16:rowId xmlns:a16="http://schemas.microsoft.com/office/drawing/2014/main" val="1525376493"/>
                  </a:ext>
                </a:extLst>
              </a:tr>
              <a:tr h="370840">
                <a:tc>
                  <a:txBody>
                    <a:bodyPr/>
                    <a:lstStyle/>
                    <a:p>
                      <a:pPr algn="ctr"/>
                      <a:r>
                        <a:rPr lang="en-AU" sz="4800" b="1" dirty="0">
                          <a:solidFill>
                            <a:schemeClr val="accent1"/>
                          </a:solidFill>
                        </a:rPr>
                        <a:t>E</a:t>
                      </a:r>
                    </a:p>
                  </a:txBody>
                  <a:tcPr>
                    <a:solidFill>
                      <a:srgbClr val="A8EDB3"/>
                    </a:solidFill>
                  </a:tcPr>
                </a:tc>
                <a:tc>
                  <a:txBody>
                    <a:bodyPr/>
                    <a:lstStyle/>
                    <a:p>
                      <a:r>
                        <a:rPr lang="en-AU" dirty="0"/>
                        <a:t>Explain</a:t>
                      </a:r>
                    </a:p>
                  </a:txBody>
                  <a:tcPr/>
                </a:tc>
                <a:tc>
                  <a:txBody>
                    <a:bodyPr/>
                    <a:lstStyle/>
                    <a:p>
                      <a:pPr marL="285750" indent="-285750">
                        <a:spcAft>
                          <a:spcPts val="600"/>
                        </a:spcAft>
                        <a:buFont typeface="Arial" panose="020B0604020202020204" pitchFamily="34" charset="0"/>
                        <a:buChar char="•"/>
                      </a:pPr>
                      <a:r>
                        <a:rPr lang="en-AU" dirty="0"/>
                        <a:t>Describe specific features of Jo white’s practice related to each artworld concept </a:t>
                      </a:r>
                    </a:p>
                    <a:p>
                      <a:pPr marL="285750" indent="-285750">
                        <a:spcAft>
                          <a:spcPts val="600"/>
                        </a:spcAft>
                        <a:buFont typeface="Arial" panose="020B0604020202020204" pitchFamily="34" charset="0"/>
                        <a:buChar char="•"/>
                      </a:pPr>
                      <a:r>
                        <a:rPr lang="en-AU" dirty="0"/>
                        <a:t>Explain the relationship between the artworld concepts</a:t>
                      </a:r>
                    </a:p>
                    <a:p>
                      <a:pPr>
                        <a:spcAft>
                          <a:spcPts val="600"/>
                        </a:spcAft>
                      </a:pPr>
                      <a:r>
                        <a:rPr lang="en-AU" dirty="0"/>
                        <a:t>Hint: remember relationships are 2-way transactions, think about what each concept ‘gives’ and ‘receives’ from the other concepts</a:t>
                      </a:r>
                    </a:p>
                  </a:txBody>
                  <a:tcPr/>
                </a:tc>
                <a:extLst>
                  <a:ext uri="{0D108BD9-81ED-4DB2-BD59-A6C34878D82A}">
                    <a16:rowId xmlns:a16="http://schemas.microsoft.com/office/drawing/2014/main" val="4270299374"/>
                  </a:ext>
                </a:extLst>
              </a:tr>
              <a:tr h="0">
                <a:tc>
                  <a:txBody>
                    <a:bodyPr/>
                    <a:lstStyle/>
                    <a:p>
                      <a:pPr algn="ctr"/>
                      <a:r>
                        <a:rPr lang="en-AU" sz="4800" b="1" dirty="0">
                          <a:solidFill>
                            <a:schemeClr val="bg1"/>
                          </a:solidFill>
                        </a:rPr>
                        <a:t>E</a:t>
                      </a:r>
                    </a:p>
                  </a:txBody>
                  <a:tcPr>
                    <a:solidFill>
                      <a:srgbClr val="00AA45"/>
                    </a:solidFill>
                  </a:tcPr>
                </a:tc>
                <a:tc>
                  <a:txBody>
                    <a:bodyPr/>
                    <a:lstStyle/>
                    <a:p>
                      <a:r>
                        <a:rPr lang="en-AU"/>
                        <a:t>Evidence</a:t>
                      </a:r>
                    </a:p>
                  </a:txBody>
                  <a:tcPr/>
                </a:tc>
                <a:tc>
                  <a:txBody>
                    <a:bodyPr/>
                    <a:lstStyle/>
                    <a:p>
                      <a:pPr marL="285750" indent="-285750">
                        <a:buFont typeface="Arial" panose="020B0604020202020204" pitchFamily="34" charset="0"/>
                        <a:buChar char="•"/>
                      </a:pPr>
                      <a:r>
                        <a:rPr lang="en-AU" dirty="0"/>
                        <a:t>Use the evidence provided on the previous slide, and specific references to artworks to explain your interpretation of the relationships between artworld concepts</a:t>
                      </a:r>
                    </a:p>
                  </a:txBody>
                  <a:tcPr/>
                </a:tc>
                <a:extLst>
                  <a:ext uri="{0D108BD9-81ED-4DB2-BD59-A6C34878D82A}">
                    <a16:rowId xmlns:a16="http://schemas.microsoft.com/office/drawing/2014/main" val="1435850132"/>
                  </a:ext>
                </a:extLst>
              </a:tr>
              <a:tr h="370840">
                <a:tc>
                  <a:txBody>
                    <a:bodyPr/>
                    <a:lstStyle/>
                    <a:p>
                      <a:pPr algn="ctr"/>
                      <a:r>
                        <a:rPr lang="en-AU" sz="4800" b="1" dirty="0">
                          <a:solidFill>
                            <a:schemeClr val="bg1"/>
                          </a:solidFill>
                        </a:rPr>
                        <a:t>L</a:t>
                      </a:r>
                    </a:p>
                  </a:txBody>
                  <a:tcPr>
                    <a:solidFill>
                      <a:srgbClr val="004000"/>
                    </a:solidFill>
                  </a:tcPr>
                </a:tc>
                <a:tc>
                  <a:txBody>
                    <a:bodyPr/>
                    <a:lstStyle/>
                    <a:p>
                      <a:r>
                        <a:rPr lang="en-AU"/>
                        <a:t>Link</a:t>
                      </a:r>
                    </a:p>
                  </a:txBody>
                  <a:tcPr/>
                </a:tc>
                <a:tc>
                  <a:txBody>
                    <a:bodyPr/>
                    <a:lstStyle/>
                    <a:p>
                      <a:pPr marL="285750" indent="-285750">
                        <a:buFont typeface="Arial" panose="020B0604020202020204" pitchFamily="34" charset="0"/>
                        <a:buChar char="•"/>
                      </a:pPr>
                      <a:r>
                        <a:rPr lang="en-AU" dirty="0"/>
                        <a:t>Summarise how the evidence you have used proves the point you raised in the topic sentence.</a:t>
                      </a:r>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29A9CFBC-6559-8276-8BFB-69ED978B44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408074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1AA6-4CCA-90F9-60B7-A0DED1CE15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CD130B-4E87-3E47-B3FD-C82C4C11131D}"/>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response</a:t>
            </a:r>
            <a:r>
              <a:rPr lang="en-AU" dirty="0">
                <a:solidFill>
                  <a:schemeClr val="bg1"/>
                </a:solidFill>
                <a:latin typeface="+mj-lt"/>
              </a:rPr>
              <a:t> 2 </a:t>
            </a:r>
          </a:p>
        </p:txBody>
      </p:sp>
      <p:sp>
        <p:nvSpPr>
          <p:cNvPr id="4" name="Text Placeholder 3">
            <a:extLst>
              <a:ext uri="{FF2B5EF4-FFF2-40B4-BE49-F238E27FC236}">
                <a16:creationId xmlns:a16="http://schemas.microsoft.com/office/drawing/2014/main" id="{5326B54B-4790-ECAC-64D8-20C28C80BDD3}"/>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2.1(</a:t>
            </a:r>
            <a:r>
              <a:rPr lang="en-AU" dirty="0" err="1">
                <a:latin typeface="+mj-lt"/>
              </a:rPr>
              <a:t>i</a:t>
            </a:r>
            <a:r>
              <a:rPr lang="en-AU" dirty="0">
                <a:latin typeface="+mj-lt"/>
              </a:rPr>
              <a:t>) </a:t>
            </a:r>
            <a:r>
              <a:rPr lang="en-AU" b="1" dirty="0">
                <a:latin typeface="+mj-lt"/>
              </a:rPr>
              <a:t>Explain the relationships between Jo White, her artworks, her world and/or the audience</a:t>
            </a:r>
          </a:p>
        </p:txBody>
      </p:sp>
      <p:graphicFrame>
        <p:nvGraphicFramePr>
          <p:cNvPr id="9" name="Table 8">
            <a:extLst>
              <a:ext uri="{FF2B5EF4-FFF2-40B4-BE49-F238E27FC236}">
                <a16:creationId xmlns:a16="http://schemas.microsoft.com/office/drawing/2014/main" id="{A495A8E3-4EBD-82DA-8921-752ABCA9350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833152006"/>
              </p:ext>
            </p:extLst>
          </p:nvPr>
        </p:nvGraphicFramePr>
        <p:xfrm>
          <a:off x="347999" y="1578640"/>
          <a:ext cx="11487906" cy="4690840"/>
        </p:xfrm>
        <a:graphic>
          <a:graphicData uri="http://schemas.openxmlformats.org/drawingml/2006/table">
            <a:tbl>
              <a:tblPr firstRow="1" bandRow="1">
                <a:tableStyleId>{69012ECD-51FC-41F1-AA8D-1B2483CD663E}</a:tableStyleId>
              </a:tblPr>
              <a:tblGrid>
                <a:gridCol w="1268530">
                  <a:extLst>
                    <a:ext uri="{9D8B030D-6E8A-4147-A177-3AD203B41FA5}">
                      <a16:colId xmlns:a16="http://schemas.microsoft.com/office/drawing/2014/main" val="3700305165"/>
                    </a:ext>
                  </a:extLst>
                </a:gridCol>
                <a:gridCol w="10219376">
                  <a:extLst>
                    <a:ext uri="{9D8B030D-6E8A-4147-A177-3AD203B41FA5}">
                      <a16:colId xmlns:a16="http://schemas.microsoft.com/office/drawing/2014/main" val="359516302"/>
                    </a:ext>
                  </a:extLst>
                </a:gridCol>
              </a:tblGrid>
              <a:tr h="370840">
                <a:tc>
                  <a:txBody>
                    <a:bodyPr/>
                    <a:lstStyle/>
                    <a:p>
                      <a:r>
                        <a:rPr lang="en-AU" dirty="0">
                          <a:latin typeface="+mj-lt"/>
                        </a:rPr>
                        <a:t>Acronym</a:t>
                      </a:r>
                    </a:p>
                  </a:txBody>
                  <a:tcPr/>
                </a:tc>
                <a:tc>
                  <a:txBody>
                    <a:bodyPr/>
                    <a:lstStyle/>
                    <a:p>
                      <a:r>
                        <a:rPr lang="en-AU" dirty="0">
                          <a:latin typeface="+mj-lt"/>
                        </a:rPr>
                        <a:t>Example</a:t>
                      </a:r>
                    </a:p>
                  </a:txBody>
                  <a:tcPr/>
                </a:tc>
                <a:extLst>
                  <a:ext uri="{0D108BD9-81ED-4DB2-BD59-A6C34878D82A}">
                    <a16:rowId xmlns:a16="http://schemas.microsoft.com/office/drawing/2014/main" val="4033011506"/>
                  </a:ext>
                </a:extLst>
              </a:tr>
              <a:tr h="1080000">
                <a:tc>
                  <a:txBody>
                    <a:bodyPr/>
                    <a:lstStyle/>
                    <a:p>
                      <a:pPr algn="ctr"/>
                      <a:r>
                        <a:rPr lang="en-AU" sz="4800" b="1" dirty="0">
                          <a:solidFill>
                            <a:schemeClr val="accent1"/>
                          </a:solidFill>
                        </a:rPr>
                        <a:t>P</a:t>
                      </a:r>
                    </a:p>
                  </a:txBody>
                  <a:tcPr>
                    <a:solidFill>
                      <a:srgbClr val="DBFADF"/>
                    </a:solidFill>
                  </a:tcPr>
                </a:tc>
                <a:tc>
                  <a:txBody>
                    <a:bodyPr/>
                    <a:lstStyle/>
                    <a:p>
                      <a:endParaRPr lang="en-AU" dirty="0"/>
                    </a:p>
                  </a:txBody>
                  <a:tcPr/>
                </a:tc>
                <a:extLst>
                  <a:ext uri="{0D108BD9-81ED-4DB2-BD59-A6C34878D82A}">
                    <a16:rowId xmlns:a16="http://schemas.microsoft.com/office/drawing/2014/main" val="1525376493"/>
                  </a:ext>
                </a:extLst>
              </a:tr>
              <a:tr h="1080000">
                <a:tc>
                  <a:txBody>
                    <a:bodyPr/>
                    <a:lstStyle/>
                    <a:p>
                      <a:pPr algn="ctr"/>
                      <a:r>
                        <a:rPr lang="en-AU" sz="4800" b="1" dirty="0">
                          <a:solidFill>
                            <a:schemeClr val="accent1"/>
                          </a:solidFill>
                        </a:rPr>
                        <a:t>E</a:t>
                      </a:r>
                    </a:p>
                  </a:txBody>
                  <a:tcPr>
                    <a:solidFill>
                      <a:srgbClr val="A8EDB3"/>
                    </a:solidFill>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4270299374"/>
                  </a:ext>
                </a:extLst>
              </a:tr>
              <a:tr h="1080000">
                <a:tc>
                  <a:txBody>
                    <a:bodyPr/>
                    <a:lstStyle/>
                    <a:p>
                      <a:pPr algn="ctr"/>
                      <a:r>
                        <a:rPr lang="en-AU" sz="4800" b="1" dirty="0">
                          <a:solidFill>
                            <a:schemeClr val="bg1"/>
                          </a:solidFill>
                        </a:rPr>
                        <a:t>E</a:t>
                      </a:r>
                    </a:p>
                  </a:txBody>
                  <a:tcPr>
                    <a:solidFill>
                      <a:srgbClr val="00AA45"/>
                    </a:solidFill>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1435850132"/>
                  </a:ext>
                </a:extLst>
              </a:tr>
              <a:tr h="1080000">
                <a:tc>
                  <a:txBody>
                    <a:bodyPr/>
                    <a:lstStyle/>
                    <a:p>
                      <a:pPr algn="ctr"/>
                      <a:r>
                        <a:rPr lang="en-AU" sz="4800" b="1" dirty="0">
                          <a:solidFill>
                            <a:schemeClr val="bg1"/>
                          </a:solidFill>
                        </a:rPr>
                        <a:t>L</a:t>
                      </a:r>
                    </a:p>
                  </a:txBody>
                  <a:tcPr>
                    <a:solidFill>
                      <a:srgbClr val="004000"/>
                    </a:solidFill>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923991128"/>
                  </a:ext>
                </a:extLst>
              </a:tr>
            </a:tbl>
          </a:graphicData>
        </a:graphic>
      </p:graphicFrame>
      <p:sp>
        <p:nvSpPr>
          <p:cNvPr id="2" name="Slide Number Placeholder 1">
            <a:extLst>
              <a:ext uri="{FF2B5EF4-FFF2-40B4-BE49-F238E27FC236}">
                <a16:creationId xmlns:a16="http://schemas.microsoft.com/office/drawing/2014/main" id="{8B5946E7-E532-5C21-8FA2-842318C55C8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9558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5A87-ACF2-BABF-6ED0-10FD023E70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DD0B7-3C60-FC86-31B7-042BAB2378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32</a:t>
            </a:fld>
            <a:endParaRPr lang="en-AU"/>
          </a:p>
        </p:txBody>
      </p:sp>
      <p:sp>
        <p:nvSpPr>
          <p:cNvPr id="6" name="Title 2">
            <a:extLst>
              <a:ext uri="{FF2B5EF4-FFF2-40B4-BE49-F238E27FC236}">
                <a16:creationId xmlns:a16="http://schemas.microsoft.com/office/drawing/2014/main" id="{00A51F97-39F8-EC86-55FC-CD662EBEE55E}"/>
              </a:ext>
              <a:ext uri="{C183D7F6-B498-43B3-948B-1728B52AA6E4}">
                <adec:decorative xmlns:adec="http://schemas.microsoft.com/office/drawing/2017/decorative" val="0"/>
              </a:ext>
            </a:extLst>
          </p:cNvPr>
          <p:cNvSpPr>
            <a:spLocks noGrp="1"/>
          </p:cNvSpPr>
          <p:nvPr>
            <p:ph type="title"/>
          </p:nvPr>
        </p:nvSpPr>
        <p:spPr>
          <a:xfrm>
            <a:off x="360000" y="360000"/>
            <a:ext cx="11484000" cy="545601"/>
          </a:xfrm>
        </p:spPr>
        <p:txBody>
          <a:bodyPr/>
          <a:lstStyle/>
          <a:p>
            <a:r>
              <a:rPr lang="en-AU" dirty="0">
                <a:latin typeface="+mj-lt"/>
              </a:rPr>
              <a:t>Sample artworld concepts response</a:t>
            </a:r>
          </a:p>
        </p:txBody>
      </p:sp>
      <p:graphicFrame>
        <p:nvGraphicFramePr>
          <p:cNvPr id="8" name="Table 7">
            <a:extLst>
              <a:ext uri="{FF2B5EF4-FFF2-40B4-BE49-F238E27FC236}">
                <a16:creationId xmlns:a16="http://schemas.microsoft.com/office/drawing/2014/main" id="{08F7549E-AF88-3977-BCF9-1906313817E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073728471"/>
              </p:ext>
            </p:extLst>
          </p:nvPr>
        </p:nvGraphicFramePr>
        <p:xfrm>
          <a:off x="347999" y="1576520"/>
          <a:ext cx="11487906" cy="4921480"/>
        </p:xfrm>
        <a:graphic>
          <a:graphicData uri="http://schemas.openxmlformats.org/drawingml/2006/table">
            <a:tbl>
              <a:tblPr firstRow="1" bandRow="1">
                <a:tableStyleId>{69012ECD-51FC-41F1-AA8D-1B2483CD663E}</a:tableStyleId>
              </a:tblPr>
              <a:tblGrid>
                <a:gridCol w="1268530">
                  <a:extLst>
                    <a:ext uri="{9D8B030D-6E8A-4147-A177-3AD203B41FA5}">
                      <a16:colId xmlns:a16="http://schemas.microsoft.com/office/drawing/2014/main" val="3700305165"/>
                    </a:ext>
                  </a:extLst>
                </a:gridCol>
                <a:gridCol w="10219376">
                  <a:extLst>
                    <a:ext uri="{9D8B030D-6E8A-4147-A177-3AD203B41FA5}">
                      <a16:colId xmlns:a16="http://schemas.microsoft.com/office/drawing/2014/main" val="359516302"/>
                    </a:ext>
                  </a:extLst>
                </a:gridCol>
              </a:tblGrid>
              <a:tr h="370840">
                <a:tc>
                  <a:txBody>
                    <a:bodyPr/>
                    <a:lstStyle/>
                    <a:p>
                      <a:r>
                        <a:rPr lang="en-AU" dirty="0">
                          <a:latin typeface="+mj-lt"/>
                        </a:rPr>
                        <a:t>Acronym</a:t>
                      </a:r>
                    </a:p>
                  </a:txBody>
                  <a:tcPr/>
                </a:tc>
                <a:tc>
                  <a:txBody>
                    <a:bodyPr/>
                    <a:lstStyle/>
                    <a:p>
                      <a:r>
                        <a:rPr lang="en-AU" dirty="0">
                          <a:latin typeface="+mj-lt"/>
                        </a:rPr>
                        <a:t>Example</a:t>
                      </a:r>
                    </a:p>
                  </a:txBody>
                  <a:tcPr/>
                </a:tc>
                <a:extLst>
                  <a:ext uri="{0D108BD9-81ED-4DB2-BD59-A6C34878D82A}">
                    <a16:rowId xmlns:a16="http://schemas.microsoft.com/office/drawing/2014/main" val="4033011506"/>
                  </a:ext>
                </a:extLst>
              </a:tr>
              <a:tr h="1080000">
                <a:tc>
                  <a:txBody>
                    <a:bodyPr/>
                    <a:lstStyle/>
                    <a:p>
                      <a:pPr algn="ctr"/>
                      <a:r>
                        <a:rPr lang="en-AU" sz="4800" b="1" dirty="0">
                          <a:solidFill>
                            <a:schemeClr val="accent1"/>
                          </a:solidFill>
                        </a:rPr>
                        <a:t>P</a:t>
                      </a:r>
                    </a:p>
                  </a:txBody>
                  <a:tcPr>
                    <a:solidFill>
                      <a:srgbClr val="DBFADF"/>
                    </a:solidFill>
                  </a:tcPr>
                </a:tc>
                <a:tc>
                  <a:txBody>
                    <a:bodyPr/>
                    <a:lstStyle/>
                    <a:p>
                      <a:r>
                        <a:rPr lang="en-AU" sz="1600" b="1" i="0" dirty="0">
                          <a:effectLst/>
                          <a:latin typeface="+mj-lt"/>
                        </a:rPr>
                        <a:t>Jo White’s connection to her world is shaped by her rural upbringing and involvement with regional Australian culture</a:t>
                      </a:r>
                      <a:r>
                        <a:rPr lang="en-AU" sz="1600" b="1" i="0" dirty="0">
                          <a:effectLst/>
                          <a:latin typeface="+mn-lt"/>
                        </a:rPr>
                        <a:t>.</a:t>
                      </a:r>
                      <a:r>
                        <a:rPr lang="en-AU" sz="1600" b="0" i="0" dirty="0">
                          <a:effectLst/>
                          <a:latin typeface="+mn-lt"/>
                        </a:rPr>
                        <a:t> Growing up in Coonamble, NSW, on large sheep farms, she learned to appreciate the simple moments and things that make country life unique. Her paintings reflect and celebrate aspects of rural Australian identity. </a:t>
                      </a:r>
                      <a:endParaRPr lang="en-AU" sz="1600" dirty="0">
                        <a:latin typeface="+mn-lt"/>
                      </a:endParaRPr>
                    </a:p>
                  </a:txBody>
                  <a:tcPr/>
                </a:tc>
                <a:extLst>
                  <a:ext uri="{0D108BD9-81ED-4DB2-BD59-A6C34878D82A}">
                    <a16:rowId xmlns:a16="http://schemas.microsoft.com/office/drawing/2014/main" val="1525376493"/>
                  </a:ext>
                </a:extLst>
              </a:tr>
              <a:tr h="1080000">
                <a:tc>
                  <a:txBody>
                    <a:bodyPr/>
                    <a:lstStyle/>
                    <a:p>
                      <a:pPr algn="ctr"/>
                      <a:r>
                        <a:rPr lang="en-AU" sz="4800" b="1" dirty="0">
                          <a:solidFill>
                            <a:schemeClr val="accent1"/>
                          </a:solidFill>
                        </a:rPr>
                        <a:t>E</a:t>
                      </a:r>
                    </a:p>
                  </a:txBody>
                  <a:tcPr>
                    <a:solidFill>
                      <a:srgbClr val="A8EDB3"/>
                    </a:solidFill>
                  </a:tcPr>
                </a:tc>
                <a:tc>
                  <a:txBody>
                    <a:bodyPr/>
                    <a:lstStyle/>
                    <a:p>
                      <a:r>
                        <a:rPr lang="en-AU" sz="1600" b="1" i="0" dirty="0">
                          <a:effectLst/>
                          <a:latin typeface="+mj-lt"/>
                        </a:rPr>
                        <a:t>An example of this connection to her world is evident in her painting </a:t>
                      </a:r>
                      <a:r>
                        <a:rPr lang="en-AU" sz="1600" b="1" i="1" dirty="0">
                          <a:effectLst/>
                          <a:latin typeface="+mj-lt"/>
                        </a:rPr>
                        <a:t>Cupcakes</a:t>
                      </a:r>
                      <a:r>
                        <a:rPr lang="en-AU" sz="1600" b="1" i="0" dirty="0">
                          <a:effectLst/>
                          <a:latin typeface="+mj-lt"/>
                        </a:rPr>
                        <a:t>,</a:t>
                      </a:r>
                      <a:r>
                        <a:rPr lang="en-AU" sz="1600" b="0" i="0" dirty="0">
                          <a:effectLst/>
                          <a:latin typeface="+mj-lt"/>
                        </a:rPr>
                        <a:t> </a:t>
                      </a:r>
                      <a:r>
                        <a:rPr lang="en-AU" sz="1600" b="0" i="0" dirty="0">
                          <a:effectLst/>
                          <a:latin typeface="+mn-lt"/>
                        </a:rPr>
                        <a:t>which shows a nostalgic reference to the tradition of home baking. The painting captures the fun associated with baking and decorating cupcakes, which many Australians can relate to, especially those from country towns. Homemade treats remind us of community gatherings, school events, and family celebrations. </a:t>
                      </a:r>
                      <a:endParaRPr lang="en-AU" sz="1600" dirty="0">
                        <a:latin typeface="+mn-lt"/>
                      </a:endParaRPr>
                    </a:p>
                  </a:txBody>
                  <a:tcPr/>
                </a:tc>
                <a:extLst>
                  <a:ext uri="{0D108BD9-81ED-4DB2-BD59-A6C34878D82A}">
                    <a16:rowId xmlns:a16="http://schemas.microsoft.com/office/drawing/2014/main" val="4270299374"/>
                  </a:ext>
                </a:extLst>
              </a:tr>
              <a:tr h="1080000">
                <a:tc>
                  <a:txBody>
                    <a:bodyPr/>
                    <a:lstStyle/>
                    <a:p>
                      <a:pPr algn="ctr"/>
                      <a:r>
                        <a:rPr lang="en-AU" sz="4800" b="1" dirty="0">
                          <a:solidFill>
                            <a:schemeClr val="bg1"/>
                          </a:solidFill>
                        </a:rPr>
                        <a:t>E</a:t>
                      </a:r>
                    </a:p>
                  </a:txBody>
                  <a:tcPr>
                    <a:solidFill>
                      <a:srgbClr val="00AA45"/>
                    </a:solidFill>
                  </a:tcPr>
                </a:tc>
                <a:tc>
                  <a:txBody>
                    <a:bodyPr/>
                    <a:lstStyle/>
                    <a:p>
                      <a:r>
                        <a:rPr lang="en-AU" sz="1600" b="1" i="0" dirty="0">
                          <a:effectLst/>
                          <a:latin typeface="+mj-lt"/>
                        </a:rPr>
                        <a:t>This artwork highlights White’s skill in turning everyday subjects into meaningful art.</a:t>
                      </a:r>
                      <a:r>
                        <a:rPr lang="en-AU" sz="1600" b="0" i="0" dirty="0">
                          <a:effectLst/>
                          <a:latin typeface="+mj-lt"/>
                        </a:rPr>
                        <a:t> </a:t>
                      </a:r>
                      <a:r>
                        <a:rPr lang="en-AU" sz="1600" b="0" i="0" dirty="0">
                          <a:effectLst/>
                          <a:latin typeface="+mn-lt"/>
                        </a:rPr>
                        <a:t>She reminds her audience of lively party decorations, with soft pink, buttery icing contrasting with turquoise stripes on a well-used cotton tablecloth. The painting reflects her personal memories and the experiences of many Australians, especially those who spent time flipping through the </a:t>
                      </a:r>
                      <a:r>
                        <a:rPr lang="en-AU" sz="1600" b="0" i="1" dirty="0">
                          <a:effectLst/>
                          <a:latin typeface="+mn-lt"/>
                        </a:rPr>
                        <a:t>Women's Weekly Birthday Cake</a:t>
                      </a:r>
                      <a:r>
                        <a:rPr lang="en-AU" sz="1600" b="0" i="0" dirty="0">
                          <a:effectLst/>
                          <a:latin typeface="+mn-lt"/>
                        </a:rPr>
                        <a:t> book when preparing for birthdays. </a:t>
                      </a:r>
                      <a:endParaRPr lang="en-AU" sz="1600" dirty="0">
                        <a:latin typeface="+mn-lt"/>
                      </a:endParaRPr>
                    </a:p>
                  </a:txBody>
                  <a:tcPr/>
                </a:tc>
                <a:extLst>
                  <a:ext uri="{0D108BD9-81ED-4DB2-BD59-A6C34878D82A}">
                    <a16:rowId xmlns:a16="http://schemas.microsoft.com/office/drawing/2014/main" val="1435850132"/>
                  </a:ext>
                </a:extLst>
              </a:tr>
              <a:tr h="1080000">
                <a:tc>
                  <a:txBody>
                    <a:bodyPr/>
                    <a:lstStyle/>
                    <a:p>
                      <a:pPr algn="ctr"/>
                      <a:r>
                        <a:rPr lang="en-AU" sz="4800" b="1" dirty="0">
                          <a:solidFill>
                            <a:schemeClr val="bg1"/>
                          </a:solidFill>
                        </a:rPr>
                        <a:t>L</a:t>
                      </a:r>
                    </a:p>
                  </a:txBody>
                  <a:tcPr>
                    <a:solidFill>
                      <a:srgbClr val="004000"/>
                    </a:solidFill>
                  </a:tcPr>
                </a:tc>
                <a:tc>
                  <a:txBody>
                    <a:bodyPr/>
                    <a:lstStyle/>
                    <a:p>
                      <a:r>
                        <a:rPr lang="en-AU" sz="1600" b="1" i="0" dirty="0">
                          <a:effectLst/>
                          <a:latin typeface="+mj-lt"/>
                        </a:rPr>
                        <a:t>By using old photographs in her art, White connects to the past,</a:t>
                      </a:r>
                      <a:r>
                        <a:rPr lang="en-AU" sz="1600" b="0" i="0" dirty="0">
                          <a:effectLst/>
                          <a:latin typeface="+mj-lt"/>
                        </a:rPr>
                        <a:t> </a:t>
                      </a:r>
                      <a:r>
                        <a:rPr lang="en-AU" sz="1600" b="0" i="0" dirty="0">
                          <a:effectLst/>
                          <a:latin typeface="+mn-lt"/>
                        </a:rPr>
                        <a:t>and as a result, her audience is reminded of their own memories and nostalgic thoughts of Australian culture. </a:t>
                      </a:r>
                      <a:r>
                        <a:rPr lang="en-AU" sz="1600" b="0" i="1" dirty="0">
                          <a:effectLst/>
                          <a:latin typeface="+mn-lt"/>
                        </a:rPr>
                        <a:t>Cupcakes</a:t>
                      </a:r>
                      <a:r>
                        <a:rPr lang="en-AU" sz="1600" b="0" i="0" dirty="0">
                          <a:effectLst/>
                          <a:latin typeface="+mn-lt"/>
                        </a:rPr>
                        <a:t> is more than just a picture of baked goods; it celebrates the warmth, hospitality, and comforts of country life. </a:t>
                      </a:r>
                      <a:r>
                        <a:rPr lang="en-AU" sz="1600" b="1" i="0" dirty="0">
                          <a:effectLst/>
                          <a:latin typeface="+mj-lt"/>
                        </a:rPr>
                        <a:t>Through this artwork, White emphasises the cultural importance of these simple moments for herself and her audience</a:t>
                      </a:r>
                      <a:r>
                        <a:rPr lang="en-AU" sz="1600" b="1" i="0" dirty="0">
                          <a:effectLst/>
                          <a:latin typeface="+mn-lt"/>
                        </a:rPr>
                        <a:t>.</a:t>
                      </a:r>
                      <a:r>
                        <a:rPr lang="en-AU" sz="1600" b="0" i="0" dirty="0">
                          <a:effectLst/>
                          <a:latin typeface="+mn-lt"/>
                        </a:rPr>
                        <a:t> </a:t>
                      </a:r>
                      <a:endParaRPr lang="en-AU" sz="1600" dirty="0">
                        <a:latin typeface="+mn-lt"/>
                      </a:endParaRPr>
                    </a:p>
                  </a:txBody>
                  <a:tcPr/>
                </a:tc>
                <a:extLst>
                  <a:ext uri="{0D108BD9-81ED-4DB2-BD59-A6C34878D82A}">
                    <a16:rowId xmlns:a16="http://schemas.microsoft.com/office/drawing/2014/main" val="923991128"/>
                  </a:ext>
                </a:extLst>
              </a:tr>
            </a:tbl>
          </a:graphicData>
        </a:graphic>
      </p:graphicFrame>
      <p:sp>
        <p:nvSpPr>
          <p:cNvPr id="3" name="Text Placeholder 3">
            <a:extLst>
              <a:ext uri="{FF2B5EF4-FFF2-40B4-BE49-F238E27FC236}">
                <a16:creationId xmlns:a16="http://schemas.microsoft.com/office/drawing/2014/main" id="{778147EE-E16F-BEFD-A5D2-EEFDA24F7D70}"/>
              </a:ext>
              <a:ext uri="{C183D7F6-B498-43B3-948B-1728B52AA6E4}">
                <adec:decorative xmlns:adec="http://schemas.microsoft.com/office/drawing/2017/decorative" val="0"/>
              </a:ext>
            </a:extLst>
          </p:cNvPr>
          <p:cNvSpPr>
            <a:spLocks noGrp="1"/>
          </p:cNvSpPr>
          <p:nvPr>
            <p:ph type="body" sz="quarter" idx="18"/>
          </p:nvPr>
        </p:nvSpPr>
        <p:spPr>
          <a:xfrm>
            <a:off x="360000" y="982520"/>
            <a:ext cx="11484000" cy="310015"/>
          </a:xfrm>
        </p:spPr>
        <p:txBody>
          <a:bodyPr/>
          <a:lstStyle/>
          <a:p>
            <a:r>
              <a:rPr lang="en-AU" dirty="0">
                <a:latin typeface="+mj-lt"/>
              </a:rPr>
              <a:t>2.1(j) </a:t>
            </a:r>
            <a:r>
              <a:rPr lang="en-AU" b="1" dirty="0">
                <a:latin typeface="+mj-lt"/>
              </a:rPr>
              <a:t>Explain the relationships between Jo White, her artworks, her world and/or the audience</a:t>
            </a:r>
          </a:p>
        </p:txBody>
      </p:sp>
    </p:spTree>
    <p:extLst>
      <p:ext uri="{BB962C8B-B14F-4D97-AF65-F5344CB8AC3E}">
        <p14:creationId xmlns:p14="http://schemas.microsoft.com/office/powerpoint/2010/main" val="23221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A79A2F-38CF-413A-FA8D-039D881DDBCC}"/>
              </a:ext>
            </a:extLst>
          </p:cNvPr>
          <p:cNvSpPr>
            <a:spLocks noGrp="1"/>
          </p:cNvSpPr>
          <p:nvPr>
            <p:ph type="title"/>
          </p:nvPr>
        </p:nvSpPr>
        <p:spPr/>
        <p:txBody>
          <a:bodyPr/>
          <a:lstStyle/>
          <a:p>
            <a:r>
              <a:rPr lang="en-AU" dirty="0">
                <a:latin typeface="+mj-lt"/>
              </a:rPr>
              <a:t>It’s time to apply Jo White art making conventions</a:t>
            </a:r>
          </a:p>
        </p:txBody>
      </p:sp>
      <p:sp>
        <p:nvSpPr>
          <p:cNvPr id="7" name="Text Placeholder 6">
            <a:extLst>
              <a:ext uri="{FF2B5EF4-FFF2-40B4-BE49-F238E27FC236}">
                <a16:creationId xmlns:a16="http://schemas.microsoft.com/office/drawing/2014/main" id="{21223963-F7FF-2226-9812-48258F623A5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2.2</a:t>
            </a:r>
          </a:p>
        </p:txBody>
      </p:sp>
      <p:sp>
        <p:nvSpPr>
          <p:cNvPr id="20" name="TextBox 19">
            <a:extLst>
              <a:ext uri="{FF2B5EF4-FFF2-40B4-BE49-F238E27FC236}">
                <a16:creationId xmlns:a16="http://schemas.microsoft.com/office/drawing/2014/main" id="{34084464-DDFE-8FEA-4676-07B471662E16}"/>
              </a:ext>
            </a:extLst>
          </p:cNvPr>
          <p:cNvSpPr txBox="1"/>
          <p:nvPr/>
        </p:nvSpPr>
        <p:spPr>
          <a:xfrm>
            <a:off x="1830135" y="1883981"/>
            <a:ext cx="3005452" cy="536448"/>
          </a:xfrm>
          <a:prstGeom prst="rect">
            <a:avLst/>
          </a:prstGeom>
          <a:noFill/>
        </p:spPr>
        <p:txBody>
          <a:bodyPr wrap="square" lIns="0" tIns="0" rIns="0" bIns="0" rtlCol="0">
            <a:noAutofit/>
          </a:bodyPr>
          <a:lstStyle/>
          <a:p>
            <a:pPr algn="l"/>
            <a:r>
              <a:rPr lang="en-AU" dirty="0"/>
              <a:t>Jo White POV:</a:t>
            </a:r>
          </a:p>
        </p:txBody>
      </p:sp>
      <p:pic>
        <p:nvPicPr>
          <p:cNvPr id="6" name="Picture 5" descr="'Iced bickies&quot; by Jo White is a  square, acrylic painting with a blue and cream stripped tablecloth, white plate and 5 biscuits with yellow icing and lolly faces made up of smarties and chewy teeth lollies. ">
            <a:extLst>
              <a:ext uri="{FF2B5EF4-FFF2-40B4-BE49-F238E27FC236}">
                <a16:creationId xmlns:a16="http://schemas.microsoft.com/office/drawing/2014/main" id="{75B79A5D-B69A-497D-16A4-2CC474DFF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029" y="2380673"/>
            <a:ext cx="3560629" cy="3560629"/>
          </a:xfrm>
          <a:prstGeom prst="rect">
            <a:avLst/>
          </a:prstGeom>
        </p:spPr>
      </p:pic>
      <p:sp>
        <p:nvSpPr>
          <p:cNvPr id="4" name="TextBox 3">
            <a:extLst>
              <a:ext uri="{FF2B5EF4-FFF2-40B4-BE49-F238E27FC236}">
                <a16:creationId xmlns:a16="http://schemas.microsoft.com/office/drawing/2014/main" id="{9BAE877D-E182-3CE7-9FB7-5A5BE04007FD}"/>
              </a:ext>
            </a:extLst>
          </p:cNvPr>
          <p:cNvSpPr txBox="1"/>
          <p:nvPr/>
        </p:nvSpPr>
        <p:spPr>
          <a:xfrm>
            <a:off x="1716687" y="6049669"/>
            <a:ext cx="4220287" cy="646331"/>
          </a:xfrm>
          <a:prstGeom prst="rect">
            <a:avLst/>
          </a:prstGeom>
          <a:noFill/>
        </p:spPr>
        <p:txBody>
          <a:bodyPr wrap="square">
            <a:spAutoFit/>
          </a:bodyPr>
          <a:lstStyle/>
          <a:p>
            <a:r>
              <a:rPr lang="en-AU" sz="1200" dirty="0"/>
              <a:t>Iced Bickies, 2022, distribution permissions for Secondary Curriculum, Curriculum Directorate of NSW Department of Education, granted by © Jo White, 2025.</a:t>
            </a:r>
          </a:p>
        </p:txBody>
      </p:sp>
      <p:sp>
        <p:nvSpPr>
          <p:cNvPr id="21" name="TextBox 20">
            <a:extLst>
              <a:ext uri="{FF2B5EF4-FFF2-40B4-BE49-F238E27FC236}">
                <a16:creationId xmlns:a16="http://schemas.microsoft.com/office/drawing/2014/main" id="{7CBCCFDC-9D3A-080B-6347-F7A994F1DA0C}"/>
              </a:ext>
            </a:extLst>
          </p:cNvPr>
          <p:cNvSpPr txBox="1"/>
          <p:nvPr/>
        </p:nvSpPr>
        <p:spPr>
          <a:xfrm>
            <a:off x="6801234" y="1883981"/>
            <a:ext cx="3005452" cy="536448"/>
          </a:xfrm>
          <a:prstGeom prst="rect">
            <a:avLst/>
          </a:prstGeom>
          <a:noFill/>
        </p:spPr>
        <p:txBody>
          <a:bodyPr wrap="square" lIns="0" tIns="0" rIns="0" bIns="0" rtlCol="0">
            <a:noAutofit/>
          </a:bodyPr>
          <a:lstStyle/>
          <a:p>
            <a:pPr algn="l"/>
            <a:r>
              <a:rPr lang="en-AU" dirty="0"/>
              <a:t>Your POV:</a:t>
            </a:r>
          </a:p>
        </p:txBody>
      </p:sp>
      <p:sp>
        <p:nvSpPr>
          <p:cNvPr id="22" name="Rectangle 21" descr="Instructions to :&#10;Set an intentions.&#10;Make choices.&#10;Take action.&#10;Reflect and refine.">
            <a:extLst>
              <a:ext uri="{FF2B5EF4-FFF2-40B4-BE49-F238E27FC236}">
                <a16:creationId xmlns:a16="http://schemas.microsoft.com/office/drawing/2014/main" id="{26D56EB5-E6F4-9198-665D-820E864228D8}"/>
              </a:ext>
            </a:extLst>
          </p:cNvPr>
          <p:cNvSpPr/>
          <p:nvPr/>
        </p:nvSpPr>
        <p:spPr>
          <a:xfrm>
            <a:off x="6812953" y="2420429"/>
            <a:ext cx="3560400" cy="3520873"/>
          </a:xfrm>
          <a:prstGeom prst="rect">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Set an </a:t>
            </a:r>
            <a:r>
              <a:rPr lang="en-AU" b="1">
                <a:solidFill>
                  <a:schemeClr val="tx1"/>
                </a:solidFill>
              </a:rPr>
              <a:t>intentions</a:t>
            </a:r>
            <a:r>
              <a:rPr lang="en-AU">
                <a:solidFill>
                  <a:schemeClr val="tx1"/>
                </a:solidFill>
              </a:rPr>
              <a:t>.</a:t>
            </a:r>
          </a:p>
          <a:p>
            <a:pPr algn="ctr"/>
            <a:r>
              <a:rPr lang="en-AU">
                <a:solidFill>
                  <a:schemeClr val="tx1"/>
                </a:solidFill>
              </a:rPr>
              <a:t>Make </a:t>
            </a:r>
            <a:r>
              <a:rPr lang="en-AU" b="1">
                <a:solidFill>
                  <a:schemeClr val="tx1"/>
                </a:solidFill>
              </a:rPr>
              <a:t>choices</a:t>
            </a:r>
            <a:r>
              <a:rPr lang="en-AU">
                <a:solidFill>
                  <a:schemeClr val="tx1"/>
                </a:solidFill>
              </a:rPr>
              <a:t>.</a:t>
            </a:r>
          </a:p>
          <a:p>
            <a:pPr algn="ctr"/>
            <a:r>
              <a:rPr lang="en-AU">
                <a:solidFill>
                  <a:schemeClr val="tx1"/>
                </a:solidFill>
              </a:rPr>
              <a:t>Take </a:t>
            </a:r>
            <a:r>
              <a:rPr lang="en-AU" b="1">
                <a:solidFill>
                  <a:schemeClr val="tx1"/>
                </a:solidFill>
              </a:rPr>
              <a:t>action</a:t>
            </a:r>
            <a:r>
              <a:rPr lang="en-AU">
                <a:solidFill>
                  <a:schemeClr val="tx1"/>
                </a:solidFill>
              </a:rPr>
              <a:t>.</a:t>
            </a:r>
          </a:p>
          <a:p>
            <a:pPr algn="ctr"/>
            <a:r>
              <a:rPr lang="en-AU" b="1">
                <a:solidFill>
                  <a:schemeClr val="tx1"/>
                </a:solidFill>
              </a:rPr>
              <a:t> Reflect </a:t>
            </a:r>
            <a:r>
              <a:rPr lang="en-AU">
                <a:solidFill>
                  <a:schemeClr val="tx1"/>
                </a:solidFill>
              </a:rPr>
              <a:t>and </a:t>
            </a:r>
            <a:r>
              <a:rPr lang="en-AU" b="1">
                <a:solidFill>
                  <a:schemeClr val="tx1"/>
                </a:solidFill>
              </a:rPr>
              <a:t>refine</a:t>
            </a:r>
            <a:r>
              <a:rPr lang="en-AU">
                <a:solidFill>
                  <a:schemeClr val="tx1"/>
                </a:solidFill>
              </a:rPr>
              <a:t>.</a:t>
            </a:r>
          </a:p>
        </p:txBody>
      </p:sp>
      <p:sp>
        <p:nvSpPr>
          <p:cNvPr id="2" name="Slide Number Placeholder 1">
            <a:extLst>
              <a:ext uri="{FF2B5EF4-FFF2-40B4-BE49-F238E27FC236}">
                <a16:creationId xmlns:a16="http://schemas.microsoft.com/office/drawing/2014/main" id="{BDEF23EE-3E9A-3545-0E79-BD85AC611A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1814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C4817-0462-90AB-673E-44F0E2758E29}"/>
              </a:ext>
            </a:extLst>
          </p:cNvPr>
          <p:cNvSpPr>
            <a:spLocks noGrp="1"/>
          </p:cNvSpPr>
          <p:nvPr>
            <p:ph type="title"/>
          </p:nvPr>
        </p:nvSpPr>
        <p:spPr/>
        <p:txBody>
          <a:bodyPr/>
          <a:lstStyle/>
          <a:p>
            <a:r>
              <a:rPr lang="en-AU" dirty="0">
                <a:latin typeface="+mj-lt"/>
              </a:rPr>
              <a:t>My food memory using Jo White conventions</a:t>
            </a:r>
          </a:p>
        </p:txBody>
      </p:sp>
      <p:sp>
        <p:nvSpPr>
          <p:cNvPr id="4" name="Text Placeholder 3">
            <a:extLst>
              <a:ext uri="{FF2B5EF4-FFF2-40B4-BE49-F238E27FC236}">
                <a16:creationId xmlns:a16="http://schemas.microsoft.com/office/drawing/2014/main" id="{1A36E29D-804E-BB9D-836C-C14AAC53B90B}"/>
              </a:ext>
              <a:ext uri="{C183D7F6-B498-43B3-948B-1728B52AA6E4}">
                <adec:decorative xmlns:adec="http://schemas.microsoft.com/office/drawing/2017/decorative" val="0"/>
              </a:ext>
            </a:extLst>
          </p:cNvPr>
          <p:cNvSpPr>
            <a:spLocks noGrp="1"/>
          </p:cNvSpPr>
          <p:nvPr>
            <p:ph type="body" sz="quarter" idx="18"/>
          </p:nvPr>
        </p:nvSpPr>
        <p:spPr>
          <a:xfrm>
            <a:off x="360000" y="1016384"/>
            <a:ext cx="11484000" cy="310015"/>
          </a:xfrm>
        </p:spPr>
        <p:txBody>
          <a:bodyPr/>
          <a:lstStyle/>
          <a:p>
            <a:r>
              <a:rPr lang="en-AU" dirty="0">
                <a:latin typeface="+mj-lt"/>
              </a:rPr>
              <a:t>2.2(a) Example </a:t>
            </a:r>
          </a:p>
        </p:txBody>
      </p:sp>
      <p:sp>
        <p:nvSpPr>
          <p:cNvPr id="2" name="Slide Number Placeholder 1">
            <a:extLst>
              <a:ext uri="{FF2B5EF4-FFF2-40B4-BE49-F238E27FC236}">
                <a16:creationId xmlns:a16="http://schemas.microsoft.com/office/drawing/2014/main" id="{8C097E84-9990-11C7-BCEF-BE1202E8DC1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34</a:t>
            </a:fld>
            <a:endParaRPr lang="en-AU"/>
          </a:p>
        </p:txBody>
      </p:sp>
      <p:pic>
        <p:nvPicPr>
          <p:cNvPr id="5" name="Picture 4" descr="Drawing in a Visual arts diary of tomato and cheese on crackers on a round plate against a stripped table cloth. With annotations that indicate evidence of Jo White's compositional conventions. Such as; the drawing is from above, a round plate is included, it's imperfect and there are contrasting shadows. ">
            <a:extLst>
              <a:ext uri="{FF2B5EF4-FFF2-40B4-BE49-F238E27FC236}">
                <a16:creationId xmlns:a16="http://schemas.microsoft.com/office/drawing/2014/main" id="{27C8C1E8-3667-C5F5-09FF-8B90F02FB58D}"/>
              </a:ext>
            </a:extLst>
          </p:cNvPr>
          <p:cNvPicPr>
            <a:picLocks noChangeAspect="1"/>
          </p:cNvPicPr>
          <p:nvPr/>
        </p:nvPicPr>
        <p:blipFill>
          <a:blip r:embed="rId2"/>
          <a:stretch>
            <a:fillRect/>
          </a:stretch>
        </p:blipFill>
        <p:spPr>
          <a:xfrm>
            <a:off x="1570572" y="1437182"/>
            <a:ext cx="9050855" cy="5061561"/>
          </a:xfrm>
          <a:prstGeom prst="rect">
            <a:avLst/>
          </a:prstGeom>
        </p:spPr>
      </p:pic>
    </p:spTree>
    <p:extLst>
      <p:ext uri="{BB962C8B-B14F-4D97-AF65-F5344CB8AC3E}">
        <p14:creationId xmlns:p14="http://schemas.microsoft.com/office/powerpoint/2010/main" val="345202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67418A-FB0E-7335-47B5-604471830693}"/>
              </a:ext>
              <a:ext uri="{C183D7F6-B498-43B3-948B-1728B52AA6E4}">
                <adec:decorative xmlns:adec="http://schemas.microsoft.com/office/drawing/2017/decorative" val="0"/>
              </a:ext>
            </a:extLst>
          </p:cNvPr>
          <p:cNvSpPr>
            <a:spLocks noGrp="1"/>
          </p:cNvSpPr>
          <p:nvPr>
            <p:ph type="title"/>
          </p:nvPr>
        </p:nvSpPr>
        <p:spPr>
          <a:xfrm>
            <a:off x="360000" y="360000"/>
            <a:ext cx="5469300" cy="545601"/>
          </a:xfrm>
        </p:spPr>
        <p:txBody>
          <a:bodyPr/>
          <a:lstStyle/>
          <a:p>
            <a:r>
              <a:rPr lang="en-AU" dirty="0">
                <a:latin typeface="+mj-lt"/>
              </a:rPr>
              <a:t>Art making reflections</a:t>
            </a:r>
          </a:p>
        </p:txBody>
      </p:sp>
      <p:sp>
        <p:nvSpPr>
          <p:cNvPr id="4" name="Text Placeholder 3">
            <a:extLst>
              <a:ext uri="{FF2B5EF4-FFF2-40B4-BE49-F238E27FC236}">
                <a16:creationId xmlns:a16="http://schemas.microsoft.com/office/drawing/2014/main" id="{B8438388-C81D-EDB3-AE96-52C37B30D7C6}"/>
              </a:ext>
              <a:ext uri="{C183D7F6-B498-43B3-948B-1728B52AA6E4}">
                <adec:decorative xmlns:adec="http://schemas.microsoft.com/office/drawing/2017/decorative" val="0"/>
              </a:ext>
            </a:extLst>
          </p:cNvPr>
          <p:cNvSpPr>
            <a:spLocks noGrp="1"/>
          </p:cNvSpPr>
          <p:nvPr>
            <p:ph type="body" sz="quarter" idx="18"/>
          </p:nvPr>
        </p:nvSpPr>
        <p:spPr>
          <a:xfrm>
            <a:off x="360000" y="1016384"/>
            <a:ext cx="11484000" cy="310015"/>
          </a:xfrm>
        </p:spPr>
        <p:txBody>
          <a:bodyPr/>
          <a:lstStyle/>
          <a:p>
            <a:r>
              <a:rPr lang="en-AU" dirty="0">
                <a:latin typeface="+mj-lt"/>
              </a:rPr>
              <a:t>2.2(b)</a:t>
            </a:r>
          </a:p>
        </p:txBody>
      </p:sp>
      <p:sp>
        <p:nvSpPr>
          <p:cNvPr id="6" name="Speech Bubble: Rectangle with Corners Rounded 5">
            <a:extLst>
              <a:ext uri="{FF2B5EF4-FFF2-40B4-BE49-F238E27FC236}">
                <a16:creationId xmlns:a16="http://schemas.microsoft.com/office/drawing/2014/main" id="{EED86B61-F01A-ACF6-E04D-30441F71181C}"/>
              </a:ext>
              <a:ext uri="{C183D7F6-B498-43B3-948B-1728B52AA6E4}">
                <adec:decorative xmlns:adec="http://schemas.microsoft.com/office/drawing/2017/decorative" val="0"/>
              </a:ext>
            </a:extLst>
          </p:cNvPr>
          <p:cNvSpPr/>
          <p:nvPr/>
        </p:nvSpPr>
        <p:spPr>
          <a:xfrm>
            <a:off x="463751" y="2023499"/>
            <a:ext cx="3487171" cy="1984916"/>
          </a:xfrm>
          <a:prstGeom prst="wedgeRoundRectCallout">
            <a:avLst>
              <a:gd name="adj1" fmla="val -45958"/>
              <a:gd name="adj2" fmla="val 91729"/>
              <a:gd name="adj3" fmla="val 16667"/>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solidFill>
                  <a:schemeClr val="tx1"/>
                </a:solidFill>
              </a:rPr>
              <a:t>What do you like?</a:t>
            </a:r>
          </a:p>
        </p:txBody>
      </p:sp>
      <p:grpSp>
        <p:nvGrpSpPr>
          <p:cNvPr id="8" name="Group 7">
            <a:extLst>
              <a:ext uri="{FF2B5EF4-FFF2-40B4-BE49-F238E27FC236}">
                <a16:creationId xmlns:a16="http://schemas.microsoft.com/office/drawing/2014/main" id="{E97B572C-060C-1DA7-0424-D2ED63EB5DCC}"/>
              </a:ext>
              <a:ext uri="{C183D7F6-B498-43B3-948B-1728B52AA6E4}">
                <adec:decorative xmlns:adec="http://schemas.microsoft.com/office/drawing/2017/decorative" val="1"/>
              </a:ext>
            </a:extLst>
          </p:cNvPr>
          <p:cNvGrpSpPr/>
          <p:nvPr/>
        </p:nvGrpSpPr>
        <p:grpSpPr>
          <a:xfrm>
            <a:off x="3283707" y="1661090"/>
            <a:ext cx="989227" cy="989227"/>
            <a:chOff x="3126947" y="1292534"/>
            <a:chExt cx="989227" cy="989227"/>
          </a:xfrm>
        </p:grpSpPr>
        <p:sp>
          <p:nvSpPr>
            <p:cNvPr id="5" name="Oval 4">
              <a:extLst>
                <a:ext uri="{FF2B5EF4-FFF2-40B4-BE49-F238E27FC236}">
                  <a16:creationId xmlns:a16="http://schemas.microsoft.com/office/drawing/2014/main" id="{90BEF141-7153-6165-8050-EA113518E1C2}"/>
                </a:ext>
              </a:extLst>
            </p:cNvPr>
            <p:cNvSpPr/>
            <p:nvPr/>
          </p:nvSpPr>
          <p:spPr>
            <a:xfrm>
              <a:off x="3126947" y="1292534"/>
              <a:ext cx="989227" cy="989227"/>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eart with solid fill">
              <a:extLst>
                <a:ext uri="{FF2B5EF4-FFF2-40B4-BE49-F238E27FC236}">
                  <a16:creationId xmlns:a16="http://schemas.microsoft.com/office/drawing/2014/main" id="{E891DDC6-81B0-97C3-D89E-749332FA0C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0230" y="1452321"/>
              <a:ext cx="722660" cy="722660"/>
            </a:xfrm>
            <a:prstGeom prst="rect">
              <a:avLst/>
            </a:prstGeom>
          </p:spPr>
        </p:pic>
      </p:grpSp>
      <p:sp>
        <p:nvSpPr>
          <p:cNvPr id="7" name="Speech Bubble: Oval 6">
            <a:extLst>
              <a:ext uri="{FF2B5EF4-FFF2-40B4-BE49-F238E27FC236}">
                <a16:creationId xmlns:a16="http://schemas.microsoft.com/office/drawing/2014/main" id="{DCA6CBAA-29F5-9532-AE4E-91702B7B206D}"/>
              </a:ext>
            </a:extLst>
          </p:cNvPr>
          <p:cNvSpPr/>
          <p:nvPr/>
        </p:nvSpPr>
        <p:spPr>
          <a:xfrm>
            <a:off x="3950922" y="3291271"/>
            <a:ext cx="4290158" cy="2609385"/>
          </a:xfrm>
          <a:prstGeom prst="wedgeEllipseCallout">
            <a:avLst>
              <a:gd name="adj1" fmla="val 51450"/>
              <a:gd name="adj2" fmla="val 58654"/>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dirty="0">
                <a:solidFill>
                  <a:schemeClr val="tx1"/>
                </a:solidFill>
              </a:rPr>
              <a:t>What do you dislike? </a:t>
            </a:r>
          </a:p>
          <a:p>
            <a:r>
              <a:rPr lang="en-AU" dirty="0">
                <a:solidFill>
                  <a:schemeClr val="tx1"/>
                </a:solidFill>
              </a:rPr>
              <a:t>What isn’t working?</a:t>
            </a:r>
          </a:p>
        </p:txBody>
      </p:sp>
      <p:grpSp>
        <p:nvGrpSpPr>
          <p:cNvPr id="15" name="Group 14">
            <a:extLst>
              <a:ext uri="{FF2B5EF4-FFF2-40B4-BE49-F238E27FC236}">
                <a16:creationId xmlns:a16="http://schemas.microsoft.com/office/drawing/2014/main" id="{5AF472E9-9DDD-6D3D-709B-7AEAEEA6A31A}"/>
              </a:ext>
              <a:ext uri="{C183D7F6-B498-43B3-948B-1728B52AA6E4}">
                <adec:decorative xmlns:adec="http://schemas.microsoft.com/office/drawing/2017/decorative" val="1"/>
              </a:ext>
            </a:extLst>
          </p:cNvPr>
          <p:cNvGrpSpPr/>
          <p:nvPr/>
        </p:nvGrpSpPr>
        <p:grpSpPr>
          <a:xfrm>
            <a:off x="5601386" y="2870473"/>
            <a:ext cx="989227" cy="989227"/>
            <a:chOff x="4756152" y="1522455"/>
            <a:chExt cx="989227" cy="989227"/>
          </a:xfrm>
        </p:grpSpPr>
        <p:sp>
          <p:nvSpPr>
            <p:cNvPr id="12" name="Oval 11">
              <a:extLst>
                <a:ext uri="{FF2B5EF4-FFF2-40B4-BE49-F238E27FC236}">
                  <a16:creationId xmlns:a16="http://schemas.microsoft.com/office/drawing/2014/main" id="{8446C64B-1C28-65CC-6220-925841007FEC}"/>
                </a:ext>
              </a:extLst>
            </p:cNvPr>
            <p:cNvSpPr/>
            <p:nvPr/>
          </p:nvSpPr>
          <p:spPr>
            <a:xfrm>
              <a:off x="4756152" y="1522455"/>
              <a:ext cx="989227" cy="98922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Thumbs Down with solid fill">
              <a:extLst>
                <a:ext uri="{FF2B5EF4-FFF2-40B4-BE49-F238E27FC236}">
                  <a16:creationId xmlns:a16="http://schemas.microsoft.com/office/drawing/2014/main" id="{9AB77BE5-D6E2-29A5-6361-FD67D185AD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8376" y="1700945"/>
              <a:ext cx="708451" cy="708451"/>
            </a:xfrm>
            <a:prstGeom prst="rect">
              <a:avLst/>
            </a:prstGeom>
          </p:spPr>
        </p:pic>
      </p:grpSp>
      <p:sp>
        <p:nvSpPr>
          <p:cNvPr id="14" name="Rectangle 13">
            <a:extLst>
              <a:ext uri="{FF2B5EF4-FFF2-40B4-BE49-F238E27FC236}">
                <a16:creationId xmlns:a16="http://schemas.microsoft.com/office/drawing/2014/main" id="{C3ED94BA-2A86-F385-1D77-16200824757D}"/>
              </a:ext>
            </a:extLst>
          </p:cNvPr>
          <p:cNvSpPr/>
          <p:nvPr/>
        </p:nvSpPr>
        <p:spPr>
          <a:xfrm>
            <a:off x="8629428" y="0"/>
            <a:ext cx="3562571"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r>
              <a:rPr lang="en-AU" sz="5400" dirty="0">
                <a:solidFill>
                  <a:schemeClr val="bg1"/>
                </a:solidFill>
              </a:rPr>
              <a:t>It’s time.</a:t>
            </a:r>
          </a:p>
          <a:p>
            <a:endParaRPr lang="en-AU" sz="5400" dirty="0">
              <a:solidFill>
                <a:schemeClr val="bg1"/>
              </a:solidFill>
            </a:endParaRPr>
          </a:p>
          <a:p>
            <a:r>
              <a:rPr lang="en-AU" sz="5400" dirty="0">
                <a:solidFill>
                  <a:schemeClr val="bg1"/>
                </a:solidFill>
              </a:rPr>
              <a:t>Refine </a:t>
            </a:r>
          </a:p>
          <a:p>
            <a:r>
              <a:rPr lang="en-AU" sz="5400" dirty="0">
                <a:solidFill>
                  <a:schemeClr val="bg1"/>
                </a:solidFill>
              </a:rPr>
              <a:t>your </a:t>
            </a:r>
          </a:p>
          <a:p>
            <a:r>
              <a:rPr lang="en-AU" sz="5400" dirty="0">
                <a:solidFill>
                  <a:schemeClr val="bg1"/>
                </a:solidFill>
              </a:rPr>
              <a:t>design.</a:t>
            </a:r>
          </a:p>
        </p:txBody>
      </p:sp>
      <p:sp>
        <p:nvSpPr>
          <p:cNvPr id="2" name="Slide Number Placeholder 1">
            <a:extLst>
              <a:ext uri="{FF2B5EF4-FFF2-40B4-BE49-F238E27FC236}">
                <a16:creationId xmlns:a16="http://schemas.microsoft.com/office/drawing/2014/main" id="{CC4AF93B-6897-4375-1404-6C63C15FEFC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solidFill>
                  <a:schemeClr val="bg1"/>
                </a:solidFill>
              </a:rPr>
              <a:t>35</a:t>
            </a:fld>
            <a:endParaRPr lang="en-AU" dirty="0">
              <a:solidFill>
                <a:schemeClr val="bg1"/>
              </a:solidFill>
            </a:endParaRPr>
          </a:p>
        </p:txBody>
      </p:sp>
    </p:spTree>
    <p:extLst>
      <p:ext uri="{BB962C8B-B14F-4D97-AF65-F5344CB8AC3E}">
        <p14:creationId xmlns:p14="http://schemas.microsoft.com/office/powerpoint/2010/main" val="11105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313F1-1101-A542-EC21-A33A655F23C8}"/>
              </a:ext>
              <a:ext uri="{C183D7F6-B498-43B3-948B-1728B52AA6E4}">
                <adec:decorative xmlns:adec="http://schemas.microsoft.com/office/drawing/2017/decorative" val="0"/>
              </a:ext>
            </a:extLst>
          </p:cNvPr>
          <p:cNvSpPr>
            <a:spLocks noGrp="1"/>
          </p:cNvSpPr>
          <p:nvPr>
            <p:ph type="title"/>
          </p:nvPr>
        </p:nvSpPr>
        <p:spPr>
          <a:xfrm>
            <a:off x="360000" y="360000"/>
            <a:ext cx="3996100" cy="545601"/>
          </a:xfrm>
        </p:spPr>
        <p:txBody>
          <a:bodyPr/>
          <a:lstStyle/>
          <a:p>
            <a:r>
              <a:rPr lang="en-AU" dirty="0">
                <a:latin typeface="+mj-lt"/>
              </a:rPr>
              <a:t>Sample reflection and refinement</a:t>
            </a:r>
          </a:p>
        </p:txBody>
      </p:sp>
      <p:sp>
        <p:nvSpPr>
          <p:cNvPr id="4" name="Text Placeholder 3">
            <a:extLst>
              <a:ext uri="{FF2B5EF4-FFF2-40B4-BE49-F238E27FC236}">
                <a16:creationId xmlns:a16="http://schemas.microsoft.com/office/drawing/2014/main" id="{B9B9E89B-F24E-6E9B-F6AA-0B4157F69199}"/>
              </a:ext>
              <a:ext uri="{C183D7F6-B498-43B3-948B-1728B52AA6E4}">
                <adec:decorative xmlns:adec="http://schemas.microsoft.com/office/drawing/2017/decorative" val="0"/>
              </a:ext>
            </a:extLst>
          </p:cNvPr>
          <p:cNvSpPr>
            <a:spLocks noGrp="1"/>
          </p:cNvSpPr>
          <p:nvPr>
            <p:ph type="body" sz="quarter" idx="18"/>
          </p:nvPr>
        </p:nvSpPr>
        <p:spPr>
          <a:xfrm>
            <a:off x="360000" y="1523793"/>
            <a:ext cx="1837100" cy="310015"/>
          </a:xfrm>
        </p:spPr>
        <p:txBody>
          <a:bodyPr/>
          <a:lstStyle/>
          <a:p>
            <a:r>
              <a:rPr lang="en-AU" dirty="0">
                <a:latin typeface="+mj-lt"/>
              </a:rPr>
              <a:t>2.2(b)</a:t>
            </a:r>
          </a:p>
        </p:txBody>
      </p:sp>
      <p:sp>
        <p:nvSpPr>
          <p:cNvPr id="2" name="Slide Number Placeholder 1">
            <a:extLst>
              <a:ext uri="{FF2B5EF4-FFF2-40B4-BE49-F238E27FC236}">
                <a16:creationId xmlns:a16="http://schemas.microsoft.com/office/drawing/2014/main" id="{3FD2C297-6B3A-7A74-2ACB-4E6F6DF3C6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36</a:t>
            </a:fld>
            <a:endParaRPr lang="en-AU"/>
          </a:p>
        </p:txBody>
      </p:sp>
      <p:cxnSp>
        <p:nvCxnSpPr>
          <p:cNvPr id="5" name="Straight Connector 4">
            <a:extLst>
              <a:ext uri="{FF2B5EF4-FFF2-40B4-BE49-F238E27FC236}">
                <a16:creationId xmlns:a16="http://schemas.microsoft.com/office/drawing/2014/main" id="{E5D518AC-7F3D-6334-3E3F-32AC003A433C}"/>
              </a:ext>
              <a:ext uri="{C183D7F6-B498-43B3-948B-1728B52AA6E4}">
                <adec:decorative xmlns:adec="http://schemas.microsoft.com/office/drawing/2017/decorative" val="1"/>
              </a:ext>
            </a:extLst>
          </p:cNvPr>
          <p:cNvCxnSpPr>
            <a:cxnSpLocks/>
          </p:cNvCxnSpPr>
          <p:nvPr/>
        </p:nvCxnSpPr>
        <p:spPr>
          <a:xfrm>
            <a:off x="5054600" y="457200"/>
            <a:ext cx="0" cy="596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Visual arts diary planning page with notes on refining a composition with a list of likes and dislikes as well on annotations on how the composition could be improved. ">
            <a:extLst>
              <a:ext uri="{FF2B5EF4-FFF2-40B4-BE49-F238E27FC236}">
                <a16:creationId xmlns:a16="http://schemas.microsoft.com/office/drawing/2014/main" id="{E2AA963E-3B6F-255E-898D-BE80A39C2EB3}"/>
              </a:ext>
            </a:extLst>
          </p:cNvPr>
          <p:cNvPicPr>
            <a:picLocks noChangeAspect="1"/>
          </p:cNvPicPr>
          <p:nvPr/>
        </p:nvPicPr>
        <p:blipFill>
          <a:blip r:embed="rId2"/>
          <a:stretch>
            <a:fillRect/>
          </a:stretch>
        </p:blipFill>
        <p:spPr>
          <a:xfrm>
            <a:off x="5338985" y="457200"/>
            <a:ext cx="6493015" cy="5652253"/>
          </a:xfrm>
          <a:prstGeom prst="rect">
            <a:avLst/>
          </a:prstGeom>
        </p:spPr>
      </p:pic>
    </p:spTree>
    <p:extLst>
      <p:ext uri="{BB962C8B-B14F-4D97-AF65-F5344CB8AC3E}">
        <p14:creationId xmlns:p14="http://schemas.microsoft.com/office/powerpoint/2010/main" val="258999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80FCA-E82B-4B93-25E8-99ED740AA245}"/>
              </a:ext>
              <a:ext uri="{C183D7F6-B498-43B3-948B-1728B52AA6E4}">
                <adec:decorative xmlns:adec="http://schemas.microsoft.com/office/drawing/2017/decorative" val="0"/>
              </a:ext>
            </a:extLst>
          </p:cNvPr>
          <p:cNvSpPr>
            <a:spLocks noGrp="1"/>
          </p:cNvSpPr>
          <p:nvPr>
            <p:ph type="title"/>
          </p:nvPr>
        </p:nvSpPr>
        <p:spPr>
          <a:xfrm>
            <a:off x="360000" y="360000"/>
            <a:ext cx="4593000" cy="545601"/>
          </a:xfrm>
        </p:spPr>
        <p:txBody>
          <a:bodyPr/>
          <a:lstStyle/>
          <a:p>
            <a:r>
              <a:rPr lang="en-AU" dirty="0">
                <a:latin typeface="+mj-lt"/>
              </a:rPr>
              <a:t>Exploring techniques example – shape </a:t>
            </a:r>
            <a:br>
              <a:rPr lang="en-AU" dirty="0">
                <a:latin typeface="+mj-lt"/>
              </a:rPr>
            </a:br>
            <a:r>
              <a:rPr lang="en-AU" dirty="0">
                <a:latin typeface="+mj-lt"/>
              </a:rPr>
              <a:t>and tone</a:t>
            </a:r>
          </a:p>
        </p:txBody>
      </p:sp>
      <p:sp>
        <p:nvSpPr>
          <p:cNvPr id="4" name="Text Placeholder 3">
            <a:extLst>
              <a:ext uri="{FF2B5EF4-FFF2-40B4-BE49-F238E27FC236}">
                <a16:creationId xmlns:a16="http://schemas.microsoft.com/office/drawing/2014/main" id="{C92402C1-7B8B-6120-89A4-98B266FFAE08}"/>
              </a:ext>
              <a:ext uri="{C183D7F6-B498-43B3-948B-1728B52AA6E4}">
                <adec:decorative xmlns:adec="http://schemas.microsoft.com/office/drawing/2017/decorative" val="0"/>
              </a:ext>
            </a:extLst>
          </p:cNvPr>
          <p:cNvSpPr>
            <a:spLocks noGrp="1"/>
          </p:cNvSpPr>
          <p:nvPr>
            <p:ph type="body" sz="quarter" idx="18"/>
          </p:nvPr>
        </p:nvSpPr>
        <p:spPr>
          <a:xfrm>
            <a:off x="360000" y="2011220"/>
            <a:ext cx="1329100" cy="310015"/>
          </a:xfrm>
        </p:spPr>
        <p:txBody>
          <a:bodyPr/>
          <a:lstStyle/>
          <a:p>
            <a:r>
              <a:rPr lang="en-AU" dirty="0">
                <a:latin typeface="+mj-lt"/>
              </a:rPr>
              <a:t>2.3</a:t>
            </a:r>
          </a:p>
        </p:txBody>
      </p:sp>
      <p:pic>
        <p:nvPicPr>
          <p:cNvPr id="6" name="Picture 5" descr="Visual arts diary page with explorations of mediums and techniques including tonal drawings of tomatoes, crosshatched areas in pen, a gradation scale from black to white pencil and the shadows and highlights on a drawing of a tomato.">
            <a:extLst>
              <a:ext uri="{FF2B5EF4-FFF2-40B4-BE49-F238E27FC236}">
                <a16:creationId xmlns:a16="http://schemas.microsoft.com/office/drawing/2014/main" id="{754D796E-02F0-A264-0A35-25B80919C15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55076" y="484119"/>
            <a:ext cx="4918524" cy="5889762"/>
          </a:xfrm>
          <a:prstGeom prst="rect">
            <a:avLst/>
          </a:prstGeom>
        </p:spPr>
      </p:pic>
      <p:sp>
        <p:nvSpPr>
          <p:cNvPr id="2" name="Slide Number Placeholder 1">
            <a:extLst>
              <a:ext uri="{FF2B5EF4-FFF2-40B4-BE49-F238E27FC236}">
                <a16:creationId xmlns:a16="http://schemas.microsoft.com/office/drawing/2014/main" id="{5B1A10C0-753F-01FB-A47B-E8435AEBC20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37</a:t>
            </a:fld>
            <a:endParaRPr lang="en-AU"/>
          </a:p>
        </p:txBody>
      </p:sp>
      <p:cxnSp>
        <p:nvCxnSpPr>
          <p:cNvPr id="11" name="Straight Connector 10">
            <a:extLst>
              <a:ext uri="{FF2B5EF4-FFF2-40B4-BE49-F238E27FC236}">
                <a16:creationId xmlns:a16="http://schemas.microsoft.com/office/drawing/2014/main" id="{6FDA06E5-75FB-1519-4C43-DB411934F6AB}"/>
              </a:ext>
              <a:ext uri="{C183D7F6-B498-43B3-948B-1728B52AA6E4}">
                <adec:decorative xmlns:adec="http://schemas.microsoft.com/office/drawing/2017/decorative" val="1"/>
              </a:ext>
            </a:extLst>
          </p:cNvPr>
          <p:cNvCxnSpPr>
            <a:cxnSpLocks/>
          </p:cNvCxnSpPr>
          <p:nvPr/>
        </p:nvCxnSpPr>
        <p:spPr>
          <a:xfrm>
            <a:off x="5054600" y="457200"/>
            <a:ext cx="0" cy="596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52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4D36B9-F734-3861-D179-ABDD33964D87}"/>
              </a:ext>
              <a:ext uri="{C183D7F6-B498-43B3-948B-1728B52AA6E4}">
                <adec:decorative xmlns:adec="http://schemas.microsoft.com/office/drawing/2017/decorative" val="0"/>
              </a:ext>
            </a:extLst>
          </p:cNvPr>
          <p:cNvSpPr>
            <a:spLocks noGrp="1"/>
          </p:cNvSpPr>
          <p:nvPr>
            <p:ph type="title"/>
          </p:nvPr>
        </p:nvSpPr>
        <p:spPr>
          <a:xfrm>
            <a:off x="360000" y="360000"/>
            <a:ext cx="4491400" cy="545601"/>
          </a:xfrm>
        </p:spPr>
        <p:txBody>
          <a:bodyPr/>
          <a:lstStyle/>
          <a:p>
            <a:r>
              <a:rPr lang="en-AU" dirty="0">
                <a:latin typeface="+mj-lt"/>
              </a:rPr>
              <a:t>Jo White inspired drawing sample</a:t>
            </a:r>
          </a:p>
        </p:txBody>
      </p:sp>
      <p:sp>
        <p:nvSpPr>
          <p:cNvPr id="4" name="Text Placeholder 3">
            <a:extLst>
              <a:ext uri="{FF2B5EF4-FFF2-40B4-BE49-F238E27FC236}">
                <a16:creationId xmlns:a16="http://schemas.microsoft.com/office/drawing/2014/main" id="{6A77D755-7895-32A3-CEF0-19851F6C7F4B}"/>
              </a:ext>
              <a:ext uri="{C183D7F6-B498-43B3-948B-1728B52AA6E4}">
                <adec:decorative xmlns:adec="http://schemas.microsoft.com/office/drawing/2017/decorative" val="0"/>
              </a:ext>
            </a:extLst>
          </p:cNvPr>
          <p:cNvSpPr>
            <a:spLocks noGrp="1"/>
          </p:cNvSpPr>
          <p:nvPr>
            <p:ph type="body" sz="quarter" idx="18"/>
          </p:nvPr>
        </p:nvSpPr>
        <p:spPr>
          <a:xfrm>
            <a:off x="360000" y="1522800"/>
            <a:ext cx="11484000" cy="310015"/>
          </a:xfrm>
        </p:spPr>
        <p:txBody>
          <a:bodyPr/>
          <a:lstStyle/>
          <a:p>
            <a:r>
              <a:rPr lang="en-AU" dirty="0">
                <a:latin typeface="+mj-lt"/>
              </a:rPr>
              <a:t>2.4</a:t>
            </a:r>
          </a:p>
        </p:txBody>
      </p:sp>
      <p:sp>
        <p:nvSpPr>
          <p:cNvPr id="2" name="Slide Number Placeholder 1">
            <a:extLst>
              <a:ext uri="{FF2B5EF4-FFF2-40B4-BE49-F238E27FC236}">
                <a16:creationId xmlns:a16="http://schemas.microsoft.com/office/drawing/2014/main" id="{F5D71581-F891-D7C5-1B01-1B56F0EECD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38</a:t>
            </a:fld>
            <a:endParaRPr lang="en-AU"/>
          </a:p>
        </p:txBody>
      </p:sp>
      <p:cxnSp>
        <p:nvCxnSpPr>
          <p:cNvPr id="5" name="Straight Connector 4">
            <a:extLst>
              <a:ext uri="{FF2B5EF4-FFF2-40B4-BE49-F238E27FC236}">
                <a16:creationId xmlns:a16="http://schemas.microsoft.com/office/drawing/2014/main" id="{0ABC3E2E-31EB-1BE5-1555-99AE32FB977D}"/>
              </a:ext>
              <a:ext uri="{C183D7F6-B498-43B3-948B-1728B52AA6E4}">
                <adec:decorative xmlns:adec="http://schemas.microsoft.com/office/drawing/2017/decorative" val="1"/>
              </a:ext>
            </a:extLst>
          </p:cNvPr>
          <p:cNvCxnSpPr>
            <a:cxnSpLocks/>
          </p:cNvCxnSpPr>
          <p:nvPr/>
        </p:nvCxnSpPr>
        <p:spPr>
          <a:xfrm>
            <a:off x="5054600" y="457200"/>
            <a:ext cx="0" cy="5969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simple pencil drawing in a visual arts diary of sliced tomato and cheese on crackers on a plate. The image is drawn from a top down perspective.">
            <a:extLst>
              <a:ext uri="{FF2B5EF4-FFF2-40B4-BE49-F238E27FC236}">
                <a16:creationId xmlns:a16="http://schemas.microsoft.com/office/drawing/2014/main" id="{B1E451A9-534A-9C24-5D27-34D5E1706B74}"/>
              </a:ext>
            </a:extLst>
          </p:cNvPr>
          <p:cNvPicPr>
            <a:picLocks noChangeAspect="1"/>
          </p:cNvPicPr>
          <p:nvPr/>
        </p:nvPicPr>
        <p:blipFill>
          <a:blip r:embed="rId2"/>
          <a:srcRect t="7794" b="10201"/>
          <a:stretch/>
        </p:blipFill>
        <p:spPr>
          <a:xfrm>
            <a:off x="5603564" y="457199"/>
            <a:ext cx="6207477" cy="5827853"/>
          </a:xfrm>
          <a:prstGeom prst="rect">
            <a:avLst/>
          </a:prstGeom>
        </p:spPr>
      </p:pic>
    </p:spTree>
    <p:extLst>
      <p:ext uri="{BB962C8B-B14F-4D97-AF65-F5344CB8AC3E}">
        <p14:creationId xmlns:p14="http://schemas.microsoft.com/office/powerpoint/2010/main" val="346241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18AF3-BEB7-5354-8BCD-E916DFE852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C677A4-9527-1C6D-2F28-FC57242D6CF6}"/>
              </a:ext>
            </a:extLst>
          </p:cNvPr>
          <p:cNvSpPr>
            <a:spLocks noGrp="1"/>
          </p:cNvSpPr>
          <p:nvPr>
            <p:ph type="title"/>
          </p:nvPr>
        </p:nvSpPr>
        <p:spPr/>
        <p:txBody>
          <a:bodyPr/>
          <a:lstStyle/>
          <a:p>
            <a:r>
              <a:rPr lang="en-AU" dirty="0">
                <a:latin typeface="+mj-lt"/>
              </a:rPr>
              <a:t>Let’s check our progress</a:t>
            </a:r>
          </a:p>
        </p:txBody>
      </p:sp>
      <p:sp>
        <p:nvSpPr>
          <p:cNvPr id="4" name="Text Placeholder 3">
            <a:extLst>
              <a:ext uri="{FF2B5EF4-FFF2-40B4-BE49-F238E27FC236}">
                <a16:creationId xmlns:a16="http://schemas.microsoft.com/office/drawing/2014/main" id="{E9D3AAAA-65AD-AFEF-618B-E4C7C544F5F7}"/>
              </a:ext>
              <a:ext uri="{C183D7F6-B498-43B3-948B-1728B52AA6E4}">
                <adec:decorative xmlns:adec="http://schemas.microsoft.com/office/drawing/2017/decorative" val="0"/>
              </a:ext>
            </a:extLst>
          </p:cNvPr>
          <p:cNvSpPr>
            <a:spLocks noGrp="1"/>
          </p:cNvSpPr>
          <p:nvPr>
            <p:ph type="body" sz="quarter" idx="18"/>
          </p:nvPr>
        </p:nvSpPr>
        <p:spPr>
          <a:xfrm>
            <a:off x="360000" y="982520"/>
            <a:ext cx="11484000" cy="310015"/>
          </a:xfrm>
        </p:spPr>
        <p:txBody>
          <a:bodyPr/>
          <a:lstStyle/>
          <a:p>
            <a:r>
              <a:rPr lang="en-AU" dirty="0">
                <a:latin typeface="+mj-lt"/>
              </a:rPr>
              <a:t>2.4(b)</a:t>
            </a:r>
          </a:p>
        </p:txBody>
      </p:sp>
      <p:sp>
        <p:nvSpPr>
          <p:cNvPr id="3" name="TextBox 2">
            <a:extLst>
              <a:ext uri="{FF2B5EF4-FFF2-40B4-BE49-F238E27FC236}">
                <a16:creationId xmlns:a16="http://schemas.microsoft.com/office/drawing/2014/main" id="{0175E142-F101-75CD-61E7-3A78471838BA}"/>
              </a:ext>
            </a:extLst>
          </p:cNvPr>
          <p:cNvSpPr txBox="1"/>
          <p:nvPr/>
        </p:nvSpPr>
        <p:spPr>
          <a:xfrm>
            <a:off x="359998" y="2109520"/>
            <a:ext cx="6740746" cy="34824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I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2000" dirty="0">
                <a:cs typeface="Arial" panose="020B0604020202020204" pitchFamily="34" charset="0"/>
              </a:rPr>
              <a:t>explore and explain aspects of the artworld concepts in Jo White’s practice</a:t>
            </a:r>
          </a:p>
          <a:p>
            <a:pPr marL="342900" indent="-342900">
              <a:lnSpc>
                <a:spcPct val="150000"/>
              </a:lnSpc>
              <a:spcAft>
                <a:spcPts val="600"/>
              </a:spcAft>
              <a:buFont typeface="Arial"/>
              <a:buChar char="•"/>
            </a:pPr>
            <a:r>
              <a:rPr lang="en-AU" sz="2000" dirty="0">
                <a:cs typeface="Arial" panose="020B0604020202020204" pitchFamily="34" charset="0"/>
              </a:rPr>
              <a:t>explain how culture is represented in a Jo White artwork</a:t>
            </a:r>
          </a:p>
          <a:p>
            <a:pPr marL="342900" indent="-342900">
              <a:lnSpc>
                <a:spcPct val="150000"/>
              </a:lnSpc>
              <a:spcAft>
                <a:spcPts val="600"/>
              </a:spcAft>
              <a:buFont typeface="Arial"/>
              <a:buChar char="•"/>
            </a:pPr>
            <a:r>
              <a:rPr lang="en-AU" sz="2000" dirty="0">
                <a:cs typeface="Arial" panose="020B0604020202020204" pitchFamily="34" charset="0"/>
              </a:rPr>
              <a:t>adopt Jo White’s art making conventions to compose an artwork </a:t>
            </a:r>
          </a:p>
          <a:p>
            <a:pPr marL="342900" indent="-342900">
              <a:lnSpc>
                <a:spcPct val="150000"/>
              </a:lnSpc>
              <a:spcAft>
                <a:spcPts val="600"/>
              </a:spcAft>
              <a:buFont typeface="Arial"/>
              <a:buChar char="•"/>
            </a:pPr>
            <a:r>
              <a:rPr lang="en-AU" sz="2000" dirty="0">
                <a:cs typeface="Arial" panose="020B0604020202020204" pitchFamily="34" charset="0"/>
              </a:rPr>
              <a:t>apply, evaluate and refine drawing techniques.</a:t>
            </a:r>
          </a:p>
        </p:txBody>
      </p:sp>
      <p:sp>
        <p:nvSpPr>
          <p:cNvPr id="2" name="Slide Number Placeholder 1">
            <a:extLst>
              <a:ext uri="{FF2B5EF4-FFF2-40B4-BE49-F238E27FC236}">
                <a16:creationId xmlns:a16="http://schemas.microsoft.com/office/drawing/2014/main" id="{A33D172E-1046-745B-CF64-C1B14DD87D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39</a:t>
            </a:fld>
            <a:endParaRPr lang="en-AU"/>
          </a:p>
        </p:txBody>
      </p:sp>
      <p:pic>
        <p:nvPicPr>
          <p:cNvPr id="7" name="Graphic 6">
            <a:extLst>
              <a:ext uri="{FF2B5EF4-FFF2-40B4-BE49-F238E27FC236}">
                <a16:creationId xmlns:a16="http://schemas.microsoft.com/office/drawing/2014/main" id="{338CF4ED-0032-C0BA-6BA5-C07A1C83C5D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0955" y="1606955"/>
            <a:ext cx="4891045" cy="4891045"/>
          </a:xfrm>
          <a:prstGeom prst="rect">
            <a:avLst/>
          </a:prstGeom>
        </p:spPr>
      </p:pic>
    </p:spTree>
    <p:extLst>
      <p:ext uri="{BB962C8B-B14F-4D97-AF65-F5344CB8AC3E}">
        <p14:creationId xmlns:p14="http://schemas.microsoft.com/office/powerpoint/2010/main" val="33407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b="1" dirty="0">
                <a:latin typeface="+mj-lt"/>
              </a:rPr>
              <a:t>Learning sequence 1: </a:t>
            </a:r>
            <a:br>
              <a:rPr lang="en-AU" dirty="0">
                <a:latin typeface="+mj-lt"/>
              </a:rPr>
            </a:br>
            <a:r>
              <a:rPr lang="en-AU" dirty="0">
                <a:latin typeface="+mj-lt"/>
              </a:rPr>
              <a:t>Communicate as an artist</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13C2-BC2D-342C-C889-98B0933D2A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9D1EF02-A87A-4322-88E6-4BA1559936C3}"/>
              </a:ext>
            </a:extLst>
          </p:cNvPr>
          <p:cNvSpPr>
            <a:spLocks noGrp="1"/>
          </p:cNvSpPr>
          <p:nvPr>
            <p:ph type="ctrTitle"/>
          </p:nvPr>
        </p:nvSpPr>
        <p:spPr>
          <a:xfrm>
            <a:off x="540000" y="4067881"/>
            <a:ext cx="11291998" cy="1786819"/>
          </a:xfrm>
        </p:spPr>
        <p:txBody>
          <a:bodyPr/>
          <a:lstStyle/>
          <a:p>
            <a:r>
              <a:rPr lang="en-AU" b="1" dirty="0">
                <a:latin typeface="+mj-lt"/>
              </a:rPr>
              <a:t>Learning sequence 3: </a:t>
            </a:r>
            <a:br>
              <a:rPr lang="en-AU" dirty="0">
                <a:latin typeface="+mj-lt"/>
              </a:rPr>
            </a:br>
            <a:r>
              <a:rPr lang="en-AU" dirty="0">
                <a:latin typeface="+mj-lt"/>
              </a:rPr>
              <a:t>Wayne Thiebaud – case study</a:t>
            </a:r>
          </a:p>
        </p:txBody>
      </p:sp>
    </p:spTree>
    <p:extLst>
      <p:ext uri="{BB962C8B-B14F-4D97-AF65-F5344CB8AC3E}">
        <p14:creationId xmlns:p14="http://schemas.microsoft.com/office/powerpoint/2010/main" val="4775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2A6E8-097C-6E9F-183C-1F9B8943ADD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8954047-7893-3533-A85E-9A05FC964201}"/>
              </a:ext>
            </a:extLst>
          </p:cNvPr>
          <p:cNvSpPr>
            <a:spLocks noGrp="1"/>
          </p:cNvSpPr>
          <p:nvPr>
            <p:ph type="title"/>
          </p:nvPr>
        </p:nvSpPr>
        <p:spPr/>
        <p:txBody>
          <a:bodyPr/>
          <a:lstStyle/>
          <a:p>
            <a:r>
              <a:rPr lang="en-AU" dirty="0">
                <a:latin typeface="+mj-lt"/>
              </a:rPr>
              <a:t>LS 3: Learning intentions and success criteria</a:t>
            </a:r>
          </a:p>
        </p:txBody>
      </p:sp>
      <p:sp>
        <p:nvSpPr>
          <p:cNvPr id="2" name="Slide Number Placeholder 1">
            <a:extLst>
              <a:ext uri="{FF2B5EF4-FFF2-40B4-BE49-F238E27FC236}">
                <a16:creationId xmlns:a16="http://schemas.microsoft.com/office/drawing/2014/main" id="{78E5B4D0-8F54-6C1E-9D16-32101B7E48A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41</a:t>
            </a:fld>
            <a:endParaRPr lang="en-AU"/>
          </a:p>
        </p:txBody>
      </p:sp>
      <p:sp>
        <p:nvSpPr>
          <p:cNvPr id="4" name="Rectangle 3">
            <a:extLst>
              <a:ext uri="{FF2B5EF4-FFF2-40B4-BE49-F238E27FC236}">
                <a16:creationId xmlns:a16="http://schemas.microsoft.com/office/drawing/2014/main" id="{EE789B85-9A8C-5CBA-C199-99EFD22894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63A49C-B52A-9052-3BD9-EEEB0479A612}"/>
              </a:ext>
            </a:extLst>
          </p:cNvPr>
          <p:cNvSpPr txBox="1"/>
          <p:nvPr/>
        </p:nvSpPr>
        <p:spPr>
          <a:xfrm>
            <a:off x="359998" y="1480325"/>
            <a:ext cx="11651000" cy="46519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30000"/>
              </a:lnSpc>
              <a:spcAft>
                <a:spcPts val="600"/>
              </a:spcAft>
              <a:buFont typeface="Arial" panose="020B0604020202020204" pitchFamily="34" charset="0"/>
              <a:buChar char="•"/>
            </a:pPr>
            <a:r>
              <a:rPr lang="en-AU" sz="2000" dirty="0">
                <a:cs typeface="Arial" panose="020B0604020202020204" pitchFamily="34" charset="0"/>
              </a:rPr>
              <a:t>identify symbols and interpret their meaning in visual art works</a:t>
            </a:r>
          </a:p>
          <a:p>
            <a:pPr marL="342900" indent="-342900">
              <a:lnSpc>
                <a:spcPct val="130000"/>
              </a:lnSpc>
              <a:spcAft>
                <a:spcPts val="600"/>
              </a:spcAft>
              <a:buFont typeface="Arial" panose="020B0604020202020204" pitchFamily="34" charset="0"/>
              <a:buChar char="•"/>
            </a:pPr>
            <a:r>
              <a:rPr lang="en-AU" sz="2000" dirty="0">
                <a:cs typeface="Arial" panose="020B0604020202020204" pitchFamily="34" charset="0"/>
              </a:rPr>
              <a:t>describe and explain the artworld concepts in Wayne Thiebaud’s practice</a:t>
            </a:r>
          </a:p>
          <a:p>
            <a:pPr marL="342900" indent="-342900">
              <a:lnSpc>
                <a:spcPct val="130000"/>
              </a:lnSpc>
              <a:spcAft>
                <a:spcPts val="600"/>
              </a:spcAft>
              <a:buFont typeface="Arial" panose="020B0604020202020204" pitchFamily="34" charset="0"/>
              <a:buChar char="•"/>
            </a:pPr>
            <a:r>
              <a:rPr lang="en-AU" sz="2000" dirty="0">
                <a:cs typeface="Arial" panose="020B0604020202020204" pitchFamily="34" charset="0"/>
              </a:rPr>
              <a:t>explore Wayne Thiebaud’s art making conventions and adapt them in our own representations</a:t>
            </a:r>
          </a:p>
          <a:p>
            <a:pPr marL="342900" indent="-342900">
              <a:lnSpc>
                <a:spcPct val="130000"/>
              </a:lnSpc>
              <a:spcAft>
                <a:spcPts val="600"/>
              </a:spcAft>
              <a:buFont typeface="Arial" panose="020B0604020202020204" pitchFamily="34" charset="0"/>
              <a:buChar char="•"/>
            </a:pPr>
            <a:r>
              <a:rPr lang="en-AU" sz="2000" dirty="0">
                <a:cs typeface="Arial" panose="020B0604020202020204" pitchFamily="34" charset="0"/>
              </a:rPr>
              <a:t>experiment make choices about materials and techniques to communicate an idea to the audience</a:t>
            </a:r>
          </a:p>
          <a:p>
            <a:pPr>
              <a:lnSpc>
                <a:spcPct val="130000"/>
              </a:lnSpc>
              <a:spcAft>
                <a:spcPts val="600"/>
              </a:spcAft>
            </a:pPr>
            <a:r>
              <a:rPr lang="en-AU" sz="2000" b="1" dirty="0">
                <a:solidFill>
                  <a:schemeClr val="accent1"/>
                </a:solidFill>
                <a:latin typeface="+mj-lt"/>
                <a:cs typeface="Arial" panose="020B0604020202020204" pitchFamily="34" charset="0"/>
              </a:rPr>
              <a:t>I can:</a:t>
            </a:r>
            <a:endParaRPr lang="en-US" sz="2000" dirty="0">
              <a:solidFill>
                <a:schemeClr val="accent1"/>
              </a:solidFill>
              <a:latin typeface="+mj-lt"/>
              <a:cs typeface="Arial" panose="020B0604020202020204" pitchFamily="34" charset="0"/>
            </a:endParaRPr>
          </a:p>
          <a:p>
            <a:pPr marL="342900" indent="-342900">
              <a:lnSpc>
                <a:spcPct val="130000"/>
              </a:lnSpc>
              <a:spcAft>
                <a:spcPts val="600"/>
              </a:spcAft>
              <a:buFont typeface="Arial"/>
              <a:buChar char="•"/>
            </a:pPr>
            <a:r>
              <a:rPr lang="en-AU" sz="2000" dirty="0">
                <a:cs typeface="Arial" panose="020B0604020202020204" pitchFamily="34" charset="0"/>
              </a:rPr>
              <a:t>explain roles and explore the relationships between the artworld concepts in an artists’ practice</a:t>
            </a:r>
          </a:p>
          <a:p>
            <a:pPr marL="342900" indent="-342900">
              <a:lnSpc>
                <a:spcPct val="130000"/>
              </a:lnSpc>
              <a:spcAft>
                <a:spcPts val="600"/>
              </a:spcAft>
              <a:buFont typeface="Arial"/>
              <a:buChar char="•"/>
            </a:pPr>
            <a:r>
              <a:rPr lang="en-AU" sz="2000" dirty="0">
                <a:cs typeface="Arial" panose="020B0604020202020204" pitchFamily="34" charset="0"/>
              </a:rPr>
              <a:t>explain how Wayne Thiebaud represents culture in his context</a:t>
            </a:r>
          </a:p>
          <a:p>
            <a:pPr marL="342900" indent="-342900">
              <a:lnSpc>
                <a:spcPct val="130000"/>
              </a:lnSpc>
              <a:spcAft>
                <a:spcPts val="600"/>
              </a:spcAft>
              <a:buFont typeface="Arial"/>
              <a:buChar char="•"/>
            </a:pPr>
            <a:r>
              <a:rPr lang="en-AU" sz="2000" dirty="0">
                <a:cs typeface="Arial" panose="020B0604020202020204" pitchFamily="34" charset="0"/>
              </a:rPr>
              <a:t>adapt Thiebaud conventions to compose an artwork that is relatable for my audience</a:t>
            </a:r>
          </a:p>
          <a:p>
            <a:pPr marL="342900" indent="-342900">
              <a:lnSpc>
                <a:spcPct val="130000"/>
              </a:lnSpc>
              <a:spcAft>
                <a:spcPts val="600"/>
              </a:spcAft>
              <a:buFont typeface="Arial"/>
              <a:buChar char="•"/>
            </a:pPr>
            <a:r>
              <a:rPr lang="en-AU" sz="2000" dirty="0">
                <a:cs typeface="Arial" panose="020B0604020202020204" pitchFamily="34" charset="0"/>
              </a:rPr>
              <a:t>apply, evaluate and refine art making choices that consider how the audience experience the work</a:t>
            </a:r>
          </a:p>
        </p:txBody>
      </p:sp>
    </p:spTree>
    <p:extLst>
      <p:ext uri="{BB962C8B-B14F-4D97-AF65-F5344CB8AC3E}">
        <p14:creationId xmlns:p14="http://schemas.microsoft.com/office/powerpoint/2010/main" val="1724305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F8125-D7A0-7315-6B60-5CD16D36867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6A74DC5-F6AA-2C75-1C90-52FDAF0A03E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Spot the similarities – Thiebaud conventions</a:t>
            </a:r>
          </a:p>
        </p:txBody>
      </p:sp>
      <p:sp>
        <p:nvSpPr>
          <p:cNvPr id="7" name="Text Placeholder 6">
            <a:extLst>
              <a:ext uri="{FF2B5EF4-FFF2-40B4-BE49-F238E27FC236}">
                <a16:creationId xmlns:a16="http://schemas.microsoft.com/office/drawing/2014/main" id="{EC971087-4114-9C1C-5B83-6B3AEB59609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3.1(a)</a:t>
            </a:r>
          </a:p>
        </p:txBody>
      </p:sp>
      <p:sp>
        <p:nvSpPr>
          <p:cNvPr id="2" name="Rectangle 1" descr="Link to 'Food counter' by Wayne Thiebaud">
            <a:extLst>
              <a:ext uri="{FF2B5EF4-FFF2-40B4-BE49-F238E27FC236}">
                <a16:creationId xmlns:a16="http://schemas.microsoft.com/office/drawing/2014/main" id="{376B3926-C60E-0770-2326-C8D267E7D02E}"/>
              </a:ext>
            </a:extLst>
          </p:cNvPr>
          <p:cNvSpPr/>
          <p:nvPr/>
        </p:nvSpPr>
        <p:spPr>
          <a:xfrm>
            <a:off x="1035864" y="1639228"/>
            <a:ext cx="4605453" cy="4236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a:t>
            </a:r>
          </a:p>
          <a:p>
            <a:pPr algn="ctr"/>
            <a:r>
              <a:rPr lang="en-AU" dirty="0">
                <a:solidFill>
                  <a:schemeClr val="bg1"/>
                </a:solidFill>
                <a:hlinkClick r:id="rId3">
                  <a:extLst>
                    <a:ext uri="{A12FA001-AC4F-418D-AE19-62706E023703}">
                      <ahyp:hlinkClr xmlns:ahyp="http://schemas.microsoft.com/office/drawing/2018/hyperlinkcolor" val="tx"/>
                    </a:ext>
                  </a:extLst>
                </a:hlinkClick>
              </a:rPr>
              <a:t>Food counter</a:t>
            </a:r>
            <a:r>
              <a:rPr lang="en-AU" dirty="0">
                <a:solidFill>
                  <a:schemeClr val="bg1"/>
                </a:solidFill>
              </a:rPr>
              <a:t> by Wayne Thiebaud, 2007</a:t>
            </a:r>
          </a:p>
        </p:txBody>
      </p:sp>
      <p:sp>
        <p:nvSpPr>
          <p:cNvPr id="4" name="Rectangle 3" descr="Link to 'Cakes' by Wayne Thiebaud">
            <a:extLst>
              <a:ext uri="{FF2B5EF4-FFF2-40B4-BE49-F238E27FC236}">
                <a16:creationId xmlns:a16="http://schemas.microsoft.com/office/drawing/2014/main" id="{A60745AB-2D47-DA7B-4744-17E9CC2DDB7A}"/>
              </a:ext>
            </a:extLst>
          </p:cNvPr>
          <p:cNvSpPr/>
          <p:nvPr/>
        </p:nvSpPr>
        <p:spPr>
          <a:xfrm>
            <a:off x="6518547" y="1639227"/>
            <a:ext cx="4605453" cy="4236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4">
                  <a:extLst>
                    <a:ext uri="{A12FA001-AC4F-418D-AE19-62706E023703}">
                      <ahyp:hlinkClr xmlns:ahyp="http://schemas.microsoft.com/office/drawing/2018/hyperlinkcolor" val="tx"/>
                    </a:ext>
                  </a:extLst>
                </a:hlinkClick>
              </a:rPr>
              <a:t>Cakes</a:t>
            </a:r>
            <a:r>
              <a:rPr lang="en-AU" dirty="0">
                <a:solidFill>
                  <a:schemeClr val="bg1"/>
                </a:solidFill>
              </a:rPr>
              <a:t> by Wayne Thiebaud, 1963</a:t>
            </a:r>
          </a:p>
        </p:txBody>
      </p:sp>
      <p:sp>
        <p:nvSpPr>
          <p:cNvPr id="8" name="TextBox 7">
            <a:extLst>
              <a:ext uri="{FF2B5EF4-FFF2-40B4-BE49-F238E27FC236}">
                <a16:creationId xmlns:a16="http://schemas.microsoft.com/office/drawing/2014/main" id="{C82821F1-1E0C-AF0A-C649-F77AFE2215E1}"/>
              </a:ext>
            </a:extLst>
          </p:cNvPr>
          <p:cNvSpPr txBox="1"/>
          <p:nvPr/>
        </p:nvSpPr>
        <p:spPr>
          <a:xfrm>
            <a:off x="921777" y="6099061"/>
            <a:ext cx="4107497" cy="246221"/>
          </a:xfrm>
          <a:prstGeom prst="rect">
            <a:avLst/>
          </a:prstGeom>
          <a:noFill/>
        </p:spPr>
        <p:txBody>
          <a:bodyPr wrap="square">
            <a:spAutoFit/>
          </a:bodyPr>
          <a:lstStyle/>
          <a:p>
            <a:r>
              <a:rPr lang="en-AU" sz="1000" dirty="0">
                <a:solidFill>
                  <a:srgbClr val="22272B"/>
                </a:solidFill>
                <a:effectLst/>
                <a:latin typeface="Arial" panose="020B0604020202020204" pitchFamily="34" charset="0"/>
              </a:rPr>
              <a:t>Wayne Thiebaud (2007) </a:t>
            </a:r>
            <a:r>
              <a:rPr lang="en-AU" sz="1000" dirty="0">
                <a:hlinkClick r:id="rId3"/>
              </a:rPr>
              <a:t>Food counter </a:t>
            </a:r>
            <a:r>
              <a:rPr lang="en-AU" sz="1000" dirty="0"/>
              <a:t>[image] accessed 28/3/2025.</a:t>
            </a:r>
            <a:endParaRPr lang="en-AU" dirty="0"/>
          </a:p>
        </p:txBody>
      </p:sp>
      <p:sp>
        <p:nvSpPr>
          <p:cNvPr id="3" name="Slide Number Placeholder 2">
            <a:extLst>
              <a:ext uri="{FF2B5EF4-FFF2-40B4-BE49-F238E27FC236}">
                <a16:creationId xmlns:a16="http://schemas.microsoft.com/office/drawing/2014/main" id="{A1C3AFA1-26F4-CE3E-CF02-3DC54D9252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42</a:t>
            </a:fld>
            <a:endParaRPr lang="en-AU"/>
          </a:p>
        </p:txBody>
      </p:sp>
      <p:sp>
        <p:nvSpPr>
          <p:cNvPr id="9" name="TextBox 8">
            <a:extLst>
              <a:ext uri="{FF2B5EF4-FFF2-40B4-BE49-F238E27FC236}">
                <a16:creationId xmlns:a16="http://schemas.microsoft.com/office/drawing/2014/main" id="{7987B9DD-52D9-0D20-B832-94FA5498053B}"/>
              </a:ext>
            </a:extLst>
          </p:cNvPr>
          <p:cNvSpPr txBox="1"/>
          <p:nvPr/>
        </p:nvSpPr>
        <p:spPr>
          <a:xfrm>
            <a:off x="6427107" y="6099061"/>
            <a:ext cx="4696893" cy="246221"/>
          </a:xfrm>
          <a:prstGeom prst="rect">
            <a:avLst/>
          </a:prstGeom>
          <a:noFill/>
        </p:spPr>
        <p:txBody>
          <a:bodyPr wrap="square">
            <a:spAutoFit/>
          </a:bodyPr>
          <a:lstStyle/>
          <a:p>
            <a:r>
              <a:rPr lang="en-AU" sz="1000" dirty="0"/>
              <a:t>Wayne Thiebaud (1963) </a:t>
            </a:r>
            <a:r>
              <a:rPr lang="en-AU" sz="1000" dirty="0">
                <a:hlinkClick r:id="rId4"/>
              </a:rPr>
              <a:t>Cakes</a:t>
            </a:r>
            <a:r>
              <a:rPr lang="en-AU" sz="1000" dirty="0"/>
              <a:t> [image] accessed 28/3/205.</a:t>
            </a:r>
            <a:endParaRPr lang="en-AU" sz="1000" dirty="0">
              <a:solidFill>
                <a:srgbClr val="22272B"/>
              </a:solidFill>
              <a:effectLst/>
              <a:latin typeface="Arial" panose="020B0604020202020204" pitchFamily="34" charset="0"/>
            </a:endParaRPr>
          </a:p>
        </p:txBody>
      </p:sp>
    </p:spTree>
    <p:extLst>
      <p:ext uri="{BB962C8B-B14F-4D97-AF65-F5344CB8AC3E}">
        <p14:creationId xmlns:p14="http://schemas.microsoft.com/office/powerpoint/2010/main" val="23126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D825-1E48-7DD1-E677-54A2E337AA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163A9F8-41AB-F614-646C-7C77C2C008AE}"/>
              </a:ext>
            </a:extLst>
          </p:cNvPr>
          <p:cNvSpPr>
            <a:spLocks noGrp="1"/>
          </p:cNvSpPr>
          <p:nvPr>
            <p:ph type="title"/>
          </p:nvPr>
        </p:nvSpPr>
        <p:spPr/>
        <p:txBody>
          <a:bodyPr/>
          <a:lstStyle/>
          <a:p>
            <a:r>
              <a:rPr lang="en-AU" dirty="0">
                <a:latin typeface="+mj-lt"/>
              </a:rPr>
              <a:t>Spot the similarities – Thiebaud conventions </a:t>
            </a:r>
            <a:r>
              <a:rPr lang="en-AU" dirty="0">
                <a:solidFill>
                  <a:schemeClr val="bg1"/>
                </a:solidFill>
                <a:latin typeface="+mj-lt"/>
              </a:rPr>
              <a:t>2</a:t>
            </a:r>
          </a:p>
        </p:txBody>
      </p:sp>
      <p:sp>
        <p:nvSpPr>
          <p:cNvPr id="7" name="Text Placeholder 6">
            <a:extLst>
              <a:ext uri="{FF2B5EF4-FFF2-40B4-BE49-F238E27FC236}">
                <a16:creationId xmlns:a16="http://schemas.microsoft.com/office/drawing/2014/main" id="{5228746C-3A1E-691A-F321-45082BDB8EEA}"/>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3.1(b)</a:t>
            </a:r>
          </a:p>
        </p:txBody>
      </p:sp>
      <p:sp>
        <p:nvSpPr>
          <p:cNvPr id="2" name="Rectangle 1" descr="Link to 'Pie counter' by Wayne Thiebaud">
            <a:extLst>
              <a:ext uri="{FF2B5EF4-FFF2-40B4-BE49-F238E27FC236}">
                <a16:creationId xmlns:a16="http://schemas.microsoft.com/office/drawing/2014/main" id="{934E02E3-CB96-EE7F-8210-BA4F106EA728}"/>
              </a:ext>
            </a:extLst>
          </p:cNvPr>
          <p:cNvSpPr/>
          <p:nvPr/>
        </p:nvSpPr>
        <p:spPr>
          <a:xfrm>
            <a:off x="1035864" y="1639228"/>
            <a:ext cx="4605453" cy="4236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a:t>
            </a:r>
          </a:p>
          <a:p>
            <a:pPr algn="ctr"/>
            <a:r>
              <a:rPr lang="en-AU" dirty="0">
                <a:solidFill>
                  <a:schemeClr val="bg1"/>
                </a:solidFill>
                <a:hlinkClick r:id="rId3">
                  <a:extLst>
                    <a:ext uri="{A12FA001-AC4F-418D-AE19-62706E023703}">
                      <ahyp:hlinkClr xmlns:ahyp="http://schemas.microsoft.com/office/drawing/2018/hyperlinkcolor" val="tx"/>
                    </a:ext>
                  </a:extLst>
                </a:hlinkClick>
              </a:rPr>
              <a:t>Pie counter</a:t>
            </a:r>
            <a:r>
              <a:rPr lang="en-AU" dirty="0">
                <a:solidFill>
                  <a:schemeClr val="bg1"/>
                </a:solidFill>
              </a:rPr>
              <a:t> by Wayne Thiebaud, 1963</a:t>
            </a:r>
          </a:p>
        </p:txBody>
      </p:sp>
      <p:sp>
        <p:nvSpPr>
          <p:cNvPr id="4" name="Rectangle 3" descr="Link to 'Three cones' by Wayne Thiebaud">
            <a:extLst>
              <a:ext uri="{FF2B5EF4-FFF2-40B4-BE49-F238E27FC236}">
                <a16:creationId xmlns:a16="http://schemas.microsoft.com/office/drawing/2014/main" id="{76344E25-DD22-A52B-DF93-E3335F021CB0}"/>
              </a:ext>
            </a:extLst>
          </p:cNvPr>
          <p:cNvSpPr/>
          <p:nvPr/>
        </p:nvSpPr>
        <p:spPr>
          <a:xfrm>
            <a:off x="6518547" y="1639227"/>
            <a:ext cx="4605453" cy="4236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4">
                  <a:extLst>
                    <a:ext uri="{A12FA001-AC4F-418D-AE19-62706E023703}">
                      <ahyp:hlinkClr xmlns:ahyp="http://schemas.microsoft.com/office/drawing/2018/hyperlinkcolor" val="tx"/>
                    </a:ext>
                  </a:extLst>
                </a:hlinkClick>
              </a:rPr>
              <a:t>Three cones</a:t>
            </a:r>
            <a:r>
              <a:rPr lang="en-AU" dirty="0">
                <a:solidFill>
                  <a:schemeClr val="bg1"/>
                </a:solidFill>
              </a:rPr>
              <a:t> by Wayne Thiebaud, 1964</a:t>
            </a:r>
          </a:p>
        </p:txBody>
      </p:sp>
      <p:sp>
        <p:nvSpPr>
          <p:cNvPr id="3" name="Slide Number Placeholder 2">
            <a:extLst>
              <a:ext uri="{FF2B5EF4-FFF2-40B4-BE49-F238E27FC236}">
                <a16:creationId xmlns:a16="http://schemas.microsoft.com/office/drawing/2014/main" id="{4C1336FB-8A1E-C627-C516-3E54F848D4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43</a:t>
            </a:fld>
            <a:endParaRPr lang="en-AU"/>
          </a:p>
        </p:txBody>
      </p:sp>
      <p:sp>
        <p:nvSpPr>
          <p:cNvPr id="5" name="TextBox 4">
            <a:extLst>
              <a:ext uri="{FF2B5EF4-FFF2-40B4-BE49-F238E27FC236}">
                <a16:creationId xmlns:a16="http://schemas.microsoft.com/office/drawing/2014/main" id="{AD9F3681-9BC5-FD25-38DD-01A6C53E2C0B}"/>
              </a:ext>
            </a:extLst>
          </p:cNvPr>
          <p:cNvSpPr txBox="1"/>
          <p:nvPr/>
        </p:nvSpPr>
        <p:spPr>
          <a:xfrm>
            <a:off x="921777" y="6099061"/>
            <a:ext cx="4107497" cy="246221"/>
          </a:xfrm>
          <a:prstGeom prst="rect">
            <a:avLst/>
          </a:prstGeom>
          <a:noFill/>
        </p:spPr>
        <p:txBody>
          <a:bodyPr wrap="square">
            <a:spAutoFit/>
          </a:bodyPr>
          <a:lstStyle/>
          <a:p>
            <a:r>
              <a:rPr lang="en-AU" sz="1000" dirty="0"/>
              <a:t>Wayne Thiebaud (1963) </a:t>
            </a:r>
            <a:r>
              <a:rPr lang="en-AU" sz="1000" dirty="0">
                <a:hlinkClick r:id="rId3"/>
              </a:rPr>
              <a:t>Pie counter </a:t>
            </a:r>
            <a:r>
              <a:rPr lang="en-AU" sz="1000" dirty="0"/>
              <a:t>[image] accessed 28/3/2025.</a:t>
            </a:r>
          </a:p>
        </p:txBody>
      </p:sp>
      <p:sp>
        <p:nvSpPr>
          <p:cNvPr id="9" name="TextBox 8">
            <a:extLst>
              <a:ext uri="{FF2B5EF4-FFF2-40B4-BE49-F238E27FC236}">
                <a16:creationId xmlns:a16="http://schemas.microsoft.com/office/drawing/2014/main" id="{71EFF7BC-DBE2-B6DE-9433-85626784495D}"/>
              </a:ext>
            </a:extLst>
          </p:cNvPr>
          <p:cNvSpPr txBox="1"/>
          <p:nvPr/>
        </p:nvSpPr>
        <p:spPr>
          <a:xfrm>
            <a:off x="6427107" y="6099061"/>
            <a:ext cx="4696893" cy="246221"/>
          </a:xfrm>
          <a:prstGeom prst="rect">
            <a:avLst/>
          </a:prstGeom>
          <a:noFill/>
        </p:spPr>
        <p:txBody>
          <a:bodyPr wrap="square">
            <a:spAutoFit/>
          </a:bodyPr>
          <a:lstStyle/>
          <a:p>
            <a:pPr lvl="0" defTabSz="1219170">
              <a:defRPr/>
            </a:pPr>
            <a:r>
              <a:rPr lang="en-AU" sz="1000" dirty="0"/>
              <a:t>Wayne Thiebaud (1963) </a:t>
            </a:r>
            <a:r>
              <a:rPr lang="en-AU" sz="1000" dirty="0">
                <a:hlinkClick r:id="rId4"/>
              </a:rPr>
              <a:t>Three cones</a:t>
            </a:r>
            <a:r>
              <a:rPr lang="en-AU" sz="1000" dirty="0"/>
              <a:t> [image] accessed 28/3/2025.</a:t>
            </a:r>
          </a:p>
        </p:txBody>
      </p:sp>
    </p:spTree>
    <p:extLst>
      <p:ext uri="{BB962C8B-B14F-4D97-AF65-F5344CB8AC3E}">
        <p14:creationId xmlns:p14="http://schemas.microsoft.com/office/powerpoint/2010/main" val="11129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B20A79-952C-F464-5D1F-2F5EF696ACB2}"/>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Analysing Wayne Thiebaud’s artwork</a:t>
            </a:r>
          </a:p>
        </p:txBody>
      </p:sp>
      <p:sp>
        <p:nvSpPr>
          <p:cNvPr id="4" name="Text Placeholder 3">
            <a:extLst>
              <a:ext uri="{FF2B5EF4-FFF2-40B4-BE49-F238E27FC236}">
                <a16:creationId xmlns:a16="http://schemas.microsoft.com/office/drawing/2014/main" id="{4F92A811-8827-8AA1-5CE7-9705D64B4B1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3.1(c)</a:t>
            </a:r>
          </a:p>
        </p:txBody>
      </p:sp>
      <p:sp>
        <p:nvSpPr>
          <p:cNvPr id="6" name="Rectangle 5" descr="Link to 'Food counter' by Wayne Thiebaud">
            <a:extLst>
              <a:ext uri="{FF2B5EF4-FFF2-40B4-BE49-F238E27FC236}">
                <a16:creationId xmlns:a16="http://schemas.microsoft.com/office/drawing/2014/main" id="{D8CE4EA2-D1C0-A5C7-7B3C-E68F5C7FA974}"/>
              </a:ext>
              <a:ext uri="{C183D7F6-B498-43B3-948B-1728B52AA6E4}">
                <adec:decorative xmlns:adec="http://schemas.microsoft.com/office/drawing/2017/decorative" val="0"/>
              </a:ext>
            </a:extLst>
          </p:cNvPr>
          <p:cNvSpPr/>
          <p:nvPr/>
        </p:nvSpPr>
        <p:spPr>
          <a:xfrm>
            <a:off x="348000" y="1472003"/>
            <a:ext cx="4605453" cy="46149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a:t>
            </a:r>
          </a:p>
          <a:p>
            <a:pPr algn="ctr"/>
            <a:r>
              <a:rPr lang="en-AU" dirty="0">
                <a:solidFill>
                  <a:schemeClr val="bg1"/>
                </a:solidFill>
                <a:hlinkClick r:id="rId3">
                  <a:extLst>
                    <a:ext uri="{A12FA001-AC4F-418D-AE19-62706E023703}">
                      <ahyp:hlinkClr xmlns:ahyp="http://schemas.microsoft.com/office/drawing/2018/hyperlinkcolor" val="tx"/>
                    </a:ext>
                  </a:extLst>
                </a:hlinkClick>
              </a:rPr>
              <a:t>Food counter </a:t>
            </a:r>
            <a:r>
              <a:rPr lang="en-AU" dirty="0">
                <a:solidFill>
                  <a:schemeClr val="bg1"/>
                </a:solidFill>
              </a:rPr>
              <a:t>by Wayne Thiebaud, 2007 </a:t>
            </a:r>
          </a:p>
        </p:txBody>
      </p:sp>
      <p:sp>
        <p:nvSpPr>
          <p:cNvPr id="9" name="TextBox 8">
            <a:extLst>
              <a:ext uri="{FF2B5EF4-FFF2-40B4-BE49-F238E27FC236}">
                <a16:creationId xmlns:a16="http://schemas.microsoft.com/office/drawing/2014/main" id="{B75D0420-1AF0-9F52-8A3C-AB34EA4CDB49}"/>
              </a:ext>
            </a:extLst>
          </p:cNvPr>
          <p:cNvSpPr txBox="1"/>
          <p:nvPr/>
        </p:nvSpPr>
        <p:spPr>
          <a:xfrm>
            <a:off x="238733" y="6212032"/>
            <a:ext cx="6096000" cy="246221"/>
          </a:xfrm>
          <a:prstGeom prst="rect">
            <a:avLst/>
          </a:prstGeom>
          <a:noFill/>
        </p:spPr>
        <p:txBody>
          <a:bodyPr wrap="square">
            <a:spAutoFit/>
          </a:bodyPr>
          <a:lstStyle/>
          <a:p>
            <a:r>
              <a:rPr lang="en-AU" sz="1000" dirty="0">
                <a:solidFill>
                  <a:srgbClr val="22272B"/>
                </a:solidFill>
                <a:effectLst/>
                <a:latin typeface="Arial" panose="020B0604020202020204" pitchFamily="34" charset="0"/>
              </a:rPr>
              <a:t>Wayne Thiebaud (2007) </a:t>
            </a:r>
            <a:r>
              <a:rPr lang="en-AU" sz="1000" dirty="0">
                <a:hlinkClick r:id="rId3"/>
              </a:rPr>
              <a:t>Food counter </a:t>
            </a:r>
            <a:r>
              <a:rPr lang="en-AU" sz="1000" dirty="0"/>
              <a:t>[image] accessed 28/3/2025.</a:t>
            </a:r>
          </a:p>
        </p:txBody>
      </p:sp>
      <p:sp>
        <p:nvSpPr>
          <p:cNvPr id="5" name="Rounded Rectangle 4">
            <a:extLst>
              <a:ext uri="{FF2B5EF4-FFF2-40B4-BE49-F238E27FC236}">
                <a16:creationId xmlns:a16="http://schemas.microsoft.com/office/drawing/2014/main" id="{398E0500-7F65-F6B8-1FE9-A54A799D9553}"/>
              </a:ext>
            </a:extLst>
          </p:cNvPr>
          <p:cNvSpPr/>
          <p:nvPr/>
        </p:nvSpPr>
        <p:spPr>
          <a:xfrm>
            <a:off x="5225077" y="1472002"/>
            <a:ext cx="2473743" cy="54560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solidFill>
                  <a:schemeClr val="accent1"/>
                </a:solidFill>
                <a:latin typeface="+mj-lt"/>
              </a:rPr>
              <a:t>Inference table</a:t>
            </a:r>
          </a:p>
        </p:txBody>
      </p:sp>
      <p:graphicFrame>
        <p:nvGraphicFramePr>
          <p:cNvPr id="8" name="Table 7">
            <a:extLst>
              <a:ext uri="{FF2B5EF4-FFF2-40B4-BE49-F238E27FC236}">
                <a16:creationId xmlns:a16="http://schemas.microsoft.com/office/drawing/2014/main" id="{A9AC0387-6FA5-0724-CE7B-6F0E8C56B53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969964956"/>
              </p:ext>
            </p:extLst>
          </p:nvPr>
        </p:nvGraphicFramePr>
        <p:xfrm>
          <a:off x="5225077" y="2118166"/>
          <a:ext cx="6618924" cy="3974998"/>
        </p:xfrm>
        <a:graphic>
          <a:graphicData uri="http://schemas.openxmlformats.org/drawingml/2006/table">
            <a:tbl>
              <a:tblPr firstRow="1" bandRow="1">
                <a:tableStyleId>{69012ECD-51FC-41F1-AA8D-1B2483CD663E}</a:tableStyleId>
              </a:tblPr>
              <a:tblGrid>
                <a:gridCol w="1833700">
                  <a:extLst>
                    <a:ext uri="{9D8B030D-6E8A-4147-A177-3AD203B41FA5}">
                      <a16:colId xmlns:a16="http://schemas.microsoft.com/office/drawing/2014/main" val="2358750359"/>
                    </a:ext>
                  </a:extLst>
                </a:gridCol>
                <a:gridCol w="2258345">
                  <a:extLst>
                    <a:ext uri="{9D8B030D-6E8A-4147-A177-3AD203B41FA5}">
                      <a16:colId xmlns:a16="http://schemas.microsoft.com/office/drawing/2014/main" val="775961441"/>
                    </a:ext>
                  </a:extLst>
                </a:gridCol>
                <a:gridCol w="2526879">
                  <a:extLst>
                    <a:ext uri="{9D8B030D-6E8A-4147-A177-3AD203B41FA5}">
                      <a16:colId xmlns:a16="http://schemas.microsoft.com/office/drawing/2014/main" val="3527804144"/>
                    </a:ext>
                  </a:extLst>
                </a:gridCol>
              </a:tblGrid>
              <a:tr h="620991">
                <a:tc>
                  <a:txBody>
                    <a:bodyPr/>
                    <a:lstStyle/>
                    <a:p>
                      <a:r>
                        <a:rPr lang="en-AU" dirty="0">
                          <a:latin typeface="+mj-lt"/>
                        </a:rPr>
                        <a:t>Key features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j-lt"/>
                        </a:rPr>
                        <a:t>This represents…</a:t>
                      </a:r>
                    </a:p>
                  </a:txBody>
                  <a:tcPr/>
                </a:tc>
                <a:tc>
                  <a:txBody>
                    <a:bodyPr/>
                    <a:lstStyle/>
                    <a:p>
                      <a:r>
                        <a:rPr lang="en-AU" dirty="0">
                          <a:latin typeface="+mj-lt"/>
                        </a:rPr>
                        <a:t>What it says about the artist’s culture</a:t>
                      </a:r>
                    </a:p>
                  </a:txBody>
                  <a:tcPr/>
                </a:tc>
                <a:extLst>
                  <a:ext uri="{0D108BD9-81ED-4DB2-BD59-A6C34878D82A}">
                    <a16:rowId xmlns:a16="http://schemas.microsoft.com/office/drawing/2014/main" val="3787179709"/>
                  </a:ext>
                </a:extLst>
              </a:tr>
              <a:tr h="926366">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a:p>
                  </a:txBody>
                  <a:tcPr/>
                </a:tc>
                <a:extLst>
                  <a:ext uri="{0D108BD9-81ED-4DB2-BD59-A6C34878D82A}">
                    <a16:rowId xmlns:a16="http://schemas.microsoft.com/office/drawing/2014/main" val="4260517106"/>
                  </a:ext>
                </a:extLst>
              </a:tr>
              <a:tr h="1204276">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725840478"/>
                  </a:ext>
                </a:extLst>
              </a:tr>
              <a:tr h="1204276">
                <a:tc>
                  <a:txBody>
                    <a:bodyPr/>
                    <a:lstStyle/>
                    <a:p>
                      <a:endParaRPr lang="en-AU"/>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952873275"/>
                  </a:ext>
                </a:extLst>
              </a:tr>
            </a:tbl>
          </a:graphicData>
        </a:graphic>
      </p:graphicFrame>
      <p:sp>
        <p:nvSpPr>
          <p:cNvPr id="2" name="Slide Number Placeholder 1">
            <a:extLst>
              <a:ext uri="{FF2B5EF4-FFF2-40B4-BE49-F238E27FC236}">
                <a16:creationId xmlns:a16="http://schemas.microsoft.com/office/drawing/2014/main" id="{5CBFBBDA-B995-7CFB-DDF3-FFBD51D2EC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8140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2DBEE-ED3B-4CC2-C349-DC93827B06D1}"/>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Pop Art – the world at the time </a:t>
            </a:r>
          </a:p>
        </p:txBody>
      </p:sp>
      <p:sp>
        <p:nvSpPr>
          <p:cNvPr id="4" name="Text Placeholder 3">
            <a:extLst>
              <a:ext uri="{FF2B5EF4-FFF2-40B4-BE49-F238E27FC236}">
                <a16:creationId xmlns:a16="http://schemas.microsoft.com/office/drawing/2014/main" id="{5237A0ED-1BA3-C0FF-4A8D-46665DB5D6D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3.2(a)</a:t>
            </a:r>
          </a:p>
        </p:txBody>
      </p:sp>
      <p:grpSp>
        <p:nvGrpSpPr>
          <p:cNvPr id="13" name="Group 12">
            <a:extLst>
              <a:ext uri="{FF2B5EF4-FFF2-40B4-BE49-F238E27FC236}">
                <a16:creationId xmlns:a16="http://schemas.microsoft.com/office/drawing/2014/main" id="{03474BFD-DF49-797F-8917-A5469D236F15}"/>
              </a:ext>
              <a:ext uri="{C183D7F6-B498-43B3-948B-1728B52AA6E4}">
                <adec:decorative xmlns:adec="http://schemas.microsoft.com/office/drawing/2017/decorative" val="1"/>
              </a:ext>
            </a:extLst>
          </p:cNvPr>
          <p:cNvGrpSpPr/>
          <p:nvPr/>
        </p:nvGrpSpPr>
        <p:grpSpPr>
          <a:xfrm>
            <a:off x="360000" y="2645347"/>
            <a:ext cx="1229159" cy="830997"/>
            <a:chOff x="2338064" y="1149737"/>
            <a:chExt cx="2464952" cy="1666479"/>
          </a:xfrm>
        </p:grpSpPr>
        <p:sp>
          <p:nvSpPr>
            <p:cNvPr id="5" name="Rounded Rectangle 4">
              <a:extLst>
                <a:ext uri="{FF2B5EF4-FFF2-40B4-BE49-F238E27FC236}">
                  <a16:creationId xmlns:a16="http://schemas.microsoft.com/office/drawing/2014/main" id="{378A6EDA-E565-4B8F-CBAB-F104D891CFB4}"/>
                </a:ext>
              </a:extLst>
            </p:cNvPr>
            <p:cNvSpPr/>
            <p:nvPr/>
          </p:nvSpPr>
          <p:spPr>
            <a:xfrm>
              <a:off x="2338064" y="1149737"/>
              <a:ext cx="2464952" cy="1666479"/>
            </a:xfrm>
            <a:prstGeom prst="roundRect">
              <a:avLst>
                <a:gd name="adj" fmla="val 2058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DEC869EC-718D-9BAE-D489-22F5983AA006}"/>
                </a:ext>
              </a:extLst>
            </p:cNvPr>
            <p:cNvSpPr/>
            <p:nvPr/>
          </p:nvSpPr>
          <p:spPr>
            <a:xfrm rot="5400000">
              <a:off x="3206956" y="1561221"/>
              <a:ext cx="978472" cy="84351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96BA5C6-85D8-FF92-CF2A-D6E264365721}"/>
              </a:ext>
            </a:extLst>
          </p:cNvPr>
          <p:cNvSpPr txBox="1"/>
          <p:nvPr/>
        </p:nvSpPr>
        <p:spPr>
          <a:xfrm>
            <a:off x="1914227" y="2664517"/>
            <a:ext cx="6099242" cy="830997"/>
          </a:xfrm>
          <a:prstGeom prst="rect">
            <a:avLst/>
          </a:prstGeom>
          <a:noFill/>
        </p:spPr>
        <p:txBody>
          <a:bodyPr wrap="square">
            <a:spAutoFit/>
          </a:bodyPr>
          <a:lstStyle/>
          <a:p>
            <a:r>
              <a:rPr lang="en-AU" u="sng" dirty="0">
                <a:solidFill>
                  <a:srgbClr val="2F5496"/>
                </a:solidFill>
                <a:effectLst/>
                <a:ea typeface="Calibri" panose="020F0502020204030204" pitchFamily="34" charset="0"/>
                <a:hlinkClick r:id="rId3"/>
              </a:rPr>
              <a:t>Pop art: an introduction</a:t>
            </a:r>
            <a:r>
              <a:rPr lang="en-AU" dirty="0">
                <a:effectLst/>
                <a:ea typeface="Calibri" panose="020F0502020204030204" pitchFamily="34" charset="0"/>
              </a:rPr>
              <a:t> </a:t>
            </a:r>
            <a:br>
              <a:rPr lang="en-AU" dirty="0">
                <a:effectLst/>
                <a:ea typeface="Calibri" panose="020F0502020204030204" pitchFamily="34" charset="0"/>
              </a:rPr>
            </a:br>
            <a:r>
              <a:rPr lang="en-AU" dirty="0">
                <a:effectLst/>
                <a:ea typeface="Calibri" panose="020F0502020204030204" pitchFamily="34" charset="0"/>
              </a:rPr>
              <a:t>(0:00 – 3:40 minutes)</a:t>
            </a:r>
          </a:p>
        </p:txBody>
      </p:sp>
      <p:grpSp>
        <p:nvGrpSpPr>
          <p:cNvPr id="16" name="Group 15">
            <a:extLst>
              <a:ext uri="{FF2B5EF4-FFF2-40B4-BE49-F238E27FC236}">
                <a16:creationId xmlns:a16="http://schemas.microsoft.com/office/drawing/2014/main" id="{9E0DA184-3CE5-211D-E42E-283F0AE8E03C}"/>
              </a:ext>
              <a:ext uri="{C183D7F6-B498-43B3-948B-1728B52AA6E4}">
                <adec:decorative xmlns:adec="http://schemas.microsoft.com/office/drawing/2017/decorative" val="1"/>
              </a:ext>
            </a:extLst>
          </p:cNvPr>
          <p:cNvGrpSpPr/>
          <p:nvPr/>
        </p:nvGrpSpPr>
        <p:grpSpPr>
          <a:xfrm>
            <a:off x="359999" y="3873957"/>
            <a:ext cx="1229159" cy="830997"/>
            <a:chOff x="2338064" y="1149737"/>
            <a:chExt cx="2464952" cy="1666479"/>
          </a:xfrm>
        </p:grpSpPr>
        <p:sp>
          <p:nvSpPr>
            <p:cNvPr id="17" name="Rounded Rectangle 16">
              <a:extLst>
                <a:ext uri="{FF2B5EF4-FFF2-40B4-BE49-F238E27FC236}">
                  <a16:creationId xmlns:a16="http://schemas.microsoft.com/office/drawing/2014/main" id="{A8072A0B-5897-A0CA-9349-CB64D38B85E6}"/>
                </a:ext>
              </a:extLst>
            </p:cNvPr>
            <p:cNvSpPr/>
            <p:nvPr/>
          </p:nvSpPr>
          <p:spPr>
            <a:xfrm>
              <a:off x="2338064" y="1149737"/>
              <a:ext cx="2464952" cy="1666479"/>
            </a:xfrm>
            <a:prstGeom prst="roundRect">
              <a:avLst>
                <a:gd name="adj" fmla="val 2058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B5EE893-8D33-8B90-E4D1-9071BEA04067}"/>
                </a:ext>
              </a:extLst>
            </p:cNvPr>
            <p:cNvSpPr/>
            <p:nvPr/>
          </p:nvSpPr>
          <p:spPr>
            <a:xfrm rot="5400000">
              <a:off x="3206956" y="1561221"/>
              <a:ext cx="978472" cy="84351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9B7F2E51-C7E4-D794-D61E-E291940DBF5D}"/>
              </a:ext>
              <a:ext uri="{C183D7F6-B498-43B3-948B-1728B52AA6E4}">
                <adec:decorative xmlns:adec="http://schemas.microsoft.com/office/drawing/2017/decorative" val="0"/>
              </a:ext>
            </a:extLst>
          </p:cNvPr>
          <p:cNvSpPr txBox="1"/>
          <p:nvPr/>
        </p:nvSpPr>
        <p:spPr>
          <a:xfrm>
            <a:off x="1914226" y="3873957"/>
            <a:ext cx="6431092" cy="830997"/>
          </a:xfrm>
          <a:prstGeom prst="rect">
            <a:avLst/>
          </a:prstGeom>
          <a:noFill/>
        </p:spPr>
        <p:txBody>
          <a:bodyPr wrap="square">
            <a:spAutoFit/>
          </a:bodyPr>
          <a:lstStyle/>
          <a:p>
            <a:r>
              <a:rPr lang="en-AU" u="sng" dirty="0">
                <a:solidFill>
                  <a:srgbClr val="2F5496"/>
                </a:solidFill>
                <a:effectLst/>
                <a:ea typeface="Calibri" panose="020F0502020204030204" pitchFamily="34" charset="0"/>
                <a:hlinkClick r:id="rId4"/>
              </a:rPr>
              <a:t>Wayne Thiebaud, draftsman</a:t>
            </a:r>
            <a:r>
              <a:rPr lang="en-AU" dirty="0">
                <a:effectLst/>
                <a:ea typeface="Calibri" panose="020F0502020204030204" pitchFamily="34" charset="0"/>
              </a:rPr>
              <a:t> </a:t>
            </a:r>
            <a:br>
              <a:rPr lang="en-AU" dirty="0">
                <a:effectLst/>
                <a:ea typeface="Calibri" panose="020F0502020204030204" pitchFamily="34" charset="0"/>
              </a:rPr>
            </a:br>
            <a:r>
              <a:rPr lang="en-AU" dirty="0">
                <a:effectLst/>
                <a:ea typeface="Calibri" panose="020F0502020204030204" pitchFamily="34" charset="0"/>
              </a:rPr>
              <a:t>(4:02 minutes)</a:t>
            </a:r>
            <a:endParaRPr lang="en-AU" dirty="0"/>
          </a:p>
        </p:txBody>
      </p:sp>
      <p:sp>
        <p:nvSpPr>
          <p:cNvPr id="7" name="TextBox 6">
            <a:extLst>
              <a:ext uri="{FF2B5EF4-FFF2-40B4-BE49-F238E27FC236}">
                <a16:creationId xmlns:a16="http://schemas.microsoft.com/office/drawing/2014/main" id="{A3C80B9E-79C7-5B2B-F1A4-987B5DC4E1A3}"/>
              </a:ext>
            </a:extLst>
          </p:cNvPr>
          <p:cNvSpPr txBox="1"/>
          <p:nvPr/>
        </p:nvSpPr>
        <p:spPr>
          <a:xfrm>
            <a:off x="246320" y="5652042"/>
            <a:ext cx="6096000" cy="525465"/>
          </a:xfrm>
          <a:prstGeom prst="rect">
            <a:avLst/>
          </a:prstGeom>
          <a:noFill/>
        </p:spPr>
        <p:txBody>
          <a:bodyPr wrap="square">
            <a:spAutoFit/>
          </a:bodyPr>
          <a:lstStyle/>
          <a:p>
            <a:pPr>
              <a:lnSpc>
                <a:spcPct val="150000"/>
              </a:lnSpc>
              <a:spcBef>
                <a:spcPts val="1200"/>
              </a:spcBef>
              <a:spcAft>
                <a:spcPts val="600"/>
              </a:spcAft>
            </a:pPr>
            <a:r>
              <a:rPr lang="en-AU" sz="1000" dirty="0">
                <a:effectLst/>
                <a:ea typeface="Calibri" panose="020F0502020204030204" pitchFamily="34" charset="0"/>
              </a:rPr>
              <a:t>Sauers virtual art room (2021) </a:t>
            </a:r>
            <a:r>
              <a:rPr lang="en-AU" sz="1000" u="sng" dirty="0">
                <a:solidFill>
                  <a:srgbClr val="2F5496"/>
                </a:solidFill>
                <a:effectLst/>
                <a:ea typeface="Calibri" panose="020F0502020204030204" pitchFamily="34" charset="0"/>
                <a:hlinkClick r:id="rId3"/>
              </a:rPr>
              <a:t>Pop art: an introduction</a:t>
            </a:r>
            <a:r>
              <a:rPr lang="en-AU" sz="1000" dirty="0">
                <a:effectLst/>
                <a:ea typeface="Calibri" panose="020F0502020204030204" pitchFamily="34" charset="0"/>
              </a:rPr>
              <a:t> [video] accessed 28/3/2025.</a:t>
            </a:r>
            <a:br>
              <a:rPr lang="en-AU" sz="1000" dirty="0">
                <a:effectLst/>
                <a:ea typeface="Calibri" panose="020F0502020204030204" pitchFamily="34" charset="0"/>
              </a:rPr>
            </a:br>
            <a:r>
              <a:rPr lang="en-AU" sz="1000" dirty="0">
                <a:effectLst/>
                <a:ea typeface="Calibri" panose="020F0502020204030204" pitchFamily="34" charset="0"/>
              </a:rPr>
              <a:t>The Morgan Library and Museum (2019) </a:t>
            </a:r>
            <a:r>
              <a:rPr lang="en-AU" sz="1000" u="sng" dirty="0">
                <a:solidFill>
                  <a:srgbClr val="2F5496"/>
                </a:solidFill>
                <a:effectLst/>
                <a:ea typeface="Calibri" panose="020F0502020204030204" pitchFamily="34" charset="0"/>
                <a:hlinkClick r:id="rId4"/>
              </a:rPr>
              <a:t>Wayne Thiebaud, draftsman</a:t>
            </a:r>
            <a:r>
              <a:rPr lang="en-AU" sz="1000" dirty="0">
                <a:effectLst/>
                <a:ea typeface="Calibri" panose="020F0502020204030204" pitchFamily="34" charset="0"/>
              </a:rPr>
              <a:t> [video] accessed 28/3/2025.</a:t>
            </a:r>
          </a:p>
        </p:txBody>
      </p:sp>
      <p:sp>
        <p:nvSpPr>
          <p:cNvPr id="9" name="Rounded Rectangle 8">
            <a:extLst>
              <a:ext uri="{FF2B5EF4-FFF2-40B4-BE49-F238E27FC236}">
                <a16:creationId xmlns:a16="http://schemas.microsoft.com/office/drawing/2014/main" id="{9498F02D-1260-7D35-1367-F7F7A73C1643}"/>
              </a:ext>
              <a:ext uri="{C183D7F6-B498-43B3-948B-1728B52AA6E4}">
                <adec:decorative xmlns:adec="http://schemas.microsoft.com/office/drawing/2017/decorative" val="1"/>
              </a:ext>
            </a:extLst>
          </p:cNvPr>
          <p:cNvSpPr/>
          <p:nvPr/>
        </p:nvSpPr>
        <p:spPr>
          <a:xfrm>
            <a:off x="6667388" y="1369454"/>
            <a:ext cx="5130624" cy="4808053"/>
          </a:xfrm>
          <a:prstGeom prst="roundRect">
            <a:avLst>
              <a:gd name="adj" fmla="val 219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C364A720-785C-DC15-7E2A-B04714EC985A}"/>
              </a:ext>
              <a:ext uri="{C183D7F6-B498-43B3-948B-1728B52AA6E4}">
                <adec:decorative xmlns:adec="http://schemas.microsoft.com/office/drawing/2017/decorative" val="0"/>
              </a:ext>
            </a:extLst>
          </p:cNvPr>
          <p:cNvSpPr txBox="1"/>
          <p:nvPr/>
        </p:nvSpPr>
        <p:spPr>
          <a:xfrm>
            <a:off x="6914636" y="1564757"/>
            <a:ext cx="4564482" cy="1719754"/>
          </a:xfrm>
          <a:prstGeom prst="rect">
            <a:avLst/>
          </a:prstGeom>
          <a:noFill/>
        </p:spPr>
        <p:txBody>
          <a:bodyPr wrap="square" lIns="0" tIns="0" rIns="0" bIns="0" rtlCol="0">
            <a:noAutofit/>
          </a:bodyPr>
          <a:lstStyle/>
          <a:p>
            <a:pPr marL="342900" indent="-342900" algn="l">
              <a:spcAft>
                <a:spcPts val="600"/>
              </a:spcAft>
              <a:buFont typeface="+mj-lt"/>
              <a:buAutoNum type="arabicPeriod"/>
            </a:pPr>
            <a:r>
              <a:rPr lang="en-AU" sz="2000" dirty="0"/>
              <a:t>Divide a page in your diary into </a:t>
            </a:r>
            <a:br>
              <a:rPr lang="en-AU" sz="2000" dirty="0"/>
            </a:br>
            <a:r>
              <a:rPr lang="en-AU" sz="2000" dirty="0"/>
              <a:t>4 parts and label each one with the artworld concepts. </a:t>
            </a:r>
          </a:p>
          <a:p>
            <a:pPr marL="342900" indent="-342900" algn="l">
              <a:spcAft>
                <a:spcPts val="600"/>
              </a:spcAft>
              <a:buFont typeface="+mj-lt"/>
              <a:buAutoNum type="arabicPeriod"/>
            </a:pPr>
            <a:r>
              <a:rPr lang="en-AU" sz="2000" dirty="0"/>
              <a:t>Summarise key points from the video into the most appropriate section.</a:t>
            </a:r>
          </a:p>
        </p:txBody>
      </p:sp>
      <p:graphicFrame>
        <p:nvGraphicFramePr>
          <p:cNvPr id="8" name="Table 7">
            <a:extLst>
              <a:ext uri="{FF2B5EF4-FFF2-40B4-BE49-F238E27FC236}">
                <a16:creationId xmlns:a16="http://schemas.microsoft.com/office/drawing/2014/main" id="{99A991B8-AC7B-942C-CAE8-188CF3CC24E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26774589"/>
              </p:ext>
            </p:extLst>
          </p:nvPr>
        </p:nvGraphicFramePr>
        <p:xfrm>
          <a:off x="7707515" y="3429000"/>
          <a:ext cx="2988527" cy="2542478"/>
        </p:xfrm>
        <a:graphic>
          <a:graphicData uri="http://schemas.openxmlformats.org/drawingml/2006/table">
            <a:tbl>
              <a:tblPr firstRow="1" bandRow="1">
                <a:tableStyleId>{5940675A-B579-460E-94D1-54222C63F5DA}</a:tableStyleId>
              </a:tblPr>
              <a:tblGrid>
                <a:gridCol w="1490923">
                  <a:extLst>
                    <a:ext uri="{9D8B030D-6E8A-4147-A177-3AD203B41FA5}">
                      <a16:colId xmlns:a16="http://schemas.microsoft.com/office/drawing/2014/main" val="3589226200"/>
                    </a:ext>
                  </a:extLst>
                </a:gridCol>
                <a:gridCol w="1497604">
                  <a:extLst>
                    <a:ext uri="{9D8B030D-6E8A-4147-A177-3AD203B41FA5}">
                      <a16:colId xmlns:a16="http://schemas.microsoft.com/office/drawing/2014/main" val="3675414544"/>
                    </a:ext>
                  </a:extLst>
                </a:gridCol>
              </a:tblGrid>
              <a:tr h="1271239">
                <a:tc>
                  <a:txBody>
                    <a:bodyPr/>
                    <a:lstStyle/>
                    <a:p>
                      <a:pPr algn="ctr"/>
                      <a:r>
                        <a:rPr lang="en-AU" sz="2000" b="1" dirty="0">
                          <a:latin typeface="+mj-lt"/>
                        </a:rPr>
                        <a:t>Artwork</a:t>
                      </a:r>
                    </a:p>
                  </a:txBody>
                  <a:tcPr>
                    <a:solidFill>
                      <a:schemeClr val="bg1"/>
                    </a:solidFill>
                  </a:tcPr>
                </a:tc>
                <a:tc>
                  <a:txBody>
                    <a:bodyPr/>
                    <a:lstStyle/>
                    <a:p>
                      <a:pPr algn="ctr"/>
                      <a:r>
                        <a:rPr lang="en-AU" sz="2000" b="1" dirty="0">
                          <a:latin typeface="+mj-lt"/>
                        </a:rPr>
                        <a:t>Artist</a:t>
                      </a:r>
                    </a:p>
                    <a:p>
                      <a:pPr algn="ctr"/>
                      <a:endParaRPr lang="en-AU" sz="2000" b="1" dirty="0"/>
                    </a:p>
                  </a:txBody>
                  <a:tcPr>
                    <a:solidFill>
                      <a:schemeClr val="bg1"/>
                    </a:solidFill>
                  </a:tcPr>
                </a:tc>
                <a:extLst>
                  <a:ext uri="{0D108BD9-81ED-4DB2-BD59-A6C34878D82A}">
                    <a16:rowId xmlns:a16="http://schemas.microsoft.com/office/drawing/2014/main" val="1974702297"/>
                  </a:ext>
                </a:extLst>
              </a:tr>
              <a:tr h="1271239">
                <a:tc>
                  <a:txBody>
                    <a:bodyPr/>
                    <a:lstStyle/>
                    <a:p>
                      <a:pPr algn="ctr"/>
                      <a:r>
                        <a:rPr lang="en-AU" sz="2000" b="1" dirty="0">
                          <a:latin typeface="+mj-lt"/>
                        </a:rPr>
                        <a:t>World</a:t>
                      </a:r>
                    </a:p>
                  </a:txBody>
                  <a:tcPr>
                    <a:solidFill>
                      <a:schemeClr val="bg1"/>
                    </a:solidFill>
                  </a:tcPr>
                </a:tc>
                <a:tc>
                  <a:txBody>
                    <a:bodyPr/>
                    <a:lstStyle/>
                    <a:p>
                      <a:pPr algn="ctr"/>
                      <a:r>
                        <a:rPr lang="en-AU" sz="2000" b="1" dirty="0">
                          <a:latin typeface="+mj-lt"/>
                        </a:rPr>
                        <a:t>Audience</a:t>
                      </a:r>
                    </a:p>
                  </a:txBody>
                  <a:tcPr>
                    <a:solidFill>
                      <a:schemeClr val="bg1"/>
                    </a:solidFill>
                  </a:tcPr>
                </a:tc>
                <a:extLst>
                  <a:ext uri="{0D108BD9-81ED-4DB2-BD59-A6C34878D82A}">
                    <a16:rowId xmlns:a16="http://schemas.microsoft.com/office/drawing/2014/main" val="138660558"/>
                  </a:ext>
                </a:extLst>
              </a:tr>
            </a:tbl>
          </a:graphicData>
        </a:graphic>
      </p:graphicFrame>
      <p:sp>
        <p:nvSpPr>
          <p:cNvPr id="2" name="Slide Number Placeholder 1">
            <a:extLst>
              <a:ext uri="{FF2B5EF4-FFF2-40B4-BE49-F238E27FC236}">
                <a16:creationId xmlns:a16="http://schemas.microsoft.com/office/drawing/2014/main" id="{3DC859C7-A404-0FA6-D7E4-F09336FC6A5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8477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40055-1E12-57B7-7F0D-DE4855ECE2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5CD51-09E8-82AF-B8F7-C792AE25BD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46</a:t>
            </a:fld>
            <a:endParaRPr lang="en-AU"/>
          </a:p>
        </p:txBody>
      </p:sp>
      <p:sp>
        <p:nvSpPr>
          <p:cNvPr id="3" name="Title 2">
            <a:extLst>
              <a:ext uri="{FF2B5EF4-FFF2-40B4-BE49-F238E27FC236}">
                <a16:creationId xmlns:a16="http://schemas.microsoft.com/office/drawing/2014/main" id="{C5F06019-AB02-6578-DF8B-2CAE4652D1A7}"/>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a:t>
            </a:r>
            <a:r>
              <a:rPr lang="en-AU" dirty="0">
                <a:solidFill>
                  <a:schemeClr val="bg1"/>
                </a:solidFill>
                <a:latin typeface="+mj-lt"/>
              </a:rPr>
              <a:t>2</a:t>
            </a:r>
          </a:p>
        </p:txBody>
      </p:sp>
      <p:sp>
        <p:nvSpPr>
          <p:cNvPr id="4" name="Text Placeholder 3">
            <a:extLst>
              <a:ext uri="{FF2B5EF4-FFF2-40B4-BE49-F238E27FC236}">
                <a16:creationId xmlns:a16="http://schemas.microsoft.com/office/drawing/2014/main" id="{A732BAB7-3711-F052-E106-C3FE56BB404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3.2(b)</a:t>
            </a:r>
          </a:p>
        </p:txBody>
      </p:sp>
      <p:sp>
        <p:nvSpPr>
          <p:cNvPr id="5" name="TextBox 4">
            <a:extLst>
              <a:ext uri="{FF2B5EF4-FFF2-40B4-BE49-F238E27FC236}">
                <a16:creationId xmlns:a16="http://schemas.microsoft.com/office/drawing/2014/main" id="{87A2AF13-CBCE-44A1-5FB0-F05699076A95}"/>
              </a:ext>
              <a:ext uri="{C183D7F6-B498-43B3-948B-1728B52AA6E4}">
                <adec:decorative xmlns:adec="http://schemas.microsoft.com/office/drawing/2017/decorative" val="0"/>
              </a:ext>
            </a:extLst>
          </p:cNvPr>
          <p:cNvSpPr txBox="1"/>
          <p:nvPr/>
        </p:nvSpPr>
        <p:spPr>
          <a:xfrm>
            <a:off x="360000" y="1687306"/>
            <a:ext cx="4033580" cy="4918694"/>
          </a:xfrm>
          <a:prstGeom prst="rect">
            <a:avLst/>
          </a:prstGeom>
          <a:noFill/>
        </p:spPr>
        <p:txBody>
          <a:bodyPr wrap="square" lIns="0" tIns="0" rIns="0" bIns="0" rtlCol="0">
            <a:noAutofit/>
          </a:bodyPr>
          <a:lstStyle/>
          <a:p>
            <a:pPr algn="l"/>
            <a:r>
              <a:rPr lang="en-AU" dirty="0"/>
              <a:t>The artworld concepts are:</a:t>
            </a:r>
          </a:p>
          <a:p>
            <a:pPr marL="285750" indent="-285750" algn="l">
              <a:buFont typeface="Arial" panose="020B0604020202020204" pitchFamily="34" charset="0"/>
              <a:buChar char="•"/>
            </a:pPr>
            <a:r>
              <a:rPr lang="en-AU" dirty="0"/>
              <a:t>artist</a:t>
            </a:r>
          </a:p>
          <a:p>
            <a:pPr marL="285750" indent="-285750" algn="l">
              <a:buFont typeface="Arial" panose="020B0604020202020204" pitchFamily="34" charset="0"/>
              <a:buChar char="•"/>
            </a:pPr>
            <a:r>
              <a:rPr lang="en-AU" dirty="0"/>
              <a:t>artwork</a:t>
            </a:r>
          </a:p>
          <a:p>
            <a:pPr marL="285750" indent="-285750" algn="l">
              <a:buFont typeface="Arial" panose="020B0604020202020204" pitchFamily="34" charset="0"/>
              <a:buChar char="•"/>
            </a:pPr>
            <a:r>
              <a:rPr lang="en-AU" dirty="0"/>
              <a:t>audience </a:t>
            </a:r>
          </a:p>
          <a:p>
            <a:pPr marL="285750" indent="-285750" algn="l">
              <a:buFont typeface="Arial" panose="020B0604020202020204" pitchFamily="34" charset="0"/>
              <a:buChar char="•"/>
            </a:pPr>
            <a:r>
              <a:rPr lang="en-AU" dirty="0"/>
              <a:t>world</a:t>
            </a:r>
          </a:p>
          <a:p>
            <a:pPr algn="l"/>
            <a:endParaRPr lang="en-AU" dirty="0"/>
          </a:p>
          <a:p>
            <a:pPr algn="l"/>
            <a:r>
              <a:rPr lang="en-AU" dirty="0"/>
              <a:t>Each concept has its own </a:t>
            </a:r>
            <a:r>
              <a:rPr lang="en-AU" b="1" dirty="0">
                <a:latin typeface="+mj-lt"/>
              </a:rPr>
              <a:t>role</a:t>
            </a:r>
            <a:r>
              <a:rPr lang="en-AU" dirty="0"/>
              <a:t> in the artworld</a:t>
            </a:r>
          </a:p>
          <a:p>
            <a:pPr algn="l"/>
            <a:endParaRPr lang="en-AU" dirty="0"/>
          </a:p>
          <a:p>
            <a:pPr algn="l"/>
            <a:r>
              <a:rPr lang="en-AU" dirty="0"/>
              <a:t>There are </a:t>
            </a:r>
            <a:r>
              <a:rPr lang="en-AU" b="1" dirty="0">
                <a:latin typeface="+mj-lt"/>
              </a:rPr>
              <a:t>relationships</a:t>
            </a:r>
            <a:r>
              <a:rPr lang="en-AU" dirty="0">
                <a:latin typeface="+mj-lt"/>
              </a:rPr>
              <a:t> </a:t>
            </a:r>
            <a:r>
              <a:rPr lang="en-AU" dirty="0"/>
              <a:t>between each of the concepts.</a:t>
            </a:r>
          </a:p>
          <a:p>
            <a:pPr algn="l"/>
            <a:br>
              <a:rPr lang="en-AU" sz="1800" dirty="0"/>
            </a:br>
            <a:endParaRPr lang="en-AU" sz="1800" b="1" dirty="0"/>
          </a:p>
        </p:txBody>
      </p:sp>
      <p:pic>
        <p:nvPicPr>
          <p:cNvPr id="6" name="Picture 5" descr="A triangle with 4 smaller triangles that fit within it. Each triangle is labelled with an artworld concept or either Artist, artwork, world and audience. This shows us how the concept are all related and work together. ">
            <a:extLst>
              <a:ext uri="{FF2B5EF4-FFF2-40B4-BE49-F238E27FC236}">
                <a16:creationId xmlns:a16="http://schemas.microsoft.com/office/drawing/2014/main" id="{10E6EC8C-D258-BAAE-C29B-7AEA53F1820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l="15377" t="15855"/>
          <a:stretch/>
        </p:blipFill>
        <p:spPr>
          <a:xfrm>
            <a:off x="4956098" y="1292535"/>
            <a:ext cx="6527902" cy="4936383"/>
          </a:xfrm>
          <a:prstGeom prst="rect">
            <a:avLst/>
          </a:prstGeom>
        </p:spPr>
      </p:pic>
    </p:spTree>
    <p:extLst>
      <p:ext uri="{BB962C8B-B14F-4D97-AF65-F5344CB8AC3E}">
        <p14:creationId xmlns:p14="http://schemas.microsoft.com/office/powerpoint/2010/main" val="18796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5DB74-E8DE-F284-6FA4-7F8500D031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6D3D80-B0CA-F891-0BC9-F2714F8FE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47</a:t>
            </a:fld>
            <a:endParaRPr lang="en-AU"/>
          </a:p>
        </p:txBody>
      </p:sp>
      <p:sp>
        <p:nvSpPr>
          <p:cNvPr id="3" name="Title 2">
            <a:extLst>
              <a:ext uri="{FF2B5EF4-FFF2-40B4-BE49-F238E27FC236}">
                <a16:creationId xmlns:a16="http://schemas.microsoft.com/office/drawing/2014/main" id="{D9EAC67C-0B7C-8ED9-01DB-0D1790CB22C9}"/>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response </a:t>
            </a:r>
            <a:r>
              <a:rPr lang="en-AU" dirty="0">
                <a:solidFill>
                  <a:schemeClr val="bg1"/>
                </a:solidFill>
                <a:latin typeface="+mj-lt"/>
              </a:rPr>
              <a:t>2</a:t>
            </a:r>
          </a:p>
        </p:txBody>
      </p:sp>
      <p:graphicFrame>
        <p:nvGraphicFramePr>
          <p:cNvPr id="5" name="Table 4">
            <a:extLst>
              <a:ext uri="{FF2B5EF4-FFF2-40B4-BE49-F238E27FC236}">
                <a16:creationId xmlns:a16="http://schemas.microsoft.com/office/drawing/2014/main" id="{F29FD746-7BC8-E21A-817B-07F0F00279E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70013604"/>
              </p:ext>
            </p:extLst>
          </p:nvPr>
        </p:nvGraphicFramePr>
        <p:xfrm>
          <a:off x="347997" y="1461910"/>
          <a:ext cx="11502627" cy="4908804"/>
        </p:xfrm>
        <a:graphic>
          <a:graphicData uri="http://schemas.openxmlformats.org/drawingml/2006/table">
            <a:tbl>
              <a:tblPr firstRow="1" bandRow="1">
                <a:tableStyleId>{69012ECD-51FC-41F1-AA8D-1B2483CD663E}</a:tableStyleId>
              </a:tblPr>
              <a:tblGrid>
                <a:gridCol w="1316211">
                  <a:extLst>
                    <a:ext uri="{9D8B030D-6E8A-4147-A177-3AD203B41FA5}">
                      <a16:colId xmlns:a16="http://schemas.microsoft.com/office/drawing/2014/main" val="3700305165"/>
                    </a:ext>
                  </a:extLst>
                </a:gridCol>
                <a:gridCol w="7420157">
                  <a:extLst>
                    <a:ext uri="{9D8B030D-6E8A-4147-A177-3AD203B41FA5}">
                      <a16:colId xmlns:a16="http://schemas.microsoft.com/office/drawing/2014/main" val="743596437"/>
                    </a:ext>
                  </a:extLst>
                </a:gridCol>
                <a:gridCol w="2766259">
                  <a:extLst>
                    <a:ext uri="{9D8B030D-6E8A-4147-A177-3AD203B41FA5}">
                      <a16:colId xmlns:a16="http://schemas.microsoft.com/office/drawing/2014/main" val="359516302"/>
                    </a:ext>
                  </a:extLst>
                </a:gridCol>
              </a:tblGrid>
              <a:tr h="370840">
                <a:tc>
                  <a:txBody>
                    <a:bodyPr/>
                    <a:lstStyle/>
                    <a:p>
                      <a:r>
                        <a:rPr lang="en-AU" dirty="0">
                          <a:latin typeface="+mj-lt"/>
                        </a:rPr>
                        <a:t>Paragraph element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j-lt"/>
                        </a:rPr>
                        <a:t>Description</a:t>
                      </a:r>
                    </a:p>
                    <a:p>
                      <a:endParaRPr lang="en-AU" dirty="0">
                        <a:latin typeface="+mj-lt"/>
                      </a:endParaRPr>
                    </a:p>
                  </a:txBody>
                  <a:tcPr marL="90000" marR="0"/>
                </a:tc>
                <a:tc>
                  <a:txBody>
                    <a:bodyPr/>
                    <a:lstStyle/>
                    <a:p>
                      <a:r>
                        <a:rPr lang="en-AU" dirty="0">
                          <a:latin typeface="+mj-lt"/>
                        </a:rPr>
                        <a:t>Where can I get this information from?</a:t>
                      </a:r>
                    </a:p>
                  </a:txBody>
                  <a:tcPr/>
                </a:tc>
                <a:extLst>
                  <a:ext uri="{0D108BD9-81ED-4DB2-BD59-A6C34878D82A}">
                    <a16:rowId xmlns:a16="http://schemas.microsoft.com/office/drawing/2014/main" val="4033011506"/>
                  </a:ext>
                </a:extLst>
              </a:tr>
              <a:tr h="370840">
                <a:tc>
                  <a:txBody>
                    <a:bodyPr/>
                    <a:lstStyle/>
                    <a:p>
                      <a:pPr algn="ctr">
                        <a:lnSpc>
                          <a:spcPct val="95000"/>
                        </a:lnSpc>
                      </a:pPr>
                      <a:r>
                        <a:rPr lang="en-AU" sz="4800" b="1" dirty="0">
                          <a:solidFill>
                            <a:schemeClr val="accent1"/>
                          </a:solidFill>
                        </a:rPr>
                        <a:t>P</a:t>
                      </a:r>
                      <a:br>
                        <a:rPr lang="en-AU" sz="4800" b="1" dirty="0">
                          <a:solidFill>
                            <a:schemeClr val="accent1"/>
                          </a:solidFill>
                        </a:rPr>
                      </a:br>
                      <a:r>
                        <a:rPr lang="en-AU" sz="1800" b="1" dirty="0">
                          <a:solidFill>
                            <a:schemeClr val="accent1"/>
                          </a:solidFill>
                        </a:rPr>
                        <a:t>Point</a:t>
                      </a:r>
                    </a:p>
                  </a:txBody>
                  <a:tcPr>
                    <a:solidFill>
                      <a:srgbClr val="DBFADF"/>
                    </a:solidFill>
                  </a:tcPr>
                </a:tc>
                <a:tc>
                  <a:txBody>
                    <a:bodyPr/>
                    <a:lstStyle/>
                    <a:p>
                      <a:r>
                        <a:rPr lang="en-AU" sz="1700" dirty="0"/>
                        <a:t>A topic sentence that states the key point you are making in this paragraph.</a:t>
                      </a:r>
                    </a:p>
                    <a:p>
                      <a:pPr marL="180000" indent="-180000">
                        <a:buFont typeface="Arial" panose="020B0604020202020204" pitchFamily="34" charset="0"/>
                        <a:buChar char="•"/>
                      </a:pPr>
                      <a:r>
                        <a:rPr lang="en-AU" sz="1700" dirty="0"/>
                        <a:t>Name the artist/artworks you will refer to</a:t>
                      </a:r>
                    </a:p>
                    <a:p>
                      <a:pPr marL="180000" indent="-180000">
                        <a:buFont typeface="Arial" panose="020B0604020202020204" pitchFamily="34" charset="0"/>
                        <a:buChar char="•"/>
                      </a:pPr>
                      <a:r>
                        <a:rPr lang="en-AU" sz="1700" dirty="0"/>
                        <a:t>Identify the artworld concepts you will explore and how they influence one another</a:t>
                      </a:r>
                    </a:p>
                  </a:txBody>
                  <a:tcPr marL="90000" marR="0"/>
                </a:tc>
                <a:tc>
                  <a:txBody>
                    <a:bodyPr/>
                    <a:lstStyle/>
                    <a:p>
                      <a:pPr marL="180000" indent="-180000">
                        <a:buFont typeface="Arial" panose="020B0604020202020204" pitchFamily="34" charset="0"/>
                        <a:buChar char="•"/>
                      </a:pPr>
                      <a:r>
                        <a:rPr lang="en-AU" sz="1700" dirty="0"/>
                        <a:t>Inference table column 3</a:t>
                      </a:r>
                    </a:p>
                    <a:p>
                      <a:pPr marL="180000" indent="-18000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1525376493"/>
                  </a:ext>
                </a:extLst>
              </a:tr>
              <a:tr h="370840">
                <a:tc>
                  <a:txBody>
                    <a:bodyPr/>
                    <a:lstStyle/>
                    <a:p>
                      <a:pPr algn="ctr">
                        <a:lnSpc>
                          <a:spcPct val="95000"/>
                        </a:lnSpc>
                      </a:pPr>
                      <a:r>
                        <a:rPr lang="en-AU" sz="4800" b="1" dirty="0">
                          <a:solidFill>
                            <a:schemeClr val="accent1"/>
                          </a:solidFill>
                        </a:rPr>
                        <a:t>E</a:t>
                      </a:r>
                    </a:p>
                    <a:p>
                      <a:pPr algn="ctr">
                        <a:lnSpc>
                          <a:spcPct val="95000"/>
                        </a:lnSpc>
                      </a:pPr>
                      <a:r>
                        <a:rPr lang="en-AU" sz="1800" b="1" dirty="0">
                          <a:solidFill>
                            <a:schemeClr val="accent1"/>
                          </a:solidFill>
                        </a:rPr>
                        <a:t>Explain</a:t>
                      </a:r>
                    </a:p>
                  </a:txBody>
                  <a:tcPr>
                    <a:solidFill>
                      <a:srgbClr val="A8EDB3"/>
                    </a:solidFill>
                  </a:tcPr>
                </a:tc>
                <a:tc>
                  <a:txBody>
                    <a:bodyPr/>
                    <a:lstStyle/>
                    <a:p>
                      <a:pPr marL="180000" indent="-180000">
                        <a:buFont typeface="Arial" panose="020B0604020202020204" pitchFamily="34" charset="0"/>
                        <a:buChar char="•"/>
                      </a:pPr>
                      <a:r>
                        <a:rPr lang="en-AU" sz="1700" dirty="0"/>
                        <a:t>Describe specific features of the artist’s practice related to each artworld concept </a:t>
                      </a:r>
                    </a:p>
                    <a:p>
                      <a:pPr marL="180000" indent="-180000">
                        <a:buFont typeface="Arial" panose="020B0604020202020204" pitchFamily="34" charset="0"/>
                        <a:buChar char="•"/>
                      </a:pPr>
                      <a:r>
                        <a:rPr lang="en-AU" sz="1700" dirty="0"/>
                        <a:t>Explain the relationship between the artworld concepts</a:t>
                      </a:r>
                    </a:p>
                  </a:txBody>
                  <a:tcPr marL="90000" marR="0"/>
                </a:tc>
                <a:tc>
                  <a:txBody>
                    <a:bodyPr/>
                    <a:lstStyle/>
                    <a:p>
                      <a:pPr marL="180000" indent="-18000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4270299374"/>
                  </a:ext>
                </a:extLst>
              </a:tr>
              <a:tr h="0">
                <a:tc>
                  <a:txBody>
                    <a:bodyPr/>
                    <a:lstStyle/>
                    <a:p>
                      <a:pPr algn="ctr">
                        <a:lnSpc>
                          <a:spcPct val="95000"/>
                        </a:lnSpc>
                      </a:pPr>
                      <a:r>
                        <a:rPr lang="en-AU" sz="4800" b="1" dirty="0">
                          <a:solidFill>
                            <a:schemeClr val="bg1"/>
                          </a:solidFill>
                        </a:rPr>
                        <a:t>E</a:t>
                      </a:r>
                    </a:p>
                    <a:p>
                      <a:pPr algn="ctr">
                        <a:lnSpc>
                          <a:spcPct val="95000"/>
                        </a:lnSpc>
                      </a:pPr>
                      <a:r>
                        <a:rPr lang="en-AU" sz="1800" b="1" dirty="0">
                          <a:solidFill>
                            <a:schemeClr val="bg1"/>
                          </a:solidFill>
                        </a:rPr>
                        <a:t>Evidence</a:t>
                      </a:r>
                    </a:p>
                  </a:txBody>
                  <a:tcPr>
                    <a:solidFill>
                      <a:srgbClr val="00AA45"/>
                    </a:solidFill>
                  </a:tcPr>
                </a:tc>
                <a:tc>
                  <a:txBody>
                    <a:bodyPr/>
                    <a:lstStyle/>
                    <a:p>
                      <a:pPr marL="180000" indent="-180000">
                        <a:buFont typeface="Arial" panose="020B0604020202020204" pitchFamily="34" charset="0"/>
                        <a:buChar char="•"/>
                      </a:pPr>
                      <a:r>
                        <a:rPr lang="en-AU" sz="1700" dirty="0"/>
                        <a:t>Use the evidence provided on the previous slide and specific </a:t>
                      </a:r>
                      <a:r>
                        <a:rPr lang="en-AU" sz="1700" b="0" dirty="0"/>
                        <a:t>key features </a:t>
                      </a:r>
                      <a:r>
                        <a:rPr lang="en-AU" sz="1700" dirty="0"/>
                        <a:t>in the artwork/s to explain your interpretation of the relationships between artworld concepts</a:t>
                      </a:r>
                    </a:p>
                  </a:txBody>
                  <a:tcPr marL="90000" marR="0"/>
                </a:tc>
                <a:tc>
                  <a:txBody>
                    <a:bodyPr/>
                    <a:lstStyle/>
                    <a:p>
                      <a:pPr marL="180000" indent="-180000">
                        <a:buFont typeface="Arial" panose="020B0604020202020204" pitchFamily="34" charset="0"/>
                        <a:buChar char="•"/>
                      </a:pPr>
                      <a:r>
                        <a:rPr lang="en-AU" sz="1700" dirty="0"/>
                        <a:t>Inference table columns 1 and 2</a:t>
                      </a:r>
                    </a:p>
                    <a:p>
                      <a:pPr marL="180000" indent="-18000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1435850132"/>
                  </a:ext>
                </a:extLst>
              </a:tr>
              <a:tr h="370840">
                <a:tc>
                  <a:txBody>
                    <a:bodyPr/>
                    <a:lstStyle/>
                    <a:p>
                      <a:pPr algn="ctr">
                        <a:lnSpc>
                          <a:spcPct val="95000"/>
                        </a:lnSpc>
                      </a:pPr>
                      <a:r>
                        <a:rPr lang="en-AU" sz="4800" b="1" dirty="0">
                          <a:solidFill>
                            <a:schemeClr val="bg1"/>
                          </a:solidFill>
                        </a:rPr>
                        <a:t>L</a:t>
                      </a:r>
                    </a:p>
                    <a:p>
                      <a:pPr algn="ctr">
                        <a:lnSpc>
                          <a:spcPct val="95000"/>
                        </a:lnSpc>
                      </a:pPr>
                      <a:r>
                        <a:rPr lang="en-AU" sz="1800" b="1" dirty="0">
                          <a:solidFill>
                            <a:schemeClr val="bg1"/>
                          </a:solidFill>
                        </a:rPr>
                        <a:t>Link</a:t>
                      </a:r>
                    </a:p>
                  </a:txBody>
                  <a:tcPr>
                    <a:solidFill>
                      <a:srgbClr val="004000"/>
                    </a:solidFill>
                  </a:tcPr>
                </a:tc>
                <a:tc>
                  <a:txBody>
                    <a:bodyPr/>
                    <a:lstStyle/>
                    <a:p>
                      <a:pPr marL="180000" indent="-180000">
                        <a:buFont typeface="Arial" panose="020B0604020202020204" pitchFamily="34" charset="0"/>
                        <a:buChar char="•"/>
                      </a:pPr>
                      <a:r>
                        <a:rPr lang="en-AU" sz="1700" dirty="0"/>
                        <a:t>Summarise how the evidence you have used proves the point you raised in the topic sentence.</a:t>
                      </a:r>
                    </a:p>
                  </a:txBody>
                  <a:tcPr marL="90000" marR="0"/>
                </a:tc>
                <a:tc>
                  <a:txBody>
                    <a:bodyPr/>
                    <a:lstStyle/>
                    <a:p>
                      <a:pPr marL="180000" indent="-180000">
                        <a:buFont typeface="Arial" panose="020B0604020202020204" pitchFamily="34" charset="0"/>
                        <a:buChar char="•"/>
                      </a:pPr>
                      <a:r>
                        <a:rPr lang="en-AU" sz="1700" dirty="0"/>
                        <a:t>Inference table column 3</a:t>
                      </a:r>
                    </a:p>
                    <a:p>
                      <a:pPr marL="180000" indent="-18000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923991128"/>
                  </a:ext>
                </a:extLst>
              </a:tr>
            </a:tbl>
          </a:graphicData>
        </a:graphic>
      </p:graphicFrame>
      <p:sp>
        <p:nvSpPr>
          <p:cNvPr id="6" name="Text Placeholder 3">
            <a:extLst>
              <a:ext uri="{FF2B5EF4-FFF2-40B4-BE49-F238E27FC236}">
                <a16:creationId xmlns:a16="http://schemas.microsoft.com/office/drawing/2014/main" id="{DDCD4641-6F4B-08D6-3641-BFB3D70CD4E7}"/>
              </a:ext>
              <a:ext uri="{C183D7F6-B498-43B3-948B-1728B52AA6E4}">
                <adec:decorative xmlns:adec="http://schemas.microsoft.com/office/drawing/2017/decorative" val="0"/>
              </a:ext>
            </a:extLst>
          </p:cNvPr>
          <p:cNvSpPr txBox="1">
            <a:spLocks/>
          </p:cNvSpPr>
          <p:nvPr/>
        </p:nvSpPr>
        <p:spPr>
          <a:xfrm>
            <a:off x="360000" y="982520"/>
            <a:ext cx="11484000"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j-lt"/>
              </a:rPr>
              <a:t>3.2(c) </a:t>
            </a:r>
            <a:r>
              <a:rPr lang="en-AU" b="1" dirty="0">
                <a:latin typeface="+mj-lt"/>
              </a:rPr>
              <a:t>Explain the relationships between the artist, his artworks, his world and/or the audience</a:t>
            </a:r>
          </a:p>
        </p:txBody>
      </p:sp>
    </p:spTree>
    <p:extLst>
      <p:ext uri="{BB962C8B-B14F-4D97-AF65-F5344CB8AC3E}">
        <p14:creationId xmlns:p14="http://schemas.microsoft.com/office/powerpoint/2010/main" val="38770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86408D-051C-1D21-6912-40CC8C6423E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48</a:t>
            </a:fld>
            <a:endParaRPr lang="en-AU"/>
          </a:p>
        </p:txBody>
      </p:sp>
      <p:sp>
        <p:nvSpPr>
          <p:cNvPr id="3" name="Title 2">
            <a:extLst>
              <a:ext uri="{FF2B5EF4-FFF2-40B4-BE49-F238E27FC236}">
                <a16:creationId xmlns:a16="http://schemas.microsoft.com/office/drawing/2014/main" id="{9832EEC0-5D49-D1A6-17AF-C776D5B9F919}"/>
              </a:ext>
            </a:extLst>
          </p:cNvPr>
          <p:cNvSpPr>
            <a:spLocks noGrp="1"/>
          </p:cNvSpPr>
          <p:nvPr>
            <p:ph type="title"/>
          </p:nvPr>
        </p:nvSpPr>
        <p:spPr/>
        <p:txBody>
          <a:bodyPr/>
          <a:lstStyle/>
          <a:p>
            <a:r>
              <a:rPr lang="en-AU" dirty="0">
                <a:latin typeface="+mj-lt"/>
              </a:rPr>
              <a:t>Peer review</a:t>
            </a:r>
          </a:p>
        </p:txBody>
      </p:sp>
      <p:sp>
        <p:nvSpPr>
          <p:cNvPr id="15" name="Text Placeholder 14">
            <a:extLst>
              <a:ext uri="{FF2B5EF4-FFF2-40B4-BE49-F238E27FC236}">
                <a16:creationId xmlns:a16="http://schemas.microsoft.com/office/drawing/2014/main" id="{2E974FAF-1FB8-634F-CF98-4A381E2674C1}"/>
              </a:ext>
            </a:extLst>
          </p:cNvPr>
          <p:cNvSpPr>
            <a:spLocks noGrp="1"/>
          </p:cNvSpPr>
          <p:nvPr>
            <p:ph type="body" sz="quarter" idx="18"/>
          </p:nvPr>
        </p:nvSpPr>
        <p:spPr/>
        <p:txBody>
          <a:bodyPr/>
          <a:lstStyle/>
          <a:p>
            <a:r>
              <a:rPr lang="en-AU" dirty="0">
                <a:latin typeface="+mj-lt"/>
              </a:rPr>
              <a:t>3.2(d)</a:t>
            </a:r>
          </a:p>
        </p:txBody>
      </p:sp>
      <p:sp>
        <p:nvSpPr>
          <p:cNvPr id="4" name="Rectangle: Rounded Corners 7">
            <a:extLst>
              <a:ext uri="{FF2B5EF4-FFF2-40B4-BE49-F238E27FC236}">
                <a16:creationId xmlns:a16="http://schemas.microsoft.com/office/drawing/2014/main" id="{5337F578-D870-D93E-CC93-7200C0938E12}"/>
              </a:ext>
              <a:ext uri="{C183D7F6-B498-43B3-948B-1728B52AA6E4}">
                <adec:decorative xmlns:adec="http://schemas.microsoft.com/office/drawing/2017/decorative" val="1"/>
              </a:ext>
            </a:extLst>
          </p:cNvPr>
          <p:cNvSpPr/>
          <p:nvPr/>
        </p:nvSpPr>
        <p:spPr>
          <a:xfrm>
            <a:off x="400149" y="2894075"/>
            <a:ext cx="3557234" cy="3137073"/>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Highlight or underline subject-specific language they have used.</a:t>
            </a:r>
          </a:p>
        </p:txBody>
      </p:sp>
      <p:sp>
        <p:nvSpPr>
          <p:cNvPr id="18" name="Rectangle: Rounded Corners 7">
            <a:extLst>
              <a:ext uri="{FF2B5EF4-FFF2-40B4-BE49-F238E27FC236}">
                <a16:creationId xmlns:a16="http://schemas.microsoft.com/office/drawing/2014/main" id="{A262237D-2017-0B89-4332-A22D558430AB}"/>
              </a:ext>
              <a:ext uri="{C183D7F6-B498-43B3-948B-1728B52AA6E4}">
                <adec:decorative xmlns:adec="http://schemas.microsoft.com/office/drawing/2017/decorative" val="1"/>
              </a:ext>
            </a:extLst>
          </p:cNvPr>
          <p:cNvSpPr/>
          <p:nvPr/>
        </p:nvSpPr>
        <p:spPr>
          <a:xfrm>
            <a:off x="4314176" y="2894076"/>
            <a:ext cx="3557234" cy="3137072"/>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Annotate where they have completed each part of the scaffold. For example, the point, explanation, evidence and link</a:t>
            </a:r>
          </a:p>
        </p:txBody>
      </p:sp>
      <p:sp>
        <p:nvSpPr>
          <p:cNvPr id="19" name="Rectangle: Rounded Corners 7">
            <a:extLst>
              <a:ext uri="{FF2B5EF4-FFF2-40B4-BE49-F238E27FC236}">
                <a16:creationId xmlns:a16="http://schemas.microsoft.com/office/drawing/2014/main" id="{E483F316-4642-3ED9-725B-6EF7DD195A8E}"/>
              </a:ext>
              <a:ext uri="{C183D7F6-B498-43B3-948B-1728B52AA6E4}">
                <adec:decorative xmlns:adec="http://schemas.microsoft.com/office/drawing/2017/decorative" val="1"/>
              </a:ext>
            </a:extLst>
          </p:cNvPr>
          <p:cNvSpPr/>
          <p:nvPr/>
        </p:nvSpPr>
        <p:spPr>
          <a:xfrm>
            <a:off x="8228203" y="2894076"/>
            <a:ext cx="3557234" cy="3137072"/>
          </a:xfrm>
          <a:prstGeom prst="roundRect">
            <a:avLst>
              <a:gd name="adj" fmla="val 8793"/>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180000" bIns="180000" rtlCol="0" anchor="t"/>
          <a:lstStyle/>
          <a:p>
            <a:pPr>
              <a:lnSpc>
                <a:spcPct val="130000"/>
              </a:lnSpc>
            </a:pPr>
            <a:r>
              <a:rPr lang="en-AU" sz="2000" dirty="0">
                <a:solidFill>
                  <a:schemeClr val="tx1"/>
                </a:solidFill>
                <a:cs typeface="Arial" panose="020B0604020202020204" pitchFamily="34" charset="0"/>
              </a:rPr>
              <a:t>Provide feedback on:</a:t>
            </a:r>
          </a:p>
          <a:p>
            <a:pPr marL="342900" indent="-342900">
              <a:lnSpc>
                <a:spcPct val="130000"/>
              </a:lnSpc>
              <a:buFont typeface="Arial" panose="020B0604020202020204" pitchFamily="34" charset="0"/>
              <a:buChar char="•"/>
            </a:pPr>
            <a:r>
              <a:rPr lang="en-AU" sz="2000" dirty="0">
                <a:solidFill>
                  <a:schemeClr val="tx1"/>
                </a:solidFill>
                <a:cs typeface="Arial" panose="020B0604020202020204" pitchFamily="34" charset="0"/>
              </a:rPr>
              <a:t>something good about their answer</a:t>
            </a:r>
          </a:p>
          <a:p>
            <a:pPr marL="342900" indent="-342900">
              <a:lnSpc>
                <a:spcPct val="130000"/>
              </a:lnSpc>
              <a:buFont typeface="Arial" panose="020B0604020202020204" pitchFamily="34" charset="0"/>
              <a:buChar char="•"/>
            </a:pPr>
            <a:r>
              <a:rPr lang="en-AU" sz="2000" dirty="0">
                <a:solidFill>
                  <a:schemeClr val="tx1"/>
                </a:solidFill>
                <a:cs typeface="Arial" panose="020B0604020202020204" pitchFamily="34" charset="0"/>
              </a:rPr>
              <a:t>a way they could make their response stronger</a:t>
            </a:r>
          </a:p>
        </p:txBody>
      </p:sp>
      <p:sp>
        <p:nvSpPr>
          <p:cNvPr id="20" name="Oval 19">
            <a:extLst>
              <a:ext uri="{FF2B5EF4-FFF2-40B4-BE49-F238E27FC236}">
                <a16:creationId xmlns:a16="http://schemas.microsoft.com/office/drawing/2014/main" id="{680B7F36-A4B7-8CD9-2335-66255C63869B}"/>
              </a:ext>
              <a:ext uri="{C183D7F6-B498-43B3-948B-1728B52AA6E4}">
                <adec:decorative xmlns:adec="http://schemas.microsoft.com/office/drawing/2017/decorative" val="1"/>
              </a:ext>
            </a:extLst>
          </p:cNvPr>
          <p:cNvSpPr/>
          <p:nvPr/>
        </p:nvSpPr>
        <p:spPr>
          <a:xfrm>
            <a:off x="1677770"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1</a:t>
            </a:r>
          </a:p>
        </p:txBody>
      </p:sp>
      <p:sp>
        <p:nvSpPr>
          <p:cNvPr id="21" name="Oval 20">
            <a:extLst>
              <a:ext uri="{FF2B5EF4-FFF2-40B4-BE49-F238E27FC236}">
                <a16:creationId xmlns:a16="http://schemas.microsoft.com/office/drawing/2014/main" id="{9AD6CFAE-7D47-F194-AFAD-875949D2D2F4}"/>
              </a:ext>
              <a:ext uri="{C183D7F6-B498-43B3-948B-1728B52AA6E4}">
                <adec:decorative xmlns:adec="http://schemas.microsoft.com/office/drawing/2017/decorative" val="1"/>
              </a:ext>
            </a:extLst>
          </p:cNvPr>
          <p:cNvSpPr/>
          <p:nvPr/>
        </p:nvSpPr>
        <p:spPr>
          <a:xfrm>
            <a:off x="5591798"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2</a:t>
            </a:r>
          </a:p>
        </p:txBody>
      </p:sp>
      <p:sp>
        <p:nvSpPr>
          <p:cNvPr id="22" name="Oval 21">
            <a:extLst>
              <a:ext uri="{FF2B5EF4-FFF2-40B4-BE49-F238E27FC236}">
                <a16:creationId xmlns:a16="http://schemas.microsoft.com/office/drawing/2014/main" id="{0108FDB3-FB9D-7F33-8760-41CE66F8DA98}"/>
              </a:ext>
              <a:ext uri="{C183D7F6-B498-43B3-948B-1728B52AA6E4}">
                <adec:decorative xmlns:adec="http://schemas.microsoft.com/office/drawing/2017/decorative" val="1"/>
              </a:ext>
            </a:extLst>
          </p:cNvPr>
          <p:cNvSpPr/>
          <p:nvPr/>
        </p:nvSpPr>
        <p:spPr>
          <a:xfrm>
            <a:off x="9652850" y="1681124"/>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6600" b="1" dirty="0">
                <a:latin typeface="+mj-lt"/>
                <a:cs typeface="Arial" panose="020B0604020202020204" pitchFamily="34" charset="0"/>
              </a:rPr>
              <a:t>3</a:t>
            </a:r>
          </a:p>
        </p:txBody>
      </p:sp>
    </p:spTree>
    <p:extLst>
      <p:ext uri="{BB962C8B-B14F-4D97-AF65-F5344CB8AC3E}">
        <p14:creationId xmlns:p14="http://schemas.microsoft.com/office/powerpoint/2010/main" val="24189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75EF0-E6C9-541C-2352-C45312CBDEA1}"/>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Spot the difference – intentions, choices and actions</a:t>
            </a:r>
          </a:p>
        </p:txBody>
      </p:sp>
      <p:sp>
        <p:nvSpPr>
          <p:cNvPr id="4" name="Text Placeholder 3">
            <a:extLst>
              <a:ext uri="{FF2B5EF4-FFF2-40B4-BE49-F238E27FC236}">
                <a16:creationId xmlns:a16="http://schemas.microsoft.com/office/drawing/2014/main" id="{3B1341CB-0BC1-36A9-CA9A-1CFCABB38E23}"/>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3.3(a)</a:t>
            </a:r>
          </a:p>
        </p:txBody>
      </p:sp>
      <p:sp>
        <p:nvSpPr>
          <p:cNvPr id="7" name="Rectangle 6" descr="Link to 'Three cones' By Wayne Thiebaud">
            <a:extLst>
              <a:ext uri="{FF2B5EF4-FFF2-40B4-BE49-F238E27FC236}">
                <a16:creationId xmlns:a16="http://schemas.microsoft.com/office/drawing/2014/main" id="{72B1609D-0F59-B537-D628-36068FE9E870}"/>
              </a:ext>
            </a:extLst>
          </p:cNvPr>
          <p:cNvSpPr/>
          <p:nvPr/>
        </p:nvSpPr>
        <p:spPr>
          <a:xfrm>
            <a:off x="1557455" y="1252401"/>
            <a:ext cx="2576959" cy="24105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3">
                  <a:extLst>
                    <a:ext uri="{A12FA001-AC4F-418D-AE19-62706E023703}">
                      <ahyp:hlinkClr xmlns:ahyp="http://schemas.microsoft.com/office/drawing/2018/hyperlinkcolor" val="tx"/>
                    </a:ext>
                  </a:extLst>
                </a:hlinkClick>
              </a:rPr>
              <a:t>Three cones</a:t>
            </a:r>
            <a:r>
              <a:rPr lang="en-AU" dirty="0">
                <a:solidFill>
                  <a:schemeClr val="bg1"/>
                </a:solidFill>
              </a:rPr>
              <a:t> by Wanye Thiebaud, 1964</a:t>
            </a:r>
          </a:p>
        </p:txBody>
      </p:sp>
      <p:pic>
        <p:nvPicPr>
          <p:cNvPr id="12" name="Picture 11" descr="'Neapolitan' by Jo White. Three ice-cream cones placed upside down on a place to make a windmill shape. ">
            <a:extLst>
              <a:ext uri="{FF2B5EF4-FFF2-40B4-BE49-F238E27FC236}">
                <a16:creationId xmlns:a16="http://schemas.microsoft.com/office/drawing/2014/main" id="{B5A840C7-0F7D-C6E2-AB15-5B8782C2153B}"/>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61730" y="3802159"/>
            <a:ext cx="2574967" cy="2615546"/>
          </a:xfrm>
          <a:prstGeom prst="rect">
            <a:avLst/>
          </a:prstGeom>
        </p:spPr>
      </p:pic>
      <p:sp>
        <p:nvSpPr>
          <p:cNvPr id="8" name="Rectangle 7" descr="Link to 'Pie counter' by Wayne Thiebaud">
            <a:extLst>
              <a:ext uri="{FF2B5EF4-FFF2-40B4-BE49-F238E27FC236}">
                <a16:creationId xmlns:a16="http://schemas.microsoft.com/office/drawing/2014/main" id="{23390231-6523-4937-F142-9A1F20D4FFAC}"/>
              </a:ext>
            </a:extLst>
          </p:cNvPr>
          <p:cNvSpPr/>
          <p:nvPr/>
        </p:nvSpPr>
        <p:spPr>
          <a:xfrm>
            <a:off x="4992029" y="1265771"/>
            <a:ext cx="2576959" cy="24105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bg1"/>
                </a:solidFill>
              </a:rPr>
              <a:t>Image place holder for</a:t>
            </a:r>
          </a:p>
          <a:p>
            <a:pPr algn="ctr"/>
            <a:r>
              <a:rPr lang="en-AU">
                <a:solidFill>
                  <a:schemeClr val="bg1"/>
                </a:solidFill>
                <a:hlinkClick r:id="rId5">
                  <a:extLst>
                    <a:ext uri="{A12FA001-AC4F-418D-AE19-62706E023703}">
                      <ahyp:hlinkClr xmlns:ahyp="http://schemas.microsoft.com/office/drawing/2018/hyperlinkcolor" val="tx"/>
                    </a:ext>
                  </a:extLst>
                </a:hlinkClick>
              </a:rPr>
              <a:t>Pie counter </a:t>
            </a:r>
            <a:r>
              <a:rPr lang="en-AU">
                <a:solidFill>
                  <a:schemeClr val="bg1"/>
                </a:solidFill>
              </a:rPr>
              <a:t>by Wayne Thiebaud, 1963</a:t>
            </a:r>
          </a:p>
        </p:txBody>
      </p:sp>
      <p:pic>
        <p:nvPicPr>
          <p:cNvPr id="5" name="Picture 4" descr="'Party pies' Jo White's painting of 6 meat pies with tomato sauce painted on them to create smiley faces on a white plate. Beneath the plate is a checkered table cloth in light blue, deep blue, white and yellow. ">
            <a:extLst>
              <a:ext uri="{FF2B5EF4-FFF2-40B4-BE49-F238E27FC236}">
                <a16:creationId xmlns:a16="http://schemas.microsoft.com/office/drawing/2014/main" id="{AEF39FB7-D9F1-2513-52C5-2A2279E80296}"/>
              </a:ext>
              <a:ext uri="{C183D7F6-B498-43B3-948B-1728B52AA6E4}">
                <adec:decorative xmlns:adec="http://schemas.microsoft.com/office/drawing/2017/decorative" val="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992029" y="3802159"/>
            <a:ext cx="2617603" cy="2615546"/>
          </a:xfrm>
          <a:prstGeom prst="rect">
            <a:avLst/>
          </a:prstGeom>
        </p:spPr>
      </p:pic>
      <p:sp>
        <p:nvSpPr>
          <p:cNvPr id="10" name="Rectangle 9" descr="Link to 'Cakes' by Wayne Thiebaud">
            <a:extLst>
              <a:ext uri="{FF2B5EF4-FFF2-40B4-BE49-F238E27FC236}">
                <a16:creationId xmlns:a16="http://schemas.microsoft.com/office/drawing/2014/main" id="{0A880509-97D7-7988-4D5F-7008A01B42E6}"/>
              </a:ext>
            </a:extLst>
          </p:cNvPr>
          <p:cNvSpPr/>
          <p:nvPr/>
        </p:nvSpPr>
        <p:spPr>
          <a:xfrm>
            <a:off x="8348541" y="1252400"/>
            <a:ext cx="2576959" cy="24105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7">
                  <a:extLst>
                    <a:ext uri="{A12FA001-AC4F-418D-AE19-62706E023703}">
                      <ahyp:hlinkClr xmlns:ahyp="http://schemas.microsoft.com/office/drawing/2018/hyperlinkcolor" val="tx"/>
                    </a:ext>
                  </a:extLst>
                </a:hlinkClick>
              </a:rPr>
              <a:t>Cakes</a:t>
            </a:r>
            <a:r>
              <a:rPr lang="en-AU" dirty="0">
                <a:solidFill>
                  <a:schemeClr val="bg1"/>
                </a:solidFill>
              </a:rPr>
              <a:t> by Wayne Thiebaud, 1963</a:t>
            </a:r>
          </a:p>
        </p:txBody>
      </p:sp>
      <p:pic>
        <p:nvPicPr>
          <p:cNvPr id="13" name="Picture 12" descr="Jo White's painting 'Toastie' is of a cheese toastie cut into 2 triangles on a white plate. The cheese is hot and stringy. A blue and white striped table cloth is on the table.">
            <a:extLst>
              <a:ext uri="{FF2B5EF4-FFF2-40B4-BE49-F238E27FC236}">
                <a16:creationId xmlns:a16="http://schemas.microsoft.com/office/drawing/2014/main" id="{3720FDB0-D2E6-79A3-7BC0-A281BE9B7EB9}"/>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352608" y="3777218"/>
            <a:ext cx="2606634" cy="2615546"/>
          </a:xfrm>
          <a:prstGeom prst="rect">
            <a:avLst/>
          </a:prstGeom>
          <a:effectLst/>
        </p:spPr>
      </p:pic>
      <p:sp>
        <p:nvSpPr>
          <p:cNvPr id="2" name="Slide Number Placeholder 1">
            <a:extLst>
              <a:ext uri="{FF2B5EF4-FFF2-40B4-BE49-F238E27FC236}">
                <a16:creationId xmlns:a16="http://schemas.microsoft.com/office/drawing/2014/main" id="{08449AEE-BC94-7FD2-B85F-C09C6793C9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373036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569A84-CC9E-E89F-14E8-415982FF82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606715" cy="522000"/>
          </a:xfrm>
        </p:spPr>
        <p:txBody>
          <a:bodyPr/>
          <a:lstStyle/>
          <a:p>
            <a:r>
              <a:rPr lang="en-AU" dirty="0">
                <a:latin typeface="+mj-lt"/>
              </a:rPr>
              <a:t>LS 1: 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353857"/>
            <a:ext cx="11303000" cy="46365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explore the world, including our personal experiences within it, as a source of ideas for artmaking</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explore how the elements of art can communicate ideas in drawings </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investigate how artworks can reflect social values and share cultural experiences.</a:t>
            </a:r>
          </a:p>
          <a:p>
            <a:pPr>
              <a:lnSpc>
                <a:spcPct val="150000"/>
              </a:lnSpc>
              <a:spcAft>
                <a:spcPts val="600"/>
              </a:spcAft>
            </a:pPr>
            <a:r>
              <a:rPr lang="en-AU" sz="2000" b="1" dirty="0">
                <a:solidFill>
                  <a:schemeClr val="accent1"/>
                </a:solidFill>
                <a:latin typeface="+mj-lt"/>
                <a:cs typeface="Arial" panose="020B0604020202020204" pitchFamily="34" charset="0"/>
              </a:rPr>
              <a:t>I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consider and document personal experiences related to food</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describe components of an artwork and consider how they communicate ideas about the artist’s values and beliefs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use subject-specific language and drawing techniques to represent ideas about food.</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816316-9C28-B243-624C-490390110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50</a:t>
            </a:fld>
            <a:endParaRPr lang="en-AU"/>
          </a:p>
        </p:txBody>
      </p:sp>
      <p:sp>
        <p:nvSpPr>
          <p:cNvPr id="3" name="Title 2">
            <a:extLst>
              <a:ext uri="{FF2B5EF4-FFF2-40B4-BE49-F238E27FC236}">
                <a16:creationId xmlns:a16="http://schemas.microsoft.com/office/drawing/2014/main" id="{1692D07A-43F4-F21C-B95A-5FED57D77CEC}"/>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My food memory using Thiebaud’s conventions</a:t>
            </a:r>
          </a:p>
        </p:txBody>
      </p:sp>
      <p:sp>
        <p:nvSpPr>
          <p:cNvPr id="4" name="Text Placeholder 3">
            <a:extLst>
              <a:ext uri="{FF2B5EF4-FFF2-40B4-BE49-F238E27FC236}">
                <a16:creationId xmlns:a16="http://schemas.microsoft.com/office/drawing/2014/main" id="{4C6237A7-D770-5DDD-F5C3-B510CC9B19F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3.3(b)</a:t>
            </a:r>
          </a:p>
        </p:txBody>
      </p:sp>
      <p:sp>
        <p:nvSpPr>
          <p:cNvPr id="6" name="TextBox 5">
            <a:extLst>
              <a:ext uri="{FF2B5EF4-FFF2-40B4-BE49-F238E27FC236}">
                <a16:creationId xmlns:a16="http://schemas.microsoft.com/office/drawing/2014/main" id="{D309DBD1-7782-4416-4A5A-19CED241CF96}"/>
              </a:ext>
              <a:ext uri="{C183D7F6-B498-43B3-948B-1728B52AA6E4}">
                <adec:decorative xmlns:adec="http://schemas.microsoft.com/office/drawing/2017/decorative" val="0"/>
              </a:ext>
            </a:extLst>
          </p:cNvPr>
          <p:cNvSpPr txBox="1"/>
          <p:nvPr/>
        </p:nvSpPr>
        <p:spPr>
          <a:xfrm>
            <a:off x="360000" y="1905506"/>
            <a:ext cx="5862380" cy="2677656"/>
          </a:xfrm>
          <a:prstGeom prst="rect">
            <a:avLst/>
          </a:prstGeom>
          <a:noFill/>
        </p:spPr>
        <p:txBody>
          <a:bodyPr wrap="square">
            <a:spAutoFit/>
          </a:bodyPr>
          <a:lstStyle/>
          <a:p>
            <a:r>
              <a:rPr lang="en-AU" dirty="0">
                <a:ea typeface="Calibri" panose="020F0502020204030204" pitchFamily="34" charset="0"/>
              </a:rPr>
              <a:t>H</a:t>
            </a:r>
            <a:r>
              <a:rPr lang="en-AU" sz="2400" dirty="0">
                <a:effectLst/>
                <a:ea typeface="Calibri" panose="020F0502020204030204" pitchFamily="34" charset="0"/>
              </a:rPr>
              <a:t>ow can your food memory be presented to resonate with a broader audience?</a:t>
            </a:r>
            <a:br>
              <a:rPr lang="en-AU" sz="2400" dirty="0">
                <a:effectLst/>
                <a:ea typeface="Calibri" panose="020F0502020204030204" pitchFamily="34" charset="0"/>
              </a:rPr>
            </a:br>
            <a:br>
              <a:rPr lang="en-AU" sz="2400" dirty="0">
                <a:effectLst/>
                <a:ea typeface="Calibri" panose="020F0502020204030204" pitchFamily="34" charset="0"/>
              </a:rPr>
            </a:br>
            <a:r>
              <a:rPr lang="en-AU" dirty="0">
                <a:ea typeface="Calibri" panose="020F0502020204030204" pitchFamily="34" charset="0"/>
              </a:rPr>
              <a:t>Consider how it could be represented in:</a:t>
            </a:r>
          </a:p>
          <a:p>
            <a:pPr marL="342900" indent="-342900">
              <a:buFont typeface="Arial" panose="020B0604020202020204" pitchFamily="34" charset="0"/>
              <a:buChar char="•"/>
            </a:pPr>
            <a:r>
              <a:rPr lang="en-AU" dirty="0">
                <a:ea typeface="Calibri" panose="020F0502020204030204" pitchFamily="34" charset="0"/>
              </a:rPr>
              <a:t>a</a:t>
            </a:r>
            <a:r>
              <a:rPr lang="en-AU" sz="2400" dirty="0">
                <a:effectLst/>
                <a:ea typeface="Calibri" panose="020F0502020204030204" pitchFamily="34" charset="0"/>
              </a:rPr>
              <a:t> shop window?</a:t>
            </a:r>
          </a:p>
          <a:p>
            <a:pPr marL="342900" indent="-342900">
              <a:buFont typeface="Arial" panose="020B0604020202020204" pitchFamily="34" charset="0"/>
              <a:buChar char="•"/>
            </a:pPr>
            <a:r>
              <a:rPr lang="en-AU" dirty="0">
                <a:ea typeface="Calibri" panose="020F0502020204030204" pitchFamily="34" charset="0"/>
              </a:rPr>
              <a:t>on a menu?</a:t>
            </a:r>
          </a:p>
          <a:p>
            <a:pPr marL="342900" indent="-342900">
              <a:buFont typeface="Arial" panose="020B0604020202020204" pitchFamily="34" charset="0"/>
              <a:buChar char="•"/>
            </a:pPr>
            <a:r>
              <a:rPr lang="en-AU" dirty="0">
                <a:ea typeface="Calibri" panose="020F0502020204030204" pitchFamily="34" charset="0"/>
              </a:rPr>
              <a:t>a</a:t>
            </a:r>
            <a:r>
              <a:rPr lang="en-AU" sz="2400" dirty="0">
                <a:effectLst/>
                <a:ea typeface="Calibri" panose="020F0502020204030204" pitchFamily="34" charset="0"/>
              </a:rPr>
              <a:t> supermarket? (just one ingredient)</a:t>
            </a:r>
          </a:p>
        </p:txBody>
      </p:sp>
      <p:pic>
        <p:nvPicPr>
          <p:cNvPr id="9" name="Picture 8" descr="Oil pastel drawing on brown paper shopping bag. Reference image was in a supermarket catalogue.">
            <a:extLst>
              <a:ext uri="{FF2B5EF4-FFF2-40B4-BE49-F238E27FC236}">
                <a16:creationId xmlns:a16="http://schemas.microsoft.com/office/drawing/2014/main" id="{5AF5B0DF-511B-6E7B-B8D5-793E509F1A3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rot="16200000">
            <a:off x="7106144" y="1080684"/>
            <a:ext cx="3986192" cy="5240761"/>
          </a:xfrm>
          <a:prstGeom prst="rect">
            <a:avLst/>
          </a:prstGeom>
        </p:spPr>
      </p:pic>
      <p:sp>
        <p:nvSpPr>
          <p:cNvPr id="10" name="TextBox 9" descr="Oil pastel drawing of a cherry tomatoes on a stem">
            <a:extLst>
              <a:ext uri="{FF2B5EF4-FFF2-40B4-BE49-F238E27FC236}">
                <a16:creationId xmlns:a16="http://schemas.microsoft.com/office/drawing/2014/main" id="{C4D5EA52-93AA-3A88-EB59-CC6E1B05EB04}"/>
              </a:ext>
            </a:extLst>
          </p:cNvPr>
          <p:cNvSpPr txBox="1"/>
          <p:nvPr/>
        </p:nvSpPr>
        <p:spPr>
          <a:xfrm>
            <a:off x="6432331" y="5875480"/>
            <a:ext cx="5411669" cy="622520"/>
          </a:xfrm>
          <a:prstGeom prst="rect">
            <a:avLst/>
          </a:prstGeom>
          <a:noFill/>
        </p:spPr>
        <p:txBody>
          <a:bodyPr wrap="square" lIns="0" tIns="0" rIns="0" bIns="0" rtlCol="0">
            <a:noAutofit/>
          </a:bodyPr>
          <a:lstStyle/>
          <a:p>
            <a:pPr algn="l"/>
            <a:r>
              <a:rPr lang="en-AU" sz="1800" dirty="0"/>
              <a:t>Oil pastel drawing on brown paper shopping bag. Reference image was in a supermarket catalogue.</a:t>
            </a:r>
          </a:p>
        </p:txBody>
      </p:sp>
    </p:spTree>
    <p:extLst>
      <p:ext uri="{BB962C8B-B14F-4D97-AF65-F5344CB8AC3E}">
        <p14:creationId xmlns:p14="http://schemas.microsoft.com/office/powerpoint/2010/main" val="20775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684D76-8E6E-19F5-FBC9-BFBF7645D1B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51</a:t>
            </a:fld>
            <a:endParaRPr lang="en-AU"/>
          </a:p>
        </p:txBody>
      </p:sp>
      <p:sp>
        <p:nvSpPr>
          <p:cNvPr id="3" name="Title 2">
            <a:extLst>
              <a:ext uri="{FF2B5EF4-FFF2-40B4-BE49-F238E27FC236}">
                <a16:creationId xmlns:a16="http://schemas.microsoft.com/office/drawing/2014/main" id="{2FF37F0C-484A-D649-C0A2-1912631AA324}"/>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Wayne Thiebaud inspired ideas </a:t>
            </a:r>
          </a:p>
        </p:txBody>
      </p:sp>
      <p:sp>
        <p:nvSpPr>
          <p:cNvPr id="4" name="Text Placeholder 3">
            <a:extLst>
              <a:ext uri="{FF2B5EF4-FFF2-40B4-BE49-F238E27FC236}">
                <a16:creationId xmlns:a16="http://schemas.microsoft.com/office/drawing/2014/main" id="{709B2821-8835-590B-0690-51F9AB8816FB}"/>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3.3(c)</a:t>
            </a:r>
          </a:p>
        </p:txBody>
      </p:sp>
      <p:pic>
        <p:nvPicPr>
          <p:cNvPr id="6" name="Picture 5" descr="Oil pastel drawing on napkin in a napkin stand, salt and pepper shakers and savoury food arranged on a platter. There is also larger oil pastel drawing of two tomatoes.">
            <a:extLst>
              <a:ext uri="{FF2B5EF4-FFF2-40B4-BE49-F238E27FC236}">
                <a16:creationId xmlns:a16="http://schemas.microsoft.com/office/drawing/2014/main" id="{9457CCAD-086E-6657-981C-1F939844E505}"/>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305467" y="1589343"/>
            <a:ext cx="5230738" cy="4327106"/>
          </a:xfrm>
          <a:prstGeom prst="rect">
            <a:avLst/>
          </a:prstGeom>
        </p:spPr>
      </p:pic>
      <p:sp>
        <p:nvSpPr>
          <p:cNvPr id="7" name="TextBox 6">
            <a:extLst>
              <a:ext uri="{FF2B5EF4-FFF2-40B4-BE49-F238E27FC236}">
                <a16:creationId xmlns:a16="http://schemas.microsoft.com/office/drawing/2014/main" id="{80554A54-7894-1E7F-C171-CB0EE0830523}"/>
              </a:ext>
            </a:extLst>
          </p:cNvPr>
          <p:cNvSpPr txBox="1"/>
          <p:nvPr/>
        </p:nvSpPr>
        <p:spPr>
          <a:xfrm>
            <a:off x="9495585" y="4876997"/>
            <a:ext cx="2484602" cy="1621003"/>
          </a:xfrm>
          <a:prstGeom prst="rect">
            <a:avLst/>
          </a:prstGeom>
          <a:noFill/>
        </p:spPr>
        <p:txBody>
          <a:bodyPr wrap="square" lIns="0" tIns="0" rIns="0" bIns="0" rtlCol="0">
            <a:noAutofit/>
          </a:bodyPr>
          <a:lstStyle/>
          <a:p>
            <a:pPr algn="l"/>
            <a:r>
              <a:rPr lang="en-AU" sz="1800" dirty="0"/>
              <a:t>Oil pastel drawings on brown paper shopping bag. Tomato reference image was in a supermarket catalogue.</a:t>
            </a:r>
          </a:p>
        </p:txBody>
      </p:sp>
    </p:spTree>
    <p:extLst>
      <p:ext uri="{BB962C8B-B14F-4D97-AF65-F5344CB8AC3E}">
        <p14:creationId xmlns:p14="http://schemas.microsoft.com/office/powerpoint/2010/main" val="32720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888F01-92C3-48A5-7FD9-2944EB028C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52</a:t>
            </a:fld>
            <a:endParaRPr lang="en-AU"/>
          </a:p>
        </p:txBody>
      </p:sp>
      <p:sp>
        <p:nvSpPr>
          <p:cNvPr id="3" name="Title 2">
            <a:extLst>
              <a:ext uri="{FF2B5EF4-FFF2-40B4-BE49-F238E27FC236}">
                <a16:creationId xmlns:a16="http://schemas.microsoft.com/office/drawing/2014/main" id="{008BABF9-C69C-D42B-F1B5-E52C26FA042C}"/>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Exploring techniques example – perspective</a:t>
            </a:r>
          </a:p>
        </p:txBody>
      </p:sp>
      <p:sp>
        <p:nvSpPr>
          <p:cNvPr id="4" name="Text Placeholder 3">
            <a:extLst>
              <a:ext uri="{FF2B5EF4-FFF2-40B4-BE49-F238E27FC236}">
                <a16:creationId xmlns:a16="http://schemas.microsoft.com/office/drawing/2014/main" id="{D3E8312E-D9F9-47EE-1E26-EBDB3BEFD0E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3.4(a)</a:t>
            </a:r>
          </a:p>
        </p:txBody>
      </p:sp>
      <p:pic>
        <p:nvPicPr>
          <p:cNvPr id="6" name="Picture 5" descr="Pencil drawings in a Visual arts diary of a cracker, slice of tomato and pickle all drawn using one-point perspective.">
            <a:extLst>
              <a:ext uri="{FF2B5EF4-FFF2-40B4-BE49-F238E27FC236}">
                <a16:creationId xmlns:a16="http://schemas.microsoft.com/office/drawing/2014/main" id="{11BE28EE-8766-BB50-2120-71D63AC2DEBB}"/>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720" y="905601"/>
            <a:ext cx="4245540" cy="5949198"/>
          </a:xfrm>
          <a:prstGeom prst="rect">
            <a:avLst/>
          </a:prstGeom>
        </p:spPr>
      </p:pic>
      <p:sp>
        <p:nvSpPr>
          <p:cNvPr id="7" name="TextBox 6">
            <a:extLst>
              <a:ext uri="{FF2B5EF4-FFF2-40B4-BE49-F238E27FC236}">
                <a16:creationId xmlns:a16="http://schemas.microsoft.com/office/drawing/2014/main" id="{58F07DF2-5276-E49C-2A57-DBF164C5A93F}"/>
              </a:ext>
            </a:extLst>
          </p:cNvPr>
          <p:cNvSpPr txBox="1"/>
          <p:nvPr/>
        </p:nvSpPr>
        <p:spPr>
          <a:xfrm>
            <a:off x="7042522" y="5644252"/>
            <a:ext cx="3440916" cy="622520"/>
          </a:xfrm>
          <a:prstGeom prst="rect">
            <a:avLst/>
          </a:prstGeom>
          <a:noFill/>
        </p:spPr>
        <p:txBody>
          <a:bodyPr wrap="square" lIns="0" tIns="0" rIns="0" bIns="0" rtlCol="0">
            <a:noAutofit/>
          </a:bodyPr>
          <a:lstStyle/>
          <a:p>
            <a:pPr algn="l"/>
            <a:r>
              <a:rPr lang="en-AU" sz="1800" dirty="0"/>
              <a:t>Practising one-point perspective drawing technique for each item in my food memory.</a:t>
            </a:r>
          </a:p>
        </p:txBody>
      </p:sp>
    </p:spTree>
    <p:extLst>
      <p:ext uri="{BB962C8B-B14F-4D97-AF65-F5344CB8AC3E}">
        <p14:creationId xmlns:p14="http://schemas.microsoft.com/office/powerpoint/2010/main" val="107525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4FCF8-58F7-39B1-4AE4-401D7DAA70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84C2D9-6260-DC84-BD33-52B3D8115C27}"/>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Wayne Thiebaud inspired perspective drawing samples</a:t>
            </a:r>
          </a:p>
        </p:txBody>
      </p:sp>
      <p:sp>
        <p:nvSpPr>
          <p:cNvPr id="4" name="Text Placeholder 3">
            <a:extLst>
              <a:ext uri="{FF2B5EF4-FFF2-40B4-BE49-F238E27FC236}">
                <a16:creationId xmlns:a16="http://schemas.microsoft.com/office/drawing/2014/main" id="{528592AB-A516-0D1B-651B-48D4584312E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3.4(c) </a:t>
            </a:r>
          </a:p>
        </p:txBody>
      </p:sp>
      <p:pic>
        <p:nvPicPr>
          <p:cNvPr id="6" name="Picture 5" descr="Pencil drawings of rows of chose and tomato on crackers to study the diminishing size of objects placed in the distance. ">
            <a:extLst>
              <a:ext uri="{FF2B5EF4-FFF2-40B4-BE49-F238E27FC236}">
                <a16:creationId xmlns:a16="http://schemas.microsoft.com/office/drawing/2014/main" id="{7F5D1EB5-65AE-77E5-1727-846A810FD20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852" y="905601"/>
            <a:ext cx="4075924" cy="5713480"/>
          </a:xfrm>
          <a:prstGeom prst="rect">
            <a:avLst/>
          </a:prstGeom>
        </p:spPr>
      </p:pic>
      <p:sp>
        <p:nvSpPr>
          <p:cNvPr id="11" name="Speech Bubble: Rectangle with Corners Rounded 6">
            <a:extLst>
              <a:ext uri="{FF2B5EF4-FFF2-40B4-BE49-F238E27FC236}">
                <a16:creationId xmlns:a16="http://schemas.microsoft.com/office/drawing/2014/main" id="{FCB06457-7EF4-42F7-F923-D9EDFFB185C2}"/>
              </a:ext>
              <a:ext uri="{C183D7F6-B498-43B3-948B-1728B52AA6E4}">
                <adec:decorative xmlns:adec="http://schemas.microsoft.com/office/drawing/2017/decorative" val="0"/>
              </a:ext>
            </a:extLst>
          </p:cNvPr>
          <p:cNvSpPr/>
          <p:nvPr/>
        </p:nvSpPr>
        <p:spPr>
          <a:xfrm>
            <a:off x="839414" y="5544766"/>
            <a:ext cx="5449554" cy="1151234"/>
          </a:xfrm>
          <a:prstGeom prst="wedgeRoundRectCallout">
            <a:avLst>
              <a:gd name="adj1" fmla="val -7800"/>
              <a:gd name="adj2" fmla="val -82877"/>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000" dirty="0">
                <a:solidFill>
                  <a:schemeClr val="bg1"/>
                </a:solidFill>
              </a:rPr>
              <a:t>I had fun seeing rows of crackers presented like Thiebaud’s cakes, but I realised I wouldn’t have time to paint it all properly.</a:t>
            </a:r>
          </a:p>
        </p:txBody>
      </p:sp>
      <p:pic>
        <p:nvPicPr>
          <p:cNvPr id="8" name="Picture 7" descr="Oil pastel drawing of tomato and cheese on a cracker drawn with one-point perspective.">
            <a:extLst>
              <a:ext uri="{FF2B5EF4-FFF2-40B4-BE49-F238E27FC236}">
                <a16:creationId xmlns:a16="http://schemas.microsoft.com/office/drawing/2014/main" id="{2649D0F1-F5F6-C94D-2A00-2650F5FD2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968" y="905601"/>
            <a:ext cx="4172648" cy="5901995"/>
          </a:xfrm>
          <a:prstGeom prst="rect">
            <a:avLst/>
          </a:prstGeom>
        </p:spPr>
      </p:pic>
      <p:sp>
        <p:nvSpPr>
          <p:cNvPr id="12" name="Speech Bubble: Rectangle with Corners Rounded 6">
            <a:extLst>
              <a:ext uri="{FF2B5EF4-FFF2-40B4-BE49-F238E27FC236}">
                <a16:creationId xmlns:a16="http://schemas.microsoft.com/office/drawing/2014/main" id="{D58138A6-1334-726D-D589-F184C17FFA4F}"/>
              </a:ext>
              <a:ext uri="{C183D7F6-B498-43B3-948B-1728B52AA6E4}">
                <adec:decorative xmlns:adec="http://schemas.microsoft.com/office/drawing/2017/decorative" val="0"/>
              </a:ext>
            </a:extLst>
          </p:cNvPr>
          <p:cNvSpPr/>
          <p:nvPr/>
        </p:nvSpPr>
        <p:spPr>
          <a:xfrm>
            <a:off x="9155857" y="1247671"/>
            <a:ext cx="2688143" cy="3723731"/>
          </a:xfrm>
          <a:prstGeom prst="wedgeRoundRectCallout">
            <a:avLst>
              <a:gd name="adj1" fmla="val -71490"/>
              <a:gd name="adj2" fmla="val -32379"/>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000" dirty="0"/>
              <a:t>I simplified the composition down to 3 crackers and practised my painting techniques on white and brown paper. I prefer the vibrancy of the colour on the white paper.</a:t>
            </a:r>
          </a:p>
        </p:txBody>
      </p:sp>
      <p:sp>
        <p:nvSpPr>
          <p:cNvPr id="2" name="Slide Number Placeholder 1">
            <a:extLst>
              <a:ext uri="{FF2B5EF4-FFF2-40B4-BE49-F238E27FC236}">
                <a16:creationId xmlns:a16="http://schemas.microsoft.com/office/drawing/2014/main" id="{6B143256-B89B-8ED8-DA62-B5B00B72F2E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278637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8CE02-3118-B076-AC00-00CAEE7D12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2F7EEC-CD0E-DF21-90E5-205415EF3D80}"/>
              </a:ext>
            </a:extLst>
          </p:cNvPr>
          <p:cNvSpPr>
            <a:spLocks noGrp="1"/>
          </p:cNvSpPr>
          <p:nvPr>
            <p:ph type="title"/>
          </p:nvPr>
        </p:nvSpPr>
        <p:spPr/>
        <p:txBody>
          <a:bodyPr/>
          <a:lstStyle/>
          <a:p>
            <a:r>
              <a:rPr lang="en-AU" dirty="0">
                <a:latin typeface="+mj-lt"/>
              </a:rPr>
              <a:t>Wayne Thiebaud inspired drawing sample </a:t>
            </a:r>
          </a:p>
        </p:txBody>
      </p:sp>
      <p:sp>
        <p:nvSpPr>
          <p:cNvPr id="4" name="Text Placeholder 3">
            <a:extLst>
              <a:ext uri="{FF2B5EF4-FFF2-40B4-BE49-F238E27FC236}">
                <a16:creationId xmlns:a16="http://schemas.microsoft.com/office/drawing/2014/main" id="{ACD7FB88-A0AB-9697-637C-C3A8999BD17A}"/>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3.4(d)</a:t>
            </a:r>
          </a:p>
        </p:txBody>
      </p:sp>
      <p:sp>
        <p:nvSpPr>
          <p:cNvPr id="5" name="Rectangle 4" descr="Link to 'Coconut cake' by Wayne Thiebaud.">
            <a:extLst>
              <a:ext uri="{FF2B5EF4-FFF2-40B4-BE49-F238E27FC236}">
                <a16:creationId xmlns:a16="http://schemas.microsoft.com/office/drawing/2014/main" id="{2F19EB3D-5874-A011-7BE1-9446B3C5EFFB}"/>
              </a:ext>
            </a:extLst>
          </p:cNvPr>
          <p:cNvSpPr/>
          <p:nvPr/>
        </p:nvSpPr>
        <p:spPr>
          <a:xfrm>
            <a:off x="360000" y="1440160"/>
            <a:ext cx="5048341" cy="4861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3">
                  <a:extLst>
                    <a:ext uri="{A12FA001-AC4F-418D-AE19-62706E023703}">
                      <ahyp:hlinkClr xmlns:ahyp="http://schemas.microsoft.com/office/drawing/2018/hyperlinkcolor" val="tx"/>
                    </a:ext>
                  </a:extLst>
                </a:hlinkClick>
              </a:rPr>
              <a:t>Coconut cake</a:t>
            </a:r>
            <a:r>
              <a:rPr lang="en-AU" dirty="0">
                <a:solidFill>
                  <a:schemeClr val="bg1"/>
                </a:solidFill>
              </a:rPr>
              <a:t> by Wayne Thiebaud, 1964</a:t>
            </a:r>
          </a:p>
        </p:txBody>
      </p:sp>
      <p:sp>
        <p:nvSpPr>
          <p:cNvPr id="8" name="TextBox 7">
            <a:extLst>
              <a:ext uri="{FF2B5EF4-FFF2-40B4-BE49-F238E27FC236}">
                <a16:creationId xmlns:a16="http://schemas.microsoft.com/office/drawing/2014/main" id="{92E13EDC-139A-D4AB-B37E-00887D1023F2}"/>
              </a:ext>
            </a:extLst>
          </p:cNvPr>
          <p:cNvSpPr txBox="1"/>
          <p:nvPr/>
        </p:nvSpPr>
        <p:spPr>
          <a:xfrm>
            <a:off x="298966" y="6399428"/>
            <a:ext cx="6096000" cy="246221"/>
          </a:xfrm>
          <a:prstGeom prst="rect">
            <a:avLst/>
          </a:prstGeom>
          <a:noFill/>
        </p:spPr>
        <p:txBody>
          <a:bodyPr wrap="square">
            <a:spAutoFit/>
          </a:bodyPr>
          <a:lstStyle/>
          <a:p>
            <a:r>
              <a:rPr lang="en-AU" sz="1000" dirty="0"/>
              <a:t>Wayne Thiebaud (1964) </a:t>
            </a:r>
            <a:r>
              <a:rPr lang="en-AU" sz="1000" dirty="0">
                <a:hlinkClick r:id="rId3"/>
              </a:rPr>
              <a:t>Coconut cake</a:t>
            </a:r>
            <a:r>
              <a:rPr lang="en-AU" sz="1000" dirty="0"/>
              <a:t> [image] accessed 28/3/2025.</a:t>
            </a:r>
          </a:p>
        </p:txBody>
      </p:sp>
      <p:pic>
        <p:nvPicPr>
          <p:cNvPr id="7" name="Picture 6" descr="Drawing of a pepper shaker and a slice of tomato and cheese on a cracker both drawing in perspective using cross hatching techniques and showing strong shadows. ">
            <a:extLst>
              <a:ext uri="{FF2B5EF4-FFF2-40B4-BE49-F238E27FC236}">
                <a16:creationId xmlns:a16="http://schemas.microsoft.com/office/drawing/2014/main" id="{A5ECD19E-4BB3-C723-F4CC-4ECDFB9E01E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33628" y="998661"/>
            <a:ext cx="4487917" cy="5697339"/>
          </a:xfrm>
          <a:prstGeom prst="rect">
            <a:avLst/>
          </a:prstGeom>
        </p:spPr>
      </p:pic>
      <p:pic>
        <p:nvPicPr>
          <p:cNvPr id="9" name="Picture 8">
            <a:extLst>
              <a:ext uri="{FF2B5EF4-FFF2-40B4-BE49-F238E27FC236}">
                <a16:creationId xmlns:a16="http://schemas.microsoft.com/office/drawing/2014/main" id="{E5C5E767-C4B1-E9EF-76C0-C4589F6F3B80}"/>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0800000">
            <a:off x="6843132" y="1137527"/>
            <a:ext cx="1254334" cy="1215380"/>
          </a:xfrm>
          <a:prstGeom prst="rect">
            <a:avLst/>
          </a:prstGeom>
        </p:spPr>
      </p:pic>
      <p:sp>
        <p:nvSpPr>
          <p:cNvPr id="2" name="Slide Number Placeholder 1">
            <a:extLst>
              <a:ext uri="{FF2B5EF4-FFF2-40B4-BE49-F238E27FC236}">
                <a16:creationId xmlns:a16="http://schemas.microsoft.com/office/drawing/2014/main" id="{95CC5C80-C0F0-0308-FD57-BD601E02F7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54</a:t>
            </a:fld>
            <a:endParaRPr lang="en-AU" dirty="0"/>
          </a:p>
        </p:txBody>
      </p:sp>
    </p:spTree>
    <p:extLst>
      <p:ext uri="{BB962C8B-B14F-4D97-AF65-F5344CB8AC3E}">
        <p14:creationId xmlns:p14="http://schemas.microsoft.com/office/powerpoint/2010/main" val="61373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AA68-2B9A-3F8E-F599-7369254E2D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8A696C-3368-A5DE-8A26-3A9AE30286A3}"/>
              </a:ext>
            </a:extLst>
          </p:cNvPr>
          <p:cNvSpPr>
            <a:spLocks noGrp="1"/>
          </p:cNvSpPr>
          <p:nvPr>
            <p:ph type="title"/>
          </p:nvPr>
        </p:nvSpPr>
        <p:spPr/>
        <p:txBody>
          <a:bodyPr/>
          <a:lstStyle/>
          <a:p>
            <a:r>
              <a:rPr lang="en-AU" dirty="0">
                <a:latin typeface="+mj-lt"/>
              </a:rPr>
              <a:t>Wayne Thiebaud inspired painting samples </a:t>
            </a:r>
          </a:p>
        </p:txBody>
      </p:sp>
      <p:sp>
        <p:nvSpPr>
          <p:cNvPr id="4" name="Text Placeholder 3">
            <a:extLst>
              <a:ext uri="{FF2B5EF4-FFF2-40B4-BE49-F238E27FC236}">
                <a16:creationId xmlns:a16="http://schemas.microsoft.com/office/drawing/2014/main" id="{8DB0E8D3-660F-1BDD-55CE-DDF46B10D9B7}"/>
              </a:ext>
            </a:extLst>
          </p:cNvPr>
          <p:cNvSpPr>
            <a:spLocks noGrp="1"/>
          </p:cNvSpPr>
          <p:nvPr>
            <p:ph type="body" sz="quarter" idx="18"/>
          </p:nvPr>
        </p:nvSpPr>
        <p:spPr/>
        <p:txBody>
          <a:bodyPr/>
          <a:lstStyle/>
          <a:p>
            <a:r>
              <a:rPr lang="en-AU" dirty="0">
                <a:latin typeface="+mj-lt"/>
              </a:rPr>
              <a:t>3.5(a) Process photos</a:t>
            </a:r>
          </a:p>
        </p:txBody>
      </p:sp>
      <p:pic>
        <p:nvPicPr>
          <p:cNvPr id="6" name="Picture 5">
            <a:extLst>
              <a:ext uri="{FF2B5EF4-FFF2-40B4-BE49-F238E27FC236}">
                <a16:creationId xmlns:a16="http://schemas.microsoft.com/office/drawing/2014/main" id="{2810F0C3-DD68-E303-2FE7-2703648DF3E9}"/>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3579672" y="1165484"/>
            <a:ext cx="2691264" cy="2531730"/>
          </a:xfrm>
          <a:prstGeom prst="rect">
            <a:avLst/>
          </a:prstGeom>
        </p:spPr>
      </p:pic>
      <p:pic>
        <p:nvPicPr>
          <p:cNvPr id="8" name="Picture 7">
            <a:extLst>
              <a:ext uri="{FF2B5EF4-FFF2-40B4-BE49-F238E27FC236}">
                <a16:creationId xmlns:a16="http://schemas.microsoft.com/office/drawing/2014/main" id="{8E42ED5C-87BC-83E0-D446-9CD041350542}"/>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5400000">
            <a:off x="6662352" y="1085718"/>
            <a:ext cx="2531730" cy="2691264"/>
          </a:xfrm>
          <a:prstGeom prst="rect">
            <a:avLst/>
          </a:prstGeom>
        </p:spPr>
      </p:pic>
      <p:pic>
        <p:nvPicPr>
          <p:cNvPr id="10" name="Picture 9">
            <a:extLst>
              <a:ext uri="{FF2B5EF4-FFF2-40B4-BE49-F238E27FC236}">
                <a16:creationId xmlns:a16="http://schemas.microsoft.com/office/drawing/2014/main" id="{1322A010-9C44-A722-244C-AD0BB34EEAF0}"/>
              </a:ext>
              <a:ext uri="{C183D7F6-B498-43B3-948B-1728B52AA6E4}">
                <adec:decorative xmlns:adec="http://schemas.microsoft.com/office/drawing/2017/decorative" val="1"/>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rot="10800000">
            <a:off x="2060195" y="3909690"/>
            <a:ext cx="2691264" cy="2531730"/>
          </a:xfrm>
          <a:prstGeom prst="rect">
            <a:avLst/>
          </a:prstGeom>
        </p:spPr>
      </p:pic>
      <p:pic>
        <p:nvPicPr>
          <p:cNvPr id="12" name="Picture 11">
            <a:extLst>
              <a:ext uri="{FF2B5EF4-FFF2-40B4-BE49-F238E27FC236}">
                <a16:creationId xmlns:a16="http://schemas.microsoft.com/office/drawing/2014/main" id="{0A6E32BE-F0C8-BAC9-7F0F-2E44E61C56A3}"/>
              </a:ext>
              <a:ext uri="{C183D7F6-B498-43B3-948B-1728B52AA6E4}">
                <adec:decorative xmlns:adec="http://schemas.microsoft.com/office/drawing/2017/decorative" val="1"/>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10800000">
            <a:off x="5067544" y="3909687"/>
            <a:ext cx="2770725" cy="2531729"/>
          </a:xfrm>
          <a:prstGeom prst="rect">
            <a:avLst/>
          </a:prstGeom>
        </p:spPr>
      </p:pic>
      <p:pic>
        <p:nvPicPr>
          <p:cNvPr id="14" name="Picture 13">
            <a:extLst>
              <a:ext uri="{FF2B5EF4-FFF2-40B4-BE49-F238E27FC236}">
                <a16:creationId xmlns:a16="http://schemas.microsoft.com/office/drawing/2014/main" id="{75FFE9BF-3DBB-AF02-51E0-E0103B66AD10}"/>
              </a:ext>
              <a:ext uri="{C183D7F6-B498-43B3-948B-1728B52AA6E4}">
                <adec:decorative xmlns:adec="http://schemas.microsoft.com/office/drawing/2017/decorative" val="1"/>
              </a:ext>
            </a:extLst>
          </p:cNvPr>
          <p:cNvPicPr>
            <a:picLocks noChangeAspect="1"/>
          </p:cNvPicPr>
          <p:nvPr/>
        </p:nvPicPr>
        <p:blipFill>
          <a:blip r:embed="rId11" cstate="screen">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rot="10800000">
            <a:off x="8154353" y="3909685"/>
            <a:ext cx="2691267" cy="2531727"/>
          </a:xfrm>
          <a:prstGeom prst="rect">
            <a:avLst/>
          </a:prstGeom>
        </p:spPr>
      </p:pic>
      <p:sp>
        <p:nvSpPr>
          <p:cNvPr id="5" name="Slide Number Placeholder 1">
            <a:extLst>
              <a:ext uri="{FF2B5EF4-FFF2-40B4-BE49-F238E27FC236}">
                <a16:creationId xmlns:a16="http://schemas.microsoft.com/office/drawing/2014/main" id="{7A102F77-F25E-A105-8C4B-3B7E0E57ADE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55</a:t>
            </a:fld>
            <a:endParaRPr lang="en-AU" dirty="0"/>
          </a:p>
        </p:txBody>
      </p:sp>
    </p:spTree>
    <p:extLst>
      <p:ext uri="{BB962C8B-B14F-4D97-AF65-F5344CB8AC3E}">
        <p14:creationId xmlns:p14="http://schemas.microsoft.com/office/powerpoint/2010/main" val="20446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DC23D7-26B8-CFA8-C8CC-FDEBFB1834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56</a:t>
            </a:fld>
            <a:endParaRPr lang="en-AU"/>
          </a:p>
        </p:txBody>
      </p:sp>
      <p:sp>
        <p:nvSpPr>
          <p:cNvPr id="3" name="Title 2">
            <a:extLst>
              <a:ext uri="{FF2B5EF4-FFF2-40B4-BE49-F238E27FC236}">
                <a16:creationId xmlns:a16="http://schemas.microsoft.com/office/drawing/2014/main" id="{80349517-191A-A2BD-6690-222918CC27D0}"/>
              </a:ext>
            </a:extLst>
          </p:cNvPr>
          <p:cNvSpPr>
            <a:spLocks noGrp="1"/>
          </p:cNvSpPr>
          <p:nvPr>
            <p:ph type="title"/>
          </p:nvPr>
        </p:nvSpPr>
        <p:spPr/>
        <p:txBody>
          <a:bodyPr/>
          <a:lstStyle/>
          <a:p>
            <a:r>
              <a:rPr lang="en-AU" dirty="0">
                <a:latin typeface="+mj-lt"/>
              </a:rPr>
              <a:t>Peer feedback</a:t>
            </a:r>
          </a:p>
        </p:txBody>
      </p:sp>
      <p:sp>
        <p:nvSpPr>
          <p:cNvPr id="4" name="Text Placeholder 3">
            <a:extLst>
              <a:ext uri="{FF2B5EF4-FFF2-40B4-BE49-F238E27FC236}">
                <a16:creationId xmlns:a16="http://schemas.microsoft.com/office/drawing/2014/main" id="{CFFE1E08-AA9F-A93E-F36E-918CBF9F5CDB}"/>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3.5(b)</a:t>
            </a:r>
          </a:p>
        </p:txBody>
      </p:sp>
      <p:sp>
        <p:nvSpPr>
          <p:cNvPr id="7" name="Rectangle: Rounded Corners 6">
            <a:extLst>
              <a:ext uri="{FF2B5EF4-FFF2-40B4-BE49-F238E27FC236}">
                <a16:creationId xmlns:a16="http://schemas.microsoft.com/office/drawing/2014/main" id="{7C751BFA-8C9E-0865-4AE3-313ACA2D2C76}"/>
              </a:ext>
            </a:extLst>
          </p:cNvPr>
          <p:cNvSpPr/>
          <p:nvPr/>
        </p:nvSpPr>
        <p:spPr>
          <a:xfrm>
            <a:off x="944794" y="1761278"/>
            <a:ext cx="5030247" cy="2042516"/>
          </a:xfrm>
          <a:prstGeom prst="roundRect">
            <a:avLst>
              <a:gd name="adj" fmla="val 6371"/>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marL="457200" indent="-457200">
              <a:buFont typeface="+mj-lt"/>
              <a:buAutoNum type="arabicPeriod"/>
            </a:pPr>
            <a:r>
              <a:rPr lang="en-AU" dirty="0">
                <a:solidFill>
                  <a:schemeClr val="tx1"/>
                </a:solidFill>
              </a:rPr>
              <a:t>What does the artwork </a:t>
            </a:r>
            <a:br>
              <a:rPr lang="en-AU" dirty="0">
                <a:solidFill>
                  <a:schemeClr val="tx1"/>
                </a:solidFill>
              </a:rPr>
            </a:br>
            <a:r>
              <a:rPr lang="en-AU" dirty="0">
                <a:solidFill>
                  <a:schemeClr val="tx1"/>
                </a:solidFill>
              </a:rPr>
              <a:t>remind you of?</a:t>
            </a:r>
          </a:p>
          <a:p>
            <a:pPr marL="457200" indent="-457200" algn="ctr">
              <a:buFont typeface="+mj-lt"/>
              <a:buAutoNum type="arabicPeriod"/>
            </a:pPr>
            <a:endParaRPr lang="en-AU" dirty="0"/>
          </a:p>
        </p:txBody>
      </p:sp>
      <p:sp>
        <p:nvSpPr>
          <p:cNvPr id="5" name="Rectangle: Rounded Corners 6">
            <a:extLst>
              <a:ext uri="{FF2B5EF4-FFF2-40B4-BE49-F238E27FC236}">
                <a16:creationId xmlns:a16="http://schemas.microsoft.com/office/drawing/2014/main" id="{975566A7-95C0-8060-3224-F8FFC91E252C}"/>
              </a:ext>
            </a:extLst>
          </p:cNvPr>
          <p:cNvSpPr/>
          <p:nvPr/>
        </p:nvSpPr>
        <p:spPr>
          <a:xfrm>
            <a:off x="6213673" y="1761278"/>
            <a:ext cx="5030247" cy="2042516"/>
          </a:xfrm>
          <a:prstGeom prst="roundRect">
            <a:avLst>
              <a:gd name="adj" fmla="val 6371"/>
            </a:avLst>
          </a:prstGeom>
          <a:solidFill>
            <a:srgbClr val="FFB8C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marL="457200" indent="-457200">
              <a:buFont typeface="+mj-lt"/>
              <a:buAutoNum type="arabicPeriod" startAt="2"/>
            </a:pPr>
            <a:r>
              <a:rPr lang="en-AU" dirty="0">
                <a:solidFill>
                  <a:schemeClr val="accent1"/>
                </a:solidFill>
              </a:rPr>
              <a:t>Which Wayne Thiebaud conventions can you see </a:t>
            </a:r>
            <a:br>
              <a:rPr lang="en-AU" dirty="0">
                <a:solidFill>
                  <a:schemeClr val="accent1"/>
                </a:solidFill>
              </a:rPr>
            </a:br>
            <a:r>
              <a:rPr lang="en-AU" dirty="0">
                <a:solidFill>
                  <a:schemeClr val="accent1"/>
                </a:solidFill>
              </a:rPr>
              <a:t>in this artwork?</a:t>
            </a:r>
          </a:p>
        </p:txBody>
      </p:sp>
      <p:sp>
        <p:nvSpPr>
          <p:cNvPr id="6" name="Rectangle: Rounded Corners 6">
            <a:extLst>
              <a:ext uri="{FF2B5EF4-FFF2-40B4-BE49-F238E27FC236}">
                <a16:creationId xmlns:a16="http://schemas.microsoft.com/office/drawing/2014/main" id="{31533A01-81C0-5DD6-8483-127B14E5DF18}"/>
              </a:ext>
            </a:extLst>
          </p:cNvPr>
          <p:cNvSpPr/>
          <p:nvPr/>
        </p:nvSpPr>
        <p:spPr>
          <a:xfrm>
            <a:off x="944793" y="4016206"/>
            <a:ext cx="5030247" cy="2042516"/>
          </a:xfrm>
          <a:prstGeom prst="roundRect">
            <a:avLst>
              <a:gd name="adj" fmla="val 6371"/>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marL="457200" indent="-457200">
              <a:buFont typeface="+mj-lt"/>
              <a:buAutoNum type="arabicPeriod" startAt="3"/>
            </a:pPr>
            <a:r>
              <a:rPr lang="en-AU" dirty="0">
                <a:solidFill>
                  <a:schemeClr val="bg1"/>
                </a:solidFill>
              </a:rPr>
              <a:t>What is the strongest aspect of the artwork and why?</a:t>
            </a:r>
          </a:p>
        </p:txBody>
      </p:sp>
      <p:sp>
        <p:nvSpPr>
          <p:cNvPr id="11" name="Rectangle: Rounded Corners 6">
            <a:extLst>
              <a:ext uri="{FF2B5EF4-FFF2-40B4-BE49-F238E27FC236}">
                <a16:creationId xmlns:a16="http://schemas.microsoft.com/office/drawing/2014/main" id="{55B11BBD-B48C-0A86-0D4D-BFC5803CEE74}"/>
              </a:ext>
            </a:extLst>
          </p:cNvPr>
          <p:cNvSpPr/>
          <p:nvPr/>
        </p:nvSpPr>
        <p:spPr>
          <a:xfrm>
            <a:off x="6221920" y="3995895"/>
            <a:ext cx="5030247" cy="2042516"/>
          </a:xfrm>
          <a:prstGeom prst="roundRect">
            <a:avLst>
              <a:gd name="adj" fmla="val 6371"/>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chorCtr="1"/>
          <a:lstStyle/>
          <a:p>
            <a:pPr marL="457200" indent="-457200">
              <a:buFont typeface="+mj-lt"/>
              <a:buAutoNum type="arabicPeriod" startAt="4"/>
            </a:pPr>
            <a:r>
              <a:rPr lang="en-AU" dirty="0">
                <a:solidFill>
                  <a:schemeClr val="bg1"/>
                </a:solidFill>
              </a:rPr>
              <a:t>How could the artwork </a:t>
            </a:r>
            <a:br>
              <a:rPr lang="en-AU" dirty="0">
                <a:solidFill>
                  <a:schemeClr val="bg1"/>
                </a:solidFill>
              </a:rPr>
            </a:br>
            <a:r>
              <a:rPr lang="en-AU" dirty="0">
                <a:solidFill>
                  <a:schemeClr val="bg1"/>
                </a:solidFill>
              </a:rPr>
              <a:t>be improved?</a:t>
            </a:r>
          </a:p>
        </p:txBody>
      </p:sp>
    </p:spTree>
    <p:extLst>
      <p:ext uri="{BB962C8B-B14F-4D97-AF65-F5344CB8AC3E}">
        <p14:creationId xmlns:p14="http://schemas.microsoft.com/office/powerpoint/2010/main" val="19862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C831-92D8-A165-B47F-1533EC5EEC9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722C5F-EE40-2A88-B453-0FD1189CD18B}"/>
              </a:ext>
            </a:extLst>
          </p:cNvPr>
          <p:cNvSpPr>
            <a:spLocks noGrp="1"/>
          </p:cNvSpPr>
          <p:nvPr>
            <p:ph type="ctrTitle"/>
          </p:nvPr>
        </p:nvSpPr>
        <p:spPr>
          <a:xfrm>
            <a:off x="540000" y="4067881"/>
            <a:ext cx="11291998" cy="1723319"/>
          </a:xfrm>
        </p:spPr>
        <p:txBody>
          <a:bodyPr/>
          <a:lstStyle/>
          <a:p>
            <a:r>
              <a:rPr lang="en-AU" b="1" dirty="0">
                <a:latin typeface="+mj-lt"/>
              </a:rPr>
              <a:t>Learning sequence 4:</a:t>
            </a:r>
            <a:br>
              <a:rPr lang="en-AU" dirty="0">
                <a:latin typeface="+mj-lt"/>
              </a:rPr>
            </a:br>
            <a:r>
              <a:rPr lang="en-AU" dirty="0">
                <a:latin typeface="+mj-lt"/>
              </a:rPr>
              <a:t>Ron Magnes case study</a:t>
            </a:r>
          </a:p>
        </p:txBody>
      </p:sp>
      <p:sp>
        <p:nvSpPr>
          <p:cNvPr id="3" name="Rectangle 2" descr="'Nachos on blue' by Ron Magnes">
            <a:extLst>
              <a:ext uri="{FF2B5EF4-FFF2-40B4-BE49-F238E27FC236}">
                <a16:creationId xmlns:a16="http://schemas.microsoft.com/office/drawing/2014/main" id="{560F4EDB-B0F6-7E8D-D338-1B29865D2AEF}"/>
              </a:ext>
            </a:extLst>
          </p:cNvPr>
          <p:cNvSpPr/>
          <p:nvPr/>
        </p:nvSpPr>
        <p:spPr>
          <a:xfrm>
            <a:off x="7737153" y="2068998"/>
            <a:ext cx="3914847" cy="34793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Image placeholder for </a:t>
            </a:r>
            <a:r>
              <a:rPr lang="en-AU" dirty="0">
                <a:solidFill>
                  <a:schemeClr val="tx1"/>
                </a:solidFill>
                <a:hlinkClick r:id="rId3">
                  <a:extLst>
                    <a:ext uri="{A12FA001-AC4F-418D-AE19-62706E023703}">
                      <ahyp:hlinkClr xmlns:ahyp="http://schemas.microsoft.com/office/drawing/2018/hyperlinkcolor" val="tx"/>
                    </a:ext>
                  </a:extLst>
                </a:hlinkClick>
              </a:rPr>
              <a:t>Nachos on blue </a:t>
            </a:r>
            <a:r>
              <a:rPr lang="en-AU" dirty="0">
                <a:solidFill>
                  <a:schemeClr val="tx1"/>
                </a:solidFill>
              </a:rPr>
              <a:t>by Ron Magnes, 2019</a:t>
            </a:r>
          </a:p>
        </p:txBody>
      </p:sp>
    </p:spTree>
    <p:extLst>
      <p:ext uri="{BB962C8B-B14F-4D97-AF65-F5344CB8AC3E}">
        <p14:creationId xmlns:p14="http://schemas.microsoft.com/office/powerpoint/2010/main" val="7403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3B29-CE60-8902-B6D4-A538EBDF8D1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B7302E-8D24-217F-30BB-4ED89E60D4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58</a:t>
            </a:fld>
            <a:endParaRPr lang="en-AU"/>
          </a:p>
        </p:txBody>
      </p:sp>
      <p:sp>
        <p:nvSpPr>
          <p:cNvPr id="5" name="Title 4">
            <a:extLst>
              <a:ext uri="{FF2B5EF4-FFF2-40B4-BE49-F238E27FC236}">
                <a16:creationId xmlns:a16="http://schemas.microsoft.com/office/drawing/2014/main" id="{AF7CC6E0-C7B3-E257-2896-446B9827C693}"/>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LS 4: Learning intentions and success criteria</a:t>
            </a:r>
          </a:p>
        </p:txBody>
      </p:sp>
      <p:sp>
        <p:nvSpPr>
          <p:cNvPr id="4" name="Rectangle 3">
            <a:extLst>
              <a:ext uri="{FF2B5EF4-FFF2-40B4-BE49-F238E27FC236}">
                <a16:creationId xmlns:a16="http://schemas.microsoft.com/office/drawing/2014/main" id="{41729088-5141-3DF3-5C9B-CD0BEC49C60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4448A7-42DD-C168-612A-DE124C4611FC}"/>
              </a:ext>
            </a:extLst>
          </p:cNvPr>
          <p:cNvSpPr txBox="1"/>
          <p:nvPr/>
        </p:nvSpPr>
        <p:spPr>
          <a:xfrm>
            <a:off x="359998" y="1408938"/>
            <a:ext cx="10957576" cy="49244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lvl="0" indent="-342900">
              <a:spcBef>
                <a:spcPts val="600"/>
              </a:spcBef>
              <a:spcAft>
                <a:spcPts val="600"/>
              </a:spcAft>
              <a:buFont typeface="Arial" panose="020B0604020202020204" pitchFamily="34" charset="0"/>
              <a:buChar char="•"/>
            </a:pPr>
            <a:r>
              <a:rPr lang="en-AU" sz="2000" dirty="0">
                <a:effectLst/>
                <a:ea typeface="Calibri" panose="020F0502020204030204" pitchFamily="34" charset="0"/>
              </a:rPr>
              <a:t>identify symbols and interpret their meaning in artworks</a:t>
            </a:r>
          </a:p>
          <a:p>
            <a:pPr marL="342900" lvl="0" indent="-342900">
              <a:spcBef>
                <a:spcPts val="600"/>
              </a:spcBef>
              <a:spcAft>
                <a:spcPts val="600"/>
              </a:spcAft>
              <a:buFont typeface="Arial" panose="020B0604020202020204" pitchFamily="34" charset="0"/>
              <a:buChar char="•"/>
            </a:pPr>
            <a:r>
              <a:rPr lang="en-AU" sz="2000" dirty="0">
                <a:effectLst/>
                <a:ea typeface="Calibri" panose="020F0502020204030204" pitchFamily="34" charset="0"/>
              </a:rPr>
              <a:t>describe and explain the artworld concepts in Ron Magnes’ practice</a:t>
            </a:r>
          </a:p>
          <a:p>
            <a:pPr marL="342900" lvl="0" indent="-342900">
              <a:spcBef>
                <a:spcPts val="600"/>
              </a:spcBef>
              <a:spcAft>
                <a:spcPts val="600"/>
              </a:spcAft>
              <a:buFont typeface="Arial" panose="020B0604020202020204" pitchFamily="34" charset="0"/>
              <a:buChar char="•"/>
            </a:pPr>
            <a:r>
              <a:rPr lang="en-AU" sz="2000" dirty="0">
                <a:effectLst/>
                <a:ea typeface="Calibri" panose="020F0502020204030204" pitchFamily="34" charset="0"/>
              </a:rPr>
              <a:t>explain Ron Magnes’ art making conventions and adapt them in our own representations</a:t>
            </a:r>
          </a:p>
          <a:p>
            <a:pPr marL="342900" lvl="0" indent="-342900">
              <a:spcBef>
                <a:spcPts val="600"/>
              </a:spcBef>
              <a:spcAft>
                <a:spcPts val="600"/>
              </a:spcAft>
              <a:buFont typeface="Arial" panose="020B0604020202020204" pitchFamily="34" charset="0"/>
              <a:buChar char="•"/>
            </a:pPr>
            <a:r>
              <a:rPr lang="en-AU" sz="2000" dirty="0">
                <a:effectLst/>
                <a:ea typeface="Calibri" panose="020F0502020204030204" pitchFamily="34" charset="0"/>
              </a:rPr>
              <a:t>experiment with and make choices about materials and techniques to communicate an idea to the audience.</a:t>
            </a:r>
          </a:p>
          <a:p>
            <a:pPr>
              <a:spcBef>
                <a:spcPts val="600"/>
              </a:spcBef>
              <a:spcAft>
                <a:spcPts val="600"/>
              </a:spcAft>
            </a:pPr>
            <a:r>
              <a:rPr lang="en-AU" sz="2000" b="1" dirty="0">
                <a:solidFill>
                  <a:schemeClr val="accent1"/>
                </a:solidFill>
                <a:cs typeface="Arial" panose="020B0604020202020204" pitchFamily="34" charset="0"/>
              </a:rPr>
              <a:t>I can:</a:t>
            </a:r>
            <a:endParaRPr lang="en-US" sz="2000" dirty="0">
              <a:solidFill>
                <a:schemeClr val="accent1"/>
              </a:solidFill>
              <a:cs typeface="Arial" panose="020B0604020202020204" pitchFamily="34" charset="0"/>
            </a:endParaRPr>
          </a:p>
          <a:p>
            <a:pPr marL="342900" indent="-342900">
              <a:spcBef>
                <a:spcPts val="600"/>
              </a:spcBef>
              <a:spcAft>
                <a:spcPts val="600"/>
              </a:spcAft>
              <a:buFont typeface="Arial"/>
              <a:buChar char="•"/>
            </a:pPr>
            <a:r>
              <a:rPr lang="en-AU" sz="2000" dirty="0">
                <a:cs typeface="Arial" panose="020B0604020202020204" pitchFamily="34" charset="0"/>
              </a:rPr>
              <a:t>explain roles and relationships between the artworld concepts in Ron Magnes’ practice</a:t>
            </a:r>
          </a:p>
          <a:p>
            <a:pPr marL="342900" indent="-342900">
              <a:spcBef>
                <a:spcPts val="600"/>
              </a:spcBef>
              <a:spcAft>
                <a:spcPts val="600"/>
              </a:spcAft>
              <a:buFont typeface="Arial"/>
              <a:buChar char="•"/>
            </a:pPr>
            <a:r>
              <a:rPr lang="en-AU" sz="2000" dirty="0">
                <a:cs typeface="Arial" panose="020B0604020202020204" pitchFamily="34" charset="0"/>
              </a:rPr>
              <a:t>explain how Ron Magnes represents culture in his context</a:t>
            </a:r>
          </a:p>
          <a:p>
            <a:pPr marL="342900" indent="-342900">
              <a:spcBef>
                <a:spcPts val="600"/>
              </a:spcBef>
              <a:spcAft>
                <a:spcPts val="600"/>
              </a:spcAft>
              <a:buFont typeface="Arial"/>
              <a:buChar char="•"/>
            </a:pPr>
            <a:r>
              <a:rPr lang="en-AU" sz="2000" dirty="0">
                <a:cs typeface="Arial" panose="020B0604020202020204" pitchFamily="34" charset="0"/>
              </a:rPr>
              <a:t>adapt Ron Magnes’ conventions to compose an artwork </a:t>
            </a:r>
          </a:p>
          <a:p>
            <a:pPr marL="342900" indent="-342900">
              <a:spcBef>
                <a:spcPts val="600"/>
              </a:spcBef>
              <a:spcAft>
                <a:spcPts val="600"/>
              </a:spcAft>
              <a:buFont typeface="Arial"/>
              <a:buChar char="•"/>
            </a:pPr>
            <a:r>
              <a:rPr lang="en-AU" sz="2000" dirty="0">
                <a:cs typeface="Arial" panose="020B0604020202020204" pitchFamily="34" charset="0"/>
              </a:rPr>
              <a:t>apply, evaluate and refine art making choices that consider artistic intent.</a:t>
            </a:r>
          </a:p>
        </p:txBody>
      </p:sp>
    </p:spTree>
    <p:extLst>
      <p:ext uri="{BB962C8B-B14F-4D97-AF65-F5344CB8AC3E}">
        <p14:creationId xmlns:p14="http://schemas.microsoft.com/office/powerpoint/2010/main" val="2391906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B216-F73D-289E-1CB8-5F99EE84C8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7C82E8-DB03-8C29-AFEA-9841EE7450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59</a:t>
            </a:fld>
            <a:endParaRPr lang="en-AU"/>
          </a:p>
        </p:txBody>
      </p:sp>
      <p:sp>
        <p:nvSpPr>
          <p:cNvPr id="6" name="Title 5">
            <a:extLst>
              <a:ext uri="{FF2B5EF4-FFF2-40B4-BE49-F238E27FC236}">
                <a16:creationId xmlns:a16="http://schemas.microsoft.com/office/drawing/2014/main" id="{C26BF781-074C-4AB2-EC6B-767BF377A07C}"/>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Spot the similarities – Magnes conventions</a:t>
            </a:r>
          </a:p>
        </p:txBody>
      </p:sp>
      <p:sp>
        <p:nvSpPr>
          <p:cNvPr id="7" name="Text Placeholder 6">
            <a:extLst>
              <a:ext uri="{FF2B5EF4-FFF2-40B4-BE49-F238E27FC236}">
                <a16:creationId xmlns:a16="http://schemas.microsoft.com/office/drawing/2014/main" id="{649D8CD3-6E80-28BA-46F4-6EDA9F1ECC0A}"/>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4.1(a) </a:t>
            </a:r>
            <a:r>
              <a:rPr lang="en-AU" b="1" dirty="0">
                <a:latin typeface="+mj-lt"/>
              </a:rPr>
              <a:t>Art critical and historical assessment – step 1</a:t>
            </a:r>
          </a:p>
        </p:txBody>
      </p:sp>
      <p:sp>
        <p:nvSpPr>
          <p:cNvPr id="2" name="Rectangle 1" descr="Link to 'Pizza on blue' by Ron Magnes">
            <a:extLst>
              <a:ext uri="{FF2B5EF4-FFF2-40B4-BE49-F238E27FC236}">
                <a16:creationId xmlns:a16="http://schemas.microsoft.com/office/drawing/2014/main" id="{05194B05-FE9A-E92E-4A9F-84CFCD99E284}"/>
              </a:ext>
              <a:ext uri="{C183D7F6-B498-43B3-948B-1728B52AA6E4}">
                <adec:decorative xmlns:adec="http://schemas.microsoft.com/office/drawing/2017/decorative" val="0"/>
              </a:ext>
            </a:extLst>
          </p:cNvPr>
          <p:cNvSpPr/>
          <p:nvPr/>
        </p:nvSpPr>
        <p:spPr>
          <a:xfrm>
            <a:off x="135358" y="1777678"/>
            <a:ext cx="3914847" cy="34793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3">
                  <a:extLst>
                    <a:ext uri="{A12FA001-AC4F-418D-AE19-62706E023703}">
                      <ahyp:hlinkClr xmlns:ahyp="http://schemas.microsoft.com/office/drawing/2018/hyperlinkcolor" val="tx"/>
                    </a:ext>
                  </a:extLst>
                </a:hlinkClick>
              </a:rPr>
              <a:t>Pizza on blue</a:t>
            </a:r>
            <a:r>
              <a:rPr lang="en-AU" dirty="0">
                <a:solidFill>
                  <a:schemeClr val="bg1"/>
                </a:solidFill>
              </a:rPr>
              <a:t> by Ron Magnes, 2019</a:t>
            </a:r>
          </a:p>
        </p:txBody>
      </p:sp>
      <p:sp>
        <p:nvSpPr>
          <p:cNvPr id="4" name="Rectangle 3" descr="Link to 'French fries on blue' by Ron Magnes">
            <a:extLst>
              <a:ext uri="{FF2B5EF4-FFF2-40B4-BE49-F238E27FC236}">
                <a16:creationId xmlns:a16="http://schemas.microsoft.com/office/drawing/2014/main" id="{37DE0EAC-C849-8644-2062-CE57EF124E97}"/>
              </a:ext>
              <a:ext uri="{C183D7F6-B498-43B3-948B-1728B52AA6E4}">
                <adec:decorative xmlns:adec="http://schemas.microsoft.com/office/drawing/2017/decorative" val="0"/>
              </a:ext>
            </a:extLst>
          </p:cNvPr>
          <p:cNvSpPr/>
          <p:nvPr/>
        </p:nvSpPr>
        <p:spPr>
          <a:xfrm>
            <a:off x="4143195" y="1777677"/>
            <a:ext cx="3914847" cy="34793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4">
                  <a:extLst>
                    <a:ext uri="{A12FA001-AC4F-418D-AE19-62706E023703}">
                      <ahyp:hlinkClr xmlns:ahyp="http://schemas.microsoft.com/office/drawing/2018/hyperlinkcolor" val="tx"/>
                    </a:ext>
                  </a:extLst>
                </a:hlinkClick>
              </a:rPr>
              <a:t>French fries on blue</a:t>
            </a:r>
            <a:r>
              <a:rPr lang="en-AU" dirty="0">
                <a:solidFill>
                  <a:schemeClr val="bg1"/>
                </a:solidFill>
              </a:rPr>
              <a:t> by Ron Magnes, 2019</a:t>
            </a:r>
          </a:p>
        </p:txBody>
      </p:sp>
      <p:sp>
        <p:nvSpPr>
          <p:cNvPr id="5" name="Rectangle 4" descr="Link to 'Nachos on blue' by Ron Magnes">
            <a:extLst>
              <a:ext uri="{FF2B5EF4-FFF2-40B4-BE49-F238E27FC236}">
                <a16:creationId xmlns:a16="http://schemas.microsoft.com/office/drawing/2014/main" id="{5CD42015-A513-EA8A-0C6D-3B8B67887B86}"/>
              </a:ext>
              <a:ext uri="{C183D7F6-B498-43B3-948B-1728B52AA6E4}">
                <adec:decorative xmlns:adec="http://schemas.microsoft.com/office/drawing/2017/decorative" val="0"/>
              </a:ext>
            </a:extLst>
          </p:cNvPr>
          <p:cNvSpPr/>
          <p:nvPr/>
        </p:nvSpPr>
        <p:spPr>
          <a:xfrm>
            <a:off x="8161543" y="1777677"/>
            <a:ext cx="3914847" cy="34793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bg1"/>
                </a:solidFill>
              </a:rPr>
              <a:t>Image place holder for </a:t>
            </a:r>
            <a:r>
              <a:rPr lang="en-AU">
                <a:solidFill>
                  <a:schemeClr val="bg1"/>
                </a:solidFill>
                <a:hlinkClick r:id="rId5">
                  <a:extLst>
                    <a:ext uri="{A12FA001-AC4F-418D-AE19-62706E023703}">
                      <ahyp:hlinkClr xmlns:ahyp="http://schemas.microsoft.com/office/drawing/2018/hyperlinkcolor" val="tx"/>
                    </a:ext>
                  </a:extLst>
                </a:hlinkClick>
              </a:rPr>
              <a:t>Nachos on blue </a:t>
            </a:r>
            <a:r>
              <a:rPr lang="en-AU">
                <a:solidFill>
                  <a:schemeClr val="bg1"/>
                </a:solidFill>
              </a:rPr>
              <a:t>by Ron Magnes, 2019</a:t>
            </a:r>
          </a:p>
        </p:txBody>
      </p:sp>
      <p:sp>
        <p:nvSpPr>
          <p:cNvPr id="8" name="TextBox 7">
            <a:extLst>
              <a:ext uri="{FF2B5EF4-FFF2-40B4-BE49-F238E27FC236}">
                <a16:creationId xmlns:a16="http://schemas.microsoft.com/office/drawing/2014/main" id="{1826E7CE-DB67-7E54-A875-96F4AD261C1C}"/>
              </a:ext>
            </a:extLst>
          </p:cNvPr>
          <p:cNvSpPr txBox="1"/>
          <p:nvPr/>
        </p:nvSpPr>
        <p:spPr>
          <a:xfrm>
            <a:off x="135358" y="5448202"/>
            <a:ext cx="3914847" cy="153888"/>
          </a:xfrm>
          <a:prstGeom prst="rect">
            <a:avLst/>
          </a:prstGeom>
          <a:noFill/>
        </p:spPr>
        <p:txBody>
          <a:bodyPr wrap="square" lIns="0" tIns="0" rIns="0" bIns="0">
            <a:spAutoFit/>
          </a:bodyPr>
          <a:lstStyle/>
          <a:p>
            <a:r>
              <a:rPr lang="en-AU" sz="1000" dirty="0"/>
              <a:t>Ron Magnes (2019) </a:t>
            </a:r>
            <a:r>
              <a:rPr lang="en-AU" sz="1000" dirty="0">
                <a:hlinkClick r:id="rId3"/>
              </a:rPr>
              <a:t>Pizza on blue</a:t>
            </a:r>
            <a:r>
              <a:rPr lang="en-AU" sz="1000" dirty="0"/>
              <a:t> [image] accessed 28/3/2025.</a:t>
            </a:r>
            <a:endParaRPr lang="en-AU" dirty="0"/>
          </a:p>
        </p:txBody>
      </p:sp>
      <p:sp>
        <p:nvSpPr>
          <p:cNvPr id="10" name="TextBox 9">
            <a:extLst>
              <a:ext uri="{FF2B5EF4-FFF2-40B4-BE49-F238E27FC236}">
                <a16:creationId xmlns:a16="http://schemas.microsoft.com/office/drawing/2014/main" id="{6830A7D9-6C0B-3FC1-17FB-D1F7C7DC5046}"/>
              </a:ext>
            </a:extLst>
          </p:cNvPr>
          <p:cNvSpPr txBox="1"/>
          <p:nvPr/>
        </p:nvSpPr>
        <p:spPr>
          <a:xfrm>
            <a:off x="4138576" y="5448202"/>
            <a:ext cx="3914847" cy="153888"/>
          </a:xfrm>
          <a:prstGeom prst="rect">
            <a:avLst/>
          </a:prstGeom>
          <a:noFill/>
        </p:spPr>
        <p:txBody>
          <a:bodyPr wrap="square" lIns="0" tIns="0" rIns="0" bIns="0">
            <a:spAutoFit/>
          </a:bodyPr>
          <a:lstStyle/>
          <a:p>
            <a:r>
              <a:rPr lang="en-AU" sz="1000" dirty="0"/>
              <a:t>Ron Magnes (2019) </a:t>
            </a:r>
            <a:r>
              <a:rPr lang="en-AU" sz="1000" dirty="0">
                <a:hlinkClick r:id="rId4"/>
              </a:rPr>
              <a:t>French fries on blue</a:t>
            </a:r>
            <a:r>
              <a:rPr lang="en-AU" sz="1000" dirty="0"/>
              <a:t> [image] accessed 28/3/2025.</a:t>
            </a:r>
          </a:p>
        </p:txBody>
      </p:sp>
      <p:sp>
        <p:nvSpPr>
          <p:cNvPr id="11" name="TextBox 10">
            <a:extLst>
              <a:ext uri="{FF2B5EF4-FFF2-40B4-BE49-F238E27FC236}">
                <a16:creationId xmlns:a16="http://schemas.microsoft.com/office/drawing/2014/main" id="{4AF28663-B40A-8DB1-FC9F-C74153417BEF}"/>
              </a:ext>
            </a:extLst>
          </p:cNvPr>
          <p:cNvSpPr txBox="1"/>
          <p:nvPr/>
        </p:nvSpPr>
        <p:spPr>
          <a:xfrm>
            <a:off x="8161543" y="5448202"/>
            <a:ext cx="3914847" cy="153888"/>
          </a:xfrm>
          <a:prstGeom prst="rect">
            <a:avLst/>
          </a:prstGeom>
          <a:noFill/>
        </p:spPr>
        <p:txBody>
          <a:bodyPr wrap="square" lIns="0" tIns="0" rIns="0" bIns="0">
            <a:spAutoFit/>
          </a:bodyPr>
          <a:lstStyle/>
          <a:p>
            <a:r>
              <a:rPr lang="en-AU" sz="1000" dirty="0"/>
              <a:t>Ron Magnes (2019) </a:t>
            </a:r>
            <a:r>
              <a:rPr lang="en-AU" sz="1000" dirty="0">
                <a:hlinkClick r:id="rId5"/>
              </a:rPr>
              <a:t>Nachos on blue </a:t>
            </a:r>
            <a:r>
              <a:rPr lang="en-AU" sz="1000" dirty="0"/>
              <a:t>[image] accessed 28/3/2025.</a:t>
            </a:r>
          </a:p>
        </p:txBody>
      </p:sp>
    </p:spTree>
    <p:extLst>
      <p:ext uri="{BB962C8B-B14F-4D97-AF65-F5344CB8AC3E}">
        <p14:creationId xmlns:p14="http://schemas.microsoft.com/office/powerpoint/2010/main" val="194645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Message sent</a:t>
            </a:r>
          </a:p>
        </p:txBody>
      </p:sp>
      <p:sp>
        <p:nvSpPr>
          <p:cNvPr id="2" name="Rectangle 1">
            <a:extLst>
              <a:ext uri="{FF2B5EF4-FFF2-40B4-BE49-F238E27FC236}">
                <a16:creationId xmlns:a16="http://schemas.microsoft.com/office/drawing/2014/main" id="{424753A4-DC96-0DD8-36A5-FD8A69CC86FC}"/>
              </a:ext>
              <a:ext uri="{C183D7F6-B498-43B3-948B-1728B52AA6E4}">
                <adec:decorative xmlns:adec="http://schemas.microsoft.com/office/drawing/2017/decorative" val="1"/>
              </a:ext>
            </a:extLst>
          </p:cNvPr>
          <p:cNvSpPr/>
          <p:nvPr/>
        </p:nvSpPr>
        <p:spPr>
          <a:xfrm>
            <a:off x="5874707" y="0"/>
            <a:ext cx="6317293" cy="6858000"/>
          </a:xfrm>
          <a:prstGeom prst="rect">
            <a:avLst/>
          </a:prstGeom>
          <a:solidFill>
            <a:srgbClr val="FFB8C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8AAB25FA-A5B5-093F-A0C9-EAE7963EEB09}"/>
              </a:ext>
              <a:ext uri="{C183D7F6-B498-43B3-948B-1728B52AA6E4}">
                <adec:decorative xmlns:adec="http://schemas.microsoft.com/office/drawing/2017/decorative" val="0"/>
              </a:ext>
            </a:extLst>
          </p:cNvPr>
          <p:cNvSpPr>
            <a:spLocks noGrp="1"/>
          </p:cNvSpPr>
          <p:nvPr>
            <p:ph type="body" sz="quarter" idx="18"/>
          </p:nvPr>
        </p:nvSpPr>
        <p:spPr>
          <a:xfrm>
            <a:off x="360000" y="982800"/>
            <a:ext cx="11483998" cy="356423"/>
          </a:xfrm>
        </p:spPr>
        <p:txBody>
          <a:bodyPr/>
          <a:lstStyle/>
          <a:p>
            <a:r>
              <a:rPr lang="en-AU" dirty="0">
                <a:latin typeface="+mj-lt"/>
              </a:rPr>
              <a:t>1.1(a)</a:t>
            </a:r>
          </a:p>
        </p:txBody>
      </p:sp>
      <p:sp>
        <p:nvSpPr>
          <p:cNvPr id="12" name="Text Placeholder 11">
            <a:extLst>
              <a:ext uri="{FF2B5EF4-FFF2-40B4-BE49-F238E27FC236}">
                <a16:creationId xmlns:a16="http://schemas.microsoft.com/office/drawing/2014/main" id="{02C3478F-FB08-D7AF-5F27-8D143FA97D4C}"/>
              </a:ext>
              <a:ext uri="{C183D7F6-B498-43B3-948B-1728B52AA6E4}">
                <adec:decorative xmlns:adec="http://schemas.microsoft.com/office/drawing/2017/decorative" val="0"/>
              </a:ext>
            </a:extLst>
          </p:cNvPr>
          <p:cNvSpPr>
            <a:spLocks noGrp="1"/>
          </p:cNvSpPr>
          <p:nvPr>
            <p:ph type="body" sz="quarter" idx="17"/>
          </p:nvPr>
        </p:nvSpPr>
        <p:spPr>
          <a:xfrm>
            <a:off x="360000" y="2031464"/>
            <a:ext cx="4948270" cy="4134014"/>
          </a:xfrm>
        </p:spPr>
        <p:txBody>
          <a:bodyPr/>
          <a:lstStyle/>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400" dirty="0">
                <a:effectLst/>
                <a:latin typeface="+mn-lt"/>
              </a:rPr>
              <a:t>When you share your ideas with someone, what clues help them recognise that the message is coming from you?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400" dirty="0">
              <a:latin typeface="+mn-lt"/>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400" dirty="0">
                <a:effectLst/>
                <a:latin typeface="+mn-lt"/>
              </a:rPr>
              <a:t>Consider the way you speak, write, or express yourself in different situations. </a:t>
            </a:r>
            <a:endParaRPr lang="en-AU" sz="2400" dirty="0">
              <a:latin typeface="+mn-lt"/>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400" dirty="0">
              <a:effectLst/>
              <a:latin typeface="+mn-lt"/>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400" dirty="0">
                <a:effectLst/>
                <a:latin typeface="+mn-lt"/>
              </a:rPr>
              <a:t>What makes your communication unique to you?</a:t>
            </a:r>
            <a:endParaRPr lang="en-AU" sz="2400" dirty="0">
              <a:latin typeface="+mn-lt"/>
              <a:ea typeface="Calibri" panose="020F0502020204030204" pitchFamily="34" charset="0"/>
            </a:endParaRPr>
          </a:p>
          <a:p>
            <a:endParaRPr lang="en-AU" sz="2400" dirty="0">
              <a:latin typeface="+mn-lt"/>
            </a:endParaRPr>
          </a:p>
        </p:txBody>
      </p:sp>
      <p:sp>
        <p:nvSpPr>
          <p:cNvPr id="7" name="Speech Bubble: Rectangle with Corners Rounded 6">
            <a:extLst>
              <a:ext uri="{FF2B5EF4-FFF2-40B4-BE49-F238E27FC236}">
                <a16:creationId xmlns:a16="http://schemas.microsoft.com/office/drawing/2014/main" id="{3BD318B2-89F5-EC1C-FED5-D2AB101F2695}"/>
              </a:ext>
              <a:ext uri="{C183D7F6-B498-43B3-948B-1728B52AA6E4}">
                <adec:decorative xmlns:adec="http://schemas.microsoft.com/office/drawing/2017/decorative" val="0"/>
              </a:ext>
            </a:extLst>
          </p:cNvPr>
          <p:cNvSpPr/>
          <p:nvPr/>
        </p:nvSpPr>
        <p:spPr>
          <a:xfrm>
            <a:off x="6442102" y="3306166"/>
            <a:ext cx="3978182" cy="2268269"/>
          </a:xfrm>
          <a:prstGeom prst="wedgeRoundRectCallout">
            <a:avLst>
              <a:gd name="adj1" fmla="val -33041"/>
              <a:gd name="adj2" fmla="val 75551"/>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dirty="0">
                <a:solidFill>
                  <a:sysClr val="windowText" lastClr="000000"/>
                </a:solidFill>
                <a:latin typeface="+mj-lt"/>
              </a:rPr>
              <a:t>How do artists communicate </a:t>
            </a:r>
            <a:br>
              <a:rPr lang="en-AU" dirty="0">
                <a:solidFill>
                  <a:sysClr val="windowText" lastClr="000000"/>
                </a:solidFill>
                <a:latin typeface="+mj-lt"/>
              </a:rPr>
            </a:br>
            <a:r>
              <a:rPr lang="en-AU" dirty="0">
                <a:solidFill>
                  <a:sysClr val="windowText" lastClr="000000"/>
                </a:solidFill>
                <a:latin typeface="+mj-lt"/>
              </a:rPr>
              <a:t>their ideas?</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6</a:t>
            </a:fld>
            <a:endParaRPr lang="en-AU"/>
          </a:p>
        </p:txBody>
      </p:sp>
      <p:sp>
        <p:nvSpPr>
          <p:cNvPr id="5" name="Speech Bubble: Rectangle with Corners Rounded 6">
            <a:extLst>
              <a:ext uri="{FF2B5EF4-FFF2-40B4-BE49-F238E27FC236}">
                <a16:creationId xmlns:a16="http://schemas.microsoft.com/office/drawing/2014/main" id="{56AFD50E-3052-932E-BC62-F50D6FA17629}"/>
              </a:ext>
              <a:ext uri="{C183D7F6-B498-43B3-948B-1728B52AA6E4}">
                <adec:decorative xmlns:adec="http://schemas.microsoft.com/office/drawing/2017/decorative" val="0"/>
              </a:ext>
            </a:extLst>
          </p:cNvPr>
          <p:cNvSpPr/>
          <p:nvPr/>
        </p:nvSpPr>
        <p:spPr>
          <a:xfrm>
            <a:off x="7678455" y="844303"/>
            <a:ext cx="3978181" cy="2268269"/>
          </a:xfrm>
          <a:prstGeom prst="wedgeRoundRectCallout">
            <a:avLst>
              <a:gd name="adj1" fmla="val 33551"/>
              <a:gd name="adj2" fmla="val 69624"/>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b="1" dirty="0">
                <a:solidFill>
                  <a:sysClr val="windowText" lastClr="000000"/>
                </a:solidFill>
                <a:latin typeface="+mj-lt"/>
              </a:rPr>
              <a:t>…</a:t>
            </a:r>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8B3748-888C-83BB-544C-5E57F3A92D21}"/>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Analysing Ron Magnes’ artwork</a:t>
            </a:r>
          </a:p>
        </p:txBody>
      </p:sp>
      <p:sp>
        <p:nvSpPr>
          <p:cNvPr id="8" name="Text Placeholder 7">
            <a:extLst>
              <a:ext uri="{FF2B5EF4-FFF2-40B4-BE49-F238E27FC236}">
                <a16:creationId xmlns:a16="http://schemas.microsoft.com/office/drawing/2014/main" id="{CF88A1A2-AA01-7773-4869-9AFF21F24F71}"/>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4.1(b) </a:t>
            </a:r>
            <a:r>
              <a:rPr lang="en-AU" b="1" dirty="0">
                <a:latin typeface="+mj-lt"/>
              </a:rPr>
              <a:t>Art critical and historical assessment – step 2</a:t>
            </a:r>
            <a:endParaRPr lang="en-AU" dirty="0">
              <a:latin typeface="+mj-lt"/>
            </a:endParaRPr>
          </a:p>
        </p:txBody>
      </p:sp>
      <p:sp>
        <p:nvSpPr>
          <p:cNvPr id="11" name="Rectangle 10" descr="Pizza on blue by Ron Magnus">
            <a:extLst>
              <a:ext uri="{FF2B5EF4-FFF2-40B4-BE49-F238E27FC236}">
                <a16:creationId xmlns:a16="http://schemas.microsoft.com/office/drawing/2014/main" id="{FE8734F4-DE31-A397-3EDE-51DA4CC741E8}"/>
              </a:ext>
            </a:extLst>
          </p:cNvPr>
          <p:cNvSpPr/>
          <p:nvPr/>
        </p:nvSpPr>
        <p:spPr>
          <a:xfrm>
            <a:off x="348002" y="1545509"/>
            <a:ext cx="4560329" cy="48356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Image place holder for </a:t>
            </a:r>
            <a:r>
              <a:rPr lang="en-AU" dirty="0">
                <a:solidFill>
                  <a:schemeClr val="bg1"/>
                </a:solidFill>
                <a:hlinkClick r:id="rId3">
                  <a:extLst>
                    <a:ext uri="{A12FA001-AC4F-418D-AE19-62706E023703}">
                      <ahyp:hlinkClr xmlns:ahyp="http://schemas.microsoft.com/office/drawing/2018/hyperlinkcolor" val="tx"/>
                    </a:ext>
                  </a:extLst>
                </a:hlinkClick>
              </a:rPr>
              <a:t>Pizza on blue</a:t>
            </a:r>
            <a:r>
              <a:rPr lang="en-AU" dirty="0">
                <a:solidFill>
                  <a:schemeClr val="bg1"/>
                </a:solidFill>
              </a:rPr>
              <a:t> by Ron Magnes, 2019</a:t>
            </a:r>
          </a:p>
        </p:txBody>
      </p:sp>
      <p:sp>
        <p:nvSpPr>
          <p:cNvPr id="3" name="Rounded Rectangle 2">
            <a:extLst>
              <a:ext uri="{FF2B5EF4-FFF2-40B4-BE49-F238E27FC236}">
                <a16:creationId xmlns:a16="http://schemas.microsoft.com/office/drawing/2014/main" id="{3DA9BC64-52A0-8382-31D7-0A85082D1E2B}"/>
              </a:ext>
            </a:extLst>
          </p:cNvPr>
          <p:cNvSpPr/>
          <p:nvPr/>
        </p:nvSpPr>
        <p:spPr>
          <a:xfrm>
            <a:off x="5225077" y="1533634"/>
            <a:ext cx="2473743" cy="54560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solidFill>
                  <a:schemeClr val="accent1"/>
                </a:solidFill>
                <a:latin typeface="+mj-lt"/>
              </a:rPr>
              <a:t>Inference table</a:t>
            </a:r>
          </a:p>
        </p:txBody>
      </p:sp>
      <p:graphicFrame>
        <p:nvGraphicFramePr>
          <p:cNvPr id="2" name="Table 1">
            <a:extLst>
              <a:ext uri="{FF2B5EF4-FFF2-40B4-BE49-F238E27FC236}">
                <a16:creationId xmlns:a16="http://schemas.microsoft.com/office/drawing/2014/main" id="{8DED2A03-316A-C354-2168-D7C74436C72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469479569"/>
              </p:ext>
            </p:extLst>
          </p:nvPr>
        </p:nvGraphicFramePr>
        <p:xfrm>
          <a:off x="5225077" y="2185060"/>
          <a:ext cx="6618924" cy="4184208"/>
        </p:xfrm>
        <a:graphic>
          <a:graphicData uri="http://schemas.openxmlformats.org/drawingml/2006/table">
            <a:tbl>
              <a:tblPr firstRow="1" bandRow="1">
                <a:tableStyleId>{69012ECD-51FC-41F1-AA8D-1B2483CD663E}</a:tableStyleId>
              </a:tblPr>
              <a:tblGrid>
                <a:gridCol w="1833700">
                  <a:extLst>
                    <a:ext uri="{9D8B030D-6E8A-4147-A177-3AD203B41FA5}">
                      <a16:colId xmlns:a16="http://schemas.microsoft.com/office/drawing/2014/main" val="2358750359"/>
                    </a:ext>
                  </a:extLst>
                </a:gridCol>
                <a:gridCol w="2258345">
                  <a:extLst>
                    <a:ext uri="{9D8B030D-6E8A-4147-A177-3AD203B41FA5}">
                      <a16:colId xmlns:a16="http://schemas.microsoft.com/office/drawing/2014/main" val="775961441"/>
                    </a:ext>
                  </a:extLst>
                </a:gridCol>
                <a:gridCol w="2526879">
                  <a:extLst>
                    <a:ext uri="{9D8B030D-6E8A-4147-A177-3AD203B41FA5}">
                      <a16:colId xmlns:a16="http://schemas.microsoft.com/office/drawing/2014/main" val="3527804144"/>
                    </a:ext>
                  </a:extLst>
                </a:gridCol>
              </a:tblGrid>
              <a:tr h="699072">
                <a:tc>
                  <a:txBody>
                    <a:bodyPr/>
                    <a:lstStyle/>
                    <a:p>
                      <a:r>
                        <a:rPr lang="en-AU" dirty="0">
                          <a:latin typeface="+mj-lt"/>
                        </a:rPr>
                        <a:t>Key features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j-lt"/>
                        </a:rPr>
                        <a:t>This represents…</a:t>
                      </a:r>
                    </a:p>
                  </a:txBody>
                  <a:tcPr/>
                </a:tc>
                <a:tc>
                  <a:txBody>
                    <a:bodyPr/>
                    <a:lstStyle/>
                    <a:p>
                      <a:r>
                        <a:rPr lang="en-AU" dirty="0">
                          <a:latin typeface="+mj-lt"/>
                        </a:rPr>
                        <a:t>What it says about the artist’s culture</a:t>
                      </a:r>
                    </a:p>
                  </a:txBody>
                  <a:tcPr/>
                </a:tc>
                <a:extLst>
                  <a:ext uri="{0D108BD9-81ED-4DB2-BD59-A6C34878D82A}">
                    <a16:rowId xmlns:a16="http://schemas.microsoft.com/office/drawing/2014/main" val="3787179709"/>
                  </a:ext>
                </a:extLst>
              </a:tr>
              <a:tr h="1161712">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a:p>
                  </a:txBody>
                  <a:tcPr/>
                </a:tc>
                <a:extLst>
                  <a:ext uri="{0D108BD9-81ED-4DB2-BD59-A6C34878D82A}">
                    <a16:rowId xmlns:a16="http://schemas.microsoft.com/office/drawing/2014/main" val="4260517106"/>
                  </a:ext>
                </a:extLst>
              </a:tr>
              <a:tr h="1161712">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725840478"/>
                  </a:ext>
                </a:extLst>
              </a:tr>
              <a:tr h="1161712">
                <a:tc>
                  <a:txBody>
                    <a:bodyPr/>
                    <a:lstStyle/>
                    <a:p>
                      <a:endParaRPr lang="en-AU"/>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952873275"/>
                  </a:ext>
                </a:extLst>
              </a:tr>
            </a:tbl>
          </a:graphicData>
        </a:graphic>
      </p:graphicFrame>
      <p:sp>
        <p:nvSpPr>
          <p:cNvPr id="5" name="Slide Number Placeholder 4">
            <a:extLst>
              <a:ext uri="{FF2B5EF4-FFF2-40B4-BE49-F238E27FC236}">
                <a16:creationId xmlns:a16="http://schemas.microsoft.com/office/drawing/2014/main" id="{75F76081-593F-78B6-D5CC-88F082BE654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3514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81CBC-09BB-F108-47CD-AB59DFE247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2F7CD6-4340-AD4E-228E-58E16F441DB4}"/>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Ron Magnes’ practice – Artworld concepts table </a:t>
            </a:r>
          </a:p>
        </p:txBody>
      </p:sp>
      <p:sp>
        <p:nvSpPr>
          <p:cNvPr id="4" name="Text Placeholder 3">
            <a:extLst>
              <a:ext uri="{FF2B5EF4-FFF2-40B4-BE49-F238E27FC236}">
                <a16:creationId xmlns:a16="http://schemas.microsoft.com/office/drawing/2014/main" id="{08260811-1E41-2174-B4C1-68F4DF9C9386}"/>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4.1(c) </a:t>
            </a:r>
            <a:r>
              <a:rPr lang="en-AU" b="1" dirty="0">
                <a:latin typeface="+mj-lt"/>
              </a:rPr>
              <a:t>Art critical and historical assessment – step 3</a:t>
            </a:r>
            <a:endParaRPr lang="en-AU" dirty="0">
              <a:latin typeface="+mj-lt"/>
            </a:endParaRPr>
          </a:p>
        </p:txBody>
      </p:sp>
      <p:sp>
        <p:nvSpPr>
          <p:cNvPr id="6" name="TextBox 5">
            <a:extLst>
              <a:ext uri="{FF2B5EF4-FFF2-40B4-BE49-F238E27FC236}">
                <a16:creationId xmlns:a16="http://schemas.microsoft.com/office/drawing/2014/main" id="{5F7BAC99-EB5F-451C-FCCA-4715AD37B609}"/>
              </a:ext>
            </a:extLst>
          </p:cNvPr>
          <p:cNvSpPr txBox="1"/>
          <p:nvPr/>
        </p:nvSpPr>
        <p:spPr>
          <a:xfrm>
            <a:off x="376252" y="1681215"/>
            <a:ext cx="5733661" cy="369332"/>
          </a:xfrm>
          <a:prstGeom prst="rect">
            <a:avLst/>
          </a:prstGeom>
          <a:noFill/>
          <a:ln w="12700">
            <a:solidFill>
              <a:schemeClr val="accent1"/>
            </a:solidFill>
          </a:ln>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Artist</a:t>
            </a:r>
          </a:p>
        </p:txBody>
      </p:sp>
      <p:sp>
        <p:nvSpPr>
          <p:cNvPr id="5" name="TextBox 4">
            <a:extLst>
              <a:ext uri="{FF2B5EF4-FFF2-40B4-BE49-F238E27FC236}">
                <a16:creationId xmlns:a16="http://schemas.microsoft.com/office/drawing/2014/main" id="{5304F0F7-0AB1-0D64-3A7E-C5036CA948B9}"/>
              </a:ext>
            </a:extLst>
          </p:cNvPr>
          <p:cNvSpPr txBox="1"/>
          <p:nvPr/>
        </p:nvSpPr>
        <p:spPr>
          <a:xfrm>
            <a:off x="6109913" y="1681215"/>
            <a:ext cx="5745659" cy="369332"/>
          </a:xfrm>
          <a:prstGeom prst="rect">
            <a:avLst/>
          </a:prstGeom>
          <a:solidFill>
            <a:schemeClr val="accent4"/>
          </a:solidFill>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Artworks</a:t>
            </a:r>
          </a:p>
        </p:txBody>
      </p:sp>
      <p:sp>
        <p:nvSpPr>
          <p:cNvPr id="9" name="TextBox 8">
            <a:extLst>
              <a:ext uri="{FF2B5EF4-FFF2-40B4-BE49-F238E27FC236}">
                <a16:creationId xmlns:a16="http://schemas.microsoft.com/office/drawing/2014/main" id="{BD57FEB5-5C00-2830-4A0D-9ED85718A8F4}"/>
              </a:ext>
            </a:extLst>
          </p:cNvPr>
          <p:cNvSpPr txBox="1"/>
          <p:nvPr/>
        </p:nvSpPr>
        <p:spPr>
          <a:xfrm>
            <a:off x="362339" y="3963123"/>
            <a:ext cx="5733661" cy="369332"/>
          </a:xfrm>
          <a:prstGeom prst="rect">
            <a:avLst/>
          </a:prstGeom>
          <a:solidFill>
            <a:schemeClr val="accent3"/>
          </a:solidFill>
        </p:spPr>
        <p:txBody>
          <a:bodyPr wrap="square">
            <a:spAutoFit/>
          </a:bodyPr>
          <a:lstStyle/>
          <a:p>
            <a:pPr marL="0" indent="0">
              <a:lnSpc>
                <a:spcPct val="100000"/>
              </a:lnSpc>
              <a:spcAft>
                <a:spcPts val="600"/>
              </a:spcAft>
              <a:buFont typeface="Arial" panose="020B0604020202020204" pitchFamily="34" charset="0"/>
              <a:buNone/>
            </a:pPr>
            <a:r>
              <a:rPr lang="en-AU" sz="1800" b="1" dirty="0">
                <a:latin typeface="+mj-lt"/>
              </a:rPr>
              <a:t>World</a:t>
            </a:r>
          </a:p>
        </p:txBody>
      </p:sp>
      <p:sp>
        <p:nvSpPr>
          <p:cNvPr id="7" name="TextBox 6">
            <a:extLst>
              <a:ext uri="{FF2B5EF4-FFF2-40B4-BE49-F238E27FC236}">
                <a16:creationId xmlns:a16="http://schemas.microsoft.com/office/drawing/2014/main" id="{E2C3586E-C704-A637-0B20-FE11B0F59EAE}"/>
              </a:ext>
            </a:extLst>
          </p:cNvPr>
          <p:cNvSpPr txBox="1"/>
          <p:nvPr/>
        </p:nvSpPr>
        <p:spPr>
          <a:xfrm>
            <a:off x="6096000" y="3963123"/>
            <a:ext cx="5759572" cy="369332"/>
          </a:xfrm>
          <a:prstGeom prst="rect">
            <a:avLst/>
          </a:prstGeom>
          <a:solidFill>
            <a:schemeClr val="accent2"/>
          </a:solidFill>
        </p:spPr>
        <p:txBody>
          <a:bodyPr wrap="square">
            <a:spAutoFit/>
          </a:bodyPr>
          <a:lstStyle/>
          <a:p>
            <a:pPr>
              <a:lnSpc>
                <a:spcPct val="100000"/>
              </a:lnSpc>
              <a:spcAft>
                <a:spcPts val="600"/>
              </a:spcAft>
            </a:pPr>
            <a:r>
              <a:rPr lang="en-AU" sz="1800" b="1" dirty="0">
                <a:solidFill>
                  <a:schemeClr val="bg1"/>
                </a:solidFill>
                <a:latin typeface="+mj-lt"/>
              </a:rPr>
              <a:t>Audience</a:t>
            </a:r>
            <a:endParaRPr lang="en-AU" sz="1800" dirty="0">
              <a:solidFill>
                <a:schemeClr val="bg1"/>
              </a:solidFill>
              <a:latin typeface="+mj-lt"/>
            </a:endParaRPr>
          </a:p>
        </p:txBody>
      </p:sp>
      <p:graphicFrame>
        <p:nvGraphicFramePr>
          <p:cNvPr id="8" name="Table 7">
            <a:extLst>
              <a:ext uri="{FF2B5EF4-FFF2-40B4-BE49-F238E27FC236}">
                <a16:creationId xmlns:a16="http://schemas.microsoft.com/office/drawing/2014/main" id="{AC266F77-DD75-E5D2-A325-1611B3B388F3}"/>
              </a:ext>
            </a:extLst>
          </p:cNvPr>
          <p:cNvGraphicFramePr>
            <a:graphicFrameLocks noGrp="1"/>
          </p:cNvGraphicFramePr>
          <p:nvPr>
            <p:extLst>
              <p:ext uri="{D42A27DB-BD31-4B8C-83A1-F6EECF244321}">
                <p14:modId xmlns:p14="http://schemas.microsoft.com/office/powerpoint/2010/main" val="2676471029"/>
              </p:ext>
            </p:extLst>
          </p:nvPr>
        </p:nvGraphicFramePr>
        <p:xfrm>
          <a:off x="373914" y="1681215"/>
          <a:ext cx="11470084" cy="4555833"/>
        </p:xfrm>
        <a:graphic>
          <a:graphicData uri="http://schemas.openxmlformats.org/drawingml/2006/table">
            <a:tbl>
              <a:tblPr firstRow="1" bandRow="1">
                <a:tableStyleId>{5940675A-B579-460E-94D1-54222C63F5DA}</a:tableStyleId>
              </a:tblPr>
              <a:tblGrid>
                <a:gridCol w="5735042">
                  <a:extLst>
                    <a:ext uri="{9D8B030D-6E8A-4147-A177-3AD203B41FA5}">
                      <a16:colId xmlns:a16="http://schemas.microsoft.com/office/drawing/2014/main" val="899718732"/>
                    </a:ext>
                  </a:extLst>
                </a:gridCol>
                <a:gridCol w="5735042">
                  <a:extLst>
                    <a:ext uri="{9D8B030D-6E8A-4147-A177-3AD203B41FA5}">
                      <a16:colId xmlns:a16="http://schemas.microsoft.com/office/drawing/2014/main" val="3333897073"/>
                    </a:ext>
                  </a:extLst>
                </a:gridCol>
              </a:tblGrid>
              <a:tr h="2284389">
                <a:tc>
                  <a:txBody>
                    <a:bodyPr/>
                    <a:lstStyle/>
                    <a:p>
                      <a:pPr>
                        <a:lnSpc>
                          <a:spcPct val="100000"/>
                        </a:lnSpc>
                        <a:spcAft>
                          <a:spcPts val="600"/>
                        </a:spcAft>
                      </a:pPr>
                      <a:endParaRPr lang="en-AU" b="1" dirty="0">
                        <a:latin typeface="+mj-lt"/>
                      </a:endParaRPr>
                    </a:p>
                    <a:p>
                      <a:pPr marL="285750" indent="-285750">
                        <a:spcAft>
                          <a:spcPts val="600"/>
                        </a:spcAft>
                        <a:buFont typeface="Arial" panose="020B0604020202020204" pitchFamily="34" charset="0"/>
                        <a:buChar char="•"/>
                      </a:pPr>
                      <a:r>
                        <a:rPr lang="en-AU" dirty="0"/>
                        <a:t>Ron Magnes</a:t>
                      </a:r>
                    </a:p>
                    <a:p>
                      <a:pPr marL="285750" indent="-285750">
                        <a:spcAft>
                          <a:spcPts val="600"/>
                        </a:spcAft>
                        <a:buFont typeface="Arial" panose="020B0604020202020204" pitchFamily="34" charset="0"/>
                        <a:buChar char="•"/>
                      </a:pPr>
                      <a:r>
                        <a:rPr lang="en-AU" dirty="0"/>
                        <a:t>Contemporary American artist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Aft>
                          <a:spcPts val="600"/>
                        </a:spcAft>
                        <a:buFont typeface="Arial" panose="020B0604020202020204" pitchFamily="34" charset="0"/>
                        <a:buNone/>
                      </a:pPr>
                      <a:endParaRPr lang="en-AU" b="1" dirty="0">
                        <a:latin typeface="+mj-lt"/>
                      </a:endParaRPr>
                    </a:p>
                    <a:p>
                      <a:pPr marL="285750" indent="-285750">
                        <a:buFont typeface="Arial" panose="020B0604020202020204" pitchFamily="34" charset="0"/>
                        <a:buChar char="•"/>
                      </a:pPr>
                      <a:r>
                        <a:rPr lang="en-AU" dirty="0"/>
                        <a:t>Creates digital drawings of everyday objects, places and 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671176"/>
                  </a:ext>
                </a:extLst>
              </a:tr>
              <a:tr h="2271444">
                <a:tc>
                  <a:txBody>
                    <a:bodyPr/>
                    <a:lstStyle/>
                    <a:p>
                      <a:pPr>
                        <a:lnSpc>
                          <a:spcPct val="100000"/>
                        </a:lnSpc>
                        <a:spcAft>
                          <a:spcPts val="600"/>
                        </a:spcAft>
                      </a:pPr>
                      <a:endParaRPr lang="en-AU" b="1" dirty="0">
                        <a:latin typeface="+mj-lt"/>
                      </a:endParaRPr>
                    </a:p>
                    <a:p>
                      <a:pPr marL="285750" indent="-285750">
                        <a:buFont typeface="Arial" panose="020B0604020202020204" pitchFamily="34" charset="0"/>
                        <a:buChar char="•"/>
                      </a:pPr>
                      <a:r>
                        <a:rPr lang="en-AU" dirty="0"/>
                        <a:t>Inspired by pop art created in America in the 1960’s.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600"/>
                        </a:spcAft>
                        <a:buFont typeface="Arial" panose="020B0604020202020204" pitchFamily="34" charset="0"/>
                        <a:buChar char="•"/>
                      </a:pPr>
                      <a:endParaRPr lang="en-AU" dirty="0">
                        <a:solidFill>
                          <a:schemeClr val="bg1"/>
                        </a:solidFill>
                      </a:endParaRPr>
                    </a:p>
                    <a:p>
                      <a:pPr marL="285750" indent="-285750">
                        <a:spcAft>
                          <a:spcPts val="600"/>
                        </a:spcAft>
                        <a:buFont typeface="Arial" panose="020B0604020202020204" pitchFamily="34" charset="0"/>
                        <a:buChar char="•"/>
                      </a:pPr>
                      <a:r>
                        <a:rPr lang="en-AU" dirty="0">
                          <a:solidFill>
                            <a:schemeClr val="tx1"/>
                          </a:solidFill>
                        </a:rPr>
                        <a:t>Aimed at the average American and people familiar with Western culture</a:t>
                      </a:r>
                    </a:p>
                    <a:p>
                      <a:pPr marL="285750" indent="-285750">
                        <a:spcAft>
                          <a:spcPts val="600"/>
                        </a:spcAft>
                        <a:buFont typeface="Arial" panose="020B0604020202020204" pitchFamily="34" charset="0"/>
                        <a:buChar char="•"/>
                      </a:pPr>
                      <a:r>
                        <a:rPr lang="en-AU" dirty="0">
                          <a:solidFill>
                            <a:schemeClr val="tx1"/>
                          </a:solidFill>
                        </a:rPr>
                        <a:t>Creates a fun and whimsical perspective on the foods he represents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490534"/>
                  </a:ext>
                </a:extLst>
              </a:tr>
            </a:tbl>
          </a:graphicData>
        </a:graphic>
      </p:graphicFrame>
      <p:sp>
        <p:nvSpPr>
          <p:cNvPr id="2" name="Slide Number Placeholder 1">
            <a:extLst>
              <a:ext uri="{FF2B5EF4-FFF2-40B4-BE49-F238E27FC236}">
                <a16:creationId xmlns:a16="http://schemas.microsoft.com/office/drawing/2014/main" id="{77F3207A-6F1B-2E6A-CA1D-4749277BCB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295463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9275B-C31F-55BD-0A61-1BAC16404D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F00EFD-14B2-2F2C-D34A-EE854EBE864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62</a:t>
            </a:fld>
            <a:endParaRPr lang="en-AU"/>
          </a:p>
        </p:txBody>
      </p:sp>
      <p:sp>
        <p:nvSpPr>
          <p:cNvPr id="3" name="Title 2">
            <a:extLst>
              <a:ext uri="{FF2B5EF4-FFF2-40B4-BE49-F238E27FC236}">
                <a16:creationId xmlns:a16="http://schemas.microsoft.com/office/drawing/2014/main" id="{DAAAD1DC-7123-BCFD-4CD4-E58004330232}"/>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Artworld concepts response </a:t>
            </a:r>
            <a:r>
              <a:rPr lang="en-AU" dirty="0">
                <a:solidFill>
                  <a:schemeClr val="bg1"/>
                </a:solidFill>
                <a:latin typeface="+mj-lt"/>
              </a:rPr>
              <a:t>3</a:t>
            </a:r>
          </a:p>
        </p:txBody>
      </p:sp>
      <p:sp>
        <p:nvSpPr>
          <p:cNvPr id="4" name="Text Placeholder 3">
            <a:extLst>
              <a:ext uri="{FF2B5EF4-FFF2-40B4-BE49-F238E27FC236}">
                <a16:creationId xmlns:a16="http://schemas.microsoft.com/office/drawing/2014/main" id="{C08281CE-6717-B788-16EF-EF13156581D6}"/>
              </a:ext>
            </a:extLst>
          </p:cNvPr>
          <p:cNvSpPr>
            <a:spLocks noGrp="1"/>
          </p:cNvSpPr>
          <p:nvPr>
            <p:ph type="body" sz="quarter" idx="18"/>
          </p:nvPr>
        </p:nvSpPr>
        <p:spPr>
          <a:xfrm>
            <a:off x="360000" y="1067181"/>
            <a:ext cx="11484000" cy="226170"/>
          </a:xfrm>
        </p:spPr>
        <p:txBody>
          <a:bodyPr/>
          <a:lstStyle/>
          <a:p>
            <a:r>
              <a:rPr lang="en-AU" dirty="0">
                <a:latin typeface="+mj-lt"/>
              </a:rPr>
              <a:t>4.1(d) </a:t>
            </a:r>
            <a:r>
              <a:rPr lang="en-AU" b="1" dirty="0">
                <a:latin typeface="+mj-lt"/>
              </a:rPr>
              <a:t>Explain the relationships between the artist, his artworks, his world and/or the audience</a:t>
            </a:r>
          </a:p>
        </p:txBody>
      </p:sp>
      <p:graphicFrame>
        <p:nvGraphicFramePr>
          <p:cNvPr id="5" name="Table 4">
            <a:extLst>
              <a:ext uri="{FF2B5EF4-FFF2-40B4-BE49-F238E27FC236}">
                <a16:creationId xmlns:a16="http://schemas.microsoft.com/office/drawing/2014/main" id="{A145EEA0-EEBC-1D88-3C25-A410E6CEB94D}"/>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252194583"/>
              </p:ext>
            </p:extLst>
          </p:nvPr>
        </p:nvGraphicFramePr>
        <p:xfrm>
          <a:off x="347996" y="1435068"/>
          <a:ext cx="11496003" cy="4908804"/>
        </p:xfrm>
        <a:graphic>
          <a:graphicData uri="http://schemas.openxmlformats.org/drawingml/2006/table">
            <a:tbl>
              <a:tblPr firstRow="1" bandRow="1">
                <a:tableStyleId>{69012ECD-51FC-41F1-AA8D-1B2483CD663E}</a:tableStyleId>
              </a:tblPr>
              <a:tblGrid>
                <a:gridCol w="1331613">
                  <a:extLst>
                    <a:ext uri="{9D8B030D-6E8A-4147-A177-3AD203B41FA5}">
                      <a16:colId xmlns:a16="http://schemas.microsoft.com/office/drawing/2014/main" val="3700305165"/>
                    </a:ext>
                  </a:extLst>
                </a:gridCol>
                <a:gridCol w="7427122">
                  <a:extLst>
                    <a:ext uri="{9D8B030D-6E8A-4147-A177-3AD203B41FA5}">
                      <a16:colId xmlns:a16="http://schemas.microsoft.com/office/drawing/2014/main" val="743596437"/>
                    </a:ext>
                  </a:extLst>
                </a:gridCol>
                <a:gridCol w="2737268">
                  <a:extLst>
                    <a:ext uri="{9D8B030D-6E8A-4147-A177-3AD203B41FA5}">
                      <a16:colId xmlns:a16="http://schemas.microsoft.com/office/drawing/2014/main" val="359516302"/>
                    </a:ext>
                  </a:extLst>
                </a:gridCol>
              </a:tblGrid>
              <a:tr h="370840">
                <a:tc>
                  <a:txBody>
                    <a:bodyPr/>
                    <a:lstStyle/>
                    <a:p>
                      <a:r>
                        <a:rPr lang="en-AU" dirty="0">
                          <a:latin typeface="+mj-lt"/>
                        </a:rPr>
                        <a:t>Paragraph element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j-lt"/>
                        </a:rPr>
                        <a:t>Description</a:t>
                      </a:r>
                    </a:p>
                    <a:p>
                      <a:endParaRPr lang="en-AU" dirty="0">
                        <a:latin typeface="+mj-lt"/>
                      </a:endParaRPr>
                    </a:p>
                  </a:txBody>
                  <a:tcPr marL="90000" marR="0"/>
                </a:tc>
                <a:tc>
                  <a:txBody>
                    <a:bodyPr/>
                    <a:lstStyle/>
                    <a:p>
                      <a:r>
                        <a:rPr lang="en-AU" dirty="0">
                          <a:latin typeface="+mj-lt"/>
                        </a:rPr>
                        <a:t>Where can I get this information from?</a:t>
                      </a:r>
                    </a:p>
                  </a:txBody>
                  <a:tcPr/>
                </a:tc>
                <a:extLst>
                  <a:ext uri="{0D108BD9-81ED-4DB2-BD59-A6C34878D82A}">
                    <a16:rowId xmlns:a16="http://schemas.microsoft.com/office/drawing/2014/main" val="4033011506"/>
                  </a:ext>
                </a:extLst>
              </a:tr>
              <a:tr h="370840">
                <a:tc>
                  <a:txBody>
                    <a:bodyPr/>
                    <a:lstStyle/>
                    <a:p>
                      <a:pPr algn="ctr">
                        <a:lnSpc>
                          <a:spcPct val="95000"/>
                        </a:lnSpc>
                      </a:pPr>
                      <a:r>
                        <a:rPr lang="en-AU" sz="4800" b="1" dirty="0">
                          <a:solidFill>
                            <a:schemeClr val="accent1"/>
                          </a:solidFill>
                        </a:rPr>
                        <a:t>P</a:t>
                      </a:r>
                      <a:br>
                        <a:rPr lang="en-AU" sz="4800" b="1" dirty="0">
                          <a:solidFill>
                            <a:schemeClr val="accent1"/>
                          </a:solidFill>
                        </a:rPr>
                      </a:br>
                      <a:r>
                        <a:rPr lang="en-AU" sz="1800" b="1" dirty="0">
                          <a:solidFill>
                            <a:schemeClr val="accent1"/>
                          </a:solidFill>
                        </a:rPr>
                        <a:t>Point</a:t>
                      </a:r>
                    </a:p>
                  </a:txBody>
                  <a:tcPr>
                    <a:solidFill>
                      <a:srgbClr val="DBFADF"/>
                    </a:solidFill>
                  </a:tcPr>
                </a:tc>
                <a:tc>
                  <a:txBody>
                    <a:bodyPr/>
                    <a:lstStyle/>
                    <a:p>
                      <a:r>
                        <a:rPr lang="en-AU" sz="1700" dirty="0"/>
                        <a:t>A topic sentence that states the key point you are making in this paragraph.</a:t>
                      </a:r>
                    </a:p>
                    <a:p>
                      <a:pPr marL="285750" indent="-285750">
                        <a:buFont typeface="Arial" panose="020B0604020202020204" pitchFamily="34" charset="0"/>
                        <a:buChar char="•"/>
                      </a:pPr>
                      <a:r>
                        <a:rPr lang="en-AU" sz="1700" dirty="0"/>
                        <a:t>Name the artist/artworks you will refer to</a:t>
                      </a:r>
                    </a:p>
                    <a:p>
                      <a:pPr marL="285750" indent="-285750">
                        <a:buFont typeface="Arial" panose="020B0604020202020204" pitchFamily="34" charset="0"/>
                        <a:buChar char="•"/>
                      </a:pPr>
                      <a:r>
                        <a:rPr lang="en-AU" sz="1700" dirty="0"/>
                        <a:t>Identify the artworld concepts you will explore and how they influence one another</a:t>
                      </a:r>
                    </a:p>
                  </a:txBody>
                  <a:tcPr marR="90000"/>
                </a:tc>
                <a:tc>
                  <a:txBody>
                    <a:bodyPr/>
                    <a:lstStyle/>
                    <a:p>
                      <a:pPr marL="285750" indent="-285750">
                        <a:buFont typeface="Arial" panose="020B0604020202020204" pitchFamily="34" charset="0"/>
                        <a:buChar char="•"/>
                      </a:pPr>
                      <a:r>
                        <a:rPr lang="en-AU" sz="1700" dirty="0"/>
                        <a:t>Inference table </a:t>
                      </a:r>
                      <a:br>
                        <a:rPr lang="en-AU" sz="1700" dirty="0"/>
                      </a:br>
                      <a:r>
                        <a:rPr lang="en-AU" sz="1700" dirty="0"/>
                        <a:t>column 3</a:t>
                      </a:r>
                    </a:p>
                    <a:p>
                      <a:pPr marL="285750" indent="-28575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1525376493"/>
                  </a:ext>
                </a:extLst>
              </a:tr>
              <a:tr h="370840">
                <a:tc>
                  <a:txBody>
                    <a:bodyPr/>
                    <a:lstStyle/>
                    <a:p>
                      <a:pPr algn="ctr">
                        <a:lnSpc>
                          <a:spcPct val="95000"/>
                        </a:lnSpc>
                      </a:pPr>
                      <a:r>
                        <a:rPr lang="en-AU" sz="4800" b="1" dirty="0">
                          <a:solidFill>
                            <a:schemeClr val="accent1"/>
                          </a:solidFill>
                        </a:rPr>
                        <a:t>E</a:t>
                      </a:r>
                    </a:p>
                    <a:p>
                      <a:pPr algn="ctr">
                        <a:lnSpc>
                          <a:spcPct val="95000"/>
                        </a:lnSpc>
                      </a:pPr>
                      <a:r>
                        <a:rPr lang="en-AU" sz="1800" b="1" dirty="0">
                          <a:solidFill>
                            <a:schemeClr val="accent1"/>
                          </a:solidFill>
                        </a:rPr>
                        <a:t>Explain</a:t>
                      </a:r>
                    </a:p>
                  </a:txBody>
                  <a:tcPr>
                    <a:solidFill>
                      <a:srgbClr val="A8EDB3"/>
                    </a:solidFill>
                  </a:tcPr>
                </a:tc>
                <a:tc>
                  <a:txBody>
                    <a:bodyPr/>
                    <a:lstStyle/>
                    <a:p>
                      <a:pPr marL="285750" indent="-285750">
                        <a:buFont typeface="Arial" panose="020B0604020202020204" pitchFamily="34" charset="0"/>
                        <a:buChar char="•"/>
                      </a:pPr>
                      <a:r>
                        <a:rPr lang="en-AU" sz="1700" dirty="0"/>
                        <a:t>Describe specific features of the artist’s practice related to each artworld concept </a:t>
                      </a:r>
                    </a:p>
                    <a:p>
                      <a:pPr marL="285750" indent="-285750">
                        <a:buFont typeface="Arial" panose="020B0604020202020204" pitchFamily="34" charset="0"/>
                        <a:buChar char="•"/>
                      </a:pPr>
                      <a:r>
                        <a:rPr lang="en-AU" sz="1700" dirty="0"/>
                        <a:t>Explain the relationship between the artworld concepts</a:t>
                      </a:r>
                    </a:p>
                  </a:txBody>
                  <a:tcPr marR="90000"/>
                </a:tc>
                <a:tc>
                  <a:txBody>
                    <a:bodyPr/>
                    <a:lstStyle/>
                    <a:p>
                      <a:pPr marL="285750" indent="-28575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4270299374"/>
                  </a:ext>
                </a:extLst>
              </a:tr>
              <a:tr h="0">
                <a:tc>
                  <a:txBody>
                    <a:bodyPr/>
                    <a:lstStyle/>
                    <a:p>
                      <a:pPr algn="ctr">
                        <a:lnSpc>
                          <a:spcPct val="95000"/>
                        </a:lnSpc>
                      </a:pPr>
                      <a:r>
                        <a:rPr lang="en-AU" sz="4800" b="1" dirty="0">
                          <a:solidFill>
                            <a:schemeClr val="bg1"/>
                          </a:solidFill>
                        </a:rPr>
                        <a:t>E</a:t>
                      </a:r>
                    </a:p>
                    <a:p>
                      <a:pPr algn="ctr">
                        <a:lnSpc>
                          <a:spcPct val="95000"/>
                        </a:lnSpc>
                      </a:pPr>
                      <a:r>
                        <a:rPr lang="en-AU" sz="1800" b="1" dirty="0">
                          <a:solidFill>
                            <a:schemeClr val="bg1"/>
                          </a:solidFill>
                        </a:rPr>
                        <a:t>Evidence</a:t>
                      </a:r>
                    </a:p>
                  </a:txBody>
                  <a:tcPr>
                    <a:solidFill>
                      <a:srgbClr val="00AA45"/>
                    </a:solidFill>
                  </a:tcPr>
                </a:tc>
                <a:tc>
                  <a:txBody>
                    <a:bodyPr/>
                    <a:lstStyle/>
                    <a:p>
                      <a:pPr marL="285750" indent="-285750">
                        <a:buFont typeface="Arial" panose="020B0604020202020204" pitchFamily="34" charset="0"/>
                        <a:buChar char="•"/>
                      </a:pPr>
                      <a:r>
                        <a:rPr lang="en-AU" sz="1700" dirty="0"/>
                        <a:t>Use the evidence provided on the previous slide and specific </a:t>
                      </a:r>
                      <a:r>
                        <a:rPr lang="en-AU" sz="1700" b="0" dirty="0"/>
                        <a:t>key features </a:t>
                      </a:r>
                      <a:r>
                        <a:rPr lang="en-AU" sz="1700" dirty="0"/>
                        <a:t>in the artwork/s to explain your interpretation of the relationships between artworld concepts</a:t>
                      </a:r>
                    </a:p>
                  </a:txBody>
                  <a:tcPr marR="90000"/>
                </a:tc>
                <a:tc>
                  <a:txBody>
                    <a:bodyPr/>
                    <a:lstStyle/>
                    <a:p>
                      <a:pPr marL="285750" indent="-285750">
                        <a:buFont typeface="Arial" panose="020B0604020202020204" pitchFamily="34" charset="0"/>
                        <a:buChar char="•"/>
                      </a:pPr>
                      <a:r>
                        <a:rPr lang="en-AU" sz="1700" dirty="0"/>
                        <a:t>Inference table columns 1 and 2</a:t>
                      </a:r>
                    </a:p>
                    <a:p>
                      <a:pPr marL="285750" indent="-28575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1435850132"/>
                  </a:ext>
                </a:extLst>
              </a:tr>
              <a:tr h="370840">
                <a:tc>
                  <a:txBody>
                    <a:bodyPr/>
                    <a:lstStyle/>
                    <a:p>
                      <a:pPr algn="ctr">
                        <a:lnSpc>
                          <a:spcPct val="95000"/>
                        </a:lnSpc>
                      </a:pPr>
                      <a:r>
                        <a:rPr lang="en-AU" sz="4800" b="1" dirty="0">
                          <a:solidFill>
                            <a:schemeClr val="bg1"/>
                          </a:solidFill>
                        </a:rPr>
                        <a:t>L</a:t>
                      </a:r>
                    </a:p>
                    <a:p>
                      <a:pPr algn="ctr">
                        <a:lnSpc>
                          <a:spcPct val="95000"/>
                        </a:lnSpc>
                      </a:pPr>
                      <a:r>
                        <a:rPr lang="en-AU" sz="1800" b="1" dirty="0">
                          <a:solidFill>
                            <a:schemeClr val="bg1"/>
                          </a:solidFill>
                        </a:rPr>
                        <a:t>Link</a:t>
                      </a:r>
                    </a:p>
                  </a:txBody>
                  <a:tcPr>
                    <a:solidFill>
                      <a:srgbClr val="004000"/>
                    </a:solidFill>
                  </a:tcPr>
                </a:tc>
                <a:tc>
                  <a:txBody>
                    <a:bodyPr/>
                    <a:lstStyle/>
                    <a:p>
                      <a:pPr marL="285750" indent="-285750">
                        <a:buFont typeface="Arial" panose="020B0604020202020204" pitchFamily="34" charset="0"/>
                        <a:buChar char="•"/>
                      </a:pPr>
                      <a:r>
                        <a:rPr lang="en-AU" sz="1700" dirty="0"/>
                        <a:t>Summarise how the evidence you have used proves the point you raised in the topic sentence.</a:t>
                      </a:r>
                    </a:p>
                  </a:txBody>
                  <a:tcPr marR="90000"/>
                </a:tc>
                <a:tc>
                  <a:txBody>
                    <a:bodyPr/>
                    <a:lstStyle/>
                    <a:p>
                      <a:pPr marL="285750" indent="-285750">
                        <a:buFont typeface="Arial" panose="020B0604020202020204" pitchFamily="34" charset="0"/>
                        <a:buChar char="•"/>
                      </a:pPr>
                      <a:r>
                        <a:rPr lang="en-AU" sz="1700" dirty="0"/>
                        <a:t>Inference table </a:t>
                      </a:r>
                      <a:br>
                        <a:rPr lang="en-AU" sz="1700" dirty="0"/>
                      </a:br>
                      <a:r>
                        <a:rPr lang="en-AU" sz="1700" dirty="0"/>
                        <a:t>column 3</a:t>
                      </a:r>
                    </a:p>
                    <a:p>
                      <a:pPr marL="285750" indent="-285750">
                        <a:buFont typeface="Arial" panose="020B0604020202020204" pitchFamily="34" charset="0"/>
                        <a:buChar char="•"/>
                      </a:pPr>
                      <a:r>
                        <a:rPr lang="en-AU" sz="1700" dirty="0"/>
                        <a:t>Artworld concepts table</a:t>
                      </a:r>
                    </a:p>
                  </a:txBody>
                  <a:tcPr/>
                </a:tc>
                <a:extLst>
                  <a:ext uri="{0D108BD9-81ED-4DB2-BD59-A6C34878D82A}">
                    <a16:rowId xmlns:a16="http://schemas.microsoft.com/office/drawing/2014/main" val="923991128"/>
                  </a:ext>
                </a:extLst>
              </a:tr>
            </a:tbl>
          </a:graphicData>
        </a:graphic>
      </p:graphicFrame>
    </p:spTree>
    <p:extLst>
      <p:ext uri="{BB962C8B-B14F-4D97-AF65-F5344CB8AC3E}">
        <p14:creationId xmlns:p14="http://schemas.microsoft.com/office/powerpoint/2010/main" val="60838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6895C5-2173-28F8-BB7A-682C163BC000}"/>
              </a:ext>
              <a:ext uri="{C183D7F6-B498-43B3-948B-1728B52AA6E4}">
                <adec:decorative xmlns:adec="http://schemas.microsoft.com/office/drawing/2017/decorative" val="1"/>
              </a:ext>
            </a:extLst>
          </p:cNvPr>
          <p:cNvSpPr/>
          <p:nvPr/>
        </p:nvSpPr>
        <p:spPr>
          <a:xfrm>
            <a:off x="0" y="1801656"/>
            <a:ext cx="12192000" cy="35240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6D02AEEA-CF3E-FF07-CE51-DF2675FC27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63</a:t>
            </a:fld>
            <a:endParaRPr lang="en-AU"/>
          </a:p>
        </p:txBody>
      </p:sp>
      <p:sp>
        <p:nvSpPr>
          <p:cNvPr id="3" name="Title 2">
            <a:extLst>
              <a:ext uri="{FF2B5EF4-FFF2-40B4-BE49-F238E27FC236}">
                <a16:creationId xmlns:a16="http://schemas.microsoft.com/office/drawing/2014/main" id="{D4E05956-BC55-8279-852F-34267D0A7D43}"/>
              </a:ext>
            </a:extLst>
          </p:cNvPr>
          <p:cNvSpPr>
            <a:spLocks noGrp="1"/>
          </p:cNvSpPr>
          <p:nvPr>
            <p:ph type="title"/>
          </p:nvPr>
        </p:nvSpPr>
        <p:spPr/>
        <p:txBody>
          <a:bodyPr/>
          <a:lstStyle/>
          <a:p>
            <a:r>
              <a:rPr lang="en-AU" dirty="0">
                <a:latin typeface="+mj-lt"/>
              </a:rPr>
              <a:t>Exploring techniques example – perspective and adapting shapes</a:t>
            </a:r>
          </a:p>
        </p:txBody>
      </p:sp>
      <p:sp>
        <p:nvSpPr>
          <p:cNvPr id="4" name="Text Placeholder 3">
            <a:extLst>
              <a:ext uri="{FF2B5EF4-FFF2-40B4-BE49-F238E27FC236}">
                <a16:creationId xmlns:a16="http://schemas.microsoft.com/office/drawing/2014/main" id="{A2598443-E550-C2EE-C15E-BC1A4A6F649E}"/>
              </a:ext>
            </a:extLst>
          </p:cNvPr>
          <p:cNvSpPr>
            <a:spLocks noGrp="1"/>
          </p:cNvSpPr>
          <p:nvPr>
            <p:ph type="body" sz="quarter" idx="18"/>
          </p:nvPr>
        </p:nvSpPr>
        <p:spPr>
          <a:xfrm>
            <a:off x="360000" y="1381913"/>
            <a:ext cx="11484000" cy="310015"/>
          </a:xfrm>
        </p:spPr>
        <p:txBody>
          <a:bodyPr/>
          <a:lstStyle/>
          <a:p>
            <a:r>
              <a:rPr lang="en-AU" dirty="0">
                <a:latin typeface="+mj-lt"/>
              </a:rPr>
              <a:t>4.2(a) examples of drawings </a:t>
            </a:r>
          </a:p>
        </p:txBody>
      </p:sp>
      <p:pic>
        <p:nvPicPr>
          <p:cNvPr id="6" name="Picture 5">
            <a:extLst>
              <a:ext uri="{FF2B5EF4-FFF2-40B4-BE49-F238E27FC236}">
                <a16:creationId xmlns:a16="http://schemas.microsoft.com/office/drawing/2014/main" id="{1E0782B1-E277-68C9-AB86-15908094462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60000" y="1983073"/>
            <a:ext cx="2126197" cy="3178097"/>
          </a:xfrm>
          <a:prstGeom prst="rect">
            <a:avLst/>
          </a:prstGeom>
        </p:spPr>
      </p:pic>
      <p:pic>
        <p:nvPicPr>
          <p:cNvPr id="8" name="Picture 7">
            <a:extLst>
              <a:ext uri="{FF2B5EF4-FFF2-40B4-BE49-F238E27FC236}">
                <a16:creationId xmlns:a16="http://schemas.microsoft.com/office/drawing/2014/main" id="{3BBBB47D-0D2B-DB46-EEDB-47BE2E34AE3C}"/>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293594" y="1983073"/>
            <a:ext cx="2188892" cy="3178097"/>
          </a:xfrm>
          <a:prstGeom prst="rect">
            <a:avLst/>
          </a:prstGeom>
        </p:spPr>
      </p:pic>
      <p:pic>
        <p:nvPicPr>
          <p:cNvPr id="10" name="Picture 9">
            <a:extLst>
              <a:ext uri="{FF2B5EF4-FFF2-40B4-BE49-F238E27FC236}">
                <a16:creationId xmlns:a16="http://schemas.microsoft.com/office/drawing/2014/main" id="{66E5BB4F-3616-25E3-71B1-12DE5D402CF4}"/>
              </a:ext>
              <a:ext uri="{C183D7F6-B498-43B3-948B-1728B52AA6E4}">
                <adec:decorative xmlns:adec="http://schemas.microsoft.com/office/drawing/2017/decorative" val="1"/>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429101" y="1983072"/>
            <a:ext cx="2348375" cy="3178097"/>
          </a:xfrm>
          <a:prstGeom prst="rect">
            <a:avLst/>
          </a:prstGeom>
        </p:spPr>
      </p:pic>
      <p:pic>
        <p:nvPicPr>
          <p:cNvPr id="12" name="Picture 11">
            <a:extLst>
              <a:ext uri="{FF2B5EF4-FFF2-40B4-BE49-F238E27FC236}">
                <a16:creationId xmlns:a16="http://schemas.microsoft.com/office/drawing/2014/main" id="{4D124942-A399-055C-0D6D-006D5D8F4A59}"/>
              </a:ext>
              <a:ext uri="{C183D7F6-B498-43B3-948B-1728B52AA6E4}">
                <adec:decorative xmlns:adec="http://schemas.microsoft.com/office/drawing/2017/decorative" val="1"/>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9705803" y="1983072"/>
            <a:ext cx="2126197" cy="3183738"/>
          </a:xfrm>
          <a:prstGeom prst="rect">
            <a:avLst/>
          </a:prstGeom>
        </p:spPr>
      </p:pic>
      <p:sp>
        <p:nvSpPr>
          <p:cNvPr id="13" name="TextBox 12">
            <a:extLst>
              <a:ext uri="{FF2B5EF4-FFF2-40B4-BE49-F238E27FC236}">
                <a16:creationId xmlns:a16="http://schemas.microsoft.com/office/drawing/2014/main" id="{B7619A78-FBF7-1106-3BF5-D41B2F1D14E9}"/>
              </a:ext>
            </a:extLst>
          </p:cNvPr>
          <p:cNvSpPr txBox="1"/>
          <p:nvPr/>
        </p:nvSpPr>
        <p:spPr>
          <a:xfrm>
            <a:off x="359029" y="5452534"/>
            <a:ext cx="2530475" cy="1245776"/>
          </a:xfrm>
          <a:prstGeom prst="rect">
            <a:avLst/>
          </a:prstGeom>
          <a:noFill/>
        </p:spPr>
        <p:txBody>
          <a:bodyPr wrap="square" lIns="0" tIns="0" rIns="0" bIns="0" rtlCol="0">
            <a:noAutofit/>
          </a:bodyPr>
          <a:lstStyle/>
          <a:p>
            <a:pPr marL="342900" indent="-342900" algn="l">
              <a:buFont typeface="+mj-lt"/>
              <a:buAutoNum type="arabicPeriod"/>
            </a:pPr>
            <a:r>
              <a:rPr lang="en-AU" sz="1800" dirty="0"/>
              <a:t>Using one-point perspective, draw a basic 3D shape, 4 times on a page.</a:t>
            </a:r>
          </a:p>
        </p:txBody>
      </p:sp>
      <p:sp>
        <p:nvSpPr>
          <p:cNvPr id="14" name="TextBox 13">
            <a:extLst>
              <a:ext uri="{FF2B5EF4-FFF2-40B4-BE49-F238E27FC236}">
                <a16:creationId xmlns:a16="http://schemas.microsoft.com/office/drawing/2014/main" id="{E682E617-9C02-E74B-4A1C-84DCFAB5933E}"/>
              </a:ext>
            </a:extLst>
          </p:cNvPr>
          <p:cNvSpPr txBox="1"/>
          <p:nvPr/>
        </p:nvSpPr>
        <p:spPr>
          <a:xfrm>
            <a:off x="3228811" y="5452534"/>
            <a:ext cx="2916067" cy="1245776"/>
          </a:xfrm>
          <a:prstGeom prst="rect">
            <a:avLst/>
          </a:prstGeom>
          <a:noFill/>
        </p:spPr>
        <p:txBody>
          <a:bodyPr wrap="square" lIns="0" tIns="0" rIns="0" bIns="0" rtlCol="0">
            <a:noAutofit/>
          </a:bodyPr>
          <a:lstStyle/>
          <a:p>
            <a:pPr marL="342900" indent="-342900" algn="l">
              <a:buFont typeface="+mj-lt"/>
              <a:buAutoNum type="arabicPeriod" startAt="2"/>
            </a:pPr>
            <a:r>
              <a:rPr lang="en-AU" sz="1800" dirty="0"/>
              <a:t>Slightly modify the shape to be more realistic to the subject matter you are representing.</a:t>
            </a:r>
          </a:p>
        </p:txBody>
      </p:sp>
      <p:sp>
        <p:nvSpPr>
          <p:cNvPr id="15" name="TextBox 14">
            <a:extLst>
              <a:ext uri="{FF2B5EF4-FFF2-40B4-BE49-F238E27FC236}">
                <a16:creationId xmlns:a16="http://schemas.microsoft.com/office/drawing/2014/main" id="{6AE8DE19-4EA6-7E50-A0E5-168D22CE319D}"/>
              </a:ext>
            </a:extLst>
          </p:cNvPr>
          <p:cNvSpPr txBox="1"/>
          <p:nvPr/>
        </p:nvSpPr>
        <p:spPr>
          <a:xfrm>
            <a:off x="6447389" y="5452534"/>
            <a:ext cx="2916067" cy="1245776"/>
          </a:xfrm>
          <a:prstGeom prst="rect">
            <a:avLst/>
          </a:prstGeom>
          <a:noFill/>
        </p:spPr>
        <p:txBody>
          <a:bodyPr wrap="square" lIns="0" tIns="0" rIns="0" bIns="0" rtlCol="0">
            <a:noAutofit/>
          </a:bodyPr>
          <a:lstStyle/>
          <a:p>
            <a:pPr marL="342900" indent="-342900" algn="l">
              <a:buFont typeface="+mj-lt"/>
              <a:buAutoNum type="arabicPeriod" startAt="3"/>
            </a:pPr>
            <a:r>
              <a:rPr lang="en-AU" sz="1800" dirty="0"/>
              <a:t>Use top-to-bottom and left-to-right axis lines to help guide your perspective.</a:t>
            </a:r>
          </a:p>
        </p:txBody>
      </p:sp>
      <p:sp>
        <p:nvSpPr>
          <p:cNvPr id="16" name="TextBox 15">
            <a:extLst>
              <a:ext uri="{FF2B5EF4-FFF2-40B4-BE49-F238E27FC236}">
                <a16:creationId xmlns:a16="http://schemas.microsoft.com/office/drawing/2014/main" id="{37D764ED-44A7-9BD0-CDDA-38B3FD38C266}"/>
              </a:ext>
            </a:extLst>
          </p:cNvPr>
          <p:cNvSpPr txBox="1"/>
          <p:nvPr/>
        </p:nvSpPr>
        <p:spPr>
          <a:xfrm>
            <a:off x="9705802" y="5452534"/>
            <a:ext cx="2126197" cy="710522"/>
          </a:xfrm>
          <a:prstGeom prst="rect">
            <a:avLst/>
          </a:prstGeom>
          <a:noFill/>
        </p:spPr>
        <p:txBody>
          <a:bodyPr wrap="square" lIns="0" tIns="0" rIns="0" bIns="0" rtlCol="0">
            <a:noAutofit/>
          </a:bodyPr>
          <a:lstStyle/>
          <a:p>
            <a:pPr marL="342900" indent="-342900" algn="l">
              <a:buFont typeface="+mj-lt"/>
              <a:buAutoNum type="arabicPeriod" startAt="4"/>
            </a:pPr>
            <a:r>
              <a:rPr lang="en-AU" sz="1800" dirty="0"/>
              <a:t>Add details to each shape.</a:t>
            </a:r>
          </a:p>
        </p:txBody>
      </p:sp>
    </p:spTree>
    <p:extLst>
      <p:ext uri="{BB962C8B-B14F-4D97-AF65-F5344CB8AC3E}">
        <p14:creationId xmlns:p14="http://schemas.microsoft.com/office/powerpoint/2010/main" val="47546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426F-6496-2A5C-09E9-B7DF6B4082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315060-A572-4C4C-9A23-426A4587BBE6}"/>
              </a:ext>
            </a:extLst>
          </p:cNvPr>
          <p:cNvSpPr>
            <a:spLocks noGrp="1"/>
          </p:cNvSpPr>
          <p:nvPr>
            <p:ph type="title"/>
          </p:nvPr>
        </p:nvSpPr>
        <p:spPr/>
        <p:txBody>
          <a:bodyPr/>
          <a:lstStyle/>
          <a:p>
            <a:r>
              <a:rPr lang="en-AU" dirty="0">
                <a:latin typeface="+mj-lt"/>
              </a:rPr>
              <a:t>Exploring techniques example – falling composition</a:t>
            </a:r>
          </a:p>
        </p:txBody>
      </p:sp>
      <p:sp>
        <p:nvSpPr>
          <p:cNvPr id="4" name="Text Placeholder 3">
            <a:extLst>
              <a:ext uri="{FF2B5EF4-FFF2-40B4-BE49-F238E27FC236}">
                <a16:creationId xmlns:a16="http://schemas.microsoft.com/office/drawing/2014/main" id="{EA48171E-48EA-5006-ACA8-0A0E89FBD00B}"/>
              </a:ext>
            </a:extLst>
          </p:cNvPr>
          <p:cNvSpPr>
            <a:spLocks noGrp="1"/>
          </p:cNvSpPr>
          <p:nvPr>
            <p:ph type="body" sz="quarter" idx="18"/>
          </p:nvPr>
        </p:nvSpPr>
        <p:spPr>
          <a:xfrm>
            <a:off x="360000" y="982800"/>
            <a:ext cx="11484000" cy="310015"/>
          </a:xfrm>
        </p:spPr>
        <p:txBody>
          <a:bodyPr/>
          <a:lstStyle/>
          <a:p>
            <a:r>
              <a:rPr lang="en-AU" dirty="0">
                <a:latin typeface="+mj-lt"/>
              </a:rPr>
              <a:t>4.2(b) examples of compositions</a:t>
            </a:r>
          </a:p>
        </p:txBody>
      </p:sp>
      <p:sp>
        <p:nvSpPr>
          <p:cNvPr id="13" name="Rectangle 12">
            <a:extLst>
              <a:ext uri="{FF2B5EF4-FFF2-40B4-BE49-F238E27FC236}">
                <a16:creationId xmlns:a16="http://schemas.microsoft.com/office/drawing/2014/main" id="{3A09F74D-2A56-14B8-74FC-A8543657BC28}"/>
              </a:ext>
              <a:ext uri="{C183D7F6-B498-43B3-948B-1728B52AA6E4}">
                <adec:decorative xmlns:adec="http://schemas.microsoft.com/office/drawing/2017/decorative" val="1"/>
              </a:ext>
            </a:extLst>
          </p:cNvPr>
          <p:cNvSpPr/>
          <p:nvPr/>
        </p:nvSpPr>
        <p:spPr>
          <a:xfrm>
            <a:off x="0" y="1691928"/>
            <a:ext cx="12192000" cy="399359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26DA7A78-027E-C7BC-7B1C-35B95816A452}"/>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10161" y="1816446"/>
            <a:ext cx="2587084" cy="3814139"/>
          </a:xfrm>
          <a:prstGeom prst="rect">
            <a:avLst/>
          </a:prstGeom>
        </p:spPr>
      </p:pic>
      <p:pic>
        <p:nvPicPr>
          <p:cNvPr id="8" name="Picture 7">
            <a:extLst>
              <a:ext uri="{FF2B5EF4-FFF2-40B4-BE49-F238E27FC236}">
                <a16:creationId xmlns:a16="http://schemas.microsoft.com/office/drawing/2014/main" id="{1466C3E8-0C5E-CF9D-5873-AB28450873EA}"/>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791953" y="1746906"/>
            <a:ext cx="2587084" cy="3874744"/>
          </a:xfrm>
          <a:prstGeom prst="rect">
            <a:avLst/>
          </a:prstGeom>
        </p:spPr>
      </p:pic>
      <p:pic>
        <p:nvPicPr>
          <p:cNvPr id="10" name="Picture 9">
            <a:extLst>
              <a:ext uri="{FF2B5EF4-FFF2-40B4-BE49-F238E27FC236}">
                <a16:creationId xmlns:a16="http://schemas.microsoft.com/office/drawing/2014/main" id="{5DBD1B09-E6CE-4A9D-7843-E8FC564C52FC}"/>
              </a:ext>
              <a:ext uri="{C183D7F6-B498-43B3-948B-1728B52AA6E4}">
                <adec:decorative xmlns:adec="http://schemas.microsoft.com/office/drawing/2017/decorative" val="1"/>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7532749" y="2412839"/>
            <a:ext cx="3869076" cy="2587084"/>
          </a:xfrm>
          <a:prstGeom prst="rect">
            <a:avLst/>
          </a:prstGeom>
        </p:spPr>
      </p:pic>
      <p:sp>
        <p:nvSpPr>
          <p:cNvPr id="12" name="TextBox 11">
            <a:extLst>
              <a:ext uri="{FF2B5EF4-FFF2-40B4-BE49-F238E27FC236}">
                <a16:creationId xmlns:a16="http://schemas.microsoft.com/office/drawing/2014/main" id="{BD95FC9B-EB93-17D3-6DD7-7562FB999E48}"/>
              </a:ext>
            </a:extLst>
          </p:cNvPr>
          <p:cNvSpPr txBox="1"/>
          <p:nvPr/>
        </p:nvSpPr>
        <p:spPr>
          <a:xfrm>
            <a:off x="1410160" y="5792098"/>
            <a:ext cx="2869231" cy="661808"/>
          </a:xfrm>
          <a:prstGeom prst="rect">
            <a:avLst/>
          </a:prstGeom>
          <a:noFill/>
        </p:spPr>
        <p:txBody>
          <a:bodyPr wrap="square" lIns="0" tIns="0" rIns="0" bIns="0" rtlCol="0">
            <a:noAutofit/>
          </a:bodyPr>
          <a:lstStyle/>
          <a:p>
            <a:pPr marL="342900" indent="-342900" algn="l">
              <a:buFont typeface="+mj-lt"/>
              <a:buAutoNum type="arabicPeriod"/>
            </a:pPr>
            <a:r>
              <a:rPr lang="en-AU" sz="1800" dirty="0"/>
              <a:t>Cut out your drawings</a:t>
            </a:r>
          </a:p>
        </p:txBody>
      </p:sp>
      <p:sp>
        <p:nvSpPr>
          <p:cNvPr id="11" name="TextBox 10">
            <a:extLst>
              <a:ext uri="{FF2B5EF4-FFF2-40B4-BE49-F238E27FC236}">
                <a16:creationId xmlns:a16="http://schemas.microsoft.com/office/drawing/2014/main" id="{134F44ED-970A-3DB5-2434-86F0A0BB7869}"/>
              </a:ext>
            </a:extLst>
          </p:cNvPr>
          <p:cNvSpPr txBox="1"/>
          <p:nvPr/>
        </p:nvSpPr>
        <p:spPr>
          <a:xfrm>
            <a:off x="4838238" y="5810042"/>
            <a:ext cx="5943601" cy="661808"/>
          </a:xfrm>
          <a:prstGeom prst="rect">
            <a:avLst/>
          </a:prstGeom>
          <a:noFill/>
        </p:spPr>
        <p:txBody>
          <a:bodyPr wrap="square" lIns="0" tIns="0" rIns="0" bIns="0" rtlCol="0">
            <a:noAutofit/>
          </a:bodyPr>
          <a:lstStyle/>
          <a:p>
            <a:pPr marL="342900" indent="-342900" algn="l">
              <a:buFont typeface="+mj-lt"/>
              <a:buAutoNum type="arabicPeriod" startAt="2"/>
            </a:pPr>
            <a:r>
              <a:rPr lang="en-AU" sz="1800" dirty="0"/>
              <a:t>Experiment with different composition. </a:t>
            </a:r>
            <a:br>
              <a:rPr lang="en-AU" sz="1800" dirty="0"/>
            </a:br>
            <a:r>
              <a:rPr lang="en-AU" sz="1800" dirty="0"/>
              <a:t>Document your ideas in your visual arts diary</a:t>
            </a:r>
          </a:p>
        </p:txBody>
      </p:sp>
      <p:sp>
        <p:nvSpPr>
          <p:cNvPr id="5" name="Slide Number Placeholder 1">
            <a:extLst>
              <a:ext uri="{FF2B5EF4-FFF2-40B4-BE49-F238E27FC236}">
                <a16:creationId xmlns:a16="http://schemas.microsoft.com/office/drawing/2014/main" id="{653B67EF-ACAB-AD0A-87B1-AFC44D1EE9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2119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724FA-D004-B3D7-DDC1-327E83EE3B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25563A-F35D-0BC4-342F-94F66EF0828B}"/>
              </a:ext>
            </a:extLst>
          </p:cNvPr>
          <p:cNvSpPr>
            <a:spLocks noGrp="1"/>
          </p:cNvSpPr>
          <p:nvPr>
            <p:ph type="title"/>
          </p:nvPr>
        </p:nvSpPr>
        <p:spPr>
          <a:xfrm>
            <a:off x="360000" y="360000"/>
            <a:ext cx="4486320" cy="545601"/>
          </a:xfrm>
        </p:spPr>
        <p:txBody>
          <a:bodyPr/>
          <a:lstStyle/>
          <a:p>
            <a:r>
              <a:rPr lang="en-AU" dirty="0">
                <a:latin typeface="+mj-lt"/>
              </a:rPr>
              <a:t>Sample Ron Magnes </a:t>
            </a:r>
            <a:br>
              <a:rPr lang="en-AU" dirty="0">
                <a:latin typeface="+mj-lt"/>
              </a:rPr>
            </a:br>
            <a:r>
              <a:rPr lang="en-AU" dirty="0">
                <a:latin typeface="+mj-lt"/>
              </a:rPr>
              <a:t>inspired artwork</a:t>
            </a:r>
          </a:p>
        </p:txBody>
      </p:sp>
      <p:sp>
        <p:nvSpPr>
          <p:cNvPr id="4" name="Text Placeholder 3">
            <a:extLst>
              <a:ext uri="{FF2B5EF4-FFF2-40B4-BE49-F238E27FC236}">
                <a16:creationId xmlns:a16="http://schemas.microsoft.com/office/drawing/2014/main" id="{F26B003D-8231-4817-491D-82D0767DD389}"/>
              </a:ext>
            </a:extLst>
          </p:cNvPr>
          <p:cNvSpPr>
            <a:spLocks noGrp="1"/>
          </p:cNvSpPr>
          <p:nvPr>
            <p:ph type="body" sz="quarter" idx="18"/>
          </p:nvPr>
        </p:nvSpPr>
        <p:spPr>
          <a:xfrm>
            <a:off x="348000" y="1490817"/>
            <a:ext cx="11484000" cy="310015"/>
          </a:xfrm>
        </p:spPr>
        <p:txBody>
          <a:bodyPr/>
          <a:lstStyle/>
          <a:p>
            <a:r>
              <a:rPr lang="en-AU" dirty="0">
                <a:latin typeface="+mj-lt"/>
              </a:rPr>
              <a:t>4.2(c)</a:t>
            </a:r>
          </a:p>
        </p:txBody>
      </p:sp>
      <p:pic>
        <p:nvPicPr>
          <p:cNvPr id="6" name="Picture 5">
            <a:extLst>
              <a:ext uri="{FF2B5EF4-FFF2-40B4-BE49-F238E27FC236}">
                <a16:creationId xmlns:a16="http://schemas.microsoft.com/office/drawing/2014/main" id="{627FB609-C380-73BC-46FE-C92C9B4BB761}"/>
              </a:ext>
              <a:ext uri="{C183D7F6-B498-43B3-948B-1728B52AA6E4}">
                <adec:decorative xmlns:adec="http://schemas.microsoft.com/office/drawing/2017/decorative" val="1"/>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096000" y="360000"/>
            <a:ext cx="3906495" cy="6092848"/>
          </a:xfrm>
          <a:prstGeom prst="rect">
            <a:avLst/>
          </a:prstGeom>
        </p:spPr>
      </p:pic>
      <p:sp>
        <p:nvSpPr>
          <p:cNvPr id="5" name="Slide Number Placeholder 1">
            <a:extLst>
              <a:ext uri="{FF2B5EF4-FFF2-40B4-BE49-F238E27FC236}">
                <a16:creationId xmlns:a16="http://schemas.microsoft.com/office/drawing/2014/main" id="{381F4070-DFFA-976C-4423-7CA6BB38EA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6691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FA4F0-BE32-9BC6-953C-EE6BFD1EA8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2A43D0-DC88-B3C4-7D2D-C37E0E952AE4}"/>
              </a:ext>
            </a:extLst>
          </p:cNvPr>
          <p:cNvSpPr>
            <a:spLocks noGrp="1"/>
          </p:cNvSpPr>
          <p:nvPr>
            <p:ph type="title"/>
          </p:nvPr>
        </p:nvSpPr>
        <p:spPr/>
        <p:txBody>
          <a:bodyPr/>
          <a:lstStyle/>
          <a:p>
            <a:r>
              <a:rPr lang="en-AU" dirty="0">
                <a:latin typeface="+mj-lt"/>
              </a:rPr>
              <a:t>Self reflection</a:t>
            </a:r>
          </a:p>
        </p:txBody>
      </p:sp>
      <p:sp>
        <p:nvSpPr>
          <p:cNvPr id="4" name="Text Placeholder 3">
            <a:extLst>
              <a:ext uri="{FF2B5EF4-FFF2-40B4-BE49-F238E27FC236}">
                <a16:creationId xmlns:a16="http://schemas.microsoft.com/office/drawing/2014/main" id="{03EBD781-4C93-0F8D-BF3E-DA12F81312D8}"/>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4.2(d)</a:t>
            </a:r>
          </a:p>
        </p:txBody>
      </p:sp>
      <p:sp>
        <p:nvSpPr>
          <p:cNvPr id="8" name="Rectangle: Rounded Corners 7">
            <a:extLst>
              <a:ext uri="{FF2B5EF4-FFF2-40B4-BE49-F238E27FC236}">
                <a16:creationId xmlns:a16="http://schemas.microsoft.com/office/drawing/2014/main" id="{71CD973C-61D2-32A3-7CC4-E09B37220E47}"/>
              </a:ext>
            </a:extLst>
          </p:cNvPr>
          <p:cNvSpPr/>
          <p:nvPr/>
        </p:nvSpPr>
        <p:spPr>
          <a:xfrm>
            <a:off x="2715541" y="1594287"/>
            <a:ext cx="6760918" cy="1834713"/>
          </a:xfrm>
          <a:prstGeom prst="roundRect">
            <a:avLst>
              <a:gd name="adj" fmla="val 689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457200" indent="-457200">
              <a:buFont typeface="+mj-lt"/>
              <a:buAutoNum type="arabicPeriod"/>
            </a:pPr>
            <a:r>
              <a:rPr lang="en-AU" b="1" dirty="0">
                <a:solidFill>
                  <a:schemeClr val="bg1"/>
                </a:solidFill>
                <a:latin typeface="+mj-lt"/>
              </a:rPr>
              <a:t>What is the strongest aspect </a:t>
            </a:r>
            <a:br>
              <a:rPr lang="en-AU" b="1" dirty="0">
                <a:solidFill>
                  <a:schemeClr val="bg1"/>
                </a:solidFill>
                <a:latin typeface="+mj-lt"/>
              </a:rPr>
            </a:br>
            <a:r>
              <a:rPr lang="en-AU" b="1" dirty="0">
                <a:solidFill>
                  <a:schemeClr val="bg1"/>
                </a:solidFill>
                <a:latin typeface="+mj-lt"/>
              </a:rPr>
              <a:t>of the artwork and why?</a:t>
            </a:r>
          </a:p>
        </p:txBody>
      </p:sp>
      <p:sp>
        <p:nvSpPr>
          <p:cNvPr id="5" name="Rectangle: Rounded Corners 7">
            <a:extLst>
              <a:ext uri="{FF2B5EF4-FFF2-40B4-BE49-F238E27FC236}">
                <a16:creationId xmlns:a16="http://schemas.microsoft.com/office/drawing/2014/main" id="{C88FFB53-D231-EC46-DB02-E6D9D63345E1}"/>
              </a:ext>
            </a:extLst>
          </p:cNvPr>
          <p:cNvSpPr/>
          <p:nvPr/>
        </p:nvSpPr>
        <p:spPr>
          <a:xfrm>
            <a:off x="2715541" y="3557199"/>
            <a:ext cx="6760918" cy="1834713"/>
          </a:xfrm>
          <a:prstGeom prst="roundRect">
            <a:avLst>
              <a:gd name="adj" fmla="val 689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457200" indent="-457200">
              <a:buFont typeface="+mj-lt"/>
              <a:buAutoNum type="arabicPeriod" startAt="2"/>
            </a:pPr>
            <a:r>
              <a:rPr lang="en-AU" b="1" dirty="0">
                <a:solidFill>
                  <a:schemeClr val="bg1"/>
                </a:solidFill>
                <a:latin typeface="+mj-lt"/>
              </a:rPr>
              <a:t>How could the artwork be improved?</a:t>
            </a:r>
          </a:p>
        </p:txBody>
      </p:sp>
      <p:sp>
        <p:nvSpPr>
          <p:cNvPr id="6" name="Slide Number Placeholder 1">
            <a:extLst>
              <a:ext uri="{FF2B5EF4-FFF2-40B4-BE49-F238E27FC236}">
                <a16:creationId xmlns:a16="http://schemas.microsoft.com/office/drawing/2014/main" id="{7FB1C4FD-8376-214B-BCF8-90974CAAC8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41052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783E8-CB1C-72BE-B0B7-DBED8035AE1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E45A283-45F0-A292-D304-3024BCE7BA27}"/>
              </a:ext>
            </a:extLst>
          </p:cNvPr>
          <p:cNvSpPr>
            <a:spLocks noGrp="1"/>
          </p:cNvSpPr>
          <p:nvPr>
            <p:ph type="ctrTitle"/>
          </p:nvPr>
        </p:nvSpPr>
        <p:spPr>
          <a:xfrm>
            <a:off x="540000" y="4067881"/>
            <a:ext cx="11291998" cy="1736571"/>
          </a:xfrm>
        </p:spPr>
        <p:txBody>
          <a:bodyPr/>
          <a:lstStyle/>
          <a:p>
            <a:r>
              <a:rPr lang="en-AU" b="1" dirty="0">
                <a:latin typeface="+mj-lt"/>
              </a:rPr>
              <a:t>Learning sequence 5:</a:t>
            </a:r>
            <a:br>
              <a:rPr lang="en-AU" b="1" dirty="0">
                <a:latin typeface="+mj-lt"/>
              </a:rPr>
            </a:br>
            <a:r>
              <a:rPr lang="en-AU" dirty="0">
                <a:latin typeface="+mj-lt"/>
              </a:rPr>
              <a:t>Adopt the role of the artist</a:t>
            </a:r>
          </a:p>
        </p:txBody>
      </p:sp>
    </p:spTree>
    <p:extLst>
      <p:ext uri="{BB962C8B-B14F-4D97-AF65-F5344CB8AC3E}">
        <p14:creationId xmlns:p14="http://schemas.microsoft.com/office/powerpoint/2010/main" val="197228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92D4-F01C-41D0-87E4-5AE696CD19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631839-DA78-B1BA-A5D8-7C853E159A3B}"/>
              </a:ext>
            </a:extLst>
          </p:cNvPr>
          <p:cNvSpPr>
            <a:spLocks noGrp="1"/>
          </p:cNvSpPr>
          <p:nvPr>
            <p:ph type="title"/>
          </p:nvPr>
        </p:nvSpPr>
        <p:spPr/>
        <p:txBody>
          <a:bodyPr/>
          <a:lstStyle/>
          <a:p>
            <a:r>
              <a:rPr lang="en-AU" dirty="0">
                <a:latin typeface="+mj-lt"/>
              </a:rPr>
              <a:t>LS 5: Learning intentions and success criteria</a:t>
            </a:r>
          </a:p>
        </p:txBody>
      </p:sp>
      <p:sp>
        <p:nvSpPr>
          <p:cNvPr id="4" name="Rectangle 3">
            <a:extLst>
              <a:ext uri="{FF2B5EF4-FFF2-40B4-BE49-F238E27FC236}">
                <a16:creationId xmlns:a16="http://schemas.microsoft.com/office/drawing/2014/main" id="{C91851F3-A161-CB7F-DA3D-9DEB54250D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169234"/>
            <a:ext cx="12192000" cy="1094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BAA3F9-EB5D-71BC-B880-D59BF4F55433}"/>
              </a:ext>
            </a:extLst>
          </p:cNvPr>
          <p:cNvSpPr txBox="1"/>
          <p:nvPr/>
        </p:nvSpPr>
        <p:spPr>
          <a:xfrm>
            <a:off x="359998" y="1441165"/>
            <a:ext cx="10576226"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are learning to:</a:t>
            </a:r>
            <a:endParaRPr lang="en-AU" sz="2000" b="1" dirty="0">
              <a:solidFill>
                <a:schemeClr val="accent1"/>
              </a:solidFill>
              <a:latin typeface="+mj-lt"/>
              <a:ea typeface="+mn-lt"/>
              <a:cs typeface="Arial" panose="020B0604020202020204" pitchFamily="34" charset="0"/>
            </a:endParaRPr>
          </a:p>
          <a:p>
            <a:pPr marL="342900" lvl="0" indent="-342900">
              <a:spcBef>
                <a:spcPts val="600"/>
              </a:spcBef>
              <a:spcAft>
                <a:spcPts val="600"/>
              </a:spcAft>
              <a:buFont typeface="Arial" panose="020B0604020202020204" pitchFamily="34" charset="0"/>
              <a:buChar char="•"/>
            </a:pPr>
            <a:r>
              <a:rPr lang="en-AU" sz="2000" dirty="0">
                <a:ea typeface="Calibri" panose="020F0502020204030204" pitchFamily="34" charset="0"/>
              </a:rPr>
              <a:t>a</a:t>
            </a:r>
            <a:r>
              <a:rPr lang="en-AU" sz="2000" dirty="0">
                <a:effectLst/>
                <a:ea typeface="Calibri" panose="020F0502020204030204" pitchFamily="34" charset="0"/>
              </a:rPr>
              <a:t>dopt the role of an artist</a:t>
            </a:r>
          </a:p>
          <a:p>
            <a:pPr marL="342900" lvl="0" indent="-342900">
              <a:spcBef>
                <a:spcPts val="600"/>
              </a:spcBef>
              <a:spcAft>
                <a:spcPts val="600"/>
              </a:spcAft>
              <a:buFont typeface="Arial" panose="020B0604020202020204" pitchFamily="34" charset="0"/>
              <a:buChar char="•"/>
            </a:pPr>
            <a:r>
              <a:rPr lang="en-AU" sz="2000" dirty="0">
                <a:ea typeface="Calibri" panose="020F0502020204030204" pitchFamily="34" charset="0"/>
              </a:rPr>
              <a:t>d</a:t>
            </a:r>
            <a:r>
              <a:rPr lang="en-AU" sz="2000" dirty="0">
                <a:effectLst/>
                <a:ea typeface="Calibri" panose="020F0502020204030204" pitchFamily="34" charset="0"/>
              </a:rPr>
              <a:t>evelop and refine our own visual language</a:t>
            </a:r>
          </a:p>
          <a:p>
            <a:pPr marL="342900" lvl="0" indent="-342900">
              <a:spcBef>
                <a:spcPts val="600"/>
              </a:spcBef>
              <a:spcAft>
                <a:spcPts val="600"/>
              </a:spcAft>
              <a:buFont typeface="Arial" panose="020B0604020202020204" pitchFamily="34" charset="0"/>
              <a:buChar char="•"/>
            </a:pPr>
            <a:r>
              <a:rPr lang="en-AU" sz="2000" dirty="0">
                <a:ea typeface="Calibri" panose="020F0502020204030204" pitchFamily="34" charset="0"/>
              </a:rPr>
              <a:t>c</a:t>
            </a:r>
            <a:r>
              <a:rPr lang="en-AU" sz="2000" dirty="0">
                <a:effectLst/>
                <a:ea typeface="Calibri" panose="020F0502020204030204" pitchFamily="34" charset="0"/>
              </a:rPr>
              <a:t>ommunicate our own ideas to an audience</a:t>
            </a:r>
          </a:p>
          <a:p>
            <a:pPr>
              <a:spcBef>
                <a:spcPts val="600"/>
              </a:spcBef>
              <a:spcAft>
                <a:spcPts val="600"/>
              </a:spcAft>
            </a:pPr>
            <a:r>
              <a:rPr lang="en-AU" sz="2000" b="1" dirty="0">
                <a:solidFill>
                  <a:schemeClr val="accent1"/>
                </a:solidFill>
                <a:cs typeface="Arial" panose="020B0604020202020204" pitchFamily="34" charset="0"/>
              </a:rPr>
              <a:t>I can:</a:t>
            </a:r>
            <a:endParaRPr lang="en-US" sz="2000" dirty="0">
              <a:solidFill>
                <a:schemeClr val="accent1"/>
              </a:solidFill>
              <a:cs typeface="Arial" panose="020B0604020202020204" pitchFamily="34" charset="0"/>
            </a:endParaRPr>
          </a:p>
          <a:p>
            <a:pPr marL="342900" indent="-342900">
              <a:spcBef>
                <a:spcPts val="600"/>
              </a:spcBef>
              <a:spcAft>
                <a:spcPts val="600"/>
              </a:spcAft>
              <a:buFont typeface="Arial"/>
              <a:buChar char="•"/>
            </a:pPr>
            <a:r>
              <a:rPr lang="en-AU" sz="2000" dirty="0">
                <a:cs typeface="Arial" panose="020B0604020202020204" pitchFamily="34" charset="0"/>
              </a:rPr>
              <a:t>set intentions, make choices and take actions to communicate ideas through an artwork</a:t>
            </a:r>
          </a:p>
          <a:p>
            <a:pPr marL="342900" indent="-342900">
              <a:spcBef>
                <a:spcPts val="600"/>
              </a:spcBef>
              <a:spcAft>
                <a:spcPts val="600"/>
              </a:spcAft>
              <a:buFont typeface="Arial"/>
              <a:buChar char="•"/>
            </a:pPr>
            <a:r>
              <a:rPr lang="en-AU" sz="2000" dirty="0">
                <a:cs typeface="Arial" panose="020B0604020202020204" pitchFamily="34" charset="0"/>
              </a:rPr>
              <a:t>create visual codes and symbols to communicate my ideas</a:t>
            </a:r>
          </a:p>
          <a:p>
            <a:pPr marL="342900" indent="-342900">
              <a:spcBef>
                <a:spcPts val="600"/>
              </a:spcBef>
              <a:spcAft>
                <a:spcPts val="600"/>
              </a:spcAft>
              <a:buFont typeface="Arial"/>
              <a:buChar char="•"/>
            </a:pPr>
            <a:r>
              <a:rPr lang="en-AU" sz="2000" dirty="0">
                <a:cs typeface="Arial" panose="020B0604020202020204" pitchFamily="34" charset="0"/>
              </a:rPr>
              <a:t>experiment with, evaluate and modify my use of materials and techniques to create a refined artwork</a:t>
            </a:r>
          </a:p>
        </p:txBody>
      </p:sp>
      <p:sp>
        <p:nvSpPr>
          <p:cNvPr id="6" name="Slide Number Placeholder 1">
            <a:extLst>
              <a:ext uri="{FF2B5EF4-FFF2-40B4-BE49-F238E27FC236}">
                <a16:creationId xmlns:a16="http://schemas.microsoft.com/office/drawing/2014/main" id="{0F65C631-9B5D-86EB-ED29-FF5AA7BC3D1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608188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9E9E3-A5EC-4B4F-F701-469B8B482042}"/>
              </a:ext>
            </a:extLst>
          </p:cNvPr>
          <p:cNvSpPr>
            <a:spLocks noGrp="1"/>
          </p:cNvSpPr>
          <p:nvPr>
            <p:ph type="title"/>
          </p:nvPr>
        </p:nvSpPr>
        <p:spPr/>
        <p:txBody>
          <a:bodyPr/>
          <a:lstStyle/>
          <a:p>
            <a:r>
              <a:rPr lang="en-AU" dirty="0">
                <a:latin typeface="+mj-lt"/>
              </a:rPr>
              <a:t>Art making – planning phase</a:t>
            </a:r>
          </a:p>
        </p:txBody>
      </p:sp>
      <p:sp>
        <p:nvSpPr>
          <p:cNvPr id="5" name="Text Placeholder 4">
            <a:extLst>
              <a:ext uri="{FF2B5EF4-FFF2-40B4-BE49-F238E27FC236}">
                <a16:creationId xmlns:a16="http://schemas.microsoft.com/office/drawing/2014/main" id="{E06B7079-4DBC-4818-C32D-8C509E9D5C89}"/>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5.1(a)</a:t>
            </a:r>
          </a:p>
        </p:txBody>
      </p:sp>
      <p:sp>
        <p:nvSpPr>
          <p:cNvPr id="6" name="Rectangle: Rounded Corners 5">
            <a:extLst>
              <a:ext uri="{FF2B5EF4-FFF2-40B4-BE49-F238E27FC236}">
                <a16:creationId xmlns:a16="http://schemas.microsoft.com/office/drawing/2014/main" id="{3816A7CC-F83E-5D40-AF92-A2E8E8F195AD}"/>
              </a:ext>
              <a:ext uri="{C183D7F6-B498-43B3-948B-1728B52AA6E4}">
                <adec:decorative xmlns:adec="http://schemas.microsoft.com/office/drawing/2017/decorative" val="0"/>
              </a:ext>
            </a:extLst>
          </p:cNvPr>
          <p:cNvSpPr/>
          <p:nvPr/>
        </p:nvSpPr>
        <p:spPr>
          <a:xfrm>
            <a:off x="359999" y="1474632"/>
            <a:ext cx="2601235" cy="4654434"/>
          </a:xfrm>
          <a:prstGeom prst="roundRect">
            <a:avLst>
              <a:gd name="adj" fmla="val 717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dirty="0"/>
              <a:t>What art forms and materials have we explored in this unit?</a:t>
            </a:r>
          </a:p>
        </p:txBody>
      </p:sp>
      <p:sp>
        <p:nvSpPr>
          <p:cNvPr id="7" name="Rectangle: Rounded Corners 6">
            <a:extLst>
              <a:ext uri="{FF2B5EF4-FFF2-40B4-BE49-F238E27FC236}">
                <a16:creationId xmlns:a16="http://schemas.microsoft.com/office/drawing/2014/main" id="{41B458E5-BE57-D7CD-0A43-22D20E207389}"/>
              </a:ext>
              <a:ext uri="{C183D7F6-B498-43B3-948B-1728B52AA6E4}">
                <adec:decorative xmlns:adec="http://schemas.microsoft.com/office/drawing/2017/decorative" val="0"/>
              </a:ext>
            </a:extLst>
          </p:cNvPr>
          <p:cNvSpPr/>
          <p:nvPr/>
        </p:nvSpPr>
        <p:spPr>
          <a:xfrm>
            <a:off x="3214524" y="1474632"/>
            <a:ext cx="2698509" cy="4654434"/>
          </a:xfrm>
          <a:prstGeom prst="roundRect">
            <a:avLst>
              <a:gd name="adj" fmla="val 650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000" dirty="0">
                <a:solidFill>
                  <a:schemeClr val="tx1"/>
                </a:solidFill>
              </a:rPr>
              <a:t>Jo White conventions</a:t>
            </a:r>
            <a:endParaRPr lang="en-AU" dirty="0"/>
          </a:p>
        </p:txBody>
      </p:sp>
      <p:pic>
        <p:nvPicPr>
          <p:cNvPr id="10" name="Picture 9" descr="Jo White's 'Iced bickies' painting">
            <a:extLst>
              <a:ext uri="{FF2B5EF4-FFF2-40B4-BE49-F238E27FC236}">
                <a16:creationId xmlns:a16="http://schemas.microsoft.com/office/drawing/2014/main" id="{E5F5AFF4-185A-21B7-60A9-E6E08ADD816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858" y="1776394"/>
            <a:ext cx="1651983" cy="1674233"/>
          </a:xfrm>
          <a:prstGeom prst="rect">
            <a:avLst/>
          </a:prstGeom>
        </p:spPr>
      </p:pic>
      <p:sp>
        <p:nvSpPr>
          <p:cNvPr id="12" name="Rectangle 11" descr="Link to 'Cakes' by Wayne Thiebaud">
            <a:extLst>
              <a:ext uri="{FF2B5EF4-FFF2-40B4-BE49-F238E27FC236}">
                <a16:creationId xmlns:a16="http://schemas.microsoft.com/office/drawing/2014/main" id="{355029AB-BB5A-CAB1-CB67-38674433D866}"/>
              </a:ext>
              <a:ext uri="{C183D7F6-B498-43B3-948B-1728B52AA6E4}">
                <adec:decorative xmlns:adec="http://schemas.microsoft.com/office/drawing/2017/decorative" val="0"/>
              </a:ext>
            </a:extLst>
          </p:cNvPr>
          <p:cNvSpPr/>
          <p:nvPr/>
        </p:nvSpPr>
        <p:spPr>
          <a:xfrm>
            <a:off x="6602977" y="1837291"/>
            <a:ext cx="1770565" cy="1502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bg1"/>
                </a:solidFill>
              </a:rPr>
              <a:t>Image place holder for </a:t>
            </a:r>
            <a:r>
              <a:rPr lang="en-AU" sz="1800" dirty="0">
                <a:solidFill>
                  <a:schemeClr val="bg1"/>
                </a:solidFill>
                <a:hlinkClick r:id="rId4">
                  <a:extLst>
                    <a:ext uri="{A12FA001-AC4F-418D-AE19-62706E023703}">
                      <ahyp:hlinkClr xmlns:ahyp="http://schemas.microsoft.com/office/drawing/2018/hyperlinkcolor" val="tx"/>
                    </a:ext>
                  </a:extLst>
                </a:hlinkClick>
              </a:rPr>
              <a:t>Cakes</a:t>
            </a:r>
            <a:r>
              <a:rPr lang="en-AU" sz="1800" dirty="0">
                <a:solidFill>
                  <a:schemeClr val="bg1"/>
                </a:solidFill>
              </a:rPr>
              <a:t> by Wayne Thiebaud, 1963</a:t>
            </a:r>
          </a:p>
        </p:txBody>
      </p:sp>
      <p:sp>
        <p:nvSpPr>
          <p:cNvPr id="14" name="Rectangle: Rounded Corners 6">
            <a:extLst>
              <a:ext uri="{FF2B5EF4-FFF2-40B4-BE49-F238E27FC236}">
                <a16:creationId xmlns:a16="http://schemas.microsoft.com/office/drawing/2014/main" id="{4AA393ED-6879-E5DC-EDBE-DF68E4405C51}"/>
              </a:ext>
              <a:ext uri="{C183D7F6-B498-43B3-948B-1728B52AA6E4}">
                <adec:decorative xmlns:adec="http://schemas.microsoft.com/office/drawing/2017/decorative" val="0"/>
              </a:ext>
            </a:extLst>
          </p:cNvPr>
          <p:cNvSpPr/>
          <p:nvPr/>
        </p:nvSpPr>
        <p:spPr>
          <a:xfrm>
            <a:off x="6139006" y="1477638"/>
            <a:ext cx="2698509" cy="4654434"/>
          </a:xfrm>
          <a:prstGeom prst="roundRect">
            <a:avLst>
              <a:gd name="adj" fmla="val 650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000" dirty="0">
                <a:solidFill>
                  <a:schemeClr val="tx1"/>
                </a:solidFill>
              </a:rPr>
              <a:t>Wayne Thiebaud conventions</a:t>
            </a:r>
            <a:endParaRPr lang="en-AU" dirty="0"/>
          </a:p>
        </p:txBody>
      </p:sp>
      <p:sp>
        <p:nvSpPr>
          <p:cNvPr id="11" name="Rectangle 10" descr="Link to 'Pizza on blue' by Ron Magnes">
            <a:extLst>
              <a:ext uri="{FF2B5EF4-FFF2-40B4-BE49-F238E27FC236}">
                <a16:creationId xmlns:a16="http://schemas.microsoft.com/office/drawing/2014/main" id="{8977A249-2C99-2D9D-3165-156CCEF784CD}"/>
              </a:ext>
              <a:ext uri="{C183D7F6-B498-43B3-948B-1728B52AA6E4}">
                <adec:decorative xmlns:adec="http://schemas.microsoft.com/office/drawing/2017/decorative" val="0"/>
              </a:ext>
            </a:extLst>
          </p:cNvPr>
          <p:cNvSpPr/>
          <p:nvPr/>
        </p:nvSpPr>
        <p:spPr>
          <a:xfrm>
            <a:off x="9509483" y="1837291"/>
            <a:ext cx="1703597" cy="1502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bg1"/>
                </a:solidFill>
              </a:rPr>
              <a:t>Image place holder for </a:t>
            </a:r>
            <a:r>
              <a:rPr lang="en-AU" sz="1800" dirty="0">
                <a:solidFill>
                  <a:schemeClr val="bg1"/>
                </a:solidFill>
                <a:hlinkClick r:id="rId5">
                  <a:extLst>
                    <a:ext uri="{A12FA001-AC4F-418D-AE19-62706E023703}">
                      <ahyp:hlinkClr xmlns:ahyp="http://schemas.microsoft.com/office/drawing/2018/hyperlinkcolor" val="tx"/>
                    </a:ext>
                  </a:extLst>
                </a:hlinkClick>
              </a:rPr>
              <a:t>Pizza on blue </a:t>
            </a:r>
            <a:r>
              <a:rPr lang="en-AU" sz="1800" dirty="0">
                <a:solidFill>
                  <a:schemeClr val="bg1"/>
                </a:solidFill>
              </a:rPr>
              <a:t>by Ron Magnes, 2019</a:t>
            </a:r>
          </a:p>
        </p:txBody>
      </p:sp>
      <p:sp>
        <p:nvSpPr>
          <p:cNvPr id="15" name="Rectangle: Rounded Corners 6">
            <a:extLst>
              <a:ext uri="{FF2B5EF4-FFF2-40B4-BE49-F238E27FC236}">
                <a16:creationId xmlns:a16="http://schemas.microsoft.com/office/drawing/2014/main" id="{363AC4FF-18CB-5A94-D4EC-55C7FDAC7566}"/>
              </a:ext>
              <a:ext uri="{C183D7F6-B498-43B3-948B-1728B52AA6E4}">
                <adec:decorative xmlns:adec="http://schemas.microsoft.com/office/drawing/2017/decorative" val="0"/>
              </a:ext>
            </a:extLst>
          </p:cNvPr>
          <p:cNvSpPr/>
          <p:nvPr/>
        </p:nvSpPr>
        <p:spPr>
          <a:xfrm>
            <a:off x="9063488" y="1474632"/>
            <a:ext cx="2698509" cy="4654434"/>
          </a:xfrm>
          <a:prstGeom prst="roundRect">
            <a:avLst>
              <a:gd name="adj" fmla="val 650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000" dirty="0">
                <a:solidFill>
                  <a:schemeClr val="tx1"/>
                </a:solidFill>
              </a:rPr>
              <a:t>Ron Magnes conventions</a:t>
            </a:r>
            <a:endParaRPr lang="en-AU" dirty="0"/>
          </a:p>
        </p:txBody>
      </p:sp>
      <p:sp>
        <p:nvSpPr>
          <p:cNvPr id="13" name="TextBox 12">
            <a:extLst>
              <a:ext uri="{FF2B5EF4-FFF2-40B4-BE49-F238E27FC236}">
                <a16:creationId xmlns:a16="http://schemas.microsoft.com/office/drawing/2014/main" id="{FC10776D-195A-E9C9-37F4-0958634C2378}"/>
              </a:ext>
            </a:extLst>
          </p:cNvPr>
          <p:cNvSpPr txBox="1"/>
          <p:nvPr/>
        </p:nvSpPr>
        <p:spPr>
          <a:xfrm>
            <a:off x="212824" y="6211720"/>
            <a:ext cx="10402784" cy="553998"/>
          </a:xfrm>
          <a:prstGeom prst="rect">
            <a:avLst/>
          </a:prstGeom>
          <a:noFill/>
        </p:spPr>
        <p:txBody>
          <a:bodyPr wrap="square">
            <a:spAutoFit/>
          </a:bodyPr>
          <a:lstStyle/>
          <a:p>
            <a:pPr defTabSz="1219170">
              <a:defRPr/>
            </a:pPr>
            <a:r>
              <a:rPr lang="en-AU" sz="1000" dirty="0"/>
              <a:t>Iced Bickies, 2022, distribution permissions for Secondary Curriculum, Curriculum and Reform Directorate of NSW Department of Education, granted by © Jo White, 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000" dirty="0"/>
              <a:t>Wayne Thiebaud (1963) </a:t>
            </a:r>
            <a:r>
              <a:rPr lang="en-AU" sz="1000" dirty="0">
                <a:hlinkClick r:id="rId4"/>
              </a:rPr>
              <a:t>Cakes</a:t>
            </a:r>
            <a:r>
              <a:rPr lang="en-AU" sz="1000" dirty="0"/>
              <a:t> [image] accessed 28/3/2025.</a:t>
            </a:r>
            <a:endParaRPr lang="en-AU" sz="1000" dirty="0">
              <a:solidFill>
                <a:srgbClr val="22272B"/>
              </a:solidFill>
              <a:effectLst/>
              <a:latin typeface="Arial" panose="020B0604020202020204" pitchFamily="34" charset="0"/>
            </a:endParaRPr>
          </a:p>
          <a:p>
            <a:r>
              <a:rPr lang="en-AU" sz="1000" dirty="0"/>
              <a:t>Ron Magnes (2019) </a:t>
            </a:r>
            <a:r>
              <a:rPr lang="en-AU" sz="1000" dirty="0">
                <a:hlinkClick r:id="rId5"/>
              </a:rPr>
              <a:t>Pizza on blue </a:t>
            </a:r>
            <a:r>
              <a:rPr lang="en-AU" sz="1000" dirty="0"/>
              <a:t>[image] accessed 28/3/2025.</a:t>
            </a:r>
          </a:p>
        </p:txBody>
      </p:sp>
      <p:sp>
        <p:nvSpPr>
          <p:cNvPr id="17" name="Slide Number Placeholder 1">
            <a:extLst>
              <a:ext uri="{FF2B5EF4-FFF2-40B4-BE49-F238E27FC236}">
                <a16:creationId xmlns:a16="http://schemas.microsoft.com/office/drawing/2014/main" id="{A471F586-DBBD-86EF-FFB4-D8382A51ED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413937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D0F8-7A44-6111-153B-CFA1630E80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6C1B59-4640-7D38-588C-D91664A1701B}"/>
              </a:ext>
              <a:ext uri="{C183D7F6-B498-43B3-948B-1728B52AA6E4}">
                <adec:decorative xmlns:adec="http://schemas.microsoft.com/office/drawing/2017/decorative" val="1"/>
              </a:ext>
            </a:extLst>
          </p:cNvPr>
          <p:cNvSpPr/>
          <p:nvPr/>
        </p:nvSpPr>
        <p:spPr>
          <a:xfrm>
            <a:off x="5874707" y="0"/>
            <a:ext cx="6317293" cy="6858000"/>
          </a:xfrm>
          <a:prstGeom prst="rect">
            <a:avLst/>
          </a:prstGeom>
          <a:solidFill>
            <a:srgbClr val="FFB8C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9D69A990-B0C3-B728-DF2D-8A3119F1EA7F}"/>
              </a:ext>
            </a:extLst>
          </p:cNvPr>
          <p:cNvSpPr>
            <a:spLocks noGrp="1"/>
          </p:cNvSpPr>
          <p:nvPr>
            <p:ph type="title"/>
          </p:nvPr>
        </p:nvSpPr>
        <p:spPr/>
        <p:txBody>
          <a:bodyPr/>
          <a:lstStyle/>
          <a:p>
            <a:r>
              <a:rPr lang="en-AU" dirty="0">
                <a:latin typeface="+mj-lt"/>
              </a:rPr>
              <a:t>Message received</a:t>
            </a:r>
          </a:p>
        </p:txBody>
      </p:sp>
      <p:sp>
        <p:nvSpPr>
          <p:cNvPr id="13" name="Text Placeholder 12">
            <a:extLst>
              <a:ext uri="{FF2B5EF4-FFF2-40B4-BE49-F238E27FC236}">
                <a16:creationId xmlns:a16="http://schemas.microsoft.com/office/drawing/2014/main" id="{27F3BE33-2BCF-9432-9798-E8EBB8415E7D}"/>
              </a:ext>
              <a:ext uri="{C183D7F6-B498-43B3-948B-1728B52AA6E4}">
                <adec:decorative xmlns:adec="http://schemas.microsoft.com/office/drawing/2017/decorative" val="0"/>
              </a:ext>
            </a:extLst>
          </p:cNvPr>
          <p:cNvSpPr>
            <a:spLocks noGrp="1"/>
          </p:cNvSpPr>
          <p:nvPr>
            <p:ph type="body" sz="quarter" idx="18"/>
          </p:nvPr>
        </p:nvSpPr>
        <p:spPr>
          <a:xfrm>
            <a:off x="360000" y="982520"/>
            <a:ext cx="11483998" cy="356423"/>
          </a:xfrm>
        </p:spPr>
        <p:txBody>
          <a:bodyPr/>
          <a:lstStyle/>
          <a:p>
            <a:r>
              <a:rPr lang="en-AU" dirty="0">
                <a:latin typeface="+mj-lt"/>
              </a:rPr>
              <a:t>1.1(b)</a:t>
            </a:r>
          </a:p>
        </p:txBody>
      </p:sp>
      <p:sp>
        <p:nvSpPr>
          <p:cNvPr id="12" name="Text Placeholder 11">
            <a:extLst>
              <a:ext uri="{FF2B5EF4-FFF2-40B4-BE49-F238E27FC236}">
                <a16:creationId xmlns:a16="http://schemas.microsoft.com/office/drawing/2014/main" id="{55C94249-CFFF-2A82-F0D0-62BC704F2597}"/>
              </a:ext>
              <a:ext uri="{C183D7F6-B498-43B3-948B-1728B52AA6E4}">
                <adec:decorative xmlns:adec="http://schemas.microsoft.com/office/drawing/2017/decorative" val="0"/>
              </a:ext>
            </a:extLst>
          </p:cNvPr>
          <p:cNvSpPr>
            <a:spLocks noGrp="1"/>
          </p:cNvSpPr>
          <p:nvPr>
            <p:ph type="body" sz="quarter" idx="17"/>
          </p:nvPr>
        </p:nvSpPr>
        <p:spPr>
          <a:xfrm>
            <a:off x="360000" y="1888165"/>
            <a:ext cx="4587781" cy="3422871"/>
          </a:xfrm>
        </p:spPr>
        <p:txBody>
          <a:bodyPr/>
          <a:lstStyle/>
          <a:p>
            <a:pPr algn="l"/>
            <a:r>
              <a:rPr lang="en-AU" sz="2400" dirty="0">
                <a:latin typeface="+mn-lt"/>
              </a:rPr>
              <a:t>How do you know who is talking to you if:</a:t>
            </a:r>
          </a:p>
          <a:p>
            <a:pPr marL="285750" indent="-285750" algn="l">
              <a:buFont typeface="Arial" panose="020B0604020202020204" pitchFamily="34" charset="0"/>
              <a:buChar char="•"/>
            </a:pPr>
            <a:r>
              <a:rPr lang="en-AU" sz="2400" dirty="0">
                <a:latin typeface="+mn-lt"/>
              </a:rPr>
              <a:t>you’re on a call?</a:t>
            </a:r>
          </a:p>
          <a:p>
            <a:pPr marL="285750" indent="-285750" algn="l">
              <a:buFont typeface="Arial" panose="020B0604020202020204" pitchFamily="34" charset="0"/>
              <a:buChar char="•"/>
            </a:pPr>
            <a:r>
              <a:rPr lang="en-AU" sz="2400" dirty="0">
                <a:latin typeface="+mn-lt"/>
              </a:rPr>
              <a:t>you’re online?</a:t>
            </a:r>
          </a:p>
          <a:p>
            <a:pPr marL="285750" indent="-285750" algn="l">
              <a:buFont typeface="Arial" panose="020B0604020202020204" pitchFamily="34" charset="0"/>
              <a:buChar char="•"/>
            </a:pPr>
            <a:r>
              <a:rPr lang="en-AU" sz="2400" dirty="0">
                <a:latin typeface="+mn-lt"/>
              </a:rPr>
              <a:t>you’re in person</a:t>
            </a:r>
            <a:endParaRPr lang="en-AU" sz="2400" dirty="0">
              <a:ea typeface="Calibri" panose="020F0502020204030204" pitchFamily="34" charset="0"/>
            </a:endParaRPr>
          </a:p>
        </p:txBody>
      </p:sp>
      <p:sp>
        <p:nvSpPr>
          <p:cNvPr id="5" name="Rectangle: Rounded Corners 4">
            <a:extLst>
              <a:ext uri="{FF2B5EF4-FFF2-40B4-BE49-F238E27FC236}">
                <a16:creationId xmlns:a16="http://schemas.microsoft.com/office/drawing/2014/main" id="{5962B0A4-1F52-05FF-A15A-7AD7E33E07E1}"/>
              </a:ext>
              <a:ext uri="{C183D7F6-B498-43B3-948B-1728B52AA6E4}">
                <adec:decorative xmlns:adec="http://schemas.microsoft.com/office/drawing/2017/decorative" val="0"/>
              </a:ext>
            </a:extLst>
          </p:cNvPr>
          <p:cNvSpPr/>
          <p:nvPr/>
        </p:nvSpPr>
        <p:spPr>
          <a:xfrm>
            <a:off x="7307152" y="2095152"/>
            <a:ext cx="3452402" cy="2379546"/>
          </a:xfrm>
          <a:prstGeom prst="roundRect">
            <a:avLst>
              <a:gd name="adj" fmla="val 10350"/>
            </a:avLst>
          </a:prstGeom>
          <a:ln>
            <a:noFill/>
          </a:ln>
        </p:spPr>
        <p:style>
          <a:lnRef idx="2">
            <a:schemeClr val="accent6"/>
          </a:lnRef>
          <a:fillRef idx="1">
            <a:schemeClr val="lt1"/>
          </a:fillRef>
          <a:effectRef idx="0">
            <a:schemeClr val="accent6"/>
          </a:effectRef>
          <a:fontRef idx="minor">
            <a:schemeClr val="dk1"/>
          </a:fontRef>
        </p:style>
        <p:txBody>
          <a:bodyPr rtlCol="0" anchor="ctr" anchorCtr="1"/>
          <a:lstStyle/>
          <a:p>
            <a:r>
              <a:rPr lang="en-AU" dirty="0">
                <a:latin typeface="+mj-lt"/>
              </a:rPr>
              <a:t>What choices can artists make to tell their story?</a:t>
            </a:r>
          </a:p>
        </p:txBody>
      </p:sp>
      <p:sp>
        <p:nvSpPr>
          <p:cNvPr id="3" name="Slide Number Placeholder 2">
            <a:extLst>
              <a:ext uri="{FF2B5EF4-FFF2-40B4-BE49-F238E27FC236}">
                <a16:creationId xmlns:a16="http://schemas.microsoft.com/office/drawing/2014/main" id="{CCA8A2B2-2A58-4274-93D8-78D642E996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1773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4620-3A37-285F-33D8-E17DE937EA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65252E-BCDE-B9E8-356D-6FB8FF0A8339}"/>
              </a:ext>
              <a:ext uri="{C183D7F6-B498-43B3-948B-1728B52AA6E4}">
                <adec:decorative xmlns:adec="http://schemas.microsoft.com/office/drawing/2017/decorative" val="0"/>
              </a:ext>
            </a:extLst>
          </p:cNvPr>
          <p:cNvSpPr>
            <a:spLocks noGrp="1"/>
          </p:cNvSpPr>
          <p:nvPr>
            <p:ph type="title"/>
          </p:nvPr>
        </p:nvSpPr>
        <p:spPr/>
        <p:txBody>
          <a:bodyPr/>
          <a:lstStyle/>
          <a:p>
            <a:r>
              <a:rPr lang="en-AU" dirty="0"/>
              <a:t>Art making – intentions and choices</a:t>
            </a:r>
          </a:p>
        </p:txBody>
      </p:sp>
      <p:sp>
        <p:nvSpPr>
          <p:cNvPr id="5" name="Text Placeholder 4">
            <a:extLst>
              <a:ext uri="{FF2B5EF4-FFF2-40B4-BE49-F238E27FC236}">
                <a16:creationId xmlns:a16="http://schemas.microsoft.com/office/drawing/2014/main" id="{FD088CC0-495C-68C6-F60C-D594E8409271}"/>
              </a:ext>
              <a:ext uri="{C183D7F6-B498-43B3-948B-1728B52AA6E4}">
                <adec:decorative xmlns:adec="http://schemas.microsoft.com/office/drawing/2017/decorative" val="0"/>
              </a:ext>
            </a:extLst>
          </p:cNvPr>
          <p:cNvSpPr>
            <a:spLocks noGrp="1"/>
          </p:cNvSpPr>
          <p:nvPr>
            <p:ph type="body" sz="quarter" idx="18"/>
          </p:nvPr>
        </p:nvSpPr>
        <p:spPr>
          <a:xfrm>
            <a:off x="360000" y="1027672"/>
            <a:ext cx="3820687" cy="267093"/>
          </a:xfrm>
        </p:spPr>
        <p:txBody>
          <a:bodyPr/>
          <a:lstStyle/>
          <a:p>
            <a:r>
              <a:rPr lang="en-AU" dirty="0"/>
              <a:t>5.1(b)</a:t>
            </a:r>
          </a:p>
        </p:txBody>
      </p:sp>
      <p:sp>
        <p:nvSpPr>
          <p:cNvPr id="6" name="Rectangle: Rounded Corners 5">
            <a:extLst>
              <a:ext uri="{FF2B5EF4-FFF2-40B4-BE49-F238E27FC236}">
                <a16:creationId xmlns:a16="http://schemas.microsoft.com/office/drawing/2014/main" id="{401AE302-444D-2C8F-474B-663B3BA45409}"/>
              </a:ext>
              <a:ext uri="{C183D7F6-B498-43B3-948B-1728B52AA6E4}">
                <adec:decorative xmlns:adec="http://schemas.microsoft.com/office/drawing/2017/decorative" val="0"/>
              </a:ext>
            </a:extLst>
          </p:cNvPr>
          <p:cNvSpPr/>
          <p:nvPr/>
        </p:nvSpPr>
        <p:spPr>
          <a:xfrm>
            <a:off x="360001" y="1473199"/>
            <a:ext cx="2602800" cy="5042801"/>
          </a:xfrm>
          <a:prstGeom prst="roundRect">
            <a:avLst>
              <a:gd name="adj" fmla="val 709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spcAft>
                <a:spcPts val="600"/>
              </a:spcAft>
            </a:pPr>
            <a:r>
              <a:rPr lang="en-AU" b="1" dirty="0">
                <a:solidFill>
                  <a:schemeClr val="bg1"/>
                </a:solidFill>
                <a:latin typeface="+mj-lt"/>
              </a:rPr>
              <a:t>Intentions:</a:t>
            </a:r>
          </a:p>
          <a:p>
            <a:pPr>
              <a:spcAft>
                <a:spcPts val="600"/>
              </a:spcAft>
            </a:pPr>
            <a:r>
              <a:rPr lang="en-AU" dirty="0">
                <a:solidFill>
                  <a:schemeClr val="bg1"/>
                </a:solidFill>
              </a:rPr>
              <a:t>What ideas do you want to communicate about your food memory in your artwork?</a:t>
            </a:r>
          </a:p>
        </p:txBody>
      </p:sp>
      <p:sp>
        <p:nvSpPr>
          <p:cNvPr id="13" name="Rectangle: Rounded Corners 12">
            <a:extLst>
              <a:ext uri="{FF2B5EF4-FFF2-40B4-BE49-F238E27FC236}">
                <a16:creationId xmlns:a16="http://schemas.microsoft.com/office/drawing/2014/main" id="{5F41AD72-0A0D-0D16-84C5-2EF33EF1A205}"/>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4180687" y="1473199"/>
            <a:ext cx="6943313" cy="5042801"/>
          </a:xfrm>
          <a:prstGeom prst="roundRect">
            <a:avLst>
              <a:gd name="adj" fmla="val 391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bIns="46800" rtlCol="0" anchor="t" anchorCtr="1"/>
          <a:lstStyle/>
          <a:p>
            <a:r>
              <a:rPr lang="en-AU" sz="2800" b="1" dirty="0">
                <a:solidFill>
                  <a:schemeClr val="accent1"/>
                </a:solidFill>
                <a:latin typeface="+mj-lt"/>
              </a:rPr>
              <a:t>Choices</a:t>
            </a:r>
          </a:p>
        </p:txBody>
      </p:sp>
      <p:sp>
        <p:nvSpPr>
          <p:cNvPr id="7" name="Rectangle: Rounded Corners 6">
            <a:extLst>
              <a:ext uri="{FF2B5EF4-FFF2-40B4-BE49-F238E27FC236}">
                <a16:creationId xmlns:a16="http://schemas.microsoft.com/office/drawing/2014/main" id="{AD951C22-7848-E89F-F128-A7B59177EF36}"/>
              </a:ext>
              <a:ext uri="{C183D7F6-B498-43B3-948B-1728B52AA6E4}">
                <adec:decorative xmlns:adec="http://schemas.microsoft.com/office/drawing/2017/decorative" val="0"/>
              </a:ext>
            </a:extLst>
          </p:cNvPr>
          <p:cNvSpPr/>
          <p:nvPr/>
        </p:nvSpPr>
        <p:spPr>
          <a:xfrm>
            <a:off x="3208905" y="1808552"/>
            <a:ext cx="2698509" cy="2006780"/>
          </a:xfrm>
          <a:prstGeom prst="roundRect">
            <a:avLst>
              <a:gd name="adj" fmla="val 8920"/>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dirty="0">
                <a:solidFill>
                  <a:schemeClr val="tx1"/>
                </a:solidFill>
              </a:rPr>
              <a:t>What form will you work in?</a:t>
            </a:r>
            <a:endParaRPr lang="en-AU" sz="1800" dirty="0">
              <a:solidFill>
                <a:schemeClr val="tx1"/>
              </a:solidFill>
            </a:endParaRPr>
          </a:p>
          <a:p>
            <a:pPr marL="342900" indent="-342900">
              <a:buFont typeface="Arial" panose="020B0604020202020204" pitchFamily="34" charset="0"/>
              <a:buChar char="•"/>
            </a:pPr>
            <a:r>
              <a:rPr lang="en-AU" sz="1800" dirty="0">
                <a:solidFill>
                  <a:schemeClr val="tx1"/>
                </a:solidFill>
              </a:rPr>
              <a:t>drawing</a:t>
            </a:r>
          </a:p>
          <a:p>
            <a:pPr marL="342900" indent="-342900">
              <a:buFont typeface="Arial" panose="020B0604020202020204" pitchFamily="34" charset="0"/>
              <a:buChar char="•"/>
            </a:pPr>
            <a:r>
              <a:rPr lang="en-AU" sz="1800" dirty="0">
                <a:solidFill>
                  <a:schemeClr val="tx1"/>
                </a:solidFill>
              </a:rPr>
              <a:t>painting</a:t>
            </a:r>
          </a:p>
          <a:p>
            <a:pPr marL="342900" indent="-342900">
              <a:buFont typeface="Arial" panose="020B0604020202020204" pitchFamily="34" charset="0"/>
              <a:buChar char="•"/>
            </a:pPr>
            <a:r>
              <a:rPr lang="en-AU" sz="1800" dirty="0">
                <a:solidFill>
                  <a:schemeClr val="tx1"/>
                </a:solidFill>
              </a:rPr>
              <a:t>hybrid</a:t>
            </a:r>
            <a:endParaRPr lang="en-AU" sz="1800" dirty="0"/>
          </a:p>
        </p:txBody>
      </p:sp>
      <p:sp>
        <p:nvSpPr>
          <p:cNvPr id="2" name="Rectangle: Rounded Corners 1">
            <a:extLst>
              <a:ext uri="{FF2B5EF4-FFF2-40B4-BE49-F238E27FC236}">
                <a16:creationId xmlns:a16="http://schemas.microsoft.com/office/drawing/2014/main" id="{177FE243-DAE6-80A1-0360-8AC88D2014ED}"/>
              </a:ext>
              <a:ext uri="{C183D7F6-B498-43B3-948B-1728B52AA6E4}">
                <adec:decorative xmlns:adec="http://schemas.microsoft.com/office/drawing/2017/decorative" val="0"/>
              </a:ext>
            </a:extLst>
          </p:cNvPr>
          <p:cNvSpPr/>
          <p:nvPr/>
        </p:nvSpPr>
        <p:spPr>
          <a:xfrm>
            <a:off x="3208905" y="3957978"/>
            <a:ext cx="2698509" cy="2309256"/>
          </a:xfrm>
          <a:prstGeom prst="roundRect">
            <a:avLst>
              <a:gd name="adj" fmla="val 633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dirty="0">
                <a:solidFill>
                  <a:schemeClr val="tx1"/>
                </a:solidFill>
              </a:rPr>
              <a:t>What material/s will you use?</a:t>
            </a:r>
            <a:endParaRPr lang="en-AU" sz="1800" dirty="0">
              <a:solidFill>
                <a:schemeClr val="tx1"/>
              </a:solidFill>
            </a:endParaRPr>
          </a:p>
          <a:p>
            <a:pPr marL="342900" indent="-342900">
              <a:buFont typeface="Arial" panose="020B0604020202020204" pitchFamily="34" charset="0"/>
              <a:buChar char="•"/>
            </a:pPr>
            <a:r>
              <a:rPr lang="en-AU" sz="1800" dirty="0">
                <a:solidFill>
                  <a:schemeClr val="tx1"/>
                </a:solidFill>
              </a:rPr>
              <a:t>pencil</a:t>
            </a:r>
          </a:p>
          <a:p>
            <a:pPr marL="342900" indent="-342900">
              <a:buFont typeface="Arial" panose="020B0604020202020204" pitchFamily="34" charset="0"/>
              <a:buChar char="•"/>
            </a:pPr>
            <a:r>
              <a:rPr lang="en-AU" sz="1800" dirty="0">
                <a:solidFill>
                  <a:schemeClr val="tx1"/>
                </a:solidFill>
              </a:rPr>
              <a:t>pen</a:t>
            </a:r>
          </a:p>
          <a:p>
            <a:pPr marL="342900" indent="-342900">
              <a:buFont typeface="Arial" panose="020B0604020202020204" pitchFamily="34" charset="0"/>
              <a:buChar char="•"/>
            </a:pPr>
            <a:r>
              <a:rPr lang="en-AU" sz="1800" dirty="0">
                <a:solidFill>
                  <a:schemeClr val="tx1"/>
                </a:solidFill>
              </a:rPr>
              <a:t>paint</a:t>
            </a:r>
          </a:p>
          <a:p>
            <a:pPr marL="342900" indent="-342900">
              <a:buFont typeface="Arial" panose="020B0604020202020204" pitchFamily="34" charset="0"/>
              <a:buChar char="•"/>
            </a:pPr>
            <a:r>
              <a:rPr lang="en-AU" sz="1800" dirty="0">
                <a:solidFill>
                  <a:schemeClr val="tx1"/>
                </a:solidFill>
              </a:rPr>
              <a:t>digital</a:t>
            </a:r>
            <a:endParaRPr lang="en-AU" sz="1800" dirty="0"/>
          </a:p>
        </p:txBody>
      </p:sp>
      <p:sp>
        <p:nvSpPr>
          <p:cNvPr id="8" name="Rectangle: Rounded Corners 7">
            <a:extLst>
              <a:ext uri="{FF2B5EF4-FFF2-40B4-BE49-F238E27FC236}">
                <a16:creationId xmlns:a16="http://schemas.microsoft.com/office/drawing/2014/main" id="{FB555087-0140-E3CF-583B-1214AC126A55}"/>
              </a:ext>
              <a:ext uri="{C183D7F6-B498-43B3-948B-1728B52AA6E4}">
                <adec:decorative xmlns:adec="http://schemas.microsoft.com/office/drawing/2017/decorative" val="0"/>
              </a:ext>
            </a:extLst>
          </p:cNvPr>
          <p:cNvSpPr/>
          <p:nvPr/>
        </p:nvSpPr>
        <p:spPr>
          <a:xfrm>
            <a:off x="6134650" y="2548052"/>
            <a:ext cx="2698509" cy="3678963"/>
          </a:xfrm>
          <a:prstGeom prst="roundRect">
            <a:avLst>
              <a:gd name="adj" fmla="val 782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dirty="0">
                <a:solidFill>
                  <a:schemeClr val="tx1"/>
                </a:solidFill>
              </a:rPr>
              <a:t>What symbols will you use to represent your food memory and/or culture?</a:t>
            </a:r>
            <a:endParaRPr lang="en-AU" sz="1800" dirty="0">
              <a:solidFill>
                <a:schemeClr val="tx1"/>
              </a:solidFill>
            </a:endParaRPr>
          </a:p>
          <a:p>
            <a:pPr>
              <a:spcAft>
                <a:spcPts val="600"/>
              </a:spcAft>
            </a:pPr>
            <a:r>
              <a:rPr lang="en-AU" sz="1800" dirty="0">
                <a:solidFill>
                  <a:schemeClr val="tx1"/>
                </a:solidFill>
              </a:rPr>
              <a:t>Symbols can include:</a:t>
            </a:r>
          </a:p>
          <a:p>
            <a:pPr marL="342900" indent="-342900">
              <a:buFont typeface="Arial" panose="020B0604020202020204" pitchFamily="34" charset="0"/>
              <a:buChar char="•"/>
            </a:pPr>
            <a:r>
              <a:rPr lang="en-AU" sz="1800" dirty="0">
                <a:solidFill>
                  <a:schemeClr val="tx1"/>
                </a:solidFill>
              </a:rPr>
              <a:t>objects</a:t>
            </a:r>
          </a:p>
          <a:p>
            <a:pPr marL="342900" indent="-342900">
              <a:buFont typeface="Arial" panose="020B0604020202020204" pitchFamily="34" charset="0"/>
              <a:buChar char="•"/>
            </a:pPr>
            <a:r>
              <a:rPr lang="en-AU" sz="1800" dirty="0">
                <a:solidFill>
                  <a:schemeClr val="tx1"/>
                </a:solidFill>
              </a:rPr>
              <a:t>patterns</a:t>
            </a:r>
          </a:p>
          <a:p>
            <a:pPr marL="342900" indent="-342900">
              <a:buFont typeface="Arial" panose="020B0604020202020204" pitchFamily="34" charset="0"/>
              <a:buChar char="•"/>
            </a:pPr>
            <a:r>
              <a:rPr lang="en-AU" sz="1800" dirty="0">
                <a:solidFill>
                  <a:schemeClr val="tx1"/>
                </a:solidFill>
              </a:rPr>
              <a:t>colours</a:t>
            </a:r>
          </a:p>
          <a:p>
            <a:pPr marL="342900" indent="-342900">
              <a:buFont typeface="Arial" panose="020B0604020202020204" pitchFamily="34" charset="0"/>
              <a:buChar char="•"/>
            </a:pPr>
            <a:r>
              <a:rPr lang="en-AU" sz="1800" dirty="0">
                <a:solidFill>
                  <a:schemeClr val="tx1"/>
                </a:solidFill>
              </a:rPr>
              <a:t>application of materials</a:t>
            </a:r>
          </a:p>
        </p:txBody>
      </p:sp>
      <p:sp>
        <p:nvSpPr>
          <p:cNvPr id="9" name="Rectangle: Rounded Corners 8">
            <a:extLst>
              <a:ext uri="{FF2B5EF4-FFF2-40B4-BE49-F238E27FC236}">
                <a16:creationId xmlns:a16="http://schemas.microsoft.com/office/drawing/2014/main" id="{92141021-E196-BD75-8372-262CDDC323B9}"/>
              </a:ext>
              <a:ext uri="{C183D7F6-B498-43B3-948B-1728B52AA6E4}">
                <adec:decorative xmlns:adec="http://schemas.microsoft.com/office/drawing/2017/decorative" val="0"/>
              </a:ext>
            </a:extLst>
          </p:cNvPr>
          <p:cNvSpPr/>
          <p:nvPr/>
        </p:nvSpPr>
        <p:spPr>
          <a:xfrm>
            <a:off x="9063469" y="2548052"/>
            <a:ext cx="2700000" cy="3678963"/>
          </a:xfrm>
          <a:prstGeom prst="roundRect">
            <a:avLst>
              <a:gd name="adj" fmla="val 5617"/>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AU" sz="1800" b="1" dirty="0">
                <a:solidFill>
                  <a:schemeClr val="tx1"/>
                </a:solidFill>
              </a:rPr>
              <a:t>Which conventions will you borrow and/or adapt from the artists we have studied?</a:t>
            </a:r>
          </a:p>
        </p:txBody>
      </p:sp>
      <p:sp>
        <p:nvSpPr>
          <p:cNvPr id="10" name="Slide Number Placeholder 1">
            <a:extLst>
              <a:ext uri="{FF2B5EF4-FFF2-40B4-BE49-F238E27FC236}">
                <a16:creationId xmlns:a16="http://schemas.microsoft.com/office/drawing/2014/main" id="{B0B11037-90E7-1202-29E6-183483126F8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23134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9B7F1-C25B-BDE1-E4FD-91CD56EF9CD4}"/>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Artwork reflection</a:t>
            </a:r>
          </a:p>
        </p:txBody>
      </p:sp>
      <p:sp>
        <p:nvSpPr>
          <p:cNvPr id="4" name="Text Placeholder 3">
            <a:extLst>
              <a:ext uri="{FF2B5EF4-FFF2-40B4-BE49-F238E27FC236}">
                <a16:creationId xmlns:a16="http://schemas.microsoft.com/office/drawing/2014/main" id="{7C9BD537-2886-4974-C4DE-A6B8CDD0A04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latin typeface="+mj-lt"/>
              </a:rPr>
              <a:t>5.3</a:t>
            </a:r>
          </a:p>
        </p:txBody>
      </p:sp>
      <p:sp>
        <p:nvSpPr>
          <p:cNvPr id="7" name="Rectangle 6">
            <a:extLst>
              <a:ext uri="{FF2B5EF4-FFF2-40B4-BE49-F238E27FC236}">
                <a16:creationId xmlns:a16="http://schemas.microsoft.com/office/drawing/2014/main" id="{E0DC9092-2808-349B-20C0-83D6DDEE5217}"/>
              </a:ext>
            </a:extLst>
          </p:cNvPr>
          <p:cNvSpPr/>
          <p:nvPr/>
        </p:nvSpPr>
        <p:spPr>
          <a:xfrm>
            <a:off x="360000" y="1489697"/>
            <a:ext cx="4474759" cy="4875441"/>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solidFill>
                  <a:schemeClr val="tx1"/>
                </a:solidFill>
              </a:rPr>
              <a:t>Imagine your artwork here.</a:t>
            </a:r>
          </a:p>
        </p:txBody>
      </p:sp>
      <p:sp>
        <p:nvSpPr>
          <p:cNvPr id="2" name="Rounded Rectangle 1">
            <a:extLst>
              <a:ext uri="{FF2B5EF4-FFF2-40B4-BE49-F238E27FC236}">
                <a16:creationId xmlns:a16="http://schemas.microsoft.com/office/drawing/2014/main" id="{69D5B31C-0A88-0171-49C2-AF70FA2820F0}"/>
              </a:ext>
            </a:extLst>
          </p:cNvPr>
          <p:cNvSpPr/>
          <p:nvPr/>
        </p:nvSpPr>
        <p:spPr>
          <a:xfrm>
            <a:off x="5225077" y="1477822"/>
            <a:ext cx="2473743" cy="54560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b="1" dirty="0">
                <a:solidFill>
                  <a:schemeClr val="accent1"/>
                </a:solidFill>
                <a:latin typeface="+mj-lt"/>
              </a:rPr>
              <a:t>Inference table</a:t>
            </a:r>
          </a:p>
        </p:txBody>
      </p:sp>
      <p:graphicFrame>
        <p:nvGraphicFramePr>
          <p:cNvPr id="8" name="Table 7">
            <a:extLst>
              <a:ext uri="{FF2B5EF4-FFF2-40B4-BE49-F238E27FC236}">
                <a16:creationId xmlns:a16="http://schemas.microsoft.com/office/drawing/2014/main" id="{3CBFE0AC-6A5B-DBC1-7490-BBB4B9DC8AD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638345137"/>
              </p:ext>
            </p:extLst>
          </p:nvPr>
        </p:nvGraphicFramePr>
        <p:xfrm>
          <a:off x="5225077" y="2113807"/>
          <a:ext cx="6618924" cy="4239455"/>
        </p:xfrm>
        <a:graphic>
          <a:graphicData uri="http://schemas.openxmlformats.org/drawingml/2006/table">
            <a:tbl>
              <a:tblPr firstRow="1" bandRow="1">
                <a:tableStyleId>{69012ECD-51FC-41F1-AA8D-1B2483CD663E}</a:tableStyleId>
              </a:tblPr>
              <a:tblGrid>
                <a:gridCol w="1833700">
                  <a:extLst>
                    <a:ext uri="{9D8B030D-6E8A-4147-A177-3AD203B41FA5}">
                      <a16:colId xmlns:a16="http://schemas.microsoft.com/office/drawing/2014/main" val="2358750359"/>
                    </a:ext>
                  </a:extLst>
                </a:gridCol>
                <a:gridCol w="2258345">
                  <a:extLst>
                    <a:ext uri="{9D8B030D-6E8A-4147-A177-3AD203B41FA5}">
                      <a16:colId xmlns:a16="http://schemas.microsoft.com/office/drawing/2014/main" val="775961441"/>
                    </a:ext>
                  </a:extLst>
                </a:gridCol>
                <a:gridCol w="2526879">
                  <a:extLst>
                    <a:ext uri="{9D8B030D-6E8A-4147-A177-3AD203B41FA5}">
                      <a16:colId xmlns:a16="http://schemas.microsoft.com/office/drawing/2014/main" val="3527804144"/>
                    </a:ext>
                  </a:extLst>
                </a:gridCol>
              </a:tblGrid>
              <a:tr h="665502">
                <a:tc>
                  <a:txBody>
                    <a:bodyPr/>
                    <a:lstStyle/>
                    <a:p>
                      <a:r>
                        <a:rPr lang="en-AU" dirty="0"/>
                        <a:t>Key features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latin typeface="+mj-lt"/>
                        </a:rPr>
                        <a:t>This represents…</a:t>
                      </a:r>
                    </a:p>
                  </a:txBody>
                  <a:tcPr/>
                </a:tc>
                <a:tc>
                  <a:txBody>
                    <a:bodyPr/>
                    <a:lstStyle/>
                    <a:p>
                      <a:r>
                        <a:rPr lang="en-AU" dirty="0">
                          <a:latin typeface="+mj-lt"/>
                        </a:rPr>
                        <a:t>What it says about the artist’s culture</a:t>
                      </a:r>
                    </a:p>
                  </a:txBody>
                  <a:tcPr/>
                </a:tc>
                <a:extLst>
                  <a:ext uri="{0D108BD9-81ED-4DB2-BD59-A6C34878D82A}">
                    <a16:rowId xmlns:a16="http://schemas.microsoft.com/office/drawing/2014/main" val="3787179709"/>
                  </a:ext>
                </a:extLst>
              </a:tr>
              <a:tr h="992765">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a:p>
                  </a:txBody>
                  <a:tcPr/>
                </a:tc>
                <a:extLst>
                  <a:ext uri="{0D108BD9-81ED-4DB2-BD59-A6C34878D82A}">
                    <a16:rowId xmlns:a16="http://schemas.microsoft.com/office/drawing/2014/main" val="4260517106"/>
                  </a:ext>
                </a:extLst>
              </a:tr>
              <a:tr h="1290594">
                <a:tc>
                  <a:txBody>
                    <a:bodyPr/>
                    <a:lstStyle/>
                    <a:p>
                      <a:endParaRPr lang="en-AU" dirty="0"/>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725840478"/>
                  </a:ext>
                </a:extLst>
              </a:tr>
              <a:tr h="1290594">
                <a:tc>
                  <a:txBody>
                    <a:bodyPr/>
                    <a:lstStyle/>
                    <a:p>
                      <a:endParaRPr lang="en-AU"/>
                    </a:p>
                  </a:txBody>
                  <a:tcPr/>
                </a:tc>
                <a:tc>
                  <a:txBody>
                    <a:bodyPr/>
                    <a:lstStyle/>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endParaRPr lang="en-AU" dirty="0"/>
                    </a:p>
                  </a:txBody>
                  <a:tcPr/>
                </a:tc>
                <a:extLst>
                  <a:ext uri="{0D108BD9-81ED-4DB2-BD59-A6C34878D82A}">
                    <a16:rowId xmlns:a16="http://schemas.microsoft.com/office/drawing/2014/main" val="952873275"/>
                  </a:ext>
                </a:extLst>
              </a:tr>
            </a:tbl>
          </a:graphicData>
        </a:graphic>
      </p:graphicFrame>
      <p:sp>
        <p:nvSpPr>
          <p:cNvPr id="10" name="Slide Number Placeholder 1">
            <a:extLst>
              <a:ext uri="{FF2B5EF4-FFF2-40B4-BE49-F238E27FC236}">
                <a16:creationId xmlns:a16="http://schemas.microsoft.com/office/drawing/2014/main" id="{536547ED-622E-0F37-9EA4-1E6AEC7BF90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a:xfrm>
            <a:off x="11124000" y="6516000"/>
            <a:ext cx="720000" cy="180000"/>
          </a:xfrm>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126869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58CE7-7DDB-D022-B1A8-8078D6838F06}"/>
              </a:ext>
            </a:extLst>
          </p:cNvPr>
          <p:cNvSpPr>
            <a:spLocks noGrp="1"/>
          </p:cNvSpPr>
          <p:nvPr>
            <p:ph type="ctrTitle"/>
          </p:nvPr>
        </p:nvSpPr>
        <p:spPr/>
        <p:txBody>
          <a:bodyPr/>
          <a:lstStyle/>
          <a:p>
            <a:r>
              <a:rPr lang="en-US" dirty="0"/>
              <a:t>Appendix – Jo White artworks</a:t>
            </a:r>
          </a:p>
        </p:txBody>
      </p:sp>
      <p:sp>
        <p:nvSpPr>
          <p:cNvPr id="2" name="Slide Number Placeholder 1">
            <a:extLst>
              <a:ext uri="{FF2B5EF4-FFF2-40B4-BE49-F238E27FC236}">
                <a16:creationId xmlns:a16="http://schemas.microsoft.com/office/drawing/2014/main" id="{B8460CC4-6322-0D03-0DC7-13E8FED0346D}"/>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36720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070D0D-A4CE-04B5-FC9C-CD6781D7643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Appendix 1</a:t>
            </a:r>
          </a:p>
        </p:txBody>
      </p:sp>
      <p:pic>
        <p:nvPicPr>
          <p:cNvPr id="4" name="Picture 3" descr="'Iced bickies&quot; by Jo White is a  square, acrylic painting with a blue and cream stripped tablecloth, white plate and 5 biscuits with yellow icing and lolly faces made up of smarties and chewy teeth lollies. ">
            <a:extLst>
              <a:ext uri="{FF2B5EF4-FFF2-40B4-BE49-F238E27FC236}">
                <a16:creationId xmlns:a16="http://schemas.microsoft.com/office/drawing/2014/main" id="{7D1A3378-2AD7-3A44-1412-4F035E8FE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446" y="527538"/>
            <a:ext cx="5802923" cy="5802923"/>
          </a:xfrm>
          <a:prstGeom prst="rect">
            <a:avLst/>
          </a:prstGeom>
        </p:spPr>
      </p:pic>
      <p:sp>
        <p:nvSpPr>
          <p:cNvPr id="5" name="TextBox 4">
            <a:extLst>
              <a:ext uri="{FF2B5EF4-FFF2-40B4-BE49-F238E27FC236}">
                <a16:creationId xmlns:a16="http://schemas.microsoft.com/office/drawing/2014/main" id="{0CEC1FB6-0350-D0DF-5020-609F94F19C36}"/>
              </a:ext>
            </a:extLst>
          </p:cNvPr>
          <p:cNvSpPr txBox="1"/>
          <p:nvPr/>
        </p:nvSpPr>
        <p:spPr>
          <a:xfrm>
            <a:off x="7263713" y="5684130"/>
            <a:ext cx="4220287" cy="646331"/>
          </a:xfrm>
          <a:prstGeom prst="rect">
            <a:avLst/>
          </a:prstGeom>
          <a:noFill/>
        </p:spPr>
        <p:txBody>
          <a:bodyPr wrap="square">
            <a:spAutoFit/>
          </a:bodyPr>
          <a:lstStyle/>
          <a:p>
            <a:r>
              <a:rPr lang="en-AU" sz="1200" dirty="0"/>
              <a:t>Iced Bickies, 2022, distribution permissions for Secondary Curriculum, Curriculum Directorate of NSW Department of Education, granted by © Jo White, 2025.</a:t>
            </a:r>
          </a:p>
        </p:txBody>
      </p:sp>
      <p:sp>
        <p:nvSpPr>
          <p:cNvPr id="2" name="Slide Number Placeholder 1">
            <a:extLst>
              <a:ext uri="{FF2B5EF4-FFF2-40B4-BE49-F238E27FC236}">
                <a16:creationId xmlns:a16="http://schemas.microsoft.com/office/drawing/2014/main" id="{6805E431-24D3-5A9D-FACA-117B32F4F7FE}"/>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4258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886A-B64B-735D-5CDD-284E0C3E5E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4A00D8-CD61-E2F6-0054-28D08AF4F72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Appendix 3</a:t>
            </a:r>
          </a:p>
        </p:txBody>
      </p:sp>
      <p:pic>
        <p:nvPicPr>
          <p:cNvPr id="4" name="Picture 3" descr="'Neapolitan' by Jo White. Three ice-cream cones placed upside down on a place to make a windmill shape. ">
            <a:extLst>
              <a:ext uri="{FF2B5EF4-FFF2-40B4-BE49-F238E27FC236}">
                <a16:creationId xmlns:a16="http://schemas.microsoft.com/office/drawing/2014/main" id="{3AABFCC3-DA20-B5A4-D85B-BD68C695F6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5446" y="527538"/>
            <a:ext cx="5802923" cy="5802923"/>
          </a:xfrm>
          <a:prstGeom prst="rect">
            <a:avLst/>
          </a:prstGeom>
        </p:spPr>
      </p:pic>
      <p:sp>
        <p:nvSpPr>
          <p:cNvPr id="5" name="TextBox 4">
            <a:extLst>
              <a:ext uri="{FF2B5EF4-FFF2-40B4-BE49-F238E27FC236}">
                <a16:creationId xmlns:a16="http://schemas.microsoft.com/office/drawing/2014/main" id="{E87DA532-F3BA-A5B6-88D3-81E0272C6F18}"/>
              </a:ext>
            </a:extLst>
          </p:cNvPr>
          <p:cNvSpPr txBox="1"/>
          <p:nvPr/>
        </p:nvSpPr>
        <p:spPr>
          <a:xfrm>
            <a:off x="7263713" y="5684130"/>
            <a:ext cx="4220287" cy="646331"/>
          </a:xfrm>
          <a:prstGeom prst="rect">
            <a:avLst/>
          </a:prstGeom>
          <a:noFill/>
        </p:spPr>
        <p:txBody>
          <a:bodyPr wrap="square">
            <a:spAutoFit/>
          </a:bodyPr>
          <a:lstStyle/>
          <a:p>
            <a:r>
              <a:rPr lang="en-AU" sz="1200" dirty="0"/>
              <a:t>Neapolitan, 2022 distribution permissions for Secondary Curriculum, Curriculum and Reform Directorate of NSW Department of Education, granted by © Jo White, 2025.</a:t>
            </a:r>
          </a:p>
        </p:txBody>
      </p:sp>
      <p:sp>
        <p:nvSpPr>
          <p:cNvPr id="2" name="Slide Number Placeholder 1">
            <a:extLst>
              <a:ext uri="{FF2B5EF4-FFF2-40B4-BE49-F238E27FC236}">
                <a16:creationId xmlns:a16="http://schemas.microsoft.com/office/drawing/2014/main" id="{7708DA2D-404B-E79C-490D-743C44E1390C}"/>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20812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804F-D37D-E307-16CC-B4B0363560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C90262-A963-1F95-D7F7-F603AEE05E7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Appendix 2</a:t>
            </a:r>
          </a:p>
        </p:txBody>
      </p:sp>
      <p:pic>
        <p:nvPicPr>
          <p:cNvPr id="4" name="Picture 3" descr="'Party pies' Jo White's painting of 6 meat pies with tomato sauce painted on them to create smiley faces on a white plate. Beneath the plate is a checkered table cloth in light blue, deep blue, white and yellow. ">
            <a:extLst>
              <a:ext uri="{FF2B5EF4-FFF2-40B4-BE49-F238E27FC236}">
                <a16:creationId xmlns:a16="http://schemas.microsoft.com/office/drawing/2014/main" id="{3AB6415B-8847-0F41-9F80-3B1B82E014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5446" y="537919"/>
            <a:ext cx="5802923" cy="5782161"/>
          </a:xfrm>
          <a:prstGeom prst="rect">
            <a:avLst/>
          </a:prstGeom>
        </p:spPr>
      </p:pic>
      <p:sp>
        <p:nvSpPr>
          <p:cNvPr id="5" name="TextBox 4">
            <a:extLst>
              <a:ext uri="{FF2B5EF4-FFF2-40B4-BE49-F238E27FC236}">
                <a16:creationId xmlns:a16="http://schemas.microsoft.com/office/drawing/2014/main" id="{C8D164F4-B929-3007-1F9B-13683DAACE6F}"/>
              </a:ext>
            </a:extLst>
          </p:cNvPr>
          <p:cNvSpPr txBox="1"/>
          <p:nvPr/>
        </p:nvSpPr>
        <p:spPr>
          <a:xfrm>
            <a:off x="7263713" y="5684130"/>
            <a:ext cx="4220287" cy="646331"/>
          </a:xfrm>
          <a:prstGeom prst="rect">
            <a:avLst/>
          </a:prstGeom>
          <a:noFill/>
        </p:spPr>
        <p:txBody>
          <a:bodyPr wrap="square">
            <a:spAutoFit/>
          </a:bodyPr>
          <a:lstStyle/>
          <a:p>
            <a:r>
              <a:rPr lang="en-AU" sz="1200" dirty="0"/>
              <a:t>Party Pies, 2022 distribution permissions for Secondary Curriculum, Curriculum Directorate of NSW Department of Education, granted by © Jo White, 2025.</a:t>
            </a:r>
          </a:p>
        </p:txBody>
      </p:sp>
      <p:sp>
        <p:nvSpPr>
          <p:cNvPr id="2" name="Slide Number Placeholder 1">
            <a:extLst>
              <a:ext uri="{FF2B5EF4-FFF2-40B4-BE49-F238E27FC236}">
                <a16:creationId xmlns:a16="http://schemas.microsoft.com/office/drawing/2014/main" id="{1B5361A3-93CF-7716-7D4F-1D3D42B2DE39}"/>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113989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79FA-2B95-B5D2-B987-6CF0132373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3585C0-FC4D-72E4-8AA2-2C70389E6833}"/>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Appendix 4</a:t>
            </a:r>
          </a:p>
        </p:txBody>
      </p:sp>
      <p:pic>
        <p:nvPicPr>
          <p:cNvPr id="4" name="Picture 3" descr="'Toastie&quot; by Jo White is a square, acrylic painting with a blue and cream stripped tablecloth, white plate and a cut up toastie with melted cheese">
            <a:extLst>
              <a:ext uri="{FF2B5EF4-FFF2-40B4-BE49-F238E27FC236}">
                <a16:creationId xmlns:a16="http://schemas.microsoft.com/office/drawing/2014/main" id="{6A8DAF2C-BBBA-E8BA-8BB3-15E4165D7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827" y="537919"/>
            <a:ext cx="5782161" cy="5782161"/>
          </a:xfrm>
          <a:prstGeom prst="rect">
            <a:avLst/>
          </a:prstGeom>
        </p:spPr>
      </p:pic>
      <p:sp>
        <p:nvSpPr>
          <p:cNvPr id="5" name="TextBox 4">
            <a:extLst>
              <a:ext uri="{FF2B5EF4-FFF2-40B4-BE49-F238E27FC236}">
                <a16:creationId xmlns:a16="http://schemas.microsoft.com/office/drawing/2014/main" id="{C1384D0B-1EA1-B959-C02B-EA3A687441B4}"/>
              </a:ext>
            </a:extLst>
          </p:cNvPr>
          <p:cNvSpPr txBox="1"/>
          <p:nvPr/>
        </p:nvSpPr>
        <p:spPr>
          <a:xfrm>
            <a:off x="7263713" y="5684130"/>
            <a:ext cx="4220287" cy="646331"/>
          </a:xfrm>
          <a:prstGeom prst="rect">
            <a:avLst/>
          </a:prstGeom>
          <a:noFill/>
        </p:spPr>
        <p:txBody>
          <a:bodyPr wrap="square">
            <a:spAutoFit/>
          </a:bodyPr>
          <a:lstStyle/>
          <a:p>
            <a:r>
              <a:rPr lang="en-AU" sz="1200" dirty="0" err="1"/>
              <a:t>Toastie</a:t>
            </a:r>
            <a:r>
              <a:rPr lang="en-AU" sz="1200" dirty="0"/>
              <a:t>, 2022 distribution permissions for Secondary Curriculum, Curriculum Directorate of NSW Department of Education, granted by © Jo White, 2025.</a:t>
            </a:r>
          </a:p>
        </p:txBody>
      </p:sp>
      <p:sp>
        <p:nvSpPr>
          <p:cNvPr id="2" name="Slide Number Placeholder 1">
            <a:extLst>
              <a:ext uri="{FF2B5EF4-FFF2-40B4-BE49-F238E27FC236}">
                <a16:creationId xmlns:a16="http://schemas.microsoft.com/office/drawing/2014/main" id="{4268B882-2E4A-EAA4-4F16-86658AC4BCD2}"/>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37670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 uri="{C183D7F6-B498-43B3-948B-1728B52AA6E4}">
                <adec:decorative xmlns:adec="http://schemas.microsoft.com/office/drawing/2017/decorative" val="0"/>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 uri="{C183D7F6-B498-43B3-948B-1728B52AA6E4}">
                <adec:decorative xmlns:adec="http://schemas.microsoft.com/office/drawing/2017/decorative" val="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 uri="{C183D7F6-B498-43B3-948B-1728B52AA6E4}">
                <adec:decorative xmlns:adec="http://schemas.microsoft.com/office/drawing/2017/decorative" val="0"/>
              </a:ext>
            </a:extLst>
          </p:cNvPr>
          <p:cNvSpPr>
            <a:spLocks noGrp="1"/>
          </p:cNvSpPr>
          <p:nvPr>
            <p:ph idx="1"/>
          </p:nvPr>
        </p:nvSpPr>
        <p:spPr/>
        <p:txBody>
          <a:bodyPr/>
          <a:lstStyle/>
          <a:p>
            <a:r>
              <a:rPr lang="en-AU" u="sng" dirty="0">
                <a:solidFill>
                  <a:srgbClr val="2F5496"/>
                </a:solidFill>
                <a:effectLst/>
                <a:latin typeface="Arial" panose="020B0604020202020204" pitchFamily="34" charset="0"/>
                <a:ea typeface="Calibri" panose="020F0502020204030204" pitchFamily="34" charset="0"/>
                <a:hlinkClick r:id="rId6"/>
              </a:rPr>
              <a:t>Visual arts 7–10 Syllabus</a:t>
            </a:r>
            <a:r>
              <a:rPr lang="en-AU" dirty="0">
                <a:effectLst/>
                <a:latin typeface="Arial" panose="020B0604020202020204" pitchFamily="34" charset="0"/>
                <a:ea typeface="Calibri" panose="020F0502020204030204" pitchFamily="34" charset="0"/>
              </a:rPr>
              <a:t> © NSW Education Standards Authority (NESA) for and on behalf of the Crown in right of the State of New South Wales, 2024.</a:t>
            </a:r>
          </a:p>
          <a:p>
            <a:r>
              <a:rPr lang="en-AU" dirty="0"/>
              <a:t>Marie Ryder (2024) </a:t>
            </a:r>
            <a:r>
              <a:rPr lang="en-AU" dirty="0">
                <a:hlinkClick r:id="rId7"/>
              </a:rPr>
              <a:t>Women collecting bush fruits </a:t>
            </a:r>
            <a:r>
              <a:rPr lang="en-AU" dirty="0"/>
              <a:t>[image] accessed 28/3/2025.</a:t>
            </a:r>
            <a:br>
              <a:rPr lang="en-AU" dirty="0"/>
            </a:br>
            <a:r>
              <a:rPr lang="en-AU" dirty="0"/>
              <a:t>Marie Ryder (2024) </a:t>
            </a:r>
            <a:r>
              <a:rPr lang="en-AU" dirty="0">
                <a:hlinkClick r:id="rId8"/>
              </a:rPr>
              <a:t>Women Gathering Edible Mistletoe, Wild Figs and Honey Ants</a:t>
            </a:r>
            <a:r>
              <a:rPr lang="en-AU" dirty="0"/>
              <a:t> [image] accessed 29/1/2026.</a:t>
            </a:r>
          </a:p>
          <a:p>
            <a:r>
              <a:rPr lang="en-AU" dirty="0"/>
              <a:t>Ron Magnes (2019) </a:t>
            </a:r>
            <a:r>
              <a:rPr lang="en-AU" dirty="0">
                <a:hlinkClick r:id="rId9"/>
              </a:rPr>
              <a:t>Sushi on blue</a:t>
            </a:r>
            <a:r>
              <a:rPr lang="en-AU" dirty="0"/>
              <a:t> [image] accessed 28/3/2025.</a:t>
            </a:r>
            <a:br>
              <a:rPr lang="en-AU" dirty="0"/>
            </a:br>
            <a:r>
              <a:rPr lang="en-AU" dirty="0"/>
              <a:t>Ron Magnes (2019) </a:t>
            </a:r>
            <a:r>
              <a:rPr lang="en-AU" dirty="0">
                <a:hlinkClick r:id="rId10"/>
              </a:rPr>
              <a:t>French fries on blue </a:t>
            </a:r>
            <a:r>
              <a:rPr lang="en-AU" dirty="0"/>
              <a:t>[image] accessed 28/3/2025.</a:t>
            </a:r>
          </a:p>
          <a:p>
            <a:r>
              <a:rPr lang="en-AU" dirty="0"/>
              <a:t>Ron Magnes (2019) </a:t>
            </a:r>
            <a:r>
              <a:rPr lang="en-AU" dirty="0">
                <a:hlinkClick r:id="rId11"/>
              </a:rPr>
              <a:t>Pizza on blue </a:t>
            </a:r>
            <a:r>
              <a:rPr lang="en-AU" dirty="0"/>
              <a:t>[image] accessed 28/3/2025.</a:t>
            </a:r>
            <a:br>
              <a:rPr lang="en-AU" dirty="0"/>
            </a:br>
            <a:r>
              <a:rPr lang="en-AU" dirty="0"/>
              <a:t>Ron Magnes (2019) </a:t>
            </a:r>
            <a:r>
              <a:rPr lang="en-AU" dirty="0">
                <a:hlinkClick r:id="rId12"/>
              </a:rPr>
              <a:t>Nachos on blue </a:t>
            </a:r>
            <a:r>
              <a:rPr lang="en-AU" dirty="0"/>
              <a:t>[image] accessed 28/3/2025.</a:t>
            </a:r>
          </a:p>
          <a:p>
            <a:r>
              <a:rPr lang="en-AU" dirty="0">
                <a:effectLst/>
                <a:latin typeface="Arial" panose="020B0604020202020204" pitchFamily="34" charset="0"/>
                <a:ea typeface="Calibri" panose="020F0502020204030204" pitchFamily="34" charset="0"/>
              </a:rPr>
              <a:t>Sauers virtual art room (2021) </a:t>
            </a:r>
            <a:r>
              <a:rPr lang="en-AU" u="sng" dirty="0">
                <a:solidFill>
                  <a:srgbClr val="2F5496"/>
                </a:solidFill>
                <a:effectLst/>
                <a:latin typeface="Arial" panose="020B0604020202020204" pitchFamily="34" charset="0"/>
                <a:ea typeface="Calibri" panose="020F0502020204030204" pitchFamily="34" charset="0"/>
                <a:hlinkClick r:id="rId13"/>
              </a:rPr>
              <a:t>Pop art: an introduction</a:t>
            </a:r>
            <a:r>
              <a:rPr lang="en-AU" dirty="0">
                <a:effectLst/>
                <a:latin typeface="Arial" panose="020B0604020202020204" pitchFamily="34" charset="0"/>
                <a:ea typeface="Calibri" panose="020F0502020204030204" pitchFamily="34" charset="0"/>
              </a:rPr>
              <a:t> [video] accessed 28/3/2025.</a:t>
            </a:r>
            <a:br>
              <a:rPr lang="en-AU" dirty="0">
                <a:effectLst/>
                <a:latin typeface="Arial" panose="020B0604020202020204" pitchFamily="34" charset="0"/>
                <a:ea typeface="Calibri" panose="020F0502020204030204" pitchFamily="34" charset="0"/>
              </a:rPr>
            </a:br>
            <a:r>
              <a:rPr lang="en-AU" dirty="0">
                <a:effectLst/>
                <a:latin typeface="Arial" panose="020B0604020202020204" pitchFamily="34" charset="0"/>
                <a:ea typeface="Calibri" panose="020F0502020204030204" pitchFamily="34" charset="0"/>
              </a:rPr>
              <a:t>The Morgan Library and Museum (2019) </a:t>
            </a:r>
            <a:r>
              <a:rPr lang="en-AU" u="sng" dirty="0">
                <a:solidFill>
                  <a:srgbClr val="2F5496"/>
                </a:solidFill>
                <a:effectLst/>
                <a:latin typeface="Arial" panose="020B0604020202020204" pitchFamily="34" charset="0"/>
                <a:ea typeface="Calibri" panose="020F0502020204030204" pitchFamily="34" charset="0"/>
                <a:hlinkClick r:id="rId14"/>
              </a:rPr>
              <a:t>Wayne Thiebaud, draftsman</a:t>
            </a:r>
            <a:r>
              <a:rPr lang="en-AU" dirty="0">
                <a:effectLst/>
                <a:latin typeface="Arial" panose="020B0604020202020204" pitchFamily="34" charset="0"/>
                <a:ea typeface="Calibri" panose="020F0502020204030204" pitchFamily="34" charset="0"/>
              </a:rPr>
              <a:t> [video] accessed 28/3/2025.</a:t>
            </a:r>
            <a:endParaRPr lang="en-AU"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4D89-3C50-5042-21AA-4797794185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26096D-E02F-2E39-6641-C31AAD02E4D7}"/>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rPr>
              <a:t>References continued</a:t>
            </a:r>
          </a:p>
        </p:txBody>
      </p:sp>
      <p:sp>
        <p:nvSpPr>
          <p:cNvPr id="6" name="TextBox 5">
            <a:extLst>
              <a:ext uri="{FF2B5EF4-FFF2-40B4-BE49-F238E27FC236}">
                <a16:creationId xmlns:a16="http://schemas.microsoft.com/office/drawing/2014/main" id="{23304E18-A46F-85C9-6DAD-8B68A8B5DE13}"/>
              </a:ext>
              <a:ext uri="{C183D7F6-B498-43B3-948B-1728B52AA6E4}">
                <adec:decorative xmlns:adec="http://schemas.microsoft.com/office/drawing/2017/decorative" val="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1460AC36-5770-9043-2879-E39219FED879}"/>
              </a:ext>
              <a:ext uri="{C183D7F6-B498-43B3-948B-1728B52AA6E4}">
                <adec:decorative xmlns:adec="http://schemas.microsoft.com/office/drawing/2017/decorative" val="0"/>
              </a:ext>
            </a:extLst>
          </p:cNvPr>
          <p:cNvSpPr>
            <a:spLocks noGrp="1"/>
          </p:cNvSpPr>
          <p:nvPr>
            <p:ph idx="1"/>
          </p:nvPr>
        </p:nvSpPr>
        <p:spPr/>
        <p:txBody>
          <a:bodyPr/>
          <a:lstStyle/>
          <a:p>
            <a:r>
              <a:rPr lang="en-AU" dirty="0"/>
              <a:t>Wayne Thiebaud (1963) </a:t>
            </a:r>
            <a:r>
              <a:rPr lang="en-AU" dirty="0">
                <a:hlinkClick r:id="rId6"/>
              </a:rPr>
              <a:t>Cakes</a:t>
            </a:r>
            <a:r>
              <a:rPr lang="en-AU" dirty="0"/>
              <a:t> [image] accessed 28/3/2025.</a:t>
            </a:r>
            <a:endParaRPr lang="en-AU" dirty="0">
              <a:solidFill>
                <a:srgbClr val="22272B"/>
              </a:solidFill>
            </a:endParaRPr>
          </a:p>
          <a:p>
            <a:r>
              <a:rPr lang="en-AU" dirty="0"/>
              <a:t>Wayne Thiebaud (1964) </a:t>
            </a:r>
            <a:r>
              <a:rPr lang="en-AU" dirty="0">
                <a:hlinkClick r:id="rId7"/>
              </a:rPr>
              <a:t>Coconut cake </a:t>
            </a:r>
            <a:r>
              <a:rPr lang="en-AU" dirty="0"/>
              <a:t>[image] accessed 28/3/2025.</a:t>
            </a:r>
          </a:p>
          <a:p>
            <a:r>
              <a:rPr lang="en-AU" sz="1200" dirty="0"/>
              <a:t>Wayne Thiebaud (1964) </a:t>
            </a:r>
            <a:r>
              <a:rPr lang="en-AU" sz="1200" dirty="0">
                <a:hlinkClick r:id="rId8"/>
              </a:rPr>
              <a:t>Three cones</a:t>
            </a:r>
            <a:r>
              <a:rPr lang="en-AU" sz="1200" dirty="0"/>
              <a:t> [image]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Wayne Thiebaud (1963) </a:t>
            </a:r>
            <a:r>
              <a:rPr lang="en-AU" sz="1200" dirty="0">
                <a:hlinkClick r:id="rId9"/>
              </a:rPr>
              <a:t>Pie counter </a:t>
            </a:r>
            <a:r>
              <a:rPr lang="en-AU" sz="1200" dirty="0"/>
              <a:t>[image] accessed 28/3/2025.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defTabSz="1219170">
              <a:lnSpc>
                <a:spcPct val="100000"/>
              </a:lnSpc>
              <a:spcAft>
                <a:spcPts val="0"/>
              </a:spcAft>
              <a:defRPr/>
            </a:pPr>
            <a:r>
              <a:rPr lang="en-AU" sz="1200" dirty="0"/>
              <a:t>Wayne Thiebaud (2007) </a:t>
            </a:r>
            <a:r>
              <a:rPr lang="en-AU" sz="1200" dirty="0">
                <a:hlinkClick r:id="rId10"/>
              </a:rPr>
              <a:t>Food counter</a:t>
            </a:r>
            <a:r>
              <a:rPr lang="en-AU" sz="1200" dirty="0"/>
              <a:t> [image] accessed 28/3/2025.</a:t>
            </a:r>
            <a:endParaRPr lang="en-AU" dirty="0"/>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Michael Reid Murrurundi (2022) </a:t>
            </a:r>
            <a:r>
              <a:rPr lang="en-AU" sz="1200" u="sng" dirty="0">
                <a:solidFill>
                  <a:srgbClr val="2F5496"/>
                </a:solidFill>
                <a:effectLst/>
                <a:latin typeface="Arial" panose="020B0604020202020204" pitchFamily="34" charset="0"/>
                <a:ea typeface="Calibri" panose="020F0502020204030204" pitchFamily="34" charset="0"/>
                <a:hlinkClick r:id="rId11"/>
              </a:rPr>
              <a:t>Jo White Tuckshop catalogue</a:t>
            </a:r>
            <a:r>
              <a:rPr lang="en-AU" sz="1200" dirty="0">
                <a:effectLst/>
                <a:latin typeface="Arial" panose="020B0604020202020204" pitchFamily="34" charset="0"/>
                <a:ea typeface="Calibri" panose="020F0502020204030204" pitchFamily="34" charset="0"/>
              </a:rPr>
              <a:t> [pdf] accessed 28/3/2025.</a:t>
            </a:r>
          </a:p>
          <a:p>
            <a:pPr defTabSz="1219170">
              <a:lnSpc>
                <a:spcPct val="100000"/>
              </a:lnSpc>
              <a:spcAft>
                <a:spcPts val="0"/>
              </a:spcAf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endParaRPr lang="en-AU" dirty="0">
              <a:latin typeface="+mn-lt"/>
            </a:endParaRPr>
          </a:p>
          <a:p>
            <a:endParaRPr lang="en-AU" dirty="0">
              <a:latin typeface="+mn-lt"/>
            </a:endParaRPr>
          </a:p>
          <a:p>
            <a:endParaRPr lang="en-AU"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822C31BE-9FA5-7896-AC69-58F8277F231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12745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D5FB62F6-6A96-9D6C-01E2-C949158CE1B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7446E-58E2-B0A7-E82F-0755115B1CF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3965CA-63F6-6A8B-3777-1DC21C460C63}"/>
              </a:ext>
              <a:ext uri="{C183D7F6-B498-43B3-948B-1728B52AA6E4}">
                <adec:decorative xmlns:adec="http://schemas.microsoft.com/office/drawing/2017/decorative" val="1"/>
              </a:ext>
            </a:extLst>
          </p:cNvPr>
          <p:cNvSpPr/>
          <p:nvPr/>
        </p:nvSpPr>
        <p:spPr>
          <a:xfrm>
            <a:off x="5874707" y="0"/>
            <a:ext cx="6317293" cy="6858000"/>
          </a:xfrm>
          <a:prstGeom prst="rect">
            <a:avLst/>
          </a:prstGeom>
          <a:solidFill>
            <a:srgbClr val="FFB8C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itle 3">
            <a:extLst>
              <a:ext uri="{FF2B5EF4-FFF2-40B4-BE49-F238E27FC236}">
                <a16:creationId xmlns:a16="http://schemas.microsoft.com/office/drawing/2014/main" id="{05375456-EF4B-86FD-4B87-AD7C030C73DB}"/>
              </a:ext>
            </a:extLst>
          </p:cNvPr>
          <p:cNvSpPr>
            <a:spLocks noGrp="1"/>
          </p:cNvSpPr>
          <p:nvPr>
            <p:ph type="title"/>
          </p:nvPr>
        </p:nvSpPr>
        <p:spPr/>
        <p:txBody>
          <a:bodyPr/>
          <a:lstStyle/>
          <a:p>
            <a:r>
              <a:rPr lang="en-AU" dirty="0">
                <a:latin typeface="+mj-lt"/>
              </a:rPr>
              <a:t>Who’s this?</a:t>
            </a:r>
          </a:p>
        </p:txBody>
      </p:sp>
      <p:sp>
        <p:nvSpPr>
          <p:cNvPr id="13" name="Text Placeholder 12">
            <a:extLst>
              <a:ext uri="{FF2B5EF4-FFF2-40B4-BE49-F238E27FC236}">
                <a16:creationId xmlns:a16="http://schemas.microsoft.com/office/drawing/2014/main" id="{56E5E80F-D46A-DEC0-2006-23925CFA16E0}"/>
              </a:ext>
              <a:ext uri="{C183D7F6-B498-43B3-948B-1728B52AA6E4}">
                <adec:decorative xmlns:adec="http://schemas.microsoft.com/office/drawing/2017/decorative" val="0"/>
              </a:ext>
            </a:extLst>
          </p:cNvPr>
          <p:cNvSpPr>
            <a:spLocks noGrp="1"/>
          </p:cNvSpPr>
          <p:nvPr>
            <p:ph type="body" sz="quarter" idx="18"/>
          </p:nvPr>
        </p:nvSpPr>
        <p:spPr>
          <a:xfrm>
            <a:off x="360000" y="982520"/>
            <a:ext cx="11483998" cy="356423"/>
          </a:xfrm>
        </p:spPr>
        <p:txBody>
          <a:bodyPr/>
          <a:lstStyle/>
          <a:p>
            <a:r>
              <a:rPr lang="en-AU" dirty="0">
                <a:latin typeface="+mj-lt"/>
              </a:rPr>
              <a:t>1.1(c)</a:t>
            </a:r>
          </a:p>
        </p:txBody>
      </p:sp>
      <p:sp>
        <p:nvSpPr>
          <p:cNvPr id="12" name="Text Placeholder 11">
            <a:extLst>
              <a:ext uri="{FF2B5EF4-FFF2-40B4-BE49-F238E27FC236}">
                <a16:creationId xmlns:a16="http://schemas.microsoft.com/office/drawing/2014/main" id="{6122D010-821B-657E-57D9-6B5C12765942}"/>
              </a:ext>
              <a:ext uri="{C183D7F6-B498-43B3-948B-1728B52AA6E4}">
                <adec:decorative xmlns:adec="http://schemas.microsoft.com/office/drawing/2017/decorative" val="0"/>
              </a:ext>
            </a:extLst>
          </p:cNvPr>
          <p:cNvSpPr>
            <a:spLocks noGrp="1"/>
          </p:cNvSpPr>
          <p:nvPr>
            <p:ph type="body" sz="quarter" idx="17"/>
          </p:nvPr>
        </p:nvSpPr>
        <p:spPr>
          <a:xfrm>
            <a:off x="360000" y="1889299"/>
            <a:ext cx="4537677" cy="3816554"/>
          </a:xfrm>
        </p:spPr>
        <p:txBody>
          <a:bodyPr/>
          <a:lstStyle/>
          <a:p>
            <a:pPr algn="l"/>
            <a:r>
              <a:rPr lang="en-AU" sz="2400" dirty="0">
                <a:latin typeface="+mn-lt"/>
              </a:rPr>
              <a:t>How do you know who is talking to you </a:t>
            </a:r>
          </a:p>
          <a:p>
            <a:pPr marL="285750" indent="-285750" algn="l">
              <a:buFont typeface="Arial" panose="020B0604020202020204" pitchFamily="34" charset="0"/>
              <a:buChar char="•"/>
            </a:pPr>
            <a:r>
              <a:rPr lang="en-AU" sz="2400" dirty="0">
                <a:latin typeface="+mn-lt"/>
              </a:rPr>
              <a:t>when you are in person?</a:t>
            </a:r>
          </a:p>
          <a:p>
            <a:pPr marL="285750" indent="-285750" algn="l">
              <a:buFont typeface="Arial" panose="020B0604020202020204" pitchFamily="34" charset="0"/>
              <a:buChar char="•"/>
            </a:pPr>
            <a:r>
              <a:rPr lang="en-AU" sz="2400" dirty="0">
                <a:latin typeface="+mn-lt"/>
              </a:rPr>
              <a:t>when you are online?</a:t>
            </a:r>
          </a:p>
          <a:p>
            <a:pPr marL="285750" indent="-285750" algn="l">
              <a:buFont typeface="Arial" panose="020B0604020202020204" pitchFamily="34" charset="0"/>
              <a:buChar char="•"/>
            </a:pPr>
            <a:r>
              <a:rPr lang="en-AU" sz="2400" dirty="0">
                <a:latin typeface="+mn-lt"/>
              </a:rPr>
              <a:t>when you are on a voice-only call?</a:t>
            </a:r>
            <a:endParaRPr lang="en-AU" sz="2400" dirty="0">
              <a:latin typeface="+mn-lt"/>
              <a:ea typeface="Calibri" panose="020F0502020204030204" pitchFamily="34" charset="0"/>
            </a:endParaRPr>
          </a:p>
        </p:txBody>
      </p:sp>
      <p:sp>
        <p:nvSpPr>
          <p:cNvPr id="5" name="Rectangle: Rounded Corners 4">
            <a:extLst>
              <a:ext uri="{FF2B5EF4-FFF2-40B4-BE49-F238E27FC236}">
                <a16:creationId xmlns:a16="http://schemas.microsoft.com/office/drawing/2014/main" id="{A30A8015-3B99-7B1B-8777-4E00E9072C17}"/>
              </a:ext>
              <a:ext uri="{C183D7F6-B498-43B3-948B-1728B52AA6E4}">
                <adec:decorative xmlns:adec="http://schemas.microsoft.com/office/drawing/2017/decorative" val="0"/>
              </a:ext>
            </a:extLst>
          </p:cNvPr>
          <p:cNvSpPr/>
          <p:nvPr/>
        </p:nvSpPr>
        <p:spPr>
          <a:xfrm>
            <a:off x="6540759" y="905601"/>
            <a:ext cx="5001381" cy="1643048"/>
          </a:xfrm>
          <a:prstGeom prst="roundRect">
            <a:avLst>
              <a:gd name="adj" fmla="val 13891"/>
            </a:avLst>
          </a:prstGeom>
          <a:ln>
            <a:noFill/>
          </a:ln>
        </p:spPr>
        <p:style>
          <a:lnRef idx="2">
            <a:schemeClr val="accent6"/>
          </a:lnRef>
          <a:fillRef idx="1">
            <a:schemeClr val="lt1"/>
          </a:fillRef>
          <a:effectRef idx="0">
            <a:schemeClr val="accent6"/>
          </a:effectRef>
          <a:fontRef idx="minor">
            <a:schemeClr val="dk1"/>
          </a:fontRef>
        </p:style>
        <p:txBody>
          <a:bodyPr wrap="square" lIns="360000" tIns="360000" rIns="360000" bIns="360000" rtlCol="0" anchor="ctr" anchorCtr="0"/>
          <a:lstStyle/>
          <a:p>
            <a:r>
              <a:rPr lang="en-AU" dirty="0">
                <a:latin typeface="+mj-lt"/>
              </a:rPr>
              <a:t>Artists communicate ideas </a:t>
            </a:r>
            <a:br>
              <a:rPr lang="en-AU" dirty="0">
                <a:latin typeface="+mj-lt"/>
              </a:rPr>
            </a:br>
            <a:r>
              <a:rPr lang="en-AU" dirty="0">
                <a:latin typeface="+mj-lt"/>
              </a:rPr>
              <a:t>with the audience using a visual language</a:t>
            </a:r>
          </a:p>
        </p:txBody>
      </p:sp>
      <p:sp>
        <p:nvSpPr>
          <p:cNvPr id="6" name="Rectangle: Rounded Corners 5">
            <a:extLst>
              <a:ext uri="{FF2B5EF4-FFF2-40B4-BE49-F238E27FC236}">
                <a16:creationId xmlns:a16="http://schemas.microsoft.com/office/drawing/2014/main" id="{01746272-729C-604E-ACA9-000171969C36}"/>
              </a:ext>
              <a:ext uri="{C183D7F6-B498-43B3-948B-1728B52AA6E4}">
                <adec:decorative xmlns:adec="http://schemas.microsoft.com/office/drawing/2017/decorative" val="0"/>
              </a:ext>
            </a:extLst>
          </p:cNvPr>
          <p:cNvSpPr/>
          <p:nvPr/>
        </p:nvSpPr>
        <p:spPr>
          <a:xfrm>
            <a:off x="6547616" y="2710649"/>
            <a:ext cx="5001381" cy="3372009"/>
          </a:xfrm>
          <a:prstGeom prst="roundRect">
            <a:avLst>
              <a:gd name="adj" fmla="val 8034"/>
            </a:avLst>
          </a:prstGeom>
          <a:ln>
            <a:noFill/>
          </a:ln>
        </p:spPr>
        <p:style>
          <a:lnRef idx="2">
            <a:schemeClr val="accent6"/>
          </a:lnRef>
          <a:fillRef idx="1">
            <a:schemeClr val="lt1"/>
          </a:fillRef>
          <a:effectRef idx="0">
            <a:schemeClr val="accent6"/>
          </a:effectRef>
          <a:fontRef idx="minor">
            <a:schemeClr val="dk1"/>
          </a:fontRef>
        </p:style>
        <p:txBody>
          <a:bodyPr wrap="square" lIns="360000" tIns="360000" rIns="360000" bIns="360000" rtlCol="0" anchor="ctr" anchorCtr="0"/>
          <a:lstStyle/>
          <a:p>
            <a:r>
              <a:rPr lang="en-AU" dirty="0">
                <a:latin typeface="+mj-lt"/>
              </a:rPr>
              <a:t>Visual language is the codes, symbols and techniques that communicate ideas and meaning. It can also help the audience identify who the artist is through the subject matter, materials and techniques they use.</a:t>
            </a:r>
          </a:p>
        </p:txBody>
      </p:sp>
      <p:sp>
        <p:nvSpPr>
          <p:cNvPr id="3" name="Slide Number Placeholder 2">
            <a:extLst>
              <a:ext uri="{FF2B5EF4-FFF2-40B4-BE49-F238E27FC236}">
                <a16:creationId xmlns:a16="http://schemas.microsoft.com/office/drawing/2014/main" id="{206D576A-A670-AEC8-B5B4-EE760D0A1DD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8180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80473-A7A1-17F1-1990-869135AB273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9</a:t>
            </a:fld>
            <a:endParaRPr lang="en-AU" dirty="0"/>
          </a:p>
        </p:txBody>
      </p:sp>
      <p:sp>
        <p:nvSpPr>
          <p:cNvPr id="3" name="Title 2">
            <a:extLst>
              <a:ext uri="{FF2B5EF4-FFF2-40B4-BE49-F238E27FC236}">
                <a16:creationId xmlns:a16="http://schemas.microsoft.com/office/drawing/2014/main" id="{2255899B-35FE-4523-58EC-4FF4A510B236}"/>
              </a:ext>
            </a:extLst>
          </p:cNvPr>
          <p:cNvSpPr>
            <a:spLocks noGrp="1"/>
          </p:cNvSpPr>
          <p:nvPr>
            <p:ph type="title"/>
          </p:nvPr>
        </p:nvSpPr>
        <p:spPr>
          <a:xfrm>
            <a:off x="360000" y="360000"/>
            <a:ext cx="5908913" cy="545601"/>
          </a:xfrm>
        </p:spPr>
        <p:txBody>
          <a:bodyPr/>
          <a:lstStyle/>
          <a:p>
            <a:r>
              <a:rPr lang="en-AU" dirty="0">
                <a:latin typeface="+mj-lt"/>
              </a:rPr>
              <a:t>Adopt the role of the artist</a:t>
            </a:r>
          </a:p>
        </p:txBody>
      </p:sp>
      <p:sp>
        <p:nvSpPr>
          <p:cNvPr id="4" name="Text Placeholder 3">
            <a:extLst>
              <a:ext uri="{FF2B5EF4-FFF2-40B4-BE49-F238E27FC236}">
                <a16:creationId xmlns:a16="http://schemas.microsoft.com/office/drawing/2014/main" id="{A16A06AF-CFBB-23B6-F3EA-48888A16B7F6}"/>
              </a:ext>
              <a:ext uri="{C183D7F6-B498-43B3-948B-1728B52AA6E4}">
                <adec:decorative xmlns:adec="http://schemas.microsoft.com/office/drawing/2017/decorative" val="0"/>
              </a:ext>
            </a:extLst>
          </p:cNvPr>
          <p:cNvSpPr>
            <a:spLocks noGrp="1"/>
          </p:cNvSpPr>
          <p:nvPr>
            <p:ph type="body" sz="quarter" idx="18"/>
          </p:nvPr>
        </p:nvSpPr>
        <p:spPr>
          <a:xfrm>
            <a:off x="359999" y="1027952"/>
            <a:ext cx="11483999" cy="310015"/>
          </a:xfrm>
        </p:spPr>
        <p:txBody>
          <a:bodyPr/>
          <a:lstStyle/>
          <a:p>
            <a:r>
              <a:rPr lang="en-AU" dirty="0">
                <a:latin typeface="+mj-lt"/>
              </a:rPr>
              <a:t>1.1(d)</a:t>
            </a:r>
          </a:p>
        </p:txBody>
      </p:sp>
      <p:sp>
        <p:nvSpPr>
          <p:cNvPr id="5" name="Text Placeholder 4">
            <a:extLst>
              <a:ext uri="{FF2B5EF4-FFF2-40B4-BE49-F238E27FC236}">
                <a16:creationId xmlns:a16="http://schemas.microsoft.com/office/drawing/2014/main" id="{FC890C52-C766-17DC-9D1F-112178CD8077}"/>
              </a:ext>
              <a:ext uri="{C183D7F6-B498-43B3-948B-1728B52AA6E4}">
                <adec:decorative xmlns:adec="http://schemas.microsoft.com/office/drawing/2017/decorative" val="0"/>
              </a:ext>
            </a:extLst>
          </p:cNvPr>
          <p:cNvSpPr>
            <a:spLocks noGrp="1"/>
          </p:cNvSpPr>
          <p:nvPr>
            <p:ph type="body" sz="quarter" idx="17"/>
          </p:nvPr>
        </p:nvSpPr>
        <p:spPr>
          <a:xfrm>
            <a:off x="360000" y="1619692"/>
            <a:ext cx="10262071" cy="697149"/>
          </a:xfrm>
        </p:spPr>
        <p:txBody>
          <a:bodyPr/>
          <a:lstStyle/>
          <a:p>
            <a:r>
              <a:rPr lang="en-AU" sz="2400" dirty="0">
                <a:latin typeface="+mn-lt"/>
              </a:rPr>
              <a:t>This course aims to develop your knowledge, understanding and skills in visual arts to be able to:</a:t>
            </a:r>
          </a:p>
        </p:txBody>
      </p:sp>
      <p:sp>
        <p:nvSpPr>
          <p:cNvPr id="8" name="Rectangle: Rounded Corners 7">
            <a:extLst>
              <a:ext uri="{FF2B5EF4-FFF2-40B4-BE49-F238E27FC236}">
                <a16:creationId xmlns:a16="http://schemas.microsoft.com/office/drawing/2014/main" id="{159F5EDE-24FA-5261-1515-F66790A3964E}"/>
              </a:ext>
            </a:extLst>
          </p:cNvPr>
          <p:cNvSpPr/>
          <p:nvPr/>
        </p:nvSpPr>
        <p:spPr>
          <a:xfrm>
            <a:off x="945183" y="3038248"/>
            <a:ext cx="4729107" cy="191765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2400" dirty="0"/>
              <a:t>communicate like an artist</a:t>
            </a:r>
          </a:p>
        </p:txBody>
      </p:sp>
      <p:sp>
        <p:nvSpPr>
          <p:cNvPr id="9" name="Rectangle: Rounded Corners 8">
            <a:extLst>
              <a:ext uri="{FF2B5EF4-FFF2-40B4-BE49-F238E27FC236}">
                <a16:creationId xmlns:a16="http://schemas.microsoft.com/office/drawing/2014/main" id="{809581EC-D644-BB88-6D03-6E11773A2136}"/>
              </a:ext>
            </a:extLst>
          </p:cNvPr>
          <p:cNvSpPr/>
          <p:nvPr/>
        </p:nvSpPr>
        <p:spPr>
          <a:xfrm>
            <a:off x="6530238" y="3038247"/>
            <a:ext cx="4729107" cy="191765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dirty="0"/>
              <a:t>interpret ideas and </a:t>
            </a:r>
            <a:br>
              <a:rPr lang="en-AU" dirty="0"/>
            </a:br>
            <a:r>
              <a:rPr lang="en-AU" dirty="0"/>
              <a:t>meaning in artworks.</a:t>
            </a:r>
          </a:p>
        </p:txBody>
      </p:sp>
      <p:sp>
        <p:nvSpPr>
          <p:cNvPr id="11" name="TextBox 10">
            <a:extLst>
              <a:ext uri="{FF2B5EF4-FFF2-40B4-BE49-F238E27FC236}">
                <a16:creationId xmlns:a16="http://schemas.microsoft.com/office/drawing/2014/main" id="{67CE7BC5-501A-E876-1F50-0A5E5527B5C4}"/>
              </a:ext>
            </a:extLst>
          </p:cNvPr>
          <p:cNvSpPr txBox="1"/>
          <p:nvPr/>
        </p:nvSpPr>
        <p:spPr>
          <a:xfrm>
            <a:off x="348001" y="5238308"/>
            <a:ext cx="11495998" cy="1131848"/>
          </a:xfrm>
          <a:prstGeom prst="rect">
            <a:avLst/>
          </a:prstGeom>
          <a:noFill/>
        </p:spPr>
        <p:txBody>
          <a:bodyPr wrap="square">
            <a:spAutoFit/>
          </a:bodyPr>
          <a:lstStyle/>
          <a:p>
            <a:pPr defTabSz="914377">
              <a:lnSpc>
                <a:spcPct val="150000"/>
              </a:lnSpc>
              <a:spcAft>
                <a:spcPts val="1200"/>
              </a:spcAft>
              <a:tabLst>
                <a:tab pos="4219575" algn="l"/>
              </a:tabLst>
            </a:pPr>
            <a:r>
              <a:rPr lang="en-AU" dirty="0">
                <a:cs typeface="Arial" panose="020B0604020202020204" pitchFamily="34" charset="0"/>
              </a:rPr>
              <a:t>In this unit you will start exploring ways other artists communicate ideas and meaning to help you develop your own visual language to share your ideas.</a:t>
            </a:r>
          </a:p>
        </p:txBody>
      </p:sp>
      <p:grpSp>
        <p:nvGrpSpPr>
          <p:cNvPr id="14" name="Group 13">
            <a:extLst>
              <a:ext uri="{FF2B5EF4-FFF2-40B4-BE49-F238E27FC236}">
                <a16:creationId xmlns:a16="http://schemas.microsoft.com/office/drawing/2014/main" id="{09305C42-2B77-BE0F-7C31-1B8ADCF9D83C}"/>
              </a:ext>
              <a:ext uri="{C183D7F6-B498-43B3-948B-1728B52AA6E4}">
                <adec:decorative xmlns:adec="http://schemas.microsoft.com/office/drawing/2017/decorative" val="1"/>
              </a:ext>
            </a:extLst>
          </p:cNvPr>
          <p:cNvGrpSpPr/>
          <p:nvPr/>
        </p:nvGrpSpPr>
        <p:grpSpPr>
          <a:xfrm>
            <a:off x="359999" y="3538376"/>
            <a:ext cx="917395" cy="917394"/>
            <a:chOff x="2964133" y="2189863"/>
            <a:chExt cx="917395" cy="917394"/>
          </a:xfrm>
        </p:grpSpPr>
        <p:sp>
          <p:nvSpPr>
            <p:cNvPr id="6" name="Oval 5">
              <a:hlinkClick r:id="rId2" action="ppaction://hlinksldjump"/>
              <a:extLst>
                <a:ext uri="{FF2B5EF4-FFF2-40B4-BE49-F238E27FC236}">
                  <a16:creationId xmlns:a16="http://schemas.microsoft.com/office/drawing/2014/main" id="{F37DB6DE-CE06-131E-6CC5-B32A9A1B5677}"/>
                </a:ext>
              </a:extLst>
            </p:cNvPr>
            <p:cNvSpPr/>
            <p:nvPr/>
          </p:nvSpPr>
          <p:spPr>
            <a:xfrm>
              <a:off x="2964133" y="2189863"/>
              <a:ext cx="917395" cy="917394"/>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dirty="0">
                <a:solidFill>
                  <a:schemeClr val="bg1"/>
                </a:solidFill>
                <a:latin typeface="+mj-lt"/>
                <a:cs typeface="Arial" panose="020B0604020202020204" pitchFamily="34" charset="0"/>
              </a:endParaRPr>
            </a:p>
          </p:txBody>
        </p:sp>
        <p:sp>
          <p:nvSpPr>
            <p:cNvPr id="13" name="Freeform 12">
              <a:extLst>
                <a:ext uri="{FF2B5EF4-FFF2-40B4-BE49-F238E27FC236}">
                  <a16:creationId xmlns:a16="http://schemas.microsoft.com/office/drawing/2014/main" id="{5F1CB59C-320D-6804-5BC6-08AB9F71AA76}"/>
                </a:ext>
              </a:extLst>
            </p:cNvPr>
            <p:cNvSpPr/>
            <p:nvPr/>
          </p:nvSpPr>
          <p:spPr>
            <a:xfrm>
              <a:off x="3301930" y="2413597"/>
              <a:ext cx="295686" cy="474921"/>
            </a:xfrm>
            <a:custGeom>
              <a:avLst/>
              <a:gdLst>
                <a:gd name="connsiteX0" fmla="*/ 225567 w 227481"/>
                <a:gd name="connsiteY0" fmla="*/ 180879 h 365374"/>
                <a:gd name="connsiteX1" fmla="*/ 213830 w 227481"/>
                <a:gd name="connsiteY1" fmla="*/ 208330 h 365374"/>
                <a:gd name="connsiteX2" fmla="*/ 62363 w 227481"/>
                <a:gd name="connsiteY2" fmla="*/ 353179 h 365374"/>
                <a:gd name="connsiteX3" fmla="*/ 8668 w 227481"/>
                <a:gd name="connsiteY3" fmla="*/ 351316 h 365374"/>
                <a:gd name="connsiteX4" fmla="*/ 9859 w 227481"/>
                <a:gd name="connsiteY4" fmla="*/ 298270 h 365374"/>
                <a:gd name="connsiteX5" fmla="*/ 132596 w 227481"/>
                <a:gd name="connsiteY5" fmla="*/ 180879 h 365374"/>
                <a:gd name="connsiteX6" fmla="*/ 9867 w 227481"/>
                <a:gd name="connsiteY6" fmla="*/ 63504 h 365374"/>
                <a:gd name="connsiteX7" fmla="*/ 8571 w 227481"/>
                <a:gd name="connsiteY7" fmla="*/ 9794 h 365374"/>
                <a:gd name="connsiteX8" fmla="*/ 62281 w 227481"/>
                <a:gd name="connsiteY8" fmla="*/ 8506 h 365374"/>
                <a:gd name="connsiteX9" fmla="*/ 62379 w 227481"/>
                <a:gd name="connsiteY9" fmla="*/ 8595 h 365374"/>
                <a:gd name="connsiteX10" fmla="*/ 213846 w 227481"/>
                <a:gd name="connsiteY10" fmla="*/ 153429 h 365374"/>
                <a:gd name="connsiteX11" fmla="*/ 225567 w 227481"/>
                <a:gd name="connsiteY11" fmla="*/ 180879 h 3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81" h="365374">
                  <a:moveTo>
                    <a:pt x="225567" y="180879"/>
                  </a:moveTo>
                  <a:cubicBezTo>
                    <a:pt x="225542" y="191247"/>
                    <a:pt x="221306" y="201153"/>
                    <a:pt x="213830" y="208330"/>
                  </a:cubicBezTo>
                  <a:lnTo>
                    <a:pt x="62363" y="353179"/>
                  </a:lnTo>
                  <a:cubicBezTo>
                    <a:pt x="47021" y="367492"/>
                    <a:pt x="22981" y="366657"/>
                    <a:pt x="8668" y="351316"/>
                  </a:cubicBezTo>
                  <a:cubicBezTo>
                    <a:pt x="-5393" y="336242"/>
                    <a:pt x="-4866" y="312704"/>
                    <a:pt x="9859" y="298270"/>
                  </a:cubicBezTo>
                  <a:lnTo>
                    <a:pt x="132596" y="180879"/>
                  </a:lnTo>
                  <a:lnTo>
                    <a:pt x="9867" y="63504"/>
                  </a:lnTo>
                  <a:cubicBezTo>
                    <a:pt x="-5320" y="49030"/>
                    <a:pt x="-5903" y="24981"/>
                    <a:pt x="8571" y="9794"/>
                  </a:cubicBezTo>
                  <a:cubicBezTo>
                    <a:pt x="23046" y="-5393"/>
                    <a:pt x="47094" y="-5968"/>
                    <a:pt x="62281" y="8506"/>
                  </a:cubicBezTo>
                  <a:cubicBezTo>
                    <a:pt x="62314" y="8531"/>
                    <a:pt x="62346" y="8563"/>
                    <a:pt x="62379" y="8595"/>
                  </a:cubicBezTo>
                  <a:lnTo>
                    <a:pt x="213846" y="153429"/>
                  </a:lnTo>
                  <a:cubicBezTo>
                    <a:pt x="221314" y="160605"/>
                    <a:pt x="225550" y="170519"/>
                    <a:pt x="225567" y="180879"/>
                  </a:cubicBezTo>
                  <a:close/>
                </a:path>
              </a:pathLst>
            </a:custGeom>
            <a:solidFill>
              <a:schemeClr val="accent2"/>
            </a:solidFill>
            <a:ln w="794" cap="flat">
              <a:noFill/>
              <a:prstDash val="solid"/>
              <a:miter/>
            </a:ln>
          </p:spPr>
          <p:txBody>
            <a:bodyPr rtlCol="0" anchor="ctr"/>
            <a:lstStyle/>
            <a:p>
              <a:endParaRPr lang="en-US" dirty="0"/>
            </a:p>
          </p:txBody>
        </p:sp>
      </p:grpSp>
      <p:grpSp>
        <p:nvGrpSpPr>
          <p:cNvPr id="15" name="Group 14">
            <a:extLst>
              <a:ext uri="{FF2B5EF4-FFF2-40B4-BE49-F238E27FC236}">
                <a16:creationId xmlns:a16="http://schemas.microsoft.com/office/drawing/2014/main" id="{82303F9B-CD35-0E95-E4FB-112D56FE0FA8}"/>
              </a:ext>
              <a:ext uri="{C183D7F6-B498-43B3-948B-1728B52AA6E4}">
                <adec:decorative xmlns:adec="http://schemas.microsoft.com/office/drawing/2017/decorative" val="1"/>
              </a:ext>
            </a:extLst>
          </p:cNvPr>
          <p:cNvGrpSpPr/>
          <p:nvPr/>
        </p:nvGrpSpPr>
        <p:grpSpPr>
          <a:xfrm>
            <a:off x="5927408" y="3538376"/>
            <a:ext cx="917395" cy="917394"/>
            <a:chOff x="2964133" y="2189863"/>
            <a:chExt cx="917395" cy="917394"/>
          </a:xfrm>
        </p:grpSpPr>
        <p:sp>
          <p:nvSpPr>
            <p:cNvPr id="16" name="Oval 15">
              <a:hlinkClick r:id="rId2" action="ppaction://hlinksldjump"/>
              <a:extLst>
                <a:ext uri="{FF2B5EF4-FFF2-40B4-BE49-F238E27FC236}">
                  <a16:creationId xmlns:a16="http://schemas.microsoft.com/office/drawing/2014/main" id="{4770B609-D106-FEDF-CE1B-54B629368D33}"/>
                </a:ext>
              </a:extLst>
            </p:cNvPr>
            <p:cNvSpPr/>
            <p:nvPr/>
          </p:nvSpPr>
          <p:spPr>
            <a:xfrm>
              <a:off x="2964133" y="2189863"/>
              <a:ext cx="917395" cy="917394"/>
            </a:xfrm>
            <a:prstGeom prst="ellipse">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dirty="0">
                <a:solidFill>
                  <a:schemeClr val="bg1"/>
                </a:solidFill>
                <a:latin typeface="+mj-lt"/>
                <a:cs typeface="Arial" panose="020B0604020202020204" pitchFamily="34" charset="0"/>
              </a:endParaRPr>
            </a:p>
          </p:txBody>
        </p:sp>
        <p:sp>
          <p:nvSpPr>
            <p:cNvPr id="17" name="Freeform 16">
              <a:extLst>
                <a:ext uri="{FF2B5EF4-FFF2-40B4-BE49-F238E27FC236}">
                  <a16:creationId xmlns:a16="http://schemas.microsoft.com/office/drawing/2014/main" id="{1866CFC7-DA10-81C4-EF31-97F6FFC6803B}"/>
                </a:ext>
              </a:extLst>
            </p:cNvPr>
            <p:cNvSpPr/>
            <p:nvPr/>
          </p:nvSpPr>
          <p:spPr>
            <a:xfrm>
              <a:off x="3301930" y="2413597"/>
              <a:ext cx="295686" cy="474921"/>
            </a:xfrm>
            <a:custGeom>
              <a:avLst/>
              <a:gdLst>
                <a:gd name="connsiteX0" fmla="*/ 225567 w 227481"/>
                <a:gd name="connsiteY0" fmla="*/ 180879 h 365374"/>
                <a:gd name="connsiteX1" fmla="*/ 213830 w 227481"/>
                <a:gd name="connsiteY1" fmla="*/ 208330 h 365374"/>
                <a:gd name="connsiteX2" fmla="*/ 62363 w 227481"/>
                <a:gd name="connsiteY2" fmla="*/ 353179 h 365374"/>
                <a:gd name="connsiteX3" fmla="*/ 8668 w 227481"/>
                <a:gd name="connsiteY3" fmla="*/ 351316 h 365374"/>
                <a:gd name="connsiteX4" fmla="*/ 9859 w 227481"/>
                <a:gd name="connsiteY4" fmla="*/ 298270 h 365374"/>
                <a:gd name="connsiteX5" fmla="*/ 132596 w 227481"/>
                <a:gd name="connsiteY5" fmla="*/ 180879 h 365374"/>
                <a:gd name="connsiteX6" fmla="*/ 9867 w 227481"/>
                <a:gd name="connsiteY6" fmla="*/ 63504 h 365374"/>
                <a:gd name="connsiteX7" fmla="*/ 8571 w 227481"/>
                <a:gd name="connsiteY7" fmla="*/ 9794 h 365374"/>
                <a:gd name="connsiteX8" fmla="*/ 62281 w 227481"/>
                <a:gd name="connsiteY8" fmla="*/ 8506 h 365374"/>
                <a:gd name="connsiteX9" fmla="*/ 62379 w 227481"/>
                <a:gd name="connsiteY9" fmla="*/ 8595 h 365374"/>
                <a:gd name="connsiteX10" fmla="*/ 213846 w 227481"/>
                <a:gd name="connsiteY10" fmla="*/ 153429 h 365374"/>
                <a:gd name="connsiteX11" fmla="*/ 225567 w 227481"/>
                <a:gd name="connsiteY11" fmla="*/ 180879 h 36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81" h="365374">
                  <a:moveTo>
                    <a:pt x="225567" y="180879"/>
                  </a:moveTo>
                  <a:cubicBezTo>
                    <a:pt x="225542" y="191247"/>
                    <a:pt x="221306" y="201153"/>
                    <a:pt x="213830" y="208330"/>
                  </a:cubicBezTo>
                  <a:lnTo>
                    <a:pt x="62363" y="353179"/>
                  </a:lnTo>
                  <a:cubicBezTo>
                    <a:pt x="47021" y="367492"/>
                    <a:pt x="22981" y="366657"/>
                    <a:pt x="8668" y="351316"/>
                  </a:cubicBezTo>
                  <a:cubicBezTo>
                    <a:pt x="-5393" y="336242"/>
                    <a:pt x="-4866" y="312704"/>
                    <a:pt x="9859" y="298270"/>
                  </a:cubicBezTo>
                  <a:lnTo>
                    <a:pt x="132596" y="180879"/>
                  </a:lnTo>
                  <a:lnTo>
                    <a:pt x="9867" y="63504"/>
                  </a:lnTo>
                  <a:cubicBezTo>
                    <a:pt x="-5320" y="49030"/>
                    <a:pt x="-5903" y="24981"/>
                    <a:pt x="8571" y="9794"/>
                  </a:cubicBezTo>
                  <a:cubicBezTo>
                    <a:pt x="23046" y="-5393"/>
                    <a:pt x="47094" y="-5968"/>
                    <a:pt x="62281" y="8506"/>
                  </a:cubicBezTo>
                  <a:cubicBezTo>
                    <a:pt x="62314" y="8531"/>
                    <a:pt x="62346" y="8563"/>
                    <a:pt x="62379" y="8595"/>
                  </a:cubicBezTo>
                  <a:lnTo>
                    <a:pt x="213846" y="153429"/>
                  </a:lnTo>
                  <a:cubicBezTo>
                    <a:pt x="221314" y="160605"/>
                    <a:pt x="225550" y="170519"/>
                    <a:pt x="225567" y="180879"/>
                  </a:cubicBezTo>
                  <a:close/>
                </a:path>
              </a:pathLst>
            </a:custGeom>
            <a:solidFill>
              <a:schemeClr val="accent2"/>
            </a:solidFill>
            <a:ln w="79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219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student-facing-secondary-template-2025-v1</Template>
  <TotalTime>0</TotalTime>
  <Words>8377</Words>
  <Application>Microsoft Office PowerPoint</Application>
  <PresentationFormat>Widescreen</PresentationFormat>
  <Paragraphs>926</Paragraphs>
  <Slides>79</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Symbol</vt:lpstr>
      <vt:lpstr>Times New Roman</vt:lpstr>
      <vt:lpstr>Calibri</vt:lpstr>
      <vt:lpstr>Arial</vt:lpstr>
      <vt:lpstr>Aptos</vt:lpstr>
      <vt:lpstr>NSWG Corporate</vt:lpstr>
      <vt:lpstr>Instructions for use</vt:lpstr>
      <vt:lpstr>EAT!  Exploring Artistic Tastes </vt:lpstr>
      <vt:lpstr>Learning sequences</vt:lpstr>
      <vt:lpstr>Learning sequence 1:  Communicate as an artist</vt:lpstr>
      <vt:lpstr>LS 1: Learning intentions and success criteria</vt:lpstr>
      <vt:lpstr>Message sent</vt:lpstr>
      <vt:lpstr>Message received</vt:lpstr>
      <vt:lpstr>Who’s this?</vt:lpstr>
      <vt:lpstr>Adopt the role of the artist</vt:lpstr>
      <vt:lpstr>Find my match</vt:lpstr>
      <vt:lpstr>Don’t tell me, show me!</vt:lpstr>
      <vt:lpstr>Introducing Culture</vt:lpstr>
      <vt:lpstr>The art of looking closely</vt:lpstr>
      <vt:lpstr>Sample diary page - Iced bickies </vt:lpstr>
      <vt:lpstr>Remember when… </vt:lpstr>
      <vt:lpstr>Remember when…</vt:lpstr>
      <vt:lpstr>Pair – share – compare </vt:lpstr>
      <vt:lpstr>Vocabulary</vt:lpstr>
      <vt:lpstr>Reflect on your learning</vt:lpstr>
      <vt:lpstr>Learning sequence 2:  Jo White case study</vt:lpstr>
      <vt:lpstr>LS 2: Learning intentions and success criteria</vt:lpstr>
      <vt:lpstr>Spot the similarities</vt:lpstr>
      <vt:lpstr>Artworld concepts</vt:lpstr>
      <vt:lpstr>Artist </vt:lpstr>
      <vt:lpstr>Artwork</vt:lpstr>
      <vt:lpstr>World</vt:lpstr>
      <vt:lpstr>Audience</vt:lpstr>
      <vt:lpstr>Artworld concepts through the cultural viewpoint</vt:lpstr>
      <vt:lpstr>Jo White’s practice – Artworld concepts</vt:lpstr>
      <vt:lpstr>Artworld concepts response</vt:lpstr>
      <vt:lpstr>Artworld concepts response 2 </vt:lpstr>
      <vt:lpstr>Sample artworld concepts response</vt:lpstr>
      <vt:lpstr>It’s time to apply Jo White art making conventions</vt:lpstr>
      <vt:lpstr>My food memory using Jo White conventions</vt:lpstr>
      <vt:lpstr>Art making reflections</vt:lpstr>
      <vt:lpstr>Sample reflection and refinement</vt:lpstr>
      <vt:lpstr>Exploring techniques example – shape  and tone</vt:lpstr>
      <vt:lpstr>Jo White inspired drawing sample</vt:lpstr>
      <vt:lpstr>Let’s check our progress</vt:lpstr>
      <vt:lpstr>Learning sequence 3:  Wayne Thiebaud – case study</vt:lpstr>
      <vt:lpstr>LS 3: Learning intentions and success criteria</vt:lpstr>
      <vt:lpstr>Spot the similarities – Thiebaud conventions</vt:lpstr>
      <vt:lpstr>Spot the similarities – Thiebaud conventions 2</vt:lpstr>
      <vt:lpstr>Analysing Wayne Thiebaud’s artwork</vt:lpstr>
      <vt:lpstr>Pop Art – the world at the time </vt:lpstr>
      <vt:lpstr>Artworld concepts 2</vt:lpstr>
      <vt:lpstr>Artworld concepts response 2</vt:lpstr>
      <vt:lpstr>Peer review</vt:lpstr>
      <vt:lpstr>Spot the difference – intentions, choices and actions</vt:lpstr>
      <vt:lpstr>My food memory using Thiebaud’s conventions</vt:lpstr>
      <vt:lpstr>Wayne Thiebaud inspired ideas </vt:lpstr>
      <vt:lpstr>Exploring techniques example – perspective</vt:lpstr>
      <vt:lpstr>Wayne Thiebaud inspired perspective drawing samples</vt:lpstr>
      <vt:lpstr>Wayne Thiebaud inspired drawing sample </vt:lpstr>
      <vt:lpstr>Wayne Thiebaud inspired painting samples </vt:lpstr>
      <vt:lpstr>Peer feedback</vt:lpstr>
      <vt:lpstr>Learning sequence 4: Ron Magnes case study</vt:lpstr>
      <vt:lpstr>LS 4: Learning intentions and success criteria</vt:lpstr>
      <vt:lpstr>Spot the similarities – Magnes conventions</vt:lpstr>
      <vt:lpstr>Analysing Ron Magnes’ artwork</vt:lpstr>
      <vt:lpstr>Ron Magnes’ practice – Artworld concepts table </vt:lpstr>
      <vt:lpstr>Artworld concepts response 3</vt:lpstr>
      <vt:lpstr>Exploring techniques example – perspective and adapting shapes</vt:lpstr>
      <vt:lpstr>Exploring techniques example – falling composition</vt:lpstr>
      <vt:lpstr>Sample Ron Magnes  inspired artwork</vt:lpstr>
      <vt:lpstr>Self reflection</vt:lpstr>
      <vt:lpstr>Learning sequence 5: Adopt the role of the artist</vt:lpstr>
      <vt:lpstr>LS 5: Learning intentions and success criteria</vt:lpstr>
      <vt:lpstr>Art making – planning phase</vt:lpstr>
      <vt:lpstr>Art making – intentions and choices</vt:lpstr>
      <vt:lpstr>Artwork reflection</vt:lpstr>
      <vt:lpstr>Appendix – Jo White artworks</vt:lpstr>
      <vt:lpstr>Appendix 1</vt:lpstr>
      <vt:lpstr>Appendix 3</vt:lpstr>
      <vt:lpstr>Appendix 2</vt:lpstr>
      <vt:lpstr>Appendix 4</vt:lpstr>
      <vt:lpstr>References</vt:lpstr>
      <vt:lpstr>References continued</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Support Package: EAT! Exploring artistic tastes Stage 4 unit 1 - T2 W3 2025</dc:title>
  <dc:subject/>
  <dc:creator>NSW Department of Education</dc:creator>
  <cp:keywords/>
  <dc:description/>
  <cp:lastModifiedBy/>
  <cp:revision>1</cp:revision>
  <dcterms:created xsi:type="dcterms:W3CDTF">2026-02-05T23:43:22Z</dcterms:created>
  <dcterms:modified xsi:type="dcterms:W3CDTF">2026-02-05T23:43:58Z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2026-02-05T23:43:39Z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66ccfdf2-5ed0-4a8d-ab41-d896c59ddcec</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