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98"/>
  </p:notesMasterIdLst>
  <p:handoutMasterIdLst>
    <p:handoutMasterId r:id="rId99"/>
  </p:handoutMasterIdLst>
  <p:sldIdLst>
    <p:sldId id="26381" r:id="rId2"/>
    <p:sldId id="26505" r:id="rId3"/>
    <p:sldId id="26393" r:id="rId4"/>
    <p:sldId id="271" r:id="rId5"/>
    <p:sldId id="26383" r:id="rId6"/>
    <p:sldId id="289" r:id="rId7"/>
    <p:sldId id="26576" r:id="rId8"/>
    <p:sldId id="26618" r:id="rId9"/>
    <p:sldId id="26582" r:id="rId10"/>
    <p:sldId id="26509" r:id="rId11"/>
    <p:sldId id="26573" r:id="rId12"/>
    <p:sldId id="26574" r:id="rId13"/>
    <p:sldId id="26575" r:id="rId14"/>
    <p:sldId id="26594" r:id="rId15"/>
    <p:sldId id="26635" r:id="rId16"/>
    <p:sldId id="26595" r:id="rId17"/>
    <p:sldId id="26636" r:id="rId18"/>
    <p:sldId id="26510" r:id="rId19"/>
    <p:sldId id="26622" r:id="rId20"/>
    <p:sldId id="26690" r:id="rId21"/>
    <p:sldId id="26601" r:id="rId22"/>
    <p:sldId id="26694" r:id="rId23"/>
    <p:sldId id="26508" r:id="rId24"/>
    <p:sldId id="26507" r:id="rId25"/>
    <p:sldId id="26691" r:id="rId26"/>
    <p:sldId id="26695" r:id="rId27"/>
    <p:sldId id="26696" r:id="rId28"/>
    <p:sldId id="26697" r:id="rId29"/>
    <p:sldId id="26613" r:id="rId30"/>
    <p:sldId id="26581" r:id="rId31"/>
    <p:sldId id="26693" r:id="rId32"/>
    <p:sldId id="26620" r:id="rId33"/>
    <p:sldId id="26625" r:id="rId34"/>
    <p:sldId id="26688" r:id="rId35"/>
    <p:sldId id="26604" r:id="rId36"/>
    <p:sldId id="26651" r:id="rId37"/>
    <p:sldId id="26652" r:id="rId38"/>
    <p:sldId id="26698" r:id="rId39"/>
    <p:sldId id="26699" r:id="rId40"/>
    <p:sldId id="26700" r:id="rId41"/>
    <p:sldId id="26653" r:id="rId42"/>
    <p:sldId id="26674" r:id="rId43"/>
    <p:sldId id="26603" r:id="rId44"/>
    <p:sldId id="26667" r:id="rId45"/>
    <p:sldId id="26707" r:id="rId46"/>
    <p:sldId id="26643" r:id="rId47"/>
    <p:sldId id="26645" r:id="rId48"/>
    <p:sldId id="26644" r:id="rId49"/>
    <p:sldId id="26634" r:id="rId50"/>
    <p:sldId id="26702" r:id="rId51"/>
    <p:sldId id="26701" r:id="rId52"/>
    <p:sldId id="26612" r:id="rId53"/>
    <p:sldId id="26611" r:id="rId54"/>
    <p:sldId id="26615" r:id="rId55"/>
    <p:sldId id="26616" r:id="rId56"/>
    <p:sldId id="26617" r:id="rId57"/>
    <p:sldId id="26711" r:id="rId58"/>
    <p:sldId id="26654" r:id="rId59"/>
    <p:sldId id="26661" r:id="rId60"/>
    <p:sldId id="26710" r:id="rId61"/>
    <p:sldId id="26655" r:id="rId62"/>
    <p:sldId id="26666" r:id="rId63"/>
    <p:sldId id="26668" r:id="rId64"/>
    <p:sldId id="26647" r:id="rId65"/>
    <p:sldId id="26648" r:id="rId66"/>
    <p:sldId id="26629" r:id="rId67"/>
    <p:sldId id="26606" r:id="rId68"/>
    <p:sldId id="26607" r:id="rId69"/>
    <p:sldId id="26630" r:id="rId70"/>
    <p:sldId id="26682" r:id="rId71"/>
    <p:sldId id="26642" r:id="rId72"/>
    <p:sldId id="26637" r:id="rId73"/>
    <p:sldId id="26670" r:id="rId74"/>
    <p:sldId id="26669" r:id="rId75"/>
    <p:sldId id="26672" r:id="rId76"/>
    <p:sldId id="26584" r:id="rId77"/>
    <p:sldId id="26703" r:id="rId78"/>
    <p:sldId id="26632" r:id="rId79"/>
    <p:sldId id="26708" r:id="rId80"/>
    <p:sldId id="26704" r:id="rId81"/>
    <p:sldId id="26646" r:id="rId82"/>
    <p:sldId id="26633" r:id="rId83"/>
    <p:sldId id="26662" r:id="rId84"/>
    <p:sldId id="26660" r:id="rId85"/>
    <p:sldId id="26709" r:id="rId86"/>
    <p:sldId id="26656" r:id="rId87"/>
    <p:sldId id="26658" r:id="rId88"/>
    <p:sldId id="26671" r:id="rId89"/>
    <p:sldId id="26659" r:id="rId90"/>
    <p:sldId id="26678" r:id="rId91"/>
    <p:sldId id="26679" r:id="rId92"/>
    <p:sldId id="26706" r:id="rId93"/>
    <p:sldId id="26705" r:id="rId94"/>
    <p:sldId id="360" r:id="rId95"/>
    <p:sldId id="26713" r:id="rId96"/>
    <p:sldId id="361" r:id="rId97"/>
  </p:sldIdLst>
  <p:sldSz cx="12192000" cy="6858000"/>
  <p:notesSz cx="6735763" cy="9866313"/>
  <p:embeddedFontLst>
    <p:embeddedFont>
      <p:font typeface="Public Sans" pitchFamily="2" charset="0"/>
      <p:regular r:id="rId100"/>
      <p:bold r:id="rId101"/>
      <p:italic r:id="rId102"/>
      <p:boldItalic r:id="rId103"/>
    </p:embeddedFont>
    <p:embeddedFont>
      <p:font typeface="Roboto" panose="02000000000000000000" pitchFamily="2" charset="0"/>
      <p:regular r:id="rId104"/>
      <p:bold r:id="rId105"/>
      <p:italic r:id="rId106"/>
      <p:boldItalic r:id="rId10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Lessons" id="{D5A8010D-981F-43AA-A0D6-182EC53CAA84}">
          <p14:sldIdLst>
            <p14:sldId id="26505"/>
            <p14:sldId id="26393"/>
            <p14:sldId id="271"/>
            <p14:sldId id="26383"/>
            <p14:sldId id="289"/>
            <p14:sldId id="26576"/>
            <p14:sldId id="26618"/>
            <p14:sldId id="26582"/>
            <p14:sldId id="26509"/>
            <p14:sldId id="26573"/>
            <p14:sldId id="26574"/>
            <p14:sldId id="26575"/>
            <p14:sldId id="26594"/>
            <p14:sldId id="26635"/>
            <p14:sldId id="26595"/>
            <p14:sldId id="26636"/>
            <p14:sldId id="26510"/>
            <p14:sldId id="26622"/>
            <p14:sldId id="26690"/>
            <p14:sldId id="26601"/>
            <p14:sldId id="26694"/>
            <p14:sldId id="26508"/>
            <p14:sldId id="26507"/>
            <p14:sldId id="26691"/>
            <p14:sldId id="26695"/>
            <p14:sldId id="26696"/>
            <p14:sldId id="26697"/>
            <p14:sldId id="26613"/>
            <p14:sldId id="26581"/>
            <p14:sldId id="26693"/>
            <p14:sldId id="26620"/>
            <p14:sldId id="26625"/>
            <p14:sldId id="26688"/>
            <p14:sldId id="26604"/>
            <p14:sldId id="26651"/>
            <p14:sldId id="26652"/>
            <p14:sldId id="26698"/>
            <p14:sldId id="26699"/>
            <p14:sldId id="26700"/>
            <p14:sldId id="26653"/>
            <p14:sldId id="26674"/>
            <p14:sldId id="26603"/>
            <p14:sldId id="26667"/>
            <p14:sldId id="26707"/>
            <p14:sldId id="26643"/>
            <p14:sldId id="26645"/>
            <p14:sldId id="26644"/>
            <p14:sldId id="26634"/>
            <p14:sldId id="26702"/>
            <p14:sldId id="26701"/>
            <p14:sldId id="26612"/>
            <p14:sldId id="26611"/>
            <p14:sldId id="26615"/>
            <p14:sldId id="26616"/>
            <p14:sldId id="26617"/>
            <p14:sldId id="26711"/>
            <p14:sldId id="26654"/>
            <p14:sldId id="26661"/>
            <p14:sldId id="26710"/>
            <p14:sldId id="26655"/>
            <p14:sldId id="26666"/>
            <p14:sldId id="26668"/>
            <p14:sldId id="26647"/>
            <p14:sldId id="26648"/>
            <p14:sldId id="26629"/>
            <p14:sldId id="26606"/>
            <p14:sldId id="26607"/>
            <p14:sldId id="26630"/>
            <p14:sldId id="26682"/>
            <p14:sldId id="26642"/>
            <p14:sldId id="26637"/>
            <p14:sldId id="26670"/>
            <p14:sldId id="26669"/>
            <p14:sldId id="26672"/>
            <p14:sldId id="26584"/>
            <p14:sldId id="26703"/>
            <p14:sldId id="26632"/>
            <p14:sldId id="26708"/>
            <p14:sldId id="26704"/>
            <p14:sldId id="26646"/>
            <p14:sldId id="26633"/>
            <p14:sldId id="26662"/>
            <p14:sldId id="26660"/>
            <p14:sldId id="26709"/>
            <p14:sldId id="26656"/>
            <p14:sldId id="26658"/>
            <p14:sldId id="26671"/>
            <p14:sldId id="26659"/>
            <p14:sldId id="26678"/>
            <p14:sldId id="26679"/>
            <p14:sldId id="26706"/>
            <p14:sldId id="26705"/>
          </p14:sldIdLst>
        </p14:section>
        <p14:section name="References &amp; copyright" id="{DBC31484-F5F8-4CB1-8DB4-A562A9780899}">
          <p14:sldIdLst>
            <p14:sldId id="360"/>
            <p14:sldId id="26713"/>
            <p14:sldId id="361"/>
          </p14:sldIdLst>
        </p14:section>
      </p14:sectionLst>
    </p:ext>
    <p:ext uri="{EFAFB233-063F-42B5-8137-9DF3F51BA10A}">
      <p15:sldGuideLst xmlns:p15="http://schemas.microsoft.com/office/powerpoint/2012/main">
        <p15:guide id="1" orient="horz" pos="3203" userDrawn="1">
          <p15:clr>
            <a:srgbClr val="A4A3A4"/>
          </p15:clr>
        </p15:guide>
        <p15:guide id="2" pos="23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DBFADF"/>
    <a:srgbClr val="00AA45"/>
    <a:srgbClr val="00B0F0"/>
    <a:srgbClr val="FF33CC"/>
    <a:srgbClr val="00B050"/>
    <a:srgbClr val="FFFFFF"/>
    <a:srgbClr val="004000"/>
    <a:srgbClr val="A8EDB3"/>
    <a:srgbClr val="0026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63A87C-5DF6-F746-BF5F-85DDE3F86132}" v="59" dt="2025-08-07T06:36:01.02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3" autoAdjust="0"/>
    <p:restoredTop sz="80471" autoAdjust="0"/>
  </p:normalViewPr>
  <p:slideViewPr>
    <p:cSldViewPr snapToGrid="0">
      <p:cViewPr varScale="1">
        <p:scale>
          <a:sx n="85" d="100"/>
          <a:sy n="85" d="100"/>
        </p:scale>
        <p:origin x="564" y="68"/>
      </p:cViewPr>
      <p:guideLst>
        <p:guide orient="horz" pos="3203"/>
        <p:guide pos="23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font" Target="fonts/font8.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8/10/relationships/authors" Targe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4.fntdata"/><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21/08/2025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21/08/2025</a:t>
            </a:fld>
            <a:endParaRPr lang="en-AU"/>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bz4SsGD_ai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bz4SsGD_aio"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imeo.com/1087877109/4d83d908f8?share=cop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rtistprofile.com.au/jenny-orchard-a-new-weird-wonderfu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despard-gallery.com.au/?attachment_id=18232" TargetMode="External"/><Relationship Id="rId5" Type="http://schemas.openxmlformats.org/officeDocument/2006/relationships/hyperlink" Target="https://www.despard-gallery.com.au/?attachment_id=18235" TargetMode="External"/><Relationship Id="rId4" Type="http://schemas.openxmlformats.org/officeDocument/2006/relationships/hyperlink" Target="https://www.despard-gallery.com.au/?attachment_id=10076"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Sales_contract_Shuruppak_Louvre_AO3766.jpg?uselang=en"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metmuseum.org/art/collection/search/39666" TargetMode="External"/><Relationship Id="rId5" Type="http://schemas.openxmlformats.org/officeDocument/2006/relationships/hyperlink" Target="https://www.metmuseum.org/essays/geometric-art-in-ancient-greece" TargetMode="External"/><Relationship Id="rId4" Type="http://schemas.openxmlformats.org/officeDocument/2006/relationships/hyperlink" Target="https://www.metmuseum.org/essays/egyptian-faience-technology-and-productio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qagoma.qld.gov.au/stories/full-bodied-vessels-of-the-Hermannsburg-Potters-document-their-culture"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thedesignfiles.net/2021/05/art-hermannsburg-potters" TargetMode="External"/><Relationship Id="rId4" Type="http://schemas.openxmlformats.org/officeDocument/2006/relationships/hyperlink" Target="https://www.hermannsburgpotters.com.au/"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ermannsburgpotters.com.au/"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qagoma.qld.gov.au/stories/full-bodied-vessels-of-the-Hermannsburg-Potters-document-their-culture" TargetMode="External"/><Relationship Id="rId4" Type="http://schemas.openxmlformats.org/officeDocument/2006/relationships/hyperlink" Target="https://thedesignfiles.net/2021/05/art-hermannsburg-potter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ortrait.gov.au/portraits/2009.101/potters-portrait-po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ortrait.gov.au/portraits/2009.101/potters-portrait-pot"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youtube.com/watch?v=3txOdO1zAcw&amp;t=5s" TargetMode="External"/><Relationship Id="rId4" Type="http://schemas.openxmlformats.org/officeDocument/2006/relationships/hyperlink" Target="https://portrait.gov.au/magazines/33/of-human-clay"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earchthecollection.nga.gov.au/object/374115"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agsa.sa.gov.au/education/resources-educators/tarnanthi-2023-education-resource/ray-mudjandi/"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creative-arts-curriculum-resources-k-12/7-10-curriculum-resources/visual-arts-7-10-mip-ceramics#Introduction0"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youtube.com/watch?v=xRgGBoWy288"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smithgallery.com/artworks/6643-vipoo-srivilasa-climate-change-bug-ball-2022/"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vipoo.com/projects/happy-australian"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dirty="0"/>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14240-9CDD-EAD6-1219-D2ABD800B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7F154-C605-1F51-6A90-319585572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46C8A-9F72-7D6F-7379-015026155613}"/>
              </a:ext>
            </a:extLst>
          </p:cNvPr>
          <p:cNvSpPr>
            <a:spLocks noGrp="1"/>
          </p:cNvSpPr>
          <p:nvPr>
            <p:ph type="body" idx="1"/>
          </p:nvPr>
        </p:nvSpPr>
        <p:spPr/>
        <p:txBody>
          <a:bodyPr/>
          <a:lstStyle/>
          <a:p>
            <a:r>
              <a:rPr lang="en-AU" sz="1800" b="1" dirty="0">
                <a:effectLst/>
                <a:latin typeface="Arial" panose="020B0604020202020204" pitchFamily="34" charset="0"/>
                <a:ea typeface="Calibri" panose="020F0502020204030204" pitchFamily="34" charset="0"/>
              </a:rPr>
              <a:t>This slide is animated</a:t>
            </a:r>
          </a:p>
          <a:p>
            <a:endParaRPr lang="en-AU" sz="1800" b="0" dirty="0">
              <a:effectLst/>
              <a:latin typeface="Arial" panose="020B0604020202020204" pitchFamily="34" charset="0"/>
              <a:ea typeface="Calibri" panose="020F0502020204030204" pitchFamily="34" charset="0"/>
            </a:endParaRPr>
          </a:p>
          <a:p>
            <a:r>
              <a:rPr lang="en-AU" sz="1800" b="0" dirty="0">
                <a:effectLst/>
                <a:latin typeface="Arial" panose="020B0604020202020204" pitchFamily="34" charset="0"/>
                <a:ea typeface="Calibri" panose="020F0502020204030204" pitchFamily="34" charset="0"/>
              </a:rPr>
              <a:t>Click to reveal follow-up questions. </a:t>
            </a:r>
          </a:p>
          <a:p>
            <a:pPr>
              <a:buFont typeface="Arial" panose="020B0604020202020204" pitchFamily="34" charset="0"/>
              <a:buNone/>
            </a:pPr>
            <a:br>
              <a:rPr lang="en-AU" sz="1800" dirty="0"/>
            </a:br>
            <a:r>
              <a:rPr lang="en-AU" sz="1800" dirty="0"/>
              <a:t>1. Identify some of Jenny Orchard's influences.</a:t>
            </a:r>
          </a:p>
          <a:p>
            <a:pPr marL="0" indent="0" algn="l">
              <a:buFont typeface="+mj-lt"/>
              <a:buNone/>
            </a:pPr>
            <a:r>
              <a:rPr lang="en-AU" sz="1800" dirty="0"/>
              <a:t>2. Describe </a:t>
            </a:r>
            <a:r>
              <a:rPr lang="en-AU" sz="1800" dirty="0">
                <a:latin typeface="Arial" panose="020B0604020202020204" pitchFamily="34" charset="0"/>
                <a:cs typeface="Arial" panose="020B0604020202020204" pitchFamily="34" charset="0"/>
              </a:rPr>
              <a:t>the role of nature and imagination in Orchard's artmaking.</a:t>
            </a:r>
          </a:p>
          <a:p>
            <a:pPr marL="0" indent="0" algn="l">
              <a:buFont typeface="+mj-lt"/>
              <a:buNone/>
            </a:pPr>
            <a:r>
              <a:rPr lang="en-AU" sz="1800" dirty="0">
                <a:latin typeface="Arial" panose="020B0604020202020204" pitchFamily="34" charset="0"/>
                <a:cs typeface="Arial" panose="020B0604020202020204" pitchFamily="34" charset="0"/>
              </a:rPr>
              <a:t>3. What does Orchard aim to communicate through her art works?</a:t>
            </a:r>
          </a:p>
          <a:p>
            <a:endParaRPr lang="en-AU" sz="1800" dirty="0">
              <a:effectLst/>
              <a:latin typeface="Arial" panose="020B0604020202020204" pitchFamily="34" charset="0"/>
              <a:ea typeface="Calibri" panose="020F0502020204030204" pitchFamily="34" charset="0"/>
              <a:cs typeface="Arial" panose="020B0604020202020204" pitchFamily="34" charset="0"/>
            </a:endParaRPr>
          </a:p>
          <a:p>
            <a:r>
              <a:rPr lang="en-AU" sz="1800" b="1" dirty="0">
                <a:effectLst/>
                <a:latin typeface="Arial" panose="020B0604020202020204" pitchFamily="34" charset="0"/>
                <a:ea typeface="Calibri" panose="020F0502020204030204" pitchFamily="34" charset="0"/>
                <a:cs typeface="Arial" panose="020B0604020202020204" pitchFamily="34" charset="0"/>
              </a:rPr>
              <a:t>Video reference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cs typeface="Arial" panose="020B0604020202020204" pitchFamily="34" charset="0"/>
              </a:rPr>
              <a:t>Despard Gallery (2019) </a:t>
            </a:r>
            <a:r>
              <a:rPr lang="en-AU" sz="2000" b="0" i="0" dirty="0">
                <a:solidFill>
                  <a:srgbClr val="0F0F0F"/>
                </a:solidFill>
                <a:effectLst/>
                <a:latin typeface="Arial" panose="020B0604020202020204" pitchFamily="34" charset="0"/>
                <a:cs typeface="Arial" panose="020B0604020202020204" pitchFamily="34" charset="0"/>
                <a:hlinkClick r:id="rId3"/>
              </a:rPr>
              <a:t>Jenny Orchard- Bush Of Ghosts - Artist Interview</a:t>
            </a:r>
            <a:r>
              <a:rPr lang="en-AU" sz="2000" b="0" i="0" dirty="0">
                <a:solidFill>
                  <a:srgbClr val="0F0F0F"/>
                </a:solidFill>
                <a:effectLst/>
                <a:latin typeface="Arial" panose="020B0604020202020204" pitchFamily="34" charset="0"/>
                <a:cs typeface="Arial" panose="020B0604020202020204" pitchFamily="34" charset="0"/>
              </a:rPr>
              <a:t> </a:t>
            </a:r>
            <a:r>
              <a:rPr lang="en-AU" sz="1800" dirty="0">
                <a:effectLst/>
                <a:latin typeface="Arial" panose="020B0604020202020204" pitchFamily="34" charset="0"/>
                <a:ea typeface="Calibri" panose="020F0502020204030204" pitchFamily="34" charset="0"/>
                <a:cs typeface="Arial" panose="020B0604020202020204" pitchFamily="34" charset="0"/>
              </a:rPr>
              <a:t>[video] accessed 16/3/2022.</a:t>
            </a:r>
          </a:p>
          <a:p>
            <a:endParaRPr lang="en-AU" sz="1800" dirty="0">
              <a:effectLst/>
              <a:latin typeface="Arial" panose="020B0604020202020204" pitchFamily="34" charset="0"/>
              <a:ea typeface="Calibri" panose="020F0502020204030204" pitchFamily="34" charset="0"/>
            </a:endParaRPr>
          </a:p>
          <a:p>
            <a:endParaRPr lang="en-AU" dirty="0"/>
          </a:p>
          <a:p>
            <a:endParaRPr lang="en-AU" dirty="0"/>
          </a:p>
        </p:txBody>
      </p:sp>
      <p:sp>
        <p:nvSpPr>
          <p:cNvPr id="4" name="Slide Number Placeholder 3">
            <a:extLst>
              <a:ext uri="{FF2B5EF4-FFF2-40B4-BE49-F238E27FC236}">
                <a16:creationId xmlns:a16="http://schemas.microsoft.com/office/drawing/2014/main" id="{C14F7C7B-CA14-8A75-AEC0-A23515FC8A2A}"/>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384973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AA36-C542-7F3F-BDE1-D7C818952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8A31C-E187-D50D-9550-98177C3CB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3AE2A4-15CA-571F-D485-759A8C003F0B}"/>
              </a:ext>
            </a:extLst>
          </p:cNvPr>
          <p:cNvSpPr>
            <a:spLocks noGrp="1"/>
          </p:cNvSpPr>
          <p:nvPr>
            <p:ph type="body" idx="1"/>
          </p:nvPr>
        </p:nvSpPr>
        <p:spPr/>
        <p:txBody>
          <a:bodyPr/>
          <a:lstStyle/>
          <a:p>
            <a:r>
              <a:rPr lang="en-AU" sz="1600" b="1" dirty="0">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00000"/>
              </a:lnSpc>
              <a:spcBef>
                <a:spcPts val="0"/>
              </a:spcBef>
              <a:spcAft>
                <a:spcPts val="0"/>
              </a:spcAft>
              <a:buClrTx/>
              <a:buSzTx/>
              <a:buFontTx/>
              <a:buNone/>
              <a:tabLst/>
              <a:defRPr/>
            </a:pPr>
            <a:br>
              <a:rPr lang="en-AU" dirty="0"/>
            </a:br>
            <a:r>
              <a:rPr lang="en-AU" dirty="0"/>
              <a:t>Jenny Orchard:</a:t>
            </a:r>
          </a:p>
          <a:p>
            <a:pPr>
              <a:lnSpc>
                <a:spcPct val="150000"/>
              </a:lnSpc>
              <a:buNone/>
            </a:pPr>
            <a:r>
              <a:rPr lang="en-AU" sz="1600" b="0" dirty="0">
                <a:solidFill>
                  <a:srgbClr val="000000"/>
                </a:solidFill>
                <a:latin typeface="+mj-lt"/>
              </a:rPr>
              <a:t>Cuts with a </a:t>
            </a:r>
            <a:r>
              <a:rPr lang="en-AU" sz="1600" b="0" i="0" dirty="0">
                <a:solidFill>
                  <a:srgbClr val="000000"/>
                </a:solidFill>
                <a:effectLst/>
                <a:latin typeface="+mj-lt"/>
              </a:rPr>
              <a:t>cutting wire to slice the block of raw clay</a:t>
            </a:r>
            <a:endParaRPr lang="en-AU" sz="1600" b="0" dirty="0">
              <a:solidFill>
                <a:srgbClr val="000000"/>
              </a:solidFill>
              <a:effectLst/>
              <a:latin typeface="+mj-lt"/>
            </a:endParaRPr>
          </a:p>
          <a:p>
            <a:pPr>
              <a:lnSpc>
                <a:spcPct val="150000"/>
              </a:lnSpc>
              <a:buNone/>
            </a:pPr>
            <a:r>
              <a:rPr lang="en-AU" sz="1600" b="0" dirty="0">
                <a:solidFill>
                  <a:srgbClr val="000000"/>
                </a:solidFill>
                <a:latin typeface="+mj-lt"/>
              </a:rPr>
              <a:t>S</a:t>
            </a:r>
            <a:r>
              <a:rPr lang="en-AU" sz="1600" b="0" i="0" dirty="0">
                <a:solidFill>
                  <a:srgbClr val="000000"/>
                </a:solidFill>
                <a:effectLst/>
                <a:latin typeface="+mj-lt"/>
              </a:rPr>
              <a:t>queezes and models the clay</a:t>
            </a:r>
            <a:endParaRPr lang="en-AU" sz="1600" b="0" dirty="0">
              <a:solidFill>
                <a:srgbClr val="000000"/>
              </a:solidFill>
              <a:effectLst/>
              <a:latin typeface="+mj-lt"/>
            </a:endParaRPr>
          </a:p>
          <a:p>
            <a:pPr>
              <a:lnSpc>
                <a:spcPct val="150000"/>
              </a:lnSpc>
              <a:buNone/>
            </a:pPr>
            <a:r>
              <a:rPr lang="en-AU" sz="1600" b="0" dirty="0">
                <a:solidFill>
                  <a:srgbClr val="000000"/>
                </a:solidFill>
                <a:latin typeface="+mj-lt"/>
              </a:rPr>
              <a:t>A</a:t>
            </a:r>
            <a:r>
              <a:rPr lang="en-AU" sz="1600" b="0" i="0" dirty="0">
                <a:solidFill>
                  <a:srgbClr val="000000"/>
                </a:solidFill>
                <a:effectLst/>
                <a:latin typeface="+mj-lt"/>
              </a:rPr>
              <a:t>pplies slip with a bristle brush</a:t>
            </a:r>
          </a:p>
          <a:p>
            <a:pPr>
              <a:lnSpc>
                <a:spcPct val="150000"/>
              </a:lnSpc>
              <a:buNone/>
            </a:pPr>
            <a:r>
              <a:rPr lang="en-AU" sz="1600" b="0" dirty="0">
                <a:solidFill>
                  <a:srgbClr val="000000"/>
                </a:solidFill>
                <a:latin typeface="+mj-lt"/>
              </a:rPr>
              <a:t>Scratches the s</a:t>
            </a:r>
            <a:r>
              <a:rPr lang="en-AU" sz="1600" b="0" i="0" dirty="0">
                <a:solidFill>
                  <a:srgbClr val="000000"/>
                </a:solidFill>
                <a:effectLst/>
                <a:latin typeface="+mj-lt"/>
              </a:rPr>
              <a:t>urface of the clay to create texture</a:t>
            </a:r>
            <a:endParaRPr lang="en-AU" sz="1600" b="0" dirty="0">
              <a:solidFill>
                <a:srgbClr val="000000"/>
              </a:solidFill>
              <a:effectLst/>
              <a:latin typeface="+mj-lt"/>
            </a:endParaRPr>
          </a:p>
          <a:p>
            <a:pPr>
              <a:lnSpc>
                <a:spcPct val="150000"/>
              </a:lnSpc>
              <a:buNone/>
            </a:pPr>
            <a:r>
              <a:rPr lang="en-AU" sz="1600" b="0" i="0" dirty="0">
                <a:solidFill>
                  <a:srgbClr val="000000"/>
                </a:solidFill>
                <a:effectLst/>
                <a:latin typeface="+mj-lt"/>
              </a:rPr>
              <a:t>Presses and pushes the clay</a:t>
            </a:r>
            <a:endParaRPr lang="en-AU" sz="1600" b="0" dirty="0">
              <a:solidFill>
                <a:srgbClr val="000000"/>
              </a:solidFill>
              <a:effectLst/>
              <a:latin typeface="+mj-lt"/>
            </a:endParaRPr>
          </a:p>
          <a:p>
            <a:pPr>
              <a:lnSpc>
                <a:spcPct val="150000"/>
              </a:lnSpc>
              <a:buNone/>
            </a:pPr>
            <a:r>
              <a:rPr lang="en-AU" sz="1600" b="0" i="0" dirty="0">
                <a:solidFill>
                  <a:srgbClr val="000000"/>
                </a:solidFill>
                <a:effectLst/>
                <a:latin typeface="+mj-lt"/>
              </a:rPr>
              <a:t>Imprints and stamps the surface with a banksia to create texture </a:t>
            </a:r>
            <a:endParaRPr lang="en-AU" sz="1600" b="0" dirty="0">
              <a:solidFill>
                <a:srgbClr val="000000"/>
              </a:solidFill>
              <a:effectLst/>
              <a:latin typeface="+mj-lt"/>
            </a:endParaRPr>
          </a:p>
          <a:p>
            <a:pPr>
              <a:lnSpc>
                <a:spcPct val="150000"/>
              </a:lnSpc>
              <a:buNone/>
            </a:pPr>
            <a:r>
              <a:rPr lang="en-AU" sz="1600" b="0" i="0" dirty="0">
                <a:solidFill>
                  <a:srgbClr val="000000"/>
                </a:solidFill>
                <a:effectLst/>
                <a:latin typeface="+mj-lt"/>
              </a:rPr>
              <a:t>Incises and draws into the cla</a:t>
            </a:r>
            <a:r>
              <a:rPr lang="en-AU" sz="1600" b="0" dirty="0">
                <a:solidFill>
                  <a:srgbClr val="000000"/>
                </a:solidFill>
                <a:latin typeface="+mj-lt"/>
              </a:rPr>
              <a:t>y </a:t>
            </a:r>
            <a:r>
              <a:rPr lang="en-AU" sz="1600" b="0" i="0" dirty="0">
                <a:solidFill>
                  <a:srgbClr val="000000"/>
                </a:solidFill>
                <a:effectLst/>
                <a:latin typeface="+mj-lt"/>
              </a:rPr>
              <a:t>with a needle tool</a:t>
            </a:r>
            <a:endParaRPr lang="en-AU" sz="1600" b="0" dirty="0">
              <a:solidFill>
                <a:srgbClr val="000000"/>
              </a:solidFill>
              <a:effectLst/>
              <a:latin typeface="+mj-lt"/>
            </a:endParaRPr>
          </a:p>
          <a:p>
            <a:pPr>
              <a:lnSpc>
                <a:spcPct val="150000"/>
              </a:lnSpc>
              <a:buNone/>
            </a:pPr>
            <a:r>
              <a:rPr lang="en-AU" sz="1600" b="0" dirty="0">
                <a:solidFill>
                  <a:srgbClr val="000000"/>
                </a:solidFill>
                <a:latin typeface="+mj-lt"/>
              </a:rPr>
              <a:t>Mixes </a:t>
            </a:r>
            <a:r>
              <a:rPr lang="en-AU" sz="1600" b="0" i="0" dirty="0">
                <a:solidFill>
                  <a:srgbClr val="000000"/>
                </a:solidFill>
                <a:effectLst/>
                <a:latin typeface="+mj-lt"/>
              </a:rPr>
              <a:t>new glazes firing them differently </a:t>
            </a:r>
          </a:p>
          <a:p>
            <a:pPr>
              <a:lnSpc>
                <a:spcPct val="150000"/>
              </a:lnSpc>
              <a:buNone/>
            </a:pPr>
            <a:r>
              <a:rPr lang="en-AU" sz="1600" b="0" dirty="0">
                <a:solidFill>
                  <a:srgbClr val="000000"/>
                </a:solidFill>
                <a:effectLst/>
                <a:latin typeface="+mj-lt"/>
              </a:rPr>
              <a:t>Connects to her natural world</a:t>
            </a:r>
          </a:p>
          <a:p>
            <a:pPr>
              <a:lnSpc>
                <a:spcPct val="150000"/>
              </a:lnSpc>
              <a:buNone/>
            </a:pPr>
            <a:endParaRPr lang="en-AU" sz="1600" dirty="0">
              <a:solidFill>
                <a:srgbClr val="000000"/>
              </a:solidFill>
              <a:effectLst/>
              <a:latin typeface="+mj-lt"/>
            </a:endParaRPr>
          </a:p>
          <a:p>
            <a:pPr>
              <a:lnSpc>
                <a:spcPct val="150000"/>
              </a:lnSpc>
              <a:buNone/>
            </a:pPr>
            <a:r>
              <a:rPr lang="en-AU" sz="1600" dirty="0">
                <a:solidFill>
                  <a:srgbClr val="000000"/>
                </a:solidFill>
                <a:effectLst/>
                <a:latin typeface="+mj-lt"/>
              </a:rPr>
              <a:t>These sample responses represent only a few of the multitude of responses that students may provide. They have been included as a guide and are not intended to limit the potential scope of students' responses.</a:t>
            </a:r>
          </a:p>
          <a:p>
            <a:pPr>
              <a:lnSpc>
                <a:spcPct val="150000"/>
              </a:lnSpc>
              <a:buNone/>
            </a:pPr>
            <a:endParaRPr lang="en-AU" sz="1600" dirty="0">
              <a:solidFill>
                <a:srgbClr val="000000"/>
              </a:solidFill>
              <a:effectLst/>
              <a:latin typeface="+mj-lt"/>
            </a:endParaRPr>
          </a:p>
          <a:p>
            <a:pPr>
              <a:lnSpc>
                <a:spcPct val="150000"/>
              </a:lnSpc>
              <a:buNone/>
            </a:pPr>
            <a:r>
              <a:rPr lang="en-AU" b="0" dirty="0"/>
              <a:t>Click to reveal possible answers. </a:t>
            </a:r>
          </a:p>
          <a:p>
            <a:pPr>
              <a:lnSpc>
                <a:spcPct val="150000"/>
              </a:lnSpc>
              <a:buNone/>
            </a:pPr>
            <a:endParaRPr lang="en-AU" b="1" dirty="0"/>
          </a:p>
          <a:p>
            <a:pPr>
              <a:lnSpc>
                <a:spcPct val="150000"/>
              </a:lnSpc>
              <a:buNone/>
            </a:pPr>
            <a:r>
              <a:rPr lang="en-AU" sz="1600" dirty="0">
                <a:solidFill>
                  <a:srgbClr val="000000"/>
                </a:solidFill>
                <a:latin typeface="+mj-lt"/>
              </a:rPr>
              <a:t>Jenny Orchard:</a:t>
            </a:r>
          </a:p>
          <a:p>
            <a:pPr marL="285750" indent="-285750">
              <a:lnSpc>
                <a:spcPct val="150000"/>
              </a:lnSpc>
              <a:buFont typeface="Arial" panose="020B0604020202020204" pitchFamily="34" charset="0"/>
              <a:buChar char="•"/>
            </a:pPr>
            <a:r>
              <a:rPr lang="en-AU" sz="1600" dirty="0">
                <a:solidFill>
                  <a:srgbClr val="000000"/>
                </a:solidFill>
                <a:highlight>
                  <a:srgbClr val="FFFF00"/>
                </a:highlight>
                <a:latin typeface="+mj-lt"/>
              </a:rPr>
              <a:t>Carefully</a:t>
            </a:r>
            <a:r>
              <a:rPr lang="en-AU" sz="1600" dirty="0">
                <a:solidFill>
                  <a:srgbClr val="000000"/>
                </a:solidFill>
                <a:latin typeface="+mj-lt"/>
              </a:rPr>
              <a:t> </a:t>
            </a:r>
            <a:r>
              <a:rPr lang="en-AU" sz="1600" u="sng" dirty="0">
                <a:solidFill>
                  <a:srgbClr val="000000"/>
                </a:solidFill>
                <a:latin typeface="+mj-lt"/>
              </a:rPr>
              <a:t>cuts</a:t>
            </a:r>
            <a:r>
              <a:rPr lang="en-AU" sz="1600" dirty="0">
                <a:solidFill>
                  <a:srgbClr val="000000"/>
                </a:solidFill>
                <a:latin typeface="+mj-lt"/>
              </a:rPr>
              <a:t> with a cutting wire to </a:t>
            </a:r>
            <a:r>
              <a:rPr lang="en-AU" sz="1600" u="sng" dirty="0">
                <a:solidFill>
                  <a:srgbClr val="000000"/>
                </a:solidFill>
                <a:latin typeface="+mj-lt"/>
              </a:rPr>
              <a:t>slice</a:t>
            </a:r>
            <a:r>
              <a:rPr lang="en-AU" sz="1600" dirty="0">
                <a:solidFill>
                  <a:srgbClr val="000000"/>
                </a:solidFill>
                <a:latin typeface="+mj-lt"/>
              </a:rPr>
              <a:t> the block of raw clay</a:t>
            </a:r>
          </a:p>
          <a:p>
            <a:pPr marL="285750" indent="-285750">
              <a:lnSpc>
                <a:spcPct val="150000"/>
              </a:lnSpc>
              <a:buFont typeface="Arial" panose="020B0604020202020204" pitchFamily="34" charset="0"/>
              <a:buChar char="•"/>
            </a:pPr>
            <a:r>
              <a:rPr lang="en-AU" sz="1600" dirty="0">
                <a:solidFill>
                  <a:srgbClr val="000000"/>
                </a:solidFill>
                <a:highlight>
                  <a:srgbClr val="FFFF00"/>
                </a:highlight>
                <a:latin typeface="+mj-lt"/>
              </a:rPr>
              <a:t>Firmly</a:t>
            </a:r>
            <a:r>
              <a:rPr lang="en-AU" sz="1600" dirty="0">
                <a:solidFill>
                  <a:srgbClr val="000000"/>
                </a:solidFill>
                <a:latin typeface="+mj-lt"/>
              </a:rPr>
              <a:t> </a:t>
            </a:r>
            <a:r>
              <a:rPr lang="en-AU" sz="1600" u="sng" dirty="0">
                <a:solidFill>
                  <a:srgbClr val="000000"/>
                </a:solidFill>
                <a:latin typeface="+mj-lt"/>
              </a:rPr>
              <a:t>squeezes</a:t>
            </a:r>
            <a:r>
              <a:rPr lang="en-AU" sz="1600" dirty="0">
                <a:solidFill>
                  <a:srgbClr val="000000"/>
                </a:solidFill>
                <a:latin typeface="+mj-lt"/>
              </a:rPr>
              <a:t> and </a:t>
            </a:r>
            <a:r>
              <a:rPr lang="en-AU" sz="1600" u="sng" dirty="0">
                <a:solidFill>
                  <a:srgbClr val="000000"/>
                </a:solidFill>
                <a:latin typeface="+mj-lt"/>
              </a:rPr>
              <a:t>models</a:t>
            </a:r>
            <a:r>
              <a:rPr lang="en-AU" sz="1600" dirty="0">
                <a:solidFill>
                  <a:srgbClr val="000000"/>
                </a:solidFill>
                <a:latin typeface="+mj-lt"/>
              </a:rPr>
              <a:t> the clay</a:t>
            </a:r>
          </a:p>
          <a:p>
            <a:pPr marL="285750" indent="-285750">
              <a:lnSpc>
                <a:spcPct val="150000"/>
              </a:lnSpc>
              <a:buFont typeface="Arial" panose="020B0604020202020204" pitchFamily="34" charset="0"/>
              <a:buChar char="•"/>
            </a:pPr>
            <a:r>
              <a:rPr lang="en-AU" sz="1600" dirty="0">
                <a:solidFill>
                  <a:srgbClr val="000000"/>
                </a:solidFill>
                <a:highlight>
                  <a:srgbClr val="FFFF00"/>
                </a:highlight>
                <a:latin typeface="+mj-lt"/>
              </a:rPr>
              <a:t>Evenly</a:t>
            </a:r>
            <a:r>
              <a:rPr lang="en-AU" sz="1600" dirty="0">
                <a:solidFill>
                  <a:srgbClr val="000000"/>
                </a:solidFill>
                <a:latin typeface="+mj-lt"/>
              </a:rPr>
              <a:t> </a:t>
            </a:r>
            <a:r>
              <a:rPr lang="en-AU" sz="1600" u="sng" dirty="0">
                <a:solidFill>
                  <a:srgbClr val="000000"/>
                </a:solidFill>
                <a:latin typeface="+mj-lt"/>
              </a:rPr>
              <a:t>applies</a:t>
            </a:r>
            <a:r>
              <a:rPr lang="en-AU" sz="1600" dirty="0">
                <a:solidFill>
                  <a:srgbClr val="000000"/>
                </a:solidFill>
                <a:latin typeface="+mj-lt"/>
              </a:rPr>
              <a:t> slip with a bristle brush</a:t>
            </a:r>
          </a:p>
          <a:p>
            <a:pPr marL="285750" indent="-285750">
              <a:lnSpc>
                <a:spcPct val="150000"/>
              </a:lnSpc>
              <a:buFont typeface="Arial" panose="020B0604020202020204" pitchFamily="34" charset="0"/>
              <a:buChar char="•"/>
            </a:pPr>
            <a:r>
              <a:rPr lang="en-AU" sz="1600" dirty="0">
                <a:solidFill>
                  <a:srgbClr val="000000"/>
                </a:solidFill>
                <a:highlight>
                  <a:srgbClr val="FFFF00"/>
                </a:highlight>
                <a:latin typeface="+mj-lt"/>
              </a:rPr>
              <a:t>Lightly</a:t>
            </a:r>
            <a:r>
              <a:rPr lang="en-AU" sz="1600" dirty="0">
                <a:solidFill>
                  <a:srgbClr val="000000"/>
                </a:solidFill>
                <a:latin typeface="+mj-lt"/>
              </a:rPr>
              <a:t> </a:t>
            </a:r>
            <a:r>
              <a:rPr lang="en-AU" sz="1600" u="sng" dirty="0">
                <a:solidFill>
                  <a:srgbClr val="000000"/>
                </a:solidFill>
                <a:latin typeface="+mj-lt"/>
              </a:rPr>
              <a:t>scratches</a:t>
            </a:r>
            <a:r>
              <a:rPr lang="en-AU" sz="1600" dirty="0">
                <a:solidFill>
                  <a:srgbClr val="000000"/>
                </a:solidFill>
                <a:latin typeface="+mj-lt"/>
              </a:rPr>
              <a:t> the surface of the clay to create texture</a:t>
            </a:r>
          </a:p>
          <a:p>
            <a:pPr marL="285750" indent="-285750">
              <a:lnSpc>
                <a:spcPct val="150000"/>
              </a:lnSpc>
              <a:buFont typeface="Arial" panose="020B0604020202020204" pitchFamily="34" charset="0"/>
              <a:buChar char="•"/>
            </a:pPr>
            <a:r>
              <a:rPr lang="en-AU" sz="1600" dirty="0">
                <a:solidFill>
                  <a:srgbClr val="000000"/>
                </a:solidFill>
                <a:highlight>
                  <a:srgbClr val="FFFF00"/>
                </a:highlight>
                <a:latin typeface="+mj-lt"/>
              </a:rPr>
              <a:t>Gently</a:t>
            </a:r>
            <a:r>
              <a:rPr lang="en-AU" sz="1600" dirty="0">
                <a:solidFill>
                  <a:srgbClr val="000000"/>
                </a:solidFill>
                <a:latin typeface="+mj-lt"/>
              </a:rPr>
              <a:t> </a:t>
            </a:r>
            <a:r>
              <a:rPr lang="en-AU" sz="1600" u="sng" dirty="0">
                <a:solidFill>
                  <a:srgbClr val="000000"/>
                </a:solidFill>
                <a:latin typeface="+mj-lt"/>
              </a:rPr>
              <a:t>presses</a:t>
            </a:r>
            <a:r>
              <a:rPr lang="en-AU" sz="1600" dirty="0">
                <a:solidFill>
                  <a:srgbClr val="000000"/>
                </a:solidFill>
                <a:latin typeface="+mj-lt"/>
              </a:rPr>
              <a:t> and </a:t>
            </a:r>
            <a:r>
              <a:rPr lang="en-AU" sz="1600" u="sng" dirty="0">
                <a:solidFill>
                  <a:srgbClr val="000000"/>
                </a:solidFill>
                <a:latin typeface="+mj-lt"/>
              </a:rPr>
              <a:t>pushes</a:t>
            </a:r>
            <a:r>
              <a:rPr lang="en-AU" sz="1600" dirty="0">
                <a:solidFill>
                  <a:srgbClr val="000000"/>
                </a:solidFill>
                <a:latin typeface="+mj-lt"/>
              </a:rPr>
              <a:t> the clay</a:t>
            </a:r>
          </a:p>
          <a:p>
            <a:pPr marL="285750" indent="-285750">
              <a:lnSpc>
                <a:spcPct val="150000"/>
              </a:lnSpc>
              <a:buFont typeface="Arial" panose="020B0604020202020204" pitchFamily="34" charset="0"/>
              <a:buChar char="•"/>
            </a:pPr>
            <a:r>
              <a:rPr lang="en-AU" sz="1600" dirty="0">
                <a:solidFill>
                  <a:srgbClr val="000000"/>
                </a:solidFill>
                <a:highlight>
                  <a:srgbClr val="FFFF00"/>
                </a:highlight>
                <a:latin typeface="+mj-lt"/>
              </a:rPr>
              <a:t>Delicately</a:t>
            </a:r>
            <a:r>
              <a:rPr lang="en-AU" sz="1600" dirty="0">
                <a:solidFill>
                  <a:srgbClr val="000000"/>
                </a:solidFill>
                <a:latin typeface="+mj-lt"/>
              </a:rPr>
              <a:t> </a:t>
            </a:r>
            <a:r>
              <a:rPr lang="en-AU" sz="1600" u="sng" dirty="0">
                <a:solidFill>
                  <a:srgbClr val="000000"/>
                </a:solidFill>
                <a:latin typeface="+mj-lt"/>
              </a:rPr>
              <a:t>imprints</a:t>
            </a:r>
            <a:r>
              <a:rPr lang="en-AU" sz="1600" dirty="0">
                <a:solidFill>
                  <a:srgbClr val="000000"/>
                </a:solidFill>
                <a:latin typeface="+mj-lt"/>
              </a:rPr>
              <a:t> and </a:t>
            </a:r>
            <a:r>
              <a:rPr lang="en-AU" sz="1600" u="sng" dirty="0">
                <a:solidFill>
                  <a:srgbClr val="000000"/>
                </a:solidFill>
                <a:latin typeface="+mj-lt"/>
              </a:rPr>
              <a:t>stamps</a:t>
            </a:r>
            <a:r>
              <a:rPr lang="en-AU" sz="1600" dirty="0">
                <a:solidFill>
                  <a:srgbClr val="000000"/>
                </a:solidFill>
                <a:latin typeface="+mj-lt"/>
              </a:rPr>
              <a:t> the surface with a banksia to create texture</a:t>
            </a:r>
          </a:p>
          <a:p>
            <a:pPr marL="285750" indent="-285750">
              <a:lnSpc>
                <a:spcPct val="150000"/>
              </a:lnSpc>
              <a:buFont typeface="Arial" panose="020B0604020202020204" pitchFamily="34" charset="0"/>
              <a:buChar char="•"/>
            </a:pPr>
            <a:r>
              <a:rPr lang="en-AU" sz="1600" dirty="0">
                <a:solidFill>
                  <a:srgbClr val="000000"/>
                </a:solidFill>
                <a:highlight>
                  <a:srgbClr val="FFFF00"/>
                </a:highlight>
                <a:latin typeface="+mj-lt"/>
              </a:rPr>
              <a:t>Precisely</a:t>
            </a:r>
            <a:r>
              <a:rPr lang="en-AU" sz="1600" dirty="0">
                <a:solidFill>
                  <a:srgbClr val="000000"/>
                </a:solidFill>
                <a:latin typeface="+mj-lt"/>
              </a:rPr>
              <a:t> </a:t>
            </a:r>
            <a:r>
              <a:rPr lang="en-AU" sz="1600" u="sng" dirty="0">
                <a:solidFill>
                  <a:srgbClr val="000000"/>
                </a:solidFill>
                <a:latin typeface="+mj-lt"/>
              </a:rPr>
              <a:t>incises</a:t>
            </a:r>
            <a:r>
              <a:rPr lang="en-AU" sz="1600" dirty="0">
                <a:solidFill>
                  <a:srgbClr val="000000"/>
                </a:solidFill>
                <a:latin typeface="+mj-lt"/>
              </a:rPr>
              <a:t> and </a:t>
            </a:r>
            <a:r>
              <a:rPr lang="en-AU" sz="1600" u="sng" dirty="0">
                <a:solidFill>
                  <a:srgbClr val="000000"/>
                </a:solidFill>
                <a:latin typeface="+mj-lt"/>
              </a:rPr>
              <a:t>draws</a:t>
            </a:r>
            <a:r>
              <a:rPr lang="en-AU" sz="1600" dirty="0">
                <a:solidFill>
                  <a:srgbClr val="000000"/>
                </a:solidFill>
                <a:latin typeface="+mj-lt"/>
              </a:rPr>
              <a:t> into the clay with a needle tool</a:t>
            </a:r>
          </a:p>
          <a:p>
            <a:pPr marL="285750" indent="-285750">
              <a:lnSpc>
                <a:spcPct val="150000"/>
              </a:lnSpc>
              <a:buFont typeface="Arial" panose="020B0604020202020204" pitchFamily="34" charset="0"/>
              <a:buChar char="•"/>
            </a:pPr>
            <a:r>
              <a:rPr lang="en-AU" sz="1600" dirty="0">
                <a:solidFill>
                  <a:schemeClr val="tx1"/>
                </a:solidFill>
                <a:highlight>
                  <a:srgbClr val="FFFF00"/>
                </a:highlight>
              </a:rPr>
              <a:t>Meticulously</a:t>
            </a:r>
            <a:r>
              <a:rPr lang="en-AU" sz="1600" dirty="0">
                <a:solidFill>
                  <a:srgbClr val="000000"/>
                </a:solidFill>
                <a:latin typeface="+mj-lt"/>
              </a:rPr>
              <a:t> </a:t>
            </a:r>
            <a:r>
              <a:rPr lang="en-AU" sz="1600" u="sng" dirty="0">
                <a:solidFill>
                  <a:srgbClr val="000000"/>
                </a:solidFill>
                <a:latin typeface="+mj-lt"/>
              </a:rPr>
              <a:t>mixes</a:t>
            </a:r>
            <a:r>
              <a:rPr lang="en-AU" sz="1600" dirty="0">
                <a:solidFill>
                  <a:srgbClr val="000000"/>
                </a:solidFill>
                <a:latin typeface="+mj-lt"/>
              </a:rPr>
              <a:t> new glazes</a:t>
            </a:r>
          </a:p>
          <a:p>
            <a:pPr>
              <a:lnSpc>
                <a:spcPct val="150000"/>
              </a:lnSpc>
              <a:buNone/>
            </a:pPr>
            <a:endParaRPr lang="en-AU" sz="1800" dirty="0">
              <a:effectLst/>
              <a:latin typeface="Arial" panose="020B0604020202020204" pitchFamily="34" charset="0"/>
              <a:ea typeface="Calibri" panose="020F0502020204030204" pitchFamily="34" charset="0"/>
            </a:endParaRPr>
          </a:p>
          <a:p>
            <a:pPr>
              <a:lnSpc>
                <a:spcPct val="150000"/>
              </a:lnSpc>
              <a:buNone/>
            </a:pPr>
            <a:r>
              <a:rPr lang="en-AU" sz="1800" b="1" dirty="0">
                <a:effectLst/>
                <a:latin typeface="Arial" panose="020B0604020202020204" pitchFamily="34" charset="0"/>
                <a:ea typeface="Calibri" panose="020F0502020204030204" pitchFamily="34" charset="0"/>
              </a:rPr>
              <a:t>Question:</a:t>
            </a:r>
            <a:r>
              <a:rPr lang="en-AU" sz="1800" dirty="0">
                <a:effectLst/>
                <a:latin typeface="Arial" panose="020B0604020202020204" pitchFamily="34" charset="0"/>
                <a:ea typeface="Calibri" panose="020F0502020204030204" pitchFamily="34" charset="0"/>
              </a:rPr>
              <a:t> Why is it important to provide specific detail when describing an artist’s practice?</a:t>
            </a:r>
          </a:p>
          <a:p>
            <a:pPr>
              <a:lnSpc>
                <a:spcPct val="150000"/>
              </a:lnSpc>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800" b="1" dirty="0">
                <a:effectLst/>
                <a:latin typeface="Arial" panose="020B0604020202020204" pitchFamily="34" charset="0"/>
                <a:ea typeface="Calibri" panose="020F0502020204030204" pitchFamily="34" charset="0"/>
              </a:rPr>
              <a:t>Sample answer: </a:t>
            </a:r>
            <a:r>
              <a:rPr lang="en-AU" sz="1800" dirty="0">
                <a:effectLst/>
                <a:latin typeface="Arial" panose="020B0604020202020204" pitchFamily="34" charset="0"/>
                <a:ea typeface="Calibri" panose="020F0502020204030204" pitchFamily="34" charset="0"/>
              </a:rPr>
              <a:t>Detailed descriptions are helpful when giving step-by-step instructions because they make it easier to understand and follow an artist’s technique. They allow us to try out the same methods ourselves and encourage us to think about why the artist made certain choices. They also help us communicate our ideas more clearly and support deeper discussions about art.</a:t>
            </a:r>
          </a:p>
          <a:p>
            <a:pPr marL="0" lvl="0" indent="0">
              <a:lnSpc>
                <a:spcPct val="150000"/>
              </a:lnSpc>
              <a:spcBef>
                <a:spcPts val="1200"/>
              </a:spcBef>
              <a:spcAft>
                <a:spcPts val="600"/>
              </a:spcAft>
              <a:buFont typeface="Symbol" panose="05050102010706020507" pitchFamily="18" charset="2"/>
              <a:buNone/>
              <a:tabLst>
                <a:tab pos="228600" algn="l"/>
              </a:tabLst>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800" b="1" dirty="0">
                <a:effectLst/>
                <a:latin typeface="Arial" panose="020B0604020202020204" pitchFamily="34" charset="0"/>
                <a:ea typeface="Calibri" panose="020F0502020204030204" pitchFamily="34" charset="0"/>
              </a:rPr>
              <a:t>Question:</a:t>
            </a:r>
            <a:r>
              <a:rPr lang="en-AU" sz="1800" dirty="0">
                <a:effectLst/>
                <a:latin typeface="Arial" panose="020B0604020202020204" pitchFamily="34" charset="0"/>
                <a:ea typeface="Calibri" panose="020F0502020204030204" pitchFamily="34" charset="0"/>
              </a:rPr>
              <a:t> What’s the relationship between her intentions and the actions that she takes in the studio?</a:t>
            </a:r>
          </a:p>
          <a:p>
            <a:pPr marL="0" lvl="0" indent="0">
              <a:lnSpc>
                <a:spcPct val="150000"/>
              </a:lnSpc>
              <a:spcBef>
                <a:spcPts val="1200"/>
              </a:spcBef>
              <a:spcAft>
                <a:spcPts val="600"/>
              </a:spcAft>
              <a:buFont typeface="Symbol" panose="05050102010706020507" pitchFamily="18" charset="2"/>
              <a:buNone/>
              <a:tabLst>
                <a:tab pos="228600" algn="l"/>
              </a:tabLst>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r>
              <a:rPr lang="en-AU" sz="1800" b="1" dirty="0">
                <a:effectLst/>
                <a:latin typeface="Arial" panose="020B0604020202020204" pitchFamily="34" charset="0"/>
                <a:ea typeface="Calibri" panose="020F0502020204030204" pitchFamily="34" charset="0"/>
              </a:rPr>
              <a:t>Sample answer:</a:t>
            </a:r>
            <a:r>
              <a:rPr lang="en-AU" sz="1800" dirty="0">
                <a:effectLst/>
                <a:latin typeface="Arial" panose="020B0604020202020204" pitchFamily="34" charset="0"/>
                <a:ea typeface="Calibri" panose="020F0502020204030204" pitchFamily="34" charset="0"/>
              </a:rPr>
              <a:t> Jenny Orchard’s actions are guided by her intentions. Her work is a physical expression of her ideas that are bought to life with clay and glazes. Orchard uses natural materials to mark the clay, and her studio is set amongst nature. She forms the creature's bodies with shapes that remind us of plants.</a:t>
            </a:r>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endParaRPr lang="en-AU" sz="1800" dirty="0">
              <a:effectLst/>
              <a:latin typeface="Arial" panose="020B0604020202020204" pitchFamily="34" charset="0"/>
              <a:ea typeface="Calibri" panose="020F0502020204030204" pitchFamily="34" charset="0"/>
            </a:endParaRPr>
          </a:p>
          <a:p>
            <a:r>
              <a:rPr lang="en-AU" sz="1800" b="1" dirty="0">
                <a:effectLst/>
                <a:latin typeface="Arial" panose="020B0604020202020204" pitchFamily="34" charset="0"/>
                <a:ea typeface="Calibri" panose="020F0502020204030204" pitchFamily="34" charset="0"/>
                <a:cs typeface="Arial" panose="020B0604020202020204" pitchFamily="34" charset="0"/>
              </a:rPr>
              <a:t>Video reference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cs typeface="Arial" panose="020B0604020202020204" pitchFamily="34" charset="0"/>
              </a:rPr>
              <a:t>Despard Gallery (2019) </a:t>
            </a:r>
            <a:r>
              <a:rPr lang="en-AU" sz="2000" b="0" i="0" dirty="0">
                <a:solidFill>
                  <a:srgbClr val="0F0F0F"/>
                </a:solidFill>
                <a:effectLst/>
                <a:latin typeface="Arial" panose="020B0604020202020204" pitchFamily="34" charset="0"/>
                <a:cs typeface="Arial" panose="020B0604020202020204" pitchFamily="34" charset="0"/>
                <a:hlinkClick r:id="rId3"/>
              </a:rPr>
              <a:t>JENNY ORCHARD - Bush Of Ghosts - Artist Interview</a:t>
            </a:r>
            <a:r>
              <a:rPr lang="en-AU" sz="2000" b="0" i="0" dirty="0">
                <a:solidFill>
                  <a:srgbClr val="0F0F0F"/>
                </a:solidFill>
                <a:effectLst/>
                <a:latin typeface="Arial" panose="020B0604020202020204" pitchFamily="34" charset="0"/>
                <a:cs typeface="Arial" panose="020B0604020202020204" pitchFamily="34" charset="0"/>
              </a:rPr>
              <a:t> </a:t>
            </a:r>
            <a:r>
              <a:rPr lang="en-AU" sz="1800" dirty="0">
                <a:effectLst/>
                <a:latin typeface="Arial" panose="020B0604020202020204" pitchFamily="34" charset="0"/>
                <a:ea typeface="Calibri" panose="020F0502020204030204" pitchFamily="34" charset="0"/>
                <a:cs typeface="Arial" panose="020B0604020202020204" pitchFamily="34" charset="0"/>
              </a:rPr>
              <a:t>[video] accessed 16/3/2022.</a:t>
            </a:r>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r>
              <a:rPr lang="en-AU" sz="1800" dirty="0">
                <a:effectLst/>
                <a:latin typeface="Arial" panose="020B0604020202020204" pitchFamily="34" charset="0"/>
                <a:ea typeface="Calibri" panose="020F0502020204030204" pitchFamily="34" charset="0"/>
              </a:rPr>
              <a:t> </a:t>
            </a:r>
          </a:p>
          <a:p>
            <a:pPr marL="0" lvl="0" indent="0">
              <a:lnSpc>
                <a:spcPct val="150000"/>
              </a:lnSpc>
              <a:spcBef>
                <a:spcPts val="1200"/>
              </a:spcBef>
              <a:spcAft>
                <a:spcPts val="600"/>
              </a:spcAft>
              <a:buFont typeface="Symbol" panose="05050102010706020507" pitchFamily="18" charset="2"/>
              <a:buNone/>
              <a:tabLst>
                <a:tab pos="228600" algn="l"/>
              </a:tabLst>
            </a:pPr>
            <a:endParaRPr lang="en-AU" sz="1800" dirty="0">
              <a:effectLst/>
              <a:latin typeface="Arial" panose="020B0604020202020204" pitchFamily="34" charset="0"/>
              <a:ea typeface="Calibri" panose="020F0502020204030204" pitchFamily="34" charset="0"/>
            </a:endParaRPr>
          </a:p>
          <a:p>
            <a:pPr>
              <a:lnSpc>
                <a:spcPct val="150000"/>
              </a:lnSpc>
              <a:buNone/>
            </a:pPr>
            <a:endParaRPr lang="en-AU" sz="1600" dirty="0">
              <a:solidFill>
                <a:srgbClr val="000000"/>
              </a:solidFill>
              <a:effectLst/>
              <a:latin typeface="+mj-lt"/>
            </a:endParaRPr>
          </a:p>
          <a:p>
            <a:pPr>
              <a:lnSpc>
                <a:spcPct val="150000"/>
              </a:lnSpc>
              <a:buNone/>
            </a:pPr>
            <a:endParaRPr lang="en-AU" sz="1600" dirty="0">
              <a:solidFill>
                <a:srgbClr val="000000"/>
              </a:solidFill>
              <a:effectLst/>
              <a:latin typeface="+mj-lt"/>
            </a:endParaRPr>
          </a:p>
          <a:p>
            <a:pPr>
              <a:lnSpc>
                <a:spcPct val="150000"/>
              </a:lnSpc>
              <a:buNone/>
            </a:pPr>
            <a:endParaRPr lang="en-AU" dirty="0"/>
          </a:p>
          <a:p>
            <a:pPr>
              <a:lnSpc>
                <a:spcPct val="150000"/>
              </a:lnSpc>
              <a:buNone/>
            </a:pPr>
            <a:endParaRPr lang="en-AU" sz="1600" dirty="0">
              <a:solidFill>
                <a:srgbClr val="000000"/>
              </a:solidFill>
              <a:effectLst/>
              <a:latin typeface="+mj-lt"/>
            </a:endParaRPr>
          </a:p>
        </p:txBody>
      </p:sp>
      <p:sp>
        <p:nvSpPr>
          <p:cNvPr id="4" name="Slide Number Placeholder 3">
            <a:extLst>
              <a:ext uri="{FF2B5EF4-FFF2-40B4-BE49-F238E27FC236}">
                <a16:creationId xmlns:a16="http://schemas.microsoft.com/office/drawing/2014/main" id="{C2B3B895-0F64-1DAE-9AED-D3C4F0B976CD}"/>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578688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71B4B-7E55-24F9-6D70-AF87231E0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A42FA-622C-1509-D9D8-F4A019C60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3A85F-7A6E-DBAA-A176-7DEC4967165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a:cs typeface="Arial"/>
              </a:rPr>
              <a:t>Click to reveal a </a:t>
            </a:r>
            <a:r>
              <a:rPr lang="en-AU" b="0">
                <a:latin typeface="Arial"/>
                <a:ea typeface="Calibri"/>
                <a:cs typeface="Arial"/>
              </a:rPr>
              <a:t>sample response</a:t>
            </a:r>
          </a:p>
          <a:p>
            <a:pPr>
              <a:lnSpc>
                <a:spcPct val="150000"/>
              </a:lnSpc>
              <a:buNone/>
            </a:pPr>
            <a:r>
              <a:rPr lang="en-AU" sz="1600" u="none">
                <a:solidFill>
                  <a:srgbClr val="0E101A"/>
                </a:solidFill>
                <a:effectLst/>
              </a:rPr>
              <a:t>I chose the word</a:t>
            </a:r>
            <a:r>
              <a:rPr lang="en-AU" sz="1600" i="1" u="none">
                <a:solidFill>
                  <a:srgbClr val="0E101A"/>
                </a:solidFill>
                <a:effectLst/>
              </a:rPr>
              <a:t> </a:t>
            </a:r>
            <a:r>
              <a:rPr lang="en-AU" sz="1600" i="1" u="none">
                <a:solidFill>
                  <a:srgbClr val="0E101A"/>
                </a:solidFill>
              </a:rPr>
              <a:t>th</a:t>
            </a:r>
            <a:r>
              <a:rPr lang="en-AU" sz="1600" i="1" u="none">
                <a:solidFill>
                  <a:srgbClr val="0E101A"/>
                </a:solidFill>
                <a:effectLst/>
              </a:rPr>
              <a:t>riving </a:t>
            </a:r>
            <a:r>
              <a:rPr lang="en-AU" sz="1600" u="none">
                <a:solidFill>
                  <a:srgbClr val="0E101A"/>
                </a:solidFill>
                <a:effectLst/>
              </a:rPr>
              <a:t>because Orchard's creations seem to take on a life of their own. They beam with energy and resemble exotic flora and fauna that you might stumble across in a tropical rainforest. There is a sense that they may continue to grow, evolve, perhaps even morph into other creatures. </a:t>
            </a:r>
          </a:p>
          <a:p>
            <a:pPr>
              <a:lnSpc>
                <a:spcPct val="150000"/>
              </a:lnSpc>
              <a:buNone/>
            </a:pPr>
            <a:endParaRPr lang="en-AU" sz="1600" u="none">
              <a:solidFill>
                <a:srgbClr val="0E101A"/>
              </a:solidFill>
              <a:effectLst/>
            </a:endParaRPr>
          </a:p>
          <a:p>
            <a:pPr>
              <a:lnSpc>
                <a:spcPct val="150000"/>
              </a:lnSpc>
              <a:buNone/>
            </a:pPr>
            <a:r>
              <a:rPr lang="en-AU" sz="1600" u="none">
                <a:solidFill>
                  <a:srgbClr val="0E101A"/>
                </a:solidFill>
                <a:effectLst/>
              </a:rPr>
              <a:t>I know that </a:t>
            </a:r>
            <a:r>
              <a:rPr lang="en-AU" sz="1600" u="none">
                <a:solidFill>
                  <a:srgbClr val="0E101A"/>
                </a:solidFill>
              </a:rPr>
              <a:t>l</a:t>
            </a:r>
            <a:r>
              <a:rPr lang="en-AU" sz="1600" u="none">
                <a:solidFill>
                  <a:srgbClr val="0E101A"/>
                </a:solidFill>
                <a:effectLst/>
              </a:rPr>
              <a:t>ife is the main idea communicated in Orchard's artworks, which leads me to believe that Orchard's mysterious creatures are</a:t>
            </a:r>
            <a:r>
              <a:rPr lang="en-AU" sz="1600" b="1" u="none">
                <a:solidFill>
                  <a:srgbClr val="0E101A"/>
                </a:solidFill>
                <a:effectLst/>
              </a:rPr>
              <a:t> </a:t>
            </a:r>
            <a:r>
              <a:rPr lang="en-AU" sz="1600" i="1" u="none">
                <a:solidFill>
                  <a:srgbClr val="0E101A"/>
                </a:solidFill>
                <a:effectLst/>
              </a:rPr>
              <a:t>thriving</a:t>
            </a:r>
            <a:r>
              <a:rPr lang="en-AU" sz="1600" u="none">
                <a:solidFill>
                  <a:srgbClr val="0E101A"/>
                </a:solidFill>
                <a:effectLst/>
              </a:rPr>
              <a:t> beings that exist alongside us and flourish out of sight.  </a:t>
            </a:r>
            <a:endParaRPr lang="en-AU" sz="1600" u="none">
              <a:solidFill>
                <a:srgbClr val="000000"/>
              </a:solidFill>
              <a:effectLst/>
              <a:latin typeface="+mj-l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latin typeface="Arial"/>
              <a:ea typeface="Calibri"/>
              <a:cs typeface="Arial"/>
            </a:endParaRPr>
          </a:p>
        </p:txBody>
      </p:sp>
      <p:sp>
        <p:nvSpPr>
          <p:cNvPr id="4" name="Slide Number Placeholder 3">
            <a:extLst>
              <a:ext uri="{FF2B5EF4-FFF2-40B4-BE49-F238E27FC236}">
                <a16:creationId xmlns:a16="http://schemas.microsoft.com/office/drawing/2014/main" id="{C9F79653-666E-9D24-0B35-DD2299DA3504}"/>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1519989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1D7E-17AE-FA38-A3FF-92D87CAA6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80530-8AC4-FA4E-6EDF-F43FC762A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2664E7-0188-DF25-3CF0-7FC85AA5DDD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a:cs typeface="Arial"/>
              </a:rPr>
              <a:t>Click to reveal a </a:t>
            </a:r>
            <a:r>
              <a:rPr lang="en-AU" b="0">
                <a:latin typeface="Arial"/>
                <a:ea typeface="Calibri"/>
                <a:cs typeface="Arial"/>
              </a:rPr>
              <a:t>sample response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u="none">
                <a:solidFill>
                  <a:schemeClr val="tx1"/>
                </a:solidFill>
              </a:rPr>
              <a:t>Jenny Orchard connects to the natural world through her work </a:t>
            </a:r>
            <a:r>
              <a:rPr lang="en-AU" sz="1600" b="0" i="0" u="none">
                <a:solidFill>
                  <a:schemeClr val="tx1"/>
                </a:solidFill>
                <a:effectLst/>
              </a:rPr>
              <a:t>by choosing to use </a:t>
            </a:r>
            <a:r>
              <a:rPr lang="en-AU" sz="1600" b="0" i="0" u="none">
                <a:solidFill>
                  <a:schemeClr val="tx1"/>
                </a:solidFill>
              </a:rPr>
              <a:t>a </a:t>
            </a:r>
            <a:r>
              <a:rPr lang="en-AU" sz="1600" b="0" i="0" u="none">
                <a:solidFill>
                  <a:schemeClr val="tx1"/>
                </a:solidFill>
                <a:effectLst/>
              </a:rPr>
              <a:t>banksia</a:t>
            </a:r>
            <a:r>
              <a:rPr lang="en-AU" sz="1600" b="0" i="0" u="none">
                <a:solidFill>
                  <a:schemeClr val="tx1"/>
                </a:solidFill>
              </a:rPr>
              <a:t> to </a:t>
            </a:r>
            <a:r>
              <a:rPr lang="en-AU" sz="1600" b="0" i="1" u="none">
                <a:solidFill>
                  <a:schemeClr val="tx1"/>
                </a:solidFill>
              </a:rPr>
              <a:t>imprint</a:t>
            </a:r>
            <a:r>
              <a:rPr lang="en-AU" sz="1600" b="0" i="0" u="none">
                <a:solidFill>
                  <a:schemeClr val="tx1"/>
                </a:solidFill>
              </a:rPr>
              <a:t> patterns into the clay. The act of imprinting suggests a deliberate choice to capture native flora, </a:t>
            </a:r>
            <a:r>
              <a:rPr lang="en-AU" sz="1600" b="0" i="0" u="none">
                <a:solidFill>
                  <a:schemeClr val="tx1"/>
                </a:solidFill>
                <a:effectLst/>
              </a:rPr>
              <a:t>so I can infer that</a:t>
            </a:r>
            <a:r>
              <a:rPr lang="en-AU" sz="1600" b="0" i="0" u="none">
                <a:solidFill>
                  <a:schemeClr val="tx1"/>
                </a:solidFill>
              </a:rPr>
              <a:t> Orchard wanted to connect with the environment. Banksias have a rough, patterned surface, </a:t>
            </a:r>
            <a:r>
              <a:rPr lang="en-AU" sz="1600" b="0" i="0" u="none">
                <a:solidFill>
                  <a:schemeClr val="tx1"/>
                </a:solidFill>
                <a:effectLst/>
              </a:rPr>
              <a:t>which leads me to believe</a:t>
            </a:r>
            <a:r>
              <a:rPr lang="en-AU" sz="1600" b="0" i="0" u="none">
                <a:solidFill>
                  <a:schemeClr val="tx1"/>
                </a:solidFill>
              </a:rPr>
              <a:t> the artist wanted to create an organic texture and make it look like the sculpture is part of the landscape. There is a sense that the imprinted clay holds a memory of nature, like a fossil that has hardened over time. </a:t>
            </a:r>
            <a:endParaRPr lang="en-AU" sz="1600" b="0" i="0" u="none">
              <a:solidFill>
                <a:schemeClr val="tx1"/>
              </a:solidFill>
              <a:effectLst/>
              <a:latin typeface="+mj-l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a:cs typeface="Arial"/>
              </a:rPr>
              <a:t>Question</a:t>
            </a:r>
            <a:r>
              <a:rPr lang="en-AU" b="0">
                <a:latin typeface="Arial"/>
                <a:cs typeface="Arial"/>
              </a:rPr>
              <a:t> - Why did the writer include the word ‘chooses’?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a:cs typeface="Arial"/>
              </a:rPr>
              <a:t>Sample answer - To show that Jenny Orchard made a deliberate and conscious around how she might achieve a certain mark in the clay.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a:cs typeface="Arial"/>
              </a:rPr>
              <a:t>Question</a:t>
            </a:r>
            <a:r>
              <a:rPr lang="en-AU" b="0">
                <a:latin typeface="Arial"/>
                <a:cs typeface="Arial"/>
              </a:rPr>
              <a:t> - What does the writer mean by ‘there is a sense’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a:cs typeface="Arial"/>
              </a:rPr>
              <a:t>Sample answer - It helps the writer show that they are making an interpretation and are expressing a point of view about an idea or feeling. It helps the reader imagine that the clay is more than just a material and that it can also represent more that a solid form or texture.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Arial"/>
              <a:cs typeface="Arial"/>
            </a:endParaRPr>
          </a:p>
        </p:txBody>
      </p:sp>
      <p:sp>
        <p:nvSpPr>
          <p:cNvPr id="4" name="Slide Number Placeholder 3">
            <a:extLst>
              <a:ext uri="{FF2B5EF4-FFF2-40B4-BE49-F238E27FC236}">
                <a16:creationId xmlns:a16="http://schemas.microsoft.com/office/drawing/2014/main" id="{79C9F634-1440-CA3D-27D6-C2BD2A7BFFBD}"/>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786933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t>Click to reveal questions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1. </a:t>
            </a:r>
            <a:r>
              <a:rPr lang="en-AU" sz="1800" b="1">
                <a:effectLst/>
                <a:latin typeface="Arial" panose="020B0604020202020204" pitchFamily="34" charset="0"/>
                <a:ea typeface="Calibri" panose="020F0502020204030204" pitchFamily="34" charset="0"/>
              </a:rPr>
              <a:t>What role does experimentation play in her practice?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Sample response: </a:t>
            </a:r>
            <a:r>
              <a:rPr lang="en-AU" b="0"/>
              <a:t>Experimentation is important in Jenny Orchard’s art. </a:t>
            </a:r>
            <a:r>
              <a:rPr lang="en-AU"/>
              <a:t>She tries new ways to mix materials, shapes, and ideas. She played around with different clay shapes, textures, and other materials to make fun and unusual sculptures. These strange, imaginary creatures look like a mix of animals, people, and machines. She doesn’t always plan exactly how each piece will turn out, sometimes she lets mistakes or surprises help guide what she makes.</a:t>
            </a: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2. What are the results of this approach?</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Sample response: </a:t>
            </a:r>
            <a:r>
              <a:rPr lang="en-AU"/>
              <a:t>The sculptures Jenny Orchard makes are creative and unique. They make us think differently about art. Each sculpture looks like it has its own personality or story to tell. Because Orchard likes to experiment, her artworks make people curious and get them thinking about big ideas like the environment, technology, and how different cultures mix together.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3. What considerations were made for the presentation of these artworks?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Sample response:</a:t>
            </a:r>
            <a:r>
              <a:rPr lang="en-AU" sz="1600"/>
              <a:t> The sculptures</a:t>
            </a:r>
            <a:r>
              <a:rPr lang="en-AU"/>
              <a:t> were arranged to stand on their own, while also being viewed as part of a larger community of creatures. The installation used a </a:t>
            </a:r>
            <a:r>
              <a:rPr lang="en-AU" b="0"/>
              <a:t>bight cobalt blue backgrounds </a:t>
            </a:r>
            <a:r>
              <a:rPr lang="en-AU"/>
              <a:t>to cause a jarring clash and highlight the vibrant colours and detailed textures of her sculptures. Lighting was used to create dramatic shadows and draw attention to the fine details and layered surfaces. The black and white checkered floorboards added to the chaos. </a:t>
            </a: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4. Write down 2 words that describe the structure of these sculptures.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Sample response: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Mix and match</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Plastic</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Old rubbish</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Industrial materials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Bright glazes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Textured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Industrial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solidFill>
                  <a:schemeClr val="tx1"/>
                </a:solidFill>
                <a:latin typeface="Arial" panose="020B0604020202020204" pitchFamily="34" charset="0"/>
                <a:ea typeface="Calibri" panose="020F0502020204030204" pitchFamily="34" charset="0"/>
              </a:rPr>
              <a:t>5. Write down 2 words that capture your subjective response to these sculptures.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Sample response: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solidFill>
                  <a:schemeClr val="tx1"/>
                </a:solidFill>
                <a:latin typeface="Arial" panose="020B0604020202020204" pitchFamily="34" charset="0"/>
                <a:ea typeface="Calibri" panose="020F0502020204030204" pitchFamily="34" charset="0"/>
              </a:rPr>
              <a:t>Humorous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Kooky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Monstrous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Adaptation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Clashing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Chaos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6. Write down 2 words that reflect her practice as described in this video.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Sample response: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Evolution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Experimentation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Eclectic</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Mixing mediums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Video reference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a:ea typeface="Calibri" panose="020F0502020204030204" pitchFamily="34" charset="0"/>
              </a:rPr>
              <a:t>Shepparton Art Museum (2024) </a:t>
            </a:r>
            <a:r>
              <a:rPr lang="en-AU" b="0" i="0">
                <a:solidFill>
                  <a:srgbClr val="000000"/>
                </a:solidFill>
                <a:effectLst/>
                <a:hlinkClick r:id="rId3"/>
              </a:rPr>
              <a:t>Nick </a:t>
            </a:r>
            <a:r>
              <a:rPr lang="en-AU" b="0" i="0" err="1">
                <a:solidFill>
                  <a:srgbClr val="000000"/>
                </a:solidFill>
                <a:effectLst/>
                <a:hlinkClick r:id="rId3"/>
              </a:rPr>
              <a:t>Baylart</a:t>
            </a:r>
            <a:r>
              <a:rPr lang="en-AU" b="0" i="0">
                <a:solidFill>
                  <a:srgbClr val="000000"/>
                </a:solidFill>
                <a:effectLst/>
                <a:hlinkClick r:id="rId3"/>
              </a:rPr>
              <a:t> on Jenny Orchard - Big Ceramic Energy</a:t>
            </a:r>
            <a:r>
              <a:rPr lang="en-AU" b="0" i="0">
                <a:solidFill>
                  <a:srgbClr val="000000"/>
                </a:solidFill>
                <a:effectLst/>
              </a:rPr>
              <a:t> </a:t>
            </a:r>
            <a:r>
              <a:rPr lang="en-AU">
                <a:effectLst/>
                <a:latin typeface="Arial" panose="020B0604020202020204" pitchFamily="34" charset="0"/>
                <a:ea typeface="Calibri" panose="020F0502020204030204" pitchFamily="34" charset="0"/>
                <a:cs typeface="Arial" panose="020B0604020202020204" pitchFamily="34" charset="0"/>
              </a:rPr>
              <a:t>[video] accessed 27/5/2025.</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646327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7A1F5-312D-62F2-C6C1-AC1942FAA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A4BD1-7205-D1A2-4C3E-88A634013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A7E81-5F6A-77A8-261B-4B6C4F6117F4}"/>
              </a:ext>
            </a:extLst>
          </p:cNvPr>
          <p:cNvSpPr>
            <a:spLocks noGrp="1"/>
          </p:cNvSpPr>
          <p:nvPr>
            <p:ph type="body" idx="1"/>
          </p:nvPr>
        </p:nvSpPr>
        <p:spPr/>
        <p:txBody>
          <a:bodyPr/>
          <a:lstStyle/>
          <a:p>
            <a:r>
              <a:rPr lang="en-AU" b="1" dirty="0">
                <a:latin typeface="Arial"/>
                <a:cs typeface="Arial"/>
              </a:rPr>
              <a:t>Questions to guide a class discussion:</a:t>
            </a:r>
          </a:p>
          <a:p>
            <a:pPr marL="285750" indent="-285750">
              <a:buFont typeface="Arial" panose="020B0604020202020204" pitchFamily="34" charset="0"/>
              <a:buChar char="•"/>
            </a:pPr>
            <a:r>
              <a:rPr lang="en-AU" dirty="0">
                <a:latin typeface="Arial"/>
                <a:cs typeface="Arial"/>
              </a:rPr>
              <a:t>Jenny Orchard describes part of her creative process as 'like catching an idea.' What do you think she means by this? Why might she choose these words to explain how her concepts take shape?</a:t>
            </a:r>
          </a:p>
          <a:p>
            <a:pPr marL="285750" indent="-285750">
              <a:buFont typeface="Arial" panose="020B0604020202020204" pitchFamily="34" charset="0"/>
              <a:buChar char="•"/>
            </a:pPr>
            <a:r>
              <a:rPr lang="en-AU" dirty="0">
                <a:latin typeface="Arial"/>
                <a:cs typeface="Arial"/>
              </a:rPr>
              <a:t>Orchard mentions doing a few drawings and making notes before beginning to make. What does this tell us about how she moves from an idea to making an artwork?</a:t>
            </a:r>
          </a:p>
          <a:p>
            <a:pPr marL="285750" indent="-285750">
              <a:buFont typeface="Arial" panose="020B0604020202020204" pitchFamily="34" charset="0"/>
              <a:buChar char="•"/>
            </a:pPr>
            <a:r>
              <a:rPr lang="en-AU" dirty="0">
                <a:latin typeface="Arial"/>
                <a:cs typeface="Arial"/>
              </a:rPr>
              <a:t>Orchard draws from ‘everyday’ experiences to create ‘contemporary folklores’. How might fictional characters or creatures help explore real-world ideas?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Arial"/>
                <a:cs typeface="Arial"/>
              </a:rPr>
              <a:t>Visit </a:t>
            </a:r>
            <a:r>
              <a:rPr lang="en-AU" sz="1600" dirty="0">
                <a:latin typeface="Arial"/>
                <a:cs typeface="Arial"/>
              </a:rPr>
              <a:t>the Despard Gallery via the link on the slide, select one collage and ask students: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latin typeface="Arial"/>
                <a:cs typeface="Arial"/>
              </a:rPr>
              <a:t>What visual qualities can we see?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latin typeface="Arial"/>
                <a:cs typeface="Arial"/>
              </a:rPr>
              <a:t>Where do you think she sources her images from?</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latin typeface="Arial"/>
                <a:cs typeface="Arial"/>
              </a:rPr>
              <a:t>How has she edited or extended the collage?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latin typeface="Arial"/>
                <a:cs typeface="Arial"/>
              </a:rPr>
              <a:t>What is the effect of the hand drawn and handwritten elements?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Arial"/>
                <a:cs typeface="Arial"/>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Arial"/>
                <a:cs typeface="Arial"/>
              </a:rPr>
              <a:t>Stranger, L. (2025). </a:t>
            </a:r>
            <a:r>
              <a:rPr lang="en-AU" sz="1600" dirty="0">
                <a:latin typeface="Arial"/>
                <a:cs typeface="Arial"/>
                <a:hlinkClick r:id="rId3"/>
              </a:rPr>
              <a:t>Artist Profile</a:t>
            </a:r>
            <a:r>
              <a:rPr lang="en-AU" sz="1600" dirty="0">
                <a:latin typeface="Arial"/>
                <a:cs typeface="Arial"/>
              </a:rPr>
              <a:t> </a:t>
            </a:r>
            <a:r>
              <a:rPr lang="en-AU" dirty="0">
                <a:latin typeface="Arial"/>
                <a:cs typeface="Arial"/>
              </a:rPr>
              <a:t>Jenny Orchard: A new weird, wonderful. Bandicoot Publishing Pty Ltd.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Arial" panose="020B0604020202020204" pitchFamily="34" charset="0"/>
                <a:ea typeface="+mn-ea"/>
                <a:cs typeface="Arial" panose="020B0604020202020204" pitchFamily="34" charset="0"/>
              </a:rPr>
              <a:t>Orchard, J (2016) </a:t>
            </a:r>
            <a:r>
              <a:rPr lang="en-AU" sz="1600" u="sng" kern="1200" dirty="0">
                <a:solidFill>
                  <a:schemeClr val="tx1"/>
                </a:solidFill>
                <a:effectLst/>
                <a:latin typeface="Arial" panose="020B0604020202020204" pitchFamily="34" charset="0"/>
                <a:ea typeface="+mn-ea"/>
                <a:cs typeface="Arial" panose="020B0604020202020204" pitchFamily="34" charset="0"/>
                <a:hlinkClick r:id="rId4"/>
              </a:rPr>
              <a:t>JENNY ORCHARD Lost in the City at Night 2016 Watercolour and collage on paper 76 x 56 cm Signed front $1950 - Despard Gallery</a:t>
            </a:r>
            <a:r>
              <a:rPr lang="en-AU" sz="1600" kern="1200" dirty="0">
                <a:solidFill>
                  <a:schemeClr val="tx1"/>
                </a:solidFill>
                <a:effectLst/>
                <a:latin typeface="Arial" panose="020B0604020202020204" pitchFamily="34" charset="0"/>
                <a:ea typeface="+mn-ea"/>
                <a:cs typeface="Arial" panose="020B0604020202020204" pitchFamily="34" charset="0"/>
              </a:rPr>
              <a:t>, accessed 24 July 2025.</a:t>
            </a:r>
          </a:p>
          <a:p>
            <a:r>
              <a:rPr lang="en-AU" sz="1600" kern="1200" dirty="0">
                <a:solidFill>
                  <a:schemeClr val="tx1"/>
                </a:solidFill>
                <a:effectLst/>
                <a:latin typeface="Arial" panose="020B0604020202020204" pitchFamily="34" charset="0"/>
                <a:ea typeface="+mn-ea"/>
                <a:cs typeface="Arial" panose="020B0604020202020204" pitchFamily="34" charset="0"/>
              </a:rPr>
              <a:t>Orchard, J (2020) </a:t>
            </a:r>
            <a:r>
              <a:rPr lang="en-AU" sz="1600" u="sng" kern="1200" dirty="0">
                <a:solidFill>
                  <a:schemeClr val="tx1"/>
                </a:solidFill>
                <a:effectLst/>
                <a:latin typeface="Arial" panose="020B0604020202020204" pitchFamily="34" charset="0"/>
                <a:ea typeface="+mn-ea"/>
                <a:cs typeface="Arial" panose="020B0604020202020204" pitchFamily="34" charset="0"/>
                <a:hlinkClick r:id="rId5"/>
              </a:rPr>
              <a:t>25 JENNY ORCHARD Change Is Possible, Hope Is Power 2020 Paint and collage on paper 70 x 50 cm - Despard Gallery</a:t>
            </a:r>
            <a:r>
              <a:rPr lang="en-AU" sz="1600" kern="1200" dirty="0">
                <a:solidFill>
                  <a:schemeClr val="tx1"/>
                </a:solidFill>
                <a:effectLst/>
                <a:latin typeface="Arial" panose="020B0604020202020204" pitchFamily="34" charset="0"/>
                <a:ea typeface="+mn-ea"/>
                <a:cs typeface="Arial" panose="020B0604020202020204" pitchFamily="34" charset="0"/>
              </a:rPr>
              <a:t>, accessed 24 July 2025.</a:t>
            </a:r>
          </a:p>
          <a:p>
            <a:r>
              <a:rPr lang="en-AU" sz="1600" kern="1200" dirty="0">
                <a:solidFill>
                  <a:schemeClr val="tx1"/>
                </a:solidFill>
                <a:effectLst/>
                <a:latin typeface="Arial" panose="020B0604020202020204" pitchFamily="34" charset="0"/>
                <a:ea typeface="+mn-ea"/>
                <a:cs typeface="Arial" panose="020B0604020202020204" pitchFamily="34" charset="0"/>
              </a:rPr>
              <a:t>Orchard, J (2020) </a:t>
            </a:r>
            <a:r>
              <a:rPr lang="en-AU" sz="1600" u="sng" kern="1200" dirty="0">
                <a:solidFill>
                  <a:schemeClr val="tx1"/>
                </a:solidFill>
                <a:effectLst/>
                <a:latin typeface="Arial" panose="020B0604020202020204" pitchFamily="34" charset="0"/>
                <a:ea typeface="+mn-ea"/>
                <a:cs typeface="Arial" panose="020B0604020202020204" pitchFamily="34" charset="0"/>
                <a:hlinkClick r:id="rId6"/>
              </a:rPr>
              <a:t>22 JENNY ORCHARD Planetmind (More Than Human Poster Series) 2020 Paint and collage on paper 59.5 x 42 cm - Despard Gallery</a:t>
            </a:r>
            <a:r>
              <a:rPr lang="en-AU" sz="1600" kern="1200" dirty="0">
                <a:solidFill>
                  <a:schemeClr val="tx1"/>
                </a:solidFill>
                <a:effectLst/>
                <a:latin typeface="Arial" panose="020B0604020202020204" pitchFamily="34" charset="0"/>
                <a:ea typeface="+mn-ea"/>
                <a:cs typeface="Arial" panose="020B0604020202020204" pitchFamily="34" charset="0"/>
              </a:rPr>
              <a:t>, accessed 24 July 2025.</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98085FA9-BEE3-6FA2-900C-6CC612C4E15A}"/>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640220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13176-3C75-59BA-3752-3AACFACA2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6CD59-657E-21A3-9110-722289B4A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AFA83-5FA2-C671-8F0B-AF41BFD65A7F}"/>
              </a:ext>
            </a:extLst>
          </p:cNvPr>
          <p:cNvSpPr>
            <a:spLocks noGrp="1"/>
          </p:cNvSpPr>
          <p:nvPr>
            <p:ph type="body" idx="1"/>
          </p:nvPr>
        </p:nvSpPr>
        <p:spPr/>
        <p:txBody>
          <a:bodyPr/>
          <a:lstStyle/>
          <a:p>
            <a:r>
              <a:rPr lang="en-AU"/>
              <a:t>This word association chain can be used to illustrate how the words water; rain and lake were used as inspiration for the creature in this collage.</a:t>
            </a:r>
          </a:p>
          <a:p>
            <a:endParaRPr lang="en-AU"/>
          </a:p>
          <a:p>
            <a:r>
              <a:rPr lang="en-AU"/>
              <a:t>Mermaid</a:t>
            </a:r>
          </a:p>
          <a:p>
            <a:r>
              <a:rPr lang="en-AU" b="1"/>
              <a:t>Water</a:t>
            </a:r>
          </a:p>
          <a:p>
            <a:r>
              <a:rPr lang="en-AU" b="0"/>
              <a:t>Ocean</a:t>
            </a:r>
          </a:p>
          <a:p>
            <a:r>
              <a:rPr lang="en-AU"/>
              <a:t>Dark</a:t>
            </a:r>
          </a:p>
          <a:p>
            <a:r>
              <a:rPr lang="en-AU"/>
              <a:t>Anglerfish</a:t>
            </a:r>
          </a:p>
          <a:p>
            <a:r>
              <a:rPr lang="en-AU"/>
              <a:t>Teeth</a:t>
            </a:r>
          </a:p>
          <a:p>
            <a:r>
              <a:rPr lang="en-AU"/>
              <a:t>Sharp </a:t>
            </a:r>
          </a:p>
          <a:p>
            <a:r>
              <a:rPr lang="en-AU"/>
              <a:t>Claws</a:t>
            </a:r>
          </a:p>
          <a:p>
            <a:r>
              <a:rPr lang="en-AU"/>
              <a:t>Raven </a:t>
            </a:r>
          </a:p>
          <a:p>
            <a:r>
              <a:rPr lang="en-AU"/>
              <a:t>Flight</a:t>
            </a:r>
          </a:p>
          <a:p>
            <a:r>
              <a:rPr lang="en-AU" b="1"/>
              <a:t>Clouds</a:t>
            </a:r>
          </a:p>
          <a:p>
            <a:r>
              <a:rPr lang="en-AU" b="1"/>
              <a:t>Rain</a:t>
            </a:r>
          </a:p>
          <a:p>
            <a:r>
              <a:rPr lang="en-AU" b="1"/>
              <a:t>Lake</a:t>
            </a:r>
          </a:p>
          <a:p>
            <a:r>
              <a:rPr lang="en-AU"/>
              <a:t>Fish</a:t>
            </a:r>
          </a:p>
          <a:p>
            <a:r>
              <a:rPr lang="en-AU"/>
              <a:t>Scale</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latin typeface="Arial"/>
              <a:ea typeface="Calibri"/>
              <a:cs typeface="Arial"/>
            </a:endParaRPr>
          </a:p>
          <a:p>
            <a:endParaRPr lang="en-AU"/>
          </a:p>
        </p:txBody>
      </p:sp>
      <p:sp>
        <p:nvSpPr>
          <p:cNvPr id="4" name="Slide Number Placeholder 3">
            <a:extLst>
              <a:ext uri="{FF2B5EF4-FFF2-40B4-BE49-F238E27FC236}">
                <a16:creationId xmlns:a16="http://schemas.microsoft.com/office/drawing/2014/main" id="{AEA483E6-A96C-3C1E-FD36-9CC136706636}"/>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3044356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072041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C3144-2440-0070-5203-AE96685B0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D54A3-ECBC-C866-EABE-D57CFDD42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5E834-F8FF-37FF-443F-EB556938490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a:extLst>
              <a:ext uri="{FF2B5EF4-FFF2-40B4-BE49-F238E27FC236}">
                <a16:creationId xmlns:a16="http://schemas.microsoft.com/office/drawing/2014/main" id="{BA45C623-CD02-6E47-697E-C68E2F857AE3}"/>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91898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6D239-718B-31CC-987C-D4F7526C4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65F48-51DA-E370-4829-DC4A471D2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44D4D0-0293-C6C5-AFFD-99D78CC7BB7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6B9E7587-5C60-8D04-3743-42D96C606BB0}"/>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62278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B4A7B-D3EB-C68D-A40F-EE4B81B0C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1AD92-8B0B-F5C0-C40D-4F71CD77C5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A1BD8-35B2-5EFA-2FAA-A86058C8A77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2B8DDB8A-60D3-61EF-FFA8-D9A25B36CE5B}"/>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772130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E4218-1661-5429-67E1-293E17C1B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360EE-C0BB-FBCD-5ACF-07E8F49496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13E7B-A684-A8C8-3151-74C32DC9E3D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860497A-B402-C408-2F0F-34577B8F4D58}"/>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472081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DBA64-5771-B241-7857-D8E18FABC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A3D76-3F82-C9DE-414A-91A3E9ECD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030A2-3CC0-4025-833C-4D49F4611B4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F1DE867B-23CD-C5AF-FF9C-3E558179B701}"/>
              </a:ext>
            </a:extLst>
          </p:cNvPr>
          <p:cNvSpPr>
            <a:spLocks noGrp="1"/>
          </p:cNvSpPr>
          <p:nvPr>
            <p:ph type="sldNum" sz="quarter" idx="5"/>
          </p:nvPr>
        </p:nvSpPr>
        <p:spPr/>
        <p:txBody>
          <a:bodyPr/>
          <a:lstStyle/>
          <a:p>
            <a:fld id="{D09C5488-DD16-4714-9519-7BE21BA11D4E}" type="slidenum">
              <a:rPr lang="en-AU" smtClean="0"/>
              <a:t>22</a:t>
            </a:fld>
            <a:endParaRPr lang="en-AU"/>
          </a:p>
        </p:txBody>
      </p:sp>
    </p:spTree>
    <p:extLst>
      <p:ext uri="{BB962C8B-B14F-4D97-AF65-F5344CB8AC3E}">
        <p14:creationId xmlns:p14="http://schemas.microsoft.com/office/powerpoint/2010/main" val="3265172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4187"/>
              </a:lnSpc>
              <a:buNone/>
            </a:pPr>
            <a:r>
              <a:rPr lang="en-AU" sz="1600" b="0" i="0">
                <a:effectLst/>
                <a:latin typeface="Arial"/>
              </a:rPr>
              <a:t>Discussion points may include:</a:t>
            </a:r>
          </a:p>
          <a:p>
            <a:pPr algn="l"/>
            <a:endParaRPr lang="en-AU" sz="2000"/>
          </a:p>
          <a:p>
            <a:pPr>
              <a:buNone/>
            </a:pPr>
            <a:r>
              <a:rPr lang="en-AU" b="1" i="0">
                <a:solidFill>
                  <a:srgbClr val="0E101A"/>
                </a:solidFill>
                <a:effectLst/>
              </a:rPr>
              <a:t>Bill of Sale – AO 3766 (Ancient Mesopotamia)</a:t>
            </a:r>
          </a:p>
          <a:p>
            <a:pPr marL="285750" indent="-285750">
              <a:buFont typeface="Arial" panose="020B0604020202020204" pitchFamily="34" charset="0"/>
              <a:buChar char="•"/>
            </a:pPr>
            <a:r>
              <a:rPr lang="en-AU" b="0" i="0">
                <a:solidFill>
                  <a:srgbClr val="0E101A"/>
                </a:solidFill>
                <a:effectLst/>
              </a:rPr>
              <a:t>Function as a record.</a:t>
            </a:r>
          </a:p>
          <a:p>
            <a:pPr marL="285750" indent="-285750">
              <a:buFont typeface="Arial" panose="020B0604020202020204" pitchFamily="34" charset="0"/>
              <a:buChar char="•"/>
            </a:pPr>
            <a:r>
              <a:rPr lang="en-AU" b="0" i="0">
                <a:solidFill>
                  <a:srgbClr val="0E101A"/>
                </a:solidFill>
                <a:effectLst/>
              </a:rPr>
              <a:t>It served as a physical record of a sale or transaction.</a:t>
            </a:r>
          </a:p>
          <a:p>
            <a:pPr marL="285750" indent="-285750">
              <a:buFont typeface="Arial" panose="020B0604020202020204" pitchFamily="34" charset="0"/>
              <a:buChar char="•"/>
            </a:pPr>
            <a:r>
              <a:rPr lang="en-AU" b="0" i="0">
                <a:solidFill>
                  <a:srgbClr val="0E101A"/>
                </a:solidFill>
                <a:effectLst/>
              </a:rPr>
              <a:t>Gives audiences today a window into everyday life in ancient Mesopotamia </a:t>
            </a:r>
          </a:p>
          <a:p>
            <a:pPr>
              <a:buFont typeface="Arial" panose="020B0604020202020204" pitchFamily="34" charset="0"/>
              <a:buChar char="•"/>
            </a:pPr>
            <a:endParaRPr lang="en-AU" b="0" i="0">
              <a:solidFill>
                <a:srgbClr val="0E101A"/>
              </a:solidFill>
              <a:effectLst/>
            </a:endParaRPr>
          </a:p>
          <a:p>
            <a:pPr>
              <a:buFont typeface="Arial" panose="020B0604020202020204" pitchFamily="34" charset="0"/>
              <a:buNone/>
            </a:pPr>
            <a:r>
              <a:rPr lang="en-AU" b="1" i="0">
                <a:solidFill>
                  <a:srgbClr val="0E101A"/>
                </a:solidFill>
                <a:effectLst/>
              </a:rPr>
              <a:t>Hippopotamus ("William"), ca. 1961–1878 B.C. (Middle Kingdom Egypt)</a:t>
            </a:r>
          </a:p>
          <a:p>
            <a:pPr marL="285750" indent="-285750">
              <a:buFont typeface="Arial" panose="020B0604020202020204" pitchFamily="34" charset="0"/>
              <a:buChar char="•"/>
            </a:pPr>
            <a:r>
              <a:rPr lang="en-AU" b="0" i="0">
                <a:solidFill>
                  <a:srgbClr val="0E101A"/>
                </a:solidFill>
                <a:effectLst/>
              </a:rPr>
              <a:t>Represents the Nile hippopotamus, a powerful creature associated with regeneration and the natural world.</a:t>
            </a:r>
          </a:p>
          <a:p>
            <a:pPr marL="285750" indent="-285750">
              <a:buFont typeface="Arial" panose="020B0604020202020204" pitchFamily="34" charset="0"/>
              <a:buChar char="•"/>
            </a:pPr>
            <a:r>
              <a:rPr lang="en-AU" b="0" i="0">
                <a:solidFill>
                  <a:srgbClr val="0E101A"/>
                </a:solidFill>
                <a:effectLst/>
              </a:rPr>
              <a:t>Found in a tomb, ‘William’ likely had religious or protective purposes, communicating beliefs about the afterlife.</a:t>
            </a:r>
          </a:p>
          <a:p>
            <a:pPr marL="285750" indent="-285750">
              <a:buFont typeface="Arial" panose="020B0604020202020204" pitchFamily="34" charset="0"/>
              <a:buChar char="•"/>
            </a:pPr>
            <a:r>
              <a:rPr lang="en-AU" b="0" i="0">
                <a:solidFill>
                  <a:srgbClr val="0E101A"/>
                </a:solidFill>
                <a:effectLst/>
              </a:rPr>
              <a:t>The decorative lotus flowers and aquatic motifs on its surface reference the Nile, reinforcing its symbolic link to nature and rebirth.</a:t>
            </a:r>
          </a:p>
          <a:p>
            <a:pPr>
              <a:buFont typeface="Arial" panose="020B0604020202020204" pitchFamily="34" charset="0"/>
              <a:buNone/>
            </a:pPr>
            <a:endParaRPr lang="en-AU" b="0" i="0">
              <a:solidFill>
                <a:srgbClr val="0E101A"/>
              </a:solidFill>
              <a:effectLst/>
            </a:endParaRPr>
          </a:p>
          <a:p>
            <a:pPr>
              <a:buNone/>
            </a:pPr>
            <a:r>
              <a:rPr lang="en-AU" b="1" i="0">
                <a:solidFill>
                  <a:srgbClr val="0E101A"/>
                </a:solidFill>
                <a:effectLst/>
              </a:rPr>
              <a:t>Terracotta Krater by the Hirschfeld Workshop, ca. 750–735 BCE (Ancient Greece)</a:t>
            </a:r>
          </a:p>
          <a:p>
            <a:pPr marL="285750" indent="-285750">
              <a:buFont typeface="Arial" panose="020B0604020202020204" pitchFamily="34" charset="0"/>
              <a:buChar char="•"/>
            </a:pPr>
            <a:r>
              <a:rPr lang="en-AU" b="0" i="0">
                <a:solidFill>
                  <a:srgbClr val="0E101A"/>
                </a:solidFill>
                <a:effectLst/>
              </a:rPr>
              <a:t>Storytelling through imagery.</a:t>
            </a:r>
          </a:p>
          <a:p>
            <a:pPr marL="285750" indent="-285750">
              <a:buFont typeface="Arial" panose="020B0604020202020204" pitchFamily="34" charset="0"/>
              <a:buChar char="•"/>
            </a:pPr>
            <a:r>
              <a:rPr lang="en-AU" b="0" i="0">
                <a:solidFill>
                  <a:srgbClr val="0E101A"/>
                </a:solidFill>
                <a:effectLst/>
              </a:rPr>
              <a:t>Decorated with geometric patterns and funerary scenes, it communicated cultural values about death and remembrance.</a:t>
            </a:r>
          </a:p>
          <a:p>
            <a:pPr marL="285750" indent="-285750">
              <a:buFont typeface="Arial" panose="020B0604020202020204" pitchFamily="34" charset="0"/>
              <a:buChar char="•"/>
            </a:pPr>
            <a:r>
              <a:rPr lang="en-AU" b="0" i="0">
                <a:solidFill>
                  <a:srgbClr val="0E101A"/>
                </a:solidFill>
                <a:effectLst/>
              </a:rPr>
              <a:t>Used as a grave marker, it reinforced shared cultural practices and beliefs about the afterlife.</a:t>
            </a:r>
          </a:p>
          <a:p>
            <a:pPr marL="285750" indent="-285750">
              <a:buFont typeface="Arial" panose="020B0604020202020204" pitchFamily="34" charset="0"/>
              <a:buChar char="•"/>
            </a:pPr>
            <a:r>
              <a:rPr lang="en-AU" b="0" i="0">
                <a:solidFill>
                  <a:srgbClr val="0E101A"/>
                </a:solidFill>
                <a:effectLst/>
              </a:rPr>
              <a:t>The abstract, simplified figures convey narrative in a symbolic way, relying on pattern and repetition.</a:t>
            </a:r>
          </a:p>
          <a:p>
            <a:pPr>
              <a:buFont typeface="Arial" panose="020B0604020202020204" pitchFamily="34" charset="0"/>
              <a:buNone/>
            </a:pPr>
            <a:endParaRPr lang="en-AU" b="1" i="0">
              <a:solidFill>
                <a:srgbClr val="0E101A"/>
              </a:solidFill>
              <a:effectLst/>
            </a:endParaRPr>
          </a:p>
          <a:p>
            <a:pPr>
              <a:buNone/>
            </a:pPr>
            <a:r>
              <a:rPr lang="en-AU" b="1" i="0">
                <a:solidFill>
                  <a:srgbClr val="0E101A"/>
                </a:solidFill>
                <a:effectLst/>
              </a:rPr>
              <a:t>Jar with Dragon, China, early 15th century (Ming Dynasty)</a:t>
            </a:r>
          </a:p>
          <a:p>
            <a:pPr marL="285750" indent="-285750">
              <a:buFont typeface="Arial" panose="020B0604020202020204" pitchFamily="34" charset="0"/>
              <a:buChar char="•"/>
            </a:pPr>
            <a:r>
              <a:rPr lang="en-AU" b="0" i="0">
                <a:solidFill>
                  <a:srgbClr val="0E101A"/>
                </a:solidFill>
                <a:effectLst/>
              </a:rPr>
              <a:t>The dragon, often associated with imperial authority, strength, and good fortune, communicates political and spiritual power.</a:t>
            </a:r>
          </a:p>
          <a:p>
            <a:pPr marL="285750" indent="-285750">
              <a:buFont typeface="Arial" panose="020B0604020202020204" pitchFamily="34" charset="0"/>
              <a:buChar char="•"/>
            </a:pPr>
            <a:r>
              <a:rPr lang="en-AU" b="0" i="0">
                <a:solidFill>
                  <a:srgbClr val="0E101A"/>
                </a:solidFill>
                <a:effectLst/>
              </a:rPr>
              <a:t>The jar reflects the height of Ming ceramic production, communicating national identity and pride through form and decoration.</a:t>
            </a:r>
          </a:p>
          <a:p>
            <a:pPr>
              <a:buFont typeface="Arial" panose="020B0604020202020204" pitchFamily="34" charset="0"/>
              <a:buChar char="•"/>
            </a:pPr>
            <a:endParaRPr lang="en-AU" b="1" i="0">
              <a:solidFill>
                <a:srgbClr val="0E101A"/>
              </a:solidFill>
              <a:effectLst/>
            </a:endParaRPr>
          </a:p>
          <a:p>
            <a:pPr>
              <a:buFont typeface="Arial" panose="020B0604020202020204" pitchFamily="34" charset="0"/>
              <a:buNone/>
            </a:pPr>
            <a:r>
              <a:rPr lang="en-AU" b="1" i="0">
                <a:solidFill>
                  <a:srgbClr val="0E101A"/>
                </a:solidFill>
                <a:effectLst/>
              </a:rPr>
              <a:t>Question:</a:t>
            </a:r>
            <a:r>
              <a:rPr lang="en-AU" b="0" i="0">
                <a:solidFill>
                  <a:srgbClr val="0E101A"/>
                </a:solidFill>
                <a:effectLst/>
              </a:rPr>
              <a:t> </a:t>
            </a:r>
            <a:r>
              <a:rPr lang="en-AU" sz="1800">
                <a:effectLst/>
                <a:latin typeface="Arial" panose="020B0604020202020204" pitchFamily="34" charset="0"/>
                <a:ea typeface="Calibri" panose="020F0502020204030204" pitchFamily="34" charset="0"/>
                <a:cs typeface="Times New Roman" panose="02020603050405020304" pitchFamily="18" charset="0"/>
              </a:rPr>
              <a:t>What might a contemporary version of these forms of communication look like in our world today?  </a:t>
            </a:r>
          </a:p>
          <a:p>
            <a:pPr marL="0" lvl="0" indent="0">
              <a:lnSpc>
                <a:spcPct val="150000"/>
              </a:lnSpc>
              <a:spcBef>
                <a:spcPts val="1200"/>
              </a:spcBef>
              <a:spcAft>
                <a:spcPts val="600"/>
              </a:spcAft>
              <a:buFont typeface="Courier New" panose="02070309020205020404" pitchFamily="49" charset="0"/>
              <a:buNone/>
            </a:pPr>
            <a:r>
              <a:rPr lang="en-AU" sz="2000" b="1"/>
              <a:t>Sample answers:</a:t>
            </a:r>
          </a:p>
          <a:p>
            <a:pPr marL="342900" lvl="0" indent="-342900">
              <a:lnSpc>
                <a:spcPct val="150000"/>
              </a:lnSpc>
              <a:spcBef>
                <a:spcPts val="1200"/>
              </a:spcBef>
              <a:spcAft>
                <a:spcPts val="600"/>
              </a:spcAft>
              <a:buFont typeface="Arial" panose="020B0604020202020204" pitchFamily="34" charset="0"/>
              <a:buChar char="•"/>
            </a:pPr>
            <a:r>
              <a:rPr lang="en-AU" sz="2000"/>
              <a:t>Digital receipts or contracts</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50000"/>
              </a:lnSpc>
              <a:spcBef>
                <a:spcPts val="1200"/>
              </a:spcBef>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cs typeface="Times New Roman" panose="02020603050405020304" pitchFamily="18" charset="0"/>
              </a:rPr>
              <a:t>E</a:t>
            </a:r>
            <a:r>
              <a:rPr lang="en-AU" sz="2000"/>
              <a:t>mojis, memes </a:t>
            </a:r>
          </a:p>
          <a:p>
            <a:pPr marL="342900" lvl="0" indent="-342900">
              <a:lnSpc>
                <a:spcPct val="150000"/>
              </a:lnSpc>
              <a:spcBef>
                <a:spcPts val="1200"/>
              </a:spcBef>
              <a:spcAft>
                <a:spcPts val="600"/>
              </a:spcAft>
              <a:buFont typeface="Arial" panose="020B0604020202020204" pitchFamily="34" charset="0"/>
              <a:buChar char="•"/>
            </a:pPr>
            <a:r>
              <a:rPr lang="en-AU" sz="2000"/>
              <a:t>Good luck charms</a:t>
            </a:r>
          </a:p>
          <a:p>
            <a:pPr marL="342900" lvl="0" indent="-342900">
              <a:lnSpc>
                <a:spcPct val="150000"/>
              </a:lnSpc>
              <a:spcBef>
                <a:spcPts val="1200"/>
              </a:spcBef>
              <a:spcAft>
                <a:spcPts val="600"/>
              </a:spcAft>
              <a:buFont typeface="Arial" panose="020B0604020202020204" pitchFamily="34" charset="0"/>
              <a:buChar char="•"/>
            </a:pPr>
            <a:r>
              <a:rPr lang="en-AU" sz="2400"/>
              <a:t>Books, video games</a:t>
            </a:r>
            <a:endParaRPr lang="en-AU" sz="2000"/>
          </a:p>
          <a:p>
            <a:pPr marL="0" lvl="0" indent="0">
              <a:lnSpc>
                <a:spcPct val="150000"/>
              </a:lnSpc>
              <a:spcBef>
                <a:spcPts val="1200"/>
              </a:spcBef>
              <a:spcAft>
                <a:spcPts val="600"/>
              </a:spcAft>
              <a:buFont typeface="Courier New" panose="02070309020205020404" pitchFamily="49" charset="0"/>
              <a:buNone/>
            </a:pP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50000"/>
              </a:lnSpc>
              <a:spcBef>
                <a:spcPts val="1200"/>
              </a:spcBef>
              <a:spcAft>
                <a:spcPts val="600"/>
              </a:spcAft>
              <a:buFont typeface="Courier New" panose="02070309020205020404" pitchFamily="49" charset="0"/>
              <a:buNone/>
            </a:pPr>
            <a:r>
              <a:rPr lang="en-AU" sz="1800" b="1" i="0">
                <a:solidFill>
                  <a:srgbClr val="0E101A"/>
                </a:solidFill>
                <a:effectLst/>
              </a:rPr>
              <a:t>Question: </a:t>
            </a:r>
            <a:r>
              <a:rPr lang="en-AU" sz="1800">
                <a:effectLst/>
                <a:latin typeface="Arial" panose="020B0604020202020204" pitchFamily="34" charset="0"/>
                <a:ea typeface="Calibri" panose="020F0502020204030204" pitchFamily="34" charset="0"/>
                <a:cs typeface="Times New Roman" panose="02020603050405020304" pitchFamily="18" charset="0"/>
              </a:rPr>
              <a:t>Are these things tangible, can they be held in our hands?</a:t>
            </a:r>
          </a:p>
          <a:p>
            <a:pPr marL="0" lvl="0" indent="0">
              <a:lnSpc>
                <a:spcPct val="150000"/>
              </a:lnSpc>
              <a:spcBef>
                <a:spcPts val="1200"/>
              </a:spcBef>
              <a:spcAft>
                <a:spcPts val="600"/>
              </a:spcAft>
              <a:buFont typeface="Courier New" panose="02070309020205020404" pitchFamily="49" charset="0"/>
              <a:buNone/>
            </a:pPr>
            <a:r>
              <a:rPr lang="en-AU" sz="2000" b="1"/>
              <a:t>Sample answers: </a:t>
            </a:r>
            <a:r>
              <a:rPr lang="en-AU" sz="2000"/>
              <a:t>Some are still physical, like printed receipts, packaging, or photo albums.</a:t>
            </a:r>
            <a:r>
              <a:rPr lang="en-AU" sz="1800">
                <a:effectLst/>
                <a:latin typeface="Arial" panose="020B0604020202020204" pitchFamily="34" charset="0"/>
                <a:ea typeface="Calibri" panose="020F0502020204030204" pitchFamily="34" charset="0"/>
                <a:cs typeface="Times New Roman" panose="02020603050405020304" pitchFamily="18" charset="0"/>
              </a:rPr>
              <a:t> </a:t>
            </a:r>
            <a:r>
              <a:rPr lang="en-AU" sz="2000"/>
              <a:t>Others are digital world and intangible. </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50000"/>
              </a:lnSpc>
              <a:spcBef>
                <a:spcPts val="1200"/>
              </a:spcBef>
              <a:spcAft>
                <a:spcPts val="600"/>
              </a:spcAft>
              <a:buFont typeface="Courier New" panose="02070309020205020404" pitchFamily="49" charset="0"/>
              <a:buNone/>
            </a:pP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50000"/>
              </a:lnSpc>
              <a:spcBef>
                <a:spcPts val="1200"/>
              </a:spcBef>
              <a:spcAft>
                <a:spcPts val="600"/>
              </a:spcAft>
              <a:buFont typeface="Courier New" panose="02070309020205020404" pitchFamily="49" charset="0"/>
              <a:buNone/>
            </a:pPr>
            <a:r>
              <a:rPr lang="en-AU" sz="1800" b="1" i="0">
                <a:solidFill>
                  <a:srgbClr val="0E101A"/>
                </a:solidFill>
                <a:effectLst/>
              </a:rPr>
              <a:t>Question: </a:t>
            </a:r>
            <a:r>
              <a:rPr lang="en-AU" sz="1800">
                <a:effectLst/>
                <a:latin typeface="Arial" panose="020B0604020202020204" pitchFamily="34" charset="0"/>
                <a:ea typeface="Calibri" panose="020F0502020204030204" pitchFamily="34" charset="0"/>
                <a:cs typeface="Times New Roman" panose="02020603050405020304" pitchFamily="18" charset="0"/>
              </a:rPr>
              <a:t>If so, what materials are they made of? </a:t>
            </a:r>
          </a:p>
          <a:p>
            <a:pPr marL="0" lvl="0" indent="0">
              <a:lnSpc>
                <a:spcPct val="150000"/>
              </a:lnSpc>
              <a:spcBef>
                <a:spcPts val="1200"/>
              </a:spcBef>
              <a:spcAft>
                <a:spcPts val="600"/>
              </a:spcAft>
              <a:buFont typeface="Courier New" panose="02070309020205020404" pitchFamily="49" charset="0"/>
              <a:buNone/>
            </a:pPr>
            <a:r>
              <a:rPr lang="en-AU" sz="1800" b="1"/>
              <a:t>Sample answers: </a:t>
            </a:r>
            <a:r>
              <a:rPr lang="en-AU" sz="1800">
                <a:effectLst/>
                <a:latin typeface="Arial" panose="020B0604020202020204" pitchFamily="34" charset="0"/>
                <a:ea typeface="Calibri" panose="020F0502020204030204" pitchFamily="34" charset="0"/>
                <a:cs typeface="Times New Roman" panose="02020603050405020304" pitchFamily="18" charset="0"/>
              </a:rPr>
              <a:t>Paper, plastic, glass, various technology</a:t>
            </a:r>
          </a:p>
          <a:p>
            <a:pPr marL="0" lvl="0" indent="0">
              <a:lnSpc>
                <a:spcPct val="150000"/>
              </a:lnSpc>
              <a:spcBef>
                <a:spcPts val="1200"/>
              </a:spcBef>
              <a:spcAft>
                <a:spcPts val="600"/>
              </a:spcAft>
              <a:buFont typeface="Courier New" panose="02070309020205020404" pitchFamily="49" charset="0"/>
              <a:buNone/>
            </a:pP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50000"/>
              </a:lnSpc>
              <a:spcBef>
                <a:spcPts val="1200"/>
              </a:spcBef>
              <a:spcAft>
                <a:spcPts val="600"/>
              </a:spcAft>
              <a:buFont typeface="Courier New" panose="02070309020205020404" pitchFamily="49" charset="0"/>
              <a:buNone/>
            </a:pPr>
            <a:r>
              <a:rPr lang="en-AU" sz="1800" b="1">
                <a:effectLst/>
                <a:latin typeface="Arial" panose="020B0604020202020204" pitchFamily="34" charset="0"/>
                <a:ea typeface="Calibri" panose="020F0502020204030204" pitchFamily="34" charset="0"/>
                <a:cs typeface="Times New Roman" panose="02020603050405020304" pitchFamily="18" charset="0"/>
              </a:rPr>
              <a:t>Image references</a:t>
            </a:r>
          </a:p>
          <a:p>
            <a:pPr marL="0" marR="0" lvl="0" indent="0" algn="l" defTabSz="1219170" rtl="0" eaLnBrk="1" fontAlgn="auto" latinLnBrk="0" hangingPunct="1">
              <a:lnSpc>
                <a:spcPct val="150000"/>
              </a:lnSpc>
              <a:spcBef>
                <a:spcPts val="1200"/>
              </a:spcBef>
              <a:spcAft>
                <a:spcPts val="600"/>
              </a:spcAft>
              <a:buClrTx/>
              <a:buSzTx/>
              <a:buFont typeface="Courier New" panose="02070309020205020404" pitchFamily="49" charset="0"/>
              <a:buNone/>
              <a:tabLst/>
              <a:defRPr/>
            </a:pPr>
            <a:r>
              <a:rPr lang="en-AU" sz="1800">
                <a:effectLst/>
                <a:latin typeface="Arial" panose="020B0604020202020204" pitchFamily="34" charset="0"/>
                <a:ea typeface="Calibri" panose="020F0502020204030204" pitchFamily="34" charset="0"/>
              </a:rPr>
              <a:t>Marie-Lan Nguyen (2005) </a:t>
            </a:r>
            <a:r>
              <a:rPr lang="en-AU" sz="1800" u="sng">
                <a:solidFill>
                  <a:srgbClr val="2F5496"/>
                </a:solidFill>
                <a:effectLst/>
                <a:latin typeface="Arial" panose="020B0604020202020204" pitchFamily="34" charset="0"/>
                <a:ea typeface="Calibri" panose="020F0502020204030204" pitchFamily="34" charset="0"/>
                <a:hlinkClick r:id="rId3"/>
              </a:rPr>
              <a:t>Sales contract </a:t>
            </a:r>
            <a:r>
              <a:rPr lang="en-AU" sz="1800" u="sng" err="1">
                <a:solidFill>
                  <a:srgbClr val="2F5496"/>
                </a:solidFill>
                <a:effectLst/>
                <a:latin typeface="Arial" panose="020B0604020202020204" pitchFamily="34" charset="0"/>
                <a:ea typeface="Calibri" panose="020F0502020204030204" pitchFamily="34" charset="0"/>
                <a:hlinkClick r:id="rId3"/>
              </a:rPr>
              <a:t>Shuruppak</a:t>
            </a:r>
            <a:r>
              <a:rPr lang="en-AU" sz="1800" u="sng">
                <a:solidFill>
                  <a:srgbClr val="2F5496"/>
                </a:solidFill>
                <a:effectLst/>
                <a:latin typeface="Arial" panose="020B0604020202020204" pitchFamily="34" charset="0"/>
                <a:ea typeface="Calibri" panose="020F0502020204030204" pitchFamily="34" charset="0"/>
                <a:hlinkClick r:id="rId3"/>
              </a:rPr>
              <a:t> Louvre AO3766 [image]</a:t>
            </a:r>
            <a:r>
              <a:rPr lang="en-AU" sz="1800">
                <a:effectLst/>
                <a:latin typeface="Arial" panose="020B0604020202020204" pitchFamily="34" charset="0"/>
                <a:ea typeface="Calibri" panose="020F0502020204030204" pitchFamily="34" charset="0"/>
              </a:rPr>
              <a:t> Wikimedia Commons, accessed 10 June 2025.</a:t>
            </a:r>
          </a:p>
          <a:p>
            <a:pPr>
              <a:lnSpc>
                <a:spcPct val="100000"/>
              </a:lnSpc>
              <a:spcBef>
                <a:spcPts val="1200"/>
              </a:spcBef>
              <a:spcAft>
                <a:spcPts val="600"/>
              </a:spcAft>
              <a:buNone/>
            </a:pPr>
            <a:r>
              <a:rPr lang="en-AU" sz="1800">
                <a:effectLst/>
                <a:latin typeface="Arial" panose="020B0604020202020204" pitchFamily="34" charset="0"/>
                <a:ea typeface="Calibri" panose="020F0502020204030204" pitchFamily="34" charset="0"/>
              </a:rPr>
              <a:t>Riccardelli, C. (2017) </a:t>
            </a:r>
            <a:r>
              <a:rPr lang="en-AU" sz="1800" u="sng">
                <a:solidFill>
                  <a:srgbClr val="2F5496"/>
                </a:solidFill>
                <a:effectLst/>
                <a:latin typeface="Arial" panose="020B0604020202020204" pitchFamily="34" charset="0"/>
                <a:ea typeface="Calibri" panose="020F0502020204030204" pitchFamily="34" charset="0"/>
                <a:hlinkClick r:id="rId4"/>
              </a:rPr>
              <a:t>Egyptian faience: Technology and production [image]</a:t>
            </a:r>
            <a:r>
              <a:rPr lang="en-AU" sz="1800">
                <a:effectLst/>
                <a:latin typeface="Arial" panose="020B0604020202020204" pitchFamily="34" charset="0"/>
                <a:ea typeface="Calibri" panose="020F0502020204030204" pitchFamily="34" charset="0"/>
              </a:rPr>
              <a:t> The Metropolitan Museum of Art, accessed 10 June 2025.</a:t>
            </a:r>
          </a:p>
          <a:p>
            <a:pPr>
              <a:lnSpc>
                <a:spcPct val="100000"/>
              </a:lnSpc>
              <a:spcBef>
                <a:spcPts val="1200"/>
              </a:spcBef>
              <a:spcAft>
                <a:spcPts val="600"/>
              </a:spcAft>
              <a:buNone/>
            </a:pPr>
            <a:r>
              <a:rPr lang="en-AU" sz="1800">
                <a:effectLst/>
                <a:latin typeface="Arial" panose="020B0604020202020204" pitchFamily="34" charset="0"/>
                <a:ea typeface="Calibri" panose="020F0502020204030204" pitchFamily="34" charset="0"/>
              </a:rPr>
              <a:t>Department of Greek and Roman Art (2004) </a:t>
            </a:r>
            <a:r>
              <a:rPr lang="en-AU" sz="1800" u="sng">
                <a:solidFill>
                  <a:srgbClr val="2F5496"/>
                </a:solidFill>
                <a:effectLst/>
                <a:latin typeface="Arial" panose="020B0604020202020204" pitchFamily="34" charset="0"/>
                <a:ea typeface="Calibri" panose="020F0502020204030204" pitchFamily="34" charset="0"/>
                <a:hlinkClick r:id="rId5"/>
              </a:rPr>
              <a:t>Geometric art in ancient Greece [image]</a:t>
            </a:r>
            <a:r>
              <a:rPr lang="en-AU" sz="1800">
                <a:effectLst/>
                <a:latin typeface="Arial" panose="020B0604020202020204" pitchFamily="34" charset="0"/>
                <a:ea typeface="Calibri" panose="020F0502020204030204" pitchFamily="34" charset="0"/>
              </a:rPr>
              <a:t> The Metropolitan Museum of Art, accessed 10 June 2025. </a:t>
            </a:r>
          </a:p>
          <a:p>
            <a:pPr>
              <a:lnSpc>
                <a:spcPct val="100000"/>
              </a:lnSpc>
              <a:spcBef>
                <a:spcPts val="1200"/>
              </a:spcBef>
              <a:spcAft>
                <a:spcPts val="600"/>
              </a:spcAft>
              <a:buNone/>
            </a:pPr>
            <a:r>
              <a:rPr lang="en-AU" sz="1800">
                <a:effectLst/>
                <a:latin typeface="Arial" panose="020B0604020202020204" pitchFamily="34" charset="0"/>
                <a:ea typeface="Calibri" panose="020F0502020204030204" pitchFamily="34" charset="0"/>
              </a:rPr>
              <a:t>The Metropolitan Museum of Art (n.d.) </a:t>
            </a:r>
            <a:r>
              <a:rPr lang="en-AU" sz="1800" u="sng">
                <a:solidFill>
                  <a:srgbClr val="2F5496"/>
                </a:solidFill>
                <a:effectLst/>
                <a:latin typeface="Arial" panose="020B0604020202020204" pitchFamily="34" charset="0"/>
                <a:ea typeface="Calibri" panose="020F0502020204030204" pitchFamily="34" charset="0"/>
                <a:hlinkClick r:id="rId6"/>
              </a:rPr>
              <a:t>Jar with dragon [image]</a:t>
            </a:r>
            <a:r>
              <a:rPr lang="en-AU" sz="1800">
                <a:effectLst/>
                <a:latin typeface="Arial" panose="020B0604020202020204" pitchFamily="34" charset="0"/>
                <a:ea typeface="Calibri" panose="020F0502020204030204" pitchFamily="34" charset="0"/>
              </a:rPr>
              <a:t>, accessed 30 June 2025. </a:t>
            </a:r>
          </a:p>
          <a:p>
            <a:pPr marL="0" marR="0" lvl="0" indent="0" algn="l" defTabSz="1219170" rtl="0" eaLnBrk="1" fontAlgn="auto" latinLnBrk="0" hangingPunct="1">
              <a:lnSpc>
                <a:spcPct val="150000"/>
              </a:lnSpc>
              <a:spcBef>
                <a:spcPts val="1200"/>
              </a:spcBef>
              <a:spcAft>
                <a:spcPts val="600"/>
              </a:spcAft>
              <a:buClrTx/>
              <a:buSzTx/>
              <a:buFont typeface="Courier New" panose="02070309020205020404" pitchFamily="49" charset="0"/>
              <a:buNone/>
              <a:tabLst/>
              <a:defRPr/>
            </a:pPr>
            <a:endParaRPr lang="en-AU" sz="18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Courier New" panose="02070309020205020404" pitchFamily="49" charset="0"/>
              <a:buNone/>
            </a:pPr>
            <a:endParaRPr lang="en-AU" sz="1800" b="1">
              <a:effectLst/>
              <a:latin typeface="Arial" panose="020B060402020202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4228550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C2FA1-174F-5367-D600-0BD5DF21E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17D9E-FAF3-F72F-B5A1-2988CD64F1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2D11E-0933-4E0F-8D5D-05313416E8B5}"/>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r>
              <a:rPr lang="en-AU" sz="1800" dirty="0">
                <a:effectLst/>
                <a:latin typeface="Arial" panose="020B0604020202020204" pitchFamily="34" charset="0"/>
                <a:ea typeface="Calibri" panose="020F0502020204030204" pitchFamily="34" charset="0"/>
              </a:rPr>
              <a:t>Read </a:t>
            </a:r>
            <a:r>
              <a:rPr lang="en-AU" sz="1800" dirty="0">
                <a:hlinkClick r:id="rId3"/>
              </a:rPr>
              <a:t>QAGOMA </a:t>
            </a:r>
            <a:r>
              <a:rPr lang="en-AU" sz="1800" i="0" dirty="0">
                <a:solidFill>
                  <a:srgbClr val="3C3C3C"/>
                </a:solidFill>
                <a:effectLst/>
                <a:hlinkClick r:id="rId3"/>
              </a:rPr>
              <a:t>The full-bodied vessels of the Hermannsburg Potters document their culture, Bruce McLean 2018</a:t>
            </a:r>
            <a:r>
              <a:rPr lang="en-AU" sz="1800" i="0" dirty="0">
                <a:solidFill>
                  <a:srgbClr val="3C3C3C"/>
                </a:solidFill>
                <a:effectLst/>
              </a:rPr>
              <a:t> aloud with the students. </a:t>
            </a: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a:lnSpc>
                <a:spcPts val="1875"/>
              </a:lnSpc>
              <a:buNone/>
            </a:pPr>
            <a:r>
              <a:rPr lang="en-AU" sz="2400" b="1" i="0" dirty="0">
                <a:solidFill>
                  <a:srgbClr val="000000"/>
                </a:solidFill>
                <a:effectLst/>
                <a:latin typeface="Arial"/>
              </a:rPr>
              <a:t>Questions and answers</a:t>
            </a:r>
          </a:p>
          <a:p>
            <a:pPr>
              <a:lnSpc>
                <a:spcPts val="1875"/>
              </a:lnSpc>
              <a:buNone/>
            </a:pPr>
            <a:endParaRPr lang="en-AU" sz="2400" dirty="0">
              <a:solidFill>
                <a:srgbClr val="000000"/>
              </a:solidFill>
              <a:effectLst/>
              <a:latin typeface="Arial"/>
            </a:endParaRPr>
          </a:p>
          <a:p>
            <a:r>
              <a:rPr lang="en-AU" sz="1600" b="0" dirty="0">
                <a:solidFill>
                  <a:srgbClr val="202020"/>
                </a:solidFill>
              </a:rPr>
              <a:t>Who?</a:t>
            </a:r>
          </a:p>
          <a:p>
            <a:pPr marL="285750" indent="-285750">
              <a:buFont typeface="Arial" panose="020B0604020202020204" pitchFamily="34" charset="0"/>
              <a:buChar char="•"/>
            </a:pPr>
            <a:r>
              <a:rPr lang="en-AU" sz="1600" b="0" dirty="0"/>
              <a:t>Hermannsburg Potters (all women), Western Arrernte people</a:t>
            </a:r>
          </a:p>
          <a:p>
            <a:endParaRPr lang="en-AU" sz="1600" b="0" dirty="0">
              <a:solidFill>
                <a:srgbClr val="202020"/>
              </a:solidFill>
            </a:endParaRPr>
          </a:p>
          <a:p>
            <a:pPr>
              <a:buNone/>
            </a:pPr>
            <a:r>
              <a:rPr lang="en-AU" sz="1600" b="0" dirty="0">
                <a:solidFill>
                  <a:srgbClr val="202020"/>
                </a:solidFill>
              </a:rPr>
              <a:t>When?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dirty="0">
                <a:solidFill>
                  <a:schemeClr val="tx1"/>
                </a:solidFill>
              </a:rPr>
              <a:t>1990s, establishment of the Hermannsburg Pottery</a:t>
            </a:r>
          </a:p>
          <a:p>
            <a:pPr>
              <a:buNone/>
            </a:pPr>
            <a:endParaRPr lang="en-AU" sz="1600" b="0" dirty="0">
              <a:solidFill>
                <a:srgbClr val="202020"/>
              </a:solidFill>
            </a:endParaRPr>
          </a:p>
          <a:p>
            <a:pPr>
              <a:buFont typeface="Arial" panose="020B0604020202020204" pitchFamily="34" charset="0"/>
              <a:buNone/>
            </a:pPr>
            <a:r>
              <a:rPr lang="en-AU" sz="1600" b="0" dirty="0">
                <a:solidFill>
                  <a:srgbClr val="202020"/>
                </a:solidFill>
              </a:rPr>
              <a:t>What?</a:t>
            </a:r>
          </a:p>
          <a:p>
            <a:pPr marL="285750" indent="-285750">
              <a:buFont typeface="Arial" panose="020B0604020202020204" pitchFamily="34" charset="0"/>
              <a:buChar char="•"/>
            </a:pPr>
            <a:r>
              <a:rPr lang="en-AU" sz="1600" b="0" dirty="0"/>
              <a:t>Hand-built pottery with painted surfaces</a:t>
            </a:r>
          </a:p>
          <a:p>
            <a:pPr marL="285750" indent="-285750">
              <a:buFont typeface="Arial" panose="020B0604020202020204" pitchFamily="34" charset="0"/>
              <a:buChar char="•"/>
            </a:pPr>
            <a:r>
              <a:rPr lang="en-AU" sz="1600" b="0" dirty="0"/>
              <a:t>Figurative lids and landscape decoration </a:t>
            </a:r>
          </a:p>
          <a:p>
            <a:pPr marL="285750" indent="-285750">
              <a:buFont typeface="Arial" panose="020B0604020202020204" pitchFamily="34" charset="0"/>
              <a:buChar char="•"/>
            </a:pPr>
            <a:r>
              <a:rPr lang="en-AU" sz="1600" b="0" dirty="0"/>
              <a:t>Artistic self-expression and cultural storytelling</a:t>
            </a:r>
          </a:p>
          <a:p>
            <a:endParaRPr lang="en-AU" sz="1600" b="0" dirty="0"/>
          </a:p>
          <a:p>
            <a:r>
              <a:rPr lang="en-AU" sz="1600" b="0" dirty="0">
                <a:solidFill>
                  <a:srgbClr val="202020"/>
                </a:solidFill>
              </a:rPr>
              <a:t>Where?</a:t>
            </a:r>
          </a:p>
          <a:p>
            <a:pPr marL="285750" indent="-285750">
              <a:buFont typeface="Arial" panose="020B0604020202020204" pitchFamily="34" charset="0"/>
              <a:buChar char="•"/>
            </a:pPr>
            <a:r>
              <a:rPr lang="en-AU" sz="1600" b="0" dirty="0" err="1"/>
              <a:t>Ntaria</a:t>
            </a:r>
            <a:r>
              <a:rPr lang="en-AU" sz="1600" b="0" dirty="0"/>
              <a:t> (Hermannsburg Mission), Northern Territory, Australia</a:t>
            </a:r>
          </a:p>
          <a:p>
            <a:endParaRPr lang="en-AU" sz="1600" b="0" dirty="0"/>
          </a:p>
          <a:p>
            <a:pPr>
              <a:buFont typeface="Arial" panose="020B0604020202020204" pitchFamily="34" charset="0"/>
              <a:buNone/>
            </a:pPr>
            <a:r>
              <a:rPr lang="en-AU" sz="1600" b="0" dirty="0">
                <a:solidFill>
                  <a:srgbClr val="202020"/>
                </a:solidFill>
              </a:rPr>
              <a:t>Why? </a:t>
            </a:r>
          </a:p>
          <a:p>
            <a:pPr marL="285750" indent="-285750">
              <a:buFont typeface="Arial" panose="020B0604020202020204" pitchFamily="34" charset="0"/>
              <a:buChar char="•"/>
            </a:pPr>
            <a:r>
              <a:rPr lang="en-AU" sz="1600" b="0" dirty="0"/>
              <a:t>To create livelihoods</a:t>
            </a:r>
          </a:p>
          <a:p>
            <a:pPr marL="285750" indent="-285750">
              <a:buFont typeface="Arial" panose="020B0604020202020204" pitchFamily="34" charset="0"/>
              <a:buChar char="•"/>
            </a:pPr>
            <a:r>
              <a:rPr lang="en-AU" sz="1600" b="0" dirty="0"/>
              <a:t>To document and express culture and daily life </a:t>
            </a:r>
          </a:p>
          <a:p>
            <a:pPr marL="285750" indent="-285750">
              <a:buFont typeface="Arial" panose="020B0604020202020204" pitchFamily="34" charset="0"/>
              <a:buChar char="•"/>
            </a:pPr>
            <a:r>
              <a:rPr lang="en-AU" sz="1600" b="0" dirty="0"/>
              <a:t>To continue a visual storytelling tradition </a:t>
            </a:r>
          </a:p>
          <a:p>
            <a:pPr marL="285750" indent="-285750">
              <a:buFont typeface="Arial" panose="020B0604020202020204" pitchFamily="34" charset="0"/>
              <a:buChar char="•"/>
            </a:pPr>
            <a:r>
              <a:rPr lang="en-AU" sz="1600" b="0" dirty="0"/>
              <a:t>To engage with tourism and global audiences</a:t>
            </a:r>
          </a:p>
          <a:p>
            <a:endParaRPr lang="en-AU" sz="1600" b="0" dirty="0"/>
          </a:p>
          <a:p>
            <a:pPr>
              <a:buFont typeface="Arial" panose="020B0604020202020204" pitchFamily="34" charset="0"/>
              <a:buNone/>
            </a:pPr>
            <a:r>
              <a:rPr lang="en-AU" sz="1600" b="0" dirty="0">
                <a:solidFill>
                  <a:srgbClr val="202020"/>
                </a:solidFill>
              </a:rPr>
              <a:t>How? </a:t>
            </a:r>
          </a:p>
          <a:p>
            <a:pPr marL="285750" indent="-285750">
              <a:buFont typeface="Arial" panose="020B0604020202020204" pitchFamily="34" charset="0"/>
              <a:buChar char="•"/>
            </a:pPr>
            <a:r>
              <a:rPr lang="en-AU" sz="1600" b="0" dirty="0"/>
              <a:t>Hand-coiled pottery techniques </a:t>
            </a:r>
          </a:p>
          <a:p>
            <a:pPr marL="285750" indent="-285750">
              <a:buFont typeface="Arial" panose="020B0604020202020204" pitchFamily="34" charset="0"/>
              <a:buChar char="•"/>
            </a:pPr>
            <a:r>
              <a:rPr lang="en-AU" sz="1600" b="0" dirty="0"/>
              <a:t>Painted decoration inspired by Hermannsburg School</a:t>
            </a:r>
          </a:p>
          <a:p>
            <a:pPr marL="285750" indent="-285750">
              <a:buFont typeface="Arial" panose="020B0604020202020204" pitchFamily="34" charset="0"/>
              <a:buChar char="•"/>
            </a:pPr>
            <a:r>
              <a:rPr lang="en-AU" sz="1600" b="0" dirty="0"/>
              <a:t>Community-driven arts practice</a:t>
            </a:r>
          </a:p>
          <a:p>
            <a:endParaRPr lang="en-AU" sz="1000" b="0" dirty="0"/>
          </a:p>
          <a:p>
            <a:pPr marL="0" lvl="0" indent="0">
              <a:lnSpc>
                <a:spcPct val="150000"/>
              </a:lnSpc>
              <a:spcBef>
                <a:spcPts val="1200"/>
              </a:spcBef>
              <a:spcAft>
                <a:spcPts val="600"/>
              </a:spcAft>
              <a:buFont typeface="Symbol" panose="05050102010706020507" pitchFamily="18" charset="2"/>
              <a:buNone/>
              <a:tabLst>
                <a:tab pos="228600" algn="l"/>
              </a:tabLst>
            </a:pPr>
            <a:r>
              <a:rPr lang="en-AU" sz="900" b="1" dirty="0">
                <a:effectLst/>
                <a:latin typeface="Arial" panose="020B0604020202020204" pitchFamily="34" charset="0"/>
                <a:ea typeface="Calibri" panose="020F0502020204030204" pitchFamily="34" charset="0"/>
              </a:rPr>
              <a:t>References</a:t>
            </a:r>
          </a:p>
          <a:p>
            <a:pPr marL="0" lvl="0" indent="0">
              <a:lnSpc>
                <a:spcPct val="150000"/>
              </a:lnSpc>
              <a:spcBef>
                <a:spcPts val="1200"/>
              </a:spcBef>
              <a:spcAft>
                <a:spcPts val="600"/>
              </a:spcAft>
              <a:buFont typeface="Symbol" panose="05050102010706020507" pitchFamily="18" charset="2"/>
              <a:buNone/>
              <a:tabLst>
                <a:tab pos="228600" algn="l"/>
              </a:tabLst>
            </a:pPr>
            <a:endParaRPr lang="en-AU" sz="9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000" dirty="0"/>
              <a:t>McLean, B. (2018, May 16). </a:t>
            </a:r>
            <a:r>
              <a:rPr lang="en-AU" sz="1000" b="0" i="0" dirty="0"/>
              <a:t>The full-bodied vessels of the Hermannsburg Potters document their culture</a:t>
            </a:r>
            <a:r>
              <a:rPr lang="en-AU" sz="1000" dirty="0"/>
              <a:t>. Queensland Art Gallery | Gallery of Modern Art. </a:t>
            </a:r>
            <a:r>
              <a:rPr lang="en-AU" sz="1000" dirty="0">
                <a:hlinkClick r:id="rId3"/>
              </a:rPr>
              <a:t>https://www.qagoma.qld.gov.au/stories/full-bodied-vessels-of-the-Hermannsburg-Potters-document-their-culture</a:t>
            </a:r>
            <a:endParaRPr lang="en-AU" sz="9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endParaRPr lang="en-AU" sz="9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r>
              <a:rPr lang="en-AU" sz="1000" dirty="0"/>
              <a:t>Hermannsburg Potters. (n.d.). </a:t>
            </a:r>
            <a:r>
              <a:rPr lang="en-AU" sz="1000" i="0" dirty="0"/>
              <a:t>Hermannsburg Potters: Aranda Artists of Central Australia. </a:t>
            </a:r>
            <a:r>
              <a:rPr lang="en-AU" sz="1000" dirty="0"/>
              <a:t>Accessed June 26, 2025, from </a:t>
            </a:r>
            <a:r>
              <a:rPr lang="en-AU" sz="1000" dirty="0">
                <a:hlinkClick r:id="rId4"/>
              </a:rPr>
              <a:t>https://www.hermannsburgpotters.com.au/</a:t>
            </a:r>
            <a:endParaRPr lang="en-AU" sz="1000" dirty="0"/>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endParaRPr lang="en-AU" sz="1000" dirty="0"/>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r>
              <a:rPr lang="en-AU" sz="1050" dirty="0" err="1"/>
              <a:t>Gattermayr</a:t>
            </a:r>
            <a:r>
              <a:rPr lang="en-AU" sz="1050" dirty="0"/>
              <a:t>, S. (2021, May). </a:t>
            </a:r>
            <a:r>
              <a:rPr lang="en-AU" sz="1050" i="0" dirty="0"/>
              <a:t>Building New Legacies With The Hermannsburg Potters</a:t>
            </a:r>
            <a:r>
              <a:rPr lang="en-AU" sz="1050" dirty="0"/>
              <a:t>. The Design Files. Accessed May 23, 2025, from  </a:t>
            </a:r>
            <a:r>
              <a:rPr lang="en-AU" sz="1050" dirty="0">
                <a:hlinkClick r:id="rId5"/>
              </a:rPr>
              <a:t>https://thedesignfiles.net/2021/05/art-hermannsburg-potters</a:t>
            </a:r>
            <a:endParaRPr lang="en-AU" sz="1000" dirty="0"/>
          </a:p>
        </p:txBody>
      </p:sp>
      <p:sp>
        <p:nvSpPr>
          <p:cNvPr id="4" name="Slide Number Placeholder 3">
            <a:extLst>
              <a:ext uri="{FF2B5EF4-FFF2-40B4-BE49-F238E27FC236}">
                <a16:creationId xmlns:a16="http://schemas.microsoft.com/office/drawing/2014/main" id="{5C59EAA7-56CA-8930-FD55-86E0F1B41B03}"/>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805648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9D755-FC10-E59F-7CB8-5C6AB1AA2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4AB6B-38DA-3EC2-175F-2AB0BF318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747CC-87D2-1E92-E96A-C6CB8A5E2CC1}"/>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r>
              <a:rPr lang="en-AU" sz="1800" b="1" dirty="0">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endParaRPr lang="en-AU" sz="1800" b="1"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800" dirty="0">
                <a:effectLst/>
                <a:latin typeface="Arial" panose="020B0604020202020204" pitchFamily="34" charset="0"/>
                <a:ea typeface="Calibri" panose="020F0502020204030204" pitchFamily="34" charset="0"/>
              </a:rPr>
              <a:t>Visit </a:t>
            </a:r>
            <a:r>
              <a:rPr lang="en-AU" sz="1800" u="sng" dirty="0">
                <a:solidFill>
                  <a:srgbClr val="2F5496"/>
                </a:solidFill>
                <a:effectLst/>
                <a:latin typeface="Arial" panose="020B0604020202020204" pitchFamily="34" charset="0"/>
                <a:ea typeface="Calibri" panose="020F0502020204030204" pitchFamily="34" charset="0"/>
                <a:hlinkClick r:id="rId3"/>
              </a:rPr>
              <a:t>Hermannsburg Potters: Aranda Artists of Central Australia</a:t>
            </a:r>
            <a:r>
              <a:rPr lang="en-AU" sz="1800" dirty="0">
                <a:effectLst/>
                <a:latin typeface="Arial" panose="020B0604020202020204" pitchFamily="34" charset="0"/>
                <a:ea typeface="Calibri" panose="020F0502020204030204" pitchFamily="34" charset="0"/>
              </a:rPr>
              <a:t> to show students an animated pot in the round on the homepage. </a:t>
            </a:r>
          </a:p>
          <a:p>
            <a:pPr marL="0" lvl="0" indent="0">
              <a:lnSpc>
                <a:spcPct val="150000"/>
              </a:lnSpc>
              <a:spcBef>
                <a:spcPts val="1200"/>
              </a:spcBef>
              <a:spcAft>
                <a:spcPts val="600"/>
              </a:spcAft>
              <a:buFont typeface="Symbol" panose="05050102010706020507" pitchFamily="18" charset="2"/>
              <a:buNone/>
              <a:tabLst>
                <a:tab pos="228600" algn="l"/>
              </a:tabLst>
            </a:pPr>
            <a:r>
              <a:rPr lang="en-AU" sz="1800" dirty="0">
                <a:effectLst/>
                <a:latin typeface="Arial" panose="020B0604020202020204" pitchFamily="34" charset="0"/>
                <a:ea typeface="Calibri" panose="020F0502020204030204" pitchFamily="34" charset="0"/>
              </a:rPr>
              <a:t>Visit </a:t>
            </a:r>
            <a:r>
              <a:rPr lang="en-AU" sz="1800" u="sng" dirty="0">
                <a:solidFill>
                  <a:srgbClr val="2F5496"/>
                </a:solidFill>
                <a:effectLst/>
                <a:latin typeface="Arial" panose="020B0604020202020204" pitchFamily="34" charset="0"/>
                <a:ea typeface="Calibri" panose="020F0502020204030204" pitchFamily="34" charset="0"/>
                <a:hlinkClick r:id="rId4"/>
              </a:rPr>
              <a:t>Building New Legacies With The Hermannsburg Potters, Sasha </a:t>
            </a:r>
            <a:r>
              <a:rPr lang="en-AU" sz="1800" u="sng" dirty="0" err="1">
                <a:solidFill>
                  <a:srgbClr val="2F5496"/>
                </a:solidFill>
                <a:effectLst/>
                <a:latin typeface="Arial" panose="020B0604020202020204" pitchFamily="34" charset="0"/>
                <a:ea typeface="Calibri" panose="020F0502020204030204" pitchFamily="34" charset="0"/>
                <a:hlinkClick r:id="rId4"/>
              </a:rPr>
              <a:t>Gattermayr</a:t>
            </a:r>
            <a:r>
              <a:rPr lang="en-AU" sz="1800" u="sng" dirty="0">
                <a:solidFill>
                  <a:srgbClr val="2F5496"/>
                </a:solidFill>
                <a:effectLst/>
                <a:latin typeface="Arial" panose="020B0604020202020204" pitchFamily="34" charset="0"/>
                <a:ea typeface="Calibri" panose="020F0502020204030204" pitchFamily="34" charset="0"/>
                <a:hlinkClick r:id="rId4"/>
              </a:rPr>
              <a:t>, The Design Files, 2021</a:t>
            </a:r>
            <a:r>
              <a:rPr lang="en-AU" sz="1800" dirty="0">
                <a:effectLst/>
                <a:latin typeface="Arial" panose="020B0604020202020204" pitchFamily="34" charset="0"/>
                <a:ea typeface="Calibri" panose="020F0502020204030204" pitchFamily="34" charset="0"/>
              </a:rPr>
              <a:t> to show students photographs of the Hermannsburg Potters engaging in artmaking practice </a:t>
            </a:r>
          </a:p>
          <a:p>
            <a:pPr marL="0" lvl="0" indent="0">
              <a:lnSpc>
                <a:spcPct val="150000"/>
              </a:lnSpc>
              <a:spcBef>
                <a:spcPts val="1200"/>
              </a:spcBef>
              <a:spcAft>
                <a:spcPts val="600"/>
              </a:spcAft>
              <a:buFont typeface="Symbol" panose="05050102010706020507" pitchFamily="18" charset="2"/>
              <a:buNone/>
              <a:tabLst>
                <a:tab pos="228600" algn="l"/>
              </a:tabLst>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a:lnSpc>
                <a:spcPts val="1875"/>
              </a:lnSpc>
              <a:buNone/>
            </a:pPr>
            <a:r>
              <a:rPr lang="en-AU" sz="2400" b="1" i="0" dirty="0">
                <a:solidFill>
                  <a:srgbClr val="000000"/>
                </a:solidFill>
                <a:effectLst/>
                <a:latin typeface="Arial"/>
              </a:rPr>
              <a:t>Questions and answers</a:t>
            </a:r>
          </a:p>
          <a:p>
            <a:pPr>
              <a:lnSpc>
                <a:spcPts val="1875"/>
              </a:lnSpc>
              <a:buNone/>
            </a:pPr>
            <a:endParaRPr lang="en-AU" sz="2400" dirty="0">
              <a:solidFill>
                <a:srgbClr val="000000"/>
              </a:solidFill>
              <a:effectLst/>
              <a:latin typeface="Arial"/>
            </a:endParaRPr>
          </a:p>
          <a:p>
            <a:r>
              <a:rPr lang="en-AU" sz="1600" b="0" dirty="0">
                <a:solidFill>
                  <a:srgbClr val="202020"/>
                </a:solidFill>
              </a:rPr>
              <a:t>Who?</a:t>
            </a:r>
          </a:p>
          <a:p>
            <a:pPr marL="285750" indent="-285750">
              <a:buFont typeface="Arial" panose="020B0604020202020204" pitchFamily="34" charset="0"/>
              <a:buChar char="•"/>
            </a:pPr>
            <a:r>
              <a:rPr lang="en-AU" sz="1600" b="0" dirty="0"/>
              <a:t>Hermannsburg Potters (all women), Western Arrernte people</a:t>
            </a:r>
          </a:p>
          <a:p>
            <a:endParaRPr lang="en-AU" sz="1600" b="0" dirty="0">
              <a:solidFill>
                <a:srgbClr val="202020"/>
              </a:solidFill>
            </a:endParaRPr>
          </a:p>
          <a:p>
            <a:pPr>
              <a:buNone/>
            </a:pPr>
            <a:r>
              <a:rPr lang="en-AU" sz="1600" b="0" dirty="0">
                <a:solidFill>
                  <a:srgbClr val="202020"/>
                </a:solidFill>
              </a:rPr>
              <a:t>When?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dirty="0">
                <a:solidFill>
                  <a:schemeClr val="tx1"/>
                </a:solidFill>
              </a:rPr>
              <a:t>1990s, establishment of the Hermannsburg Pottery</a:t>
            </a:r>
          </a:p>
          <a:p>
            <a:pPr>
              <a:buNone/>
            </a:pPr>
            <a:endParaRPr lang="en-AU" sz="1600" b="0" dirty="0">
              <a:solidFill>
                <a:srgbClr val="202020"/>
              </a:solidFill>
            </a:endParaRPr>
          </a:p>
          <a:p>
            <a:pPr>
              <a:buFont typeface="Arial" panose="020B0604020202020204" pitchFamily="34" charset="0"/>
              <a:buNone/>
            </a:pPr>
            <a:r>
              <a:rPr lang="en-AU" sz="1600" b="0" dirty="0">
                <a:solidFill>
                  <a:srgbClr val="202020"/>
                </a:solidFill>
              </a:rPr>
              <a:t>What?</a:t>
            </a:r>
          </a:p>
          <a:p>
            <a:pPr marL="285750" indent="-285750">
              <a:buFont typeface="Arial" panose="020B0604020202020204" pitchFamily="34" charset="0"/>
              <a:buChar char="•"/>
            </a:pPr>
            <a:r>
              <a:rPr lang="en-AU" sz="1600" b="0" dirty="0"/>
              <a:t>Hand-built pottery with painted surfaces</a:t>
            </a:r>
          </a:p>
          <a:p>
            <a:pPr marL="285750" indent="-285750">
              <a:buFont typeface="Arial" panose="020B0604020202020204" pitchFamily="34" charset="0"/>
              <a:buChar char="•"/>
            </a:pPr>
            <a:r>
              <a:rPr lang="en-AU" sz="1600" b="0" dirty="0"/>
              <a:t>Figurative lids and landscape decoration </a:t>
            </a:r>
          </a:p>
          <a:p>
            <a:pPr marL="285750" indent="-285750">
              <a:buFont typeface="Arial" panose="020B0604020202020204" pitchFamily="34" charset="0"/>
              <a:buChar char="•"/>
            </a:pPr>
            <a:r>
              <a:rPr lang="en-AU" sz="1600" b="0" dirty="0"/>
              <a:t>Artistic self-expression and cultural storytelling</a:t>
            </a:r>
          </a:p>
          <a:p>
            <a:endParaRPr lang="en-AU" sz="1600" b="0" dirty="0"/>
          </a:p>
          <a:p>
            <a:r>
              <a:rPr lang="en-AU" sz="1600" b="0" dirty="0">
                <a:solidFill>
                  <a:srgbClr val="202020"/>
                </a:solidFill>
              </a:rPr>
              <a:t>Where?</a:t>
            </a:r>
          </a:p>
          <a:p>
            <a:pPr marL="285750" indent="-285750">
              <a:buFont typeface="Arial" panose="020B0604020202020204" pitchFamily="34" charset="0"/>
              <a:buChar char="•"/>
            </a:pPr>
            <a:r>
              <a:rPr lang="en-AU" sz="1600" b="0" dirty="0" err="1"/>
              <a:t>Ntaria</a:t>
            </a:r>
            <a:r>
              <a:rPr lang="en-AU" sz="1600" b="0" dirty="0"/>
              <a:t> (Hermannsburg Mission), Northern Territory, Australia</a:t>
            </a:r>
          </a:p>
          <a:p>
            <a:endParaRPr lang="en-AU" sz="1600" b="0" dirty="0"/>
          </a:p>
          <a:p>
            <a:pPr>
              <a:buFont typeface="Arial" panose="020B0604020202020204" pitchFamily="34" charset="0"/>
              <a:buNone/>
            </a:pPr>
            <a:r>
              <a:rPr lang="en-AU" sz="1600" b="0" dirty="0">
                <a:solidFill>
                  <a:srgbClr val="202020"/>
                </a:solidFill>
              </a:rPr>
              <a:t>Why? </a:t>
            </a:r>
          </a:p>
          <a:p>
            <a:pPr marL="285750" indent="-285750">
              <a:buFont typeface="Arial" panose="020B0604020202020204" pitchFamily="34" charset="0"/>
              <a:buChar char="•"/>
            </a:pPr>
            <a:r>
              <a:rPr lang="en-AU" sz="1600" b="0" dirty="0"/>
              <a:t>To create livelihoods</a:t>
            </a:r>
          </a:p>
          <a:p>
            <a:pPr marL="285750" indent="-285750">
              <a:buFont typeface="Arial" panose="020B0604020202020204" pitchFamily="34" charset="0"/>
              <a:buChar char="•"/>
            </a:pPr>
            <a:r>
              <a:rPr lang="en-AU" sz="1600" b="0" dirty="0"/>
              <a:t>To document and express culture and daily life </a:t>
            </a:r>
          </a:p>
          <a:p>
            <a:pPr marL="285750" indent="-285750">
              <a:buFont typeface="Arial" panose="020B0604020202020204" pitchFamily="34" charset="0"/>
              <a:buChar char="•"/>
            </a:pPr>
            <a:r>
              <a:rPr lang="en-AU" sz="1600" b="0" dirty="0"/>
              <a:t>To continue a visual storytelling tradition </a:t>
            </a:r>
          </a:p>
          <a:p>
            <a:pPr marL="285750" indent="-285750">
              <a:buFont typeface="Arial" panose="020B0604020202020204" pitchFamily="34" charset="0"/>
              <a:buChar char="•"/>
            </a:pPr>
            <a:r>
              <a:rPr lang="en-AU" sz="1600" b="0" dirty="0"/>
              <a:t>To engage with tourism and global audiences</a:t>
            </a:r>
          </a:p>
          <a:p>
            <a:endParaRPr lang="en-AU" sz="1600" b="0" dirty="0"/>
          </a:p>
          <a:p>
            <a:pPr>
              <a:buFont typeface="Arial" panose="020B0604020202020204" pitchFamily="34" charset="0"/>
              <a:buNone/>
            </a:pPr>
            <a:r>
              <a:rPr lang="en-AU" sz="1600" b="0" dirty="0">
                <a:solidFill>
                  <a:srgbClr val="202020"/>
                </a:solidFill>
              </a:rPr>
              <a:t>How? </a:t>
            </a:r>
          </a:p>
          <a:p>
            <a:pPr marL="285750" indent="-285750">
              <a:buFont typeface="Arial" panose="020B0604020202020204" pitchFamily="34" charset="0"/>
              <a:buChar char="•"/>
            </a:pPr>
            <a:r>
              <a:rPr lang="en-AU" sz="1600" b="0" dirty="0"/>
              <a:t>Hand-coiled pottery techniques </a:t>
            </a:r>
          </a:p>
          <a:p>
            <a:pPr marL="285750" indent="-285750">
              <a:buFont typeface="Arial" panose="020B0604020202020204" pitchFamily="34" charset="0"/>
              <a:buChar char="•"/>
            </a:pPr>
            <a:r>
              <a:rPr lang="en-AU" sz="1600" b="0" dirty="0"/>
              <a:t>Painted decoration inspired by Hermannsburg School</a:t>
            </a:r>
          </a:p>
          <a:p>
            <a:pPr marL="285750" indent="-285750">
              <a:buFont typeface="Arial" panose="020B0604020202020204" pitchFamily="34" charset="0"/>
              <a:buChar char="•"/>
            </a:pPr>
            <a:r>
              <a:rPr lang="en-AU" sz="1600" b="0" dirty="0"/>
              <a:t>Community-driven arts practice</a:t>
            </a:r>
          </a:p>
          <a:p>
            <a:endParaRPr lang="en-AU" sz="1000" b="0" dirty="0"/>
          </a:p>
          <a:p>
            <a:pPr marL="0" lvl="0" indent="0">
              <a:lnSpc>
                <a:spcPct val="150000"/>
              </a:lnSpc>
              <a:spcBef>
                <a:spcPts val="1200"/>
              </a:spcBef>
              <a:spcAft>
                <a:spcPts val="600"/>
              </a:spcAft>
              <a:buFont typeface="Symbol" panose="05050102010706020507" pitchFamily="18" charset="2"/>
              <a:buNone/>
              <a:tabLst>
                <a:tab pos="228600" algn="l"/>
              </a:tabLst>
            </a:pPr>
            <a:r>
              <a:rPr lang="en-AU" sz="900" b="1" dirty="0">
                <a:effectLst/>
                <a:latin typeface="Arial" panose="020B0604020202020204" pitchFamily="34" charset="0"/>
                <a:ea typeface="Calibri" panose="020F0502020204030204" pitchFamily="34" charset="0"/>
              </a:rPr>
              <a:t>References</a:t>
            </a:r>
          </a:p>
          <a:p>
            <a:pPr marL="0" lvl="0" indent="0">
              <a:lnSpc>
                <a:spcPct val="150000"/>
              </a:lnSpc>
              <a:spcBef>
                <a:spcPts val="1200"/>
              </a:spcBef>
              <a:spcAft>
                <a:spcPts val="600"/>
              </a:spcAft>
              <a:buFont typeface="Symbol" panose="05050102010706020507" pitchFamily="18" charset="2"/>
              <a:buNone/>
              <a:tabLst>
                <a:tab pos="228600" algn="l"/>
              </a:tabLst>
            </a:pPr>
            <a:endParaRPr lang="en-AU" sz="9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000" dirty="0"/>
              <a:t>McLean, B. (2018, May 16). </a:t>
            </a:r>
            <a:r>
              <a:rPr lang="en-AU" sz="1000" b="0" i="0" dirty="0"/>
              <a:t>The full-bodied vessels of the Hermannsburg Potters document their culture</a:t>
            </a:r>
            <a:r>
              <a:rPr lang="en-AU" sz="1000" dirty="0"/>
              <a:t>. Queensland Art Gallery | Gallery of Modern Art. </a:t>
            </a:r>
            <a:r>
              <a:rPr lang="en-AU" sz="1000" dirty="0">
                <a:hlinkClick r:id="rId5"/>
              </a:rPr>
              <a:t>https://www.qagoma.qld.gov.au/stories/full-bodied-vessels-of-the-Hermannsburg-Potters-document-their-culture</a:t>
            </a:r>
            <a:endParaRPr lang="en-AU" sz="9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endParaRPr lang="en-AU" sz="9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r>
              <a:rPr lang="en-AU" sz="1000" dirty="0"/>
              <a:t>Hermannsburg Potters. (n.d.). </a:t>
            </a:r>
            <a:r>
              <a:rPr lang="en-AU" sz="1000" i="0" dirty="0"/>
              <a:t>Hermannsburg Potters: Aranda Artists of Central Australia. </a:t>
            </a:r>
            <a:r>
              <a:rPr lang="en-AU" sz="1000" dirty="0"/>
              <a:t>Accessed June 26, 2025, from </a:t>
            </a:r>
            <a:r>
              <a:rPr lang="en-AU" sz="1000" dirty="0">
                <a:hlinkClick r:id="rId3"/>
              </a:rPr>
              <a:t>https://www.hermannsburgpotters.com.au/</a:t>
            </a:r>
            <a:endParaRPr lang="en-AU" sz="1000" dirty="0"/>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endParaRPr lang="en-AU" sz="1000" dirty="0"/>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tab pos="228600" algn="l"/>
              </a:tabLst>
              <a:defRPr/>
            </a:pPr>
            <a:r>
              <a:rPr lang="en-AU" sz="1050" dirty="0" err="1"/>
              <a:t>Gattermayr</a:t>
            </a:r>
            <a:r>
              <a:rPr lang="en-AU" sz="1050" dirty="0"/>
              <a:t>, S. (2021, May). </a:t>
            </a:r>
            <a:r>
              <a:rPr lang="en-AU" sz="1050" i="0" dirty="0"/>
              <a:t>Building New Legacies With The Hermannsburg Potters</a:t>
            </a:r>
            <a:r>
              <a:rPr lang="en-AU" sz="1050" dirty="0"/>
              <a:t>. The Design Files. Accessed May 23, 2025, from  </a:t>
            </a:r>
            <a:r>
              <a:rPr lang="en-AU" sz="1050" dirty="0">
                <a:hlinkClick r:id="rId4"/>
              </a:rPr>
              <a:t>https://thedesignfiles.net/2021/05/art-hermannsburg-potters</a:t>
            </a:r>
            <a:endParaRPr lang="en-AU" sz="1000" dirty="0"/>
          </a:p>
          <a:p>
            <a:endParaRPr lang="en-AU" sz="1000" b="0" dirty="0"/>
          </a:p>
        </p:txBody>
      </p:sp>
      <p:sp>
        <p:nvSpPr>
          <p:cNvPr id="4" name="Slide Number Placeholder 3">
            <a:extLst>
              <a:ext uri="{FF2B5EF4-FFF2-40B4-BE49-F238E27FC236}">
                <a16:creationId xmlns:a16="http://schemas.microsoft.com/office/drawing/2014/main" id="{286594E1-CEDF-8286-361B-72B032A03723}"/>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36549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Reference</a:t>
            </a:r>
            <a:br>
              <a:rPr lang="en-AU" dirty="0"/>
            </a:br>
            <a:r>
              <a:rPr lang="en-AU" sz="1600" dirty="0"/>
              <a:t>The Hermannsburg Potters (2009) </a:t>
            </a:r>
            <a:r>
              <a:rPr lang="en-AU" sz="1600" dirty="0">
                <a:hlinkClick r:id="rId3"/>
              </a:rPr>
              <a:t>Potters’ Portrait Pot</a:t>
            </a:r>
            <a:r>
              <a:rPr lang="en-AU" sz="1600" dirty="0"/>
              <a:t> [image] accessed 20/5/2025.</a:t>
            </a:r>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462570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D0B2D-A05A-05E5-0F13-51637DEB5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A32FE-9562-CF9E-B4D8-D4B4B60668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02BE4-9BF5-A0C4-91ED-051E091502E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0" dirty="0">
                <a:solidFill>
                  <a:srgbClr val="22272B"/>
                </a:solidFill>
                <a:effectLst/>
                <a:latin typeface="Public Sans" pitchFamily="2" charset="0"/>
              </a:rPr>
              <a:t>Play the video </a:t>
            </a:r>
            <a:r>
              <a:rPr lang="en-AU" sz="1600" b="0" i="0" dirty="0">
                <a:solidFill>
                  <a:srgbClr val="22272B"/>
                </a:solidFill>
                <a:effectLst/>
                <a:latin typeface="Public Sans" pitchFamily="2" charset="0"/>
              </a:rPr>
              <a:t>’National Portrait Gallery Trumble Tour Potter’s Portrait Pot (Part 10)’. There is a link to the video on the slide.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dirty="0">
              <a:solidFill>
                <a:srgbClr val="22272B"/>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0" dirty="0">
                <a:solidFill>
                  <a:srgbClr val="22272B"/>
                </a:solidFill>
                <a:effectLst/>
                <a:latin typeface="Public Sans" pitchFamily="2" charset="0"/>
              </a:rPr>
              <a:t>Question: </a:t>
            </a:r>
            <a:r>
              <a:rPr lang="en-AU" sz="1600" b="0" i="0" dirty="0">
                <a:solidFill>
                  <a:srgbClr val="22272B"/>
                </a:solidFill>
                <a:effectLst/>
                <a:latin typeface="Public Sans" pitchFamily="2" charset="0"/>
              </a:rPr>
              <a:t>How does the Potter’s Portrait Pot differ to more familiar forms of portraiture?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0" dirty="0">
                <a:solidFill>
                  <a:srgbClr val="22272B"/>
                </a:solidFill>
                <a:effectLst/>
                <a:latin typeface="Public Sans" pitchFamily="2" charset="0"/>
              </a:rPr>
              <a:t>Sample answer: </a:t>
            </a:r>
            <a:r>
              <a:rPr lang="en-AU" sz="1600" b="0" i="0" dirty="0">
                <a:solidFill>
                  <a:srgbClr val="22272B"/>
                </a:solidFill>
                <a:effectLst/>
                <a:latin typeface="Public Sans" pitchFamily="2" charset="0"/>
              </a:rPr>
              <a:t>This is not an image of a face; it is three dimensional and includes paintings of the land and animals as symbols of the people that it represents. More than one person is represented and there are 3 female figure on the lid.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dirty="0">
              <a:solidFill>
                <a:srgbClr val="22272B"/>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0" dirty="0">
                <a:solidFill>
                  <a:srgbClr val="22272B"/>
                </a:solidFill>
                <a:effectLst/>
                <a:latin typeface="Public Sans" pitchFamily="2" charset="0"/>
              </a:rPr>
              <a:t>Question: </a:t>
            </a:r>
            <a:r>
              <a:rPr lang="en-AU" sz="1600" b="0" i="0" dirty="0">
                <a:solidFill>
                  <a:srgbClr val="22272B"/>
                </a:solidFill>
                <a:effectLst/>
                <a:latin typeface="Public Sans" pitchFamily="2" charset="0"/>
              </a:rPr>
              <a:t>What does this collective self portrait say way that the Hermannsburg Potter see themselves?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0" dirty="0">
                <a:solidFill>
                  <a:srgbClr val="22272B"/>
                </a:solidFill>
                <a:effectLst/>
                <a:latin typeface="Public Sans" pitchFamily="2" charset="0"/>
              </a:rPr>
              <a:t>Sample answer: </a:t>
            </a:r>
            <a:r>
              <a:rPr lang="en-AU" sz="1600" b="0" i="0" dirty="0">
                <a:solidFill>
                  <a:srgbClr val="22272B"/>
                </a:solidFill>
                <a:effectLst/>
                <a:latin typeface="Public Sans" pitchFamily="2" charset="0"/>
              </a:rPr>
              <a:t>They see themselves as connected to Country and feel part of a boarded sense of community and tradition.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dirty="0">
              <a:solidFill>
                <a:srgbClr val="22272B"/>
              </a:solidFill>
              <a:effectLst/>
              <a:latin typeface="Public Sans" pitchFamily="2" charset="0"/>
            </a:endParaRPr>
          </a:p>
          <a:p>
            <a:pPr marL="0" marR="0" lvl="0" indent="0" algn="l" defTabSz="914400" rtl="0" eaLnBrk="0" fontAlgn="base" latinLnBrk="0" hangingPunct="0">
              <a:lnSpc>
                <a:spcPct val="150000"/>
              </a:lnSpc>
              <a:spcBef>
                <a:spcPct val="0"/>
              </a:spcBef>
              <a:spcAft>
                <a:spcPct val="0"/>
              </a:spcAft>
              <a:buClrTx/>
              <a:buSzTx/>
              <a:buFont typeface="+mj-lt"/>
              <a:buNone/>
              <a:tabLst/>
            </a:pPr>
            <a:r>
              <a:rPr lang="en-AU" sz="1600" b="0" i="0" dirty="0">
                <a:solidFill>
                  <a:srgbClr val="22272B"/>
                </a:solidFill>
                <a:effectLst/>
                <a:latin typeface="Public Sans" pitchFamily="2" charset="0"/>
              </a:rPr>
              <a:t>Ask student to:</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lang="en-AU" sz="1600" b="0" i="0" dirty="0">
                <a:solidFill>
                  <a:schemeClr val="tx1"/>
                </a:solidFill>
                <a:effectLst/>
              </a:rPr>
              <a:t>Closely observe the Potter’s Portrait Pot by the Hermannsburg Potters.</a:t>
            </a:r>
          </a:p>
          <a:p>
            <a:pPr marL="342900" indent="-342900" defTabSz="914400" eaLnBrk="0" fontAlgn="base" hangingPunct="0">
              <a:lnSpc>
                <a:spcPct val="150000"/>
              </a:lnSpc>
              <a:spcBef>
                <a:spcPct val="0"/>
              </a:spcBef>
              <a:spcAft>
                <a:spcPct val="0"/>
              </a:spcAft>
              <a:buFont typeface="+mj-lt"/>
              <a:buAutoNum type="arabicPeriod"/>
            </a:pPr>
            <a:r>
              <a:rPr lang="en-AU" sz="1600" dirty="0">
                <a:solidFill>
                  <a:schemeClr val="tx1"/>
                </a:solidFill>
              </a:rPr>
              <a:t>Make observational drawings of symbols that you see. </a:t>
            </a:r>
          </a:p>
          <a:p>
            <a:pPr marL="342900" indent="-342900">
              <a:lnSpc>
                <a:spcPct val="150000"/>
              </a:lnSpc>
              <a:buFont typeface="+mj-lt"/>
              <a:buAutoNum type="arabicPeriod"/>
            </a:pPr>
            <a:r>
              <a:rPr lang="en-AU" sz="1600" dirty="0">
                <a:solidFill>
                  <a:schemeClr val="tx1"/>
                </a:solidFill>
                <a:effectLst/>
              </a:rPr>
              <a:t>Label your drawings and write descriptions of the symbols alongside your drawings.</a:t>
            </a:r>
          </a:p>
          <a:p>
            <a:pPr marL="342900" indent="-342900">
              <a:lnSpc>
                <a:spcPct val="150000"/>
              </a:lnSpc>
              <a:buFont typeface="+mj-lt"/>
              <a:buAutoNum type="arabicPeriod"/>
            </a:pPr>
            <a:endParaRPr lang="en-AU" sz="1600" dirty="0">
              <a:solidFill>
                <a:schemeClr val="tx1"/>
              </a:solidFill>
              <a:effectLst/>
            </a:endParaRPr>
          </a:p>
          <a:p>
            <a:pPr marL="0" indent="0">
              <a:lnSpc>
                <a:spcPct val="150000"/>
              </a:lnSpc>
              <a:buFont typeface="+mj-lt"/>
              <a:buNone/>
            </a:pPr>
            <a:r>
              <a:rPr lang="en-AU" sz="1600" dirty="0">
                <a:solidFill>
                  <a:schemeClr val="tx1"/>
                </a:solidFill>
                <a:effectLst/>
              </a:rPr>
              <a:t>Descriptions may include:</a:t>
            </a:r>
          </a:p>
          <a:p>
            <a:pPr marL="285750" indent="-285750">
              <a:lnSpc>
                <a:spcPct val="150000"/>
              </a:lnSpc>
              <a:buFont typeface="Arial" panose="020B0604020202020204" pitchFamily="34" charset="0"/>
              <a:buChar char="•"/>
            </a:pPr>
            <a:r>
              <a:rPr lang="en-AU" sz="1600" dirty="0">
                <a:solidFill>
                  <a:schemeClr val="tx1"/>
                </a:solidFill>
                <a:latin typeface="Public Sans" pitchFamily="2" charset="0"/>
              </a:rPr>
              <a:t>Hand-painted symbols on a sculptural pot</a:t>
            </a:r>
          </a:p>
          <a:p>
            <a:pPr marL="285750" indent="-285750">
              <a:lnSpc>
                <a:spcPct val="150000"/>
              </a:lnSpc>
              <a:buFont typeface="Arial" panose="020B0604020202020204" pitchFamily="34" charset="0"/>
              <a:buChar char="•"/>
            </a:pPr>
            <a:r>
              <a:rPr lang="en-AU" sz="1600" dirty="0">
                <a:solidFill>
                  <a:schemeClr val="tx1"/>
                </a:solidFill>
                <a:latin typeface="Public Sans" pitchFamily="2" charset="0"/>
              </a:rPr>
              <a:t>A narrative that honours a tradition of telling a story</a:t>
            </a:r>
          </a:p>
          <a:p>
            <a:pPr marL="285750" indent="-285750">
              <a:lnSpc>
                <a:spcPct val="150000"/>
              </a:lnSpc>
              <a:buFont typeface="Arial" panose="020B0604020202020204" pitchFamily="34" charset="0"/>
              <a:buChar char="•"/>
            </a:pPr>
            <a:r>
              <a:rPr lang="en-AU" sz="1600" dirty="0">
                <a:solidFill>
                  <a:schemeClr val="tx1"/>
                </a:solidFill>
                <a:latin typeface="Public Sans" pitchFamily="2" charset="0"/>
              </a:rPr>
              <a:t>Personal and communal experiences </a:t>
            </a:r>
          </a:p>
          <a:p>
            <a:pPr marL="285750" indent="-285750" algn="l">
              <a:lnSpc>
                <a:spcPct val="150000"/>
              </a:lnSpc>
              <a:buFont typeface="Arial" panose="020B0604020202020204" pitchFamily="34" charset="0"/>
              <a:buChar char="•"/>
            </a:pPr>
            <a:r>
              <a:rPr lang="en-AU" sz="1600" b="0" i="0" dirty="0">
                <a:solidFill>
                  <a:schemeClr val="tx1"/>
                </a:solidFill>
                <a:effectLst/>
                <a:latin typeface="Public Sans" pitchFamily="2" charset="0"/>
              </a:rPr>
              <a:t>Landscape and Country</a:t>
            </a:r>
          </a:p>
          <a:p>
            <a:pPr marL="285750" indent="-285750" algn="l">
              <a:lnSpc>
                <a:spcPct val="150000"/>
              </a:lnSpc>
              <a:buFont typeface="Arial" panose="020B0604020202020204" pitchFamily="34" charset="0"/>
              <a:buChar char="•"/>
            </a:pPr>
            <a:r>
              <a:rPr lang="en-AU" sz="1600" b="0" i="0" dirty="0">
                <a:solidFill>
                  <a:schemeClr val="tx1"/>
                </a:solidFill>
                <a:effectLst/>
                <a:latin typeface="Public Sans" pitchFamily="2" charset="0"/>
              </a:rPr>
              <a:t>Everyday life and community</a:t>
            </a:r>
          </a:p>
          <a:p>
            <a:pPr marL="285750" indent="-285750" algn="l">
              <a:lnSpc>
                <a:spcPct val="150000"/>
              </a:lnSpc>
              <a:buFont typeface="Arial" panose="020B0604020202020204" pitchFamily="34" charset="0"/>
              <a:buChar char="•"/>
            </a:pPr>
            <a:r>
              <a:rPr lang="en-AU" sz="1600" b="0" i="0" dirty="0">
                <a:solidFill>
                  <a:schemeClr val="tx1"/>
                </a:solidFill>
                <a:effectLst/>
                <a:latin typeface="Public Sans" pitchFamily="2" charset="0"/>
              </a:rPr>
              <a:t>Cultural practices</a:t>
            </a:r>
          </a:p>
          <a:p>
            <a:pPr marL="285750" indent="-285750" algn="l">
              <a:lnSpc>
                <a:spcPct val="150000"/>
              </a:lnSpc>
              <a:buFont typeface="Arial" panose="020B0604020202020204" pitchFamily="34" charset="0"/>
              <a:buChar char="•"/>
            </a:pPr>
            <a:r>
              <a:rPr lang="en-AU" sz="1600" b="0" i="0" dirty="0">
                <a:solidFill>
                  <a:schemeClr val="tx1"/>
                </a:solidFill>
                <a:effectLst/>
                <a:latin typeface="Public Sans" pitchFamily="2" charset="0"/>
              </a:rPr>
              <a:t>Totemic animals</a:t>
            </a:r>
          </a:p>
          <a:p>
            <a:pPr marL="285750" indent="-285750" algn="l">
              <a:lnSpc>
                <a:spcPct val="150000"/>
              </a:lnSpc>
              <a:buFont typeface="Arial" panose="020B0604020202020204" pitchFamily="34" charset="0"/>
              <a:buChar char="•"/>
            </a:pPr>
            <a:r>
              <a:rPr lang="en-AU" sz="1600" b="0" i="0" dirty="0">
                <a:solidFill>
                  <a:schemeClr val="tx1"/>
                </a:solidFill>
                <a:effectLst/>
                <a:latin typeface="Public Sans" pitchFamily="2" charset="0"/>
              </a:rPr>
              <a:t>Plants</a:t>
            </a:r>
          </a:p>
          <a:p>
            <a:pPr marL="285750" indent="-285750" algn="l">
              <a:lnSpc>
                <a:spcPct val="150000"/>
              </a:lnSpc>
              <a:buFont typeface="Arial" panose="020B0604020202020204" pitchFamily="34" charset="0"/>
              <a:buChar char="•"/>
            </a:pPr>
            <a:r>
              <a:rPr lang="en-AU" sz="1600" b="0" i="0" dirty="0">
                <a:solidFill>
                  <a:schemeClr val="tx1"/>
                </a:solidFill>
                <a:effectLst/>
                <a:latin typeface="Public Sans" pitchFamily="2" charset="0"/>
              </a:rPr>
              <a:t>Scenes of daily life</a:t>
            </a:r>
          </a:p>
          <a:p>
            <a:pPr marL="285750" indent="-285750" algn="l">
              <a:lnSpc>
                <a:spcPct val="150000"/>
              </a:lnSpc>
              <a:buFont typeface="Arial" panose="020B0604020202020204" pitchFamily="34" charset="0"/>
              <a:buChar char="•"/>
            </a:pPr>
            <a:r>
              <a:rPr lang="en-AU" sz="1600" b="0" i="0" dirty="0">
                <a:solidFill>
                  <a:schemeClr val="tx1"/>
                </a:solidFill>
                <a:effectLst/>
                <a:latin typeface="Public Sans" pitchFamily="2" charset="0"/>
              </a:rPr>
              <a:t>Flora and fauna</a:t>
            </a:r>
          </a:p>
          <a:p>
            <a:pPr marL="285750" indent="-285750" algn="l">
              <a:lnSpc>
                <a:spcPct val="150000"/>
              </a:lnSpc>
              <a:buFont typeface="Arial" panose="020B0604020202020204" pitchFamily="34" charset="0"/>
              <a:buChar char="•"/>
            </a:pPr>
            <a:r>
              <a:rPr lang="en-AU" sz="1600" b="0" i="0" dirty="0">
                <a:solidFill>
                  <a:schemeClr val="tx1"/>
                </a:solidFill>
                <a:effectLst/>
                <a:latin typeface="Public Sans" pitchFamily="2" charset="0"/>
              </a:rPr>
              <a:t>The pot is like a </a:t>
            </a:r>
            <a:r>
              <a:rPr lang="en-AU" sz="1600" dirty="0">
                <a:solidFill>
                  <a:schemeClr val="tx1"/>
                </a:solidFill>
              </a:rPr>
              <a:t>three-dimensional storybook</a:t>
            </a:r>
          </a:p>
          <a:p>
            <a:pPr marL="0" indent="0">
              <a:lnSpc>
                <a:spcPct val="150000"/>
              </a:lnSpc>
              <a:buFont typeface="+mj-lt"/>
              <a:buNone/>
            </a:pPr>
            <a:endParaRPr lang="en-AU" sz="1600" dirty="0">
              <a:solidFill>
                <a:schemeClr val="tx1"/>
              </a:solidFill>
              <a:effectLst/>
            </a:endParaRPr>
          </a:p>
          <a:p>
            <a:pPr algn="l">
              <a:buNone/>
            </a:pPr>
            <a:r>
              <a:rPr lang="en-AU" sz="1600" b="1" i="0" dirty="0">
                <a:solidFill>
                  <a:srgbClr val="22272B"/>
                </a:solidFill>
                <a:effectLst/>
                <a:latin typeface="Public Sans" pitchFamily="2" charset="0"/>
              </a:rPr>
              <a:t>Read </a:t>
            </a:r>
            <a:r>
              <a:rPr lang="en-AU" sz="1600" b="0" i="0" dirty="0">
                <a:solidFill>
                  <a:srgbClr val="22272B"/>
                </a:solidFill>
                <a:effectLst/>
                <a:latin typeface="Public Sans" pitchFamily="2" charset="0"/>
              </a:rPr>
              <a:t>‘Of human clay’ </a:t>
            </a:r>
            <a:r>
              <a:rPr lang="en-AU" b="0" i="0" dirty="0">
                <a:solidFill>
                  <a:srgbClr val="231F20"/>
                </a:solidFill>
                <a:effectLst/>
              </a:rPr>
              <a:t>by curator </a:t>
            </a:r>
            <a:r>
              <a:rPr lang="en-AU" b="0" i="0" u="none" strike="noStrike" dirty="0">
                <a:solidFill>
                  <a:srgbClr val="231F20"/>
                </a:solidFill>
                <a:effectLst/>
              </a:rPr>
              <a:t>Michael Desmond, using the link on the slide.</a:t>
            </a:r>
          </a:p>
          <a:p>
            <a:pPr algn="l">
              <a:buNone/>
            </a:pPr>
            <a:endParaRPr lang="en-AU" sz="1600" b="0" i="0" dirty="0">
              <a:solidFill>
                <a:srgbClr val="22272B"/>
              </a:solidFill>
              <a:effectLst/>
              <a:latin typeface="Public Sans" pitchFamily="2" charset="0"/>
            </a:endParaRPr>
          </a:p>
          <a:p>
            <a:pPr algn="l">
              <a:buNone/>
            </a:pPr>
            <a:endParaRPr lang="en-AU" sz="1600" b="0" i="0" dirty="0">
              <a:solidFill>
                <a:srgbClr val="22272B"/>
              </a:solidFill>
              <a:effectLst/>
              <a:latin typeface="Public Sans" pitchFamily="2" charset="0"/>
            </a:endParaRPr>
          </a:p>
          <a:p>
            <a:r>
              <a:rPr lang="en-AU" b="1" dirty="0"/>
              <a:t>Reference</a:t>
            </a:r>
            <a:br>
              <a:rPr lang="en-AU" dirty="0"/>
            </a:br>
            <a:r>
              <a:rPr lang="en-AU" sz="1600" dirty="0"/>
              <a:t>The Hermannsburg Potters (2009) </a:t>
            </a:r>
            <a:r>
              <a:rPr lang="en-AU" sz="1600" dirty="0">
                <a:hlinkClick r:id="rId3"/>
              </a:rPr>
              <a:t>Potters’ Portrait Pot</a:t>
            </a:r>
            <a:r>
              <a:rPr lang="en-AU" sz="1600" dirty="0"/>
              <a:t> [image] accessed 20/5/2025.</a:t>
            </a:r>
          </a:p>
          <a:p>
            <a:pPr>
              <a:lnSpc>
                <a:spcPct val="100000"/>
              </a:lnSpc>
              <a:spcBef>
                <a:spcPts val="1200"/>
              </a:spcBef>
              <a:spcAft>
                <a:spcPts val="600"/>
              </a:spcAft>
              <a:buNone/>
            </a:pPr>
            <a:r>
              <a:rPr lang="en-AU" sz="1600" dirty="0">
                <a:effectLst/>
                <a:latin typeface="Arial" panose="020B0604020202020204" pitchFamily="34" charset="0"/>
                <a:ea typeface="Calibri" panose="020F0502020204030204" pitchFamily="34" charset="0"/>
              </a:rPr>
              <a:t>Desmond, M. (2009) </a:t>
            </a:r>
            <a:r>
              <a:rPr lang="en-AU" sz="1600" u="sng" dirty="0">
                <a:solidFill>
                  <a:srgbClr val="2F5496"/>
                </a:solidFill>
                <a:effectLst/>
                <a:latin typeface="Arial" panose="020B0604020202020204" pitchFamily="34" charset="0"/>
                <a:ea typeface="Calibri" panose="020F0502020204030204" pitchFamily="34" charset="0"/>
                <a:hlinkClick r:id="rId4"/>
              </a:rPr>
              <a:t>Of human clay</a:t>
            </a:r>
            <a:r>
              <a:rPr lang="en-AU" sz="1600" dirty="0">
                <a:effectLst/>
                <a:latin typeface="Arial" panose="020B0604020202020204" pitchFamily="34" charset="0"/>
                <a:ea typeface="Calibri" panose="020F0502020204030204" pitchFamily="34" charset="0"/>
              </a:rPr>
              <a:t> National Portrait Gallery, accessed 12 March 2025. </a:t>
            </a:r>
          </a:p>
          <a:p>
            <a:pPr>
              <a:lnSpc>
                <a:spcPct val="100000"/>
              </a:lnSpc>
              <a:spcBef>
                <a:spcPts val="1200"/>
              </a:spcBef>
              <a:spcAft>
                <a:spcPts val="600"/>
              </a:spcAft>
              <a:buNone/>
            </a:pPr>
            <a:r>
              <a:rPr lang="en-AU" sz="1600" dirty="0">
                <a:effectLst/>
                <a:latin typeface="Arial" panose="020B0604020202020204" pitchFamily="34" charset="0"/>
                <a:ea typeface="Calibri" panose="020F0502020204030204" pitchFamily="34" charset="0"/>
              </a:rPr>
              <a:t>The National Portrait Gallery (2016) </a:t>
            </a:r>
            <a:r>
              <a:rPr lang="fr-FR" sz="1600" u="sng" dirty="0">
                <a:solidFill>
                  <a:srgbClr val="2F5496"/>
                </a:solidFill>
                <a:effectLst/>
                <a:latin typeface="Arial" panose="020B0604020202020204" pitchFamily="34" charset="0"/>
                <a:ea typeface="Calibri" panose="020F0502020204030204" pitchFamily="34" charset="0"/>
                <a:hlinkClick r:id="rId5"/>
              </a:rPr>
              <a:t>National Portrait </a:t>
            </a:r>
            <a:r>
              <a:rPr lang="fr-FR" sz="1600" u="sng" dirty="0" err="1">
                <a:solidFill>
                  <a:srgbClr val="2F5496"/>
                </a:solidFill>
                <a:effectLst/>
                <a:latin typeface="Arial" panose="020B0604020202020204" pitchFamily="34" charset="0"/>
                <a:ea typeface="Calibri" panose="020F0502020204030204" pitchFamily="34" charset="0"/>
                <a:hlinkClick r:id="rId5"/>
              </a:rPr>
              <a:t>Gallery</a:t>
            </a:r>
            <a:r>
              <a:rPr lang="fr-FR" sz="1600" u="sng" dirty="0">
                <a:solidFill>
                  <a:srgbClr val="2F5496"/>
                </a:solidFill>
                <a:effectLst/>
                <a:latin typeface="Arial" panose="020B0604020202020204" pitchFamily="34" charset="0"/>
                <a:ea typeface="Calibri" panose="020F0502020204030204" pitchFamily="34" charset="0"/>
                <a:hlinkClick r:id="rId5"/>
              </a:rPr>
              <a:t> | </a:t>
            </a:r>
            <a:r>
              <a:rPr lang="fr-FR" sz="1600" u="sng" dirty="0" err="1">
                <a:solidFill>
                  <a:srgbClr val="2F5496"/>
                </a:solidFill>
                <a:effectLst/>
                <a:latin typeface="Arial" panose="020B0604020202020204" pitchFamily="34" charset="0"/>
                <a:ea typeface="Calibri" panose="020F0502020204030204" pitchFamily="34" charset="0"/>
                <a:hlinkClick r:id="rId5"/>
              </a:rPr>
              <a:t>Potters</a:t>
            </a:r>
            <a:r>
              <a:rPr lang="fr-FR" sz="1600" u="sng" dirty="0">
                <a:solidFill>
                  <a:srgbClr val="2F5496"/>
                </a:solidFill>
                <a:effectLst/>
                <a:latin typeface="Arial" panose="020B0604020202020204" pitchFamily="34" charset="0"/>
                <a:ea typeface="Calibri" panose="020F0502020204030204" pitchFamily="34" charset="0"/>
                <a:hlinkClick r:id="rId5"/>
              </a:rPr>
              <a:t>’ Portrait Pot </a:t>
            </a:r>
            <a:r>
              <a:rPr lang="en-AU" sz="1600" u="sng" dirty="0">
                <a:solidFill>
                  <a:srgbClr val="2F5496"/>
                </a:solidFill>
                <a:effectLst/>
                <a:latin typeface="Arial" panose="020B0604020202020204" pitchFamily="34" charset="0"/>
                <a:ea typeface="Calibri" panose="020F0502020204030204" pitchFamily="34" charset="0"/>
                <a:hlinkClick r:id="rId5"/>
              </a:rPr>
              <a:t>[video]</a:t>
            </a:r>
            <a:r>
              <a:rPr lang="fr-FR" sz="1600" dirty="0">
                <a:effectLst/>
                <a:latin typeface="Arial" panose="020B0604020202020204" pitchFamily="34" charset="0"/>
                <a:ea typeface="Calibri" panose="020F0502020204030204" pitchFamily="34" charset="0"/>
              </a:rPr>
              <a:t>,</a:t>
            </a:r>
            <a:r>
              <a:rPr lang="en-AU" sz="1600" dirty="0">
                <a:effectLst/>
                <a:latin typeface="Arial" panose="020B0604020202020204" pitchFamily="34" charset="0"/>
                <a:ea typeface="Calibri" panose="020F0502020204030204" pitchFamily="34" charset="0"/>
              </a:rPr>
              <a:t> accessed 22 February 2025</a:t>
            </a:r>
            <a:endParaRPr lang="en-AU" sz="1600" dirty="0"/>
          </a:p>
          <a:p>
            <a:endParaRPr lang="en-AU" dirty="0"/>
          </a:p>
          <a:p>
            <a:endParaRPr lang="en-AU" dirty="0"/>
          </a:p>
        </p:txBody>
      </p:sp>
      <p:sp>
        <p:nvSpPr>
          <p:cNvPr id="4" name="Slide Number Placeholder 3">
            <a:extLst>
              <a:ext uri="{FF2B5EF4-FFF2-40B4-BE49-F238E27FC236}">
                <a16:creationId xmlns:a16="http://schemas.microsoft.com/office/drawing/2014/main" id="{8C1F0853-FCCC-57D5-6489-8767B31940A2}"/>
              </a:ext>
            </a:extLst>
          </p:cNvPr>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4032260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7A1FF-E3C7-C4C5-3074-68C88B621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AA3BF-6F92-029B-5A0B-D2CA53960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9C628-4E54-BB3D-C941-D76D17D73FB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effectLst/>
              <a:latin typeface="Arial" panose="020B0604020202020204" pitchFamily="34" charset="0"/>
              <a:ea typeface="Calibri" panose="020F0502020204030204" pitchFamily="34" charset="0"/>
            </a:endParaRPr>
          </a:p>
          <a:p>
            <a:pPr algn="l">
              <a:buNone/>
            </a:pPr>
            <a:r>
              <a:rPr lang="en-AU" sz="1600" b="1" i="0">
                <a:solidFill>
                  <a:srgbClr val="22272B"/>
                </a:solidFill>
                <a:effectLst/>
                <a:latin typeface="Public Sans" pitchFamily="2" charset="0"/>
              </a:rPr>
              <a:t>Click to reveal </a:t>
            </a:r>
            <a:r>
              <a:rPr lang="en-AU" sz="1600" b="0" i="0">
                <a:solidFill>
                  <a:srgbClr val="22272B"/>
                </a:solidFill>
                <a:effectLst/>
                <a:latin typeface="Public Sans" pitchFamily="2" charset="0"/>
              </a:rPr>
              <a:t>the passage ‘The visual language of the Hermannsburg potters’ read it aloud and model how the terms representational, figurative, stylised and simplified can be used to talk about artworks. </a:t>
            </a:r>
          </a:p>
          <a:p>
            <a:pPr algn="l">
              <a:buNone/>
            </a:pPr>
            <a:endParaRPr lang="en-AU" sz="1600" b="0" i="0">
              <a:solidFill>
                <a:srgbClr val="22272B"/>
              </a:solidFill>
              <a:effectLst/>
              <a:latin typeface="Public Sans" pitchFamily="2" charset="0"/>
            </a:endParaRPr>
          </a:p>
          <a:p>
            <a:r>
              <a:rPr lang="en-AU" b="1"/>
              <a:t>Image reference</a:t>
            </a:r>
            <a:br>
              <a:rPr lang="en-AU"/>
            </a:br>
            <a:r>
              <a:rPr lang="en-AU" sz="1600"/>
              <a:t>Prepared by Curriculum Advisor</a:t>
            </a:r>
          </a:p>
        </p:txBody>
      </p:sp>
      <p:sp>
        <p:nvSpPr>
          <p:cNvPr id="4" name="Slide Number Placeholder 3">
            <a:extLst>
              <a:ext uri="{FF2B5EF4-FFF2-40B4-BE49-F238E27FC236}">
                <a16:creationId xmlns:a16="http://schemas.microsoft.com/office/drawing/2014/main" id="{1C03493E-E301-EC48-0C11-ED00B05D9AB0}"/>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638603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Tier 3 – new subject specific words that we learn about in different subjects. </a:t>
            </a:r>
          </a:p>
          <a:p>
            <a:r>
              <a:rPr lang="en-AU"/>
              <a:t>Tier 2 – words that we hear and may need to consider using in our writing and discussions when using our new tier 3 words. These words are used across subjects. Where else do we hear the word narrative? </a:t>
            </a:r>
          </a:p>
          <a:p>
            <a:r>
              <a:rPr lang="en-AU"/>
              <a:t>Tier 1 – our common everyday words that we often use when speaking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255920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FA9E8-23A6-402D-6750-024FEEEE0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73B5E-FE10-0233-F477-FB2FB7266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56947-06BC-806D-1FFD-572D2014008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a:solidFill>
                  <a:srgbClr val="22272B"/>
                </a:solidFill>
                <a:effectLst/>
                <a:latin typeface="Public Sans" pitchFamily="2" charset="0"/>
              </a:rPr>
              <a:t>Some examples include;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a:solidFill>
                <a:srgbClr val="22272B"/>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a:solidFill>
                  <a:srgbClr val="22272B"/>
                </a:solidFill>
                <a:effectLst/>
                <a:latin typeface="Public Sans" pitchFamily="2" charset="0"/>
              </a:rPr>
              <a:t>A </a:t>
            </a:r>
            <a:r>
              <a:rPr lang="en-AU" sz="1600" b="0" i="1">
                <a:solidFill>
                  <a:srgbClr val="22272B"/>
                </a:solidFill>
                <a:effectLst/>
                <a:latin typeface="Public Sans" pitchFamily="2" charset="0"/>
              </a:rPr>
              <a:t>brown</a:t>
            </a:r>
            <a:r>
              <a:rPr lang="en-AU" sz="1600" b="0" i="0">
                <a:solidFill>
                  <a:srgbClr val="22272B"/>
                </a:solidFill>
                <a:effectLst/>
                <a:latin typeface="Public Sans" pitchFamily="2" charset="0"/>
              </a:rPr>
              <a:t> owl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a:solidFill>
                  <a:srgbClr val="22272B"/>
                </a:solidFill>
                <a:effectLst/>
                <a:latin typeface="Public Sans" pitchFamily="2" charset="0"/>
              </a:rPr>
              <a:t>A </a:t>
            </a:r>
            <a:r>
              <a:rPr lang="en-AU" sz="1600" b="0" i="1">
                <a:solidFill>
                  <a:srgbClr val="22272B"/>
                </a:solidFill>
                <a:effectLst/>
                <a:latin typeface="Public Sans" pitchFamily="2" charset="0"/>
              </a:rPr>
              <a:t>single</a:t>
            </a:r>
            <a:r>
              <a:rPr lang="en-AU" sz="1600" b="0" i="0">
                <a:solidFill>
                  <a:srgbClr val="22272B"/>
                </a:solidFill>
                <a:effectLst/>
                <a:latin typeface="Public Sans" pitchFamily="2" charset="0"/>
              </a:rPr>
              <a:t> owl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a:solidFill>
                  <a:srgbClr val="22272B"/>
                </a:solidFill>
                <a:effectLst/>
                <a:latin typeface="Public Sans" pitchFamily="2" charset="0"/>
              </a:rPr>
              <a:t>A </a:t>
            </a:r>
            <a:r>
              <a:rPr lang="en-AU" sz="1600" b="0" i="1">
                <a:solidFill>
                  <a:srgbClr val="22272B"/>
                </a:solidFill>
                <a:effectLst/>
                <a:latin typeface="Public Sans" pitchFamily="2" charset="0"/>
              </a:rPr>
              <a:t>wide-eyed </a:t>
            </a:r>
            <a:r>
              <a:rPr lang="en-AU" sz="1600" b="0" i="0">
                <a:solidFill>
                  <a:srgbClr val="22272B"/>
                </a:solidFill>
                <a:effectLst/>
                <a:latin typeface="Public Sans" pitchFamily="2" charset="0"/>
              </a:rPr>
              <a:t>owl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a:solidFill>
                  <a:srgbClr val="22272B"/>
                </a:solidFill>
                <a:effectLst/>
                <a:latin typeface="Public Sans" pitchFamily="2" charset="0"/>
              </a:rPr>
              <a:t>An </a:t>
            </a:r>
            <a:r>
              <a:rPr lang="en-AU" sz="1600" b="0" i="1">
                <a:solidFill>
                  <a:srgbClr val="22272B"/>
                </a:solidFill>
                <a:effectLst/>
                <a:latin typeface="Public Sans" pitchFamily="2" charset="0"/>
              </a:rPr>
              <a:t>observant</a:t>
            </a:r>
            <a:r>
              <a:rPr lang="en-AU" sz="1600" b="0" i="0">
                <a:solidFill>
                  <a:srgbClr val="22272B"/>
                </a:solidFill>
                <a:effectLst/>
                <a:latin typeface="Public Sans" pitchFamily="2" charset="0"/>
              </a:rPr>
              <a:t> owl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a:solidFill>
                  <a:srgbClr val="22272B"/>
                </a:solidFill>
                <a:effectLst/>
                <a:latin typeface="Public Sans" pitchFamily="2" charset="0"/>
              </a:rPr>
              <a:t>A </a:t>
            </a:r>
            <a:r>
              <a:rPr lang="en-AU" sz="1600" b="0" i="1">
                <a:solidFill>
                  <a:srgbClr val="22272B"/>
                </a:solidFill>
                <a:effectLst/>
                <a:latin typeface="Public Sans" pitchFamily="2" charset="0"/>
              </a:rPr>
              <a:t>poised</a:t>
            </a:r>
            <a:r>
              <a:rPr lang="en-AU" sz="1600" b="0" i="0">
                <a:solidFill>
                  <a:srgbClr val="22272B"/>
                </a:solidFill>
                <a:effectLst/>
                <a:latin typeface="Public Sans" pitchFamily="2" charset="0"/>
              </a:rPr>
              <a:t> owl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a:solidFill>
                  <a:srgbClr val="22272B"/>
                </a:solidFill>
                <a:effectLst/>
                <a:latin typeface="Public Sans" pitchFamily="2" charset="0"/>
              </a:rPr>
              <a:t>A </a:t>
            </a:r>
            <a:r>
              <a:rPr lang="en-AU" sz="1600" b="0" i="1">
                <a:solidFill>
                  <a:srgbClr val="22272B"/>
                </a:solidFill>
                <a:effectLst/>
                <a:latin typeface="Public Sans" pitchFamily="2" charset="0"/>
              </a:rPr>
              <a:t>protective</a:t>
            </a:r>
            <a:r>
              <a:rPr lang="en-AU" sz="1600" b="0" i="0">
                <a:solidFill>
                  <a:srgbClr val="22272B"/>
                </a:solidFill>
                <a:effectLst/>
                <a:latin typeface="Public Sans" pitchFamily="2" charset="0"/>
              </a:rPr>
              <a:t> owl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a:solidFill>
                <a:srgbClr val="22272B"/>
              </a:solidFill>
              <a:effectLst/>
              <a:latin typeface="Public Sans" pitchFamily="2" charset="0"/>
            </a:endParaRPr>
          </a:p>
          <a:p>
            <a:pPr algn="l">
              <a:buNone/>
            </a:pPr>
            <a:endParaRPr lang="en-AU" sz="1600" b="0" i="0">
              <a:solidFill>
                <a:srgbClr val="22272B"/>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7F48CB7C-DEAA-DD5E-102A-71239DB57E69}"/>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1733684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B4E04-A859-66D4-9399-964BCAD3B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54A8C-FA9F-1662-F05B-988CF8FF8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AE15B-B158-3A15-2E43-E1FD5C89546F}"/>
              </a:ext>
            </a:extLst>
          </p:cNvPr>
          <p:cNvSpPr>
            <a:spLocks noGrp="1"/>
          </p:cNvSpPr>
          <p:nvPr>
            <p:ph type="body" idx="1"/>
          </p:nvPr>
        </p:nvSpPr>
        <p:spPr/>
        <p:txBody>
          <a:bodyPr/>
          <a:lstStyle/>
          <a:p>
            <a:pPr algn="l">
              <a:buNone/>
            </a:pPr>
            <a:endParaRPr lang="en-AU" sz="1600" b="0" i="0" dirty="0">
              <a:solidFill>
                <a:srgbClr val="22272B"/>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a:extLst>
              <a:ext uri="{FF2B5EF4-FFF2-40B4-BE49-F238E27FC236}">
                <a16:creationId xmlns:a16="http://schemas.microsoft.com/office/drawing/2014/main" id="{FDCE410E-CE80-D8A9-7821-CBD3728FC191}"/>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450839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References</a:t>
            </a:r>
            <a:br>
              <a:rPr lang="en-AU"/>
            </a:br>
            <a:r>
              <a:rPr lang="en-AU" sz="1600"/>
              <a:t>Ray Mudjandi (2024) </a:t>
            </a:r>
            <a:r>
              <a:rPr lang="en-AU" sz="1600">
                <a:hlinkClick r:id="rId3"/>
              </a:rPr>
              <a:t>Black Speed</a:t>
            </a:r>
            <a:r>
              <a:rPr lang="en-AU" sz="1600"/>
              <a:t> [image] accessed 20/5/2025</a:t>
            </a:r>
          </a:p>
          <a:p>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Art Gallery of South Australia (2023) </a:t>
            </a:r>
            <a:r>
              <a:rPr lang="en-AU" sz="1600" u="sng">
                <a:solidFill>
                  <a:srgbClr val="2F5496"/>
                </a:solidFill>
                <a:effectLst/>
                <a:latin typeface="Arial" panose="020B0604020202020204" pitchFamily="34" charset="0"/>
                <a:ea typeface="Calibri" panose="020F0502020204030204" pitchFamily="34" charset="0"/>
                <a:hlinkClick r:id="rId4"/>
              </a:rPr>
              <a:t>Ray Mudjandi – </a:t>
            </a:r>
            <a:r>
              <a:rPr lang="en-AU" sz="1600" u="sng" err="1">
                <a:solidFill>
                  <a:srgbClr val="2F5496"/>
                </a:solidFill>
                <a:effectLst/>
                <a:latin typeface="Arial" panose="020B0604020202020204" pitchFamily="34" charset="0"/>
                <a:ea typeface="Calibri" panose="020F0502020204030204" pitchFamily="34" charset="0"/>
                <a:hlinkClick r:id="rId4"/>
              </a:rPr>
              <a:t>Tarnanthi</a:t>
            </a:r>
            <a:r>
              <a:rPr lang="en-AU" sz="1600" u="sng">
                <a:solidFill>
                  <a:srgbClr val="2F5496"/>
                </a:solidFill>
                <a:effectLst/>
                <a:latin typeface="Arial" panose="020B0604020202020204" pitchFamily="34" charset="0"/>
                <a:ea typeface="Calibri" panose="020F0502020204030204" pitchFamily="34" charset="0"/>
                <a:hlinkClick r:id="rId4"/>
              </a:rPr>
              <a:t> 2023 Education Resource</a:t>
            </a:r>
            <a:r>
              <a:rPr lang="en-AU" sz="1600">
                <a:effectLst/>
                <a:latin typeface="Arial" panose="020B0604020202020204" pitchFamily="34" charset="0"/>
                <a:ea typeface="Calibri" panose="020F0502020204030204" pitchFamily="34" charset="0"/>
              </a:rPr>
              <a:t>, accessed 26 June 2025.</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380553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A234F-3912-0620-E98E-1E0E0CE77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02667-BEBE-CD95-D5F7-FE8C62C873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CBB35-0086-3588-895D-37E7257F813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413C469-6030-CE2C-99C8-A88658BF35B2}"/>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012104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E3D31-5618-A09B-F664-6F943D05D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D288B-1922-DA04-3DC7-C7282FE05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FE4B7-8D27-0C2E-F88E-AED4FC0D2A7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i="0" dirty="0"/>
              <a:t>The second sample sentence that includes Tier 2 language is stronger</a:t>
            </a:r>
            <a:r>
              <a:rPr lang="en-AU" dirty="0"/>
              <a:t> because it uses Tier 2 words that help the writer to deepen their interpretation and makes the sentence more analytically rich.</a:t>
            </a:r>
          </a:p>
        </p:txBody>
      </p:sp>
      <p:sp>
        <p:nvSpPr>
          <p:cNvPr id="4" name="Slide Number Placeholder 3">
            <a:extLst>
              <a:ext uri="{FF2B5EF4-FFF2-40B4-BE49-F238E27FC236}">
                <a16:creationId xmlns:a16="http://schemas.microsoft.com/office/drawing/2014/main" id="{09FD4496-C0C0-67E7-BDCA-7C4028948FD7}"/>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1599657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F1BD7-6A1B-10D2-FC5E-3DC892FFC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886A73-4335-0994-3624-ECC17D951B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91FDE4-DC1E-9F29-D622-21EE6688101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algn="l">
              <a:buNone/>
            </a:pPr>
            <a:endParaRPr lang="en-AU" sz="1600" b="0" i="0">
              <a:solidFill>
                <a:schemeClr val="tx1"/>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3E6C6E1E-6CC5-F765-AF69-50A3BB29E9AC}"/>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3400580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This slide is animated</a:t>
            </a:r>
          </a:p>
          <a:p>
            <a:endParaRPr lang="en-AU" sz="1800">
              <a:effectLst/>
              <a:latin typeface="Arial" panose="020B0604020202020204" pitchFamily="34" charset="0"/>
              <a:ea typeface="Calibri" panose="020F0502020204030204" pitchFamily="34" charset="0"/>
            </a:endParaRPr>
          </a:p>
          <a:p>
            <a:r>
              <a:rPr lang="en-AU" sz="1800">
                <a:effectLst/>
                <a:latin typeface="Arial" panose="020B0604020202020204" pitchFamily="34" charset="0"/>
                <a:ea typeface="Calibri" panose="020F0502020204030204" pitchFamily="34" charset="0"/>
              </a:rPr>
              <a:t>Play video 3 ‘The lifecycle of clay’ </a:t>
            </a:r>
            <a:r>
              <a:rPr lang="en-AU" sz="1800" u="sng">
                <a:solidFill>
                  <a:srgbClr val="2F5496"/>
                </a:solidFill>
                <a:effectLst/>
                <a:latin typeface="Arial" panose="020B0604020202020204" pitchFamily="34" charset="0"/>
                <a:ea typeface="Calibri" panose="020F0502020204030204" pitchFamily="34" charset="0"/>
                <a:hlinkClick r:id="rId3"/>
              </a:rPr>
              <a:t>Ceramics – Materials in Practice (5:05)</a:t>
            </a:r>
            <a:r>
              <a:rPr lang="en-AU" sz="1800">
                <a:effectLst/>
                <a:latin typeface="Arial" panose="020B0604020202020204" pitchFamily="34" charset="0"/>
                <a:ea typeface="Calibri" panose="020F0502020204030204" pitchFamily="34" charset="0"/>
              </a:rPr>
              <a:t>.</a:t>
            </a:r>
          </a:p>
          <a:p>
            <a:r>
              <a:rPr lang="en-AU" sz="1800">
                <a:effectLst/>
                <a:latin typeface="Arial" panose="020B0604020202020204" pitchFamily="34" charset="0"/>
                <a:ea typeface="Calibri" panose="020F0502020204030204" pitchFamily="34" charset="0"/>
              </a:rPr>
              <a:t> </a:t>
            </a:r>
            <a:br>
              <a:rPr lang="en-AU" sz="1800">
                <a:effectLst/>
                <a:latin typeface="Arial" panose="020B0604020202020204" pitchFamily="34" charset="0"/>
                <a:ea typeface="Calibri" panose="020F0502020204030204" pitchFamily="34" charset="0"/>
              </a:rPr>
            </a:br>
            <a:r>
              <a:rPr lang="en-AU" sz="1800" b="1">
                <a:effectLst/>
                <a:latin typeface="Arial" panose="020B0604020202020204" pitchFamily="34" charset="0"/>
                <a:ea typeface="Calibri" panose="020F0502020204030204" pitchFamily="34" charset="0"/>
              </a:rPr>
              <a:t>Link: </a:t>
            </a:r>
            <a:r>
              <a:rPr lang="en-AU" sz="1800">
                <a:effectLst/>
                <a:latin typeface="Arial" panose="020B0604020202020204" pitchFamily="34" charset="0"/>
                <a:ea typeface="Calibri" panose="020F0502020204030204" pitchFamily="34" charset="0"/>
              </a:rPr>
              <a:t>https://education.nsw.gov.au/teaching-and-learning/curriculum/creative-arts/creative-arts-curriculum-resources-k-12/7-10-curriculum-resources/visual-arts-7-10-mip-ceramics#Introduction0</a:t>
            </a: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607734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17379-EFB4-D42B-81F0-9D643452D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58CAF-4D78-1EFB-9246-93308AF36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2D2B9-3127-A21E-D49B-FD4C34B68D4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B60BD2E-27BE-D218-661E-EA4301BBBFDA}"/>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698227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F3C4D-8D60-35D7-AB30-6E27D5BC6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0F290-F7DF-50CA-821A-82141B877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1F5F5-ACD9-7DBF-E845-6C581D911BB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BF12D77-6C0D-9074-F777-33EF48901E45}"/>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656467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313C-DAA9-F5CC-A68E-DCDE799E8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9A983-C62B-CC5A-0C1E-3018AF560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5B291-4580-712B-6F17-014579204AE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71B0AD0-5B9D-524D-6D0A-F0586756A455}"/>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9573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1782-FD7C-F248-A26D-62D8DC841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1B06A-B3FC-B65F-8BF7-31F0D6BBF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2FBDE-23C2-1184-1067-90A809BA852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5653157-FE0E-5088-74B7-83EAB7440BED}"/>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688738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buNone/>
            </a:pPr>
            <a:r>
              <a:rPr lang="en-AU" sz="1600">
                <a:effectLst/>
                <a:latin typeface="Arial"/>
                <a:ea typeface="Calibri"/>
                <a:cs typeface="Arial"/>
              </a:rPr>
              <a:t>Next lesson- The form will have firmed up a bit more but will not have reached leather hard stage yet. If it has</a:t>
            </a:r>
            <a:r>
              <a:rPr lang="en-AU">
                <a:latin typeface="Arial"/>
                <a:ea typeface="Calibri"/>
                <a:cs typeface="Arial"/>
              </a:rPr>
              <a:t>,</a:t>
            </a:r>
            <a:r>
              <a:rPr lang="en-AU" sz="1600">
                <a:effectLst/>
                <a:latin typeface="Arial"/>
                <a:ea typeface="Calibri"/>
                <a:cs typeface="Arial"/>
              </a:rPr>
              <a:t> spray it with a fine mist of water and rewrap it to allow the water to seep into the clay. </a:t>
            </a:r>
          </a:p>
          <a:p>
            <a:pPr>
              <a:lnSpc>
                <a:spcPct val="150000"/>
              </a:lnSpc>
              <a:spcBef>
                <a:spcPts val="1200"/>
              </a:spcBef>
              <a:spcAft>
                <a:spcPts val="600"/>
              </a:spcAft>
            </a:pPr>
            <a:r>
              <a:rPr lang="en-AU" sz="1600">
                <a:effectLst/>
                <a:latin typeface="Arial"/>
                <a:ea typeface="Calibri"/>
                <a:cs typeface="Arial"/>
              </a:rPr>
              <a:t>Continue to smooth and refine the surface of the pot.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3694869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06380-75B3-B778-EC18-4B72665A0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56D18-D467-AB86-3FA2-4F38664A0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AD0A5-0F1C-3AD4-E82F-1A699354AF07}"/>
              </a:ext>
            </a:extLst>
          </p:cNvPr>
          <p:cNvSpPr>
            <a:spLocks noGrp="1"/>
          </p:cNvSpPr>
          <p:nvPr>
            <p:ph type="body" idx="1"/>
          </p:nvPr>
        </p:nvSpPr>
        <p:spPr/>
        <p:txBody>
          <a:bodyPr/>
          <a:lstStyle/>
          <a:p>
            <a:pPr>
              <a:lnSpc>
                <a:spcPct val="150000"/>
              </a:lnSpc>
              <a:spcBef>
                <a:spcPts val="1200"/>
              </a:spcBef>
              <a:spcAft>
                <a:spcPts val="600"/>
              </a:spcAft>
              <a:buNone/>
            </a:pPr>
            <a:r>
              <a:rPr lang="en-AU" sz="1600">
                <a:effectLst/>
                <a:latin typeface="Arial" panose="020B0604020202020204" pitchFamily="34" charset="0"/>
                <a:ea typeface="Calibri" panose="020F0502020204030204" pitchFamily="34" charset="0"/>
              </a:rPr>
              <a:t>Next lesson- The form will have firmed up a bit more but will not have reached leather hard stage yet. If it has spray it with a fine mist of water and rewrap it to allow the water to seep into the clay. </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Continue to smooth and refine the surface of the pot. </a:t>
            </a:r>
          </a:p>
          <a:p>
            <a:endParaRPr lang="en-AU"/>
          </a:p>
        </p:txBody>
      </p:sp>
      <p:sp>
        <p:nvSpPr>
          <p:cNvPr id="4" name="Slide Number Placeholder 3">
            <a:extLst>
              <a:ext uri="{FF2B5EF4-FFF2-40B4-BE49-F238E27FC236}">
                <a16:creationId xmlns:a16="http://schemas.microsoft.com/office/drawing/2014/main" id="{D3AF7313-24F7-AFCC-63AA-9D899867233C}"/>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611206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C5270-C419-DCDC-8F87-D05D1927D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4A12D-177F-C18F-BA71-B196C51C3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EB1A8-118C-CE9E-521D-9A77469A4E7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889C598-4FB2-7A51-8D58-D898147A1B68}"/>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2922345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BFA90-EF87-DE1C-A3E9-1C089970C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669B6-DB30-8C3A-191C-2F5F3AEC0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7EE96-19A5-38D5-EC71-311A432779B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3E1951D6-FB36-DE38-384E-289116E7E0C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445593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A14A9-69F0-B7C5-27ED-19AA49149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BD757-FCB7-99FC-7EB1-885D1ADCC5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9B899-78C4-E9C9-29B8-C606828F19E5}"/>
              </a:ext>
            </a:extLst>
          </p:cNvPr>
          <p:cNvSpPr>
            <a:spLocks noGrp="1"/>
          </p:cNvSpPr>
          <p:nvPr>
            <p:ph type="body" idx="1"/>
          </p:nvPr>
        </p:nvSpPr>
        <p:spPr/>
        <p:txBody>
          <a:bodyPr/>
          <a:lstStyle/>
          <a:p>
            <a:r>
              <a:rPr lang="en-AU" sz="1600" b="1" dirty="0">
                <a:effectLst/>
                <a:latin typeface="Arial" panose="020B0604020202020204" pitchFamily="34" charset="0"/>
                <a:ea typeface="Calibri" panose="020F0502020204030204" pitchFamily="34" charset="0"/>
              </a:rPr>
              <a:t>This slide is animated</a:t>
            </a:r>
          </a:p>
          <a:p>
            <a:pPr>
              <a:buNone/>
            </a:pPr>
            <a:endParaRPr lang="en-AU" b="0" dirty="0"/>
          </a:p>
          <a:p>
            <a:pPr>
              <a:buNone/>
            </a:pPr>
            <a:r>
              <a:rPr lang="en-AU" b="0" dirty="0"/>
              <a:t>Examples of Tier 2 words on this slide include: </a:t>
            </a:r>
          </a:p>
          <a:p>
            <a:pPr>
              <a:buNone/>
            </a:pPr>
            <a:r>
              <a:rPr lang="en-AU" b="0" dirty="0"/>
              <a:t>gratitude</a:t>
            </a:r>
          </a:p>
          <a:p>
            <a:pPr>
              <a:buNone/>
            </a:pPr>
            <a:r>
              <a:rPr lang="en-AU" b="0" dirty="0"/>
              <a:t>curiosity</a:t>
            </a:r>
          </a:p>
          <a:p>
            <a:pPr>
              <a:buNone/>
            </a:pPr>
            <a:r>
              <a:rPr lang="en-AU" b="0" dirty="0"/>
              <a:t>humanist</a:t>
            </a:r>
          </a:p>
          <a:p>
            <a:pPr>
              <a:buNone/>
            </a:pPr>
            <a:r>
              <a:rPr lang="en-AU" b="0" dirty="0"/>
              <a:t>autobiographical</a:t>
            </a:r>
          </a:p>
          <a:p>
            <a:pPr>
              <a:buNone/>
            </a:pPr>
            <a:r>
              <a:rPr lang="en-AU" b="0" dirty="0"/>
              <a:t>Universal themes</a:t>
            </a:r>
          </a:p>
          <a:p>
            <a:pPr>
              <a:buNone/>
            </a:pPr>
            <a:r>
              <a:rPr lang="en-AU" b="0" dirty="0"/>
              <a:t>spirituality</a:t>
            </a:r>
          </a:p>
          <a:p>
            <a:pPr>
              <a:buNone/>
            </a:pPr>
            <a:r>
              <a:rPr lang="en-AU" b="0" dirty="0"/>
              <a:t>responsibility</a:t>
            </a:r>
          </a:p>
          <a:p>
            <a:pPr>
              <a:buNone/>
            </a:pPr>
            <a:r>
              <a:rPr lang="en-AU" b="0" dirty="0"/>
              <a:t>distinctive</a:t>
            </a:r>
          </a:p>
          <a:p>
            <a:pPr>
              <a:buNone/>
            </a:pPr>
            <a:r>
              <a:rPr lang="en-AU" b="0" dirty="0"/>
              <a:t>intricate</a:t>
            </a:r>
          </a:p>
          <a:p>
            <a:pPr>
              <a:buNone/>
            </a:pPr>
            <a:r>
              <a:rPr lang="en-AU" b="0" dirty="0"/>
              <a:t>aesthetic</a:t>
            </a:r>
          </a:p>
          <a:p>
            <a:pPr>
              <a:buNone/>
            </a:pPr>
            <a:r>
              <a:rPr lang="en-AU" b="0" dirty="0"/>
              <a:t>uncertainty</a:t>
            </a:r>
          </a:p>
          <a:p>
            <a:pPr>
              <a:buNone/>
            </a:pPr>
            <a:r>
              <a:rPr lang="en-AU" b="0" dirty="0"/>
              <a:t>isolation</a:t>
            </a:r>
          </a:p>
          <a:p>
            <a:pPr>
              <a:buNone/>
            </a:pPr>
            <a:r>
              <a:rPr lang="en-AU" b="0" dirty="0"/>
              <a:t>obsession</a:t>
            </a:r>
          </a:p>
          <a:p>
            <a:pPr>
              <a:buNone/>
            </a:pPr>
            <a:endParaRPr lang="en-AU" b="0" dirty="0"/>
          </a:p>
          <a:p>
            <a:pPr>
              <a:buNone/>
            </a:pPr>
            <a:r>
              <a:rPr lang="en-AU" b="1" dirty="0"/>
              <a:t>Video reference </a:t>
            </a:r>
          </a:p>
          <a:p>
            <a:pPr>
              <a:buNone/>
            </a:pPr>
            <a:r>
              <a:rPr lang="en-AU" sz="1600" dirty="0">
                <a:effectLst/>
                <a:ea typeface="Calibri" panose="020F0502020204030204" pitchFamily="34" charset="0"/>
              </a:rPr>
              <a:t>The Olsen Gallery (2022) </a:t>
            </a:r>
            <a:r>
              <a:rPr lang="en-AU" sz="1600" u="sng" dirty="0">
                <a:solidFill>
                  <a:srgbClr val="2F5496"/>
                </a:solidFill>
                <a:effectLst/>
                <a:ea typeface="Calibri" panose="020F0502020204030204" pitchFamily="34" charset="0"/>
              </a:rPr>
              <a:t>Vipoo </a:t>
            </a:r>
            <a:r>
              <a:rPr lang="en-AU" sz="1600" u="sng" dirty="0" err="1">
                <a:solidFill>
                  <a:srgbClr val="2F5496"/>
                </a:solidFill>
                <a:effectLst/>
                <a:ea typeface="Calibri" panose="020F0502020204030204" pitchFamily="34" charset="0"/>
              </a:rPr>
              <a:t>Srivilasa</a:t>
            </a:r>
            <a:r>
              <a:rPr lang="en-AU" sz="1600" u="sng" dirty="0">
                <a:solidFill>
                  <a:srgbClr val="2F5496"/>
                </a:solidFill>
                <a:effectLst/>
                <a:ea typeface="Calibri" panose="020F0502020204030204" pitchFamily="34" charset="0"/>
              </a:rPr>
              <a:t> ‘Always better together</a:t>
            </a:r>
            <a:r>
              <a:rPr lang="en-AU" sz="1600" u="none" dirty="0">
                <a:solidFill>
                  <a:srgbClr val="2F5496"/>
                </a:solidFill>
                <a:effectLst/>
                <a:ea typeface="Calibri" panose="020F0502020204030204" pitchFamily="34" charset="0"/>
              </a:rPr>
              <a:t>’</a:t>
            </a:r>
            <a:r>
              <a:rPr lang="en-AU" sz="1600" dirty="0">
                <a:effectLst/>
                <a:ea typeface="Calibri" panose="020F0502020204030204" pitchFamily="34" charset="0"/>
              </a:rPr>
              <a:t>[video] accessed 16/2/2025.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Image courtesy of Vipoo </a:t>
            </a:r>
            <a:r>
              <a:rPr lang="en-AU" sz="1600" dirty="0" err="1"/>
              <a:t>Srivilasa</a:t>
            </a:r>
            <a:r>
              <a:rPr lang="en-AU" sz="1600" dirty="0"/>
              <a:t>. Photograph by Jessica </a:t>
            </a:r>
            <a:r>
              <a:rPr lang="en-AU" sz="1600" dirty="0" err="1"/>
              <a:t>Tremp</a:t>
            </a:r>
            <a:r>
              <a:rPr lang="en-AU" sz="1600" dirty="0"/>
              <a:t>, distribution permissions for Secondary Curriculum, Curriculum and Reform Directorate of NSW Department of Education, granted by © Vipoo </a:t>
            </a:r>
            <a:r>
              <a:rPr lang="en-AU" sz="1600" dirty="0" err="1"/>
              <a:t>Srivilasa</a:t>
            </a:r>
            <a:r>
              <a:rPr lang="en-AU" sz="1600" dirty="0"/>
              <a:t>, 2025</a:t>
            </a:r>
          </a:p>
        </p:txBody>
      </p:sp>
      <p:sp>
        <p:nvSpPr>
          <p:cNvPr id="4" name="Slide Number Placeholder 3">
            <a:extLst>
              <a:ext uri="{FF2B5EF4-FFF2-40B4-BE49-F238E27FC236}">
                <a16:creationId xmlns:a16="http://schemas.microsoft.com/office/drawing/2014/main" id="{B3E1E5C3-0679-B99A-4BB1-C93E018A4E76}"/>
              </a:ext>
            </a:extLst>
          </p:cNvPr>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40506789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352F0-431E-2F6F-364D-ADF3E2D8F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008CA-6C36-ED7F-1395-61DBF0574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62DBC1-0688-E210-4D47-8E6F59D30BC6}"/>
              </a:ext>
            </a:extLst>
          </p:cNvPr>
          <p:cNvSpPr>
            <a:spLocks noGrp="1"/>
          </p:cNvSpPr>
          <p:nvPr>
            <p:ph type="body" idx="1"/>
          </p:nvPr>
        </p:nvSpPr>
        <p:spPr/>
        <p:txBody>
          <a:bodyPr/>
          <a:lstStyle/>
          <a:p>
            <a:r>
              <a:rPr lang="en-AU" sz="1600" b="1">
                <a:effectLst/>
                <a:latin typeface="Arial" panose="020B0604020202020204" pitchFamily="34" charset="0"/>
                <a:ea typeface="Calibri" panose="020F0502020204030204" pitchFamily="34" charset="0"/>
              </a:rPr>
              <a:t>This slide is animated</a:t>
            </a:r>
          </a:p>
          <a:p>
            <a:endParaRPr lang="en-AU"/>
          </a:p>
        </p:txBody>
      </p:sp>
      <p:sp>
        <p:nvSpPr>
          <p:cNvPr id="4" name="Slide Number Placeholder 3">
            <a:extLst>
              <a:ext uri="{FF2B5EF4-FFF2-40B4-BE49-F238E27FC236}">
                <a16:creationId xmlns:a16="http://schemas.microsoft.com/office/drawing/2014/main" id="{2C11ECB8-9CA9-F1B5-6AE0-892C26BB9AB9}"/>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28087915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A1310-71C1-4E55-2D35-AEB016E0A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E18E4-B948-82E4-BAE4-5450594E12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00405-7341-F5E4-F921-A90927972950}"/>
              </a:ext>
            </a:extLst>
          </p:cNvPr>
          <p:cNvSpPr>
            <a:spLocks noGrp="1"/>
          </p:cNvSpPr>
          <p:nvPr>
            <p:ph type="body" idx="1"/>
          </p:nvPr>
        </p:nvSpPr>
        <p:spPr/>
        <p:txBody>
          <a:bodyPr/>
          <a:lstStyle/>
          <a:p>
            <a:r>
              <a:rPr lang="en-AU" sz="1600" b="1" dirty="0">
                <a:effectLst/>
                <a:latin typeface="Arial" panose="020B0604020202020204" pitchFamily="34" charset="0"/>
                <a:ea typeface="Calibri" panose="020F0502020204030204" pitchFamily="34" charset="0"/>
              </a:rPr>
              <a:t>This slide is animated</a:t>
            </a:r>
          </a:p>
          <a:p>
            <a:endParaRPr lang="en-AU" b="0" dirty="0"/>
          </a:p>
          <a:p>
            <a:r>
              <a:rPr lang="en-AU" b="0" dirty="0"/>
              <a:t>Tier 2 words in these quotes include: </a:t>
            </a:r>
          </a:p>
          <a:p>
            <a:pPr marL="285750" indent="-285750">
              <a:buFont typeface="Arial" panose="020B0604020202020204" pitchFamily="34" charset="0"/>
              <a:buChar char="•"/>
            </a:pPr>
            <a:r>
              <a:rPr lang="en-AU" b="0" dirty="0"/>
              <a:t>Central</a:t>
            </a:r>
          </a:p>
          <a:p>
            <a:pPr marL="285750" indent="-285750">
              <a:buFont typeface="Arial" panose="020B0604020202020204" pitchFamily="34" charset="0"/>
              <a:buChar char="•"/>
            </a:pPr>
            <a:r>
              <a:rPr lang="en-AU" b="0" dirty="0"/>
              <a:t>Creative</a:t>
            </a:r>
          </a:p>
          <a:p>
            <a:pPr marL="285750" indent="-285750">
              <a:buFont typeface="Arial" panose="020B0604020202020204" pitchFamily="34" charset="0"/>
              <a:buChar char="•"/>
            </a:pPr>
            <a:r>
              <a:rPr lang="en-AU" b="0" dirty="0"/>
              <a:t>Practice</a:t>
            </a:r>
          </a:p>
          <a:p>
            <a:pPr marL="285750" indent="-285750">
              <a:buFont typeface="Arial" panose="020B0604020202020204" pitchFamily="34" charset="0"/>
              <a:buChar char="•"/>
            </a:pPr>
            <a:r>
              <a:rPr lang="en-AU" b="0" dirty="0"/>
              <a:t>Ability</a:t>
            </a:r>
          </a:p>
          <a:p>
            <a:pPr marL="285750" indent="-285750">
              <a:buFont typeface="Arial" panose="020B0604020202020204" pitchFamily="34" charset="0"/>
              <a:buChar char="•"/>
            </a:pPr>
            <a:r>
              <a:rPr lang="en-AU" b="0" dirty="0"/>
              <a:t>Elicit </a:t>
            </a:r>
          </a:p>
          <a:p>
            <a:pPr marL="285750" indent="-285750">
              <a:buFont typeface="Arial" panose="020B0604020202020204" pitchFamily="34" charset="0"/>
              <a:buChar char="•"/>
            </a:pPr>
            <a:r>
              <a:rPr lang="en-AU" b="0" dirty="0"/>
              <a:t>Sense</a:t>
            </a:r>
          </a:p>
          <a:p>
            <a:pPr marL="285750" indent="-285750">
              <a:buFont typeface="Arial" panose="020B0604020202020204" pitchFamily="34" charset="0"/>
              <a:buChar char="•"/>
            </a:pPr>
            <a:r>
              <a:rPr lang="en-AU" b="0" dirty="0"/>
              <a:t>Conduit </a:t>
            </a:r>
          </a:p>
          <a:p>
            <a:pPr marL="285750" indent="-285750">
              <a:buFont typeface="Arial" panose="020B0604020202020204" pitchFamily="34" charset="0"/>
              <a:buChar char="•"/>
            </a:pPr>
            <a:r>
              <a:rPr lang="en-AU" b="0" dirty="0"/>
              <a:t>Issues</a:t>
            </a:r>
          </a:p>
          <a:p>
            <a:pPr marL="285750" indent="-285750">
              <a:buFont typeface="Arial" panose="020B0604020202020204" pitchFamily="34" charset="0"/>
              <a:buChar char="•"/>
            </a:pPr>
            <a:r>
              <a:rPr lang="en-AU" b="0" dirty="0"/>
              <a:t>Harnessed</a:t>
            </a:r>
          </a:p>
          <a:p>
            <a:pPr marL="285750" indent="-285750">
              <a:buFont typeface="Arial" panose="020B0604020202020204" pitchFamily="34" charset="0"/>
              <a:buChar char="•"/>
            </a:pPr>
            <a:r>
              <a:rPr lang="en-AU" b="0" dirty="0"/>
              <a:t>Power </a:t>
            </a:r>
          </a:p>
          <a:p>
            <a:pPr marL="285750" indent="-285750">
              <a:buFont typeface="Arial" panose="020B0604020202020204" pitchFamily="34" charset="0"/>
              <a:buChar char="•"/>
            </a:pPr>
            <a:r>
              <a:rPr lang="en-AU" b="0" dirty="0"/>
              <a:t>Forge</a:t>
            </a:r>
          </a:p>
          <a:p>
            <a:pPr marL="285750" indent="-285750">
              <a:buFont typeface="Arial" panose="020B0604020202020204" pitchFamily="34" charset="0"/>
              <a:buChar char="•"/>
            </a:pPr>
            <a:r>
              <a:rPr lang="en-AU" b="0" dirty="0"/>
              <a:t>Connections</a:t>
            </a:r>
          </a:p>
          <a:p>
            <a:pPr marL="285750" indent="-285750">
              <a:buFont typeface="Arial" panose="020B0604020202020204" pitchFamily="34" charset="0"/>
              <a:buChar char="•"/>
            </a:pPr>
            <a:r>
              <a:rPr lang="en-AU" b="0" dirty="0"/>
              <a:t>Isolation</a:t>
            </a:r>
          </a:p>
          <a:p>
            <a:pPr>
              <a:buFont typeface="Arial" panose="020B0604020202020204" pitchFamily="34" charset="0"/>
              <a:buChar char="•"/>
            </a:pPr>
            <a:endParaRPr lang="en-AU" b="0" dirty="0"/>
          </a:p>
          <a:p>
            <a:pPr>
              <a:buNone/>
            </a:pPr>
            <a:r>
              <a:rPr lang="en-AU" b="1" dirty="0"/>
              <a:t>Video reference </a:t>
            </a:r>
          </a:p>
          <a:p>
            <a:pPr algn="l"/>
            <a:r>
              <a:rPr lang="en-AU" sz="1600" dirty="0">
                <a:effectLst/>
                <a:ea typeface="Calibri" panose="020F0502020204030204" pitchFamily="34" charset="0"/>
              </a:rPr>
              <a:t>Art Works (2022) </a:t>
            </a:r>
            <a:r>
              <a:rPr lang="fi-FI" sz="1600" b="0" i="0" dirty="0">
                <a:solidFill>
                  <a:srgbClr val="0F0F0F"/>
                </a:solidFill>
                <a:effectLst/>
                <a:latin typeface="Roboto" panose="02000000000000000000" pitchFamily="2" charset="0"/>
                <a:hlinkClick r:id="rId3"/>
              </a:rPr>
              <a:t>Vipoo Srivilasa on making stunning porcelain deities</a:t>
            </a:r>
            <a:r>
              <a:rPr lang="en-AU" sz="1600" b="0" u="none" dirty="0">
                <a:solidFill>
                  <a:srgbClr val="2F5496"/>
                </a:solidFill>
                <a:effectLst/>
                <a:ea typeface="Calibri" panose="020F0502020204030204" pitchFamily="34" charset="0"/>
                <a:hlinkClick r:id="rId3"/>
              </a:rPr>
              <a:t> </a:t>
            </a:r>
            <a:r>
              <a:rPr lang="en-AU" sz="1600" b="0" dirty="0">
                <a:effectLst/>
                <a:ea typeface="Calibri" panose="020F0502020204030204" pitchFamily="34" charset="0"/>
              </a:rPr>
              <a:t>[</a:t>
            </a:r>
            <a:r>
              <a:rPr lang="en-AU" sz="1600" dirty="0">
                <a:effectLst/>
                <a:ea typeface="Calibri" panose="020F0502020204030204" pitchFamily="34" charset="0"/>
              </a:rPr>
              <a:t>video] accessed 16/2/2025</a:t>
            </a:r>
            <a:endParaRPr lang="en-AU" sz="1600" dirty="0"/>
          </a:p>
          <a:p>
            <a:pPr>
              <a:buFont typeface="Arial" panose="020B0604020202020204" pitchFamily="34" charset="0"/>
              <a:buChar char="•"/>
            </a:pPr>
            <a:endParaRPr lang="en-AU" b="0" dirty="0"/>
          </a:p>
        </p:txBody>
      </p:sp>
      <p:sp>
        <p:nvSpPr>
          <p:cNvPr id="4" name="Slide Number Placeholder 3">
            <a:extLst>
              <a:ext uri="{FF2B5EF4-FFF2-40B4-BE49-F238E27FC236}">
                <a16:creationId xmlns:a16="http://schemas.microsoft.com/office/drawing/2014/main" id="{A27C9D4B-9A02-EA67-E74C-C49721E63E9F}"/>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1968434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22200-823F-374C-1B9A-6260CF4AF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A9A99-5BE2-A2D4-C092-430C1D942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C9A2B-4ADE-3A78-4F1E-B2BBF34DF0D1}"/>
              </a:ext>
            </a:extLst>
          </p:cNvPr>
          <p:cNvSpPr>
            <a:spLocks noGrp="1"/>
          </p:cNvSpPr>
          <p:nvPr>
            <p:ph type="body" idx="1"/>
          </p:nvPr>
        </p:nvSpPr>
        <p:spPr/>
        <p:txBody>
          <a:bodyPr/>
          <a:lstStyle/>
          <a:p>
            <a:r>
              <a:rPr lang="en-AU" sz="1600" b="1" dirty="0">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dirty="0">
              <a:solidFill>
                <a:srgbClr val="444444"/>
              </a:solidFill>
              <a:effectLst/>
              <a:latin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0" dirty="0">
                <a:solidFill>
                  <a:srgbClr val="231F20"/>
                </a:solidFill>
                <a:effectLst/>
                <a:latin typeface="Arial"/>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err="1"/>
              <a:t>Srivilasa</a:t>
            </a:r>
            <a:r>
              <a:rPr lang="en-AU" dirty="0"/>
              <a:t>, V. (2022). </a:t>
            </a:r>
            <a:r>
              <a:rPr lang="en-AU" i="0" dirty="0"/>
              <a:t>Climate Change Bug Ball </a:t>
            </a:r>
            <a:r>
              <a:rPr lang="en-AU" dirty="0"/>
              <a:t>[Ceramic sculpture]. </a:t>
            </a:r>
            <a:r>
              <a:rPr lang="en-AU" dirty="0" err="1"/>
              <a:t>N.Smith</a:t>
            </a:r>
            <a:r>
              <a:rPr lang="en-AU" dirty="0"/>
              <a:t> Gallery. Retrieved June 30, 2025, from </a:t>
            </a:r>
            <a:r>
              <a:rPr lang="en-AU" dirty="0">
                <a:hlinkClick r:id="rId3"/>
              </a:rPr>
              <a:t>https://www.nsmithgallery.com/artworks/6643-vipoo-srivilasa-climate-change-bug-ball-2022/</a:t>
            </a:r>
            <a:endParaRPr lang="en-AU" dirty="0"/>
          </a:p>
          <a:p>
            <a:r>
              <a:rPr lang="en-AU" dirty="0" err="1"/>
              <a:t>Srivilasa</a:t>
            </a:r>
            <a:r>
              <a:rPr lang="en-AU" dirty="0"/>
              <a:t>, V. (2023). Happy Australian. Vipoo </a:t>
            </a:r>
            <a:r>
              <a:rPr lang="en-AU" dirty="0" err="1"/>
              <a:t>Srivilasa</a:t>
            </a:r>
            <a:r>
              <a:rPr lang="en-AU" dirty="0"/>
              <a:t>. Accessed June 30, 2025, from </a:t>
            </a:r>
            <a:r>
              <a:rPr lang="en-AU" dirty="0">
                <a:hlinkClick r:id="rId4"/>
              </a:rPr>
              <a:t>https://www.vipoo.com/projects/happy-australian</a:t>
            </a:r>
            <a:endParaRPr lang="en-AU" dirty="0"/>
          </a:p>
          <a:p>
            <a:r>
              <a:rPr lang="en-AU" dirty="0" err="1"/>
              <a:t>Srivilasa</a:t>
            </a:r>
            <a:r>
              <a:rPr lang="en-AU" dirty="0"/>
              <a:t>, V. (2022). Climate Change Bug Ball [article]. </a:t>
            </a:r>
            <a:r>
              <a:rPr lang="en-AU" dirty="0" err="1"/>
              <a:t>N.Smith</a:t>
            </a:r>
            <a:r>
              <a:rPr lang="en-AU" dirty="0"/>
              <a:t> Gallery. Accessed June 30, 2025, from </a:t>
            </a:r>
            <a:r>
              <a:rPr lang="en-AU" dirty="0">
                <a:hlinkClick r:id="rId3"/>
              </a:rPr>
              <a:t>https://www.nsmithgallery.com/artworks/6643-vipoo-srivilasa-climate-change-bug-ball-2022/</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dirty="0">
              <a:solidFill>
                <a:srgbClr val="231F20"/>
              </a:solidFill>
              <a:effectLst/>
              <a:latin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dirty="0">
              <a:solidFill>
                <a:srgbClr val="444444"/>
              </a:solidFill>
              <a:effectLst/>
              <a:latin typeface="Arial"/>
            </a:endParaRPr>
          </a:p>
          <a:p>
            <a:endParaRPr lang="en-AU" dirty="0"/>
          </a:p>
        </p:txBody>
      </p:sp>
      <p:sp>
        <p:nvSpPr>
          <p:cNvPr id="4" name="Slide Number Placeholder 3">
            <a:extLst>
              <a:ext uri="{FF2B5EF4-FFF2-40B4-BE49-F238E27FC236}">
                <a16:creationId xmlns:a16="http://schemas.microsoft.com/office/drawing/2014/main" id="{39E0F7D2-ADFC-7B0E-1CD8-0BC231980E06}"/>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3748542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63630-D589-B0DE-9E37-8FA2E4DD9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2E2A8-ED45-1751-734A-872F8D271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4472F-1E81-F3CF-ED65-382D740993C7}"/>
              </a:ext>
            </a:extLst>
          </p:cNvPr>
          <p:cNvSpPr>
            <a:spLocks noGrp="1"/>
          </p:cNvSpPr>
          <p:nvPr>
            <p:ph type="body" idx="1"/>
          </p:nvPr>
        </p:nvSpPr>
        <p:spPr/>
        <p:txBody>
          <a:bodyPr/>
          <a:lstStyle/>
          <a:p>
            <a:pPr algn="l">
              <a:buNone/>
            </a:pPr>
            <a:endParaRPr lang="en-AU" sz="1600" b="0" i="0" dirty="0">
              <a:solidFill>
                <a:srgbClr val="22272B"/>
              </a:solidFill>
              <a:effectLst/>
              <a:latin typeface="Public Sans" pitchFamily="2" charset="0"/>
            </a:endParaRPr>
          </a:p>
          <a:p>
            <a:pPr algn="l">
              <a:buNone/>
            </a:pPr>
            <a:endParaRPr lang="en-AU" sz="1600" b="0" i="0" dirty="0">
              <a:solidFill>
                <a:srgbClr val="22272B"/>
              </a:solidFill>
              <a:effectLst/>
              <a:latin typeface="Public Sans" pitchFamily="2" charset="0"/>
            </a:endParaRPr>
          </a:p>
          <a:p>
            <a:pPr algn="l">
              <a:buNone/>
            </a:pPr>
            <a:endParaRPr lang="en-AU" sz="1600" b="0" i="0" dirty="0">
              <a:solidFill>
                <a:srgbClr val="22272B"/>
              </a:solidFill>
              <a:effectLst/>
              <a:latin typeface="Public Sans" pitchFamily="2" charset="0"/>
            </a:endParaRPr>
          </a:p>
          <a:p>
            <a:pPr algn="l">
              <a:buNone/>
            </a:pPr>
            <a:endParaRPr lang="en-AU" sz="1600" b="0" i="0" dirty="0">
              <a:solidFill>
                <a:srgbClr val="22272B"/>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a:extLst>
              <a:ext uri="{FF2B5EF4-FFF2-40B4-BE49-F238E27FC236}">
                <a16:creationId xmlns:a16="http://schemas.microsoft.com/office/drawing/2014/main" id="{9F966A9E-FC82-096F-AB43-ACA79759981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5451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A1B9E-616C-45BA-E76F-462635058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F829C-653B-FB7F-FD5D-EE052BE25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F3CBA-E6CB-39FD-9E47-9CFC8E5A6AB7}"/>
              </a:ext>
            </a:extLst>
          </p:cNvPr>
          <p:cNvSpPr>
            <a:spLocks noGrp="1"/>
          </p:cNvSpPr>
          <p:nvPr>
            <p:ph type="body" idx="1"/>
          </p:nvPr>
        </p:nvSpPr>
        <p:spPr/>
        <p:txBody>
          <a:bodyPr/>
          <a:lstStyle/>
          <a:p>
            <a:r>
              <a:rPr lang="en-AU" sz="1600" b="1">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50000"/>
              </a:lnSpc>
              <a:spcBef>
                <a:spcPts val="1200"/>
              </a:spcBef>
              <a:spcAft>
                <a:spcPts val="600"/>
              </a:spcAft>
              <a:buClrTx/>
              <a:buSzTx/>
              <a:buFontTx/>
              <a:buNone/>
              <a:tabLst/>
              <a:defRPr/>
            </a:pPr>
            <a:endParaRPr lang="en-AU" sz="1800" b="1">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800">
                <a:effectLst/>
                <a:latin typeface="Arial" panose="020B0604020202020204" pitchFamily="34" charset="0"/>
                <a:ea typeface="Calibri" panose="020F0502020204030204" pitchFamily="34" charset="0"/>
              </a:rPr>
              <a:t>Click to reveal a list of symbol examples.</a:t>
            </a:r>
          </a:p>
        </p:txBody>
      </p:sp>
      <p:sp>
        <p:nvSpPr>
          <p:cNvPr id="4" name="Slide Number Placeholder 3">
            <a:extLst>
              <a:ext uri="{FF2B5EF4-FFF2-40B4-BE49-F238E27FC236}">
                <a16:creationId xmlns:a16="http://schemas.microsoft.com/office/drawing/2014/main" id="{8216B611-19A5-ACE2-9C80-3E80498F1CF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93900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C7F93-3780-AFA1-0F52-F916A59ED4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7D8B5-9660-415C-F943-DC895D3FC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C9FC7-2BC2-0F82-35DC-166D67A05430}"/>
              </a:ext>
            </a:extLst>
          </p:cNvPr>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Read ‘The visual language of Vipoo </a:t>
            </a:r>
            <a:r>
              <a:rPr lang="en-AU" sz="1800" dirty="0" err="1">
                <a:effectLst/>
                <a:latin typeface="Arial" panose="020B0604020202020204" pitchFamily="34" charset="0"/>
                <a:ea typeface="Calibri" panose="020F0502020204030204" pitchFamily="34" charset="0"/>
              </a:rPr>
              <a:t>Srivilasa</a:t>
            </a:r>
            <a:r>
              <a:rPr lang="en-AU" sz="1800" dirty="0">
                <a:effectLst/>
                <a:latin typeface="Arial" panose="020B0604020202020204" pitchFamily="34" charset="0"/>
                <a:ea typeface="Calibri" panose="020F0502020204030204" pitchFamily="34" charset="0"/>
              </a:rPr>
              <a:t>’ aloud and model how the terms ‘abstract’, ‘allegory’, ‘associative’, ‘decorative and ‘embellishments’ can be used to talk about artworks. </a:t>
            </a:r>
          </a:p>
          <a:p>
            <a:pPr algn="l">
              <a:buNone/>
            </a:pPr>
            <a:endParaRPr lang="en-AU" sz="1600" b="0" i="0" dirty="0">
              <a:solidFill>
                <a:srgbClr val="22272B"/>
              </a:solidFill>
              <a:effectLst/>
              <a:latin typeface="Public Sans" pitchFamily="2" charset="0"/>
            </a:endParaRPr>
          </a:p>
          <a:p>
            <a:pPr algn="l">
              <a:buNone/>
            </a:pPr>
            <a:endParaRPr lang="en-AU" sz="1600" b="0" i="0" dirty="0">
              <a:solidFill>
                <a:srgbClr val="22272B"/>
              </a:solidFill>
              <a:effectLst/>
              <a:latin typeface="Public Sans" pitchFamily="2" charset="0"/>
            </a:endParaRPr>
          </a:p>
          <a:p>
            <a:pPr algn="l">
              <a:buNone/>
            </a:pPr>
            <a:endParaRPr lang="en-AU" sz="1600" b="0" i="0" dirty="0">
              <a:solidFill>
                <a:srgbClr val="22272B"/>
              </a:solidFill>
              <a:effectLst/>
              <a:latin typeface="Public Sans" pitchFamily="2" charset="0"/>
            </a:endParaRPr>
          </a:p>
          <a:p>
            <a:pPr algn="l">
              <a:buNone/>
            </a:pPr>
            <a:endParaRPr lang="en-AU" sz="1600" b="0" i="0" dirty="0">
              <a:solidFill>
                <a:srgbClr val="22272B"/>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a:extLst>
              <a:ext uri="{FF2B5EF4-FFF2-40B4-BE49-F238E27FC236}">
                <a16:creationId xmlns:a16="http://schemas.microsoft.com/office/drawing/2014/main" id="{E49AF4C4-F51B-769E-EF4F-FD6D98A46F3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937326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Prompts for ‘I think’: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This symbol communicates ideas or feelings about...</a:t>
            </a:r>
          </a:p>
          <a:p>
            <a:pPr algn="l"/>
            <a:r>
              <a:rPr lang="en-AU" sz="1600"/>
              <a:t>The artwork is a personal response to...</a:t>
            </a:r>
          </a:p>
          <a:p>
            <a:pPr algn="l"/>
            <a:r>
              <a:rPr lang="en-AU" sz="1600"/>
              <a:t>I think this relates to the artist’s experience with...</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Perhaps…</a:t>
            </a:r>
          </a:p>
          <a:p>
            <a:pPr algn="l"/>
            <a:endParaRPr lang="en-AU" sz="1600"/>
          </a:p>
          <a:p>
            <a:pPr>
              <a:buFont typeface="+mj-lt"/>
              <a:buAutoNum type="arabicPeriod"/>
            </a:pPr>
            <a:endParaRPr lang="en-AU" b="0"/>
          </a:p>
          <a:p>
            <a:r>
              <a:rPr lang="en-AU"/>
              <a:t>Prompts for ‘I wonder’: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1600" i="0" u="none" strike="noStrike" cap="none" normalizeH="0" baseline="0">
                <a:ln>
                  <a:noFill/>
                </a:ln>
                <a:solidFill>
                  <a:schemeClr val="tx1"/>
                </a:solidFill>
                <a:effectLst/>
                <a:latin typeface="Arial" panose="020B0604020202020204" pitchFamily="34" charset="0"/>
              </a:rPr>
              <a:t>This makes me wonder if......</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It’s possible that….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I wonder why…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I wonder how…</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1477816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is animated</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13056974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r>
              <a:rPr lang="en-AU" dirty="0"/>
              <a:t>I think prompt for ‘I think’: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This symbol communicates ideas or feelings about...</a:t>
            </a:r>
          </a:p>
          <a:p>
            <a:pPr algn="l"/>
            <a:r>
              <a:rPr lang="en-AU" sz="1600" dirty="0"/>
              <a:t>The artwork is a personal response to...</a:t>
            </a:r>
          </a:p>
          <a:p>
            <a:pPr algn="l"/>
            <a:r>
              <a:rPr lang="en-AU" sz="1600" dirty="0"/>
              <a:t>I think this relates to the artist’s experience with...</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Perhaps…</a:t>
            </a:r>
          </a:p>
          <a:p>
            <a:pPr algn="l"/>
            <a:endParaRPr lang="en-AU" sz="1600" dirty="0"/>
          </a:p>
          <a:p>
            <a:pPr>
              <a:buFont typeface="+mj-lt"/>
              <a:buAutoNum type="arabicPeriod"/>
            </a:pPr>
            <a:endParaRPr lang="en-AU" b="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3454001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is animated</a:t>
            </a:r>
          </a:p>
          <a:p>
            <a:endParaRPr lang="en-AU" b="0"/>
          </a:p>
          <a:p>
            <a:r>
              <a:rPr lang="en-AU"/>
              <a:t>I think prompt for ‘I wonder’: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1600" i="0" u="none" strike="noStrike" cap="none" normalizeH="0" baseline="0">
                <a:ln>
                  <a:noFill/>
                </a:ln>
                <a:solidFill>
                  <a:schemeClr val="tx1"/>
                </a:solidFill>
                <a:effectLst/>
                <a:latin typeface="Arial" panose="020B0604020202020204" pitchFamily="34" charset="0"/>
              </a:rPr>
              <a:t>This makes me wonder if...</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It’s possible that…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I wonder why…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I wonder how…</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3336100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solidFill>
                <a:srgbClr val="0E101A"/>
              </a:solidFill>
              <a:effectLst/>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1137591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42BEF-7356-9AC3-3755-941F3608D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DE4EA-872F-F0E3-B4FD-37AB24E88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EF3995-CA1A-6A1A-D0C5-AC9FCDCCFA9A}"/>
              </a:ext>
            </a:extLst>
          </p:cNvPr>
          <p:cNvSpPr>
            <a:spLocks noGrp="1"/>
          </p:cNvSpPr>
          <p:nvPr>
            <p:ph type="body" idx="1"/>
          </p:nvPr>
        </p:nvSpPr>
        <p:spPr/>
        <p:txBody>
          <a:bodyPr/>
          <a:lstStyle/>
          <a:p>
            <a:r>
              <a:rPr lang="en-AU" dirty="0"/>
              <a:t>The sample paragraph below is interchangeable with the sample paragraph on the slide and communicates similar ideas. </a:t>
            </a:r>
          </a:p>
          <a:p>
            <a:endParaRPr lang="en-AU" dirty="0">
              <a:solidFill>
                <a:srgbClr val="0E101A"/>
              </a:solidFill>
              <a:effectLst/>
            </a:endParaRPr>
          </a:p>
          <a:p>
            <a:r>
              <a:rPr lang="en-AU" dirty="0">
                <a:solidFill>
                  <a:srgbClr val="0E101A"/>
                </a:solidFill>
                <a:effectLst/>
              </a:rPr>
              <a:t>Solid blocks of black, red, and orange remind me of road signs or safety warnings. These bold colours make me feel uneasy and give me the sense that we should follow directions, rules or advice. Maybe Srivilasa is warning us about climate change; I think this because the artwork is </a:t>
            </a:r>
            <a:r>
              <a:rPr lang="en-AU" i="0" dirty="0">
                <a:solidFill>
                  <a:srgbClr val="0E101A"/>
                </a:solidFill>
                <a:effectLst/>
              </a:rPr>
              <a:t>titled ‘Climate Change Bug Ball’. Although it is a funny combination of words, I feel that a serious message is communicated. </a:t>
            </a:r>
            <a:r>
              <a:rPr lang="en-AU" dirty="0">
                <a:solidFill>
                  <a:srgbClr val="0E101A"/>
                </a:solidFill>
                <a:effectLst/>
              </a:rPr>
              <a:t>I wonder if the artist wants us to think about how we are damaging the environment and how we might have to face the consequences of our actions. By using bright, warm colours, Srivilasa captures our attention and makes us more aware of how our choices affect the planet. </a:t>
            </a:r>
          </a:p>
        </p:txBody>
      </p:sp>
      <p:sp>
        <p:nvSpPr>
          <p:cNvPr id="4" name="Slide Number Placeholder 3">
            <a:extLst>
              <a:ext uri="{FF2B5EF4-FFF2-40B4-BE49-F238E27FC236}">
                <a16:creationId xmlns:a16="http://schemas.microsoft.com/office/drawing/2014/main" id="{5459AA9B-818F-DE78-06FC-60BB1AC0DEFC}"/>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4128366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Question:</a:t>
            </a:r>
          </a:p>
          <a:p>
            <a:r>
              <a:rPr lang="en-AU" dirty="0"/>
              <a:t>How are these two opening sentences different? </a:t>
            </a:r>
          </a:p>
          <a:p>
            <a:endParaRPr lang="en-AU" dirty="0"/>
          </a:p>
          <a:p>
            <a:pPr marL="285750" indent="-285750">
              <a:buFont typeface="Arial" panose="020B0604020202020204" pitchFamily="34" charset="0"/>
              <a:buChar char="•"/>
            </a:pPr>
            <a:r>
              <a:rPr lang="en-AU" sz="1600" dirty="0">
                <a:solidFill>
                  <a:schemeClr val="tx1"/>
                </a:solidFill>
              </a:rPr>
              <a:t>Solid blocks of black, red, and orange evoke road signs and safety warnings. </a:t>
            </a:r>
          </a:p>
          <a:p>
            <a:pPr marL="285750" indent="-285750">
              <a:buFont typeface="Arial" panose="020B0604020202020204" pitchFamily="34" charset="0"/>
              <a:buChar char="•"/>
            </a:pPr>
            <a:endParaRPr lang="en-AU" sz="1600" dirty="0">
              <a:solidFill>
                <a:schemeClr val="tx1"/>
              </a:solidFill>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t>Vipoo </a:t>
            </a:r>
            <a:r>
              <a:rPr lang="en-AU" sz="1600" dirty="0" err="1"/>
              <a:t>Srivilasa</a:t>
            </a:r>
            <a:r>
              <a:rPr lang="en-AU" sz="1600" dirty="0"/>
              <a:t> uses colour and symbolism to provoke reflection on environmental issues.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Sample answer- The second sentence provides more context by including the artist’s name. The ideas are grouped together so colour and symbolism become the main topic and details of those colours can be expanded upon later in the paragraph. That way you don’t run out of things to say early on.  An effect is included in the second sentence, and this opens the paragraph up and allows for greater explanation.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r>
              <a:rPr lang="en-AU" dirty="0"/>
              <a:t>The example below is interchangeable with the example on the slide and is less lexically dense. </a:t>
            </a:r>
          </a:p>
          <a:p>
            <a:endParaRPr lang="en-AU" dirty="0"/>
          </a:p>
          <a:p>
            <a:pPr>
              <a:buNone/>
            </a:pPr>
            <a:r>
              <a:rPr lang="en-AU" b="1" dirty="0">
                <a:solidFill>
                  <a:srgbClr val="0E101A"/>
                </a:solidFill>
                <a:effectLst/>
              </a:rPr>
              <a:t>Point: </a:t>
            </a:r>
            <a:r>
              <a:rPr lang="en-AU" dirty="0">
                <a:solidFill>
                  <a:srgbClr val="0E101A"/>
                </a:solidFill>
                <a:effectLst/>
              </a:rPr>
              <a:t>Vipoo </a:t>
            </a:r>
            <a:r>
              <a:rPr lang="en-AU" dirty="0" err="1">
                <a:solidFill>
                  <a:srgbClr val="0E101A"/>
                </a:solidFill>
                <a:effectLst/>
              </a:rPr>
              <a:t>Srivilasa</a:t>
            </a:r>
            <a:r>
              <a:rPr lang="en-AU" dirty="0">
                <a:solidFill>
                  <a:srgbClr val="0E101A"/>
                </a:solidFill>
                <a:effectLst/>
              </a:rPr>
              <a:t> uses bright colours and symbols in his artwork to make people think about how we treat the environment.</a:t>
            </a:r>
          </a:p>
          <a:p>
            <a:pPr>
              <a:buNone/>
            </a:pPr>
            <a:r>
              <a:rPr lang="en-AU" b="1" dirty="0">
                <a:solidFill>
                  <a:srgbClr val="0E101A"/>
                </a:solidFill>
                <a:effectLst/>
              </a:rPr>
              <a:t>Evidence: </a:t>
            </a:r>
            <a:r>
              <a:rPr lang="en-AU" dirty="0">
                <a:solidFill>
                  <a:srgbClr val="0E101A"/>
                </a:solidFill>
                <a:effectLst/>
              </a:rPr>
              <a:t>In one of his artworks, he uses intense colours like black, red and orange, which are often used in warning signs. The title, </a:t>
            </a:r>
            <a:r>
              <a:rPr lang="en-AU" i="1" dirty="0">
                <a:solidFill>
                  <a:srgbClr val="0E101A"/>
                </a:solidFill>
                <a:effectLst/>
              </a:rPr>
              <a:t>Climate Change Bug Ball</a:t>
            </a:r>
            <a:r>
              <a:rPr lang="en-AU" dirty="0">
                <a:solidFill>
                  <a:srgbClr val="0E101A"/>
                </a:solidFill>
                <a:effectLst/>
              </a:rPr>
              <a:t>, also hints that something serious is going on.</a:t>
            </a:r>
          </a:p>
          <a:p>
            <a:pPr>
              <a:buNone/>
            </a:pPr>
            <a:r>
              <a:rPr lang="en-AU" b="1" dirty="0">
                <a:solidFill>
                  <a:srgbClr val="0E101A"/>
                </a:solidFill>
                <a:effectLst/>
              </a:rPr>
              <a:t>Explanation: </a:t>
            </a:r>
            <a:r>
              <a:rPr lang="en-AU" dirty="0">
                <a:solidFill>
                  <a:srgbClr val="0E101A"/>
                </a:solidFill>
                <a:effectLst/>
              </a:rPr>
              <a:t>These colours make the artwork feel urgent and dangerous as if it’s trying to warn us. The figure in the artwork wears clothes that appear to be made from old rubbish or natural materials. There are small pictures of skulls and bugs on shiny buttons, which remind us of the sad things that can happen if we don’t look after the Earth.</a:t>
            </a:r>
          </a:p>
          <a:p>
            <a:pPr>
              <a:buNone/>
            </a:pPr>
            <a:r>
              <a:rPr lang="en-AU" b="1" dirty="0">
                <a:solidFill>
                  <a:srgbClr val="0E101A"/>
                </a:solidFill>
                <a:effectLst/>
              </a:rPr>
              <a:t>Link: </a:t>
            </a:r>
            <a:r>
              <a:rPr lang="en-AU" dirty="0">
                <a:solidFill>
                  <a:srgbClr val="0E101A"/>
                </a:solidFill>
                <a:effectLst/>
              </a:rPr>
              <a:t>By using colour and symbols in this way, </a:t>
            </a:r>
            <a:r>
              <a:rPr lang="en-AU" dirty="0" err="1">
                <a:solidFill>
                  <a:srgbClr val="0E101A"/>
                </a:solidFill>
                <a:effectLst/>
              </a:rPr>
              <a:t>Srivilasa</a:t>
            </a:r>
            <a:r>
              <a:rPr lang="en-AU" dirty="0">
                <a:solidFill>
                  <a:srgbClr val="0E101A"/>
                </a:solidFill>
                <a:effectLst/>
              </a:rPr>
              <a:t> helps us think more deeply about climate change and how our actions can damage our environment.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26027297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457D1-7A81-EB9E-74A3-360B82A53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45512-FF2C-3B3C-72E5-7E833E892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FA63A-4078-08E3-B082-77C90FE5E5C8}"/>
              </a:ext>
            </a:extLst>
          </p:cNvPr>
          <p:cNvSpPr>
            <a:spLocks noGrp="1"/>
          </p:cNvSpPr>
          <p:nvPr>
            <p:ph type="body" idx="1"/>
          </p:nvPr>
        </p:nvSpPr>
        <p:spPr/>
        <p:txBody>
          <a:bodyPr/>
          <a:lstStyle/>
          <a:p>
            <a:r>
              <a:rPr lang="en-AU" sz="1600" b="1">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effectLst/>
              <a:latin typeface="Arial" panose="020B0604020202020204" pitchFamily="34" charset="0"/>
              <a:ea typeface="Calibri" panose="020F0502020204030204" pitchFamily="34" charset="0"/>
            </a:endParaRPr>
          </a:p>
          <a:p>
            <a:r>
              <a:rPr lang="en-AU" sz="1600">
                <a:effectLst/>
                <a:latin typeface="Arial" panose="020B0604020202020204" pitchFamily="34" charset="0"/>
                <a:ea typeface="Calibri" panose="020F0502020204030204" pitchFamily="34" charset="0"/>
              </a:rPr>
              <a:t>Click to reveal cause and effect language </a:t>
            </a:r>
          </a:p>
          <a:p>
            <a:endParaRPr lang="en-AU"/>
          </a:p>
          <a:p>
            <a:endParaRPr lang="en-AU"/>
          </a:p>
          <a:p>
            <a:endParaRPr lang="en-AU"/>
          </a:p>
          <a:p>
            <a:endParaRPr lang="en-AU"/>
          </a:p>
        </p:txBody>
      </p:sp>
      <p:sp>
        <p:nvSpPr>
          <p:cNvPr id="4" name="Slide Number Placeholder 3">
            <a:extLst>
              <a:ext uri="{FF2B5EF4-FFF2-40B4-BE49-F238E27FC236}">
                <a16:creationId xmlns:a16="http://schemas.microsoft.com/office/drawing/2014/main" id="{D8B21479-E54E-2E38-C89A-3FDA280A4C95}"/>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4239963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a:ea typeface="Calibri"/>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8331A-A092-E6AC-D2DA-C4A78A16F3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11EB9-445D-7618-0ED7-6281C33AF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E73C3-08DD-EAA7-9B47-CD95C5A50C9E}"/>
              </a:ext>
            </a:extLst>
          </p:cNvPr>
          <p:cNvSpPr>
            <a:spLocks noGrp="1"/>
          </p:cNvSpPr>
          <p:nvPr>
            <p:ph type="body" idx="1"/>
          </p:nvPr>
        </p:nvSpPr>
        <p:spPr/>
        <p:txBody>
          <a:bodyPr/>
          <a:lstStyle/>
          <a:p>
            <a:r>
              <a:rPr lang="en-AU"/>
              <a:t>Question: </a:t>
            </a:r>
          </a:p>
          <a:p>
            <a:r>
              <a:rPr lang="en-AU"/>
              <a:t>Identify where cause and effect language has been used in the paragraph?</a:t>
            </a:r>
          </a:p>
          <a:p>
            <a:endParaRPr lang="en-AU"/>
          </a:p>
          <a:p>
            <a:r>
              <a:rPr lang="en-AU"/>
              <a:t>Answers may include:</a:t>
            </a:r>
          </a:p>
          <a:p>
            <a:r>
              <a:rPr lang="en-AU"/>
              <a:t>Suggesting, invite, reinforces, shows</a:t>
            </a:r>
          </a:p>
          <a:p>
            <a:endParaRPr lang="en-AU"/>
          </a:p>
          <a:p>
            <a:r>
              <a:rPr lang="en-AU"/>
              <a:t>Question:</a:t>
            </a:r>
          </a:p>
          <a:p>
            <a:r>
              <a:rPr lang="en-AU"/>
              <a:t>Why would learning about cause-and-effect language support your artmaking?</a:t>
            </a:r>
          </a:p>
          <a:p>
            <a:endParaRPr lang="en-AU"/>
          </a:p>
          <a:p>
            <a:r>
              <a:rPr lang="en-AU"/>
              <a:t>Answers may include:</a:t>
            </a:r>
          </a:p>
          <a:p>
            <a:r>
              <a:rPr lang="en-AU"/>
              <a:t>We need to built a concept about a consequence, so we need to think about this language as we develop our ideas. A consequence is the effect of a something, a result that happens because of a particular cause. Our sculptures need to show the effects of environmental impacts.  </a:t>
            </a:r>
          </a:p>
          <a:p>
            <a:endParaRPr lang="en-AU"/>
          </a:p>
          <a:p>
            <a:endParaRPr lang="en-AU"/>
          </a:p>
          <a:p>
            <a:endParaRPr lang="en-AU"/>
          </a:p>
        </p:txBody>
      </p:sp>
      <p:sp>
        <p:nvSpPr>
          <p:cNvPr id="4" name="Slide Number Placeholder 3">
            <a:extLst>
              <a:ext uri="{FF2B5EF4-FFF2-40B4-BE49-F238E27FC236}">
                <a16:creationId xmlns:a16="http://schemas.microsoft.com/office/drawing/2014/main" id="{F6EFDB21-F08F-FB07-B004-8B21AE0B7B88}"/>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9915505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effectLst/>
                <a:latin typeface="Arial" panose="020B0604020202020204" pitchFamily="34" charset="0"/>
                <a:ea typeface="Calibri" panose="020F0502020204030204" pitchFamily="34" charset="0"/>
              </a:rPr>
              <a:t>This slide is animated</a:t>
            </a:r>
          </a:p>
          <a:p>
            <a:endParaRPr lang="en-AU" dirty="0"/>
          </a:p>
          <a:p>
            <a:r>
              <a:rPr lang="en-AU" dirty="0"/>
              <a:t>Focus on the word and sentence level. </a:t>
            </a:r>
          </a:p>
          <a:p>
            <a:r>
              <a:rPr lang="en-AU" dirty="0"/>
              <a:t>Ask student to identify any adjectives and nouns in noun groups</a:t>
            </a:r>
          </a:p>
          <a:p>
            <a:r>
              <a:rPr lang="en-AU" dirty="0"/>
              <a:t>Ask students to identity any cause-and-effect language. </a:t>
            </a:r>
          </a:p>
          <a:p>
            <a:r>
              <a:rPr lang="en-AU" dirty="0"/>
              <a:t>Click to reveal some of the answers</a:t>
            </a:r>
          </a:p>
          <a:p>
            <a:endParaRPr lang="en-AU" dirty="0"/>
          </a:p>
          <a:p>
            <a:r>
              <a:rPr lang="en-AU" dirty="0"/>
              <a:t>Revise the important of thoughtful word selection as students explain what the see, think and wonder. </a:t>
            </a:r>
          </a:p>
          <a:p>
            <a:endParaRPr lang="en-AU" dirty="0"/>
          </a:p>
          <a:p>
            <a:endParaRPr lang="en-AU" dirty="0"/>
          </a:p>
          <a:p>
            <a:r>
              <a:rPr lang="en-AU" dirty="0"/>
              <a:t>The example below is interchangeable with the example on the slide and is less lexically dense. </a:t>
            </a:r>
          </a:p>
          <a:p>
            <a:endParaRPr lang="en-AU" dirty="0"/>
          </a:p>
          <a:p>
            <a:pPr>
              <a:buNone/>
            </a:pPr>
            <a:r>
              <a:rPr lang="en-AU" b="0" dirty="0">
                <a:solidFill>
                  <a:srgbClr val="0E101A"/>
                </a:solidFill>
                <a:effectLst/>
              </a:rPr>
              <a:t>Point: Vipoo </a:t>
            </a:r>
            <a:r>
              <a:rPr lang="en-AU" b="0" dirty="0" err="1">
                <a:solidFill>
                  <a:srgbClr val="0E101A"/>
                </a:solidFill>
                <a:effectLst/>
              </a:rPr>
              <a:t>Srivilasa</a:t>
            </a:r>
            <a:r>
              <a:rPr lang="en-AU" b="0" dirty="0">
                <a:solidFill>
                  <a:srgbClr val="0E101A"/>
                </a:solidFill>
                <a:effectLst/>
              </a:rPr>
              <a:t> uses bright colours and symbols in his artwork to make people think about how we treat the environment.</a:t>
            </a:r>
          </a:p>
          <a:p>
            <a:pPr>
              <a:buNone/>
            </a:pPr>
            <a:endParaRPr lang="en-AU" b="0" dirty="0">
              <a:solidFill>
                <a:srgbClr val="0E101A"/>
              </a:solidFill>
              <a:effectLst/>
            </a:endParaRPr>
          </a:p>
          <a:p>
            <a:pPr>
              <a:buNone/>
            </a:pPr>
            <a:r>
              <a:rPr lang="en-AU" b="0" dirty="0">
                <a:solidFill>
                  <a:srgbClr val="0E101A"/>
                </a:solidFill>
                <a:effectLst/>
              </a:rPr>
              <a:t>Evidence: In one of his artworks, he uses intense colours like black, red and orange, which are often used in warning signs. The title, </a:t>
            </a:r>
            <a:r>
              <a:rPr lang="en-AU" b="0" i="1" dirty="0">
                <a:solidFill>
                  <a:srgbClr val="0E101A"/>
                </a:solidFill>
                <a:effectLst/>
              </a:rPr>
              <a:t>Climate Change Bug Ball</a:t>
            </a:r>
            <a:r>
              <a:rPr lang="en-AU" b="0" dirty="0">
                <a:solidFill>
                  <a:srgbClr val="0E101A"/>
                </a:solidFill>
                <a:effectLst/>
              </a:rPr>
              <a:t>, also hints that something serious is going on.</a:t>
            </a:r>
          </a:p>
          <a:p>
            <a:pPr>
              <a:buNone/>
            </a:pPr>
            <a:endParaRPr lang="en-AU" b="0" dirty="0">
              <a:solidFill>
                <a:srgbClr val="0E101A"/>
              </a:solidFill>
              <a:effectLst/>
            </a:endParaRPr>
          </a:p>
          <a:p>
            <a:pPr>
              <a:buNone/>
            </a:pPr>
            <a:r>
              <a:rPr lang="en-AU" b="0" dirty="0">
                <a:solidFill>
                  <a:srgbClr val="0E101A"/>
                </a:solidFill>
                <a:effectLst/>
              </a:rPr>
              <a:t>Explanation: These colours make the artwork feel urgent and dangerous as if it’s trying to warn us. The figure in the artwork wears clothes that appear to be made from old rubbish or natural materials. There are small pictures of skulls and bugs on shiny buttons, which remind us of the terrible things that can happen if we don’t look after the Earth.</a:t>
            </a:r>
          </a:p>
          <a:p>
            <a:pPr>
              <a:buNone/>
            </a:pPr>
            <a:endParaRPr lang="en-AU" b="0" dirty="0">
              <a:solidFill>
                <a:srgbClr val="0E101A"/>
              </a:solidFill>
              <a:effectLst/>
            </a:endParaRPr>
          </a:p>
          <a:p>
            <a:pPr>
              <a:buNone/>
            </a:pPr>
            <a:r>
              <a:rPr lang="en-AU" b="0" dirty="0">
                <a:solidFill>
                  <a:srgbClr val="0E101A"/>
                </a:solidFill>
                <a:effectLst/>
              </a:rPr>
              <a:t>Link: By </a:t>
            </a:r>
            <a:r>
              <a:rPr lang="en-AU" dirty="0">
                <a:solidFill>
                  <a:srgbClr val="0E101A"/>
                </a:solidFill>
                <a:effectLst/>
              </a:rPr>
              <a:t>using colour and symbols in this way, </a:t>
            </a:r>
            <a:r>
              <a:rPr lang="en-AU" dirty="0" err="1">
                <a:solidFill>
                  <a:srgbClr val="0E101A"/>
                </a:solidFill>
                <a:effectLst/>
              </a:rPr>
              <a:t>Srivilasa</a:t>
            </a:r>
            <a:r>
              <a:rPr lang="en-AU" dirty="0">
                <a:solidFill>
                  <a:srgbClr val="0E101A"/>
                </a:solidFill>
                <a:effectLst/>
              </a:rPr>
              <a:t> helps us think more deeply about climate change and how our actions can damage our environment.  </a:t>
            </a:r>
          </a:p>
          <a:p>
            <a:endParaRPr lang="en-AU" dirty="0"/>
          </a:p>
          <a:p>
            <a:r>
              <a:rPr lang="en-AU" dirty="0"/>
              <a:t>Examples of adjectives in this example include: </a:t>
            </a:r>
          </a:p>
          <a:p>
            <a:pPr>
              <a:buNone/>
            </a:pPr>
            <a:r>
              <a:rPr lang="en-AU" b="0" dirty="0"/>
              <a:t>Bright, intense black, red, orange, serious, urgent, dangerous, old, natural, small, shiny, sad </a:t>
            </a:r>
          </a:p>
          <a:p>
            <a:pPr>
              <a:buNone/>
            </a:pPr>
            <a:endParaRPr lang="en-AU" b="0" dirty="0"/>
          </a:p>
          <a:p>
            <a:pPr>
              <a:buNone/>
            </a:pPr>
            <a:r>
              <a:rPr lang="en-AU" b="0" dirty="0"/>
              <a:t>Some example of nouns </a:t>
            </a:r>
            <a:r>
              <a:rPr lang="en-AU" dirty="0"/>
              <a:t>in this example </a:t>
            </a:r>
            <a:r>
              <a:rPr lang="en-AU" b="0" dirty="0"/>
              <a:t>include:</a:t>
            </a:r>
          </a:p>
          <a:p>
            <a:pPr>
              <a:buNone/>
            </a:pPr>
            <a:r>
              <a:rPr lang="fr-FR" b="0" dirty="0" err="1"/>
              <a:t>Vipoo</a:t>
            </a:r>
            <a:r>
              <a:rPr lang="fr-FR" b="0" dirty="0"/>
              <a:t> </a:t>
            </a:r>
            <a:r>
              <a:rPr lang="fr-FR" b="0" dirty="0" err="1"/>
              <a:t>Srivilasa</a:t>
            </a:r>
            <a:r>
              <a:rPr lang="fr-FR" b="0" dirty="0"/>
              <a:t>, </a:t>
            </a:r>
            <a:r>
              <a:rPr lang="en-AU" b="0" noProof="0" dirty="0"/>
              <a:t>colours</a:t>
            </a:r>
            <a:r>
              <a:rPr lang="fr-FR" b="0" dirty="0"/>
              <a:t>, </a:t>
            </a:r>
            <a:r>
              <a:rPr lang="en-AU" b="0" noProof="0" dirty="0"/>
              <a:t>symbols</a:t>
            </a:r>
            <a:r>
              <a:rPr lang="fr-FR" b="0" dirty="0"/>
              <a:t>, artwork, environnent, </a:t>
            </a:r>
            <a:r>
              <a:rPr lang="en-AU" b="0" noProof="0" dirty="0"/>
              <a:t>materials</a:t>
            </a:r>
            <a:r>
              <a:rPr lang="fr-FR" b="0" dirty="0"/>
              <a:t>, </a:t>
            </a:r>
            <a:r>
              <a:rPr lang="fr-FR" b="0" dirty="0" err="1"/>
              <a:t>skulls</a:t>
            </a:r>
            <a:endParaRPr lang="fr-FR" b="0" dirty="0"/>
          </a:p>
          <a:p>
            <a:pPr>
              <a:buNone/>
            </a:pPr>
            <a:endParaRPr lang="en-AU" b="0" dirty="0"/>
          </a:p>
          <a:p>
            <a:pPr>
              <a:buNone/>
            </a:pPr>
            <a:r>
              <a:rPr lang="en-AU" b="0" dirty="0"/>
              <a:t>Some example of cause-and-effect language </a:t>
            </a:r>
            <a:r>
              <a:rPr lang="en-AU" dirty="0"/>
              <a:t>in this example </a:t>
            </a:r>
            <a:r>
              <a:rPr lang="en-AU" b="0" dirty="0"/>
              <a:t>include: </a:t>
            </a:r>
          </a:p>
          <a:p>
            <a:pPr>
              <a:buNone/>
            </a:pPr>
            <a:r>
              <a:rPr lang="en-AU" dirty="0"/>
              <a:t>to make people think</a:t>
            </a:r>
            <a:endParaRPr lang="en-AU" b="0" dirty="0"/>
          </a:p>
          <a:p>
            <a:pPr>
              <a:buNone/>
            </a:pPr>
            <a:r>
              <a:rPr lang="en-AU" dirty="0"/>
              <a:t>which are often used in warning signs</a:t>
            </a:r>
            <a:endParaRPr lang="en-AU" b="0" dirty="0"/>
          </a:p>
          <a:p>
            <a:pPr>
              <a:buNone/>
            </a:pPr>
            <a:r>
              <a:rPr lang="en-AU" dirty="0"/>
              <a:t>also hints that </a:t>
            </a:r>
          </a:p>
          <a:p>
            <a:pPr>
              <a:buNone/>
            </a:pPr>
            <a:r>
              <a:rPr lang="en-AU" dirty="0"/>
              <a:t>make the artwork feel </a:t>
            </a:r>
          </a:p>
          <a:p>
            <a:pPr>
              <a:buNone/>
            </a:pPr>
            <a:r>
              <a:rPr lang="en-AU" dirty="0"/>
              <a:t>which remind us of </a:t>
            </a:r>
          </a:p>
          <a:p>
            <a:pPr>
              <a:buNone/>
            </a:pPr>
            <a:r>
              <a:rPr lang="en-AU" dirty="0"/>
              <a:t>helps us think more deeply about </a:t>
            </a:r>
            <a:endParaRPr lang="en-AU" b="0" dirty="0"/>
          </a:p>
          <a:p>
            <a:pPr>
              <a:buNone/>
            </a:pPr>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4979579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FCACA-903E-21AE-6873-F6F29B483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4C3C4-67A9-46FA-85C6-19759AED9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4E3636-8CA9-9D58-94F8-CBC9BF4DF29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B197714-E48A-052F-D309-FC4C8319A663}"/>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4155287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C8D47-EBEE-1BE7-2035-B9EEBED06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62837-2AD7-9071-1DBF-1F85DAFF1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C4068-C417-53C4-7674-4FFCBCE146CF}"/>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4D583044-A440-D6BC-B960-0374EF29360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500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988DC-5BFD-E408-154F-D8227212C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75FAF-E041-FB47-DC95-02A2E9464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DCB2F-7DD2-6756-A4E9-6E0923F5C89F}"/>
              </a:ext>
            </a:extLst>
          </p:cNvPr>
          <p:cNvSpPr>
            <a:spLocks noGrp="1"/>
          </p:cNvSpPr>
          <p:nvPr>
            <p:ph type="body" idx="1"/>
          </p:nvPr>
        </p:nvSpPr>
        <p:spPr/>
        <p:txBody>
          <a:bodyPr/>
          <a:lstStyle/>
          <a:p>
            <a:pPr>
              <a:buFont typeface="Arial" panose="020B0604020202020204" pitchFamily="34" charset="0"/>
              <a:buNone/>
            </a:pPr>
            <a:endParaRPr lang="en-AU" sz="1200" b="0"/>
          </a:p>
          <a:p>
            <a:endParaRPr lang="en-AU"/>
          </a:p>
        </p:txBody>
      </p:sp>
      <p:sp>
        <p:nvSpPr>
          <p:cNvPr id="4" name="Slide Number Placeholder 3">
            <a:extLst>
              <a:ext uri="{FF2B5EF4-FFF2-40B4-BE49-F238E27FC236}">
                <a16:creationId xmlns:a16="http://schemas.microsoft.com/office/drawing/2014/main" id="{87F62079-EF4D-A2DA-5C16-EF18E33A2DAB}"/>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25437757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34A05-E856-77ED-C5DB-A739C39F1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C770C-C28B-A3E4-E46B-857FA7F81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1087D-C54D-BD42-F307-94EBAEED09E3}"/>
              </a:ext>
            </a:extLst>
          </p:cNvPr>
          <p:cNvSpPr>
            <a:spLocks noGrp="1"/>
          </p:cNvSpPr>
          <p:nvPr>
            <p:ph type="body" idx="1"/>
          </p:nvPr>
        </p:nvSpPr>
        <p:spPr/>
        <p:txBody>
          <a:bodyPr/>
          <a:lstStyle/>
          <a:p>
            <a:pPr marL="0" indent="0">
              <a:buNone/>
            </a:pPr>
            <a:endParaRPr lang="en-AU" sz="1000" b="0"/>
          </a:p>
          <a:p>
            <a:endParaRPr lang="en-AU"/>
          </a:p>
        </p:txBody>
      </p:sp>
      <p:sp>
        <p:nvSpPr>
          <p:cNvPr id="4" name="Slide Number Placeholder 3">
            <a:extLst>
              <a:ext uri="{FF2B5EF4-FFF2-40B4-BE49-F238E27FC236}">
                <a16:creationId xmlns:a16="http://schemas.microsoft.com/office/drawing/2014/main" id="{139EAF9C-F142-FF00-27C7-646A89C98AB3}"/>
              </a:ext>
            </a:extLst>
          </p:cNvPr>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42334203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a:t>The example on this slide is a comprehensive example of concept exploration in a visual arts diary. It is important to communicate to students that this part of the process is about the development of ideas for a sculpture. </a:t>
            </a:r>
          </a:p>
          <a:p>
            <a:endParaRPr lang="en-AU" sz="1600"/>
          </a:p>
          <a:p>
            <a:r>
              <a:rPr lang="en-AU" sz="1600"/>
              <a:t>Explain the following intentions, actions and choices to students when displaying this slide:  </a:t>
            </a:r>
          </a:p>
          <a:p>
            <a:endParaRPr lang="en-AU" sz="1600"/>
          </a:p>
          <a:p>
            <a:r>
              <a:rPr lang="en-AU" sz="1600"/>
              <a:t>In this example the narrative is based on Australian history and the destructive impact of the introduced species of the Prickly Pear cactus. </a:t>
            </a:r>
          </a:p>
          <a:p>
            <a:endParaRPr lang="en-AU" sz="1600"/>
          </a:p>
          <a:p>
            <a:r>
              <a:rPr lang="en-AU" sz="1600"/>
              <a:t>The shape of the prickly pear plant was repeated on the page to show how it engulfed Australian farmland. It could develop into a pattern.</a:t>
            </a:r>
          </a:p>
          <a:p>
            <a:endParaRPr lang="en-AU" sz="1600"/>
          </a:p>
          <a:p>
            <a:r>
              <a:rPr lang="en-AU" sz="1600"/>
              <a:t>The waxy texture of the cactus was drawn with green pencil. </a:t>
            </a:r>
          </a:p>
          <a:p>
            <a:r>
              <a:rPr lang="en-AU" sz="1600"/>
              <a:t>The cactus flower was simplified to create a flower motif.</a:t>
            </a:r>
          </a:p>
          <a:p>
            <a:r>
              <a:rPr lang="en-AU" sz="1600"/>
              <a:t>A simple outline of the cochineal insect and </a:t>
            </a:r>
            <a:r>
              <a:rPr lang="en-AU" sz="1600" err="1"/>
              <a:t>cactoblast</a:t>
            </a:r>
            <a:r>
              <a:rPr lang="en-AU" sz="1600"/>
              <a:t> moth could inspire the sculpture's form, act as motifs or symbols for production and control. </a:t>
            </a:r>
          </a:p>
          <a:p>
            <a:endParaRPr lang="en-AU" sz="1600"/>
          </a:p>
          <a:p>
            <a:r>
              <a:rPr lang="en-AU" sz="1600"/>
              <a:t>Colour studies of different types of prickly pear fruits will inform colour choices.</a:t>
            </a:r>
          </a:p>
          <a:p>
            <a:endParaRPr lang="en-AU" sz="1600"/>
          </a:p>
          <a:p>
            <a:r>
              <a:rPr lang="en-AU" sz="1600"/>
              <a:t>The colour red is explored as a symbol of authority in a drawing of the British army’s ‘redcoat’ uniform as the red dye from cochineal bugs was used to dye these coats.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13932435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26AB2-A7C0-C292-EB9D-2108DFF1C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2E526-A46B-D8AB-4A9D-41B881B31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23ACB8-122C-41AA-CD27-984164D79370}"/>
              </a:ext>
            </a:extLst>
          </p:cNvPr>
          <p:cNvSpPr>
            <a:spLocks noGrp="1"/>
          </p:cNvSpPr>
          <p:nvPr>
            <p:ph type="body" idx="1"/>
          </p:nvPr>
        </p:nvSpPr>
        <p:spPr/>
        <p:txBody>
          <a:bodyPr/>
          <a:lstStyle/>
          <a:p>
            <a:r>
              <a:rPr lang="en-AU" sz="1600" b="1">
                <a:effectLst/>
                <a:latin typeface="Arial" panose="020B0604020202020204" pitchFamily="34" charset="0"/>
                <a:ea typeface="Calibri" panose="020F0502020204030204" pitchFamily="34" charset="0"/>
              </a:rPr>
              <a:t>This slide is animated</a:t>
            </a:r>
          </a:p>
          <a:p>
            <a:endParaRPr lang="en-AU" b="0">
              <a:solidFill>
                <a:schemeClr val="tx1"/>
              </a:solidFill>
            </a:endParaRPr>
          </a:p>
          <a:p>
            <a:r>
              <a:rPr lang="en-AU" b="0">
                <a:solidFill>
                  <a:schemeClr val="tx1"/>
                </a:solidFill>
              </a:rPr>
              <a:t>Display and animate this slide while student are drawing their own designs to inspire use of different hand-building techniques.</a:t>
            </a:r>
          </a:p>
          <a:p>
            <a:endParaRPr lang="en-AU" b="0">
              <a:solidFill>
                <a:schemeClr val="tx1"/>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a:solidFill>
                  <a:srgbClr val="000000"/>
                </a:solidFill>
                <a:effectLst/>
              </a:rPr>
              <a:t>Artwork citation - Gold And Green Warrior 2022 Inspired by Bo Hu’s submission Ceramic, glaze and gold lustre H 43 / W 22 / D 14 cm</a:t>
            </a:r>
            <a:endParaRPr lang="en-AU" sz="1600"/>
          </a:p>
          <a:p>
            <a:endParaRPr lang="en-AU" b="0">
              <a:solidFill>
                <a:schemeClr val="tx1"/>
              </a:solidFill>
            </a:endParaRPr>
          </a:p>
          <a:p>
            <a:endParaRPr lang="en-AU" b="0">
              <a:solidFill>
                <a:schemeClr val="tx1"/>
              </a:solidFill>
            </a:endParaRPr>
          </a:p>
        </p:txBody>
      </p:sp>
      <p:sp>
        <p:nvSpPr>
          <p:cNvPr id="4" name="Slide Number Placeholder 3">
            <a:extLst>
              <a:ext uri="{FF2B5EF4-FFF2-40B4-BE49-F238E27FC236}">
                <a16:creationId xmlns:a16="http://schemas.microsoft.com/office/drawing/2014/main" id="{54DF8533-D5A5-41F4-9427-6400A16539A7}"/>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35153970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68FFD-0B0D-43EC-7363-608F3F278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44A53-74ED-F937-01FB-A7E50DBDC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62B28-05C0-5292-1E2D-DA179FBA4696}"/>
              </a:ext>
            </a:extLst>
          </p:cNvPr>
          <p:cNvSpPr>
            <a:spLocks noGrp="1"/>
          </p:cNvSpPr>
          <p:nvPr>
            <p:ph type="body" idx="1"/>
          </p:nvPr>
        </p:nvSpPr>
        <p:spPr/>
        <p:txBody>
          <a:bodyPr/>
          <a:lstStyle/>
          <a:p>
            <a:r>
              <a:rPr lang="en-AU" sz="1600" b="1">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a:solidFill>
                <a:srgbClr val="000000"/>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endParaRPr lang="en-AU" b="0">
              <a:solidFill>
                <a:schemeClr val="tx1"/>
              </a:solidFill>
            </a:endParaRPr>
          </a:p>
        </p:txBody>
      </p:sp>
      <p:sp>
        <p:nvSpPr>
          <p:cNvPr id="4" name="Slide Number Placeholder 3">
            <a:extLst>
              <a:ext uri="{FF2B5EF4-FFF2-40B4-BE49-F238E27FC236}">
                <a16:creationId xmlns:a16="http://schemas.microsoft.com/office/drawing/2014/main" id="{7E142098-6554-FE92-073B-7470C4655A96}"/>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4701662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effectLst/>
                <a:latin typeface="Arial" panose="020B0604020202020204" pitchFamily="34" charset="0"/>
                <a:ea typeface="Calibri" panose="020F0502020204030204" pitchFamily="34" charset="0"/>
              </a:rPr>
              <a:t>This slide is animated</a:t>
            </a:r>
          </a:p>
          <a:p>
            <a:pPr marL="0" lvl="0" indent="0">
              <a:lnSpc>
                <a:spcPct val="150000"/>
              </a:lnSpc>
              <a:spcBef>
                <a:spcPts val="1200"/>
              </a:spcBef>
              <a:spcAft>
                <a:spcPts val="600"/>
              </a:spcAft>
              <a:buFont typeface="Symbol" panose="05050102010706020507" pitchFamily="18" charset="2"/>
              <a:buNone/>
              <a:tabLst>
                <a:tab pos="228600" algn="l"/>
              </a:tabLst>
            </a:pPr>
            <a:endParaRPr lang="en-AU" sz="1800">
              <a:effectLs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3210146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270A2-C08C-3421-AABF-2F52FA594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C30A4-3142-C652-69BE-5381A7287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FADDD-C3C9-DD0B-27CD-669C0F4A75D4}"/>
              </a:ext>
            </a:extLst>
          </p:cNvPr>
          <p:cNvSpPr>
            <a:spLocks noGrp="1"/>
          </p:cNvSpPr>
          <p:nvPr>
            <p:ph type="body" idx="1"/>
          </p:nvPr>
        </p:nvSpPr>
        <p:spPr/>
        <p:txBody>
          <a:bodyPr/>
          <a:lstStyle/>
          <a:p>
            <a:r>
              <a:rPr lang="en-AU" sz="1600" b="1" dirty="0">
                <a:effectLst/>
                <a:latin typeface="Arial" panose="020B0604020202020204" pitchFamily="34" charset="0"/>
                <a:ea typeface="Calibri" panose="020F0502020204030204" pitchFamily="34" charset="0"/>
              </a:rPr>
              <a:t>This slide is animated</a:t>
            </a:r>
          </a:p>
          <a:p>
            <a:endParaRPr lang="en-AU" sz="1600" b="0" dirty="0">
              <a:effectLst/>
              <a:latin typeface="Arial" panose="020B0604020202020204" pitchFamily="34" charset="0"/>
              <a:ea typeface="Calibri" panose="020F0502020204030204" pitchFamily="34" charset="0"/>
            </a:endParaRPr>
          </a:p>
          <a:p>
            <a:r>
              <a:rPr lang="en-AU" sz="1600" b="0" dirty="0">
                <a:effectLst/>
                <a:latin typeface="Arial" panose="020B0604020202020204" pitchFamily="34" charset="0"/>
                <a:ea typeface="Calibri" panose="020F0502020204030204" pitchFamily="34" charset="0"/>
              </a:rPr>
              <a:t>Click to reveal additional information.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latin typeface="Arial"/>
              <a:ea typeface="Calibri"/>
              <a:cs typeface="Arial"/>
            </a:endParaRPr>
          </a:p>
          <a:p>
            <a:pPr algn="l"/>
            <a:endParaRPr lang="en-AU" sz="1600" dirty="0"/>
          </a:p>
          <a:p>
            <a:pPr algn="l"/>
            <a:endParaRPr lang="en-AU" sz="1600" dirty="0"/>
          </a:p>
          <a:p>
            <a:pPr algn="l"/>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latin typeface="Arial"/>
              <a:ea typeface="Calibri"/>
              <a:cs typeface="Arial"/>
            </a:endParaRPr>
          </a:p>
        </p:txBody>
      </p:sp>
      <p:sp>
        <p:nvSpPr>
          <p:cNvPr id="4" name="Slide Number Placeholder 3">
            <a:extLst>
              <a:ext uri="{FF2B5EF4-FFF2-40B4-BE49-F238E27FC236}">
                <a16:creationId xmlns:a16="http://schemas.microsoft.com/office/drawing/2014/main" id="{A176ACE6-5C54-FCCB-7214-2884C6DC4BAE}"/>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41545732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A66E7-0315-9D4F-8824-FAE920901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F6D86-0280-074F-2771-1E0D35C0E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23643-960D-642F-6429-695572D1B133}"/>
              </a:ext>
            </a:extLst>
          </p:cNvPr>
          <p:cNvSpPr>
            <a:spLocks noGrp="1"/>
          </p:cNvSpPr>
          <p:nvPr>
            <p:ph type="body" idx="1"/>
          </p:nvPr>
        </p:nvSpPr>
        <p:spPr/>
        <p:txBody>
          <a:bodyPr/>
          <a:lstStyle/>
          <a:p>
            <a:endParaRPr lang="en-AU" b="0">
              <a:solidFill>
                <a:schemeClr val="tx1"/>
              </a:solidFill>
            </a:endParaRPr>
          </a:p>
        </p:txBody>
      </p:sp>
      <p:sp>
        <p:nvSpPr>
          <p:cNvPr id="4" name="Slide Number Placeholder 3">
            <a:extLst>
              <a:ext uri="{FF2B5EF4-FFF2-40B4-BE49-F238E27FC236}">
                <a16:creationId xmlns:a16="http://schemas.microsoft.com/office/drawing/2014/main" id="{1BABA644-AA8E-808E-0823-D2C2F956F54D}"/>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24628234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10DFC-29C7-7D3B-0A5C-F0357A9F5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B3168-D1B7-9BFA-A477-BC0D91F8D5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80DD6-4C28-590A-E0E2-DC7C23C5C81F}"/>
              </a:ext>
            </a:extLst>
          </p:cNvPr>
          <p:cNvSpPr>
            <a:spLocks noGrp="1"/>
          </p:cNvSpPr>
          <p:nvPr>
            <p:ph type="body" idx="1"/>
          </p:nvPr>
        </p:nvSpPr>
        <p:spPr/>
        <p:txBody>
          <a:bodyPr/>
          <a:lstStyle/>
          <a:p>
            <a:endParaRPr lang="en-AU" b="0">
              <a:solidFill>
                <a:schemeClr val="tx1"/>
              </a:solidFill>
            </a:endParaRPr>
          </a:p>
        </p:txBody>
      </p:sp>
      <p:sp>
        <p:nvSpPr>
          <p:cNvPr id="4" name="Slide Number Placeholder 3">
            <a:extLst>
              <a:ext uri="{FF2B5EF4-FFF2-40B4-BE49-F238E27FC236}">
                <a16:creationId xmlns:a16="http://schemas.microsoft.com/office/drawing/2014/main" id="{BB788461-65D7-1650-A5B7-7C97ED24A0A0}"/>
              </a:ext>
            </a:extLst>
          </p:cNvPr>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38520892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1C4FD-2901-DAAB-3777-474078AFE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32D04-89CE-09E7-9685-71EE29737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84FAD-D3D0-8B2C-5CCE-8B7228D54132}"/>
              </a:ext>
            </a:extLst>
          </p:cNvPr>
          <p:cNvSpPr>
            <a:spLocks noGrp="1"/>
          </p:cNvSpPr>
          <p:nvPr>
            <p:ph type="body" idx="1"/>
          </p:nvPr>
        </p:nvSpPr>
        <p:spPr/>
        <p:txBody>
          <a:bodyPr/>
          <a:lstStyle/>
          <a:p>
            <a:endParaRPr lang="en-AU" b="0" dirty="0">
              <a:solidFill>
                <a:schemeClr val="tx1"/>
              </a:solidFill>
            </a:endParaRPr>
          </a:p>
        </p:txBody>
      </p:sp>
      <p:sp>
        <p:nvSpPr>
          <p:cNvPr id="4" name="Slide Number Placeholder 3">
            <a:extLst>
              <a:ext uri="{FF2B5EF4-FFF2-40B4-BE49-F238E27FC236}">
                <a16:creationId xmlns:a16="http://schemas.microsoft.com/office/drawing/2014/main" id="{70EC49EC-B61A-DBE3-B028-0117F5D43762}"/>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3568093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8958B-10AC-8A3A-7E3D-B8ECF0824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D54B3-525A-E22E-51EE-4736926044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A0497-0CA4-C07B-5883-648E5A8A6C1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AEC6B3A-70A6-DFFC-0527-BB7E9B490235}"/>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16665927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6276-5529-12B8-31DF-688846996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90959-1AD7-9FDB-56F6-D3F2AEED8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7AE87B-46A2-CBBC-6AAF-D24D8A1F4C6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6827CAE8-9CDA-D5DA-A0DA-24957780A56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0188197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a:effectLst/>
                <a:latin typeface="Arial" panose="020B0604020202020204" pitchFamily="34" charset="0"/>
                <a:ea typeface="Calibri" panose="020F0502020204030204" pitchFamily="34" charset="0"/>
              </a:rPr>
              <a:t>This slide is animated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Click to reveal three quotes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r>
              <a:rPr lang="en-AU"/>
              <a:t>Questions:</a:t>
            </a:r>
          </a:p>
          <a:p>
            <a:endParaRPr lang="en-AU"/>
          </a:p>
          <a:p>
            <a:pPr>
              <a:buNone/>
            </a:pPr>
            <a:r>
              <a:rPr lang="en-AU" b="0" i="0"/>
              <a:t>1. Which words or phrases in this sentence tell us how the critic feels about the artwork? </a:t>
            </a:r>
          </a:p>
          <a:p>
            <a:pPr>
              <a:buNone/>
            </a:pPr>
            <a:r>
              <a:rPr lang="en-AU" b="0" i="0"/>
              <a:t>Sample answer: The words sense of joy and feeling of happiness communicate positive emotions. </a:t>
            </a:r>
          </a:p>
          <a:p>
            <a:pPr>
              <a:buNone/>
            </a:pPr>
            <a:endParaRPr lang="en-AU" b="0" i="0"/>
          </a:p>
          <a:p>
            <a:r>
              <a:rPr lang="en-AU" b="0" i="0"/>
              <a:t>2. Is the critic describing what the artwork is or how the artwork makes them feel? How can you tell?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a:t>Sample answer: The artists is describing how the artwork makes them feel and this is clear because words that describe emotions have been used. </a:t>
            </a:r>
            <a:r>
              <a:rPr lang="en-AU" sz="1600" b="0" i="0">
                <a:effectLst/>
                <a:latin typeface="+mn-lt"/>
              </a:rPr>
              <a:t>These words to stir emotion and influence audiences.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a:effectLst/>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a:effectLst/>
                <a:latin typeface="+mn-lt"/>
              </a:rPr>
              <a:t>Click to reveal evaluative language highlighted in green.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7877909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031F3-DE39-648E-E2C9-AC8E99A5C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5C8B6-8981-5CDF-E5E0-39D00E230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0D1A6-EC27-866E-69A2-9F38E74313F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D9B4830D-F4A1-4354-2DE1-B7A230005A3E}"/>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2445759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898F0-F054-C48B-A01A-69271EA64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73E7C-D641-07B5-8B38-828D17657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207A2-F3CF-687A-1155-0D5F75ECFBCE}"/>
              </a:ext>
            </a:extLst>
          </p:cNvPr>
          <p:cNvSpPr>
            <a:spLocks noGrp="1"/>
          </p:cNvSpPr>
          <p:nvPr>
            <p:ph type="body" idx="1"/>
          </p:nvPr>
        </p:nvSpPr>
        <p:spPr/>
        <p:txBody>
          <a:bodyPr/>
          <a:lstStyle/>
          <a:p>
            <a:r>
              <a:rPr lang="en-AU" sz="1000" b="1">
                <a:effectLst/>
                <a:latin typeface="Arial" panose="020B0604020202020204" pitchFamily="34" charset="0"/>
                <a:ea typeface="Calibri" panose="020F0502020204030204" pitchFamily="34" charset="0"/>
              </a:rPr>
              <a:t>This slide is animated</a:t>
            </a:r>
          </a:p>
        </p:txBody>
      </p:sp>
      <p:sp>
        <p:nvSpPr>
          <p:cNvPr id="4" name="Slide Number Placeholder 3">
            <a:extLst>
              <a:ext uri="{FF2B5EF4-FFF2-40B4-BE49-F238E27FC236}">
                <a16:creationId xmlns:a16="http://schemas.microsoft.com/office/drawing/2014/main" id="{1BB608B9-DA39-6C56-388A-1564FCC04486}"/>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25719929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2C56D-D7B2-F192-2591-9854AB317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73745-13ED-EBCB-87D2-CFF45FE23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3D1D0-6C37-9D3E-48C5-15CCD54E124F}"/>
              </a:ext>
            </a:extLst>
          </p:cNvPr>
          <p:cNvSpPr>
            <a:spLocks noGrp="1"/>
          </p:cNvSpPr>
          <p:nvPr>
            <p:ph type="body" idx="1"/>
          </p:nvPr>
        </p:nvSpPr>
        <p:spPr/>
        <p:txBody>
          <a:bodyPr/>
          <a:lstStyle/>
          <a:p>
            <a:r>
              <a:rPr lang="en-AU" sz="1000" b="1">
                <a:effectLst/>
                <a:latin typeface="Arial" panose="020B0604020202020204" pitchFamily="34" charset="0"/>
                <a:ea typeface="Calibri" panose="020F0502020204030204" pitchFamily="34" charset="0"/>
              </a:rPr>
              <a:t>This slide is animated</a:t>
            </a:r>
          </a:p>
        </p:txBody>
      </p:sp>
      <p:sp>
        <p:nvSpPr>
          <p:cNvPr id="4" name="Slide Number Placeholder 3">
            <a:extLst>
              <a:ext uri="{FF2B5EF4-FFF2-40B4-BE49-F238E27FC236}">
                <a16:creationId xmlns:a16="http://schemas.microsoft.com/office/drawing/2014/main" id="{7E375604-C48E-ADED-9179-17F49B2FCDCC}"/>
              </a:ext>
            </a:extLst>
          </p:cNvPr>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24944090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0F897-87C8-BDCC-0186-A4C94253B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CC9F27-7C77-1C13-F842-AF28721F0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37ACB-0284-E78C-5AA9-5AE65A8E6EDD}"/>
              </a:ext>
            </a:extLst>
          </p:cNvPr>
          <p:cNvSpPr>
            <a:spLocks noGrp="1"/>
          </p:cNvSpPr>
          <p:nvPr>
            <p:ph type="body" idx="1"/>
          </p:nvPr>
        </p:nvSpPr>
        <p:spPr/>
        <p:txBody>
          <a:bodyPr/>
          <a:lstStyle/>
          <a:p>
            <a:pPr marL="0" indent="0">
              <a:buNone/>
            </a:pPr>
            <a:endParaRPr lang="en-AU" sz="1000" b="0"/>
          </a:p>
          <a:p>
            <a:endParaRPr lang="en-AU"/>
          </a:p>
        </p:txBody>
      </p:sp>
      <p:sp>
        <p:nvSpPr>
          <p:cNvPr id="4" name="Slide Number Placeholder 3">
            <a:extLst>
              <a:ext uri="{FF2B5EF4-FFF2-40B4-BE49-F238E27FC236}">
                <a16:creationId xmlns:a16="http://schemas.microsoft.com/office/drawing/2014/main" id="{AF6870CE-7B48-0F2B-397B-3BDEAF31B829}"/>
              </a:ext>
            </a:extLst>
          </p:cNvPr>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65313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AD6B1-24C0-61B1-6E78-23D234812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F724A-BCC3-4A95-0816-61DCA0B3E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A3496-1D86-1B35-1D91-292A90D4C90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CC21262C-DF57-E486-5EFE-478E2DB87C8E}"/>
              </a:ext>
            </a:extLst>
          </p:cNvPr>
          <p:cNvSpPr>
            <a:spLocks noGrp="1"/>
          </p:cNvSpPr>
          <p:nvPr>
            <p:ph type="sldNum" sz="quarter" idx="5"/>
          </p:nvPr>
        </p:nvSpPr>
        <p:spPr/>
        <p:txBody>
          <a:bodyPr/>
          <a:lstStyle/>
          <a:p>
            <a:fld id="{D09C5488-DD16-4714-9519-7BE21BA11D4E}" type="slidenum">
              <a:rPr lang="en-AU" smtClean="0"/>
              <a:t>8</a:t>
            </a:fld>
            <a:endParaRPr lang="en-AU"/>
          </a:p>
        </p:txBody>
      </p:sp>
    </p:spTree>
    <p:extLst>
      <p:ext uri="{BB962C8B-B14F-4D97-AF65-F5344CB8AC3E}">
        <p14:creationId xmlns:p14="http://schemas.microsoft.com/office/powerpoint/2010/main" val="34726518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F8F4F-0F26-97B5-4B2C-1CD495691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F7C34-EA0C-7001-8354-8600CFE8E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D30A8-0F66-E6C9-F267-8CFFF182022A}"/>
              </a:ext>
            </a:extLst>
          </p:cNvPr>
          <p:cNvSpPr>
            <a:spLocks noGrp="1"/>
          </p:cNvSpPr>
          <p:nvPr>
            <p:ph type="body" idx="1"/>
          </p:nvPr>
        </p:nvSpPr>
        <p:spPr/>
        <p:txBody>
          <a:bodyPr/>
          <a:lstStyle/>
          <a:p>
            <a:pPr>
              <a:buFont typeface="Arial" panose="020B0604020202020204" pitchFamily="34" charset="0"/>
              <a:buNone/>
            </a:pPr>
            <a:r>
              <a:rPr lang="en-AU" sz="1100"/>
              <a:t>Use the prompts below to model the Tell, Ask, Give review for students</a:t>
            </a:r>
          </a:p>
          <a:p>
            <a:pPr>
              <a:buFont typeface="Arial" panose="020B0604020202020204" pitchFamily="34" charset="0"/>
              <a:buNone/>
            </a:pPr>
            <a:endParaRPr lang="en-AU" sz="1100"/>
          </a:p>
          <a:p>
            <a:pPr>
              <a:buFont typeface="Arial" panose="020B0604020202020204" pitchFamily="34" charset="0"/>
              <a:buNone/>
            </a:pPr>
            <a:endParaRPr lang="en-AU" sz="1100"/>
          </a:p>
          <a:p>
            <a:pPr>
              <a:buFont typeface="Arial" panose="020B0604020202020204" pitchFamily="34" charset="0"/>
              <a:buNone/>
            </a:pPr>
            <a:r>
              <a:rPr lang="en-AU" sz="1100"/>
              <a:t>Tell:</a:t>
            </a:r>
          </a:p>
          <a:p>
            <a:pPr>
              <a:buFont typeface="Arial" panose="020B0604020202020204" pitchFamily="34" charset="0"/>
              <a:buNone/>
            </a:pPr>
            <a:r>
              <a:rPr lang="en-AU" sz="1100"/>
              <a:t>Once strength of your colour choices is ... because it enhances…</a:t>
            </a:r>
          </a:p>
          <a:p>
            <a:pPr>
              <a:buFont typeface="Arial" panose="020B0604020202020204" pitchFamily="34" charset="0"/>
              <a:buNone/>
            </a:pPr>
            <a:r>
              <a:rPr lang="en-AU" sz="1100"/>
              <a:t>This detail strikes me because...</a:t>
            </a:r>
          </a:p>
          <a:p>
            <a:pPr>
              <a:buFont typeface="Arial" panose="020B0604020202020204" pitchFamily="34" charset="0"/>
              <a:buNone/>
            </a:pPr>
            <a:r>
              <a:rPr lang="en-AU" sz="1100"/>
              <a:t>It may be difficult to understand the concept clearly because these colours ...</a:t>
            </a:r>
          </a:p>
          <a:p>
            <a:pPr>
              <a:buFont typeface="Arial" panose="020B0604020202020204" pitchFamily="34" charset="0"/>
              <a:buNone/>
            </a:pPr>
            <a:r>
              <a:rPr lang="en-AU" sz="1100"/>
              <a:t>Your colour choices seem to reflect the concept, but your plans to apply this pattern on top of the underglaze is a bit unclear</a:t>
            </a:r>
          </a:p>
          <a:p>
            <a:pPr>
              <a:buNone/>
            </a:pPr>
            <a:endParaRPr lang="en-AU" sz="1100"/>
          </a:p>
          <a:p>
            <a:pPr>
              <a:buNone/>
            </a:pPr>
            <a:r>
              <a:rPr lang="en-AU" sz="1100"/>
              <a:t>Ask:</a:t>
            </a:r>
          </a:p>
          <a:p>
            <a:pPr>
              <a:buNone/>
            </a:pPr>
            <a:r>
              <a:rPr lang="en-AU" sz="1100"/>
              <a:t>What made you choose this specific colour palette?</a:t>
            </a:r>
          </a:p>
          <a:p>
            <a:pPr>
              <a:buNone/>
            </a:pPr>
            <a:r>
              <a:rPr lang="en-AU" sz="1100"/>
              <a:t>Will the texture be as visible once it’s covered with underglaze and gloss?</a:t>
            </a:r>
          </a:p>
          <a:p>
            <a:pPr>
              <a:buNone/>
            </a:pPr>
            <a:r>
              <a:rPr lang="en-AU" sz="1100"/>
              <a:t>Have you thought about how light and shadow will interact with this surface treatment?</a:t>
            </a:r>
          </a:p>
          <a:p>
            <a:r>
              <a:rPr lang="en-AU" sz="1100"/>
              <a:t>What emotion do you want the audience to feel when they see it?</a:t>
            </a:r>
          </a:p>
          <a:p>
            <a:r>
              <a:rPr lang="en-AU" sz="1100"/>
              <a:t>What symbolism are you hoping viewers will understand through these colours?</a:t>
            </a:r>
          </a:p>
          <a:p>
            <a:pPr marL="228600" indent="-228600">
              <a:buAutoNum type="arabicPeriod"/>
            </a:pPr>
            <a:endParaRPr lang="en-AU" sz="1050" b="0"/>
          </a:p>
          <a:p>
            <a:pPr>
              <a:buNone/>
            </a:pPr>
            <a:r>
              <a:rPr lang="en-AU" sz="1050"/>
              <a:t>Give:</a:t>
            </a:r>
          </a:p>
          <a:p>
            <a:pPr>
              <a:buNone/>
            </a:pPr>
            <a:r>
              <a:rPr lang="en-AU" sz="1050"/>
              <a:t>You could think about using harmonious/ complementary colours to enhance …..</a:t>
            </a:r>
          </a:p>
          <a:p>
            <a:pPr>
              <a:buNone/>
            </a:pPr>
            <a:r>
              <a:rPr lang="en-AU" sz="1050"/>
              <a:t>Try softening or intensifying this colour to align with your intention of…..</a:t>
            </a:r>
          </a:p>
          <a:p>
            <a:pPr>
              <a:buNone/>
            </a:pPr>
            <a:r>
              <a:rPr lang="en-AU" sz="1050"/>
              <a:t>This choice of colour symbolism is effective because ……..</a:t>
            </a:r>
          </a:p>
          <a:p>
            <a:pPr>
              <a:buNone/>
            </a:pPr>
            <a:r>
              <a:rPr lang="en-AU" sz="1050"/>
              <a:t>Consider repeating/simplifying this surface pattern to reinforce the theme</a:t>
            </a:r>
          </a:p>
          <a:p>
            <a:pPr marL="0" indent="0">
              <a:buNone/>
            </a:pPr>
            <a:endParaRPr lang="en-AU" sz="1000" b="0"/>
          </a:p>
          <a:p>
            <a:pPr marL="228600" indent="-228600">
              <a:buAutoNum type="arabicPeriod"/>
            </a:pPr>
            <a:endParaRPr lang="en-AU" sz="1000" b="0"/>
          </a:p>
          <a:p>
            <a:endParaRPr lang="en-AU"/>
          </a:p>
        </p:txBody>
      </p:sp>
      <p:sp>
        <p:nvSpPr>
          <p:cNvPr id="4" name="Slide Number Placeholder 3">
            <a:extLst>
              <a:ext uri="{FF2B5EF4-FFF2-40B4-BE49-F238E27FC236}">
                <a16:creationId xmlns:a16="http://schemas.microsoft.com/office/drawing/2014/main" id="{08E78C4F-8F61-3BC4-A23B-727A3A07D2D1}"/>
              </a:ext>
            </a:extLst>
          </p:cNvPr>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36158714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37253212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54855-875E-F5BB-80A3-9FAEBAF30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2374F-52DA-A019-749F-62C2B4BCD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B59B5-2062-187B-D214-4B0C5A716138}"/>
              </a:ext>
            </a:extLst>
          </p:cNvPr>
          <p:cNvSpPr>
            <a:spLocks noGrp="1"/>
          </p:cNvSpPr>
          <p:nvPr>
            <p:ph type="body" idx="1"/>
          </p:nvPr>
        </p:nvSpPr>
        <p:spPr/>
        <p:txBody>
          <a:bodyPr/>
          <a:lstStyle/>
          <a:p>
            <a:r>
              <a:rPr lang="en-AU" sz="1600" b="1">
                <a:effectLst/>
                <a:latin typeface="Arial" panose="020B0604020202020204" pitchFamily="34" charset="0"/>
                <a:ea typeface="Calibri" panose="020F0502020204030204" pitchFamily="34" charset="0"/>
              </a:rPr>
              <a:t>This slide is animated</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Click to reveal an example of an ‘I see’ list.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Click to reveal some ‘I think’ examples.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endParaRPr lang="en-AU"/>
          </a:p>
        </p:txBody>
      </p:sp>
      <p:sp>
        <p:nvSpPr>
          <p:cNvPr id="4" name="Slide Number Placeholder 3">
            <a:extLst>
              <a:ext uri="{FF2B5EF4-FFF2-40B4-BE49-F238E27FC236}">
                <a16:creationId xmlns:a16="http://schemas.microsoft.com/office/drawing/2014/main" id="{C7CD7B6E-D294-06A1-6735-27D6EF37B275}"/>
              </a:ext>
            </a:extLst>
          </p:cNvPr>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5024305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8DAE5-82DF-9564-AA00-08C395F14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EBF5B-35A6-7585-71CB-1A16128B73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14E2D-26B8-2E23-25ED-92F80630BA06}"/>
              </a:ext>
            </a:extLst>
          </p:cNvPr>
          <p:cNvSpPr>
            <a:spLocks noGrp="1"/>
          </p:cNvSpPr>
          <p:nvPr>
            <p:ph type="body" idx="1"/>
          </p:nvPr>
        </p:nvSpPr>
        <p:spPr/>
        <p:txBody>
          <a:bodyPr/>
          <a:lstStyle/>
          <a:p>
            <a:r>
              <a:rPr lang="en-AU" sz="1600" b="1">
                <a:effectLst/>
                <a:latin typeface="Arial" panose="020B0604020202020204" pitchFamily="34" charset="0"/>
                <a:ea typeface="Calibri" panose="020F0502020204030204" pitchFamily="34" charset="0"/>
              </a:rPr>
              <a:t>This slide is animated</a:t>
            </a:r>
          </a:p>
          <a:p>
            <a:endParaRPr lang="en-AU"/>
          </a:p>
          <a:p>
            <a:r>
              <a:rPr lang="en-AU"/>
              <a:t>Question:</a:t>
            </a:r>
          </a:p>
          <a:p>
            <a:r>
              <a:rPr lang="en-AU"/>
              <a:t>Why is it important for an art critic to explain before they judge?</a:t>
            </a:r>
          </a:p>
          <a:p>
            <a:r>
              <a:rPr lang="en-AU"/>
              <a:t>Sample answer: It helps other to understand the artwork first. An explanation is based on evidence and reasons so without an explanation audiences might not believe or agree with the critic. It also helps build credibility and shows audiences that the critic has an informed opinion. </a:t>
            </a:r>
          </a:p>
          <a:p>
            <a:endParaRPr lang="en-AU"/>
          </a:p>
          <a:p>
            <a:r>
              <a:rPr lang="en-AU"/>
              <a:t>Question:</a:t>
            </a:r>
          </a:p>
          <a:p>
            <a:r>
              <a:rPr lang="en-AU"/>
              <a:t>Who can offer some examples of cause-and-effect language?</a:t>
            </a:r>
          </a:p>
          <a:p>
            <a:r>
              <a:rPr lang="en-AU"/>
              <a:t>Click to reveal cause and effect language word banks</a:t>
            </a:r>
          </a:p>
          <a:p>
            <a:r>
              <a:rPr lang="en-AU"/>
              <a:t>Demonstrate how to write explanatory sentences using some examples of the cause-and-effect language listed on the slide in real time so students can see and hear your though processes. </a:t>
            </a:r>
          </a:p>
          <a:p>
            <a:endParaRPr lang="en-AU"/>
          </a:p>
          <a:p>
            <a:pPr marL="0" lvl="0" indent="0">
              <a:lnSpc>
                <a:spcPct val="150000"/>
              </a:lnSpc>
              <a:spcBef>
                <a:spcPts val="1200"/>
              </a:spcBef>
              <a:spcAft>
                <a:spcPts val="600"/>
              </a:spcAft>
              <a:buFont typeface="Symbol" panose="05050102010706020507" pitchFamily="18" charset="2"/>
              <a:buNone/>
              <a:tabLst>
                <a:tab pos="228600" algn="l"/>
              </a:tabLst>
            </a:pPr>
            <a:r>
              <a:rPr lang="en-AU" sz="1800">
                <a:effectLst/>
                <a:latin typeface="Arial" panose="020B0604020202020204" pitchFamily="34" charset="0"/>
                <a:ea typeface="Calibri" panose="020F0502020204030204" pitchFamily="34" charset="0"/>
              </a:rPr>
              <a:t>Click to reveal example of common cause and effect conjunctions and phrases</a:t>
            </a:r>
          </a:p>
          <a:p>
            <a:pPr marL="0" lvl="0" indent="0">
              <a:lnSpc>
                <a:spcPct val="150000"/>
              </a:lnSpc>
              <a:spcBef>
                <a:spcPts val="1200"/>
              </a:spcBef>
              <a:spcAft>
                <a:spcPts val="600"/>
              </a:spcAft>
              <a:buFont typeface="Symbol" panose="05050102010706020507" pitchFamily="18" charset="2"/>
              <a:buNone/>
              <a:tabLst>
                <a:tab pos="228600" algn="l"/>
              </a:tabLst>
            </a:pPr>
            <a:r>
              <a:rPr lang="en-AU" sz="1800">
                <a:effectLst/>
                <a:latin typeface="Arial" panose="020B0604020202020204" pitchFamily="34" charset="0"/>
                <a:ea typeface="Calibri" panose="020F0502020204030204" pitchFamily="34" charset="0"/>
              </a:rPr>
              <a:t>Click to reveal effect verbs which are used when art critics begin to analyse and interpret artworks.</a:t>
            </a:r>
          </a:p>
          <a:p>
            <a:pPr marL="0" lvl="0" indent="0">
              <a:lnSpc>
                <a:spcPct val="150000"/>
              </a:lnSpc>
              <a:spcBef>
                <a:spcPts val="1200"/>
              </a:spcBef>
              <a:spcAft>
                <a:spcPts val="600"/>
              </a:spcAft>
              <a:buFont typeface="Symbol" panose="05050102010706020507" pitchFamily="18" charset="2"/>
              <a:buNone/>
              <a:tabLst>
                <a:tab pos="228600" algn="l"/>
              </a:tabLst>
            </a:pPr>
            <a:r>
              <a:rPr lang="en-AU" sz="1800">
                <a:effectLst/>
                <a:latin typeface="Arial" panose="020B0604020202020204" pitchFamily="34" charset="0"/>
                <a:ea typeface="Calibri" panose="020F0502020204030204" pitchFamily="34" charset="0"/>
              </a:rPr>
              <a:t>Click to reveal effect and interpretive verbs in different tenses and model their different uses.  </a:t>
            </a:r>
          </a:p>
          <a:p>
            <a:endParaRPr lang="en-AU"/>
          </a:p>
          <a:p>
            <a:endParaRPr lang="en-AU"/>
          </a:p>
        </p:txBody>
      </p:sp>
      <p:sp>
        <p:nvSpPr>
          <p:cNvPr id="4" name="Slide Number Placeholder 3">
            <a:extLst>
              <a:ext uri="{FF2B5EF4-FFF2-40B4-BE49-F238E27FC236}">
                <a16:creationId xmlns:a16="http://schemas.microsoft.com/office/drawing/2014/main" id="{0936B479-720B-90B6-7D9E-61EC56126572}"/>
              </a:ext>
            </a:extLst>
          </p:cNvPr>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31881466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D007B-FCAC-1089-211C-912287D8B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DAD07-8F6A-8D3A-225D-B08064EB7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79596-1979-9110-EB74-BA40E22AA496}"/>
              </a:ext>
            </a:extLst>
          </p:cNvPr>
          <p:cNvSpPr>
            <a:spLocks noGrp="1"/>
          </p:cNvSpPr>
          <p:nvPr>
            <p:ph type="body" idx="1"/>
          </p:nvPr>
        </p:nvSpPr>
        <p:spPr/>
        <p:txBody>
          <a:bodyPr/>
          <a:lstStyle/>
          <a:p>
            <a:r>
              <a:rPr lang="en-AU" dirty="0"/>
              <a:t>The response below is interchangeable with the example on the slide and includes less complex language. Teachers are encouraged to adapt all sample response to suit the needs of students in the classroom. </a:t>
            </a:r>
          </a:p>
          <a:p>
            <a:endParaRPr lang="en-AU" dirty="0"/>
          </a:p>
          <a:p>
            <a:r>
              <a:rPr lang="en-AU" dirty="0"/>
              <a:t>‘A white dove, which means peace, sits on the creature’s head. Its wings have gold edges and are open wide suggesting that it has magical qualities and is about to fly away. This communicates ideas of freedom, peace, and love. </a:t>
            </a:r>
            <a:r>
              <a:rPr lang="en-AU" dirty="0" err="1"/>
              <a:t>Srivilasa</a:t>
            </a:r>
            <a:r>
              <a:rPr lang="en-AU" dirty="0"/>
              <a:t> creates a fantasy world that causes audiences to imagine life in a perfect happy place.‘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dirty="0"/>
              <a:t>The following sentence starters are designed to support students and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are grouped into I see, I think, I wonder prompts to align with the scaffold on slide 5.3(f)</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AU" sz="2000" dirty="0"/>
              <a:t>I see</a:t>
            </a:r>
          </a:p>
          <a:p>
            <a:r>
              <a:rPr lang="en-AU" sz="2000" dirty="0"/>
              <a:t>(adjective) (adjective) (noun) represents……..</a:t>
            </a:r>
          </a:p>
          <a:p>
            <a:r>
              <a:rPr lang="en-AU" sz="2400" dirty="0"/>
              <a:t>A noticeable clay technique here is the use of…..</a:t>
            </a:r>
          </a:p>
          <a:p>
            <a:r>
              <a:rPr lang="en-AU" sz="2400" dirty="0"/>
              <a:t>The detail ………. reinforces the idea that…..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By using ……….., the artist encourages the audiences to…..</a:t>
            </a:r>
          </a:p>
          <a:p>
            <a:pPr>
              <a:buNone/>
            </a:pPr>
            <a:r>
              <a:rPr lang="en-AU" sz="2400" dirty="0"/>
              <a:t>Symbolically, …………. might represent…..</a:t>
            </a:r>
          </a:p>
          <a:p>
            <a:endParaRPr lang="en-AU" sz="2000" dirty="0"/>
          </a:p>
          <a:p>
            <a:endParaRPr lang="en-AU" sz="2000" dirty="0"/>
          </a:p>
          <a:p>
            <a:r>
              <a:rPr lang="en-AU" sz="2000" dirty="0"/>
              <a:t>I think</a:t>
            </a:r>
          </a:p>
          <a:p>
            <a:pPr>
              <a:buNone/>
            </a:pPr>
            <a:r>
              <a:rPr lang="en-AU" sz="2400" dirty="0"/>
              <a:t>I believe the use of ……… symbolises……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2400" dirty="0"/>
              <a:t>From this, we can infer that the artist is exploring……</a:t>
            </a:r>
            <a:endParaRPr lang="en-AU" sz="2000" dirty="0"/>
          </a:p>
          <a:p>
            <a:pPr>
              <a:buNone/>
            </a:pPr>
            <a:r>
              <a:rPr lang="en-AU" sz="2400" dirty="0"/>
              <a:t>One effect of using this technique is that it creates a sense of……</a:t>
            </a:r>
          </a:p>
          <a:p>
            <a:pPr>
              <a:buNone/>
            </a:pPr>
            <a:r>
              <a:rPr lang="en-AU" sz="2400" dirty="0"/>
              <a:t>It seems the artist wants the viewer to feel……</a:t>
            </a:r>
          </a:p>
          <a:p>
            <a:r>
              <a:rPr lang="en-AU" sz="2400" dirty="0"/>
              <a:t>There’s a clear sense that the artist intended to……</a:t>
            </a:r>
          </a:p>
          <a:p>
            <a:endParaRPr lang="en-AU" sz="20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I wonder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Audeinces are led to wonder…..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dirty="0"/>
              <a:t>It raises the question of……</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Could it be that Vipoo </a:t>
            </a:r>
            <a:r>
              <a:rPr lang="en-AU" sz="2000" kern="100" dirty="0" err="1">
                <a:effectLst/>
                <a:latin typeface="Aptos" panose="020B0004020202020204" pitchFamily="34" charset="0"/>
                <a:ea typeface="Aptos" panose="020B0004020202020204" pitchFamily="34" charset="0"/>
                <a:cs typeface="Times New Roman" panose="02020603050405020304" pitchFamily="18" charset="0"/>
              </a:rPr>
              <a:t>Srivilasa</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dirty="0"/>
              <a:t>One might be led to wonder how this reflects broader themes of………</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We are encouraged to consider………..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Vipoo </a:t>
            </a:r>
            <a:r>
              <a:rPr lang="en-AU" sz="2000" kern="100" dirty="0" err="1">
                <a:effectLst/>
                <a:latin typeface="Aptos" panose="020B0004020202020204" pitchFamily="34" charset="0"/>
                <a:ea typeface="Aptos" panose="020B0004020202020204" pitchFamily="34" charset="0"/>
                <a:cs typeface="Times New Roman" panose="02020603050405020304" pitchFamily="18" charset="0"/>
              </a:rPr>
              <a:t>Srivilasa</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 inspires……………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75CD99D7-41B0-E447-8BC6-FF1D651A5ABF}"/>
              </a:ext>
            </a:extLst>
          </p:cNvPr>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14788760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B3402-F2AC-C471-03E9-B5E0688FE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9AE60-6735-504F-F3B7-780ABD7DE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0318C-D780-EA92-35DF-B0B9BC9BC4E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sample paragraph is interchangeable with the sample paragraph on the slide and communicates similar ideas. </a:t>
            </a:r>
          </a:p>
          <a:p>
            <a:pPr>
              <a:buNone/>
            </a:pPr>
            <a:endParaRPr lang="en-AU" b="0" dirty="0"/>
          </a:p>
          <a:p>
            <a:pPr>
              <a:buNone/>
            </a:pPr>
            <a:r>
              <a:rPr lang="en-AU" b="0" dirty="0"/>
              <a:t>‘Free as a Bird’ </a:t>
            </a:r>
            <a:r>
              <a:rPr lang="en-AU" dirty="0"/>
              <a:t>looks like a friendly clown from a dream. With red curly hair and bright blue flowers for eyes it stands tall and smiles at us with kindness. On its right shoulder sits a small, white figure. This little character might be an imaginary friend or a guardian angel. Its face doesn’t show any feelings, but the way it sits makes it seem gentle, calm, and safe. Because it’s so mysterious, we start to imagine our own ideas about who or what it is. Vipoo </a:t>
            </a:r>
            <a:r>
              <a:rPr lang="en-AU" dirty="0" err="1"/>
              <a:t>Srivilasa</a:t>
            </a:r>
            <a:r>
              <a:rPr lang="en-AU" dirty="0"/>
              <a:t>, reminds us of how it feels to be a kid, when we made up stories, played pretend, and believed anything could happen. On the creature’s head is a white dove, a bird that means peace. Its wings are lined with shiny gold and look like they could fly at any moment. </a:t>
            </a:r>
            <a:r>
              <a:rPr lang="en-AU" dirty="0" err="1"/>
              <a:t>Srivilasa</a:t>
            </a:r>
            <a:r>
              <a:rPr lang="en-AU" dirty="0"/>
              <a:t> attaches small, detailed symbols to add to his story of kindness, fun, and hope. His artwork shows us a magical world where peace, happiness, and play matter and where we’re free to dream and believe in magic. </a:t>
            </a:r>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4C97CBA3-2034-291C-5250-1E95DB4A455A}"/>
              </a:ext>
            </a:extLst>
          </p:cNvPr>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1732409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67984-0BA3-007C-B2A4-1E927B410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E1FAC-AB5E-A9DA-F406-66B066C3F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BC814-4E9B-36F5-D0FF-1CF62F27AB0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400" dirty="0"/>
              <a:t>The following sentence starters are designed to support students and </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are grouped into I see, I think, I wonder prompts to align with the scaffold.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AU" sz="1400" dirty="0"/>
              <a:t>I see</a:t>
            </a:r>
          </a:p>
          <a:p>
            <a:r>
              <a:rPr lang="en-AU" sz="1400" dirty="0"/>
              <a:t>(adjective) (adjective) (noun) represents……..</a:t>
            </a:r>
          </a:p>
          <a:p>
            <a:r>
              <a:rPr lang="en-AU" sz="1600" dirty="0"/>
              <a:t>A noticeable clay technique here is the use of…..</a:t>
            </a:r>
          </a:p>
          <a:p>
            <a:r>
              <a:rPr lang="en-AU" sz="1600" dirty="0"/>
              <a:t>The detail ………. reinforces the idea that…..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By using ……….., the artist encourages the audiences to…..</a:t>
            </a:r>
          </a:p>
          <a:p>
            <a:pPr>
              <a:buNone/>
            </a:pPr>
            <a:r>
              <a:rPr lang="en-AU" sz="1600" dirty="0"/>
              <a:t>Symbolically, …………. might represent…..</a:t>
            </a:r>
          </a:p>
          <a:p>
            <a:endParaRPr lang="en-AU" sz="1400" dirty="0"/>
          </a:p>
          <a:p>
            <a:endParaRPr lang="en-AU" sz="1400" dirty="0"/>
          </a:p>
          <a:p>
            <a:r>
              <a:rPr lang="en-AU" sz="1400" dirty="0"/>
              <a:t>I think</a:t>
            </a:r>
          </a:p>
          <a:p>
            <a:pPr>
              <a:buNone/>
            </a:pPr>
            <a:r>
              <a:rPr lang="en-AU" sz="1600" dirty="0"/>
              <a:t>I believe the use of ……… symbolises……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From this, we can infer that the artist is exploring……</a:t>
            </a:r>
            <a:endParaRPr lang="en-AU" sz="1400" dirty="0"/>
          </a:p>
          <a:p>
            <a:pPr>
              <a:buNone/>
            </a:pPr>
            <a:r>
              <a:rPr lang="en-AU" sz="1600" dirty="0"/>
              <a:t>One effect of using this technique is that it creates a sense of……</a:t>
            </a:r>
          </a:p>
          <a:p>
            <a:pPr>
              <a:buNone/>
            </a:pPr>
            <a:r>
              <a:rPr lang="en-AU" sz="1600" dirty="0"/>
              <a:t>It seems the artist wants the viewer to feel……</a:t>
            </a:r>
          </a:p>
          <a:p>
            <a:r>
              <a:rPr lang="en-AU" sz="1600" dirty="0"/>
              <a:t>There’s a clear sense that the artist intended to……</a:t>
            </a:r>
          </a:p>
          <a:p>
            <a:endParaRPr lang="en-AU" sz="14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I wonder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Audeinces are led to wonder…..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dirty="0"/>
              <a:t>It raises the question of……</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Could it be that Vipoo </a:t>
            </a:r>
            <a:r>
              <a:rPr lang="en-AU" sz="1400" kern="100" dirty="0" err="1">
                <a:effectLst/>
                <a:latin typeface="Aptos" panose="020B0004020202020204" pitchFamily="34" charset="0"/>
                <a:ea typeface="Aptos" panose="020B0004020202020204" pitchFamily="34" charset="0"/>
                <a:cs typeface="Times New Roman" panose="02020603050405020304" pitchFamily="18" charset="0"/>
              </a:rPr>
              <a:t>Srivilasa</a:t>
            </a:r>
            <a:r>
              <a:rPr lang="en-AU" sz="14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dirty="0"/>
              <a:t>One might be led to wonder how this reflects broader themes of………</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We are encouraged to consider………..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Vipoo </a:t>
            </a:r>
            <a:r>
              <a:rPr lang="en-AU" sz="1400" kern="100" dirty="0" err="1">
                <a:effectLst/>
                <a:latin typeface="Aptos" panose="020B0004020202020204" pitchFamily="34" charset="0"/>
                <a:ea typeface="Aptos" panose="020B0004020202020204" pitchFamily="34" charset="0"/>
                <a:cs typeface="Times New Roman" panose="02020603050405020304" pitchFamily="18" charset="0"/>
              </a:rPr>
              <a:t>Srivilasa</a:t>
            </a:r>
            <a:r>
              <a:rPr lang="en-AU" sz="1400" kern="100" dirty="0">
                <a:effectLst/>
                <a:latin typeface="Aptos" panose="020B0004020202020204" pitchFamily="34" charset="0"/>
                <a:ea typeface="Aptos" panose="020B0004020202020204" pitchFamily="34" charset="0"/>
                <a:cs typeface="Times New Roman" panose="02020603050405020304" pitchFamily="18" charset="0"/>
              </a:rPr>
              <a:t> inspires……………</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a:extLst>
              <a:ext uri="{FF2B5EF4-FFF2-40B4-BE49-F238E27FC236}">
                <a16:creationId xmlns:a16="http://schemas.microsoft.com/office/drawing/2014/main" id="{21919AB0-04F2-E37B-A74E-5FB1DA326C82}"/>
              </a:ext>
            </a:extLst>
          </p:cNvPr>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5707343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65C74-D76D-642A-BA8C-D82952C6B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2E80C-34B8-6E79-6898-65EE17BCB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9C215-4967-9A62-F3E3-8E02D7FF0E7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08F40C6-ABF4-5557-A029-449834784167}"/>
              </a:ext>
            </a:extLst>
          </p:cNvPr>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7474334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ACEE6-1B06-EA83-B01C-6C0756C47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E5EAC-565F-25E0-6F00-D74BCA61A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560C0-F7C4-D92E-351A-8676A0F39CB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Question: Can you explain this colour coding system?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Sample answer: The colours show us what type of thinking we could be doing to structure our paragraph.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b="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dirty="0">
                <a:effectLst/>
                <a:latin typeface="Arial" panose="020B0604020202020204" pitchFamily="34" charset="0"/>
                <a:ea typeface="Calibri" panose="020F0502020204030204" pitchFamily="34" charset="0"/>
              </a:rPr>
              <a:t>Question: What are some of the benefits of colour coding our own drafts?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dirty="0">
                <a:effectLst/>
                <a:latin typeface="Arial" panose="020B0604020202020204" pitchFamily="34" charset="0"/>
                <a:ea typeface="Calibri" panose="020F0502020204030204" pitchFamily="34" charset="0"/>
              </a:rPr>
              <a:t>Sample answer: We can see if we have structured our ideas using PEEL and if we are exploring the structural and subjective viewpoints thoroughly with </a:t>
            </a:r>
            <a:r>
              <a:rPr lang="en-AU" sz="1800" b="0" dirty="0">
                <a:solidFill>
                  <a:srgbClr val="FF33CC"/>
                </a:solidFill>
              </a:rPr>
              <a:t>Notice</a:t>
            </a:r>
            <a:r>
              <a:rPr lang="en-AU" sz="1800" b="0" dirty="0"/>
              <a:t> &gt;  </a:t>
            </a:r>
            <a:r>
              <a:rPr lang="en-AU" sz="1800" b="0" dirty="0">
                <a:solidFill>
                  <a:srgbClr val="FF6600"/>
                </a:solidFill>
              </a:rPr>
              <a:t>See</a:t>
            </a:r>
            <a:r>
              <a:rPr lang="en-AU" sz="1800" b="0" dirty="0"/>
              <a:t> &gt;  </a:t>
            </a:r>
            <a:r>
              <a:rPr lang="en-AU" sz="1800" b="0" dirty="0">
                <a:solidFill>
                  <a:schemeClr val="accent2"/>
                </a:solidFill>
              </a:rPr>
              <a:t>Think/ wonder </a:t>
            </a:r>
            <a:r>
              <a:rPr lang="en-AU" sz="1800" b="0" dirty="0"/>
              <a:t>&gt;  </a:t>
            </a:r>
            <a:r>
              <a:rPr lang="en-AU" sz="1800" b="0" dirty="0">
                <a:solidFill>
                  <a:srgbClr val="009644"/>
                </a:solidFill>
              </a:rPr>
              <a:t>Evaluate. It also shows us how balanced our response is.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a:buNone/>
            </a:pPr>
            <a:r>
              <a:rPr lang="en-AU" b="0" dirty="0"/>
              <a:t>This sample paragraph below is interchangeable with the sample on the slide and includes less complex language. Teachers are encouraged to adjust written samples to suit the needs of the students in their classrooms. </a:t>
            </a:r>
          </a:p>
          <a:p>
            <a:pPr>
              <a:buNone/>
            </a:pPr>
            <a:endParaRPr lang="en-AU" b="0" dirty="0"/>
          </a:p>
          <a:p>
            <a:pPr>
              <a:buNone/>
            </a:pPr>
            <a:r>
              <a:rPr lang="en-AU" b="0" dirty="0"/>
              <a:t>‘Free as a Bird’ </a:t>
            </a:r>
            <a:r>
              <a:rPr lang="en-AU" dirty="0"/>
              <a:t>looks like a friendly clown from a dream. With red curly hair and bright blue flowers for eyes it stands tall and smiles at us with kindness. On its right shoulder sits a small, white figure. This little character might be an imaginary friend or a guardian angel. Its face doesn’t show any feelings, but the way it sits makes it seem gentle, calm, and safe. Because it’s so mysterious, we start to imagine our own ideas about who or what it is. Vipoo </a:t>
            </a:r>
            <a:r>
              <a:rPr lang="en-AU" dirty="0" err="1"/>
              <a:t>Srivilasa</a:t>
            </a:r>
            <a:r>
              <a:rPr lang="en-AU" dirty="0"/>
              <a:t>, reminds us of how it feels to be a child, when we made up stories, played pretend, and believed anything could happen. On the creature’s head is a white dove, an icon of peace. Its wings are lined with shiny gold, and it looks like it could fly off at any moment. </a:t>
            </a:r>
            <a:r>
              <a:rPr lang="en-AU" dirty="0" err="1"/>
              <a:t>Srivilasa</a:t>
            </a:r>
            <a:r>
              <a:rPr lang="en-AU" dirty="0"/>
              <a:t> attaches small, detailed symbols and motifs to add to his story of kindness, fun, and hope. His artwork shows us a magical world where peace, happiness, and play matter and where we’re free to dream and believe in magic. By making audiences imagine he opens us up to a world of possibilities where we could make our dreams for the world come true. </a:t>
            </a:r>
          </a:p>
          <a:p>
            <a:pPr>
              <a:buNone/>
            </a:pPr>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15FBEEBD-00C1-F8A7-EE77-AC0AFD22BB6B}"/>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18764159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AB36C-58DF-01C4-EDD5-5702E822A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CF46B-3A90-16BE-EA30-C5CFCD6EF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55F1A-F980-7FDA-5546-A29EEFE988A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1C0E4D0-9AAF-87B7-9A80-6EB0EF8225A7}"/>
              </a:ext>
            </a:extLst>
          </p:cNvPr>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118435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626DD-E165-18AF-8E95-FE694F6A73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941E4-7046-5E08-C7EB-AE55F4855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B0CA5-6260-7316-43F6-0A5AA52ABA1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Arial"/>
                <a:ea typeface="Calibri"/>
                <a:cs typeface="Arial"/>
              </a:rPr>
              <a:t>Use these Frayer Model style notes to define the terms perspective and intuition in the context of the subjective viewpoint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1. Intuition</a:t>
            </a: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Definition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 personal feeling or idea you get about something without needing proof, much like a ‘gut feeling.’</a:t>
            </a: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Characteristics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Based on emotion or gut feeling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Often immediate and personal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May differ from person to person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Important in subjective interpretations of art</a:t>
            </a: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Examples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Feeling that an artwork is sad without knowing why</a:t>
            </a:r>
          </a:p>
          <a:p>
            <a:pPr marL="285750" indent="-285750">
              <a:buFont typeface="Arial" panose="020B0604020202020204" pitchFamily="34" charset="0"/>
              <a:buChar char="•"/>
            </a:pPr>
            <a:r>
              <a:rPr lang="en-AU" b="0" dirty="0"/>
              <a:t>You feel uncomfortable looking at an artwork, but you can't explain why, it just has something about it that unsettles you.</a:t>
            </a:r>
          </a:p>
          <a:p>
            <a:pPr marL="285750" indent="-285750">
              <a:buFont typeface="Arial" panose="020B0604020202020204" pitchFamily="34" charset="0"/>
              <a:buChar char="•"/>
            </a:pPr>
            <a:r>
              <a:rPr lang="en-AU" dirty="0"/>
              <a:t>Believing a symbol means hope because of personal associations</a:t>
            </a: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Non-examples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Measuring the dimensions of an artwork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Listing the colours used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Using only historical facts to interpret meaning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latin typeface="Arial"/>
                <a:ea typeface="Calibri"/>
                <a:cs typeface="Arial"/>
              </a:rPr>
              <a:t>2. Perspective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Definition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Perspective </a:t>
            </a:r>
            <a:r>
              <a:rPr lang="en-AU" dirty="0"/>
              <a:t>is the way someone sees or understands something, based on their own experiences, background, culture, and beliefs. In art, it means people can look at the same artwork and think or feel different things about it.</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Characteristics</a:t>
            </a:r>
          </a:p>
          <a:p>
            <a:pPr marL="285750" indent="-285750">
              <a:buFont typeface="Arial" panose="020B0604020202020204" pitchFamily="34" charset="0"/>
              <a:buChar char="•"/>
            </a:pPr>
            <a:r>
              <a:rPr lang="en-AU" dirty="0"/>
              <a:t>Different people can see the same artwork in very different ways</a:t>
            </a:r>
          </a:p>
          <a:p>
            <a:pPr marL="285750" indent="-285750">
              <a:buFont typeface="Arial" panose="020B0604020202020204" pitchFamily="34" charset="0"/>
              <a:buChar char="•"/>
            </a:pPr>
            <a:r>
              <a:rPr lang="en-AU" dirty="0"/>
              <a:t>What you think about an artwork can be shaped by your culture, personality, and life experiences</a:t>
            </a:r>
          </a:p>
          <a:p>
            <a:pPr marL="285750" indent="-285750">
              <a:buFont typeface="Arial" panose="020B0604020202020204" pitchFamily="34" charset="0"/>
              <a:buChar char="•"/>
            </a:pPr>
            <a:r>
              <a:rPr lang="en-AU" dirty="0"/>
              <a:t>There’s no one ‘right’ answer – many ideas and interpretations can be true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Examples</a:t>
            </a:r>
          </a:p>
          <a:p>
            <a:pPr marL="285750" indent="-285750">
              <a:buFont typeface="Arial" panose="020B0604020202020204" pitchFamily="34" charset="0"/>
              <a:buChar char="•"/>
            </a:pPr>
            <a:r>
              <a:rPr lang="en-AU" dirty="0"/>
              <a:t>People see and understand art differently.</a:t>
            </a:r>
          </a:p>
          <a:p>
            <a:pPr marL="285750" indent="-285750">
              <a:buFont typeface="Arial" panose="020B0604020202020204" pitchFamily="34" charset="0"/>
              <a:buChar char="•"/>
            </a:pPr>
            <a:r>
              <a:rPr lang="en-AU" dirty="0"/>
              <a:t>Your thoughts about an artwork are shaped by who you are </a:t>
            </a:r>
          </a:p>
          <a:p>
            <a:pPr marL="285750" indent="-285750">
              <a:buFont typeface="Arial" panose="020B0604020202020204" pitchFamily="34" charset="0"/>
              <a:buChar char="•"/>
            </a:pPr>
            <a:r>
              <a:rPr lang="en-AU" dirty="0"/>
              <a:t>There’s not just one ‘correct’ meaning, many ideas can be right.</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dirty="0"/>
              <a:t>Non-examples</a:t>
            </a:r>
          </a:p>
          <a:p>
            <a:pPr marL="285750" indent="-285750">
              <a:buFont typeface="Arial" panose="020B0604020202020204" pitchFamily="34" charset="0"/>
              <a:buChar char="•"/>
            </a:pPr>
            <a:r>
              <a:rPr lang="en-AU" dirty="0"/>
              <a:t>Finding out what the artist says their work is about without adding your own ideas</a:t>
            </a:r>
          </a:p>
          <a:p>
            <a:pPr marL="285750" indent="-285750">
              <a:buFont typeface="Arial" panose="020B0604020202020204" pitchFamily="34" charset="0"/>
              <a:buChar char="•"/>
            </a:pPr>
            <a:r>
              <a:rPr lang="en-AU" dirty="0"/>
              <a:t>Believing that there’s only one right meaning for the artwork</a:t>
            </a:r>
          </a:p>
          <a:p>
            <a:pPr marL="285750" indent="-285750">
              <a:buFont typeface="Arial" panose="020B0604020202020204" pitchFamily="34" charset="0"/>
              <a:buChar char="•"/>
            </a:pPr>
            <a:r>
              <a:rPr lang="en-AU" dirty="0"/>
              <a:t>Forgetting that the audience’s thoughts and feelings are important too</a:t>
            </a:r>
          </a:p>
          <a:p>
            <a:pPr marL="285750" indent="-285750">
              <a:buFont typeface="Arial" panose="020B0604020202020204" pitchFamily="34" charset="0"/>
              <a:buChar char="•"/>
            </a:pPr>
            <a:endParaRPr lang="en-AU"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latin typeface="Arial"/>
              <a:ea typeface="Calibri"/>
              <a:cs typeface="Arial"/>
            </a:endParaRPr>
          </a:p>
        </p:txBody>
      </p:sp>
      <p:sp>
        <p:nvSpPr>
          <p:cNvPr id="4" name="Slide Number Placeholder 3">
            <a:extLst>
              <a:ext uri="{FF2B5EF4-FFF2-40B4-BE49-F238E27FC236}">
                <a16:creationId xmlns:a16="http://schemas.microsoft.com/office/drawing/2014/main" id="{DEC1EBC2-B482-D178-BBE2-19F997159FBC}"/>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2626226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224C9-A1C0-CEA1-B50D-D39D8D28E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D2D0F-7303-6AD8-BA85-4268D718E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EC54C-29CC-B332-05A4-97F36A9D7F3E}"/>
              </a:ext>
            </a:extLst>
          </p:cNvPr>
          <p:cNvSpPr>
            <a:spLocks noGrp="1"/>
          </p:cNvSpPr>
          <p:nvPr>
            <p:ph type="body" idx="1"/>
          </p:nvPr>
        </p:nvSpPr>
        <p:spPr/>
        <p:txBody>
          <a:bodyPr/>
          <a:lstStyle/>
          <a:p>
            <a:endParaRPr lang="en-AU"/>
          </a:p>
          <a:p>
            <a:endParaRPr lang="en-AU"/>
          </a:p>
          <a:p>
            <a:endParaRPr lang="en-AU"/>
          </a:p>
        </p:txBody>
      </p:sp>
      <p:sp>
        <p:nvSpPr>
          <p:cNvPr id="4" name="Slide Number Placeholder 3">
            <a:extLst>
              <a:ext uri="{FF2B5EF4-FFF2-40B4-BE49-F238E27FC236}">
                <a16:creationId xmlns:a16="http://schemas.microsoft.com/office/drawing/2014/main" id="{DB952709-0638-78BA-6D7C-96BC68A29D2C}"/>
              </a:ext>
            </a:extLst>
          </p:cNvPr>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26066420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1A2E2-51C3-081A-5EC6-13162BC6F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D1076-2CAE-6BBD-578F-DF8219BE3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29E91-6127-9E89-A887-D71B20A288F7}"/>
              </a:ext>
            </a:extLst>
          </p:cNvPr>
          <p:cNvSpPr>
            <a:spLocks noGrp="1"/>
          </p:cNvSpPr>
          <p:nvPr>
            <p:ph type="body" idx="1"/>
          </p:nvPr>
        </p:nvSpPr>
        <p:spPr/>
        <p:txBody>
          <a:bodyPr/>
          <a:lstStyle/>
          <a:p>
            <a:endParaRPr lang="en-AU"/>
          </a:p>
          <a:p>
            <a:endParaRPr lang="en-AU"/>
          </a:p>
          <a:p>
            <a:endParaRPr lang="en-AU"/>
          </a:p>
        </p:txBody>
      </p:sp>
      <p:sp>
        <p:nvSpPr>
          <p:cNvPr id="4" name="Slide Number Placeholder 3">
            <a:extLst>
              <a:ext uri="{FF2B5EF4-FFF2-40B4-BE49-F238E27FC236}">
                <a16:creationId xmlns:a16="http://schemas.microsoft.com/office/drawing/2014/main" id="{195F1378-6519-1BFC-39EE-7B6EA8597F17}"/>
              </a:ext>
            </a:extLst>
          </p:cNvPr>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12748217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EE123-1584-033D-4ABD-CF7387D69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BF8B5-F13C-9BDC-3186-82CE5F994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933A7-0BBA-1045-D39F-47F25CF4750C}"/>
              </a:ext>
            </a:extLst>
          </p:cNvPr>
          <p:cNvSpPr>
            <a:spLocks noGrp="1"/>
          </p:cNvSpPr>
          <p:nvPr>
            <p:ph type="body" idx="1"/>
          </p:nvPr>
        </p:nvSpPr>
        <p:spPr/>
        <p:txBody>
          <a:bodyPr/>
          <a:lstStyle/>
          <a:p>
            <a:endParaRPr lang="en-AU"/>
          </a:p>
          <a:p>
            <a:endParaRPr lang="en-AU"/>
          </a:p>
          <a:p>
            <a:endParaRPr lang="en-AU"/>
          </a:p>
        </p:txBody>
      </p:sp>
      <p:sp>
        <p:nvSpPr>
          <p:cNvPr id="4" name="Slide Number Placeholder 3">
            <a:extLst>
              <a:ext uri="{FF2B5EF4-FFF2-40B4-BE49-F238E27FC236}">
                <a16:creationId xmlns:a16="http://schemas.microsoft.com/office/drawing/2014/main" id="{E0E6A0CF-E11C-01E9-3EE7-8C4418047C2D}"/>
              </a:ext>
            </a:extLst>
          </p:cNvPr>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26250853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1810535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8">
            <a:extLst>
              <a:ext uri="{FF2B5EF4-FFF2-40B4-BE49-F238E27FC236}">
                <a16:creationId xmlns:a16="http://schemas.microsoft.com/office/drawing/2014/main" id="{8E4AC139-1510-4EBB-65E3-D7773207577F}"/>
              </a:ext>
            </a:extLst>
          </p:cNvPr>
          <p:cNvSpPr>
            <a:spLocks noGrp="1"/>
          </p:cNvSpPr>
          <p:nvPr>
            <p:ph type="body" sz="quarter" idx="19"/>
          </p:nvPr>
        </p:nvSpPr>
        <p:spPr>
          <a:xfrm>
            <a:off x="371475" y="1916113"/>
            <a:ext cx="11472863" cy="44513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97222951"/>
      </p:ext>
    </p:extLst>
  </p:cSld>
  <p:clrMapOvr>
    <a:masterClrMapping/>
  </p:clrMapOvr>
  <p:extLst>
    <p:ext uri="{DCECCB84-F9BA-43D5-87BE-67443E8EF086}">
      <p15:sldGuideLst xmlns:p15="http://schemas.microsoft.com/office/powerpoint/2012/main">
        <p15:guide id="1" orient="horz" pos="1207" userDrawn="1">
          <p15:clr>
            <a:srgbClr val="FBAE40"/>
          </p15:clr>
        </p15:guide>
        <p15:guide id="2" pos="23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visual-arts-7-10#Stage3"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youtube.com/watch?v=bz4SsGD_aio" TargetMode="External"/><Relationship Id="rId5" Type="http://schemas.openxmlformats.org/officeDocument/2006/relationships/image" Target="../media/image1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www.youtube.com/watch?v=bz4SsGD_aio" TargetMode="Externa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vimeo.com/1087877109/4d83d908f8?share=copy"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s://artistprofile.com.au/jenny-orchard-a-new-weird-wonderful/" TargetMode="External"/><Relationship Id="rId7" Type="http://schemas.openxmlformats.org/officeDocument/2006/relationships/hyperlink" Target="https://www.despard-gallery.com.au/?attachment_id=18232"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despard-gallery.com.au/?attachment_id=18235" TargetMode="External"/><Relationship Id="rId5" Type="http://schemas.openxmlformats.org/officeDocument/2006/relationships/hyperlink" Target="https://www.despard-gallery.com.au/?attachment_id=10076"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visual-arts-7-10#Visual4:~:text=Viewpoints%20%E2%80%93%20posters%20(PDF%20662%20KB)"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commons.wikimedia.org/wiki/File:Sales_contract_Shuruppak_Louvre_AO3766.jpg?uselang=en#Licensing" TargetMode="External"/><Relationship Id="rId7" Type="http://schemas.openxmlformats.org/officeDocument/2006/relationships/hyperlink" Target="https://www.metmuseum.org/essays/geometric-art-in-ancient-greece"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hyperlink" Target="https://www.metmuseum.org/essays/egyptian-faience-technology-and-production"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s://www.metmuseum.org/art/collection/search/3966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s://www.qagoma.qld.gov.au/stories/full-bodied-vessels-of-the-Hermannsburg-Potters-document-their-cultur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hyperlink" Target="https://thedesignfiles.net/2021/05/art-hermannsburg-potters" TargetMode="External"/><Relationship Id="rId4" Type="http://schemas.openxmlformats.org/officeDocument/2006/relationships/hyperlink" Target="https://www.hermannsburgpotters.com.au/"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ortrait.gov.au/portraits/2009.101/potters-portrait-pot"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hyperlink" Target="https://education.nsw.gov.au/teaching-and-learning/curriculum/creative-arts/planning-programming-and-assessing-creative-arts-7-10/visual-arts-7-10#Visual4:~:text=Viewpoints%20%E2%80%93%20posters%20(PDF%20662%20KB)"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ortrait.gov.au/portraits/2009.101/potters-portrait-pot" TargetMode="External"/><Relationship Id="rId7" Type="http://schemas.openxmlformats.org/officeDocument/2006/relationships/hyperlink" Target="https://portrait.gov.au/magazines/33/of-human-clay"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hyperlink" Target="https://www.youtube.com/watch?v=3txOdO1zAcw"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slide" Target="slide4.xml"/><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62.xml"/><Relationship Id="rId5" Type="http://schemas.openxmlformats.org/officeDocument/2006/relationships/slide" Target="slide43.xml"/><Relationship Id="rId4" Type="http://schemas.openxmlformats.org/officeDocument/2006/relationships/slide" Target="slide2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searchthecollection.nga.gov.au/object/374115"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hyperlink" Target="https://www.agsa.sa.gov.au/education/resources-educators/tarnanthi-2023-education-resource/ray-mudjandi/"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6.sv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46.sv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hyperlink" Target="https://education.nsw.gov.au/teaching-and-learning/curriculum/creative-arts/creative-arts-curriculum-resources-k-12/7-10-curriculum-resources/visual-arts-7-10-mip-ceramics#showhide8352851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visual-arts-7-10#Visual4:~:text=Artworld%20concepts%20%E2%80%93%20posters%20(PDF%20526%20KB)"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s://www.youtube.com/watch?v=8z-XhPb2fII" TargetMode="External"/><Relationship Id="rId5" Type="http://schemas.openxmlformats.org/officeDocument/2006/relationships/image" Target="../media/image60.jpe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visual-arts-7-10#Visual4:~:text=Artworld%20concepts%20%E2%80%93%20posters%20(PDF%20526%20KB)"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62.jpe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openxmlformats.org/officeDocument/2006/relationships/hyperlink" Target="https://www.artshub.com.au/news/reviews/exhibition-review-vipoo-srivilasa-wellness-deity-linden-new-art-2489396/" TargetMode="External"/><Relationship Id="rId3" Type="http://schemas.openxmlformats.org/officeDocument/2006/relationships/hyperlink" Target="https://education.nsw.gov.au/teaching-and-learning/curriculum/creative-arts/planning-programming-and-assessing-creative-arts-7-10/visual-arts-7-10#Visual4:~:text=Artworld%20concepts%20%E2%80%93%20posters%20(PDF%20526%20KB)" TargetMode="External"/><Relationship Id="rId7" Type="http://schemas.openxmlformats.org/officeDocument/2006/relationships/hyperlink" Target="https://artistprofile.com.au/vipoo-srivilasa/"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hyperlink" Target="https://www.youtube.com/watch?v=xRgGBoWy288"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visual-arts-7-10#Visual4:~:text=Artworld%20concepts%20%E2%80%93%20posters%20(PDF%20526%20KB)" TargetMode="External"/><Relationship Id="rId7"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hyperlink" Target="https://www.nsmithgallery.com/artworks/6643-vipoo-srivilasa-climate-change-bug-ball-2022/" TargetMode="External"/><Relationship Id="rId5" Type="http://schemas.openxmlformats.org/officeDocument/2006/relationships/hyperlink" Target="https://www.vipoo.com/projects/happy-australian" TargetMode="Externa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image" Target="../media/image80.jpeg"/></Relationships>
</file>

<file path=ppt/slides/_rels/slide7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5.pn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46.svg"/><Relationship Id="rId9" Type="http://schemas.openxmlformats.org/officeDocument/2006/relationships/image" Target="../media/image86.svg"/></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hyperlink" Target="https://artistprofile.com.au/vipoo-srivilasa/" TargetMode="External"/><Relationship Id="rId4" Type="http://schemas.openxmlformats.org/officeDocument/2006/relationships/image" Target="../media/image92.jpeg"/></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3.xml"/><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visual-arts-7-10#Visual4:~:text=Viewpoints%20%E2%80%93%20posters%20(PDF%20662%20KB)"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8" Type="http://schemas.openxmlformats.org/officeDocument/2006/relationships/hyperlink" Target="https://www.youtube.com/watch?v=xRgGBoWy288" TargetMode="External"/><Relationship Id="rId13" Type="http://schemas.openxmlformats.org/officeDocument/2006/relationships/hyperlink" Target="https://www.artshub.com.au/news/reviews/exhibition-review-vipoo-srivilasa-wellness-deity-linden-new-art-2489396/"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agsa.sa.gov.au/education/resources-educators/tarnanthi-2023-education-resource/ray-mudjandi/" TargetMode="External"/><Relationship Id="rId12" Type="http://schemas.openxmlformats.org/officeDocument/2006/relationships/hyperlink" Target="https://www.hermannsburgpotters.com.au/" TargetMode="External"/><Relationship Id="rId2" Type="http://schemas.openxmlformats.org/officeDocument/2006/relationships/notesSlide" Target="../notesSlides/notesSlide93.xml"/><Relationship Id="rId1" Type="http://schemas.openxmlformats.org/officeDocument/2006/relationships/slideLayout" Target="../slideLayouts/slideLayout10.xml"/><Relationship Id="rId6" Type="http://schemas.openxmlformats.org/officeDocument/2006/relationships/hyperlink" Target="https://curriculum.nsw.edu.au/learning-areas/creative-arts/visual-arts-7-10-2024/overview" TargetMode="External"/><Relationship Id="rId11" Type="http://schemas.openxmlformats.org/officeDocument/2006/relationships/hyperlink" Target="https://thedesignfiles.net/2021/05/art-hermannsburg-potters" TargetMode="External"/><Relationship Id="rId5" Type="http://schemas.openxmlformats.org/officeDocument/2006/relationships/hyperlink" Target="https://curriculum.nsw.edu.au/" TargetMode="External"/><Relationship Id="rId15" Type="http://schemas.openxmlformats.org/officeDocument/2006/relationships/hyperlink" Target="https://portrait.gov.au/portraits/2009.101/potters-portrait-pot" TargetMode="External"/><Relationship Id="rId10" Type="http://schemas.openxmlformats.org/officeDocument/2006/relationships/hyperlink" Target="https://www.youtube.com/watch?v=3txOdO1zAcw&amp;t=5s"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portrait.gov.au/magazines/33/of-human-clay" TargetMode="External"/><Relationship Id="rId14" Type="http://schemas.openxmlformats.org/officeDocument/2006/relationships/hyperlink" Target="https://www.qagoma.qld.gov.au/stories/full-bodied-vessels-of-the-Hermannsburg-Potters-document-their-culture" TargetMode="External"/></Relationships>
</file>

<file path=ppt/slides/_rels/slide95.xml.rels><?xml version="1.0" encoding="UTF-8" standalone="yes"?>
<Relationships xmlns="http://schemas.openxmlformats.org/package/2006/relationships"><Relationship Id="rId8" Type="http://schemas.openxmlformats.org/officeDocument/2006/relationships/hyperlink" Target="https://www.metmuseum.org/essays/egyptian-faience-technology-and-production" TargetMode="External"/><Relationship Id="rId13" Type="http://schemas.openxmlformats.org/officeDocument/2006/relationships/hyperlink" Target="https://www.metmuseum.org/art/collection/search/39666" TargetMode="External"/><Relationship Id="rId3" Type="http://schemas.openxmlformats.org/officeDocument/2006/relationships/hyperlink" Target="https://commons.wikimedia.org/wiki/File:Sales_contract_Shuruppak_Louvre_AO3766.jpg?uselang=en" TargetMode="External"/><Relationship Id="rId7" Type="http://schemas.openxmlformats.org/officeDocument/2006/relationships/hyperlink" Target="https://www.despard-gallery.com.au/?attachment_id=10076" TargetMode="External"/><Relationship Id="rId12" Type="http://schemas.openxmlformats.org/officeDocument/2006/relationships/hyperlink" Target="https://www.metmuseum.org/essays/geometric-art-in-ancient-greece" TargetMode="External"/><Relationship Id="rId2" Type="http://schemas.openxmlformats.org/officeDocument/2006/relationships/hyperlink" Target="https://www.youtube.com/watch?v=3txOdO1zAcw" TargetMode="External"/><Relationship Id="rId1" Type="http://schemas.openxmlformats.org/officeDocument/2006/relationships/slideLayout" Target="../slideLayouts/slideLayout3.xml"/><Relationship Id="rId6" Type="http://schemas.openxmlformats.org/officeDocument/2006/relationships/hyperlink" Target="https://www.despard-gallery.com.au/?attachment_id=18232" TargetMode="External"/><Relationship Id="rId11" Type="http://schemas.openxmlformats.org/officeDocument/2006/relationships/hyperlink" Target="https://artistprofile.com.au/jenny-orchard-a-new-weird-wonderful/" TargetMode="External"/><Relationship Id="rId5" Type="http://schemas.openxmlformats.org/officeDocument/2006/relationships/hyperlink" Target="https://www.despard-gallery.com.au/?attachment_id=18235" TargetMode="External"/><Relationship Id="rId10" Type="http://schemas.openxmlformats.org/officeDocument/2006/relationships/hyperlink" Target="https://www.vipoo.com/projects/happy-australian" TargetMode="External"/><Relationship Id="rId4" Type="http://schemas.openxmlformats.org/officeDocument/2006/relationships/hyperlink" Target="https://www.youtube.com/watch?v=8z-XhPb2fII" TargetMode="External"/><Relationship Id="rId9" Type="http://schemas.openxmlformats.org/officeDocument/2006/relationships/hyperlink" Target="https://vimeo.com/1087877109/4d83d908f8?share=copy"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noProof="0"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4294967295"/>
          </p:nvPr>
        </p:nvSpPr>
        <p:spPr>
          <a:xfrm>
            <a:off x="354001" y="1931625"/>
            <a:ext cx="11215148" cy="4764375"/>
          </a:xfrm>
        </p:spPr>
        <p:txBody>
          <a:bodyPr/>
          <a:lstStyle/>
          <a:p>
            <a:pPr marL="342900" indent="-342900">
              <a:lnSpc>
                <a:spcPct val="150000"/>
              </a:lnSpc>
              <a:buFont typeface="Arial"/>
              <a:buChar char="•"/>
            </a:pPr>
            <a:r>
              <a:rPr lang="en-AU" sz="1800" noProof="0" dirty="0">
                <a:latin typeface="+mn-lt"/>
                <a:ea typeface="+mn-lt"/>
                <a:cs typeface="+mn-lt"/>
              </a:rPr>
              <a:t>This resource is not a teaching and learning program. It should be used in conjunction with t</a:t>
            </a:r>
            <a:r>
              <a:rPr lang="en-AU" sz="1800" dirty="0">
                <a:latin typeface="+mn-lt"/>
                <a:ea typeface="+mn-lt"/>
                <a:cs typeface="+mn-lt"/>
              </a:rPr>
              <a:t>he visual arts Stage 4 sample unit ‘Creatures of consequence’ and the Creatures of consequence assessment task, available on the </a:t>
            </a:r>
            <a:r>
              <a:rPr lang="en-AU" sz="1800" dirty="0">
                <a:latin typeface="+mn-lt"/>
                <a:ea typeface="+mn-lt"/>
                <a:cs typeface="+mn-lt"/>
                <a:hlinkClick r:id="rId3"/>
              </a:rPr>
              <a:t>Planning, programming and assessing visual arts 7–10 webpage</a:t>
            </a:r>
            <a:r>
              <a:rPr lang="en-AU" sz="1800" dirty="0">
                <a:latin typeface="+mn-lt"/>
                <a:ea typeface="+mn-lt"/>
                <a:cs typeface="+mn-lt"/>
              </a:rPr>
              <a:t>. </a:t>
            </a:r>
            <a:r>
              <a:rPr lang="en-AU" sz="1800" noProof="0" dirty="0">
                <a:solidFill>
                  <a:srgbClr val="22272B"/>
                </a:solidFill>
                <a:latin typeface="+mn-lt"/>
              </a:rPr>
              <a:t>Classroom teachers are encouraged to </a:t>
            </a:r>
            <a:r>
              <a:rPr lang="en-AU" sz="1800" b="1" noProof="0" dirty="0">
                <a:solidFill>
                  <a:srgbClr val="22272B"/>
                </a:solidFill>
                <a:latin typeface="+mn-lt"/>
              </a:rPr>
              <a:t>add and adapt</a:t>
            </a:r>
            <a:r>
              <a:rPr lang="en-AU" sz="1800" noProof="0" dirty="0">
                <a:solidFill>
                  <a:srgbClr val="22272B"/>
                </a:solidFill>
                <a:latin typeface="+mn-lt"/>
              </a:rPr>
              <a:t> slides as required to meet the needs of their students.</a:t>
            </a:r>
          </a:p>
          <a:p>
            <a:pPr marL="342900" indent="-342900">
              <a:lnSpc>
                <a:spcPct val="150000"/>
              </a:lnSpc>
              <a:buFont typeface="Arial"/>
              <a:buChar char="•"/>
            </a:pPr>
            <a:r>
              <a:rPr lang="en-AU" sz="1800" noProof="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noProof="0" dirty="0">
                <a:solidFill>
                  <a:srgbClr val="22272B"/>
                </a:solidFill>
                <a:latin typeface="+mn-lt"/>
              </a:rPr>
              <a:t>To convert the PowerPoint to Google Slides:</a:t>
            </a:r>
          </a:p>
          <a:p>
            <a:pPr marL="913765" lvl="1" indent="-457200">
              <a:lnSpc>
                <a:spcPct val="150000"/>
              </a:lnSpc>
              <a:buFont typeface="+mj-lt"/>
              <a:buAutoNum type="arabicPeriod"/>
            </a:pPr>
            <a:r>
              <a:rPr lang="en-AU" noProof="0" dirty="0">
                <a:solidFill>
                  <a:srgbClr val="22272B"/>
                </a:solidFill>
                <a:latin typeface="+mn-lt"/>
              </a:rPr>
              <a:t>Upload the file into Google Drive and open it.</a:t>
            </a:r>
          </a:p>
          <a:p>
            <a:pPr marL="913765" lvl="1" indent="-457200">
              <a:lnSpc>
                <a:spcPct val="150000"/>
              </a:lnSpc>
              <a:buFont typeface="+mj-lt"/>
              <a:buAutoNum type="arabicPeriod"/>
            </a:pPr>
            <a:r>
              <a:rPr lang="en-AU" noProof="0" dirty="0">
                <a:solidFill>
                  <a:srgbClr val="22272B"/>
                </a:solidFill>
                <a:latin typeface="+mn-lt"/>
              </a:rPr>
              <a:t>Go to File &gt; Save as Google Slides.</a:t>
            </a:r>
          </a:p>
          <a:p>
            <a:pPr marL="456565" lvl="1">
              <a:lnSpc>
                <a:spcPct val="150000"/>
              </a:lnSpc>
            </a:pPr>
            <a:r>
              <a:rPr lang="en-AU" noProof="0"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a:t>
            </a:fld>
            <a:endParaRPr lang="en-AU" noProof="0" dirty="0"/>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7D0F8-7A44-6111-153B-CFA1630E80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69A990-B0C3-B728-DF2D-8A3119F1EA7F}"/>
              </a:ext>
            </a:extLst>
          </p:cNvPr>
          <p:cNvSpPr>
            <a:spLocks noGrp="1"/>
          </p:cNvSpPr>
          <p:nvPr>
            <p:ph type="title"/>
          </p:nvPr>
        </p:nvSpPr>
        <p:spPr/>
        <p:txBody>
          <a:bodyPr/>
          <a:lstStyle/>
          <a:p>
            <a:r>
              <a:rPr lang="en-AU" noProof="0" dirty="0">
                <a:latin typeface="+mj-lt"/>
              </a:rPr>
              <a:t>In the studio with Jenny Orchard (2)</a:t>
            </a:r>
          </a:p>
        </p:txBody>
      </p:sp>
      <p:sp>
        <p:nvSpPr>
          <p:cNvPr id="13" name="Text Placeholder 12">
            <a:extLst>
              <a:ext uri="{FF2B5EF4-FFF2-40B4-BE49-F238E27FC236}">
                <a16:creationId xmlns:a16="http://schemas.microsoft.com/office/drawing/2014/main" id="{27F3BE33-2BCF-9432-9798-E8EBB8415E7D}"/>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1.2(b) Conceptual practice and the subjective viewpoint</a:t>
            </a:r>
          </a:p>
        </p:txBody>
      </p:sp>
      <p:sp>
        <p:nvSpPr>
          <p:cNvPr id="12" name="Text Placeholder 11">
            <a:extLst>
              <a:ext uri="{FF2B5EF4-FFF2-40B4-BE49-F238E27FC236}">
                <a16:creationId xmlns:a16="http://schemas.microsoft.com/office/drawing/2014/main" id="{55C94249-CFFF-2A82-F0D0-62BC704F2597}"/>
              </a:ext>
              <a:ext uri="{C183D7F6-B498-43B3-948B-1728B52AA6E4}">
                <adec:decorative xmlns:adec="http://schemas.microsoft.com/office/drawing/2017/decorative" val="0"/>
              </a:ext>
            </a:extLst>
          </p:cNvPr>
          <p:cNvSpPr>
            <a:spLocks noGrp="1"/>
          </p:cNvSpPr>
          <p:nvPr>
            <p:ph type="body" sz="quarter" idx="17"/>
          </p:nvPr>
        </p:nvSpPr>
        <p:spPr>
          <a:xfrm>
            <a:off x="360000" y="1567086"/>
            <a:ext cx="11484000" cy="439717"/>
          </a:xfrm>
        </p:spPr>
        <p:txBody>
          <a:bodyPr/>
          <a:lstStyle/>
          <a:p>
            <a:r>
              <a:rPr lang="en-AU" sz="1800" noProof="0" dirty="0">
                <a:ea typeface="Calibri" panose="020F0502020204030204" pitchFamily="34" charset="0"/>
              </a:rPr>
              <a:t>Listen carefully</a:t>
            </a:r>
            <a:endParaRPr lang="en-AU" sz="1800" noProof="0" dirty="0">
              <a:latin typeface="+mn-lt"/>
            </a:endParaRPr>
          </a:p>
        </p:txBody>
      </p:sp>
      <p:pic>
        <p:nvPicPr>
          <p:cNvPr id="10" name="Graphic 9">
            <a:extLst>
              <a:ext uri="{FF2B5EF4-FFF2-40B4-BE49-F238E27FC236}">
                <a16:creationId xmlns:a16="http://schemas.microsoft.com/office/drawing/2014/main" id="{C8A5BAA5-97D0-82E7-7043-3C5539D0778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80" y="1954020"/>
            <a:ext cx="1224283" cy="1224283"/>
          </a:xfrm>
          <a:prstGeom prst="rect">
            <a:avLst/>
          </a:prstGeom>
        </p:spPr>
      </p:pic>
      <p:pic>
        <p:nvPicPr>
          <p:cNvPr id="6" name="Picture 5">
            <a:extLst>
              <a:ext uri="{FF2B5EF4-FFF2-40B4-BE49-F238E27FC236}">
                <a16:creationId xmlns:a16="http://schemas.microsoft.com/office/drawing/2014/main" id="{3CD958DE-DDAD-C4EE-CED8-006C9653AE3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7975" y="2181629"/>
            <a:ext cx="438126" cy="373786"/>
          </a:xfrm>
          <a:prstGeom prst="rect">
            <a:avLst/>
          </a:prstGeom>
        </p:spPr>
      </p:pic>
      <p:sp>
        <p:nvSpPr>
          <p:cNvPr id="9" name="TextBox 8">
            <a:extLst>
              <a:ext uri="{FF2B5EF4-FFF2-40B4-BE49-F238E27FC236}">
                <a16:creationId xmlns:a16="http://schemas.microsoft.com/office/drawing/2014/main" id="{0F7C6B1E-F17B-26B6-86CB-F2735DBC341C}"/>
              </a:ext>
            </a:extLst>
          </p:cNvPr>
          <p:cNvSpPr txBox="1"/>
          <p:nvPr/>
        </p:nvSpPr>
        <p:spPr>
          <a:xfrm>
            <a:off x="2445854" y="2193697"/>
            <a:ext cx="6749621" cy="349650"/>
          </a:xfrm>
          <a:prstGeom prst="rect">
            <a:avLst/>
          </a:prstGeom>
          <a:noFill/>
        </p:spPr>
        <p:txBody>
          <a:bodyPr wrap="none" lIns="0" tIns="0" rIns="0" bIns="0" rtlCol="0">
            <a:noAutofit/>
          </a:bodyPr>
          <a:lstStyle/>
          <a:p>
            <a:r>
              <a:rPr lang="en-AU" sz="1800" u="sng" noProof="0" dirty="0">
                <a:solidFill>
                  <a:srgbClr val="2F5496"/>
                </a:solidFill>
                <a:effectLst/>
                <a:latin typeface="Arial" panose="020B0604020202020204" pitchFamily="34" charset="0"/>
                <a:ea typeface="Calibri" panose="020F0502020204030204" pitchFamily="34" charset="0"/>
                <a:hlinkClick r:id="rId6"/>
              </a:rPr>
              <a:t>Jenny Orchard – Bush Of Ghosts – Artist Interview</a:t>
            </a:r>
            <a:r>
              <a:rPr lang="en-AU" sz="1800" noProof="0" dirty="0">
                <a:effectLst/>
                <a:latin typeface="Arial" panose="020B0604020202020204" pitchFamily="34" charset="0"/>
                <a:ea typeface="Calibri" panose="020F0502020204030204" pitchFamily="34" charset="0"/>
              </a:rPr>
              <a:t> (3:56 </a:t>
            </a:r>
            <a:r>
              <a:rPr lang="en-AU" sz="1800" noProof="0" dirty="0">
                <a:latin typeface="Arial" panose="020B0604020202020204" pitchFamily="34" charset="0"/>
                <a:ea typeface="Calibri" panose="020F0502020204030204" pitchFamily="34" charset="0"/>
              </a:rPr>
              <a:t>minutes</a:t>
            </a:r>
            <a:r>
              <a:rPr lang="en-AU" sz="1800" noProof="0" dirty="0">
                <a:effectLst/>
                <a:latin typeface="Arial" panose="020B0604020202020204" pitchFamily="34" charset="0"/>
                <a:ea typeface="Calibri" panose="020F0502020204030204" pitchFamily="34" charset="0"/>
              </a:rPr>
              <a:t>)</a:t>
            </a:r>
            <a:endParaRPr lang="en-AU" sz="1800" noProof="0" dirty="0"/>
          </a:p>
        </p:txBody>
      </p:sp>
      <p:pic>
        <p:nvPicPr>
          <p:cNvPr id="17" name="Picture 16">
            <a:extLst>
              <a:ext uri="{FF2B5EF4-FFF2-40B4-BE49-F238E27FC236}">
                <a16:creationId xmlns:a16="http://schemas.microsoft.com/office/drawing/2014/main" id="{E4F214BD-92D2-B57B-9877-4658279D736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9939" y="2884466"/>
            <a:ext cx="4667560" cy="3569311"/>
          </a:xfrm>
          <a:prstGeom prst="rect">
            <a:avLst/>
          </a:prstGeom>
        </p:spPr>
      </p:pic>
      <p:sp>
        <p:nvSpPr>
          <p:cNvPr id="2" name="Rectangle: Rounded Corners 10">
            <a:extLst>
              <a:ext uri="{FF2B5EF4-FFF2-40B4-BE49-F238E27FC236}">
                <a16:creationId xmlns:a16="http://schemas.microsoft.com/office/drawing/2014/main" id="{13DBAA10-ACF1-1649-0A6A-921823426FC8}"/>
              </a:ext>
            </a:extLst>
          </p:cNvPr>
          <p:cNvSpPr/>
          <p:nvPr/>
        </p:nvSpPr>
        <p:spPr>
          <a:xfrm>
            <a:off x="1646468" y="2697572"/>
            <a:ext cx="7752207" cy="3756205"/>
          </a:xfrm>
          <a:prstGeom prst="roundRect">
            <a:avLst>
              <a:gd name="adj" fmla="val 14338"/>
            </a:avLst>
          </a:prstGeom>
          <a:solidFill>
            <a:schemeClr val="accent4"/>
          </a:solidFill>
          <a:ln w="19050">
            <a:noFill/>
          </a:ln>
        </p:spPr>
        <p:style>
          <a:lnRef idx="2">
            <a:schemeClr val="dk1"/>
          </a:lnRef>
          <a:fillRef idx="1">
            <a:schemeClr val="lt1"/>
          </a:fillRef>
          <a:effectRef idx="0">
            <a:schemeClr val="dk1"/>
          </a:effectRef>
          <a:fontRef idx="minor">
            <a:schemeClr val="dk1"/>
          </a:fontRef>
        </p:style>
        <p:txBody>
          <a:bodyPr rtlCol="0" anchor="ctr"/>
          <a:lstStyle/>
          <a:p>
            <a:pPr marL="342900" indent="-342900">
              <a:lnSpc>
                <a:spcPct val="150000"/>
              </a:lnSpc>
              <a:spcBef>
                <a:spcPts val="1200"/>
              </a:spcBef>
              <a:spcAft>
                <a:spcPts val="600"/>
              </a:spcAft>
              <a:buFont typeface="+mj-lt"/>
              <a:buAutoNum type="arabicPeriod"/>
            </a:pPr>
            <a:r>
              <a:rPr lang="en-AU" sz="1800" noProof="0" dirty="0">
                <a:effectLst/>
                <a:latin typeface="Arial" panose="020B0604020202020204" pitchFamily="34" charset="0"/>
                <a:ea typeface="Calibri" panose="020F0502020204030204" pitchFamily="34" charset="0"/>
              </a:rPr>
              <a:t>Identify some of Jenny Orchard's influences.</a:t>
            </a:r>
          </a:p>
          <a:p>
            <a:pPr marL="342900" indent="-342900">
              <a:lnSpc>
                <a:spcPct val="150000"/>
              </a:lnSpc>
              <a:spcBef>
                <a:spcPts val="1200"/>
              </a:spcBef>
              <a:spcAft>
                <a:spcPts val="600"/>
              </a:spcAft>
              <a:buFont typeface="+mj-lt"/>
              <a:buAutoNum type="arabicPeriod"/>
            </a:pPr>
            <a:r>
              <a:rPr lang="en-AU" sz="1800" noProof="0" dirty="0">
                <a:effectLst/>
                <a:latin typeface="Arial" panose="020B0604020202020204" pitchFamily="34" charset="0"/>
                <a:ea typeface="Calibri" panose="020F0502020204030204" pitchFamily="34" charset="0"/>
              </a:rPr>
              <a:t>Describe the role of nature and imagination in Orchard's art making.</a:t>
            </a:r>
          </a:p>
          <a:p>
            <a:pPr marL="342900" indent="-342900">
              <a:lnSpc>
                <a:spcPct val="150000"/>
              </a:lnSpc>
              <a:spcBef>
                <a:spcPts val="1200"/>
              </a:spcBef>
              <a:spcAft>
                <a:spcPts val="600"/>
              </a:spcAft>
              <a:buFont typeface="+mj-lt"/>
              <a:buAutoNum type="arabicPeriod"/>
            </a:pPr>
            <a:r>
              <a:rPr lang="en-AU" sz="1800" noProof="0" dirty="0">
                <a:effectLst/>
                <a:latin typeface="Arial" panose="020B0604020202020204" pitchFamily="34" charset="0"/>
                <a:ea typeface="Calibri" panose="020F0502020204030204" pitchFamily="34" charset="0"/>
              </a:rPr>
              <a:t>What does Orchard intend to communicate through her artworks?</a:t>
            </a:r>
          </a:p>
        </p:txBody>
      </p:sp>
      <p:sp>
        <p:nvSpPr>
          <p:cNvPr id="3" name="Slide Number Placeholder 2">
            <a:extLst>
              <a:ext uri="{FF2B5EF4-FFF2-40B4-BE49-F238E27FC236}">
                <a16:creationId xmlns:a16="http://schemas.microsoft.com/office/drawing/2014/main" id="{CCA8A2B2-2A58-4274-93D8-78D642E996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10</a:t>
            </a:fld>
            <a:endParaRPr lang="en-AU" noProof="0"/>
          </a:p>
        </p:txBody>
      </p:sp>
    </p:spTree>
    <p:extLst>
      <p:ext uri="{BB962C8B-B14F-4D97-AF65-F5344CB8AC3E}">
        <p14:creationId xmlns:p14="http://schemas.microsoft.com/office/powerpoint/2010/main" val="31773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C39B9-F21E-62D6-91D7-FE70ED441A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53EF76-D182-01A5-8D23-F30FF1A70C11}"/>
              </a:ext>
            </a:extLst>
          </p:cNvPr>
          <p:cNvSpPr>
            <a:spLocks noGrp="1"/>
          </p:cNvSpPr>
          <p:nvPr>
            <p:ph type="title"/>
          </p:nvPr>
        </p:nvSpPr>
        <p:spPr/>
        <p:txBody>
          <a:bodyPr/>
          <a:lstStyle/>
          <a:p>
            <a:r>
              <a:rPr lang="en-AU" noProof="0" dirty="0">
                <a:latin typeface="+mj-lt"/>
              </a:rPr>
              <a:t>In the studio with Jenny Orchard (3)</a:t>
            </a:r>
          </a:p>
        </p:txBody>
      </p:sp>
      <p:sp>
        <p:nvSpPr>
          <p:cNvPr id="13" name="Text Placeholder 12">
            <a:extLst>
              <a:ext uri="{FF2B5EF4-FFF2-40B4-BE49-F238E27FC236}">
                <a16:creationId xmlns:a16="http://schemas.microsoft.com/office/drawing/2014/main" id="{5A890A79-A023-8039-97B2-F4A3DC2610A3}"/>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1.2(c) Material practice and the subjective viewpoint</a:t>
            </a:r>
          </a:p>
        </p:txBody>
      </p:sp>
      <p:pic>
        <p:nvPicPr>
          <p:cNvPr id="7" name="Graphic 6" descr="Eye outline">
            <a:extLst>
              <a:ext uri="{FF2B5EF4-FFF2-40B4-BE49-F238E27FC236}">
                <a16:creationId xmlns:a16="http://schemas.microsoft.com/office/drawing/2014/main" id="{27D8DEEC-CC0F-175D-CFF7-EC4A5E73B0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571" y="1583770"/>
            <a:ext cx="1349828" cy="1349828"/>
          </a:xfrm>
          <a:prstGeom prst="rect">
            <a:avLst/>
          </a:prstGeom>
        </p:spPr>
      </p:pic>
      <p:sp>
        <p:nvSpPr>
          <p:cNvPr id="9" name="Rectangle: Rounded Corners 8">
            <a:extLst>
              <a:ext uri="{FF2B5EF4-FFF2-40B4-BE49-F238E27FC236}">
                <a16:creationId xmlns:a16="http://schemas.microsoft.com/office/drawing/2014/main" id="{D9E95408-8EC5-6D54-C365-97474E5CFA74}"/>
              </a:ext>
            </a:extLst>
          </p:cNvPr>
          <p:cNvSpPr/>
          <p:nvPr/>
        </p:nvSpPr>
        <p:spPr>
          <a:xfrm>
            <a:off x="1257243" y="2945263"/>
            <a:ext cx="9866757" cy="2559153"/>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indent="-457200">
              <a:buFont typeface="+mj-lt"/>
              <a:buAutoNum type="arabicPeriod"/>
            </a:pPr>
            <a:r>
              <a:rPr lang="en-AU" sz="1800" noProof="0" dirty="0">
                <a:solidFill>
                  <a:schemeClr val="tx1"/>
                </a:solidFill>
              </a:rPr>
              <a:t>Watch what the artist is doing with her hands, materials and tools.</a:t>
            </a:r>
          </a:p>
          <a:p>
            <a:pPr marL="457200" indent="-457200">
              <a:buFont typeface="+mj-lt"/>
              <a:buAutoNum type="arabicPeriod"/>
            </a:pPr>
            <a:endParaRPr lang="en-AU" sz="1800" noProof="0" dirty="0"/>
          </a:p>
          <a:p>
            <a:pPr marL="457200" indent="-457200">
              <a:buFont typeface="+mj-lt"/>
              <a:buAutoNum type="arabicPeriod"/>
            </a:pPr>
            <a:r>
              <a:rPr lang="en-AU" sz="1800" noProof="0" dirty="0">
                <a:solidFill>
                  <a:schemeClr val="tx1"/>
                </a:solidFill>
              </a:rPr>
              <a:t>Describe the artist’s actions using verbs (doing words).  </a:t>
            </a:r>
          </a:p>
        </p:txBody>
      </p:sp>
      <p:sp>
        <p:nvSpPr>
          <p:cNvPr id="2" name="TextBox 1">
            <a:extLst>
              <a:ext uri="{FF2B5EF4-FFF2-40B4-BE49-F238E27FC236}">
                <a16:creationId xmlns:a16="http://schemas.microsoft.com/office/drawing/2014/main" id="{85B5B524-A565-DD93-E1D2-24DB6AD51E3E}"/>
              </a:ext>
            </a:extLst>
          </p:cNvPr>
          <p:cNvSpPr txBox="1"/>
          <p:nvPr/>
        </p:nvSpPr>
        <p:spPr>
          <a:xfrm>
            <a:off x="1888293" y="2103676"/>
            <a:ext cx="9458579" cy="310015"/>
          </a:xfrm>
          <a:prstGeom prst="rect">
            <a:avLst/>
          </a:prstGeom>
          <a:noFill/>
        </p:spPr>
        <p:txBody>
          <a:bodyPr wrap="none" lIns="0" tIns="0" rIns="0" bIns="0" rtlCol="0">
            <a:noAutofit/>
          </a:bodyPr>
          <a:lstStyle/>
          <a:p>
            <a:pPr algn="l"/>
            <a:r>
              <a:rPr lang="en-AU" sz="1800" u="sng" noProof="0" dirty="0">
                <a:solidFill>
                  <a:srgbClr val="2F5496"/>
                </a:solidFill>
                <a:effectLst/>
                <a:latin typeface="Arial" panose="020B0604020202020204" pitchFamily="34" charset="0"/>
                <a:ea typeface="Calibri" panose="020F0502020204030204" pitchFamily="34" charset="0"/>
                <a:hlinkClick r:id="rId5"/>
              </a:rPr>
              <a:t>JENNY ORCHARD - Bush Of Ghosts - Artist Interview</a:t>
            </a:r>
            <a:r>
              <a:rPr lang="en-AU" sz="1800" noProof="0" dirty="0">
                <a:effectLst/>
                <a:latin typeface="Arial" panose="020B0604020202020204" pitchFamily="34" charset="0"/>
                <a:ea typeface="Calibri" panose="020F0502020204030204" pitchFamily="34" charset="0"/>
              </a:rPr>
              <a:t> (3:56) minutes</a:t>
            </a:r>
            <a:endParaRPr lang="en-AU" sz="1800" noProof="0" dirty="0"/>
          </a:p>
        </p:txBody>
      </p:sp>
      <p:sp>
        <p:nvSpPr>
          <p:cNvPr id="10" name="Rectangle: Rounded Corners 9">
            <a:extLst>
              <a:ext uri="{FF2B5EF4-FFF2-40B4-BE49-F238E27FC236}">
                <a16:creationId xmlns:a16="http://schemas.microsoft.com/office/drawing/2014/main" id="{7A18BDFE-88BB-F005-866E-B440CD1A4D8E}"/>
              </a:ext>
            </a:extLst>
          </p:cNvPr>
          <p:cNvSpPr/>
          <p:nvPr/>
        </p:nvSpPr>
        <p:spPr>
          <a:xfrm>
            <a:off x="359999" y="1622742"/>
            <a:ext cx="10800000" cy="4680000"/>
          </a:xfrm>
          <a:prstGeom prst="roundRect">
            <a:avLst>
              <a:gd name="adj" fmla="val 4175"/>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buNone/>
            </a:pPr>
            <a:r>
              <a:rPr lang="en-AU" sz="1800" noProof="0" dirty="0">
                <a:solidFill>
                  <a:srgbClr val="000000"/>
                </a:solidFill>
                <a:latin typeface="+mj-lt"/>
              </a:rPr>
              <a:t>Jenny Orchard:</a:t>
            </a:r>
          </a:p>
          <a:p>
            <a:pPr marL="342900" indent="-342900">
              <a:lnSpc>
                <a:spcPct val="150000"/>
              </a:lnSpc>
              <a:spcAft>
                <a:spcPts val="600"/>
              </a:spcAft>
              <a:buFont typeface="Arial" panose="020B0604020202020204" pitchFamily="34" charset="0"/>
              <a:buChar char="•"/>
            </a:pPr>
            <a:r>
              <a:rPr lang="en-AU" sz="1800" b="1" noProof="0" dirty="0">
                <a:solidFill>
                  <a:srgbClr val="000000"/>
                </a:solidFill>
                <a:latin typeface="+mj-lt"/>
              </a:rPr>
              <a:t>Cuts</a:t>
            </a:r>
            <a:r>
              <a:rPr lang="en-AU" sz="1800" noProof="0" dirty="0">
                <a:solidFill>
                  <a:srgbClr val="000000"/>
                </a:solidFill>
                <a:latin typeface="+mj-lt"/>
              </a:rPr>
              <a:t> with a </a:t>
            </a:r>
            <a:r>
              <a:rPr lang="en-AU" sz="1800" b="0" i="0" noProof="0" dirty="0">
                <a:solidFill>
                  <a:srgbClr val="000000"/>
                </a:solidFill>
                <a:effectLst/>
                <a:latin typeface="+mj-lt"/>
              </a:rPr>
              <a:t>cutting wire to</a:t>
            </a:r>
            <a:r>
              <a:rPr lang="en-AU" sz="1800" b="1" i="0" noProof="0" dirty="0">
                <a:solidFill>
                  <a:srgbClr val="000000"/>
                </a:solidFill>
                <a:effectLst/>
                <a:latin typeface="+mj-lt"/>
              </a:rPr>
              <a:t> slice </a:t>
            </a:r>
            <a:r>
              <a:rPr lang="en-AU" sz="1800" b="0" i="0" noProof="0" dirty="0">
                <a:solidFill>
                  <a:srgbClr val="000000"/>
                </a:solidFill>
                <a:effectLst/>
                <a:latin typeface="+mj-lt"/>
              </a:rPr>
              <a:t>the block of raw clay</a:t>
            </a:r>
            <a:endParaRPr lang="en-AU" sz="1800" noProof="0" dirty="0">
              <a:solidFill>
                <a:srgbClr val="000000"/>
              </a:solidFill>
              <a:effectLst/>
              <a:latin typeface="+mj-lt"/>
            </a:endParaRPr>
          </a:p>
          <a:p>
            <a:pPr marL="342900" indent="-342900">
              <a:lnSpc>
                <a:spcPct val="150000"/>
              </a:lnSpc>
              <a:spcAft>
                <a:spcPts val="600"/>
              </a:spcAft>
              <a:buFont typeface="Arial" panose="020B0604020202020204" pitchFamily="34" charset="0"/>
              <a:buChar char="•"/>
            </a:pPr>
            <a:r>
              <a:rPr lang="en-AU" sz="1800" b="1" noProof="0" dirty="0">
                <a:solidFill>
                  <a:srgbClr val="000000"/>
                </a:solidFill>
                <a:latin typeface="+mj-lt"/>
              </a:rPr>
              <a:t>S</a:t>
            </a:r>
            <a:r>
              <a:rPr lang="en-AU" sz="1800" b="1" i="0" noProof="0" dirty="0">
                <a:solidFill>
                  <a:srgbClr val="000000"/>
                </a:solidFill>
                <a:effectLst/>
                <a:latin typeface="+mj-lt"/>
              </a:rPr>
              <a:t>queezes</a:t>
            </a:r>
            <a:r>
              <a:rPr lang="en-AU" sz="1800" b="0" i="0" noProof="0" dirty="0">
                <a:solidFill>
                  <a:srgbClr val="000000"/>
                </a:solidFill>
                <a:effectLst/>
                <a:latin typeface="+mj-lt"/>
              </a:rPr>
              <a:t> and </a:t>
            </a:r>
            <a:r>
              <a:rPr lang="en-AU" sz="1800" b="1" i="0" noProof="0" dirty="0">
                <a:solidFill>
                  <a:srgbClr val="000000"/>
                </a:solidFill>
                <a:effectLst/>
                <a:latin typeface="+mj-lt"/>
              </a:rPr>
              <a:t>models</a:t>
            </a:r>
            <a:r>
              <a:rPr lang="en-AU" sz="1800" b="0" i="0" noProof="0" dirty="0">
                <a:solidFill>
                  <a:srgbClr val="000000"/>
                </a:solidFill>
                <a:effectLst/>
                <a:latin typeface="+mj-lt"/>
              </a:rPr>
              <a:t> the clay</a:t>
            </a:r>
            <a:endParaRPr lang="en-AU" sz="1800" noProof="0" dirty="0">
              <a:solidFill>
                <a:srgbClr val="000000"/>
              </a:solidFill>
              <a:effectLst/>
              <a:latin typeface="+mj-lt"/>
            </a:endParaRPr>
          </a:p>
          <a:p>
            <a:pPr marL="342900" indent="-342900">
              <a:lnSpc>
                <a:spcPct val="150000"/>
              </a:lnSpc>
              <a:spcAft>
                <a:spcPts val="600"/>
              </a:spcAft>
              <a:buFont typeface="Arial" panose="020B0604020202020204" pitchFamily="34" charset="0"/>
              <a:buChar char="•"/>
            </a:pPr>
            <a:r>
              <a:rPr lang="en-AU" sz="1800" b="1" noProof="0" dirty="0">
                <a:solidFill>
                  <a:srgbClr val="000000"/>
                </a:solidFill>
                <a:latin typeface="+mj-lt"/>
              </a:rPr>
              <a:t>A</a:t>
            </a:r>
            <a:r>
              <a:rPr lang="en-AU" sz="1800" b="1" i="0" noProof="0" dirty="0">
                <a:solidFill>
                  <a:srgbClr val="000000"/>
                </a:solidFill>
                <a:effectLst/>
                <a:latin typeface="+mj-lt"/>
              </a:rPr>
              <a:t>pplies</a:t>
            </a:r>
            <a:r>
              <a:rPr lang="en-AU" sz="1800" b="0" i="0" noProof="0" dirty="0">
                <a:solidFill>
                  <a:srgbClr val="000000"/>
                </a:solidFill>
                <a:effectLst/>
                <a:latin typeface="+mj-lt"/>
              </a:rPr>
              <a:t> slip with a bristle brush</a:t>
            </a:r>
          </a:p>
          <a:p>
            <a:pPr marL="342900" indent="-342900">
              <a:lnSpc>
                <a:spcPct val="150000"/>
              </a:lnSpc>
              <a:spcAft>
                <a:spcPts val="600"/>
              </a:spcAft>
              <a:buFont typeface="Arial" panose="020B0604020202020204" pitchFamily="34" charset="0"/>
              <a:buChar char="•"/>
            </a:pPr>
            <a:r>
              <a:rPr lang="en-AU" sz="1800" b="1" noProof="0" dirty="0">
                <a:solidFill>
                  <a:srgbClr val="000000"/>
                </a:solidFill>
                <a:latin typeface="+mj-lt"/>
              </a:rPr>
              <a:t>Scratches</a:t>
            </a:r>
            <a:r>
              <a:rPr lang="en-AU" sz="1800" noProof="0" dirty="0">
                <a:solidFill>
                  <a:srgbClr val="000000"/>
                </a:solidFill>
                <a:latin typeface="+mj-lt"/>
              </a:rPr>
              <a:t> the s</a:t>
            </a:r>
            <a:r>
              <a:rPr lang="en-AU" sz="1800" b="0" i="0" noProof="0" dirty="0">
                <a:solidFill>
                  <a:srgbClr val="000000"/>
                </a:solidFill>
                <a:effectLst/>
                <a:latin typeface="+mj-lt"/>
              </a:rPr>
              <a:t>urface of the clay to create texture</a:t>
            </a:r>
            <a:endParaRPr lang="en-AU" sz="1800" noProof="0" dirty="0">
              <a:solidFill>
                <a:srgbClr val="000000"/>
              </a:solidFill>
              <a:effectLst/>
              <a:latin typeface="+mj-lt"/>
            </a:endParaRPr>
          </a:p>
          <a:p>
            <a:pPr marL="342900" indent="-342900">
              <a:lnSpc>
                <a:spcPct val="150000"/>
              </a:lnSpc>
              <a:spcAft>
                <a:spcPts val="600"/>
              </a:spcAft>
              <a:buFont typeface="Arial" panose="020B0604020202020204" pitchFamily="34" charset="0"/>
              <a:buChar char="•"/>
            </a:pPr>
            <a:r>
              <a:rPr lang="en-AU" sz="1800" b="1" i="0" noProof="0" dirty="0">
                <a:solidFill>
                  <a:srgbClr val="000000"/>
                </a:solidFill>
                <a:effectLst/>
                <a:latin typeface="+mj-lt"/>
              </a:rPr>
              <a:t>Presses</a:t>
            </a:r>
            <a:r>
              <a:rPr lang="en-AU" sz="1800" b="0" i="0" noProof="0" dirty="0">
                <a:solidFill>
                  <a:srgbClr val="000000"/>
                </a:solidFill>
                <a:effectLst/>
                <a:latin typeface="+mj-lt"/>
              </a:rPr>
              <a:t> and </a:t>
            </a:r>
            <a:r>
              <a:rPr lang="en-AU" sz="1800" b="1" i="0" noProof="0" dirty="0">
                <a:solidFill>
                  <a:srgbClr val="000000"/>
                </a:solidFill>
                <a:effectLst/>
                <a:latin typeface="+mj-lt"/>
              </a:rPr>
              <a:t>pushes</a:t>
            </a:r>
            <a:r>
              <a:rPr lang="en-AU" sz="1800" b="0" i="0" noProof="0" dirty="0">
                <a:solidFill>
                  <a:srgbClr val="000000"/>
                </a:solidFill>
                <a:effectLst/>
                <a:latin typeface="+mj-lt"/>
              </a:rPr>
              <a:t> the clay</a:t>
            </a:r>
            <a:endParaRPr lang="en-AU" sz="1800" noProof="0" dirty="0">
              <a:solidFill>
                <a:srgbClr val="000000"/>
              </a:solidFill>
              <a:effectLst/>
              <a:latin typeface="+mj-lt"/>
            </a:endParaRPr>
          </a:p>
          <a:p>
            <a:pPr marL="342900" indent="-342900">
              <a:lnSpc>
                <a:spcPct val="150000"/>
              </a:lnSpc>
              <a:spcAft>
                <a:spcPts val="600"/>
              </a:spcAft>
              <a:buFont typeface="Arial" panose="020B0604020202020204" pitchFamily="34" charset="0"/>
              <a:buChar char="•"/>
            </a:pPr>
            <a:r>
              <a:rPr lang="en-AU" sz="1800" b="1" i="0" noProof="0" dirty="0">
                <a:solidFill>
                  <a:srgbClr val="000000"/>
                </a:solidFill>
                <a:effectLst/>
                <a:latin typeface="+mj-lt"/>
              </a:rPr>
              <a:t>Imprints</a:t>
            </a:r>
            <a:r>
              <a:rPr lang="en-AU" sz="1800" b="0" i="0" noProof="0" dirty="0">
                <a:solidFill>
                  <a:srgbClr val="000000"/>
                </a:solidFill>
                <a:effectLst/>
                <a:latin typeface="+mj-lt"/>
              </a:rPr>
              <a:t> and </a:t>
            </a:r>
            <a:r>
              <a:rPr lang="en-AU" sz="1800" b="1" i="0" noProof="0" dirty="0">
                <a:solidFill>
                  <a:srgbClr val="000000"/>
                </a:solidFill>
                <a:effectLst/>
                <a:latin typeface="+mj-lt"/>
              </a:rPr>
              <a:t>stamps</a:t>
            </a:r>
            <a:r>
              <a:rPr lang="en-AU" sz="1800" b="0" i="0" noProof="0" dirty="0">
                <a:solidFill>
                  <a:srgbClr val="000000"/>
                </a:solidFill>
                <a:effectLst/>
                <a:latin typeface="+mj-lt"/>
              </a:rPr>
              <a:t> the surface with a banksia to create texture </a:t>
            </a:r>
            <a:endParaRPr lang="en-AU" sz="1800" noProof="0" dirty="0">
              <a:solidFill>
                <a:srgbClr val="000000"/>
              </a:solidFill>
              <a:effectLst/>
              <a:latin typeface="+mj-lt"/>
            </a:endParaRPr>
          </a:p>
          <a:p>
            <a:pPr marL="342900" indent="-342900">
              <a:lnSpc>
                <a:spcPct val="150000"/>
              </a:lnSpc>
              <a:spcAft>
                <a:spcPts val="600"/>
              </a:spcAft>
              <a:buFont typeface="Arial" panose="020B0604020202020204" pitchFamily="34" charset="0"/>
              <a:buChar char="•"/>
            </a:pPr>
            <a:r>
              <a:rPr lang="en-AU" sz="1800" b="1" i="0" noProof="0" dirty="0">
                <a:solidFill>
                  <a:srgbClr val="000000"/>
                </a:solidFill>
                <a:effectLst/>
                <a:latin typeface="+mj-lt"/>
              </a:rPr>
              <a:t>Incises</a:t>
            </a:r>
            <a:r>
              <a:rPr lang="en-AU" sz="1800" b="0" i="0" noProof="0" dirty="0">
                <a:solidFill>
                  <a:srgbClr val="000000"/>
                </a:solidFill>
                <a:effectLst/>
                <a:latin typeface="+mj-lt"/>
              </a:rPr>
              <a:t> and </a:t>
            </a:r>
            <a:r>
              <a:rPr lang="en-AU" sz="1800" b="1" i="0" noProof="0" dirty="0">
                <a:solidFill>
                  <a:srgbClr val="000000"/>
                </a:solidFill>
                <a:effectLst/>
                <a:latin typeface="+mj-lt"/>
              </a:rPr>
              <a:t>draws</a:t>
            </a:r>
            <a:r>
              <a:rPr lang="en-AU" sz="1800" b="0" i="0" noProof="0" dirty="0">
                <a:solidFill>
                  <a:srgbClr val="000000"/>
                </a:solidFill>
                <a:effectLst/>
                <a:latin typeface="+mj-lt"/>
              </a:rPr>
              <a:t> into the cla</a:t>
            </a:r>
            <a:r>
              <a:rPr lang="en-AU" sz="1800" noProof="0" dirty="0">
                <a:solidFill>
                  <a:srgbClr val="000000"/>
                </a:solidFill>
                <a:latin typeface="+mj-lt"/>
              </a:rPr>
              <a:t>y </a:t>
            </a:r>
            <a:r>
              <a:rPr lang="en-AU" sz="1800" b="0" i="0" noProof="0" dirty="0">
                <a:solidFill>
                  <a:srgbClr val="000000"/>
                </a:solidFill>
                <a:effectLst/>
                <a:latin typeface="+mj-lt"/>
              </a:rPr>
              <a:t>with a needle tool</a:t>
            </a:r>
            <a:endParaRPr lang="en-AU" sz="1800" noProof="0" dirty="0">
              <a:solidFill>
                <a:srgbClr val="000000"/>
              </a:solidFill>
              <a:effectLst/>
              <a:latin typeface="+mj-lt"/>
            </a:endParaRPr>
          </a:p>
          <a:p>
            <a:pPr marL="342900" indent="-342900">
              <a:lnSpc>
                <a:spcPct val="150000"/>
              </a:lnSpc>
              <a:spcAft>
                <a:spcPts val="600"/>
              </a:spcAft>
              <a:buFont typeface="Arial" panose="020B0604020202020204" pitchFamily="34" charset="0"/>
              <a:buChar char="•"/>
            </a:pPr>
            <a:r>
              <a:rPr lang="en-AU" sz="1800" b="1" noProof="0" dirty="0">
                <a:solidFill>
                  <a:srgbClr val="000000"/>
                </a:solidFill>
                <a:latin typeface="+mj-lt"/>
              </a:rPr>
              <a:t>Mixes</a:t>
            </a:r>
            <a:r>
              <a:rPr lang="en-AU" sz="1800" noProof="0" dirty="0">
                <a:solidFill>
                  <a:srgbClr val="000000"/>
                </a:solidFill>
                <a:latin typeface="+mj-lt"/>
              </a:rPr>
              <a:t> </a:t>
            </a:r>
            <a:r>
              <a:rPr lang="en-AU" sz="1800" b="0" i="0" noProof="0" dirty="0">
                <a:solidFill>
                  <a:srgbClr val="000000"/>
                </a:solidFill>
                <a:effectLst/>
                <a:latin typeface="+mj-lt"/>
              </a:rPr>
              <a:t>new glazes</a:t>
            </a:r>
          </a:p>
        </p:txBody>
      </p:sp>
      <p:sp>
        <p:nvSpPr>
          <p:cNvPr id="5" name="Rectangle: Rounded Corners 4">
            <a:extLst>
              <a:ext uri="{FF2B5EF4-FFF2-40B4-BE49-F238E27FC236}">
                <a16:creationId xmlns:a16="http://schemas.microsoft.com/office/drawing/2014/main" id="{722D9D4F-BA0D-20A4-FF9F-B76E8D948DDE}"/>
              </a:ext>
            </a:extLst>
          </p:cNvPr>
          <p:cNvSpPr/>
          <p:nvPr/>
        </p:nvSpPr>
        <p:spPr>
          <a:xfrm>
            <a:off x="359999" y="1641792"/>
            <a:ext cx="10800000" cy="4680000"/>
          </a:xfrm>
          <a:prstGeom prst="roundRect">
            <a:avLst>
              <a:gd name="adj" fmla="val 4487"/>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buNone/>
            </a:pPr>
            <a:r>
              <a:rPr lang="en-AU" sz="1800" noProof="0" dirty="0">
                <a:solidFill>
                  <a:srgbClr val="000000"/>
                </a:solidFill>
                <a:latin typeface="+mj-lt"/>
              </a:rPr>
              <a:t>Jenny Orchard:</a:t>
            </a:r>
          </a:p>
          <a:p>
            <a:pPr marL="285750" indent="-285750">
              <a:lnSpc>
                <a:spcPct val="150000"/>
              </a:lnSpc>
              <a:spcAft>
                <a:spcPts val="600"/>
              </a:spcAft>
              <a:buFont typeface="Arial" panose="020B0604020202020204" pitchFamily="34" charset="0"/>
              <a:buChar char="•"/>
            </a:pPr>
            <a:r>
              <a:rPr lang="en-AU" sz="1800" noProof="0" dirty="0">
                <a:solidFill>
                  <a:srgbClr val="000000"/>
                </a:solidFill>
                <a:highlight>
                  <a:srgbClr val="FFFF00"/>
                </a:highlight>
                <a:latin typeface="+mj-lt"/>
              </a:rPr>
              <a:t>Carefully</a:t>
            </a:r>
            <a:r>
              <a:rPr lang="en-AU" sz="1800" noProof="0" dirty="0">
                <a:solidFill>
                  <a:srgbClr val="000000"/>
                </a:solidFill>
                <a:latin typeface="+mj-lt"/>
              </a:rPr>
              <a:t> </a:t>
            </a:r>
            <a:r>
              <a:rPr lang="en-AU" sz="1800" u="sng" noProof="0" dirty="0">
                <a:solidFill>
                  <a:srgbClr val="000000"/>
                </a:solidFill>
                <a:latin typeface="+mj-lt"/>
              </a:rPr>
              <a:t>cuts</a:t>
            </a:r>
            <a:r>
              <a:rPr lang="en-AU" sz="1800" noProof="0" dirty="0">
                <a:solidFill>
                  <a:srgbClr val="000000"/>
                </a:solidFill>
                <a:latin typeface="+mj-lt"/>
              </a:rPr>
              <a:t> with a cutting wire to </a:t>
            </a:r>
            <a:r>
              <a:rPr lang="en-AU" sz="1800" u="sng" noProof="0" dirty="0">
                <a:solidFill>
                  <a:srgbClr val="000000"/>
                </a:solidFill>
                <a:latin typeface="+mj-lt"/>
              </a:rPr>
              <a:t>slice</a:t>
            </a:r>
            <a:r>
              <a:rPr lang="en-AU" sz="1800" noProof="0" dirty="0">
                <a:solidFill>
                  <a:srgbClr val="000000"/>
                </a:solidFill>
                <a:latin typeface="+mj-lt"/>
              </a:rPr>
              <a:t> the block of raw clay</a:t>
            </a:r>
          </a:p>
          <a:p>
            <a:pPr marL="285750" indent="-285750">
              <a:lnSpc>
                <a:spcPct val="150000"/>
              </a:lnSpc>
              <a:spcAft>
                <a:spcPts val="600"/>
              </a:spcAft>
              <a:buFont typeface="Arial" panose="020B0604020202020204" pitchFamily="34" charset="0"/>
              <a:buChar char="•"/>
            </a:pPr>
            <a:r>
              <a:rPr lang="en-AU" sz="1800" noProof="0" dirty="0">
                <a:solidFill>
                  <a:srgbClr val="000000"/>
                </a:solidFill>
                <a:highlight>
                  <a:srgbClr val="FFFF00"/>
                </a:highlight>
                <a:latin typeface="+mj-lt"/>
              </a:rPr>
              <a:t>Firmly</a:t>
            </a:r>
            <a:r>
              <a:rPr lang="en-AU" sz="1800" noProof="0" dirty="0">
                <a:solidFill>
                  <a:srgbClr val="000000"/>
                </a:solidFill>
                <a:latin typeface="+mj-lt"/>
              </a:rPr>
              <a:t> </a:t>
            </a:r>
            <a:r>
              <a:rPr lang="en-AU" sz="1800" u="sng" noProof="0" dirty="0">
                <a:solidFill>
                  <a:srgbClr val="000000"/>
                </a:solidFill>
                <a:latin typeface="+mj-lt"/>
              </a:rPr>
              <a:t>squeezes</a:t>
            </a:r>
            <a:r>
              <a:rPr lang="en-AU" sz="1800" noProof="0" dirty="0">
                <a:solidFill>
                  <a:srgbClr val="000000"/>
                </a:solidFill>
                <a:latin typeface="+mj-lt"/>
              </a:rPr>
              <a:t> and </a:t>
            </a:r>
            <a:r>
              <a:rPr lang="en-AU" sz="1800" u="sng" noProof="0" dirty="0">
                <a:solidFill>
                  <a:srgbClr val="000000"/>
                </a:solidFill>
                <a:latin typeface="+mj-lt"/>
              </a:rPr>
              <a:t>models</a:t>
            </a:r>
            <a:r>
              <a:rPr lang="en-AU" sz="1800" noProof="0" dirty="0">
                <a:solidFill>
                  <a:srgbClr val="000000"/>
                </a:solidFill>
                <a:latin typeface="+mj-lt"/>
              </a:rPr>
              <a:t> the clay</a:t>
            </a:r>
          </a:p>
          <a:p>
            <a:pPr marL="285750" indent="-285750">
              <a:lnSpc>
                <a:spcPct val="150000"/>
              </a:lnSpc>
              <a:spcAft>
                <a:spcPts val="600"/>
              </a:spcAft>
              <a:buFont typeface="Arial" panose="020B0604020202020204" pitchFamily="34" charset="0"/>
              <a:buChar char="•"/>
            </a:pPr>
            <a:r>
              <a:rPr lang="en-AU" sz="1800" noProof="0" dirty="0">
                <a:solidFill>
                  <a:srgbClr val="000000"/>
                </a:solidFill>
                <a:highlight>
                  <a:srgbClr val="FFFF00"/>
                </a:highlight>
                <a:latin typeface="+mj-lt"/>
              </a:rPr>
              <a:t>Evenly</a:t>
            </a:r>
            <a:r>
              <a:rPr lang="en-AU" sz="1800" noProof="0" dirty="0">
                <a:solidFill>
                  <a:srgbClr val="000000"/>
                </a:solidFill>
                <a:latin typeface="+mj-lt"/>
              </a:rPr>
              <a:t> </a:t>
            </a:r>
            <a:r>
              <a:rPr lang="en-AU" sz="1800" u="sng" noProof="0" dirty="0">
                <a:solidFill>
                  <a:srgbClr val="000000"/>
                </a:solidFill>
                <a:latin typeface="+mj-lt"/>
              </a:rPr>
              <a:t>applies</a:t>
            </a:r>
            <a:r>
              <a:rPr lang="en-AU" sz="1800" noProof="0" dirty="0">
                <a:solidFill>
                  <a:srgbClr val="000000"/>
                </a:solidFill>
                <a:latin typeface="+mj-lt"/>
              </a:rPr>
              <a:t> slip with a bristle brush</a:t>
            </a:r>
          </a:p>
          <a:p>
            <a:pPr marL="285750" indent="-285750">
              <a:lnSpc>
                <a:spcPct val="150000"/>
              </a:lnSpc>
              <a:spcAft>
                <a:spcPts val="600"/>
              </a:spcAft>
              <a:buFont typeface="Arial" panose="020B0604020202020204" pitchFamily="34" charset="0"/>
              <a:buChar char="•"/>
            </a:pPr>
            <a:r>
              <a:rPr lang="en-AU" sz="1800" noProof="0" dirty="0">
                <a:solidFill>
                  <a:srgbClr val="000000"/>
                </a:solidFill>
                <a:highlight>
                  <a:srgbClr val="FFFF00"/>
                </a:highlight>
                <a:latin typeface="+mj-lt"/>
              </a:rPr>
              <a:t>Lightly</a:t>
            </a:r>
            <a:r>
              <a:rPr lang="en-AU" sz="1800" noProof="0" dirty="0">
                <a:solidFill>
                  <a:srgbClr val="000000"/>
                </a:solidFill>
                <a:latin typeface="+mj-lt"/>
              </a:rPr>
              <a:t> </a:t>
            </a:r>
            <a:r>
              <a:rPr lang="en-AU" sz="1800" u="sng" noProof="0" dirty="0">
                <a:solidFill>
                  <a:srgbClr val="000000"/>
                </a:solidFill>
                <a:latin typeface="+mj-lt"/>
              </a:rPr>
              <a:t>scratches</a:t>
            </a:r>
            <a:r>
              <a:rPr lang="en-AU" sz="1800" noProof="0" dirty="0">
                <a:solidFill>
                  <a:srgbClr val="000000"/>
                </a:solidFill>
                <a:latin typeface="+mj-lt"/>
              </a:rPr>
              <a:t> the surface of the clay to create texture</a:t>
            </a:r>
          </a:p>
          <a:p>
            <a:pPr marL="285750" indent="-285750">
              <a:lnSpc>
                <a:spcPct val="150000"/>
              </a:lnSpc>
              <a:spcAft>
                <a:spcPts val="600"/>
              </a:spcAft>
              <a:buFont typeface="Arial" panose="020B0604020202020204" pitchFamily="34" charset="0"/>
              <a:buChar char="•"/>
            </a:pPr>
            <a:r>
              <a:rPr lang="en-AU" sz="1800" noProof="0" dirty="0">
                <a:solidFill>
                  <a:srgbClr val="000000"/>
                </a:solidFill>
                <a:highlight>
                  <a:srgbClr val="FFFF00"/>
                </a:highlight>
                <a:latin typeface="+mj-lt"/>
              </a:rPr>
              <a:t>Gently</a:t>
            </a:r>
            <a:r>
              <a:rPr lang="en-AU" sz="1800" noProof="0" dirty="0">
                <a:solidFill>
                  <a:srgbClr val="000000"/>
                </a:solidFill>
                <a:latin typeface="+mj-lt"/>
              </a:rPr>
              <a:t> </a:t>
            </a:r>
            <a:r>
              <a:rPr lang="en-AU" sz="1800" u="sng" noProof="0" dirty="0">
                <a:solidFill>
                  <a:srgbClr val="000000"/>
                </a:solidFill>
                <a:latin typeface="+mj-lt"/>
              </a:rPr>
              <a:t>presses</a:t>
            </a:r>
            <a:r>
              <a:rPr lang="en-AU" sz="1800" noProof="0" dirty="0">
                <a:solidFill>
                  <a:srgbClr val="000000"/>
                </a:solidFill>
                <a:latin typeface="+mj-lt"/>
              </a:rPr>
              <a:t> and </a:t>
            </a:r>
            <a:r>
              <a:rPr lang="en-AU" sz="1800" u="sng" noProof="0" dirty="0">
                <a:solidFill>
                  <a:srgbClr val="000000"/>
                </a:solidFill>
                <a:latin typeface="+mj-lt"/>
              </a:rPr>
              <a:t>pushes</a:t>
            </a:r>
            <a:r>
              <a:rPr lang="en-AU" sz="1800" noProof="0" dirty="0">
                <a:solidFill>
                  <a:srgbClr val="000000"/>
                </a:solidFill>
                <a:latin typeface="+mj-lt"/>
              </a:rPr>
              <a:t> the clay</a:t>
            </a:r>
          </a:p>
          <a:p>
            <a:pPr marL="285750" indent="-285750">
              <a:lnSpc>
                <a:spcPct val="150000"/>
              </a:lnSpc>
              <a:spcAft>
                <a:spcPts val="600"/>
              </a:spcAft>
              <a:buFont typeface="Arial" panose="020B0604020202020204" pitchFamily="34" charset="0"/>
              <a:buChar char="•"/>
            </a:pPr>
            <a:r>
              <a:rPr lang="en-AU" sz="1800" noProof="0" dirty="0">
                <a:solidFill>
                  <a:srgbClr val="000000"/>
                </a:solidFill>
                <a:highlight>
                  <a:srgbClr val="FFFF00"/>
                </a:highlight>
                <a:latin typeface="+mj-lt"/>
              </a:rPr>
              <a:t>Delicately</a:t>
            </a:r>
            <a:r>
              <a:rPr lang="en-AU" sz="1800" noProof="0" dirty="0">
                <a:solidFill>
                  <a:srgbClr val="000000"/>
                </a:solidFill>
                <a:latin typeface="+mj-lt"/>
              </a:rPr>
              <a:t> </a:t>
            </a:r>
            <a:r>
              <a:rPr lang="en-AU" sz="1800" u="sng" noProof="0" dirty="0">
                <a:solidFill>
                  <a:srgbClr val="000000"/>
                </a:solidFill>
                <a:latin typeface="+mj-lt"/>
              </a:rPr>
              <a:t>imprints</a:t>
            </a:r>
            <a:r>
              <a:rPr lang="en-AU" sz="1800" noProof="0" dirty="0">
                <a:solidFill>
                  <a:srgbClr val="000000"/>
                </a:solidFill>
                <a:latin typeface="+mj-lt"/>
              </a:rPr>
              <a:t> and </a:t>
            </a:r>
            <a:r>
              <a:rPr lang="en-AU" sz="1800" u="sng" noProof="0" dirty="0">
                <a:solidFill>
                  <a:srgbClr val="000000"/>
                </a:solidFill>
                <a:latin typeface="+mj-lt"/>
              </a:rPr>
              <a:t>stamps</a:t>
            </a:r>
            <a:r>
              <a:rPr lang="en-AU" sz="1800" noProof="0" dirty="0">
                <a:solidFill>
                  <a:srgbClr val="000000"/>
                </a:solidFill>
                <a:latin typeface="+mj-lt"/>
              </a:rPr>
              <a:t> the surface with a banksia to create texture</a:t>
            </a:r>
          </a:p>
          <a:p>
            <a:pPr marL="285750" indent="-285750">
              <a:lnSpc>
                <a:spcPct val="150000"/>
              </a:lnSpc>
              <a:spcAft>
                <a:spcPts val="600"/>
              </a:spcAft>
              <a:buFont typeface="Arial" panose="020B0604020202020204" pitchFamily="34" charset="0"/>
              <a:buChar char="•"/>
            </a:pPr>
            <a:r>
              <a:rPr lang="en-AU" sz="1800" noProof="0" dirty="0">
                <a:solidFill>
                  <a:srgbClr val="000000"/>
                </a:solidFill>
                <a:highlight>
                  <a:srgbClr val="FFFF00"/>
                </a:highlight>
                <a:latin typeface="+mj-lt"/>
              </a:rPr>
              <a:t>Precisely</a:t>
            </a:r>
            <a:r>
              <a:rPr lang="en-AU" sz="1800" noProof="0" dirty="0">
                <a:solidFill>
                  <a:srgbClr val="000000"/>
                </a:solidFill>
                <a:latin typeface="+mj-lt"/>
              </a:rPr>
              <a:t> </a:t>
            </a:r>
            <a:r>
              <a:rPr lang="en-AU" sz="1800" u="sng" noProof="0" dirty="0">
                <a:solidFill>
                  <a:srgbClr val="000000"/>
                </a:solidFill>
                <a:latin typeface="+mj-lt"/>
              </a:rPr>
              <a:t>incises</a:t>
            </a:r>
            <a:r>
              <a:rPr lang="en-AU" sz="1800" noProof="0" dirty="0">
                <a:solidFill>
                  <a:srgbClr val="000000"/>
                </a:solidFill>
                <a:latin typeface="+mj-lt"/>
              </a:rPr>
              <a:t> and </a:t>
            </a:r>
            <a:r>
              <a:rPr lang="en-AU" sz="1800" u="sng" noProof="0" dirty="0">
                <a:solidFill>
                  <a:srgbClr val="000000"/>
                </a:solidFill>
                <a:latin typeface="+mj-lt"/>
              </a:rPr>
              <a:t>draws</a:t>
            </a:r>
            <a:r>
              <a:rPr lang="en-AU" sz="1800" noProof="0" dirty="0">
                <a:solidFill>
                  <a:srgbClr val="000000"/>
                </a:solidFill>
                <a:latin typeface="+mj-lt"/>
              </a:rPr>
              <a:t> into the clay with a needle tool</a:t>
            </a:r>
          </a:p>
          <a:p>
            <a:pPr marL="285750" indent="-285750">
              <a:lnSpc>
                <a:spcPct val="150000"/>
              </a:lnSpc>
              <a:spcAft>
                <a:spcPts val="600"/>
              </a:spcAft>
              <a:buFont typeface="Arial" panose="020B0604020202020204" pitchFamily="34" charset="0"/>
              <a:buChar char="•"/>
            </a:pPr>
            <a:r>
              <a:rPr lang="en-AU" sz="1800" noProof="0" dirty="0">
                <a:solidFill>
                  <a:schemeClr val="tx1"/>
                </a:solidFill>
                <a:highlight>
                  <a:srgbClr val="FFFF00"/>
                </a:highlight>
              </a:rPr>
              <a:t>Meticulously</a:t>
            </a:r>
            <a:r>
              <a:rPr lang="en-AU" sz="1800" noProof="0" dirty="0">
                <a:solidFill>
                  <a:srgbClr val="000000"/>
                </a:solidFill>
                <a:latin typeface="+mj-lt"/>
              </a:rPr>
              <a:t> </a:t>
            </a:r>
            <a:r>
              <a:rPr lang="en-AU" sz="1800" u="sng" noProof="0" dirty="0">
                <a:solidFill>
                  <a:srgbClr val="000000"/>
                </a:solidFill>
                <a:latin typeface="+mj-lt"/>
              </a:rPr>
              <a:t>mixes</a:t>
            </a:r>
            <a:r>
              <a:rPr lang="en-AU" sz="1800" noProof="0" dirty="0">
                <a:solidFill>
                  <a:srgbClr val="000000"/>
                </a:solidFill>
                <a:latin typeface="+mj-lt"/>
              </a:rPr>
              <a:t> new glazes</a:t>
            </a:r>
          </a:p>
        </p:txBody>
      </p:sp>
      <p:sp>
        <p:nvSpPr>
          <p:cNvPr id="8" name="TextBox 7">
            <a:extLst>
              <a:ext uri="{FF2B5EF4-FFF2-40B4-BE49-F238E27FC236}">
                <a16:creationId xmlns:a16="http://schemas.microsoft.com/office/drawing/2014/main" id="{8057BBE9-A446-E450-8C18-E2A4D664FD0E}"/>
              </a:ext>
            </a:extLst>
          </p:cNvPr>
          <p:cNvSpPr txBox="1"/>
          <p:nvPr/>
        </p:nvSpPr>
        <p:spPr>
          <a:xfrm>
            <a:off x="10242687" y="1266319"/>
            <a:ext cx="914400" cy="356423"/>
          </a:xfrm>
          <a:prstGeom prst="rect">
            <a:avLst/>
          </a:prstGeom>
          <a:noFill/>
        </p:spPr>
        <p:txBody>
          <a:bodyPr wrap="none" lIns="0" tIns="0" rIns="0" bIns="0" rtlCol="0">
            <a:noAutofit/>
          </a:bodyPr>
          <a:lstStyle/>
          <a:p>
            <a:pPr algn="l"/>
            <a:r>
              <a:rPr lang="en-AU" sz="1800" noProof="0" dirty="0">
                <a:highlight>
                  <a:srgbClr val="FFFF00"/>
                </a:highlight>
              </a:rPr>
              <a:t>Adverbs</a:t>
            </a:r>
          </a:p>
        </p:txBody>
      </p:sp>
      <p:sp>
        <p:nvSpPr>
          <p:cNvPr id="3" name="Slide Number Placeholder 2">
            <a:extLst>
              <a:ext uri="{FF2B5EF4-FFF2-40B4-BE49-F238E27FC236}">
                <a16:creationId xmlns:a16="http://schemas.microsoft.com/office/drawing/2014/main" id="{B5AD4240-66C3-317A-A631-B14CBAFDAF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11</a:t>
            </a:fld>
            <a:endParaRPr lang="en-AU" noProof="0"/>
          </a:p>
        </p:txBody>
      </p:sp>
    </p:spTree>
    <p:extLst>
      <p:ext uri="{BB962C8B-B14F-4D97-AF65-F5344CB8AC3E}">
        <p14:creationId xmlns:p14="http://schemas.microsoft.com/office/powerpoint/2010/main" val="39212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C1D1-041A-48FC-3372-C867AF85E2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10B91F-46F5-0F6A-26A4-0F9C8A651285}"/>
              </a:ext>
            </a:extLst>
          </p:cNvPr>
          <p:cNvSpPr>
            <a:spLocks noGrp="1"/>
          </p:cNvSpPr>
          <p:nvPr>
            <p:ph type="title"/>
          </p:nvPr>
        </p:nvSpPr>
        <p:spPr/>
        <p:txBody>
          <a:bodyPr/>
          <a:lstStyle/>
          <a:p>
            <a:r>
              <a:rPr lang="en-AU" noProof="0" dirty="0">
                <a:latin typeface="+mj-lt"/>
              </a:rPr>
              <a:t>In the studio with Jenny Orchard (4)</a:t>
            </a:r>
          </a:p>
        </p:txBody>
      </p:sp>
      <p:sp>
        <p:nvSpPr>
          <p:cNvPr id="13" name="Text Placeholder 12">
            <a:extLst>
              <a:ext uri="{FF2B5EF4-FFF2-40B4-BE49-F238E27FC236}">
                <a16:creationId xmlns:a16="http://schemas.microsoft.com/office/drawing/2014/main" id="{C2E76A42-6727-FD83-FB4A-56D1EB1FA779}"/>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1.3(</a:t>
            </a:r>
            <a:r>
              <a:rPr lang="en-AU" dirty="0">
                <a:latin typeface="+mj-lt"/>
              </a:rPr>
              <a:t>a</a:t>
            </a:r>
            <a:r>
              <a:rPr lang="en-AU" noProof="0" dirty="0">
                <a:latin typeface="+mj-lt"/>
              </a:rPr>
              <a:t>) The </a:t>
            </a:r>
            <a:r>
              <a:rPr lang="en-AU" dirty="0">
                <a:latin typeface="+mj-lt"/>
              </a:rPr>
              <a:t>2</a:t>
            </a:r>
            <a:r>
              <a:rPr lang="en-AU" noProof="0" dirty="0">
                <a:latin typeface="+mj-lt"/>
              </a:rPr>
              <a:t>-word strategy – conceptual practice</a:t>
            </a:r>
          </a:p>
        </p:txBody>
      </p:sp>
      <p:pic>
        <p:nvPicPr>
          <p:cNvPr id="9" name="Graphic 8">
            <a:extLst>
              <a:ext uri="{FF2B5EF4-FFF2-40B4-BE49-F238E27FC236}">
                <a16:creationId xmlns:a16="http://schemas.microsoft.com/office/drawing/2014/main" id="{E2179EC3-45B2-8141-972D-63C27C1FEBF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002" y="1554274"/>
            <a:ext cx="1242696" cy="1242696"/>
          </a:xfrm>
          <a:prstGeom prst="rect">
            <a:avLst/>
          </a:prstGeom>
        </p:spPr>
      </p:pic>
      <p:sp>
        <p:nvSpPr>
          <p:cNvPr id="6" name="TextBox 5">
            <a:extLst>
              <a:ext uri="{FF2B5EF4-FFF2-40B4-BE49-F238E27FC236}">
                <a16:creationId xmlns:a16="http://schemas.microsoft.com/office/drawing/2014/main" id="{4BCEC627-607B-4F4C-00C5-4DDDA4B0B784}"/>
              </a:ext>
            </a:extLst>
          </p:cNvPr>
          <p:cNvSpPr txBox="1"/>
          <p:nvPr/>
        </p:nvSpPr>
        <p:spPr>
          <a:xfrm>
            <a:off x="1731896" y="1990956"/>
            <a:ext cx="3740184" cy="369332"/>
          </a:xfrm>
          <a:prstGeom prst="rect">
            <a:avLst/>
          </a:prstGeom>
          <a:noFill/>
        </p:spPr>
        <p:txBody>
          <a:bodyPr wrap="square">
            <a:spAutoFit/>
          </a:bodyPr>
          <a:lstStyle/>
          <a:p>
            <a:r>
              <a:rPr lang="en-AU" sz="1800" noProof="0" dirty="0">
                <a:effectLst/>
                <a:latin typeface="+mj-lt"/>
                <a:ea typeface="Times New Roman" panose="02020603050405020304" pitchFamily="18" charset="0"/>
              </a:rPr>
              <a:t>Thinking on paper</a:t>
            </a:r>
            <a:endParaRPr lang="en-AU" sz="1800" noProof="0" dirty="0"/>
          </a:p>
        </p:txBody>
      </p:sp>
      <p:sp>
        <p:nvSpPr>
          <p:cNvPr id="7" name="TextBox 6">
            <a:extLst>
              <a:ext uri="{FF2B5EF4-FFF2-40B4-BE49-F238E27FC236}">
                <a16:creationId xmlns:a16="http://schemas.microsoft.com/office/drawing/2014/main" id="{2B3F6B45-E6B7-B0C2-A339-718021BEF070}"/>
              </a:ext>
            </a:extLst>
          </p:cNvPr>
          <p:cNvSpPr txBox="1"/>
          <p:nvPr/>
        </p:nvSpPr>
        <p:spPr>
          <a:xfrm>
            <a:off x="2009547" y="2913483"/>
            <a:ext cx="9310472" cy="3056864"/>
          </a:xfrm>
          <a:prstGeom prst="rect">
            <a:avLst/>
          </a:prstGeom>
          <a:noFill/>
        </p:spPr>
        <p:txBody>
          <a:bodyPr wrap="square" lIns="0" tIns="0" rIns="0" bIns="0" rtlCol="0">
            <a:noAutofit/>
          </a:bodyPr>
          <a:lstStyle/>
          <a:p>
            <a:pPr algn="l">
              <a:lnSpc>
                <a:spcPct val="150000"/>
              </a:lnSpc>
              <a:spcAft>
                <a:spcPts val="600"/>
              </a:spcAft>
            </a:pPr>
            <a:r>
              <a:rPr lang="en-AU" sz="1800" noProof="0" dirty="0"/>
              <a:t>I chose this word …………….because.......</a:t>
            </a:r>
          </a:p>
          <a:p>
            <a:pPr algn="l">
              <a:lnSpc>
                <a:spcPct val="150000"/>
              </a:lnSpc>
              <a:spcAft>
                <a:spcPts val="600"/>
              </a:spcAft>
            </a:pPr>
            <a:r>
              <a:rPr lang="en-AU" sz="1800" noProof="0" dirty="0"/>
              <a:t>I think .............. because.......</a:t>
            </a:r>
          </a:p>
          <a:p>
            <a:pPr algn="l">
              <a:lnSpc>
                <a:spcPct val="150000"/>
              </a:lnSpc>
              <a:spcAft>
                <a:spcPts val="600"/>
              </a:spcAft>
            </a:pPr>
            <a:r>
              <a:rPr lang="en-AU" sz="1800" noProof="0" dirty="0"/>
              <a:t>This suggests......... so I can infer that…… </a:t>
            </a:r>
          </a:p>
          <a:p>
            <a:pPr algn="l">
              <a:lnSpc>
                <a:spcPct val="150000"/>
              </a:lnSpc>
              <a:spcAft>
                <a:spcPts val="600"/>
              </a:spcAft>
            </a:pPr>
            <a:r>
              <a:rPr lang="en-AU" sz="1800" noProof="0" dirty="0"/>
              <a:t>I know that ........... which leads me to believe ...........</a:t>
            </a:r>
          </a:p>
          <a:p>
            <a:pPr algn="l">
              <a:lnSpc>
                <a:spcPct val="150000"/>
              </a:lnSpc>
              <a:spcAft>
                <a:spcPts val="600"/>
              </a:spcAft>
            </a:pPr>
            <a:r>
              <a:rPr lang="en-AU" sz="1800" noProof="0" dirty="0"/>
              <a:t>I can see ........... so, I'm guessing............</a:t>
            </a:r>
          </a:p>
          <a:p>
            <a:pPr algn="l">
              <a:lnSpc>
                <a:spcPct val="150000"/>
              </a:lnSpc>
              <a:spcAft>
                <a:spcPts val="600"/>
              </a:spcAft>
            </a:pPr>
            <a:r>
              <a:rPr lang="en-AU" sz="1800" noProof="0" dirty="0"/>
              <a:t>There is a sense that …………..</a:t>
            </a:r>
          </a:p>
        </p:txBody>
      </p:sp>
      <p:sp>
        <p:nvSpPr>
          <p:cNvPr id="10" name="Rectangle: Rounded Corners 9">
            <a:extLst>
              <a:ext uri="{FF2B5EF4-FFF2-40B4-BE49-F238E27FC236}">
                <a16:creationId xmlns:a16="http://schemas.microsoft.com/office/drawing/2014/main" id="{3E40255D-8D62-07F6-CA28-E494E3DA467D}"/>
              </a:ext>
            </a:extLst>
          </p:cNvPr>
          <p:cNvSpPr/>
          <p:nvPr/>
        </p:nvSpPr>
        <p:spPr>
          <a:xfrm>
            <a:off x="1781998" y="2498344"/>
            <a:ext cx="10062000" cy="3887141"/>
          </a:xfrm>
          <a:prstGeom prst="roundRect">
            <a:avLst>
              <a:gd name="adj" fmla="val 8113"/>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buNone/>
            </a:pPr>
            <a:r>
              <a:rPr lang="en-AU" sz="1800" noProof="0" dirty="0">
                <a:solidFill>
                  <a:srgbClr val="0E101A"/>
                </a:solidFill>
                <a:effectLst/>
              </a:rPr>
              <a:t>I chose the word</a:t>
            </a:r>
            <a:r>
              <a:rPr lang="en-AU" sz="1800" i="1" noProof="0" dirty="0">
                <a:solidFill>
                  <a:srgbClr val="0E101A"/>
                </a:solidFill>
                <a:effectLst/>
              </a:rPr>
              <a:t> </a:t>
            </a:r>
            <a:r>
              <a:rPr lang="en-AU" sz="1800" i="1" u="dotted" noProof="0" dirty="0">
                <a:solidFill>
                  <a:srgbClr val="0E101A"/>
                </a:solidFill>
              </a:rPr>
              <a:t>th</a:t>
            </a:r>
            <a:r>
              <a:rPr lang="en-AU" sz="1800" i="1" u="dotted" noProof="0" dirty="0">
                <a:solidFill>
                  <a:srgbClr val="0E101A"/>
                </a:solidFill>
                <a:effectLst/>
              </a:rPr>
              <a:t>riving</a:t>
            </a:r>
            <a:r>
              <a:rPr lang="en-AU" sz="1800" i="1" noProof="0" dirty="0">
                <a:solidFill>
                  <a:srgbClr val="0E101A"/>
                </a:solidFill>
                <a:effectLst/>
              </a:rPr>
              <a:t> </a:t>
            </a:r>
            <a:r>
              <a:rPr lang="en-AU" sz="1800" noProof="0" dirty="0">
                <a:solidFill>
                  <a:srgbClr val="0E101A"/>
                </a:solidFill>
                <a:effectLst/>
              </a:rPr>
              <a:t>because </a:t>
            </a:r>
            <a:r>
              <a:rPr lang="en-AU" sz="1800" u="dotted" noProof="0" dirty="0">
                <a:solidFill>
                  <a:srgbClr val="0E101A"/>
                </a:solidFill>
                <a:effectLst/>
              </a:rPr>
              <a:t>Orchard's creations seem to take on a life of their own. They beam with energy and resemble exotic flora and fauna that you might stumble across in a tropical rainforest.</a:t>
            </a:r>
            <a:r>
              <a:rPr lang="en-AU" sz="1800" noProof="0" dirty="0">
                <a:solidFill>
                  <a:srgbClr val="0E101A"/>
                </a:solidFill>
                <a:effectLst/>
              </a:rPr>
              <a:t> There is a sense that </a:t>
            </a:r>
            <a:r>
              <a:rPr lang="en-AU" sz="1800" u="dotted" noProof="0" dirty="0">
                <a:solidFill>
                  <a:srgbClr val="0E101A"/>
                </a:solidFill>
                <a:effectLst/>
              </a:rPr>
              <a:t>they may continue to grow, evolve, perhaps even morph into other creatures. </a:t>
            </a:r>
          </a:p>
          <a:p>
            <a:pPr>
              <a:lnSpc>
                <a:spcPct val="150000"/>
              </a:lnSpc>
              <a:spcAft>
                <a:spcPts val="600"/>
              </a:spcAft>
              <a:buNone/>
            </a:pPr>
            <a:endParaRPr lang="en-AU" sz="1800" u="dotted" noProof="0" dirty="0">
              <a:solidFill>
                <a:srgbClr val="0E101A"/>
              </a:solidFill>
              <a:effectLst/>
            </a:endParaRPr>
          </a:p>
          <a:p>
            <a:pPr>
              <a:lnSpc>
                <a:spcPct val="150000"/>
              </a:lnSpc>
              <a:spcAft>
                <a:spcPts val="600"/>
              </a:spcAft>
              <a:buNone/>
            </a:pPr>
            <a:r>
              <a:rPr lang="en-AU" sz="1800" noProof="0" dirty="0">
                <a:solidFill>
                  <a:srgbClr val="0E101A"/>
                </a:solidFill>
                <a:effectLst/>
              </a:rPr>
              <a:t>I know that </a:t>
            </a:r>
            <a:r>
              <a:rPr lang="en-AU" sz="1800" u="dotted" noProof="0" dirty="0">
                <a:solidFill>
                  <a:srgbClr val="0E101A"/>
                </a:solidFill>
              </a:rPr>
              <a:t>l</a:t>
            </a:r>
            <a:r>
              <a:rPr lang="en-AU" sz="1800" u="dotted" noProof="0" dirty="0">
                <a:solidFill>
                  <a:srgbClr val="0E101A"/>
                </a:solidFill>
                <a:effectLst/>
              </a:rPr>
              <a:t>ife is the main idea communicated in Orchard's artworks,</a:t>
            </a:r>
            <a:r>
              <a:rPr lang="en-AU" sz="1800" noProof="0" dirty="0">
                <a:solidFill>
                  <a:srgbClr val="0E101A"/>
                </a:solidFill>
                <a:effectLst/>
              </a:rPr>
              <a:t> which leads me to believe </a:t>
            </a:r>
            <a:r>
              <a:rPr lang="en-AU" sz="1800" u="dotted" noProof="0" dirty="0">
                <a:solidFill>
                  <a:srgbClr val="0E101A"/>
                </a:solidFill>
                <a:effectLst/>
              </a:rPr>
              <a:t>that Orchard's mysterious creatures are</a:t>
            </a:r>
            <a:r>
              <a:rPr lang="en-AU" sz="1800" b="1" u="dotted" noProof="0" dirty="0">
                <a:solidFill>
                  <a:srgbClr val="0E101A"/>
                </a:solidFill>
                <a:effectLst/>
              </a:rPr>
              <a:t> </a:t>
            </a:r>
            <a:r>
              <a:rPr lang="en-AU" sz="1800" i="1" u="dotted" noProof="0" dirty="0">
                <a:solidFill>
                  <a:srgbClr val="0E101A"/>
                </a:solidFill>
                <a:effectLst/>
              </a:rPr>
              <a:t>thriving</a:t>
            </a:r>
            <a:r>
              <a:rPr lang="en-AU" sz="1800" u="dotted" noProof="0" dirty="0">
                <a:solidFill>
                  <a:srgbClr val="0E101A"/>
                </a:solidFill>
                <a:effectLst/>
              </a:rPr>
              <a:t> beings that exist alongside us and flourish out of sight.</a:t>
            </a:r>
            <a:r>
              <a:rPr lang="en-AU" sz="1800" noProof="0" dirty="0">
                <a:solidFill>
                  <a:srgbClr val="0E101A"/>
                </a:solidFill>
                <a:effectLst/>
              </a:rPr>
              <a:t> </a:t>
            </a:r>
            <a:r>
              <a:rPr lang="en-AU" sz="1800" u="dotted" noProof="0" dirty="0">
                <a:solidFill>
                  <a:srgbClr val="0E101A"/>
                </a:solidFill>
                <a:effectLst/>
              </a:rPr>
              <a:t> </a:t>
            </a:r>
            <a:endParaRPr lang="en-AU" sz="1800" u="dotted" noProof="0" dirty="0">
              <a:solidFill>
                <a:srgbClr val="000000"/>
              </a:solidFill>
              <a:effectLst/>
              <a:latin typeface="+mj-lt"/>
            </a:endParaRPr>
          </a:p>
        </p:txBody>
      </p:sp>
      <p:sp>
        <p:nvSpPr>
          <p:cNvPr id="3" name="Slide Number Placeholder 2">
            <a:extLst>
              <a:ext uri="{FF2B5EF4-FFF2-40B4-BE49-F238E27FC236}">
                <a16:creationId xmlns:a16="http://schemas.microsoft.com/office/drawing/2014/main" id="{25A762F0-27AA-AE8D-AD6B-E10EC93B1E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12</a:t>
            </a:fld>
            <a:endParaRPr lang="en-AU" noProof="0"/>
          </a:p>
        </p:txBody>
      </p:sp>
    </p:spTree>
    <p:extLst>
      <p:ext uri="{BB962C8B-B14F-4D97-AF65-F5344CB8AC3E}">
        <p14:creationId xmlns:p14="http://schemas.microsoft.com/office/powerpoint/2010/main" val="107776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6A532-32F8-8CC0-0ABC-79CA134C25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B2901C-7785-DF37-1566-935851276630}"/>
              </a:ext>
            </a:extLst>
          </p:cNvPr>
          <p:cNvSpPr>
            <a:spLocks noGrp="1"/>
          </p:cNvSpPr>
          <p:nvPr>
            <p:ph type="title"/>
          </p:nvPr>
        </p:nvSpPr>
        <p:spPr/>
        <p:txBody>
          <a:bodyPr/>
          <a:lstStyle/>
          <a:p>
            <a:r>
              <a:rPr lang="en-AU" noProof="0" dirty="0">
                <a:latin typeface="+mj-lt"/>
              </a:rPr>
              <a:t>In the studio with Jenny Orchard (5)</a:t>
            </a:r>
            <a:br>
              <a:rPr lang="en-AU" noProof="0" dirty="0">
                <a:effectLst/>
                <a:latin typeface="+mj-lt"/>
                <a:ea typeface="Times New Roman" panose="02020603050405020304" pitchFamily="18" charset="0"/>
              </a:rPr>
            </a:br>
            <a:endParaRPr lang="en-AU" noProof="0" dirty="0">
              <a:latin typeface="+mj-lt"/>
            </a:endParaRPr>
          </a:p>
        </p:txBody>
      </p:sp>
      <p:sp>
        <p:nvSpPr>
          <p:cNvPr id="13" name="Text Placeholder 12">
            <a:extLst>
              <a:ext uri="{FF2B5EF4-FFF2-40B4-BE49-F238E27FC236}">
                <a16:creationId xmlns:a16="http://schemas.microsoft.com/office/drawing/2014/main" id="{4D2E60D5-0CF6-AACC-E780-902F2CD44401}"/>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1.3(</a:t>
            </a:r>
            <a:r>
              <a:rPr lang="en-AU" dirty="0">
                <a:latin typeface="+mj-lt"/>
              </a:rPr>
              <a:t>b</a:t>
            </a:r>
            <a:r>
              <a:rPr lang="en-AU" noProof="0" dirty="0">
                <a:latin typeface="+mj-lt"/>
              </a:rPr>
              <a:t>) The </a:t>
            </a:r>
            <a:r>
              <a:rPr lang="en-AU" dirty="0">
                <a:latin typeface="+mj-lt"/>
              </a:rPr>
              <a:t>2</a:t>
            </a:r>
            <a:r>
              <a:rPr lang="en-AU" noProof="0" dirty="0">
                <a:latin typeface="+mj-lt"/>
              </a:rPr>
              <a:t>-word strategy </a:t>
            </a:r>
            <a:r>
              <a:rPr lang="en-AU" noProof="0" dirty="0"/>
              <a:t>– material practice</a:t>
            </a:r>
            <a:endParaRPr lang="en-AU" noProof="0" dirty="0">
              <a:latin typeface="+mj-lt"/>
            </a:endParaRPr>
          </a:p>
        </p:txBody>
      </p:sp>
      <p:pic>
        <p:nvPicPr>
          <p:cNvPr id="8" name="Graphic 7">
            <a:extLst>
              <a:ext uri="{FF2B5EF4-FFF2-40B4-BE49-F238E27FC236}">
                <a16:creationId xmlns:a16="http://schemas.microsoft.com/office/drawing/2014/main" id="{D7D1B61A-371C-2D86-533D-20D7A122FE1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002" y="1554274"/>
            <a:ext cx="1242696" cy="1242696"/>
          </a:xfrm>
          <a:prstGeom prst="rect">
            <a:avLst/>
          </a:prstGeom>
        </p:spPr>
      </p:pic>
      <p:sp>
        <p:nvSpPr>
          <p:cNvPr id="2" name="TextBox 1">
            <a:extLst>
              <a:ext uri="{FF2B5EF4-FFF2-40B4-BE49-F238E27FC236}">
                <a16:creationId xmlns:a16="http://schemas.microsoft.com/office/drawing/2014/main" id="{3781281F-2A49-97E1-7DBB-9784A27E2A8F}"/>
              </a:ext>
            </a:extLst>
          </p:cNvPr>
          <p:cNvSpPr txBox="1"/>
          <p:nvPr/>
        </p:nvSpPr>
        <p:spPr>
          <a:xfrm>
            <a:off x="1731896" y="1990956"/>
            <a:ext cx="3740184" cy="369332"/>
          </a:xfrm>
          <a:prstGeom prst="rect">
            <a:avLst/>
          </a:prstGeom>
          <a:noFill/>
        </p:spPr>
        <p:txBody>
          <a:bodyPr wrap="square">
            <a:spAutoFit/>
          </a:bodyPr>
          <a:lstStyle/>
          <a:p>
            <a:r>
              <a:rPr lang="en-AU" sz="1800" noProof="0" dirty="0">
                <a:effectLst/>
                <a:latin typeface="+mj-lt"/>
                <a:ea typeface="Times New Roman" panose="02020603050405020304" pitchFamily="18" charset="0"/>
              </a:rPr>
              <a:t>Thinking on paper</a:t>
            </a:r>
            <a:endParaRPr lang="en-AU" sz="1800" noProof="0" dirty="0"/>
          </a:p>
        </p:txBody>
      </p:sp>
      <p:sp>
        <p:nvSpPr>
          <p:cNvPr id="7" name="TextBox 6">
            <a:extLst>
              <a:ext uri="{FF2B5EF4-FFF2-40B4-BE49-F238E27FC236}">
                <a16:creationId xmlns:a16="http://schemas.microsoft.com/office/drawing/2014/main" id="{7AE835F8-2D60-2AF6-F4EC-E84C51FCF458}"/>
              </a:ext>
            </a:extLst>
          </p:cNvPr>
          <p:cNvSpPr txBox="1"/>
          <p:nvPr/>
        </p:nvSpPr>
        <p:spPr>
          <a:xfrm>
            <a:off x="2008800" y="2912400"/>
            <a:ext cx="6266707" cy="3056864"/>
          </a:xfrm>
          <a:prstGeom prst="rect">
            <a:avLst/>
          </a:prstGeom>
          <a:noFill/>
        </p:spPr>
        <p:txBody>
          <a:bodyPr wrap="square" lIns="0" tIns="0" rIns="0" bIns="0" rtlCol="0">
            <a:noAutofit/>
          </a:bodyPr>
          <a:lstStyle/>
          <a:p>
            <a:pPr marL="285750" marR="0" lvl="0" indent="-285750" algn="l" defTabSz="914400" rtl="0" eaLnBrk="0" fontAlgn="base" latinLnBrk="0" hangingPunct="0">
              <a:lnSpc>
                <a:spcPct val="150000"/>
              </a:lnSpc>
              <a:spcBef>
                <a:spcPct val="0"/>
              </a:spcBef>
              <a:spcAft>
                <a:spcPts val="600"/>
              </a:spcAft>
              <a:buClrTx/>
              <a:buSzTx/>
              <a:buFont typeface="Arial" panose="020B0604020202020204" pitchFamily="34" charset="0"/>
              <a:buChar char="•"/>
              <a:tabLst/>
            </a:pPr>
            <a:r>
              <a:rPr kumimoji="0" lang="en-AU" sz="1800" i="0" u="none" strike="noStrike" cap="none" normalizeH="0" baseline="0" noProof="0" dirty="0">
                <a:ln>
                  <a:noFill/>
                </a:ln>
                <a:solidFill>
                  <a:schemeClr val="tx1"/>
                </a:solidFill>
                <a:effectLst/>
              </a:rPr>
              <a:t>The artist has chosen to…... which suggests...</a:t>
            </a:r>
          </a:p>
          <a:p>
            <a:pPr marL="285750" marR="0" lvl="0" indent="-285750" algn="l" defTabSz="914400" rtl="0" eaLnBrk="0" fontAlgn="base" latinLnBrk="0" hangingPunct="0">
              <a:lnSpc>
                <a:spcPct val="150000"/>
              </a:lnSpc>
              <a:spcBef>
                <a:spcPct val="0"/>
              </a:spcBef>
              <a:spcAft>
                <a:spcPts val="600"/>
              </a:spcAft>
              <a:buClrTx/>
              <a:buSzTx/>
              <a:buFont typeface="Arial" panose="020B0604020202020204" pitchFamily="34" charset="0"/>
              <a:buChar char="•"/>
              <a:tabLst/>
            </a:pPr>
            <a:r>
              <a:rPr kumimoji="0" lang="en-AU" sz="1800" i="0" u="none" strike="noStrike" cap="none" normalizeH="0" baseline="0" noProof="0" dirty="0">
                <a:ln>
                  <a:noFill/>
                </a:ln>
                <a:solidFill>
                  <a:schemeClr val="tx1"/>
                </a:solidFill>
                <a:effectLst/>
              </a:rPr>
              <a:t>By using/ choosing ………….the artist might be trying to...</a:t>
            </a:r>
          </a:p>
          <a:p>
            <a:pPr marL="285750" marR="0" lvl="0" indent="-285750" algn="l" defTabSz="914400" rtl="0" eaLnBrk="0" fontAlgn="base" latinLnBrk="0" hangingPunct="0">
              <a:lnSpc>
                <a:spcPct val="150000"/>
              </a:lnSpc>
              <a:spcBef>
                <a:spcPct val="0"/>
              </a:spcBef>
              <a:spcAft>
                <a:spcPts val="600"/>
              </a:spcAft>
              <a:buClrTx/>
              <a:buSzTx/>
              <a:buFont typeface="Arial" panose="020B0604020202020204" pitchFamily="34" charset="0"/>
              <a:buChar char="•"/>
              <a:tabLst/>
            </a:pPr>
            <a:r>
              <a:rPr kumimoji="0" lang="en-AU" sz="1800" i="0" u="none" strike="noStrike" cap="none" normalizeH="0" baseline="0" noProof="0" dirty="0">
                <a:ln>
                  <a:noFill/>
                </a:ln>
                <a:solidFill>
                  <a:schemeClr val="tx1"/>
                </a:solidFill>
                <a:effectLst/>
              </a:rPr>
              <a:t>It seems the artist deliberately........... because...</a:t>
            </a:r>
          </a:p>
          <a:p>
            <a:pPr marL="285750" marR="0" lvl="0" indent="-285750" algn="l" defTabSz="914400" rtl="0" eaLnBrk="0" fontAlgn="base" latinLnBrk="0" hangingPunct="0">
              <a:lnSpc>
                <a:spcPct val="150000"/>
              </a:lnSpc>
              <a:spcBef>
                <a:spcPct val="0"/>
              </a:spcBef>
              <a:spcAft>
                <a:spcPts val="600"/>
              </a:spcAft>
              <a:buClrTx/>
              <a:buSzTx/>
              <a:buFont typeface="Arial" panose="020B0604020202020204" pitchFamily="34" charset="0"/>
              <a:buChar char="•"/>
              <a:tabLst/>
            </a:pPr>
            <a:r>
              <a:rPr kumimoji="0" lang="en-AU" sz="1800" i="0" u="none" strike="noStrike" cap="none" normalizeH="0" baseline="0" noProof="0" dirty="0">
                <a:ln>
                  <a:noFill/>
                </a:ln>
                <a:solidFill>
                  <a:schemeClr val="tx1"/>
                </a:solidFill>
                <a:effectLst/>
              </a:rPr>
              <a:t>This choice of material/technique could mean that……....</a:t>
            </a:r>
          </a:p>
          <a:p>
            <a:pPr marL="285750" marR="0" lvl="0" indent="-285750" algn="l" defTabSz="914400" rtl="0" eaLnBrk="0" fontAlgn="base" latinLnBrk="0" hangingPunct="0">
              <a:lnSpc>
                <a:spcPct val="150000"/>
              </a:lnSpc>
              <a:spcBef>
                <a:spcPct val="0"/>
              </a:spcBef>
              <a:spcAft>
                <a:spcPts val="600"/>
              </a:spcAft>
              <a:buClrTx/>
              <a:buSzTx/>
              <a:buFont typeface="Arial" panose="020B0604020202020204" pitchFamily="34" charset="0"/>
              <a:buChar char="•"/>
              <a:tabLst/>
            </a:pPr>
            <a:r>
              <a:rPr lang="en-AU" sz="1800" noProof="0" dirty="0"/>
              <a:t>There is a sense that………..</a:t>
            </a:r>
            <a:endParaRPr kumimoji="0" lang="en-AU" sz="1800" i="0" u="none" strike="noStrike" cap="none" normalizeH="0" baseline="0" noProof="0" dirty="0">
              <a:ln>
                <a:noFill/>
              </a:ln>
              <a:solidFill>
                <a:schemeClr val="tx1"/>
              </a:solidFill>
              <a:effectLst/>
            </a:endParaRPr>
          </a:p>
        </p:txBody>
      </p:sp>
      <p:sp>
        <p:nvSpPr>
          <p:cNvPr id="3" name="Slide Number Placeholder 2">
            <a:extLst>
              <a:ext uri="{FF2B5EF4-FFF2-40B4-BE49-F238E27FC236}">
                <a16:creationId xmlns:a16="http://schemas.microsoft.com/office/drawing/2014/main" id="{7422A310-DEA7-93DA-A445-66192329CD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13</a:t>
            </a:fld>
            <a:endParaRPr lang="en-AU" noProof="0"/>
          </a:p>
        </p:txBody>
      </p:sp>
      <p:sp>
        <p:nvSpPr>
          <p:cNvPr id="6" name="Rectangle: Rounded Corners 5">
            <a:extLst>
              <a:ext uri="{FF2B5EF4-FFF2-40B4-BE49-F238E27FC236}">
                <a16:creationId xmlns:a16="http://schemas.microsoft.com/office/drawing/2014/main" id="{6BC91C33-2CBF-53E5-12E8-11C93DF6A429}"/>
              </a:ext>
            </a:extLst>
          </p:cNvPr>
          <p:cNvSpPr/>
          <p:nvPr/>
        </p:nvSpPr>
        <p:spPr>
          <a:xfrm>
            <a:off x="1781998" y="2498344"/>
            <a:ext cx="10062000" cy="3887141"/>
          </a:xfrm>
          <a:prstGeom prst="roundRect">
            <a:avLst>
              <a:gd name="adj" fmla="val 8113"/>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buNone/>
            </a:pPr>
            <a:r>
              <a:rPr lang="en-AU" sz="1800" dirty="0">
                <a:solidFill>
                  <a:schemeClr val="tx1"/>
                </a:solidFill>
              </a:rPr>
              <a:t>Jenny Orchard connects to the natural world through her work by choosing to use a banksia to </a:t>
            </a:r>
            <a:r>
              <a:rPr lang="en-AU" sz="1800" b="1" i="1" dirty="0">
                <a:solidFill>
                  <a:schemeClr val="tx1"/>
                </a:solidFill>
              </a:rPr>
              <a:t>imprint </a:t>
            </a:r>
            <a:r>
              <a:rPr lang="en-AU" sz="1800" dirty="0">
                <a:solidFill>
                  <a:schemeClr val="tx1"/>
                </a:solidFill>
              </a:rPr>
              <a:t>patterns into the clay. The act of </a:t>
            </a:r>
            <a:r>
              <a:rPr lang="en-AU" sz="1800" b="1" i="1" u="dotted" dirty="0">
                <a:solidFill>
                  <a:schemeClr val="tx1"/>
                </a:solidFill>
              </a:rPr>
              <a:t>imprinting</a:t>
            </a:r>
            <a:r>
              <a:rPr lang="en-AU" sz="1800" dirty="0">
                <a:solidFill>
                  <a:schemeClr val="tx1"/>
                </a:solidFill>
              </a:rPr>
              <a:t> suggests a deliberate choice </a:t>
            </a:r>
            <a:r>
              <a:rPr lang="en-AU" sz="1800" u="dotted" dirty="0">
                <a:solidFill>
                  <a:schemeClr val="tx1"/>
                </a:solidFill>
              </a:rPr>
              <a:t>to capture native flora</a:t>
            </a:r>
            <a:r>
              <a:rPr lang="en-AU" sz="1800" dirty="0">
                <a:solidFill>
                  <a:schemeClr val="tx1"/>
                </a:solidFill>
              </a:rPr>
              <a:t>, so I can infer that </a:t>
            </a:r>
            <a:r>
              <a:rPr lang="en-AU" sz="1800" u="dotted" dirty="0">
                <a:solidFill>
                  <a:schemeClr val="tx1"/>
                </a:solidFill>
              </a:rPr>
              <a:t>Orchard wanted to connect with the environment</a:t>
            </a:r>
            <a:r>
              <a:rPr lang="en-AU" sz="1800" dirty="0">
                <a:solidFill>
                  <a:schemeClr val="tx1"/>
                </a:solidFill>
              </a:rPr>
              <a:t>. </a:t>
            </a:r>
            <a:r>
              <a:rPr lang="en-AU" sz="1800" u="dotted" dirty="0">
                <a:solidFill>
                  <a:schemeClr val="tx1"/>
                </a:solidFill>
              </a:rPr>
              <a:t>Banksias have a rough, patterned surface</a:t>
            </a:r>
            <a:r>
              <a:rPr lang="en-AU" sz="1800" dirty="0">
                <a:solidFill>
                  <a:schemeClr val="tx1"/>
                </a:solidFill>
              </a:rPr>
              <a:t>, which leads me to believe </a:t>
            </a:r>
            <a:r>
              <a:rPr lang="en-AU" sz="1800" u="dotted" dirty="0">
                <a:solidFill>
                  <a:schemeClr val="tx1"/>
                </a:solidFill>
              </a:rPr>
              <a:t>the artist wanted to create an organic texture and make it look like the sculpture is part of the landscape</a:t>
            </a:r>
            <a:r>
              <a:rPr lang="en-AU" sz="1800" dirty="0">
                <a:solidFill>
                  <a:schemeClr val="tx1"/>
                </a:solidFill>
              </a:rPr>
              <a:t>. There is a sense </a:t>
            </a:r>
            <a:r>
              <a:rPr lang="en-AU" sz="1800" u="dotted" dirty="0">
                <a:solidFill>
                  <a:schemeClr val="tx1"/>
                </a:solidFill>
              </a:rPr>
              <a:t>that the </a:t>
            </a:r>
            <a:r>
              <a:rPr lang="en-AU" sz="1800" b="1" i="1" u="dotted" dirty="0">
                <a:solidFill>
                  <a:schemeClr val="tx1"/>
                </a:solidFill>
              </a:rPr>
              <a:t>imprinted</a:t>
            </a:r>
            <a:r>
              <a:rPr lang="en-AU" sz="1800" u="dotted" dirty="0">
                <a:solidFill>
                  <a:schemeClr val="tx1"/>
                </a:solidFill>
              </a:rPr>
              <a:t> clay holds a memory of nature, like a fossil that has hardened over time. </a:t>
            </a:r>
          </a:p>
        </p:txBody>
      </p:sp>
    </p:spTree>
    <p:extLst>
      <p:ext uri="{BB962C8B-B14F-4D97-AF65-F5344CB8AC3E}">
        <p14:creationId xmlns:p14="http://schemas.microsoft.com/office/powerpoint/2010/main" val="3382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B58E0-615B-76FA-1C58-E98FB439B2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D683FC-A186-216F-5531-77E032ED25F7}"/>
              </a:ext>
            </a:extLst>
          </p:cNvPr>
          <p:cNvSpPr>
            <a:spLocks noGrp="1"/>
          </p:cNvSpPr>
          <p:nvPr>
            <p:ph type="title"/>
          </p:nvPr>
        </p:nvSpPr>
        <p:spPr/>
        <p:txBody>
          <a:bodyPr/>
          <a:lstStyle/>
          <a:p>
            <a:r>
              <a:rPr lang="en-AU" noProof="0" dirty="0"/>
              <a:t>Conducting curation</a:t>
            </a:r>
          </a:p>
        </p:txBody>
      </p:sp>
      <p:sp>
        <p:nvSpPr>
          <p:cNvPr id="16" name="Text Placeholder 9">
            <a:extLst>
              <a:ext uri="{FF2B5EF4-FFF2-40B4-BE49-F238E27FC236}">
                <a16:creationId xmlns:a16="http://schemas.microsoft.com/office/drawing/2014/main" id="{D1E66BAF-4320-3DBD-DF3C-17461B2E58CD}"/>
              </a:ext>
              <a:ext uri="{C183D7F6-B498-43B3-948B-1728B52AA6E4}">
                <adec:decorative xmlns:adec="http://schemas.microsoft.com/office/drawing/2017/decorative" val="0"/>
              </a:ext>
            </a:extLst>
          </p:cNvPr>
          <p:cNvSpPr>
            <a:spLocks noGrp="1"/>
          </p:cNvSpPr>
          <p:nvPr>
            <p:ph type="body" sz="quarter" idx="18"/>
          </p:nvPr>
        </p:nvSpPr>
        <p:spPr>
          <a:xfrm>
            <a:off x="360363" y="982663"/>
            <a:ext cx="11483975" cy="309562"/>
          </a:xfrm>
        </p:spPr>
        <p:txBody>
          <a:bodyPr/>
          <a:lstStyle/>
          <a:p>
            <a:r>
              <a:rPr lang="en-AU" noProof="0" dirty="0">
                <a:latin typeface="+mj-lt"/>
              </a:rPr>
              <a:t>1.4(</a:t>
            </a:r>
            <a:r>
              <a:rPr lang="en-AU" dirty="0">
                <a:latin typeface="+mj-lt"/>
              </a:rPr>
              <a:t>a</a:t>
            </a:r>
            <a:r>
              <a:rPr lang="en-AU" noProof="0" dirty="0">
                <a:latin typeface="+mj-lt"/>
              </a:rPr>
              <a:t>) Mayhem in the museum</a:t>
            </a:r>
          </a:p>
        </p:txBody>
      </p:sp>
      <p:pic>
        <p:nvPicPr>
          <p:cNvPr id="6" name="Picture 5">
            <a:extLst>
              <a:ext uri="{FF2B5EF4-FFF2-40B4-BE49-F238E27FC236}">
                <a16:creationId xmlns:a16="http://schemas.microsoft.com/office/drawing/2014/main" id="{2E34105F-9C4F-8E7D-74A4-3C9AE31E826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1714" y="82978"/>
            <a:ext cx="1505987" cy="1504830"/>
          </a:xfrm>
          <a:prstGeom prst="rect">
            <a:avLst/>
          </a:prstGeom>
        </p:spPr>
      </p:pic>
      <p:sp>
        <p:nvSpPr>
          <p:cNvPr id="10" name="TextBox 9">
            <a:extLst>
              <a:ext uri="{FF2B5EF4-FFF2-40B4-BE49-F238E27FC236}">
                <a16:creationId xmlns:a16="http://schemas.microsoft.com/office/drawing/2014/main" id="{4AE4FE42-2F18-1CD1-4316-F0A56D3441EF}"/>
              </a:ext>
            </a:extLst>
          </p:cNvPr>
          <p:cNvSpPr txBox="1"/>
          <p:nvPr/>
        </p:nvSpPr>
        <p:spPr>
          <a:xfrm>
            <a:off x="1756721" y="2196032"/>
            <a:ext cx="8884484" cy="2197222"/>
          </a:xfrm>
          <a:prstGeom prst="rect">
            <a:avLst/>
          </a:prstGeom>
          <a:noFill/>
        </p:spPr>
        <p:txBody>
          <a:bodyPr wrap="square" lIns="0" tIns="0" rIns="0" bIns="0" rtlCol="0">
            <a:noAutofit/>
          </a:bodyPr>
          <a:lstStyle/>
          <a:p>
            <a:pPr>
              <a:lnSpc>
                <a:spcPct val="150000"/>
              </a:lnSpc>
              <a:spcAft>
                <a:spcPts val="600"/>
              </a:spcAft>
            </a:pPr>
            <a:r>
              <a:rPr lang="en-AU" sz="1800" noProof="0" dirty="0">
                <a:effectLst/>
                <a:ea typeface="Calibri" panose="020F0502020204030204" pitchFamily="34" charset="0"/>
              </a:rPr>
              <a:t>A curator is a professional </a:t>
            </a:r>
            <a:r>
              <a:rPr lang="en-AU" sz="1800" noProof="0" dirty="0"/>
              <a:t>who selects, organises, and arranges artworks to help tell a clear and powerful story. Curators carefully consider which artworks to include, where to display them, how to light them, and even what text or information to accompany them. By considering how each artwork connects and works together, the curator ensures the entire exhibition feels unified and leaves a lasting impression on the audience.</a:t>
            </a:r>
            <a:endParaRPr lang="en-AU" sz="1800" noProof="0" dirty="0">
              <a:effectLst/>
              <a:ea typeface="Calibri" panose="020F0502020204030204" pitchFamily="34" charset="0"/>
            </a:endParaRPr>
          </a:p>
        </p:txBody>
      </p:sp>
      <p:pic>
        <p:nvPicPr>
          <p:cNvPr id="8" name="Picture 7">
            <a:extLst>
              <a:ext uri="{FF2B5EF4-FFF2-40B4-BE49-F238E27FC236}">
                <a16:creationId xmlns:a16="http://schemas.microsoft.com/office/drawing/2014/main" id="{F1DF67EB-73AB-D6B5-1640-3776D635857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6785" y="4699186"/>
            <a:ext cx="438126" cy="373786"/>
          </a:xfrm>
          <a:prstGeom prst="rect">
            <a:avLst/>
          </a:prstGeom>
        </p:spPr>
      </p:pic>
      <p:sp>
        <p:nvSpPr>
          <p:cNvPr id="4" name="TextBox 3">
            <a:extLst>
              <a:ext uri="{FF2B5EF4-FFF2-40B4-BE49-F238E27FC236}">
                <a16:creationId xmlns:a16="http://schemas.microsoft.com/office/drawing/2014/main" id="{0B44F4D8-7ADE-833E-BF9F-51181E5ED496}"/>
              </a:ext>
            </a:extLst>
          </p:cNvPr>
          <p:cNvSpPr txBox="1"/>
          <p:nvPr/>
        </p:nvSpPr>
        <p:spPr>
          <a:xfrm>
            <a:off x="1692548" y="4714824"/>
            <a:ext cx="9791452" cy="358148"/>
          </a:xfrm>
          <a:prstGeom prst="rect">
            <a:avLst/>
          </a:prstGeom>
          <a:noFill/>
        </p:spPr>
        <p:txBody>
          <a:bodyPr wrap="square" lIns="0" tIns="0" rIns="0" bIns="0" rtlCol="0">
            <a:noAutofit/>
          </a:bodyPr>
          <a:lstStyle/>
          <a:p>
            <a:pPr algn="l"/>
            <a:r>
              <a:rPr lang="en-AU" sz="1800" b="0" i="0" noProof="0" dirty="0">
                <a:solidFill>
                  <a:srgbClr val="000000"/>
                </a:solidFill>
                <a:effectLst/>
                <a:hlinkClick r:id="rId5"/>
              </a:rPr>
              <a:t>Shepparton Art Museum, Nick Baylart on Jenny Orchard - Big Ceramic Energy</a:t>
            </a:r>
            <a:r>
              <a:rPr lang="en-AU" sz="1800" b="0" i="0" u="sng" noProof="0" dirty="0">
                <a:solidFill>
                  <a:srgbClr val="000000"/>
                </a:solidFill>
                <a:effectLst/>
                <a:hlinkClick r:id="rId5"/>
              </a:rPr>
              <a:t> </a:t>
            </a:r>
            <a:r>
              <a:rPr lang="en-AU" sz="1800" b="0" i="0" noProof="0" dirty="0">
                <a:solidFill>
                  <a:srgbClr val="000000"/>
                </a:solidFill>
                <a:effectLst/>
              </a:rPr>
              <a:t>(2:08 minutes)</a:t>
            </a:r>
            <a:endParaRPr lang="en-AU" sz="1800" noProof="0" dirty="0"/>
          </a:p>
        </p:txBody>
      </p:sp>
      <p:sp>
        <p:nvSpPr>
          <p:cNvPr id="7" name="Rectangle: Rounded Corners 6">
            <a:extLst>
              <a:ext uri="{FF2B5EF4-FFF2-40B4-BE49-F238E27FC236}">
                <a16:creationId xmlns:a16="http://schemas.microsoft.com/office/drawing/2014/main" id="{C52B3A21-FEC8-B73D-949B-AFB5ACD09D51}"/>
              </a:ext>
            </a:extLst>
          </p:cNvPr>
          <p:cNvSpPr/>
          <p:nvPr/>
        </p:nvSpPr>
        <p:spPr>
          <a:xfrm>
            <a:off x="996400" y="1603334"/>
            <a:ext cx="10127600" cy="4912666"/>
          </a:xfrm>
          <a:prstGeom prst="roundRect">
            <a:avLst>
              <a:gd name="adj" fmla="val 6232"/>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50000"/>
              </a:lnSpc>
              <a:spcAft>
                <a:spcPts val="600"/>
              </a:spcAft>
              <a:buFont typeface="+mj-lt"/>
              <a:buAutoNum type="arabicPeriod"/>
            </a:pPr>
            <a:r>
              <a:rPr lang="en-AU" sz="1800" noProof="0" dirty="0">
                <a:solidFill>
                  <a:schemeClr val="tx1"/>
                </a:solidFill>
                <a:latin typeface="Arial" panose="020B0604020202020204" pitchFamily="34" charset="0"/>
                <a:ea typeface="Calibri" panose="020F0502020204030204" pitchFamily="34" charset="0"/>
              </a:rPr>
              <a:t>Discuss the role that experimentation plays in her practice. </a:t>
            </a:r>
          </a:p>
          <a:p>
            <a:pPr marL="342900" lvl="0" indent="-342900">
              <a:lnSpc>
                <a:spcPct val="150000"/>
              </a:lnSpc>
              <a:spcAft>
                <a:spcPts val="600"/>
              </a:spcAft>
              <a:buFont typeface="+mj-lt"/>
              <a:buAutoNum type="arabicPeriod"/>
            </a:pPr>
            <a:r>
              <a:rPr lang="en-AU" sz="1800" noProof="0" dirty="0">
                <a:solidFill>
                  <a:schemeClr val="tx1"/>
                </a:solidFill>
                <a:latin typeface="Arial" panose="020B0604020202020204" pitchFamily="34" charset="0"/>
                <a:ea typeface="Calibri" panose="020F0502020204030204" pitchFamily="34" charset="0"/>
              </a:rPr>
              <a:t>What are the results of this approach?</a:t>
            </a:r>
          </a:p>
          <a:p>
            <a:pPr marL="342900" lvl="0" indent="-342900">
              <a:lnSpc>
                <a:spcPct val="150000"/>
              </a:lnSpc>
              <a:spcAft>
                <a:spcPts val="600"/>
              </a:spcAft>
              <a:buFont typeface="+mj-lt"/>
              <a:buAutoNum type="arabicPeriod"/>
            </a:pPr>
            <a:r>
              <a:rPr lang="en-AU" sz="1800" noProof="0" dirty="0">
                <a:solidFill>
                  <a:schemeClr val="tx1"/>
                </a:solidFill>
                <a:latin typeface="Arial" panose="020B0604020202020204" pitchFamily="34" charset="0"/>
                <a:ea typeface="Calibri" panose="020F0502020204030204" pitchFamily="34" charset="0"/>
              </a:rPr>
              <a:t>What considerations were made for the presentation of these artworks in Shepparton Art Museum?</a:t>
            </a:r>
          </a:p>
          <a:p>
            <a:pPr marL="342900" lvl="0" indent="-342900">
              <a:lnSpc>
                <a:spcPct val="150000"/>
              </a:lnSpc>
              <a:spcAft>
                <a:spcPts val="600"/>
              </a:spcAft>
              <a:buFont typeface="+mj-lt"/>
              <a:buAutoNum type="arabicPeriod"/>
            </a:pPr>
            <a:r>
              <a:rPr lang="en-AU" sz="1800" noProof="0" dirty="0">
                <a:solidFill>
                  <a:schemeClr val="tx1"/>
                </a:solidFill>
                <a:latin typeface="Arial" panose="020B0604020202020204" pitchFamily="34" charset="0"/>
                <a:ea typeface="Calibri" panose="020F0502020204030204" pitchFamily="34" charset="0"/>
              </a:rPr>
              <a:t>Write down 2 words that describe the structure of these sculptures.</a:t>
            </a:r>
          </a:p>
          <a:p>
            <a:pPr marL="342900" lvl="0" indent="-342900">
              <a:lnSpc>
                <a:spcPct val="150000"/>
              </a:lnSpc>
              <a:spcAft>
                <a:spcPts val="600"/>
              </a:spcAft>
              <a:buFont typeface="+mj-lt"/>
              <a:buAutoNum type="arabicPeriod"/>
            </a:pPr>
            <a:r>
              <a:rPr lang="en-AU" sz="1800" noProof="0" dirty="0">
                <a:solidFill>
                  <a:schemeClr val="tx1"/>
                </a:solidFill>
                <a:latin typeface="Arial" panose="020B0604020202020204" pitchFamily="34" charset="0"/>
                <a:ea typeface="Calibri" panose="020F0502020204030204" pitchFamily="34" charset="0"/>
              </a:rPr>
              <a:t>Write down 2 words that capture your subjective response to these sculptures. </a:t>
            </a:r>
          </a:p>
          <a:p>
            <a:pPr marL="342900" lvl="0" indent="-342900">
              <a:lnSpc>
                <a:spcPct val="150000"/>
              </a:lnSpc>
              <a:spcAft>
                <a:spcPts val="600"/>
              </a:spcAft>
              <a:buFont typeface="+mj-lt"/>
              <a:buAutoNum type="arabicPeriod"/>
            </a:pPr>
            <a:r>
              <a:rPr lang="en-AU" sz="1800" noProof="0" dirty="0">
                <a:solidFill>
                  <a:schemeClr val="tx1"/>
                </a:solidFill>
                <a:latin typeface="Arial" panose="020B0604020202020204" pitchFamily="34" charset="0"/>
                <a:ea typeface="Calibri" panose="020F0502020204030204" pitchFamily="34" charset="0"/>
              </a:rPr>
              <a:t>Write down 2 words that reflect Jenny Orchard’s practice as described in this video.   </a:t>
            </a:r>
          </a:p>
        </p:txBody>
      </p:sp>
      <p:sp>
        <p:nvSpPr>
          <p:cNvPr id="2" name="Slide Number Placeholder 1">
            <a:extLst>
              <a:ext uri="{FF2B5EF4-FFF2-40B4-BE49-F238E27FC236}">
                <a16:creationId xmlns:a16="http://schemas.microsoft.com/office/drawing/2014/main" id="{850E2100-21D6-A761-865D-F23C79ACB5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14</a:t>
            </a:fld>
            <a:endParaRPr lang="en-AU" noProof="0"/>
          </a:p>
        </p:txBody>
      </p:sp>
    </p:spTree>
    <p:extLst>
      <p:ext uri="{BB962C8B-B14F-4D97-AF65-F5344CB8AC3E}">
        <p14:creationId xmlns:p14="http://schemas.microsoft.com/office/powerpoint/2010/main" val="389594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8DD71-2549-0D26-31F2-198686C14D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4B4848-9581-86A5-4403-9523BC4315F8}"/>
              </a:ext>
            </a:extLst>
          </p:cNvPr>
          <p:cNvSpPr>
            <a:spLocks noGrp="1"/>
          </p:cNvSpPr>
          <p:nvPr>
            <p:ph type="title"/>
          </p:nvPr>
        </p:nvSpPr>
        <p:spPr/>
        <p:txBody>
          <a:bodyPr/>
          <a:lstStyle/>
          <a:p>
            <a:r>
              <a:rPr lang="en-AU" noProof="0" dirty="0"/>
              <a:t>An awkward collision (1) </a:t>
            </a:r>
          </a:p>
        </p:txBody>
      </p:sp>
      <p:sp>
        <p:nvSpPr>
          <p:cNvPr id="16" name="Text Placeholder 9">
            <a:extLst>
              <a:ext uri="{FF2B5EF4-FFF2-40B4-BE49-F238E27FC236}">
                <a16:creationId xmlns:a16="http://schemas.microsoft.com/office/drawing/2014/main" id="{ED90E98C-1057-436B-9777-EB782A63898F}"/>
              </a:ext>
              <a:ext uri="{C183D7F6-B498-43B3-948B-1728B52AA6E4}">
                <adec:decorative xmlns:adec="http://schemas.microsoft.com/office/drawing/2017/decorative" val="0"/>
              </a:ext>
            </a:extLst>
          </p:cNvPr>
          <p:cNvSpPr>
            <a:spLocks noGrp="1"/>
          </p:cNvSpPr>
          <p:nvPr>
            <p:ph type="body" sz="quarter" idx="18"/>
          </p:nvPr>
        </p:nvSpPr>
        <p:spPr>
          <a:xfrm>
            <a:off x="360363" y="982663"/>
            <a:ext cx="11483975" cy="309562"/>
          </a:xfrm>
        </p:spPr>
        <p:txBody>
          <a:bodyPr/>
          <a:lstStyle/>
          <a:p>
            <a:r>
              <a:rPr lang="en-AU" noProof="0">
                <a:latin typeface="+mj-lt"/>
              </a:rPr>
              <a:t>1.4(b) Catching an idea </a:t>
            </a:r>
          </a:p>
        </p:txBody>
      </p:sp>
      <p:sp>
        <p:nvSpPr>
          <p:cNvPr id="18" name="Rectangle: Rounded Corners 17">
            <a:extLst>
              <a:ext uri="{FF2B5EF4-FFF2-40B4-BE49-F238E27FC236}">
                <a16:creationId xmlns:a16="http://schemas.microsoft.com/office/drawing/2014/main" id="{B1A02887-D64C-B4BA-E4C9-60649CE04B3E}"/>
              </a:ext>
            </a:extLst>
          </p:cNvPr>
          <p:cNvSpPr/>
          <p:nvPr/>
        </p:nvSpPr>
        <p:spPr>
          <a:xfrm>
            <a:off x="360000" y="1650304"/>
            <a:ext cx="11483975" cy="3557392"/>
          </a:xfrm>
          <a:prstGeom prst="roundRect">
            <a:avLst>
              <a:gd name="adj" fmla="val 8239"/>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AU" sz="1800" dirty="0">
                <a:solidFill>
                  <a:srgbClr val="222222"/>
                </a:solidFill>
              </a:rPr>
              <a:t>In creating her own fictions and contemporary folklores Orchard playfully draws from our everyday. Of her intuitive process she states, “</a:t>
            </a:r>
            <a:r>
              <a:rPr lang="en-AU" sz="1800" b="1" i="1" dirty="0">
                <a:solidFill>
                  <a:srgbClr val="222222"/>
                </a:solidFill>
              </a:rPr>
              <a:t>it’s like catching an idea – </a:t>
            </a:r>
            <a:r>
              <a:rPr lang="en-AU" sz="1800" i="1" dirty="0">
                <a:solidFill>
                  <a:srgbClr val="222222"/>
                </a:solidFill>
              </a:rPr>
              <a:t>seeing a form in the garden or having an experience of a creature and catching that moment where it is inspiring, and you are not quite sure why. I’ll do a few drawings, make notes, do some more drawing, and I start making, I do it all by hand. I feel like I am talking to this evolving creature, and when I can look it in the eye, and we can laugh together </a:t>
            </a:r>
            <a:r>
              <a:rPr lang="en-AU" sz="1800" b="1" i="1" dirty="0">
                <a:solidFill>
                  <a:srgbClr val="222222"/>
                </a:solidFill>
              </a:rPr>
              <a:t>– </a:t>
            </a:r>
            <a:r>
              <a:rPr lang="en-AU" sz="1800" i="1" dirty="0">
                <a:solidFill>
                  <a:srgbClr val="222222"/>
                </a:solidFill>
              </a:rPr>
              <a:t>there is that communication. I want to pull together all those vibrations, different energies into a piece that has a life of its own.”</a:t>
            </a:r>
          </a:p>
          <a:p>
            <a:pPr>
              <a:lnSpc>
                <a:spcPct val="150000"/>
              </a:lnSpc>
              <a:spcAft>
                <a:spcPts val="600"/>
              </a:spcAft>
            </a:pPr>
            <a:r>
              <a:rPr lang="en-AU" sz="1200" dirty="0">
                <a:solidFill>
                  <a:schemeClr val="tx1"/>
                </a:solidFill>
              </a:rPr>
              <a:t>Jenny Orchard, quoted in </a:t>
            </a:r>
            <a:r>
              <a:rPr lang="en-AU" sz="1200" dirty="0">
                <a:solidFill>
                  <a:schemeClr val="accent2"/>
                </a:solidFill>
                <a:hlinkClick r:id="rId3">
                  <a:extLst>
                    <a:ext uri="{A12FA001-AC4F-418D-AE19-62706E023703}">
                      <ahyp:hlinkClr xmlns:ahyp="http://schemas.microsoft.com/office/drawing/2018/hyperlinkcolor" val="tx"/>
                    </a:ext>
                  </a:extLst>
                </a:hlinkClick>
              </a:rPr>
              <a:t>Artist Profile</a:t>
            </a:r>
            <a:r>
              <a:rPr lang="en-AU" sz="1200" dirty="0">
                <a:solidFill>
                  <a:schemeClr val="tx1"/>
                </a:solidFill>
              </a:rPr>
              <a:t> – Jenny Orchard a new weird, wonderful by Lucy Stranger, Bandicoot Publishing PTY Ltd 2025</a:t>
            </a:r>
          </a:p>
        </p:txBody>
      </p:sp>
      <p:pic>
        <p:nvPicPr>
          <p:cNvPr id="6" name="Picture 5">
            <a:extLst>
              <a:ext uri="{FF2B5EF4-FFF2-40B4-BE49-F238E27FC236}">
                <a16:creationId xmlns:a16="http://schemas.microsoft.com/office/drawing/2014/main" id="{3B6239C6-D315-D496-8B84-C7A1885FF28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153" y="5812831"/>
            <a:ext cx="775802" cy="798501"/>
          </a:xfrm>
          <a:prstGeom prst="rect">
            <a:avLst/>
          </a:prstGeom>
        </p:spPr>
      </p:pic>
      <p:sp>
        <p:nvSpPr>
          <p:cNvPr id="4" name="TextBox 3">
            <a:extLst>
              <a:ext uri="{FF2B5EF4-FFF2-40B4-BE49-F238E27FC236}">
                <a16:creationId xmlns:a16="http://schemas.microsoft.com/office/drawing/2014/main" id="{4F068F57-8220-7F20-05FF-E5EB09B1F036}"/>
              </a:ext>
            </a:extLst>
          </p:cNvPr>
          <p:cNvSpPr txBox="1"/>
          <p:nvPr/>
        </p:nvSpPr>
        <p:spPr>
          <a:xfrm>
            <a:off x="1262779" y="5897499"/>
            <a:ext cx="5138022" cy="798501"/>
          </a:xfrm>
          <a:prstGeom prst="rect">
            <a:avLst/>
          </a:prstGeom>
          <a:noFill/>
        </p:spPr>
        <p:txBody>
          <a:bodyPr wrap="square" lIns="0" tIns="0" rIns="0" bIns="0" rtlCol="0" anchor="t">
            <a:noAutofit/>
          </a:bodyPr>
          <a:lstStyle/>
          <a:p>
            <a:pPr>
              <a:lnSpc>
                <a:spcPct val="130000"/>
              </a:lnSpc>
            </a:pPr>
            <a:r>
              <a:rPr lang="en-AU" sz="1200" dirty="0">
                <a:hlinkClick r:id="rId5"/>
              </a:rPr>
              <a:t>Jenny Orchard, Lost in the City at Night, 2016</a:t>
            </a:r>
            <a:r>
              <a:rPr lang="en-AU" sz="1200" dirty="0"/>
              <a:t> </a:t>
            </a:r>
          </a:p>
          <a:p>
            <a:pPr>
              <a:lnSpc>
                <a:spcPct val="130000"/>
              </a:lnSpc>
            </a:pPr>
            <a:r>
              <a:rPr lang="en-AU" sz="1200" dirty="0">
                <a:hlinkClick r:id="rId6"/>
              </a:rPr>
              <a:t>Jenny Orchard, Change is possible, Hope is power, 2020</a:t>
            </a:r>
            <a:endParaRPr lang="en-AU" sz="1200" dirty="0"/>
          </a:p>
          <a:p>
            <a:pPr>
              <a:lnSpc>
                <a:spcPct val="130000"/>
              </a:lnSpc>
            </a:pPr>
            <a:r>
              <a:rPr lang="en-AU" sz="1200" dirty="0">
                <a:hlinkClick r:id="rId7"/>
              </a:rPr>
              <a:t>Jenny Orchard, Planetmind, 2020</a:t>
            </a:r>
            <a:endParaRPr lang="en-AU" sz="1200" dirty="0"/>
          </a:p>
        </p:txBody>
      </p:sp>
      <p:sp>
        <p:nvSpPr>
          <p:cNvPr id="2" name="Slide Number Placeholder 1">
            <a:extLst>
              <a:ext uri="{FF2B5EF4-FFF2-40B4-BE49-F238E27FC236}">
                <a16:creationId xmlns:a16="http://schemas.microsoft.com/office/drawing/2014/main" id="{C64299F7-EE32-6EC7-59BE-3734C55C01F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15</a:t>
            </a:fld>
            <a:endParaRPr lang="en-AU" noProof="0"/>
          </a:p>
        </p:txBody>
      </p:sp>
    </p:spTree>
    <p:extLst>
      <p:ext uri="{BB962C8B-B14F-4D97-AF65-F5344CB8AC3E}">
        <p14:creationId xmlns:p14="http://schemas.microsoft.com/office/powerpoint/2010/main" val="118949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2093F-B9AE-958D-F374-5FA1AC9649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0312A7-6C1D-7046-1B4E-C0F496205676}"/>
              </a:ext>
            </a:extLst>
          </p:cNvPr>
          <p:cNvSpPr>
            <a:spLocks noGrp="1"/>
          </p:cNvSpPr>
          <p:nvPr>
            <p:ph type="title"/>
          </p:nvPr>
        </p:nvSpPr>
        <p:spPr/>
        <p:txBody>
          <a:bodyPr/>
          <a:lstStyle/>
          <a:p>
            <a:r>
              <a:rPr lang="en-AU" noProof="0" dirty="0"/>
              <a:t>An awkward collision (2) </a:t>
            </a:r>
          </a:p>
        </p:txBody>
      </p:sp>
      <p:sp>
        <p:nvSpPr>
          <p:cNvPr id="16" name="Text Placeholder 9">
            <a:extLst>
              <a:ext uri="{FF2B5EF4-FFF2-40B4-BE49-F238E27FC236}">
                <a16:creationId xmlns:a16="http://schemas.microsoft.com/office/drawing/2014/main" id="{9DD16143-48F9-8DCC-1A88-C6240C7115DD}"/>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1.5(</a:t>
            </a:r>
            <a:r>
              <a:rPr lang="en-AU" dirty="0">
                <a:latin typeface="+mj-lt"/>
              </a:rPr>
              <a:t>a</a:t>
            </a:r>
            <a:r>
              <a:rPr lang="en-AU" noProof="0" dirty="0">
                <a:latin typeface="+mj-lt"/>
              </a:rPr>
              <a:t>) Generating ideas through experimentation with collage</a:t>
            </a:r>
          </a:p>
        </p:txBody>
      </p:sp>
      <p:sp>
        <p:nvSpPr>
          <p:cNvPr id="9" name="Rectangle: Rounded Corners 8">
            <a:extLst>
              <a:ext uri="{FF2B5EF4-FFF2-40B4-BE49-F238E27FC236}">
                <a16:creationId xmlns:a16="http://schemas.microsoft.com/office/drawing/2014/main" id="{626C05F1-1440-6A19-210F-EEAD37C5A461}"/>
              </a:ext>
            </a:extLst>
          </p:cNvPr>
          <p:cNvSpPr/>
          <p:nvPr/>
        </p:nvSpPr>
        <p:spPr>
          <a:xfrm>
            <a:off x="536536" y="2221710"/>
            <a:ext cx="6292251" cy="3819326"/>
          </a:xfrm>
          <a:prstGeom prst="roundRect">
            <a:avLst>
              <a:gd name="adj" fmla="val 6855"/>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buNone/>
            </a:pPr>
            <a:r>
              <a:rPr lang="en-AU" sz="1800" noProof="0" dirty="0">
                <a:solidFill>
                  <a:schemeClr val="tx1"/>
                </a:solidFill>
              </a:rPr>
              <a:t>Drawing inspiration from Jenny Orchard’s hybrid creations, design your own collaged creature by blending unusual images and words in creative ways.</a:t>
            </a:r>
          </a:p>
          <a:p>
            <a:pPr>
              <a:lnSpc>
                <a:spcPct val="150000"/>
              </a:lnSpc>
              <a:spcAft>
                <a:spcPts val="600"/>
              </a:spcAft>
              <a:buNone/>
            </a:pPr>
            <a:endParaRPr lang="en-AU" sz="1800" noProof="0" dirty="0">
              <a:solidFill>
                <a:schemeClr val="tx1"/>
              </a:solidFill>
            </a:endParaRPr>
          </a:p>
          <a:p>
            <a:pPr>
              <a:lnSpc>
                <a:spcPct val="150000"/>
              </a:lnSpc>
              <a:spcAft>
                <a:spcPts val="600"/>
              </a:spcAft>
            </a:pPr>
            <a:r>
              <a:rPr lang="en-AU" sz="1800" noProof="0" dirty="0">
                <a:solidFill>
                  <a:schemeClr val="tx1"/>
                </a:solidFill>
              </a:rPr>
              <a:t>As you work, allow a theme or idea to emerge naturally through your creative choices.</a:t>
            </a:r>
          </a:p>
        </p:txBody>
      </p:sp>
      <p:pic>
        <p:nvPicPr>
          <p:cNvPr id="6" name="Picture 5">
            <a:extLst>
              <a:ext uri="{FF2B5EF4-FFF2-40B4-BE49-F238E27FC236}">
                <a16:creationId xmlns:a16="http://schemas.microsoft.com/office/drawing/2014/main" id="{65CA3D25-D318-6402-08D6-2906D980B9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93659" y="1798820"/>
            <a:ext cx="3230341" cy="4531206"/>
          </a:xfrm>
          <a:prstGeom prst="rect">
            <a:avLst/>
          </a:prstGeom>
          <a:ln>
            <a:noFill/>
          </a:ln>
          <a:effectLst/>
        </p:spPr>
      </p:pic>
      <p:sp>
        <p:nvSpPr>
          <p:cNvPr id="2" name="Slide Number Placeholder 1">
            <a:extLst>
              <a:ext uri="{FF2B5EF4-FFF2-40B4-BE49-F238E27FC236}">
                <a16:creationId xmlns:a16="http://schemas.microsoft.com/office/drawing/2014/main" id="{54873D96-F9F7-B4D7-3AB5-2D60A88B987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16</a:t>
            </a:fld>
            <a:endParaRPr lang="en-AU" noProof="0"/>
          </a:p>
        </p:txBody>
      </p:sp>
    </p:spTree>
    <p:extLst>
      <p:ext uri="{BB962C8B-B14F-4D97-AF65-F5344CB8AC3E}">
        <p14:creationId xmlns:p14="http://schemas.microsoft.com/office/powerpoint/2010/main" val="275632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835452-32E4-D431-15E1-2558743A23AE}"/>
              </a:ext>
            </a:extLst>
          </p:cNvPr>
          <p:cNvSpPr>
            <a:spLocks noGrp="1"/>
          </p:cNvSpPr>
          <p:nvPr>
            <p:ph type="title"/>
          </p:nvPr>
        </p:nvSpPr>
        <p:spPr/>
        <p:txBody>
          <a:bodyPr/>
          <a:lstStyle/>
          <a:p>
            <a:r>
              <a:rPr lang="en-AU" noProof="0" dirty="0"/>
              <a:t>An awkward collision (3) </a:t>
            </a:r>
          </a:p>
        </p:txBody>
      </p:sp>
      <p:sp>
        <p:nvSpPr>
          <p:cNvPr id="12" name="Text Placeholder 9">
            <a:extLst>
              <a:ext uri="{FF2B5EF4-FFF2-40B4-BE49-F238E27FC236}">
                <a16:creationId xmlns:a16="http://schemas.microsoft.com/office/drawing/2014/main" id="{E834C512-F25E-CFA4-53BA-C275C878002A}"/>
              </a:ext>
              <a:ext uri="{C183D7F6-B498-43B3-948B-1728B52AA6E4}">
                <adec:decorative xmlns:adec="http://schemas.microsoft.com/office/drawing/2017/decorative" val="0"/>
              </a:ext>
            </a:extLst>
          </p:cNvPr>
          <p:cNvSpPr>
            <a:spLocks noGrp="1"/>
          </p:cNvSpPr>
          <p:nvPr>
            <p:ph type="body" sz="quarter" idx="18"/>
          </p:nvPr>
        </p:nvSpPr>
        <p:spPr>
          <a:xfrm>
            <a:off x="360363" y="982663"/>
            <a:ext cx="11483975" cy="309562"/>
          </a:xfrm>
        </p:spPr>
        <p:txBody>
          <a:bodyPr/>
          <a:lstStyle/>
          <a:p>
            <a:r>
              <a:rPr lang="en-AU" noProof="0" dirty="0">
                <a:latin typeface="+mj-lt"/>
              </a:rPr>
              <a:t>1.5(b) Generating ideas through experimentation with collage</a:t>
            </a:r>
          </a:p>
        </p:txBody>
      </p:sp>
      <p:sp>
        <p:nvSpPr>
          <p:cNvPr id="10" name="Rectangle: Rounded Corners 9">
            <a:extLst>
              <a:ext uri="{FF2B5EF4-FFF2-40B4-BE49-F238E27FC236}">
                <a16:creationId xmlns:a16="http://schemas.microsoft.com/office/drawing/2014/main" id="{4909CC43-EED2-12EB-5BD9-D9347567BA7B}"/>
              </a:ext>
            </a:extLst>
          </p:cNvPr>
          <p:cNvSpPr/>
          <p:nvPr/>
        </p:nvSpPr>
        <p:spPr>
          <a:xfrm>
            <a:off x="360000" y="1842654"/>
            <a:ext cx="3324642" cy="4655345"/>
          </a:xfrm>
          <a:prstGeom prst="roundRect">
            <a:avLst>
              <a:gd name="adj" fmla="val 8333"/>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AU" sz="1800" b="1" noProof="0" dirty="0">
                <a:solidFill>
                  <a:schemeClr val="tx1"/>
                </a:solidFill>
              </a:rPr>
              <a:t>1. Start with words </a:t>
            </a:r>
          </a:p>
          <a:p>
            <a:pPr>
              <a:lnSpc>
                <a:spcPct val="150000"/>
              </a:lnSpc>
              <a:spcAft>
                <a:spcPts val="600"/>
              </a:spcAft>
            </a:pPr>
            <a:r>
              <a:rPr lang="en-AU" sz="1800" noProof="0" dirty="0">
                <a:solidFill>
                  <a:schemeClr val="tx1"/>
                </a:solidFill>
              </a:rPr>
              <a:t>Revisit your word association activity.</a:t>
            </a:r>
          </a:p>
          <a:p>
            <a:pPr>
              <a:lnSpc>
                <a:spcPct val="150000"/>
              </a:lnSpc>
              <a:spcAft>
                <a:spcPts val="600"/>
              </a:spcAft>
            </a:pPr>
            <a:r>
              <a:rPr lang="en-AU" sz="1800" noProof="0" dirty="0">
                <a:solidFill>
                  <a:schemeClr val="tx1"/>
                </a:solidFill>
              </a:rPr>
              <a:t>Highlight 2–3 words that stand out to you or spark your imagination.</a:t>
            </a:r>
          </a:p>
          <a:p>
            <a:pPr>
              <a:lnSpc>
                <a:spcPct val="150000"/>
              </a:lnSpc>
              <a:spcAft>
                <a:spcPts val="600"/>
              </a:spcAft>
            </a:pPr>
            <a:r>
              <a:rPr lang="en-AU" sz="1800" noProof="0" dirty="0">
                <a:solidFill>
                  <a:schemeClr val="tx1"/>
                </a:solidFill>
              </a:rPr>
              <a:t>Ask yourself: Which words seem interesting, emotional, or playful?</a:t>
            </a:r>
          </a:p>
        </p:txBody>
      </p:sp>
      <p:sp>
        <p:nvSpPr>
          <p:cNvPr id="4" name="Rectangle: Rounded Corners 9">
            <a:extLst>
              <a:ext uri="{FF2B5EF4-FFF2-40B4-BE49-F238E27FC236}">
                <a16:creationId xmlns:a16="http://schemas.microsoft.com/office/drawing/2014/main" id="{1DF0B64C-5DA4-041A-9AE1-52734605BA14}"/>
              </a:ext>
            </a:extLst>
          </p:cNvPr>
          <p:cNvSpPr/>
          <p:nvPr/>
        </p:nvSpPr>
        <p:spPr>
          <a:xfrm>
            <a:off x="4440029" y="1842655"/>
            <a:ext cx="3324642" cy="4655344"/>
          </a:xfrm>
          <a:prstGeom prst="roundRect">
            <a:avLst>
              <a:gd name="adj" fmla="val 8333"/>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AU" sz="1800" b="1" dirty="0">
                <a:solidFill>
                  <a:schemeClr val="tx1"/>
                </a:solidFill>
              </a:rPr>
              <a:t>2. Gather imagery</a:t>
            </a:r>
          </a:p>
          <a:p>
            <a:pPr>
              <a:lnSpc>
                <a:spcPct val="150000"/>
              </a:lnSpc>
              <a:spcAft>
                <a:spcPts val="600"/>
              </a:spcAft>
            </a:pPr>
            <a:r>
              <a:rPr lang="en-AU" sz="1800" dirty="0">
                <a:solidFill>
                  <a:schemeClr val="tx1"/>
                </a:solidFill>
              </a:rPr>
              <a:t>Use your selected words as inspiration to collect images from magazines, books, or online sources.</a:t>
            </a:r>
          </a:p>
          <a:p>
            <a:pPr>
              <a:lnSpc>
                <a:spcPct val="150000"/>
              </a:lnSpc>
              <a:spcAft>
                <a:spcPts val="600"/>
              </a:spcAft>
            </a:pPr>
            <a:r>
              <a:rPr lang="en-AU" sz="1800" dirty="0">
                <a:solidFill>
                  <a:schemeClr val="tx1"/>
                </a:solidFill>
              </a:rPr>
              <a:t>Focus on unusual or contrasting elements, shapes, patterns, textures, animals, objects, or human features.</a:t>
            </a:r>
          </a:p>
        </p:txBody>
      </p:sp>
      <p:sp>
        <p:nvSpPr>
          <p:cNvPr id="5" name="Rectangle: Rounded Corners 9">
            <a:extLst>
              <a:ext uri="{FF2B5EF4-FFF2-40B4-BE49-F238E27FC236}">
                <a16:creationId xmlns:a16="http://schemas.microsoft.com/office/drawing/2014/main" id="{B2B160A9-BB48-6646-6465-C4DD2DFF2A75}"/>
              </a:ext>
            </a:extLst>
          </p:cNvPr>
          <p:cNvSpPr/>
          <p:nvPr/>
        </p:nvSpPr>
        <p:spPr>
          <a:xfrm>
            <a:off x="8519358" y="1842655"/>
            <a:ext cx="3324642" cy="4655344"/>
          </a:xfrm>
          <a:prstGeom prst="roundRect">
            <a:avLst>
              <a:gd name="adj" fmla="val 8333"/>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AU" sz="1800" b="1" dirty="0">
                <a:solidFill>
                  <a:schemeClr val="tx1"/>
                </a:solidFill>
              </a:rPr>
              <a:t>3. Illustrate and extend</a:t>
            </a:r>
          </a:p>
          <a:p>
            <a:pPr>
              <a:lnSpc>
                <a:spcPct val="150000"/>
              </a:lnSpc>
              <a:spcAft>
                <a:spcPts val="600"/>
              </a:spcAft>
            </a:pPr>
            <a:r>
              <a:rPr lang="en-AU" sz="1800" dirty="0">
                <a:solidFill>
                  <a:schemeClr val="tx1"/>
                </a:solidFill>
                <a:latin typeface="Arial" panose="020B0604020202020204" pitchFamily="34" charset="0"/>
                <a:ea typeface="Calibri" panose="020F0502020204030204" pitchFamily="34" charset="0"/>
              </a:rPr>
              <a:t>Use text as a visual element to create movement, unity, pattern, and interest.</a:t>
            </a:r>
          </a:p>
          <a:p>
            <a:pPr>
              <a:lnSpc>
                <a:spcPct val="150000"/>
              </a:lnSpc>
              <a:spcAft>
                <a:spcPts val="600"/>
              </a:spcAft>
            </a:pPr>
            <a:r>
              <a:rPr lang="en-AU" sz="1800" dirty="0">
                <a:solidFill>
                  <a:schemeClr val="tx1"/>
                </a:solidFill>
                <a:latin typeface="Arial" panose="020B0604020202020204" pitchFamily="34" charset="0"/>
                <a:ea typeface="Calibri" panose="020F0502020204030204" pitchFamily="34" charset="0"/>
              </a:rPr>
              <a:t>Your choice of words should emphasise your concept and compliment your collaged creature.</a:t>
            </a:r>
            <a:endParaRPr lang="en-AU" sz="1800" dirty="0">
              <a:solidFill>
                <a:schemeClr val="tx1"/>
              </a:solidFill>
            </a:endParaRPr>
          </a:p>
        </p:txBody>
      </p:sp>
      <p:sp>
        <p:nvSpPr>
          <p:cNvPr id="2" name="Slide Number Placeholder 1">
            <a:extLst>
              <a:ext uri="{FF2B5EF4-FFF2-40B4-BE49-F238E27FC236}">
                <a16:creationId xmlns:a16="http://schemas.microsoft.com/office/drawing/2014/main" id="{1E87451C-2723-E95B-95C4-451341B1790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17</a:t>
            </a:fld>
            <a:endParaRPr lang="en-AU" noProof="0"/>
          </a:p>
        </p:txBody>
      </p:sp>
    </p:spTree>
    <p:extLst>
      <p:ext uri="{BB962C8B-B14F-4D97-AF65-F5344CB8AC3E}">
        <p14:creationId xmlns:p14="http://schemas.microsoft.com/office/powerpoint/2010/main" val="104575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7446E-58E2-B0A7-E82F-0755115B1C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375456-EF4B-86FD-4B87-AD7C030C73DB}"/>
              </a:ext>
            </a:extLst>
          </p:cNvPr>
          <p:cNvSpPr>
            <a:spLocks noGrp="1"/>
          </p:cNvSpPr>
          <p:nvPr>
            <p:ph type="title"/>
          </p:nvPr>
        </p:nvSpPr>
        <p:spPr/>
        <p:txBody>
          <a:bodyPr/>
          <a:lstStyle/>
          <a:p>
            <a:r>
              <a:rPr lang="en-AU" noProof="0" dirty="0">
                <a:latin typeface="+mj-lt"/>
              </a:rPr>
              <a:t>I see, I think, I wonder (1) </a:t>
            </a:r>
          </a:p>
        </p:txBody>
      </p:sp>
      <p:sp>
        <p:nvSpPr>
          <p:cNvPr id="13" name="Text Placeholder 12">
            <a:extLst>
              <a:ext uri="{FF2B5EF4-FFF2-40B4-BE49-F238E27FC236}">
                <a16:creationId xmlns:a16="http://schemas.microsoft.com/office/drawing/2014/main" id="{56E5E80F-D46A-DEC0-2006-23925CFA16E0}"/>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1.5(c) Awkward collision peer reflection</a:t>
            </a:r>
          </a:p>
        </p:txBody>
      </p:sp>
      <p:sp>
        <p:nvSpPr>
          <p:cNvPr id="2" name="Rectangle: Rounded Corners 9">
            <a:extLst>
              <a:ext uri="{FF2B5EF4-FFF2-40B4-BE49-F238E27FC236}">
                <a16:creationId xmlns:a16="http://schemas.microsoft.com/office/drawing/2014/main" id="{865BF3B0-80B3-B6CC-7A6A-327D9586265B}"/>
              </a:ext>
            </a:extLst>
          </p:cNvPr>
          <p:cNvSpPr/>
          <p:nvPr/>
        </p:nvSpPr>
        <p:spPr>
          <a:xfrm>
            <a:off x="360000" y="1842655"/>
            <a:ext cx="3324642" cy="2535382"/>
          </a:xfrm>
          <a:prstGeom prst="roundRect">
            <a:avLst>
              <a:gd name="adj" fmla="val 8333"/>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AU" sz="1800" b="1" dirty="0">
                <a:solidFill>
                  <a:schemeClr val="tx1"/>
                </a:solidFill>
              </a:rPr>
              <a:t>I see</a:t>
            </a:r>
            <a:endParaRPr lang="en-AU" sz="1800" dirty="0">
              <a:solidFill>
                <a:schemeClr val="tx1"/>
              </a:solidFill>
            </a:endParaRPr>
          </a:p>
          <a:p>
            <a:pPr>
              <a:lnSpc>
                <a:spcPct val="150000"/>
              </a:lnSpc>
              <a:spcAft>
                <a:spcPts val="600"/>
              </a:spcAft>
            </a:pPr>
            <a:r>
              <a:rPr lang="en-AU" sz="1800" dirty="0">
                <a:solidFill>
                  <a:schemeClr val="tx1"/>
                </a:solidFill>
              </a:rPr>
              <a:t>Describe how the structural features and the elements evoke an emotional response for you</a:t>
            </a:r>
          </a:p>
        </p:txBody>
      </p:sp>
      <p:sp>
        <p:nvSpPr>
          <p:cNvPr id="5" name="Rectangle: Rounded Corners 9">
            <a:extLst>
              <a:ext uri="{FF2B5EF4-FFF2-40B4-BE49-F238E27FC236}">
                <a16:creationId xmlns:a16="http://schemas.microsoft.com/office/drawing/2014/main" id="{34694C16-219D-BA5E-B3B4-4D29BD0D4406}"/>
              </a:ext>
            </a:extLst>
          </p:cNvPr>
          <p:cNvSpPr/>
          <p:nvPr/>
        </p:nvSpPr>
        <p:spPr>
          <a:xfrm>
            <a:off x="4439678" y="1842655"/>
            <a:ext cx="3324642" cy="2535382"/>
          </a:xfrm>
          <a:prstGeom prst="roundRect">
            <a:avLst>
              <a:gd name="adj" fmla="val 8333"/>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AU" sz="1800" b="1" dirty="0">
                <a:solidFill>
                  <a:schemeClr val="tx1"/>
                </a:solidFill>
              </a:rPr>
              <a:t>I think</a:t>
            </a:r>
            <a:endParaRPr lang="en-AU" sz="1800" dirty="0">
              <a:solidFill>
                <a:schemeClr val="tx1"/>
              </a:solidFill>
            </a:endParaRPr>
          </a:p>
          <a:p>
            <a:pPr>
              <a:lnSpc>
                <a:spcPct val="150000"/>
              </a:lnSpc>
              <a:spcAft>
                <a:spcPts val="600"/>
              </a:spcAft>
            </a:pPr>
            <a:r>
              <a:rPr lang="en-AU" sz="1800" dirty="0">
                <a:solidFill>
                  <a:schemeClr val="tx1"/>
                </a:solidFill>
              </a:rPr>
              <a:t>Make subjective interpretations </a:t>
            </a:r>
          </a:p>
        </p:txBody>
      </p:sp>
      <p:sp>
        <p:nvSpPr>
          <p:cNvPr id="6" name="Rectangle: Rounded Corners 9">
            <a:extLst>
              <a:ext uri="{FF2B5EF4-FFF2-40B4-BE49-F238E27FC236}">
                <a16:creationId xmlns:a16="http://schemas.microsoft.com/office/drawing/2014/main" id="{F1A9DC90-B550-7BD9-FC19-9BEAF9C084BE}"/>
              </a:ext>
            </a:extLst>
          </p:cNvPr>
          <p:cNvSpPr/>
          <p:nvPr/>
        </p:nvSpPr>
        <p:spPr>
          <a:xfrm>
            <a:off x="8519356" y="1842655"/>
            <a:ext cx="3324642" cy="2535382"/>
          </a:xfrm>
          <a:prstGeom prst="roundRect">
            <a:avLst>
              <a:gd name="adj" fmla="val 8333"/>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AU" sz="1800" b="1" dirty="0">
                <a:solidFill>
                  <a:schemeClr val="tx1"/>
                </a:solidFill>
              </a:rPr>
              <a:t>I wonder</a:t>
            </a:r>
            <a:endParaRPr lang="en-AU" sz="1800" dirty="0">
              <a:solidFill>
                <a:schemeClr val="tx1"/>
              </a:solidFill>
            </a:endParaRPr>
          </a:p>
          <a:p>
            <a:pPr lvl="0" defTabSz="914377">
              <a:lnSpc>
                <a:spcPct val="150000"/>
              </a:lnSpc>
              <a:spcAft>
                <a:spcPts val="600"/>
              </a:spcAft>
              <a:defRPr/>
            </a:pPr>
            <a:r>
              <a:rPr lang="en-AU" sz="1800" dirty="0">
                <a:solidFill>
                  <a:schemeClr val="tx1"/>
                </a:solidFill>
              </a:rPr>
              <a:t>Speculate, inquire and be curious</a:t>
            </a:r>
          </a:p>
          <a:p>
            <a:pPr>
              <a:lnSpc>
                <a:spcPct val="150000"/>
              </a:lnSpc>
              <a:spcAft>
                <a:spcPts val="600"/>
              </a:spcAft>
            </a:pPr>
            <a:r>
              <a:rPr lang="en-AU" sz="1800" dirty="0">
                <a:solidFill>
                  <a:schemeClr val="tx1"/>
                </a:solidFill>
              </a:rPr>
              <a:t> </a:t>
            </a:r>
          </a:p>
        </p:txBody>
      </p:sp>
      <p:sp>
        <p:nvSpPr>
          <p:cNvPr id="3" name="Slide Number Placeholder 2">
            <a:extLst>
              <a:ext uri="{FF2B5EF4-FFF2-40B4-BE49-F238E27FC236}">
                <a16:creationId xmlns:a16="http://schemas.microsoft.com/office/drawing/2014/main" id="{206D576A-A670-AEC8-B5B4-EE760D0A1D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18</a:t>
            </a:fld>
            <a:endParaRPr lang="en-AU" noProof="0"/>
          </a:p>
        </p:txBody>
      </p:sp>
    </p:spTree>
    <p:extLst>
      <p:ext uri="{BB962C8B-B14F-4D97-AF65-F5344CB8AC3E}">
        <p14:creationId xmlns:p14="http://schemas.microsoft.com/office/powerpoint/2010/main" val="8180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AFFAC-652C-5321-7B85-A50D2628E5B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667707-3BC4-0235-5C4A-58A7E412DF0A}"/>
              </a:ext>
            </a:extLst>
          </p:cNvPr>
          <p:cNvSpPr>
            <a:spLocks noGrp="1"/>
          </p:cNvSpPr>
          <p:nvPr>
            <p:ph type="title"/>
          </p:nvPr>
        </p:nvSpPr>
        <p:spPr/>
        <p:txBody>
          <a:bodyPr/>
          <a:lstStyle/>
          <a:p>
            <a:r>
              <a:rPr lang="en-AU" noProof="0" dirty="0">
                <a:latin typeface="+mj-lt"/>
              </a:rPr>
              <a:t>I see, I think, I wonder (2) </a:t>
            </a:r>
          </a:p>
        </p:txBody>
      </p:sp>
      <p:sp>
        <p:nvSpPr>
          <p:cNvPr id="13" name="Text Placeholder 12">
            <a:extLst>
              <a:ext uri="{FF2B5EF4-FFF2-40B4-BE49-F238E27FC236}">
                <a16:creationId xmlns:a16="http://schemas.microsoft.com/office/drawing/2014/main" id="{F54E538A-9EBA-E2D5-250A-B03E9FD14860}"/>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1.5(</a:t>
            </a:r>
            <a:r>
              <a:rPr lang="en-AU" dirty="0">
                <a:latin typeface="+mj-lt"/>
              </a:rPr>
              <a:t>d</a:t>
            </a:r>
            <a:r>
              <a:rPr lang="en-AU" noProof="0" dirty="0">
                <a:latin typeface="+mj-lt"/>
              </a:rPr>
              <a:t>) Awkward collision peer reflection</a:t>
            </a:r>
          </a:p>
        </p:txBody>
      </p:sp>
      <p:sp>
        <p:nvSpPr>
          <p:cNvPr id="7" name="Rectangle: Rounded Corners 6">
            <a:extLst>
              <a:ext uri="{FF2B5EF4-FFF2-40B4-BE49-F238E27FC236}">
                <a16:creationId xmlns:a16="http://schemas.microsoft.com/office/drawing/2014/main" id="{09703EAA-7E0B-D9CC-6BD2-952081BB28C3}"/>
              </a:ext>
            </a:extLst>
          </p:cNvPr>
          <p:cNvSpPr/>
          <p:nvPr/>
        </p:nvSpPr>
        <p:spPr>
          <a:xfrm>
            <a:off x="359999" y="4285644"/>
            <a:ext cx="5448950" cy="1856509"/>
          </a:xfrm>
          <a:prstGeom prst="roundRect">
            <a:avLst>
              <a:gd name="adj" fmla="val 12630"/>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noProof="0">
                <a:solidFill>
                  <a:schemeClr val="bg1"/>
                </a:solidFill>
              </a:rPr>
              <a:t>Focus on the subjective viewpoint in your peer reflection by asking thoughtful questions guided by these key words.</a:t>
            </a:r>
          </a:p>
        </p:txBody>
      </p:sp>
      <p:pic>
        <p:nvPicPr>
          <p:cNvPr id="12" name="Picture 11">
            <a:hlinkClick r:id="rId3"/>
            <a:extLst>
              <a:ext uri="{FF2B5EF4-FFF2-40B4-BE49-F238E27FC236}">
                <a16:creationId xmlns:a16="http://schemas.microsoft.com/office/drawing/2014/main" id="{484A0642-E3C9-7A76-E053-A59CA7080F5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43498" y="592196"/>
            <a:ext cx="4178685" cy="5905804"/>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29DEB829-DDEE-00C0-3CCA-3D22FE4737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19</a:t>
            </a:fld>
            <a:endParaRPr lang="en-AU" noProof="0"/>
          </a:p>
        </p:txBody>
      </p:sp>
    </p:spTree>
    <p:extLst>
      <p:ext uri="{BB962C8B-B14F-4D97-AF65-F5344CB8AC3E}">
        <p14:creationId xmlns:p14="http://schemas.microsoft.com/office/powerpoint/2010/main" val="374029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noProof="0" dirty="0">
                <a:effectLst/>
                <a:latin typeface="+mj-lt"/>
                <a:ea typeface="Times New Roman" panose="02020603050405020304" pitchFamily="18" charset="0"/>
              </a:rPr>
              <a:t>Creatures of consequence</a:t>
            </a:r>
            <a:endParaRPr lang="en-AU" noProof="0"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noProof="0" dirty="0">
                <a:latin typeface="+mj-lt"/>
              </a:rPr>
              <a:t>Visual arts – Stage 4</a:t>
            </a:r>
          </a:p>
        </p:txBody>
      </p:sp>
      <p:pic>
        <p:nvPicPr>
          <p:cNvPr id="4" name="Picture Placeholder 3">
            <a:extLst>
              <a:ext uri="{FF2B5EF4-FFF2-40B4-BE49-F238E27FC236}">
                <a16:creationId xmlns:a16="http://schemas.microsoft.com/office/drawing/2014/main" id="{ECAC2149-B154-B3AC-8F9E-6E8F38A6EF00}"/>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prstGeom prst="rect">
            <a:avLst/>
          </a:prstGeom>
        </p:spPr>
      </p:pic>
      <p:sp>
        <p:nvSpPr>
          <p:cNvPr id="2" name="Content Placeholder 4">
            <a:extLst>
              <a:ext uri="{FF2B5EF4-FFF2-40B4-BE49-F238E27FC236}">
                <a16:creationId xmlns:a16="http://schemas.microsoft.com/office/drawing/2014/main" id="{ED23BCB5-0387-4451-970C-897B8341D5BA}"/>
              </a:ext>
              <a:ext uri="{C183D7F6-B498-43B3-948B-1728B52AA6E4}">
                <adec:decorative xmlns:adec="http://schemas.microsoft.com/office/drawing/2017/decorative" val="0"/>
              </a:ext>
            </a:extLst>
          </p:cNvPr>
          <p:cNvSpPr txBox="1">
            <a:spLocks/>
          </p:cNvSpPr>
          <p:nvPr/>
        </p:nvSpPr>
        <p:spPr>
          <a:xfrm>
            <a:off x="7181008" y="6419777"/>
            <a:ext cx="5064000" cy="371963"/>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800" noProof="0" dirty="0"/>
              <a:t>Gold And Green Warrior, 2022, distribution permissions for Secondary Curriculum, Curriculum and Reform Directorate of NSW Department of Education, granted by © Vipoo </a:t>
            </a:r>
            <a:r>
              <a:rPr lang="en-AU" sz="800" noProof="0" dirty="0" err="1"/>
              <a:t>Srivilasa</a:t>
            </a:r>
            <a:r>
              <a:rPr lang="en-AU" sz="800" noProof="0" dirty="0"/>
              <a:t>, 2025</a:t>
            </a:r>
          </a:p>
        </p:txBody>
      </p:sp>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E1A69-658E-60BD-A385-5EF9472B61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8FAFF3-8FC4-7DE3-438E-FB868A9606EA}"/>
              </a:ext>
            </a:extLst>
          </p:cNvPr>
          <p:cNvSpPr>
            <a:spLocks noGrp="1"/>
          </p:cNvSpPr>
          <p:nvPr>
            <p:ph type="title"/>
          </p:nvPr>
        </p:nvSpPr>
        <p:spPr/>
        <p:txBody>
          <a:bodyPr/>
          <a:lstStyle/>
          <a:p>
            <a:r>
              <a:rPr lang="en-AU" noProof="0" dirty="0">
                <a:latin typeface="+mj-lt"/>
              </a:rPr>
              <a:t>I see, I think, I wonder (3) </a:t>
            </a:r>
          </a:p>
        </p:txBody>
      </p:sp>
      <p:sp>
        <p:nvSpPr>
          <p:cNvPr id="13" name="Text Placeholder 12">
            <a:extLst>
              <a:ext uri="{FF2B5EF4-FFF2-40B4-BE49-F238E27FC236}">
                <a16:creationId xmlns:a16="http://schemas.microsoft.com/office/drawing/2014/main" id="{5E449F52-22D5-1D42-1C80-032B35544EDC}"/>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a:latin typeface="+mj-lt"/>
              </a:rPr>
              <a:t>1.5(e) Awkward collision peer reflection</a:t>
            </a:r>
          </a:p>
        </p:txBody>
      </p:sp>
      <p:sp>
        <p:nvSpPr>
          <p:cNvPr id="17" name="Rectangle: Rounded Corners 16">
            <a:extLst>
              <a:ext uri="{FF2B5EF4-FFF2-40B4-BE49-F238E27FC236}">
                <a16:creationId xmlns:a16="http://schemas.microsoft.com/office/drawing/2014/main" id="{646BF9CF-B370-662C-7152-079A82171B86}"/>
              </a:ext>
            </a:extLst>
          </p:cNvPr>
          <p:cNvSpPr/>
          <p:nvPr/>
        </p:nvSpPr>
        <p:spPr>
          <a:xfrm>
            <a:off x="360000" y="1590008"/>
            <a:ext cx="3217913" cy="1741806"/>
          </a:xfrm>
          <a:prstGeom prst="roundRect">
            <a:avLst>
              <a:gd name="adj" fmla="val 8713"/>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b="1" noProof="0" dirty="0">
                <a:solidFill>
                  <a:schemeClr val="tx1"/>
                </a:solidFill>
              </a:rPr>
              <a:t>I see</a:t>
            </a:r>
          </a:p>
          <a:p>
            <a:pPr>
              <a:lnSpc>
                <a:spcPct val="150000"/>
              </a:lnSpc>
              <a:spcAft>
                <a:spcPts val="600"/>
              </a:spcAft>
            </a:pPr>
            <a:r>
              <a:rPr lang="en-AU" sz="1600" noProof="0" dirty="0">
                <a:solidFill>
                  <a:schemeClr val="tx1"/>
                </a:solidFill>
              </a:rPr>
              <a:t>Describe the structural features and which elements evoke an emotional response for you</a:t>
            </a:r>
            <a:endParaRPr lang="en-AU" sz="1800" noProof="0" dirty="0">
              <a:solidFill>
                <a:schemeClr val="tx1"/>
              </a:solidFill>
            </a:endParaRPr>
          </a:p>
        </p:txBody>
      </p:sp>
      <p:sp>
        <p:nvSpPr>
          <p:cNvPr id="16" name="Rectangle: Rounded Corners 15">
            <a:extLst>
              <a:ext uri="{FF2B5EF4-FFF2-40B4-BE49-F238E27FC236}">
                <a16:creationId xmlns:a16="http://schemas.microsoft.com/office/drawing/2014/main" id="{F6CD506D-DF38-577D-8483-A7D937D4D69E}"/>
              </a:ext>
            </a:extLst>
          </p:cNvPr>
          <p:cNvSpPr/>
          <p:nvPr/>
        </p:nvSpPr>
        <p:spPr>
          <a:xfrm>
            <a:off x="3753021" y="1590008"/>
            <a:ext cx="7732397" cy="1729351"/>
          </a:xfrm>
          <a:prstGeom prst="roundRect">
            <a:avLst>
              <a:gd name="adj" fmla="val 9457"/>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endParaRPr lang="en-AU" sz="1600" noProof="0" dirty="0">
              <a:solidFill>
                <a:schemeClr val="tx1"/>
              </a:solidFill>
            </a:endParaRPr>
          </a:p>
          <a:p>
            <a:pPr>
              <a:lnSpc>
                <a:spcPct val="150000"/>
              </a:lnSpc>
              <a:spcAft>
                <a:spcPts val="600"/>
              </a:spcAft>
            </a:pPr>
            <a:r>
              <a:rPr lang="en-AU" sz="1600" noProof="0" dirty="0">
                <a:solidFill>
                  <a:schemeClr val="tx1"/>
                </a:solidFill>
              </a:rPr>
              <a:t>I see </a:t>
            </a:r>
            <a:r>
              <a:rPr lang="en-AU" sz="1600" noProof="0" dirty="0">
                <a:solidFill>
                  <a:schemeClr val="tx1"/>
                </a:solidFill>
                <a:highlight>
                  <a:srgbClr val="FF00FF"/>
                </a:highlight>
              </a:rPr>
              <a:t>expressive</a:t>
            </a:r>
            <a:r>
              <a:rPr lang="en-AU" sz="1600" noProof="0" dirty="0">
                <a:solidFill>
                  <a:schemeClr val="tx1"/>
                </a:solidFill>
              </a:rPr>
              <a:t> choices in colour and line that might reflect </a:t>
            </a:r>
            <a:r>
              <a:rPr lang="en-AU" sz="1600" noProof="0" dirty="0">
                <a:solidFill>
                  <a:schemeClr val="tx1"/>
                </a:solidFill>
                <a:highlight>
                  <a:srgbClr val="FF00FF"/>
                </a:highlight>
              </a:rPr>
              <a:t>feelings</a:t>
            </a:r>
            <a:r>
              <a:rPr lang="en-AU" sz="1600" noProof="0" dirty="0">
                <a:solidFill>
                  <a:schemeClr val="tx1"/>
                </a:solidFill>
              </a:rPr>
              <a:t> of…..</a:t>
            </a:r>
          </a:p>
          <a:p>
            <a:pPr>
              <a:lnSpc>
                <a:spcPct val="150000"/>
              </a:lnSpc>
              <a:spcAft>
                <a:spcPts val="600"/>
              </a:spcAft>
            </a:pPr>
            <a:r>
              <a:rPr lang="en-AU" sz="1600" noProof="0" dirty="0">
                <a:solidFill>
                  <a:schemeClr val="tx1"/>
                </a:solidFill>
              </a:rPr>
              <a:t>I see how your use of space and layering creates a </a:t>
            </a:r>
            <a:r>
              <a:rPr lang="en-AU" sz="1600" noProof="0" dirty="0">
                <a:solidFill>
                  <a:schemeClr val="tx1"/>
                </a:solidFill>
                <a:highlight>
                  <a:srgbClr val="FF00FF"/>
                </a:highlight>
              </a:rPr>
              <a:t>sensory</a:t>
            </a:r>
            <a:r>
              <a:rPr lang="en-AU" sz="1600" noProof="0" dirty="0">
                <a:solidFill>
                  <a:schemeClr val="tx1"/>
                </a:solidFill>
              </a:rPr>
              <a:t> or dream-like </a:t>
            </a:r>
            <a:r>
              <a:rPr lang="en-AU" sz="1600" noProof="0" dirty="0">
                <a:solidFill>
                  <a:schemeClr val="tx1"/>
                </a:solidFill>
                <a:highlight>
                  <a:srgbClr val="FF00FF"/>
                </a:highlight>
              </a:rPr>
              <a:t>experience</a:t>
            </a:r>
            <a:r>
              <a:rPr lang="en-AU" sz="1600" noProof="0" dirty="0">
                <a:solidFill>
                  <a:schemeClr val="tx1"/>
                </a:solidFill>
              </a:rPr>
              <a:t>...</a:t>
            </a:r>
          </a:p>
          <a:p>
            <a:pPr>
              <a:lnSpc>
                <a:spcPct val="150000"/>
              </a:lnSpc>
              <a:spcAft>
                <a:spcPts val="600"/>
              </a:spcAft>
            </a:pPr>
            <a:r>
              <a:rPr lang="en-AU" sz="1600" noProof="0" dirty="0">
                <a:solidFill>
                  <a:schemeClr val="tx1"/>
                </a:solidFill>
              </a:rPr>
              <a:t>I see shapes and images that could connect to </a:t>
            </a:r>
            <a:r>
              <a:rPr lang="en-AU" sz="1600" noProof="0" dirty="0">
                <a:solidFill>
                  <a:schemeClr val="tx1"/>
                </a:solidFill>
                <a:highlight>
                  <a:srgbClr val="FF00FF"/>
                </a:highlight>
              </a:rPr>
              <a:t>memory or imagination...</a:t>
            </a:r>
          </a:p>
          <a:p>
            <a:pPr>
              <a:lnSpc>
                <a:spcPct val="150000"/>
              </a:lnSpc>
              <a:spcAft>
                <a:spcPts val="600"/>
              </a:spcAft>
            </a:pPr>
            <a:endParaRPr lang="en-AU" sz="1800" noProof="0" dirty="0">
              <a:solidFill>
                <a:schemeClr val="tx1"/>
              </a:solidFill>
            </a:endParaRPr>
          </a:p>
        </p:txBody>
      </p:sp>
      <p:sp>
        <p:nvSpPr>
          <p:cNvPr id="29" name="Rectangle: Rounded Corners 28">
            <a:extLst>
              <a:ext uri="{FF2B5EF4-FFF2-40B4-BE49-F238E27FC236}">
                <a16:creationId xmlns:a16="http://schemas.microsoft.com/office/drawing/2014/main" id="{B29B9AAE-E46C-2A12-98F0-5ADD99987C38}"/>
              </a:ext>
            </a:extLst>
          </p:cNvPr>
          <p:cNvSpPr/>
          <p:nvPr/>
        </p:nvSpPr>
        <p:spPr>
          <a:xfrm>
            <a:off x="360000" y="3538640"/>
            <a:ext cx="3217912" cy="1401242"/>
          </a:xfrm>
          <a:prstGeom prst="roundRect">
            <a:avLst>
              <a:gd name="adj" fmla="val 10735"/>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b="1" noProof="0" dirty="0">
                <a:solidFill>
                  <a:schemeClr val="tx1"/>
                </a:solidFill>
              </a:rPr>
              <a:t>I think</a:t>
            </a:r>
          </a:p>
          <a:p>
            <a:pPr>
              <a:lnSpc>
                <a:spcPct val="150000"/>
              </a:lnSpc>
              <a:spcAft>
                <a:spcPts val="600"/>
              </a:spcAft>
            </a:pPr>
            <a:r>
              <a:rPr lang="en-AU" sz="1600" noProof="0" dirty="0">
                <a:solidFill>
                  <a:schemeClr val="tx1"/>
                </a:solidFill>
              </a:rPr>
              <a:t>Make subjective interpretations</a:t>
            </a:r>
            <a:endParaRPr lang="en-AU" sz="1800" noProof="0" dirty="0">
              <a:solidFill>
                <a:schemeClr val="tx1"/>
              </a:solidFill>
            </a:endParaRPr>
          </a:p>
        </p:txBody>
      </p:sp>
      <p:sp>
        <p:nvSpPr>
          <p:cNvPr id="18" name="Rectangle: Rounded Corners 17">
            <a:extLst>
              <a:ext uri="{FF2B5EF4-FFF2-40B4-BE49-F238E27FC236}">
                <a16:creationId xmlns:a16="http://schemas.microsoft.com/office/drawing/2014/main" id="{29851595-7962-489C-265B-59F32D5F8922}"/>
              </a:ext>
            </a:extLst>
          </p:cNvPr>
          <p:cNvSpPr/>
          <p:nvPr/>
        </p:nvSpPr>
        <p:spPr>
          <a:xfrm>
            <a:off x="3753021" y="3538641"/>
            <a:ext cx="7732397" cy="1401242"/>
          </a:xfrm>
          <a:prstGeom prst="roundRect">
            <a:avLst>
              <a:gd name="adj" fmla="val 8757"/>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914377">
              <a:lnSpc>
                <a:spcPct val="150000"/>
              </a:lnSpc>
              <a:spcAft>
                <a:spcPts val="600"/>
              </a:spcAft>
              <a:defRPr/>
            </a:pPr>
            <a:endParaRPr lang="en-AU" sz="1600" noProof="0" dirty="0">
              <a:solidFill>
                <a:schemeClr val="tx1"/>
              </a:solidFill>
            </a:endParaRPr>
          </a:p>
          <a:p>
            <a:pPr lvl="0" defTabSz="914377">
              <a:lnSpc>
                <a:spcPct val="150000"/>
              </a:lnSpc>
              <a:spcAft>
                <a:spcPts val="600"/>
              </a:spcAft>
              <a:defRPr/>
            </a:pPr>
            <a:r>
              <a:rPr lang="en-AU" sz="1600" noProof="0" dirty="0">
                <a:solidFill>
                  <a:schemeClr val="tx1"/>
                </a:solidFill>
              </a:rPr>
              <a:t>I think you might have started with the words…….. because………</a:t>
            </a:r>
          </a:p>
          <a:p>
            <a:pPr lvl="0" defTabSz="914377">
              <a:lnSpc>
                <a:spcPct val="150000"/>
              </a:lnSpc>
              <a:spcAft>
                <a:spcPts val="600"/>
              </a:spcAft>
              <a:defRPr/>
            </a:pPr>
            <a:r>
              <a:rPr lang="en-AU" sz="1600" noProof="0" dirty="0">
                <a:solidFill>
                  <a:schemeClr val="tx1"/>
                </a:solidFill>
              </a:rPr>
              <a:t>I think your work invites the viewer to </a:t>
            </a:r>
            <a:r>
              <a:rPr lang="en-AU" sz="1600" noProof="0" dirty="0">
                <a:solidFill>
                  <a:schemeClr val="tx1"/>
                </a:solidFill>
                <a:highlight>
                  <a:srgbClr val="FF00FF"/>
                </a:highlight>
              </a:rPr>
              <a:t>imagine</a:t>
            </a:r>
            <a:r>
              <a:rPr lang="en-AU" sz="1600" noProof="0" dirty="0">
                <a:solidFill>
                  <a:schemeClr val="tx1"/>
                </a:solidFill>
              </a:rPr>
              <a:t>...</a:t>
            </a:r>
          </a:p>
          <a:p>
            <a:pPr lvl="0" defTabSz="914377">
              <a:lnSpc>
                <a:spcPct val="150000"/>
              </a:lnSpc>
              <a:spcAft>
                <a:spcPts val="600"/>
              </a:spcAft>
              <a:defRPr/>
            </a:pPr>
            <a:r>
              <a:rPr lang="en-AU" sz="1600" noProof="0" dirty="0">
                <a:solidFill>
                  <a:schemeClr val="tx1"/>
                </a:solidFill>
              </a:rPr>
              <a:t>I think the collage </a:t>
            </a:r>
            <a:r>
              <a:rPr lang="en-AU" sz="1600" noProof="0" dirty="0">
                <a:solidFill>
                  <a:schemeClr val="tx1"/>
                </a:solidFill>
                <a:highlight>
                  <a:srgbClr val="FF00FF"/>
                </a:highlight>
              </a:rPr>
              <a:t>communicates</a:t>
            </a:r>
            <a:r>
              <a:rPr lang="en-AU" sz="1600" noProof="0" dirty="0">
                <a:solidFill>
                  <a:schemeClr val="tx1"/>
                </a:solidFill>
              </a:rPr>
              <a:t> the theme of ……</a:t>
            </a:r>
          </a:p>
          <a:p>
            <a:pPr>
              <a:lnSpc>
                <a:spcPct val="150000"/>
              </a:lnSpc>
              <a:spcAft>
                <a:spcPts val="600"/>
              </a:spcAft>
            </a:pPr>
            <a:endParaRPr lang="en-AU" sz="1800" noProof="0" dirty="0">
              <a:solidFill>
                <a:schemeClr val="tx1"/>
              </a:solidFill>
            </a:endParaRPr>
          </a:p>
        </p:txBody>
      </p:sp>
      <p:sp>
        <p:nvSpPr>
          <p:cNvPr id="30" name="Rectangle: Rounded Corners 29">
            <a:extLst>
              <a:ext uri="{FF2B5EF4-FFF2-40B4-BE49-F238E27FC236}">
                <a16:creationId xmlns:a16="http://schemas.microsoft.com/office/drawing/2014/main" id="{C0BB34F6-7AFB-568C-70A8-25277A1EF0C7}"/>
              </a:ext>
            </a:extLst>
          </p:cNvPr>
          <p:cNvSpPr/>
          <p:nvPr/>
        </p:nvSpPr>
        <p:spPr>
          <a:xfrm>
            <a:off x="337789" y="5146708"/>
            <a:ext cx="3217913" cy="1490752"/>
          </a:xfrm>
          <a:prstGeom prst="roundRect">
            <a:avLst>
              <a:gd name="adj" fmla="val 10161"/>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b="1" noProof="0" dirty="0">
                <a:solidFill>
                  <a:schemeClr val="tx1"/>
                </a:solidFill>
              </a:rPr>
              <a:t>I wonder</a:t>
            </a:r>
          </a:p>
          <a:p>
            <a:pPr marL="0" marR="0" lvl="0" indent="0" algn="l" defTabSz="914377" rtl="0" eaLnBrk="1" fontAlgn="auto" latinLnBrk="0" hangingPunct="1">
              <a:lnSpc>
                <a:spcPct val="150000"/>
              </a:lnSpc>
              <a:spcAft>
                <a:spcPts val="600"/>
              </a:spcAft>
              <a:buClrTx/>
              <a:buSzTx/>
              <a:buFontTx/>
              <a:buNone/>
              <a:tabLst/>
              <a:defRPr/>
            </a:pPr>
            <a:r>
              <a:rPr lang="en-AU" sz="1600" noProof="0" dirty="0">
                <a:solidFill>
                  <a:schemeClr val="tx1"/>
                </a:solidFill>
              </a:rPr>
              <a:t>Speculate, inquire and be curious</a:t>
            </a:r>
          </a:p>
        </p:txBody>
      </p:sp>
      <p:sp>
        <p:nvSpPr>
          <p:cNvPr id="28" name="Rectangle: Rounded Corners 27">
            <a:extLst>
              <a:ext uri="{FF2B5EF4-FFF2-40B4-BE49-F238E27FC236}">
                <a16:creationId xmlns:a16="http://schemas.microsoft.com/office/drawing/2014/main" id="{62DE2567-CBA8-7F46-79CA-0EBDE8F56431}"/>
              </a:ext>
            </a:extLst>
          </p:cNvPr>
          <p:cNvSpPr/>
          <p:nvPr/>
        </p:nvSpPr>
        <p:spPr>
          <a:xfrm>
            <a:off x="3753020" y="5130374"/>
            <a:ext cx="7732398" cy="1507085"/>
          </a:xfrm>
          <a:prstGeom prst="roundRect">
            <a:avLst>
              <a:gd name="adj" fmla="val 9313"/>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endParaRPr lang="en-AU" sz="1600" noProof="0" dirty="0">
              <a:solidFill>
                <a:schemeClr val="tx1"/>
              </a:solidFill>
            </a:endParaRPr>
          </a:p>
          <a:p>
            <a:pPr>
              <a:lnSpc>
                <a:spcPct val="150000"/>
              </a:lnSpc>
              <a:spcAft>
                <a:spcPts val="600"/>
              </a:spcAft>
            </a:pPr>
            <a:r>
              <a:rPr lang="en-AU" sz="1600" noProof="0" dirty="0">
                <a:solidFill>
                  <a:schemeClr val="tx1"/>
                </a:solidFill>
              </a:rPr>
              <a:t>I wonder what </a:t>
            </a:r>
            <a:r>
              <a:rPr lang="en-AU" sz="1600" noProof="0" dirty="0">
                <a:solidFill>
                  <a:schemeClr val="tx1"/>
                </a:solidFill>
                <a:highlight>
                  <a:srgbClr val="FF00FF"/>
                </a:highlight>
              </a:rPr>
              <a:t>experience</a:t>
            </a:r>
            <a:r>
              <a:rPr lang="en-AU" sz="1600" noProof="0" dirty="0">
                <a:solidFill>
                  <a:schemeClr val="tx1"/>
                </a:solidFill>
              </a:rPr>
              <a:t> might have inspired this collage...</a:t>
            </a:r>
          </a:p>
          <a:p>
            <a:pPr>
              <a:lnSpc>
                <a:spcPct val="150000"/>
              </a:lnSpc>
              <a:spcAft>
                <a:spcPts val="600"/>
              </a:spcAft>
            </a:pPr>
            <a:r>
              <a:rPr lang="en-AU" sz="1600" noProof="0" dirty="0">
                <a:solidFill>
                  <a:schemeClr val="tx1"/>
                </a:solidFill>
              </a:rPr>
              <a:t>I wonder how the work would feel if you changed the colour to shift the </a:t>
            </a:r>
            <a:r>
              <a:rPr lang="en-AU" sz="1600" noProof="0" dirty="0">
                <a:solidFill>
                  <a:schemeClr val="tx1"/>
                </a:solidFill>
                <a:highlight>
                  <a:srgbClr val="FF00FF"/>
                </a:highlight>
              </a:rPr>
              <a:t>emotion</a:t>
            </a:r>
            <a:r>
              <a:rPr lang="en-AU" sz="1600" noProof="0" dirty="0">
                <a:solidFill>
                  <a:schemeClr val="tx1"/>
                </a:solidFill>
              </a:rPr>
              <a:t>...</a:t>
            </a:r>
          </a:p>
          <a:p>
            <a:pPr>
              <a:lnSpc>
                <a:spcPct val="150000"/>
              </a:lnSpc>
              <a:spcAft>
                <a:spcPts val="600"/>
              </a:spcAft>
            </a:pPr>
            <a:r>
              <a:rPr lang="en-AU" sz="1600" noProof="0" dirty="0">
                <a:solidFill>
                  <a:schemeClr val="tx1"/>
                </a:solidFill>
              </a:rPr>
              <a:t>I wonder whether the composition was guided more by </a:t>
            </a:r>
            <a:r>
              <a:rPr lang="en-AU" sz="1600" noProof="0" dirty="0">
                <a:solidFill>
                  <a:schemeClr val="tx1"/>
                </a:solidFill>
                <a:highlight>
                  <a:srgbClr val="FF00FF"/>
                </a:highlight>
              </a:rPr>
              <a:t>intuition</a:t>
            </a:r>
            <a:r>
              <a:rPr lang="en-AU" sz="1600" noProof="0" dirty="0">
                <a:solidFill>
                  <a:schemeClr val="tx1"/>
                </a:solidFill>
              </a:rPr>
              <a:t> or a specific plan...</a:t>
            </a:r>
          </a:p>
          <a:p>
            <a:pPr>
              <a:lnSpc>
                <a:spcPct val="150000"/>
              </a:lnSpc>
              <a:spcAft>
                <a:spcPts val="600"/>
              </a:spcAft>
            </a:pPr>
            <a:endParaRPr lang="en-AU" sz="1800" noProof="0" dirty="0">
              <a:solidFill>
                <a:schemeClr val="tx1"/>
              </a:solidFill>
            </a:endParaRPr>
          </a:p>
        </p:txBody>
      </p:sp>
      <p:sp>
        <p:nvSpPr>
          <p:cNvPr id="3" name="Slide Number Placeholder 2">
            <a:extLst>
              <a:ext uri="{FF2B5EF4-FFF2-40B4-BE49-F238E27FC236}">
                <a16:creationId xmlns:a16="http://schemas.microsoft.com/office/drawing/2014/main" id="{5B2996F1-9E1F-6BEA-9459-5B63F0261C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20</a:t>
            </a:fld>
            <a:endParaRPr lang="en-AU" noProof="0"/>
          </a:p>
        </p:txBody>
      </p:sp>
    </p:spTree>
    <p:extLst>
      <p:ext uri="{BB962C8B-B14F-4D97-AF65-F5344CB8AC3E}">
        <p14:creationId xmlns:p14="http://schemas.microsoft.com/office/powerpoint/2010/main" val="41486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C2623-E5C4-369D-DBC9-5665D8A6A8C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8AE7ACD-C485-C230-59E1-489256351CDC}"/>
              </a:ext>
            </a:extLst>
          </p:cNvPr>
          <p:cNvSpPr>
            <a:spLocks noGrp="1"/>
          </p:cNvSpPr>
          <p:nvPr>
            <p:ph type="ctrTitle"/>
          </p:nvPr>
        </p:nvSpPr>
        <p:spPr/>
        <p:txBody>
          <a:bodyPr/>
          <a:lstStyle/>
          <a:p>
            <a:r>
              <a:rPr lang="en-AU" noProof="0">
                <a:latin typeface="+mj-lt"/>
              </a:rPr>
              <a:t>Learning sequence 2 – </a:t>
            </a:r>
            <a:br>
              <a:rPr lang="en-AU" noProof="0">
                <a:latin typeface="+mj-lt"/>
              </a:rPr>
            </a:br>
            <a:r>
              <a:rPr lang="en-AU" noProof="0">
                <a:latin typeface="+mj-lt"/>
              </a:rPr>
              <a:t>The Hermannsburg Potters</a:t>
            </a:r>
            <a:br>
              <a:rPr lang="en-AU" noProof="0">
                <a:latin typeface="+mj-lt"/>
              </a:rPr>
            </a:br>
            <a:endParaRPr lang="en-AU" noProof="0">
              <a:latin typeface="+mj-lt"/>
            </a:endParaRPr>
          </a:p>
        </p:txBody>
      </p:sp>
    </p:spTree>
    <p:extLst>
      <p:ext uri="{BB962C8B-B14F-4D97-AF65-F5344CB8AC3E}">
        <p14:creationId xmlns:p14="http://schemas.microsoft.com/office/powerpoint/2010/main" val="62685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7AE21-B8CE-FD93-2E7C-219AFA4F27C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009760-82A6-674B-834B-29097681EC7D}"/>
              </a:ext>
            </a:extLst>
          </p:cNvPr>
          <p:cNvSpPr>
            <a:spLocks noGrp="1"/>
          </p:cNvSpPr>
          <p:nvPr>
            <p:ph type="title"/>
          </p:nvPr>
        </p:nvSpPr>
        <p:spPr/>
        <p:txBody>
          <a:bodyPr/>
          <a:lstStyle/>
          <a:p>
            <a:r>
              <a:rPr lang="en-AU" noProof="0" dirty="0">
                <a:latin typeface="+mj-lt"/>
              </a:rPr>
              <a:t>Learning intentions and success criteria (3)</a:t>
            </a:r>
          </a:p>
        </p:txBody>
      </p:sp>
      <p:sp>
        <p:nvSpPr>
          <p:cNvPr id="6" name="Text Placeholder 5">
            <a:extLst>
              <a:ext uri="{FF2B5EF4-FFF2-40B4-BE49-F238E27FC236}">
                <a16:creationId xmlns:a16="http://schemas.microsoft.com/office/drawing/2014/main" id="{23379FBD-CCE9-6273-5C16-41AC9C86841A}"/>
              </a:ext>
            </a:extLst>
          </p:cNvPr>
          <p:cNvSpPr>
            <a:spLocks noGrp="1"/>
          </p:cNvSpPr>
          <p:nvPr>
            <p:ph type="body" sz="quarter" idx="19"/>
          </p:nvPr>
        </p:nvSpPr>
        <p:spPr>
          <a:xfrm>
            <a:off x="371475" y="1916113"/>
            <a:ext cx="10850707" cy="4451350"/>
          </a:xfrm>
        </p:spPr>
        <p:txBody>
          <a:bodyPr/>
          <a:lstStyle/>
          <a:p>
            <a:pPr>
              <a:spcAft>
                <a:spcPts val="600"/>
              </a:spcAft>
            </a:pPr>
            <a:r>
              <a:rPr lang="en-AU" sz="1800" b="1" dirty="0">
                <a:solidFill>
                  <a:schemeClr val="accent1"/>
                </a:solidFill>
              </a:rPr>
              <a:t>We are learning to:</a:t>
            </a:r>
          </a:p>
          <a:p>
            <a:pPr marL="285750" lvl="0" indent="-285750">
              <a:spcAft>
                <a:spcPts val="600"/>
              </a:spcAft>
              <a:buFont typeface="Arial" panose="020B0604020202020204" pitchFamily="34" charset="0"/>
              <a:buChar char="•"/>
              <a:tabLst>
                <a:tab pos="228600" algn="l"/>
                <a:tab pos="457200" algn="l"/>
              </a:tabLst>
            </a:pPr>
            <a:r>
              <a:rPr lang="en-AU" sz="1800" dirty="0">
                <a:ea typeface="Calibri" panose="020F0502020204030204" pitchFamily="34" charset="0"/>
              </a:rPr>
              <a:t>use the structural viewpoint to examine how the Hermannsburg Potters convey meaning and depict narratives on their clay vessels</a:t>
            </a:r>
          </a:p>
          <a:p>
            <a:pPr marL="285750" lvl="0" indent="-285750">
              <a:spcAft>
                <a:spcPts val="600"/>
              </a:spcAft>
              <a:buFont typeface="Arial" panose="020B0604020202020204" pitchFamily="34" charset="0"/>
              <a:buChar char="•"/>
              <a:tabLst>
                <a:tab pos="228600" algn="l"/>
                <a:tab pos="457200" algn="l"/>
              </a:tabLst>
            </a:pPr>
            <a:r>
              <a:rPr lang="en-AU" sz="1800" dirty="0">
                <a:ea typeface="Calibri" panose="020F0502020204030204" pitchFamily="34" charset="0"/>
              </a:rPr>
              <a:t>communicate ideas through symbols</a:t>
            </a:r>
          </a:p>
          <a:p>
            <a:pPr marL="285750" lvl="0" indent="-285750">
              <a:spcAft>
                <a:spcPts val="600"/>
              </a:spcAft>
              <a:buFont typeface="Arial" panose="020B0604020202020204" pitchFamily="34" charset="0"/>
              <a:buChar char="•"/>
              <a:tabLst>
                <a:tab pos="228600" algn="l"/>
                <a:tab pos="457200" algn="l"/>
              </a:tabLst>
            </a:pPr>
            <a:r>
              <a:rPr lang="en-AU" sz="1800" dirty="0">
                <a:ea typeface="Calibri" panose="020F0502020204030204" pitchFamily="34" charset="0"/>
              </a:rPr>
              <a:t>make a pinch pot.</a:t>
            </a:r>
          </a:p>
          <a:p>
            <a:pPr marL="285750" lvl="0" indent="-285750">
              <a:spcAft>
                <a:spcPts val="600"/>
              </a:spcAft>
              <a:buFont typeface="Arial" panose="020B0604020202020204" pitchFamily="34" charset="0"/>
              <a:buChar char="•"/>
              <a:tabLst>
                <a:tab pos="228600" algn="l"/>
                <a:tab pos="457200" algn="l"/>
              </a:tabLst>
            </a:pPr>
            <a:endParaRPr lang="en-AU" sz="1800" dirty="0">
              <a:ea typeface="Calibri" panose="020F0502020204030204" pitchFamily="34" charset="0"/>
            </a:endParaRPr>
          </a:p>
          <a:p>
            <a:pPr>
              <a:spcAft>
                <a:spcPts val="600"/>
              </a:spcAft>
            </a:pPr>
            <a:r>
              <a:rPr lang="en-AU" sz="1800" b="1" dirty="0">
                <a:solidFill>
                  <a:schemeClr val="accent1"/>
                </a:solidFill>
              </a:rPr>
              <a:t>I can:</a:t>
            </a:r>
            <a:endParaRPr lang="en-AU" sz="1800" dirty="0">
              <a:solidFill>
                <a:schemeClr val="accent1"/>
              </a:solidFill>
            </a:endParaRPr>
          </a:p>
          <a:p>
            <a:pPr marL="285750" indent="-285750">
              <a:spcAft>
                <a:spcPts val="600"/>
              </a:spcAft>
              <a:buFont typeface="Arial" panose="020B0604020202020204" pitchFamily="34" charset="0"/>
              <a:buChar char="•"/>
              <a:tabLst>
                <a:tab pos="228600" algn="l"/>
                <a:tab pos="457200" algn="l"/>
              </a:tabLst>
            </a:pPr>
            <a:r>
              <a:rPr lang="en-AU" sz="1800" dirty="0">
                <a:ea typeface="Calibri" panose="020F0502020204030204" pitchFamily="34" charset="0"/>
              </a:rPr>
              <a:t>use subject-specific language to describe the visual language of the Hermannsburg potters</a:t>
            </a:r>
          </a:p>
          <a:p>
            <a:pPr marL="285750" indent="-285750">
              <a:spcAft>
                <a:spcPts val="600"/>
              </a:spcAft>
              <a:buFont typeface="Arial" panose="020B0604020202020204" pitchFamily="34" charset="0"/>
              <a:buChar char="•"/>
              <a:tabLst>
                <a:tab pos="228600" algn="l"/>
                <a:tab pos="457200" algn="l"/>
              </a:tabLst>
            </a:pPr>
            <a:r>
              <a:rPr lang="en-AU" sz="1800" dirty="0">
                <a:ea typeface="Calibri" panose="020F0502020204030204" pitchFamily="34" charset="0"/>
              </a:rPr>
              <a:t>develop representational symbols to communicate a narrative</a:t>
            </a:r>
          </a:p>
          <a:p>
            <a:pPr marL="285750" indent="-285750">
              <a:spcAft>
                <a:spcPts val="600"/>
              </a:spcAft>
              <a:buFont typeface="Arial" panose="020B0604020202020204" pitchFamily="34" charset="0"/>
              <a:buChar char="•"/>
              <a:tabLst>
                <a:tab pos="228600" algn="l"/>
                <a:tab pos="457200" algn="l"/>
              </a:tabLst>
            </a:pPr>
            <a:r>
              <a:rPr lang="en-AU" sz="1800" dirty="0">
                <a:ea typeface="Calibri" panose="020F0502020204030204" pitchFamily="34" charset="0"/>
              </a:rPr>
              <a:t>use clay to make a pinch pot.</a:t>
            </a:r>
          </a:p>
          <a:p>
            <a:endParaRPr lang="en-US" sz="1800" dirty="0"/>
          </a:p>
        </p:txBody>
      </p:sp>
      <p:sp>
        <p:nvSpPr>
          <p:cNvPr id="2" name="Slide Number Placeholder 1">
            <a:extLst>
              <a:ext uri="{FF2B5EF4-FFF2-40B4-BE49-F238E27FC236}">
                <a16:creationId xmlns:a16="http://schemas.microsoft.com/office/drawing/2014/main" id="{18686D8B-8F18-7389-7A62-142A314394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22</a:t>
            </a:fld>
            <a:endParaRPr lang="en-AU" noProof="0"/>
          </a:p>
        </p:txBody>
      </p:sp>
    </p:spTree>
    <p:extLst>
      <p:ext uri="{BB962C8B-B14F-4D97-AF65-F5344CB8AC3E}">
        <p14:creationId xmlns:p14="http://schemas.microsoft.com/office/powerpoint/2010/main" val="1323747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78213-1AF5-071E-741A-A66104987DF3}"/>
              </a:ext>
              <a:ext uri="{C183D7F6-B498-43B3-948B-1728B52AA6E4}">
                <adec:decorative xmlns:adec="http://schemas.microsoft.com/office/drawing/2017/decorative" val="0"/>
              </a:ext>
            </a:extLst>
          </p:cNvPr>
          <p:cNvSpPr>
            <a:spLocks noGrp="1"/>
          </p:cNvSpPr>
          <p:nvPr>
            <p:ph type="title"/>
          </p:nvPr>
        </p:nvSpPr>
        <p:spPr/>
        <p:txBody>
          <a:bodyPr/>
          <a:lstStyle/>
          <a:p>
            <a:r>
              <a:rPr lang="en-AU" noProof="0">
                <a:latin typeface="+mj-lt"/>
              </a:rPr>
              <a:t>Clay – a material to tell stories</a:t>
            </a:r>
            <a:endParaRPr lang="en-AU" noProof="0"/>
          </a:p>
        </p:txBody>
      </p:sp>
      <p:sp>
        <p:nvSpPr>
          <p:cNvPr id="4" name="Text Placeholder 3">
            <a:extLst>
              <a:ext uri="{FF2B5EF4-FFF2-40B4-BE49-F238E27FC236}">
                <a16:creationId xmlns:a16="http://schemas.microsoft.com/office/drawing/2014/main" id="{97728C33-8650-61E6-A626-7D258AD57964}"/>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a:t>2.1</a:t>
            </a:r>
          </a:p>
        </p:txBody>
      </p:sp>
      <p:pic>
        <p:nvPicPr>
          <p:cNvPr id="9" name="Picture 8">
            <a:hlinkClick r:id="rId3"/>
            <a:extLst>
              <a:ext uri="{FF2B5EF4-FFF2-40B4-BE49-F238E27FC236}">
                <a16:creationId xmlns:a16="http://schemas.microsoft.com/office/drawing/2014/main" id="{D91B5D05-C72E-7BCB-670E-B59ADD363DD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520" y="1304335"/>
            <a:ext cx="2285245" cy="2166787"/>
          </a:xfrm>
          <a:prstGeom prst="rect">
            <a:avLst/>
          </a:prstGeom>
        </p:spPr>
      </p:pic>
      <p:sp>
        <p:nvSpPr>
          <p:cNvPr id="10" name="TextBox 9">
            <a:extLst>
              <a:ext uri="{FF2B5EF4-FFF2-40B4-BE49-F238E27FC236}">
                <a16:creationId xmlns:a16="http://schemas.microsoft.com/office/drawing/2014/main" id="{75C53EDD-F9CD-CC75-0B83-604D4EDDBE09}"/>
              </a:ext>
            </a:extLst>
          </p:cNvPr>
          <p:cNvSpPr txBox="1"/>
          <p:nvPr/>
        </p:nvSpPr>
        <p:spPr>
          <a:xfrm>
            <a:off x="3001706" y="1508758"/>
            <a:ext cx="5205592" cy="914400"/>
          </a:xfrm>
          <a:prstGeom prst="rect">
            <a:avLst/>
          </a:prstGeom>
          <a:noFill/>
        </p:spPr>
        <p:txBody>
          <a:bodyPr wrap="none" lIns="0" tIns="0" rIns="0" bIns="0" rtlCol="0">
            <a:noAutofit/>
          </a:bodyPr>
          <a:lstStyle/>
          <a:p>
            <a:pPr algn="l">
              <a:lnSpc>
                <a:spcPct val="150000"/>
              </a:lnSpc>
            </a:pPr>
            <a:r>
              <a:rPr lang="en-AU" sz="1600" noProof="0" dirty="0"/>
              <a:t>In ancient Mesopotamia clay tablets were used for </a:t>
            </a:r>
          </a:p>
          <a:p>
            <a:pPr algn="l">
              <a:lnSpc>
                <a:spcPct val="150000"/>
              </a:lnSpc>
            </a:pPr>
            <a:r>
              <a:rPr lang="en-AU" sz="1600" noProof="0" dirty="0"/>
              <a:t>early writing systems to record laws, myths, trade, </a:t>
            </a:r>
          </a:p>
          <a:p>
            <a:pPr algn="l">
              <a:lnSpc>
                <a:spcPct val="150000"/>
              </a:lnSpc>
            </a:pPr>
            <a:r>
              <a:rPr lang="en-AU" sz="1600" noProof="0" dirty="0"/>
              <a:t>and religious practices.</a:t>
            </a:r>
          </a:p>
        </p:txBody>
      </p:sp>
      <p:pic>
        <p:nvPicPr>
          <p:cNvPr id="13" name="Picture 12">
            <a:hlinkClick r:id="rId5"/>
            <a:extLst>
              <a:ext uri="{FF2B5EF4-FFF2-40B4-BE49-F238E27FC236}">
                <a16:creationId xmlns:a16="http://schemas.microsoft.com/office/drawing/2014/main" id="{9F199A8E-6FA0-243E-0CE1-BC8CDA7703E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37560" y="1039892"/>
            <a:ext cx="2514729" cy="1778091"/>
          </a:xfrm>
          <a:prstGeom prst="rect">
            <a:avLst/>
          </a:prstGeom>
        </p:spPr>
      </p:pic>
      <p:sp>
        <p:nvSpPr>
          <p:cNvPr id="14" name="TextBox 13">
            <a:extLst>
              <a:ext uri="{FF2B5EF4-FFF2-40B4-BE49-F238E27FC236}">
                <a16:creationId xmlns:a16="http://schemas.microsoft.com/office/drawing/2014/main" id="{A21C5216-0A17-D0C7-11DA-6A94425C1B32}"/>
              </a:ext>
            </a:extLst>
          </p:cNvPr>
          <p:cNvSpPr txBox="1"/>
          <p:nvPr/>
        </p:nvSpPr>
        <p:spPr>
          <a:xfrm>
            <a:off x="6416847" y="2763915"/>
            <a:ext cx="5466856" cy="1203792"/>
          </a:xfrm>
          <a:prstGeom prst="rect">
            <a:avLst/>
          </a:prstGeom>
          <a:noFill/>
        </p:spPr>
        <p:txBody>
          <a:bodyPr wrap="none" lIns="0" tIns="0" rIns="0" bIns="0" rtlCol="0">
            <a:noAutofit/>
          </a:bodyPr>
          <a:lstStyle/>
          <a:p>
            <a:pPr algn="l">
              <a:lnSpc>
                <a:spcPct val="150000"/>
              </a:lnSpc>
            </a:pPr>
            <a:r>
              <a:rPr lang="en-AU" sz="1600" noProof="0" dirty="0"/>
              <a:t>Ancient Egyptian clay figurines and pottery depicted gods,</a:t>
            </a:r>
          </a:p>
          <a:p>
            <a:pPr algn="l">
              <a:lnSpc>
                <a:spcPct val="150000"/>
              </a:lnSpc>
            </a:pPr>
            <a:r>
              <a:rPr lang="en-AU" sz="1600" noProof="0" dirty="0"/>
              <a:t>daily life, and the afterlife, often included in tombs to tell </a:t>
            </a:r>
          </a:p>
          <a:p>
            <a:pPr algn="l">
              <a:lnSpc>
                <a:spcPct val="150000"/>
              </a:lnSpc>
            </a:pPr>
            <a:r>
              <a:rPr lang="en-AU" sz="1600" noProof="0" dirty="0"/>
              <a:t>stories of the deceased's journey. </a:t>
            </a:r>
          </a:p>
        </p:txBody>
      </p:sp>
      <p:pic>
        <p:nvPicPr>
          <p:cNvPr id="18" name="Picture 17">
            <a:hlinkClick r:id="rId7"/>
            <a:extLst>
              <a:ext uri="{FF2B5EF4-FFF2-40B4-BE49-F238E27FC236}">
                <a16:creationId xmlns:a16="http://schemas.microsoft.com/office/drawing/2014/main" id="{2C2532B1-37CB-9FA8-DBFA-A32F9C53F737}"/>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5718" y="3704802"/>
            <a:ext cx="2165182" cy="2886910"/>
          </a:xfrm>
          <a:prstGeom prst="rect">
            <a:avLst/>
          </a:prstGeom>
        </p:spPr>
      </p:pic>
      <p:sp>
        <p:nvSpPr>
          <p:cNvPr id="16" name="TextBox 15">
            <a:extLst>
              <a:ext uri="{FF2B5EF4-FFF2-40B4-BE49-F238E27FC236}">
                <a16:creationId xmlns:a16="http://schemas.microsoft.com/office/drawing/2014/main" id="{030A6DD3-EFCC-B73F-9BB2-26153507A992}"/>
              </a:ext>
            </a:extLst>
          </p:cNvPr>
          <p:cNvSpPr txBox="1"/>
          <p:nvPr/>
        </p:nvSpPr>
        <p:spPr>
          <a:xfrm>
            <a:off x="2927765" y="4089023"/>
            <a:ext cx="4262838" cy="1108621"/>
          </a:xfrm>
          <a:prstGeom prst="rect">
            <a:avLst/>
          </a:prstGeom>
          <a:noFill/>
        </p:spPr>
        <p:txBody>
          <a:bodyPr wrap="none" lIns="0" tIns="0" rIns="0" bIns="0" rtlCol="0">
            <a:noAutofit/>
          </a:bodyPr>
          <a:lstStyle/>
          <a:p>
            <a:pPr algn="l" fontAlgn="base">
              <a:lnSpc>
                <a:spcPct val="150000"/>
              </a:lnSpc>
              <a:buNone/>
            </a:pPr>
            <a:r>
              <a:rPr lang="en-AU" sz="1600" noProof="0" dirty="0"/>
              <a:t>Circa </a:t>
            </a:r>
            <a:r>
              <a:rPr lang="en-AU" sz="1600" b="0" i="0" noProof="0" dirty="0">
                <a:effectLst/>
              </a:rPr>
              <a:t>750–735 BCE,</a:t>
            </a:r>
            <a:r>
              <a:rPr lang="en-AU" sz="1600" noProof="0" dirty="0"/>
              <a:t> ancient Greece ceramic</a:t>
            </a:r>
          </a:p>
          <a:p>
            <a:pPr algn="l" fontAlgn="base">
              <a:lnSpc>
                <a:spcPct val="150000"/>
              </a:lnSpc>
              <a:buNone/>
            </a:pPr>
            <a:r>
              <a:rPr lang="en-AU" sz="1600" noProof="0" dirty="0"/>
              <a:t>vessels told visual stories of mythology, war,</a:t>
            </a:r>
          </a:p>
          <a:p>
            <a:pPr algn="l" fontAlgn="base">
              <a:lnSpc>
                <a:spcPct val="150000"/>
              </a:lnSpc>
              <a:buNone/>
            </a:pPr>
            <a:r>
              <a:rPr lang="en-AU" sz="1600" noProof="0" dirty="0"/>
              <a:t>daily life, and cultural values.</a:t>
            </a:r>
          </a:p>
          <a:p>
            <a:pPr algn="l">
              <a:lnSpc>
                <a:spcPct val="150000"/>
              </a:lnSpc>
            </a:pPr>
            <a:r>
              <a:rPr lang="en-AU" sz="1600" noProof="0" dirty="0"/>
              <a:t> </a:t>
            </a:r>
          </a:p>
        </p:txBody>
      </p:sp>
      <p:sp>
        <p:nvSpPr>
          <p:cNvPr id="22" name="TextBox 21">
            <a:extLst>
              <a:ext uri="{FF2B5EF4-FFF2-40B4-BE49-F238E27FC236}">
                <a16:creationId xmlns:a16="http://schemas.microsoft.com/office/drawing/2014/main" id="{3966E189-F255-C000-3AB4-AA50E275C471}"/>
              </a:ext>
            </a:extLst>
          </p:cNvPr>
          <p:cNvSpPr txBox="1"/>
          <p:nvPr/>
        </p:nvSpPr>
        <p:spPr>
          <a:xfrm>
            <a:off x="3951065" y="5512257"/>
            <a:ext cx="5466856" cy="851417"/>
          </a:xfrm>
          <a:prstGeom prst="rect">
            <a:avLst/>
          </a:prstGeom>
          <a:noFill/>
        </p:spPr>
        <p:txBody>
          <a:bodyPr wrap="square" lIns="0" tIns="0" rIns="0" bIns="0" rtlCol="0">
            <a:noAutofit/>
          </a:bodyPr>
          <a:lstStyle/>
          <a:p>
            <a:pPr algn="l">
              <a:lnSpc>
                <a:spcPct val="150000"/>
              </a:lnSpc>
            </a:pPr>
            <a:r>
              <a:rPr lang="en-AU" sz="1600" noProof="0"/>
              <a:t>Chinese porcelain from the Ming dynasty in the early 15</a:t>
            </a:r>
            <a:r>
              <a:rPr lang="en-AU" sz="1600" baseline="30000" noProof="0"/>
              <a:t>th</a:t>
            </a:r>
            <a:r>
              <a:rPr lang="en-AU" sz="1600" noProof="0"/>
              <a:t> century was adorned with symbolic motifs and narratives tied to nature, folklore, or poetry.</a:t>
            </a:r>
          </a:p>
        </p:txBody>
      </p:sp>
      <p:pic>
        <p:nvPicPr>
          <p:cNvPr id="20" name="Picture 19">
            <a:hlinkClick r:id="rId9"/>
            <a:extLst>
              <a:ext uri="{FF2B5EF4-FFF2-40B4-BE49-F238E27FC236}">
                <a16:creationId xmlns:a16="http://schemas.microsoft.com/office/drawing/2014/main" id="{CD5931B1-5676-F23E-F05E-A2B2B045B289}"/>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50275" y="3808631"/>
            <a:ext cx="2489301" cy="2618952"/>
          </a:xfrm>
          <a:prstGeom prst="rect">
            <a:avLst/>
          </a:prstGeom>
        </p:spPr>
      </p:pic>
      <p:sp>
        <p:nvSpPr>
          <p:cNvPr id="2" name="Slide Number Placeholder 1">
            <a:extLst>
              <a:ext uri="{FF2B5EF4-FFF2-40B4-BE49-F238E27FC236}">
                <a16:creationId xmlns:a16="http://schemas.microsoft.com/office/drawing/2014/main" id="{B924CA60-D01E-BD85-E528-1A2DD860FB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23</a:t>
            </a:fld>
            <a:endParaRPr lang="en-AU" noProof="0"/>
          </a:p>
        </p:txBody>
      </p:sp>
    </p:spTree>
    <p:extLst>
      <p:ext uri="{BB962C8B-B14F-4D97-AF65-F5344CB8AC3E}">
        <p14:creationId xmlns:p14="http://schemas.microsoft.com/office/powerpoint/2010/main" val="311829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1B03-0541-6000-0C9A-ACF397A8341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F3C95F-447D-2717-A0B4-4A6B032DF78A}"/>
              </a:ext>
            </a:extLst>
          </p:cNvPr>
          <p:cNvSpPr>
            <a:spLocks noGrp="1"/>
          </p:cNvSpPr>
          <p:nvPr>
            <p:ph type="title"/>
          </p:nvPr>
        </p:nvSpPr>
        <p:spPr/>
        <p:txBody>
          <a:bodyPr/>
          <a:lstStyle/>
          <a:p>
            <a:r>
              <a:rPr lang="en-AU" noProof="0" dirty="0">
                <a:latin typeface="+mj-lt"/>
              </a:rPr>
              <a:t>The Hermannsburg Potters (1)</a:t>
            </a:r>
          </a:p>
        </p:txBody>
      </p:sp>
      <p:sp>
        <p:nvSpPr>
          <p:cNvPr id="3" name="Text Placeholder 12">
            <a:extLst>
              <a:ext uri="{FF2B5EF4-FFF2-40B4-BE49-F238E27FC236}">
                <a16:creationId xmlns:a16="http://schemas.microsoft.com/office/drawing/2014/main" id="{5B522EF7-736F-8A2B-B585-EC76E6B8475A}"/>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2.2(a) Sculpting narratives</a:t>
            </a:r>
          </a:p>
        </p:txBody>
      </p:sp>
      <p:sp>
        <p:nvSpPr>
          <p:cNvPr id="18" name="TextBox 17">
            <a:extLst>
              <a:ext uri="{FF2B5EF4-FFF2-40B4-BE49-F238E27FC236}">
                <a16:creationId xmlns:a16="http://schemas.microsoft.com/office/drawing/2014/main" id="{FD7ED65D-E9E3-3942-590E-8D5096FB3428}"/>
              </a:ext>
            </a:extLst>
          </p:cNvPr>
          <p:cNvSpPr txBox="1"/>
          <p:nvPr/>
        </p:nvSpPr>
        <p:spPr>
          <a:xfrm>
            <a:off x="559546" y="2041559"/>
            <a:ext cx="10389009" cy="393753"/>
          </a:xfrm>
          <a:prstGeom prst="rect">
            <a:avLst/>
          </a:prstGeom>
          <a:noFill/>
        </p:spPr>
        <p:txBody>
          <a:bodyPr wrap="none" lIns="0" tIns="0" rIns="0" bIns="0" rtlCol="0">
            <a:noAutofit/>
          </a:bodyPr>
          <a:lstStyle/>
          <a:p>
            <a:pPr algn="l"/>
            <a:r>
              <a:rPr lang="en-AU" sz="1800" noProof="0" dirty="0"/>
              <a:t>The Hermannsburg Potters are Aranda (Arrernte) </a:t>
            </a:r>
            <a:r>
              <a:rPr lang="en-AU" sz="1800" b="0" i="0" noProof="0" dirty="0">
                <a:solidFill>
                  <a:srgbClr val="2C1714"/>
                </a:solidFill>
                <a:effectLst/>
              </a:rPr>
              <a:t>artists. </a:t>
            </a:r>
            <a:r>
              <a:rPr lang="en-AU" sz="1800" noProof="0" dirty="0"/>
              <a:t> </a:t>
            </a:r>
          </a:p>
        </p:txBody>
      </p:sp>
      <p:cxnSp>
        <p:nvCxnSpPr>
          <p:cNvPr id="20" name="Straight Arrow Connector 19">
            <a:extLst>
              <a:ext uri="{FF2B5EF4-FFF2-40B4-BE49-F238E27FC236}">
                <a16:creationId xmlns:a16="http://schemas.microsoft.com/office/drawing/2014/main" id="{1541781F-0766-E34E-1BA5-BAD6DC4F73BE}"/>
              </a:ext>
              <a:ext uri="{C183D7F6-B498-43B3-948B-1728B52AA6E4}">
                <adec:decorative xmlns:adec="http://schemas.microsoft.com/office/drawing/2017/decorative" val="1"/>
              </a:ext>
            </a:extLst>
          </p:cNvPr>
          <p:cNvCxnSpPr/>
          <p:nvPr/>
        </p:nvCxnSpPr>
        <p:spPr>
          <a:xfrm flipV="1">
            <a:off x="1868048" y="2490302"/>
            <a:ext cx="0" cy="593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id="{6D2B085C-3F16-2DD4-41A6-3C3FD89FEACB}"/>
              </a:ext>
            </a:extLst>
          </p:cNvPr>
          <p:cNvSpPr/>
          <p:nvPr/>
        </p:nvSpPr>
        <p:spPr>
          <a:xfrm>
            <a:off x="1113799" y="3139051"/>
            <a:ext cx="1508499" cy="148638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noProof="0">
                <a:latin typeface="+mj-lt"/>
              </a:rPr>
              <a:t>Who?</a:t>
            </a:r>
          </a:p>
        </p:txBody>
      </p:sp>
      <p:sp>
        <p:nvSpPr>
          <p:cNvPr id="9" name="Flowchart: Connector 8">
            <a:extLst>
              <a:ext uri="{FF2B5EF4-FFF2-40B4-BE49-F238E27FC236}">
                <a16:creationId xmlns:a16="http://schemas.microsoft.com/office/drawing/2014/main" id="{CCC0C2AD-138E-F325-B900-F6D67C3BCA8C}"/>
              </a:ext>
            </a:extLst>
          </p:cNvPr>
          <p:cNvSpPr/>
          <p:nvPr/>
        </p:nvSpPr>
        <p:spPr>
          <a:xfrm>
            <a:off x="2779052" y="3094893"/>
            <a:ext cx="1508499" cy="148638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noProof="0">
                <a:latin typeface="+mj-lt"/>
              </a:rPr>
              <a:t>When?</a:t>
            </a:r>
          </a:p>
        </p:txBody>
      </p:sp>
      <p:sp>
        <p:nvSpPr>
          <p:cNvPr id="11" name="Flowchart: Connector 10">
            <a:extLst>
              <a:ext uri="{FF2B5EF4-FFF2-40B4-BE49-F238E27FC236}">
                <a16:creationId xmlns:a16="http://schemas.microsoft.com/office/drawing/2014/main" id="{A2EC5FB2-1660-6DF1-0B17-A97252957D76}"/>
              </a:ext>
            </a:extLst>
          </p:cNvPr>
          <p:cNvSpPr/>
          <p:nvPr/>
        </p:nvSpPr>
        <p:spPr>
          <a:xfrm>
            <a:off x="4444305" y="3116972"/>
            <a:ext cx="1508499" cy="148638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noProof="0">
                <a:latin typeface="+mj-lt"/>
              </a:rPr>
              <a:t>Where?</a:t>
            </a:r>
          </a:p>
        </p:txBody>
      </p:sp>
      <p:sp>
        <p:nvSpPr>
          <p:cNvPr id="12" name="Flowchart: Connector 11">
            <a:extLst>
              <a:ext uri="{FF2B5EF4-FFF2-40B4-BE49-F238E27FC236}">
                <a16:creationId xmlns:a16="http://schemas.microsoft.com/office/drawing/2014/main" id="{4AE757B8-D312-6E1B-75E0-1920403B8897}"/>
              </a:ext>
            </a:extLst>
          </p:cNvPr>
          <p:cNvSpPr/>
          <p:nvPr/>
        </p:nvSpPr>
        <p:spPr>
          <a:xfrm>
            <a:off x="6109558" y="3084061"/>
            <a:ext cx="1508499" cy="148638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noProof="0">
                <a:latin typeface="+mj-lt"/>
              </a:rPr>
              <a:t>What?</a:t>
            </a:r>
          </a:p>
        </p:txBody>
      </p:sp>
      <p:sp>
        <p:nvSpPr>
          <p:cNvPr id="16" name="Flowchart: Connector 15">
            <a:extLst>
              <a:ext uri="{FF2B5EF4-FFF2-40B4-BE49-F238E27FC236}">
                <a16:creationId xmlns:a16="http://schemas.microsoft.com/office/drawing/2014/main" id="{9C5880A9-DB32-FD38-0BA2-38F3615DE6CB}"/>
              </a:ext>
            </a:extLst>
          </p:cNvPr>
          <p:cNvSpPr/>
          <p:nvPr/>
        </p:nvSpPr>
        <p:spPr>
          <a:xfrm>
            <a:off x="7774811" y="3084061"/>
            <a:ext cx="1508499" cy="148638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noProof="0">
                <a:latin typeface="+mj-lt"/>
              </a:rPr>
              <a:t>Why?</a:t>
            </a:r>
          </a:p>
        </p:txBody>
      </p:sp>
      <p:sp>
        <p:nvSpPr>
          <p:cNvPr id="17" name="Flowchart: Connector 16">
            <a:extLst>
              <a:ext uri="{FF2B5EF4-FFF2-40B4-BE49-F238E27FC236}">
                <a16:creationId xmlns:a16="http://schemas.microsoft.com/office/drawing/2014/main" id="{0FF12CBD-ADB4-2176-57C9-EDCA231B5CDA}"/>
              </a:ext>
            </a:extLst>
          </p:cNvPr>
          <p:cNvSpPr/>
          <p:nvPr/>
        </p:nvSpPr>
        <p:spPr>
          <a:xfrm>
            <a:off x="9440064" y="3094893"/>
            <a:ext cx="1508499" cy="148638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noProof="0">
                <a:latin typeface="+mj-lt"/>
              </a:rPr>
              <a:t>How?</a:t>
            </a:r>
          </a:p>
        </p:txBody>
      </p:sp>
      <p:pic>
        <p:nvPicPr>
          <p:cNvPr id="10" name="Picture 9">
            <a:extLst>
              <a:ext uri="{FF2B5EF4-FFF2-40B4-BE49-F238E27FC236}">
                <a16:creationId xmlns:a16="http://schemas.microsoft.com/office/drawing/2014/main" id="{2B59849E-630D-457D-219C-93A07C48F08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6033783"/>
            <a:ext cx="671446" cy="572217"/>
          </a:xfrm>
          <a:prstGeom prst="rect">
            <a:avLst/>
          </a:prstGeom>
        </p:spPr>
      </p:pic>
      <p:sp>
        <p:nvSpPr>
          <p:cNvPr id="4" name="TextBox 3" descr="Culture is the customs, habits, beliefs/spirituality, social organisation and ways of life that characterise different groups and communities. Cultural characteristics give a group or individual a sense of who they are and help them make sense of the world in which they live. Culture is a shared system but inherently diverse – there can be individual and group differences within cultures. Everyone has culture – it is a lens through which we see the world.&#10;">
            <a:extLst>
              <a:ext uri="{FF2B5EF4-FFF2-40B4-BE49-F238E27FC236}">
                <a16:creationId xmlns:a16="http://schemas.microsoft.com/office/drawing/2014/main" id="{4A08E437-F043-5F87-318D-B4264F487295}"/>
              </a:ext>
            </a:extLst>
          </p:cNvPr>
          <p:cNvSpPr txBox="1"/>
          <p:nvPr/>
        </p:nvSpPr>
        <p:spPr>
          <a:xfrm>
            <a:off x="1274761" y="6035272"/>
            <a:ext cx="7412039" cy="780549"/>
          </a:xfrm>
          <a:prstGeom prst="rect">
            <a:avLst/>
          </a:prstGeom>
          <a:noFill/>
        </p:spPr>
        <p:txBody>
          <a:bodyPr wrap="square" lIns="0" tIns="0" rIns="0" bIns="0" rtlCol="0">
            <a:noAutofit/>
          </a:bodyPr>
          <a:lstStyle/>
          <a:p>
            <a:pPr algn="l"/>
            <a:endParaRPr lang="en-AU" sz="1800" b="0" i="0" noProof="0" dirty="0">
              <a:solidFill>
                <a:srgbClr val="010101"/>
              </a:solidFill>
              <a:effectLst/>
            </a:endParaRPr>
          </a:p>
          <a:p>
            <a:r>
              <a:rPr lang="en-AU" sz="1200" noProof="0" dirty="0">
                <a:hlinkClick r:id="rId4"/>
              </a:rPr>
              <a:t>QAGOMA </a:t>
            </a:r>
            <a:r>
              <a:rPr lang="en-AU" sz="1200" i="0" noProof="0" dirty="0">
                <a:solidFill>
                  <a:srgbClr val="3C3C3C"/>
                </a:solidFill>
                <a:effectLst/>
                <a:hlinkClick r:id="rId4"/>
              </a:rPr>
              <a:t>The full-bodied vessels of the Hermannsburg Potters document their culture, Bruce McLean 2018</a:t>
            </a:r>
            <a:endParaRPr lang="en-AU" sz="1200" i="0" noProof="0" dirty="0">
              <a:solidFill>
                <a:srgbClr val="3C3C3C"/>
              </a:solidFill>
              <a:effectLst/>
            </a:endParaRPr>
          </a:p>
          <a:p>
            <a:endParaRPr lang="en-AU" sz="1200" i="0" noProof="0" dirty="0">
              <a:solidFill>
                <a:srgbClr val="3C3C3C"/>
              </a:solidFill>
              <a:effectLst/>
            </a:endParaRPr>
          </a:p>
          <a:p>
            <a:endParaRPr lang="en-AU" sz="1200" i="0" noProof="0" dirty="0">
              <a:solidFill>
                <a:srgbClr val="3C3C3C"/>
              </a:solidFill>
              <a:effectLst/>
              <a:ea typeface="Calibri" panose="020F0502020204030204" pitchFamily="34" charset="0"/>
            </a:endParaRPr>
          </a:p>
          <a:p>
            <a:endParaRPr lang="en-AU" sz="1200" i="0" noProof="0" dirty="0">
              <a:solidFill>
                <a:srgbClr val="3C3C3C"/>
              </a:solidFill>
              <a:effectLst/>
            </a:endParaRPr>
          </a:p>
          <a:p>
            <a:pPr algn="l"/>
            <a:endParaRPr lang="en-AU" sz="1800" noProof="0" dirty="0"/>
          </a:p>
          <a:p>
            <a:pPr algn="l"/>
            <a:endParaRPr lang="en-AU" sz="1800" noProof="0" dirty="0"/>
          </a:p>
        </p:txBody>
      </p:sp>
      <p:sp>
        <p:nvSpPr>
          <p:cNvPr id="2" name="Slide Number Placeholder 1">
            <a:extLst>
              <a:ext uri="{FF2B5EF4-FFF2-40B4-BE49-F238E27FC236}">
                <a16:creationId xmlns:a16="http://schemas.microsoft.com/office/drawing/2014/main" id="{B9F7F9A6-7C71-50B5-C5BE-B01FAE65898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24</a:t>
            </a:fld>
            <a:endParaRPr lang="en-AU" noProof="0"/>
          </a:p>
        </p:txBody>
      </p:sp>
    </p:spTree>
    <p:extLst>
      <p:ext uri="{BB962C8B-B14F-4D97-AF65-F5344CB8AC3E}">
        <p14:creationId xmlns:p14="http://schemas.microsoft.com/office/powerpoint/2010/main" val="8670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45600-092A-AE89-3B2A-2890A86F2A8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4D45E93-43AC-A76B-0AA3-0C38E5F0889F}"/>
              </a:ext>
            </a:extLst>
          </p:cNvPr>
          <p:cNvSpPr>
            <a:spLocks noGrp="1"/>
          </p:cNvSpPr>
          <p:nvPr>
            <p:ph type="title"/>
          </p:nvPr>
        </p:nvSpPr>
        <p:spPr/>
        <p:txBody>
          <a:bodyPr/>
          <a:lstStyle/>
          <a:p>
            <a:r>
              <a:rPr lang="en-AU" noProof="0" dirty="0">
                <a:latin typeface="+mj-lt"/>
              </a:rPr>
              <a:t>The Hermannsburg Potters (2)</a:t>
            </a:r>
          </a:p>
        </p:txBody>
      </p:sp>
      <p:sp>
        <p:nvSpPr>
          <p:cNvPr id="3" name="Text Placeholder 12">
            <a:extLst>
              <a:ext uri="{FF2B5EF4-FFF2-40B4-BE49-F238E27FC236}">
                <a16:creationId xmlns:a16="http://schemas.microsoft.com/office/drawing/2014/main" id="{02A75CF2-C27F-08AF-F4B5-EA99BCBD58E7}"/>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2.2(b) Sculpting narratives</a:t>
            </a:r>
          </a:p>
        </p:txBody>
      </p:sp>
      <p:sp>
        <p:nvSpPr>
          <p:cNvPr id="14" name="Rectangle: Rounded Corners 13">
            <a:extLst>
              <a:ext uri="{FF2B5EF4-FFF2-40B4-BE49-F238E27FC236}">
                <a16:creationId xmlns:a16="http://schemas.microsoft.com/office/drawing/2014/main" id="{32136C55-405A-52BD-053E-F22EB1AAA3E3}"/>
              </a:ext>
            </a:extLst>
          </p:cNvPr>
          <p:cNvSpPr/>
          <p:nvPr/>
        </p:nvSpPr>
        <p:spPr>
          <a:xfrm>
            <a:off x="257549" y="2055042"/>
            <a:ext cx="5423497" cy="3541800"/>
          </a:xfrm>
          <a:prstGeom prst="roundRect">
            <a:avLst>
              <a:gd name="adj" fmla="val 4541"/>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nSpc>
                <a:spcPct val="150000"/>
              </a:lnSpc>
              <a:spcAft>
                <a:spcPts val="600"/>
              </a:spcAft>
            </a:pPr>
            <a:endParaRPr lang="en-AU" sz="1800" b="1" noProof="0" dirty="0">
              <a:solidFill>
                <a:srgbClr val="202020"/>
              </a:solidFill>
            </a:endParaRPr>
          </a:p>
          <a:p>
            <a:pPr>
              <a:lnSpc>
                <a:spcPct val="150000"/>
              </a:lnSpc>
              <a:spcAft>
                <a:spcPts val="600"/>
              </a:spcAft>
            </a:pPr>
            <a:endParaRPr lang="en-AU" sz="1800" b="1" noProof="0" dirty="0">
              <a:solidFill>
                <a:srgbClr val="202020"/>
              </a:solidFill>
            </a:endParaRPr>
          </a:p>
          <a:p>
            <a:pPr>
              <a:lnSpc>
                <a:spcPct val="150000"/>
              </a:lnSpc>
              <a:spcAft>
                <a:spcPts val="600"/>
              </a:spcAft>
            </a:pPr>
            <a:r>
              <a:rPr lang="en-AU" sz="1800" b="1" noProof="0" dirty="0">
                <a:solidFill>
                  <a:srgbClr val="202020"/>
                </a:solidFill>
              </a:rPr>
              <a:t>Who?           </a:t>
            </a:r>
            <a:r>
              <a:rPr lang="en-AU" sz="1800" noProof="0" dirty="0">
                <a:solidFill>
                  <a:schemeClr val="tx1"/>
                </a:solidFill>
              </a:rPr>
              <a:t>The Hermannsburg Potters, </a:t>
            </a:r>
          </a:p>
          <a:p>
            <a:pPr>
              <a:lnSpc>
                <a:spcPct val="150000"/>
              </a:lnSpc>
              <a:spcAft>
                <a:spcPts val="600"/>
              </a:spcAft>
            </a:pPr>
            <a:r>
              <a:rPr lang="en-AU" sz="1800" b="1" noProof="0" dirty="0">
                <a:solidFill>
                  <a:srgbClr val="202020"/>
                </a:solidFill>
              </a:rPr>
              <a:t>When?         </a:t>
            </a:r>
            <a:r>
              <a:rPr lang="en-AU" sz="1800" noProof="0" dirty="0">
                <a:solidFill>
                  <a:schemeClr val="tx1"/>
                </a:solidFill>
              </a:rPr>
              <a:t>who began their work in …………..,</a:t>
            </a:r>
            <a:endParaRPr lang="en-AU" sz="1800" b="1" noProof="0" dirty="0">
              <a:solidFill>
                <a:srgbClr val="202020"/>
              </a:solidFill>
            </a:endParaRPr>
          </a:p>
          <a:p>
            <a:pPr>
              <a:lnSpc>
                <a:spcPct val="150000"/>
              </a:lnSpc>
              <a:spcAft>
                <a:spcPts val="600"/>
              </a:spcAft>
            </a:pPr>
            <a:r>
              <a:rPr lang="en-AU" sz="1800" b="1" noProof="0" dirty="0">
                <a:solidFill>
                  <a:srgbClr val="202020"/>
                </a:solidFill>
              </a:rPr>
              <a:t>Where?        </a:t>
            </a:r>
            <a:r>
              <a:rPr lang="en-AU" sz="1800" noProof="0" dirty="0">
                <a:solidFill>
                  <a:schemeClr val="tx1"/>
                </a:solidFill>
              </a:rPr>
              <a:t>at…………..</a:t>
            </a:r>
            <a:endParaRPr lang="en-AU" sz="1800" noProof="0" dirty="0"/>
          </a:p>
          <a:p>
            <a:pPr>
              <a:lnSpc>
                <a:spcPct val="150000"/>
              </a:lnSpc>
              <a:spcAft>
                <a:spcPts val="600"/>
              </a:spcAft>
            </a:pPr>
            <a:r>
              <a:rPr lang="en-AU" sz="1800" b="1" noProof="0" dirty="0">
                <a:solidFill>
                  <a:srgbClr val="202020"/>
                </a:solidFill>
              </a:rPr>
              <a:t>What?          </a:t>
            </a:r>
            <a:r>
              <a:rPr lang="en-AU" sz="1800" noProof="0" dirty="0">
                <a:solidFill>
                  <a:schemeClr val="tx1"/>
                </a:solidFill>
              </a:rPr>
              <a:t>make/produce/create …………..</a:t>
            </a:r>
            <a:endParaRPr lang="en-AU" sz="1800" b="1" noProof="0" dirty="0">
              <a:solidFill>
                <a:srgbClr val="202020"/>
              </a:solidFill>
            </a:endParaRPr>
          </a:p>
          <a:p>
            <a:pPr>
              <a:lnSpc>
                <a:spcPct val="150000"/>
              </a:lnSpc>
              <a:spcAft>
                <a:spcPts val="600"/>
              </a:spcAft>
            </a:pPr>
            <a:r>
              <a:rPr lang="en-AU" sz="1800" b="1" noProof="0" dirty="0">
                <a:solidFill>
                  <a:srgbClr val="202020"/>
                </a:solidFill>
              </a:rPr>
              <a:t>Why?           </a:t>
            </a:r>
            <a:r>
              <a:rPr lang="en-AU" sz="1800" noProof="0" dirty="0">
                <a:solidFill>
                  <a:schemeClr val="tx1"/>
                </a:solidFill>
              </a:rPr>
              <a:t>that/to …………..</a:t>
            </a:r>
          </a:p>
          <a:p>
            <a:pPr>
              <a:lnSpc>
                <a:spcPct val="150000"/>
              </a:lnSpc>
              <a:spcAft>
                <a:spcPts val="600"/>
              </a:spcAft>
            </a:pPr>
            <a:r>
              <a:rPr lang="en-AU" sz="1800" b="1" noProof="0" dirty="0">
                <a:solidFill>
                  <a:srgbClr val="202020"/>
                </a:solidFill>
              </a:rPr>
              <a:t>How?           </a:t>
            </a:r>
            <a:r>
              <a:rPr lang="en-AU" sz="1800" noProof="0" dirty="0">
                <a:solidFill>
                  <a:schemeClr val="tx1"/>
                </a:solidFill>
              </a:rPr>
              <a:t>using …………..</a:t>
            </a:r>
          </a:p>
          <a:p>
            <a:pPr>
              <a:lnSpc>
                <a:spcPct val="150000"/>
              </a:lnSpc>
              <a:spcAft>
                <a:spcPts val="600"/>
              </a:spcAft>
            </a:pPr>
            <a:endParaRPr lang="en-AU" sz="1800" noProof="0" dirty="0"/>
          </a:p>
          <a:p>
            <a:pPr>
              <a:lnSpc>
                <a:spcPct val="150000"/>
              </a:lnSpc>
              <a:spcAft>
                <a:spcPts val="600"/>
              </a:spcAft>
            </a:pPr>
            <a:endParaRPr lang="en-AU" sz="1800" noProof="0" dirty="0">
              <a:solidFill>
                <a:schemeClr val="tx1"/>
              </a:solidFill>
            </a:endParaRPr>
          </a:p>
        </p:txBody>
      </p:sp>
      <p:sp>
        <p:nvSpPr>
          <p:cNvPr id="15" name="Rectangle: Rounded Corners 14">
            <a:extLst>
              <a:ext uri="{FF2B5EF4-FFF2-40B4-BE49-F238E27FC236}">
                <a16:creationId xmlns:a16="http://schemas.microsoft.com/office/drawing/2014/main" id="{05EF2927-42BA-D877-966D-C6D6D7882C02}"/>
              </a:ext>
            </a:extLst>
          </p:cNvPr>
          <p:cNvSpPr/>
          <p:nvPr/>
        </p:nvSpPr>
        <p:spPr>
          <a:xfrm>
            <a:off x="5861785" y="2055042"/>
            <a:ext cx="5765531" cy="3541800"/>
          </a:xfrm>
          <a:prstGeom prst="roundRect">
            <a:avLst>
              <a:gd name="adj" fmla="val 3614"/>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nSpc>
                <a:spcPct val="150000"/>
              </a:lnSpc>
              <a:spcAft>
                <a:spcPts val="600"/>
              </a:spcAft>
            </a:pPr>
            <a:endParaRPr lang="en-AU" sz="1800" noProof="0" dirty="0">
              <a:solidFill>
                <a:schemeClr val="tx1"/>
              </a:solidFill>
            </a:endParaRPr>
          </a:p>
          <a:p>
            <a:pPr>
              <a:lnSpc>
                <a:spcPct val="150000"/>
              </a:lnSpc>
              <a:spcAft>
                <a:spcPts val="600"/>
              </a:spcAft>
            </a:pPr>
            <a:endParaRPr lang="en-AU" sz="1800" noProof="0" dirty="0">
              <a:solidFill>
                <a:schemeClr val="tx1"/>
              </a:solidFill>
            </a:endParaRPr>
          </a:p>
          <a:p>
            <a:pPr>
              <a:lnSpc>
                <a:spcPct val="150000"/>
              </a:lnSpc>
              <a:spcAft>
                <a:spcPts val="600"/>
              </a:spcAft>
            </a:pPr>
            <a:r>
              <a:rPr lang="en-AU" sz="1800" noProof="0" dirty="0">
                <a:solidFill>
                  <a:schemeClr val="tx1"/>
                </a:solidFill>
              </a:rPr>
              <a:t>The Hermannsburg Potters, who began their work in the 1990s in </a:t>
            </a:r>
            <a:r>
              <a:rPr lang="en-AU" sz="1800" noProof="0" dirty="0" err="1">
                <a:solidFill>
                  <a:schemeClr val="tx1"/>
                </a:solidFill>
              </a:rPr>
              <a:t>Ntaria</a:t>
            </a:r>
            <a:r>
              <a:rPr lang="en-AU" sz="1800" noProof="0" dirty="0">
                <a:solidFill>
                  <a:schemeClr val="tx1"/>
                </a:solidFill>
              </a:rPr>
              <a:t>, create hand-built pots with painted landscapes and sculpted lids that tell stories about their culture and daily life, using coiling techniques and the Hermannsburg School style of painting.</a:t>
            </a:r>
          </a:p>
          <a:p>
            <a:pPr>
              <a:lnSpc>
                <a:spcPct val="150000"/>
              </a:lnSpc>
              <a:spcAft>
                <a:spcPts val="600"/>
              </a:spcAft>
            </a:pPr>
            <a:endParaRPr lang="en-AU" sz="1800" noProof="0" dirty="0">
              <a:solidFill>
                <a:schemeClr val="tx1"/>
              </a:solidFill>
            </a:endParaRPr>
          </a:p>
          <a:p>
            <a:pPr>
              <a:lnSpc>
                <a:spcPct val="150000"/>
              </a:lnSpc>
              <a:spcAft>
                <a:spcPts val="600"/>
              </a:spcAft>
            </a:pPr>
            <a:endParaRPr lang="en-AU" sz="1800" noProof="0" dirty="0">
              <a:solidFill>
                <a:schemeClr val="tx1"/>
              </a:solidFill>
            </a:endParaRPr>
          </a:p>
        </p:txBody>
      </p:sp>
      <p:pic>
        <p:nvPicPr>
          <p:cNvPr id="25" name="Picture 24">
            <a:extLst>
              <a:ext uri="{FF2B5EF4-FFF2-40B4-BE49-F238E27FC236}">
                <a16:creationId xmlns:a16="http://schemas.microsoft.com/office/drawing/2014/main" id="{1A949BA2-EE2B-9BA1-B2ED-B127549B23E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200" y="5983776"/>
            <a:ext cx="348272" cy="308524"/>
          </a:xfrm>
          <a:prstGeom prst="rect">
            <a:avLst/>
          </a:prstGeom>
        </p:spPr>
      </p:pic>
      <p:pic>
        <p:nvPicPr>
          <p:cNvPr id="24" name="Picture 23">
            <a:extLst>
              <a:ext uri="{FF2B5EF4-FFF2-40B4-BE49-F238E27FC236}">
                <a16:creationId xmlns:a16="http://schemas.microsoft.com/office/drawing/2014/main" id="{A3168951-E987-EB56-133C-1C3AA9C65B3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513" y="6357648"/>
            <a:ext cx="348272" cy="308524"/>
          </a:xfrm>
          <a:prstGeom prst="rect">
            <a:avLst/>
          </a:prstGeom>
        </p:spPr>
      </p:pic>
      <p:sp>
        <p:nvSpPr>
          <p:cNvPr id="22" name="TextBox 21">
            <a:extLst>
              <a:ext uri="{FF2B5EF4-FFF2-40B4-BE49-F238E27FC236}">
                <a16:creationId xmlns:a16="http://schemas.microsoft.com/office/drawing/2014/main" id="{E7F30B35-1775-4EF5-634D-C2C0D30F80B7}"/>
              </a:ext>
            </a:extLst>
          </p:cNvPr>
          <p:cNvSpPr txBox="1"/>
          <p:nvPr/>
        </p:nvSpPr>
        <p:spPr>
          <a:xfrm>
            <a:off x="1010652" y="6048038"/>
            <a:ext cx="7191239" cy="557962"/>
          </a:xfrm>
          <a:prstGeom prst="rect">
            <a:avLst/>
          </a:prstGeom>
          <a:noFill/>
        </p:spPr>
        <p:txBody>
          <a:bodyPr wrap="square" lIns="0" tIns="0" rIns="0" bIns="0" rtlCol="0">
            <a:noAutofit/>
          </a:bodyPr>
          <a:lstStyle/>
          <a:p>
            <a:r>
              <a:rPr lang="en-AU" sz="1200" u="sng" noProof="0" dirty="0">
                <a:solidFill>
                  <a:srgbClr val="2F5496"/>
                </a:solidFill>
                <a:ea typeface="Calibri" panose="020F0502020204030204" pitchFamily="34" charset="0"/>
                <a:hlinkClick r:id="rId4"/>
              </a:rPr>
              <a:t>Hermannsburg Potters: Aranda Artists of Central Australia</a:t>
            </a:r>
            <a:r>
              <a:rPr lang="en-AU" sz="1200" noProof="0" dirty="0">
                <a:ea typeface="Calibri" panose="020F0502020204030204" pitchFamily="34" charset="0"/>
              </a:rPr>
              <a:t> </a:t>
            </a:r>
          </a:p>
          <a:p>
            <a:endParaRPr lang="en-AU" sz="1200" noProof="0" dirty="0">
              <a:ea typeface="Calibri" panose="020F0502020204030204" pitchFamily="34" charset="0"/>
            </a:endParaRPr>
          </a:p>
          <a:p>
            <a:r>
              <a:rPr lang="en-AU" sz="1200" u="sng" noProof="0" dirty="0">
                <a:solidFill>
                  <a:srgbClr val="2F5496"/>
                </a:solidFill>
                <a:latin typeface="Arial" panose="020B0604020202020204" pitchFamily="34" charset="0"/>
                <a:ea typeface="Calibri" panose="020F0502020204030204" pitchFamily="34" charset="0"/>
                <a:hlinkClick r:id="rId5"/>
              </a:rPr>
              <a:t>Building New Legacies With The Hermannsburg Potters, Sasha Gattermayr, The Design Files, 2021</a:t>
            </a:r>
            <a:r>
              <a:rPr lang="en-AU" sz="1200" noProof="0" dirty="0">
                <a:latin typeface="Arial" panose="020B0604020202020204" pitchFamily="34" charset="0"/>
                <a:ea typeface="Calibri" panose="020F0502020204030204" pitchFamily="34" charset="0"/>
              </a:rPr>
              <a:t> </a:t>
            </a:r>
            <a:endParaRPr lang="en-AU" sz="1200" noProof="0" dirty="0">
              <a:ea typeface="Calibri" panose="020F0502020204030204" pitchFamily="34" charset="0"/>
            </a:endParaRPr>
          </a:p>
          <a:p>
            <a:pPr algn="l"/>
            <a:endParaRPr lang="en-AU" sz="1800" noProof="0" dirty="0"/>
          </a:p>
        </p:txBody>
      </p:sp>
      <p:sp>
        <p:nvSpPr>
          <p:cNvPr id="2" name="Slide Number Placeholder 1">
            <a:extLst>
              <a:ext uri="{FF2B5EF4-FFF2-40B4-BE49-F238E27FC236}">
                <a16:creationId xmlns:a16="http://schemas.microsoft.com/office/drawing/2014/main" id="{B7AA3A14-FAA6-649A-DD6F-B45715C542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25</a:t>
            </a:fld>
            <a:endParaRPr lang="en-AU" noProof="0"/>
          </a:p>
        </p:txBody>
      </p:sp>
    </p:spTree>
    <p:extLst>
      <p:ext uri="{BB962C8B-B14F-4D97-AF65-F5344CB8AC3E}">
        <p14:creationId xmlns:p14="http://schemas.microsoft.com/office/powerpoint/2010/main" val="76895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F23F2E-E377-7A06-F134-E9902DBC84F3}"/>
              </a:ext>
            </a:extLst>
          </p:cNvPr>
          <p:cNvSpPr>
            <a:spLocks noGrp="1"/>
          </p:cNvSpPr>
          <p:nvPr>
            <p:ph type="title"/>
          </p:nvPr>
        </p:nvSpPr>
        <p:spPr/>
        <p:txBody>
          <a:bodyPr/>
          <a:lstStyle/>
          <a:p>
            <a:r>
              <a:rPr lang="en-AU" noProof="0" dirty="0"/>
              <a:t>Looking through the structural viewpoint (1)</a:t>
            </a:r>
          </a:p>
        </p:txBody>
      </p:sp>
      <p:sp>
        <p:nvSpPr>
          <p:cNvPr id="4" name="Text Placeholder 3">
            <a:extLst>
              <a:ext uri="{FF2B5EF4-FFF2-40B4-BE49-F238E27FC236}">
                <a16:creationId xmlns:a16="http://schemas.microsoft.com/office/drawing/2014/main" id="{EB44E2DE-A2C8-B002-F256-1088F8F68BF7}"/>
              </a:ext>
            </a:extLst>
          </p:cNvPr>
          <p:cNvSpPr>
            <a:spLocks noGrp="1"/>
          </p:cNvSpPr>
          <p:nvPr>
            <p:ph type="body" sz="quarter" idx="18"/>
          </p:nvPr>
        </p:nvSpPr>
        <p:spPr/>
        <p:txBody>
          <a:bodyPr/>
          <a:lstStyle/>
          <a:p>
            <a:r>
              <a:rPr lang="en-AU" noProof="0" dirty="0">
                <a:latin typeface="+mj-lt"/>
              </a:rPr>
              <a:t>2.2(c) The visual language of the Hermannsburg Potters</a:t>
            </a:r>
          </a:p>
        </p:txBody>
      </p:sp>
      <p:sp>
        <p:nvSpPr>
          <p:cNvPr id="6" name="Rectangle 5" descr="Link to 'Pizza on blue' by Ron Magnes">
            <a:extLst>
              <a:ext uri="{FF2B5EF4-FFF2-40B4-BE49-F238E27FC236}">
                <a16:creationId xmlns:a16="http://schemas.microsoft.com/office/drawing/2014/main" id="{E3D61DB1-867B-3911-3D06-926353125204}"/>
              </a:ext>
              <a:ext uri="{C183D7F6-B498-43B3-948B-1728B52AA6E4}">
                <adec:decorative xmlns:adec="http://schemas.microsoft.com/office/drawing/2017/decorative" val="0"/>
              </a:ext>
            </a:extLst>
          </p:cNvPr>
          <p:cNvSpPr/>
          <p:nvPr/>
        </p:nvSpPr>
        <p:spPr>
          <a:xfrm>
            <a:off x="360000" y="1724279"/>
            <a:ext cx="3738660" cy="423043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noProof="0" dirty="0">
                <a:solidFill>
                  <a:schemeClr val="tx1"/>
                </a:solidFill>
              </a:rPr>
              <a:t>Image placeholder for</a:t>
            </a:r>
          </a:p>
          <a:p>
            <a:pPr algn="l">
              <a:lnSpc>
                <a:spcPct val="150000"/>
              </a:lnSpc>
            </a:pPr>
            <a:r>
              <a:rPr lang="en-AU" sz="1800" b="0" noProof="0" dirty="0">
                <a:solidFill>
                  <a:schemeClr val="accent2"/>
                </a:solidFill>
                <a:effectLst/>
                <a:latin typeface="Arial"/>
                <a:hlinkClick r:id="rId3">
                  <a:extLst>
                    <a:ext uri="{A12FA001-AC4F-418D-AE19-62706E023703}">
                      <ahyp:hlinkClr xmlns:ahyp="http://schemas.microsoft.com/office/drawing/2018/hyperlinkcolor" val="tx"/>
                    </a:ext>
                  </a:extLst>
                </a:hlinkClick>
              </a:rPr>
              <a:t>Potters’ </a:t>
            </a:r>
            <a:r>
              <a:rPr lang="en-AU" sz="1800" noProof="0" dirty="0">
                <a:solidFill>
                  <a:schemeClr val="accent2"/>
                </a:solidFill>
                <a:latin typeface="Arial"/>
                <a:hlinkClick r:id="rId3">
                  <a:extLst>
                    <a:ext uri="{A12FA001-AC4F-418D-AE19-62706E023703}">
                      <ahyp:hlinkClr xmlns:ahyp="http://schemas.microsoft.com/office/drawing/2018/hyperlinkcolor" val="tx"/>
                    </a:ext>
                  </a:extLst>
                </a:hlinkClick>
              </a:rPr>
              <a:t>P</a:t>
            </a:r>
            <a:r>
              <a:rPr lang="en-AU" sz="1800" b="0" noProof="0" dirty="0">
                <a:solidFill>
                  <a:schemeClr val="accent2"/>
                </a:solidFill>
                <a:effectLst/>
                <a:latin typeface="Arial"/>
                <a:hlinkClick r:id="rId3">
                  <a:extLst>
                    <a:ext uri="{A12FA001-AC4F-418D-AE19-62706E023703}">
                      <ahyp:hlinkClr xmlns:ahyp="http://schemas.microsoft.com/office/drawing/2018/hyperlinkcolor" val="tx"/>
                    </a:ext>
                  </a:extLst>
                </a:hlinkClick>
              </a:rPr>
              <a:t>ortrait </a:t>
            </a:r>
            <a:r>
              <a:rPr lang="en-AU" sz="1800" noProof="0" dirty="0">
                <a:solidFill>
                  <a:schemeClr val="accent2"/>
                </a:solidFill>
                <a:latin typeface="Arial"/>
                <a:hlinkClick r:id="rId3">
                  <a:extLst>
                    <a:ext uri="{A12FA001-AC4F-418D-AE19-62706E023703}">
                      <ahyp:hlinkClr xmlns:ahyp="http://schemas.microsoft.com/office/drawing/2018/hyperlinkcolor" val="tx"/>
                    </a:ext>
                  </a:extLst>
                </a:hlinkClick>
              </a:rPr>
              <a:t>P</a:t>
            </a:r>
            <a:r>
              <a:rPr lang="en-AU" sz="1800" b="0" noProof="0" dirty="0">
                <a:solidFill>
                  <a:schemeClr val="accent2"/>
                </a:solidFill>
                <a:effectLst/>
                <a:latin typeface="Arial"/>
                <a:hlinkClick r:id="rId3">
                  <a:extLst>
                    <a:ext uri="{A12FA001-AC4F-418D-AE19-62706E023703}">
                      <ahyp:hlinkClr xmlns:ahyp="http://schemas.microsoft.com/office/drawing/2018/hyperlinkcolor" val="tx"/>
                    </a:ext>
                  </a:extLst>
                </a:hlinkClick>
              </a:rPr>
              <a:t>ot</a:t>
            </a:r>
            <a:br>
              <a:rPr lang="en-AU" sz="1800" dirty="0">
                <a:solidFill>
                  <a:schemeClr val="tx1"/>
                </a:solidFill>
                <a:latin typeface="Arial"/>
              </a:rPr>
            </a:br>
            <a:r>
              <a:rPr lang="en-AU" sz="1800" b="0" i="0" noProof="0" dirty="0">
                <a:solidFill>
                  <a:schemeClr val="tx1"/>
                </a:solidFill>
                <a:effectLst/>
                <a:latin typeface="Arial"/>
              </a:rPr>
              <a:t>by The </a:t>
            </a:r>
            <a:r>
              <a:rPr lang="en-AU" sz="1800" b="0" i="0" u="none" strike="noStrike" noProof="0" dirty="0">
                <a:solidFill>
                  <a:schemeClr val="tx1"/>
                </a:solidFill>
                <a:effectLst/>
                <a:latin typeface="Arial"/>
              </a:rPr>
              <a:t>Hermannsburg Potters, 2009</a:t>
            </a:r>
            <a:endParaRPr lang="en-AU" sz="1800" b="0" i="0" noProof="0" dirty="0">
              <a:solidFill>
                <a:schemeClr val="tx1"/>
              </a:solidFill>
              <a:effectLst/>
              <a:latin typeface="Arial"/>
            </a:endParaRPr>
          </a:p>
        </p:txBody>
      </p:sp>
      <p:sp>
        <p:nvSpPr>
          <p:cNvPr id="7" name="TextBox 6">
            <a:extLst>
              <a:ext uri="{FF2B5EF4-FFF2-40B4-BE49-F238E27FC236}">
                <a16:creationId xmlns:a16="http://schemas.microsoft.com/office/drawing/2014/main" id="{7957B497-F91B-F5C6-5EFC-647462E23119}"/>
              </a:ext>
            </a:extLst>
          </p:cNvPr>
          <p:cNvSpPr txBox="1"/>
          <p:nvPr/>
        </p:nvSpPr>
        <p:spPr>
          <a:xfrm>
            <a:off x="360000" y="6014149"/>
            <a:ext cx="3964649" cy="461665"/>
          </a:xfrm>
          <a:prstGeom prst="rect">
            <a:avLst/>
          </a:prstGeom>
          <a:noFill/>
        </p:spPr>
        <p:txBody>
          <a:bodyPr wrap="square" lIns="0">
            <a:spAutoFit/>
          </a:bodyPr>
          <a:lstStyle/>
          <a:p>
            <a:r>
              <a:rPr lang="en-AU" sz="1200" noProof="0" dirty="0"/>
              <a:t>The Hermannsburg Potters (2009) </a:t>
            </a:r>
            <a:r>
              <a:rPr lang="en-AU" sz="1200" noProof="0" dirty="0">
                <a:hlinkClick r:id="rId3"/>
              </a:rPr>
              <a:t>Potters’ Portrait Pot</a:t>
            </a:r>
            <a:endParaRPr lang="en-AU" sz="1200" noProof="0" dirty="0"/>
          </a:p>
          <a:p>
            <a:r>
              <a:rPr lang="en-AU" sz="1200" noProof="0" dirty="0"/>
              <a:t>[image] accessed 20 May 2025.</a:t>
            </a:r>
          </a:p>
        </p:txBody>
      </p:sp>
      <p:pic>
        <p:nvPicPr>
          <p:cNvPr id="8" name="Picture 7">
            <a:hlinkClick r:id="rId4"/>
            <a:extLst>
              <a:ext uri="{FF2B5EF4-FFF2-40B4-BE49-F238E27FC236}">
                <a16:creationId xmlns:a16="http://schemas.microsoft.com/office/drawing/2014/main" id="{97856B14-DC40-4A16-6F10-1AAAD9773C3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47451" y="1233960"/>
            <a:ext cx="3724602" cy="5264040"/>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96557E2-E23B-AB41-C46D-8CDA3E5E6C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26</a:t>
            </a:fld>
            <a:endParaRPr lang="en-AU" noProof="0"/>
          </a:p>
        </p:txBody>
      </p:sp>
    </p:spTree>
    <p:extLst>
      <p:ext uri="{BB962C8B-B14F-4D97-AF65-F5344CB8AC3E}">
        <p14:creationId xmlns:p14="http://schemas.microsoft.com/office/powerpoint/2010/main" val="274462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5B4EE-0FE3-D198-7153-3212428910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0E73A4-E3CF-ADAE-7E7F-6A2AA09ECC90}"/>
              </a:ext>
            </a:extLst>
          </p:cNvPr>
          <p:cNvSpPr>
            <a:spLocks noGrp="1"/>
          </p:cNvSpPr>
          <p:nvPr>
            <p:ph type="title"/>
          </p:nvPr>
        </p:nvSpPr>
        <p:spPr/>
        <p:txBody>
          <a:bodyPr/>
          <a:lstStyle/>
          <a:p>
            <a:r>
              <a:rPr lang="en-AU" noProof="0" dirty="0"/>
              <a:t>Looking through the structural viewpoint (2)</a:t>
            </a:r>
          </a:p>
        </p:txBody>
      </p:sp>
      <p:sp>
        <p:nvSpPr>
          <p:cNvPr id="4" name="Text Placeholder 3">
            <a:extLst>
              <a:ext uri="{FF2B5EF4-FFF2-40B4-BE49-F238E27FC236}">
                <a16:creationId xmlns:a16="http://schemas.microsoft.com/office/drawing/2014/main" id="{A06AD230-73D4-B651-6BC4-58ECCF7509E5}"/>
              </a:ext>
            </a:extLst>
          </p:cNvPr>
          <p:cNvSpPr>
            <a:spLocks noGrp="1"/>
          </p:cNvSpPr>
          <p:nvPr>
            <p:ph type="body" sz="quarter" idx="18"/>
          </p:nvPr>
        </p:nvSpPr>
        <p:spPr/>
        <p:txBody>
          <a:bodyPr/>
          <a:lstStyle/>
          <a:p>
            <a:r>
              <a:rPr lang="en-AU" noProof="0">
                <a:latin typeface="+mj-lt"/>
              </a:rPr>
              <a:t>2.2(d) The visual language of the Hermannsburg Potters</a:t>
            </a:r>
          </a:p>
        </p:txBody>
      </p:sp>
      <p:sp>
        <p:nvSpPr>
          <p:cNvPr id="8" name="Rectangle 7" descr="Link to 'Pizza on blue' by Ron Magnes">
            <a:extLst>
              <a:ext uri="{FF2B5EF4-FFF2-40B4-BE49-F238E27FC236}">
                <a16:creationId xmlns:a16="http://schemas.microsoft.com/office/drawing/2014/main" id="{E07D5FAC-6562-4F57-9B6E-FAF447BC8D80}"/>
              </a:ext>
              <a:ext uri="{C183D7F6-B498-43B3-948B-1728B52AA6E4}">
                <adec:decorative xmlns:adec="http://schemas.microsoft.com/office/drawing/2017/decorative" val="0"/>
              </a:ext>
            </a:extLst>
          </p:cNvPr>
          <p:cNvSpPr/>
          <p:nvPr/>
        </p:nvSpPr>
        <p:spPr>
          <a:xfrm>
            <a:off x="360000" y="1725190"/>
            <a:ext cx="3738660" cy="423043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noProof="0" dirty="0">
                <a:solidFill>
                  <a:schemeClr val="tx1"/>
                </a:solidFill>
              </a:rPr>
              <a:t>Image placeholder for</a:t>
            </a:r>
          </a:p>
          <a:p>
            <a:pPr algn="l">
              <a:lnSpc>
                <a:spcPct val="150000"/>
              </a:lnSpc>
            </a:pPr>
            <a:r>
              <a:rPr lang="en-AU" sz="1800" b="0" noProof="0" dirty="0">
                <a:solidFill>
                  <a:schemeClr val="accent2"/>
                </a:solidFill>
                <a:effectLst/>
                <a:latin typeface="Arial"/>
                <a:hlinkClick r:id="rId3">
                  <a:extLst>
                    <a:ext uri="{A12FA001-AC4F-418D-AE19-62706E023703}">
                      <ahyp:hlinkClr xmlns:ahyp="http://schemas.microsoft.com/office/drawing/2018/hyperlinkcolor" val="tx"/>
                    </a:ext>
                  </a:extLst>
                </a:hlinkClick>
              </a:rPr>
              <a:t>Potters’ </a:t>
            </a:r>
            <a:r>
              <a:rPr lang="en-AU" sz="1800" noProof="0" dirty="0">
                <a:solidFill>
                  <a:schemeClr val="accent2"/>
                </a:solidFill>
                <a:latin typeface="Arial"/>
                <a:hlinkClick r:id="rId3">
                  <a:extLst>
                    <a:ext uri="{A12FA001-AC4F-418D-AE19-62706E023703}">
                      <ahyp:hlinkClr xmlns:ahyp="http://schemas.microsoft.com/office/drawing/2018/hyperlinkcolor" val="tx"/>
                    </a:ext>
                  </a:extLst>
                </a:hlinkClick>
              </a:rPr>
              <a:t>P</a:t>
            </a:r>
            <a:r>
              <a:rPr lang="en-AU" sz="1800" b="0" noProof="0" dirty="0">
                <a:solidFill>
                  <a:schemeClr val="accent2"/>
                </a:solidFill>
                <a:effectLst/>
                <a:latin typeface="Arial"/>
                <a:hlinkClick r:id="rId3">
                  <a:extLst>
                    <a:ext uri="{A12FA001-AC4F-418D-AE19-62706E023703}">
                      <ahyp:hlinkClr xmlns:ahyp="http://schemas.microsoft.com/office/drawing/2018/hyperlinkcolor" val="tx"/>
                    </a:ext>
                  </a:extLst>
                </a:hlinkClick>
              </a:rPr>
              <a:t>ortrait </a:t>
            </a:r>
            <a:r>
              <a:rPr lang="en-AU" sz="1800" noProof="0" dirty="0">
                <a:solidFill>
                  <a:schemeClr val="accent2"/>
                </a:solidFill>
                <a:latin typeface="Arial"/>
                <a:hlinkClick r:id="rId3">
                  <a:extLst>
                    <a:ext uri="{A12FA001-AC4F-418D-AE19-62706E023703}">
                      <ahyp:hlinkClr xmlns:ahyp="http://schemas.microsoft.com/office/drawing/2018/hyperlinkcolor" val="tx"/>
                    </a:ext>
                  </a:extLst>
                </a:hlinkClick>
              </a:rPr>
              <a:t>P</a:t>
            </a:r>
            <a:r>
              <a:rPr lang="en-AU" sz="1800" b="0" noProof="0" dirty="0">
                <a:solidFill>
                  <a:schemeClr val="accent2"/>
                </a:solidFill>
                <a:effectLst/>
                <a:latin typeface="Arial"/>
                <a:hlinkClick r:id="rId3">
                  <a:extLst>
                    <a:ext uri="{A12FA001-AC4F-418D-AE19-62706E023703}">
                      <ahyp:hlinkClr xmlns:ahyp="http://schemas.microsoft.com/office/drawing/2018/hyperlinkcolor" val="tx"/>
                    </a:ext>
                  </a:extLst>
                </a:hlinkClick>
              </a:rPr>
              <a:t>ot</a:t>
            </a:r>
            <a:br>
              <a:rPr lang="en-AU" sz="1800" dirty="0">
                <a:solidFill>
                  <a:schemeClr val="tx1"/>
                </a:solidFill>
                <a:latin typeface="Arial"/>
              </a:rPr>
            </a:br>
            <a:r>
              <a:rPr lang="en-AU" sz="1800" b="0" i="0" noProof="0" dirty="0">
                <a:solidFill>
                  <a:schemeClr val="tx1"/>
                </a:solidFill>
                <a:effectLst/>
                <a:latin typeface="Arial"/>
              </a:rPr>
              <a:t>by The </a:t>
            </a:r>
            <a:r>
              <a:rPr lang="en-AU" sz="1800" b="0" i="0" u="none" strike="noStrike" noProof="0" dirty="0">
                <a:solidFill>
                  <a:schemeClr val="tx1"/>
                </a:solidFill>
                <a:effectLst/>
                <a:latin typeface="Arial"/>
              </a:rPr>
              <a:t>Hermannsburg Potters, 2009</a:t>
            </a:r>
            <a:endParaRPr lang="en-AU" sz="1800" b="0" i="0" noProof="0" dirty="0">
              <a:solidFill>
                <a:schemeClr val="tx1"/>
              </a:solidFill>
              <a:effectLst/>
              <a:latin typeface="Arial"/>
            </a:endParaRPr>
          </a:p>
        </p:txBody>
      </p:sp>
      <p:sp>
        <p:nvSpPr>
          <p:cNvPr id="9" name="TextBox 8">
            <a:extLst>
              <a:ext uri="{FF2B5EF4-FFF2-40B4-BE49-F238E27FC236}">
                <a16:creationId xmlns:a16="http://schemas.microsoft.com/office/drawing/2014/main" id="{2F4A83F8-3916-E6CD-1F7C-0047448544D4}"/>
              </a:ext>
            </a:extLst>
          </p:cNvPr>
          <p:cNvSpPr txBox="1"/>
          <p:nvPr/>
        </p:nvSpPr>
        <p:spPr>
          <a:xfrm>
            <a:off x="360000" y="6015060"/>
            <a:ext cx="3964649" cy="461665"/>
          </a:xfrm>
          <a:prstGeom prst="rect">
            <a:avLst/>
          </a:prstGeom>
          <a:noFill/>
        </p:spPr>
        <p:txBody>
          <a:bodyPr wrap="square" lIns="0">
            <a:spAutoFit/>
          </a:bodyPr>
          <a:lstStyle/>
          <a:p>
            <a:r>
              <a:rPr lang="en-AU" sz="1200" noProof="0" dirty="0"/>
              <a:t>The Hermannsburg Potters (2009) </a:t>
            </a:r>
            <a:r>
              <a:rPr lang="en-AU" sz="1200" noProof="0" dirty="0">
                <a:hlinkClick r:id="rId3"/>
              </a:rPr>
              <a:t>Potters’ Portrait Pot</a:t>
            </a:r>
            <a:endParaRPr lang="en-AU" sz="1200" noProof="0" dirty="0"/>
          </a:p>
          <a:p>
            <a:r>
              <a:rPr lang="en-AU" sz="1200" noProof="0" dirty="0"/>
              <a:t>[image] accessed 20 May 2025.</a:t>
            </a:r>
          </a:p>
        </p:txBody>
      </p:sp>
      <p:sp>
        <p:nvSpPr>
          <p:cNvPr id="18" name="TextBox 17">
            <a:extLst>
              <a:ext uri="{FF2B5EF4-FFF2-40B4-BE49-F238E27FC236}">
                <a16:creationId xmlns:a16="http://schemas.microsoft.com/office/drawing/2014/main" id="{D6706040-66A1-6637-B505-A9E529F7C8D1}"/>
              </a:ext>
            </a:extLst>
          </p:cNvPr>
          <p:cNvSpPr txBox="1"/>
          <p:nvPr/>
        </p:nvSpPr>
        <p:spPr>
          <a:xfrm flipH="1">
            <a:off x="4512632" y="1725190"/>
            <a:ext cx="7149716" cy="4154984"/>
          </a:xfrm>
          <a:prstGeom prst="rect">
            <a:avLst/>
          </a:prstGeom>
          <a:noFill/>
        </p:spPr>
        <p:txBody>
          <a:bodyPr wrap="square" lIns="0" tIns="0" rIns="0" bIns="0" rtlCol="0">
            <a:noAutofit/>
          </a:bodyPr>
          <a:lstStyle/>
          <a:p>
            <a:pPr>
              <a:lnSpc>
                <a:spcPct val="150000"/>
              </a:lnSpc>
              <a:spcAft>
                <a:spcPts val="600"/>
              </a:spcAft>
            </a:pPr>
            <a:r>
              <a:rPr lang="en-AU" sz="1800" b="0" i="0" noProof="0" dirty="0">
                <a:solidFill>
                  <a:srgbClr val="22272B"/>
                </a:solidFill>
                <a:effectLst/>
              </a:rPr>
              <a:t>Symbols communicate meaning between artists and audiences. </a:t>
            </a:r>
            <a:r>
              <a:rPr lang="en-AU" sz="1800" b="0" i="0" noProof="0" dirty="0">
                <a:solidFill>
                  <a:schemeClr val="tx1"/>
                </a:solidFill>
                <a:effectLst/>
              </a:rPr>
              <a:t>The symbols used by the Hermannsburg Potters are </a:t>
            </a:r>
            <a:r>
              <a:rPr lang="en-AU" sz="1800" b="1" i="0" noProof="0" dirty="0">
                <a:solidFill>
                  <a:schemeClr val="tx1"/>
                </a:solidFill>
                <a:effectLst/>
              </a:rPr>
              <a:t>representationa</a:t>
            </a:r>
            <a:r>
              <a:rPr lang="en-AU" sz="1800" b="0" i="0" noProof="0" dirty="0">
                <a:solidFill>
                  <a:schemeClr val="tx1"/>
                </a:solidFill>
                <a:effectLst/>
              </a:rPr>
              <a:t>l or </a:t>
            </a:r>
            <a:r>
              <a:rPr lang="en-AU" sz="1800" b="1" i="0" noProof="0" dirty="0">
                <a:solidFill>
                  <a:schemeClr val="tx1"/>
                </a:solidFill>
                <a:effectLst/>
              </a:rPr>
              <a:t>figurative</a:t>
            </a:r>
            <a:r>
              <a:rPr lang="en-AU" sz="1800" b="0" i="0" noProof="0" dirty="0">
                <a:solidFill>
                  <a:schemeClr val="tx1"/>
                </a:solidFill>
                <a:effectLst/>
              </a:rPr>
              <a:t> which means they appear as they would look in the visible world.</a:t>
            </a:r>
            <a:endParaRPr lang="en-AU" sz="1800" noProof="0" dirty="0">
              <a:solidFill>
                <a:schemeClr val="tx1"/>
              </a:solidFill>
            </a:endParaRPr>
          </a:p>
          <a:p>
            <a:pPr algn="l">
              <a:lnSpc>
                <a:spcPct val="150000"/>
              </a:lnSpc>
              <a:spcAft>
                <a:spcPts val="600"/>
              </a:spcAft>
              <a:buNone/>
            </a:pPr>
            <a:r>
              <a:rPr lang="en-AU" sz="1800" noProof="0" dirty="0">
                <a:solidFill>
                  <a:schemeClr val="tx1"/>
                </a:solidFill>
              </a:rPr>
              <a:t>Although these symbols are </a:t>
            </a:r>
            <a:r>
              <a:rPr lang="en-AU" sz="1800" b="1" noProof="0" dirty="0">
                <a:solidFill>
                  <a:schemeClr val="tx1"/>
                </a:solidFill>
              </a:rPr>
              <a:t>stylised</a:t>
            </a:r>
            <a:r>
              <a:rPr lang="en-AU" sz="1800" noProof="0" dirty="0">
                <a:solidFill>
                  <a:schemeClr val="tx1"/>
                </a:solidFill>
              </a:rPr>
              <a:t> and </a:t>
            </a:r>
            <a:r>
              <a:rPr lang="en-AU" sz="1800" b="1" noProof="0" dirty="0">
                <a:solidFill>
                  <a:schemeClr val="tx1"/>
                </a:solidFill>
              </a:rPr>
              <a:t>simplified</a:t>
            </a:r>
            <a:r>
              <a:rPr lang="en-AU" sz="1800" noProof="0" dirty="0">
                <a:solidFill>
                  <a:schemeClr val="tx1"/>
                </a:solidFill>
              </a:rPr>
              <a:t>, we can clearly see what they represent. </a:t>
            </a:r>
          </a:p>
          <a:p>
            <a:pPr algn="l">
              <a:lnSpc>
                <a:spcPct val="150000"/>
              </a:lnSpc>
              <a:spcAft>
                <a:spcPts val="600"/>
              </a:spcAft>
              <a:buNone/>
            </a:pPr>
            <a:r>
              <a:rPr lang="en-AU" sz="1800" noProof="0" dirty="0">
                <a:solidFill>
                  <a:schemeClr val="tx1"/>
                </a:solidFill>
              </a:rPr>
              <a:t>They have been </a:t>
            </a:r>
            <a:r>
              <a:rPr lang="en-AU" sz="1800" b="1" noProof="0" dirty="0">
                <a:solidFill>
                  <a:schemeClr val="tx1"/>
                </a:solidFill>
              </a:rPr>
              <a:t>objectively</a:t>
            </a:r>
            <a:r>
              <a:rPr lang="en-AU" sz="1800" noProof="0" dirty="0">
                <a:solidFill>
                  <a:schemeClr val="tx1"/>
                </a:solidFill>
              </a:rPr>
              <a:t> presented by the artists. </a:t>
            </a:r>
            <a:endParaRPr lang="en-AU" sz="1800" b="0" i="0" noProof="0" dirty="0">
              <a:solidFill>
                <a:schemeClr val="tx1"/>
              </a:solidFill>
              <a:effectLst/>
            </a:endParaRPr>
          </a:p>
          <a:p>
            <a:pPr marL="285750" marR="0" lvl="0" indent="-285750" algn="l" defTabSz="914400" rtl="0" eaLnBrk="0" fontAlgn="base" latinLnBrk="0" hangingPunct="0">
              <a:lnSpc>
                <a:spcPct val="150000"/>
              </a:lnSpc>
              <a:spcAft>
                <a:spcPts val="600"/>
              </a:spcAft>
              <a:buClrTx/>
              <a:buSzTx/>
              <a:buFont typeface="Arial" panose="020B0604020202020204" pitchFamily="34" charset="0"/>
              <a:buChar char="•"/>
              <a:tabLst/>
            </a:pPr>
            <a:r>
              <a:rPr kumimoji="0" lang="en-AU" sz="1800" b="1" i="0" u="none" strike="noStrike" cap="none" normalizeH="0" baseline="0" noProof="0" dirty="0">
                <a:ln>
                  <a:noFill/>
                </a:ln>
                <a:solidFill>
                  <a:schemeClr val="tx1"/>
                </a:solidFill>
                <a:effectLst/>
              </a:rPr>
              <a:t>Representational</a:t>
            </a:r>
            <a:r>
              <a:rPr kumimoji="0" lang="en-AU" sz="1800" b="0" i="0" u="none" strike="noStrike" cap="none" normalizeH="0" baseline="0" noProof="0" dirty="0">
                <a:ln>
                  <a:noFill/>
                </a:ln>
                <a:solidFill>
                  <a:schemeClr val="tx1"/>
                </a:solidFill>
                <a:effectLst/>
              </a:rPr>
              <a:t> – shows something </a:t>
            </a:r>
            <a:r>
              <a:rPr kumimoji="0" lang="en-AU" sz="1800" i="0" u="none" strike="noStrike" cap="none" normalizeH="0" baseline="0" noProof="0" dirty="0">
                <a:ln>
                  <a:noFill/>
                </a:ln>
                <a:solidFill>
                  <a:schemeClr val="tx1"/>
                </a:solidFill>
                <a:effectLst/>
              </a:rPr>
              <a:t>real and identifiable</a:t>
            </a:r>
            <a:endParaRPr kumimoji="0" lang="en-AU" sz="1800" b="0" i="0" u="none" strike="noStrike" cap="none" normalizeH="0" baseline="0" noProof="0" dirty="0">
              <a:ln>
                <a:noFill/>
              </a:ln>
              <a:solidFill>
                <a:schemeClr val="tx1"/>
              </a:solidFill>
              <a:effectLst/>
            </a:endParaRPr>
          </a:p>
          <a:p>
            <a:pPr marL="285750" marR="0" lvl="0" indent="-285750" algn="l" defTabSz="914400" rtl="0" eaLnBrk="0" fontAlgn="base" latinLnBrk="0" hangingPunct="0">
              <a:lnSpc>
                <a:spcPct val="150000"/>
              </a:lnSpc>
              <a:spcAft>
                <a:spcPts val="600"/>
              </a:spcAft>
              <a:buClrTx/>
              <a:buSzTx/>
              <a:buFont typeface="Arial" panose="020B0604020202020204" pitchFamily="34" charset="0"/>
              <a:buChar char="•"/>
              <a:tabLst/>
            </a:pPr>
            <a:r>
              <a:rPr kumimoji="0" lang="en-AU" sz="1800" b="1" i="0" u="none" strike="noStrike" cap="none" normalizeH="0" baseline="0" noProof="0" dirty="0">
                <a:ln>
                  <a:noFill/>
                </a:ln>
                <a:solidFill>
                  <a:schemeClr val="tx1"/>
                </a:solidFill>
                <a:effectLst/>
              </a:rPr>
              <a:t>Figurative</a:t>
            </a:r>
            <a:r>
              <a:rPr kumimoji="0" lang="en-AU" sz="1800" b="0" i="0" u="none" strike="noStrike" cap="none" normalizeH="0" baseline="0" noProof="0" dirty="0">
                <a:ln>
                  <a:noFill/>
                </a:ln>
                <a:solidFill>
                  <a:schemeClr val="tx1"/>
                </a:solidFill>
                <a:effectLst/>
              </a:rPr>
              <a:t> – shows </a:t>
            </a:r>
            <a:r>
              <a:rPr kumimoji="0" lang="en-AU" sz="1800" i="0" u="none" strike="noStrike" cap="none" normalizeH="0" baseline="0" noProof="0" dirty="0">
                <a:ln>
                  <a:noFill/>
                </a:ln>
                <a:solidFill>
                  <a:schemeClr val="tx1"/>
                </a:solidFill>
                <a:effectLst/>
              </a:rPr>
              <a:t>human or animal forms </a:t>
            </a:r>
            <a:r>
              <a:rPr kumimoji="0" lang="en-AU" sz="1800" b="0" i="0" u="none" strike="noStrike" cap="none" normalizeH="0" baseline="0" noProof="0" dirty="0">
                <a:ln>
                  <a:noFill/>
                </a:ln>
                <a:solidFill>
                  <a:schemeClr val="tx1"/>
                </a:solidFill>
                <a:effectLst/>
              </a:rPr>
              <a:t>in particular</a:t>
            </a:r>
          </a:p>
        </p:txBody>
      </p:sp>
      <p:pic>
        <p:nvPicPr>
          <p:cNvPr id="25" name="Picture 24">
            <a:extLst>
              <a:ext uri="{FF2B5EF4-FFF2-40B4-BE49-F238E27FC236}">
                <a16:creationId xmlns:a16="http://schemas.microsoft.com/office/drawing/2014/main" id="{C597A458-0E69-C775-B650-BB5ED081C4E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7888" y="6014149"/>
            <a:ext cx="287402" cy="245196"/>
          </a:xfrm>
          <a:prstGeom prst="rect">
            <a:avLst/>
          </a:prstGeom>
        </p:spPr>
      </p:pic>
      <p:pic>
        <p:nvPicPr>
          <p:cNvPr id="27" name="Picture 26">
            <a:extLst>
              <a:ext uri="{FF2B5EF4-FFF2-40B4-BE49-F238E27FC236}">
                <a16:creationId xmlns:a16="http://schemas.microsoft.com/office/drawing/2014/main" id="{E94FB503-82AE-4802-4CCF-7CA3E0A46E9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2632" y="6371136"/>
            <a:ext cx="363002" cy="310790"/>
          </a:xfrm>
          <a:prstGeom prst="rect">
            <a:avLst/>
          </a:prstGeom>
        </p:spPr>
      </p:pic>
      <p:sp>
        <p:nvSpPr>
          <p:cNvPr id="15" name="TextBox 14">
            <a:extLst>
              <a:ext uri="{FF2B5EF4-FFF2-40B4-BE49-F238E27FC236}">
                <a16:creationId xmlns:a16="http://schemas.microsoft.com/office/drawing/2014/main" id="{992CFCB0-B432-D168-8AF9-E99F8F64747B}"/>
              </a:ext>
            </a:extLst>
          </p:cNvPr>
          <p:cNvSpPr txBox="1"/>
          <p:nvPr/>
        </p:nvSpPr>
        <p:spPr>
          <a:xfrm>
            <a:off x="4935977" y="6064865"/>
            <a:ext cx="4777649" cy="631135"/>
          </a:xfrm>
          <a:prstGeom prst="rect">
            <a:avLst/>
          </a:prstGeom>
          <a:noFill/>
        </p:spPr>
        <p:txBody>
          <a:bodyPr wrap="none" lIns="0" tIns="0" rIns="0" bIns="0" rtlCol="0">
            <a:noAutofit/>
          </a:bodyPr>
          <a:lstStyle/>
          <a:p>
            <a:r>
              <a:rPr lang="en-AU" sz="1200" noProof="0" dirty="0"/>
              <a:t>View</a:t>
            </a:r>
            <a:r>
              <a:rPr lang="en-AU" sz="1200" noProof="0" dirty="0">
                <a:solidFill>
                  <a:srgbClr val="146CFD"/>
                </a:solidFill>
              </a:rPr>
              <a:t> </a:t>
            </a:r>
            <a:r>
              <a:rPr lang="en-AU" sz="1200" i="0" noProof="0" dirty="0">
                <a:solidFill>
                  <a:srgbClr val="146CFD"/>
                </a:solidFill>
                <a:effectLst/>
                <a:hlinkClick r:id="rId6"/>
              </a:rPr>
              <a:t>National Portrait Gallery | Potters’ Portrait Pot</a:t>
            </a:r>
            <a:endParaRPr lang="en-AU" sz="1200" i="0" noProof="0" dirty="0">
              <a:solidFill>
                <a:srgbClr val="0F0F0F"/>
              </a:solidFill>
              <a:effectLst/>
            </a:endParaRPr>
          </a:p>
          <a:p>
            <a:endParaRPr lang="en-AU" sz="1200" noProof="0" dirty="0"/>
          </a:p>
          <a:p>
            <a:r>
              <a:rPr lang="en-AU" sz="1200" noProof="0" dirty="0"/>
              <a:t>Read </a:t>
            </a:r>
            <a:r>
              <a:rPr lang="en-AU" sz="1200" noProof="0" dirty="0">
                <a:solidFill>
                  <a:srgbClr val="146CFD"/>
                </a:solidFill>
                <a:hlinkClick r:id="rId7"/>
              </a:rPr>
              <a:t>Of human clay by Michael Desmond</a:t>
            </a:r>
            <a:endParaRPr lang="en-AU" sz="1200" noProof="0" dirty="0">
              <a:solidFill>
                <a:srgbClr val="146CFD"/>
              </a:solidFill>
            </a:endParaRPr>
          </a:p>
          <a:p>
            <a:endParaRPr lang="en-AU" sz="1200" noProof="0" dirty="0"/>
          </a:p>
          <a:p>
            <a:endParaRPr lang="en-AU" sz="1800" noProof="0" dirty="0">
              <a:hlinkClick r:id="rId7"/>
            </a:endParaRPr>
          </a:p>
        </p:txBody>
      </p:sp>
      <p:sp>
        <p:nvSpPr>
          <p:cNvPr id="2" name="Slide Number Placeholder 1">
            <a:extLst>
              <a:ext uri="{FF2B5EF4-FFF2-40B4-BE49-F238E27FC236}">
                <a16:creationId xmlns:a16="http://schemas.microsoft.com/office/drawing/2014/main" id="{DAB69A09-D6D2-D829-D2C7-2C463941E0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27</a:t>
            </a:fld>
            <a:endParaRPr lang="en-AU" noProof="0"/>
          </a:p>
        </p:txBody>
      </p:sp>
    </p:spTree>
    <p:extLst>
      <p:ext uri="{BB962C8B-B14F-4D97-AF65-F5344CB8AC3E}">
        <p14:creationId xmlns:p14="http://schemas.microsoft.com/office/powerpoint/2010/main" val="66925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1FFA8-527D-C578-E145-4EBCFE2130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F5E664-7716-A13E-D7BD-5E20BEAAD5DD}"/>
              </a:ext>
            </a:extLst>
          </p:cNvPr>
          <p:cNvSpPr>
            <a:spLocks noGrp="1"/>
          </p:cNvSpPr>
          <p:nvPr>
            <p:ph type="title"/>
          </p:nvPr>
        </p:nvSpPr>
        <p:spPr/>
        <p:txBody>
          <a:bodyPr/>
          <a:lstStyle/>
          <a:p>
            <a:r>
              <a:rPr lang="en-AU" noProof="0" dirty="0"/>
              <a:t>Looking through the structural viewpoint (3)</a:t>
            </a:r>
          </a:p>
        </p:txBody>
      </p:sp>
      <p:sp>
        <p:nvSpPr>
          <p:cNvPr id="4" name="Text Placeholder 3">
            <a:extLst>
              <a:ext uri="{FF2B5EF4-FFF2-40B4-BE49-F238E27FC236}">
                <a16:creationId xmlns:a16="http://schemas.microsoft.com/office/drawing/2014/main" id="{BBDFD65B-7266-8114-C986-D40E195A6D5D}"/>
              </a:ext>
            </a:extLst>
          </p:cNvPr>
          <p:cNvSpPr>
            <a:spLocks noGrp="1"/>
          </p:cNvSpPr>
          <p:nvPr>
            <p:ph type="body" sz="quarter" idx="18"/>
          </p:nvPr>
        </p:nvSpPr>
        <p:spPr/>
        <p:txBody>
          <a:bodyPr/>
          <a:lstStyle/>
          <a:p>
            <a:r>
              <a:rPr lang="en-AU" noProof="0" dirty="0">
                <a:latin typeface="+mj-lt"/>
              </a:rPr>
              <a:t>2.2(e) The visual language of the Hermannsburg Potters</a:t>
            </a:r>
          </a:p>
        </p:txBody>
      </p:sp>
      <p:grpSp>
        <p:nvGrpSpPr>
          <p:cNvPr id="8" name="Group 7">
            <a:extLst>
              <a:ext uri="{FF2B5EF4-FFF2-40B4-BE49-F238E27FC236}">
                <a16:creationId xmlns:a16="http://schemas.microsoft.com/office/drawing/2014/main" id="{3895E3AA-F89B-E780-26A6-19982D1E7BA9}"/>
              </a:ext>
              <a:ext uri="{C183D7F6-B498-43B3-948B-1728B52AA6E4}">
                <adec:decorative xmlns:adec="http://schemas.microsoft.com/office/drawing/2017/decorative" val="1"/>
              </a:ext>
            </a:extLst>
          </p:cNvPr>
          <p:cNvGrpSpPr/>
          <p:nvPr/>
        </p:nvGrpSpPr>
        <p:grpSpPr>
          <a:xfrm>
            <a:off x="263859" y="1602264"/>
            <a:ext cx="5742001" cy="4740010"/>
            <a:chOff x="353999" y="1731052"/>
            <a:chExt cx="5742001" cy="4740010"/>
          </a:xfrm>
        </p:grpSpPr>
        <p:sp>
          <p:nvSpPr>
            <p:cNvPr id="9" name="Rectangle: Rounded Corners 8">
              <a:extLst>
                <a:ext uri="{FF2B5EF4-FFF2-40B4-BE49-F238E27FC236}">
                  <a16:creationId xmlns:a16="http://schemas.microsoft.com/office/drawing/2014/main" id="{3316EA6F-6507-F7DB-A5D0-3DF08C454A00}"/>
                </a:ext>
              </a:extLst>
            </p:cNvPr>
            <p:cNvSpPr/>
            <p:nvPr/>
          </p:nvSpPr>
          <p:spPr>
            <a:xfrm>
              <a:off x="353999" y="1731052"/>
              <a:ext cx="5742001" cy="4740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sz="1600" noProof="0">
                <a:solidFill>
                  <a:schemeClr val="tx1"/>
                </a:solidFill>
                <a:latin typeface="Public Sans" pitchFamily="2" charset="0"/>
              </a:endParaRPr>
            </a:p>
            <a:p>
              <a:endParaRPr lang="en-AU" sz="1800" noProof="0">
                <a:solidFill>
                  <a:schemeClr val="tx1"/>
                </a:solidFill>
                <a:latin typeface="Public Sans" pitchFamily="2" charset="0"/>
              </a:endParaRPr>
            </a:p>
            <a:p>
              <a:pPr>
                <a:lnSpc>
                  <a:spcPct val="150000"/>
                </a:lnSpc>
              </a:pPr>
              <a:endParaRPr lang="en-AU" sz="1800" b="1" noProof="0">
                <a:solidFill>
                  <a:schemeClr val="tx1"/>
                </a:solidFill>
                <a:latin typeface="Public Sans" pitchFamily="2" charset="0"/>
              </a:endParaRPr>
            </a:p>
            <a:p>
              <a:pPr algn="l"/>
              <a:endParaRPr lang="en-AU" sz="2400" noProof="0">
                <a:solidFill>
                  <a:schemeClr val="tx1"/>
                </a:solidFill>
              </a:endParaRPr>
            </a:p>
          </p:txBody>
        </p:sp>
        <p:pic>
          <p:nvPicPr>
            <p:cNvPr id="10" name="Picture 9">
              <a:extLst>
                <a:ext uri="{FF2B5EF4-FFF2-40B4-BE49-F238E27FC236}">
                  <a16:creationId xmlns:a16="http://schemas.microsoft.com/office/drawing/2014/main" id="{0184CBBB-0AFA-E3D6-0817-E7C5D35C0598}"/>
                </a:ext>
              </a:extLst>
            </p:cNvPr>
            <p:cNvPicPr>
              <a:picLocks noChangeAspect="1"/>
            </p:cNvPicPr>
            <p:nvPr/>
          </p:nvPicPr>
          <p:blipFill>
            <a:blip r:embed="rId3"/>
            <a:stretch>
              <a:fillRect/>
            </a:stretch>
          </p:blipFill>
          <p:spPr>
            <a:xfrm>
              <a:off x="4857690" y="4016636"/>
              <a:ext cx="669068" cy="1560384"/>
            </a:xfrm>
            <a:prstGeom prst="rect">
              <a:avLst/>
            </a:prstGeom>
            <a:ln>
              <a:noFill/>
            </a:ln>
          </p:spPr>
        </p:pic>
        <p:pic>
          <p:nvPicPr>
            <p:cNvPr id="11" name="Picture 10">
              <a:extLst>
                <a:ext uri="{FF2B5EF4-FFF2-40B4-BE49-F238E27FC236}">
                  <a16:creationId xmlns:a16="http://schemas.microsoft.com/office/drawing/2014/main" id="{1CA9579B-E948-FC86-D66F-8E2A35BD3E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493" y="2227696"/>
              <a:ext cx="2715403" cy="3817654"/>
            </a:xfrm>
            <a:prstGeom prst="rect">
              <a:avLst/>
            </a:prstGeom>
            <a:ln>
              <a:noFill/>
            </a:ln>
          </p:spPr>
        </p:pic>
        <p:pic>
          <p:nvPicPr>
            <p:cNvPr id="12" name="Picture 11">
              <a:extLst>
                <a:ext uri="{FF2B5EF4-FFF2-40B4-BE49-F238E27FC236}">
                  <a16:creationId xmlns:a16="http://schemas.microsoft.com/office/drawing/2014/main" id="{F577EB5A-7BDA-760A-6BEE-3555491154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90004" y="3440238"/>
              <a:ext cx="1278634" cy="249645"/>
            </a:xfrm>
            <a:prstGeom prst="rect">
              <a:avLst/>
            </a:prstGeom>
            <a:ln>
              <a:noFill/>
            </a:ln>
          </p:spPr>
        </p:pic>
        <p:pic>
          <p:nvPicPr>
            <p:cNvPr id="13" name="Picture 12">
              <a:extLst>
                <a:ext uri="{FF2B5EF4-FFF2-40B4-BE49-F238E27FC236}">
                  <a16:creationId xmlns:a16="http://schemas.microsoft.com/office/drawing/2014/main" id="{6755E919-B72D-AB75-075E-FEEC6BF5800E}"/>
                </a:ext>
              </a:extLst>
            </p:cNvPr>
            <p:cNvPicPr>
              <a:picLocks noChangeAspect="1"/>
            </p:cNvPicPr>
            <p:nvPr/>
          </p:nvPicPr>
          <p:blipFill>
            <a:blip r:embed="rId6"/>
            <a:stretch>
              <a:fillRect/>
            </a:stretch>
          </p:blipFill>
          <p:spPr>
            <a:xfrm rot="10800000">
              <a:off x="5512300" y="3067272"/>
              <a:ext cx="325509" cy="1402378"/>
            </a:xfrm>
            <a:prstGeom prst="rect">
              <a:avLst/>
            </a:prstGeom>
            <a:ln>
              <a:noFill/>
            </a:ln>
          </p:spPr>
        </p:pic>
        <p:pic>
          <p:nvPicPr>
            <p:cNvPr id="14" name="Picture 13">
              <a:extLst>
                <a:ext uri="{FF2B5EF4-FFF2-40B4-BE49-F238E27FC236}">
                  <a16:creationId xmlns:a16="http://schemas.microsoft.com/office/drawing/2014/main" id="{37ED8A22-5BEB-0D7E-67B7-7511294845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0004" y="2560831"/>
              <a:ext cx="1049312" cy="846718"/>
            </a:xfrm>
            <a:prstGeom prst="rect">
              <a:avLst/>
            </a:prstGeom>
            <a:ln>
              <a:noFill/>
            </a:ln>
          </p:spPr>
        </p:pic>
        <p:pic>
          <p:nvPicPr>
            <p:cNvPr id="16" name="Picture 15">
              <a:extLst>
                <a:ext uri="{FF2B5EF4-FFF2-40B4-BE49-F238E27FC236}">
                  <a16:creationId xmlns:a16="http://schemas.microsoft.com/office/drawing/2014/main" id="{F7E27446-11A1-06B6-B260-4FA505F099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08409" y="3660794"/>
              <a:ext cx="1478266" cy="2033840"/>
            </a:xfrm>
            <a:prstGeom prst="rect">
              <a:avLst/>
            </a:prstGeom>
            <a:ln>
              <a:noFill/>
            </a:ln>
          </p:spPr>
        </p:pic>
        <p:pic>
          <p:nvPicPr>
            <p:cNvPr id="17" name="Picture 16">
              <a:extLst>
                <a:ext uri="{FF2B5EF4-FFF2-40B4-BE49-F238E27FC236}">
                  <a16:creationId xmlns:a16="http://schemas.microsoft.com/office/drawing/2014/main" id="{D3C3E746-796B-97B6-0171-D326C37F32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14391" y="5587824"/>
              <a:ext cx="1649850" cy="383177"/>
            </a:xfrm>
            <a:prstGeom prst="rect">
              <a:avLst/>
            </a:prstGeom>
            <a:ln>
              <a:noFill/>
            </a:ln>
          </p:spPr>
        </p:pic>
        <p:pic>
          <p:nvPicPr>
            <p:cNvPr id="19" name="Picture 18">
              <a:extLst>
                <a:ext uri="{FF2B5EF4-FFF2-40B4-BE49-F238E27FC236}">
                  <a16:creationId xmlns:a16="http://schemas.microsoft.com/office/drawing/2014/main" id="{968082E6-4056-588E-92BE-92BDBCA7A660}"/>
                </a:ext>
              </a:extLst>
            </p:cNvPr>
            <p:cNvPicPr>
              <a:picLocks noChangeAspect="1"/>
            </p:cNvPicPr>
            <p:nvPr/>
          </p:nvPicPr>
          <p:blipFill>
            <a:blip r:embed="rId10"/>
            <a:stretch>
              <a:fillRect/>
            </a:stretch>
          </p:blipFill>
          <p:spPr>
            <a:xfrm>
              <a:off x="1253760" y="2034604"/>
              <a:ext cx="4314566" cy="376949"/>
            </a:xfrm>
            <a:prstGeom prst="rect">
              <a:avLst/>
            </a:prstGeom>
            <a:ln>
              <a:noFill/>
            </a:ln>
          </p:spPr>
        </p:pic>
      </p:grpSp>
      <p:sp>
        <p:nvSpPr>
          <p:cNvPr id="20" name="Rectangle: Rounded Corners 19">
            <a:extLst>
              <a:ext uri="{FF2B5EF4-FFF2-40B4-BE49-F238E27FC236}">
                <a16:creationId xmlns:a16="http://schemas.microsoft.com/office/drawing/2014/main" id="{6A4B23D3-FD7E-77F1-18F1-FFB0848B6743}"/>
              </a:ext>
            </a:extLst>
          </p:cNvPr>
          <p:cNvSpPr/>
          <p:nvPr/>
        </p:nvSpPr>
        <p:spPr>
          <a:xfrm>
            <a:off x="6186141" y="1859839"/>
            <a:ext cx="5657859" cy="4482435"/>
          </a:xfrm>
          <a:prstGeom prst="roundRect">
            <a:avLst>
              <a:gd name="adj" fmla="val 3068"/>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600" b="1" noProof="0" dirty="0">
                <a:solidFill>
                  <a:schemeClr val="tx1"/>
                </a:solidFill>
              </a:rPr>
              <a:t>The visual language of the Hermannsburg Potters</a:t>
            </a:r>
          </a:p>
          <a:p>
            <a:pPr>
              <a:lnSpc>
                <a:spcPct val="150000"/>
              </a:lnSpc>
              <a:spcAft>
                <a:spcPts val="600"/>
              </a:spcAft>
            </a:pPr>
            <a:r>
              <a:rPr lang="en-AU" sz="1600" noProof="0" dirty="0">
                <a:solidFill>
                  <a:schemeClr val="tx1"/>
                </a:solidFill>
              </a:rPr>
              <a:t>The Hermannsburg Potters bring their stories to life through a visual language of </a:t>
            </a:r>
            <a:r>
              <a:rPr lang="en-AU" sz="1600" b="1" noProof="0" dirty="0">
                <a:solidFill>
                  <a:schemeClr val="tx1"/>
                </a:solidFill>
              </a:rPr>
              <a:t>figurative</a:t>
            </a:r>
            <a:r>
              <a:rPr lang="en-AU" sz="1600" noProof="0" dirty="0">
                <a:solidFill>
                  <a:schemeClr val="tx1"/>
                </a:solidFill>
              </a:rPr>
              <a:t> forms, often </a:t>
            </a:r>
            <a:r>
              <a:rPr lang="en-AU" sz="1600" b="1" noProof="0" dirty="0">
                <a:solidFill>
                  <a:schemeClr val="tx1"/>
                </a:solidFill>
              </a:rPr>
              <a:t>stylised</a:t>
            </a:r>
            <a:r>
              <a:rPr lang="en-AU" sz="1600" noProof="0" dirty="0">
                <a:solidFill>
                  <a:schemeClr val="tx1"/>
                </a:solidFill>
              </a:rPr>
              <a:t> with </a:t>
            </a:r>
            <a:r>
              <a:rPr lang="en-AU" sz="1600" b="1" noProof="0" dirty="0">
                <a:solidFill>
                  <a:schemeClr val="tx1"/>
                </a:solidFill>
              </a:rPr>
              <a:t>simplified</a:t>
            </a:r>
            <a:r>
              <a:rPr lang="en-AU" sz="1600" noProof="0" dirty="0">
                <a:solidFill>
                  <a:schemeClr val="tx1"/>
                </a:solidFill>
              </a:rPr>
              <a:t> flat planes of colour, framed with a black outline.</a:t>
            </a:r>
          </a:p>
          <a:p>
            <a:pPr>
              <a:lnSpc>
                <a:spcPct val="150000"/>
              </a:lnSpc>
              <a:spcAft>
                <a:spcPts val="600"/>
              </a:spcAft>
            </a:pPr>
            <a:r>
              <a:rPr lang="en-AU" sz="1600" noProof="0" dirty="0">
                <a:solidFill>
                  <a:schemeClr val="tx1"/>
                </a:solidFill>
              </a:rPr>
              <a:t>Their work often features sculptural lids shaped into humans and animal figures that embody cultural identity and narrative. Painted surfaces depict </a:t>
            </a:r>
            <a:r>
              <a:rPr lang="en-AU" sz="1600" b="1" noProof="0" dirty="0">
                <a:solidFill>
                  <a:schemeClr val="tx1"/>
                </a:solidFill>
              </a:rPr>
              <a:t>representational </a:t>
            </a:r>
            <a:r>
              <a:rPr lang="en-AU" sz="1600" noProof="0" dirty="0">
                <a:solidFill>
                  <a:schemeClr val="tx1"/>
                </a:solidFill>
              </a:rPr>
              <a:t>imagery of landscapes, community life, and events, creating vivid visual storytelling. These elements work together to honour tradition, place, and lived experience through bold and meaningful symbolism.</a:t>
            </a:r>
          </a:p>
        </p:txBody>
      </p:sp>
      <p:sp>
        <p:nvSpPr>
          <p:cNvPr id="2" name="Slide Number Placeholder 1">
            <a:extLst>
              <a:ext uri="{FF2B5EF4-FFF2-40B4-BE49-F238E27FC236}">
                <a16:creationId xmlns:a16="http://schemas.microsoft.com/office/drawing/2014/main" id="{E1447145-486A-3DE0-3E28-BC25F1585E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28</a:t>
            </a:fld>
            <a:endParaRPr lang="en-AU" noProof="0"/>
          </a:p>
        </p:txBody>
      </p:sp>
    </p:spTree>
    <p:extLst>
      <p:ext uri="{BB962C8B-B14F-4D97-AF65-F5344CB8AC3E}">
        <p14:creationId xmlns:p14="http://schemas.microsoft.com/office/powerpoint/2010/main" val="73603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2E0C7-5ACA-42E5-B568-274D3417F930}"/>
              </a:ext>
            </a:extLst>
          </p:cNvPr>
          <p:cNvSpPr>
            <a:spLocks noGrp="1"/>
          </p:cNvSpPr>
          <p:nvPr>
            <p:ph type="title"/>
          </p:nvPr>
        </p:nvSpPr>
        <p:spPr/>
        <p:txBody>
          <a:bodyPr/>
          <a:lstStyle/>
          <a:p>
            <a:r>
              <a:rPr lang="en-AU" noProof="0" dirty="0">
                <a:latin typeface="+mj-lt"/>
              </a:rPr>
              <a:t>The visual language of the Hermannsburg Potters (1)</a:t>
            </a:r>
            <a:endParaRPr lang="en-AU" noProof="0" dirty="0"/>
          </a:p>
        </p:txBody>
      </p:sp>
      <p:sp>
        <p:nvSpPr>
          <p:cNvPr id="6" name="Text Placeholder 5">
            <a:extLst>
              <a:ext uri="{FF2B5EF4-FFF2-40B4-BE49-F238E27FC236}">
                <a16:creationId xmlns:a16="http://schemas.microsoft.com/office/drawing/2014/main" id="{950A4855-E5D7-4C8F-EFC3-392B4E81D589}"/>
              </a:ext>
            </a:extLst>
          </p:cNvPr>
          <p:cNvSpPr>
            <a:spLocks noGrp="1"/>
          </p:cNvSpPr>
          <p:nvPr>
            <p:ph type="body" sz="quarter" idx="18"/>
          </p:nvPr>
        </p:nvSpPr>
        <p:spPr/>
        <p:txBody>
          <a:bodyPr/>
          <a:lstStyle/>
          <a:p>
            <a:r>
              <a:rPr lang="en-AU" noProof="0" dirty="0">
                <a:latin typeface="+mj-lt"/>
              </a:rPr>
              <a:t>2.2(f) Tiered vocabulary</a:t>
            </a:r>
          </a:p>
        </p:txBody>
      </p:sp>
      <p:sp>
        <p:nvSpPr>
          <p:cNvPr id="5" name="Freeform 4">
            <a:extLst>
              <a:ext uri="{FF2B5EF4-FFF2-40B4-BE49-F238E27FC236}">
                <a16:creationId xmlns:a16="http://schemas.microsoft.com/office/drawing/2014/main" id="{53E14A25-C160-BB8C-F4EF-054EA3D8F9C8}"/>
              </a:ext>
            </a:extLst>
          </p:cNvPr>
          <p:cNvSpPr/>
          <p:nvPr/>
        </p:nvSpPr>
        <p:spPr>
          <a:xfrm>
            <a:off x="2733193" y="1771518"/>
            <a:ext cx="2500166" cy="1612176"/>
          </a:xfrm>
          <a:custGeom>
            <a:avLst/>
            <a:gdLst>
              <a:gd name="connsiteX0" fmla="*/ 0 w 2500166"/>
              <a:gd name="connsiteY0" fmla="*/ 1612176 h 1612176"/>
              <a:gd name="connsiteX1" fmla="*/ 1250081 w 2500166"/>
              <a:gd name="connsiteY1" fmla="*/ 0 h 1612176"/>
              <a:gd name="connsiteX2" fmla="*/ 1250085 w 2500166"/>
              <a:gd name="connsiteY2" fmla="*/ 0 h 1612176"/>
              <a:gd name="connsiteX3" fmla="*/ 2500166 w 2500166"/>
              <a:gd name="connsiteY3" fmla="*/ 1612176 h 1612176"/>
              <a:gd name="connsiteX4" fmla="*/ 0 w 2500166"/>
              <a:gd name="connsiteY4" fmla="*/ 1612176 h 161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66" h="1612176">
                <a:moveTo>
                  <a:pt x="0" y="1612176"/>
                </a:moveTo>
                <a:lnTo>
                  <a:pt x="1250081" y="0"/>
                </a:lnTo>
                <a:lnTo>
                  <a:pt x="1250085" y="0"/>
                </a:lnTo>
                <a:lnTo>
                  <a:pt x="2500166" y="1612176"/>
                </a:lnTo>
                <a:lnTo>
                  <a:pt x="0" y="1612176"/>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dirty="0">
                <a:solidFill>
                  <a:schemeClr val="accent1"/>
                </a:solidFill>
              </a:rPr>
              <a:t>F</a:t>
            </a:r>
            <a:r>
              <a:rPr lang="en-AU" sz="1800" kern="1200" noProof="0" dirty="0" err="1">
                <a:solidFill>
                  <a:schemeClr val="accent1"/>
                </a:solidFill>
              </a:rPr>
              <a:t>igurative</a:t>
            </a:r>
            <a:endParaRPr lang="en-AU" sz="1800" kern="1200" noProof="0" dirty="0">
              <a:solidFill>
                <a:schemeClr val="accent1"/>
              </a:solidFill>
            </a:endParaRPr>
          </a:p>
          <a:p>
            <a:pPr marL="0" lvl="0" indent="0" algn="ctr" defTabSz="800100">
              <a:lnSpc>
                <a:spcPct val="90000"/>
              </a:lnSpc>
              <a:spcBef>
                <a:spcPct val="0"/>
              </a:spcBef>
              <a:spcAft>
                <a:spcPct val="35000"/>
              </a:spcAft>
              <a:buNone/>
            </a:pPr>
            <a:r>
              <a:rPr lang="en-AU" sz="1800" kern="1200" noProof="0" dirty="0">
                <a:solidFill>
                  <a:schemeClr val="accent1"/>
                </a:solidFill>
              </a:rPr>
              <a:t>representational</a:t>
            </a:r>
          </a:p>
          <a:p>
            <a:pPr marL="0" lvl="0" indent="0" algn="ctr" defTabSz="800100">
              <a:lnSpc>
                <a:spcPct val="90000"/>
              </a:lnSpc>
              <a:spcBef>
                <a:spcPct val="0"/>
              </a:spcBef>
              <a:spcAft>
                <a:spcPct val="35000"/>
              </a:spcAft>
              <a:buNone/>
            </a:pPr>
            <a:r>
              <a:rPr lang="en-AU" sz="1800" kern="1200" noProof="0" dirty="0">
                <a:solidFill>
                  <a:schemeClr val="accent1"/>
                </a:solidFill>
              </a:rPr>
              <a:t>stylised, simplified</a:t>
            </a:r>
          </a:p>
          <a:p>
            <a:pPr marL="0" lvl="0" indent="0" algn="ctr" defTabSz="800100">
              <a:lnSpc>
                <a:spcPct val="90000"/>
              </a:lnSpc>
              <a:spcBef>
                <a:spcPct val="0"/>
              </a:spcBef>
              <a:spcAft>
                <a:spcPct val="35000"/>
              </a:spcAft>
              <a:buNone/>
            </a:pPr>
            <a:r>
              <a:rPr lang="en-AU" sz="1800" kern="1200" noProof="0" dirty="0">
                <a:solidFill>
                  <a:schemeClr val="accent1"/>
                </a:solidFill>
              </a:rPr>
              <a:t>sculptural, iconographic</a:t>
            </a:r>
          </a:p>
          <a:p>
            <a:pPr marL="0" lvl="0" indent="0" algn="ctr" defTabSz="800100">
              <a:lnSpc>
                <a:spcPct val="90000"/>
              </a:lnSpc>
              <a:spcBef>
                <a:spcPct val="0"/>
              </a:spcBef>
              <a:spcAft>
                <a:spcPct val="35000"/>
              </a:spcAft>
              <a:buNone/>
            </a:pPr>
            <a:endParaRPr lang="en-AU" sz="1800" kern="1200" noProof="0" dirty="0">
              <a:solidFill>
                <a:schemeClr val="accent1"/>
              </a:solidFill>
            </a:endParaRPr>
          </a:p>
        </p:txBody>
      </p:sp>
      <p:sp>
        <p:nvSpPr>
          <p:cNvPr id="13" name="Freeform 12">
            <a:extLst>
              <a:ext uri="{FF2B5EF4-FFF2-40B4-BE49-F238E27FC236}">
                <a16:creationId xmlns:a16="http://schemas.microsoft.com/office/drawing/2014/main" id="{818A1907-4167-EB26-4205-6B1E3AAEFCAF}"/>
              </a:ext>
            </a:extLst>
          </p:cNvPr>
          <p:cNvSpPr/>
          <p:nvPr/>
        </p:nvSpPr>
        <p:spPr>
          <a:xfrm>
            <a:off x="1483110" y="3376176"/>
            <a:ext cx="5000333" cy="1612176"/>
          </a:xfrm>
          <a:custGeom>
            <a:avLst/>
            <a:gdLst>
              <a:gd name="connsiteX0" fmla="*/ 0 w 5000333"/>
              <a:gd name="connsiteY0" fmla="*/ 1612176 h 1612176"/>
              <a:gd name="connsiteX1" fmla="*/ 1250081 w 5000333"/>
              <a:gd name="connsiteY1" fmla="*/ 0 h 1612176"/>
              <a:gd name="connsiteX2" fmla="*/ 3750252 w 5000333"/>
              <a:gd name="connsiteY2" fmla="*/ 0 h 1612176"/>
              <a:gd name="connsiteX3" fmla="*/ 5000333 w 5000333"/>
              <a:gd name="connsiteY3" fmla="*/ 1612176 h 1612176"/>
              <a:gd name="connsiteX4" fmla="*/ 0 w 5000333"/>
              <a:gd name="connsiteY4" fmla="*/ 1612176 h 161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333" h="1612176">
                <a:moveTo>
                  <a:pt x="0" y="1612176"/>
                </a:moveTo>
                <a:lnTo>
                  <a:pt x="1250081" y="0"/>
                </a:lnTo>
                <a:lnTo>
                  <a:pt x="3750252" y="0"/>
                </a:lnTo>
                <a:lnTo>
                  <a:pt x="5000333" y="1612176"/>
                </a:lnTo>
                <a:lnTo>
                  <a:pt x="0" y="1612176"/>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7918" tIns="22860" rIns="897919" bIns="22860" numCol="1" spcCol="1270" anchor="ctr" anchorCtr="0">
            <a:noAutofit/>
          </a:bodyPr>
          <a:lstStyle/>
          <a:p>
            <a:pPr marL="0" lvl="0" indent="0" algn="ctr" defTabSz="800100">
              <a:lnSpc>
                <a:spcPct val="90000"/>
              </a:lnSpc>
              <a:spcBef>
                <a:spcPct val="0"/>
              </a:spcBef>
              <a:spcAft>
                <a:spcPct val="35000"/>
              </a:spcAft>
              <a:buNone/>
            </a:pPr>
            <a:r>
              <a:rPr lang="en-AU" sz="1800" dirty="0">
                <a:solidFill>
                  <a:schemeClr val="accent1"/>
                </a:solidFill>
              </a:rPr>
              <a:t>N</a:t>
            </a:r>
            <a:r>
              <a:rPr lang="en-AU" sz="1800" kern="1200" noProof="0" dirty="0" err="1">
                <a:solidFill>
                  <a:schemeClr val="accent1"/>
                </a:solidFill>
              </a:rPr>
              <a:t>arrative</a:t>
            </a:r>
            <a:r>
              <a:rPr lang="en-AU" sz="1800" kern="1200" noProof="0" dirty="0">
                <a:solidFill>
                  <a:schemeClr val="accent1"/>
                </a:solidFill>
              </a:rPr>
              <a:t>, symbolism</a:t>
            </a:r>
          </a:p>
          <a:p>
            <a:pPr marL="0" lvl="0" indent="0" algn="ctr" defTabSz="800100">
              <a:lnSpc>
                <a:spcPct val="90000"/>
              </a:lnSpc>
              <a:spcBef>
                <a:spcPct val="0"/>
              </a:spcBef>
              <a:spcAft>
                <a:spcPct val="35000"/>
              </a:spcAft>
              <a:buNone/>
            </a:pPr>
            <a:r>
              <a:rPr lang="en-AU" sz="1800" kern="1200" noProof="0" dirty="0">
                <a:solidFill>
                  <a:schemeClr val="accent1"/>
                </a:solidFill>
              </a:rPr>
              <a:t>embody, identity </a:t>
            </a:r>
          </a:p>
        </p:txBody>
      </p:sp>
      <p:sp>
        <p:nvSpPr>
          <p:cNvPr id="14" name="Freeform 13">
            <a:extLst>
              <a:ext uri="{FF2B5EF4-FFF2-40B4-BE49-F238E27FC236}">
                <a16:creationId xmlns:a16="http://schemas.microsoft.com/office/drawing/2014/main" id="{C8C9664C-3BB1-3F44-2BF9-475DE9A228BA}"/>
              </a:ext>
            </a:extLst>
          </p:cNvPr>
          <p:cNvSpPr/>
          <p:nvPr/>
        </p:nvSpPr>
        <p:spPr>
          <a:xfrm>
            <a:off x="233027" y="4988353"/>
            <a:ext cx="7500500" cy="1612176"/>
          </a:xfrm>
          <a:custGeom>
            <a:avLst/>
            <a:gdLst>
              <a:gd name="connsiteX0" fmla="*/ 0 w 7500500"/>
              <a:gd name="connsiteY0" fmla="*/ 1612176 h 1612176"/>
              <a:gd name="connsiteX1" fmla="*/ 1250081 w 7500500"/>
              <a:gd name="connsiteY1" fmla="*/ 0 h 1612176"/>
              <a:gd name="connsiteX2" fmla="*/ 6250419 w 7500500"/>
              <a:gd name="connsiteY2" fmla="*/ 0 h 1612176"/>
              <a:gd name="connsiteX3" fmla="*/ 7500500 w 7500500"/>
              <a:gd name="connsiteY3" fmla="*/ 1612176 h 1612176"/>
              <a:gd name="connsiteX4" fmla="*/ 0 w 7500500"/>
              <a:gd name="connsiteY4" fmla="*/ 1612176 h 161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500" h="1612176">
                <a:moveTo>
                  <a:pt x="0" y="1612176"/>
                </a:moveTo>
                <a:lnTo>
                  <a:pt x="1250081" y="0"/>
                </a:lnTo>
                <a:lnTo>
                  <a:pt x="6250419" y="0"/>
                </a:lnTo>
                <a:lnTo>
                  <a:pt x="7500500" y="1612176"/>
                </a:lnTo>
                <a:lnTo>
                  <a:pt x="0" y="1612176"/>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35447" tIns="22860" rIns="1335448" bIns="22860" numCol="1" spcCol="1270" anchor="ctr" anchorCtr="0">
            <a:noAutofit/>
          </a:bodyPr>
          <a:lstStyle/>
          <a:p>
            <a:pPr marL="0" lvl="0" indent="0" algn="ctr" defTabSz="800100">
              <a:lnSpc>
                <a:spcPct val="90000"/>
              </a:lnSpc>
              <a:spcBef>
                <a:spcPct val="0"/>
              </a:spcBef>
              <a:spcAft>
                <a:spcPct val="35000"/>
              </a:spcAft>
              <a:buNone/>
            </a:pPr>
            <a:r>
              <a:rPr lang="en-AU" sz="1800" dirty="0">
                <a:solidFill>
                  <a:schemeClr val="accent1"/>
                </a:solidFill>
              </a:rPr>
              <a:t>A</a:t>
            </a:r>
            <a:r>
              <a:rPr lang="en-AU" sz="1800" kern="1200" noProof="0" dirty="0" err="1">
                <a:solidFill>
                  <a:schemeClr val="accent1"/>
                </a:solidFill>
              </a:rPr>
              <a:t>nimals</a:t>
            </a:r>
            <a:r>
              <a:rPr lang="en-AU" sz="1800" kern="1200" noProof="0" dirty="0">
                <a:solidFill>
                  <a:schemeClr val="accent1"/>
                </a:solidFill>
              </a:rPr>
              <a:t>, clay, landscapes, colours</a:t>
            </a:r>
          </a:p>
        </p:txBody>
      </p:sp>
      <p:sp>
        <p:nvSpPr>
          <p:cNvPr id="2" name="Slide Number Placeholder 1">
            <a:extLst>
              <a:ext uri="{FF2B5EF4-FFF2-40B4-BE49-F238E27FC236}">
                <a16:creationId xmlns:a16="http://schemas.microsoft.com/office/drawing/2014/main" id="{F2FA0C37-789F-0435-707B-7B2D924BC3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29</a:t>
            </a:fld>
            <a:endParaRPr lang="en-AU" noProof="0"/>
          </a:p>
        </p:txBody>
      </p:sp>
      <p:sp>
        <p:nvSpPr>
          <p:cNvPr id="4" name="TextBox 3">
            <a:extLst>
              <a:ext uri="{FF2B5EF4-FFF2-40B4-BE49-F238E27FC236}">
                <a16:creationId xmlns:a16="http://schemas.microsoft.com/office/drawing/2014/main" id="{5A3BBBB0-7C05-A2E6-B641-CE0FAA392551}"/>
              </a:ext>
            </a:extLst>
          </p:cNvPr>
          <p:cNvSpPr txBox="1"/>
          <p:nvPr/>
        </p:nvSpPr>
        <p:spPr>
          <a:xfrm>
            <a:off x="7768915" y="1929726"/>
            <a:ext cx="3854839" cy="889348"/>
          </a:xfrm>
          <a:prstGeom prst="rect">
            <a:avLst/>
          </a:prstGeom>
          <a:noFill/>
        </p:spPr>
        <p:txBody>
          <a:bodyPr wrap="square" lIns="0" tIns="0" rIns="0" bIns="0" rtlCol="0">
            <a:noAutofit/>
          </a:bodyPr>
          <a:lstStyle/>
          <a:p>
            <a:pPr>
              <a:spcAft>
                <a:spcPts val="600"/>
              </a:spcAft>
            </a:pPr>
            <a:r>
              <a:rPr lang="en-AU" sz="1800" b="1" i="0" noProof="0" dirty="0">
                <a:solidFill>
                  <a:srgbClr val="000000"/>
                </a:solidFill>
                <a:effectLst/>
              </a:rPr>
              <a:t>Tier 3</a:t>
            </a:r>
          </a:p>
          <a:p>
            <a:r>
              <a:rPr lang="en-AU" sz="1800" i="0" noProof="0" dirty="0">
                <a:solidFill>
                  <a:srgbClr val="000000"/>
                </a:solidFill>
                <a:effectLst/>
              </a:rPr>
              <a:t>New terms or academic language that is specifically associated with the visual arts.</a:t>
            </a:r>
            <a:endParaRPr lang="en-AU" sz="1800" noProof="0" dirty="0">
              <a:solidFill>
                <a:srgbClr val="000000"/>
              </a:solidFill>
              <a:effectLst/>
            </a:endParaRPr>
          </a:p>
        </p:txBody>
      </p:sp>
      <p:sp>
        <p:nvSpPr>
          <p:cNvPr id="7" name="TextBox 6">
            <a:extLst>
              <a:ext uri="{FF2B5EF4-FFF2-40B4-BE49-F238E27FC236}">
                <a16:creationId xmlns:a16="http://schemas.microsoft.com/office/drawing/2014/main" id="{6F0AC79A-676A-82C3-CA1C-45695CBA6A71}"/>
              </a:ext>
            </a:extLst>
          </p:cNvPr>
          <p:cNvSpPr txBox="1"/>
          <p:nvPr/>
        </p:nvSpPr>
        <p:spPr>
          <a:xfrm>
            <a:off x="7768915" y="3645458"/>
            <a:ext cx="3972223" cy="1127267"/>
          </a:xfrm>
          <a:prstGeom prst="rect">
            <a:avLst/>
          </a:prstGeom>
          <a:noFill/>
        </p:spPr>
        <p:txBody>
          <a:bodyPr wrap="square" lIns="0" tIns="0" rIns="0" bIns="0" rtlCol="0">
            <a:noAutofit/>
          </a:bodyPr>
          <a:lstStyle/>
          <a:p>
            <a:pPr>
              <a:spcAft>
                <a:spcPts val="600"/>
              </a:spcAft>
            </a:pPr>
            <a:r>
              <a:rPr lang="en-AU" sz="1800" b="1" i="0" noProof="0">
                <a:solidFill>
                  <a:srgbClr val="000000"/>
                </a:solidFill>
                <a:effectLst/>
              </a:rPr>
              <a:t>Tier 2</a:t>
            </a:r>
          </a:p>
          <a:p>
            <a:r>
              <a:rPr lang="en-AU" sz="1800" i="0" noProof="0">
                <a:solidFill>
                  <a:srgbClr val="000000"/>
                </a:solidFill>
                <a:effectLst/>
              </a:rPr>
              <a:t>High-utility academic language that we </a:t>
            </a:r>
            <a:r>
              <a:rPr lang="en-AU" sz="1800" noProof="0">
                <a:solidFill>
                  <a:srgbClr val="000000"/>
                </a:solidFill>
              </a:rPr>
              <a:t>u</a:t>
            </a:r>
            <a:r>
              <a:rPr lang="en-AU" sz="1800" i="0" noProof="0">
                <a:solidFill>
                  <a:srgbClr val="000000"/>
                </a:solidFill>
                <a:effectLst/>
              </a:rPr>
              <a:t>se to form our body of knowledge. These words are </a:t>
            </a:r>
            <a:r>
              <a:rPr lang="en-AU" sz="1800" noProof="0">
                <a:solidFill>
                  <a:srgbClr val="000000"/>
                </a:solidFill>
              </a:rPr>
              <a:t>used </a:t>
            </a:r>
            <a:r>
              <a:rPr lang="en-AU" sz="1800" i="0" noProof="0">
                <a:solidFill>
                  <a:srgbClr val="000000"/>
                </a:solidFill>
                <a:effectLst/>
              </a:rPr>
              <a:t>across subject areas. </a:t>
            </a:r>
            <a:endParaRPr lang="en-AU" sz="1800" noProof="0">
              <a:solidFill>
                <a:srgbClr val="000000"/>
              </a:solidFill>
              <a:effectLst/>
            </a:endParaRPr>
          </a:p>
          <a:p>
            <a:pPr algn="l"/>
            <a:endParaRPr lang="en-AU" sz="1800" noProof="0"/>
          </a:p>
        </p:txBody>
      </p:sp>
      <p:sp>
        <p:nvSpPr>
          <p:cNvPr id="8" name="TextBox 7">
            <a:extLst>
              <a:ext uri="{FF2B5EF4-FFF2-40B4-BE49-F238E27FC236}">
                <a16:creationId xmlns:a16="http://schemas.microsoft.com/office/drawing/2014/main" id="{508E97BE-7606-A12B-C1AF-267C7417DE8D}"/>
              </a:ext>
            </a:extLst>
          </p:cNvPr>
          <p:cNvSpPr txBox="1"/>
          <p:nvPr/>
        </p:nvSpPr>
        <p:spPr>
          <a:xfrm>
            <a:off x="7768915" y="5875480"/>
            <a:ext cx="2581500" cy="484909"/>
          </a:xfrm>
          <a:prstGeom prst="rect">
            <a:avLst/>
          </a:prstGeom>
          <a:noFill/>
        </p:spPr>
        <p:txBody>
          <a:bodyPr wrap="square" lIns="0" tIns="0" rIns="0" bIns="0" rtlCol="0">
            <a:noAutofit/>
          </a:bodyPr>
          <a:lstStyle/>
          <a:p>
            <a:pPr algn="l">
              <a:spcAft>
                <a:spcPts val="600"/>
              </a:spcAft>
            </a:pPr>
            <a:r>
              <a:rPr lang="en-AU" sz="1800" b="1" i="0" noProof="0">
                <a:solidFill>
                  <a:srgbClr val="000000"/>
                </a:solidFill>
                <a:effectLst/>
              </a:rPr>
              <a:t>Tier 1</a:t>
            </a:r>
          </a:p>
          <a:p>
            <a:pPr algn="l">
              <a:spcAft>
                <a:spcPts val="600"/>
              </a:spcAft>
            </a:pPr>
            <a:r>
              <a:rPr lang="en-AU" sz="1800" i="0" noProof="0">
                <a:solidFill>
                  <a:srgbClr val="000000"/>
                </a:solidFill>
                <a:effectLst/>
              </a:rPr>
              <a:t>Everyday language. </a:t>
            </a:r>
            <a:endParaRPr lang="en-AU" sz="1800" noProof="0"/>
          </a:p>
        </p:txBody>
      </p:sp>
    </p:spTree>
    <p:extLst>
      <p:ext uri="{BB962C8B-B14F-4D97-AF65-F5344CB8AC3E}">
        <p14:creationId xmlns:p14="http://schemas.microsoft.com/office/powerpoint/2010/main" val="45019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a:xfrm>
            <a:off x="360000" y="360000"/>
            <a:ext cx="5287174" cy="545601"/>
          </a:xfrm>
        </p:spPr>
        <p:txBody>
          <a:bodyPr/>
          <a:lstStyle/>
          <a:p>
            <a:r>
              <a:rPr lang="en-AU" noProof="0" dirty="0">
                <a:latin typeface="+mj-lt"/>
              </a:rPr>
              <a:t>Learning sequences</a:t>
            </a:r>
          </a:p>
        </p:txBody>
      </p:sp>
      <p:grpSp>
        <p:nvGrpSpPr>
          <p:cNvPr id="2" name="Group 1" descr="1. Communicate as an artist">
            <a:extLst>
              <a:ext uri="{FF2B5EF4-FFF2-40B4-BE49-F238E27FC236}">
                <a16:creationId xmlns:a16="http://schemas.microsoft.com/office/drawing/2014/main" id="{936DF825-93DA-F314-D0D0-DF9A028BF3CF}"/>
              </a:ext>
            </a:extLst>
          </p:cNvPr>
          <p:cNvGrpSpPr/>
          <p:nvPr/>
        </p:nvGrpSpPr>
        <p:grpSpPr>
          <a:xfrm>
            <a:off x="360000" y="978880"/>
            <a:ext cx="5287174" cy="1045440"/>
            <a:chOff x="360000" y="1266959"/>
            <a:chExt cx="4775638" cy="1045440"/>
          </a:xfrm>
        </p:grpSpPr>
        <p:sp>
          <p:nvSpPr>
            <p:cNvPr id="6" name="Rectangle: Rounded Corners 5">
              <a:extLst>
                <a:ext uri="{FF2B5EF4-FFF2-40B4-BE49-F238E27FC236}">
                  <a16:creationId xmlns:a16="http://schemas.microsoft.com/office/drawing/2014/main" id="{4FE5E097-CB1A-ACBC-89BE-13303B39E8AE}"/>
                </a:ext>
                <a:ext uri="{C183D7F6-B498-43B3-948B-1728B52AA6E4}">
                  <adec:decorative xmlns:adec="http://schemas.microsoft.com/office/drawing/2017/decorative" val="1"/>
                </a:ext>
              </a:extLst>
            </p:cNvPr>
            <p:cNvSpPr/>
            <p:nvPr/>
          </p:nvSpPr>
          <p:spPr>
            <a:xfrm>
              <a:off x="1037782"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AU" sz="2000" noProof="0" dirty="0">
                  <a:solidFill>
                    <a:schemeClr val="accent1"/>
                  </a:solidFill>
                  <a:latin typeface="+mj-lt"/>
                </a:rPr>
                <a:t>Jenny Orchard</a:t>
              </a:r>
            </a:p>
          </p:txBody>
        </p:sp>
        <p:sp>
          <p:nvSpPr>
            <p:cNvPr id="8" name="Oval 7">
              <a:hlinkClick r:id="rId3" action="ppaction://hlinksldjump"/>
              <a:extLst>
                <a:ext uri="{FF2B5EF4-FFF2-40B4-BE49-F238E27FC236}">
                  <a16:creationId xmlns:a16="http://schemas.microsoft.com/office/drawing/2014/main" id="{7CD3C21D-BCDF-0FAB-C5C8-A24D1ADC23AB}"/>
                </a:ext>
              </a:extLst>
            </p:cNvPr>
            <p:cNvSpPr/>
            <p:nvPr/>
          </p:nvSpPr>
          <p:spPr>
            <a:xfrm>
              <a:off x="360000" y="1266959"/>
              <a:ext cx="942993"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noProof="0" dirty="0">
                  <a:solidFill>
                    <a:schemeClr val="bg1"/>
                  </a:solidFill>
                  <a:latin typeface="+mj-lt"/>
                  <a:cs typeface="Arial" panose="020B0604020202020204" pitchFamily="34" charset="0"/>
                </a:rPr>
                <a:t>1</a:t>
              </a:r>
            </a:p>
          </p:txBody>
        </p:sp>
      </p:grpSp>
      <p:grpSp>
        <p:nvGrpSpPr>
          <p:cNvPr id="5" name="Group 4" descr="Jo White case study">
            <a:extLst>
              <a:ext uri="{FF2B5EF4-FFF2-40B4-BE49-F238E27FC236}">
                <a16:creationId xmlns:a16="http://schemas.microsoft.com/office/drawing/2014/main" id="{1DC85863-D1C5-6048-7F85-EF8494D4E75C}"/>
              </a:ext>
            </a:extLst>
          </p:cNvPr>
          <p:cNvGrpSpPr/>
          <p:nvPr/>
        </p:nvGrpSpPr>
        <p:grpSpPr>
          <a:xfrm>
            <a:off x="360000" y="2074780"/>
            <a:ext cx="5287174" cy="1045440"/>
            <a:chOff x="360000" y="2362859"/>
            <a:chExt cx="4775638" cy="1045440"/>
          </a:xfrm>
        </p:grpSpPr>
        <p:sp>
          <p:nvSpPr>
            <p:cNvPr id="9" name="Rectangle: Rounded Corners 8">
              <a:extLst>
                <a:ext uri="{FF2B5EF4-FFF2-40B4-BE49-F238E27FC236}">
                  <a16:creationId xmlns:a16="http://schemas.microsoft.com/office/drawing/2014/main" id="{85E5506E-31D1-30EC-3CCC-3FBB3A47FE12}"/>
                </a:ext>
                <a:ext uri="{C183D7F6-B498-43B3-948B-1728B52AA6E4}">
                  <adec:decorative xmlns:adec="http://schemas.microsoft.com/office/drawing/2017/decorative" val="1"/>
                </a:ext>
              </a:extLst>
            </p:cNvPr>
            <p:cNvSpPr/>
            <p:nvPr/>
          </p:nvSpPr>
          <p:spPr>
            <a:xfrm>
              <a:off x="1037782" y="24268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AU" sz="2000" noProof="0">
                  <a:solidFill>
                    <a:schemeClr val="accent1"/>
                  </a:solidFill>
                  <a:latin typeface="+mj-lt"/>
                </a:rPr>
                <a:t>The Hermannsburg Potters</a:t>
              </a:r>
            </a:p>
          </p:txBody>
        </p:sp>
        <p:sp>
          <p:nvSpPr>
            <p:cNvPr id="10" name="Oval 9">
              <a:hlinkClick r:id="rId4" action="ppaction://hlinksldjump"/>
              <a:extLst>
                <a:ext uri="{FF2B5EF4-FFF2-40B4-BE49-F238E27FC236}">
                  <a16:creationId xmlns:a16="http://schemas.microsoft.com/office/drawing/2014/main" id="{F07C6269-A950-7C0C-C9E0-A828C47C2034}"/>
                </a:ext>
              </a:extLst>
            </p:cNvPr>
            <p:cNvSpPr/>
            <p:nvPr/>
          </p:nvSpPr>
          <p:spPr>
            <a:xfrm>
              <a:off x="360000" y="2362859"/>
              <a:ext cx="942993"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noProof="0" dirty="0">
                  <a:solidFill>
                    <a:schemeClr val="bg1"/>
                  </a:solidFill>
                  <a:latin typeface="+mj-lt"/>
                  <a:cs typeface="Arial" panose="020B0604020202020204" pitchFamily="34" charset="0"/>
                </a:rPr>
                <a:t>2</a:t>
              </a:r>
            </a:p>
          </p:txBody>
        </p:sp>
      </p:grpSp>
      <p:grpSp>
        <p:nvGrpSpPr>
          <p:cNvPr id="7" name="Group 6" descr="Wayne Thiebaud case study">
            <a:extLst>
              <a:ext uri="{FF2B5EF4-FFF2-40B4-BE49-F238E27FC236}">
                <a16:creationId xmlns:a16="http://schemas.microsoft.com/office/drawing/2014/main" id="{D4670512-21BD-00E3-6E11-685A358FEF6A}"/>
              </a:ext>
            </a:extLst>
          </p:cNvPr>
          <p:cNvGrpSpPr/>
          <p:nvPr/>
        </p:nvGrpSpPr>
        <p:grpSpPr>
          <a:xfrm>
            <a:off x="360000" y="3170680"/>
            <a:ext cx="5287174" cy="1045440"/>
            <a:chOff x="360000" y="3458759"/>
            <a:chExt cx="4775638" cy="1045440"/>
          </a:xfrm>
        </p:grpSpPr>
        <p:sp>
          <p:nvSpPr>
            <p:cNvPr id="11" name="Rectangle: Rounded Corners 10">
              <a:extLst>
                <a:ext uri="{FF2B5EF4-FFF2-40B4-BE49-F238E27FC236}">
                  <a16:creationId xmlns:a16="http://schemas.microsoft.com/office/drawing/2014/main" id="{8E8992EF-EB46-DA5D-84D9-1D8183F0C870}"/>
                </a:ext>
                <a:ext uri="{C183D7F6-B498-43B3-948B-1728B52AA6E4}">
                  <adec:decorative xmlns:adec="http://schemas.microsoft.com/office/drawing/2017/decorative" val="1"/>
                </a:ext>
              </a:extLst>
            </p:cNvPr>
            <p:cNvSpPr/>
            <p:nvPr/>
          </p:nvSpPr>
          <p:spPr>
            <a:xfrm>
              <a:off x="1037782" y="35227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AU" sz="2000" noProof="0" dirty="0">
                  <a:solidFill>
                    <a:schemeClr val="accent1"/>
                  </a:solidFill>
                  <a:latin typeface="+mj-lt"/>
                </a:rPr>
                <a:t>Vipoo </a:t>
              </a:r>
              <a:r>
                <a:rPr lang="en-AU" sz="2000" noProof="0" dirty="0" err="1">
                  <a:solidFill>
                    <a:schemeClr val="accent1"/>
                  </a:solidFill>
                  <a:latin typeface="+mj-lt"/>
                </a:rPr>
                <a:t>Srivilasa</a:t>
              </a:r>
              <a:endParaRPr lang="en-AU" sz="2000" noProof="0" dirty="0">
                <a:solidFill>
                  <a:schemeClr val="accent1"/>
                </a:solidFill>
                <a:latin typeface="+mj-lt"/>
              </a:endParaRPr>
            </a:p>
          </p:txBody>
        </p:sp>
        <p:sp>
          <p:nvSpPr>
            <p:cNvPr id="12" name="Oval 11">
              <a:hlinkClick r:id="rId5" action="ppaction://hlinksldjump"/>
              <a:extLst>
                <a:ext uri="{FF2B5EF4-FFF2-40B4-BE49-F238E27FC236}">
                  <a16:creationId xmlns:a16="http://schemas.microsoft.com/office/drawing/2014/main" id="{BF4CE5D3-CF86-83E5-AFB8-E16A6ADF7EB9}"/>
                </a:ext>
              </a:extLst>
            </p:cNvPr>
            <p:cNvSpPr/>
            <p:nvPr/>
          </p:nvSpPr>
          <p:spPr>
            <a:xfrm>
              <a:off x="360000" y="3458759"/>
              <a:ext cx="942993"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noProof="0" dirty="0">
                  <a:solidFill>
                    <a:schemeClr val="bg1"/>
                  </a:solidFill>
                  <a:latin typeface="+mj-lt"/>
                  <a:cs typeface="Arial" panose="020B0604020202020204" pitchFamily="34" charset="0"/>
                </a:rPr>
                <a:t>3</a:t>
              </a:r>
            </a:p>
          </p:txBody>
        </p:sp>
      </p:grpSp>
      <p:grpSp>
        <p:nvGrpSpPr>
          <p:cNvPr id="20" name="Group 19" descr="Ron Magnus case study&#10;">
            <a:extLst>
              <a:ext uri="{FF2B5EF4-FFF2-40B4-BE49-F238E27FC236}">
                <a16:creationId xmlns:a16="http://schemas.microsoft.com/office/drawing/2014/main" id="{048D511A-41A5-98A1-B071-A3DD06C25326}"/>
              </a:ext>
            </a:extLst>
          </p:cNvPr>
          <p:cNvGrpSpPr/>
          <p:nvPr/>
        </p:nvGrpSpPr>
        <p:grpSpPr>
          <a:xfrm>
            <a:off x="360000" y="4266580"/>
            <a:ext cx="5287174" cy="1045440"/>
            <a:chOff x="360000" y="4554659"/>
            <a:chExt cx="4775638" cy="1045440"/>
          </a:xfrm>
        </p:grpSpPr>
        <p:sp>
          <p:nvSpPr>
            <p:cNvPr id="13" name="Rectangle: Rounded Corners 12">
              <a:extLst>
                <a:ext uri="{FF2B5EF4-FFF2-40B4-BE49-F238E27FC236}">
                  <a16:creationId xmlns:a16="http://schemas.microsoft.com/office/drawing/2014/main" id="{A6D457C5-A0C4-3545-45D0-1274F0BD9B28}"/>
                </a:ext>
                <a:ext uri="{C183D7F6-B498-43B3-948B-1728B52AA6E4}">
                  <adec:decorative xmlns:adec="http://schemas.microsoft.com/office/drawing/2017/decorative" val="1"/>
                </a:ext>
              </a:extLst>
            </p:cNvPr>
            <p:cNvSpPr/>
            <p:nvPr/>
          </p:nvSpPr>
          <p:spPr>
            <a:xfrm>
              <a:off x="1037782" y="46186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AU" sz="2000" noProof="0">
                  <a:solidFill>
                    <a:schemeClr val="accent1"/>
                  </a:solidFill>
                  <a:latin typeface="+mj-lt"/>
                </a:rPr>
                <a:t>Creatures of Consequence</a:t>
              </a:r>
            </a:p>
          </p:txBody>
        </p:sp>
        <p:sp>
          <p:nvSpPr>
            <p:cNvPr id="14" name="Oval 13">
              <a:hlinkClick r:id="rId6" action="ppaction://hlinksldjump"/>
              <a:extLst>
                <a:ext uri="{FF2B5EF4-FFF2-40B4-BE49-F238E27FC236}">
                  <a16:creationId xmlns:a16="http://schemas.microsoft.com/office/drawing/2014/main" id="{5E3BDA7D-774E-1AFE-D5E4-2D1C3D64D737}"/>
                </a:ext>
              </a:extLst>
            </p:cNvPr>
            <p:cNvSpPr/>
            <p:nvPr/>
          </p:nvSpPr>
          <p:spPr>
            <a:xfrm>
              <a:off x="360000" y="4554659"/>
              <a:ext cx="942993"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noProof="0" dirty="0">
                  <a:solidFill>
                    <a:schemeClr val="bg1"/>
                  </a:solidFill>
                  <a:latin typeface="+mj-lt"/>
                  <a:cs typeface="Arial" panose="020B0604020202020204" pitchFamily="34" charset="0"/>
                </a:rPr>
                <a:t>4</a:t>
              </a:r>
            </a:p>
          </p:txBody>
        </p:sp>
      </p:grpSp>
      <p:sp>
        <p:nvSpPr>
          <p:cNvPr id="15" name="Rectangle: Rounded Corners 14">
            <a:extLst>
              <a:ext uri="{FF2B5EF4-FFF2-40B4-BE49-F238E27FC236}">
                <a16:creationId xmlns:a16="http://schemas.microsoft.com/office/drawing/2014/main" id="{3D239D31-CE36-0492-1240-FC402C7678F3}"/>
              </a:ext>
              <a:ext uri="{C183D7F6-B498-43B3-948B-1728B52AA6E4}">
                <adec:decorative xmlns:adec="http://schemas.microsoft.com/office/drawing/2017/decorative" val="1"/>
              </a:ext>
            </a:extLst>
          </p:cNvPr>
          <p:cNvSpPr/>
          <p:nvPr/>
        </p:nvSpPr>
        <p:spPr>
          <a:xfrm>
            <a:off x="1110382" y="5426504"/>
            <a:ext cx="4536792"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AU" sz="2000" noProof="0">
                <a:solidFill>
                  <a:schemeClr val="accent1"/>
                </a:solidFill>
                <a:latin typeface="+mj-lt"/>
              </a:rPr>
              <a:t>Think like a critic</a:t>
            </a:r>
          </a:p>
        </p:txBody>
      </p:sp>
      <p:pic>
        <p:nvPicPr>
          <p:cNvPr id="22" name="Picture 21">
            <a:extLst>
              <a:ext uri="{FF2B5EF4-FFF2-40B4-BE49-F238E27FC236}">
                <a16:creationId xmlns:a16="http://schemas.microsoft.com/office/drawing/2014/main" id="{E7D392A6-494A-ADA0-B591-66FAA6607B5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30101" y="1042903"/>
            <a:ext cx="4251106" cy="5315022"/>
          </a:xfrm>
          <a:prstGeom prst="rect">
            <a:avLst/>
          </a:prstGeom>
        </p:spPr>
      </p:pic>
      <p:sp>
        <p:nvSpPr>
          <p:cNvPr id="17" name="TextBox 16">
            <a:extLst>
              <a:ext uri="{FF2B5EF4-FFF2-40B4-BE49-F238E27FC236}">
                <a16:creationId xmlns:a16="http://schemas.microsoft.com/office/drawing/2014/main" id="{21928AA1-32F5-8DE8-2435-435D9DD3931E}"/>
              </a:ext>
              <a:ext uri="{C183D7F6-B498-43B3-948B-1728B52AA6E4}">
                <adec:decorative xmlns:adec="http://schemas.microsoft.com/office/drawing/2017/decorative" val="0"/>
              </a:ext>
            </a:extLst>
          </p:cNvPr>
          <p:cNvSpPr txBox="1"/>
          <p:nvPr/>
        </p:nvSpPr>
        <p:spPr>
          <a:xfrm>
            <a:off x="6829691" y="6498001"/>
            <a:ext cx="4420200" cy="360000"/>
          </a:xfrm>
          <a:prstGeom prst="rect">
            <a:avLst/>
          </a:prstGeom>
          <a:noFill/>
        </p:spPr>
        <p:txBody>
          <a:bodyPr wrap="square" lIns="0" tIns="0" rIns="0" bIns="0" rtlCol="0">
            <a:noAutofit/>
          </a:bodyPr>
          <a:lstStyle/>
          <a:p>
            <a:pPr algn="l"/>
            <a:r>
              <a:rPr lang="en-AU" sz="800" noProof="0" dirty="0"/>
              <a:t>‘Climate Change Bug Ball’, 2022 distribution permissions for Secondary Curriculum, Curriculum and Reform Directorate of NSW Department of Education, granted by © Vipoo </a:t>
            </a:r>
            <a:r>
              <a:rPr lang="en-AU" sz="800" noProof="0" dirty="0" err="1"/>
              <a:t>Srivilasa</a:t>
            </a:r>
            <a:r>
              <a:rPr lang="en-AU" sz="800" noProof="0" dirty="0"/>
              <a:t>, 2025.</a:t>
            </a:r>
          </a:p>
        </p:txBody>
      </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3</a:t>
            </a:fld>
            <a:endParaRPr lang="en-AU" noProof="0"/>
          </a:p>
        </p:txBody>
      </p:sp>
      <p:sp>
        <p:nvSpPr>
          <p:cNvPr id="18" name="Oval 17">
            <a:hlinkClick r:id="rId8" action="ppaction://hlinksldjump"/>
            <a:extLst>
              <a:ext uri="{FF2B5EF4-FFF2-40B4-BE49-F238E27FC236}">
                <a16:creationId xmlns:a16="http://schemas.microsoft.com/office/drawing/2014/main" id="{D90ACEFA-24A6-3B31-E638-C699C7B83576}"/>
              </a:ext>
            </a:extLst>
          </p:cNvPr>
          <p:cNvSpPr/>
          <p:nvPr/>
        </p:nvSpPr>
        <p:spPr>
          <a:xfrm>
            <a:off x="360000" y="5356400"/>
            <a:ext cx="104400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noProof="0" dirty="0">
                <a:solidFill>
                  <a:schemeClr val="bg1"/>
                </a:solidFill>
                <a:latin typeface="+mj-lt"/>
                <a:cs typeface="Arial" panose="020B0604020202020204" pitchFamily="34" charset="0"/>
              </a:rPr>
              <a:t>5</a:t>
            </a:r>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4DE11-E536-967E-0DA8-B37FEB3830B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1719AF-2788-BDDB-6515-908B2F4D0FC6}"/>
              </a:ext>
            </a:extLst>
          </p:cNvPr>
          <p:cNvSpPr>
            <a:spLocks noGrp="1"/>
          </p:cNvSpPr>
          <p:nvPr>
            <p:ph type="title"/>
          </p:nvPr>
        </p:nvSpPr>
        <p:spPr/>
        <p:txBody>
          <a:bodyPr/>
          <a:lstStyle/>
          <a:p>
            <a:r>
              <a:rPr lang="en-AU" noProof="0" dirty="0">
                <a:latin typeface="+mj-lt"/>
              </a:rPr>
              <a:t>The visual language of the Hermannsburg Potters (2)</a:t>
            </a:r>
          </a:p>
        </p:txBody>
      </p:sp>
      <p:sp>
        <p:nvSpPr>
          <p:cNvPr id="3" name="Text Placeholder 12">
            <a:extLst>
              <a:ext uri="{FF2B5EF4-FFF2-40B4-BE49-F238E27FC236}">
                <a16:creationId xmlns:a16="http://schemas.microsoft.com/office/drawing/2014/main" id="{3E901AE3-1B51-5501-D544-031C85605D40}"/>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2.2(g) Noun groups</a:t>
            </a:r>
          </a:p>
        </p:txBody>
      </p:sp>
      <p:sp>
        <p:nvSpPr>
          <p:cNvPr id="21" name="TextBox 20">
            <a:extLst>
              <a:ext uri="{FF2B5EF4-FFF2-40B4-BE49-F238E27FC236}">
                <a16:creationId xmlns:a16="http://schemas.microsoft.com/office/drawing/2014/main" id="{1ECD42FD-A5D2-852F-F093-2093B81581C7}"/>
              </a:ext>
            </a:extLst>
          </p:cNvPr>
          <p:cNvSpPr txBox="1"/>
          <p:nvPr/>
        </p:nvSpPr>
        <p:spPr>
          <a:xfrm>
            <a:off x="348000" y="1436057"/>
            <a:ext cx="7279433" cy="1639006"/>
          </a:xfrm>
          <a:prstGeom prst="rect">
            <a:avLst/>
          </a:prstGeom>
          <a:noFill/>
        </p:spPr>
        <p:txBody>
          <a:bodyPr wrap="square" lIns="0" tIns="0" rIns="0" bIns="0" rtlCol="0">
            <a:noAutofit/>
          </a:bodyPr>
          <a:lstStyle/>
          <a:p>
            <a:pPr marL="342900" indent="-342900" algn="l">
              <a:lnSpc>
                <a:spcPct val="150000"/>
              </a:lnSpc>
              <a:spcAft>
                <a:spcPts val="600"/>
              </a:spcAft>
              <a:buFont typeface="+mj-lt"/>
              <a:buAutoNum type="arabicPeriod"/>
            </a:pPr>
            <a:endParaRPr lang="en-AU" sz="1800" noProof="0" dirty="0"/>
          </a:p>
          <a:p>
            <a:pPr marL="342900" indent="-342900" algn="l">
              <a:lnSpc>
                <a:spcPct val="150000"/>
              </a:lnSpc>
              <a:spcAft>
                <a:spcPts val="600"/>
              </a:spcAft>
              <a:buFont typeface="+mj-lt"/>
              <a:buAutoNum type="arabicPeriod" startAt="4"/>
            </a:pPr>
            <a:r>
              <a:rPr lang="en-AU" sz="1800" noProof="0" dirty="0">
                <a:effectLst/>
              </a:rPr>
              <a:t>Expand one of </a:t>
            </a:r>
            <a:r>
              <a:rPr lang="en-AU" sz="1800" noProof="0" dirty="0"/>
              <a:t>your descriptions to include </a:t>
            </a:r>
            <a:r>
              <a:rPr lang="en-AU" sz="1800" noProof="0" dirty="0">
                <a:effectLst/>
              </a:rPr>
              <a:t>noun groups that offers specific details about the symbol. </a:t>
            </a:r>
          </a:p>
        </p:txBody>
      </p:sp>
      <p:pic>
        <p:nvPicPr>
          <p:cNvPr id="34" name="Picture 33">
            <a:extLst>
              <a:ext uri="{FF2B5EF4-FFF2-40B4-BE49-F238E27FC236}">
                <a16:creationId xmlns:a16="http://schemas.microsoft.com/office/drawing/2014/main" id="{D287D19D-8F10-66AD-05E5-23DF1203FDD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3711" y="1436057"/>
            <a:ext cx="429498" cy="1397104"/>
          </a:xfrm>
          <a:prstGeom prst="rect">
            <a:avLst/>
          </a:prstGeom>
        </p:spPr>
      </p:pic>
      <p:sp>
        <p:nvSpPr>
          <p:cNvPr id="37" name="TextBox 36">
            <a:extLst>
              <a:ext uri="{FF2B5EF4-FFF2-40B4-BE49-F238E27FC236}">
                <a16:creationId xmlns:a16="http://schemas.microsoft.com/office/drawing/2014/main" id="{F5D3BED8-D315-CB9A-79E1-4628FD10DDA5}"/>
              </a:ext>
            </a:extLst>
          </p:cNvPr>
          <p:cNvSpPr txBox="1"/>
          <p:nvPr/>
        </p:nvSpPr>
        <p:spPr>
          <a:xfrm>
            <a:off x="10343209" y="1694426"/>
            <a:ext cx="1300069" cy="338554"/>
          </a:xfrm>
          <a:prstGeom prst="rect">
            <a:avLst/>
          </a:prstGeom>
          <a:noFill/>
        </p:spPr>
        <p:txBody>
          <a:bodyPr wrap="square">
            <a:spAutoFit/>
          </a:bodyPr>
          <a:lstStyle/>
          <a:p>
            <a:pPr algn="l"/>
            <a:r>
              <a:rPr lang="en-AU" sz="1600" noProof="0">
                <a:solidFill>
                  <a:srgbClr val="231F20"/>
                </a:solidFill>
              </a:rPr>
              <a:t>A brown owl </a:t>
            </a:r>
            <a:endParaRPr lang="en-AU" sz="1600" noProof="0"/>
          </a:p>
        </p:txBody>
      </p:sp>
      <p:sp>
        <p:nvSpPr>
          <p:cNvPr id="31" name="Rectangle: Rounded Corners 30">
            <a:extLst>
              <a:ext uri="{FF2B5EF4-FFF2-40B4-BE49-F238E27FC236}">
                <a16:creationId xmlns:a16="http://schemas.microsoft.com/office/drawing/2014/main" id="{9667E62D-283A-C7B4-046C-FDD13CD1547C}"/>
              </a:ext>
              <a:ext uri="{C183D7F6-B498-43B3-948B-1728B52AA6E4}">
                <adec:decorative xmlns:adec="http://schemas.microsoft.com/office/drawing/2017/decorative" val="1"/>
              </a:ext>
            </a:extLst>
          </p:cNvPr>
          <p:cNvSpPr/>
          <p:nvPr/>
        </p:nvSpPr>
        <p:spPr>
          <a:xfrm>
            <a:off x="360000" y="3359790"/>
            <a:ext cx="11484000" cy="2760654"/>
          </a:xfrm>
          <a:prstGeom prst="roundRect">
            <a:avLst>
              <a:gd name="adj" fmla="val 4953"/>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AU" sz="2400" noProof="0">
              <a:solidFill>
                <a:schemeClr val="tx1"/>
              </a:solidFill>
              <a:highlight>
                <a:srgbClr val="00FFFF"/>
              </a:highlight>
            </a:endParaRPr>
          </a:p>
          <a:p>
            <a:pPr algn="l"/>
            <a:endParaRPr lang="en-AU" sz="2400" noProof="0">
              <a:solidFill>
                <a:schemeClr val="tx1"/>
              </a:solidFill>
              <a:highlight>
                <a:srgbClr val="00FFFF"/>
              </a:highlight>
            </a:endParaRPr>
          </a:p>
        </p:txBody>
      </p:sp>
      <p:pic>
        <p:nvPicPr>
          <p:cNvPr id="33" name="Picture 32">
            <a:extLst>
              <a:ext uri="{FF2B5EF4-FFF2-40B4-BE49-F238E27FC236}">
                <a16:creationId xmlns:a16="http://schemas.microsoft.com/office/drawing/2014/main" id="{56A1ED9A-3F24-DF4A-62D8-74D3EC0915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3694" y="3569667"/>
            <a:ext cx="719640" cy="2340899"/>
          </a:xfrm>
          <a:prstGeom prst="rect">
            <a:avLst/>
          </a:prstGeom>
        </p:spPr>
      </p:pic>
      <p:sp>
        <p:nvSpPr>
          <p:cNvPr id="32" name="TextBox 31">
            <a:extLst>
              <a:ext uri="{FF2B5EF4-FFF2-40B4-BE49-F238E27FC236}">
                <a16:creationId xmlns:a16="http://schemas.microsoft.com/office/drawing/2014/main" id="{8273350B-D50C-4D78-E9B7-71C5FC9D189C}"/>
              </a:ext>
            </a:extLst>
          </p:cNvPr>
          <p:cNvSpPr txBox="1"/>
          <p:nvPr/>
        </p:nvSpPr>
        <p:spPr>
          <a:xfrm>
            <a:off x="2287028" y="3783256"/>
            <a:ext cx="9176482" cy="2052461"/>
          </a:xfrm>
          <a:prstGeom prst="rect">
            <a:avLst/>
          </a:prstGeom>
          <a:noFill/>
        </p:spPr>
        <p:txBody>
          <a:bodyPr wrap="square" lIns="0" tIns="0" rIns="0" bIns="0" rtlCol="0">
            <a:noAutofit/>
          </a:bodyPr>
          <a:lstStyle/>
          <a:p>
            <a:pPr>
              <a:lnSpc>
                <a:spcPct val="150000"/>
              </a:lnSpc>
              <a:spcAft>
                <a:spcPts val="600"/>
              </a:spcAft>
            </a:pPr>
            <a:r>
              <a:rPr lang="en-AU" sz="1800" noProof="0" dirty="0"/>
              <a:t>A </a:t>
            </a:r>
            <a:r>
              <a:rPr lang="en-AU" sz="1800" noProof="0" dirty="0">
                <a:solidFill>
                  <a:srgbClr val="0E101A"/>
                </a:solidFill>
                <a:effectLst/>
              </a:rPr>
              <a:t>_______o</a:t>
            </a:r>
            <a:r>
              <a:rPr lang="en-AU" sz="1800" noProof="0" dirty="0"/>
              <a:t>wl is confidently perched on a </a:t>
            </a:r>
            <a:r>
              <a:rPr lang="en-AU" sz="1800" noProof="0" dirty="0">
                <a:solidFill>
                  <a:srgbClr val="0E101A"/>
                </a:solidFill>
                <a:effectLst/>
              </a:rPr>
              <a:t>________</a:t>
            </a:r>
            <a:r>
              <a:rPr lang="en-AU" sz="1800" noProof="0" dirty="0"/>
              <a:t> branch.</a:t>
            </a:r>
          </a:p>
          <a:p>
            <a:pPr algn="l">
              <a:lnSpc>
                <a:spcPct val="150000"/>
              </a:lnSpc>
              <a:spcAft>
                <a:spcPts val="600"/>
              </a:spcAft>
            </a:pPr>
            <a:r>
              <a:rPr lang="en-AU" sz="1800" noProof="0" dirty="0"/>
              <a:t>Its _________feathers are painted with </a:t>
            </a:r>
            <a:r>
              <a:rPr lang="en-AU" sz="1800" noProof="0" dirty="0">
                <a:solidFill>
                  <a:srgbClr val="0E101A"/>
                </a:solidFill>
                <a:effectLst/>
              </a:rPr>
              <a:t>________</a:t>
            </a:r>
            <a:r>
              <a:rPr lang="en-AU" sz="1800" noProof="0" dirty="0"/>
              <a:t>, </a:t>
            </a:r>
            <a:r>
              <a:rPr lang="en-AU" sz="1800" noProof="0" dirty="0">
                <a:solidFill>
                  <a:srgbClr val="0E101A"/>
                </a:solidFill>
                <a:effectLst/>
              </a:rPr>
              <a:t>________</a:t>
            </a:r>
            <a:r>
              <a:rPr lang="en-AU" sz="1800" noProof="0" dirty="0"/>
              <a:t> strokes that follow the</a:t>
            </a:r>
          </a:p>
          <a:p>
            <a:pPr algn="l">
              <a:lnSpc>
                <a:spcPct val="150000"/>
              </a:lnSpc>
              <a:spcAft>
                <a:spcPts val="600"/>
              </a:spcAft>
            </a:pPr>
            <a:r>
              <a:rPr lang="en-AU" sz="1800" noProof="0" dirty="0"/>
              <a:t>curve of its </a:t>
            </a:r>
            <a:r>
              <a:rPr lang="en-AU" sz="1800" noProof="0" dirty="0">
                <a:solidFill>
                  <a:srgbClr val="0E101A"/>
                </a:solidFill>
                <a:effectLst/>
              </a:rPr>
              <a:t>________</a:t>
            </a:r>
            <a:r>
              <a:rPr lang="en-AU" sz="1800" noProof="0" dirty="0"/>
              <a:t> wings. The owl's </a:t>
            </a:r>
            <a:r>
              <a:rPr lang="en-AU" sz="1800" noProof="0" dirty="0">
                <a:solidFill>
                  <a:srgbClr val="0E101A"/>
                </a:solidFill>
                <a:effectLst/>
              </a:rPr>
              <a:t>________, ______</a:t>
            </a:r>
            <a:r>
              <a:rPr lang="en-AU" sz="1800" noProof="0" dirty="0"/>
              <a:t> gaze suggests wisdom and quiet strength.</a:t>
            </a:r>
          </a:p>
        </p:txBody>
      </p:sp>
      <p:sp>
        <p:nvSpPr>
          <p:cNvPr id="2" name="Slide Number Placeholder 1">
            <a:extLst>
              <a:ext uri="{FF2B5EF4-FFF2-40B4-BE49-F238E27FC236}">
                <a16:creationId xmlns:a16="http://schemas.microsoft.com/office/drawing/2014/main" id="{16B7A6E8-4C84-D29F-4E04-712F1952F4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30</a:t>
            </a:fld>
            <a:endParaRPr lang="en-AU" noProof="0"/>
          </a:p>
        </p:txBody>
      </p:sp>
    </p:spTree>
    <p:extLst>
      <p:ext uri="{BB962C8B-B14F-4D97-AF65-F5344CB8AC3E}">
        <p14:creationId xmlns:p14="http://schemas.microsoft.com/office/powerpoint/2010/main" val="18349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41472-2A36-F796-94D2-A2185DB37F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20D8A3-408C-414F-E346-B20433B3F649}"/>
              </a:ext>
            </a:extLst>
          </p:cNvPr>
          <p:cNvSpPr>
            <a:spLocks noGrp="1"/>
          </p:cNvSpPr>
          <p:nvPr>
            <p:ph type="title"/>
          </p:nvPr>
        </p:nvSpPr>
        <p:spPr/>
        <p:txBody>
          <a:bodyPr/>
          <a:lstStyle/>
          <a:p>
            <a:r>
              <a:rPr lang="en-AU" noProof="0" dirty="0">
                <a:latin typeface="+mj-lt"/>
              </a:rPr>
              <a:t>The visual language of the Hermannsburg Potters (3)</a:t>
            </a:r>
          </a:p>
        </p:txBody>
      </p:sp>
      <p:sp>
        <p:nvSpPr>
          <p:cNvPr id="3" name="Text Placeholder 12">
            <a:extLst>
              <a:ext uri="{FF2B5EF4-FFF2-40B4-BE49-F238E27FC236}">
                <a16:creationId xmlns:a16="http://schemas.microsoft.com/office/drawing/2014/main" id="{2A43A208-1E20-9BB5-2415-BBC1D0EDA974}"/>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2.2(h) Noun groups</a:t>
            </a:r>
          </a:p>
        </p:txBody>
      </p:sp>
      <p:sp>
        <p:nvSpPr>
          <p:cNvPr id="13" name="Rectangle: Rounded Corners 12">
            <a:extLst>
              <a:ext uri="{FF2B5EF4-FFF2-40B4-BE49-F238E27FC236}">
                <a16:creationId xmlns:a16="http://schemas.microsoft.com/office/drawing/2014/main" id="{D6275C11-9E5C-4FB8-C09D-7E981936128C}"/>
              </a:ext>
            </a:extLst>
          </p:cNvPr>
          <p:cNvSpPr/>
          <p:nvPr/>
        </p:nvSpPr>
        <p:spPr>
          <a:xfrm>
            <a:off x="8478818" y="1647882"/>
            <a:ext cx="3365182" cy="1401577"/>
          </a:xfrm>
          <a:prstGeom prst="roundRect">
            <a:avLst>
              <a:gd name="adj" fmla="val 8021"/>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AU" sz="1800" noProof="0" dirty="0">
                <a:solidFill>
                  <a:schemeClr val="tx1"/>
                </a:solidFill>
                <a:highlight>
                  <a:srgbClr val="00FFFF"/>
                </a:highlight>
              </a:rPr>
              <a:t>Adjective</a:t>
            </a:r>
            <a:r>
              <a:rPr lang="en-AU" sz="1800" noProof="0" dirty="0">
                <a:solidFill>
                  <a:schemeClr val="tx1"/>
                </a:solidFill>
              </a:rPr>
              <a:t> – describing words</a:t>
            </a:r>
          </a:p>
          <a:p>
            <a:pPr algn="l"/>
            <a:endParaRPr lang="en-AU" sz="1800" noProof="0" dirty="0">
              <a:solidFill>
                <a:schemeClr val="tx1"/>
              </a:solidFill>
            </a:endParaRPr>
          </a:p>
          <a:p>
            <a:pPr algn="l"/>
            <a:r>
              <a:rPr lang="en-AU" sz="1800" noProof="0" dirty="0">
                <a:solidFill>
                  <a:schemeClr val="tx1"/>
                </a:solidFill>
                <a:highlight>
                  <a:srgbClr val="FFFF00"/>
                </a:highlight>
              </a:rPr>
              <a:t>Noun</a:t>
            </a:r>
            <a:r>
              <a:rPr lang="en-AU" sz="1800" noProof="0" dirty="0">
                <a:solidFill>
                  <a:schemeClr val="tx1"/>
                </a:solidFill>
              </a:rPr>
              <a:t> – person, place or thing</a:t>
            </a:r>
            <a:endParaRPr lang="en-AU" sz="2400" noProof="0" dirty="0">
              <a:solidFill>
                <a:schemeClr val="tx1"/>
              </a:solidFill>
              <a:highlight>
                <a:srgbClr val="00FFFF"/>
              </a:highlight>
            </a:endParaRPr>
          </a:p>
        </p:txBody>
      </p:sp>
      <p:sp>
        <p:nvSpPr>
          <p:cNvPr id="9" name="Rectangle: Rounded Corners 30">
            <a:extLst>
              <a:ext uri="{FF2B5EF4-FFF2-40B4-BE49-F238E27FC236}">
                <a16:creationId xmlns:a16="http://schemas.microsoft.com/office/drawing/2014/main" id="{D890B33E-4608-3958-0192-949E2EADD073}"/>
              </a:ext>
              <a:ext uri="{C183D7F6-B498-43B3-948B-1728B52AA6E4}">
                <adec:decorative xmlns:adec="http://schemas.microsoft.com/office/drawing/2017/decorative" val="1"/>
              </a:ext>
            </a:extLst>
          </p:cNvPr>
          <p:cNvSpPr/>
          <p:nvPr/>
        </p:nvSpPr>
        <p:spPr>
          <a:xfrm>
            <a:off x="360000" y="3359790"/>
            <a:ext cx="11484000" cy="2760654"/>
          </a:xfrm>
          <a:prstGeom prst="roundRect">
            <a:avLst>
              <a:gd name="adj" fmla="val 4953"/>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AU" sz="2400" noProof="0">
              <a:solidFill>
                <a:schemeClr val="tx1"/>
              </a:solidFill>
              <a:highlight>
                <a:srgbClr val="00FFFF"/>
              </a:highlight>
            </a:endParaRPr>
          </a:p>
          <a:p>
            <a:pPr algn="l"/>
            <a:endParaRPr lang="en-AU" sz="2400" noProof="0">
              <a:solidFill>
                <a:schemeClr val="tx1"/>
              </a:solidFill>
              <a:highlight>
                <a:srgbClr val="00FFFF"/>
              </a:highlight>
            </a:endParaRPr>
          </a:p>
        </p:txBody>
      </p:sp>
      <p:sp>
        <p:nvSpPr>
          <p:cNvPr id="6" name="TextBox 5">
            <a:extLst>
              <a:ext uri="{FF2B5EF4-FFF2-40B4-BE49-F238E27FC236}">
                <a16:creationId xmlns:a16="http://schemas.microsoft.com/office/drawing/2014/main" id="{A823772C-E8C7-1241-472C-B5C9D0B0C55E}"/>
              </a:ext>
            </a:extLst>
          </p:cNvPr>
          <p:cNvSpPr txBox="1"/>
          <p:nvPr/>
        </p:nvSpPr>
        <p:spPr>
          <a:xfrm>
            <a:off x="738536" y="3834186"/>
            <a:ext cx="1474365" cy="356423"/>
          </a:xfrm>
          <a:prstGeom prst="rect">
            <a:avLst/>
          </a:prstGeom>
          <a:noFill/>
        </p:spPr>
        <p:txBody>
          <a:bodyPr wrap="none" lIns="0" tIns="0" rIns="0" bIns="0" rtlCol="0">
            <a:noAutofit/>
          </a:bodyPr>
          <a:lstStyle/>
          <a:p>
            <a:pPr algn="l"/>
            <a:r>
              <a:rPr lang="en-AU" sz="1800" noProof="0" dirty="0">
                <a:solidFill>
                  <a:srgbClr val="231F20"/>
                </a:solidFill>
              </a:rPr>
              <a:t>A </a:t>
            </a:r>
            <a:r>
              <a:rPr lang="en-AU" sz="1800" b="1" noProof="0" dirty="0">
                <a:solidFill>
                  <a:srgbClr val="231F20"/>
                </a:solidFill>
                <a:highlight>
                  <a:srgbClr val="00FFFF"/>
                </a:highlight>
              </a:rPr>
              <a:t>brown</a:t>
            </a:r>
            <a:r>
              <a:rPr lang="en-AU" sz="1800" noProof="0" dirty="0">
                <a:solidFill>
                  <a:srgbClr val="231F20"/>
                </a:solidFill>
              </a:rPr>
              <a:t> </a:t>
            </a:r>
            <a:r>
              <a:rPr lang="en-AU" sz="1800" noProof="0" dirty="0">
                <a:solidFill>
                  <a:srgbClr val="231F20"/>
                </a:solidFill>
                <a:highlight>
                  <a:srgbClr val="FFFF00"/>
                </a:highlight>
              </a:rPr>
              <a:t>owl</a:t>
            </a:r>
            <a:r>
              <a:rPr lang="en-AU" sz="1800" noProof="0" dirty="0">
                <a:solidFill>
                  <a:srgbClr val="231F20"/>
                </a:solidFill>
                <a:highlight>
                  <a:srgbClr val="FF00FF"/>
                </a:highlight>
              </a:rPr>
              <a:t> </a:t>
            </a:r>
            <a:endParaRPr lang="en-AU" sz="1800" noProof="0" dirty="0">
              <a:highlight>
                <a:srgbClr val="FF00FF"/>
              </a:highlight>
            </a:endParaRPr>
          </a:p>
        </p:txBody>
      </p:sp>
      <p:cxnSp>
        <p:nvCxnSpPr>
          <p:cNvPr id="7" name="Straight Arrow Connector 6">
            <a:extLst>
              <a:ext uri="{FF2B5EF4-FFF2-40B4-BE49-F238E27FC236}">
                <a16:creationId xmlns:a16="http://schemas.microsoft.com/office/drawing/2014/main" id="{17BB6634-93E9-594C-22D5-EDA7E15C82CA}"/>
              </a:ext>
              <a:ext uri="{C183D7F6-B498-43B3-948B-1728B52AA6E4}">
                <adec:decorative xmlns:adec="http://schemas.microsoft.com/office/drawing/2017/decorative" val="1"/>
              </a:ext>
            </a:extLst>
          </p:cNvPr>
          <p:cNvCxnSpPr>
            <a:cxnSpLocks/>
          </p:cNvCxnSpPr>
          <p:nvPr/>
        </p:nvCxnSpPr>
        <p:spPr>
          <a:xfrm flipH="1" flipV="1">
            <a:off x="1822979" y="4315468"/>
            <a:ext cx="453786" cy="370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BBD1E75-31BC-5705-D810-A5549BB792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41061" y="3693302"/>
            <a:ext cx="719640" cy="2340899"/>
          </a:xfrm>
          <a:prstGeom prst="rect">
            <a:avLst/>
          </a:prstGeom>
        </p:spPr>
      </p:pic>
      <p:cxnSp>
        <p:nvCxnSpPr>
          <p:cNvPr id="11" name="Straight Arrow Connector 10">
            <a:extLst>
              <a:ext uri="{FF2B5EF4-FFF2-40B4-BE49-F238E27FC236}">
                <a16:creationId xmlns:a16="http://schemas.microsoft.com/office/drawing/2014/main" id="{CB987D62-6DA0-3564-E2C4-4AB1D48B6755}"/>
              </a:ext>
              <a:ext uri="{C183D7F6-B498-43B3-948B-1728B52AA6E4}">
                <adec:decorative xmlns:adec="http://schemas.microsoft.com/office/drawing/2017/decorative" val="1"/>
              </a:ext>
            </a:extLst>
          </p:cNvPr>
          <p:cNvCxnSpPr>
            <a:cxnSpLocks/>
          </p:cNvCxnSpPr>
          <p:nvPr/>
        </p:nvCxnSpPr>
        <p:spPr>
          <a:xfrm flipV="1">
            <a:off x="3183655" y="4293579"/>
            <a:ext cx="881714" cy="499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5A3B46-12CC-174F-44D4-336CE3EDB4F0}"/>
              </a:ext>
            </a:extLst>
          </p:cNvPr>
          <p:cNvSpPr txBox="1"/>
          <p:nvPr/>
        </p:nvSpPr>
        <p:spPr>
          <a:xfrm>
            <a:off x="4193962" y="3908504"/>
            <a:ext cx="6551294" cy="1769862"/>
          </a:xfrm>
          <a:prstGeom prst="rect">
            <a:avLst/>
          </a:prstGeom>
          <a:noFill/>
        </p:spPr>
        <p:txBody>
          <a:bodyPr wrap="square" lIns="0" tIns="0" rIns="0" bIns="0" rtlCol="0">
            <a:noAutofit/>
          </a:bodyPr>
          <a:lstStyle/>
          <a:p>
            <a:pPr>
              <a:lnSpc>
                <a:spcPct val="150000"/>
              </a:lnSpc>
              <a:buNone/>
            </a:pPr>
            <a:r>
              <a:rPr lang="en-AU" sz="1800" noProof="0" dirty="0">
                <a:solidFill>
                  <a:srgbClr val="0E101A"/>
                </a:solidFill>
                <a:effectLst/>
              </a:rPr>
              <a:t>A </a:t>
            </a:r>
            <a:r>
              <a:rPr lang="en-AU" sz="1800" b="1" noProof="0" dirty="0">
                <a:solidFill>
                  <a:srgbClr val="0E101A"/>
                </a:solidFill>
                <a:effectLst/>
                <a:highlight>
                  <a:srgbClr val="00FFFF"/>
                </a:highlight>
              </a:rPr>
              <a:t>brown</a:t>
            </a:r>
            <a:r>
              <a:rPr lang="en-AU" sz="1800" noProof="0" dirty="0">
                <a:solidFill>
                  <a:srgbClr val="0E101A"/>
                </a:solidFill>
                <a:effectLst/>
              </a:rPr>
              <a:t> </a:t>
            </a:r>
            <a:r>
              <a:rPr lang="en-AU" sz="1800" noProof="0" dirty="0">
                <a:solidFill>
                  <a:srgbClr val="0E101A"/>
                </a:solidFill>
                <a:effectLst/>
                <a:highlight>
                  <a:srgbClr val="FFFF00"/>
                </a:highlight>
              </a:rPr>
              <a:t>owl</a:t>
            </a:r>
            <a:r>
              <a:rPr lang="en-AU" sz="1800" noProof="0" dirty="0">
                <a:solidFill>
                  <a:srgbClr val="0E101A"/>
                </a:solidFill>
                <a:effectLst/>
              </a:rPr>
              <a:t> is confidently </a:t>
            </a:r>
            <a:r>
              <a:rPr lang="en-AU" sz="1800" noProof="0" dirty="0">
                <a:solidFill>
                  <a:srgbClr val="0E101A"/>
                </a:solidFill>
              </a:rPr>
              <a:t>perched </a:t>
            </a:r>
            <a:r>
              <a:rPr lang="en-AU" sz="1800" noProof="0" dirty="0">
                <a:solidFill>
                  <a:srgbClr val="0E101A"/>
                </a:solidFill>
                <a:effectLst/>
              </a:rPr>
              <a:t>on a </a:t>
            </a:r>
            <a:r>
              <a:rPr lang="en-AU" sz="1800" b="1" noProof="0" dirty="0">
                <a:solidFill>
                  <a:srgbClr val="0E101A"/>
                </a:solidFill>
                <a:effectLst/>
                <a:highlight>
                  <a:srgbClr val="00FFFF"/>
                </a:highlight>
              </a:rPr>
              <a:t>leafless</a:t>
            </a:r>
            <a:r>
              <a:rPr lang="en-AU" sz="1800" noProof="0" dirty="0">
                <a:solidFill>
                  <a:srgbClr val="0E101A"/>
                </a:solidFill>
                <a:effectLst/>
              </a:rPr>
              <a:t> </a:t>
            </a:r>
            <a:r>
              <a:rPr lang="en-AU" sz="1800" noProof="0" dirty="0">
                <a:solidFill>
                  <a:srgbClr val="0E101A"/>
                </a:solidFill>
                <a:effectLst/>
                <a:highlight>
                  <a:srgbClr val="FFFF00"/>
                </a:highlight>
              </a:rPr>
              <a:t>branch</a:t>
            </a:r>
            <a:r>
              <a:rPr lang="en-AU" sz="1800" noProof="0" dirty="0">
                <a:solidFill>
                  <a:srgbClr val="0E101A"/>
                </a:solidFill>
                <a:effectLst/>
              </a:rPr>
              <a:t>.</a:t>
            </a:r>
          </a:p>
          <a:p>
            <a:pPr>
              <a:lnSpc>
                <a:spcPct val="150000"/>
              </a:lnSpc>
            </a:pPr>
            <a:r>
              <a:rPr lang="en-AU" sz="1800" noProof="0" dirty="0">
                <a:solidFill>
                  <a:srgbClr val="0E101A"/>
                </a:solidFill>
                <a:effectLst/>
              </a:rPr>
              <a:t>Its </a:t>
            </a:r>
            <a:r>
              <a:rPr lang="en-AU" sz="1800" b="1" noProof="0" dirty="0">
                <a:solidFill>
                  <a:srgbClr val="0E101A"/>
                </a:solidFill>
                <a:effectLst/>
                <a:highlight>
                  <a:srgbClr val="00FFFF"/>
                </a:highlight>
              </a:rPr>
              <a:t>layered</a:t>
            </a:r>
            <a:r>
              <a:rPr lang="en-AU" sz="1800" noProof="0" dirty="0">
                <a:solidFill>
                  <a:srgbClr val="0E101A"/>
                </a:solidFill>
                <a:effectLst/>
              </a:rPr>
              <a:t> </a:t>
            </a:r>
            <a:r>
              <a:rPr lang="en-AU" sz="1800" noProof="0" dirty="0">
                <a:solidFill>
                  <a:srgbClr val="0E101A"/>
                </a:solidFill>
                <a:effectLst/>
                <a:highlight>
                  <a:srgbClr val="FFFF00"/>
                </a:highlight>
              </a:rPr>
              <a:t>feathers</a:t>
            </a:r>
            <a:r>
              <a:rPr lang="en-AU" sz="1800" noProof="0" dirty="0">
                <a:solidFill>
                  <a:srgbClr val="0E101A"/>
                </a:solidFill>
                <a:effectLst/>
              </a:rPr>
              <a:t> are painted with </a:t>
            </a:r>
            <a:r>
              <a:rPr lang="en-AU" sz="1800" b="1" noProof="0" dirty="0">
                <a:solidFill>
                  <a:srgbClr val="0E101A"/>
                </a:solidFill>
                <a:effectLst/>
                <a:highlight>
                  <a:srgbClr val="00FFFF"/>
                </a:highlight>
              </a:rPr>
              <a:t>short</a:t>
            </a:r>
            <a:r>
              <a:rPr lang="en-AU" sz="1800" noProof="0" dirty="0">
                <a:solidFill>
                  <a:srgbClr val="0E101A"/>
                </a:solidFill>
                <a:effectLst/>
                <a:highlight>
                  <a:srgbClr val="00FFFF"/>
                </a:highlight>
              </a:rPr>
              <a:t>, </a:t>
            </a:r>
            <a:r>
              <a:rPr lang="en-AU" sz="1800" b="1" noProof="0" dirty="0">
                <a:solidFill>
                  <a:srgbClr val="0E101A"/>
                </a:solidFill>
                <a:effectLst/>
                <a:highlight>
                  <a:srgbClr val="00FFFF"/>
                </a:highlight>
              </a:rPr>
              <a:t>rhythmic</a:t>
            </a:r>
            <a:r>
              <a:rPr lang="en-AU" sz="1800" noProof="0" dirty="0">
                <a:solidFill>
                  <a:srgbClr val="0E101A"/>
                </a:solidFill>
                <a:effectLst/>
                <a:highlight>
                  <a:srgbClr val="00FFFF"/>
                </a:highlight>
              </a:rPr>
              <a:t>,</a:t>
            </a:r>
            <a:r>
              <a:rPr lang="en-AU" sz="1800" b="1" noProof="0" dirty="0">
                <a:solidFill>
                  <a:srgbClr val="0E101A"/>
                </a:solidFill>
                <a:effectLst/>
                <a:highlight>
                  <a:srgbClr val="00FFFF"/>
                </a:highlight>
              </a:rPr>
              <a:t> repetitive </a:t>
            </a:r>
            <a:r>
              <a:rPr lang="en-AU" sz="1800" noProof="0" dirty="0">
                <a:solidFill>
                  <a:srgbClr val="0E101A"/>
                </a:solidFill>
                <a:effectLst/>
              </a:rPr>
              <a:t>strokes that follow the curve of its </a:t>
            </a:r>
            <a:r>
              <a:rPr lang="en-AU" sz="1800" b="1" noProof="0" dirty="0">
                <a:solidFill>
                  <a:srgbClr val="0E101A"/>
                </a:solidFill>
                <a:effectLst/>
                <a:highlight>
                  <a:srgbClr val="00FFFF"/>
                </a:highlight>
              </a:rPr>
              <a:t>stiff outer</a:t>
            </a:r>
            <a:r>
              <a:rPr lang="en-AU" sz="1800" b="1" noProof="0" dirty="0">
                <a:solidFill>
                  <a:srgbClr val="0E101A"/>
                </a:solidFill>
                <a:effectLst/>
              </a:rPr>
              <a:t> </a:t>
            </a:r>
            <a:r>
              <a:rPr lang="en-AU" sz="1800" noProof="0" dirty="0">
                <a:solidFill>
                  <a:srgbClr val="0E101A"/>
                </a:solidFill>
                <a:effectLst/>
                <a:highlight>
                  <a:srgbClr val="FFFF00"/>
                </a:highlight>
              </a:rPr>
              <a:t>wings</a:t>
            </a:r>
            <a:r>
              <a:rPr lang="en-AU" sz="1800" noProof="0" dirty="0">
                <a:solidFill>
                  <a:srgbClr val="0E101A"/>
                </a:solidFill>
                <a:effectLst/>
              </a:rPr>
              <a:t>. The owl's </a:t>
            </a:r>
            <a:r>
              <a:rPr lang="en-AU" sz="1800" b="1" noProof="0" dirty="0">
                <a:solidFill>
                  <a:srgbClr val="0E101A"/>
                </a:solidFill>
                <a:effectLst/>
                <a:highlight>
                  <a:srgbClr val="00FFFF"/>
                </a:highlight>
              </a:rPr>
              <a:t>direct</a:t>
            </a:r>
            <a:r>
              <a:rPr lang="en-AU" sz="1800" b="1" noProof="0" dirty="0">
                <a:solidFill>
                  <a:srgbClr val="0E101A"/>
                </a:solidFill>
                <a:effectLst/>
              </a:rPr>
              <a:t>, </a:t>
            </a:r>
            <a:r>
              <a:rPr lang="en-AU" sz="1800" b="1" noProof="0" dirty="0">
                <a:solidFill>
                  <a:srgbClr val="0E101A"/>
                </a:solidFill>
                <a:effectLst/>
                <a:highlight>
                  <a:srgbClr val="00FFFF"/>
                </a:highlight>
              </a:rPr>
              <a:t>peering</a:t>
            </a:r>
            <a:r>
              <a:rPr lang="en-AU" sz="1800" noProof="0" dirty="0">
                <a:solidFill>
                  <a:srgbClr val="0E101A"/>
                </a:solidFill>
                <a:effectLst/>
              </a:rPr>
              <a:t> </a:t>
            </a:r>
            <a:r>
              <a:rPr lang="en-AU" sz="1800" noProof="0" dirty="0">
                <a:solidFill>
                  <a:srgbClr val="0E101A"/>
                </a:solidFill>
                <a:effectLst/>
                <a:highlight>
                  <a:srgbClr val="FFFF00"/>
                </a:highlight>
              </a:rPr>
              <a:t>gaze</a:t>
            </a:r>
            <a:r>
              <a:rPr lang="en-AU" sz="1800" noProof="0" dirty="0">
                <a:solidFill>
                  <a:srgbClr val="0E101A"/>
                </a:solidFill>
                <a:effectLst/>
              </a:rPr>
              <a:t> suggests wisdom and quiet strength.</a:t>
            </a:r>
          </a:p>
        </p:txBody>
      </p:sp>
      <p:sp>
        <p:nvSpPr>
          <p:cNvPr id="2" name="Slide Number Placeholder 1">
            <a:extLst>
              <a:ext uri="{FF2B5EF4-FFF2-40B4-BE49-F238E27FC236}">
                <a16:creationId xmlns:a16="http://schemas.microsoft.com/office/drawing/2014/main" id="{E68E723D-9CD7-4C9E-E556-3D89584F35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31</a:t>
            </a:fld>
            <a:endParaRPr lang="en-AU" noProof="0"/>
          </a:p>
        </p:txBody>
      </p:sp>
    </p:spTree>
    <p:extLst>
      <p:ext uri="{BB962C8B-B14F-4D97-AF65-F5344CB8AC3E}">
        <p14:creationId xmlns:p14="http://schemas.microsoft.com/office/powerpoint/2010/main" val="74723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B9E02D-FE2F-33E1-52B2-EB2B84D7ED4B}"/>
              </a:ext>
            </a:extLst>
          </p:cNvPr>
          <p:cNvSpPr>
            <a:spLocks noGrp="1"/>
          </p:cNvSpPr>
          <p:nvPr>
            <p:ph type="title"/>
          </p:nvPr>
        </p:nvSpPr>
        <p:spPr/>
        <p:txBody>
          <a:bodyPr/>
          <a:lstStyle/>
          <a:p>
            <a:r>
              <a:rPr lang="en-AU" noProof="0" dirty="0">
                <a:effectLst/>
                <a:latin typeface="Arial" panose="020B0604020202020204" pitchFamily="34" charset="0"/>
                <a:ea typeface="Calibri" panose="020F0502020204030204" pitchFamily="34" charset="0"/>
              </a:rPr>
              <a:t>Ray </a:t>
            </a:r>
            <a:r>
              <a:rPr lang="en-AU" noProof="0" dirty="0" err="1">
                <a:effectLst/>
                <a:latin typeface="Arial" panose="020B0604020202020204" pitchFamily="34" charset="0"/>
                <a:ea typeface="Calibri" panose="020F0502020204030204" pitchFamily="34" charset="0"/>
              </a:rPr>
              <a:t>Mudjandi</a:t>
            </a:r>
            <a:r>
              <a:rPr lang="en-AU" noProof="0" dirty="0">
                <a:effectLst/>
                <a:latin typeface="Arial" panose="020B0604020202020204" pitchFamily="34" charset="0"/>
                <a:ea typeface="Calibri" panose="020F0502020204030204" pitchFamily="34" charset="0"/>
              </a:rPr>
              <a:t> (1)</a:t>
            </a:r>
            <a:endParaRPr lang="en-AU" noProof="0" dirty="0"/>
          </a:p>
        </p:txBody>
      </p:sp>
      <p:sp>
        <p:nvSpPr>
          <p:cNvPr id="4" name="Text Placeholder 3">
            <a:extLst>
              <a:ext uri="{FF2B5EF4-FFF2-40B4-BE49-F238E27FC236}">
                <a16:creationId xmlns:a16="http://schemas.microsoft.com/office/drawing/2014/main" id="{69B578B2-4A16-07D6-44E2-CCE2886D1CA0}"/>
              </a:ext>
            </a:extLst>
          </p:cNvPr>
          <p:cNvSpPr>
            <a:spLocks noGrp="1"/>
          </p:cNvSpPr>
          <p:nvPr>
            <p:ph type="body" sz="quarter" idx="18"/>
          </p:nvPr>
        </p:nvSpPr>
        <p:spPr/>
        <p:txBody>
          <a:bodyPr/>
          <a:lstStyle/>
          <a:p>
            <a:r>
              <a:rPr lang="en-AU" noProof="0">
                <a:latin typeface="+mj-lt"/>
              </a:rPr>
              <a:t>2.3(a) Black Speed</a:t>
            </a:r>
            <a:endParaRPr lang="en-AU" noProof="0"/>
          </a:p>
        </p:txBody>
      </p:sp>
      <p:sp>
        <p:nvSpPr>
          <p:cNvPr id="10" name="Rectangle 9" descr="Link to 'Pizza on blue' by Ron Magnes">
            <a:extLst>
              <a:ext uri="{FF2B5EF4-FFF2-40B4-BE49-F238E27FC236}">
                <a16:creationId xmlns:a16="http://schemas.microsoft.com/office/drawing/2014/main" id="{BDB70F6C-4B2A-5BE3-D55B-BEA700A74F6B}"/>
              </a:ext>
              <a:ext uri="{C183D7F6-B498-43B3-948B-1728B52AA6E4}">
                <adec:decorative xmlns:adec="http://schemas.microsoft.com/office/drawing/2017/decorative" val="0"/>
              </a:ext>
            </a:extLst>
          </p:cNvPr>
          <p:cNvSpPr/>
          <p:nvPr/>
        </p:nvSpPr>
        <p:spPr>
          <a:xfrm>
            <a:off x="348998" y="1985582"/>
            <a:ext cx="2853781" cy="32291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endParaRPr lang="en-AU" sz="1800" b="0" i="0" noProof="0" dirty="0">
              <a:solidFill>
                <a:schemeClr val="bg1"/>
              </a:solidFill>
              <a:effectLst/>
              <a:latin typeface="Arial"/>
            </a:endParaRPr>
          </a:p>
          <a:p>
            <a:pPr>
              <a:lnSpc>
                <a:spcPct val="150000"/>
              </a:lnSpc>
            </a:pPr>
            <a:r>
              <a:rPr lang="en-AU" sz="1800" noProof="0" dirty="0">
                <a:solidFill>
                  <a:schemeClr val="tx1"/>
                </a:solidFill>
                <a:latin typeface="+mj-lt"/>
              </a:rPr>
              <a:t>Image placeholder for</a:t>
            </a:r>
          </a:p>
          <a:p>
            <a:pPr>
              <a:lnSpc>
                <a:spcPct val="150000"/>
              </a:lnSpc>
            </a:pPr>
            <a:r>
              <a:rPr lang="en-AU" sz="1800" b="0" noProof="0" dirty="0">
                <a:solidFill>
                  <a:schemeClr val="bg1"/>
                </a:solidFill>
                <a:effectLst/>
                <a:latin typeface="+mj-lt"/>
                <a:hlinkClick r:id="rId3"/>
              </a:rPr>
              <a:t>Black Speed </a:t>
            </a:r>
            <a:r>
              <a:rPr lang="en-AU" sz="1800" b="0" i="0" noProof="0" dirty="0">
                <a:solidFill>
                  <a:schemeClr val="tx1"/>
                </a:solidFill>
                <a:effectLst/>
                <a:latin typeface="+mj-lt"/>
              </a:rPr>
              <a:t>by </a:t>
            </a:r>
          </a:p>
          <a:p>
            <a:pPr>
              <a:lnSpc>
                <a:spcPct val="150000"/>
              </a:lnSpc>
            </a:pPr>
            <a:r>
              <a:rPr lang="en-AU" sz="1800" b="0" i="0" noProof="0" dirty="0">
                <a:solidFill>
                  <a:schemeClr val="tx1"/>
                </a:solidFill>
                <a:effectLst/>
                <a:latin typeface="+mj-lt"/>
              </a:rPr>
              <a:t>Ray </a:t>
            </a:r>
            <a:r>
              <a:rPr lang="en-AU" sz="1800" b="0" i="0" noProof="0" dirty="0" err="1">
                <a:solidFill>
                  <a:schemeClr val="tx1"/>
                </a:solidFill>
                <a:effectLst/>
                <a:latin typeface="+mj-lt"/>
              </a:rPr>
              <a:t>Mudjandi</a:t>
            </a:r>
            <a:r>
              <a:rPr lang="en-AU" sz="1800" b="0" i="0" u="none" strike="noStrike" noProof="0" dirty="0">
                <a:solidFill>
                  <a:schemeClr val="tx1"/>
                </a:solidFill>
                <a:effectLst/>
                <a:latin typeface="+mj-lt"/>
              </a:rPr>
              <a:t>, 2024</a:t>
            </a:r>
            <a:endParaRPr lang="en-AU" sz="1800" b="0" i="0" noProof="0" dirty="0">
              <a:solidFill>
                <a:schemeClr val="tx1"/>
              </a:solidFill>
              <a:effectLst/>
              <a:latin typeface="+mj-lt"/>
            </a:endParaRPr>
          </a:p>
          <a:p>
            <a:pPr algn="l">
              <a:lnSpc>
                <a:spcPct val="150000"/>
              </a:lnSpc>
            </a:pPr>
            <a:endParaRPr lang="en-AU" sz="1800" b="0" i="0" noProof="0" dirty="0">
              <a:solidFill>
                <a:schemeClr val="bg1"/>
              </a:solidFill>
              <a:effectLst/>
              <a:latin typeface="Arial"/>
            </a:endParaRPr>
          </a:p>
        </p:txBody>
      </p:sp>
      <p:sp>
        <p:nvSpPr>
          <p:cNvPr id="11" name="TextBox 10">
            <a:extLst>
              <a:ext uri="{FF2B5EF4-FFF2-40B4-BE49-F238E27FC236}">
                <a16:creationId xmlns:a16="http://schemas.microsoft.com/office/drawing/2014/main" id="{D184CD79-21BD-85EA-E71B-7FA83E1C9CC1}"/>
              </a:ext>
            </a:extLst>
          </p:cNvPr>
          <p:cNvSpPr txBox="1"/>
          <p:nvPr/>
        </p:nvSpPr>
        <p:spPr>
          <a:xfrm>
            <a:off x="259595" y="5260111"/>
            <a:ext cx="3047032" cy="461665"/>
          </a:xfrm>
          <a:prstGeom prst="rect">
            <a:avLst/>
          </a:prstGeom>
          <a:noFill/>
        </p:spPr>
        <p:txBody>
          <a:bodyPr wrap="square">
            <a:spAutoFit/>
          </a:bodyPr>
          <a:lstStyle/>
          <a:p>
            <a:r>
              <a:rPr lang="en-AU" sz="1200" noProof="0" dirty="0"/>
              <a:t>Ray </a:t>
            </a:r>
            <a:r>
              <a:rPr lang="en-AU" sz="1200" noProof="0" dirty="0" err="1"/>
              <a:t>Mudjandi</a:t>
            </a:r>
            <a:r>
              <a:rPr lang="en-AU" sz="1200" noProof="0" dirty="0"/>
              <a:t> (2024) </a:t>
            </a:r>
            <a:r>
              <a:rPr lang="en-AU" sz="1200" noProof="0" dirty="0">
                <a:hlinkClick r:id="rId3"/>
              </a:rPr>
              <a:t>Black Speed</a:t>
            </a:r>
            <a:r>
              <a:rPr lang="en-AU" sz="1200" noProof="0" dirty="0"/>
              <a:t> [image]</a:t>
            </a:r>
          </a:p>
          <a:p>
            <a:r>
              <a:rPr lang="en-AU" sz="1200" noProof="0" dirty="0"/>
              <a:t>accessed 20 May 2025.</a:t>
            </a:r>
          </a:p>
        </p:txBody>
      </p:sp>
      <p:sp>
        <p:nvSpPr>
          <p:cNvPr id="8" name="TextBox 7">
            <a:extLst>
              <a:ext uri="{FF2B5EF4-FFF2-40B4-BE49-F238E27FC236}">
                <a16:creationId xmlns:a16="http://schemas.microsoft.com/office/drawing/2014/main" id="{5E63E358-7E5D-05EB-090E-96824FD74C93}"/>
              </a:ext>
            </a:extLst>
          </p:cNvPr>
          <p:cNvSpPr txBox="1"/>
          <p:nvPr/>
        </p:nvSpPr>
        <p:spPr>
          <a:xfrm>
            <a:off x="4637196" y="1842975"/>
            <a:ext cx="7205805" cy="4122584"/>
          </a:xfrm>
          <a:prstGeom prst="rect">
            <a:avLst/>
          </a:prstGeom>
          <a:noFill/>
        </p:spPr>
        <p:txBody>
          <a:bodyPr wrap="square" lIns="0" tIns="0" rIns="0" bIns="0" rtlCol="0">
            <a:noAutofit/>
          </a:bodyPr>
          <a:lstStyle/>
          <a:p>
            <a:pPr>
              <a:lnSpc>
                <a:spcPct val="150000"/>
              </a:lnSpc>
              <a:spcAft>
                <a:spcPts val="600"/>
              </a:spcAft>
            </a:pPr>
            <a:r>
              <a:rPr lang="en-AU" sz="1800" dirty="0"/>
              <a:t>Read </a:t>
            </a:r>
            <a:r>
              <a:rPr lang="en-AU" sz="1800" u="sng" dirty="0">
                <a:solidFill>
                  <a:srgbClr val="2F5496"/>
                </a:solidFill>
                <a:latin typeface="Arial" panose="020B0604020202020204" pitchFamily="34" charset="0"/>
                <a:ea typeface="Calibri" panose="020F0502020204030204" pitchFamily="34" charset="0"/>
                <a:hlinkClick r:id="rId4"/>
              </a:rPr>
              <a:t>Ray Mudjandi – Tarnanthi 2023 Education Resource</a:t>
            </a:r>
            <a:endParaRPr lang="en-AU" sz="1800" noProof="0" dirty="0"/>
          </a:p>
          <a:p>
            <a:pPr marL="285750" indent="-285750">
              <a:lnSpc>
                <a:spcPct val="150000"/>
              </a:lnSpc>
              <a:spcAft>
                <a:spcPts val="600"/>
              </a:spcAft>
              <a:buFont typeface="Arial" panose="020B0604020202020204" pitchFamily="34" charset="0"/>
              <a:buChar char="•"/>
            </a:pPr>
            <a:r>
              <a:rPr lang="en-AU" sz="1800" noProof="0" dirty="0"/>
              <a:t>How does Ray </a:t>
            </a:r>
            <a:r>
              <a:rPr lang="en-AU" sz="1800" noProof="0" dirty="0" err="1"/>
              <a:t>Mudjandi</a:t>
            </a:r>
            <a:r>
              <a:rPr lang="en-AU" sz="1800" noProof="0" dirty="0"/>
              <a:t> use his environment and lived experiences to develop his superhero character?</a:t>
            </a:r>
          </a:p>
          <a:p>
            <a:pPr marL="285750" indent="-285750">
              <a:lnSpc>
                <a:spcPct val="150000"/>
              </a:lnSpc>
              <a:spcAft>
                <a:spcPts val="600"/>
              </a:spcAft>
              <a:buFont typeface="Arial" panose="020B0604020202020204" pitchFamily="34" charset="0"/>
              <a:buChar char="•"/>
            </a:pPr>
            <a:r>
              <a:rPr lang="en-AU" sz="1800" noProof="0" dirty="0"/>
              <a:t>In what ways does this story reflect traditional storytelling practices in clay?</a:t>
            </a:r>
          </a:p>
          <a:p>
            <a:pPr marL="285750" indent="-285750">
              <a:lnSpc>
                <a:spcPct val="150000"/>
              </a:lnSpc>
              <a:spcAft>
                <a:spcPts val="600"/>
              </a:spcAft>
              <a:buFont typeface="Arial" panose="020B0604020202020204" pitchFamily="34" charset="0"/>
              <a:buChar char="•"/>
            </a:pPr>
            <a:r>
              <a:rPr lang="en-AU" sz="1800" noProof="0" dirty="0"/>
              <a:t>How does the origin story of Black Speed contribute to the power and meaning of the artwork?</a:t>
            </a:r>
          </a:p>
          <a:p>
            <a:pPr marL="285750" indent="-285750">
              <a:lnSpc>
                <a:spcPct val="150000"/>
              </a:lnSpc>
              <a:spcAft>
                <a:spcPts val="600"/>
              </a:spcAft>
              <a:buFont typeface="Arial" panose="020B0604020202020204" pitchFamily="34" charset="0"/>
              <a:buChar char="•"/>
            </a:pPr>
            <a:r>
              <a:rPr lang="en-AU" sz="1800" noProof="0" dirty="0"/>
              <a:t>Why is storytelling through art an important way to share cultural knowledge and identity?</a:t>
            </a:r>
          </a:p>
        </p:txBody>
      </p:sp>
      <p:sp>
        <p:nvSpPr>
          <p:cNvPr id="2" name="Slide Number Placeholder 1">
            <a:extLst>
              <a:ext uri="{FF2B5EF4-FFF2-40B4-BE49-F238E27FC236}">
                <a16:creationId xmlns:a16="http://schemas.microsoft.com/office/drawing/2014/main" id="{F98C344D-85CA-01A8-E172-FACB245B11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32</a:t>
            </a:fld>
            <a:endParaRPr lang="en-AU" noProof="0"/>
          </a:p>
        </p:txBody>
      </p:sp>
    </p:spTree>
    <p:extLst>
      <p:ext uri="{BB962C8B-B14F-4D97-AF65-F5344CB8AC3E}">
        <p14:creationId xmlns:p14="http://schemas.microsoft.com/office/powerpoint/2010/main" val="22228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0001B-A6EF-E947-B335-CCB3C5DAD1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2AE353-B537-D4C5-DA58-FBAAAEB3D5D8}"/>
              </a:ext>
            </a:extLst>
          </p:cNvPr>
          <p:cNvSpPr>
            <a:spLocks noGrp="1"/>
          </p:cNvSpPr>
          <p:nvPr>
            <p:ph type="title"/>
          </p:nvPr>
        </p:nvSpPr>
        <p:spPr/>
        <p:txBody>
          <a:bodyPr/>
          <a:lstStyle/>
          <a:p>
            <a:r>
              <a:rPr lang="en-AU" noProof="0" dirty="0">
                <a:effectLst/>
                <a:latin typeface="Arial" panose="020B0604020202020204" pitchFamily="34" charset="0"/>
                <a:ea typeface="Calibri" panose="020F0502020204030204" pitchFamily="34" charset="0"/>
              </a:rPr>
              <a:t>Ray </a:t>
            </a:r>
            <a:r>
              <a:rPr lang="en-AU" noProof="0" dirty="0" err="1">
                <a:effectLst/>
                <a:latin typeface="Arial" panose="020B0604020202020204" pitchFamily="34" charset="0"/>
                <a:ea typeface="Calibri" panose="020F0502020204030204" pitchFamily="34" charset="0"/>
              </a:rPr>
              <a:t>Mudjandi</a:t>
            </a:r>
            <a:r>
              <a:rPr lang="en-AU" noProof="0" dirty="0">
                <a:effectLst/>
                <a:latin typeface="Arial" panose="020B0604020202020204" pitchFamily="34" charset="0"/>
                <a:ea typeface="Calibri" panose="020F0502020204030204" pitchFamily="34" charset="0"/>
              </a:rPr>
              <a:t> (2)</a:t>
            </a:r>
            <a:endParaRPr lang="en-AU" noProof="0" dirty="0"/>
          </a:p>
        </p:txBody>
      </p:sp>
      <p:sp>
        <p:nvSpPr>
          <p:cNvPr id="4" name="Text Placeholder 3">
            <a:extLst>
              <a:ext uri="{FF2B5EF4-FFF2-40B4-BE49-F238E27FC236}">
                <a16:creationId xmlns:a16="http://schemas.microsoft.com/office/drawing/2014/main" id="{F07D1443-5401-0ADB-B862-547EEB5D1781}"/>
              </a:ext>
            </a:extLst>
          </p:cNvPr>
          <p:cNvSpPr>
            <a:spLocks noGrp="1"/>
          </p:cNvSpPr>
          <p:nvPr>
            <p:ph type="body" sz="quarter" idx="18"/>
          </p:nvPr>
        </p:nvSpPr>
        <p:spPr/>
        <p:txBody>
          <a:bodyPr/>
          <a:lstStyle/>
          <a:p>
            <a:r>
              <a:rPr lang="en-AU" noProof="0" dirty="0">
                <a:latin typeface="+mj-lt"/>
              </a:rPr>
              <a:t>2.3(b)</a:t>
            </a:r>
            <a:r>
              <a:rPr lang="en-AU" noProof="0" dirty="0"/>
              <a:t>Tiered vocabulary</a:t>
            </a:r>
          </a:p>
        </p:txBody>
      </p:sp>
      <p:sp>
        <p:nvSpPr>
          <p:cNvPr id="6" name="Freeform: Shape 5">
            <a:extLst>
              <a:ext uri="{FF2B5EF4-FFF2-40B4-BE49-F238E27FC236}">
                <a16:creationId xmlns:a16="http://schemas.microsoft.com/office/drawing/2014/main" id="{32CF08D3-E440-95C9-8F2A-D73AB6928EA7}"/>
              </a:ext>
            </a:extLst>
          </p:cNvPr>
          <p:cNvSpPr/>
          <p:nvPr/>
        </p:nvSpPr>
        <p:spPr>
          <a:xfrm>
            <a:off x="2733193" y="1764000"/>
            <a:ext cx="2500166" cy="1612176"/>
          </a:xfrm>
          <a:custGeom>
            <a:avLst/>
            <a:gdLst>
              <a:gd name="connsiteX0" fmla="*/ 0 w 2500166"/>
              <a:gd name="connsiteY0" fmla="*/ 1612176 h 1612176"/>
              <a:gd name="connsiteX1" fmla="*/ 1250081 w 2500166"/>
              <a:gd name="connsiteY1" fmla="*/ 0 h 1612176"/>
              <a:gd name="connsiteX2" fmla="*/ 1250085 w 2500166"/>
              <a:gd name="connsiteY2" fmla="*/ 0 h 1612176"/>
              <a:gd name="connsiteX3" fmla="*/ 2500166 w 2500166"/>
              <a:gd name="connsiteY3" fmla="*/ 1612176 h 1612176"/>
              <a:gd name="connsiteX4" fmla="*/ 0 w 2500166"/>
              <a:gd name="connsiteY4" fmla="*/ 1612176 h 161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66" h="1612176">
                <a:moveTo>
                  <a:pt x="0" y="1612176"/>
                </a:moveTo>
                <a:lnTo>
                  <a:pt x="1250081" y="0"/>
                </a:lnTo>
                <a:lnTo>
                  <a:pt x="1250085" y="0"/>
                </a:lnTo>
                <a:lnTo>
                  <a:pt x="2500166" y="1612176"/>
                </a:lnTo>
                <a:lnTo>
                  <a:pt x="0" y="1612176"/>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AU" sz="1800" kern="1200" noProof="0" dirty="0">
              <a:solidFill>
                <a:schemeClr val="accent1"/>
              </a:solidFill>
            </a:endParaRPr>
          </a:p>
          <a:p>
            <a:pPr marL="0" lvl="0" indent="0" algn="ctr" defTabSz="800100">
              <a:lnSpc>
                <a:spcPct val="90000"/>
              </a:lnSpc>
              <a:spcBef>
                <a:spcPct val="0"/>
              </a:spcBef>
              <a:spcAft>
                <a:spcPct val="35000"/>
              </a:spcAft>
              <a:buNone/>
            </a:pPr>
            <a:r>
              <a:rPr lang="en-AU" sz="1800" kern="1200" noProof="0" dirty="0">
                <a:solidFill>
                  <a:schemeClr val="accent1"/>
                </a:solidFill>
              </a:rPr>
              <a:t>Sculptural relief, </a:t>
            </a:r>
          </a:p>
          <a:p>
            <a:pPr marL="0" lvl="0" indent="0" algn="ctr" defTabSz="800100">
              <a:lnSpc>
                <a:spcPct val="90000"/>
              </a:lnSpc>
              <a:spcBef>
                <a:spcPct val="0"/>
              </a:spcBef>
              <a:spcAft>
                <a:spcPct val="35000"/>
              </a:spcAft>
              <a:buNone/>
            </a:pPr>
            <a:r>
              <a:rPr lang="en-AU" sz="1800" kern="1200" noProof="0" dirty="0">
                <a:solidFill>
                  <a:schemeClr val="accent1"/>
                </a:solidFill>
              </a:rPr>
              <a:t>graphic style, </a:t>
            </a:r>
          </a:p>
          <a:p>
            <a:pPr marL="0" lvl="0" indent="0" algn="ctr" defTabSz="800100">
              <a:lnSpc>
                <a:spcPct val="90000"/>
              </a:lnSpc>
              <a:spcBef>
                <a:spcPct val="0"/>
              </a:spcBef>
              <a:spcAft>
                <a:spcPct val="35000"/>
              </a:spcAft>
              <a:buNone/>
            </a:pPr>
            <a:r>
              <a:rPr lang="en-AU" sz="1800" kern="1200" noProof="0" dirty="0">
                <a:solidFill>
                  <a:schemeClr val="accent1"/>
                </a:solidFill>
              </a:rPr>
              <a:t>cartooning,</a:t>
            </a:r>
          </a:p>
          <a:p>
            <a:pPr marL="0" lvl="0" indent="0" algn="ctr" defTabSz="800100">
              <a:lnSpc>
                <a:spcPct val="90000"/>
              </a:lnSpc>
              <a:spcBef>
                <a:spcPct val="0"/>
              </a:spcBef>
              <a:spcAft>
                <a:spcPct val="35000"/>
              </a:spcAft>
              <a:buNone/>
            </a:pPr>
            <a:r>
              <a:rPr lang="en-AU" sz="1800" kern="1200" noProof="0" dirty="0">
                <a:solidFill>
                  <a:schemeClr val="accent1"/>
                </a:solidFill>
              </a:rPr>
              <a:t>cultural iconography,</a:t>
            </a:r>
          </a:p>
          <a:p>
            <a:pPr marL="0" lvl="0" indent="0" algn="ctr" defTabSz="800100">
              <a:lnSpc>
                <a:spcPct val="90000"/>
              </a:lnSpc>
              <a:spcBef>
                <a:spcPct val="0"/>
              </a:spcBef>
              <a:spcAft>
                <a:spcPct val="35000"/>
              </a:spcAft>
              <a:buNone/>
            </a:pPr>
            <a:r>
              <a:rPr lang="en-AU" sz="1800" kern="1200" noProof="0" dirty="0">
                <a:solidFill>
                  <a:schemeClr val="accent1"/>
                </a:solidFill>
              </a:rPr>
              <a:t>Pop Art aesthetic, hand-built vessel  </a:t>
            </a:r>
          </a:p>
          <a:p>
            <a:pPr marL="0" lvl="0" indent="0" algn="ctr" defTabSz="800100">
              <a:lnSpc>
                <a:spcPct val="90000"/>
              </a:lnSpc>
              <a:spcBef>
                <a:spcPct val="0"/>
              </a:spcBef>
              <a:spcAft>
                <a:spcPct val="35000"/>
              </a:spcAft>
              <a:buNone/>
            </a:pPr>
            <a:r>
              <a:rPr lang="en-AU" sz="1800" kern="1200" noProof="0" dirty="0">
                <a:solidFill>
                  <a:schemeClr val="accent1"/>
                </a:solidFill>
              </a:rPr>
              <a:t> </a:t>
            </a:r>
          </a:p>
          <a:p>
            <a:pPr marL="0" lvl="0" indent="0" algn="ctr" defTabSz="800100">
              <a:lnSpc>
                <a:spcPct val="90000"/>
              </a:lnSpc>
              <a:spcBef>
                <a:spcPct val="0"/>
              </a:spcBef>
              <a:spcAft>
                <a:spcPct val="35000"/>
              </a:spcAft>
              <a:buNone/>
            </a:pPr>
            <a:endParaRPr lang="en-AU" sz="1800" kern="1200" noProof="0" dirty="0">
              <a:solidFill>
                <a:schemeClr val="accent1"/>
              </a:solidFill>
            </a:endParaRPr>
          </a:p>
        </p:txBody>
      </p:sp>
      <p:sp>
        <p:nvSpPr>
          <p:cNvPr id="14" name="TextBox 13">
            <a:extLst>
              <a:ext uri="{FF2B5EF4-FFF2-40B4-BE49-F238E27FC236}">
                <a16:creationId xmlns:a16="http://schemas.microsoft.com/office/drawing/2014/main" id="{4812554E-E92F-5C8D-15D0-1564261727AD}"/>
              </a:ext>
            </a:extLst>
          </p:cNvPr>
          <p:cNvSpPr txBox="1"/>
          <p:nvPr/>
        </p:nvSpPr>
        <p:spPr>
          <a:xfrm>
            <a:off x="7768915" y="1929726"/>
            <a:ext cx="3854839" cy="889348"/>
          </a:xfrm>
          <a:prstGeom prst="rect">
            <a:avLst/>
          </a:prstGeom>
          <a:noFill/>
        </p:spPr>
        <p:txBody>
          <a:bodyPr wrap="square" lIns="0" tIns="0" rIns="0" bIns="0" rtlCol="0">
            <a:noAutofit/>
          </a:bodyPr>
          <a:lstStyle/>
          <a:p>
            <a:pPr>
              <a:spcAft>
                <a:spcPts val="600"/>
              </a:spcAft>
            </a:pPr>
            <a:r>
              <a:rPr lang="en-AU" sz="1800" b="1" i="0" noProof="0" dirty="0">
                <a:solidFill>
                  <a:srgbClr val="000000"/>
                </a:solidFill>
                <a:effectLst/>
              </a:rPr>
              <a:t>Tier 3</a:t>
            </a:r>
          </a:p>
          <a:p>
            <a:r>
              <a:rPr lang="en-AU" sz="1800" i="0" noProof="0" dirty="0">
                <a:solidFill>
                  <a:srgbClr val="000000"/>
                </a:solidFill>
                <a:effectLst/>
              </a:rPr>
              <a:t>New terms or academic language that is specifically associated with the visual arts.</a:t>
            </a:r>
            <a:endParaRPr lang="en-AU" sz="1800" noProof="0" dirty="0">
              <a:solidFill>
                <a:srgbClr val="000000"/>
              </a:solidFill>
              <a:effectLst/>
            </a:endParaRPr>
          </a:p>
        </p:txBody>
      </p:sp>
      <p:sp>
        <p:nvSpPr>
          <p:cNvPr id="9" name="Freeform: Shape 8">
            <a:extLst>
              <a:ext uri="{FF2B5EF4-FFF2-40B4-BE49-F238E27FC236}">
                <a16:creationId xmlns:a16="http://schemas.microsoft.com/office/drawing/2014/main" id="{B1602CA3-7D61-B7F7-70A2-6682B25160ED}"/>
              </a:ext>
            </a:extLst>
          </p:cNvPr>
          <p:cNvSpPr/>
          <p:nvPr/>
        </p:nvSpPr>
        <p:spPr>
          <a:xfrm>
            <a:off x="1483110" y="3376176"/>
            <a:ext cx="5000333" cy="1612176"/>
          </a:xfrm>
          <a:custGeom>
            <a:avLst/>
            <a:gdLst>
              <a:gd name="connsiteX0" fmla="*/ 0 w 5000333"/>
              <a:gd name="connsiteY0" fmla="*/ 1612176 h 1612176"/>
              <a:gd name="connsiteX1" fmla="*/ 1250081 w 5000333"/>
              <a:gd name="connsiteY1" fmla="*/ 0 h 1612176"/>
              <a:gd name="connsiteX2" fmla="*/ 3750252 w 5000333"/>
              <a:gd name="connsiteY2" fmla="*/ 0 h 1612176"/>
              <a:gd name="connsiteX3" fmla="*/ 5000333 w 5000333"/>
              <a:gd name="connsiteY3" fmla="*/ 1612176 h 1612176"/>
              <a:gd name="connsiteX4" fmla="*/ 0 w 5000333"/>
              <a:gd name="connsiteY4" fmla="*/ 1612176 h 161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333" h="1612176">
                <a:moveTo>
                  <a:pt x="0" y="1612176"/>
                </a:moveTo>
                <a:lnTo>
                  <a:pt x="1250081" y="0"/>
                </a:lnTo>
                <a:lnTo>
                  <a:pt x="3750252" y="0"/>
                </a:lnTo>
                <a:lnTo>
                  <a:pt x="5000333" y="1612176"/>
                </a:lnTo>
                <a:lnTo>
                  <a:pt x="0" y="1612176"/>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7918" tIns="22860" rIns="897919" bIns="22860" numCol="1" spcCol="1270" anchor="ctr" anchorCtr="0">
            <a:noAutofit/>
          </a:bodyPr>
          <a:lstStyle/>
          <a:p>
            <a:pPr marL="0" lvl="0" indent="0" algn="ctr" defTabSz="800100">
              <a:lnSpc>
                <a:spcPct val="100000"/>
              </a:lnSpc>
              <a:spcBef>
                <a:spcPct val="0"/>
              </a:spcBef>
              <a:spcAft>
                <a:spcPct val="35000"/>
              </a:spcAft>
              <a:buNone/>
            </a:pPr>
            <a:r>
              <a:rPr lang="en-AU" sz="1800" b="0" kern="1200" noProof="0">
                <a:solidFill>
                  <a:schemeClr val="accent1"/>
                </a:solidFill>
              </a:rPr>
              <a:t>Identity, heroism, resilience, aspiration, dynamic, animated, exaggerated, imagery</a:t>
            </a:r>
          </a:p>
        </p:txBody>
      </p:sp>
      <p:sp>
        <p:nvSpPr>
          <p:cNvPr id="15" name="TextBox 14">
            <a:extLst>
              <a:ext uri="{FF2B5EF4-FFF2-40B4-BE49-F238E27FC236}">
                <a16:creationId xmlns:a16="http://schemas.microsoft.com/office/drawing/2014/main" id="{05038F4D-8370-F273-E491-9BF9495CA788}"/>
              </a:ext>
            </a:extLst>
          </p:cNvPr>
          <p:cNvSpPr txBox="1"/>
          <p:nvPr/>
        </p:nvSpPr>
        <p:spPr>
          <a:xfrm>
            <a:off x="7768915" y="3645458"/>
            <a:ext cx="3972223" cy="1127267"/>
          </a:xfrm>
          <a:prstGeom prst="rect">
            <a:avLst/>
          </a:prstGeom>
          <a:noFill/>
        </p:spPr>
        <p:txBody>
          <a:bodyPr wrap="square" lIns="0" tIns="0" rIns="0" bIns="0" rtlCol="0">
            <a:noAutofit/>
          </a:bodyPr>
          <a:lstStyle/>
          <a:p>
            <a:pPr>
              <a:spcAft>
                <a:spcPts val="600"/>
              </a:spcAft>
            </a:pPr>
            <a:r>
              <a:rPr lang="en-AU" sz="1800" b="1" i="0" noProof="0">
                <a:solidFill>
                  <a:srgbClr val="000000"/>
                </a:solidFill>
                <a:effectLst/>
              </a:rPr>
              <a:t>Tier 2</a:t>
            </a:r>
          </a:p>
          <a:p>
            <a:r>
              <a:rPr lang="en-AU" sz="1800" i="0" noProof="0">
                <a:solidFill>
                  <a:srgbClr val="000000"/>
                </a:solidFill>
                <a:effectLst/>
              </a:rPr>
              <a:t>High-utility academic language that we </a:t>
            </a:r>
            <a:r>
              <a:rPr lang="en-AU" sz="1800" noProof="0">
                <a:solidFill>
                  <a:srgbClr val="000000"/>
                </a:solidFill>
              </a:rPr>
              <a:t>u</a:t>
            </a:r>
            <a:r>
              <a:rPr lang="en-AU" sz="1800" i="0" noProof="0">
                <a:solidFill>
                  <a:srgbClr val="000000"/>
                </a:solidFill>
                <a:effectLst/>
              </a:rPr>
              <a:t>se to form our body of knowledge. These words are </a:t>
            </a:r>
            <a:r>
              <a:rPr lang="en-AU" sz="1800" noProof="0">
                <a:solidFill>
                  <a:srgbClr val="000000"/>
                </a:solidFill>
              </a:rPr>
              <a:t>used </a:t>
            </a:r>
            <a:r>
              <a:rPr lang="en-AU" sz="1800" i="0" noProof="0">
                <a:solidFill>
                  <a:srgbClr val="000000"/>
                </a:solidFill>
                <a:effectLst/>
              </a:rPr>
              <a:t>across subject areas. </a:t>
            </a:r>
            <a:endParaRPr lang="en-AU" sz="1800" noProof="0">
              <a:solidFill>
                <a:srgbClr val="000000"/>
              </a:solidFill>
              <a:effectLst/>
            </a:endParaRPr>
          </a:p>
          <a:p>
            <a:pPr algn="l"/>
            <a:endParaRPr lang="en-AU" sz="1800" noProof="0"/>
          </a:p>
        </p:txBody>
      </p:sp>
      <p:sp>
        <p:nvSpPr>
          <p:cNvPr id="10" name="Freeform: Shape 9">
            <a:extLst>
              <a:ext uri="{FF2B5EF4-FFF2-40B4-BE49-F238E27FC236}">
                <a16:creationId xmlns:a16="http://schemas.microsoft.com/office/drawing/2014/main" id="{220DF92F-4EEC-937B-10BB-6B23F5B9E9F1}"/>
              </a:ext>
            </a:extLst>
          </p:cNvPr>
          <p:cNvSpPr/>
          <p:nvPr/>
        </p:nvSpPr>
        <p:spPr>
          <a:xfrm>
            <a:off x="233027" y="4988353"/>
            <a:ext cx="7500500" cy="1612176"/>
          </a:xfrm>
          <a:custGeom>
            <a:avLst/>
            <a:gdLst>
              <a:gd name="connsiteX0" fmla="*/ 0 w 7500500"/>
              <a:gd name="connsiteY0" fmla="*/ 1612176 h 1612176"/>
              <a:gd name="connsiteX1" fmla="*/ 1250081 w 7500500"/>
              <a:gd name="connsiteY1" fmla="*/ 0 h 1612176"/>
              <a:gd name="connsiteX2" fmla="*/ 6250419 w 7500500"/>
              <a:gd name="connsiteY2" fmla="*/ 0 h 1612176"/>
              <a:gd name="connsiteX3" fmla="*/ 7500500 w 7500500"/>
              <a:gd name="connsiteY3" fmla="*/ 1612176 h 1612176"/>
              <a:gd name="connsiteX4" fmla="*/ 0 w 7500500"/>
              <a:gd name="connsiteY4" fmla="*/ 1612176 h 161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500" h="1612176">
                <a:moveTo>
                  <a:pt x="0" y="1612176"/>
                </a:moveTo>
                <a:lnTo>
                  <a:pt x="1250081" y="0"/>
                </a:lnTo>
                <a:lnTo>
                  <a:pt x="6250419" y="0"/>
                </a:lnTo>
                <a:lnTo>
                  <a:pt x="7500500" y="1612176"/>
                </a:lnTo>
                <a:lnTo>
                  <a:pt x="0" y="1612176"/>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35447" tIns="22860" rIns="1335448" bIns="22860" numCol="1" spcCol="1270" anchor="ctr" anchorCtr="0">
            <a:noAutofit/>
          </a:bodyPr>
          <a:lstStyle/>
          <a:p>
            <a:pPr marL="0" lvl="0" indent="0" algn="ctr" defTabSz="800100">
              <a:lnSpc>
                <a:spcPct val="90000"/>
              </a:lnSpc>
              <a:spcBef>
                <a:spcPct val="0"/>
              </a:spcBef>
              <a:spcAft>
                <a:spcPct val="35000"/>
              </a:spcAft>
              <a:buNone/>
            </a:pPr>
            <a:r>
              <a:rPr lang="en-AU" sz="1800" kern="1200" noProof="0">
                <a:solidFill>
                  <a:schemeClr val="accent1"/>
                </a:solidFill>
              </a:rPr>
              <a:t>Lightening bolt, action, superhero, youth, culture, fun, strength, movement</a:t>
            </a:r>
          </a:p>
        </p:txBody>
      </p:sp>
      <p:sp>
        <p:nvSpPr>
          <p:cNvPr id="16" name="TextBox 15">
            <a:extLst>
              <a:ext uri="{FF2B5EF4-FFF2-40B4-BE49-F238E27FC236}">
                <a16:creationId xmlns:a16="http://schemas.microsoft.com/office/drawing/2014/main" id="{B8496A5C-859A-DA10-CC1B-2AB1DB4AA5BC}"/>
              </a:ext>
            </a:extLst>
          </p:cNvPr>
          <p:cNvSpPr txBox="1"/>
          <p:nvPr/>
        </p:nvSpPr>
        <p:spPr>
          <a:xfrm>
            <a:off x="7768915" y="5875480"/>
            <a:ext cx="2581500" cy="484909"/>
          </a:xfrm>
          <a:prstGeom prst="rect">
            <a:avLst/>
          </a:prstGeom>
          <a:noFill/>
        </p:spPr>
        <p:txBody>
          <a:bodyPr wrap="square" lIns="0" tIns="0" rIns="0" bIns="0" rtlCol="0">
            <a:noAutofit/>
          </a:bodyPr>
          <a:lstStyle/>
          <a:p>
            <a:pPr algn="l">
              <a:spcAft>
                <a:spcPts val="600"/>
              </a:spcAft>
            </a:pPr>
            <a:r>
              <a:rPr lang="en-AU" sz="1800" b="1" i="0" noProof="0">
                <a:solidFill>
                  <a:srgbClr val="000000"/>
                </a:solidFill>
                <a:effectLst/>
              </a:rPr>
              <a:t>Tier 1</a:t>
            </a:r>
          </a:p>
          <a:p>
            <a:pPr algn="l">
              <a:spcAft>
                <a:spcPts val="600"/>
              </a:spcAft>
            </a:pPr>
            <a:r>
              <a:rPr lang="en-AU" sz="1800" i="0" noProof="0">
                <a:solidFill>
                  <a:srgbClr val="000000"/>
                </a:solidFill>
                <a:effectLst/>
              </a:rPr>
              <a:t>Everyday language. </a:t>
            </a:r>
            <a:endParaRPr lang="en-AU" sz="1800" noProof="0"/>
          </a:p>
        </p:txBody>
      </p:sp>
      <p:sp>
        <p:nvSpPr>
          <p:cNvPr id="2" name="Slide Number Placeholder 1">
            <a:extLst>
              <a:ext uri="{FF2B5EF4-FFF2-40B4-BE49-F238E27FC236}">
                <a16:creationId xmlns:a16="http://schemas.microsoft.com/office/drawing/2014/main" id="{5930BFAF-B5F6-EC1E-8686-5AAAD52697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33</a:t>
            </a:fld>
            <a:endParaRPr lang="en-AU" noProof="0"/>
          </a:p>
        </p:txBody>
      </p:sp>
    </p:spTree>
    <p:extLst>
      <p:ext uri="{BB962C8B-B14F-4D97-AF65-F5344CB8AC3E}">
        <p14:creationId xmlns:p14="http://schemas.microsoft.com/office/powerpoint/2010/main" val="242257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287AA-E60E-CA97-FFDB-90C7B1A0EE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550545-DC26-C369-25D6-CE82A021A68F}"/>
              </a:ext>
            </a:extLst>
          </p:cNvPr>
          <p:cNvSpPr>
            <a:spLocks noGrp="1"/>
          </p:cNvSpPr>
          <p:nvPr>
            <p:ph type="title"/>
          </p:nvPr>
        </p:nvSpPr>
        <p:spPr/>
        <p:txBody>
          <a:bodyPr/>
          <a:lstStyle/>
          <a:p>
            <a:r>
              <a:rPr lang="en-AU" noProof="0" dirty="0">
                <a:effectLst/>
                <a:latin typeface="Arial" panose="020B0604020202020204" pitchFamily="34" charset="0"/>
                <a:ea typeface="Calibri" panose="020F0502020204030204" pitchFamily="34" charset="0"/>
              </a:rPr>
              <a:t>Ray </a:t>
            </a:r>
            <a:r>
              <a:rPr lang="en-AU" noProof="0" dirty="0" err="1">
                <a:effectLst/>
                <a:latin typeface="Arial" panose="020B0604020202020204" pitchFamily="34" charset="0"/>
                <a:ea typeface="Calibri" panose="020F0502020204030204" pitchFamily="34" charset="0"/>
              </a:rPr>
              <a:t>Mudjandi</a:t>
            </a:r>
            <a:r>
              <a:rPr lang="en-AU" noProof="0" dirty="0">
                <a:effectLst/>
                <a:latin typeface="Arial" panose="020B0604020202020204" pitchFamily="34" charset="0"/>
                <a:ea typeface="Calibri" panose="020F0502020204030204" pitchFamily="34" charset="0"/>
              </a:rPr>
              <a:t> (3)</a:t>
            </a:r>
            <a:endParaRPr lang="en-AU" noProof="0" dirty="0"/>
          </a:p>
        </p:txBody>
      </p:sp>
      <p:sp>
        <p:nvSpPr>
          <p:cNvPr id="4" name="Text Placeholder 3">
            <a:extLst>
              <a:ext uri="{FF2B5EF4-FFF2-40B4-BE49-F238E27FC236}">
                <a16:creationId xmlns:a16="http://schemas.microsoft.com/office/drawing/2014/main" id="{CEA7350F-BD66-6DC0-D234-92644A41EE30}"/>
              </a:ext>
            </a:extLst>
          </p:cNvPr>
          <p:cNvSpPr>
            <a:spLocks noGrp="1"/>
          </p:cNvSpPr>
          <p:nvPr>
            <p:ph type="body" sz="quarter" idx="18"/>
          </p:nvPr>
        </p:nvSpPr>
        <p:spPr>
          <a:xfrm>
            <a:off x="360000" y="982521"/>
            <a:ext cx="5397340" cy="268056"/>
          </a:xfrm>
        </p:spPr>
        <p:txBody>
          <a:bodyPr/>
          <a:lstStyle/>
          <a:p>
            <a:r>
              <a:rPr lang="en-AU" noProof="0">
                <a:latin typeface="+mj-lt"/>
              </a:rPr>
              <a:t>2.3(c)</a:t>
            </a:r>
            <a:r>
              <a:rPr lang="en-AU" noProof="0"/>
              <a:t>Tiered vocabulary sample sentences</a:t>
            </a:r>
          </a:p>
        </p:txBody>
      </p:sp>
      <p:sp>
        <p:nvSpPr>
          <p:cNvPr id="11" name="Freeform: Shape 10">
            <a:extLst>
              <a:ext uri="{FF2B5EF4-FFF2-40B4-BE49-F238E27FC236}">
                <a16:creationId xmlns:a16="http://schemas.microsoft.com/office/drawing/2014/main" id="{48C14D74-79C2-3E2B-8521-7FB43281496E}"/>
              </a:ext>
            </a:extLst>
          </p:cNvPr>
          <p:cNvSpPr/>
          <p:nvPr/>
        </p:nvSpPr>
        <p:spPr>
          <a:xfrm>
            <a:off x="1990777" y="1902458"/>
            <a:ext cx="1883281" cy="1324340"/>
          </a:xfrm>
          <a:custGeom>
            <a:avLst/>
            <a:gdLst>
              <a:gd name="connsiteX0" fmla="*/ 0 w 1883281"/>
              <a:gd name="connsiteY0" fmla="*/ 1324340 h 1324340"/>
              <a:gd name="connsiteX1" fmla="*/ 941641 w 1883281"/>
              <a:gd name="connsiteY1" fmla="*/ 0 h 1324340"/>
              <a:gd name="connsiteX2" fmla="*/ 941641 w 1883281"/>
              <a:gd name="connsiteY2" fmla="*/ 0 h 1324340"/>
              <a:gd name="connsiteX3" fmla="*/ 1883281 w 1883281"/>
              <a:gd name="connsiteY3" fmla="*/ 1324340 h 1324340"/>
              <a:gd name="connsiteX4" fmla="*/ 0 w 1883281"/>
              <a:gd name="connsiteY4" fmla="*/ 1324340 h 1324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281" h="1324340">
                <a:moveTo>
                  <a:pt x="0" y="1324340"/>
                </a:moveTo>
                <a:lnTo>
                  <a:pt x="941641" y="0"/>
                </a:lnTo>
                <a:lnTo>
                  <a:pt x="941641" y="0"/>
                </a:lnTo>
                <a:lnTo>
                  <a:pt x="1883281" y="1324340"/>
                </a:lnTo>
                <a:lnTo>
                  <a:pt x="0" y="1324340"/>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110000"/>
              </a:lnSpc>
              <a:spcBef>
                <a:spcPct val="0"/>
              </a:spcBef>
              <a:spcAft>
                <a:spcPct val="35000"/>
              </a:spcAft>
              <a:buNone/>
            </a:pPr>
            <a:endParaRPr lang="en-AU" sz="1400" kern="1200" noProof="0" dirty="0"/>
          </a:p>
          <a:p>
            <a:pPr marL="0" lvl="0" indent="0" algn="ctr" defTabSz="622300">
              <a:lnSpc>
                <a:spcPct val="110000"/>
              </a:lnSpc>
              <a:spcBef>
                <a:spcPct val="0"/>
              </a:spcBef>
              <a:spcAft>
                <a:spcPct val="35000"/>
              </a:spcAft>
              <a:buNone/>
            </a:pPr>
            <a:r>
              <a:rPr lang="en-AU" sz="1400" kern="1200" noProof="0" dirty="0">
                <a:solidFill>
                  <a:srgbClr val="7030A0"/>
                </a:solidFill>
              </a:rPr>
              <a:t>Sculptural relief, </a:t>
            </a:r>
          </a:p>
          <a:p>
            <a:pPr marL="0" lvl="0" indent="0" algn="ctr" defTabSz="622300">
              <a:lnSpc>
                <a:spcPct val="110000"/>
              </a:lnSpc>
              <a:spcBef>
                <a:spcPct val="0"/>
              </a:spcBef>
              <a:spcAft>
                <a:spcPct val="35000"/>
              </a:spcAft>
              <a:buNone/>
            </a:pPr>
            <a:r>
              <a:rPr lang="en-AU" sz="1400" kern="1200" noProof="0" dirty="0">
                <a:solidFill>
                  <a:srgbClr val="7030A0"/>
                </a:solidFill>
              </a:rPr>
              <a:t>graphic style, </a:t>
            </a:r>
          </a:p>
          <a:p>
            <a:pPr marL="0" lvl="0" indent="0" algn="ctr" defTabSz="622300">
              <a:lnSpc>
                <a:spcPct val="110000"/>
              </a:lnSpc>
              <a:spcBef>
                <a:spcPct val="0"/>
              </a:spcBef>
              <a:spcAft>
                <a:spcPct val="35000"/>
              </a:spcAft>
              <a:buNone/>
            </a:pPr>
            <a:r>
              <a:rPr lang="en-AU" sz="1400" kern="1200" noProof="0" dirty="0">
                <a:solidFill>
                  <a:srgbClr val="7030A0"/>
                </a:solidFill>
              </a:rPr>
              <a:t>cartooning,</a:t>
            </a:r>
          </a:p>
          <a:p>
            <a:pPr marL="0" lvl="0" indent="0" algn="ctr" defTabSz="622300">
              <a:lnSpc>
                <a:spcPct val="110000"/>
              </a:lnSpc>
              <a:spcBef>
                <a:spcPct val="0"/>
              </a:spcBef>
              <a:spcAft>
                <a:spcPct val="35000"/>
              </a:spcAft>
              <a:buNone/>
            </a:pPr>
            <a:r>
              <a:rPr lang="en-AU" sz="1400" kern="1200" noProof="0" dirty="0">
                <a:solidFill>
                  <a:srgbClr val="7030A0"/>
                </a:solidFill>
              </a:rPr>
              <a:t>cultural iconography,</a:t>
            </a:r>
          </a:p>
          <a:p>
            <a:pPr marL="0" lvl="0" indent="0" algn="ctr" defTabSz="622300">
              <a:lnSpc>
                <a:spcPct val="110000"/>
              </a:lnSpc>
              <a:spcBef>
                <a:spcPct val="0"/>
              </a:spcBef>
              <a:spcAft>
                <a:spcPct val="35000"/>
              </a:spcAft>
              <a:buNone/>
            </a:pPr>
            <a:r>
              <a:rPr lang="en-AU" sz="1400" kern="1200" noProof="0" dirty="0">
                <a:solidFill>
                  <a:srgbClr val="7030A0"/>
                </a:solidFill>
              </a:rPr>
              <a:t>Pop Art aesthetic, hand-built vessel  </a:t>
            </a:r>
          </a:p>
          <a:p>
            <a:pPr marL="0" lvl="0" indent="0" algn="ctr" defTabSz="622300">
              <a:lnSpc>
                <a:spcPct val="110000"/>
              </a:lnSpc>
              <a:spcBef>
                <a:spcPct val="0"/>
              </a:spcBef>
              <a:spcAft>
                <a:spcPct val="35000"/>
              </a:spcAft>
              <a:buNone/>
            </a:pPr>
            <a:r>
              <a:rPr lang="en-AU" sz="1400" kern="1200" noProof="0" dirty="0"/>
              <a:t> </a:t>
            </a:r>
          </a:p>
          <a:p>
            <a:pPr marL="0" lvl="0" indent="0" algn="ctr" defTabSz="622300">
              <a:lnSpc>
                <a:spcPct val="110000"/>
              </a:lnSpc>
              <a:spcBef>
                <a:spcPct val="0"/>
              </a:spcBef>
              <a:spcAft>
                <a:spcPct val="35000"/>
              </a:spcAft>
              <a:buNone/>
            </a:pPr>
            <a:endParaRPr lang="en-AU" sz="1400" kern="1200" noProof="0" dirty="0"/>
          </a:p>
        </p:txBody>
      </p:sp>
      <p:sp>
        <p:nvSpPr>
          <p:cNvPr id="6" name="Rectangle: Rounded Corners 5">
            <a:extLst>
              <a:ext uri="{FF2B5EF4-FFF2-40B4-BE49-F238E27FC236}">
                <a16:creationId xmlns:a16="http://schemas.microsoft.com/office/drawing/2014/main" id="{D1AA8CF4-EAFE-3D86-1C2B-97480FBFC51E}"/>
              </a:ext>
            </a:extLst>
          </p:cNvPr>
          <p:cNvSpPr/>
          <p:nvPr/>
        </p:nvSpPr>
        <p:spPr>
          <a:xfrm>
            <a:off x="5926671" y="841668"/>
            <a:ext cx="5747998" cy="1912755"/>
          </a:xfrm>
          <a:prstGeom prst="roundRect">
            <a:avLst>
              <a:gd name="adj" fmla="val 727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en-AU" sz="1800" b="1" dirty="0">
                <a:solidFill>
                  <a:srgbClr val="000000"/>
                </a:solidFill>
              </a:rPr>
              <a:t>Tier 1 and 3 language</a:t>
            </a:r>
          </a:p>
          <a:p>
            <a:pPr>
              <a:lnSpc>
                <a:spcPct val="120000"/>
              </a:lnSpc>
              <a:spcAft>
                <a:spcPts val="600"/>
              </a:spcAft>
            </a:pPr>
            <a:r>
              <a:rPr lang="en-AU" sz="1800" dirty="0"/>
              <a:t>‘</a:t>
            </a:r>
            <a:r>
              <a:rPr lang="en-AU" sz="1800" dirty="0">
                <a:solidFill>
                  <a:schemeClr val="tx1"/>
                </a:solidFill>
              </a:rPr>
              <a:t>Black Speed’ is a </a:t>
            </a:r>
            <a:r>
              <a:rPr lang="en-AU" sz="1800" dirty="0">
                <a:solidFill>
                  <a:srgbClr val="7030A0"/>
                </a:solidFill>
              </a:rPr>
              <a:t>hand-built vessel</a:t>
            </a:r>
            <a:r>
              <a:rPr lang="en-AU" sz="1800" dirty="0">
                <a:solidFill>
                  <a:schemeClr val="tx1"/>
                </a:solidFill>
              </a:rPr>
              <a:t> decorated with </a:t>
            </a:r>
            <a:r>
              <a:rPr lang="en-AU" sz="1800" dirty="0">
                <a:solidFill>
                  <a:srgbClr val="7030A0"/>
                </a:solidFill>
              </a:rPr>
              <a:t>cultural iconography</a:t>
            </a:r>
            <a:r>
              <a:rPr lang="en-AU" sz="1800" dirty="0">
                <a:solidFill>
                  <a:schemeClr val="tx1"/>
                </a:solidFill>
              </a:rPr>
              <a:t> in a </a:t>
            </a:r>
            <a:r>
              <a:rPr lang="en-AU" sz="1800" dirty="0">
                <a:solidFill>
                  <a:srgbClr val="7030A0"/>
                </a:solidFill>
              </a:rPr>
              <a:t>graphic style. Sculptural relief</a:t>
            </a:r>
            <a:r>
              <a:rPr lang="en-AU" sz="1800" dirty="0">
                <a:solidFill>
                  <a:schemeClr val="tx1"/>
                </a:solidFill>
              </a:rPr>
              <a:t> shows a </a:t>
            </a:r>
            <a:r>
              <a:rPr lang="en-AU" sz="1800" dirty="0">
                <a:solidFill>
                  <a:srgbClr val="FF33CC"/>
                </a:solidFill>
              </a:rPr>
              <a:t>superhero</a:t>
            </a:r>
            <a:r>
              <a:rPr lang="en-AU" sz="1800" dirty="0">
                <a:solidFill>
                  <a:schemeClr val="tx1"/>
                </a:solidFill>
              </a:rPr>
              <a:t> in motion with a </a:t>
            </a:r>
            <a:r>
              <a:rPr lang="en-AU" sz="1800" dirty="0">
                <a:solidFill>
                  <a:srgbClr val="FF33CC"/>
                </a:solidFill>
              </a:rPr>
              <a:t>lightning bolt</a:t>
            </a:r>
            <a:r>
              <a:rPr lang="en-AU" sz="1800" dirty="0">
                <a:solidFill>
                  <a:schemeClr val="tx1"/>
                </a:solidFill>
              </a:rPr>
              <a:t>.</a:t>
            </a:r>
          </a:p>
        </p:txBody>
      </p:sp>
      <p:sp>
        <p:nvSpPr>
          <p:cNvPr id="14" name="Freeform: Shape 13">
            <a:extLst>
              <a:ext uri="{FF2B5EF4-FFF2-40B4-BE49-F238E27FC236}">
                <a16:creationId xmlns:a16="http://schemas.microsoft.com/office/drawing/2014/main" id="{D8ADF237-680F-00D8-BE75-E4CAFF03D83A}"/>
              </a:ext>
            </a:extLst>
          </p:cNvPr>
          <p:cNvSpPr/>
          <p:nvPr/>
        </p:nvSpPr>
        <p:spPr>
          <a:xfrm>
            <a:off x="1049136" y="3226798"/>
            <a:ext cx="3766562" cy="1324340"/>
          </a:xfrm>
          <a:custGeom>
            <a:avLst/>
            <a:gdLst>
              <a:gd name="connsiteX0" fmla="*/ 0 w 3766562"/>
              <a:gd name="connsiteY0" fmla="*/ 1324340 h 1324340"/>
              <a:gd name="connsiteX1" fmla="*/ 941645 w 3766562"/>
              <a:gd name="connsiteY1" fmla="*/ 0 h 1324340"/>
              <a:gd name="connsiteX2" fmla="*/ 2824917 w 3766562"/>
              <a:gd name="connsiteY2" fmla="*/ 0 h 1324340"/>
              <a:gd name="connsiteX3" fmla="*/ 3766562 w 3766562"/>
              <a:gd name="connsiteY3" fmla="*/ 1324340 h 1324340"/>
              <a:gd name="connsiteX4" fmla="*/ 0 w 3766562"/>
              <a:gd name="connsiteY4" fmla="*/ 1324340 h 1324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62" h="1324340">
                <a:moveTo>
                  <a:pt x="0" y="1324340"/>
                </a:moveTo>
                <a:lnTo>
                  <a:pt x="941645" y="0"/>
                </a:lnTo>
                <a:lnTo>
                  <a:pt x="2824917" y="0"/>
                </a:lnTo>
                <a:lnTo>
                  <a:pt x="3766562" y="1324340"/>
                </a:lnTo>
                <a:lnTo>
                  <a:pt x="0" y="1324340"/>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6928" tIns="17780" rIns="676929" bIns="17780" numCol="1" spcCol="1270" anchor="ctr" anchorCtr="0">
            <a:noAutofit/>
          </a:bodyPr>
          <a:lstStyle/>
          <a:p>
            <a:pPr marL="0" lvl="0" indent="0" algn="ctr" defTabSz="622300">
              <a:lnSpc>
                <a:spcPct val="150000"/>
              </a:lnSpc>
              <a:spcBef>
                <a:spcPct val="0"/>
              </a:spcBef>
              <a:spcAft>
                <a:spcPct val="35000"/>
              </a:spcAft>
              <a:buNone/>
            </a:pPr>
            <a:r>
              <a:rPr lang="en-AU" sz="1400" b="0" kern="1200" noProof="0" dirty="0">
                <a:solidFill>
                  <a:srgbClr val="009644"/>
                </a:solidFill>
              </a:rPr>
              <a:t>Identity, heroism, resilience, aspiration, dynamic, animated, exaggerated, imagery</a:t>
            </a:r>
          </a:p>
        </p:txBody>
      </p:sp>
      <p:sp>
        <p:nvSpPr>
          <p:cNvPr id="8" name="Rectangle: Rounded Corners 5">
            <a:extLst>
              <a:ext uri="{FF2B5EF4-FFF2-40B4-BE49-F238E27FC236}">
                <a16:creationId xmlns:a16="http://schemas.microsoft.com/office/drawing/2014/main" id="{7677364B-C218-A901-B5C5-976AD78B22FB}"/>
              </a:ext>
            </a:extLst>
          </p:cNvPr>
          <p:cNvSpPr/>
          <p:nvPr/>
        </p:nvSpPr>
        <p:spPr>
          <a:xfrm>
            <a:off x="5926671" y="2817425"/>
            <a:ext cx="5747998" cy="2100213"/>
          </a:xfrm>
          <a:prstGeom prst="roundRect">
            <a:avLst>
              <a:gd name="adj" fmla="val 727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spcAft>
                <a:spcPts val="600"/>
              </a:spcAft>
            </a:pPr>
            <a:r>
              <a:rPr lang="en-AU" sz="1800" b="1" dirty="0">
                <a:solidFill>
                  <a:srgbClr val="000000"/>
                </a:solidFill>
              </a:rPr>
              <a:t>Tier 1, 2 and 3 language </a:t>
            </a:r>
          </a:p>
          <a:p>
            <a:pPr>
              <a:lnSpc>
                <a:spcPct val="110000"/>
              </a:lnSpc>
              <a:spcAft>
                <a:spcPts val="600"/>
              </a:spcAft>
            </a:pPr>
            <a:r>
              <a:rPr lang="en-AU" sz="1800" dirty="0">
                <a:solidFill>
                  <a:schemeClr val="tx1"/>
                </a:solidFill>
              </a:rPr>
              <a:t>In ‘’Black Speed, Ray </a:t>
            </a:r>
            <a:r>
              <a:rPr lang="en-AU" sz="1800" dirty="0" err="1">
                <a:solidFill>
                  <a:schemeClr val="tx1"/>
                </a:solidFill>
              </a:rPr>
              <a:t>Mudjandi</a:t>
            </a:r>
            <a:r>
              <a:rPr lang="en-AU" sz="1800" dirty="0">
                <a:solidFill>
                  <a:schemeClr val="tx1"/>
                </a:solidFill>
              </a:rPr>
              <a:t> blends </a:t>
            </a:r>
            <a:r>
              <a:rPr lang="en-AU" sz="1800" dirty="0">
                <a:solidFill>
                  <a:srgbClr val="FF33CC"/>
                </a:solidFill>
              </a:rPr>
              <a:t>superhero</a:t>
            </a:r>
            <a:r>
              <a:rPr lang="en-AU" sz="1800" dirty="0">
                <a:solidFill>
                  <a:schemeClr val="tx1"/>
                </a:solidFill>
              </a:rPr>
              <a:t> imagery with a </a:t>
            </a:r>
            <a:r>
              <a:rPr lang="en-AU" sz="1800" dirty="0">
                <a:solidFill>
                  <a:srgbClr val="7030A0"/>
                </a:solidFill>
              </a:rPr>
              <a:t>graphic style</a:t>
            </a:r>
            <a:r>
              <a:rPr lang="en-AU" sz="1800" dirty="0">
                <a:solidFill>
                  <a:schemeClr val="tx1"/>
                </a:solidFill>
              </a:rPr>
              <a:t> to explore themes of </a:t>
            </a:r>
            <a:r>
              <a:rPr lang="en-AU" sz="1800" dirty="0">
                <a:solidFill>
                  <a:srgbClr val="009644"/>
                </a:solidFill>
              </a:rPr>
              <a:t>identity</a:t>
            </a:r>
            <a:r>
              <a:rPr lang="en-AU" sz="1800" dirty="0"/>
              <a:t>,</a:t>
            </a:r>
            <a:r>
              <a:rPr lang="en-AU" sz="1800" dirty="0">
                <a:solidFill>
                  <a:srgbClr val="009644"/>
                </a:solidFill>
              </a:rPr>
              <a:t> resilience</a:t>
            </a:r>
            <a:r>
              <a:rPr lang="en-AU" sz="1800" dirty="0">
                <a:solidFill>
                  <a:schemeClr val="tx1"/>
                </a:solidFill>
              </a:rPr>
              <a:t>, and </a:t>
            </a:r>
            <a:r>
              <a:rPr lang="en-AU" sz="1800" dirty="0">
                <a:solidFill>
                  <a:srgbClr val="009644"/>
                </a:solidFill>
              </a:rPr>
              <a:t>aspiration</a:t>
            </a:r>
            <a:r>
              <a:rPr lang="en-AU" sz="1800" dirty="0">
                <a:solidFill>
                  <a:schemeClr val="tx1"/>
                </a:solidFill>
              </a:rPr>
              <a:t>, celebrating </a:t>
            </a:r>
            <a:r>
              <a:rPr lang="en-AU" sz="1800" dirty="0">
                <a:solidFill>
                  <a:srgbClr val="FF33CC"/>
                </a:solidFill>
              </a:rPr>
              <a:t>youth</a:t>
            </a:r>
            <a:r>
              <a:rPr lang="en-AU" sz="1800" dirty="0">
                <a:solidFill>
                  <a:schemeClr val="tx1"/>
                </a:solidFill>
              </a:rPr>
              <a:t> and </a:t>
            </a:r>
            <a:r>
              <a:rPr lang="en-AU" sz="1800" dirty="0">
                <a:solidFill>
                  <a:srgbClr val="FF33CC"/>
                </a:solidFill>
              </a:rPr>
              <a:t>culture</a:t>
            </a:r>
            <a:r>
              <a:rPr lang="en-AU" sz="1800" dirty="0">
                <a:solidFill>
                  <a:schemeClr val="tx1"/>
                </a:solidFill>
              </a:rPr>
              <a:t> through a </a:t>
            </a:r>
            <a:r>
              <a:rPr lang="en-AU" sz="1800" dirty="0">
                <a:solidFill>
                  <a:srgbClr val="009644"/>
                </a:solidFill>
              </a:rPr>
              <a:t>dynamic</a:t>
            </a:r>
            <a:r>
              <a:rPr lang="en-AU" sz="1800" dirty="0">
                <a:solidFill>
                  <a:schemeClr val="tx1"/>
                </a:solidFill>
              </a:rPr>
              <a:t>, </a:t>
            </a:r>
            <a:r>
              <a:rPr lang="en-AU" sz="1800" dirty="0">
                <a:solidFill>
                  <a:srgbClr val="009644"/>
                </a:solidFill>
              </a:rPr>
              <a:t>animated</a:t>
            </a:r>
            <a:r>
              <a:rPr lang="en-AU" sz="1800" dirty="0">
                <a:solidFill>
                  <a:schemeClr val="tx1"/>
                </a:solidFill>
              </a:rPr>
              <a:t> figure built up in a </a:t>
            </a:r>
            <a:r>
              <a:rPr lang="en-AU" sz="1800" dirty="0">
                <a:solidFill>
                  <a:srgbClr val="7030A0"/>
                </a:solidFill>
              </a:rPr>
              <a:t>sculptural relief.</a:t>
            </a:r>
            <a:endParaRPr lang="en-AU" sz="1800" b="1" dirty="0">
              <a:solidFill>
                <a:srgbClr val="7030A0"/>
              </a:solidFill>
            </a:endParaRPr>
          </a:p>
        </p:txBody>
      </p:sp>
      <p:sp>
        <p:nvSpPr>
          <p:cNvPr id="16" name="Freeform: Shape 15">
            <a:extLst>
              <a:ext uri="{FF2B5EF4-FFF2-40B4-BE49-F238E27FC236}">
                <a16:creationId xmlns:a16="http://schemas.microsoft.com/office/drawing/2014/main" id="{4FF2B727-6EAB-4194-ADB5-CB44F1FC4647}"/>
              </a:ext>
            </a:extLst>
          </p:cNvPr>
          <p:cNvSpPr/>
          <p:nvPr/>
        </p:nvSpPr>
        <p:spPr>
          <a:xfrm>
            <a:off x="107496" y="4551139"/>
            <a:ext cx="5649842" cy="1324340"/>
          </a:xfrm>
          <a:custGeom>
            <a:avLst/>
            <a:gdLst>
              <a:gd name="connsiteX0" fmla="*/ 0 w 5649842"/>
              <a:gd name="connsiteY0" fmla="*/ 1324340 h 1324340"/>
              <a:gd name="connsiteX1" fmla="*/ 941645 w 5649842"/>
              <a:gd name="connsiteY1" fmla="*/ 0 h 1324340"/>
              <a:gd name="connsiteX2" fmla="*/ 4708197 w 5649842"/>
              <a:gd name="connsiteY2" fmla="*/ 0 h 1324340"/>
              <a:gd name="connsiteX3" fmla="*/ 5649842 w 5649842"/>
              <a:gd name="connsiteY3" fmla="*/ 1324340 h 1324340"/>
              <a:gd name="connsiteX4" fmla="*/ 0 w 5649842"/>
              <a:gd name="connsiteY4" fmla="*/ 1324340 h 1324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842" h="1324340">
                <a:moveTo>
                  <a:pt x="0" y="1324340"/>
                </a:moveTo>
                <a:lnTo>
                  <a:pt x="941645" y="0"/>
                </a:lnTo>
                <a:lnTo>
                  <a:pt x="4708197" y="0"/>
                </a:lnTo>
                <a:lnTo>
                  <a:pt x="5649842" y="1324340"/>
                </a:lnTo>
                <a:lnTo>
                  <a:pt x="0" y="1324340"/>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06502" tIns="17780" rIns="1006503" bIns="17780" numCol="1" spcCol="1270" anchor="ctr" anchorCtr="0">
            <a:noAutofit/>
          </a:bodyPr>
          <a:lstStyle/>
          <a:p>
            <a:pPr marL="0" lvl="0" indent="0" algn="ctr" defTabSz="622300">
              <a:lnSpc>
                <a:spcPct val="150000"/>
              </a:lnSpc>
              <a:spcBef>
                <a:spcPct val="0"/>
              </a:spcBef>
              <a:spcAft>
                <a:spcPct val="35000"/>
              </a:spcAft>
              <a:buNone/>
            </a:pPr>
            <a:r>
              <a:rPr lang="en-AU" sz="1400" kern="1200" noProof="0" dirty="0">
                <a:solidFill>
                  <a:srgbClr val="FF33CC"/>
                </a:solidFill>
              </a:rPr>
              <a:t>Lightening bolt, action, superhero, youth, culture, fun, strength, movement</a:t>
            </a:r>
          </a:p>
        </p:txBody>
      </p:sp>
      <p:sp>
        <p:nvSpPr>
          <p:cNvPr id="15" name="Rectangle: Rounded Corners 5">
            <a:extLst>
              <a:ext uri="{FF2B5EF4-FFF2-40B4-BE49-F238E27FC236}">
                <a16:creationId xmlns:a16="http://schemas.microsoft.com/office/drawing/2014/main" id="{57D52162-9BD6-DA2C-02F0-DAE488D39F05}"/>
              </a:ext>
            </a:extLst>
          </p:cNvPr>
          <p:cNvSpPr/>
          <p:nvPr/>
        </p:nvSpPr>
        <p:spPr>
          <a:xfrm>
            <a:off x="5926671" y="5021783"/>
            <a:ext cx="5747998" cy="1494218"/>
          </a:xfrm>
          <a:prstGeom prst="roundRect">
            <a:avLst>
              <a:gd name="adj" fmla="val 727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spcAft>
                <a:spcPts val="600"/>
              </a:spcAft>
            </a:pPr>
            <a:r>
              <a:rPr lang="en-AU" sz="1800" b="1" dirty="0">
                <a:solidFill>
                  <a:srgbClr val="000000"/>
                </a:solidFill>
              </a:rPr>
              <a:t>Tier 1 language only</a:t>
            </a:r>
          </a:p>
          <a:p>
            <a:pPr>
              <a:lnSpc>
                <a:spcPct val="110000"/>
              </a:lnSpc>
              <a:spcAft>
                <a:spcPts val="600"/>
              </a:spcAft>
            </a:pPr>
            <a:r>
              <a:rPr lang="en-AU" sz="1800" dirty="0"/>
              <a:t>‘</a:t>
            </a:r>
            <a:r>
              <a:rPr lang="en-AU" sz="1800" dirty="0">
                <a:solidFill>
                  <a:schemeClr val="tx1"/>
                </a:solidFill>
              </a:rPr>
              <a:t>Black Speed’ shows lots of </a:t>
            </a:r>
            <a:r>
              <a:rPr lang="en-AU" sz="1800" dirty="0">
                <a:solidFill>
                  <a:srgbClr val="FF33CC"/>
                </a:solidFill>
              </a:rPr>
              <a:t>movement </a:t>
            </a:r>
            <a:r>
              <a:rPr lang="en-AU" sz="1800" dirty="0">
                <a:solidFill>
                  <a:srgbClr val="301E2B"/>
                </a:solidFill>
              </a:rPr>
              <a:t>and</a:t>
            </a:r>
            <a:r>
              <a:rPr lang="en-AU" sz="1800" dirty="0">
                <a:solidFill>
                  <a:srgbClr val="FF33CC"/>
                </a:solidFill>
              </a:rPr>
              <a:t> action</a:t>
            </a:r>
            <a:r>
              <a:rPr lang="en-AU" sz="1800" dirty="0">
                <a:solidFill>
                  <a:schemeClr val="tx1"/>
                </a:solidFill>
              </a:rPr>
              <a:t>, with a big </a:t>
            </a:r>
            <a:r>
              <a:rPr lang="en-AU" sz="1800" dirty="0">
                <a:solidFill>
                  <a:srgbClr val="FF33CC"/>
                </a:solidFill>
              </a:rPr>
              <a:t>lightning bolt</a:t>
            </a:r>
            <a:r>
              <a:rPr lang="en-AU" sz="1800" dirty="0">
                <a:solidFill>
                  <a:schemeClr val="tx1"/>
                </a:solidFill>
              </a:rPr>
              <a:t> that makes it feel strong and exciting.</a:t>
            </a:r>
          </a:p>
        </p:txBody>
      </p:sp>
      <p:sp>
        <p:nvSpPr>
          <p:cNvPr id="2" name="Slide Number Placeholder 1">
            <a:extLst>
              <a:ext uri="{FF2B5EF4-FFF2-40B4-BE49-F238E27FC236}">
                <a16:creationId xmlns:a16="http://schemas.microsoft.com/office/drawing/2014/main" id="{20DA158D-0F5A-5772-5423-C9D9C2B928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34</a:t>
            </a:fld>
            <a:endParaRPr lang="en-AU" noProof="0"/>
          </a:p>
        </p:txBody>
      </p:sp>
    </p:spTree>
    <p:extLst>
      <p:ext uri="{BB962C8B-B14F-4D97-AF65-F5344CB8AC3E}">
        <p14:creationId xmlns:p14="http://schemas.microsoft.com/office/powerpoint/2010/main" val="265912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463ED-F475-371B-F1C9-2C1FB59EB4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48D6A7-56DD-70CA-7A86-520A46B2DB36}"/>
              </a:ext>
            </a:extLst>
          </p:cNvPr>
          <p:cNvSpPr>
            <a:spLocks noGrp="1"/>
          </p:cNvSpPr>
          <p:nvPr>
            <p:ph type="title"/>
          </p:nvPr>
        </p:nvSpPr>
        <p:spPr/>
        <p:txBody>
          <a:bodyPr/>
          <a:lstStyle/>
          <a:p>
            <a:r>
              <a:rPr lang="en-AU" noProof="0" dirty="0">
                <a:latin typeface="+mj-lt"/>
              </a:rPr>
              <a:t>Telling stories</a:t>
            </a:r>
          </a:p>
        </p:txBody>
      </p:sp>
      <p:sp>
        <p:nvSpPr>
          <p:cNvPr id="3" name="Text Placeholder 12">
            <a:extLst>
              <a:ext uri="{FF2B5EF4-FFF2-40B4-BE49-F238E27FC236}">
                <a16:creationId xmlns:a16="http://schemas.microsoft.com/office/drawing/2014/main" id="{10989647-77B5-4630-1E8D-AF8267FD163F}"/>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2.3(d) Symbols and superheroes</a:t>
            </a:r>
          </a:p>
        </p:txBody>
      </p:sp>
      <p:pic>
        <p:nvPicPr>
          <p:cNvPr id="32" name="Picture 31">
            <a:extLst>
              <a:ext uri="{FF2B5EF4-FFF2-40B4-BE49-F238E27FC236}">
                <a16:creationId xmlns:a16="http://schemas.microsoft.com/office/drawing/2014/main" id="{5ACAFAAD-00F3-C143-966F-8C978FE404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4907" y="1814528"/>
            <a:ext cx="2063921" cy="1685876"/>
          </a:xfrm>
          <a:prstGeom prst="rect">
            <a:avLst/>
          </a:prstGeom>
        </p:spPr>
      </p:pic>
      <p:pic>
        <p:nvPicPr>
          <p:cNvPr id="21" name="Picture 20">
            <a:extLst>
              <a:ext uri="{FF2B5EF4-FFF2-40B4-BE49-F238E27FC236}">
                <a16:creationId xmlns:a16="http://schemas.microsoft.com/office/drawing/2014/main" id="{AAB9F5F2-B08F-0723-EC03-879B5693730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339" y="3545558"/>
            <a:ext cx="2550507" cy="2594230"/>
          </a:xfrm>
          <a:prstGeom prst="rect">
            <a:avLst/>
          </a:prstGeom>
        </p:spPr>
      </p:pic>
      <p:sp>
        <p:nvSpPr>
          <p:cNvPr id="11" name="Rectangle: Rounded Corners 10">
            <a:extLst>
              <a:ext uri="{FF2B5EF4-FFF2-40B4-BE49-F238E27FC236}">
                <a16:creationId xmlns:a16="http://schemas.microsoft.com/office/drawing/2014/main" id="{B549667D-6AD7-98BA-109F-F076D446C9CF}"/>
              </a:ext>
            </a:extLst>
          </p:cNvPr>
          <p:cNvSpPr/>
          <p:nvPr/>
        </p:nvSpPr>
        <p:spPr>
          <a:xfrm>
            <a:off x="3335111" y="1551214"/>
            <a:ext cx="5594026" cy="4964785"/>
          </a:xfrm>
          <a:prstGeom prst="roundRect">
            <a:avLst>
              <a:gd name="adj" fmla="val 3299"/>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nSpc>
                <a:spcPct val="150000"/>
              </a:lnSpc>
              <a:spcAft>
                <a:spcPts val="600"/>
              </a:spcAft>
            </a:pPr>
            <a:r>
              <a:rPr lang="en-AU" sz="1800" dirty="0">
                <a:solidFill>
                  <a:schemeClr val="tx1"/>
                </a:solidFill>
              </a:rPr>
              <a:t>Design your own superhero who represents a cause or issue that is meaningful to you.</a:t>
            </a:r>
          </a:p>
          <a:p>
            <a:pPr>
              <a:lnSpc>
                <a:spcPct val="150000"/>
              </a:lnSpc>
              <a:spcAft>
                <a:spcPts val="600"/>
              </a:spcAft>
            </a:pPr>
            <a:r>
              <a:rPr lang="en-AU" sz="1800" dirty="0">
                <a:solidFill>
                  <a:schemeClr val="tx1"/>
                </a:solidFill>
              </a:rPr>
              <a:t>Like the frames in a comic strip, develop a visual narrative about this superhero.</a:t>
            </a:r>
          </a:p>
          <a:p>
            <a:pPr>
              <a:lnSpc>
                <a:spcPct val="150000"/>
              </a:lnSpc>
              <a:spcAft>
                <a:spcPts val="600"/>
              </a:spcAft>
            </a:pPr>
            <a:r>
              <a:rPr lang="en-AU" sz="1800" dirty="0">
                <a:solidFill>
                  <a:schemeClr val="tx1"/>
                </a:solidFill>
              </a:rPr>
              <a:t>Your symbols will represent key aspects of your superhero’s story and should be arranged</a:t>
            </a:r>
          </a:p>
          <a:p>
            <a:pPr>
              <a:lnSpc>
                <a:spcPct val="150000"/>
              </a:lnSpc>
              <a:spcAft>
                <a:spcPts val="600"/>
              </a:spcAft>
            </a:pPr>
            <a:r>
              <a:rPr lang="en-AU" sz="1800" dirty="0">
                <a:solidFill>
                  <a:schemeClr val="tx1"/>
                </a:solidFill>
              </a:rPr>
              <a:t>against the land, sea or sky in the style of the Hermannsburg Potters. </a:t>
            </a:r>
          </a:p>
          <a:p>
            <a:pPr>
              <a:lnSpc>
                <a:spcPct val="150000"/>
              </a:lnSpc>
              <a:spcAft>
                <a:spcPts val="600"/>
              </a:spcAft>
            </a:pPr>
            <a:r>
              <a:rPr lang="en-AU" sz="1800" dirty="0">
                <a:solidFill>
                  <a:schemeClr val="tx1"/>
                </a:solidFill>
              </a:rPr>
              <a:t>You will practice working with clay by making a pinch pot and illustrating this visual narrative on its surface.</a:t>
            </a:r>
          </a:p>
        </p:txBody>
      </p:sp>
      <p:pic>
        <p:nvPicPr>
          <p:cNvPr id="16" name="Picture 15">
            <a:extLst>
              <a:ext uri="{FF2B5EF4-FFF2-40B4-BE49-F238E27FC236}">
                <a16:creationId xmlns:a16="http://schemas.microsoft.com/office/drawing/2014/main" id="{5131D195-8327-068A-7ED1-D7938BECB6A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9402" y="1171331"/>
            <a:ext cx="2827356" cy="3671342"/>
          </a:xfrm>
          <a:prstGeom prst="rect">
            <a:avLst/>
          </a:prstGeom>
        </p:spPr>
      </p:pic>
      <p:pic>
        <p:nvPicPr>
          <p:cNvPr id="34" name="Picture 33">
            <a:extLst>
              <a:ext uri="{FF2B5EF4-FFF2-40B4-BE49-F238E27FC236}">
                <a16:creationId xmlns:a16="http://schemas.microsoft.com/office/drawing/2014/main" id="{F85F8345-54FB-F945-194E-96C9FAE0D91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50152" y="4704349"/>
            <a:ext cx="2598084" cy="1621026"/>
          </a:xfrm>
          <a:prstGeom prst="rect">
            <a:avLst/>
          </a:prstGeom>
        </p:spPr>
      </p:pic>
      <p:sp>
        <p:nvSpPr>
          <p:cNvPr id="2" name="Slide Number Placeholder 1">
            <a:extLst>
              <a:ext uri="{FF2B5EF4-FFF2-40B4-BE49-F238E27FC236}">
                <a16:creationId xmlns:a16="http://schemas.microsoft.com/office/drawing/2014/main" id="{9110D078-2169-194C-1569-E09BBFFDD6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35</a:t>
            </a:fld>
            <a:endParaRPr lang="en-AU" noProof="0"/>
          </a:p>
        </p:txBody>
      </p:sp>
    </p:spTree>
    <p:extLst>
      <p:ext uri="{BB962C8B-B14F-4D97-AF65-F5344CB8AC3E}">
        <p14:creationId xmlns:p14="http://schemas.microsoft.com/office/powerpoint/2010/main" val="242584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3DE98-337C-ADD2-7044-46599DE8E5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4C2720-44CB-39B1-B140-DF2597201B68}"/>
              </a:ext>
            </a:extLst>
          </p:cNvPr>
          <p:cNvSpPr>
            <a:spLocks noGrp="1"/>
          </p:cNvSpPr>
          <p:nvPr>
            <p:ph type="title"/>
          </p:nvPr>
        </p:nvSpPr>
        <p:spPr/>
        <p:txBody>
          <a:bodyPr/>
          <a:lstStyle/>
          <a:p>
            <a:r>
              <a:rPr lang="en-AU" noProof="0" dirty="0">
                <a:latin typeface="+mj-lt"/>
              </a:rPr>
              <a:t>The lifecycle of clay</a:t>
            </a:r>
            <a:endParaRPr lang="en-AU" noProof="0" dirty="0"/>
          </a:p>
        </p:txBody>
      </p:sp>
      <p:sp>
        <p:nvSpPr>
          <p:cNvPr id="4" name="Text Placeholder 3">
            <a:extLst>
              <a:ext uri="{FF2B5EF4-FFF2-40B4-BE49-F238E27FC236}">
                <a16:creationId xmlns:a16="http://schemas.microsoft.com/office/drawing/2014/main" id="{1AE67EA5-C858-DA11-810A-FF1627CF1A4A}"/>
              </a:ext>
            </a:extLst>
          </p:cNvPr>
          <p:cNvSpPr>
            <a:spLocks noGrp="1"/>
          </p:cNvSpPr>
          <p:nvPr>
            <p:ph type="body" sz="quarter" idx="18"/>
          </p:nvPr>
        </p:nvSpPr>
        <p:spPr/>
        <p:txBody>
          <a:bodyPr/>
          <a:lstStyle/>
          <a:p>
            <a:r>
              <a:rPr lang="en-AU" noProof="0" dirty="0"/>
              <a:t>2.4(a)</a:t>
            </a:r>
          </a:p>
        </p:txBody>
      </p:sp>
      <p:sp>
        <p:nvSpPr>
          <p:cNvPr id="8" name="Rectangle: Rounded Corners 7">
            <a:extLst>
              <a:ext uri="{FF2B5EF4-FFF2-40B4-BE49-F238E27FC236}">
                <a16:creationId xmlns:a16="http://schemas.microsoft.com/office/drawing/2014/main" id="{543ACEDB-BF12-1618-5810-3EAFB1B6643A}"/>
              </a:ext>
            </a:extLst>
          </p:cNvPr>
          <p:cNvSpPr/>
          <p:nvPr/>
        </p:nvSpPr>
        <p:spPr>
          <a:xfrm>
            <a:off x="349676" y="1430627"/>
            <a:ext cx="2244670" cy="6129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noProof="0" dirty="0"/>
              <a:t>1. Slip</a:t>
            </a:r>
          </a:p>
        </p:txBody>
      </p:sp>
      <p:sp>
        <p:nvSpPr>
          <p:cNvPr id="18" name="Rectangle: Rounded Corners 17">
            <a:extLst>
              <a:ext uri="{FF2B5EF4-FFF2-40B4-BE49-F238E27FC236}">
                <a16:creationId xmlns:a16="http://schemas.microsoft.com/office/drawing/2014/main" id="{DFCC3674-F041-9F75-FB32-81D6A5A6FD95}"/>
              </a:ext>
            </a:extLst>
          </p:cNvPr>
          <p:cNvSpPr/>
          <p:nvPr/>
        </p:nvSpPr>
        <p:spPr>
          <a:xfrm>
            <a:off x="2748842" y="1430626"/>
            <a:ext cx="8577882" cy="612983"/>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20000"/>
              </a:lnSpc>
            </a:pPr>
            <a:r>
              <a:rPr lang="en-AU" sz="1600" noProof="0" dirty="0">
                <a:solidFill>
                  <a:schemeClr val="accent1"/>
                </a:solidFill>
              </a:rPr>
              <a:t>Clay suspended in water, can be used for joining, decorating and moulding clay forms.</a:t>
            </a:r>
          </a:p>
        </p:txBody>
      </p:sp>
      <p:sp>
        <p:nvSpPr>
          <p:cNvPr id="11" name="Rectangle: Rounded Corners 10">
            <a:extLst>
              <a:ext uri="{FF2B5EF4-FFF2-40B4-BE49-F238E27FC236}">
                <a16:creationId xmlns:a16="http://schemas.microsoft.com/office/drawing/2014/main" id="{CBA832B6-8088-6C25-2B7E-EFC2544AD381}"/>
              </a:ext>
            </a:extLst>
          </p:cNvPr>
          <p:cNvSpPr/>
          <p:nvPr/>
        </p:nvSpPr>
        <p:spPr>
          <a:xfrm>
            <a:off x="342458" y="2131102"/>
            <a:ext cx="2237456" cy="6129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noProof="0"/>
              <a:t>2. Plastic</a:t>
            </a:r>
          </a:p>
        </p:txBody>
      </p:sp>
      <p:sp>
        <p:nvSpPr>
          <p:cNvPr id="20" name="Rectangle: Rounded Corners 19">
            <a:extLst>
              <a:ext uri="{FF2B5EF4-FFF2-40B4-BE49-F238E27FC236}">
                <a16:creationId xmlns:a16="http://schemas.microsoft.com/office/drawing/2014/main" id="{C2467543-6850-74B9-AB02-220D8CC03F99}"/>
              </a:ext>
            </a:extLst>
          </p:cNvPr>
          <p:cNvSpPr/>
          <p:nvPr/>
        </p:nvSpPr>
        <p:spPr>
          <a:xfrm>
            <a:off x="2748842" y="2131101"/>
            <a:ext cx="8577882" cy="612983"/>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20000"/>
              </a:lnSpc>
            </a:pPr>
            <a:r>
              <a:rPr lang="en-AU" sz="1600" noProof="0">
                <a:solidFill>
                  <a:schemeClr val="accent1"/>
                </a:solidFill>
              </a:rPr>
              <a:t>Wet workable clay strong enough to hold its own shape and bend without breaking. </a:t>
            </a:r>
          </a:p>
        </p:txBody>
      </p:sp>
      <p:sp>
        <p:nvSpPr>
          <p:cNvPr id="10" name="Rectangle: Rounded Corners 9">
            <a:extLst>
              <a:ext uri="{FF2B5EF4-FFF2-40B4-BE49-F238E27FC236}">
                <a16:creationId xmlns:a16="http://schemas.microsoft.com/office/drawing/2014/main" id="{2D186EA4-7FA9-7F5E-D7B7-9A5B25C2B430}"/>
              </a:ext>
            </a:extLst>
          </p:cNvPr>
          <p:cNvSpPr/>
          <p:nvPr/>
        </p:nvSpPr>
        <p:spPr>
          <a:xfrm>
            <a:off x="359998" y="2863662"/>
            <a:ext cx="2219916" cy="6129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noProof="0"/>
              <a:t>3. Leather hard</a:t>
            </a:r>
          </a:p>
        </p:txBody>
      </p:sp>
      <p:sp>
        <p:nvSpPr>
          <p:cNvPr id="21" name="Rectangle: Rounded Corners 20">
            <a:extLst>
              <a:ext uri="{FF2B5EF4-FFF2-40B4-BE49-F238E27FC236}">
                <a16:creationId xmlns:a16="http://schemas.microsoft.com/office/drawing/2014/main" id="{1EFDF538-0A78-D614-2044-1B2C88F87509}"/>
              </a:ext>
            </a:extLst>
          </p:cNvPr>
          <p:cNvSpPr/>
          <p:nvPr/>
        </p:nvSpPr>
        <p:spPr>
          <a:xfrm>
            <a:off x="2748842" y="2864153"/>
            <a:ext cx="8577882" cy="612000"/>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20000"/>
              </a:lnSpc>
            </a:pPr>
            <a:r>
              <a:rPr lang="en-AU" sz="1600" noProof="0">
                <a:solidFill>
                  <a:schemeClr val="accent1"/>
                </a:solidFill>
              </a:rPr>
              <a:t>Drying clay that has some flexibility but will crack when bent. It is cold to touch and a good stage for carving.</a:t>
            </a:r>
            <a:endParaRPr lang="en-AU" sz="1600" noProof="0"/>
          </a:p>
        </p:txBody>
      </p:sp>
      <p:sp>
        <p:nvSpPr>
          <p:cNvPr id="9" name="Rectangle: Rounded Corners 8">
            <a:extLst>
              <a:ext uri="{FF2B5EF4-FFF2-40B4-BE49-F238E27FC236}">
                <a16:creationId xmlns:a16="http://schemas.microsoft.com/office/drawing/2014/main" id="{70825C52-1D3C-BF95-93BF-C2A25AFF719B}"/>
              </a:ext>
            </a:extLst>
          </p:cNvPr>
          <p:cNvSpPr/>
          <p:nvPr/>
        </p:nvSpPr>
        <p:spPr>
          <a:xfrm>
            <a:off x="359998" y="3596222"/>
            <a:ext cx="2219916" cy="6129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noProof="0" dirty="0"/>
              <a:t>4. Bone dry</a:t>
            </a:r>
          </a:p>
        </p:txBody>
      </p:sp>
      <p:sp>
        <p:nvSpPr>
          <p:cNvPr id="22" name="Rectangle: Rounded Corners 21">
            <a:extLst>
              <a:ext uri="{FF2B5EF4-FFF2-40B4-BE49-F238E27FC236}">
                <a16:creationId xmlns:a16="http://schemas.microsoft.com/office/drawing/2014/main" id="{FC6C7F17-74A6-0AB1-F7BF-109071D51616}"/>
              </a:ext>
            </a:extLst>
          </p:cNvPr>
          <p:cNvSpPr/>
          <p:nvPr/>
        </p:nvSpPr>
        <p:spPr>
          <a:xfrm>
            <a:off x="2748842" y="3603217"/>
            <a:ext cx="8577882" cy="612983"/>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20000"/>
              </a:lnSpc>
            </a:pPr>
            <a:r>
              <a:rPr lang="en-AU" sz="1600" noProof="0">
                <a:solidFill>
                  <a:schemeClr val="accent1"/>
                </a:solidFill>
              </a:rPr>
              <a:t>Dry clay that has no flexibility, is fragile and appears much lighter than when it was plastic. Bone dry clay is ready to fire.</a:t>
            </a:r>
          </a:p>
        </p:txBody>
      </p:sp>
      <p:sp>
        <p:nvSpPr>
          <p:cNvPr id="12" name="Rectangle: Rounded Corners 11">
            <a:extLst>
              <a:ext uri="{FF2B5EF4-FFF2-40B4-BE49-F238E27FC236}">
                <a16:creationId xmlns:a16="http://schemas.microsoft.com/office/drawing/2014/main" id="{9ED244B2-A7F0-F421-3029-886E3186B872}"/>
              </a:ext>
            </a:extLst>
          </p:cNvPr>
          <p:cNvSpPr/>
          <p:nvPr/>
        </p:nvSpPr>
        <p:spPr>
          <a:xfrm>
            <a:off x="342458" y="4328782"/>
            <a:ext cx="2251888" cy="6129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noProof="0"/>
              <a:t>5. Bisqueware</a:t>
            </a:r>
          </a:p>
        </p:txBody>
      </p:sp>
      <p:sp>
        <p:nvSpPr>
          <p:cNvPr id="23" name="Rectangle: Rounded Corners 22">
            <a:extLst>
              <a:ext uri="{FF2B5EF4-FFF2-40B4-BE49-F238E27FC236}">
                <a16:creationId xmlns:a16="http://schemas.microsoft.com/office/drawing/2014/main" id="{2159B4AC-0589-707D-2000-D5A98D8C87EB}"/>
              </a:ext>
            </a:extLst>
          </p:cNvPr>
          <p:cNvSpPr/>
          <p:nvPr/>
        </p:nvSpPr>
        <p:spPr>
          <a:xfrm>
            <a:off x="2748842" y="4319624"/>
            <a:ext cx="8577882" cy="612000"/>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20000"/>
              </a:lnSpc>
            </a:pPr>
            <a:r>
              <a:rPr lang="en-AU" sz="1600" noProof="0">
                <a:solidFill>
                  <a:schemeClr val="accent1"/>
                </a:solidFill>
              </a:rPr>
              <a:t>Clay that has been fired once in a kiln and has permanently hardened but is still porous. Any water or organic matter is driven out of the clay.</a:t>
            </a:r>
            <a:endParaRPr lang="en-AU" sz="1600" noProof="0"/>
          </a:p>
        </p:txBody>
      </p:sp>
      <p:sp>
        <p:nvSpPr>
          <p:cNvPr id="13" name="Rectangle: Rounded Corners 12">
            <a:extLst>
              <a:ext uri="{FF2B5EF4-FFF2-40B4-BE49-F238E27FC236}">
                <a16:creationId xmlns:a16="http://schemas.microsoft.com/office/drawing/2014/main" id="{E2753539-4580-E312-8ABE-4129FD0B8411}"/>
              </a:ext>
            </a:extLst>
          </p:cNvPr>
          <p:cNvSpPr/>
          <p:nvPr/>
        </p:nvSpPr>
        <p:spPr>
          <a:xfrm>
            <a:off x="339352" y="5043884"/>
            <a:ext cx="2251888" cy="1692000"/>
          </a:xfrm>
          <a:prstGeom prst="roundRect">
            <a:avLst>
              <a:gd name="adj" fmla="val 97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noProof="0"/>
              <a:t>6. Glazeware</a:t>
            </a:r>
          </a:p>
        </p:txBody>
      </p:sp>
      <p:sp>
        <p:nvSpPr>
          <p:cNvPr id="24" name="Rectangle: Rounded Corners 23">
            <a:extLst>
              <a:ext uri="{FF2B5EF4-FFF2-40B4-BE49-F238E27FC236}">
                <a16:creationId xmlns:a16="http://schemas.microsoft.com/office/drawing/2014/main" id="{8F85BF71-9EE1-5F4B-4760-C13D26F3D8A8}"/>
              </a:ext>
            </a:extLst>
          </p:cNvPr>
          <p:cNvSpPr/>
          <p:nvPr/>
        </p:nvSpPr>
        <p:spPr>
          <a:xfrm>
            <a:off x="2748842" y="5043884"/>
            <a:ext cx="8577882" cy="1692000"/>
          </a:xfrm>
          <a:prstGeom prst="roundRect">
            <a:avLst>
              <a:gd name="adj" fmla="val 7504"/>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20000"/>
              </a:lnSpc>
            </a:pPr>
            <a:r>
              <a:rPr lang="en-AU" sz="1600" noProof="0" dirty="0" err="1">
                <a:solidFill>
                  <a:schemeClr val="accent1"/>
                </a:solidFill>
              </a:rPr>
              <a:t>Glazeware</a:t>
            </a:r>
            <a:r>
              <a:rPr lang="en-AU" sz="1600" noProof="0" dirty="0">
                <a:solidFill>
                  <a:schemeClr val="accent1"/>
                </a:solidFill>
              </a:rPr>
              <a:t> has been fired a second time at a higher temperature, this time with a coat of glaze applied to its surface. During this firing, a process called vitrification takes place. This means the clay particles begin to melt slightly and fuse together, making the ceramic hard, dense, and no longer porous. The glaze also melts and forms a smooth, glass-like coating, which protects the finished piece.</a:t>
            </a:r>
          </a:p>
        </p:txBody>
      </p:sp>
      <p:sp>
        <p:nvSpPr>
          <p:cNvPr id="2" name="Slide Number Placeholder 1">
            <a:extLst>
              <a:ext uri="{FF2B5EF4-FFF2-40B4-BE49-F238E27FC236}">
                <a16:creationId xmlns:a16="http://schemas.microsoft.com/office/drawing/2014/main" id="{63BE46FA-9255-A8DF-07FB-07CE809C31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36</a:t>
            </a:fld>
            <a:endParaRPr lang="en-AU" noProof="0"/>
          </a:p>
        </p:txBody>
      </p:sp>
    </p:spTree>
    <p:extLst>
      <p:ext uri="{BB962C8B-B14F-4D97-AF65-F5344CB8AC3E}">
        <p14:creationId xmlns:p14="http://schemas.microsoft.com/office/powerpoint/2010/main" val="292072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5508-BA23-5C31-C63D-D1BECF5FC2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1C144F-636B-838B-70F7-4D9A779BAE65}"/>
              </a:ext>
            </a:extLst>
          </p:cNvPr>
          <p:cNvSpPr>
            <a:spLocks noGrp="1"/>
          </p:cNvSpPr>
          <p:nvPr>
            <p:ph type="title"/>
          </p:nvPr>
        </p:nvSpPr>
        <p:spPr/>
        <p:txBody>
          <a:bodyPr/>
          <a:lstStyle/>
          <a:p>
            <a:r>
              <a:rPr lang="en-AU" noProof="0" dirty="0">
                <a:latin typeface="+mj-lt"/>
              </a:rPr>
              <a:t>The stages of clay</a:t>
            </a:r>
            <a:endParaRPr lang="en-AU" noProof="0" dirty="0"/>
          </a:p>
        </p:txBody>
      </p:sp>
      <p:sp>
        <p:nvSpPr>
          <p:cNvPr id="4" name="Text Placeholder 3">
            <a:extLst>
              <a:ext uri="{FF2B5EF4-FFF2-40B4-BE49-F238E27FC236}">
                <a16:creationId xmlns:a16="http://schemas.microsoft.com/office/drawing/2014/main" id="{64F4002D-628E-1139-6C44-945E65AFAD91}"/>
              </a:ext>
            </a:extLst>
          </p:cNvPr>
          <p:cNvSpPr>
            <a:spLocks noGrp="1"/>
          </p:cNvSpPr>
          <p:nvPr>
            <p:ph type="body" sz="quarter" idx="18"/>
          </p:nvPr>
        </p:nvSpPr>
        <p:spPr/>
        <p:txBody>
          <a:bodyPr/>
          <a:lstStyle/>
          <a:p>
            <a:r>
              <a:rPr lang="en-AU" noProof="0" dirty="0"/>
              <a:t>2.4(b)Tiered vocabulary –Tracking our conscious knowledge of text</a:t>
            </a:r>
          </a:p>
        </p:txBody>
      </p:sp>
      <p:sp>
        <p:nvSpPr>
          <p:cNvPr id="10" name="Freeform: Shape 9">
            <a:extLst>
              <a:ext uri="{FF2B5EF4-FFF2-40B4-BE49-F238E27FC236}">
                <a16:creationId xmlns:a16="http://schemas.microsoft.com/office/drawing/2014/main" id="{256C40A7-6806-FE0B-E14F-7341A9EDFABF}"/>
              </a:ext>
            </a:extLst>
          </p:cNvPr>
          <p:cNvSpPr/>
          <p:nvPr/>
        </p:nvSpPr>
        <p:spPr>
          <a:xfrm>
            <a:off x="2733193" y="1764000"/>
            <a:ext cx="2500166" cy="1612176"/>
          </a:xfrm>
          <a:custGeom>
            <a:avLst/>
            <a:gdLst>
              <a:gd name="connsiteX0" fmla="*/ 0 w 2500166"/>
              <a:gd name="connsiteY0" fmla="*/ 1612176 h 1612176"/>
              <a:gd name="connsiteX1" fmla="*/ 1250081 w 2500166"/>
              <a:gd name="connsiteY1" fmla="*/ 0 h 1612176"/>
              <a:gd name="connsiteX2" fmla="*/ 1250085 w 2500166"/>
              <a:gd name="connsiteY2" fmla="*/ 0 h 1612176"/>
              <a:gd name="connsiteX3" fmla="*/ 2500166 w 2500166"/>
              <a:gd name="connsiteY3" fmla="*/ 1612176 h 1612176"/>
              <a:gd name="connsiteX4" fmla="*/ 0 w 2500166"/>
              <a:gd name="connsiteY4" fmla="*/ 1612176 h 161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66" h="1612176">
                <a:moveTo>
                  <a:pt x="0" y="1612176"/>
                </a:moveTo>
                <a:lnTo>
                  <a:pt x="1250081" y="0"/>
                </a:lnTo>
                <a:lnTo>
                  <a:pt x="1250085" y="0"/>
                </a:lnTo>
                <a:lnTo>
                  <a:pt x="2500166" y="1612176"/>
                </a:lnTo>
                <a:lnTo>
                  <a:pt x="0" y="1612176"/>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en-AU" sz="1800" kern="1200" noProof="0" dirty="0">
                <a:solidFill>
                  <a:schemeClr val="accent1"/>
                </a:solidFill>
              </a:rPr>
              <a:t>Bisqueware, slip, vitrification, </a:t>
            </a:r>
            <a:r>
              <a:rPr lang="en-AU" sz="1800" kern="1200" noProof="0" dirty="0" err="1">
                <a:solidFill>
                  <a:schemeClr val="accent1"/>
                </a:solidFill>
              </a:rPr>
              <a:t>glazeware</a:t>
            </a:r>
            <a:r>
              <a:rPr lang="en-AU" sz="1800" kern="1200" noProof="0" dirty="0">
                <a:solidFill>
                  <a:schemeClr val="accent1"/>
                </a:solidFill>
              </a:rPr>
              <a:t>, kiln, bone dry, leather hard, kiln</a:t>
            </a:r>
          </a:p>
        </p:txBody>
      </p:sp>
      <p:sp>
        <p:nvSpPr>
          <p:cNvPr id="11" name="Freeform: Shape 10">
            <a:extLst>
              <a:ext uri="{FF2B5EF4-FFF2-40B4-BE49-F238E27FC236}">
                <a16:creationId xmlns:a16="http://schemas.microsoft.com/office/drawing/2014/main" id="{E9C8E2B3-6F52-7632-D0D5-ACA044536279}"/>
              </a:ext>
            </a:extLst>
          </p:cNvPr>
          <p:cNvSpPr/>
          <p:nvPr/>
        </p:nvSpPr>
        <p:spPr>
          <a:xfrm>
            <a:off x="1483110" y="3376176"/>
            <a:ext cx="5000333" cy="1612176"/>
          </a:xfrm>
          <a:custGeom>
            <a:avLst/>
            <a:gdLst>
              <a:gd name="connsiteX0" fmla="*/ 0 w 5000333"/>
              <a:gd name="connsiteY0" fmla="*/ 1612176 h 1612176"/>
              <a:gd name="connsiteX1" fmla="*/ 1250081 w 5000333"/>
              <a:gd name="connsiteY1" fmla="*/ 0 h 1612176"/>
              <a:gd name="connsiteX2" fmla="*/ 3750252 w 5000333"/>
              <a:gd name="connsiteY2" fmla="*/ 0 h 1612176"/>
              <a:gd name="connsiteX3" fmla="*/ 5000333 w 5000333"/>
              <a:gd name="connsiteY3" fmla="*/ 1612176 h 1612176"/>
              <a:gd name="connsiteX4" fmla="*/ 0 w 5000333"/>
              <a:gd name="connsiteY4" fmla="*/ 1612176 h 161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333" h="1612176">
                <a:moveTo>
                  <a:pt x="0" y="1612176"/>
                </a:moveTo>
                <a:lnTo>
                  <a:pt x="1250081" y="0"/>
                </a:lnTo>
                <a:lnTo>
                  <a:pt x="3750252" y="0"/>
                </a:lnTo>
                <a:lnTo>
                  <a:pt x="5000333" y="1612176"/>
                </a:lnTo>
                <a:lnTo>
                  <a:pt x="0" y="1612176"/>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7918" tIns="22860" rIns="897919" bIns="22860" numCol="1" spcCol="1270" anchor="ctr" anchorCtr="0">
            <a:noAutofit/>
          </a:bodyPr>
          <a:lstStyle/>
          <a:p>
            <a:pPr marL="0" lvl="0" indent="0" algn="ctr" defTabSz="800100">
              <a:lnSpc>
                <a:spcPct val="100000"/>
              </a:lnSpc>
              <a:spcBef>
                <a:spcPct val="0"/>
              </a:spcBef>
              <a:spcAft>
                <a:spcPct val="35000"/>
              </a:spcAft>
              <a:buNone/>
            </a:pPr>
            <a:r>
              <a:rPr lang="en-AU" sz="1800" kern="1200" noProof="0">
                <a:solidFill>
                  <a:schemeClr val="accent1"/>
                </a:solidFill>
              </a:rPr>
              <a:t>Organic matter, fragile, plastic, fused, porous </a:t>
            </a:r>
          </a:p>
        </p:txBody>
      </p:sp>
      <p:sp>
        <p:nvSpPr>
          <p:cNvPr id="14" name="Freeform: Shape 13">
            <a:extLst>
              <a:ext uri="{FF2B5EF4-FFF2-40B4-BE49-F238E27FC236}">
                <a16:creationId xmlns:a16="http://schemas.microsoft.com/office/drawing/2014/main" id="{FA5FD60A-8E24-6AF6-D5BD-A468ED8BDCBE}"/>
              </a:ext>
            </a:extLst>
          </p:cNvPr>
          <p:cNvSpPr/>
          <p:nvPr/>
        </p:nvSpPr>
        <p:spPr>
          <a:xfrm>
            <a:off x="233027" y="4988353"/>
            <a:ext cx="7500500" cy="1612176"/>
          </a:xfrm>
          <a:custGeom>
            <a:avLst/>
            <a:gdLst>
              <a:gd name="connsiteX0" fmla="*/ 0 w 7500500"/>
              <a:gd name="connsiteY0" fmla="*/ 1612176 h 1612176"/>
              <a:gd name="connsiteX1" fmla="*/ 1250081 w 7500500"/>
              <a:gd name="connsiteY1" fmla="*/ 0 h 1612176"/>
              <a:gd name="connsiteX2" fmla="*/ 6250419 w 7500500"/>
              <a:gd name="connsiteY2" fmla="*/ 0 h 1612176"/>
              <a:gd name="connsiteX3" fmla="*/ 7500500 w 7500500"/>
              <a:gd name="connsiteY3" fmla="*/ 1612176 h 1612176"/>
              <a:gd name="connsiteX4" fmla="*/ 0 w 7500500"/>
              <a:gd name="connsiteY4" fmla="*/ 1612176 h 161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500" h="1612176">
                <a:moveTo>
                  <a:pt x="0" y="1612176"/>
                </a:moveTo>
                <a:lnTo>
                  <a:pt x="1250081" y="0"/>
                </a:lnTo>
                <a:lnTo>
                  <a:pt x="6250419" y="0"/>
                </a:lnTo>
                <a:lnTo>
                  <a:pt x="7500500" y="1612176"/>
                </a:lnTo>
                <a:lnTo>
                  <a:pt x="0" y="1612176"/>
                </a:lnTo>
                <a:close/>
              </a:path>
            </a:pathLst>
          </a:custGeom>
          <a:solidFill>
            <a:srgbClr val="E5F7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35447" tIns="22860" rIns="1335448" bIns="22860" numCol="1" spcCol="1270" anchor="ctr" anchorCtr="0">
            <a:noAutofit/>
          </a:bodyPr>
          <a:lstStyle/>
          <a:p>
            <a:pPr marL="0" lvl="0" indent="0" algn="ctr" defTabSz="800100">
              <a:lnSpc>
                <a:spcPct val="90000"/>
              </a:lnSpc>
              <a:spcBef>
                <a:spcPct val="0"/>
              </a:spcBef>
              <a:spcAft>
                <a:spcPct val="35000"/>
              </a:spcAft>
              <a:buNone/>
            </a:pPr>
            <a:r>
              <a:rPr lang="en-AU" sz="1800" kern="1200" noProof="0">
                <a:solidFill>
                  <a:schemeClr val="accent1"/>
                </a:solidFill>
              </a:rPr>
              <a:t>Ceramic, clay, decorated, carved, dry, wet </a:t>
            </a:r>
          </a:p>
        </p:txBody>
      </p:sp>
      <p:sp>
        <p:nvSpPr>
          <p:cNvPr id="2" name="Slide Number Placeholder 1">
            <a:extLst>
              <a:ext uri="{FF2B5EF4-FFF2-40B4-BE49-F238E27FC236}">
                <a16:creationId xmlns:a16="http://schemas.microsoft.com/office/drawing/2014/main" id="{4874B4C2-4A48-29EB-4E55-DC09A8B50B1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37</a:t>
            </a:fld>
            <a:endParaRPr lang="en-AU" noProof="0"/>
          </a:p>
        </p:txBody>
      </p:sp>
      <p:sp>
        <p:nvSpPr>
          <p:cNvPr id="7" name="TextBox 6">
            <a:extLst>
              <a:ext uri="{FF2B5EF4-FFF2-40B4-BE49-F238E27FC236}">
                <a16:creationId xmlns:a16="http://schemas.microsoft.com/office/drawing/2014/main" id="{C47859B4-7273-7848-E049-356398DE0F77}"/>
              </a:ext>
            </a:extLst>
          </p:cNvPr>
          <p:cNvSpPr txBox="1"/>
          <p:nvPr/>
        </p:nvSpPr>
        <p:spPr>
          <a:xfrm>
            <a:off x="7768915" y="1929726"/>
            <a:ext cx="3854839" cy="889348"/>
          </a:xfrm>
          <a:prstGeom prst="rect">
            <a:avLst/>
          </a:prstGeom>
          <a:noFill/>
        </p:spPr>
        <p:txBody>
          <a:bodyPr wrap="square" lIns="0" tIns="0" rIns="0" bIns="0" rtlCol="0">
            <a:noAutofit/>
          </a:bodyPr>
          <a:lstStyle/>
          <a:p>
            <a:pPr>
              <a:spcAft>
                <a:spcPts val="600"/>
              </a:spcAft>
            </a:pPr>
            <a:r>
              <a:rPr lang="en-AU" sz="1800" b="1" i="0" noProof="0" dirty="0">
                <a:solidFill>
                  <a:srgbClr val="000000"/>
                </a:solidFill>
                <a:effectLst/>
              </a:rPr>
              <a:t>Tier 3</a:t>
            </a:r>
          </a:p>
          <a:p>
            <a:r>
              <a:rPr lang="en-AU" sz="1800" i="0" noProof="0" dirty="0">
                <a:solidFill>
                  <a:srgbClr val="000000"/>
                </a:solidFill>
                <a:effectLst/>
              </a:rPr>
              <a:t>New terms or academic language that is specifically associated with the visual arts.</a:t>
            </a:r>
            <a:endParaRPr lang="en-AU" sz="1800" noProof="0" dirty="0">
              <a:solidFill>
                <a:srgbClr val="000000"/>
              </a:solidFill>
              <a:effectLst/>
            </a:endParaRPr>
          </a:p>
        </p:txBody>
      </p:sp>
      <p:sp>
        <p:nvSpPr>
          <p:cNvPr id="8" name="TextBox 7">
            <a:extLst>
              <a:ext uri="{FF2B5EF4-FFF2-40B4-BE49-F238E27FC236}">
                <a16:creationId xmlns:a16="http://schemas.microsoft.com/office/drawing/2014/main" id="{3965A39F-DA8B-4582-8C50-4E90A8F8260E}"/>
              </a:ext>
            </a:extLst>
          </p:cNvPr>
          <p:cNvSpPr txBox="1"/>
          <p:nvPr/>
        </p:nvSpPr>
        <p:spPr>
          <a:xfrm>
            <a:off x="7768915" y="3645458"/>
            <a:ext cx="3972223" cy="1127267"/>
          </a:xfrm>
          <a:prstGeom prst="rect">
            <a:avLst/>
          </a:prstGeom>
          <a:noFill/>
        </p:spPr>
        <p:txBody>
          <a:bodyPr wrap="square" lIns="0" tIns="0" rIns="0" bIns="0" rtlCol="0">
            <a:noAutofit/>
          </a:bodyPr>
          <a:lstStyle/>
          <a:p>
            <a:pPr>
              <a:spcAft>
                <a:spcPts val="600"/>
              </a:spcAft>
            </a:pPr>
            <a:r>
              <a:rPr lang="en-AU" sz="1800" b="1" i="0" noProof="0">
                <a:solidFill>
                  <a:srgbClr val="000000"/>
                </a:solidFill>
                <a:effectLst/>
              </a:rPr>
              <a:t>Tier 2</a:t>
            </a:r>
          </a:p>
          <a:p>
            <a:r>
              <a:rPr lang="en-AU" sz="1800" i="0" noProof="0">
                <a:solidFill>
                  <a:srgbClr val="000000"/>
                </a:solidFill>
                <a:effectLst/>
              </a:rPr>
              <a:t>High-utility academic language that we </a:t>
            </a:r>
            <a:r>
              <a:rPr lang="en-AU" sz="1800" noProof="0">
                <a:solidFill>
                  <a:srgbClr val="000000"/>
                </a:solidFill>
              </a:rPr>
              <a:t>u</a:t>
            </a:r>
            <a:r>
              <a:rPr lang="en-AU" sz="1800" i="0" noProof="0">
                <a:solidFill>
                  <a:srgbClr val="000000"/>
                </a:solidFill>
                <a:effectLst/>
              </a:rPr>
              <a:t>se to form our body of knowledge. These words are </a:t>
            </a:r>
            <a:r>
              <a:rPr lang="en-AU" sz="1800" noProof="0">
                <a:solidFill>
                  <a:srgbClr val="000000"/>
                </a:solidFill>
              </a:rPr>
              <a:t>used </a:t>
            </a:r>
            <a:r>
              <a:rPr lang="en-AU" sz="1800" i="0" noProof="0">
                <a:solidFill>
                  <a:srgbClr val="000000"/>
                </a:solidFill>
                <a:effectLst/>
              </a:rPr>
              <a:t>across subject areas. </a:t>
            </a:r>
            <a:endParaRPr lang="en-AU" sz="1800" noProof="0">
              <a:solidFill>
                <a:srgbClr val="000000"/>
              </a:solidFill>
              <a:effectLst/>
            </a:endParaRPr>
          </a:p>
          <a:p>
            <a:pPr algn="l"/>
            <a:endParaRPr lang="en-AU" sz="1800" noProof="0"/>
          </a:p>
        </p:txBody>
      </p:sp>
      <p:sp>
        <p:nvSpPr>
          <p:cNvPr id="9" name="TextBox 8">
            <a:extLst>
              <a:ext uri="{FF2B5EF4-FFF2-40B4-BE49-F238E27FC236}">
                <a16:creationId xmlns:a16="http://schemas.microsoft.com/office/drawing/2014/main" id="{6535E2A6-D2A4-5019-E703-2ED2370581D3}"/>
              </a:ext>
            </a:extLst>
          </p:cNvPr>
          <p:cNvSpPr txBox="1"/>
          <p:nvPr/>
        </p:nvSpPr>
        <p:spPr>
          <a:xfrm>
            <a:off x="7768915" y="5875480"/>
            <a:ext cx="2581500" cy="484909"/>
          </a:xfrm>
          <a:prstGeom prst="rect">
            <a:avLst/>
          </a:prstGeom>
          <a:noFill/>
        </p:spPr>
        <p:txBody>
          <a:bodyPr wrap="square" lIns="0" tIns="0" rIns="0" bIns="0" rtlCol="0">
            <a:noAutofit/>
          </a:bodyPr>
          <a:lstStyle/>
          <a:p>
            <a:pPr algn="l">
              <a:spcAft>
                <a:spcPts val="600"/>
              </a:spcAft>
            </a:pPr>
            <a:r>
              <a:rPr lang="en-AU" sz="1800" b="1" i="0" noProof="0">
                <a:solidFill>
                  <a:srgbClr val="000000"/>
                </a:solidFill>
                <a:effectLst/>
              </a:rPr>
              <a:t>Tier 1</a:t>
            </a:r>
          </a:p>
          <a:p>
            <a:pPr algn="l">
              <a:spcAft>
                <a:spcPts val="600"/>
              </a:spcAft>
            </a:pPr>
            <a:r>
              <a:rPr lang="en-AU" sz="1800" i="0" noProof="0">
                <a:solidFill>
                  <a:srgbClr val="000000"/>
                </a:solidFill>
                <a:effectLst/>
              </a:rPr>
              <a:t>Everyday language. </a:t>
            </a:r>
            <a:endParaRPr lang="en-AU" sz="1800" noProof="0"/>
          </a:p>
        </p:txBody>
      </p:sp>
    </p:spTree>
    <p:extLst>
      <p:ext uri="{BB962C8B-B14F-4D97-AF65-F5344CB8AC3E}">
        <p14:creationId xmlns:p14="http://schemas.microsoft.com/office/powerpoint/2010/main" val="107619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A444F-92CF-1B57-398B-A8469BD9915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8EDDBB8-F0D0-912C-BF3F-E42CAAEA94C0}"/>
              </a:ext>
            </a:extLst>
          </p:cNvPr>
          <p:cNvSpPr>
            <a:spLocks noGrp="1"/>
          </p:cNvSpPr>
          <p:nvPr>
            <p:ph type="title"/>
          </p:nvPr>
        </p:nvSpPr>
        <p:spPr/>
        <p:txBody>
          <a:bodyPr/>
          <a:lstStyle/>
          <a:p>
            <a:r>
              <a:rPr lang="en-AU" noProof="0" dirty="0">
                <a:latin typeface="+mj-lt"/>
              </a:rPr>
              <a:t>Making a pinch pot (1)</a:t>
            </a:r>
            <a:endParaRPr lang="en-AU" noProof="0" dirty="0"/>
          </a:p>
        </p:txBody>
      </p:sp>
      <p:sp>
        <p:nvSpPr>
          <p:cNvPr id="4" name="Text Placeholder 3">
            <a:extLst>
              <a:ext uri="{FF2B5EF4-FFF2-40B4-BE49-F238E27FC236}">
                <a16:creationId xmlns:a16="http://schemas.microsoft.com/office/drawing/2014/main" id="{05BCD793-006A-429B-1FCC-20B6E4566442}"/>
              </a:ext>
            </a:extLst>
          </p:cNvPr>
          <p:cNvSpPr>
            <a:spLocks noGrp="1"/>
          </p:cNvSpPr>
          <p:nvPr>
            <p:ph type="body" sz="quarter" idx="18"/>
          </p:nvPr>
        </p:nvSpPr>
        <p:spPr/>
        <p:txBody>
          <a:bodyPr/>
          <a:lstStyle/>
          <a:p>
            <a:r>
              <a:rPr lang="en-AU" noProof="0" dirty="0"/>
              <a:t>2.5(a)</a:t>
            </a:r>
          </a:p>
        </p:txBody>
      </p:sp>
      <p:grpSp>
        <p:nvGrpSpPr>
          <p:cNvPr id="3" name="Group 2" descr="1. Take a piece of clay that fits comfortably in your palm.">
            <a:extLst>
              <a:ext uri="{FF2B5EF4-FFF2-40B4-BE49-F238E27FC236}">
                <a16:creationId xmlns:a16="http://schemas.microsoft.com/office/drawing/2014/main" id="{97CCFC55-5245-5116-BF24-0BC38F73812E}"/>
              </a:ext>
            </a:extLst>
          </p:cNvPr>
          <p:cNvGrpSpPr/>
          <p:nvPr/>
        </p:nvGrpSpPr>
        <p:grpSpPr>
          <a:xfrm>
            <a:off x="684755" y="1111979"/>
            <a:ext cx="3096000" cy="5584020"/>
            <a:chOff x="684755" y="1111979"/>
            <a:chExt cx="3096000" cy="5584020"/>
          </a:xfrm>
        </p:grpSpPr>
        <p:grpSp>
          <p:nvGrpSpPr>
            <p:cNvPr id="8" name="Group 7">
              <a:extLst>
                <a:ext uri="{FF2B5EF4-FFF2-40B4-BE49-F238E27FC236}">
                  <a16:creationId xmlns:a16="http://schemas.microsoft.com/office/drawing/2014/main" id="{FC8FB9ED-E4A6-474E-600F-12C5A59F319F}"/>
                </a:ext>
              </a:extLst>
            </p:cNvPr>
            <p:cNvGrpSpPr/>
            <p:nvPr/>
          </p:nvGrpSpPr>
          <p:grpSpPr>
            <a:xfrm>
              <a:off x="684755" y="1615979"/>
              <a:ext cx="3096000" cy="5080020"/>
              <a:chOff x="380443" y="1676398"/>
              <a:chExt cx="1793454" cy="5216713"/>
            </a:xfrm>
            <a:solidFill>
              <a:schemeClr val="accent3">
                <a:lumMod val="20000"/>
                <a:lumOff val="80000"/>
              </a:schemeClr>
            </a:solidFill>
          </p:grpSpPr>
          <p:sp>
            <p:nvSpPr>
              <p:cNvPr id="10" name="Rounded Rectangle 13">
                <a:extLst>
                  <a:ext uri="{FF2B5EF4-FFF2-40B4-BE49-F238E27FC236}">
                    <a16:creationId xmlns:a16="http://schemas.microsoft.com/office/drawing/2014/main" id="{048D2D39-B3C5-91E9-99C3-8EB284C33884}"/>
                  </a:ext>
                </a:extLst>
              </p:cNvPr>
              <p:cNvSpPr/>
              <p:nvPr/>
            </p:nvSpPr>
            <p:spPr>
              <a:xfrm>
                <a:off x="380443" y="1676398"/>
                <a:ext cx="1793454" cy="5216713"/>
              </a:xfrm>
              <a:prstGeom prst="roundRect">
                <a:avLst>
                  <a:gd name="adj" fmla="val 8083"/>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2" name="TextBox 11">
                <a:extLst>
                  <a:ext uri="{FF2B5EF4-FFF2-40B4-BE49-F238E27FC236}">
                    <a16:creationId xmlns:a16="http://schemas.microsoft.com/office/drawing/2014/main" id="{30861244-3C26-DE9F-249E-51C1310FE26E}"/>
                  </a:ext>
                </a:extLst>
              </p:cNvPr>
              <p:cNvSpPr txBox="1"/>
              <p:nvPr/>
            </p:nvSpPr>
            <p:spPr>
              <a:xfrm>
                <a:off x="471980" y="2287493"/>
                <a:ext cx="1594220" cy="1047863"/>
              </a:xfrm>
              <a:prstGeom prst="rect">
                <a:avLst/>
              </a:prstGeom>
              <a:noFill/>
              <a:ln>
                <a:noFill/>
              </a:ln>
            </p:spPr>
            <p:txBody>
              <a:bodyPr wrap="square" anchor="t">
                <a:noAutofit/>
              </a:bodyPr>
              <a:lstStyle/>
              <a:p>
                <a:pPr>
                  <a:lnSpc>
                    <a:spcPct val="120000"/>
                  </a:lnSpc>
                </a:pPr>
                <a:r>
                  <a:rPr lang="en-AU" sz="1800" noProof="0" dirty="0">
                    <a:solidFill>
                      <a:schemeClr val="tx1"/>
                    </a:solidFill>
                  </a:rPr>
                  <a:t>Take a piece of clay that fits comfortably in your palm.</a:t>
                </a:r>
                <a:endParaRPr lang="en-AU" sz="1800" noProof="0" dirty="0"/>
              </a:p>
            </p:txBody>
          </p:sp>
        </p:grpSp>
        <p:sp>
          <p:nvSpPr>
            <p:cNvPr id="20" name="Oval 19">
              <a:extLst>
                <a:ext uri="{FF2B5EF4-FFF2-40B4-BE49-F238E27FC236}">
                  <a16:creationId xmlns:a16="http://schemas.microsoft.com/office/drawing/2014/main" id="{6637B846-ABA9-59BC-DEFE-CA8B0996F4B3}"/>
                </a:ext>
              </a:extLst>
            </p:cNvPr>
            <p:cNvSpPr/>
            <p:nvPr/>
          </p:nvSpPr>
          <p:spPr>
            <a:xfrm>
              <a:off x="1714806" y="1111979"/>
              <a:ext cx="1008000" cy="1008000"/>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1</a:t>
              </a:r>
            </a:p>
          </p:txBody>
        </p:sp>
        <p:pic>
          <p:nvPicPr>
            <p:cNvPr id="34" name="Picture 33">
              <a:extLst>
                <a:ext uri="{FF2B5EF4-FFF2-40B4-BE49-F238E27FC236}">
                  <a16:creationId xmlns:a16="http://schemas.microsoft.com/office/drawing/2014/main" id="{60569874-997B-EBF9-3CDB-3A4B48E83D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8571" y="3735529"/>
              <a:ext cx="2780470" cy="2780470"/>
            </a:xfrm>
            <a:prstGeom prst="rect">
              <a:avLst/>
            </a:prstGeom>
            <a:effectLst/>
          </p:spPr>
        </p:pic>
      </p:grpSp>
      <p:pic>
        <p:nvPicPr>
          <p:cNvPr id="39" name="Graphic 38">
            <a:extLst>
              <a:ext uri="{FF2B5EF4-FFF2-40B4-BE49-F238E27FC236}">
                <a16:creationId xmlns:a16="http://schemas.microsoft.com/office/drawing/2014/main" id="{F4685CA8-2FEE-8111-88C6-6FABA85181D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2107" y="3429000"/>
            <a:ext cx="271424" cy="452373"/>
          </a:xfrm>
          <a:prstGeom prst="rect">
            <a:avLst/>
          </a:prstGeom>
        </p:spPr>
      </p:pic>
      <p:grpSp>
        <p:nvGrpSpPr>
          <p:cNvPr id="5" name="Group 4" descr="2. Firmly tap any corners or flat edges of the clay into a sphere using the palm of your other hand.">
            <a:extLst>
              <a:ext uri="{FF2B5EF4-FFF2-40B4-BE49-F238E27FC236}">
                <a16:creationId xmlns:a16="http://schemas.microsoft.com/office/drawing/2014/main" id="{B3EA04F4-0BCE-BBFD-8351-F7B1BB8E701B}"/>
              </a:ext>
            </a:extLst>
          </p:cNvPr>
          <p:cNvGrpSpPr/>
          <p:nvPr/>
        </p:nvGrpSpPr>
        <p:grpSpPr>
          <a:xfrm>
            <a:off x="4554884" y="1111979"/>
            <a:ext cx="3096000" cy="5584020"/>
            <a:chOff x="684755" y="1111979"/>
            <a:chExt cx="3096000" cy="5584020"/>
          </a:xfrm>
        </p:grpSpPr>
        <p:grpSp>
          <p:nvGrpSpPr>
            <p:cNvPr id="6" name="Group 5">
              <a:extLst>
                <a:ext uri="{FF2B5EF4-FFF2-40B4-BE49-F238E27FC236}">
                  <a16:creationId xmlns:a16="http://schemas.microsoft.com/office/drawing/2014/main" id="{384BF359-0912-FDE3-E339-379080A8ED94}"/>
                </a:ext>
              </a:extLst>
            </p:cNvPr>
            <p:cNvGrpSpPr/>
            <p:nvPr/>
          </p:nvGrpSpPr>
          <p:grpSpPr>
            <a:xfrm>
              <a:off x="684755" y="1615979"/>
              <a:ext cx="3096000" cy="5080020"/>
              <a:chOff x="380443" y="1676398"/>
              <a:chExt cx="1793454" cy="5216713"/>
            </a:xfrm>
            <a:solidFill>
              <a:schemeClr val="accent3">
                <a:lumMod val="20000"/>
                <a:lumOff val="80000"/>
              </a:schemeClr>
            </a:solidFill>
          </p:grpSpPr>
          <p:sp>
            <p:nvSpPr>
              <p:cNvPr id="13" name="Rounded Rectangle 13">
                <a:extLst>
                  <a:ext uri="{FF2B5EF4-FFF2-40B4-BE49-F238E27FC236}">
                    <a16:creationId xmlns:a16="http://schemas.microsoft.com/office/drawing/2014/main" id="{8039EE50-B365-DF71-B092-CD9CE64F9854}"/>
                  </a:ext>
                </a:extLst>
              </p:cNvPr>
              <p:cNvSpPr/>
              <p:nvPr/>
            </p:nvSpPr>
            <p:spPr>
              <a:xfrm>
                <a:off x="380443" y="1676398"/>
                <a:ext cx="1793454" cy="5216713"/>
              </a:xfrm>
              <a:prstGeom prst="roundRect">
                <a:avLst>
                  <a:gd name="adj" fmla="val 8083"/>
                </a:avLst>
              </a:prstGeom>
              <a:solidFill>
                <a:srgbClr val="D1F3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4" name="TextBox 13">
                <a:extLst>
                  <a:ext uri="{FF2B5EF4-FFF2-40B4-BE49-F238E27FC236}">
                    <a16:creationId xmlns:a16="http://schemas.microsoft.com/office/drawing/2014/main" id="{85D40B01-CA6F-6C16-EFD0-84C994A40733}"/>
                  </a:ext>
                </a:extLst>
              </p:cNvPr>
              <p:cNvSpPr txBox="1"/>
              <p:nvPr/>
            </p:nvSpPr>
            <p:spPr>
              <a:xfrm>
                <a:off x="471980" y="2287493"/>
                <a:ext cx="1594220" cy="1047863"/>
              </a:xfrm>
              <a:prstGeom prst="rect">
                <a:avLst/>
              </a:prstGeom>
              <a:noFill/>
              <a:ln>
                <a:noFill/>
              </a:ln>
            </p:spPr>
            <p:txBody>
              <a:bodyPr wrap="square" anchor="t">
                <a:noAutofit/>
              </a:bodyPr>
              <a:lstStyle/>
              <a:p>
                <a:pPr lvl="0">
                  <a:lnSpc>
                    <a:spcPct val="120000"/>
                  </a:lnSpc>
                </a:pPr>
                <a:r>
                  <a:rPr lang="en-AU" sz="1800" noProof="0" dirty="0">
                    <a:solidFill>
                      <a:schemeClr val="tx1"/>
                    </a:solidFill>
                  </a:rPr>
                  <a:t>Firmly tap any corners or flat edges of the clay into a sphere using the palm of your other hand. </a:t>
                </a:r>
                <a:endParaRPr lang="en-AU" sz="1800" noProof="0" dirty="0"/>
              </a:p>
            </p:txBody>
          </p:sp>
        </p:grpSp>
        <p:sp>
          <p:nvSpPr>
            <p:cNvPr id="7" name="Oval 6">
              <a:extLst>
                <a:ext uri="{FF2B5EF4-FFF2-40B4-BE49-F238E27FC236}">
                  <a16:creationId xmlns:a16="http://schemas.microsoft.com/office/drawing/2014/main" id="{ECCE69FD-1B94-5448-2294-967E16F4A12B}"/>
                </a:ext>
              </a:extLst>
            </p:cNvPr>
            <p:cNvSpPr/>
            <p:nvPr/>
          </p:nvSpPr>
          <p:spPr>
            <a:xfrm>
              <a:off x="1714806" y="1111979"/>
              <a:ext cx="1008000" cy="1008000"/>
            </a:xfrm>
            <a:prstGeom prst="ellipse">
              <a:avLst/>
            </a:prstGeom>
            <a:solidFill>
              <a:srgbClr val="D1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2</a:t>
              </a:r>
            </a:p>
          </p:txBody>
        </p:sp>
        <p:pic>
          <p:nvPicPr>
            <p:cNvPr id="9" name="Picture 8">
              <a:extLst>
                <a:ext uri="{FF2B5EF4-FFF2-40B4-BE49-F238E27FC236}">
                  <a16:creationId xmlns:a16="http://schemas.microsoft.com/office/drawing/2014/main" id="{60D8C3D4-83F8-8C2B-747F-D924353149F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28571" y="3735529"/>
              <a:ext cx="2780470" cy="2780470"/>
            </a:xfrm>
            <a:prstGeom prst="rect">
              <a:avLst/>
            </a:prstGeom>
            <a:ln>
              <a:noFill/>
            </a:ln>
            <a:effectLst/>
          </p:spPr>
        </p:pic>
      </p:grpSp>
      <p:pic>
        <p:nvPicPr>
          <p:cNvPr id="40" name="Graphic 39">
            <a:extLst>
              <a:ext uri="{FF2B5EF4-FFF2-40B4-BE49-F238E27FC236}">
                <a16:creationId xmlns:a16="http://schemas.microsoft.com/office/drawing/2014/main" id="{0A51E0A8-DF50-3779-142F-BCEE87E5236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9542" y="3428999"/>
            <a:ext cx="271424" cy="452373"/>
          </a:xfrm>
          <a:prstGeom prst="rect">
            <a:avLst/>
          </a:prstGeom>
        </p:spPr>
      </p:pic>
      <p:grpSp>
        <p:nvGrpSpPr>
          <p:cNvPr id="15" name="Group 14" descr="3. Continue to rotate the clay on your palm while tapping it into an even ball.">
            <a:extLst>
              <a:ext uri="{FF2B5EF4-FFF2-40B4-BE49-F238E27FC236}">
                <a16:creationId xmlns:a16="http://schemas.microsoft.com/office/drawing/2014/main" id="{AA9292EE-D722-BB17-9BDB-C2E5CC41897F}"/>
              </a:ext>
            </a:extLst>
          </p:cNvPr>
          <p:cNvGrpSpPr/>
          <p:nvPr/>
        </p:nvGrpSpPr>
        <p:grpSpPr>
          <a:xfrm>
            <a:off x="8392811" y="1111979"/>
            <a:ext cx="3096000" cy="5584020"/>
            <a:chOff x="684755" y="1111979"/>
            <a:chExt cx="3096000" cy="5584020"/>
          </a:xfrm>
        </p:grpSpPr>
        <p:grpSp>
          <p:nvGrpSpPr>
            <p:cNvPr id="19" name="Group 18">
              <a:extLst>
                <a:ext uri="{FF2B5EF4-FFF2-40B4-BE49-F238E27FC236}">
                  <a16:creationId xmlns:a16="http://schemas.microsoft.com/office/drawing/2014/main" id="{137CE35C-8ABE-AAD3-C58B-E46F02467AA0}"/>
                </a:ext>
              </a:extLst>
            </p:cNvPr>
            <p:cNvGrpSpPr/>
            <p:nvPr/>
          </p:nvGrpSpPr>
          <p:grpSpPr>
            <a:xfrm>
              <a:off x="684755" y="1615979"/>
              <a:ext cx="3096000" cy="5080020"/>
              <a:chOff x="380443" y="1676398"/>
              <a:chExt cx="1793454" cy="5216713"/>
            </a:xfrm>
            <a:solidFill>
              <a:schemeClr val="accent3">
                <a:lumMod val="20000"/>
                <a:lumOff val="80000"/>
              </a:schemeClr>
            </a:solidFill>
          </p:grpSpPr>
          <p:sp>
            <p:nvSpPr>
              <p:cNvPr id="26" name="Rounded Rectangle 13">
                <a:extLst>
                  <a:ext uri="{FF2B5EF4-FFF2-40B4-BE49-F238E27FC236}">
                    <a16:creationId xmlns:a16="http://schemas.microsoft.com/office/drawing/2014/main" id="{EC15A4B3-00C7-7CE7-47A8-C9B34DBFDC09}"/>
                  </a:ext>
                </a:extLst>
              </p:cNvPr>
              <p:cNvSpPr/>
              <p:nvPr/>
            </p:nvSpPr>
            <p:spPr>
              <a:xfrm>
                <a:off x="380443" y="1676398"/>
                <a:ext cx="1793454" cy="5216713"/>
              </a:xfrm>
              <a:prstGeom prst="roundRect">
                <a:avLst>
                  <a:gd name="adj" fmla="val 8083"/>
                </a:avLst>
              </a:prstGeom>
              <a:solidFill>
                <a:srgbClr val="BAEC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7" name="TextBox 26">
                <a:extLst>
                  <a:ext uri="{FF2B5EF4-FFF2-40B4-BE49-F238E27FC236}">
                    <a16:creationId xmlns:a16="http://schemas.microsoft.com/office/drawing/2014/main" id="{3AF89158-DD5F-B80B-7B99-2B9516A17FBA}"/>
                  </a:ext>
                </a:extLst>
              </p:cNvPr>
              <p:cNvSpPr txBox="1"/>
              <p:nvPr/>
            </p:nvSpPr>
            <p:spPr>
              <a:xfrm>
                <a:off x="471980" y="2287493"/>
                <a:ext cx="1594220" cy="1047863"/>
              </a:xfrm>
              <a:prstGeom prst="rect">
                <a:avLst/>
              </a:prstGeom>
              <a:noFill/>
              <a:ln>
                <a:noFill/>
              </a:ln>
            </p:spPr>
            <p:txBody>
              <a:bodyPr wrap="square" anchor="t">
                <a:noAutofit/>
              </a:bodyPr>
              <a:lstStyle/>
              <a:p>
                <a:pPr lvl="0">
                  <a:lnSpc>
                    <a:spcPct val="120000"/>
                  </a:lnSpc>
                </a:pPr>
                <a:r>
                  <a:rPr lang="en-AU" sz="1800" noProof="0" dirty="0">
                    <a:solidFill>
                      <a:schemeClr val="tx1"/>
                    </a:solidFill>
                  </a:rPr>
                  <a:t>Continue to rotate the clay on your palm while tapping it into an even ball. </a:t>
                </a:r>
                <a:endParaRPr lang="en-AU" sz="1800" noProof="0" dirty="0"/>
              </a:p>
            </p:txBody>
          </p:sp>
        </p:grpSp>
        <p:sp>
          <p:nvSpPr>
            <p:cNvPr id="21" name="Oval 20">
              <a:extLst>
                <a:ext uri="{FF2B5EF4-FFF2-40B4-BE49-F238E27FC236}">
                  <a16:creationId xmlns:a16="http://schemas.microsoft.com/office/drawing/2014/main" id="{EC94498D-BB45-0998-5FD2-707DFDE2489D}"/>
                </a:ext>
              </a:extLst>
            </p:cNvPr>
            <p:cNvSpPr/>
            <p:nvPr/>
          </p:nvSpPr>
          <p:spPr>
            <a:xfrm>
              <a:off x="1714806" y="1111979"/>
              <a:ext cx="1008000" cy="1008000"/>
            </a:xfrm>
            <a:prstGeom prst="ellips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3</a:t>
              </a:r>
            </a:p>
          </p:txBody>
        </p:sp>
        <p:pic>
          <p:nvPicPr>
            <p:cNvPr id="25" name="Picture 24">
              <a:extLst>
                <a:ext uri="{FF2B5EF4-FFF2-40B4-BE49-F238E27FC236}">
                  <a16:creationId xmlns:a16="http://schemas.microsoft.com/office/drawing/2014/main" id="{D05EEF9E-80CD-8518-DD06-B953746F2E1D}"/>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28571" y="3736799"/>
              <a:ext cx="2779200" cy="2779200"/>
            </a:xfrm>
            <a:prstGeom prst="rect">
              <a:avLst/>
            </a:prstGeom>
            <a:ln>
              <a:noFill/>
            </a:ln>
            <a:effectLst/>
          </p:spPr>
        </p:pic>
      </p:grpSp>
      <p:sp>
        <p:nvSpPr>
          <p:cNvPr id="2" name="Slide Number Placeholder 1">
            <a:extLst>
              <a:ext uri="{FF2B5EF4-FFF2-40B4-BE49-F238E27FC236}">
                <a16:creationId xmlns:a16="http://schemas.microsoft.com/office/drawing/2014/main" id="{5F3F734E-7DE0-52FF-5653-336816FD3E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38</a:t>
            </a:fld>
            <a:endParaRPr lang="en-AU" noProof="0"/>
          </a:p>
        </p:txBody>
      </p:sp>
    </p:spTree>
    <p:extLst>
      <p:ext uri="{BB962C8B-B14F-4D97-AF65-F5344CB8AC3E}">
        <p14:creationId xmlns:p14="http://schemas.microsoft.com/office/powerpoint/2010/main" val="55937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2D8AE-F004-C860-0497-FCFC23E39BE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C0E4338-11DE-1220-2F28-D7F74052F0D0}"/>
              </a:ext>
            </a:extLst>
          </p:cNvPr>
          <p:cNvSpPr>
            <a:spLocks noGrp="1"/>
          </p:cNvSpPr>
          <p:nvPr>
            <p:ph type="title"/>
          </p:nvPr>
        </p:nvSpPr>
        <p:spPr/>
        <p:txBody>
          <a:bodyPr/>
          <a:lstStyle/>
          <a:p>
            <a:r>
              <a:rPr lang="en-AU" noProof="0" dirty="0">
                <a:latin typeface="+mj-lt"/>
              </a:rPr>
              <a:t>Making a pinch pot (2)</a:t>
            </a:r>
            <a:endParaRPr lang="en-AU" noProof="0" dirty="0"/>
          </a:p>
        </p:txBody>
      </p:sp>
      <p:sp>
        <p:nvSpPr>
          <p:cNvPr id="4" name="Text Placeholder 3">
            <a:extLst>
              <a:ext uri="{FF2B5EF4-FFF2-40B4-BE49-F238E27FC236}">
                <a16:creationId xmlns:a16="http://schemas.microsoft.com/office/drawing/2014/main" id="{A0E2BB46-DA56-AA83-36CC-0F53599D5639}"/>
              </a:ext>
            </a:extLst>
          </p:cNvPr>
          <p:cNvSpPr>
            <a:spLocks noGrp="1"/>
          </p:cNvSpPr>
          <p:nvPr>
            <p:ph type="body" sz="quarter" idx="18"/>
          </p:nvPr>
        </p:nvSpPr>
        <p:spPr/>
        <p:txBody>
          <a:bodyPr/>
          <a:lstStyle/>
          <a:p>
            <a:r>
              <a:rPr lang="en-AU" noProof="0"/>
              <a:t>2.5(b)</a:t>
            </a:r>
          </a:p>
        </p:txBody>
      </p:sp>
      <p:grpSp>
        <p:nvGrpSpPr>
          <p:cNvPr id="3" name="Group 2" descr="4. Hold the evenly formed ball of clay in your flat palm.">
            <a:extLst>
              <a:ext uri="{FF2B5EF4-FFF2-40B4-BE49-F238E27FC236}">
                <a16:creationId xmlns:a16="http://schemas.microsoft.com/office/drawing/2014/main" id="{1AE36198-0A04-2E62-AF69-3B5E14721E26}"/>
              </a:ext>
            </a:extLst>
          </p:cNvPr>
          <p:cNvGrpSpPr/>
          <p:nvPr/>
        </p:nvGrpSpPr>
        <p:grpSpPr>
          <a:xfrm>
            <a:off x="684755" y="1111979"/>
            <a:ext cx="3096000" cy="5584020"/>
            <a:chOff x="684755" y="1111979"/>
            <a:chExt cx="3096000" cy="5584020"/>
          </a:xfrm>
        </p:grpSpPr>
        <p:grpSp>
          <p:nvGrpSpPr>
            <p:cNvPr id="8" name="Group 7">
              <a:extLst>
                <a:ext uri="{FF2B5EF4-FFF2-40B4-BE49-F238E27FC236}">
                  <a16:creationId xmlns:a16="http://schemas.microsoft.com/office/drawing/2014/main" id="{C919D800-CDC2-2DF8-FED6-EF81A5CC6BB5}"/>
                </a:ext>
              </a:extLst>
            </p:cNvPr>
            <p:cNvGrpSpPr/>
            <p:nvPr/>
          </p:nvGrpSpPr>
          <p:grpSpPr>
            <a:xfrm>
              <a:off x="684755" y="1615979"/>
              <a:ext cx="3096000" cy="5080020"/>
              <a:chOff x="380443" y="1676398"/>
              <a:chExt cx="1793454" cy="5216713"/>
            </a:xfrm>
            <a:solidFill>
              <a:schemeClr val="accent3">
                <a:lumMod val="20000"/>
                <a:lumOff val="80000"/>
              </a:schemeClr>
            </a:solidFill>
          </p:grpSpPr>
          <p:sp>
            <p:nvSpPr>
              <p:cNvPr id="10" name="Rounded Rectangle 13">
                <a:extLst>
                  <a:ext uri="{FF2B5EF4-FFF2-40B4-BE49-F238E27FC236}">
                    <a16:creationId xmlns:a16="http://schemas.microsoft.com/office/drawing/2014/main" id="{4B686CD5-EDFD-6D35-D330-4EF81C291B5A}"/>
                  </a:ext>
                </a:extLst>
              </p:cNvPr>
              <p:cNvSpPr/>
              <p:nvPr/>
            </p:nvSpPr>
            <p:spPr>
              <a:xfrm>
                <a:off x="380443" y="1676398"/>
                <a:ext cx="1793454" cy="5216713"/>
              </a:xfrm>
              <a:prstGeom prst="roundRect">
                <a:avLst>
                  <a:gd name="adj" fmla="val 8083"/>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2" name="TextBox 11">
                <a:extLst>
                  <a:ext uri="{FF2B5EF4-FFF2-40B4-BE49-F238E27FC236}">
                    <a16:creationId xmlns:a16="http://schemas.microsoft.com/office/drawing/2014/main" id="{33FD0D03-A09B-341B-7314-334D71F9438E}"/>
                  </a:ext>
                </a:extLst>
              </p:cNvPr>
              <p:cNvSpPr txBox="1"/>
              <p:nvPr/>
            </p:nvSpPr>
            <p:spPr>
              <a:xfrm>
                <a:off x="471980" y="2193960"/>
                <a:ext cx="1594220" cy="1047863"/>
              </a:xfrm>
              <a:prstGeom prst="rect">
                <a:avLst/>
              </a:prstGeom>
              <a:noFill/>
              <a:ln>
                <a:noFill/>
              </a:ln>
            </p:spPr>
            <p:txBody>
              <a:bodyPr wrap="square" anchor="t">
                <a:noAutofit/>
              </a:bodyPr>
              <a:lstStyle/>
              <a:p>
                <a:pPr lvl="0">
                  <a:lnSpc>
                    <a:spcPct val="120000"/>
                  </a:lnSpc>
                </a:pPr>
                <a:r>
                  <a:rPr lang="en-AU" sz="1600" noProof="0" dirty="0">
                    <a:solidFill>
                      <a:schemeClr val="tx1"/>
                    </a:solidFill>
                  </a:rPr>
                  <a:t>Hold the evenly formed ball of clay in your flat palm. </a:t>
                </a:r>
                <a:endParaRPr lang="en-AU" sz="1600" noProof="0" dirty="0"/>
              </a:p>
            </p:txBody>
          </p:sp>
        </p:grpSp>
        <p:sp>
          <p:nvSpPr>
            <p:cNvPr id="20" name="Oval 19">
              <a:extLst>
                <a:ext uri="{FF2B5EF4-FFF2-40B4-BE49-F238E27FC236}">
                  <a16:creationId xmlns:a16="http://schemas.microsoft.com/office/drawing/2014/main" id="{ADFAC9D7-9FB8-A3EE-906C-B06230323C59}"/>
                </a:ext>
              </a:extLst>
            </p:cNvPr>
            <p:cNvSpPr/>
            <p:nvPr/>
          </p:nvSpPr>
          <p:spPr>
            <a:xfrm>
              <a:off x="1714806" y="1111979"/>
              <a:ext cx="1008000" cy="1008000"/>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4</a:t>
              </a:r>
            </a:p>
          </p:txBody>
        </p:sp>
        <p:pic>
          <p:nvPicPr>
            <p:cNvPr id="34" name="Picture 33">
              <a:extLst>
                <a:ext uri="{FF2B5EF4-FFF2-40B4-BE49-F238E27FC236}">
                  <a16:creationId xmlns:a16="http://schemas.microsoft.com/office/drawing/2014/main" id="{471C733A-9398-7492-85E1-49A9E7836E9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28571" y="3735529"/>
              <a:ext cx="2780470" cy="2780470"/>
            </a:xfrm>
            <a:prstGeom prst="rect">
              <a:avLst/>
            </a:prstGeom>
            <a:ln>
              <a:noFill/>
            </a:ln>
            <a:effectLst/>
          </p:spPr>
        </p:pic>
      </p:grpSp>
      <p:pic>
        <p:nvPicPr>
          <p:cNvPr id="39" name="Graphic 38">
            <a:extLst>
              <a:ext uri="{FF2B5EF4-FFF2-40B4-BE49-F238E27FC236}">
                <a16:creationId xmlns:a16="http://schemas.microsoft.com/office/drawing/2014/main" id="{2D59F2F1-516C-8323-20BB-D41ACBA1AA7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2107" y="3429000"/>
            <a:ext cx="271424" cy="452373"/>
          </a:xfrm>
          <a:prstGeom prst="rect">
            <a:avLst/>
          </a:prstGeom>
        </p:spPr>
      </p:pic>
      <p:grpSp>
        <p:nvGrpSpPr>
          <p:cNvPr id="5" name="Group 4" descr="5. Gently press your thumb directly into the centre of the ball aiming downwards until you reach two thirds of the way down.">
            <a:extLst>
              <a:ext uri="{FF2B5EF4-FFF2-40B4-BE49-F238E27FC236}">
                <a16:creationId xmlns:a16="http://schemas.microsoft.com/office/drawing/2014/main" id="{6C531486-A6E4-7EEE-7EE3-A660ABDF332C}"/>
              </a:ext>
            </a:extLst>
          </p:cNvPr>
          <p:cNvGrpSpPr/>
          <p:nvPr/>
        </p:nvGrpSpPr>
        <p:grpSpPr>
          <a:xfrm>
            <a:off x="4554884" y="1111979"/>
            <a:ext cx="3096001" cy="5584020"/>
            <a:chOff x="684755" y="1111979"/>
            <a:chExt cx="3096001" cy="5584020"/>
          </a:xfrm>
        </p:grpSpPr>
        <p:grpSp>
          <p:nvGrpSpPr>
            <p:cNvPr id="6" name="Group 5">
              <a:extLst>
                <a:ext uri="{FF2B5EF4-FFF2-40B4-BE49-F238E27FC236}">
                  <a16:creationId xmlns:a16="http://schemas.microsoft.com/office/drawing/2014/main" id="{AF0C4810-041F-CDF9-0CB3-13C711F47498}"/>
                </a:ext>
              </a:extLst>
            </p:cNvPr>
            <p:cNvGrpSpPr/>
            <p:nvPr/>
          </p:nvGrpSpPr>
          <p:grpSpPr>
            <a:xfrm>
              <a:off x="684755" y="1615978"/>
              <a:ext cx="3096001" cy="5080021"/>
              <a:chOff x="380443" y="1676397"/>
              <a:chExt cx="1793454" cy="5216714"/>
            </a:xfrm>
            <a:solidFill>
              <a:schemeClr val="accent3">
                <a:lumMod val="20000"/>
                <a:lumOff val="80000"/>
              </a:schemeClr>
            </a:solidFill>
          </p:grpSpPr>
          <p:sp>
            <p:nvSpPr>
              <p:cNvPr id="13" name="Rounded Rectangle 13">
                <a:extLst>
                  <a:ext uri="{FF2B5EF4-FFF2-40B4-BE49-F238E27FC236}">
                    <a16:creationId xmlns:a16="http://schemas.microsoft.com/office/drawing/2014/main" id="{8A8282E9-D4E8-D88C-0CCF-9D624E1CE49F}"/>
                  </a:ext>
                </a:extLst>
              </p:cNvPr>
              <p:cNvSpPr/>
              <p:nvPr/>
            </p:nvSpPr>
            <p:spPr>
              <a:xfrm>
                <a:off x="380443" y="1676397"/>
                <a:ext cx="1793454" cy="5216714"/>
              </a:xfrm>
              <a:prstGeom prst="roundRect">
                <a:avLst>
                  <a:gd name="adj" fmla="val 8083"/>
                </a:avLst>
              </a:prstGeom>
              <a:solidFill>
                <a:srgbClr val="D1F3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4" name="TextBox 13">
                <a:extLst>
                  <a:ext uri="{FF2B5EF4-FFF2-40B4-BE49-F238E27FC236}">
                    <a16:creationId xmlns:a16="http://schemas.microsoft.com/office/drawing/2014/main" id="{CA556579-0266-5D2C-551C-921D899A1C2A}"/>
                  </a:ext>
                </a:extLst>
              </p:cNvPr>
              <p:cNvSpPr txBox="1"/>
              <p:nvPr/>
            </p:nvSpPr>
            <p:spPr>
              <a:xfrm>
                <a:off x="471980" y="2175564"/>
                <a:ext cx="1594220" cy="1047863"/>
              </a:xfrm>
              <a:prstGeom prst="rect">
                <a:avLst/>
              </a:prstGeom>
              <a:noFill/>
              <a:ln>
                <a:noFill/>
              </a:ln>
            </p:spPr>
            <p:txBody>
              <a:bodyPr wrap="square" anchor="t">
                <a:noAutofit/>
              </a:bodyPr>
              <a:lstStyle/>
              <a:p>
                <a:pPr lvl="0">
                  <a:lnSpc>
                    <a:spcPct val="120000"/>
                  </a:lnSpc>
                </a:pPr>
                <a:r>
                  <a:rPr lang="en-AU" sz="1600" noProof="0" dirty="0">
                    <a:solidFill>
                      <a:schemeClr val="tx1"/>
                    </a:solidFill>
                  </a:rPr>
                  <a:t>Gently press your thumb directly into the centre of the ball aiming downwards until you reach two thirds of the way down. </a:t>
                </a:r>
                <a:endParaRPr lang="en-AU" sz="1600" noProof="0" dirty="0"/>
              </a:p>
            </p:txBody>
          </p:sp>
        </p:grpSp>
        <p:sp>
          <p:nvSpPr>
            <p:cNvPr id="7" name="Oval 6">
              <a:extLst>
                <a:ext uri="{FF2B5EF4-FFF2-40B4-BE49-F238E27FC236}">
                  <a16:creationId xmlns:a16="http://schemas.microsoft.com/office/drawing/2014/main" id="{46E39A3F-4EFB-1F61-9DD3-5DE241ED638D}"/>
                </a:ext>
              </a:extLst>
            </p:cNvPr>
            <p:cNvSpPr/>
            <p:nvPr/>
          </p:nvSpPr>
          <p:spPr>
            <a:xfrm>
              <a:off x="1714806" y="1111979"/>
              <a:ext cx="1008000" cy="1008000"/>
            </a:xfrm>
            <a:prstGeom prst="ellipse">
              <a:avLst/>
            </a:prstGeom>
            <a:solidFill>
              <a:srgbClr val="D1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5</a:t>
              </a:r>
            </a:p>
          </p:txBody>
        </p:sp>
        <p:pic>
          <p:nvPicPr>
            <p:cNvPr id="9" name="Picture 8">
              <a:extLst>
                <a:ext uri="{FF2B5EF4-FFF2-40B4-BE49-F238E27FC236}">
                  <a16:creationId xmlns:a16="http://schemas.microsoft.com/office/drawing/2014/main" id="{880528DD-34F8-7763-FF11-E78EF486A30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28571" y="3735529"/>
              <a:ext cx="2780470" cy="2780470"/>
            </a:xfrm>
            <a:prstGeom prst="rect">
              <a:avLst/>
            </a:prstGeom>
            <a:ln>
              <a:noFill/>
            </a:ln>
            <a:effectLst/>
          </p:spPr>
        </p:pic>
      </p:grpSp>
      <p:pic>
        <p:nvPicPr>
          <p:cNvPr id="40" name="Graphic 39">
            <a:extLst>
              <a:ext uri="{FF2B5EF4-FFF2-40B4-BE49-F238E27FC236}">
                <a16:creationId xmlns:a16="http://schemas.microsoft.com/office/drawing/2014/main" id="{FA57914D-DD4B-71BE-A1E4-91B53BBA9F9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9542" y="3428999"/>
            <a:ext cx="271424" cy="452373"/>
          </a:xfrm>
          <a:prstGeom prst="rect">
            <a:avLst/>
          </a:prstGeom>
        </p:spPr>
      </p:pic>
      <p:grpSp>
        <p:nvGrpSpPr>
          <p:cNvPr id="15" name="Group 14" descr="6. Use your thumb and index finger to measure the depth of the indent. The base of the pot and the walls should be approximately the same width.">
            <a:extLst>
              <a:ext uri="{FF2B5EF4-FFF2-40B4-BE49-F238E27FC236}">
                <a16:creationId xmlns:a16="http://schemas.microsoft.com/office/drawing/2014/main" id="{8327E5AA-6BEB-00FB-AB09-1B2858659E69}"/>
              </a:ext>
            </a:extLst>
          </p:cNvPr>
          <p:cNvGrpSpPr/>
          <p:nvPr/>
        </p:nvGrpSpPr>
        <p:grpSpPr>
          <a:xfrm>
            <a:off x="8392811" y="1111979"/>
            <a:ext cx="3096000" cy="5584020"/>
            <a:chOff x="8392811" y="1111979"/>
            <a:chExt cx="3096000" cy="5584020"/>
          </a:xfrm>
        </p:grpSpPr>
        <p:sp>
          <p:nvSpPr>
            <p:cNvPr id="26" name="Rounded Rectangle 13">
              <a:extLst>
                <a:ext uri="{FF2B5EF4-FFF2-40B4-BE49-F238E27FC236}">
                  <a16:creationId xmlns:a16="http://schemas.microsoft.com/office/drawing/2014/main" id="{6F3842FF-7409-7042-6844-52CD4446EA35}"/>
                </a:ext>
              </a:extLst>
            </p:cNvPr>
            <p:cNvSpPr/>
            <p:nvPr/>
          </p:nvSpPr>
          <p:spPr>
            <a:xfrm>
              <a:off x="8392811" y="1615978"/>
              <a:ext cx="3096000" cy="5080021"/>
            </a:xfrm>
            <a:prstGeom prst="roundRect">
              <a:avLst>
                <a:gd name="adj" fmla="val 8083"/>
              </a:avLst>
            </a:prstGeom>
            <a:solidFill>
              <a:srgbClr val="BAEC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1" name="Oval 20">
              <a:extLst>
                <a:ext uri="{FF2B5EF4-FFF2-40B4-BE49-F238E27FC236}">
                  <a16:creationId xmlns:a16="http://schemas.microsoft.com/office/drawing/2014/main" id="{EDBFBAC1-580B-2060-ED6C-810C62E71125}"/>
                </a:ext>
              </a:extLst>
            </p:cNvPr>
            <p:cNvSpPr/>
            <p:nvPr/>
          </p:nvSpPr>
          <p:spPr>
            <a:xfrm>
              <a:off x="9422862" y="1111979"/>
              <a:ext cx="1008000" cy="1008000"/>
            </a:xfrm>
            <a:prstGeom prst="ellips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6</a:t>
              </a:r>
            </a:p>
          </p:txBody>
        </p:sp>
        <p:pic>
          <p:nvPicPr>
            <p:cNvPr id="25" name="Picture 24">
              <a:extLst>
                <a:ext uri="{FF2B5EF4-FFF2-40B4-BE49-F238E27FC236}">
                  <a16:creationId xmlns:a16="http://schemas.microsoft.com/office/drawing/2014/main" id="{4A046156-649E-E324-59C4-07173CF1785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536627" y="3735529"/>
              <a:ext cx="2780470" cy="2780470"/>
            </a:xfrm>
            <a:prstGeom prst="rect">
              <a:avLst/>
            </a:prstGeom>
            <a:ln>
              <a:noFill/>
            </a:ln>
            <a:effectLst/>
          </p:spPr>
        </p:pic>
        <p:sp>
          <p:nvSpPr>
            <p:cNvPr id="27" name="TextBox 26">
              <a:extLst>
                <a:ext uri="{FF2B5EF4-FFF2-40B4-BE49-F238E27FC236}">
                  <a16:creationId xmlns:a16="http://schemas.microsoft.com/office/drawing/2014/main" id="{C927B549-FCB4-3864-DC09-8340698935FC}"/>
                </a:ext>
              </a:extLst>
            </p:cNvPr>
            <p:cNvSpPr txBox="1"/>
            <p:nvPr/>
          </p:nvSpPr>
          <p:spPr>
            <a:xfrm>
              <a:off x="8550829" y="1881632"/>
              <a:ext cx="2752067" cy="1853896"/>
            </a:xfrm>
            <a:prstGeom prst="rect">
              <a:avLst/>
            </a:prstGeom>
            <a:noFill/>
            <a:ln>
              <a:noFill/>
            </a:ln>
          </p:spPr>
          <p:txBody>
            <a:bodyPr wrap="square" anchor="t">
              <a:noAutofit/>
            </a:bodyPr>
            <a:lstStyle/>
            <a:p>
              <a:pPr lvl="0">
                <a:lnSpc>
                  <a:spcPct val="120000"/>
                </a:lnSpc>
              </a:pPr>
              <a:r>
                <a:rPr lang="en-AU" sz="1600" noProof="0" dirty="0">
                  <a:solidFill>
                    <a:schemeClr val="tx1"/>
                  </a:solidFill>
                </a:rPr>
                <a:t>Use your thumb and index finger to measure the depth of the indent. The base of the pot and the walls should be approximately the same width.</a:t>
              </a:r>
              <a:endParaRPr lang="en-AU" sz="1200" noProof="0" dirty="0"/>
            </a:p>
          </p:txBody>
        </p:sp>
      </p:grpSp>
      <p:sp>
        <p:nvSpPr>
          <p:cNvPr id="2" name="Slide Number Placeholder 1">
            <a:extLst>
              <a:ext uri="{FF2B5EF4-FFF2-40B4-BE49-F238E27FC236}">
                <a16:creationId xmlns:a16="http://schemas.microsoft.com/office/drawing/2014/main" id="{573B675E-1CB5-893A-1459-D481DD8ECE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39</a:t>
            </a:fld>
            <a:endParaRPr lang="en-AU" noProof="0"/>
          </a:p>
        </p:txBody>
      </p:sp>
    </p:spTree>
    <p:extLst>
      <p:ext uri="{BB962C8B-B14F-4D97-AF65-F5344CB8AC3E}">
        <p14:creationId xmlns:p14="http://schemas.microsoft.com/office/powerpoint/2010/main" val="215560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noProof="0" dirty="0">
                <a:latin typeface="+mj-lt"/>
              </a:rPr>
              <a:t>Learning sequence 1 – Jenny Orchard</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8E419-FA97-FF48-213D-F599F072AF19}"/>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58EAD08-3D8E-AC54-417D-924262333DE7}"/>
              </a:ext>
            </a:extLst>
          </p:cNvPr>
          <p:cNvSpPr>
            <a:spLocks noGrp="1"/>
          </p:cNvSpPr>
          <p:nvPr>
            <p:ph type="title"/>
          </p:nvPr>
        </p:nvSpPr>
        <p:spPr/>
        <p:txBody>
          <a:bodyPr/>
          <a:lstStyle/>
          <a:p>
            <a:r>
              <a:rPr lang="en-AU" noProof="0" dirty="0">
                <a:latin typeface="+mj-lt"/>
              </a:rPr>
              <a:t>Making a pinch pot (3)</a:t>
            </a:r>
            <a:endParaRPr lang="en-AU" noProof="0" dirty="0"/>
          </a:p>
        </p:txBody>
      </p:sp>
      <p:sp>
        <p:nvSpPr>
          <p:cNvPr id="4" name="Text Placeholder 3">
            <a:extLst>
              <a:ext uri="{FF2B5EF4-FFF2-40B4-BE49-F238E27FC236}">
                <a16:creationId xmlns:a16="http://schemas.microsoft.com/office/drawing/2014/main" id="{46C6A399-84FC-9107-DB62-8C08108D23A7}"/>
              </a:ext>
            </a:extLst>
          </p:cNvPr>
          <p:cNvSpPr>
            <a:spLocks noGrp="1"/>
          </p:cNvSpPr>
          <p:nvPr>
            <p:ph type="body" sz="quarter" idx="18"/>
          </p:nvPr>
        </p:nvSpPr>
        <p:spPr/>
        <p:txBody>
          <a:bodyPr/>
          <a:lstStyle/>
          <a:p>
            <a:r>
              <a:rPr lang="en-AU" noProof="0"/>
              <a:t>2.5(c)</a:t>
            </a:r>
          </a:p>
        </p:txBody>
      </p:sp>
      <p:grpSp>
        <p:nvGrpSpPr>
          <p:cNvPr id="3" name="Group 2" descr="7. Starting from the lowest point of the pot, gently pinch and rotate the clay. Work slowly to maintain control.">
            <a:extLst>
              <a:ext uri="{FF2B5EF4-FFF2-40B4-BE49-F238E27FC236}">
                <a16:creationId xmlns:a16="http://schemas.microsoft.com/office/drawing/2014/main" id="{88FDC644-9230-9EA1-1030-BDF3A4B8677A}"/>
              </a:ext>
            </a:extLst>
          </p:cNvPr>
          <p:cNvGrpSpPr/>
          <p:nvPr/>
        </p:nvGrpSpPr>
        <p:grpSpPr>
          <a:xfrm>
            <a:off x="684755" y="1111979"/>
            <a:ext cx="3096000" cy="5584020"/>
            <a:chOff x="684755" y="1111979"/>
            <a:chExt cx="3096000" cy="5584020"/>
          </a:xfrm>
        </p:grpSpPr>
        <p:grpSp>
          <p:nvGrpSpPr>
            <p:cNvPr id="8" name="Group 7">
              <a:extLst>
                <a:ext uri="{FF2B5EF4-FFF2-40B4-BE49-F238E27FC236}">
                  <a16:creationId xmlns:a16="http://schemas.microsoft.com/office/drawing/2014/main" id="{3ACC2E02-2E82-22EE-6302-1C3D90851776}"/>
                </a:ext>
              </a:extLst>
            </p:cNvPr>
            <p:cNvGrpSpPr/>
            <p:nvPr/>
          </p:nvGrpSpPr>
          <p:grpSpPr>
            <a:xfrm>
              <a:off x="684755" y="1615979"/>
              <a:ext cx="3096000" cy="5080020"/>
              <a:chOff x="380443" y="1676398"/>
              <a:chExt cx="1793454" cy="5216713"/>
            </a:xfrm>
            <a:solidFill>
              <a:schemeClr val="accent3">
                <a:lumMod val="20000"/>
                <a:lumOff val="80000"/>
              </a:schemeClr>
            </a:solidFill>
          </p:grpSpPr>
          <p:sp>
            <p:nvSpPr>
              <p:cNvPr id="10" name="Rounded Rectangle 13">
                <a:extLst>
                  <a:ext uri="{FF2B5EF4-FFF2-40B4-BE49-F238E27FC236}">
                    <a16:creationId xmlns:a16="http://schemas.microsoft.com/office/drawing/2014/main" id="{3241D57D-3D0F-F05B-5EDF-4AD3BB8B4570}"/>
                  </a:ext>
                </a:extLst>
              </p:cNvPr>
              <p:cNvSpPr/>
              <p:nvPr/>
            </p:nvSpPr>
            <p:spPr>
              <a:xfrm>
                <a:off x="380443" y="1676398"/>
                <a:ext cx="1793454" cy="5216713"/>
              </a:xfrm>
              <a:prstGeom prst="roundRect">
                <a:avLst>
                  <a:gd name="adj" fmla="val 8083"/>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2" name="TextBox 11">
                <a:extLst>
                  <a:ext uri="{FF2B5EF4-FFF2-40B4-BE49-F238E27FC236}">
                    <a16:creationId xmlns:a16="http://schemas.microsoft.com/office/drawing/2014/main" id="{9242620B-B9AF-C3B4-3DDA-DCE6F3B370AD}"/>
                  </a:ext>
                </a:extLst>
              </p:cNvPr>
              <p:cNvSpPr txBox="1"/>
              <p:nvPr/>
            </p:nvSpPr>
            <p:spPr>
              <a:xfrm>
                <a:off x="471980" y="2287493"/>
                <a:ext cx="1594220" cy="1047863"/>
              </a:xfrm>
              <a:prstGeom prst="rect">
                <a:avLst/>
              </a:prstGeom>
              <a:noFill/>
              <a:ln>
                <a:noFill/>
              </a:ln>
            </p:spPr>
            <p:txBody>
              <a:bodyPr wrap="square" anchor="t">
                <a:noAutofit/>
              </a:bodyPr>
              <a:lstStyle/>
              <a:p>
                <a:pPr lvl="0">
                  <a:lnSpc>
                    <a:spcPct val="120000"/>
                  </a:lnSpc>
                </a:pPr>
                <a:r>
                  <a:rPr lang="en-AU" sz="1600" noProof="0" dirty="0">
                    <a:solidFill>
                      <a:schemeClr val="tx1"/>
                    </a:solidFill>
                  </a:rPr>
                  <a:t>Starting from the lowest point of the pot, gently pinch and rotate the clay. Work slowly to maintain control. </a:t>
                </a:r>
                <a:endParaRPr lang="en-AU" sz="1200" noProof="0" dirty="0"/>
              </a:p>
            </p:txBody>
          </p:sp>
        </p:grpSp>
        <p:sp>
          <p:nvSpPr>
            <p:cNvPr id="20" name="Oval 19">
              <a:extLst>
                <a:ext uri="{FF2B5EF4-FFF2-40B4-BE49-F238E27FC236}">
                  <a16:creationId xmlns:a16="http://schemas.microsoft.com/office/drawing/2014/main" id="{9F8B5E8B-4EE5-CA5C-71F8-6C312F42F0AC}"/>
                </a:ext>
              </a:extLst>
            </p:cNvPr>
            <p:cNvSpPr/>
            <p:nvPr/>
          </p:nvSpPr>
          <p:spPr>
            <a:xfrm>
              <a:off x="1714806" y="1111979"/>
              <a:ext cx="1008000" cy="1008000"/>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7</a:t>
              </a:r>
            </a:p>
          </p:txBody>
        </p:sp>
        <p:pic>
          <p:nvPicPr>
            <p:cNvPr id="34" name="Picture 33">
              <a:extLst>
                <a:ext uri="{FF2B5EF4-FFF2-40B4-BE49-F238E27FC236}">
                  <a16:creationId xmlns:a16="http://schemas.microsoft.com/office/drawing/2014/main" id="{5A67E442-724A-1D77-5F19-F63809FF29A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28571" y="3735529"/>
              <a:ext cx="2780470" cy="2780470"/>
            </a:xfrm>
            <a:prstGeom prst="rect">
              <a:avLst/>
            </a:prstGeom>
            <a:ln>
              <a:noFill/>
            </a:ln>
            <a:effectLst/>
          </p:spPr>
        </p:pic>
      </p:grpSp>
      <p:pic>
        <p:nvPicPr>
          <p:cNvPr id="39" name="Graphic 38">
            <a:extLst>
              <a:ext uri="{FF2B5EF4-FFF2-40B4-BE49-F238E27FC236}">
                <a16:creationId xmlns:a16="http://schemas.microsoft.com/office/drawing/2014/main" id="{3B42943C-4077-BA05-C433-3E74B62C95D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2107" y="3429000"/>
            <a:ext cx="271424" cy="452373"/>
          </a:xfrm>
          <a:prstGeom prst="rect">
            <a:avLst/>
          </a:prstGeom>
        </p:spPr>
      </p:pic>
      <p:grpSp>
        <p:nvGrpSpPr>
          <p:cNvPr id="5" name="Group 4" descr="8. Keep your hand vertical and continue to turn and gently pinch the walls of the pot upwards not outwards.">
            <a:extLst>
              <a:ext uri="{FF2B5EF4-FFF2-40B4-BE49-F238E27FC236}">
                <a16:creationId xmlns:a16="http://schemas.microsoft.com/office/drawing/2014/main" id="{C89A67C3-E342-5A86-3A29-99831C551B27}"/>
              </a:ext>
            </a:extLst>
          </p:cNvPr>
          <p:cNvGrpSpPr/>
          <p:nvPr/>
        </p:nvGrpSpPr>
        <p:grpSpPr>
          <a:xfrm>
            <a:off x="4554884" y="1111979"/>
            <a:ext cx="3096001" cy="5584020"/>
            <a:chOff x="684755" y="1111979"/>
            <a:chExt cx="3096001" cy="5584020"/>
          </a:xfrm>
        </p:grpSpPr>
        <p:grpSp>
          <p:nvGrpSpPr>
            <p:cNvPr id="6" name="Group 5">
              <a:extLst>
                <a:ext uri="{FF2B5EF4-FFF2-40B4-BE49-F238E27FC236}">
                  <a16:creationId xmlns:a16="http://schemas.microsoft.com/office/drawing/2014/main" id="{7B6E24BF-2B20-2C9E-CFAE-B2E775EACD14}"/>
                </a:ext>
              </a:extLst>
            </p:cNvPr>
            <p:cNvGrpSpPr/>
            <p:nvPr/>
          </p:nvGrpSpPr>
          <p:grpSpPr>
            <a:xfrm>
              <a:off x="684755" y="1615978"/>
              <a:ext cx="3096001" cy="5080021"/>
              <a:chOff x="380443" y="1676397"/>
              <a:chExt cx="1793454" cy="5216714"/>
            </a:xfrm>
            <a:solidFill>
              <a:schemeClr val="accent3">
                <a:lumMod val="20000"/>
                <a:lumOff val="80000"/>
              </a:schemeClr>
            </a:solidFill>
          </p:grpSpPr>
          <p:sp>
            <p:nvSpPr>
              <p:cNvPr id="13" name="Rounded Rectangle 13">
                <a:extLst>
                  <a:ext uri="{FF2B5EF4-FFF2-40B4-BE49-F238E27FC236}">
                    <a16:creationId xmlns:a16="http://schemas.microsoft.com/office/drawing/2014/main" id="{602A875B-BA55-8324-7429-ABDCC95A936D}"/>
                  </a:ext>
                </a:extLst>
              </p:cNvPr>
              <p:cNvSpPr/>
              <p:nvPr/>
            </p:nvSpPr>
            <p:spPr>
              <a:xfrm>
                <a:off x="380443" y="1676397"/>
                <a:ext cx="1793454" cy="5216714"/>
              </a:xfrm>
              <a:prstGeom prst="roundRect">
                <a:avLst>
                  <a:gd name="adj" fmla="val 8083"/>
                </a:avLst>
              </a:prstGeom>
              <a:solidFill>
                <a:srgbClr val="D1F3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4" name="TextBox 13">
                <a:extLst>
                  <a:ext uri="{FF2B5EF4-FFF2-40B4-BE49-F238E27FC236}">
                    <a16:creationId xmlns:a16="http://schemas.microsoft.com/office/drawing/2014/main" id="{D6C46CC1-6B6E-3A75-2840-7B0FDC099348}"/>
                  </a:ext>
                </a:extLst>
              </p:cNvPr>
              <p:cNvSpPr txBox="1"/>
              <p:nvPr/>
            </p:nvSpPr>
            <p:spPr>
              <a:xfrm>
                <a:off x="471980" y="2287493"/>
                <a:ext cx="1594220" cy="1047863"/>
              </a:xfrm>
              <a:prstGeom prst="rect">
                <a:avLst/>
              </a:prstGeom>
              <a:noFill/>
              <a:ln>
                <a:noFill/>
              </a:ln>
            </p:spPr>
            <p:txBody>
              <a:bodyPr wrap="square" anchor="t">
                <a:noAutofit/>
              </a:bodyPr>
              <a:lstStyle/>
              <a:p>
                <a:pPr lvl="0">
                  <a:lnSpc>
                    <a:spcPct val="120000"/>
                  </a:lnSpc>
                </a:pPr>
                <a:r>
                  <a:rPr lang="en-AU" sz="1600" noProof="0" dirty="0">
                    <a:solidFill>
                      <a:schemeClr val="tx1"/>
                    </a:solidFill>
                  </a:rPr>
                  <a:t>Keep your hand vertical and continue to turn and gently pinch the walls of the pot upwards not outwards. </a:t>
                </a:r>
                <a:endParaRPr lang="en-AU" sz="1200" noProof="0" dirty="0"/>
              </a:p>
            </p:txBody>
          </p:sp>
        </p:grpSp>
        <p:sp>
          <p:nvSpPr>
            <p:cNvPr id="7" name="Oval 6">
              <a:extLst>
                <a:ext uri="{FF2B5EF4-FFF2-40B4-BE49-F238E27FC236}">
                  <a16:creationId xmlns:a16="http://schemas.microsoft.com/office/drawing/2014/main" id="{D4E7F0B0-E92C-4053-1439-FD76CB5CA65D}"/>
                </a:ext>
              </a:extLst>
            </p:cNvPr>
            <p:cNvSpPr/>
            <p:nvPr/>
          </p:nvSpPr>
          <p:spPr>
            <a:xfrm>
              <a:off x="1714806" y="1111979"/>
              <a:ext cx="1008000" cy="1008000"/>
            </a:xfrm>
            <a:prstGeom prst="ellipse">
              <a:avLst/>
            </a:prstGeom>
            <a:solidFill>
              <a:srgbClr val="D1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8</a:t>
              </a:r>
            </a:p>
          </p:txBody>
        </p:sp>
        <p:pic>
          <p:nvPicPr>
            <p:cNvPr id="9" name="Picture 8">
              <a:extLst>
                <a:ext uri="{FF2B5EF4-FFF2-40B4-BE49-F238E27FC236}">
                  <a16:creationId xmlns:a16="http://schemas.microsoft.com/office/drawing/2014/main" id="{8D37FE54-9CDE-84C0-02A5-FB785B1837C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28571" y="3735529"/>
              <a:ext cx="2780470" cy="2780470"/>
            </a:xfrm>
            <a:prstGeom prst="rect">
              <a:avLst/>
            </a:prstGeom>
            <a:ln>
              <a:noFill/>
            </a:ln>
            <a:effectLst/>
          </p:spPr>
        </p:pic>
      </p:grpSp>
      <p:pic>
        <p:nvPicPr>
          <p:cNvPr id="40" name="Graphic 39">
            <a:extLst>
              <a:ext uri="{FF2B5EF4-FFF2-40B4-BE49-F238E27FC236}">
                <a16:creationId xmlns:a16="http://schemas.microsoft.com/office/drawing/2014/main" id="{4537312B-EE19-5102-89A0-47608D3068F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9542" y="3428999"/>
            <a:ext cx="271424" cy="452373"/>
          </a:xfrm>
          <a:prstGeom prst="rect">
            <a:avLst/>
          </a:prstGeom>
        </p:spPr>
      </p:pic>
      <p:grpSp>
        <p:nvGrpSpPr>
          <p:cNvPr id="15" name="Group 14" descr="9. Maintain even pressure as you make your way around the pot and towards the top.">
            <a:extLst>
              <a:ext uri="{FF2B5EF4-FFF2-40B4-BE49-F238E27FC236}">
                <a16:creationId xmlns:a16="http://schemas.microsoft.com/office/drawing/2014/main" id="{21C5F1E7-82E7-C24F-6465-B3A50B55B844}"/>
              </a:ext>
            </a:extLst>
          </p:cNvPr>
          <p:cNvGrpSpPr/>
          <p:nvPr/>
        </p:nvGrpSpPr>
        <p:grpSpPr>
          <a:xfrm>
            <a:off x="8392811" y="1111979"/>
            <a:ext cx="3096000" cy="5584020"/>
            <a:chOff x="684755" y="1111979"/>
            <a:chExt cx="3096000" cy="5584020"/>
          </a:xfrm>
        </p:grpSpPr>
        <p:grpSp>
          <p:nvGrpSpPr>
            <p:cNvPr id="19" name="Group 18">
              <a:extLst>
                <a:ext uri="{FF2B5EF4-FFF2-40B4-BE49-F238E27FC236}">
                  <a16:creationId xmlns:a16="http://schemas.microsoft.com/office/drawing/2014/main" id="{A722D7A6-34B7-198B-E6FB-075D05FC550A}"/>
                </a:ext>
              </a:extLst>
            </p:cNvPr>
            <p:cNvGrpSpPr/>
            <p:nvPr/>
          </p:nvGrpSpPr>
          <p:grpSpPr>
            <a:xfrm>
              <a:off x="684755" y="1615978"/>
              <a:ext cx="3096000" cy="5080021"/>
              <a:chOff x="380443" y="1676397"/>
              <a:chExt cx="1793454" cy="5216714"/>
            </a:xfrm>
            <a:solidFill>
              <a:schemeClr val="accent3">
                <a:lumMod val="20000"/>
                <a:lumOff val="80000"/>
              </a:schemeClr>
            </a:solidFill>
          </p:grpSpPr>
          <p:sp>
            <p:nvSpPr>
              <p:cNvPr id="26" name="Rounded Rectangle 13">
                <a:extLst>
                  <a:ext uri="{FF2B5EF4-FFF2-40B4-BE49-F238E27FC236}">
                    <a16:creationId xmlns:a16="http://schemas.microsoft.com/office/drawing/2014/main" id="{3CFD0616-BBDC-087D-D236-2AF7EE6C8BC1}"/>
                  </a:ext>
                </a:extLst>
              </p:cNvPr>
              <p:cNvSpPr/>
              <p:nvPr/>
            </p:nvSpPr>
            <p:spPr>
              <a:xfrm>
                <a:off x="380443" y="1676397"/>
                <a:ext cx="1793454" cy="5216714"/>
              </a:xfrm>
              <a:prstGeom prst="roundRect">
                <a:avLst>
                  <a:gd name="adj" fmla="val 8083"/>
                </a:avLst>
              </a:prstGeom>
              <a:solidFill>
                <a:srgbClr val="BAEC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7" name="TextBox 26">
                <a:extLst>
                  <a:ext uri="{FF2B5EF4-FFF2-40B4-BE49-F238E27FC236}">
                    <a16:creationId xmlns:a16="http://schemas.microsoft.com/office/drawing/2014/main" id="{5E78016F-847D-AA73-8994-398CFDD64DB9}"/>
                  </a:ext>
                </a:extLst>
              </p:cNvPr>
              <p:cNvSpPr txBox="1"/>
              <p:nvPr/>
            </p:nvSpPr>
            <p:spPr>
              <a:xfrm>
                <a:off x="471980" y="2287492"/>
                <a:ext cx="1594220" cy="1047863"/>
              </a:xfrm>
              <a:prstGeom prst="rect">
                <a:avLst/>
              </a:prstGeom>
              <a:noFill/>
              <a:ln>
                <a:noFill/>
              </a:ln>
            </p:spPr>
            <p:txBody>
              <a:bodyPr wrap="square" anchor="t">
                <a:noAutofit/>
              </a:bodyPr>
              <a:lstStyle/>
              <a:p>
                <a:pPr lvl="0">
                  <a:lnSpc>
                    <a:spcPct val="120000"/>
                  </a:lnSpc>
                </a:pPr>
                <a:r>
                  <a:rPr lang="en-AU" sz="1600" noProof="0" dirty="0">
                    <a:solidFill>
                      <a:schemeClr val="tx1"/>
                    </a:solidFill>
                  </a:rPr>
                  <a:t>Maintain even pressure as you make your way around the pot and towards the top. </a:t>
                </a:r>
                <a:endParaRPr lang="en-AU" sz="1200" noProof="0" dirty="0"/>
              </a:p>
            </p:txBody>
          </p:sp>
        </p:grpSp>
        <p:sp>
          <p:nvSpPr>
            <p:cNvPr id="21" name="Oval 20">
              <a:extLst>
                <a:ext uri="{FF2B5EF4-FFF2-40B4-BE49-F238E27FC236}">
                  <a16:creationId xmlns:a16="http://schemas.microsoft.com/office/drawing/2014/main" id="{D71B4952-1A9E-D732-1F76-A41FB4921BC2}"/>
                </a:ext>
              </a:extLst>
            </p:cNvPr>
            <p:cNvSpPr/>
            <p:nvPr/>
          </p:nvSpPr>
          <p:spPr>
            <a:xfrm>
              <a:off x="1714806" y="1111979"/>
              <a:ext cx="1008000" cy="1008000"/>
            </a:xfrm>
            <a:prstGeom prst="ellips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dirty="0">
                  <a:solidFill>
                    <a:schemeClr val="accent1"/>
                  </a:solidFill>
                </a:rPr>
                <a:t>9</a:t>
              </a:r>
            </a:p>
          </p:txBody>
        </p:sp>
        <p:pic>
          <p:nvPicPr>
            <p:cNvPr id="25" name="Picture 24">
              <a:extLst>
                <a:ext uri="{FF2B5EF4-FFF2-40B4-BE49-F238E27FC236}">
                  <a16:creationId xmlns:a16="http://schemas.microsoft.com/office/drawing/2014/main" id="{2BEE3557-1DEC-070E-7052-3A772A2108E2}"/>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28571" y="3735529"/>
              <a:ext cx="2780470" cy="2780470"/>
            </a:xfrm>
            <a:prstGeom prst="rect">
              <a:avLst/>
            </a:prstGeom>
            <a:ln>
              <a:noFill/>
            </a:ln>
            <a:effectLst/>
          </p:spPr>
        </p:pic>
      </p:grpSp>
      <p:sp>
        <p:nvSpPr>
          <p:cNvPr id="2" name="Slide Number Placeholder 1">
            <a:extLst>
              <a:ext uri="{FF2B5EF4-FFF2-40B4-BE49-F238E27FC236}">
                <a16:creationId xmlns:a16="http://schemas.microsoft.com/office/drawing/2014/main" id="{3EEC728F-0E56-B57B-389C-98C0C62165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40</a:t>
            </a:fld>
            <a:endParaRPr lang="en-AU" noProof="0"/>
          </a:p>
        </p:txBody>
      </p:sp>
    </p:spTree>
    <p:extLst>
      <p:ext uri="{BB962C8B-B14F-4D97-AF65-F5344CB8AC3E}">
        <p14:creationId xmlns:p14="http://schemas.microsoft.com/office/powerpoint/2010/main" val="299158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A548F-4D5B-0CD0-2188-6FFA2CA608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869A5F-E7DD-7231-7B54-045B6A5AF053}"/>
              </a:ext>
            </a:extLst>
          </p:cNvPr>
          <p:cNvSpPr>
            <a:spLocks noGrp="1"/>
          </p:cNvSpPr>
          <p:nvPr>
            <p:ph type="title"/>
          </p:nvPr>
        </p:nvSpPr>
        <p:spPr/>
        <p:txBody>
          <a:bodyPr/>
          <a:lstStyle/>
          <a:p>
            <a:r>
              <a:rPr lang="en-AU" noProof="0" dirty="0">
                <a:latin typeface="+mj-lt"/>
              </a:rPr>
              <a:t>Joining pinch pots (1)</a:t>
            </a:r>
            <a:endParaRPr lang="en-AU" noProof="0" dirty="0"/>
          </a:p>
        </p:txBody>
      </p:sp>
      <p:sp>
        <p:nvSpPr>
          <p:cNvPr id="4" name="Text Placeholder 3">
            <a:extLst>
              <a:ext uri="{FF2B5EF4-FFF2-40B4-BE49-F238E27FC236}">
                <a16:creationId xmlns:a16="http://schemas.microsoft.com/office/drawing/2014/main" id="{91935E80-7C02-82D5-D587-8E47C4DB6738}"/>
              </a:ext>
            </a:extLst>
          </p:cNvPr>
          <p:cNvSpPr>
            <a:spLocks noGrp="1"/>
          </p:cNvSpPr>
          <p:nvPr>
            <p:ph type="body" sz="quarter" idx="18"/>
          </p:nvPr>
        </p:nvSpPr>
        <p:spPr>
          <a:xfrm>
            <a:off x="360000" y="982520"/>
            <a:ext cx="3738472" cy="310015"/>
          </a:xfrm>
        </p:spPr>
        <p:txBody>
          <a:bodyPr/>
          <a:lstStyle/>
          <a:p>
            <a:r>
              <a:rPr lang="en-AU" noProof="0" dirty="0"/>
              <a:t>2.5(d)</a:t>
            </a:r>
          </a:p>
        </p:txBody>
      </p:sp>
      <p:pic>
        <p:nvPicPr>
          <p:cNvPr id="7" name="Picture 6">
            <a:extLst>
              <a:ext uri="{FF2B5EF4-FFF2-40B4-BE49-F238E27FC236}">
                <a16:creationId xmlns:a16="http://schemas.microsoft.com/office/drawing/2014/main" id="{5ED663D2-163D-17BD-3714-8D3ACADA046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631468"/>
            <a:ext cx="438126" cy="373786"/>
          </a:xfrm>
          <a:prstGeom prst="rect">
            <a:avLst/>
          </a:prstGeom>
        </p:spPr>
      </p:pic>
      <p:sp>
        <p:nvSpPr>
          <p:cNvPr id="5" name="TextBox 4">
            <a:extLst>
              <a:ext uri="{FF2B5EF4-FFF2-40B4-BE49-F238E27FC236}">
                <a16:creationId xmlns:a16="http://schemas.microsoft.com/office/drawing/2014/main" id="{18B3EC84-EE38-8E0B-DF98-A029A453C77C}"/>
              </a:ext>
            </a:extLst>
          </p:cNvPr>
          <p:cNvSpPr txBox="1"/>
          <p:nvPr/>
        </p:nvSpPr>
        <p:spPr>
          <a:xfrm>
            <a:off x="924865" y="1695240"/>
            <a:ext cx="6242050" cy="373786"/>
          </a:xfrm>
          <a:prstGeom prst="rect">
            <a:avLst/>
          </a:prstGeom>
          <a:noFill/>
        </p:spPr>
        <p:txBody>
          <a:bodyPr wrap="square" lIns="0" tIns="0" rIns="0" bIns="0" rtlCol="0">
            <a:noAutofit/>
          </a:bodyPr>
          <a:lstStyle/>
          <a:p>
            <a:pPr algn="l"/>
            <a:r>
              <a:rPr lang="en-AU" sz="1400" b="0" i="0" noProof="0" dirty="0">
                <a:solidFill>
                  <a:srgbClr val="333333"/>
                </a:solidFill>
                <a:effectLst/>
                <a:latin typeface="+mj-lt"/>
              </a:rPr>
              <a:t>Watch </a:t>
            </a:r>
            <a:r>
              <a:rPr lang="en-AU" sz="1400" b="0" i="0" noProof="0" dirty="0">
                <a:solidFill>
                  <a:srgbClr val="333333"/>
                </a:solidFill>
                <a:effectLst/>
                <a:latin typeface="+mj-lt"/>
                <a:hlinkClick r:id="rId4"/>
              </a:rPr>
              <a:t>video 5, 'Building technique – pinch pots’</a:t>
            </a:r>
            <a:r>
              <a:rPr lang="en-AU" sz="1400" noProof="0" dirty="0">
                <a:solidFill>
                  <a:srgbClr val="333333"/>
                </a:solidFill>
                <a:latin typeface="+mj-lt"/>
              </a:rPr>
              <a:t> </a:t>
            </a:r>
            <a:r>
              <a:rPr lang="en-AU" sz="1400" b="0" i="0" noProof="0" dirty="0">
                <a:solidFill>
                  <a:srgbClr val="333333"/>
                </a:solidFill>
                <a:effectLst/>
                <a:latin typeface="+mj-lt"/>
              </a:rPr>
              <a:t>(</a:t>
            </a:r>
            <a:r>
              <a:rPr lang="en-AU" sz="1400" noProof="0" dirty="0">
                <a:latin typeface="+mj-lt"/>
              </a:rPr>
              <a:t>2:20-8:20 minutes) </a:t>
            </a:r>
          </a:p>
        </p:txBody>
      </p:sp>
      <p:sp>
        <p:nvSpPr>
          <p:cNvPr id="6" name="Picture Placeholder 5">
            <a:extLst>
              <a:ext uri="{FF2B5EF4-FFF2-40B4-BE49-F238E27FC236}">
                <a16:creationId xmlns:a16="http://schemas.microsoft.com/office/drawing/2014/main" id="{9BAF820A-8AEC-DAE6-2368-A47608480964}"/>
              </a:ext>
            </a:extLst>
          </p:cNvPr>
          <p:cNvSpPr>
            <a:spLocks noGrp="1"/>
          </p:cNvSpPr>
          <p:nvPr>
            <p:ph type="pic" sz="quarter" idx="20"/>
          </p:nvPr>
        </p:nvSpPr>
        <p:spPr>
          <a:xfrm>
            <a:off x="360000" y="2220687"/>
            <a:ext cx="11053738" cy="4385314"/>
          </a:xfrm>
        </p:spPr>
        <p:txBody>
          <a:bodyPr/>
          <a:lstStyle/>
          <a:p>
            <a:pPr marL="342900" indent="-342900">
              <a:lnSpc>
                <a:spcPct val="150000"/>
              </a:lnSpc>
              <a:spcAft>
                <a:spcPts val="600"/>
              </a:spcAft>
              <a:buFont typeface="+mj-lt"/>
              <a:buAutoNum type="arabicPeriod"/>
            </a:pPr>
            <a:r>
              <a:rPr lang="en-AU" sz="1800" noProof="0" dirty="0">
                <a:effectLst/>
                <a:latin typeface="Arial" panose="020B0604020202020204" pitchFamily="34" charset="0"/>
                <a:ea typeface="Calibri" panose="020F0502020204030204" pitchFamily="34" charset="0"/>
              </a:rPr>
              <a:t>Use a toothbrush to create a textured surface along the rims of both pinch pots.</a:t>
            </a:r>
          </a:p>
          <a:p>
            <a:pPr marL="342900" indent="-342900">
              <a:lnSpc>
                <a:spcPct val="150000"/>
              </a:lnSpc>
              <a:spcAft>
                <a:spcPts val="600"/>
              </a:spcAft>
              <a:buFont typeface="+mj-lt"/>
              <a:buAutoNum type="arabicPeriod"/>
            </a:pPr>
            <a:r>
              <a:rPr lang="en-AU" sz="1800" noProof="0" dirty="0">
                <a:effectLst/>
                <a:latin typeface="Arial" panose="020B0604020202020204" pitchFamily="34" charset="0"/>
                <a:ea typeface="Calibri" panose="020F0502020204030204" pitchFamily="34" charset="0"/>
              </a:rPr>
              <a:t>Apply vinegar to the rims, line the pinch pots up so that that the rims touch and gently apply pressure from the top and bottom of the newly formed sphere. </a:t>
            </a:r>
          </a:p>
          <a:p>
            <a:pPr marL="342900" indent="-342900">
              <a:lnSpc>
                <a:spcPct val="150000"/>
              </a:lnSpc>
              <a:spcAft>
                <a:spcPts val="600"/>
              </a:spcAft>
              <a:buFont typeface="+mj-lt"/>
              <a:buAutoNum type="arabicPeriod"/>
            </a:pPr>
            <a:r>
              <a:rPr lang="en-AU" sz="1800" noProof="0" dirty="0">
                <a:effectLst/>
                <a:latin typeface="Arial" panose="020B0604020202020204" pitchFamily="34" charset="0"/>
                <a:ea typeface="Calibri" panose="020F0502020204030204" pitchFamily="34" charset="0"/>
              </a:rPr>
              <a:t>Blend the clay across the join with your thumb by dragging your thumb up and down across the join to secure both pots to one another.  </a:t>
            </a:r>
          </a:p>
          <a:p>
            <a:pPr marL="342900" indent="-342900">
              <a:lnSpc>
                <a:spcPct val="150000"/>
              </a:lnSpc>
              <a:spcAft>
                <a:spcPts val="600"/>
              </a:spcAft>
              <a:buFont typeface="+mj-lt"/>
              <a:buAutoNum type="arabicPeriod"/>
            </a:pPr>
            <a:r>
              <a:rPr lang="en-AU" sz="1800" noProof="0" dirty="0">
                <a:ea typeface="Calibri" panose="020F0502020204030204" pitchFamily="34" charset="0"/>
              </a:rPr>
              <a:t>Add a soft, plastic coil along the seam to strengthen fill any gaps. </a:t>
            </a:r>
            <a:endParaRPr lang="en-AU" sz="1800" noProof="0" dirty="0">
              <a:effectLst/>
              <a:latin typeface="Arial" panose="020B0604020202020204" pitchFamily="34" charset="0"/>
              <a:ea typeface="Calibri" panose="020F0502020204030204" pitchFamily="34" charset="0"/>
            </a:endParaRPr>
          </a:p>
          <a:p>
            <a:pPr marL="342900" indent="-342900">
              <a:lnSpc>
                <a:spcPct val="150000"/>
              </a:lnSpc>
              <a:spcAft>
                <a:spcPts val="600"/>
              </a:spcAft>
              <a:buFont typeface="+mj-lt"/>
              <a:buAutoNum type="arabicPeriod"/>
            </a:pPr>
            <a:r>
              <a:rPr lang="en-AU" sz="1800" noProof="0" dirty="0">
                <a:effectLst/>
                <a:latin typeface="Arial" panose="020B0604020202020204" pitchFamily="34" charset="0"/>
                <a:ea typeface="Calibri" panose="020F0502020204030204" pitchFamily="34" charset="0"/>
              </a:rPr>
              <a:t>Smooth the surface of the sphere with a rubber kidney tool or your thumb. At this point your form will be airlocked. </a:t>
            </a:r>
          </a:p>
          <a:p>
            <a:pPr marL="342900" indent="-342900">
              <a:lnSpc>
                <a:spcPct val="150000"/>
              </a:lnSpc>
              <a:spcAft>
                <a:spcPts val="600"/>
              </a:spcAft>
              <a:buFont typeface="+mj-lt"/>
              <a:buAutoNum type="arabicPeriod"/>
            </a:pPr>
            <a:r>
              <a:rPr lang="en-AU" sz="1800" noProof="0" dirty="0">
                <a:effectLst/>
                <a:latin typeface="Arial" panose="020B0604020202020204" pitchFamily="34" charset="0"/>
                <a:ea typeface="Calibri" panose="020F0502020204030204" pitchFamily="34" charset="0"/>
              </a:rPr>
              <a:t>Tap the sphere into your desired shape with a paddle or the palms of your hands. At this stage you can elongate the form and tapper the base.</a:t>
            </a:r>
            <a:endParaRPr lang="en-AU" sz="1000" noProof="0" dirty="0"/>
          </a:p>
        </p:txBody>
      </p:sp>
      <p:sp>
        <p:nvSpPr>
          <p:cNvPr id="2" name="Slide Number Placeholder 1">
            <a:extLst>
              <a:ext uri="{FF2B5EF4-FFF2-40B4-BE49-F238E27FC236}">
                <a16:creationId xmlns:a16="http://schemas.microsoft.com/office/drawing/2014/main" id="{F0FBC974-EC53-0733-04C9-DEAB6D39C4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41</a:t>
            </a:fld>
            <a:endParaRPr lang="en-AU" noProof="0"/>
          </a:p>
        </p:txBody>
      </p:sp>
    </p:spTree>
    <p:extLst>
      <p:ext uri="{BB962C8B-B14F-4D97-AF65-F5344CB8AC3E}">
        <p14:creationId xmlns:p14="http://schemas.microsoft.com/office/powerpoint/2010/main" val="428327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E6492-2141-7BFD-5A44-BD7048605E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1334BC-94B1-912A-7879-CE08F7BEDFD8}"/>
              </a:ext>
            </a:extLst>
          </p:cNvPr>
          <p:cNvSpPr>
            <a:spLocks noGrp="1"/>
          </p:cNvSpPr>
          <p:nvPr>
            <p:ph type="title"/>
          </p:nvPr>
        </p:nvSpPr>
        <p:spPr/>
        <p:txBody>
          <a:bodyPr/>
          <a:lstStyle/>
          <a:p>
            <a:r>
              <a:rPr lang="en-AU" noProof="0" dirty="0">
                <a:latin typeface="+mj-lt"/>
              </a:rPr>
              <a:t>Joining pinch pots (2)</a:t>
            </a:r>
            <a:endParaRPr lang="en-AU" noProof="0" dirty="0"/>
          </a:p>
        </p:txBody>
      </p:sp>
      <p:sp>
        <p:nvSpPr>
          <p:cNvPr id="4" name="Text Placeholder 3">
            <a:extLst>
              <a:ext uri="{FF2B5EF4-FFF2-40B4-BE49-F238E27FC236}">
                <a16:creationId xmlns:a16="http://schemas.microsoft.com/office/drawing/2014/main" id="{99B336F4-96FD-1ABD-516D-66ACEF676752}"/>
              </a:ext>
            </a:extLst>
          </p:cNvPr>
          <p:cNvSpPr>
            <a:spLocks noGrp="1"/>
          </p:cNvSpPr>
          <p:nvPr>
            <p:ph type="body" sz="quarter" idx="18"/>
          </p:nvPr>
        </p:nvSpPr>
        <p:spPr/>
        <p:txBody>
          <a:bodyPr/>
          <a:lstStyle/>
          <a:p>
            <a:r>
              <a:rPr lang="en-AU" noProof="0"/>
              <a:t>2.5(e)</a:t>
            </a:r>
          </a:p>
        </p:txBody>
      </p:sp>
      <p:sp>
        <p:nvSpPr>
          <p:cNvPr id="6" name="Picture Placeholder 5">
            <a:extLst>
              <a:ext uri="{FF2B5EF4-FFF2-40B4-BE49-F238E27FC236}">
                <a16:creationId xmlns:a16="http://schemas.microsoft.com/office/drawing/2014/main" id="{D2FCB9E3-30CF-82A4-8D75-1F02E3DD31E8}"/>
              </a:ext>
            </a:extLst>
          </p:cNvPr>
          <p:cNvSpPr>
            <a:spLocks noGrp="1"/>
          </p:cNvSpPr>
          <p:nvPr>
            <p:ph type="pic" sz="quarter" idx="20"/>
          </p:nvPr>
        </p:nvSpPr>
        <p:spPr>
          <a:xfrm>
            <a:off x="359999" y="1690311"/>
            <a:ext cx="7118487" cy="4336933"/>
          </a:xfrm>
        </p:spPr>
        <p:txBody>
          <a:bodyPr/>
          <a:lstStyle/>
          <a:p>
            <a:pPr marL="342900" indent="-342900">
              <a:spcAft>
                <a:spcPts val="600"/>
              </a:spcAft>
              <a:buFont typeface="+mj-lt"/>
              <a:buAutoNum type="arabicPeriod" startAt="7"/>
            </a:pPr>
            <a:r>
              <a:rPr lang="en-AU" sz="1800" noProof="0" dirty="0">
                <a:ea typeface="Calibri" panose="020F0502020204030204" pitchFamily="34" charset="0"/>
              </a:rPr>
              <a:t>Once you have roughly achieved the form that you would like, use a potter’s knife to cut a small opening in the top of the form. </a:t>
            </a:r>
          </a:p>
          <a:p>
            <a:pPr marL="342900" indent="-342900">
              <a:spcAft>
                <a:spcPts val="600"/>
              </a:spcAft>
              <a:buFont typeface="+mj-lt"/>
              <a:buAutoNum type="arabicPeriod" startAt="7"/>
            </a:pPr>
            <a:r>
              <a:rPr lang="en-AU" sz="1800" noProof="0" dirty="0">
                <a:ea typeface="Calibri" panose="020F0502020204030204" pitchFamily="34" charset="0"/>
              </a:rPr>
              <a:t>Wrap this excess clay as it will form your lid. </a:t>
            </a:r>
          </a:p>
          <a:p>
            <a:pPr marL="342900" indent="-342900">
              <a:spcAft>
                <a:spcPts val="600"/>
              </a:spcAft>
              <a:buFont typeface="+mj-lt"/>
              <a:buAutoNum type="arabicPeriod" startAt="7"/>
            </a:pPr>
            <a:r>
              <a:rPr lang="en-AU" sz="1800" noProof="0" dirty="0">
                <a:ea typeface="Calibri" panose="020F0502020204030204" pitchFamily="34" charset="0"/>
              </a:rPr>
              <a:t>Place the form on a table and gently tap it up and down to create a flat base. </a:t>
            </a:r>
          </a:p>
          <a:p>
            <a:pPr marL="342900" indent="-342900">
              <a:spcAft>
                <a:spcPts val="600"/>
              </a:spcAft>
              <a:buFont typeface="+mj-lt"/>
              <a:buAutoNum type="arabicPeriod" startAt="7"/>
            </a:pPr>
            <a:r>
              <a:rPr lang="en-AU" sz="1800" noProof="0" dirty="0">
                <a:ea typeface="Calibri" panose="020F0502020204030204" pitchFamily="34" charset="0"/>
              </a:rPr>
              <a:t>Gently shape the pot using your hands to achieve your desired shape. </a:t>
            </a:r>
          </a:p>
          <a:p>
            <a:pPr marL="342900" indent="-342900">
              <a:spcAft>
                <a:spcPts val="600"/>
              </a:spcAft>
              <a:buFont typeface="+mj-lt"/>
              <a:buAutoNum type="arabicPeriod" startAt="7"/>
            </a:pPr>
            <a:r>
              <a:rPr lang="en-AU" sz="1800" noProof="0" dirty="0">
                <a:ea typeface="Calibri" panose="020F0502020204030204" pitchFamily="34" charset="0"/>
              </a:rPr>
              <a:t>Smooth the surface with your hand and avoid adding water where possible. </a:t>
            </a:r>
          </a:p>
          <a:p>
            <a:pPr marL="342900" indent="-342900">
              <a:spcAft>
                <a:spcPts val="600"/>
              </a:spcAft>
              <a:buFont typeface="+mj-lt"/>
              <a:buAutoNum type="arabicPeriod" startAt="7"/>
            </a:pPr>
            <a:r>
              <a:rPr lang="en-AU" sz="1800" noProof="0" dirty="0">
                <a:ea typeface="Calibri" panose="020F0502020204030204" pitchFamily="34" charset="0"/>
              </a:rPr>
              <a:t>Wrap your pot with plastic, label it with your name and class and place it in a container to prevent it from drying out. </a:t>
            </a:r>
          </a:p>
        </p:txBody>
      </p:sp>
      <p:pic>
        <p:nvPicPr>
          <p:cNvPr id="8" name="Picture 7">
            <a:extLst>
              <a:ext uri="{FF2B5EF4-FFF2-40B4-BE49-F238E27FC236}">
                <a16:creationId xmlns:a16="http://schemas.microsoft.com/office/drawing/2014/main" id="{6CCD423C-E06C-CECE-2CB8-9BA1EA8435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4423214">
            <a:off x="8363669" y="131501"/>
            <a:ext cx="1998695" cy="2915091"/>
          </a:xfrm>
          <a:prstGeom prst="rect">
            <a:avLst/>
          </a:prstGeom>
        </p:spPr>
      </p:pic>
      <p:pic>
        <p:nvPicPr>
          <p:cNvPr id="9" name="Picture 8">
            <a:extLst>
              <a:ext uri="{FF2B5EF4-FFF2-40B4-BE49-F238E27FC236}">
                <a16:creationId xmlns:a16="http://schemas.microsoft.com/office/drawing/2014/main" id="{01BC74FD-C82D-6C06-A97C-B4B405E573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25428" y="2205434"/>
            <a:ext cx="1797142" cy="1809843"/>
          </a:xfrm>
          <a:prstGeom prst="rect">
            <a:avLst/>
          </a:prstGeom>
        </p:spPr>
      </p:pic>
      <p:pic>
        <p:nvPicPr>
          <p:cNvPr id="11" name="Picture 10">
            <a:extLst>
              <a:ext uri="{FF2B5EF4-FFF2-40B4-BE49-F238E27FC236}">
                <a16:creationId xmlns:a16="http://schemas.microsoft.com/office/drawing/2014/main" id="{B5F28EE9-5C1E-673D-2A02-71811D03B15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394509">
            <a:off x="8963224" y="3955145"/>
            <a:ext cx="1795008" cy="2741215"/>
          </a:xfrm>
          <a:prstGeom prst="rect">
            <a:avLst/>
          </a:prstGeom>
        </p:spPr>
      </p:pic>
      <p:sp>
        <p:nvSpPr>
          <p:cNvPr id="2" name="Slide Number Placeholder 1">
            <a:extLst>
              <a:ext uri="{FF2B5EF4-FFF2-40B4-BE49-F238E27FC236}">
                <a16:creationId xmlns:a16="http://schemas.microsoft.com/office/drawing/2014/main" id="{02692E10-E630-211B-7528-5A2CA6B9AE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42</a:t>
            </a:fld>
            <a:endParaRPr lang="en-AU" noProof="0"/>
          </a:p>
        </p:txBody>
      </p:sp>
    </p:spTree>
    <p:extLst>
      <p:ext uri="{BB962C8B-B14F-4D97-AF65-F5344CB8AC3E}">
        <p14:creationId xmlns:p14="http://schemas.microsoft.com/office/powerpoint/2010/main" val="52943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191EB-9BCD-0DD5-3E96-1E4CDE0AA388}"/>
            </a:ext>
          </a:extLst>
        </p:cNvPr>
        <p:cNvGrpSpPr/>
        <p:nvPr/>
      </p:nvGrpSpPr>
      <p:grpSpPr>
        <a:xfrm>
          <a:off x="0" y="0"/>
          <a:ext cx="0" cy="0"/>
          <a:chOff x="0" y="0"/>
          <a:chExt cx="0" cy="0"/>
        </a:xfrm>
      </p:grpSpPr>
      <p:sp>
        <p:nvSpPr>
          <p:cNvPr id="13" name="Title 6">
            <a:extLst>
              <a:ext uri="{FF2B5EF4-FFF2-40B4-BE49-F238E27FC236}">
                <a16:creationId xmlns:a16="http://schemas.microsoft.com/office/drawing/2014/main" id="{CF6109D5-4854-93C8-10FE-B7F951A13585}"/>
              </a:ext>
            </a:extLst>
          </p:cNvPr>
          <p:cNvSpPr>
            <a:spLocks noGrp="1"/>
          </p:cNvSpPr>
          <p:nvPr>
            <p:ph type="ctrTitle"/>
          </p:nvPr>
        </p:nvSpPr>
        <p:spPr>
          <a:xfrm>
            <a:off x="540000" y="4067881"/>
            <a:ext cx="11291998" cy="800681"/>
          </a:xfrm>
        </p:spPr>
        <p:txBody>
          <a:bodyPr/>
          <a:lstStyle/>
          <a:p>
            <a:r>
              <a:rPr lang="en-AU" noProof="0" dirty="0">
                <a:latin typeface="+mj-lt"/>
              </a:rPr>
              <a:t>Learning sequence 3 – </a:t>
            </a:r>
            <a:br>
              <a:rPr lang="en-AU" noProof="0" dirty="0">
                <a:latin typeface="+mj-lt"/>
              </a:rPr>
            </a:br>
            <a:r>
              <a:rPr lang="en-AU" noProof="0" dirty="0">
                <a:latin typeface="+mj-lt"/>
              </a:rPr>
              <a:t>Vipoo </a:t>
            </a:r>
            <a:r>
              <a:rPr lang="en-AU" noProof="0" dirty="0" err="1">
                <a:latin typeface="+mj-lt"/>
              </a:rPr>
              <a:t>Srivilasa</a:t>
            </a:r>
            <a:endParaRPr lang="en-AU" noProof="0" dirty="0">
              <a:latin typeface="+mj-lt"/>
            </a:endParaRPr>
          </a:p>
        </p:txBody>
      </p:sp>
      <p:sp>
        <p:nvSpPr>
          <p:cNvPr id="14" name="TextBox 13">
            <a:extLst>
              <a:ext uri="{FF2B5EF4-FFF2-40B4-BE49-F238E27FC236}">
                <a16:creationId xmlns:a16="http://schemas.microsoft.com/office/drawing/2014/main" id="{02E33D0B-7E50-4C9B-A665-919794D795BE}"/>
              </a:ext>
              <a:ext uri="{C183D7F6-B498-43B3-948B-1728B52AA6E4}">
                <adec:decorative xmlns:adec="http://schemas.microsoft.com/office/drawing/2017/decorative" val="0"/>
              </a:ext>
            </a:extLst>
          </p:cNvPr>
          <p:cNvSpPr txBox="1"/>
          <p:nvPr/>
        </p:nvSpPr>
        <p:spPr>
          <a:xfrm>
            <a:off x="540001" y="6112843"/>
            <a:ext cx="6578428" cy="545601"/>
          </a:xfrm>
          <a:prstGeom prst="rect">
            <a:avLst/>
          </a:prstGeom>
          <a:noFill/>
        </p:spPr>
        <p:txBody>
          <a:bodyPr wrap="square" lIns="0" tIns="0" rIns="0" bIns="0" rtlCol="0">
            <a:noAutofit/>
          </a:bodyPr>
          <a:lstStyle/>
          <a:p>
            <a:pPr algn="l">
              <a:lnSpc>
                <a:spcPct val="150000"/>
              </a:lnSpc>
            </a:pPr>
            <a:r>
              <a:rPr lang="en-AU" sz="1200" noProof="0" dirty="0">
                <a:solidFill>
                  <a:schemeClr val="bg1"/>
                </a:solidFill>
              </a:rPr>
              <a:t>‘Climate Change Bug Ball’, 2022 distribution permissions for Secondary Curriculum, Curriculum and Reform Directorate of NSW Department of Education, granted by © Vipoo </a:t>
            </a:r>
            <a:r>
              <a:rPr lang="en-AU" sz="1200" noProof="0" dirty="0" err="1">
                <a:solidFill>
                  <a:schemeClr val="bg1"/>
                </a:solidFill>
              </a:rPr>
              <a:t>Srivilasa</a:t>
            </a:r>
            <a:r>
              <a:rPr lang="en-AU" sz="1200" noProof="0" dirty="0">
                <a:solidFill>
                  <a:schemeClr val="bg1"/>
                </a:solidFill>
              </a:rPr>
              <a:t>, 2025</a:t>
            </a:r>
          </a:p>
        </p:txBody>
      </p:sp>
      <p:pic>
        <p:nvPicPr>
          <p:cNvPr id="2" name="Picture 1">
            <a:extLst>
              <a:ext uri="{FF2B5EF4-FFF2-40B4-BE49-F238E27FC236}">
                <a16:creationId xmlns:a16="http://schemas.microsoft.com/office/drawing/2014/main" id="{13EF78E7-15E2-7843-831B-798020D55D5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18428" y="-1"/>
            <a:ext cx="5073572" cy="6858001"/>
          </a:xfrm>
          <a:prstGeom prst="rect">
            <a:avLst/>
          </a:prstGeom>
        </p:spPr>
      </p:pic>
    </p:spTree>
    <p:extLst>
      <p:ext uri="{BB962C8B-B14F-4D97-AF65-F5344CB8AC3E}">
        <p14:creationId xmlns:p14="http://schemas.microsoft.com/office/powerpoint/2010/main" val="352294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A7F7A-0A5B-4144-35F8-A8E6F72B26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5B2B34-ABB1-CEA5-AE41-08A90205D752}"/>
              </a:ext>
            </a:extLst>
          </p:cNvPr>
          <p:cNvSpPr>
            <a:spLocks noGrp="1"/>
          </p:cNvSpPr>
          <p:nvPr>
            <p:ph type="title"/>
          </p:nvPr>
        </p:nvSpPr>
        <p:spPr/>
        <p:txBody>
          <a:bodyPr/>
          <a:lstStyle/>
          <a:p>
            <a:r>
              <a:rPr lang="en-AU" noProof="0" dirty="0">
                <a:latin typeface="+mj-lt"/>
              </a:rPr>
              <a:t>Learning intentions and success criteria (4)</a:t>
            </a:r>
          </a:p>
        </p:txBody>
      </p:sp>
      <p:sp>
        <p:nvSpPr>
          <p:cNvPr id="6" name="Text Placeholder 5">
            <a:extLst>
              <a:ext uri="{FF2B5EF4-FFF2-40B4-BE49-F238E27FC236}">
                <a16:creationId xmlns:a16="http://schemas.microsoft.com/office/drawing/2014/main" id="{DE5C9BB6-B1C8-6CF5-8C15-0C60BA286A3C}"/>
              </a:ext>
            </a:extLst>
          </p:cNvPr>
          <p:cNvSpPr>
            <a:spLocks noGrp="1"/>
          </p:cNvSpPr>
          <p:nvPr>
            <p:ph type="body" sz="quarter" idx="19"/>
          </p:nvPr>
        </p:nvSpPr>
        <p:spPr/>
        <p:txBody>
          <a:bodyPr/>
          <a:lstStyle/>
          <a:p>
            <a:pPr lvl="0" defTabSz="609585">
              <a:spcAft>
                <a:spcPts val="600"/>
              </a:spcAft>
              <a:defRPr/>
            </a:pPr>
            <a:r>
              <a:rPr lang="en-AU" sz="1800" b="1" dirty="0">
                <a:solidFill>
                  <a:srgbClr val="002664"/>
                </a:solidFill>
                <a:latin typeface="Arial" panose="020B0604020202020204"/>
              </a:rPr>
              <a:t>We are learning to:</a:t>
            </a:r>
          </a:p>
          <a:p>
            <a:pPr marL="285750" indent="-285750">
              <a:spcAft>
                <a:spcPts val="600"/>
              </a:spcAft>
              <a:buFont typeface="Arial" panose="020B0604020202020204" pitchFamily="34" charset="0"/>
              <a:buChar char="•"/>
              <a:defRPr/>
            </a:pPr>
            <a:r>
              <a:rPr lang="en-AU" sz="1800" dirty="0"/>
              <a:t>investigate Vipoo </a:t>
            </a:r>
            <a:r>
              <a:rPr lang="en-AU" sz="1800" dirty="0" err="1"/>
              <a:t>Srivilasa’s</a:t>
            </a:r>
            <a:r>
              <a:rPr lang="en-AU" sz="1800" dirty="0"/>
              <a:t> artmaking practice using the Artworld concepts of artist, artwork, world and audience</a:t>
            </a:r>
          </a:p>
          <a:p>
            <a:pPr marL="285750" indent="-285750">
              <a:spcAft>
                <a:spcPts val="600"/>
              </a:spcAft>
              <a:buFont typeface="Arial" panose="020B0604020202020204" pitchFamily="34" charset="0"/>
              <a:buChar char="•"/>
              <a:defRPr/>
            </a:pPr>
            <a:endParaRPr lang="en-AU" sz="1800" dirty="0"/>
          </a:p>
          <a:p>
            <a:pPr lvl="0" defTabSz="609585">
              <a:spcAft>
                <a:spcPts val="600"/>
              </a:spcAft>
              <a:defRPr/>
            </a:pPr>
            <a:r>
              <a:rPr lang="en-AU" sz="1800" b="1" dirty="0">
                <a:solidFill>
                  <a:srgbClr val="002664"/>
                </a:solidFill>
                <a:latin typeface="Arial" panose="020B0604020202020204"/>
              </a:rPr>
              <a:t>I can:</a:t>
            </a:r>
          </a:p>
          <a:p>
            <a:pPr marL="285750" indent="-285750">
              <a:spcAft>
                <a:spcPts val="600"/>
              </a:spcAft>
              <a:buFont typeface="Arial" panose="020B0604020202020204" pitchFamily="34" charset="0"/>
              <a:buChar char="•"/>
              <a:defRPr/>
            </a:pPr>
            <a:r>
              <a:rPr lang="en-AU" sz="1800" dirty="0"/>
              <a:t>use the artworld concepts to investigate Vipoo </a:t>
            </a:r>
            <a:r>
              <a:rPr lang="en-AU" sz="1800" dirty="0" err="1"/>
              <a:t>Srivilasa’s</a:t>
            </a:r>
            <a:r>
              <a:rPr lang="en-AU" sz="1800" dirty="0"/>
              <a:t> practice</a:t>
            </a:r>
          </a:p>
          <a:p>
            <a:pPr marL="285750" indent="-285750">
              <a:spcAft>
                <a:spcPts val="600"/>
              </a:spcAft>
              <a:buFont typeface="Arial" panose="020B0604020202020204" pitchFamily="34" charset="0"/>
              <a:buChar char="•"/>
              <a:defRPr/>
            </a:pPr>
            <a:r>
              <a:rPr lang="en-AU" sz="1800" dirty="0"/>
              <a:t>identify and describe the visual language of Vipoo </a:t>
            </a:r>
            <a:r>
              <a:rPr lang="en-AU" sz="1800" dirty="0" err="1"/>
              <a:t>Srivilasa’s</a:t>
            </a:r>
            <a:r>
              <a:rPr lang="en-AU" sz="1800" dirty="0"/>
              <a:t> artworks </a:t>
            </a:r>
          </a:p>
          <a:p>
            <a:pPr marL="285750" indent="-285750">
              <a:spcAft>
                <a:spcPts val="600"/>
              </a:spcAft>
              <a:buFont typeface="Arial" panose="020B0604020202020204" pitchFamily="34" charset="0"/>
              <a:buChar char="•"/>
              <a:defRPr/>
            </a:pPr>
            <a:r>
              <a:rPr lang="en-AU" sz="1800" dirty="0"/>
              <a:t>use the subjective viewpoint to interpret and explain meaning in Vipoo </a:t>
            </a:r>
            <a:r>
              <a:rPr lang="en-AU" sz="1800" dirty="0" err="1"/>
              <a:t>Srivilasa’s</a:t>
            </a:r>
            <a:r>
              <a:rPr lang="en-AU" sz="1800" dirty="0"/>
              <a:t> artworks</a:t>
            </a:r>
          </a:p>
          <a:p>
            <a:pPr lvl="0" defTabSz="609585">
              <a:spcAft>
                <a:spcPts val="600"/>
              </a:spcAft>
              <a:defRPr/>
            </a:pPr>
            <a:endParaRPr lang="en-AU" sz="1800" dirty="0">
              <a:solidFill>
                <a:srgbClr val="002664"/>
              </a:solidFill>
              <a:latin typeface="Arial" panose="020B0604020202020204"/>
            </a:endParaRPr>
          </a:p>
          <a:p>
            <a:endParaRPr lang="en-US" sz="1800" dirty="0"/>
          </a:p>
        </p:txBody>
      </p:sp>
      <p:sp>
        <p:nvSpPr>
          <p:cNvPr id="2" name="Slide Number Placeholder 1">
            <a:extLst>
              <a:ext uri="{FF2B5EF4-FFF2-40B4-BE49-F238E27FC236}">
                <a16:creationId xmlns:a16="http://schemas.microsoft.com/office/drawing/2014/main" id="{A5178D2E-E018-C453-BA9C-1CEAD056961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3587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3E8C6-069D-AD9B-429C-BC5305EC2B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E31703-6C54-8244-CDD7-F5266ACA6A77}"/>
              </a:ext>
            </a:extLst>
          </p:cNvPr>
          <p:cNvSpPr>
            <a:spLocks noGrp="1"/>
          </p:cNvSpPr>
          <p:nvPr>
            <p:ph type="title"/>
          </p:nvPr>
        </p:nvSpPr>
        <p:spPr/>
        <p:txBody>
          <a:bodyPr/>
          <a:lstStyle/>
          <a:p>
            <a:r>
              <a:rPr lang="en-AU" noProof="0" dirty="0"/>
              <a:t>Vipoo </a:t>
            </a:r>
            <a:r>
              <a:rPr lang="en-AU" noProof="0" dirty="0" err="1"/>
              <a:t>Srivilasa</a:t>
            </a:r>
            <a:r>
              <a:rPr lang="en-AU" noProof="0" dirty="0"/>
              <a:t> (1)</a:t>
            </a:r>
          </a:p>
        </p:txBody>
      </p:sp>
      <p:sp>
        <p:nvSpPr>
          <p:cNvPr id="4" name="Text Placeholder 3">
            <a:extLst>
              <a:ext uri="{FF2B5EF4-FFF2-40B4-BE49-F238E27FC236}">
                <a16:creationId xmlns:a16="http://schemas.microsoft.com/office/drawing/2014/main" id="{65DD14FF-8A34-AC26-54C5-817E883F492D}"/>
              </a:ext>
            </a:extLst>
          </p:cNvPr>
          <p:cNvSpPr>
            <a:spLocks noGrp="1"/>
          </p:cNvSpPr>
          <p:nvPr>
            <p:ph type="body" sz="quarter" idx="18"/>
          </p:nvPr>
        </p:nvSpPr>
        <p:spPr/>
        <p:txBody>
          <a:bodyPr/>
          <a:lstStyle/>
          <a:p>
            <a:r>
              <a:rPr lang="en-AU" noProof="0"/>
              <a:t>3.1(a) Artist</a:t>
            </a:r>
          </a:p>
        </p:txBody>
      </p:sp>
      <p:pic>
        <p:nvPicPr>
          <p:cNvPr id="12" name="Picture 11">
            <a:hlinkClick r:id="rId3"/>
            <a:extLst>
              <a:ext uri="{FF2B5EF4-FFF2-40B4-BE49-F238E27FC236}">
                <a16:creationId xmlns:a16="http://schemas.microsoft.com/office/drawing/2014/main" id="{BB13CF9B-355F-469E-DB45-22267A7089A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83600" y="1494000"/>
            <a:ext cx="3693440" cy="5220000"/>
          </a:xfrm>
          <a:prstGeom prst="rect">
            <a:avLst/>
          </a:prstGeom>
          <a:effectLst>
            <a:outerShdw blurRad="50800" dist="38100" dir="2700000" algn="tl" rotWithShape="0">
              <a:prstClr val="black">
                <a:alpha val="40000"/>
              </a:prstClr>
            </a:outerShdw>
          </a:effectLst>
        </p:spPr>
      </p:pic>
      <p:pic>
        <p:nvPicPr>
          <p:cNvPr id="8" name="Picture 2">
            <a:extLst>
              <a:ext uri="{FF2B5EF4-FFF2-40B4-BE49-F238E27FC236}">
                <a16:creationId xmlns:a16="http://schemas.microsoft.com/office/drawing/2014/main" id="{8AE504CF-3BE8-E153-5D36-357528B4368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889994" y="1620506"/>
            <a:ext cx="4916339" cy="32775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B17FC4-4FD5-2639-1B57-756B0094AA8B}"/>
              </a:ext>
            </a:extLst>
          </p:cNvPr>
          <p:cNvSpPr txBox="1"/>
          <p:nvPr/>
        </p:nvSpPr>
        <p:spPr>
          <a:xfrm>
            <a:off x="6889994" y="5875480"/>
            <a:ext cx="4959742" cy="253586"/>
          </a:xfrm>
          <a:prstGeom prst="rect">
            <a:avLst/>
          </a:prstGeom>
          <a:noFill/>
        </p:spPr>
        <p:txBody>
          <a:bodyPr wrap="none" lIns="0" tIns="0" rIns="0" bIns="0" rtlCol="0">
            <a:noAutofit/>
          </a:bodyPr>
          <a:lstStyle/>
          <a:p>
            <a:pPr algn="l"/>
            <a:r>
              <a:rPr lang="en-AU" sz="1400" noProof="0" dirty="0"/>
              <a:t>View</a:t>
            </a:r>
            <a:r>
              <a:rPr lang="en-AU" sz="1400" noProof="0" dirty="0">
                <a:solidFill>
                  <a:srgbClr val="146CFD"/>
                </a:solidFill>
              </a:rPr>
              <a:t> </a:t>
            </a:r>
            <a:r>
              <a:rPr lang="en-AU" sz="1400" noProof="0" dirty="0">
                <a:solidFill>
                  <a:srgbClr val="146CFD"/>
                </a:solidFill>
                <a:hlinkClick r:id="rId6"/>
              </a:rPr>
              <a:t>Olsen Gallery, Vipoo Srivilasa 'Always better together’</a:t>
            </a:r>
            <a:r>
              <a:rPr lang="en-AU" sz="1400" noProof="0" dirty="0">
                <a:solidFill>
                  <a:srgbClr val="146CFD"/>
                </a:solidFill>
              </a:rPr>
              <a:t> </a:t>
            </a:r>
            <a:endParaRPr lang="en-AU" sz="1800" noProof="0" dirty="0"/>
          </a:p>
        </p:txBody>
      </p:sp>
      <p:sp>
        <p:nvSpPr>
          <p:cNvPr id="11" name="Rectangle 10">
            <a:extLst>
              <a:ext uri="{FF2B5EF4-FFF2-40B4-BE49-F238E27FC236}">
                <a16:creationId xmlns:a16="http://schemas.microsoft.com/office/drawing/2014/main" id="{8E0873CB-7FE4-A3FC-8DA3-C6338E9B518B}"/>
              </a:ext>
            </a:extLst>
          </p:cNvPr>
          <p:cNvSpPr/>
          <p:nvPr/>
        </p:nvSpPr>
        <p:spPr>
          <a:xfrm>
            <a:off x="353920" y="1369454"/>
            <a:ext cx="6222497" cy="5488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a:lnSpc>
                <a:spcPct val="150000"/>
              </a:lnSpc>
              <a:spcAft>
                <a:spcPts val="600"/>
              </a:spcAft>
            </a:pPr>
            <a:r>
              <a:rPr lang="en-AU" sz="1600" noProof="0" dirty="0">
                <a:solidFill>
                  <a:schemeClr val="tx1"/>
                </a:solidFill>
              </a:rPr>
              <a:t>Vipoo </a:t>
            </a:r>
            <a:r>
              <a:rPr lang="en-AU" sz="1600" noProof="0" dirty="0" err="1">
                <a:solidFill>
                  <a:schemeClr val="tx1"/>
                </a:solidFill>
              </a:rPr>
              <a:t>Srivilasa</a:t>
            </a:r>
            <a:r>
              <a:rPr lang="en-AU" sz="1600" noProof="0" dirty="0">
                <a:solidFill>
                  <a:schemeClr val="tx1"/>
                </a:solidFill>
              </a:rPr>
              <a:t>, born in Bangkok in 1969, is a Thai-Australian ceramicist whose practice is grounded in joy, gratitude, and a deep curiosity about the world around him. A humanist at heart, he often includes autobiographical or universal themes such as love, grief, joy, spirituality, or responsibility.</a:t>
            </a:r>
          </a:p>
          <a:p>
            <a:pPr>
              <a:lnSpc>
                <a:spcPct val="150000"/>
              </a:lnSpc>
              <a:spcAft>
                <a:spcPts val="600"/>
              </a:spcAft>
            </a:pPr>
            <a:r>
              <a:rPr lang="en-AU" sz="1600" b="0" i="0" noProof="0" dirty="0" err="1">
                <a:solidFill>
                  <a:schemeClr val="tx1"/>
                </a:solidFill>
                <a:effectLst/>
              </a:rPr>
              <a:t>Srivilasa</a:t>
            </a:r>
            <a:r>
              <a:rPr lang="en-AU" sz="1600" b="0" i="0" noProof="0" dirty="0">
                <a:solidFill>
                  <a:schemeClr val="tx1"/>
                </a:solidFill>
                <a:effectLst/>
              </a:rPr>
              <a:t> is known for his distinctive intricate and layered decorations that are influenced by the ornate Buddhist temples he encountered growing up in Thailand. He describe this aesthetic as “more is more”.</a:t>
            </a:r>
          </a:p>
          <a:p>
            <a:pPr>
              <a:lnSpc>
                <a:spcPct val="150000"/>
              </a:lnSpc>
              <a:spcAft>
                <a:spcPts val="600"/>
              </a:spcAft>
            </a:pPr>
            <a:r>
              <a:rPr lang="en-AU" sz="1600" kern="100" noProof="0" dirty="0">
                <a:solidFill>
                  <a:schemeClr val="tx1"/>
                </a:solidFill>
                <a:ea typeface="Aptos" panose="020B0004020202020204" pitchFamily="34" charset="0"/>
                <a:cs typeface="Times New Roman" panose="02020603050405020304" pitchFamily="18" charset="0"/>
              </a:rPr>
              <a:t>Vipoo </a:t>
            </a:r>
            <a:r>
              <a:rPr lang="en-AU" sz="1600" kern="100" noProof="0" dirty="0" err="1">
                <a:solidFill>
                  <a:schemeClr val="tx1"/>
                </a:solidFill>
                <a:ea typeface="Aptos" panose="020B0004020202020204" pitchFamily="34" charset="0"/>
                <a:cs typeface="Times New Roman" panose="02020603050405020304" pitchFamily="18" charset="0"/>
              </a:rPr>
              <a:t>Srivilasa</a:t>
            </a:r>
            <a:r>
              <a:rPr lang="en-AU" sz="1600" kern="100" noProof="0" dirty="0">
                <a:solidFill>
                  <a:schemeClr val="tx1"/>
                </a:solidFill>
                <a:ea typeface="Aptos" panose="020B0004020202020204" pitchFamily="34" charset="0"/>
                <a:cs typeface="Times New Roman" panose="02020603050405020304" pitchFamily="18" charset="0"/>
              </a:rPr>
              <a:t> asks what is it to live in this work right now, the uncertainty of Covid 19, isolation, obsession and digital networks, relationships with pets and each other and how to turn these subjects into artworks.</a:t>
            </a:r>
            <a:endParaRPr lang="en-AU" sz="1600" noProof="0" dirty="0">
              <a:solidFill>
                <a:schemeClr val="tx1"/>
              </a:solidFill>
            </a:endParaRPr>
          </a:p>
        </p:txBody>
      </p:sp>
      <p:sp>
        <p:nvSpPr>
          <p:cNvPr id="2" name="Slide Number Placeholder 1">
            <a:extLst>
              <a:ext uri="{FF2B5EF4-FFF2-40B4-BE49-F238E27FC236}">
                <a16:creationId xmlns:a16="http://schemas.microsoft.com/office/drawing/2014/main" id="{4D8C974A-F022-7149-D3B6-3740A42E4B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45</a:t>
            </a:fld>
            <a:endParaRPr lang="en-AU" noProof="0"/>
          </a:p>
        </p:txBody>
      </p:sp>
      <p:sp>
        <p:nvSpPr>
          <p:cNvPr id="5" name="Content Placeholder 4">
            <a:extLst>
              <a:ext uri="{FF2B5EF4-FFF2-40B4-BE49-F238E27FC236}">
                <a16:creationId xmlns:a16="http://schemas.microsoft.com/office/drawing/2014/main" id="{A26C49AA-BFED-701A-7A69-B9F3910DC6BA}"/>
              </a:ext>
              <a:ext uri="{C183D7F6-B498-43B3-948B-1728B52AA6E4}">
                <adec:decorative xmlns:adec="http://schemas.microsoft.com/office/drawing/2017/decorative" val="0"/>
              </a:ext>
            </a:extLst>
          </p:cNvPr>
          <p:cNvSpPr txBox="1">
            <a:spLocks/>
          </p:cNvSpPr>
          <p:nvPr/>
        </p:nvSpPr>
        <p:spPr>
          <a:xfrm>
            <a:off x="6848257" y="5081555"/>
            <a:ext cx="4959742" cy="61094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1000" noProof="0" dirty="0"/>
              <a:t>Image courtesy of Vipoo </a:t>
            </a:r>
            <a:r>
              <a:rPr lang="en-AU" sz="1000" noProof="0" dirty="0" err="1"/>
              <a:t>Srivilasa</a:t>
            </a:r>
            <a:r>
              <a:rPr lang="en-AU" sz="1000" noProof="0" dirty="0"/>
              <a:t>. Photograph by </a:t>
            </a:r>
            <a:r>
              <a:rPr lang="en-AU" sz="1000" dirty="0"/>
              <a:t>Jessica </a:t>
            </a:r>
            <a:r>
              <a:rPr lang="en-AU" sz="1000" dirty="0" err="1"/>
              <a:t>Tremp</a:t>
            </a:r>
            <a:r>
              <a:rPr lang="en-AU" sz="1000" noProof="0" dirty="0"/>
              <a:t>, distribution permissions for Secondary Curriculum, Curriculum and Reform Directorate of NSW Department of Education, granted by © Vipoo </a:t>
            </a:r>
            <a:r>
              <a:rPr lang="en-AU" sz="1000" noProof="0" dirty="0" err="1"/>
              <a:t>Srivilasa</a:t>
            </a:r>
            <a:r>
              <a:rPr lang="en-AU" sz="1000" noProof="0" dirty="0"/>
              <a:t>, 2025.</a:t>
            </a:r>
          </a:p>
        </p:txBody>
      </p:sp>
    </p:spTree>
    <p:extLst>
      <p:ext uri="{BB962C8B-B14F-4D97-AF65-F5344CB8AC3E}">
        <p14:creationId xmlns:p14="http://schemas.microsoft.com/office/powerpoint/2010/main" val="398120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D8564-0024-A19A-334E-670A2C04D2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5B901B-095D-CFCF-A49B-1825760CEC2A}"/>
              </a:ext>
            </a:extLst>
          </p:cNvPr>
          <p:cNvSpPr>
            <a:spLocks noGrp="1"/>
          </p:cNvSpPr>
          <p:nvPr>
            <p:ph type="title"/>
          </p:nvPr>
        </p:nvSpPr>
        <p:spPr/>
        <p:txBody>
          <a:bodyPr/>
          <a:lstStyle/>
          <a:p>
            <a:r>
              <a:rPr lang="en-AU" noProof="0" dirty="0"/>
              <a:t>Vipoo </a:t>
            </a:r>
            <a:r>
              <a:rPr lang="en-AU" noProof="0" dirty="0" err="1"/>
              <a:t>Srivilasa</a:t>
            </a:r>
            <a:r>
              <a:rPr lang="en-AU" noProof="0" dirty="0"/>
              <a:t> (2)</a:t>
            </a:r>
          </a:p>
        </p:txBody>
      </p:sp>
      <p:sp>
        <p:nvSpPr>
          <p:cNvPr id="4" name="Text Placeholder 3">
            <a:extLst>
              <a:ext uri="{FF2B5EF4-FFF2-40B4-BE49-F238E27FC236}">
                <a16:creationId xmlns:a16="http://schemas.microsoft.com/office/drawing/2014/main" id="{7A114A0A-CCF8-FB84-C731-4E8A5B909B6C}"/>
              </a:ext>
            </a:extLst>
          </p:cNvPr>
          <p:cNvSpPr>
            <a:spLocks noGrp="1"/>
          </p:cNvSpPr>
          <p:nvPr>
            <p:ph type="body" sz="quarter" idx="18"/>
          </p:nvPr>
        </p:nvSpPr>
        <p:spPr/>
        <p:txBody>
          <a:bodyPr/>
          <a:lstStyle/>
          <a:p>
            <a:r>
              <a:rPr lang="en-AU" noProof="0" dirty="0"/>
              <a:t>3.1(b) World</a:t>
            </a:r>
          </a:p>
        </p:txBody>
      </p:sp>
      <p:pic>
        <p:nvPicPr>
          <p:cNvPr id="9" name="Picture 8">
            <a:hlinkClick r:id="rId3"/>
            <a:extLst>
              <a:ext uri="{FF2B5EF4-FFF2-40B4-BE49-F238E27FC236}">
                <a16:creationId xmlns:a16="http://schemas.microsoft.com/office/drawing/2014/main" id="{BC1E466E-9C43-00BD-80AD-853E8FA2D8C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79998" y="1553524"/>
            <a:ext cx="3660152" cy="5172952"/>
          </a:xfrm>
          <a:prstGeom prst="rect">
            <a:avLst/>
          </a:prstGeom>
          <a:effectLst>
            <a:outerShdw blurRad="50800" dist="38100" dir="2700000" algn="tl" rotWithShape="0">
              <a:prstClr val="black">
                <a:alpha val="40000"/>
              </a:prstClr>
            </a:outerShdw>
          </a:effectLst>
        </p:spPr>
      </p:pic>
      <p:pic>
        <p:nvPicPr>
          <p:cNvPr id="6" name="Picture 2">
            <a:extLst>
              <a:ext uri="{FF2B5EF4-FFF2-40B4-BE49-F238E27FC236}">
                <a16:creationId xmlns:a16="http://schemas.microsoft.com/office/drawing/2014/main" id="{C140DB67-AD23-4FE7-FE17-4C996E54135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08001" y="1620000"/>
            <a:ext cx="5399998" cy="359999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1A580F7F-9CDA-75A7-F1E8-FA0860106B7C}"/>
              </a:ext>
              <a:ext uri="{C183D7F6-B498-43B3-948B-1728B52AA6E4}">
                <adec:decorative xmlns:adec="http://schemas.microsoft.com/office/drawing/2017/decorative" val="0"/>
              </a:ext>
            </a:extLst>
          </p:cNvPr>
          <p:cNvSpPr txBox="1">
            <a:spLocks/>
          </p:cNvSpPr>
          <p:nvPr/>
        </p:nvSpPr>
        <p:spPr>
          <a:xfrm>
            <a:off x="6408000" y="5422466"/>
            <a:ext cx="5399999" cy="61094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1000" noProof="0" dirty="0"/>
              <a:t>Image courtesy of Vipoo </a:t>
            </a:r>
            <a:r>
              <a:rPr lang="en-AU" sz="1000" noProof="0" dirty="0" err="1"/>
              <a:t>Srivilasa</a:t>
            </a:r>
            <a:r>
              <a:rPr lang="en-AU" sz="1000" noProof="0" dirty="0"/>
              <a:t>. Photograph by Eve Wilson, distribution permissions for Secondary Curriculum, Curriculum and Reform Directorate of NSW Department of Education, granted by © Vipoo </a:t>
            </a:r>
            <a:r>
              <a:rPr lang="en-AU" sz="1000" noProof="0" dirty="0" err="1"/>
              <a:t>Srivilasa</a:t>
            </a:r>
            <a:r>
              <a:rPr lang="en-AU" sz="1000" noProof="0" dirty="0"/>
              <a:t>, 2025.</a:t>
            </a:r>
          </a:p>
        </p:txBody>
      </p:sp>
      <p:sp>
        <p:nvSpPr>
          <p:cNvPr id="2" name="Slide Number Placeholder 1">
            <a:extLst>
              <a:ext uri="{FF2B5EF4-FFF2-40B4-BE49-F238E27FC236}">
                <a16:creationId xmlns:a16="http://schemas.microsoft.com/office/drawing/2014/main" id="{2AEEC1B2-4B19-46ED-4E53-3E802DB68D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46</a:t>
            </a:fld>
            <a:endParaRPr lang="en-AU" noProof="0"/>
          </a:p>
        </p:txBody>
      </p:sp>
      <p:sp>
        <p:nvSpPr>
          <p:cNvPr id="12" name="Rectangle 11">
            <a:extLst>
              <a:ext uri="{FF2B5EF4-FFF2-40B4-BE49-F238E27FC236}">
                <a16:creationId xmlns:a16="http://schemas.microsoft.com/office/drawing/2014/main" id="{43934EB4-FF0C-2ECD-E2F3-CB94AB0978E8}"/>
              </a:ext>
            </a:extLst>
          </p:cNvPr>
          <p:cNvSpPr/>
          <p:nvPr/>
        </p:nvSpPr>
        <p:spPr>
          <a:xfrm>
            <a:off x="359999" y="1369454"/>
            <a:ext cx="5704408" cy="5488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a:lnSpc>
                <a:spcPct val="150000"/>
              </a:lnSpc>
              <a:spcAft>
                <a:spcPts val="600"/>
              </a:spcAft>
            </a:pPr>
            <a:r>
              <a:rPr lang="en-AU" sz="1600" dirty="0">
                <a:solidFill>
                  <a:schemeClr val="tx1"/>
                </a:solidFill>
              </a:rPr>
              <a:t>His art practice is a response to the complexities of living between cultures and reflects his observations of global challenges and personal experiences. </a:t>
            </a:r>
          </a:p>
          <a:p>
            <a:pPr>
              <a:lnSpc>
                <a:spcPct val="150000"/>
              </a:lnSpc>
              <a:spcAft>
                <a:spcPts val="600"/>
              </a:spcAft>
            </a:pPr>
            <a:r>
              <a:rPr lang="en-AU" sz="1600" dirty="0">
                <a:solidFill>
                  <a:schemeClr val="tx1"/>
                </a:solidFill>
              </a:rPr>
              <a:t>He often draws on ritual practices, memory, and sensory experience, showing how the personal issues such as migration, identity, belonging and contemporary life impact on broader social and political issues such as multiculturalism, globalisation, inclusion and tradition. </a:t>
            </a:r>
          </a:p>
          <a:p>
            <a:pPr>
              <a:lnSpc>
                <a:spcPct val="150000"/>
              </a:lnSpc>
              <a:spcAft>
                <a:spcPts val="600"/>
              </a:spcAft>
            </a:pPr>
            <a:r>
              <a:rPr lang="en-AU" sz="1600" dirty="0">
                <a:solidFill>
                  <a:schemeClr val="tx1"/>
                </a:solidFill>
              </a:rPr>
              <a:t>He creates spaces where viewers are encouraged to reflect on their own emotions, behaviours, and responsibilities in a rapidly changing world.</a:t>
            </a:r>
          </a:p>
          <a:p>
            <a:pPr>
              <a:lnSpc>
                <a:spcPct val="150000"/>
              </a:lnSpc>
              <a:spcAft>
                <a:spcPts val="600"/>
              </a:spcAft>
            </a:pPr>
            <a:r>
              <a:rPr lang="en-AU" sz="1600" dirty="0">
                <a:solidFill>
                  <a:schemeClr val="tx1"/>
                </a:solidFill>
              </a:rPr>
              <a:t>Through ceramics, he builds a bridge between the self and the world; between imagination and lived reality.</a:t>
            </a:r>
          </a:p>
        </p:txBody>
      </p:sp>
    </p:spTree>
    <p:extLst>
      <p:ext uri="{BB962C8B-B14F-4D97-AF65-F5344CB8AC3E}">
        <p14:creationId xmlns:p14="http://schemas.microsoft.com/office/powerpoint/2010/main" val="196583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49E28-70AC-E1A4-25AD-0810AEEDC8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6F9C8E-82F6-29FF-7908-F1ED32D28865}"/>
              </a:ext>
            </a:extLst>
          </p:cNvPr>
          <p:cNvSpPr>
            <a:spLocks noGrp="1"/>
          </p:cNvSpPr>
          <p:nvPr>
            <p:ph type="title"/>
          </p:nvPr>
        </p:nvSpPr>
        <p:spPr/>
        <p:txBody>
          <a:bodyPr/>
          <a:lstStyle/>
          <a:p>
            <a:r>
              <a:rPr lang="en-AU" noProof="0" dirty="0"/>
              <a:t>Vipoo </a:t>
            </a:r>
            <a:r>
              <a:rPr lang="en-AU" noProof="0" dirty="0" err="1"/>
              <a:t>Srivilasa</a:t>
            </a:r>
            <a:r>
              <a:rPr lang="en-AU" noProof="0" dirty="0"/>
              <a:t> (3)</a:t>
            </a:r>
          </a:p>
        </p:txBody>
      </p:sp>
      <p:sp>
        <p:nvSpPr>
          <p:cNvPr id="4" name="Text Placeholder 3">
            <a:extLst>
              <a:ext uri="{FF2B5EF4-FFF2-40B4-BE49-F238E27FC236}">
                <a16:creationId xmlns:a16="http://schemas.microsoft.com/office/drawing/2014/main" id="{05443A40-2FA0-AA33-949B-2622410E670E}"/>
              </a:ext>
            </a:extLst>
          </p:cNvPr>
          <p:cNvSpPr>
            <a:spLocks noGrp="1"/>
          </p:cNvSpPr>
          <p:nvPr>
            <p:ph type="body" sz="quarter" idx="18"/>
          </p:nvPr>
        </p:nvSpPr>
        <p:spPr/>
        <p:txBody>
          <a:bodyPr/>
          <a:lstStyle/>
          <a:p>
            <a:r>
              <a:rPr lang="en-AU" noProof="0"/>
              <a:t>3.1(c) Audience – Collaboration on Wellness Deity</a:t>
            </a:r>
          </a:p>
        </p:txBody>
      </p:sp>
      <p:pic>
        <p:nvPicPr>
          <p:cNvPr id="9" name="Picture 8">
            <a:hlinkClick r:id="rId3"/>
            <a:extLst>
              <a:ext uri="{FF2B5EF4-FFF2-40B4-BE49-F238E27FC236}">
                <a16:creationId xmlns:a16="http://schemas.microsoft.com/office/drawing/2014/main" id="{CD903C9C-FD09-871D-DD15-F483A9007C8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83874" y="1495308"/>
            <a:ext cx="3693440" cy="5220000"/>
          </a:xfrm>
          <a:prstGeom prst="rect">
            <a:avLst/>
          </a:prstGeom>
          <a:effectLst>
            <a:outerShdw blurRad="50800" dist="38100" dir="2700000" algn="tl" rotWithShape="0">
              <a:prstClr val="black">
                <a:alpha val="40000"/>
              </a:prstClr>
            </a:outerShdw>
          </a:effectLst>
        </p:spPr>
      </p:pic>
      <p:sp>
        <p:nvSpPr>
          <p:cNvPr id="11" name="Content Placeholder 10">
            <a:extLst>
              <a:ext uri="{FF2B5EF4-FFF2-40B4-BE49-F238E27FC236}">
                <a16:creationId xmlns:a16="http://schemas.microsoft.com/office/drawing/2014/main" id="{2541FE6F-863B-E061-42B2-57373923E886}"/>
              </a:ext>
            </a:extLst>
          </p:cNvPr>
          <p:cNvSpPr>
            <a:spLocks noGrp="1"/>
          </p:cNvSpPr>
          <p:nvPr>
            <p:ph sz="quarter" idx="19"/>
          </p:nvPr>
        </p:nvSpPr>
        <p:spPr>
          <a:xfrm>
            <a:off x="663190" y="1590668"/>
            <a:ext cx="6469062" cy="4814518"/>
          </a:xfrm>
        </p:spPr>
        <p:txBody>
          <a:bodyPr/>
          <a:lstStyle/>
          <a:p>
            <a:pPr>
              <a:lnSpc>
                <a:spcPct val="100000"/>
              </a:lnSpc>
            </a:pPr>
            <a:r>
              <a:rPr lang="en-AU" sz="1800" noProof="0" dirty="0">
                <a:latin typeface="+mn-lt"/>
              </a:rPr>
              <a:t>Vipoo </a:t>
            </a:r>
            <a:r>
              <a:rPr lang="en-AU" sz="1800" noProof="0" dirty="0" err="1">
                <a:latin typeface="+mn-lt"/>
              </a:rPr>
              <a:t>Srivilasa</a:t>
            </a:r>
            <a:r>
              <a:rPr lang="en-AU" sz="1800" noProof="0" dirty="0">
                <a:latin typeface="+mn-lt"/>
              </a:rPr>
              <a:t> uses humour and charm to spark audiences’ curiosity; they often find that on closer inspection, his work reveals layered and thought-provoking ideas. What begins as an amusing encounter gradually unfolds into deeper reflections on spirituality, mental health, nationalism, climate change, and cultural values. His symbolic sculptures act as gentle prompts, encouraging viewers to consider their own place in the world.</a:t>
            </a:r>
          </a:p>
          <a:p>
            <a:pPr>
              <a:lnSpc>
                <a:spcPct val="100000"/>
              </a:lnSpc>
            </a:pPr>
            <a:r>
              <a:rPr lang="en-AU" sz="1800" noProof="0" dirty="0">
                <a:solidFill>
                  <a:srgbClr val="231F20"/>
                </a:solidFill>
                <a:latin typeface="+mn-lt"/>
              </a:rPr>
              <a:t>Collaboration is an important part of his art practice, and he regularly takes part in community-driven projects such as</a:t>
            </a:r>
            <a:r>
              <a:rPr lang="en-AU" sz="1800" b="1" noProof="0" dirty="0"/>
              <a:t> ‘</a:t>
            </a:r>
            <a:r>
              <a:rPr lang="en-AU" sz="1800" noProof="0" dirty="0"/>
              <a:t>W</a:t>
            </a:r>
            <a:r>
              <a:rPr lang="en-AU" sz="1800" noProof="0" dirty="0">
                <a:solidFill>
                  <a:srgbClr val="231F20"/>
                </a:solidFill>
                <a:latin typeface="+mn-lt"/>
              </a:rPr>
              <a:t>ellness Deity’, which he undertook during the COVID lockdowns.</a:t>
            </a:r>
          </a:p>
          <a:p>
            <a:pPr>
              <a:lnSpc>
                <a:spcPct val="100000"/>
              </a:lnSpc>
            </a:pPr>
            <a:r>
              <a:rPr lang="en-AU" sz="1800" noProof="0" dirty="0">
                <a:latin typeface="+mn-lt"/>
              </a:rPr>
              <a:t>By inviting audiences into the storytelling process, he fosters dialogue, connection, and a sense of belonging, using art as a bridge across cultural divides. </a:t>
            </a:r>
          </a:p>
          <a:p>
            <a:pPr>
              <a:lnSpc>
                <a:spcPct val="100000"/>
              </a:lnSpc>
            </a:pPr>
            <a:r>
              <a:rPr lang="en-AU" sz="1800" noProof="0" dirty="0">
                <a:latin typeface="+mn-lt"/>
              </a:rPr>
              <a:t>“When you work with your hands, it does something to loosen the mind. It helps people to open up.”</a:t>
            </a:r>
          </a:p>
        </p:txBody>
      </p:sp>
      <p:pic>
        <p:nvPicPr>
          <p:cNvPr id="6" name="Picture 5">
            <a:extLst>
              <a:ext uri="{FF2B5EF4-FFF2-40B4-BE49-F238E27FC236}">
                <a16:creationId xmlns:a16="http://schemas.microsoft.com/office/drawing/2014/main" id="{D9070B7F-C779-E29B-A2E8-EA96D758AE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95743" y="1137527"/>
            <a:ext cx="3521815" cy="3964209"/>
          </a:xfrm>
          <a:prstGeom prst="rect">
            <a:avLst/>
          </a:prstGeom>
        </p:spPr>
      </p:pic>
      <p:sp>
        <p:nvSpPr>
          <p:cNvPr id="17" name="TextBox 16">
            <a:extLst>
              <a:ext uri="{FF2B5EF4-FFF2-40B4-BE49-F238E27FC236}">
                <a16:creationId xmlns:a16="http://schemas.microsoft.com/office/drawing/2014/main" id="{880F5820-2603-8032-28C8-B5C94DE0F8FF}"/>
              </a:ext>
            </a:extLst>
          </p:cNvPr>
          <p:cNvSpPr txBox="1"/>
          <p:nvPr/>
        </p:nvSpPr>
        <p:spPr>
          <a:xfrm>
            <a:off x="8195743" y="5101737"/>
            <a:ext cx="3775998" cy="1303450"/>
          </a:xfrm>
          <a:prstGeom prst="rect">
            <a:avLst/>
          </a:prstGeom>
          <a:noFill/>
        </p:spPr>
        <p:txBody>
          <a:bodyPr wrap="none" lIns="0" tIns="0" rIns="0" bIns="0" rtlCol="0">
            <a:noAutofit/>
          </a:bodyPr>
          <a:lstStyle/>
          <a:p>
            <a:pPr>
              <a:lnSpc>
                <a:spcPct val="150000"/>
              </a:lnSpc>
            </a:pPr>
            <a:r>
              <a:rPr lang="en-AU" sz="1800" noProof="0" dirty="0"/>
              <a:t>Watch Vipoo </a:t>
            </a:r>
            <a:r>
              <a:rPr lang="en-AU" sz="1800" noProof="0" dirty="0" err="1"/>
              <a:t>Srivilasa</a:t>
            </a:r>
            <a:r>
              <a:rPr lang="en-AU" sz="1800" noProof="0" dirty="0"/>
              <a:t> collaborate </a:t>
            </a:r>
          </a:p>
          <a:p>
            <a:pPr>
              <a:lnSpc>
                <a:spcPct val="150000"/>
              </a:lnSpc>
            </a:pPr>
            <a:r>
              <a:rPr lang="en-AU" sz="1800" i="0" noProof="0" dirty="0">
                <a:solidFill>
                  <a:srgbClr val="0F0F0F"/>
                </a:solidFill>
                <a:effectLst/>
                <a:hlinkClick r:id="rId6"/>
              </a:rPr>
              <a:t>Vipoo Srivilasa on making stunning</a:t>
            </a:r>
          </a:p>
          <a:p>
            <a:pPr>
              <a:lnSpc>
                <a:spcPct val="150000"/>
              </a:lnSpc>
            </a:pPr>
            <a:r>
              <a:rPr lang="en-AU" sz="1800" i="0" noProof="0" dirty="0">
                <a:solidFill>
                  <a:srgbClr val="0F0F0F"/>
                </a:solidFill>
                <a:effectLst/>
                <a:hlinkClick r:id="rId6"/>
              </a:rPr>
              <a:t>porcelain deities | Art Works</a:t>
            </a:r>
            <a:endParaRPr lang="en-AU" sz="1800" i="0" noProof="0" dirty="0">
              <a:solidFill>
                <a:srgbClr val="0F0F0F"/>
              </a:solidFill>
              <a:effectLst/>
            </a:endParaRPr>
          </a:p>
          <a:p>
            <a:pPr algn="l"/>
            <a:endParaRPr lang="en-AU" sz="1800" noProof="0" dirty="0"/>
          </a:p>
        </p:txBody>
      </p:sp>
      <p:sp>
        <p:nvSpPr>
          <p:cNvPr id="12" name="Rectangle: Rounded Corners 11">
            <a:extLst>
              <a:ext uri="{FF2B5EF4-FFF2-40B4-BE49-F238E27FC236}">
                <a16:creationId xmlns:a16="http://schemas.microsoft.com/office/drawing/2014/main" id="{10D44701-C651-10AB-0ACE-1285BC040B63}"/>
              </a:ext>
            </a:extLst>
          </p:cNvPr>
          <p:cNvSpPr/>
          <p:nvPr/>
        </p:nvSpPr>
        <p:spPr>
          <a:xfrm>
            <a:off x="359999" y="1369454"/>
            <a:ext cx="7111869" cy="5380337"/>
          </a:xfrm>
          <a:prstGeom prst="roundRect">
            <a:avLst>
              <a:gd name="adj" fmla="val 3492"/>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spcBef>
                <a:spcPts val="0"/>
              </a:spcBef>
              <a:spcAft>
                <a:spcPts val="0"/>
              </a:spcAft>
              <a:buClrTx/>
              <a:buSzTx/>
              <a:buFontTx/>
              <a:buNone/>
              <a:tabLst/>
              <a:defRPr/>
            </a:pPr>
            <a:r>
              <a:rPr lang="en-AU" sz="1800" b="1" noProof="0" dirty="0">
                <a:solidFill>
                  <a:srgbClr val="22272B"/>
                </a:solidFill>
                <a:latin typeface="Arial" panose="020B0604020202020204"/>
              </a:rPr>
              <a:t>What have art critics said about Vipoo </a:t>
            </a:r>
            <a:r>
              <a:rPr lang="en-AU" sz="1800" b="1" noProof="0" dirty="0" err="1">
                <a:solidFill>
                  <a:srgbClr val="22272B"/>
                </a:solidFill>
                <a:latin typeface="Arial" panose="020B0604020202020204"/>
              </a:rPr>
              <a:t>Srivilasa’s</a:t>
            </a:r>
            <a:r>
              <a:rPr lang="en-AU" sz="1800" b="1" noProof="0" dirty="0">
                <a:solidFill>
                  <a:srgbClr val="22272B"/>
                </a:solidFill>
                <a:latin typeface="Arial" panose="020B0604020202020204"/>
              </a:rPr>
              <a:t> artworks?</a:t>
            </a:r>
            <a:endParaRPr lang="en-AU" sz="1800" b="1" noProof="0" dirty="0">
              <a:solidFill>
                <a:schemeClr val="tx1"/>
              </a:solidFill>
              <a:latin typeface="Arial" panose="020B0604020202020204"/>
            </a:endParaRPr>
          </a:p>
          <a:p>
            <a:pPr marL="0" marR="0" lvl="0" indent="0" defTabSz="609585" rtl="0" eaLnBrk="1" fontAlgn="auto" latinLnBrk="0" hangingPunct="1">
              <a:spcBef>
                <a:spcPts val="0"/>
              </a:spcBef>
              <a:spcAft>
                <a:spcPts val="0"/>
              </a:spcAft>
              <a:buClrTx/>
              <a:buSzTx/>
              <a:buFontTx/>
              <a:buNone/>
              <a:tabLst/>
              <a:defRPr/>
            </a:pPr>
            <a:endParaRPr lang="en-AU" sz="1800" b="1" noProof="0" dirty="0">
              <a:solidFill>
                <a:schemeClr val="tx1"/>
              </a:solidFill>
              <a:latin typeface="Arial" panose="020B0604020202020204"/>
            </a:endParaRPr>
          </a:p>
          <a:p>
            <a:pPr>
              <a:defRPr/>
            </a:pPr>
            <a:r>
              <a:rPr lang="en-AU" sz="1800" noProof="0" dirty="0">
                <a:solidFill>
                  <a:schemeClr val="tx1"/>
                </a:solidFill>
              </a:rPr>
              <a:t>“Central to Vipoo </a:t>
            </a:r>
            <a:r>
              <a:rPr lang="en-AU" sz="1800" noProof="0" dirty="0" err="1">
                <a:solidFill>
                  <a:schemeClr val="tx1"/>
                </a:solidFill>
              </a:rPr>
              <a:t>Srivilasa’s</a:t>
            </a:r>
            <a:r>
              <a:rPr lang="en-AU" sz="1800" noProof="0" dirty="0">
                <a:solidFill>
                  <a:schemeClr val="tx1"/>
                </a:solidFill>
              </a:rPr>
              <a:t> creative practice is art’s ability to elicit the sense of joy, whilst also acting as a conduit for serious issues...”</a:t>
            </a:r>
          </a:p>
          <a:p>
            <a:pPr>
              <a:defRPr/>
            </a:pPr>
            <a:endParaRPr lang="en-AU" sz="1000" noProof="0" dirty="0">
              <a:solidFill>
                <a:schemeClr val="tx1"/>
              </a:solidFill>
            </a:endParaRPr>
          </a:p>
          <a:p>
            <a:pPr>
              <a:defRPr/>
            </a:pPr>
            <a:r>
              <a:rPr lang="en-AU" sz="1000" noProof="0" dirty="0">
                <a:solidFill>
                  <a:schemeClr val="tx1"/>
                </a:solidFill>
              </a:rPr>
              <a:t>Nikita Holcombe (2022) Vipoo </a:t>
            </a:r>
            <a:r>
              <a:rPr lang="en-AU" sz="1000" noProof="0" dirty="0" err="1">
                <a:solidFill>
                  <a:schemeClr val="tx1"/>
                </a:solidFill>
              </a:rPr>
              <a:t>Srivilasa</a:t>
            </a:r>
            <a:r>
              <a:rPr lang="en-AU" sz="1000" noProof="0" dirty="0">
                <a:solidFill>
                  <a:schemeClr val="tx1"/>
                </a:solidFill>
              </a:rPr>
              <a:t> [</a:t>
            </a:r>
            <a:r>
              <a:rPr lang="en-AU" sz="1000" noProof="0" dirty="0">
                <a:solidFill>
                  <a:schemeClr val="tx1"/>
                </a:solidFill>
                <a:hlinkClick r:id="rId7"/>
              </a:rPr>
              <a:t>Artist Profile</a:t>
            </a:r>
            <a:r>
              <a:rPr lang="en-AU" sz="1000" noProof="0" dirty="0">
                <a:solidFill>
                  <a:schemeClr val="tx1"/>
                </a:solidFill>
              </a:rPr>
              <a:t>], accessed 5 June 2025</a:t>
            </a:r>
          </a:p>
          <a:p>
            <a:pPr>
              <a:defRPr/>
            </a:pPr>
            <a:endParaRPr lang="en-AU" sz="1200" noProof="0" dirty="0">
              <a:solidFill>
                <a:schemeClr val="tx1"/>
              </a:solidFill>
            </a:endParaRPr>
          </a:p>
          <a:p>
            <a:pPr>
              <a:defRPr/>
            </a:pPr>
            <a:endParaRPr lang="en-AU" sz="1200" noProof="0" dirty="0">
              <a:solidFill>
                <a:schemeClr val="tx1"/>
              </a:solidFill>
            </a:endParaRPr>
          </a:p>
          <a:p>
            <a:pPr>
              <a:defRPr/>
            </a:pPr>
            <a:endParaRPr lang="en-AU" sz="1200" noProof="0" dirty="0">
              <a:solidFill>
                <a:schemeClr val="tx1"/>
              </a:solidFill>
            </a:endParaRPr>
          </a:p>
          <a:p>
            <a:pPr>
              <a:defRPr/>
            </a:pPr>
            <a:endParaRPr lang="en-AU" sz="1200" noProof="0" dirty="0">
              <a:solidFill>
                <a:schemeClr val="tx1"/>
              </a:solidFill>
            </a:endParaRPr>
          </a:p>
          <a:p>
            <a:pPr>
              <a:defRPr/>
            </a:pPr>
            <a:r>
              <a:rPr lang="en-AU" sz="1800" noProof="0" dirty="0">
                <a:solidFill>
                  <a:schemeClr val="tx1"/>
                </a:solidFill>
              </a:rPr>
              <a:t>“</a:t>
            </a:r>
            <a:r>
              <a:rPr lang="en-AU" sz="1800" noProof="0" dirty="0" err="1">
                <a:solidFill>
                  <a:schemeClr val="tx1"/>
                </a:solidFill>
              </a:rPr>
              <a:t>Srivilasa’s</a:t>
            </a:r>
            <a:r>
              <a:rPr lang="en-AU" sz="1800" noProof="0" dirty="0">
                <a:solidFill>
                  <a:schemeClr val="tx1"/>
                </a:solidFill>
              </a:rPr>
              <a:t> </a:t>
            </a:r>
            <a:r>
              <a:rPr lang="en-AU" sz="1800" i="1" noProof="0" dirty="0">
                <a:solidFill>
                  <a:schemeClr val="tx1"/>
                </a:solidFill>
              </a:rPr>
              <a:t>Wellness Deity </a:t>
            </a:r>
            <a:r>
              <a:rPr lang="en-AU" sz="1800" noProof="0" dirty="0">
                <a:solidFill>
                  <a:schemeClr val="tx1"/>
                </a:solidFill>
              </a:rPr>
              <a:t>harnessed the power of art to forge connections during a time of isolation.”</a:t>
            </a:r>
          </a:p>
          <a:p>
            <a:pPr>
              <a:defRPr/>
            </a:pPr>
            <a:endParaRPr lang="en-AU" sz="1600" noProof="0" dirty="0">
              <a:solidFill>
                <a:schemeClr val="tx1"/>
              </a:solidFill>
            </a:endParaRPr>
          </a:p>
          <a:p>
            <a:pPr>
              <a:defRPr/>
            </a:pPr>
            <a:r>
              <a:rPr lang="en-AU" sz="1000" noProof="0" dirty="0">
                <a:solidFill>
                  <a:srgbClr val="0C132D"/>
                </a:solidFill>
              </a:rPr>
              <a:t>Celina Lei (2021) Exhibition Review: Vipoo </a:t>
            </a:r>
            <a:r>
              <a:rPr lang="en-AU" sz="1000" noProof="0" dirty="0" err="1">
                <a:solidFill>
                  <a:srgbClr val="0C132D"/>
                </a:solidFill>
              </a:rPr>
              <a:t>Srivilasa</a:t>
            </a:r>
            <a:r>
              <a:rPr lang="en-AU" sz="1000" noProof="0" dirty="0">
                <a:solidFill>
                  <a:srgbClr val="0C132D"/>
                </a:solidFill>
              </a:rPr>
              <a:t>: Wellness Deity, Linden New Art [</a:t>
            </a:r>
            <a:r>
              <a:rPr lang="en-AU" sz="1000" noProof="0" dirty="0">
                <a:solidFill>
                  <a:srgbClr val="0C132D"/>
                </a:solidFill>
                <a:hlinkClick r:id="rId8"/>
              </a:rPr>
              <a:t>ARTS hub</a:t>
            </a:r>
            <a:r>
              <a:rPr lang="en-AU" sz="1000" noProof="0" dirty="0">
                <a:solidFill>
                  <a:srgbClr val="0C132D"/>
                </a:solidFill>
              </a:rPr>
              <a:t>], accessed 10 June 2025</a:t>
            </a:r>
          </a:p>
          <a:p>
            <a:pPr marL="0" marR="0" lvl="0" indent="0" defTabSz="609585" rtl="0" eaLnBrk="1" fontAlgn="auto" latinLnBrk="0" hangingPunct="1">
              <a:lnSpc>
                <a:spcPct val="150000"/>
              </a:lnSpc>
              <a:spcBef>
                <a:spcPts val="0"/>
              </a:spcBef>
              <a:spcAft>
                <a:spcPts val="0"/>
              </a:spcAft>
              <a:buClrTx/>
              <a:buSzTx/>
              <a:buFontTx/>
              <a:buNone/>
              <a:tabLst/>
              <a:defRPr/>
            </a:pPr>
            <a:endParaRPr kumimoji="0" lang="en-AU" sz="1200" b="1" i="0" u="none" strike="noStrike" kern="1200" cap="none" spc="0" normalizeH="0" baseline="0" noProof="0" dirty="0">
              <a:ln>
                <a:noFill/>
              </a:ln>
              <a:solidFill>
                <a:srgbClr val="22272B"/>
              </a:solidFill>
              <a:effectLst/>
              <a:uLnTx/>
              <a:uFillTx/>
              <a:latin typeface="Public Sans" pitchFamily="2" charset="0"/>
              <a:ea typeface="+mn-ea"/>
              <a:cs typeface="+mn-cs"/>
            </a:endParaRPr>
          </a:p>
        </p:txBody>
      </p:sp>
      <p:sp>
        <p:nvSpPr>
          <p:cNvPr id="2" name="Slide Number Placeholder 1">
            <a:extLst>
              <a:ext uri="{FF2B5EF4-FFF2-40B4-BE49-F238E27FC236}">
                <a16:creationId xmlns:a16="http://schemas.microsoft.com/office/drawing/2014/main" id="{1BF69B44-6BD8-A07E-FFAB-82FC041C85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47</a:t>
            </a:fld>
            <a:endParaRPr lang="en-AU" noProof="0"/>
          </a:p>
        </p:txBody>
      </p:sp>
    </p:spTree>
    <p:extLst>
      <p:ext uri="{BB962C8B-B14F-4D97-AF65-F5344CB8AC3E}">
        <p14:creationId xmlns:p14="http://schemas.microsoft.com/office/powerpoint/2010/main" val="396882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P spid="1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6289C-C4F2-D959-334A-F83CEEB77F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740B6B-B36D-4F70-A19E-2433DCD26F76}"/>
              </a:ext>
            </a:extLst>
          </p:cNvPr>
          <p:cNvSpPr>
            <a:spLocks noGrp="1"/>
          </p:cNvSpPr>
          <p:nvPr>
            <p:ph type="title"/>
          </p:nvPr>
        </p:nvSpPr>
        <p:spPr/>
        <p:txBody>
          <a:bodyPr/>
          <a:lstStyle/>
          <a:p>
            <a:r>
              <a:rPr lang="en-AU" noProof="0" dirty="0"/>
              <a:t>Vipoo </a:t>
            </a:r>
            <a:r>
              <a:rPr lang="en-AU" noProof="0" dirty="0" err="1"/>
              <a:t>Srivilasa</a:t>
            </a:r>
            <a:r>
              <a:rPr lang="en-AU" noProof="0" dirty="0"/>
              <a:t> (4)</a:t>
            </a:r>
          </a:p>
        </p:txBody>
      </p:sp>
      <p:sp>
        <p:nvSpPr>
          <p:cNvPr id="4" name="Text Placeholder 3">
            <a:extLst>
              <a:ext uri="{FF2B5EF4-FFF2-40B4-BE49-F238E27FC236}">
                <a16:creationId xmlns:a16="http://schemas.microsoft.com/office/drawing/2014/main" id="{0CEB90E4-CF6A-826F-CF85-53EFD2A70B0E}"/>
              </a:ext>
            </a:extLst>
          </p:cNvPr>
          <p:cNvSpPr>
            <a:spLocks noGrp="1"/>
          </p:cNvSpPr>
          <p:nvPr>
            <p:ph type="body" sz="quarter" idx="18"/>
          </p:nvPr>
        </p:nvSpPr>
        <p:spPr/>
        <p:txBody>
          <a:bodyPr/>
          <a:lstStyle/>
          <a:p>
            <a:r>
              <a:rPr lang="en-AU" noProof="0" dirty="0"/>
              <a:t>3.1(d) Artwork – Happy Australian – Climate Change Bug Ball </a:t>
            </a:r>
          </a:p>
        </p:txBody>
      </p:sp>
      <p:pic>
        <p:nvPicPr>
          <p:cNvPr id="10" name="Picture 9">
            <a:hlinkClick r:id="rId3"/>
            <a:extLst>
              <a:ext uri="{FF2B5EF4-FFF2-40B4-BE49-F238E27FC236}">
                <a16:creationId xmlns:a16="http://schemas.microsoft.com/office/drawing/2014/main" id="{A5BA1172-0698-6041-188E-ABEC5F2E0D0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80000" y="1555200"/>
            <a:ext cx="3518612" cy="4972912"/>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FC9CF3B8-4CAC-5974-FFEF-902C3B0A6C1C}"/>
              </a:ext>
            </a:extLst>
          </p:cNvPr>
          <p:cNvSpPr/>
          <p:nvPr/>
        </p:nvSpPr>
        <p:spPr>
          <a:xfrm>
            <a:off x="348000" y="1369454"/>
            <a:ext cx="7047763" cy="5488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AU" sz="1600" noProof="0" dirty="0">
                <a:solidFill>
                  <a:schemeClr val="tx1"/>
                </a:solidFill>
              </a:rPr>
              <a:t>Vipoo </a:t>
            </a:r>
            <a:r>
              <a:rPr lang="en-AU" sz="1600" noProof="0" dirty="0" err="1">
                <a:solidFill>
                  <a:schemeClr val="tx1"/>
                </a:solidFill>
              </a:rPr>
              <a:t>Srivilasa</a:t>
            </a:r>
            <a:r>
              <a:rPr lang="en-AU" sz="1600" noProof="0" dirty="0">
                <a:solidFill>
                  <a:schemeClr val="tx1"/>
                </a:solidFill>
              </a:rPr>
              <a:t> often uses porcelain clay and fires it in a kiln to 1200 degrees Celsius to achieve a stark whiteness. His highly decorative, fantastical ceramic figures are vehicles for storytelling and their cuteness </a:t>
            </a:r>
            <a:r>
              <a:rPr lang="en-AU" sz="1600" kern="100" noProof="0" dirty="0">
                <a:solidFill>
                  <a:schemeClr val="tx1"/>
                </a:solidFill>
                <a:ea typeface="Aptos" panose="020B0004020202020204" pitchFamily="34" charset="0"/>
                <a:cs typeface="Times New Roman" panose="02020603050405020304" pitchFamily="18" charset="0"/>
              </a:rPr>
              <a:t>belies a deeper political and social commentary.</a:t>
            </a:r>
            <a:endParaRPr lang="en-AU" sz="1600" noProof="0" dirty="0">
              <a:solidFill>
                <a:schemeClr val="tx1"/>
              </a:solidFill>
            </a:endParaRPr>
          </a:p>
          <a:p>
            <a:pPr>
              <a:lnSpc>
                <a:spcPct val="150000"/>
              </a:lnSpc>
              <a:spcAft>
                <a:spcPts val="600"/>
              </a:spcAft>
            </a:pPr>
            <a:r>
              <a:rPr lang="en-AU" sz="1600" noProof="0" dirty="0" err="1">
                <a:solidFill>
                  <a:schemeClr val="tx1"/>
                </a:solidFill>
              </a:rPr>
              <a:t>Srivilasa’s</a:t>
            </a:r>
            <a:r>
              <a:rPr lang="en-AU" sz="1600" noProof="0" dirty="0">
                <a:solidFill>
                  <a:schemeClr val="tx1"/>
                </a:solidFill>
              </a:rPr>
              <a:t> Happy Australian is a collaborative series of ten ceramic portraits inspired by submissions of people designing their most ‘Australian </a:t>
            </a:r>
            <a:r>
              <a:rPr lang="en-AU" sz="1600" noProof="0" dirty="0" err="1">
                <a:solidFill>
                  <a:schemeClr val="tx1"/>
                </a:solidFill>
              </a:rPr>
              <a:t>Eleganza</a:t>
            </a:r>
            <a:r>
              <a:rPr lang="en-AU" sz="1600" noProof="0" dirty="0">
                <a:solidFill>
                  <a:schemeClr val="tx1"/>
                </a:solidFill>
              </a:rPr>
              <a:t> Extravaganza outfit’ to wear on the happiest occasion of their life.</a:t>
            </a:r>
            <a:endParaRPr lang="en-AU" sz="1600" noProof="0" dirty="0">
              <a:solidFill>
                <a:srgbClr val="231F20"/>
              </a:solidFill>
            </a:endParaRPr>
          </a:p>
          <a:p>
            <a:pPr>
              <a:lnSpc>
                <a:spcPct val="150000"/>
              </a:lnSpc>
              <a:spcAft>
                <a:spcPts val="600"/>
              </a:spcAft>
            </a:pPr>
            <a:r>
              <a:rPr lang="en-AU" sz="1600" noProof="0" dirty="0">
                <a:solidFill>
                  <a:srgbClr val="231F20"/>
                </a:solidFill>
              </a:rPr>
              <a:t>Explore </a:t>
            </a:r>
            <a:r>
              <a:rPr lang="en-AU" sz="1600" noProof="0" dirty="0">
                <a:hlinkClick r:id="rId5"/>
              </a:rPr>
              <a:t>Vipoo Srivilasa Happy Australians, 2023</a:t>
            </a:r>
            <a:endParaRPr lang="en-AU" sz="1600" noProof="0" dirty="0">
              <a:solidFill>
                <a:schemeClr val="tx1"/>
              </a:solidFill>
            </a:endParaRPr>
          </a:p>
          <a:p>
            <a:pPr>
              <a:lnSpc>
                <a:spcPct val="150000"/>
              </a:lnSpc>
              <a:spcAft>
                <a:spcPts val="600"/>
              </a:spcAft>
            </a:pPr>
            <a:r>
              <a:rPr lang="en-AU" sz="1600" noProof="0" dirty="0">
                <a:solidFill>
                  <a:schemeClr val="tx1"/>
                </a:solidFill>
              </a:rPr>
              <a:t>Read about Vipoo </a:t>
            </a:r>
            <a:r>
              <a:rPr lang="en-AU" sz="1600" noProof="0" dirty="0" err="1">
                <a:solidFill>
                  <a:schemeClr val="tx1"/>
                </a:solidFill>
              </a:rPr>
              <a:t>Srivilasa’s</a:t>
            </a:r>
            <a:r>
              <a:rPr lang="en-AU" sz="1600" noProof="0" dirty="0">
                <a:solidFill>
                  <a:schemeClr val="tx1"/>
                </a:solidFill>
              </a:rPr>
              <a:t> inspiration for Climate Change Bug Ball at </a:t>
            </a:r>
            <a:r>
              <a:rPr lang="en-AU" sz="1600" noProof="0" dirty="0">
                <a:hlinkClick r:id="rId6"/>
              </a:rPr>
              <a:t>N Smith Gallery</a:t>
            </a:r>
            <a:r>
              <a:rPr lang="en-AU" sz="1600" noProof="0" dirty="0">
                <a:solidFill>
                  <a:schemeClr val="tx1"/>
                </a:solidFill>
              </a:rPr>
              <a:t>.</a:t>
            </a:r>
            <a:endParaRPr lang="en-AU" sz="1600" noProof="0" dirty="0">
              <a:solidFill>
                <a:schemeClr val="tx1"/>
              </a:solidFill>
              <a:latin typeface="Arial"/>
            </a:endParaRPr>
          </a:p>
        </p:txBody>
      </p:sp>
      <p:sp>
        <p:nvSpPr>
          <p:cNvPr id="2" name="Slide Number Placeholder 1">
            <a:extLst>
              <a:ext uri="{FF2B5EF4-FFF2-40B4-BE49-F238E27FC236}">
                <a16:creationId xmlns:a16="http://schemas.microsoft.com/office/drawing/2014/main" id="{4D65EE91-F41E-FB87-3D4A-F333D1CA99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48</a:t>
            </a:fld>
            <a:endParaRPr lang="en-AU" noProof="0"/>
          </a:p>
        </p:txBody>
      </p:sp>
      <p:pic>
        <p:nvPicPr>
          <p:cNvPr id="5" name="Picture 4">
            <a:extLst>
              <a:ext uri="{FF2B5EF4-FFF2-40B4-BE49-F238E27FC236}">
                <a16:creationId xmlns:a16="http://schemas.microsoft.com/office/drawing/2014/main" id="{6500069B-A08E-F2A7-8599-B14613409B8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867357" y="1786520"/>
            <a:ext cx="3256643" cy="4071675"/>
          </a:xfrm>
          <a:prstGeom prst="rect">
            <a:avLst/>
          </a:prstGeom>
        </p:spPr>
      </p:pic>
      <p:sp>
        <p:nvSpPr>
          <p:cNvPr id="6" name="TextBox 5">
            <a:extLst>
              <a:ext uri="{FF2B5EF4-FFF2-40B4-BE49-F238E27FC236}">
                <a16:creationId xmlns:a16="http://schemas.microsoft.com/office/drawing/2014/main" id="{96E7D3F6-B27C-F902-7292-4357EDC356AD}"/>
              </a:ext>
              <a:ext uri="{C183D7F6-B498-43B3-948B-1728B52AA6E4}">
                <adec:decorative xmlns:adec="http://schemas.microsoft.com/office/drawing/2017/decorative" val="0"/>
              </a:ext>
            </a:extLst>
          </p:cNvPr>
          <p:cNvSpPr txBox="1"/>
          <p:nvPr/>
        </p:nvSpPr>
        <p:spPr>
          <a:xfrm>
            <a:off x="348001" y="6528113"/>
            <a:ext cx="10673567" cy="329888"/>
          </a:xfrm>
          <a:prstGeom prst="rect">
            <a:avLst/>
          </a:prstGeom>
          <a:noFill/>
        </p:spPr>
        <p:txBody>
          <a:bodyPr wrap="square" lIns="0" tIns="0" rIns="0" bIns="0" rtlCol="0">
            <a:noAutofit/>
          </a:bodyPr>
          <a:lstStyle/>
          <a:p>
            <a:pPr algn="l">
              <a:lnSpc>
                <a:spcPct val="150000"/>
              </a:lnSpc>
            </a:pPr>
            <a:r>
              <a:rPr lang="en-AU" sz="1000" noProof="0" dirty="0"/>
              <a:t>‘Climate Change Bug Ball’, 2022 distribution permissions for Secondary Curriculum, Curriculum and Reform Directorate of NSW Department of Education, granted by © Vipoo </a:t>
            </a:r>
            <a:r>
              <a:rPr lang="en-AU" sz="1000" noProof="0" dirty="0" err="1"/>
              <a:t>Srivilasa</a:t>
            </a:r>
            <a:r>
              <a:rPr lang="en-AU" sz="1000" noProof="0" dirty="0"/>
              <a:t>, 2025.</a:t>
            </a:r>
          </a:p>
        </p:txBody>
      </p:sp>
    </p:spTree>
    <p:extLst>
      <p:ext uri="{BB962C8B-B14F-4D97-AF65-F5344CB8AC3E}">
        <p14:creationId xmlns:p14="http://schemas.microsoft.com/office/powerpoint/2010/main" val="101955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05551-7FCC-AD15-E0A7-DCCA50374F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00FCE8-AC45-E18F-62A6-3BC86F0080D4}"/>
              </a:ext>
            </a:extLst>
          </p:cNvPr>
          <p:cNvSpPr>
            <a:spLocks noGrp="1"/>
          </p:cNvSpPr>
          <p:nvPr>
            <p:ph type="title"/>
          </p:nvPr>
        </p:nvSpPr>
        <p:spPr/>
        <p:txBody>
          <a:bodyPr/>
          <a:lstStyle/>
          <a:p>
            <a:r>
              <a:rPr lang="en-AU" noProof="0" dirty="0">
                <a:latin typeface="+mj-lt"/>
              </a:rPr>
              <a:t>The visual language of Vipoo </a:t>
            </a:r>
            <a:r>
              <a:rPr lang="en-AU" noProof="0" dirty="0" err="1">
                <a:latin typeface="+mj-lt"/>
              </a:rPr>
              <a:t>Srivilasa</a:t>
            </a:r>
            <a:r>
              <a:rPr lang="en-AU" noProof="0" dirty="0">
                <a:latin typeface="+mj-lt"/>
              </a:rPr>
              <a:t> (1)</a:t>
            </a:r>
            <a:endParaRPr lang="en-AU" noProof="0" dirty="0"/>
          </a:p>
        </p:txBody>
      </p:sp>
      <p:sp>
        <p:nvSpPr>
          <p:cNvPr id="7" name="Text Placeholder 3">
            <a:extLst>
              <a:ext uri="{FF2B5EF4-FFF2-40B4-BE49-F238E27FC236}">
                <a16:creationId xmlns:a16="http://schemas.microsoft.com/office/drawing/2014/main" id="{CD2270DB-59BD-1DD4-D235-753D7E1C4755}"/>
              </a:ext>
            </a:extLst>
          </p:cNvPr>
          <p:cNvSpPr txBox="1">
            <a:spLocks/>
          </p:cNvSpPr>
          <p:nvPr/>
        </p:nvSpPr>
        <p:spPr>
          <a:xfrm>
            <a:off x="359999" y="982520"/>
            <a:ext cx="11483999"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noProof="0"/>
              <a:t>3.1(e) Artwork – Happy Australian – Climate Change Bug Ball</a:t>
            </a:r>
          </a:p>
        </p:txBody>
      </p:sp>
      <p:sp>
        <p:nvSpPr>
          <p:cNvPr id="9" name="TextBox 8">
            <a:extLst>
              <a:ext uri="{FF2B5EF4-FFF2-40B4-BE49-F238E27FC236}">
                <a16:creationId xmlns:a16="http://schemas.microsoft.com/office/drawing/2014/main" id="{CF0CD32D-E1AB-FA75-782A-117B3D8AF7DD}"/>
              </a:ext>
            </a:extLst>
          </p:cNvPr>
          <p:cNvSpPr txBox="1"/>
          <p:nvPr/>
        </p:nvSpPr>
        <p:spPr>
          <a:xfrm>
            <a:off x="4014651" y="1517227"/>
            <a:ext cx="7823348" cy="4692300"/>
          </a:xfrm>
          <a:prstGeom prst="rect">
            <a:avLst/>
          </a:prstGeom>
          <a:noFill/>
        </p:spPr>
        <p:txBody>
          <a:bodyPr wrap="square" lIns="0" tIns="0" rIns="0" bIns="0" rtlCol="0">
            <a:noAutofit/>
          </a:bodyPr>
          <a:lstStyle/>
          <a:p>
            <a:pPr algn="l">
              <a:lnSpc>
                <a:spcPct val="130000"/>
              </a:lnSpc>
              <a:spcAft>
                <a:spcPts val="600"/>
              </a:spcAft>
            </a:pPr>
            <a:r>
              <a:rPr lang="en-AU" sz="1700" noProof="0" dirty="0"/>
              <a:t>Vipoo </a:t>
            </a:r>
            <a:r>
              <a:rPr lang="en-AU" sz="1700" noProof="0" dirty="0" err="1"/>
              <a:t>Srivilasa’s</a:t>
            </a:r>
            <a:r>
              <a:rPr lang="en-AU" sz="1700" noProof="0" dirty="0"/>
              <a:t> symbols often go beyond their literal or </a:t>
            </a:r>
            <a:r>
              <a:rPr lang="en-AU" sz="1700" b="1" noProof="0" dirty="0"/>
              <a:t>representational</a:t>
            </a:r>
            <a:r>
              <a:rPr lang="en-AU" sz="1700" noProof="0" dirty="0"/>
              <a:t> appearance. They function as carriers of layered </a:t>
            </a:r>
            <a:r>
              <a:rPr lang="en-AU" sz="1700" b="1" noProof="0" dirty="0"/>
              <a:t>abstract</a:t>
            </a:r>
            <a:r>
              <a:rPr lang="en-AU" sz="1700" noProof="0" dirty="0"/>
              <a:t> meaning. His sculptures are </a:t>
            </a:r>
            <a:r>
              <a:rPr lang="en-AU" sz="1700" b="1" noProof="0" dirty="0"/>
              <a:t>allegorical</a:t>
            </a:r>
            <a:r>
              <a:rPr lang="en-AU" sz="1700" noProof="0" dirty="0"/>
              <a:t> and communicate complex narratives. </a:t>
            </a:r>
          </a:p>
          <a:p>
            <a:pPr marL="285750" indent="-285750">
              <a:lnSpc>
                <a:spcPct val="130000"/>
              </a:lnSpc>
              <a:spcAft>
                <a:spcPts val="600"/>
              </a:spcAft>
              <a:buFont typeface="Arial" panose="020B0604020202020204" pitchFamily="34" charset="0"/>
              <a:buChar char="•"/>
            </a:pPr>
            <a:r>
              <a:rPr lang="en-AU" sz="1700" b="1" noProof="0" dirty="0"/>
              <a:t>Allegory </a:t>
            </a:r>
            <a:r>
              <a:rPr lang="en-AU" sz="1700" noProof="0" dirty="0"/>
              <a:t>– A story that expresses a big idea using characters or symbols instead of words. </a:t>
            </a:r>
          </a:p>
          <a:p>
            <a:pPr>
              <a:lnSpc>
                <a:spcPct val="130000"/>
              </a:lnSpc>
              <a:spcAft>
                <a:spcPts val="600"/>
              </a:spcAft>
            </a:pPr>
            <a:r>
              <a:rPr lang="en-AU" sz="1700" noProof="0" dirty="0"/>
              <a:t>Allegorical symbols represent ideas beyond their actual form. </a:t>
            </a:r>
          </a:p>
          <a:p>
            <a:pPr>
              <a:lnSpc>
                <a:spcPct val="130000"/>
              </a:lnSpc>
              <a:spcAft>
                <a:spcPts val="600"/>
              </a:spcAft>
            </a:pPr>
            <a:r>
              <a:rPr lang="en-AU" sz="1700" noProof="0" dirty="0"/>
              <a:t>For example, a ceramic koala could represent identity, belonging, habitat destruction or human responsibility. The koala stands form more that its observable features.</a:t>
            </a:r>
          </a:p>
          <a:p>
            <a:pPr algn="l">
              <a:lnSpc>
                <a:spcPct val="130000"/>
              </a:lnSpc>
              <a:spcAft>
                <a:spcPts val="600"/>
              </a:spcAft>
            </a:pPr>
            <a:r>
              <a:rPr lang="en-AU" sz="1700" noProof="0" dirty="0" err="1"/>
              <a:t>Srivilasa’s</a:t>
            </a:r>
            <a:r>
              <a:rPr lang="en-AU" sz="1700" noProof="0" dirty="0"/>
              <a:t> approach to symbolism is </a:t>
            </a:r>
            <a:r>
              <a:rPr lang="en-AU" sz="1700" b="1" noProof="0" dirty="0"/>
              <a:t>associative</a:t>
            </a:r>
            <a:r>
              <a:rPr lang="en-AU" sz="1700" noProof="0" dirty="0"/>
              <a:t>, which means the meanings don’t come from just one place. He connects ideas from different sources to build rich, complex meanings. His symbols are not fixed, they are open to different </a:t>
            </a:r>
            <a:r>
              <a:rPr lang="en-AU" sz="1700" b="1" noProof="0" dirty="0"/>
              <a:t>interpretations</a:t>
            </a:r>
            <a:r>
              <a:rPr lang="en-AU" sz="1700" noProof="0" dirty="0"/>
              <a:t>.</a:t>
            </a:r>
          </a:p>
        </p:txBody>
      </p:sp>
      <p:sp>
        <p:nvSpPr>
          <p:cNvPr id="2" name="Slide Number Placeholder 1">
            <a:extLst>
              <a:ext uri="{FF2B5EF4-FFF2-40B4-BE49-F238E27FC236}">
                <a16:creationId xmlns:a16="http://schemas.microsoft.com/office/drawing/2014/main" id="{D1BCF542-C4B2-733E-3705-67707E20DDF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4A67E445-5A93-824B-FB81-159AD6C8950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000" y="1786520"/>
            <a:ext cx="3256643" cy="4071675"/>
          </a:xfrm>
          <a:prstGeom prst="rect">
            <a:avLst/>
          </a:prstGeom>
        </p:spPr>
      </p:pic>
      <p:sp>
        <p:nvSpPr>
          <p:cNvPr id="8" name="TextBox 7">
            <a:extLst>
              <a:ext uri="{FF2B5EF4-FFF2-40B4-BE49-F238E27FC236}">
                <a16:creationId xmlns:a16="http://schemas.microsoft.com/office/drawing/2014/main" id="{72B230CF-33D1-6F53-2B14-5761442C24BE}"/>
              </a:ext>
              <a:ext uri="{C183D7F6-B498-43B3-948B-1728B52AA6E4}">
                <adec:decorative xmlns:adec="http://schemas.microsoft.com/office/drawing/2017/decorative" val="0"/>
              </a:ext>
            </a:extLst>
          </p:cNvPr>
          <p:cNvSpPr txBox="1"/>
          <p:nvPr/>
        </p:nvSpPr>
        <p:spPr>
          <a:xfrm>
            <a:off x="359999" y="6380445"/>
            <a:ext cx="10764001" cy="310015"/>
          </a:xfrm>
          <a:prstGeom prst="rect">
            <a:avLst/>
          </a:prstGeom>
          <a:noFill/>
        </p:spPr>
        <p:txBody>
          <a:bodyPr wrap="square" lIns="0" tIns="0" rIns="0" bIns="0" rtlCol="0">
            <a:noAutofit/>
          </a:bodyPr>
          <a:lstStyle/>
          <a:p>
            <a:pPr algn="l"/>
            <a:r>
              <a:rPr lang="en-AU" sz="1000" noProof="0" dirty="0"/>
              <a:t>‘Climate Change Bug Ball’, 2022 distribution permissions for Secondary Curriculum, Curriculum and Reform Directorate of NSW Department of Education, granted by © Vipoo </a:t>
            </a:r>
            <a:r>
              <a:rPr lang="en-AU" sz="1000" noProof="0" dirty="0" err="1"/>
              <a:t>Srivilasa</a:t>
            </a:r>
            <a:r>
              <a:rPr lang="en-AU" sz="1000" noProof="0" dirty="0"/>
              <a:t>, 2025.</a:t>
            </a:r>
          </a:p>
        </p:txBody>
      </p:sp>
    </p:spTree>
    <p:extLst>
      <p:ext uri="{BB962C8B-B14F-4D97-AF65-F5344CB8AC3E}">
        <p14:creationId xmlns:p14="http://schemas.microsoft.com/office/powerpoint/2010/main" val="296146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noProof="0" dirty="0">
                <a:latin typeface="+mj-lt"/>
              </a:rPr>
              <a:t>Learning intentions and success criteria</a:t>
            </a:r>
          </a:p>
        </p:txBody>
      </p:sp>
      <p:sp>
        <p:nvSpPr>
          <p:cNvPr id="10" name="Text Placeholder 9">
            <a:extLst>
              <a:ext uri="{FF2B5EF4-FFF2-40B4-BE49-F238E27FC236}">
                <a16:creationId xmlns:a16="http://schemas.microsoft.com/office/drawing/2014/main" id="{A65722E1-7BC0-FC72-DCFD-84EEDDE11168}"/>
              </a:ext>
            </a:extLst>
          </p:cNvPr>
          <p:cNvSpPr>
            <a:spLocks noGrp="1"/>
          </p:cNvSpPr>
          <p:nvPr>
            <p:ph type="body" sz="quarter" idx="19"/>
          </p:nvPr>
        </p:nvSpPr>
        <p:spPr/>
        <p:txBody>
          <a:bodyPr/>
          <a:lstStyle/>
          <a:p>
            <a:pPr>
              <a:spcAft>
                <a:spcPts val="600"/>
              </a:spcAft>
            </a:pPr>
            <a:r>
              <a:rPr lang="en-AU" sz="1800" b="1" dirty="0">
                <a:solidFill>
                  <a:schemeClr val="accent1"/>
                </a:solidFill>
              </a:rPr>
              <a:t>We are learning to:</a:t>
            </a:r>
          </a:p>
          <a:p>
            <a:pPr marL="285750" lvl="0" indent="-285750">
              <a:spcAft>
                <a:spcPts val="600"/>
              </a:spcAft>
              <a:buFont typeface="Arial" panose="020B0604020202020204" pitchFamily="34" charset="0"/>
              <a:buChar char="•"/>
            </a:pPr>
            <a:r>
              <a:rPr lang="en-AU" sz="1800" dirty="0">
                <a:ea typeface="Aptos" panose="020B0004020202020204" pitchFamily="34" charset="0"/>
              </a:rPr>
              <a:t>experiment with subjective and interpretive language to develop imaginative concepts for artmaking</a:t>
            </a:r>
          </a:p>
          <a:p>
            <a:pPr marL="285750" lvl="0" indent="-285750">
              <a:spcAft>
                <a:spcPts val="600"/>
              </a:spcAft>
              <a:buFont typeface="Arial" panose="020B0604020202020204" pitchFamily="34" charset="0"/>
              <a:buChar char="•"/>
            </a:pPr>
            <a:endParaRPr lang="en-AU" sz="1800" dirty="0">
              <a:ea typeface="Aptos" panose="020B0004020202020204" pitchFamily="34" charset="0"/>
            </a:endParaRPr>
          </a:p>
          <a:p>
            <a:pPr>
              <a:spcAft>
                <a:spcPts val="600"/>
              </a:spcAft>
            </a:pPr>
            <a:r>
              <a:rPr lang="en-AU" sz="1800" b="1" dirty="0">
                <a:solidFill>
                  <a:schemeClr val="accent1"/>
                </a:solidFill>
              </a:rPr>
              <a:t>I can:</a:t>
            </a:r>
            <a:endParaRPr lang="en-AU" sz="1800" dirty="0">
              <a:solidFill>
                <a:schemeClr val="accent1"/>
              </a:solidFill>
            </a:endParaRPr>
          </a:p>
          <a:p>
            <a:pPr marL="285750" lvl="0" indent="-285750">
              <a:spcAft>
                <a:spcPts val="600"/>
              </a:spcAft>
              <a:buFont typeface="Arial" panose="020B0604020202020204" pitchFamily="34" charset="0"/>
              <a:buChar char="•"/>
            </a:pPr>
            <a:r>
              <a:rPr lang="en-AU" sz="1800" dirty="0">
                <a:ea typeface="Aptos" panose="020B0004020202020204" pitchFamily="34" charset="0"/>
              </a:rPr>
              <a:t>respond to and interpret stimulus</a:t>
            </a:r>
          </a:p>
          <a:p>
            <a:pPr marL="285750" lvl="0" indent="-285750">
              <a:spcAft>
                <a:spcPts val="600"/>
              </a:spcAft>
              <a:buFont typeface="Arial" panose="020B0604020202020204" pitchFamily="34" charset="0"/>
              <a:buChar char="•"/>
            </a:pPr>
            <a:r>
              <a:rPr lang="en-AU" sz="1800" dirty="0">
                <a:ea typeface="Aptos" panose="020B0004020202020204" pitchFamily="34" charset="0"/>
              </a:rPr>
              <a:t>explore and connect symbolic and imaginative words to generate ideas for artmaking </a:t>
            </a:r>
          </a:p>
          <a:p>
            <a:pPr marL="285750" lvl="0" indent="-285750">
              <a:spcAft>
                <a:spcPts val="600"/>
              </a:spcAft>
              <a:buFont typeface="Arial" panose="020B0604020202020204" pitchFamily="34" charset="0"/>
              <a:buChar char="•"/>
              <a:tabLst>
                <a:tab pos="228600" algn="l"/>
                <a:tab pos="457200" algn="l"/>
              </a:tabLst>
            </a:pPr>
            <a:r>
              <a:rPr lang="en-AU" sz="1800" dirty="0">
                <a:ea typeface="Calibri" panose="020F0502020204030204" pitchFamily="34" charset="0"/>
              </a:rPr>
              <a:t>draw imaginative representations of the connections I’ve made between ideas.</a:t>
            </a:r>
          </a:p>
          <a:p>
            <a:endParaRPr lang="en-US"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5</a:t>
            </a:fld>
            <a:endParaRPr lang="en-AU" noProof="0"/>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12B9B-3FFE-0263-3D80-E9572E8C7E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AAA87A-79E3-A9C6-F86D-22A86984832F}"/>
              </a:ext>
            </a:extLst>
          </p:cNvPr>
          <p:cNvSpPr>
            <a:spLocks noGrp="1"/>
          </p:cNvSpPr>
          <p:nvPr>
            <p:ph type="title"/>
          </p:nvPr>
        </p:nvSpPr>
        <p:spPr/>
        <p:txBody>
          <a:bodyPr/>
          <a:lstStyle/>
          <a:p>
            <a:r>
              <a:rPr lang="en-AU" noProof="0" dirty="0">
                <a:latin typeface="+mj-lt"/>
              </a:rPr>
              <a:t>The visual language of Vipoo </a:t>
            </a:r>
            <a:r>
              <a:rPr lang="en-AU" noProof="0" dirty="0" err="1">
                <a:latin typeface="+mj-lt"/>
              </a:rPr>
              <a:t>Srivilasa</a:t>
            </a:r>
            <a:r>
              <a:rPr lang="en-AU" noProof="0" dirty="0">
                <a:latin typeface="+mj-lt"/>
              </a:rPr>
              <a:t> (2)</a:t>
            </a:r>
            <a:endParaRPr lang="en-AU" noProof="0" dirty="0"/>
          </a:p>
        </p:txBody>
      </p:sp>
      <p:sp>
        <p:nvSpPr>
          <p:cNvPr id="7" name="Text Placeholder 3">
            <a:extLst>
              <a:ext uri="{FF2B5EF4-FFF2-40B4-BE49-F238E27FC236}">
                <a16:creationId xmlns:a16="http://schemas.microsoft.com/office/drawing/2014/main" id="{1C47B1C2-C00E-34D1-48FA-E1A387FC9EBD}"/>
              </a:ext>
            </a:extLst>
          </p:cNvPr>
          <p:cNvSpPr txBox="1">
            <a:spLocks/>
          </p:cNvSpPr>
          <p:nvPr/>
        </p:nvSpPr>
        <p:spPr>
          <a:xfrm>
            <a:off x="359999" y="982520"/>
            <a:ext cx="11483999"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noProof="0" dirty="0"/>
              <a:t>3.1(f) Artwork – Happy Australian – Climate Change Bug Ball</a:t>
            </a:r>
          </a:p>
        </p:txBody>
      </p:sp>
      <p:sp>
        <p:nvSpPr>
          <p:cNvPr id="20" name="Rectangle: Rounded Corners 19">
            <a:extLst>
              <a:ext uri="{FF2B5EF4-FFF2-40B4-BE49-F238E27FC236}">
                <a16:creationId xmlns:a16="http://schemas.microsoft.com/office/drawing/2014/main" id="{71FFEB13-BED3-7FB3-065A-346374D6B053}"/>
              </a:ext>
            </a:extLst>
          </p:cNvPr>
          <p:cNvSpPr/>
          <p:nvPr/>
        </p:nvSpPr>
        <p:spPr>
          <a:xfrm>
            <a:off x="4009698" y="1517229"/>
            <a:ext cx="3802821" cy="4610262"/>
          </a:xfrm>
          <a:prstGeom prst="roundRect">
            <a:avLst>
              <a:gd name="adj" fmla="val 3507"/>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0" fontAlgn="base" latinLnBrk="0" hangingPunct="0">
              <a:lnSpc>
                <a:spcPct val="130000"/>
              </a:lnSpc>
              <a:spcAft>
                <a:spcPts val="600"/>
              </a:spcAft>
              <a:buClrTx/>
              <a:buSzTx/>
              <a:buFont typeface="+mj-lt"/>
              <a:buAutoNum type="arabicPeriod"/>
              <a:tabLst/>
              <a:defRPr/>
            </a:pPr>
            <a:r>
              <a:rPr kumimoji="0" lang="en-AU" sz="1800" b="0" i="0" u="none" strike="noStrike" kern="1200" cap="none" spc="0" normalizeH="0" baseline="0" noProof="0" dirty="0">
                <a:ln>
                  <a:noFill/>
                </a:ln>
                <a:solidFill>
                  <a:srgbClr val="22272B"/>
                </a:solidFill>
                <a:effectLst/>
                <a:uLnTx/>
                <a:uFillTx/>
              </a:rPr>
              <a:t>Closely observe ‘Climate Change </a:t>
            </a:r>
            <a:r>
              <a:rPr lang="en-AU" sz="1800" noProof="0" dirty="0">
                <a:solidFill>
                  <a:srgbClr val="22272B"/>
                </a:solidFill>
              </a:rPr>
              <a:t>B</a:t>
            </a:r>
            <a:r>
              <a:rPr kumimoji="0" lang="en-AU" sz="1800" b="0" i="0" u="none" strike="noStrike" kern="1200" cap="none" spc="0" normalizeH="0" baseline="0" noProof="0" dirty="0">
                <a:ln>
                  <a:noFill/>
                </a:ln>
                <a:solidFill>
                  <a:srgbClr val="22272B"/>
                </a:solidFill>
                <a:effectLst/>
                <a:uLnTx/>
                <a:uFillTx/>
              </a:rPr>
              <a:t>ug </a:t>
            </a:r>
            <a:r>
              <a:rPr lang="en-AU" sz="1800" noProof="0" dirty="0">
                <a:solidFill>
                  <a:srgbClr val="22272B"/>
                </a:solidFill>
              </a:rPr>
              <a:t>B</a:t>
            </a:r>
            <a:r>
              <a:rPr kumimoji="0" lang="en-AU" sz="1800" b="0" i="0" u="none" strike="noStrike" kern="1200" cap="none" spc="0" normalizeH="0" baseline="0" noProof="0" dirty="0">
                <a:ln>
                  <a:noFill/>
                </a:ln>
                <a:solidFill>
                  <a:srgbClr val="22272B"/>
                </a:solidFill>
                <a:effectLst/>
                <a:uLnTx/>
                <a:uFillTx/>
              </a:rPr>
              <a:t>all’.</a:t>
            </a:r>
          </a:p>
          <a:p>
            <a:pPr marL="342900" marR="0" lvl="0" indent="-342900" algn="l" defTabSz="914400" rtl="0" eaLnBrk="0" fontAlgn="base" latinLnBrk="0" hangingPunct="0">
              <a:lnSpc>
                <a:spcPct val="130000"/>
              </a:lnSpc>
              <a:spcAft>
                <a:spcPts val="600"/>
              </a:spcAft>
              <a:buClrTx/>
              <a:buSzTx/>
              <a:buFont typeface="+mj-lt"/>
              <a:buAutoNum type="arabicPeriod"/>
              <a:tabLst/>
              <a:defRPr/>
            </a:pPr>
            <a:r>
              <a:rPr kumimoji="0" lang="en-AU" sz="1800" b="0" i="0" u="none" strike="noStrike" kern="1200" cap="none" spc="0" normalizeH="0" baseline="0" noProof="0" dirty="0">
                <a:ln>
                  <a:noFill/>
                </a:ln>
                <a:solidFill>
                  <a:srgbClr val="22272B"/>
                </a:solidFill>
                <a:effectLst/>
                <a:uLnTx/>
                <a:uFillTx/>
              </a:rPr>
              <a:t>Make observational drawings of symbol</a:t>
            </a:r>
            <a:r>
              <a:rPr lang="en-AU" sz="1800" noProof="0" dirty="0">
                <a:solidFill>
                  <a:srgbClr val="22272B"/>
                </a:solidFill>
              </a:rPr>
              <a:t>s</a:t>
            </a:r>
            <a:r>
              <a:rPr kumimoji="0" lang="en-AU" sz="1800" b="0" i="0" u="none" strike="noStrike" kern="1200" cap="none" spc="0" normalizeH="0" baseline="0" noProof="0" dirty="0">
                <a:ln>
                  <a:noFill/>
                </a:ln>
                <a:solidFill>
                  <a:srgbClr val="22272B"/>
                </a:solidFill>
                <a:effectLst/>
                <a:uLnTx/>
                <a:uFillTx/>
              </a:rPr>
              <a:t> that you see. </a:t>
            </a:r>
          </a:p>
          <a:p>
            <a:pPr marL="342900" lvl="0" indent="-342900">
              <a:lnSpc>
                <a:spcPct val="130000"/>
              </a:lnSpc>
              <a:spcAft>
                <a:spcPts val="600"/>
              </a:spcAft>
              <a:buFont typeface="+mj-lt"/>
              <a:buAutoNum type="arabicPeriod"/>
            </a:pPr>
            <a:r>
              <a:rPr kumimoji="0" lang="en-AU" sz="1800" b="0" i="0" u="none" strike="noStrike" kern="1200" cap="none" spc="0" normalizeH="0" baseline="0" noProof="0" dirty="0">
                <a:ln>
                  <a:noFill/>
                </a:ln>
                <a:solidFill>
                  <a:srgbClr val="22272B"/>
                </a:solidFill>
                <a:effectLst/>
                <a:uLnTx/>
                <a:uFillTx/>
              </a:rPr>
              <a:t>Label your drawings and write descriptions of the symbols alongside your drawings. Remember</a:t>
            </a:r>
            <a:r>
              <a:rPr kumimoji="0" lang="en-AU" sz="1800" b="0" i="0" u="none" strike="noStrike" kern="1200" cap="none" spc="0" normalizeH="0" noProof="0" dirty="0">
                <a:ln>
                  <a:noFill/>
                </a:ln>
                <a:solidFill>
                  <a:srgbClr val="22272B"/>
                </a:solidFill>
                <a:effectLst/>
                <a:uLnTx/>
                <a:uFillTx/>
              </a:rPr>
              <a:t> to </a:t>
            </a:r>
            <a:r>
              <a:rPr lang="en-AU" sz="1800" noProof="0" dirty="0">
                <a:solidFill>
                  <a:schemeClr val="tx1"/>
                </a:solidFill>
              </a:rPr>
              <a:t>expand your descriptions to include noun groups</a:t>
            </a:r>
            <a:r>
              <a:rPr lang="en-AU" sz="1800" b="1" noProof="0" dirty="0">
                <a:solidFill>
                  <a:schemeClr val="tx1"/>
                </a:solidFill>
              </a:rPr>
              <a:t>.</a:t>
            </a:r>
            <a:endParaRPr kumimoji="0" lang="en-AU" sz="1800" b="1" i="0" u="none" strike="noStrike" kern="1200" cap="none" spc="0" normalizeH="0" baseline="0" noProof="0" dirty="0">
              <a:ln>
                <a:noFill/>
              </a:ln>
              <a:solidFill>
                <a:schemeClr val="tx1"/>
              </a:solidFill>
              <a:effectLst/>
              <a:uLnTx/>
              <a:uFillTx/>
            </a:endParaRPr>
          </a:p>
        </p:txBody>
      </p:sp>
      <p:sp>
        <p:nvSpPr>
          <p:cNvPr id="10" name="Rectangle: Rounded Corners 9">
            <a:extLst>
              <a:ext uri="{FF2B5EF4-FFF2-40B4-BE49-F238E27FC236}">
                <a16:creationId xmlns:a16="http://schemas.microsoft.com/office/drawing/2014/main" id="{0AD6BC68-F544-00EC-95E2-20A55FB7CDF6}"/>
              </a:ext>
            </a:extLst>
          </p:cNvPr>
          <p:cNvSpPr/>
          <p:nvPr/>
        </p:nvSpPr>
        <p:spPr>
          <a:xfrm>
            <a:off x="8182303" y="1496173"/>
            <a:ext cx="3655696" cy="4631317"/>
          </a:xfrm>
          <a:prstGeom prst="roundRect">
            <a:avLst>
              <a:gd name="adj" fmla="val 3261"/>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R="0" lvl="0" defTabSz="609585" rtl="0" eaLnBrk="1" fontAlgn="auto" latinLnBrk="0" hangingPunct="1">
              <a:lnSpc>
                <a:spcPct val="130000"/>
              </a:lnSpc>
              <a:buClrTx/>
              <a:buSzTx/>
              <a:tabLst/>
              <a:defRPr/>
            </a:pPr>
            <a:r>
              <a:rPr kumimoji="0" lang="en-AU" sz="1800" b="1" i="0" u="none" strike="noStrike" kern="1200" cap="none" spc="0" normalizeH="0" baseline="0" noProof="0" dirty="0">
                <a:ln>
                  <a:noFill/>
                </a:ln>
                <a:solidFill>
                  <a:srgbClr val="22272B"/>
                </a:solidFill>
                <a:effectLst/>
                <a:uLnTx/>
                <a:uFillTx/>
              </a:rPr>
              <a:t>Symbol examples:</a:t>
            </a:r>
          </a:p>
          <a:p>
            <a:pPr marL="285750" marR="0" lvl="0" indent="-285750" algn="l" defTabSz="609585" rtl="0" eaLnBrk="1" fontAlgn="auto" latinLnBrk="0" hangingPunct="1">
              <a:lnSpc>
                <a:spcPct val="130000"/>
              </a:lnSpc>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rPr>
              <a:t>Flower</a:t>
            </a:r>
            <a:r>
              <a:rPr kumimoji="0" lang="en-AU" sz="1800" b="0" i="0" u="none" strike="noStrike" kern="1200" cap="none" spc="0" normalizeH="0" noProof="0" dirty="0">
                <a:ln>
                  <a:noFill/>
                </a:ln>
                <a:solidFill>
                  <a:srgbClr val="22272B"/>
                </a:solidFill>
                <a:effectLst/>
                <a:uLnTx/>
                <a:uFillTx/>
              </a:rPr>
              <a:t> motifs</a:t>
            </a:r>
            <a:endParaRPr kumimoji="0" lang="en-AU" sz="1800" b="0" i="0" u="none" strike="noStrike" kern="1200" cap="none" spc="0" normalizeH="0" baseline="0" noProof="0" dirty="0">
              <a:ln>
                <a:noFill/>
              </a:ln>
              <a:solidFill>
                <a:srgbClr val="22272B"/>
              </a:solidFill>
              <a:effectLst/>
              <a:uLnTx/>
              <a:uFillTx/>
            </a:endParaRPr>
          </a:p>
          <a:p>
            <a:pPr marL="285750" marR="0" lvl="0" indent="-285750" algn="l" defTabSz="609585" rtl="0" eaLnBrk="1" fontAlgn="auto" latinLnBrk="0" hangingPunct="1">
              <a:lnSpc>
                <a:spcPct val="130000"/>
              </a:lnSpc>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rPr>
              <a:t>Coloured bugs</a:t>
            </a:r>
          </a:p>
          <a:p>
            <a:pPr marL="285750" marR="0" lvl="0" indent="-285750" algn="l" defTabSz="609585" rtl="0" eaLnBrk="1" fontAlgn="auto" latinLnBrk="0" hangingPunct="1">
              <a:lnSpc>
                <a:spcPct val="130000"/>
              </a:lnSpc>
              <a:buClrTx/>
              <a:buSzTx/>
              <a:buFont typeface="Arial" panose="020B0604020202020204" pitchFamily="34" charset="0"/>
              <a:buChar char="•"/>
              <a:tabLst/>
              <a:defRPr/>
            </a:pPr>
            <a:r>
              <a:rPr lang="en-AU" sz="1800" noProof="0" dirty="0">
                <a:solidFill>
                  <a:srgbClr val="22272B"/>
                </a:solidFill>
              </a:rPr>
              <a:t>Skulls</a:t>
            </a:r>
          </a:p>
          <a:p>
            <a:pPr marL="285750" marR="0" lvl="0" indent="-285750" algn="l" defTabSz="609585" rtl="0" eaLnBrk="1" fontAlgn="auto" latinLnBrk="0" hangingPunct="1">
              <a:lnSpc>
                <a:spcPct val="130000"/>
              </a:lnSpc>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rPr>
              <a:t>Gold outlines on</a:t>
            </a:r>
            <a:r>
              <a:rPr kumimoji="0" lang="en-AU" sz="1800" b="0" i="0" u="none" strike="noStrike" kern="1200" cap="none" spc="0" normalizeH="0" noProof="0" dirty="0">
                <a:ln>
                  <a:noFill/>
                </a:ln>
                <a:solidFill>
                  <a:srgbClr val="22272B"/>
                </a:solidFill>
                <a:effectLst/>
                <a:uLnTx/>
                <a:uFillTx/>
              </a:rPr>
              <a:t> black</a:t>
            </a:r>
            <a:endParaRPr kumimoji="0" lang="en-AU" sz="1800" b="0" i="0" u="none" strike="noStrike" kern="1200" cap="none" spc="0" normalizeH="0" baseline="0" noProof="0" dirty="0">
              <a:ln>
                <a:noFill/>
              </a:ln>
              <a:solidFill>
                <a:srgbClr val="22272B"/>
              </a:solidFill>
              <a:effectLst/>
              <a:uLnTx/>
              <a:uFillTx/>
            </a:endParaRPr>
          </a:p>
          <a:p>
            <a:pPr marL="285750" marR="0" lvl="0" indent="-285750" algn="l" defTabSz="609585" rtl="0" eaLnBrk="1" fontAlgn="auto" latinLnBrk="0" hangingPunct="1">
              <a:lnSpc>
                <a:spcPct val="130000"/>
              </a:lnSpc>
              <a:buClrTx/>
              <a:buSzTx/>
              <a:buFont typeface="Arial" panose="020B0604020202020204" pitchFamily="34" charset="0"/>
              <a:buChar char="•"/>
              <a:tabLst/>
              <a:defRPr/>
            </a:pPr>
            <a:r>
              <a:rPr lang="en-AU" sz="1800" noProof="0" dirty="0">
                <a:solidFill>
                  <a:srgbClr val="22272B"/>
                </a:solidFill>
              </a:rPr>
              <a:t>Orange glasses</a:t>
            </a:r>
            <a:endParaRPr kumimoji="0" lang="en-AU" sz="1800" b="0" i="0" u="none" strike="noStrike" kern="1200" cap="none" spc="0" normalizeH="0" baseline="0" noProof="0" dirty="0">
              <a:ln>
                <a:noFill/>
              </a:ln>
              <a:solidFill>
                <a:srgbClr val="22272B"/>
              </a:solidFill>
              <a:effectLst/>
              <a:uLnTx/>
              <a:uFillTx/>
            </a:endParaRPr>
          </a:p>
          <a:p>
            <a:pPr marL="285750" marR="0" lvl="0" indent="-285750" algn="l" defTabSz="609585" rtl="0" eaLnBrk="1" fontAlgn="auto" latinLnBrk="0" hangingPunct="1">
              <a:lnSpc>
                <a:spcPct val="130000"/>
              </a:lnSpc>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rPr>
              <a:t>Red gloves</a:t>
            </a:r>
          </a:p>
          <a:p>
            <a:pPr marL="285750" marR="0" lvl="0" indent="-285750" algn="l" defTabSz="609585" rtl="0" eaLnBrk="1" fontAlgn="auto" latinLnBrk="0" hangingPunct="1">
              <a:lnSpc>
                <a:spcPct val="130000"/>
              </a:lnSpc>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rPr>
              <a:t>Black and white stripes</a:t>
            </a:r>
          </a:p>
          <a:p>
            <a:pPr marL="285750" marR="0" lvl="0" indent="-285750" algn="l" defTabSz="609585" rtl="0" eaLnBrk="1" fontAlgn="auto" latinLnBrk="0" hangingPunct="1">
              <a:lnSpc>
                <a:spcPct val="130000"/>
              </a:lnSpc>
              <a:buClrTx/>
              <a:buSzTx/>
              <a:buFont typeface="Arial" panose="020B0604020202020204" pitchFamily="34" charset="0"/>
              <a:buChar char="•"/>
              <a:tabLst/>
              <a:defRPr/>
            </a:pPr>
            <a:r>
              <a:rPr lang="en-AU" sz="1800" noProof="0" dirty="0">
                <a:solidFill>
                  <a:srgbClr val="22272B"/>
                </a:solidFill>
              </a:rPr>
              <a:t>Frills</a:t>
            </a:r>
          </a:p>
          <a:p>
            <a:pPr marL="285750" marR="0" lvl="0" indent="-285750" algn="l" defTabSz="609585" rtl="0" eaLnBrk="1" fontAlgn="auto" latinLnBrk="0" hangingPunct="1">
              <a:lnSpc>
                <a:spcPct val="130000"/>
              </a:lnSpc>
              <a:buClrTx/>
              <a:buSzTx/>
              <a:buFont typeface="Arial" panose="020B0604020202020204" pitchFamily="34" charset="0"/>
              <a:buChar char="•"/>
              <a:tabLst/>
              <a:defRPr/>
            </a:pPr>
            <a:r>
              <a:rPr lang="en-AU" sz="1800" noProof="0" dirty="0">
                <a:solidFill>
                  <a:srgbClr val="22272B"/>
                </a:solidFill>
              </a:rPr>
              <a:t>Blocks of flat colour</a:t>
            </a:r>
          </a:p>
          <a:p>
            <a:pPr marL="285750" marR="0" lvl="0" indent="-285750" algn="l" defTabSz="609585" rtl="0" eaLnBrk="1" fontAlgn="auto" latinLnBrk="0" hangingPunct="1">
              <a:lnSpc>
                <a:spcPct val="130000"/>
              </a:lnSpc>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rPr>
              <a:t>Circular</a:t>
            </a:r>
            <a:r>
              <a:rPr kumimoji="0" lang="en-AU" sz="1800" b="0" i="0" u="none" strike="noStrike" kern="1200" cap="none" spc="0" normalizeH="0" noProof="0" dirty="0">
                <a:ln>
                  <a:noFill/>
                </a:ln>
                <a:solidFill>
                  <a:srgbClr val="22272B"/>
                </a:solidFill>
                <a:effectLst/>
                <a:uLnTx/>
                <a:uFillTx/>
              </a:rPr>
              <a:t> forms</a:t>
            </a:r>
          </a:p>
          <a:p>
            <a:pPr marL="285750" marR="0" lvl="0" indent="-285750" algn="l" defTabSz="609585" rtl="0" eaLnBrk="1" fontAlgn="auto" latinLnBrk="0" hangingPunct="1">
              <a:lnSpc>
                <a:spcPct val="130000"/>
              </a:lnSpc>
              <a:buClrTx/>
              <a:buSzTx/>
              <a:buFont typeface="Arial" panose="020B0604020202020204" pitchFamily="34" charset="0"/>
              <a:buChar char="•"/>
              <a:tabLst/>
              <a:defRPr/>
            </a:pPr>
            <a:r>
              <a:rPr lang="en-AU" sz="1800" baseline="0" noProof="0" dirty="0">
                <a:solidFill>
                  <a:srgbClr val="22272B"/>
                </a:solidFill>
              </a:rPr>
              <a:t>Embellishments</a:t>
            </a:r>
          </a:p>
        </p:txBody>
      </p:sp>
      <p:sp>
        <p:nvSpPr>
          <p:cNvPr id="11" name="TextBox 10">
            <a:extLst>
              <a:ext uri="{FF2B5EF4-FFF2-40B4-BE49-F238E27FC236}">
                <a16:creationId xmlns:a16="http://schemas.microsoft.com/office/drawing/2014/main" id="{C8DB2EC2-09C1-9D56-4C38-5AE3B37EFB8F}"/>
              </a:ext>
              <a:ext uri="{C183D7F6-B498-43B3-948B-1728B52AA6E4}">
                <adec:decorative xmlns:adec="http://schemas.microsoft.com/office/drawing/2017/decorative" val="0"/>
              </a:ext>
            </a:extLst>
          </p:cNvPr>
          <p:cNvSpPr txBox="1"/>
          <p:nvPr/>
        </p:nvSpPr>
        <p:spPr>
          <a:xfrm>
            <a:off x="359999" y="6380445"/>
            <a:ext cx="10764001" cy="310015"/>
          </a:xfrm>
          <a:prstGeom prst="rect">
            <a:avLst/>
          </a:prstGeom>
          <a:noFill/>
        </p:spPr>
        <p:txBody>
          <a:bodyPr wrap="square" lIns="0" tIns="0" rIns="0" bIns="0" rtlCol="0">
            <a:noAutofit/>
          </a:bodyPr>
          <a:lstStyle/>
          <a:p>
            <a:pPr algn="l"/>
            <a:r>
              <a:rPr lang="en-AU" sz="1000" noProof="0" dirty="0"/>
              <a:t>‘Climate Change Bug Ball’, 2022 distribution permissions for Secondary Curriculum, Curriculum and Reform Directorate of NSW Department of Education, granted by © Vipoo </a:t>
            </a:r>
            <a:r>
              <a:rPr lang="en-AU" sz="1000" noProof="0" dirty="0" err="1"/>
              <a:t>Srivilasa</a:t>
            </a:r>
            <a:r>
              <a:rPr lang="en-AU" sz="1000" noProof="0" dirty="0"/>
              <a:t>, 2025.</a:t>
            </a:r>
          </a:p>
        </p:txBody>
      </p:sp>
      <p:sp>
        <p:nvSpPr>
          <p:cNvPr id="2" name="Slide Number Placeholder 1">
            <a:extLst>
              <a:ext uri="{FF2B5EF4-FFF2-40B4-BE49-F238E27FC236}">
                <a16:creationId xmlns:a16="http://schemas.microsoft.com/office/drawing/2014/main" id="{7E0C6A76-2F24-27E3-F2CA-4BF46B3A3C1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4D3E9A4C-A0A3-8192-5338-98D624D297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000" y="1786520"/>
            <a:ext cx="3256643" cy="4071675"/>
          </a:xfrm>
          <a:prstGeom prst="rect">
            <a:avLst/>
          </a:prstGeom>
        </p:spPr>
      </p:pic>
    </p:spTree>
    <p:extLst>
      <p:ext uri="{BB962C8B-B14F-4D97-AF65-F5344CB8AC3E}">
        <p14:creationId xmlns:p14="http://schemas.microsoft.com/office/powerpoint/2010/main" val="209817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1ADC1-E403-F1BC-FA79-81FB7FE94C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A30021-9071-BE18-79D7-441789821C68}"/>
              </a:ext>
            </a:extLst>
          </p:cNvPr>
          <p:cNvSpPr>
            <a:spLocks noGrp="1"/>
          </p:cNvSpPr>
          <p:nvPr>
            <p:ph type="title"/>
          </p:nvPr>
        </p:nvSpPr>
        <p:spPr/>
        <p:txBody>
          <a:bodyPr/>
          <a:lstStyle/>
          <a:p>
            <a:r>
              <a:rPr lang="en-AU" noProof="0" dirty="0">
                <a:latin typeface="+mj-lt"/>
              </a:rPr>
              <a:t>The visual language of Vipoo </a:t>
            </a:r>
            <a:r>
              <a:rPr lang="en-AU" noProof="0" dirty="0" err="1">
                <a:latin typeface="+mj-lt"/>
              </a:rPr>
              <a:t>Srivilasa</a:t>
            </a:r>
            <a:r>
              <a:rPr lang="en-AU" noProof="0" dirty="0">
                <a:latin typeface="+mj-lt"/>
              </a:rPr>
              <a:t> (3)</a:t>
            </a:r>
            <a:endParaRPr lang="en-AU" noProof="0" dirty="0"/>
          </a:p>
        </p:txBody>
      </p:sp>
      <p:sp>
        <p:nvSpPr>
          <p:cNvPr id="7" name="Text Placeholder 3">
            <a:extLst>
              <a:ext uri="{FF2B5EF4-FFF2-40B4-BE49-F238E27FC236}">
                <a16:creationId xmlns:a16="http://schemas.microsoft.com/office/drawing/2014/main" id="{77FAAE52-010E-75A9-DA33-154C3CE614DD}"/>
              </a:ext>
            </a:extLst>
          </p:cNvPr>
          <p:cNvSpPr txBox="1">
            <a:spLocks/>
          </p:cNvSpPr>
          <p:nvPr/>
        </p:nvSpPr>
        <p:spPr>
          <a:xfrm>
            <a:off x="359999" y="982520"/>
            <a:ext cx="11483999"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noProof="0" dirty="0"/>
              <a:t>3.1(g) Artwork – Happy Australian – Climate Change Bug Ball</a:t>
            </a:r>
          </a:p>
        </p:txBody>
      </p:sp>
      <p:sp>
        <p:nvSpPr>
          <p:cNvPr id="11" name="Text Placeholder 3">
            <a:extLst>
              <a:ext uri="{FF2B5EF4-FFF2-40B4-BE49-F238E27FC236}">
                <a16:creationId xmlns:a16="http://schemas.microsoft.com/office/drawing/2014/main" id="{A6F0D8F1-36F2-B296-A441-14C7A4E3864A}"/>
              </a:ext>
            </a:extLst>
          </p:cNvPr>
          <p:cNvSpPr txBox="1">
            <a:spLocks/>
          </p:cNvSpPr>
          <p:nvPr/>
        </p:nvSpPr>
        <p:spPr>
          <a:xfrm>
            <a:off x="359999" y="1719486"/>
            <a:ext cx="11472001"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sz="1800" dirty="0">
                <a:solidFill>
                  <a:srgbClr val="22272B"/>
                </a:solidFill>
              </a:rPr>
              <a:t>Vipoo </a:t>
            </a:r>
            <a:r>
              <a:rPr lang="en-AU" sz="1800" dirty="0" err="1">
                <a:solidFill>
                  <a:srgbClr val="22272B"/>
                </a:solidFill>
              </a:rPr>
              <a:t>Srivilasa’s</a:t>
            </a:r>
            <a:r>
              <a:rPr lang="en-AU" sz="1800" dirty="0">
                <a:solidFill>
                  <a:srgbClr val="22272B"/>
                </a:solidFill>
              </a:rPr>
              <a:t> </a:t>
            </a:r>
            <a:r>
              <a:rPr lang="en-AU" sz="1800" dirty="0"/>
              <a:t>symbolic visual language draws from mythology, folklore, pop culture, and personal memory. His approach to symbolism is </a:t>
            </a:r>
            <a:r>
              <a:rPr lang="en-AU" sz="1800" b="1" dirty="0"/>
              <a:t>associative</a:t>
            </a:r>
            <a:r>
              <a:rPr lang="en-AU" sz="1800" dirty="0"/>
              <a:t> and layered, transforming fantastical creatures, native fauna, and </a:t>
            </a:r>
            <a:r>
              <a:rPr lang="en-AU" sz="1800" b="1" dirty="0"/>
              <a:t>decorative motifs</a:t>
            </a:r>
            <a:r>
              <a:rPr lang="en-AU" sz="1800" dirty="0"/>
              <a:t> into conceptual sculptural forms.</a:t>
            </a:r>
          </a:p>
          <a:p>
            <a:pPr>
              <a:spcAft>
                <a:spcPts val="600"/>
              </a:spcAft>
            </a:pPr>
            <a:r>
              <a:rPr lang="en-AU" sz="1800" dirty="0"/>
              <a:t>His intricately </a:t>
            </a:r>
            <a:r>
              <a:rPr lang="en-AU" sz="1800" b="1" dirty="0"/>
              <a:t>embellished</a:t>
            </a:r>
            <a:r>
              <a:rPr lang="en-AU" sz="1800" dirty="0"/>
              <a:t> figurines are playful and exaggerated, embodying </a:t>
            </a:r>
            <a:r>
              <a:rPr lang="en-AU" sz="1800" b="1" dirty="0"/>
              <a:t>complex narratives </a:t>
            </a:r>
            <a:r>
              <a:rPr lang="en-AU" sz="1800" dirty="0"/>
              <a:t>about themes such as spirituality, tradition, identity, and consumer desire.</a:t>
            </a:r>
          </a:p>
          <a:p>
            <a:pPr>
              <a:spcAft>
                <a:spcPts val="600"/>
              </a:spcAft>
            </a:pPr>
            <a:r>
              <a:rPr lang="en-AU" sz="1800" dirty="0"/>
              <a:t>Through rich symbolism, </a:t>
            </a:r>
            <a:r>
              <a:rPr lang="en-AU" sz="1800" dirty="0" err="1"/>
              <a:t>Srivilasa</a:t>
            </a:r>
            <a:r>
              <a:rPr lang="en-AU" sz="1800" dirty="0"/>
              <a:t> creates </a:t>
            </a:r>
            <a:r>
              <a:rPr lang="en-AU" sz="1800" b="1" dirty="0"/>
              <a:t>allegorical narratives</a:t>
            </a:r>
            <a:r>
              <a:rPr lang="en-AU" sz="1800" dirty="0"/>
              <a:t> that tell stories, inviting viewers to look closely and interpret meaning. His use of repetition, </a:t>
            </a:r>
            <a:r>
              <a:rPr lang="en-AU" sz="1800" b="1" dirty="0"/>
              <a:t>decorative</a:t>
            </a:r>
            <a:r>
              <a:rPr lang="en-AU" sz="1800" dirty="0"/>
              <a:t> detail, and clustered figures draws the audience into the storytelling process.</a:t>
            </a:r>
          </a:p>
          <a:p>
            <a:pPr>
              <a:spcAft>
                <a:spcPts val="600"/>
              </a:spcAft>
            </a:pPr>
            <a:r>
              <a:rPr lang="en-AU" sz="1800" dirty="0"/>
              <a:t>Rather than offering a single fixed meaning, </a:t>
            </a:r>
            <a:r>
              <a:rPr lang="en-AU" sz="1800" dirty="0" err="1"/>
              <a:t>Srivilasa’s</a:t>
            </a:r>
            <a:r>
              <a:rPr lang="en-AU" sz="1800" dirty="0"/>
              <a:t> sculptures are open to multiple </a:t>
            </a:r>
            <a:r>
              <a:rPr lang="en-AU" sz="1800" b="1" dirty="0"/>
              <a:t>interpretations</a:t>
            </a:r>
            <a:r>
              <a:rPr lang="en-AU" sz="1800" dirty="0"/>
              <a:t>, they encourage viewers to engage with the work as co-readers of their visual language</a:t>
            </a:r>
            <a:r>
              <a:rPr lang="en-AU" sz="1800" dirty="0">
                <a:solidFill>
                  <a:srgbClr val="0E101A"/>
                </a:solidFill>
              </a:rPr>
              <a:t>.</a:t>
            </a:r>
          </a:p>
          <a:p>
            <a:pPr lvl="0" defTabSz="609585">
              <a:spcAft>
                <a:spcPts val="600"/>
              </a:spcAft>
              <a:defRPr/>
            </a:pPr>
            <a:endParaRPr lang="en-AU" sz="1800" b="1" dirty="0">
              <a:solidFill>
                <a:srgbClr val="22272B"/>
              </a:solidFill>
              <a:latin typeface="Arial" panose="020B0604020202020204"/>
            </a:endParaRPr>
          </a:p>
          <a:p>
            <a:pPr lvl="0" defTabSz="609585">
              <a:spcAft>
                <a:spcPts val="600"/>
              </a:spcAft>
              <a:defRPr/>
            </a:pPr>
            <a:endParaRPr lang="en-AU" sz="1800" b="1" dirty="0">
              <a:solidFill>
                <a:srgbClr val="22272B"/>
              </a:solidFill>
              <a:latin typeface="Public Sans" pitchFamily="2" charset="0"/>
            </a:endParaRPr>
          </a:p>
        </p:txBody>
      </p:sp>
      <p:sp>
        <p:nvSpPr>
          <p:cNvPr id="2" name="Slide Number Placeholder 1">
            <a:extLst>
              <a:ext uri="{FF2B5EF4-FFF2-40B4-BE49-F238E27FC236}">
                <a16:creationId xmlns:a16="http://schemas.microsoft.com/office/drawing/2014/main" id="{5A57FF41-7658-191F-1343-03C30D0398D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466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347B-3351-8793-705B-C2A4468B28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11354B-BB99-78F4-34D3-05F33ADF80BC}"/>
              </a:ext>
            </a:extLst>
          </p:cNvPr>
          <p:cNvSpPr>
            <a:spLocks noGrp="1"/>
          </p:cNvSpPr>
          <p:nvPr>
            <p:ph type="title"/>
          </p:nvPr>
        </p:nvSpPr>
        <p:spPr/>
        <p:txBody>
          <a:bodyPr/>
          <a:lstStyle/>
          <a:p>
            <a:r>
              <a:rPr lang="en-AU" noProof="0" dirty="0"/>
              <a:t>I see, I think, </a:t>
            </a:r>
            <a:r>
              <a:rPr lang="en-AU" noProof="0"/>
              <a:t>I wonder (4)</a:t>
            </a:r>
            <a:endParaRPr lang="en-AU" noProof="0" dirty="0"/>
          </a:p>
        </p:txBody>
      </p:sp>
      <p:sp>
        <p:nvSpPr>
          <p:cNvPr id="4" name="Text Placeholder 3">
            <a:extLst>
              <a:ext uri="{FF2B5EF4-FFF2-40B4-BE49-F238E27FC236}">
                <a16:creationId xmlns:a16="http://schemas.microsoft.com/office/drawing/2014/main" id="{6F65EFB4-A03F-EE5C-84D7-811E268F4BC4}"/>
              </a:ext>
            </a:extLst>
          </p:cNvPr>
          <p:cNvSpPr>
            <a:spLocks noGrp="1"/>
          </p:cNvSpPr>
          <p:nvPr>
            <p:ph type="body" sz="quarter" idx="18"/>
          </p:nvPr>
        </p:nvSpPr>
        <p:spPr/>
        <p:txBody>
          <a:bodyPr/>
          <a:lstStyle/>
          <a:p>
            <a:r>
              <a:rPr lang="en-AU" noProof="0" dirty="0"/>
              <a:t>3.2(a) Thinking routine</a:t>
            </a:r>
          </a:p>
        </p:txBody>
      </p:sp>
      <p:sp>
        <p:nvSpPr>
          <p:cNvPr id="2" name="Slide Number Placeholder 1">
            <a:extLst>
              <a:ext uri="{FF2B5EF4-FFF2-40B4-BE49-F238E27FC236}">
                <a16:creationId xmlns:a16="http://schemas.microsoft.com/office/drawing/2014/main" id="{20F4C8FF-08D0-41AA-C843-3021F2FC70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52</a:t>
            </a:fld>
            <a:endParaRPr lang="en-AU" noProof="0"/>
          </a:p>
        </p:txBody>
      </p:sp>
      <p:sp>
        <p:nvSpPr>
          <p:cNvPr id="5" name="Rectangle: Rounded Corners 9">
            <a:extLst>
              <a:ext uri="{FF2B5EF4-FFF2-40B4-BE49-F238E27FC236}">
                <a16:creationId xmlns:a16="http://schemas.microsoft.com/office/drawing/2014/main" id="{5123E5A8-33A9-9B37-F551-CB1356DC9F47}"/>
              </a:ext>
            </a:extLst>
          </p:cNvPr>
          <p:cNvSpPr/>
          <p:nvPr/>
        </p:nvSpPr>
        <p:spPr>
          <a:xfrm>
            <a:off x="360000" y="1842655"/>
            <a:ext cx="3324642" cy="2535382"/>
          </a:xfrm>
          <a:prstGeom prst="roundRect">
            <a:avLst>
              <a:gd name="adj" fmla="val 8333"/>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AU" sz="1800" b="1" dirty="0">
                <a:solidFill>
                  <a:schemeClr val="tx1"/>
                </a:solidFill>
              </a:rPr>
              <a:t>I see</a:t>
            </a:r>
            <a:endParaRPr lang="en-AU" sz="1800" dirty="0">
              <a:solidFill>
                <a:schemeClr val="tx1"/>
              </a:solidFill>
            </a:endParaRPr>
          </a:p>
          <a:p>
            <a:pPr>
              <a:lnSpc>
                <a:spcPct val="150000"/>
              </a:lnSpc>
              <a:spcAft>
                <a:spcPts val="600"/>
              </a:spcAft>
            </a:pPr>
            <a:r>
              <a:rPr lang="en-AU" sz="1800" dirty="0">
                <a:solidFill>
                  <a:schemeClr val="tx1"/>
                </a:solidFill>
              </a:rPr>
              <a:t>Describe how the structural features and the elements evoke an emotional response for you</a:t>
            </a:r>
          </a:p>
        </p:txBody>
      </p:sp>
      <p:sp>
        <p:nvSpPr>
          <p:cNvPr id="6" name="Rectangle: Rounded Corners 9">
            <a:extLst>
              <a:ext uri="{FF2B5EF4-FFF2-40B4-BE49-F238E27FC236}">
                <a16:creationId xmlns:a16="http://schemas.microsoft.com/office/drawing/2014/main" id="{764B9C74-4D96-59F8-81B2-FF79F45AEBE7}"/>
              </a:ext>
            </a:extLst>
          </p:cNvPr>
          <p:cNvSpPr/>
          <p:nvPr/>
        </p:nvSpPr>
        <p:spPr>
          <a:xfrm>
            <a:off x="4439678" y="1842655"/>
            <a:ext cx="3324642" cy="2535382"/>
          </a:xfrm>
          <a:prstGeom prst="roundRect">
            <a:avLst>
              <a:gd name="adj" fmla="val 8333"/>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AU" sz="1800" b="1" dirty="0">
                <a:solidFill>
                  <a:schemeClr val="tx1"/>
                </a:solidFill>
              </a:rPr>
              <a:t>I think</a:t>
            </a:r>
            <a:endParaRPr lang="en-AU" sz="1800" dirty="0">
              <a:solidFill>
                <a:schemeClr val="tx1"/>
              </a:solidFill>
            </a:endParaRPr>
          </a:p>
          <a:p>
            <a:pPr>
              <a:lnSpc>
                <a:spcPct val="150000"/>
              </a:lnSpc>
              <a:spcAft>
                <a:spcPts val="600"/>
              </a:spcAft>
            </a:pPr>
            <a:r>
              <a:rPr lang="en-AU" sz="1800" dirty="0">
                <a:solidFill>
                  <a:schemeClr val="tx1"/>
                </a:solidFill>
              </a:rPr>
              <a:t>Make subjective interpretations </a:t>
            </a:r>
          </a:p>
        </p:txBody>
      </p:sp>
      <p:sp>
        <p:nvSpPr>
          <p:cNvPr id="7" name="Rectangle: Rounded Corners 9">
            <a:extLst>
              <a:ext uri="{FF2B5EF4-FFF2-40B4-BE49-F238E27FC236}">
                <a16:creationId xmlns:a16="http://schemas.microsoft.com/office/drawing/2014/main" id="{1EAE311E-2A38-5055-0B45-61A5653FB10F}"/>
              </a:ext>
            </a:extLst>
          </p:cNvPr>
          <p:cNvSpPr/>
          <p:nvPr/>
        </p:nvSpPr>
        <p:spPr>
          <a:xfrm>
            <a:off x="8519356" y="1842655"/>
            <a:ext cx="3324642" cy="2535382"/>
          </a:xfrm>
          <a:prstGeom prst="roundRect">
            <a:avLst>
              <a:gd name="adj" fmla="val 8333"/>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AU" sz="1800" b="1" dirty="0">
                <a:solidFill>
                  <a:schemeClr val="tx1"/>
                </a:solidFill>
              </a:rPr>
              <a:t>I wonder</a:t>
            </a:r>
            <a:endParaRPr lang="en-AU" sz="1800" dirty="0">
              <a:solidFill>
                <a:schemeClr val="tx1"/>
              </a:solidFill>
            </a:endParaRPr>
          </a:p>
          <a:p>
            <a:pPr lvl="0" defTabSz="914377">
              <a:lnSpc>
                <a:spcPct val="150000"/>
              </a:lnSpc>
              <a:spcAft>
                <a:spcPts val="600"/>
              </a:spcAft>
              <a:defRPr/>
            </a:pPr>
            <a:r>
              <a:rPr lang="en-AU" sz="1800" dirty="0">
                <a:solidFill>
                  <a:schemeClr val="tx1"/>
                </a:solidFill>
              </a:rPr>
              <a:t>Speculate, inquire and be curious</a:t>
            </a:r>
          </a:p>
          <a:p>
            <a:pPr>
              <a:lnSpc>
                <a:spcPct val="150000"/>
              </a:lnSpc>
              <a:spcAft>
                <a:spcPts val="600"/>
              </a:spcAft>
            </a:pPr>
            <a:r>
              <a:rPr lang="en-AU" sz="1800" dirty="0">
                <a:solidFill>
                  <a:schemeClr val="tx1"/>
                </a:solidFill>
              </a:rPr>
              <a:t> </a:t>
            </a:r>
          </a:p>
        </p:txBody>
      </p:sp>
    </p:spTree>
    <p:extLst>
      <p:ext uri="{BB962C8B-B14F-4D97-AF65-F5344CB8AC3E}">
        <p14:creationId xmlns:p14="http://schemas.microsoft.com/office/powerpoint/2010/main" val="251920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D030EE-DE8B-ABB6-0EFB-3C16D4E7193B}"/>
              </a:ext>
            </a:extLst>
          </p:cNvPr>
          <p:cNvSpPr>
            <a:spLocks noGrp="1"/>
          </p:cNvSpPr>
          <p:nvPr>
            <p:ph type="title"/>
          </p:nvPr>
        </p:nvSpPr>
        <p:spPr/>
        <p:txBody>
          <a:bodyPr/>
          <a:lstStyle/>
          <a:p>
            <a:r>
              <a:rPr lang="en-AU" noProof="0"/>
              <a:t>I see</a:t>
            </a:r>
          </a:p>
        </p:txBody>
      </p:sp>
      <p:sp>
        <p:nvSpPr>
          <p:cNvPr id="4" name="Text Placeholder 3">
            <a:extLst>
              <a:ext uri="{FF2B5EF4-FFF2-40B4-BE49-F238E27FC236}">
                <a16:creationId xmlns:a16="http://schemas.microsoft.com/office/drawing/2014/main" id="{0176A46A-B3F8-EA75-439A-5BFA15E5623C}"/>
              </a:ext>
            </a:extLst>
          </p:cNvPr>
          <p:cNvSpPr>
            <a:spLocks noGrp="1"/>
          </p:cNvSpPr>
          <p:nvPr>
            <p:ph type="body" sz="quarter" idx="18"/>
          </p:nvPr>
        </p:nvSpPr>
        <p:spPr/>
        <p:txBody>
          <a:bodyPr/>
          <a:lstStyle/>
          <a:p>
            <a:r>
              <a:rPr lang="en-AU" noProof="0"/>
              <a:t>3.2(b) Describe the structural features</a:t>
            </a:r>
          </a:p>
        </p:txBody>
      </p:sp>
      <p:sp>
        <p:nvSpPr>
          <p:cNvPr id="14" name="TextBox 13">
            <a:extLst>
              <a:ext uri="{FF2B5EF4-FFF2-40B4-BE49-F238E27FC236}">
                <a16:creationId xmlns:a16="http://schemas.microsoft.com/office/drawing/2014/main" id="{4CD0DF1B-055F-0585-DB9D-E4ED4602A58D}"/>
              </a:ext>
            </a:extLst>
          </p:cNvPr>
          <p:cNvSpPr txBox="1"/>
          <p:nvPr/>
        </p:nvSpPr>
        <p:spPr>
          <a:xfrm>
            <a:off x="4104000" y="1511889"/>
            <a:ext cx="7020000" cy="4610261"/>
          </a:xfrm>
          <a:prstGeom prst="rect">
            <a:avLst/>
          </a:prstGeom>
          <a:noFill/>
        </p:spPr>
        <p:txBody>
          <a:bodyPr wrap="square" lIns="0" tIns="0" rIns="0" bIns="0" rtlCol="0">
            <a:noAutofit/>
          </a:bodyPr>
          <a:lstStyle/>
          <a:p>
            <a:pPr marL="285750" indent="-285750">
              <a:lnSpc>
                <a:spcPct val="150000"/>
              </a:lnSpc>
              <a:spcAft>
                <a:spcPts val="600"/>
              </a:spcAft>
              <a:buFont typeface="Arial" panose="020B0604020202020204" pitchFamily="34" charset="0"/>
              <a:buChar char="•"/>
            </a:pPr>
            <a:r>
              <a:rPr lang="en-AU" sz="1800" noProof="0" dirty="0"/>
              <a:t>A bug human hybrid creature</a:t>
            </a:r>
          </a:p>
          <a:p>
            <a:pPr marL="285750" indent="-285750" algn="l">
              <a:lnSpc>
                <a:spcPct val="150000"/>
              </a:lnSpc>
              <a:spcAft>
                <a:spcPts val="600"/>
              </a:spcAft>
              <a:buFont typeface="Arial" panose="020B0604020202020204" pitchFamily="34" charset="0"/>
              <a:buChar char="•"/>
            </a:pPr>
            <a:r>
              <a:rPr lang="en-AU" sz="1800" noProof="0" dirty="0"/>
              <a:t>A collection of colourful bugs at the top</a:t>
            </a:r>
          </a:p>
          <a:p>
            <a:pPr marL="285750" indent="-285750" algn="l">
              <a:lnSpc>
                <a:spcPct val="150000"/>
              </a:lnSpc>
              <a:spcAft>
                <a:spcPts val="600"/>
              </a:spcAft>
              <a:buFont typeface="Arial" panose="020B0604020202020204" pitchFamily="34" charset="0"/>
              <a:buChar char="•"/>
            </a:pPr>
            <a:r>
              <a:rPr lang="en-AU" sz="1800" noProof="0" dirty="0"/>
              <a:t>Faded bugs towards the bottom</a:t>
            </a:r>
          </a:p>
          <a:p>
            <a:pPr marL="285750" indent="-285750" algn="l">
              <a:lnSpc>
                <a:spcPct val="150000"/>
              </a:lnSpc>
              <a:spcAft>
                <a:spcPts val="600"/>
              </a:spcAft>
              <a:buFont typeface="Arial" panose="020B0604020202020204" pitchFamily="34" charset="0"/>
              <a:buChar char="•"/>
            </a:pPr>
            <a:r>
              <a:rPr lang="en-AU" sz="1800" noProof="0" dirty="0"/>
              <a:t>Tight, elbow length red gloves</a:t>
            </a:r>
          </a:p>
          <a:p>
            <a:pPr marL="285750" indent="-285750" algn="l">
              <a:lnSpc>
                <a:spcPct val="150000"/>
              </a:lnSpc>
              <a:spcAft>
                <a:spcPts val="600"/>
              </a:spcAft>
              <a:buFont typeface="Arial" panose="020B0604020202020204" pitchFamily="34" charset="0"/>
              <a:buChar char="•"/>
            </a:pPr>
            <a:r>
              <a:rPr lang="en-AU" sz="1800" noProof="0" dirty="0"/>
              <a:t>Solid blocks of black, red and orange</a:t>
            </a:r>
          </a:p>
          <a:p>
            <a:pPr marL="285750" indent="-285750" algn="l">
              <a:lnSpc>
                <a:spcPct val="150000"/>
              </a:lnSpc>
              <a:spcAft>
                <a:spcPts val="600"/>
              </a:spcAft>
              <a:buFont typeface="Arial" panose="020B0604020202020204" pitchFamily="34" charset="0"/>
              <a:buChar char="•"/>
            </a:pPr>
            <a:r>
              <a:rPr lang="en-AU" sz="1800" noProof="0" dirty="0"/>
              <a:t>Medallions, ornaments or buttons</a:t>
            </a:r>
          </a:p>
          <a:p>
            <a:pPr marL="285750" indent="-285750" algn="l">
              <a:lnSpc>
                <a:spcPct val="150000"/>
              </a:lnSpc>
              <a:spcAft>
                <a:spcPts val="600"/>
              </a:spcAft>
              <a:buFont typeface="Arial" panose="020B0604020202020204" pitchFamily="34" charset="0"/>
              <a:buChar char="•"/>
            </a:pPr>
            <a:r>
              <a:rPr lang="en-AU" sz="1800" noProof="0" dirty="0"/>
              <a:t>Repeated, floral shapes and scalloped details</a:t>
            </a:r>
          </a:p>
          <a:p>
            <a:pPr marL="285750" indent="-285750" algn="l">
              <a:lnSpc>
                <a:spcPct val="150000"/>
              </a:lnSpc>
              <a:spcAft>
                <a:spcPts val="600"/>
              </a:spcAft>
              <a:buFont typeface="Arial" panose="020B0604020202020204" pitchFamily="34" charset="0"/>
              <a:buChar char="•"/>
            </a:pPr>
            <a:r>
              <a:rPr lang="en-AU" sz="1800" noProof="0" dirty="0"/>
              <a:t>Jagged, pointy silver teeth</a:t>
            </a:r>
          </a:p>
          <a:p>
            <a:pPr marL="285750" indent="-285750" algn="l">
              <a:lnSpc>
                <a:spcPct val="150000"/>
              </a:lnSpc>
              <a:spcAft>
                <a:spcPts val="600"/>
              </a:spcAft>
              <a:buFont typeface="Arial" panose="020B0604020202020204" pitchFamily="34" charset="0"/>
              <a:buChar char="•"/>
            </a:pPr>
            <a:r>
              <a:rPr lang="en-AU" sz="1800" noProof="0" dirty="0"/>
              <a:t>Intricate gold lustre outlines of a skull and winged insects</a:t>
            </a:r>
            <a:endParaRPr lang="en-AU" sz="1000" noProof="0" dirty="0"/>
          </a:p>
        </p:txBody>
      </p:sp>
      <p:sp>
        <p:nvSpPr>
          <p:cNvPr id="7" name="TextBox 6">
            <a:extLst>
              <a:ext uri="{FF2B5EF4-FFF2-40B4-BE49-F238E27FC236}">
                <a16:creationId xmlns:a16="http://schemas.microsoft.com/office/drawing/2014/main" id="{3D3336D8-A21D-BAB9-F369-486D04CE52CC}"/>
              </a:ext>
              <a:ext uri="{C183D7F6-B498-43B3-948B-1728B52AA6E4}">
                <adec:decorative xmlns:adec="http://schemas.microsoft.com/office/drawing/2017/decorative" val="0"/>
              </a:ext>
            </a:extLst>
          </p:cNvPr>
          <p:cNvSpPr txBox="1"/>
          <p:nvPr/>
        </p:nvSpPr>
        <p:spPr>
          <a:xfrm>
            <a:off x="359999" y="6380445"/>
            <a:ext cx="10764001" cy="310015"/>
          </a:xfrm>
          <a:prstGeom prst="rect">
            <a:avLst/>
          </a:prstGeom>
          <a:noFill/>
        </p:spPr>
        <p:txBody>
          <a:bodyPr wrap="square" lIns="0" tIns="0" rIns="0" bIns="0" rtlCol="0">
            <a:noAutofit/>
          </a:bodyPr>
          <a:lstStyle/>
          <a:p>
            <a:pPr algn="l"/>
            <a:r>
              <a:rPr lang="en-AU" sz="1000" noProof="0" dirty="0"/>
              <a:t>‘Climate Change Bug Ball’, 2022 distribution permissions for Secondary Curriculum, Curriculum and Reform Directorate of NSW Department of Education, granted by © Vipoo </a:t>
            </a:r>
            <a:r>
              <a:rPr lang="en-AU" sz="1000" noProof="0" dirty="0" err="1"/>
              <a:t>Srivilasa</a:t>
            </a:r>
            <a:r>
              <a:rPr lang="en-AU" sz="1000" noProof="0" dirty="0"/>
              <a:t>, 2025.</a:t>
            </a:r>
          </a:p>
        </p:txBody>
      </p:sp>
      <p:sp>
        <p:nvSpPr>
          <p:cNvPr id="2" name="Slide Number Placeholder 1">
            <a:extLst>
              <a:ext uri="{FF2B5EF4-FFF2-40B4-BE49-F238E27FC236}">
                <a16:creationId xmlns:a16="http://schemas.microsoft.com/office/drawing/2014/main" id="{128C51FC-F830-3BCE-1756-D9BE5473D0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53</a:t>
            </a:fld>
            <a:endParaRPr lang="en-AU" noProof="0"/>
          </a:p>
        </p:txBody>
      </p:sp>
      <p:pic>
        <p:nvPicPr>
          <p:cNvPr id="6" name="Picture 5">
            <a:extLst>
              <a:ext uri="{FF2B5EF4-FFF2-40B4-BE49-F238E27FC236}">
                <a16:creationId xmlns:a16="http://schemas.microsoft.com/office/drawing/2014/main" id="{B040A0A2-7A57-CDD8-6CA6-21D4C570E3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000" y="1786520"/>
            <a:ext cx="3256643" cy="4071675"/>
          </a:xfrm>
          <a:prstGeom prst="rect">
            <a:avLst/>
          </a:prstGeom>
        </p:spPr>
      </p:pic>
    </p:spTree>
    <p:extLst>
      <p:ext uri="{BB962C8B-B14F-4D97-AF65-F5344CB8AC3E}">
        <p14:creationId xmlns:p14="http://schemas.microsoft.com/office/powerpoint/2010/main" val="394273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6ED54-0E3C-5515-3A6F-7F9BD3EF75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E59BF9-8290-194A-C596-298AC2E45DE7}"/>
              </a:ext>
            </a:extLst>
          </p:cNvPr>
          <p:cNvSpPr>
            <a:spLocks noGrp="1"/>
          </p:cNvSpPr>
          <p:nvPr>
            <p:ph type="title"/>
          </p:nvPr>
        </p:nvSpPr>
        <p:spPr/>
        <p:txBody>
          <a:bodyPr/>
          <a:lstStyle/>
          <a:p>
            <a:r>
              <a:rPr lang="en-AU" noProof="0"/>
              <a:t>I think</a:t>
            </a:r>
          </a:p>
        </p:txBody>
      </p:sp>
      <p:sp>
        <p:nvSpPr>
          <p:cNvPr id="4" name="Text Placeholder 3">
            <a:extLst>
              <a:ext uri="{FF2B5EF4-FFF2-40B4-BE49-F238E27FC236}">
                <a16:creationId xmlns:a16="http://schemas.microsoft.com/office/drawing/2014/main" id="{F92AC484-2837-BB8C-F70B-E96CB0CE42B1}"/>
              </a:ext>
            </a:extLst>
          </p:cNvPr>
          <p:cNvSpPr>
            <a:spLocks noGrp="1"/>
          </p:cNvSpPr>
          <p:nvPr>
            <p:ph type="body" sz="quarter" idx="18"/>
          </p:nvPr>
        </p:nvSpPr>
        <p:spPr/>
        <p:txBody>
          <a:bodyPr/>
          <a:lstStyle/>
          <a:p>
            <a:r>
              <a:rPr lang="en-AU" noProof="0">
                <a:latin typeface="+mj-lt"/>
              </a:rPr>
              <a:t>3.2(c) Make subjective interpretations </a:t>
            </a:r>
          </a:p>
        </p:txBody>
      </p:sp>
      <p:sp>
        <p:nvSpPr>
          <p:cNvPr id="11" name="TextBox 10">
            <a:extLst>
              <a:ext uri="{FF2B5EF4-FFF2-40B4-BE49-F238E27FC236}">
                <a16:creationId xmlns:a16="http://schemas.microsoft.com/office/drawing/2014/main" id="{FB92BCFA-D279-7B14-DDE2-549023007074}"/>
              </a:ext>
              <a:ext uri="{C183D7F6-B498-43B3-948B-1728B52AA6E4}">
                <adec:decorative xmlns:adec="http://schemas.microsoft.com/office/drawing/2017/decorative" val="1"/>
              </a:ext>
            </a:extLst>
          </p:cNvPr>
          <p:cNvSpPr txBox="1"/>
          <p:nvPr/>
        </p:nvSpPr>
        <p:spPr>
          <a:xfrm>
            <a:off x="4104000" y="1511889"/>
            <a:ext cx="7734000" cy="4610261"/>
          </a:xfrm>
          <a:prstGeom prst="rect">
            <a:avLst/>
          </a:prstGeom>
          <a:noFill/>
        </p:spPr>
        <p:txBody>
          <a:bodyPr wrap="square" lIns="0" tIns="0" rIns="0" bIns="0" rtlCol="0">
            <a:noAutofit/>
          </a:bodyPr>
          <a:lstStyle/>
          <a:p>
            <a:pPr marL="285750" indent="-285750">
              <a:lnSpc>
                <a:spcPct val="130000"/>
              </a:lnSpc>
              <a:spcAft>
                <a:spcPts val="600"/>
              </a:spcAft>
              <a:buFont typeface="Arial" panose="020B0604020202020204" pitchFamily="34" charset="0"/>
              <a:buChar char="•"/>
            </a:pPr>
            <a:endParaRPr lang="en-AU" sz="1800" dirty="0"/>
          </a:p>
        </p:txBody>
      </p:sp>
      <p:sp>
        <p:nvSpPr>
          <p:cNvPr id="7" name="TextBox 6">
            <a:extLst>
              <a:ext uri="{FF2B5EF4-FFF2-40B4-BE49-F238E27FC236}">
                <a16:creationId xmlns:a16="http://schemas.microsoft.com/office/drawing/2014/main" id="{53E2C0B6-F808-09DB-6862-A5AE469E2D99}"/>
              </a:ext>
              <a:ext uri="{C183D7F6-B498-43B3-948B-1728B52AA6E4}">
                <adec:decorative xmlns:adec="http://schemas.microsoft.com/office/drawing/2017/decorative" val="0"/>
              </a:ext>
            </a:extLst>
          </p:cNvPr>
          <p:cNvSpPr txBox="1"/>
          <p:nvPr/>
        </p:nvSpPr>
        <p:spPr>
          <a:xfrm>
            <a:off x="359999" y="6380445"/>
            <a:ext cx="10764001" cy="310015"/>
          </a:xfrm>
          <a:prstGeom prst="rect">
            <a:avLst/>
          </a:prstGeom>
          <a:noFill/>
        </p:spPr>
        <p:txBody>
          <a:bodyPr wrap="square" lIns="0" tIns="0" rIns="0" bIns="0" rtlCol="0">
            <a:noAutofit/>
          </a:bodyPr>
          <a:lstStyle/>
          <a:p>
            <a:pPr algn="l"/>
            <a:r>
              <a:rPr lang="en-AU" sz="1000" noProof="0" dirty="0"/>
              <a:t>‘Climate Change Bug Ball’, 2022 distribution permissions for Secondary Curriculum, Curriculum and Reform Directorate of NSW Department of Education, granted by © Vipoo </a:t>
            </a:r>
            <a:r>
              <a:rPr lang="en-AU" sz="1000" noProof="0" dirty="0" err="1"/>
              <a:t>Srivilasa</a:t>
            </a:r>
            <a:r>
              <a:rPr lang="en-AU" sz="1000" noProof="0" dirty="0"/>
              <a:t>, 2025.</a:t>
            </a:r>
          </a:p>
        </p:txBody>
      </p:sp>
      <p:sp>
        <p:nvSpPr>
          <p:cNvPr id="2" name="Slide Number Placeholder 1">
            <a:extLst>
              <a:ext uri="{FF2B5EF4-FFF2-40B4-BE49-F238E27FC236}">
                <a16:creationId xmlns:a16="http://schemas.microsoft.com/office/drawing/2014/main" id="{F05C8F0C-6E56-5739-DD46-ED6679FED0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54</a:t>
            </a:fld>
            <a:endParaRPr lang="en-AU" noProof="0"/>
          </a:p>
        </p:txBody>
      </p:sp>
      <p:sp>
        <p:nvSpPr>
          <p:cNvPr id="6" name="TextBox 5">
            <a:extLst>
              <a:ext uri="{FF2B5EF4-FFF2-40B4-BE49-F238E27FC236}">
                <a16:creationId xmlns:a16="http://schemas.microsoft.com/office/drawing/2014/main" id="{1F765A27-F8D8-9BE1-AF25-04CD26C88CDB}"/>
              </a:ext>
            </a:extLst>
          </p:cNvPr>
          <p:cNvSpPr txBox="1"/>
          <p:nvPr/>
        </p:nvSpPr>
        <p:spPr>
          <a:xfrm>
            <a:off x="4103999" y="1511889"/>
            <a:ext cx="7733999" cy="4610261"/>
          </a:xfrm>
          <a:prstGeom prst="rect">
            <a:avLst/>
          </a:prstGeom>
          <a:noFill/>
        </p:spPr>
        <p:txBody>
          <a:bodyPr wrap="square" lIns="0" tIns="0" rIns="0" bIns="0" rtlCol="0">
            <a:noAutofit/>
          </a:bodyPr>
          <a:lstStyle/>
          <a:p>
            <a:pPr marL="285750" lvl="0" indent="-285750">
              <a:lnSpc>
                <a:spcPct val="130000"/>
              </a:lnSpc>
              <a:spcAft>
                <a:spcPts val="600"/>
              </a:spcAft>
              <a:buFont typeface="Arial" panose="020B0604020202020204" pitchFamily="34" charset="0"/>
              <a:buChar char="•"/>
            </a:pPr>
            <a:r>
              <a:rPr lang="en-AU" sz="1800" dirty="0">
                <a:solidFill>
                  <a:srgbClr val="22272B"/>
                </a:solidFill>
              </a:rPr>
              <a:t>I think the creature has a bold, vivacious personality. </a:t>
            </a:r>
          </a:p>
          <a:p>
            <a:pPr marL="285750" lvl="0" indent="-285750">
              <a:lnSpc>
                <a:spcPct val="130000"/>
              </a:lnSpc>
              <a:spcAft>
                <a:spcPts val="600"/>
              </a:spcAft>
              <a:buFont typeface="Arial" panose="020B0604020202020204" pitchFamily="34" charset="0"/>
              <a:buChar char="•"/>
            </a:pPr>
            <a:r>
              <a:rPr lang="en-AU" sz="1800" dirty="0">
                <a:solidFill>
                  <a:srgbClr val="22272B"/>
                </a:solidFill>
              </a:rPr>
              <a:t>I think bugs represent the natural world. </a:t>
            </a:r>
          </a:p>
          <a:p>
            <a:pPr marL="285750" lvl="0" indent="-285750">
              <a:lnSpc>
                <a:spcPct val="130000"/>
              </a:lnSpc>
              <a:spcAft>
                <a:spcPts val="600"/>
              </a:spcAft>
              <a:buFont typeface="Arial" panose="020B0604020202020204" pitchFamily="34" charset="0"/>
              <a:buChar char="•"/>
            </a:pPr>
            <a:r>
              <a:rPr lang="en-AU" sz="1800" dirty="0">
                <a:solidFill>
                  <a:srgbClr val="22272B"/>
                </a:solidFill>
              </a:rPr>
              <a:t>I think this creature is an environmentalist who doesn’t use pesticides in the garden.</a:t>
            </a:r>
          </a:p>
          <a:p>
            <a:pPr marL="285750" lvl="0" indent="-285750">
              <a:lnSpc>
                <a:spcPct val="130000"/>
              </a:lnSpc>
              <a:spcAft>
                <a:spcPts val="600"/>
              </a:spcAft>
              <a:buFont typeface="Arial" panose="020B0604020202020204" pitchFamily="34" charset="0"/>
              <a:buChar char="•"/>
            </a:pPr>
            <a:r>
              <a:rPr lang="en-AU" sz="1800" dirty="0">
                <a:solidFill>
                  <a:srgbClr val="22272B"/>
                </a:solidFill>
              </a:rPr>
              <a:t>The use of orange, red, and black evokes road signs or safety warnings, suggesting that </a:t>
            </a:r>
            <a:r>
              <a:rPr lang="en-AU" sz="1800" dirty="0" err="1">
                <a:solidFill>
                  <a:srgbClr val="22272B"/>
                </a:solidFill>
              </a:rPr>
              <a:t>Srivilasa</a:t>
            </a:r>
            <a:r>
              <a:rPr lang="en-AU" sz="1800" dirty="0">
                <a:solidFill>
                  <a:srgbClr val="22272B"/>
                </a:solidFill>
              </a:rPr>
              <a:t> may be cautioning the audience about an urgent issue. </a:t>
            </a:r>
          </a:p>
          <a:p>
            <a:pPr marL="285750" lvl="0" indent="-285750">
              <a:lnSpc>
                <a:spcPct val="130000"/>
              </a:lnSpc>
              <a:spcAft>
                <a:spcPts val="600"/>
              </a:spcAft>
              <a:buFont typeface="Arial" panose="020B0604020202020204" pitchFamily="34" charset="0"/>
              <a:buChar char="•"/>
            </a:pPr>
            <a:r>
              <a:rPr lang="en-AU" sz="1800" dirty="0">
                <a:solidFill>
                  <a:srgbClr val="22272B"/>
                </a:solidFill>
              </a:rPr>
              <a:t>I think the artwork is about society’s apathy and excessive lifestyle in the face of climate change.</a:t>
            </a:r>
          </a:p>
          <a:p>
            <a:pPr marL="285750" lvl="0" indent="-285750">
              <a:lnSpc>
                <a:spcPct val="130000"/>
              </a:lnSpc>
              <a:spcAft>
                <a:spcPts val="600"/>
              </a:spcAft>
              <a:buFont typeface="Arial" panose="020B0604020202020204" pitchFamily="34" charset="0"/>
              <a:buChar char="•"/>
            </a:pPr>
            <a:r>
              <a:rPr lang="en-AU" sz="1800" dirty="0">
                <a:solidFill>
                  <a:srgbClr val="22272B"/>
                </a:solidFill>
              </a:rPr>
              <a:t>I think </a:t>
            </a:r>
            <a:r>
              <a:rPr lang="en-AU" sz="1800" dirty="0" err="1">
                <a:solidFill>
                  <a:srgbClr val="22272B"/>
                </a:solidFill>
              </a:rPr>
              <a:t>Srivilasa</a:t>
            </a:r>
            <a:r>
              <a:rPr lang="en-AU" sz="1800" dirty="0">
                <a:solidFill>
                  <a:srgbClr val="22272B"/>
                </a:solidFill>
              </a:rPr>
              <a:t> is drawing a connection between the bugs and nature by including scalloped, petal forms that are reminiscent of flowers.</a:t>
            </a:r>
          </a:p>
        </p:txBody>
      </p:sp>
      <p:pic>
        <p:nvPicPr>
          <p:cNvPr id="8" name="Picture 7">
            <a:extLst>
              <a:ext uri="{FF2B5EF4-FFF2-40B4-BE49-F238E27FC236}">
                <a16:creationId xmlns:a16="http://schemas.microsoft.com/office/drawing/2014/main" id="{B3FE90FC-359D-24D0-ADFC-BFAD6D42D5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000" y="1786520"/>
            <a:ext cx="3256643" cy="4071675"/>
          </a:xfrm>
          <a:prstGeom prst="rect">
            <a:avLst/>
          </a:prstGeom>
        </p:spPr>
      </p:pic>
    </p:spTree>
    <p:extLst>
      <p:ext uri="{BB962C8B-B14F-4D97-AF65-F5344CB8AC3E}">
        <p14:creationId xmlns:p14="http://schemas.microsoft.com/office/powerpoint/2010/main" val="309199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494ED-8CEC-5F2D-50A3-B262D33E0D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02F5B4-9785-5C68-C1EE-F4487428FA99}"/>
              </a:ext>
            </a:extLst>
          </p:cNvPr>
          <p:cNvSpPr>
            <a:spLocks noGrp="1"/>
          </p:cNvSpPr>
          <p:nvPr>
            <p:ph type="title"/>
          </p:nvPr>
        </p:nvSpPr>
        <p:spPr/>
        <p:txBody>
          <a:bodyPr/>
          <a:lstStyle/>
          <a:p>
            <a:r>
              <a:rPr lang="en-AU" noProof="0"/>
              <a:t>I wonder</a:t>
            </a:r>
          </a:p>
        </p:txBody>
      </p:sp>
      <p:sp>
        <p:nvSpPr>
          <p:cNvPr id="4" name="Text Placeholder 3">
            <a:extLst>
              <a:ext uri="{FF2B5EF4-FFF2-40B4-BE49-F238E27FC236}">
                <a16:creationId xmlns:a16="http://schemas.microsoft.com/office/drawing/2014/main" id="{E20F61FE-C4BC-14E2-6E06-9F9931D33C4B}"/>
              </a:ext>
            </a:extLst>
          </p:cNvPr>
          <p:cNvSpPr>
            <a:spLocks noGrp="1"/>
          </p:cNvSpPr>
          <p:nvPr>
            <p:ph type="body" sz="quarter" idx="18"/>
          </p:nvPr>
        </p:nvSpPr>
        <p:spPr/>
        <p:txBody>
          <a:bodyPr/>
          <a:lstStyle/>
          <a:p>
            <a:r>
              <a:rPr lang="en-AU" noProof="0"/>
              <a:t>3.2(d) Speculate, inquire, express curiosity</a:t>
            </a:r>
            <a:endParaRPr lang="en-AU" strike="sngStrike" noProof="0"/>
          </a:p>
        </p:txBody>
      </p:sp>
      <p:sp>
        <p:nvSpPr>
          <p:cNvPr id="8" name="TextBox 7">
            <a:extLst>
              <a:ext uri="{FF2B5EF4-FFF2-40B4-BE49-F238E27FC236}">
                <a16:creationId xmlns:a16="http://schemas.microsoft.com/office/drawing/2014/main" id="{ECE4C1E1-FFB8-3934-4C97-EC4AB69B2950}"/>
              </a:ext>
            </a:extLst>
          </p:cNvPr>
          <p:cNvSpPr txBox="1"/>
          <p:nvPr/>
        </p:nvSpPr>
        <p:spPr>
          <a:xfrm>
            <a:off x="4104000" y="1511890"/>
            <a:ext cx="7734000" cy="4610260"/>
          </a:xfrm>
          <a:prstGeom prst="rect">
            <a:avLst/>
          </a:prstGeom>
          <a:noFill/>
        </p:spPr>
        <p:txBody>
          <a:bodyPr wrap="square" lIns="0" tIns="0" rIns="0" bIns="0" rtlCol="0">
            <a:noAutofit/>
          </a:bodyPr>
          <a:lstStyle/>
          <a:p>
            <a:pPr marL="285750" indent="-285750">
              <a:lnSpc>
                <a:spcPct val="140000"/>
              </a:lnSpc>
              <a:spcAft>
                <a:spcPts val="600"/>
              </a:spcAft>
              <a:buFont typeface="Arial" panose="020B0604020202020204" pitchFamily="34" charset="0"/>
              <a:buChar char="•"/>
            </a:pPr>
            <a:r>
              <a:rPr lang="en-AU" sz="1700" dirty="0"/>
              <a:t>I wonder if the and intricate gold outlines on the black medallions represent the insects that are disappearing. I’m reminded of pinned insects that we now only see in museums.</a:t>
            </a:r>
          </a:p>
          <a:p>
            <a:pPr marL="285750" indent="-285750">
              <a:lnSpc>
                <a:spcPct val="140000"/>
              </a:lnSpc>
              <a:spcAft>
                <a:spcPts val="600"/>
              </a:spcAft>
              <a:buFont typeface="Arial" panose="020B0604020202020204" pitchFamily="34" charset="0"/>
              <a:buChar char="•"/>
            </a:pPr>
            <a:r>
              <a:rPr lang="en-AU" sz="1700" dirty="0"/>
              <a:t>Perhaps each different bug symbolises a specific environmental concern or climate issue.</a:t>
            </a:r>
          </a:p>
          <a:p>
            <a:pPr marL="285750" indent="-285750">
              <a:lnSpc>
                <a:spcPct val="140000"/>
              </a:lnSpc>
              <a:spcAft>
                <a:spcPts val="600"/>
              </a:spcAft>
              <a:buFont typeface="Arial" panose="020B0604020202020204" pitchFamily="34" charset="0"/>
              <a:buChar char="•"/>
            </a:pPr>
            <a:r>
              <a:rPr lang="en-AU" sz="1700" dirty="0"/>
              <a:t>Does </a:t>
            </a:r>
            <a:r>
              <a:rPr lang="en-AU" sz="1700" dirty="0" err="1"/>
              <a:t>Srivilasa</a:t>
            </a:r>
            <a:r>
              <a:rPr lang="en-AU" sz="1700" dirty="0"/>
              <a:t> use humour and cuteness to engage audiences in difficult conversations?</a:t>
            </a:r>
          </a:p>
          <a:p>
            <a:pPr marL="285750" indent="-285750">
              <a:lnSpc>
                <a:spcPct val="140000"/>
              </a:lnSpc>
              <a:spcAft>
                <a:spcPts val="600"/>
              </a:spcAft>
              <a:buFont typeface="Arial" panose="020B0604020202020204" pitchFamily="34" charset="0"/>
              <a:buChar char="•"/>
            </a:pPr>
            <a:r>
              <a:rPr lang="en-AU" sz="1700" dirty="0"/>
              <a:t>Does </a:t>
            </a:r>
            <a:r>
              <a:rPr lang="en-AU" sz="1700" dirty="0" err="1"/>
              <a:t>Srivilasa</a:t>
            </a:r>
            <a:r>
              <a:rPr lang="en-AU" sz="1700" dirty="0"/>
              <a:t> wants us to reflect on our role in environmental destruction and ‘wear’ the consequences of our actions?</a:t>
            </a:r>
          </a:p>
          <a:p>
            <a:pPr marL="285750" indent="-285750">
              <a:lnSpc>
                <a:spcPct val="140000"/>
              </a:lnSpc>
              <a:spcAft>
                <a:spcPts val="600"/>
              </a:spcAft>
              <a:buFont typeface="Arial" panose="020B0604020202020204" pitchFamily="34" charset="0"/>
              <a:buChar char="•"/>
            </a:pPr>
            <a:r>
              <a:rPr lang="en-AU" sz="1700" dirty="0"/>
              <a:t>I wonder if </a:t>
            </a:r>
            <a:r>
              <a:rPr lang="en-AU" sz="1700" dirty="0" err="1"/>
              <a:t>Srivilasa</a:t>
            </a:r>
            <a:r>
              <a:rPr lang="en-AU" sz="1700" dirty="0"/>
              <a:t> is offering hope for the dwindling bug population through the strength and imaginative design of this creature, especially with his use of brilliant colours towards the top, which may symbolise renewal or resilience.</a:t>
            </a:r>
          </a:p>
        </p:txBody>
      </p:sp>
      <p:sp>
        <p:nvSpPr>
          <p:cNvPr id="6" name="TextBox 5">
            <a:extLst>
              <a:ext uri="{FF2B5EF4-FFF2-40B4-BE49-F238E27FC236}">
                <a16:creationId xmlns:a16="http://schemas.microsoft.com/office/drawing/2014/main" id="{C155ECB2-4DF3-9D25-AB98-B0486459DD9F}"/>
              </a:ext>
              <a:ext uri="{C183D7F6-B498-43B3-948B-1728B52AA6E4}">
                <adec:decorative xmlns:adec="http://schemas.microsoft.com/office/drawing/2017/decorative" val="0"/>
              </a:ext>
            </a:extLst>
          </p:cNvPr>
          <p:cNvSpPr txBox="1"/>
          <p:nvPr/>
        </p:nvSpPr>
        <p:spPr>
          <a:xfrm>
            <a:off x="359999" y="6380445"/>
            <a:ext cx="10764001" cy="310015"/>
          </a:xfrm>
          <a:prstGeom prst="rect">
            <a:avLst/>
          </a:prstGeom>
          <a:noFill/>
        </p:spPr>
        <p:txBody>
          <a:bodyPr wrap="square" lIns="0" tIns="0" rIns="0" bIns="0" rtlCol="0">
            <a:noAutofit/>
          </a:bodyPr>
          <a:lstStyle/>
          <a:p>
            <a:pPr algn="l"/>
            <a:r>
              <a:rPr lang="en-AU" sz="1000" noProof="0" dirty="0"/>
              <a:t>‘Climate Change Bug Ball’, 2022 distribution permissions for Secondary Curriculum, Curriculum and Reform Directorate of NSW Department of Education, granted by © Vipoo </a:t>
            </a:r>
            <a:r>
              <a:rPr lang="en-AU" sz="1000" noProof="0" dirty="0" err="1"/>
              <a:t>Srivilasa</a:t>
            </a:r>
            <a:r>
              <a:rPr lang="en-AU" sz="1000" noProof="0" dirty="0"/>
              <a:t>, 2025.</a:t>
            </a:r>
          </a:p>
        </p:txBody>
      </p:sp>
      <p:sp>
        <p:nvSpPr>
          <p:cNvPr id="2" name="Slide Number Placeholder 1">
            <a:extLst>
              <a:ext uri="{FF2B5EF4-FFF2-40B4-BE49-F238E27FC236}">
                <a16:creationId xmlns:a16="http://schemas.microsoft.com/office/drawing/2014/main" id="{7615E72E-E838-5FDA-0BD2-9F99AAFD343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55</a:t>
            </a:fld>
            <a:endParaRPr lang="en-AU" noProof="0"/>
          </a:p>
        </p:txBody>
      </p:sp>
      <p:pic>
        <p:nvPicPr>
          <p:cNvPr id="7" name="Picture 6">
            <a:extLst>
              <a:ext uri="{FF2B5EF4-FFF2-40B4-BE49-F238E27FC236}">
                <a16:creationId xmlns:a16="http://schemas.microsoft.com/office/drawing/2014/main" id="{8C3C6DA7-75F5-CCF4-4977-13F0B5319B9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000" y="1786520"/>
            <a:ext cx="3256643" cy="4071675"/>
          </a:xfrm>
          <a:prstGeom prst="rect">
            <a:avLst/>
          </a:prstGeom>
        </p:spPr>
      </p:pic>
    </p:spTree>
    <p:extLst>
      <p:ext uri="{BB962C8B-B14F-4D97-AF65-F5344CB8AC3E}">
        <p14:creationId xmlns:p14="http://schemas.microsoft.com/office/powerpoint/2010/main" val="319566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ED4D8-C9F8-CC81-4EC8-7BE8DEF86E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FF5748-8E21-0A89-ACD1-278C364FCED1}"/>
              </a:ext>
            </a:extLst>
          </p:cNvPr>
          <p:cNvSpPr>
            <a:spLocks noGrp="1"/>
          </p:cNvSpPr>
          <p:nvPr>
            <p:ph type="title"/>
          </p:nvPr>
        </p:nvSpPr>
        <p:spPr/>
        <p:txBody>
          <a:bodyPr/>
          <a:lstStyle/>
          <a:p>
            <a:r>
              <a:rPr lang="en-AU" noProof="0" dirty="0"/>
              <a:t>I see, I think, I wonder (1)</a:t>
            </a:r>
          </a:p>
        </p:txBody>
      </p:sp>
      <p:sp>
        <p:nvSpPr>
          <p:cNvPr id="4" name="Text Placeholder 3">
            <a:extLst>
              <a:ext uri="{FF2B5EF4-FFF2-40B4-BE49-F238E27FC236}">
                <a16:creationId xmlns:a16="http://schemas.microsoft.com/office/drawing/2014/main" id="{D33D57A6-DCBF-687D-8936-4E645E5522C9}"/>
              </a:ext>
            </a:extLst>
          </p:cNvPr>
          <p:cNvSpPr>
            <a:spLocks noGrp="1"/>
          </p:cNvSpPr>
          <p:nvPr>
            <p:ph type="body" sz="quarter" idx="18"/>
          </p:nvPr>
        </p:nvSpPr>
        <p:spPr/>
        <p:txBody>
          <a:bodyPr/>
          <a:lstStyle/>
          <a:p>
            <a:r>
              <a:rPr lang="en-AU" noProof="0"/>
              <a:t>3.2(e) Connecting ideas</a:t>
            </a:r>
          </a:p>
        </p:txBody>
      </p:sp>
      <p:sp>
        <p:nvSpPr>
          <p:cNvPr id="46" name="TextBox 45">
            <a:extLst>
              <a:ext uri="{FF2B5EF4-FFF2-40B4-BE49-F238E27FC236}">
                <a16:creationId xmlns:a16="http://schemas.microsoft.com/office/drawing/2014/main" id="{6612F23B-C337-1715-3355-EC650C26D7B3}"/>
              </a:ext>
            </a:extLst>
          </p:cNvPr>
          <p:cNvSpPr txBox="1"/>
          <p:nvPr/>
        </p:nvSpPr>
        <p:spPr>
          <a:xfrm>
            <a:off x="1221639" y="2441368"/>
            <a:ext cx="891074" cy="461665"/>
          </a:xfrm>
          <a:prstGeom prst="rect">
            <a:avLst/>
          </a:prstGeom>
          <a:noFill/>
        </p:spPr>
        <p:txBody>
          <a:bodyPr wrap="square">
            <a:spAutoFit/>
          </a:bodyPr>
          <a:lstStyle/>
          <a:p>
            <a:r>
              <a:rPr lang="en-AU" sz="2400" b="1" noProof="0" dirty="0"/>
              <a:t>I see</a:t>
            </a:r>
          </a:p>
        </p:txBody>
      </p:sp>
      <p:sp>
        <p:nvSpPr>
          <p:cNvPr id="40" name="Oval 39">
            <a:extLst>
              <a:ext uri="{FF2B5EF4-FFF2-40B4-BE49-F238E27FC236}">
                <a16:creationId xmlns:a16="http://schemas.microsoft.com/office/drawing/2014/main" id="{B3F4AC8A-4805-68C1-BD63-8746D401CCB3}"/>
              </a:ext>
            </a:extLst>
          </p:cNvPr>
          <p:cNvSpPr/>
          <p:nvPr/>
        </p:nvSpPr>
        <p:spPr>
          <a:xfrm>
            <a:off x="444477" y="3085641"/>
            <a:ext cx="2411895" cy="2412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600" noProof="0" dirty="0">
                <a:solidFill>
                  <a:schemeClr val="tx1"/>
                </a:solidFill>
              </a:rPr>
              <a:t>Solid blocks of black, red and orange.</a:t>
            </a:r>
          </a:p>
        </p:txBody>
      </p:sp>
      <p:sp>
        <p:nvSpPr>
          <p:cNvPr id="37" name="Plus Sign 36" descr="Plus">
            <a:extLst>
              <a:ext uri="{FF2B5EF4-FFF2-40B4-BE49-F238E27FC236}">
                <a16:creationId xmlns:a16="http://schemas.microsoft.com/office/drawing/2014/main" id="{2937FAF5-6275-6676-CCD7-B06D3354AE3F}"/>
              </a:ext>
            </a:extLst>
          </p:cNvPr>
          <p:cNvSpPr/>
          <p:nvPr/>
        </p:nvSpPr>
        <p:spPr>
          <a:xfrm>
            <a:off x="2983536" y="3889677"/>
            <a:ext cx="396000" cy="3960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48" name="TextBox 47">
            <a:extLst>
              <a:ext uri="{FF2B5EF4-FFF2-40B4-BE49-F238E27FC236}">
                <a16:creationId xmlns:a16="http://schemas.microsoft.com/office/drawing/2014/main" id="{E87F56B5-8FED-CDF2-8350-12DA85558D2C}"/>
              </a:ext>
            </a:extLst>
          </p:cNvPr>
          <p:cNvSpPr txBox="1"/>
          <p:nvPr/>
        </p:nvSpPr>
        <p:spPr>
          <a:xfrm>
            <a:off x="4621054" y="1931730"/>
            <a:ext cx="1231705" cy="461665"/>
          </a:xfrm>
          <a:prstGeom prst="rect">
            <a:avLst/>
          </a:prstGeom>
          <a:noFill/>
        </p:spPr>
        <p:txBody>
          <a:bodyPr wrap="square">
            <a:spAutoFit/>
          </a:bodyPr>
          <a:lstStyle/>
          <a:p>
            <a:r>
              <a:rPr lang="en-AU" sz="2400" b="1" noProof="0"/>
              <a:t>I think</a:t>
            </a:r>
          </a:p>
        </p:txBody>
      </p:sp>
      <p:sp>
        <p:nvSpPr>
          <p:cNvPr id="41" name="Oval 40">
            <a:extLst>
              <a:ext uri="{FF2B5EF4-FFF2-40B4-BE49-F238E27FC236}">
                <a16:creationId xmlns:a16="http://schemas.microsoft.com/office/drawing/2014/main" id="{DBC0871D-D868-6EC3-15E2-C4C984751705}"/>
              </a:ext>
            </a:extLst>
          </p:cNvPr>
          <p:cNvSpPr/>
          <p:nvPr/>
        </p:nvSpPr>
        <p:spPr>
          <a:xfrm>
            <a:off x="3510319" y="2498512"/>
            <a:ext cx="3348000" cy="334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600" noProof="0">
                <a:solidFill>
                  <a:schemeClr val="tx1"/>
                </a:solidFill>
              </a:rPr>
              <a:t>These colours remind me of road signs or safety warnings. Maybe </a:t>
            </a:r>
            <a:r>
              <a:rPr lang="en-AU" sz="1600" noProof="0" err="1">
                <a:solidFill>
                  <a:schemeClr val="tx1"/>
                </a:solidFill>
              </a:rPr>
              <a:t>Srivilasa</a:t>
            </a:r>
            <a:r>
              <a:rPr lang="en-AU" sz="1600" noProof="0">
                <a:solidFill>
                  <a:schemeClr val="tx1"/>
                </a:solidFill>
              </a:rPr>
              <a:t> is cautioning the audience about an urgent issue.</a:t>
            </a:r>
          </a:p>
        </p:txBody>
      </p:sp>
      <p:sp>
        <p:nvSpPr>
          <p:cNvPr id="38" name="Plus Sign 37">
            <a:extLst>
              <a:ext uri="{FF2B5EF4-FFF2-40B4-BE49-F238E27FC236}">
                <a16:creationId xmlns:a16="http://schemas.microsoft.com/office/drawing/2014/main" id="{DC914F3F-FD20-F4FA-8E9A-B63557954CEA}"/>
              </a:ext>
              <a:ext uri="{C183D7F6-B498-43B3-948B-1728B52AA6E4}">
                <adec:decorative xmlns:adec="http://schemas.microsoft.com/office/drawing/2017/decorative" val="1"/>
              </a:ext>
            </a:extLst>
          </p:cNvPr>
          <p:cNvSpPr/>
          <p:nvPr/>
        </p:nvSpPr>
        <p:spPr>
          <a:xfrm>
            <a:off x="6964449" y="3889820"/>
            <a:ext cx="396000" cy="3960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50" name="TextBox 49">
            <a:extLst>
              <a:ext uri="{FF2B5EF4-FFF2-40B4-BE49-F238E27FC236}">
                <a16:creationId xmlns:a16="http://schemas.microsoft.com/office/drawing/2014/main" id="{27B39AF5-F98A-E493-78B9-0CAE182F02D0}"/>
              </a:ext>
            </a:extLst>
          </p:cNvPr>
          <p:cNvSpPr txBox="1"/>
          <p:nvPr/>
        </p:nvSpPr>
        <p:spPr>
          <a:xfrm>
            <a:off x="8692163" y="1637383"/>
            <a:ext cx="1509606" cy="461665"/>
          </a:xfrm>
          <a:prstGeom prst="rect">
            <a:avLst/>
          </a:prstGeom>
          <a:noFill/>
        </p:spPr>
        <p:txBody>
          <a:bodyPr wrap="square">
            <a:spAutoFit/>
          </a:bodyPr>
          <a:lstStyle/>
          <a:p>
            <a:r>
              <a:rPr lang="en-AU" sz="2400" b="1" noProof="0"/>
              <a:t>I wonder</a:t>
            </a:r>
          </a:p>
        </p:txBody>
      </p:sp>
      <p:sp>
        <p:nvSpPr>
          <p:cNvPr id="42" name="Oval 41">
            <a:extLst>
              <a:ext uri="{FF2B5EF4-FFF2-40B4-BE49-F238E27FC236}">
                <a16:creationId xmlns:a16="http://schemas.microsoft.com/office/drawing/2014/main" id="{562347EE-E30A-C44B-2D00-1054DD8E057B}"/>
              </a:ext>
            </a:extLst>
          </p:cNvPr>
          <p:cNvSpPr/>
          <p:nvPr/>
        </p:nvSpPr>
        <p:spPr>
          <a:xfrm>
            <a:off x="7534790" y="2238475"/>
            <a:ext cx="3528000" cy="352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600" noProof="0">
                <a:solidFill>
                  <a:schemeClr val="tx1"/>
                </a:solidFill>
              </a:rPr>
              <a:t>I wonder if </a:t>
            </a:r>
            <a:r>
              <a:rPr lang="en-AU" sz="1600" noProof="0" err="1">
                <a:solidFill>
                  <a:schemeClr val="tx1"/>
                </a:solidFill>
              </a:rPr>
              <a:t>Srivilasa</a:t>
            </a:r>
            <a:r>
              <a:rPr lang="en-AU" sz="1600" noProof="0">
                <a:solidFill>
                  <a:schemeClr val="tx1"/>
                </a:solidFill>
              </a:rPr>
              <a:t> wants us to reflect on our role in environmental destruction and ‘wear’ the consequences of our actions.</a:t>
            </a:r>
          </a:p>
        </p:txBody>
      </p:sp>
      <p:sp>
        <p:nvSpPr>
          <p:cNvPr id="43" name="Equals 42" descr="Equals">
            <a:extLst>
              <a:ext uri="{FF2B5EF4-FFF2-40B4-BE49-F238E27FC236}">
                <a16:creationId xmlns:a16="http://schemas.microsoft.com/office/drawing/2014/main" id="{E85FC9F4-2D4D-B7AE-BB51-F695689A4057}"/>
              </a:ext>
            </a:extLst>
          </p:cNvPr>
          <p:cNvSpPr/>
          <p:nvPr/>
        </p:nvSpPr>
        <p:spPr>
          <a:xfrm>
            <a:off x="11225230" y="3889677"/>
            <a:ext cx="396000" cy="396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solidFill>
                <a:schemeClr val="tx1"/>
              </a:solidFill>
            </a:endParaRPr>
          </a:p>
        </p:txBody>
      </p:sp>
      <p:sp>
        <p:nvSpPr>
          <p:cNvPr id="2" name="Slide Number Placeholder 1">
            <a:extLst>
              <a:ext uri="{FF2B5EF4-FFF2-40B4-BE49-F238E27FC236}">
                <a16:creationId xmlns:a16="http://schemas.microsoft.com/office/drawing/2014/main" id="{91036489-6083-D0AE-E1CC-F1AD334FFB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56</a:t>
            </a:fld>
            <a:endParaRPr lang="en-AU" noProof="0"/>
          </a:p>
        </p:txBody>
      </p:sp>
    </p:spTree>
    <p:extLst>
      <p:ext uri="{BB962C8B-B14F-4D97-AF65-F5344CB8AC3E}">
        <p14:creationId xmlns:p14="http://schemas.microsoft.com/office/powerpoint/2010/main" val="117169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4D86-7521-8200-A6D4-5EFC7FB42E3F}"/>
            </a:ext>
          </a:extLst>
        </p:cNvPr>
        <p:cNvGrpSpPr/>
        <p:nvPr/>
      </p:nvGrpSpPr>
      <p:grpSpPr>
        <a:xfrm>
          <a:off x="0" y="0"/>
          <a:ext cx="0" cy="0"/>
          <a:chOff x="0" y="0"/>
          <a:chExt cx="0" cy="0"/>
        </a:xfrm>
      </p:grpSpPr>
      <p:sp>
        <p:nvSpPr>
          <p:cNvPr id="7" name="Equals 6">
            <a:extLst>
              <a:ext uri="{FF2B5EF4-FFF2-40B4-BE49-F238E27FC236}">
                <a16:creationId xmlns:a16="http://schemas.microsoft.com/office/drawing/2014/main" id="{C04B6084-9250-C489-B86C-C94D4D664DF1}"/>
              </a:ext>
              <a:ext uri="{C183D7F6-B498-43B3-948B-1728B52AA6E4}">
                <adec:decorative xmlns:adec="http://schemas.microsoft.com/office/drawing/2017/decorative" val="1"/>
              </a:ext>
            </a:extLst>
          </p:cNvPr>
          <p:cNvSpPr/>
          <p:nvPr/>
        </p:nvSpPr>
        <p:spPr>
          <a:xfrm>
            <a:off x="359999" y="3665024"/>
            <a:ext cx="673133" cy="478485"/>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solidFill>
                <a:schemeClr val="tx1"/>
              </a:solidFill>
            </a:endParaRPr>
          </a:p>
        </p:txBody>
      </p:sp>
      <p:sp>
        <p:nvSpPr>
          <p:cNvPr id="3" name="Title 2">
            <a:extLst>
              <a:ext uri="{FF2B5EF4-FFF2-40B4-BE49-F238E27FC236}">
                <a16:creationId xmlns:a16="http://schemas.microsoft.com/office/drawing/2014/main" id="{2CD031F6-F4FA-DF1E-01B7-07BDB327548B}"/>
              </a:ext>
            </a:extLst>
          </p:cNvPr>
          <p:cNvSpPr>
            <a:spLocks noGrp="1"/>
          </p:cNvSpPr>
          <p:nvPr>
            <p:ph type="title"/>
          </p:nvPr>
        </p:nvSpPr>
        <p:spPr>
          <a:xfrm>
            <a:off x="360000" y="351122"/>
            <a:ext cx="11484000" cy="545601"/>
          </a:xfrm>
        </p:spPr>
        <p:txBody>
          <a:bodyPr/>
          <a:lstStyle/>
          <a:p>
            <a:r>
              <a:rPr lang="en-AU" noProof="0" dirty="0"/>
              <a:t>I see, I think, I wonder (2)</a:t>
            </a:r>
          </a:p>
        </p:txBody>
      </p:sp>
      <p:sp>
        <p:nvSpPr>
          <p:cNvPr id="4" name="Text Placeholder 3">
            <a:extLst>
              <a:ext uri="{FF2B5EF4-FFF2-40B4-BE49-F238E27FC236}">
                <a16:creationId xmlns:a16="http://schemas.microsoft.com/office/drawing/2014/main" id="{307FB70D-7BA3-598D-777D-DE0D0A11B680}"/>
              </a:ext>
            </a:extLst>
          </p:cNvPr>
          <p:cNvSpPr>
            <a:spLocks noGrp="1"/>
          </p:cNvSpPr>
          <p:nvPr>
            <p:ph type="body" sz="quarter" idx="18"/>
          </p:nvPr>
        </p:nvSpPr>
        <p:spPr/>
        <p:txBody>
          <a:bodyPr/>
          <a:lstStyle/>
          <a:p>
            <a:r>
              <a:rPr lang="en-AU" noProof="0"/>
              <a:t>3.2(f) Connecting ideas</a:t>
            </a:r>
          </a:p>
        </p:txBody>
      </p:sp>
      <p:sp>
        <p:nvSpPr>
          <p:cNvPr id="44" name="Rectangle: Rounded Corners 43">
            <a:extLst>
              <a:ext uri="{FF2B5EF4-FFF2-40B4-BE49-F238E27FC236}">
                <a16:creationId xmlns:a16="http://schemas.microsoft.com/office/drawing/2014/main" id="{0A2B02DE-0D55-941E-8FBE-275645AC0313}"/>
              </a:ext>
            </a:extLst>
          </p:cNvPr>
          <p:cNvSpPr/>
          <p:nvPr/>
        </p:nvSpPr>
        <p:spPr>
          <a:xfrm>
            <a:off x="1460870" y="1833126"/>
            <a:ext cx="10383128" cy="4142283"/>
          </a:xfrm>
          <a:prstGeom prst="roundRect">
            <a:avLst>
              <a:gd name="adj" fmla="val 532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noProof="0" dirty="0">
                <a:solidFill>
                  <a:schemeClr val="tx1"/>
                </a:solidFill>
              </a:rPr>
              <a:t>Solid blocks of black, red, and orange evoke road signs and safety warnings. This deliberate use of a bold, confrontational colour palette creates a sense of alarm and potential danger. Perhaps </a:t>
            </a:r>
            <a:r>
              <a:rPr lang="en-AU" sz="1800" noProof="0" dirty="0" err="1">
                <a:solidFill>
                  <a:schemeClr val="tx1"/>
                </a:solidFill>
              </a:rPr>
              <a:t>Srivilasa</a:t>
            </a:r>
            <a:r>
              <a:rPr lang="en-AU" sz="1800" noProof="0" dirty="0">
                <a:solidFill>
                  <a:schemeClr val="tx1"/>
                </a:solidFill>
              </a:rPr>
              <a:t> is warning the audience about the urgency of a climate issue, as suggested by the title  ‘Climate Change Bug Ball’. I wonder if </a:t>
            </a:r>
            <a:r>
              <a:rPr lang="en-AU" sz="1800" noProof="0" dirty="0" err="1">
                <a:solidFill>
                  <a:schemeClr val="tx1"/>
                </a:solidFill>
              </a:rPr>
              <a:t>Srivilasa</a:t>
            </a:r>
            <a:r>
              <a:rPr lang="en-AU" sz="1800" noProof="0" dirty="0">
                <a:solidFill>
                  <a:schemeClr val="tx1"/>
                </a:solidFill>
              </a:rPr>
              <a:t> is encouraging us to reflect on our role in environmental destruction, inviting us to metaphorically ‘wear’  the consequences of our actions. This is suggested by the way the figure is dressed in materials that resemble rubbish and natural decay. The use of bright, alarming colours suggests he is urging the audience to develop a deeper awareness of our impact on the environment.</a:t>
            </a:r>
          </a:p>
        </p:txBody>
      </p:sp>
      <p:sp>
        <p:nvSpPr>
          <p:cNvPr id="2" name="Slide Number Placeholder 1">
            <a:extLst>
              <a:ext uri="{FF2B5EF4-FFF2-40B4-BE49-F238E27FC236}">
                <a16:creationId xmlns:a16="http://schemas.microsoft.com/office/drawing/2014/main" id="{B2C23595-E2FA-DCB5-EECC-D050B5C07F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57</a:t>
            </a:fld>
            <a:endParaRPr lang="en-AU" noProof="0"/>
          </a:p>
        </p:txBody>
      </p:sp>
    </p:spTree>
    <p:extLst>
      <p:ext uri="{BB962C8B-B14F-4D97-AF65-F5344CB8AC3E}">
        <p14:creationId xmlns:p14="http://schemas.microsoft.com/office/powerpoint/2010/main" val="51540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A52221-8556-6E5E-5EF0-9FC5F149F347}"/>
              </a:ext>
            </a:extLst>
          </p:cNvPr>
          <p:cNvSpPr>
            <a:spLocks noGrp="1"/>
          </p:cNvSpPr>
          <p:nvPr>
            <p:ph type="title"/>
          </p:nvPr>
        </p:nvSpPr>
        <p:spPr/>
        <p:txBody>
          <a:bodyPr/>
          <a:lstStyle/>
          <a:p>
            <a:r>
              <a:rPr lang="en-AU" noProof="0" dirty="0"/>
              <a:t>I see, I think, I wonder (3)</a:t>
            </a:r>
          </a:p>
        </p:txBody>
      </p:sp>
      <p:sp>
        <p:nvSpPr>
          <p:cNvPr id="4" name="Text Placeholder 3">
            <a:extLst>
              <a:ext uri="{FF2B5EF4-FFF2-40B4-BE49-F238E27FC236}">
                <a16:creationId xmlns:a16="http://schemas.microsoft.com/office/drawing/2014/main" id="{4C0AA0AF-3E3C-ED4E-1DAD-103BA3329CC4}"/>
              </a:ext>
            </a:extLst>
          </p:cNvPr>
          <p:cNvSpPr>
            <a:spLocks noGrp="1"/>
          </p:cNvSpPr>
          <p:nvPr>
            <p:ph type="body" sz="quarter" idx="18"/>
          </p:nvPr>
        </p:nvSpPr>
        <p:spPr/>
        <p:txBody>
          <a:bodyPr/>
          <a:lstStyle/>
          <a:p>
            <a:r>
              <a:rPr lang="en-AU" noProof="0"/>
              <a:t>3.2(g) Connecting ideas</a:t>
            </a:r>
          </a:p>
        </p:txBody>
      </p:sp>
      <p:graphicFrame>
        <p:nvGraphicFramePr>
          <p:cNvPr id="5" name="Table 4">
            <a:extLst>
              <a:ext uri="{FF2B5EF4-FFF2-40B4-BE49-F238E27FC236}">
                <a16:creationId xmlns:a16="http://schemas.microsoft.com/office/drawing/2014/main" id="{F1C90748-1BC6-E507-1398-C2B22E188044}"/>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710933041"/>
              </p:ext>
            </p:extLst>
          </p:nvPr>
        </p:nvGraphicFramePr>
        <p:xfrm>
          <a:off x="359999" y="1369454"/>
          <a:ext cx="11209701" cy="5273889"/>
        </p:xfrm>
        <a:graphic>
          <a:graphicData uri="http://schemas.openxmlformats.org/drawingml/2006/table">
            <a:tbl>
              <a:tblPr firstRow="1" bandRow="1">
                <a:tableStyleId>{69012ECD-51FC-41F1-AA8D-1B2483CD663E}</a:tableStyleId>
              </a:tblPr>
              <a:tblGrid>
                <a:gridCol w="1181868">
                  <a:extLst>
                    <a:ext uri="{9D8B030D-6E8A-4147-A177-3AD203B41FA5}">
                      <a16:colId xmlns:a16="http://schemas.microsoft.com/office/drawing/2014/main" val="3700305165"/>
                    </a:ext>
                  </a:extLst>
                </a:gridCol>
                <a:gridCol w="1368616">
                  <a:extLst>
                    <a:ext uri="{9D8B030D-6E8A-4147-A177-3AD203B41FA5}">
                      <a16:colId xmlns:a16="http://schemas.microsoft.com/office/drawing/2014/main" val="743596437"/>
                    </a:ext>
                  </a:extLst>
                </a:gridCol>
                <a:gridCol w="8659217">
                  <a:extLst>
                    <a:ext uri="{9D8B030D-6E8A-4147-A177-3AD203B41FA5}">
                      <a16:colId xmlns:a16="http://schemas.microsoft.com/office/drawing/2014/main" val="359516302"/>
                    </a:ext>
                  </a:extLst>
                </a:gridCol>
              </a:tblGrid>
              <a:tr h="617189">
                <a:tc>
                  <a:txBody>
                    <a:bodyPr/>
                    <a:lstStyle/>
                    <a:p>
                      <a:r>
                        <a:rPr lang="en-AU" noProof="0" dirty="0">
                          <a:latin typeface="+mj-lt"/>
                        </a:rPr>
                        <a:t>Acronym</a:t>
                      </a:r>
                    </a:p>
                  </a:txBody>
                  <a:tcPr/>
                </a:tc>
                <a:tc>
                  <a:txBody>
                    <a:bodyPr/>
                    <a:lstStyle/>
                    <a:p>
                      <a:r>
                        <a:rPr lang="en-AU" noProof="0">
                          <a:latin typeface="+mj-lt"/>
                        </a:rPr>
                        <a:t>Paragraph element </a:t>
                      </a:r>
                    </a:p>
                  </a:txBody>
                  <a:tcPr/>
                </a:tc>
                <a:tc>
                  <a:txBody>
                    <a:bodyPr/>
                    <a:lstStyle/>
                    <a:p>
                      <a:r>
                        <a:rPr lang="en-AU" noProof="0">
                          <a:latin typeface="+mj-lt"/>
                        </a:rPr>
                        <a:t>Description</a:t>
                      </a:r>
                    </a:p>
                  </a:txBody>
                  <a:tcPr/>
                </a:tc>
                <a:extLst>
                  <a:ext uri="{0D108BD9-81ED-4DB2-BD59-A6C34878D82A}">
                    <a16:rowId xmlns:a16="http://schemas.microsoft.com/office/drawing/2014/main" val="4033011506"/>
                  </a:ext>
                </a:extLst>
              </a:tr>
              <a:tr h="593966">
                <a:tc>
                  <a:txBody>
                    <a:bodyPr/>
                    <a:lstStyle/>
                    <a:p>
                      <a:pPr algn="ctr"/>
                      <a:r>
                        <a:rPr lang="en-AU" sz="3600" b="1" noProof="0" dirty="0">
                          <a:solidFill>
                            <a:schemeClr val="tx1"/>
                          </a:solidFill>
                        </a:rPr>
                        <a:t>P</a:t>
                      </a:r>
                    </a:p>
                  </a:txBody>
                  <a:tcPr>
                    <a:solidFill>
                      <a:srgbClr val="FF33CC"/>
                    </a:solidFill>
                  </a:tcPr>
                </a:tc>
                <a:tc>
                  <a:txBody>
                    <a:bodyPr/>
                    <a:lstStyle/>
                    <a:p>
                      <a:pPr>
                        <a:lnSpc>
                          <a:spcPct val="120000"/>
                        </a:lnSpc>
                      </a:pPr>
                      <a:r>
                        <a:rPr lang="en-AU" sz="1600" noProof="0" dirty="0"/>
                        <a:t>Point</a:t>
                      </a:r>
                    </a:p>
                  </a:txBody>
                  <a:tcPr/>
                </a:tc>
                <a:tc>
                  <a:txBody>
                    <a:bodyPr/>
                    <a:lstStyle/>
                    <a:p>
                      <a:pPr>
                        <a:lnSpc>
                          <a:spcPct val="120000"/>
                        </a:lnSpc>
                      </a:pPr>
                      <a:r>
                        <a:rPr lang="en-AU" sz="1600" noProof="0" dirty="0"/>
                        <a:t>Vipoo </a:t>
                      </a:r>
                      <a:r>
                        <a:rPr lang="en-AU" sz="1600" noProof="0" dirty="0" err="1"/>
                        <a:t>Srivilasa</a:t>
                      </a:r>
                      <a:r>
                        <a:rPr lang="en-AU" sz="1600" noProof="0" dirty="0"/>
                        <a:t> uses colour and symbolism to provoke reflection on environmental issues.</a:t>
                      </a:r>
                    </a:p>
                  </a:txBody>
                  <a:tcPr/>
                </a:tc>
                <a:extLst>
                  <a:ext uri="{0D108BD9-81ED-4DB2-BD59-A6C34878D82A}">
                    <a16:rowId xmlns:a16="http://schemas.microsoft.com/office/drawing/2014/main" val="1525376493"/>
                  </a:ext>
                </a:extLst>
              </a:tr>
              <a:tr h="1087428">
                <a:tc>
                  <a:txBody>
                    <a:bodyPr/>
                    <a:lstStyle/>
                    <a:p>
                      <a:pPr algn="ctr"/>
                      <a:r>
                        <a:rPr lang="en-AU" sz="3600" b="1" noProof="0" dirty="0">
                          <a:solidFill>
                            <a:schemeClr val="tx1"/>
                          </a:solidFill>
                        </a:rPr>
                        <a:t>E</a:t>
                      </a:r>
                    </a:p>
                  </a:txBody>
                  <a:tcPr>
                    <a:solidFill>
                      <a:srgbClr val="FF6600"/>
                    </a:solidFill>
                  </a:tcPr>
                </a:tc>
                <a:tc>
                  <a:txBody>
                    <a:bodyPr/>
                    <a:lstStyle/>
                    <a:p>
                      <a:pPr>
                        <a:lnSpc>
                          <a:spcPct val="120000"/>
                        </a:lnSpc>
                      </a:pPr>
                      <a:r>
                        <a:rPr lang="en-AU" sz="1600" noProof="0"/>
                        <a:t>Explain</a:t>
                      </a:r>
                    </a:p>
                  </a:txBody>
                  <a:tcPr/>
                </a:tc>
                <a:tc>
                  <a:txBody>
                    <a:bodyPr/>
                    <a:lstStyle/>
                    <a:p>
                      <a:pPr>
                        <a:lnSpc>
                          <a:spcPct val="120000"/>
                        </a:lnSpc>
                      </a:pPr>
                      <a:r>
                        <a:rPr lang="en-AU" sz="1600" noProof="0" dirty="0"/>
                        <a:t>Solid blocks of black, red, and orange evoke road signs and safety warnings. This deliberate use of a bold, confrontational colour palette creates a sense of alarm and potential danger. The title ‘</a:t>
                      </a:r>
                      <a:r>
                        <a:rPr lang="en-AU" sz="1600" i="0" noProof="0" dirty="0"/>
                        <a:t>Climate Change Bug Ball’ </a:t>
                      </a:r>
                      <a:r>
                        <a:rPr lang="en-AU" sz="1600" noProof="0" dirty="0"/>
                        <a:t>further suggests an urgent environmental message.</a:t>
                      </a:r>
                    </a:p>
                  </a:txBody>
                  <a:tcPr/>
                </a:tc>
                <a:extLst>
                  <a:ext uri="{0D108BD9-81ED-4DB2-BD59-A6C34878D82A}">
                    <a16:rowId xmlns:a16="http://schemas.microsoft.com/office/drawing/2014/main" val="4270299374"/>
                  </a:ext>
                </a:extLst>
              </a:tr>
              <a:tr h="1836872">
                <a:tc>
                  <a:txBody>
                    <a:bodyPr/>
                    <a:lstStyle/>
                    <a:p>
                      <a:pPr algn="ctr"/>
                      <a:r>
                        <a:rPr lang="en-AU" sz="3600" b="1" noProof="0" dirty="0">
                          <a:solidFill>
                            <a:schemeClr val="tx1"/>
                          </a:solidFill>
                        </a:rPr>
                        <a:t>E</a:t>
                      </a:r>
                    </a:p>
                  </a:txBody>
                  <a:tcPr>
                    <a:solidFill>
                      <a:srgbClr val="00B0F0"/>
                    </a:solidFill>
                  </a:tcPr>
                </a:tc>
                <a:tc>
                  <a:txBody>
                    <a:bodyPr/>
                    <a:lstStyle/>
                    <a:p>
                      <a:pPr>
                        <a:lnSpc>
                          <a:spcPct val="120000"/>
                        </a:lnSpc>
                      </a:pPr>
                      <a:r>
                        <a:rPr lang="en-AU" sz="1600" noProof="0"/>
                        <a:t>Evidence</a:t>
                      </a:r>
                    </a:p>
                  </a:txBody>
                  <a:tcPr/>
                </a:tc>
                <a:tc>
                  <a:txBody>
                    <a:bodyPr/>
                    <a:lstStyle/>
                    <a:p>
                      <a:pPr>
                        <a:lnSpc>
                          <a:spcPct val="120000"/>
                        </a:lnSpc>
                      </a:pPr>
                      <a:r>
                        <a:rPr lang="en-AU" sz="1600" b="0" noProof="0" dirty="0" err="1">
                          <a:solidFill>
                            <a:schemeClr val="tx1"/>
                          </a:solidFill>
                        </a:rPr>
                        <a:t>Srivilasa</a:t>
                      </a:r>
                      <a:r>
                        <a:rPr lang="en-AU" sz="1600" b="0" noProof="0" dirty="0">
                          <a:solidFill>
                            <a:schemeClr val="tx1"/>
                          </a:solidFill>
                        </a:rPr>
                        <a:t> may be warning the audience about the consequences of climate change and encouraging personal reflection. The figure's clothing is composed of eclectic elements that resemble discarded materials and natural decay, suggesting a connection to ecological concerns. Delicate gold outlines of skulls and insects against shiny black medallions or buttons invite us to metaphorically ‘wear’ the bleak consequences of environmental collapse. </a:t>
                      </a:r>
                      <a:r>
                        <a:rPr lang="en-AU" sz="1600" b="0" noProof="0" dirty="0" err="1">
                          <a:solidFill>
                            <a:schemeClr val="tx1"/>
                          </a:solidFill>
                        </a:rPr>
                        <a:t>Srivilasa’s</a:t>
                      </a:r>
                      <a:r>
                        <a:rPr lang="en-AU" sz="1600" b="0" noProof="0" dirty="0">
                          <a:solidFill>
                            <a:schemeClr val="tx1"/>
                          </a:solidFill>
                        </a:rPr>
                        <a:t> eclectic use of symbolism reinforces the severity of dwindling bug populations, he shows us the mayhem that it will cause for our environment.</a:t>
                      </a:r>
                      <a:endParaRPr lang="en-AU" sz="1600" b="0" noProof="0" dirty="0"/>
                    </a:p>
                  </a:txBody>
                  <a:tcPr/>
                </a:tc>
                <a:extLst>
                  <a:ext uri="{0D108BD9-81ED-4DB2-BD59-A6C34878D82A}">
                    <a16:rowId xmlns:a16="http://schemas.microsoft.com/office/drawing/2014/main" val="1435850132"/>
                  </a:ext>
                </a:extLst>
              </a:tr>
              <a:tr h="793529">
                <a:tc>
                  <a:txBody>
                    <a:bodyPr/>
                    <a:lstStyle/>
                    <a:p>
                      <a:pPr algn="ctr"/>
                      <a:r>
                        <a:rPr lang="en-AU" sz="3600" b="1" noProof="0" dirty="0">
                          <a:solidFill>
                            <a:schemeClr val="tx1"/>
                          </a:solidFill>
                        </a:rPr>
                        <a:t>L</a:t>
                      </a:r>
                    </a:p>
                  </a:txBody>
                  <a:tcPr>
                    <a:solidFill>
                      <a:srgbClr val="00B050"/>
                    </a:solidFill>
                  </a:tcPr>
                </a:tc>
                <a:tc>
                  <a:txBody>
                    <a:bodyPr/>
                    <a:lstStyle/>
                    <a:p>
                      <a:pPr>
                        <a:lnSpc>
                          <a:spcPct val="120000"/>
                        </a:lnSpc>
                      </a:pPr>
                      <a:r>
                        <a:rPr lang="en-AU" sz="1600" noProof="0"/>
                        <a:t>Link</a:t>
                      </a:r>
                    </a:p>
                  </a:txBody>
                  <a:tcPr/>
                </a:tc>
                <a:tc>
                  <a:txBody>
                    <a:bodyPr/>
                    <a:lstStyle/>
                    <a:p>
                      <a:pPr>
                        <a:lnSpc>
                          <a:spcPct val="120000"/>
                        </a:lnSpc>
                      </a:pPr>
                      <a:r>
                        <a:rPr lang="en-AU" sz="1600" noProof="0" dirty="0"/>
                        <a:t>Through this visual language, the artist urges viewers to confront their role in environmental destruction and develop a deeper awareness of their actions.</a:t>
                      </a:r>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080496EE-9BB0-EA88-7B0B-9A26B56EF3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58</a:t>
            </a:fld>
            <a:endParaRPr lang="en-AU" noProof="0"/>
          </a:p>
        </p:txBody>
      </p:sp>
    </p:spTree>
    <p:extLst>
      <p:ext uri="{BB962C8B-B14F-4D97-AF65-F5344CB8AC3E}">
        <p14:creationId xmlns:p14="http://schemas.microsoft.com/office/powerpoint/2010/main" val="127482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0B373-531A-569D-0FCD-068CA3AE1B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17519A-F6A2-D628-42D2-A0FB3CA53DB0}"/>
              </a:ext>
            </a:extLst>
          </p:cNvPr>
          <p:cNvSpPr>
            <a:spLocks noGrp="1"/>
          </p:cNvSpPr>
          <p:nvPr>
            <p:ph type="title"/>
          </p:nvPr>
        </p:nvSpPr>
        <p:spPr/>
        <p:txBody>
          <a:bodyPr/>
          <a:lstStyle/>
          <a:p>
            <a:r>
              <a:rPr lang="en-AU" noProof="0" dirty="0"/>
              <a:t>Explain like a critic (1)</a:t>
            </a:r>
          </a:p>
        </p:txBody>
      </p:sp>
      <p:sp>
        <p:nvSpPr>
          <p:cNvPr id="4" name="Text Placeholder 3">
            <a:extLst>
              <a:ext uri="{FF2B5EF4-FFF2-40B4-BE49-F238E27FC236}">
                <a16:creationId xmlns:a16="http://schemas.microsoft.com/office/drawing/2014/main" id="{922DBD8E-9E3A-5677-F852-70F06DFA23D0}"/>
              </a:ext>
            </a:extLst>
          </p:cNvPr>
          <p:cNvSpPr>
            <a:spLocks noGrp="1"/>
          </p:cNvSpPr>
          <p:nvPr>
            <p:ph type="body" sz="quarter" idx="18"/>
          </p:nvPr>
        </p:nvSpPr>
        <p:spPr/>
        <p:txBody>
          <a:bodyPr/>
          <a:lstStyle/>
          <a:p>
            <a:r>
              <a:rPr lang="en-AU" noProof="0"/>
              <a:t>3.2(h) Connecting ideas</a:t>
            </a:r>
          </a:p>
        </p:txBody>
      </p:sp>
      <p:sp>
        <p:nvSpPr>
          <p:cNvPr id="7" name="TextBox 6">
            <a:extLst>
              <a:ext uri="{FF2B5EF4-FFF2-40B4-BE49-F238E27FC236}">
                <a16:creationId xmlns:a16="http://schemas.microsoft.com/office/drawing/2014/main" id="{C5202C51-B1E1-FE28-A17B-EF11243D30DD}"/>
              </a:ext>
            </a:extLst>
          </p:cNvPr>
          <p:cNvSpPr txBox="1"/>
          <p:nvPr/>
        </p:nvSpPr>
        <p:spPr>
          <a:xfrm>
            <a:off x="3887162" y="1454866"/>
            <a:ext cx="7950838" cy="1796334"/>
          </a:xfrm>
          <a:prstGeom prst="rect">
            <a:avLst/>
          </a:prstGeom>
          <a:noFill/>
        </p:spPr>
        <p:txBody>
          <a:bodyPr wrap="square" lIns="0" tIns="0" rIns="0" bIns="0" rtlCol="0">
            <a:noAutofit/>
          </a:bodyPr>
          <a:lstStyle/>
          <a:p>
            <a:pPr>
              <a:lnSpc>
                <a:spcPct val="130000"/>
              </a:lnSpc>
              <a:buNone/>
            </a:pPr>
            <a:r>
              <a:rPr lang="en-AU" sz="1800" noProof="0" dirty="0"/>
              <a:t>Explanations of artworks help us understand intentions and meaning. When we explain we use cause and effect language to talk about what the artist did and what it makes us think or feel. We show how colours, shapes, or symbols work together and explain why or how the artist might have made certain choices or how those choices create meaning.</a:t>
            </a:r>
          </a:p>
        </p:txBody>
      </p:sp>
      <p:sp>
        <p:nvSpPr>
          <p:cNvPr id="15" name="Rectangle: Rounded Corners 14">
            <a:extLst>
              <a:ext uri="{FF2B5EF4-FFF2-40B4-BE49-F238E27FC236}">
                <a16:creationId xmlns:a16="http://schemas.microsoft.com/office/drawing/2014/main" id="{B644D006-85D7-431D-3DA4-FDDC5F146362}"/>
              </a:ext>
            </a:extLst>
          </p:cNvPr>
          <p:cNvSpPr/>
          <p:nvPr/>
        </p:nvSpPr>
        <p:spPr>
          <a:xfrm>
            <a:off x="3887162" y="3442470"/>
            <a:ext cx="1891203" cy="2575864"/>
          </a:xfrm>
          <a:prstGeom prst="roundRect">
            <a:avLst>
              <a:gd name="adj" fmla="val 8609"/>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20000"/>
              </a:lnSpc>
            </a:pPr>
            <a:r>
              <a:rPr lang="en-AU" sz="1600" b="0" i="0" noProof="0" dirty="0">
                <a:solidFill>
                  <a:srgbClr val="000000"/>
                </a:solidFill>
                <a:effectLst/>
              </a:rPr>
              <a:t>Because</a:t>
            </a:r>
          </a:p>
          <a:p>
            <a:pPr algn="l">
              <a:lnSpc>
                <a:spcPct val="120000"/>
              </a:lnSpc>
            </a:pPr>
            <a:r>
              <a:rPr lang="en-AU" sz="1600" b="0" i="0" noProof="0" dirty="0">
                <a:solidFill>
                  <a:srgbClr val="000000"/>
                </a:solidFill>
                <a:effectLst/>
              </a:rPr>
              <a:t>Since</a:t>
            </a:r>
          </a:p>
          <a:p>
            <a:pPr algn="l">
              <a:lnSpc>
                <a:spcPct val="120000"/>
              </a:lnSpc>
            </a:pPr>
            <a:r>
              <a:rPr lang="en-AU" sz="1600" b="0" i="0" noProof="0" dirty="0">
                <a:solidFill>
                  <a:srgbClr val="000000"/>
                </a:solidFill>
                <a:effectLst/>
              </a:rPr>
              <a:t>Due to</a:t>
            </a:r>
          </a:p>
          <a:p>
            <a:pPr algn="l">
              <a:lnSpc>
                <a:spcPct val="120000"/>
              </a:lnSpc>
            </a:pPr>
            <a:r>
              <a:rPr lang="en-AU" sz="1600" b="0" i="0" noProof="0" dirty="0">
                <a:solidFill>
                  <a:srgbClr val="000000"/>
                </a:solidFill>
                <a:effectLst/>
              </a:rPr>
              <a:t>As a result of</a:t>
            </a:r>
          </a:p>
          <a:p>
            <a:pPr algn="l">
              <a:lnSpc>
                <a:spcPct val="120000"/>
              </a:lnSpc>
            </a:pPr>
            <a:r>
              <a:rPr lang="en-AU" sz="1600" b="0" i="0" noProof="0" dirty="0">
                <a:solidFill>
                  <a:srgbClr val="000000"/>
                </a:solidFill>
                <a:effectLst/>
              </a:rPr>
              <a:t>In response to</a:t>
            </a:r>
          </a:p>
          <a:p>
            <a:pPr algn="l">
              <a:lnSpc>
                <a:spcPct val="120000"/>
              </a:lnSpc>
            </a:pPr>
            <a:r>
              <a:rPr lang="en-AU" sz="1600" noProof="0" dirty="0">
                <a:solidFill>
                  <a:srgbClr val="000000"/>
                </a:solidFill>
              </a:rPr>
              <a:t>W</a:t>
            </a:r>
            <a:r>
              <a:rPr lang="en-AU" sz="1600" b="0" i="0" noProof="0" dirty="0">
                <a:solidFill>
                  <a:srgbClr val="000000"/>
                </a:solidFill>
                <a:effectLst/>
              </a:rPr>
              <a:t>hich</a:t>
            </a:r>
          </a:p>
          <a:p>
            <a:pPr algn="l">
              <a:lnSpc>
                <a:spcPct val="120000"/>
              </a:lnSpc>
            </a:pPr>
            <a:r>
              <a:rPr lang="en-AU" sz="1600" b="0" i="0" noProof="0" dirty="0">
                <a:solidFill>
                  <a:srgbClr val="000000"/>
                </a:solidFill>
                <a:effectLst/>
              </a:rPr>
              <a:t>As</a:t>
            </a:r>
          </a:p>
          <a:p>
            <a:pPr algn="l">
              <a:lnSpc>
                <a:spcPct val="120000"/>
              </a:lnSpc>
            </a:pPr>
            <a:r>
              <a:rPr lang="en-AU" sz="1600" noProof="0" dirty="0">
                <a:solidFill>
                  <a:srgbClr val="000000"/>
                </a:solidFill>
              </a:rPr>
              <a:t>shows</a:t>
            </a:r>
            <a:endParaRPr lang="en-AU" sz="1600" i="0" noProof="0" dirty="0">
              <a:solidFill>
                <a:srgbClr val="000000"/>
              </a:solidFill>
              <a:effectLst/>
            </a:endParaRPr>
          </a:p>
        </p:txBody>
      </p:sp>
      <p:sp>
        <p:nvSpPr>
          <p:cNvPr id="16" name="Rectangle: Rounded Corners 15">
            <a:extLst>
              <a:ext uri="{FF2B5EF4-FFF2-40B4-BE49-F238E27FC236}">
                <a16:creationId xmlns:a16="http://schemas.microsoft.com/office/drawing/2014/main" id="{636AD40C-5190-CB12-6F2E-90EFD8BF2241}"/>
              </a:ext>
            </a:extLst>
          </p:cNvPr>
          <p:cNvSpPr/>
          <p:nvPr/>
        </p:nvSpPr>
        <p:spPr>
          <a:xfrm>
            <a:off x="6079165" y="3442470"/>
            <a:ext cx="2509861" cy="2575864"/>
          </a:xfrm>
          <a:prstGeom prst="roundRect">
            <a:avLst>
              <a:gd name="adj" fmla="val 6041"/>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20000"/>
              </a:lnSpc>
            </a:pPr>
            <a:r>
              <a:rPr lang="en-AU" sz="1600" b="0" i="0" noProof="0">
                <a:solidFill>
                  <a:srgbClr val="000000"/>
                </a:solidFill>
                <a:effectLst/>
              </a:rPr>
              <a:t>This invites</a:t>
            </a:r>
          </a:p>
          <a:p>
            <a:pPr algn="l">
              <a:lnSpc>
                <a:spcPct val="120000"/>
              </a:lnSpc>
            </a:pPr>
            <a:r>
              <a:rPr lang="en-AU" sz="1600" b="0" i="0" noProof="0">
                <a:solidFill>
                  <a:srgbClr val="000000"/>
                </a:solidFill>
                <a:effectLst/>
              </a:rPr>
              <a:t>This evokes</a:t>
            </a:r>
          </a:p>
          <a:p>
            <a:pPr algn="l">
              <a:lnSpc>
                <a:spcPct val="120000"/>
              </a:lnSpc>
            </a:pPr>
            <a:r>
              <a:rPr lang="en-AU" sz="1600" b="0" i="0" noProof="0">
                <a:solidFill>
                  <a:srgbClr val="000000"/>
                </a:solidFill>
                <a:effectLst/>
              </a:rPr>
              <a:t>This communicates</a:t>
            </a:r>
          </a:p>
          <a:p>
            <a:pPr algn="l">
              <a:lnSpc>
                <a:spcPct val="120000"/>
              </a:lnSpc>
            </a:pPr>
            <a:r>
              <a:rPr lang="en-AU" sz="1600" b="0" i="0" noProof="0">
                <a:solidFill>
                  <a:srgbClr val="000000"/>
                </a:solidFill>
                <a:effectLst/>
              </a:rPr>
              <a:t>This creates</a:t>
            </a:r>
          </a:p>
          <a:p>
            <a:pPr algn="l">
              <a:lnSpc>
                <a:spcPct val="120000"/>
              </a:lnSpc>
            </a:pPr>
            <a:r>
              <a:rPr lang="en-AU" sz="1600" i="0" noProof="0">
                <a:solidFill>
                  <a:srgbClr val="000000"/>
                </a:solidFill>
                <a:effectLst/>
              </a:rPr>
              <a:t>This</a:t>
            </a:r>
            <a:r>
              <a:rPr lang="en-AU" sz="1600" b="1" i="0" noProof="0">
                <a:solidFill>
                  <a:srgbClr val="000000"/>
                </a:solidFill>
                <a:effectLst/>
              </a:rPr>
              <a:t> </a:t>
            </a:r>
            <a:r>
              <a:rPr lang="en-AU" sz="1600" i="0" noProof="0">
                <a:solidFill>
                  <a:srgbClr val="000000"/>
                </a:solidFill>
                <a:effectLst/>
              </a:rPr>
              <a:t>reinforces</a:t>
            </a:r>
          </a:p>
          <a:p>
            <a:pPr algn="l">
              <a:lnSpc>
                <a:spcPct val="120000"/>
              </a:lnSpc>
            </a:pPr>
            <a:r>
              <a:rPr lang="en-AU" sz="1600" b="0" i="0" noProof="0">
                <a:solidFill>
                  <a:srgbClr val="000000"/>
                </a:solidFill>
                <a:effectLst/>
              </a:rPr>
              <a:t>This symbolises</a:t>
            </a:r>
          </a:p>
          <a:p>
            <a:pPr algn="l">
              <a:lnSpc>
                <a:spcPct val="120000"/>
              </a:lnSpc>
            </a:pPr>
            <a:r>
              <a:rPr lang="en-AU" sz="1600" b="0" i="0" noProof="0">
                <a:solidFill>
                  <a:srgbClr val="000000"/>
                </a:solidFill>
                <a:effectLst/>
              </a:rPr>
              <a:t>This suggests</a:t>
            </a:r>
          </a:p>
        </p:txBody>
      </p:sp>
      <p:sp>
        <p:nvSpPr>
          <p:cNvPr id="17" name="Rectangle: Rounded Corners 16">
            <a:extLst>
              <a:ext uri="{FF2B5EF4-FFF2-40B4-BE49-F238E27FC236}">
                <a16:creationId xmlns:a16="http://schemas.microsoft.com/office/drawing/2014/main" id="{D408DDD4-CD58-DFF5-F1F9-E800A8C63064}"/>
              </a:ext>
            </a:extLst>
          </p:cNvPr>
          <p:cNvSpPr/>
          <p:nvPr/>
        </p:nvSpPr>
        <p:spPr>
          <a:xfrm>
            <a:off x="8889826" y="3442470"/>
            <a:ext cx="2954172" cy="2575865"/>
          </a:xfrm>
          <a:prstGeom prst="roundRect">
            <a:avLst>
              <a:gd name="adj" fmla="val 4834"/>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20000"/>
              </a:lnSpc>
            </a:pPr>
            <a:r>
              <a:rPr lang="en-AU" sz="1600" noProof="0" dirty="0">
                <a:solidFill>
                  <a:schemeClr val="tx1"/>
                </a:solidFill>
              </a:rPr>
              <a:t>Inviting, invites</a:t>
            </a:r>
          </a:p>
          <a:p>
            <a:pPr algn="l">
              <a:lnSpc>
                <a:spcPct val="120000"/>
              </a:lnSpc>
            </a:pPr>
            <a:r>
              <a:rPr lang="en-AU" sz="1600" noProof="0" dirty="0">
                <a:solidFill>
                  <a:schemeClr val="tx1"/>
                </a:solidFill>
              </a:rPr>
              <a:t>Evoking, evokes</a:t>
            </a:r>
          </a:p>
          <a:p>
            <a:pPr algn="l">
              <a:lnSpc>
                <a:spcPct val="120000"/>
              </a:lnSpc>
            </a:pPr>
            <a:r>
              <a:rPr lang="en-AU" sz="1600" noProof="0" dirty="0">
                <a:solidFill>
                  <a:schemeClr val="tx1"/>
                </a:solidFill>
              </a:rPr>
              <a:t>Communicating, communicates</a:t>
            </a:r>
          </a:p>
          <a:p>
            <a:pPr algn="l">
              <a:lnSpc>
                <a:spcPct val="120000"/>
              </a:lnSpc>
            </a:pPr>
            <a:r>
              <a:rPr lang="en-AU" sz="1600" noProof="0" dirty="0">
                <a:solidFill>
                  <a:schemeClr val="tx1"/>
                </a:solidFill>
              </a:rPr>
              <a:t>Creating, creates</a:t>
            </a:r>
          </a:p>
          <a:p>
            <a:pPr algn="l">
              <a:lnSpc>
                <a:spcPct val="120000"/>
              </a:lnSpc>
            </a:pPr>
            <a:r>
              <a:rPr lang="en-AU" sz="1600" noProof="0" dirty="0">
                <a:solidFill>
                  <a:schemeClr val="tx1"/>
                </a:solidFill>
              </a:rPr>
              <a:t>Reinforcing, reinforces</a:t>
            </a:r>
          </a:p>
          <a:p>
            <a:pPr algn="l">
              <a:lnSpc>
                <a:spcPct val="120000"/>
              </a:lnSpc>
            </a:pPr>
            <a:r>
              <a:rPr lang="en-AU" sz="1600" noProof="0" dirty="0">
                <a:solidFill>
                  <a:schemeClr val="tx1"/>
                </a:solidFill>
              </a:rPr>
              <a:t>Symbolising, symbolises</a:t>
            </a:r>
          </a:p>
          <a:p>
            <a:pPr algn="l">
              <a:lnSpc>
                <a:spcPct val="120000"/>
              </a:lnSpc>
            </a:pPr>
            <a:r>
              <a:rPr lang="en-AU" sz="1600" noProof="0" dirty="0">
                <a:solidFill>
                  <a:schemeClr val="tx1"/>
                </a:solidFill>
              </a:rPr>
              <a:t>Suggesting, suggests</a:t>
            </a:r>
            <a:endParaRPr lang="en-AU" sz="1600" b="0" i="0" noProof="0" dirty="0">
              <a:solidFill>
                <a:schemeClr val="tx1"/>
              </a:solidFill>
              <a:effectLst/>
            </a:endParaRPr>
          </a:p>
        </p:txBody>
      </p:sp>
      <p:sp>
        <p:nvSpPr>
          <p:cNvPr id="6" name="TextBox 5">
            <a:extLst>
              <a:ext uri="{FF2B5EF4-FFF2-40B4-BE49-F238E27FC236}">
                <a16:creationId xmlns:a16="http://schemas.microsoft.com/office/drawing/2014/main" id="{86723184-E675-C4C1-B3DB-A80BEECC88CC}"/>
              </a:ext>
              <a:ext uri="{C183D7F6-B498-43B3-948B-1728B52AA6E4}">
                <adec:decorative xmlns:adec="http://schemas.microsoft.com/office/drawing/2017/decorative" val="0"/>
              </a:ext>
            </a:extLst>
          </p:cNvPr>
          <p:cNvSpPr txBox="1"/>
          <p:nvPr/>
        </p:nvSpPr>
        <p:spPr>
          <a:xfrm>
            <a:off x="359999" y="6380445"/>
            <a:ext cx="10764001" cy="310015"/>
          </a:xfrm>
          <a:prstGeom prst="rect">
            <a:avLst/>
          </a:prstGeom>
          <a:noFill/>
        </p:spPr>
        <p:txBody>
          <a:bodyPr wrap="square" lIns="0" tIns="0" rIns="0" bIns="0" rtlCol="0">
            <a:noAutofit/>
          </a:bodyPr>
          <a:lstStyle/>
          <a:p>
            <a:pPr algn="l"/>
            <a:r>
              <a:rPr lang="en-AU" sz="1000" noProof="0" dirty="0"/>
              <a:t>‘Climate Change Bug Ball’, 2022 distribution permissions for Secondary Curriculum, Curriculum and Reform Directorate of NSW Department of Education, granted by © Vipoo </a:t>
            </a:r>
            <a:r>
              <a:rPr lang="en-AU" sz="1000" noProof="0" dirty="0" err="1"/>
              <a:t>Srivilasa</a:t>
            </a:r>
            <a:r>
              <a:rPr lang="en-AU" sz="1000" noProof="0" dirty="0"/>
              <a:t>, 2025.</a:t>
            </a:r>
          </a:p>
        </p:txBody>
      </p:sp>
      <p:sp>
        <p:nvSpPr>
          <p:cNvPr id="2" name="Slide Number Placeholder 1">
            <a:extLst>
              <a:ext uri="{FF2B5EF4-FFF2-40B4-BE49-F238E27FC236}">
                <a16:creationId xmlns:a16="http://schemas.microsoft.com/office/drawing/2014/main" id="{45671813-DE9B-9245-EFDD-4B922D832A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59</a:t>
            </a:fld>
            <a:endParaRPr lang="en-AU" noProof="0"/>
          </a:p>
        </p:txBody>
      </p:sp>
      <p:pic>
        <p:nvPicPr>
          <p:cNvPr id="9" name="Picture 8">
            <a:extLst>
              <a:ext uri="{FF2B5EF4-FFF2-40B4-BE49-F238E27FC236}">
                <a16:creationId xmlns:a16="http://schemas.microsoft.com/office/drawing/2014/main" id="{01BC69F1-0E92-1F53-F446-184C32B1472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000" y="1786520"/>
            <a:ext cx="3256643" cy="4071675"/>
          </a:xfrm>
          <a:prstGeom prst="rect">
            <a:avLst/>
          </a:prstGeom>
        </p:spPr>
      </p:pic>
    </p:spTree>
    <p:extLst>
      <p:ext uri="{BB962C8B-B14F-4D97-AF65-F5344CB8AC3E}">
        <p14:creationId xmlns:p14="http://schemas.microsoft.com/office/powerpoint/2010/main" val="18627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noProof="0" dirty="0">
                <a:latin typeface="+mj-lt"/>
              </a:rPr>
              <a:t>Creatures of consequence </a:t>
            </a:r>
          </a:p>
        </p:txBody>
      </p:sp>
      <p:sp>
        <p:nvSpPr>
          <p:cNvPr id="13" name="Text Placeholder 12">
            <a:extLst>
              <a:ext uri="{FF2B5EF4-FFF2-40B4-BE49-F238E27FC236}">
                <a16:creationId xmlns:a16="http://schemas.microsoft.com/office/drawing/2014/main" id="{8AAB25FA-A5B5-093F-A0C9-EAE7963EEB09}"/>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a:latin typeface="+mj-lt"/>
              </a:rPr>
              <a:t>1.1(a)</a:t>
            </a:r>
          </a:p>
        </p:txBody>
      </p:sp>
      <p:sp>
        <p:nvSpPr>
          <p:cNvPr id="2" name="Text Placeholder 1">
            <a:extLst>
              <a:ext uri="{FF2B5EF4-FFF2-40B4-BE49-F238E27FC236}">
                <a16:creationId xmlns:a16="http://schemas.microsoft.com/office/drawing/2014/main" id="{94D89E3D-73E0-0AC1-E144-A978E072393C}"/>
              </a:ext>
            </a:extLst>
          </p:cNvPr>
          <p:cNvSpPr>
            <a:spLocks noGrp="1"/>
          </p:cNvSpPr>
          <p:nvPr>
            <p:ph type="body" sz="quarter" idx="17"/>
          </p:nvPr>
        </p:nvSpPr>
        <p:spPr/>
        <p:txBody>
          <a:bodyPr/>
          <a:lstStyle/>
          <a:p>
            <a:r>
              <a:rPr lang="en-AU" b="1" dirty="0"/>
              <a:t>Creature: </a:t>
            </a:r>
            <a:r>
              <a:rPr lang="en-AU" dirty="0"/>
              <a:t>A</a:t>
            </a:r>
            <a:r>
              <a:rPr lang="en-AU" dirty="0">
                <a:ea typeface="Calibri" panose="020F0502020204030204" pitchFamily="34" charset="0"/>
              </a:rPr>
              <a:t>ny living being</a:t>
            </a:r>
            <a:endParaRPr lang="en-AU" dirty="0"/>
          </a:p>
          <a:p>
            <a:r>
              <a:rPr lang="en-AU" b="1" dirty="0">
                <a:ea typeface="Calibri" panose="020F0502020204030204" pitchFamily="34" charset="0"/>
              </a:rPr>
              <a:t>Consequence: </a:t>
            </a:r>
            <a:r>
              <a:rPr lang="en-AU" dirty="0">
                <a:ea typeface="Calibri" panose="020F0502020204030204" pitchFamily="34" charset="0"/>
              </a:rPr>
              <a:t>The result or effect that follows an action, decision, or event</a:t>
            </a:r>
            <a:endParaRPr lang="en-AU" dirty="0"/>
          </a:p>
          <a:p>
            <a:endParaRPr lang="en-AU" dirty="0"/>
          </a:p>
          <a:p>
            <a:endParaRPr lang="en-AU" dirty="0"/>
          </a:p>
          <a:p>
            <a:endParaRPr lang="en-AU" dirty="0"/>
          </a:p>
          <a:p>
            <a:endParaRPr lang="en-US"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6</a:t>
            </a:fld>
            <a:endParaRPr lang="en-AU" noProof="0"/>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92AD2-E348-CFDC-4812-ACB41DE3BC5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380B6D-A38B-91DE-CADF-9F2DC438A0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60</a:t>
            </a:fld>
            <a:endParaRPr lang="en-AU" noProof="0"/>
          </a:p>
        </p:txBody>
      </p:sp>
      <p:sp>
        <p:nvSpPr>
          <p:cNvPr id="3" name="Title 2">
            <a:extLst>
              <a:ext uri="{FF2B5EF4-FFF2-40B4-BE49-F238E27FC236}">
                <a16:creationId xmlns:a16="http://schemas.microsoft.com/office/drawing/2014/main" id="{B429BF99-35C4-12AB-808D-0C909E950660}"/>
              </a:ext>
            </a:extLst>
          </p:cNvPr>
          <p:cNvSpPr>
            <a:spLocks noGrp="1"/>
          </p:cNvSpPr>
          <p:nvPr>
            <p:ph type="title"/>
          </p:nvPr>
        </p:nvSpPr>
        <p:spPr/>
        <p:txBody>
          <a:bodyPr/>
          <a:lstStyle/>
          <a:p>
            <a:r>
              <a:rPr lang="en-AU" noProof="0" dirty="0"/>
              <a:t>Explain like a critic (2)</a:t>
            </a:r>
          </a:p>
        </p:txBody>
      </p:sp>
      <p:sp>
        <p:nvSpPr>
          <p:cNvPr id="4" name="Text Placeholder 3">
            <a:extLst>
              <a:ext uri="{FF2B5EF4-FFF2-40B4-BE49-F238E27FC236}">
                <a16:creationId xmlns:a16="http://schemas.microsoft.com/office/drawing/2014/main" id="{379386F0-DE23-D145-6224-01A4A09E6954}"/>
              </a:ext>
            </a:extLst>
          </p:cNvPr>
          <p:cNvSpPr>
            <a:spLocks noGrp="1"/>
          </p:cNvSpPr>
          <p:nvPr>
            <p:ph type="body" sz="quarter" idx="18"/>
          </p:nvPr>
        </p:nvSpPr>
        <p:spPr/>
        <p:txBody>
          <a:bodyPr/>
          <a:lstStyle/>
          <a:p>
            <a:r>
              <a:rPr lang="en-AU" noProof="0"/>
              <a:t>3.2(</a:t>
            </a:r>
            <a:r>
              <a:rPr lang="en-AU"/>
              <a:t>i</a:t>
            </a:r>
            <a:r>
              <a:rPr lang="en-AU" noProof="0"/>
              <a:t>) Connecting ideas</a:t>
            </a:r>
          </a:p>
        </p:txBody>
      </p:sp>
      <p:sp>
        <p:nvSpPr>
          <p:cNvPr id="14" name="Rectangle: Rounded Corners 13">
            <a:extLst>
              <a:ext uri="{FF2B5EF4-FFF2-40B4-BE49-F238E27FC236}">
                <a16:creationId xmlns:a16="http://schemas.microsoft.com/office/drawing/2014/main" id="{27573E58-879E-C850-B97A-2BF48F6DCD04}"/>
              </a:ext>
            </a:extLst>
          </p:cNvPr>
          <p:cNvSpPr/>
          <p:nvPr/>
        </p:nvSpPr>
        <p:spPr>
          <a:xfrm>
            <a:off x="4038600" y="1517227"/>
            <a:ext cx="7799400" cy="4610261"/>
          </a:xfrm>
          <a:prstGeom prst="roundRect">
            <a:avLst>
              <a:gd name="adj" fmla="val 4812"/>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noProof="0" dirty="0" err="1">
                <a:solidFill>
                  <a:schemeClr val="tx1"/>
                </a:solidFill>
              </a:rPr>
              <a:t>Srivilasa</a:t>
            </a:r>
            <a:r>
              <a:rPr lang="en-AU" sz="1800" noProof="0" dirty="0">
                <a:solidFill>
                  <a:schemeClr val="tx1"/>
                </a:solidFill>
              </a:rPr>
              <a:t> may be warning the audience about </a:t>
            </a:r>
            <a:r>
              <a:rPr lang="en-AU" sz="1800" noProof="0" dirty="0">
                <a:solidFill>
                  <a:schemeClr val="tx1"/>
                </a:solidFill>
                <a:highlight>
                  <a:srgbClr val="FFFF00"/>
                </a:highlight>
              </a:rPr>
              <a:t>the consequences of </a:t>
            </a:r>
            <a:r>
              <a:rPr lang="en-AU" sz="1800" noProof="0" dirty="0">
                <a:solidFill>
                  <a:schemeClr val="tx1"/>
                </a:solidFill>
              </a:rPr>
              <a:t>climate change and encouraging personal reflection. The figure's clothing is composed of eclectic elements that resemble discarded materials and natural decay, </a:t>
            </a:r>
            <a:r>
              <a:rPr lang="en-AU" sz="1800" noProof="0" dirty="0">
                <a:solidFill>
                  <a:schemeClr val="tx1"/>
                </a:solidFill>
                <a:highlight>
                  <a:srgbClr val="FFFF00"/>
                </a:highlight>
              </a:rPr>
              <a:t>suggesting</a:t>
            </a:r>
            <a:r>
              <a:rPr lang="en-AU" sz="1800" noProof="0" dirty="0">
                <a:solidFill>
                  <a:schemeClr val="tx1"/>
                </a:solidFill>
              </a:rPr>
              <a:t> a connection to ecological concerns. Delicate gold outlines of skulls and insects against shiny black medallions or buttons </a:t>
            </a:r>
            <a:r>
              <a:rPr lang="en-AU" sz="1800" noProof="0" dirty="0">
                <a:solidFill>
                  <a:schemeClr val="tx1"/>
                </a:solidFill>
                <a:highlight>
                  <a:srgbClr val="FFFF00"/>
                </a:highlight>
              </a:rPr>
              <a:t>invite us to </a:t>
            </a:r>
            <a:r>
              <a:rPr lang="en-AU" sz="1800" noProof="0" dirty="0">
                <a:solidFill>
                  <a:schemeClr val="tx1"/>
                </a:solidFill>
              </a:rPr>
              <a:t>metaphorically ‘wear’ the bleak consequences of environmental collapse. </a:t>
            </a:r>
            <a:r>
              <a:rPr lang="en-AU" sz="1800" noProof="0" dirty="0" err="1">
                <a:solidFill>
                  <a:schemeClr val="tx1"/>
                </a:solidFill>
              </a:rPr>
              <a:t>Srivilasa’s</a:t>
            </a:r>
            <a:r>
              <a:rPr lang="en-AU" sz="1800" noProof="0" dirty="0">
                <a:solidFill>
                  <a:schemeClr val="tx1"/>
                </a:solidFill>
              </a:rPr>
              <a:t> eclectic use of symbolism </a:t>
            </a:r>
            <a:r>
              <a:rPr lang="en-AU" sz="1800" noProof="0" dirty="0">
                <a:solidFill>
                  <a:schemeClr val="tx1"/>
                </a:solidFill>
                <a:highlight>
                  <a:srgbClr val="FFFF00"/>
                </a:highlight>
              </a:rPr>
              <a:t>reinforces</a:t>
            </a:r>
            <a:r>
              <a:rPr lang="en-AU" sz="1800" b="1" noProof="0" dirty="0">
                <a:solidFill>
                  <a:schemeClr val="tx1"/>
                </a:solidFill>
              </a:rPr>
              <a:t> </a:t>
            </a:r>
            <a:r>
              <a:rPr lang="en-AU" sz="1800" noProof="0" dirty="0">
                <a:solidFill>
                  <a:schemeClr val="tx1"/>
                </a:solidFill>
              </a:rPr>
              <a:t>the severity of dwindling bug populations, he </a:t>
            </a:r>
            <a:r>
              <a:rPr lang="en-AU" sz="1800" noProof="0" dirty="0">
                <a:solidFill>
                  <a:schemeClr val="tx1"/>
                </a:solidFill>
                <a:highlight>
                  <a:srgbClr val="FFFF00"/>
                </a:highlight>
              </a:rPr>
              <a:t>shows</a:t>
            </a:r>
            <a:r>
              <a:rPr lang="en-AU" sz="1800" noProof="0" dirty="0">
                <a:solidFill>
                  <a:schemeClr val="tx1"/>
                </a:solidFill>
              </a:rPr>
              <a:t> us the mayhem that it </a:t>
            </a:r>
            <a:r>
              <a:rPr lang="en-AU" sz="1800" noProof="0" dirty="0">
                <a:solidFill>
                  <a:schemeClr val="tx1"/>
                </a:solidFill>
                <a:highlight>
                  <a:srgbClr val="FFFF00"/>
                </a:highlight>
              </a:rPr>
              <a:t>will cause</a:t>
            </a:r>
            <a:r>
              <a:rPr lang="en-AU" sz="1800" noProof="0" dirty="0">
                <a:solidFill>
                  <a:schemeClr val="tx1"/>
                </a:solidFill>
              </a:rPr>
              <a:t> for our environment.</a:t>
            </a:r>
          </a:p>
        </p:txBody>
      </p:sp>
      <p:sp>
        <p:nvSpPr>
          <p:cNvPr id="6" name="TextBox 5">
            <a:extLst>
              <a:ext uri="{FF2B5EF4-FFF2-40B4-BE49-F238E27FC236}">
                <a16:creationId xmlns:a16="http://schemas.microsoft.com/office/drawing/2014/main" id="{D5F0289B-63C3-A3CD-6CCA-4E34212A9B6E}"/>
              </a:ext>
              <a:ext uri="{C183D7F6-B498-43B3-948B-1728B52AA6E4}">
                <adec:decorative xmlns:adec="http://schemas.microsoft.com/office/drawing/2017/decorative" val="0"/>
              </a:ext>
            </a:extLst>
          </p:cNvPr>
          <p:cNvSpPr txBox="1"/>
          <p:nvPr/>
        </p:nvSpPr>
        <p:spPr>
          <a:xfrm>
            <a:off x="359999" y="6380445"/>
            <a:ext cx="10764001" cy="310015"/>
          </a:xfrm>
          <a:prstGeom prst="rect">
            <a:avLst/>
          </a:prstGeom>
          <a:noFill/>
        </p:spPr>
        <p:txBody>
          <a:bodyPr wrap="square" lIns="0" tIns="0" rIns="0" bIns="0" rtlCol="0">
            <a:noAutofit/>
          </a:bodyPr>
          <a:lstStyle/>
          <a:p>
            <a:pPr algn="l"/>
            <a:r>
              <a:rPr lang="en-AU" sz="1000" noProof="0" dirty="0"/>
              <a:t>‘Climate Change Bug Ball’, 2022 distribution permissions for Secondary Curriculum, Curriculum and Reform Directorate of NSW Department of Education, granted by © Vipoo </a:t>
            </a:r>
            <a:r>
              <a:rPr lang="en-AU" sz="1000" noProof="0" dirty="0" err="1"/>
              <a:t>Srivilasa</a:t>
            </a:r>
            <a:r>
              <a:rPr lang="en-AU" sz="1000" noProof="0" dirty="0"/>
              <a:t>, 2025.</a:t>
            </a:r>
          </a:p>
        </p:txBody>
      </p:sp>
      <p:pic>
        <p:nvPicPr>
          <p:cNvPr id="8" name="Picture 7">
            <a:extLst>
              <a:ext uri="{FF2B5EF4-FFF2-40B4-BE49-F238E27FC236}">
                <a16:creationId xmlns:a16="http://schemas.microsoft.com/office/drawing/2014/main" id="{49E72006-49AD-D3B3-1602-7D823047C5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000" y="1786520"/>
            <a:ext cx="3256643" cy="4071675"/>
          </a:xfrm>
          <a:prstGeom prst="rect">
            <a:avLst/>
          </a:prstGeom>
        </p:spPr>
      </p:pic>
    </p:spTree>
    <p:extLst>
      <p:ext uri="{BB962C8B-B14F-4D97-AF65-F5344CB8AC3E}">
        <p14:creationId xmlns:p14="http://schemas.microsoft.com/office/powerpoint/2010/main" val="40429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0093E6-6740-A313-65F4-3737A96AAD9A}"/>
              </a:ext>
            </a:extLst>
          </p:cNvPr>
          <p:cNvSpPr>
            <a:spLocks noGrp="1"/>
          </p:cNvSpPr>
          <p:nvPr>
            <p:ph type="title"/>
          </p:nvPr>
        </p:nvSpPr>
        <p:spPr/>
        <p:txBody>
          <a:bodyPr/>
          <a:lstStyle/>
          <a:p>
            <a:r>
              <a:rPr lang="en-AU" noProof="0" dirty="0"/>
              <a:t>I see, I think, I wonder (4) </a:t>
            </a:r>
            <a:br>
              <a:rPr lang="en-AU" noProof="0" dirty="0"/>
            </a:br>
            <a:endParaRPr lang="en-AU" noProof="0" dirty="0"/>
          </a:p>
        </p:txBody>
      </p:sp>
      <p:sp>
        <p:nvSpPr>
          <p:cNvPr id="4" name="Text Placeholder 3">
            <a:extLst>
              <a:ext uri="{FF2B5EF4-FFF2-40B4-BE49-F238E27FC236}">
                <a16:creationId xmlns:a16="http://schemas.microsoft.com/office/drawing/2014/main" id="{585169D2-334B-44C3-872F-F2CD19FE33B3}"/>
              </a:ext>
            </a:extLst>
          </p:cNvPr>
          <p:cNvSpPr>
            <a:spLocks noGrp="1"/>
          </p:cNvSpPr>
          <p:nvPr>
            <p:ph type="body" sz="quarter" idx="18"/>
          </p:nvPr>
        </p:nvSpPr>
        <p:spPr/>
        <p:txBody>
          <a:bodyPr/>
          <a:lstStyle/>
          <a:p>
            <a:r>
              <a:rPr lang="en-AU" noProof="0"/>
              <a:t>3.2(</a:t>
            </a:r>
            <a:r>
              <a:rPr lang="en-AU"/>
              <a:t>j</a:t>
            </a:r>
            <a:r>
              <a:rPr lang="en-AU" noProof="0"/>
              <a:t>) Connecting ideas</a:t>
            </a:r>
          </a:p>
        </p:txBody>
      </p:sp>
      <p:sp>
        <p:nvSpPr>
          <p:cNvPr id="14" name="TextBox 13">
            <a:extLst>
              <a:ext uri="{FF2B5EF4-FFF2-40B4-BE49-F238E27FC236}">
                <a16:creationId xmlns:a16="http://schemas.microsoft.com/office/drawing/2014/main" id="{0B3A5E2C-74D5-5D89-7842-A4CBCA511D65}"/>
              </a:ext>
            </a:extLst>
          </p:cNvPr>
          <p:cNvSpPr txBox="1"/>
          <p:nvPr/>
        </p:nvSpPr>
        <p:spPr>
          <a:xfrm>
            <a:off x="5922169" y="661793"/>
            <a:ext cx="5921829" cy="830997"/>
          </a:xfrm>
          <a:prstGeom prst="rect">
            <a:avLst/>
          </a:prstGeom>
          <a:solidFill>
            <a:schemeClr val="bg1"/>
          </a:solidFill>
          <a:ln>
            <a:solidFill>
              <a:schemeClr val="bg2">
                <a:lumMod val="90000"/>
              </a:schemeClr>
            </a:solidFill>
          </a:ln>
        </p:spPr>
        <p:txBody>
          <a:bodyPr wrap="square">
            <a:spAutoFit/>
          </a:bodyPr>
          <a:lstStyle/>
          <a:p>
            <a:pPr algn="l"/>
            <a:r>
              <a:rPr lang="en-AU" sz="1600" noProof="0" dirty="0">
                <a:highlight>
                  <a:srgbClr val="00FFFF"/>
                </a:highlight>
              </a:rPr>
              <a:t>Adjective</a:t>
            </a:r>
            <a:r>
              <a:rPr lang="en-AU" sz="1600" noProof="0" dirty="0"/>
              <a:t> – describing word</a:t>
            </a:r>
          </a:p>
          <a:p>
            <a:pPr algn="l"/>
            <a:r>
              <a:rPr lang="en-AU" sz="1600" noProof="0" dirty="0">
                <a:highlight>
                  <a:srgbClr val="FF00FF"/>
                </a:highlight>
              </a:rPr>
              <a:t>Noun</a:t>
            </a:r>
            <a:r>
              <a:rPr lang="en-AU" sz="1600" noProof="0" dirty="0"/>
              <a:t> – person, place or thing</a:t>
            </a:r>
          </a:p>
          <a:p>
            <a:pPr algn="l"/>
            <a:r>
              <a:rPr lang="en-AU" sz="1600" noProof="0" dirty="0">
                <a:highlight>
                  <a:srgbClr val="FFFF00"/>
                </a:highlight>
              </a:rPr>
              <a:t>Cause and effect language</a:t>
            </a:r>
            <a:r>
              <a:rPr lang="en-AU" sz="1600" noProof="0" dirty="0"/>
              <a:t> – to explain and make connections</a:t>
            </a:r>
          </a:p>
        </p:txBody>
      </p:sp>
      <p:graphicFrame>
        <p:nvGraphicFramePr>
          <p:cNvPr id="7" name="Table 6">
            <a:extLst>
              <a:ext uri="{FF2B5EF4-FFF2-40B4-BE49-F238E27FC236}">
                <a16:creationId xmlns:a16="http://schemas.microsoft.com/office/drawing/2014/main" id="{49FA301D-ED67-1CD5-D6F9-77B2B7AEE791}"/>
              </a:ext>
            </a:extLst>
          </p:cNvPr>
          <p:cNvGraphicFramePr>
            <a:graphicFrameLocks noGrp="1"/>
          </p:cNvGraphicFramePr>
          <p:nvPr>
            <p:extLst>
              <p:ext uri="{D42A27DB-BD31-4B8C-83A1-F6EECF244321}">
                <p14:modId xmlns:p14="http://schemas.microsoft.com/office/powerpoint/2010/main" val="4157862547"/>
              </p:ext>
            </p:extLst>
          </p:nvPr>
        </p:nvGraphicFramePr>
        <p:xfrm>
          <a:off x="348000" y="1505764"/>
          <a:ext cx="1210788" cy="4935676"/>
        </p:xfrm>
        <a:graphic>
          <a:graphicData uri="http://schemas.openxmlformats.org/drawingml/2006/table">
            <a:tbl>
              <a:tblPr firstRow="1" bandRow="1">
                <a:tableStyleId>{69012ECD-51FC-41F1-AA8D-1B2483CD663E}</a:tableStyleId>
              </a:tblPr>
              <a:tblGrid>
                <a:gridCol w="1210788">
                  <a:extLst>
                    <a:ext uri="{9D8B030D-6E8A-4147-A177-3AD203B41FA5}">
                      <a16:colId xmlns:a16="http://schemas.microsoft.com/office/drawing/2014/main" val="1738398685"/>
                    </a:ext>
                  </a:extLst>
                </a:gridCol>
              </a:tblGrid>
              <a:tr h="800556">
                <a:tc>
                  <a:txBody>
                    <a:bodyPr/>
                    <a:lstStyle/>
                    <a:p>
                      <a:pPr algn="ctr"/>
                      <a:r>
                        <a:rPr lang="en-AU" sz="4800" b="1" noProof="0">
                          <a:solidFill>
                            <a:schemeClr val="tx1"/>
                          </a:solidFill>
                        </a:rPr>
                        <a:t>P</a:t>
                      </a:r>
                    </a:p>
                  </a:txBody>
                  <a:tcPr>
                    <a:solidFill>
                      <a:srgbClr val="FF33CC"/>
                    </a:solidFill>
                  </a:tcPr>
                </a:tc>
                <a:extLst>
                  <a:ext uri="{0D108BD9-81ED-4DB2-BD59-A6C34878D82A}">
                    <a16:rowId xmlns:a16="http://schemas.microsoft.com/office/drawing/2014/main" val="117807353"/>
                  </a:ext>
                </a:extLst>
              </a:tr>
              <a:tr h="1145996">
                <a:tc>
                  <a:txBody>
                    <a:bodyPr/>
                    <a:lstStyle/>
                    <a:p>
                      <a:pPr algn="ctr"/>
                      <a:r>
                        <a:rPr lang="en-AU" sz="4800" b="1" noProof="0">
                          <a:solidFill>
                            <a:schemeClr val="tx1"/>
                          </a:solidFill>
                        </a:rPr>
                        <a:t>E</a:t>
                      </a:r>
                    </a:p>
                  </a:txBody>
                  <a:tcPr>
                    <a:solidFill>
                      <a:srgbClr val="FF6600"/>
                    </a:solidFill>
                  </a:tcPr>
                </a:tc>
                <a:extLst>
                  <a:ext uri="{0D108BD9-81ED-4DB2-BD59-A6C34878D82A}">
                    <a16:rowId xmlns:a16="http://schemas.microsoft.com/office/drawing/2014/main" val="1117411601"/>
                  </a:ext>
                </a:extLst>
              </a:tr>
              <a:tr h="2143760">
                <a:tc>
                  <a:txBody>
                    <a:bodyPr/>
                    <a:lstStyle/>
                    <a:p>
                      <a:pPr algn="ctr"/>
                      <a:r>
                        <a:rPr lang="en-AU" sz="4800" b="1" noProof="0">
                          <a:solidFill>
                            <a:schemeClr val="tx1"/>
                          </a:solidFill>
                        </a:rPr>
                        <a:t>E</a:t>
                      </a:r>
                    </a:p>
                  </a:txBody>
                  <a:tcPr>
                    <a:solidFill>
                      <a:srgbClr val="00B0F0"/>
                    </a:solidFill>
                  </a:tcPr>
                </a:tc>
                <a:extLst>
                  <a:ext uri="{0D108BD9-81ED-4DB2-BD59-A6C34878D82A}">
                    <a16:rowId xmlns:a16="http://schemas.microsoft.com/office/drawing/2014/main" val="1344834579"/>
                  </a:ext>
                </a:extLst>
              </a:tr>
              <a:tr h="812800">
                <a:tc>
                  <a:txBody>
                    <a:bodyPr/>
                    <a:lstStyle/>
                    <a:p>
                      <a:pPr algn="ctr"/>
                      <a:r>
                        <a:rPr lang="en-AU" sz="4800" b="1" noProof="0" dirty="0">
                          <a:solidFill>
                            <a:schemeClr val="tx1"/>
                          </a:solidFill>
                        </a:rPr>
                        <a:t>L</a:t>
                      </a:r>
                    </a:p>
                  </a:txBody>
                  <a:tcPr>
                    <a:solidFill>
                      <a:srgbClr val="00B050"/>
                    </a:solidFill>
                  </a:tcPr>
                </a:tc>
                <a:extLst>
                  <a:ext uri="{0D108BD9-81ED-4DB2-BD59-A6C34878D82A}">
                    <a16:rowId xmlns:a16="http://schemas.microsoft.com/office/drawing/2014/main" val="2492189182"/>
                  </a:ext>
                </a:extLst>
              </a:tr>
            </a:tbl>
          </a:graphicData>
        </a:graphic>
      </p:graphicFrame>
      <p:sp>
        <p:nvSpPr>
          <p:cNvPr id="5" name="Content Placeholder 4">
            <a:extLst>
              <a:ext uri="{FF2B5EF4-FFF2-40B4-BE49-F238E27FC236}">
                <a16:creationId xmlns:a16="http://schemas.microsoft.com/office/drawing/2014/main" id="{00FDC118-E46E-9286-C70B-6294E5E8A010}"/>
              </a:ext>
            </a:extLst>
          </p:cNvPr>
          <p:cNvSpPr>
            <a:spLocks noGrp="1"/>
          </p:cNvSpPr>
          <p:nvPr>
            <p:ph sz="quarter" idx="19"/>
          </p:nvPr>
        </p:nvSpPr>
        <p:spPr>
          <a:xfrm>
            <a:off x="1687388" y="1760471"/>
            <a:ext cx="9204389" cy="310015"/>
          </a:xfrm>
        </p:spPr>
        <p:txBody>
          <a:bodyPr/>
          <a:lstStyle/>
          <a:p>
            <a:pPr>
              <a:lnSpc>
                <a:spcPct val="120000"/>
              </a:lnSpc>
              <a:spcAft>
                <a:spcPts val="0"/>
              </a:spcAft>
            </a:pPr>
            <a:r>
              <a:rPr lang="en-AU" sz="1600" noProof="0" dirty="0"/>
              <a:t>Vipoo </a:t>
            </a:r>
            <a:r>
              <a:rPr lang="en-AU" sz="1600" noProof="0" dirty="0" err="1"/>
              <a:t>Srivilasa</a:t>
            </a:r>
            <a:r>
              <a:rPr lang="en-AU" sz="1600" noProof="0" dirty="0"/>
              <a:t> uses colour and symbolism to provoke reflection on environmental issues.</a:t>
            </a:r>
          </a:p>
        </p:txBody>
      </p:sp>
      <p:sp>
        <p:nvSpPr>
          <p:cNvPr id="10" name="TextBox 9">
            <a:extLst>
              <a:ext uri="{FF2B5EF4-FFF2-40B4-BE49-F238E27FC236}">
                <a16:creationId xmlns:a16="http://schemas.microsoft.com/office/drawing/2014/main" id="{78E0EEAD-71D3-3789-3B23-D1C6217CBD3F}"/>
              </a:ext>
            </a:extLst>
          </p:cNvPr>
          <p:cNvSpPr txBox="1"/>
          <p:nvPr/>
        </p:nvSpPr>
        <p:spPr>
          <a:xfrm>
            <a:off x="1687388" y="2413867"/>
            <a:ext cx="9528480" cy="885217"/>
          </a:xfrm>
          <a:prstGeom prst="rect">
            <a:avLst/>
          </a:prstGeom>
          <a:solidFill>
            <a:schemeClr val="bg1"/>
          </a:solidFill>
        </p:spPr>
        <p:txBody>
          <a:bodyPr wrap="square" lIns="0" tIns="0" rIns="0" bIns="0" rtlCol="0">
            <a:noAutofit/>
          </a:bodyPr>
          <a:lstStyle/>
          <a:p>
            <a:pPr>
              <a:lnSpc>
                <a:spcPct val="120000"/>
              </a:lnSpc>
            </a:pPr>
            <a:r>
              <a:rPr lang="en-AU" sz="1600" noProof="0" dirty="0"/>
              <a:t>Solid blocks of black, red, and orange evoke road signs and safety warnings. This deliberate use of a bold, confrontational colour palette creates a sense of alarm and potential danger. The title ‘Climate Change Bug Ball’ further suggests an urgent environmental message.</a:t>
            </a:r>
          </a:p>
        </p:txBody>
      </p:sp>
      <p:sp>
        <p:nvSpPr>
          <p:cNvPr id="11" name="TextBox 10">
            <a:extLst>
              <a:ext uri="{FF2B5EF4-FFF2-40B4-BE49-F238E27FC236}">
                <a16:creationId xmlns:a16="http://schemas.microsoft.com/office/drawing/2014/main" id="{0DCC0EF0-36E1-8080-9BE2-AA5C1D46C8E7}"/>
              </a:ext>
            </a:extLst>
          </p:cNvPr>
          <p:cNvSpPr txBox="1"/>
          <p:nvPr/>
        </p:nvSpPr>
        <p:spPr>
          <a:xfrm>
            <a:off x="1687388" y="3622306"/>
            <a:ext cx="9528480" cy="1964691"/>
          </a:xfrm>
          <a:prstGeom prst="rect">
            <a:avLst/>
          </a:prstGeom>
          <a:noFill/>
        </p:spPr>
        <p:txBody>
          <a:bodyPr wrap="square" lIns="0" tIns="0" rIns="0" bIns="0" rtlCol="0">
            <a:noAutofit/>
          </a:bodyPr>
          <a:lstStyle/>
          <a:p>
            <a:pPr>
              <a:lnSpc>
                <a:spcPct val="120000"/>
              </a:lnSpc>
            </a:pPr>
            <a:r>
              <a:rPr lang="en-AU" sz="1600" dirty="0" err="1"/>
              <a:t>Srivilasa</a:t>
            </a:r>
            <a:r>
              <a:rPr lang="en-AU" sz="1600" dirty="0"/>
              <a:t> may be warning the audience about the consequences of climate change and encouraging personal reflection. The figure's clothing is composed of eclectic elements that resemble discarded materials and natural decay, suggesting a connection to ecological concerns. Delicate gold outlines of skulls and insects against shiny black medallions or buttons invite us to metaphorically ‘wear’ the bleak consequences of environmental collapse. </a:t>
            </a:r>
            <a:r>
              <a:rPr lang="en-AU" sz="1600" dirty="0" err="1"/>
              <a:t>Srivilasa’s</a:t>
            </a:r>
            <a:r>
              <a:rPr lang="en-AU" sz="1600" dirty="0"/>
              <a:t> eclectic use of symbolism reinforces the severity of dwindling bug populations, he shows us the mayhem that it will cause for our environment.</a:t>
            </a:r>
          </a:p>
          <a:p>
            <a:pPr algn="l"/>
            <a:endParaRPr lang="en-AU" sz="1600" noProof="0" dirty="0"/>
          </a:p>
        </p:txBody>
      </p:sp>
      <p:sp>
        <p:nvSpPr>
          <p:cNvPr id="21" name="TextBox 20">
            <a:extLst>
              <a:ext uri="{FF2B5EF4-FFF2-40B4-BE49-F238E27FC236}">
                <a16:creationId xmlns:a16="http://schemas.microsoft.com/office/drawing/2014/main" id="{F98A802D-251E-C1D4-5006-DE4308C7CE30}"/>
              </a:ext>
            </a:extLst>
          </p:cNvPr>
          <p:cNvSpPr txBox="1"/>
          <p:nvPr/>
        </p:nvSpPr>
        <p:spPr>
          <a:xfrm>
            <a:off x="1687388" y="3622408"/>
            <a:ext cx="9528480" cy="2028079"/>
          </a:xfrm>
          <a:prstGeom prst="rect">
            <a:avLst/>
          </a:prstGeom>
          <a:solidFill>
            <a:schemeClr val="bg1"/>
          </a:solidFill>
        </p:spPr>
        <p:txBody>
          <a:bodyPr wrap="square" lIns="0" tIns="0" rIns="0" bIns="0" rtlCol="0">
            <a:noAutofit/>
          </a:bodyPr>
          <a:lstStyle/>
          <a:p>
            <a:pPr>
              <a:lnSpc>
                <a:spcPct val="120000"/>
              </a:lnSpc>
            </a:pPr>
            <a:r>
              <a:rPr lang="en-AU" sz="1600" noProof="0" dirty="0" err="1">
                <a:solidFill>
                  <a:schemeClr val="tx1"/>
                </a:solidFill>
              </a:rPr>
              <a:t>Srivilasa</a:t>
            </a:r>
            <a:r>
              <a:rPr lang="en-AU" sz="1600" noProof="0" dirty="0">
                <a:solidFill>
                  <a:schemeClr val="tx1"/>
                </a:solidFill>
              </a:rPr>
              <a:t> may be warning the audience about the consequences of climate change and encouraging personal reflection. The figure's clothing is composed of eclectic elements that resemble discarded materials and natural decay, </a:t>
            </a:r>
            <a:r>
              <a:rPr lang="en-AU" sz="1600" noProof="0" dirty="0">
                <a:solidFill>
                  <a:schemeClr val="tx1"/>
                </a:solidFill>
                <a:highlight>
                  <a:srgbClr val="FFFF00"/>
                </a:highlight>
              </a:rPr>
              <a:t>suggesting</a:t>
            </a:r>
            <a:r>
              <a:rPr lang="en-AU" sz="1600" noProof="0" dirty="0">
                <a:solidFill>
                  <a:schemeClr val="tx1"/>
                </a:solidFill>
              </a:rPr>
              <a:t> a connection to ecological concerns. Delicate gold outlines of skulls and insects against shiny black medallions or buttons </a:t>
            </a:r>
            <a:r>
              <a:rPr lang="en-AU" sz="1600" noProof="0" dirty="0">
                <a:solidFill>
                  <a:schemeClr val="tx1"/>
                </a:solidFill>
                <a:highlight>
                  <a:srgbClr val="FFFF00"/>
                </a:highlight>
              </a:rPr>
              <a:t>invite</a:t>
            </a:r>
            <a:r>
              <a:rPr lang="en-AU" sz="1600" noProof="0" dirty="0">
                <a:solidFill>
                  <a:schemeClr val="tx1"/>
                </a:solidFill>
              </a:rPr>
              <a:t> us to metaphorically ‘wear’ the bleak consequences of environmental collapse. </a:t>
            </a:r>
            <a:r>
              <a:rPr lang="en-AU" sz="1600" noProof="0" dirty="0" err="1">
                <a:solidFill>
                  <a:schemeClr val="tx1"/>
                </a:solidFill>
              </a:rPr>
              <a:t>Srivilasa’s</a:t>
            </a:r>
            <a:r>
              <a:rPr lang="en-AU" sz="1600" noProof="0" dirty="0">
                <a:solidFill>
                  <a:schemeClr val="tx1"/>
                </a:solidFill>
              </a:rPr>
              <a:t> eclectic use of symbolism </a:t>
            </a:r>
            <a:r>
              <a:rPr lang="en-AU" sz="1600" noProof="0" dirty="0">
                <a:solidFill>
                  <a:schemeClr val="tx1"/>
                </a:solidFill>
                <a:highlight>
                  <a:srgbClr val="FFFF00"/>
                </a:highlight>
              </a:rPr>
              <a:t>reinforces</a:t>
            </a:r>
            <a:r>
              <a:rPr lang="en-AU" sz="1600" noProof="0" dirty="0">
                <a:solidFill>
                  <a:schemeClr val="tx1"/>
                </a:solidFill>
              </a:rPr>
              <a:t> the severity of dwindling bug populations, he </a:t>
            </a:r>
            <a:r>
              <a:rPr lang="en-AU" sz="1600" noProof="0" dirty="0">
                <a:solidFill>
                  <a:schemeClr val="tx1"/>
                </a:solidFill>
                <a:highlight>
                  <a:srgbClr val="FFFF00"/>
                </a:highlight>
              </a:rPr>
              <a:t>shows</a:t>
            </a:r>
            <a:r>
              <a:rPr lang="en-AU" sz="1600" noProof="0" dirty="0">
                <a:solidFill>
                  <a:schemeClr val="tx1"/>
                </a:solidFill>
              </a:rPr>
              <a:t> us the mayhem that it will cause for our environment.</a:t>
            </a:r>
          </a:p>
        </p:txBody>
      </p:sp>
      <p:sp>
        <p:nvSpPr>
          <p:cNvPr id="20" name="TextBox 19">
            <a:extLst>
              <a:ext uri="{FF2B5EF4-FFF2-40B4-BE49-F238E27FC236}">
                <a16:creationId xmlns:a16="http://schemas.microsoft.com/office/drawing/2014/main" id="{14AFB370-E4F5-BA1B-B2FB-0802967F01CF}"/>
              </a:ext>
            </a:extLst>
          </p:cNvPr>
          <p:cNvSpPr txBox="1"/>
          <p:nvPr/>
        </p:nvSpPr>
        <p:spPr>
          <a:xfrm>
            <a:off x="1687388" y="2416454"/>
            <a:ext cx="9528480" cy="885217"/>
          </a:xfrm>
          <a:prstGeom prst="rect">
            <a:avLst/>
          </a:prstGeom>
          <a:solidFill>
            <a:schemeClr val="bg1"/>
          </a:solidFill>
        </p:spPr>
        <p:txBody>
          <a:bodyPr wrap="square" lIns="0" tIns="0" rIns="0" bIns="0" rtlCol="0">
            <a:noAutofit/>
          </a:bodyPr>
          <a:lstStyle/>
          <a:p>
            <a:pPr>
              <a:lnSpc>
                <a:spcPct val="120000"/>
              </a:lnSpc>
            </a:pPr>
            <a:r>
              <a:rPr lang="en-AU" sz="1600" noProof="0" dirty="0">
                <a:highlight>
                  <a:srgbClr val="00FFFF"/>
                </a:highlight>
              </a:rPr>
              <a:t>Solid blocks </a:t>
            </a:r>
            <a:r>
              <a:rPr lang="en-AU" sz="1600" noProof="0" dirty="0"/>
              <a:t>of </a:t>
            </a:r>
            <a:r>
              <a:rPr lang="en-AU" sz="1600" noProof="0" dirty="0">
                <a:highlight>
                  <a:srgbClr val="FF00FF"/>
                </a:highlight>
              </a:rPr>
              <a:t>black, red, and orange </a:t>
            </a:r>
            <a:r>
              <a:rPr lang="en-AU" sz="1600" noProof="0" dirty="0"/>
              <a:t>evoke road signs and safety warnings. This deliberate use of a </a:t>
            </a:r>
            <a:r>
              <a:rPr lang="en-AU" sz="1600" noProof="0" dirty="0">
                <a:highlight>
                  <a:srgbClr val="00FFFF"/>
                </a:highlight>
              </a:rPr>
              <a:t>bold, confrontational </a:t>
            </a:r>
            <a:r>
              <a:rPr lang="en-AU" sz="1600" noProof="0" dirty="0">
                <a:highlight>
                  <a:srgbClr val="FF00FF"/>
                </a:highlight>
              </a:rPr>
              <a:t>colour palette </a:t>
            </a:r>
            <a:r>
              <a:rPr lang="en-AU" sz="1600" noProof="0" dirty="0"/>
              <a:t>creates a sense of alarm and potential danger. The title ‘Climate Change Bug Ball’ further suggests an </a:t>
            </a:r>
            <a:r>
              <a:rPr lang="en-AU" sz="1600" noProof="0" dirty="0">
                <a:highlight>
                  <a:srgbClr val="00FFFF"/>
                </a:highlight>
              </a:rPr>
              <a:t>urgent environmental </a:t>
            </a:r>
            <a:r>
              <a:rPr lang="en-AU" sz="1600" noProof="0" dirty="0">
                <a:highlight>
                  <a:srgbClr val="FF00FF"/>
                </a:highlight>
              </a:rPr>
              <a:t>message</a:t>
            </a:r>
            <a:r>
              <a:rPr lang="en-AU" sz="1600" noProof="0" dirty="0"/>
              <a:t>.</a:t>
            </a:r>
          </a:p>
        </p:txBody>
      </p:sp>
      <p:sp>
        <p:nvSpPr>
          <p:cNvPr id="12" name="TextBox 11">
            <a:extLst>
              <a:ext uri="{FF2B5EF4-FFF2-40B4-BE49-F238E27FC236}">
                <a16:creationId xmlns:a16="http://schemas.microsoft.com/office/drawing/2014/main" id="{F4058A18-FAC0-347E-0351-2CA787874D91}"/>
              </a:ext>
            </a:extLst>
          </p:cNvPr>
          <p:cNvSpPr txBox="1"/>
          <p:nvPr/>
        </p:nvSpPr>
        <p:spPr>
          <a:xfrm>
            <a:off x="1687388" y="5744404"/>
            <a:ext cx="9852571" cy="749003"/>
          </a:xfrm>
          <a:prstGeom prst="rect">
            <a:avLst/>
          </a:prstGeom>
          <a:noFill/>
        </p:spPr>
        <p:txBody>
          <a:bodyPr wrap="square" lIns="0" tIns="0" rIns="0" bIns="0" rtlCol="0">
            <a:noAutofit/>
          </a:bodyPr>
          <a:lstStyle/>
          <a:p>
            <a:pPr>
              <a:lnSpc>
                <a:spcPct val="120000"/>
              </a:lnSpc>
            </a:pPr>
            <a:r>
              <a:rPr lang="en-AU" sz="1600" noProof="0" dirty="0"/>
              <a:t>Through this visual language, the artist urges viewers to confront their role in environmental destruction and develop a deeper awareness of their actions.</a:t>
            </a:r>
          </a:p>
        </p:txBody>
      </p:sp>
      <p:sp>
        <p:nvSpPr>
          <p:cNvPr id="2" name="Slide Number Placeholder 1">
            <a:extLst>
              <a:ext uri="{FF2B5EF4-FFF2-40B4-BE49-F238E27FC236}">
                <a16:creationId xmlns:a16="http://schemas.microsoft.com/office/drawing/2014/main" id="{BEBFAF81-8A7D-7A67-CE47-E81254416F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61</a:t>
            </a:fld>
            <a:endParaRPr lang="en-AU" noProof="0"/>
          </a:p>
        </p:txBody>
      </p:sp>
    </p:spTree>
    <p:extLst>
      <p:ext uri="{BB962C8B-B14F-4D97-AF65-F5344CB8AC3E}">
        <p14:creationId xmlns:p14="http://schemas.microsoft.com/office/powerpoint/2010/main" val="161830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16B08-26F9-C882-BA48-EC5F2CF4D8F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0ED710B-6B3D-0650-F48C-87374A090891}"/>
              </a:ext>
            </a:extLst>
          </p:cNvPr>
          <p:cNvSpPr>
            <a:spLocks noGrp="1"/>
          </p:cNvSpPr>
          <p:nvPr>
            <p:ph type="ctrTitle"/>
          </p:nvPr>
        </p:nvSpPr>
        <p:spPr/>
        <p:txBody>
          <a:bodyPr/>
          <a:lstStyle/>
          <a:p>
            <a:r>
              <a:rPr lang="en-AU" noProof="0" dirty="0">
                <a:latin typeface="+mj-lt"/>
              </a:rPr>
              <a:t>Learning sequence 4 – </a:t>
            </a:r>
            <a:br>
              <a:rPr lang="en-AU" noProof="0" dirty="0">
                <a:latin typeface="+mj-lt"/>
              </a:rPr>
            </a:br>
            <a:r>
              <a:rPr lang="en-AU" noProof="0" dirty="0">
                <a:latin typeface="+mj-lt"/>
              </a:rPr>
              <a:t>Creatures of </a:t>
            </a:r>
            <a:br>
              <a:rPr lang="en-AU" noProof="0" dirty="0">
                <a:latin typeface="+mj-lt"/>
              </a:rPr>
            </a:br>
            <a:r>
              <a:rPr lang="en-AU" noProof="0" dirty="0">
                <a:latin typeface="+mj-lt"/>
              </a:rPr>
              <a:t>consequence </a:t>
            </a:r>
          </a:p>
        </p:txBody>
      </p:sp>
      <p:sp>
        <p:nvSpPr>
          <p:cNvPr id="11" name="TextBox 10">
            <a:extLst>
              <a:ext uri="{FF2B5EF4-FFF2-40B4-BE49-F238E27FC236}">
                <a16:creationId xmlns:a16="http://schemas.microsoft.com/office/drawing/2014/main" id="{23DA642A-D6BC-C4EC-4B5B-2B75A7357BE1}"/>
              </a:ext>
              <a:ext uri="{C183D7F6-B498-43B3-948B-1728B52AA6E4}">
                <adec:decorative xmlns:adec="http://schemas.microsoft.com/office/drawing/2017/decorative" val="0"/>
              </a:ext>
            </a:extLst>
          </p:cNvPr>
          <p:cNvSpPr txBox="1"/>
          <p:nvPr/>
        </p:nvSpPr>
        <p:spPr>
          <a:xfrm>
            <a:off x="540001" y="6112843"/>
            <a:ext cx="6578428" cy="545601"/>
          </a:xfrm>
          <a:prstGeom prst="rect">
            <a:avLst/>
          </a:prstGeom>
          <a:noFill/>
        </p:spPr>
        <p:txBody>
          <a:bodyPr wrap="square" lIns="0" tIns="0" rIns="0" bIns="0" rtlCol="0">
            <a:noAutofit/>
          </a:bodyPr>
          <a:lstStyle/>
          <a:p>
            <a:r>
              <a:rPr lang="en-AU" sz="1200" dirty="0">
                <a:solidFill>
                  <a:schemeClr val="bg1"/>
                </a:solidFill>
              </a:rPr>
              <a:t>'Free as a Bird’, 2022 distribution permissions for Secondary Curriculum, Curriculum</a:t>
            </a:r>
          </a:p>
          <a:p>
            <a:pPr>
              <a:lnSpc>
                <a:spcPct val="150000"/>
              </a:lnSpc>
            </a:pPr>
            <a:r>
              <a:rPr lang="en-AU" sz="1200" dirty="0">
                <a:solidFill>
                  <a:schemeClr val="bg1"/>
                </a:solidFill>
              </a:rPr>
              <a:t> and Reform Directorate of NSW Department of Education, granted by © Vipoo </a:t>
            </a:r>
            <a:r>
              <a:rPr lang="en-AU" sz="1200" dirty="0" err="1">
                <a:solidFill>
                  <a:schemeClr val="bg1"/>
                </a:solidFill>
              </a:rPr>
              <a:t>Srivilasa</a:t>
            </a:r>
            <a:r>
              <a:rPr lang="en-AU" sz="1200" dirty="0">
                <a:solidFill>
                  <a:schemeClr val="bg1"/>
                </a:solidFill>
              </a:rPr>
              <a:t>, 2025</a:t>
            </a:r>
          </a:p>
        </p:txBody>
      </p:sp>
      <p:pic>
        <p:nvPicPr>
          <p:cNvPr id="12" name="Picture Placeholder 11">
            <a:extLst>
              <a:ext uri="{FF2B5EF4-FFF2-40B4-BE49-F238E27FC236}">
                <a16:creationId xmlns:a16="http://schemas.microsoft.com/office/drawing/2014/main" id="{A4C1C095-7AB8-8BC1-FF7A-30D9E141DA3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7128000" y="0"/>
            <a:ext cx="5064000" cy="6858000"/>
          </a:xfrm>
          <a:prstGeom prst="rect">
            <a:avLst/>
          </a:prstGeom>
        </p:spPr>
      </p:pic>
    </p:spTree>
    <p:extLst>
      <p:ext uri="{BB962C8B-B14F-4D97-AF65-F5344CB8AC3E}">
        <p14:creationId xmlns:p14="http://schemas.microsoft.com/office/powerpoint/2010/main" val="388499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E1F7-AA82-8C04-081F-840563FC1AB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4A451C9-26C9-379A-2CD8-E933B804038E}"/>
              </a:ext>
            </a:extLst>
          </p:cNvPr>
          <p:cNvSpPr>
            <a:spLocks noGrp="1"/>
          </p:cNvSpPr>
          <p:nvPr>
            <p:ph type="title"/>
          </p:nvPr>
        </p:nvSpPr>
        <p:spPr/>
        <p:txBody>
          <a:bodyPr/>
          <a:lstStyle/>
          <a:p>
            <a:r>
              <a:rPr lang="en-AU" noProof="0" dirty="0">
                <a:latin typeface="+mj-lt"/>
              </a:rPr>
              <a:t>Learning intentions and success criteria (5)</a:t>
            </a:r>
          </a:p>
        </p:txBody>
      </p:sp>
      <p:sp>
        <p:nvSpPr>
          <p:cNvPr id="6" name="Text Placeholder 5">
            <a:extLst>
              <a:ext uri="{FF2B5EF4-FFF2-40B4-BE49-F238E27FC236}">
                <a16:creationId xmlns:a16="http://schemas.microsoft.com/office/drawing/2014/main" id="{D5369FF4-6167-3F87-11B6-6F5A3356BB2F}"/>
              </a:ext>
            </a:extLst>
          </p:cNvPr>
          <p:cNvSpPr>
            <a:spLocks noGrp="1"/>
          </p:cNvSpPr>
          <p:nvPr>
            <p:ph type="body" sz="quarter" idx="19"/>
          </p:nvPr>
        </p:nvSpPr>
        <p:spPr/>
        <p:txBody>
          <a:bodyPr/>
          <a:lstStyle/>
          <a:p>
            <a:pPr lvl="0" defTabSz="609585">
              <a:spcAft>
                <a:spcPts val="600"/>
              </a:spcAft>
              <a:defRPr/>
            </a:pPr>
            <a:r>
              <a:rPr lang="en-AU" sz="1800" b="1" dirty="0">
                <a:solidFill>
                  <a:srgbClr val="002664"/>
                </a:solidFill>
                <a:latin typeface="Arial" panose="020B0604020202020204"/>
              </a:rPr>
              <a:t>We are learning to:</a:t>
            </a:r>
          </a:p>
          <a:p>
            <a:pPr marL="285750" lvl="0" indent="-285750">
              <a:spcAft>
                <a:spcPts val="600"/>
              </a:spcAft>
              <a:buFont typeface="Arial" panose="020B0604020202020204" pitchFamily="34" charset="0"/>
              <a:buChar char="•"/>
              <a:defRPr/>
            </a:pPr>
            <a:r>
              <a:rPr lang="en-AU" sz="1800" dirty="0"/>
              <a:t>use the viewpoints to develop a narrative to represent meaning in a ceramic sculpture that communicates ideas about human impact on the environment.</a:t>
            </a:r>
          </a:p>
          <a:p>
            <a:pPr marL="285750" lvl="0" indent="-285750">
              <a:spcAft>
                <a:spcPts val="600"/>
              </a:spcAft>
              <a:buFont typeface="Arial" panose="020B0604020202020204" pitchFamily="34" charset="0"/>
              <a:buChar char="•"/>
              <a:defRPr/>
            </a:pPr>
            <a:endParaRPr lang="en-AU" sz="1800" dirty="0"/>
          </a:p>
          <a:p>
            <a:pPr lvl="0" defTabSz="609585">
              <a:spcAft>
                <a:spcPts val="600"/>
              </a:spcAft>
              <a:defRPr/>
            </a:pPr>
            <a:r>
              <a:rPr lang="en-AU" sz="1800" b="1" dirty="0">
                <a:solidFill>
                  <a:srgbClr val="002664"/>
                </a:solidFill>
                <a:latin typeface="Arial" panose="020B0604020202020204"/>
              </a:rPr>
              <a:t>I can:</a:t>
            </a:r>
          </a:p>
          <a:p>
            <a:pPr marL="285750" indent="-285750">
              <a:spcAft>
                <a:spcPts val="600"/>
              </a:spcAft>
              <a:buFont typeface="Arial" panose="020B0604020202020204" pitchFamily="34" charset="0"/>
              <a:buChar char="•"/>
              <a:defRPr/>
            </a:pPr>
            <a:r>
              <a:rPr lang="en-AU" sz="1800" dirty="0"/>
              <a:t>develop a concept that responds to a specific environmental issue </a:t>
            </a:r>
          </a:p>
          <a:p>
            <a:pPr marL="285750" indent="-285750">
              <a:spcAft>
                <a:spcPts val="600"/>
              </a:spcAft>
              <a:buFont typeface="Arial" panose="020B0604020202020204" pitchFamily="34" charset="0"/>
              <a:buChar char="•"/>
              <a:defRPr/>
            </a:pPr>
            <a:r>
              <a:rPr lang="en-AU" sz="1800" dirty="0"/>
              <a:t>select and combine hand-building techniques to create a ceramic sculpture</a:t>
            </a:r>
          </a:p>
          <a:p>
            <a:pPr marL="285750" indent="-285750">
              <a:spcAft>
                <a:spcPts val="600"/>
              </a:spcAft>
              <a:buFont typeface="Arial" panose="020B0604020202020204" pitchFamily="34" charset="0"/>
              <a:buChar char="•"/>
              <a:defRPr/>
            </a:pPr>
            <a:r>
              <a:rPr lang="en-AU" sz="1800" dirty="0"/>
              <a:t>design representational and associative symbols to communicate meaning to an audience </a:t>
            </a:r>
          </a:p>
          <a:p>
            <a:pPr marL="285750" indent="-285750">
              <a:spcAft>
                <a:spcPts val="600"/>
              </a:spcAft>
              <a:buFont typeface="Arial" panose="020B0604020202020204" pitchFamily="34" charset="0"/>
              <a:buChar char="•"/>
              <a:defRPr/>
            </a:pPr>
            <a:r>
              <a:rPr lang="en-AU" sz="1800" dirty="0"/>
              <a:t>document my planning and concept development with annotated sketches in my visual arts diary</a:t>
            </a:r>
          </a:p>
        </p:txBody>
      </p:sp>
      <p:sp>
        <p:nvSpPr>
          <p:cNvPr id="2" name="Slide Number Placeholder 1">
            <a:extLst>
              <a:ext uri="{FF2B5EF4-FFF2-40B4-BE49-F238E27FC236}">
                <a16:creationId xmlns:a16="http://schemas.microsoft.com/office/drawing/2014/main" id="{7A801810-68BC-F0D7-9927-692E0B2CD9C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00090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0F3FF-B2C7-9289-C10D-0575747293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463AFD-4E80-8E66-E5CD-C704DBC51557}"/>
              </a:ext>
            </a:extLst>
          </p:cNvPr>
          <p:cNvSpPr>
            <a:spLocks noGrp="1"/>
          </p:cNvSpPr>
          <p:nvPr>
            <p:ph type="title"/>
          </p:nvPr>
        </p:nvSpPr>
        <p:spPr/>
        <p:txBody>
          <a:bodyPr/>
          <a:lstStyle/>
          <a:p>
            <a:r>
              <a:rPr lang="en-AU" noProof="0" dirty="0"/>
              <a:t>Concept seeds</a:t>
            </a:r>
          </a:p>
        </p:txBody>
      </p:sp>
      <p:sp>
        <p:nvSpPr>
          <p:cNvPr id="7" name="Text Placeholder 6">
            <a:extLst>
              <a:ext uri="{FF2B5EF4-FFF2-40B4-BE49-F238E27FC236}">
                <a16:creationId xmlns:a16="http://schemas.microsoft.com/office/drawing/2014/main" id="{E53C844A-2377-D6CA-81C5-57401BEF0EBC}"/>
              </a:ext>
            </a:extLst>
          </p:cNvPr>
          <p:cNvSpPr>
            <a:spLocks noGrp="1"/>
          </p:cNvSpPr>
          <p:nvPr>
            <p:ph type="body" sz="quarter" idx="18"/>
          </p:nvPr>
        </p:nvSpPr>
        <p:spPr/>
        <p:txBody>
          <a:bodyPr/>
          <a:lstStyle/>
          <a:p>
            <a:r>
              <a:rPr lang="en-AU" dirty="0"/>
              <a:t>4.1(a) Collaboratively developing a concept</a:t>
            </a:r>
          </a:p>
        </p:txBody>
      </p:sp>
      <p:sp>
        <p:nvSpPr>
          <p:cNvPr id="4" name="Text Placeholder 3">
            <a:extLst>
              <a:ext uri="{FF2B5EF4-FFF2-40B4-BE49-F238E27FC236}">
                <a16:creationId xmlns:a16="http://schemas.microsoft.com/office/drawing/2014/main" id="{D1B53EFA-5CDA-E3AC-44A4-55F95DF6F6ED}"/>
              </a:ext>
            </a:extLst>
          </p:cNvPr>
          <p:cNvSpPr>
            <a:spLocks noGrp="1"/>
          </p:cNvSpPr>
          <p:nvPr>
            <p:ph type="body" sz="quarter" idx="17"/>
          </p:nvPr>
        </p:nvSpPr>
        <p:spPr>
          <a:xfrm>
            <a:off x="360000" y="1567087"/>
            <a:ext cx="6345600" cy="3398614"/>
          </a:xfrm>
        </p:spPr>
        <p:txBody>
          <a:bodyPr/>
          <a:lstStyle/>
          <a:p>
            <a:pPr lvl="1"/>
            <a:r>
              <a:rPr lang="en-AU" dirty="0"/>
              <a:t>Select an environmental issue from the past, present, or even</a:t>
            </a:r>
          </a:p>
          <a:p>
            <a:pPr lvl="1"/>
            <a:r>
              <a:rPr lang="en-AU" dirty="0"/>
              <a:t>an imagined future scenario. </a:t>
            </a:r>
          </a:p>
          <a:p>
            <a:pPr lvl="1"/>
            <a:r>
              <a:rPr lang="en-AU" dirty="0"/>
              <a:t>Record the following points on your concept seed card: </a:t>
            </a:r>
          </a:p>
          <a:p>
            <a:pPr lvl="1" indent="-285750">
              <a:buFont typeface="Arial" panose="020B0604020202020204" pitchFamily="34" charset="0"/>
              <a:buChar char="•"/>
            </a:pPr>
            <a:r>
              <a:rPr lang="en-AU" dirty="0"/>
              <a:t>The issue </a:t>
            </a:r>
          </a:p>
          <a:p>
            <a:pPr lvl="1" indent="-285750">
              <a:buFont typeface="Arial" panose="020B0604020202020204" pitchFamily="34" charset="0"/>
              <a:buChar char="•"/>
            </a:pPr>
            <a:r>
              <a:rPr lang="en-AU" dirty="0"/>
              <a:t>The consequence</a:t>
            </a:r>
          </a:p>
          <a:p>
            <a:pPr lvl="1" indent="-285750">
              <a:buFont typeface="Arial" panose="020B0604020202020204" pitchFamily="34" charset="0"/>
              <a:buChar char="•"/>
            </a:pPr>
            <a:r>
              <a:rPr lang="en-AU" dirty="0"/>
              <a:t>An element of hope</a:t>
            </a:r>
          </a:p>
          <a:p>
            <a:pPr lvl="1" indent="-285750">
              <a:buFont typeface="Arial" panose="020B0604020202020204" pitchFamily="34" charset="0"/>
              <a:buChar char="•"/>
            </a:pPr>
            <a:r>
              <a:rPr lang="en-AU" dirty="0"/>
              <a:t>Quick sketches</a:t>
            </a:r>
          </a:p>
          <a:p>
            <a:endParaRPr lang="en-AU" sz="1800" b="0" noProof="0" dirty="0"/>
          </a:p>
        </p:txBody>
      </p:sp>
      <p:pic>
        <p:nvPicPr>
          <p:cNvPr id="9" name="Picture 8">
            <a:extLst>
              <a:ext uri="{FF2B5EF4-FFF2-40B4-BE49-F238E27FC236}">
                <a16:creationId xmlns:a16="http://schemas.microsoft.com/office/drawing/2014/main" id="{45468201-8BBE-B68B-9729-26485449966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3423" y="1459017"/>
            <a:ext cx="4130578" cy="3948832"/>
          </a:xfrm>
          <a:prstGeom prst="rect">
            <a:avLst/>
          </a:prstGeom>
        </p:spPr>
      </p:pic>
      <p:sp>
        <p:nvSpPr>
          <p:cNvPr id="10" name="Rectangle: Rounded Corners 9">
            <a:extLst>
              <a:ext uri="{FF2B5EF4-FFF2-40B4-BE49-F238E27FC236}">
                <a16:creationId xmlns:a16="http://schemas.microsoft.com/office/drawing/2014/main" id="{EF9D18AE-BC17-58F1-718B-D0407B4B4D11}"/>
              </a:ext>
            </a:extLst>
          </p:cNvPr>
          <p:cNvSpPr/>
          <p:nvPr/>
        </p:nvSpPr>
        <p:spPr>
          <a:xfrm>
            <a:off x="347999" y="5682401"/>
            <a:ext cx="11001493" cy="919310"/>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AU" sz="1800" kern="100" dirty="0">
                <a:solidFill>
                  <a:schemeClr val="accent1"/>
                </a:solidFill>
                <a:ea typeface="Aptos" panose="020B0004020202020204" pitchFamily="34" charset="0"/>
                <a:cs typeface="Times New Roman" panose="02020603050405020304" pitchFamily="18" charset="0"/>
              </a:rPr>
              <a:t>“Connections are made that trigger ideas and discussions that lead to another path”</a:t>
            </a:r>
            <a:endParaRPr lang="en-AU" sz="1800" kern="100" dirty="0">
              <a:solidFill>
                <a:schemeClr val="accent1"/>
              </a:solidFill>
              <a:cs typeface="Times New Roman" panose="02020603050405020304" pitchFamily="18" charset="0"/>
            </a:endParaRPr>
          </a:p>
          <a:p>
            <a:pPr>
              <a:spcAft>
                <a:spcPts val="600"/>
              </a:spcAft>
            </a:pPr>
            <a:r>
              <a:rPr lang="en-AU" sz="1200" dirty="0" err="1">
                <a:solidFill>
                  <a:schemeClr val="accent1"/>
                </a:solidFill>
              </a:rPr>
              <a:t>Srivilasa</a:t>
            </a:r>
            <a:r>
              <a:rPr lang="en-AU" sz="1200" dirty="0">
                <a:solidFill>
                  <a:schemeClr val="accent1"/>
                </a:solidFill>
              </a:rPr>
              <a:t>, V. (2024). Vipoo </a:t>
            </a:r>
            <a:r>
              <a:rPr lang="en-AU" sz="1200" dirty="0" err="1">
                <a:solidFill>
                  <a:schemeClr val="accent1"/>
                </a:solidFill>
              </a:rPr>
              <a:t>Srivilasa</a:t>
            </a:r>
            <a:r>
              <a:rPr lang="en-AU" sz="1200" dirty="0">
                <a:solidFill>
                  <a:schemeClr val="accent1"/>
                </a:solidFill>
              </a:rPr>
              <a:t>: Positive Art Work (28 pp.)</a:t>
            </a:r>
          </a:p>
        </p:txBody>
      </p:sp>
      <p:sp>
        <p:nvSpPr>
          <p:cNvPr id="2" name="Slide Number Placeholder 1">
            <a:extLst>
              <a:ext uri="{FF2B5EF4-FFF2-40B4-BE49-F238E27FC236}">
                <a16:creationId xmlns:a16="http://schemas.microsoft.com/office/drawing/2014/main" id="{4B9381B9-A5DA-3AB7-A26D-886835DFCC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64</a:t>
            </a:fld>
            <a:endParaRPr lang="en-AU" noProof="0"/>
          </a:p>
        </p:txBody>
      </p:sp>
    </p:spTree>
    <p:extLst>
      <p:ext uri="{BB962C8B-B14F-4D97-AF65-F5344CB8AC3E}">
        <p14:creationId xmlns:p14="http://schemas.microsoft.com/office/powerpoint/2010/main" val="109583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D7568-319A-A4D9-6B4A-5DFDC50F31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B29853-A33C-003D-4924-C8E239B0718F}"/>
              </a:ext>
            </a:extLst>
          </p:cNvPr>
          <p:cNvSpPr>
            <a:spLocks noGrp="1"/>
          </p:cNvSpPr>
          <p:nvPr>
            <p:ph type="title"/>
          </p:nvPr>
        </p:nvSpPr>
        <p:spPr/>
        <p:txBody>
          <a:bodyPr/>
          <a:lstStyle/>
          <a:p>
            <a:r>
              <a:rPr lang="en-AU" noProof="0" dirty="0"/>
              <a:t>Sprouting ideas (1)</a:t>
            </a:r>
          </a:p>
        </p:txBody>
      </p:sp>
      <p:sp>
        <p:nvSpPr>
          <p:cNvPr id="5" name="Text Placeholder 4">
            <a:extLst>
              <a:ext uri="{FF2B5EF4-FFF2-40B4-BE49-F238E27FC236}">
                <a16:creationId xmlns:a16="http://schemas.microsoft.com/office/drawing/2014/main" id="{467BEB35-F52F-0040-44DA-33AF2714999B}"/>
              </a:ext>
            </a:extLst>
          </p:cNvPr>
          <p:cNvSpPr>
            <a:spLocks noGrp="1"/>
          </p:cNvSpPr>
          <p:nvPr>
            <p:ph type="body" sz="quarter" idx="18"/>
          </p:nvPr>
        </p:nvSpPr>
        <p:spPr/>
        <p:txBody>
          <a:bodyPr/>
          <a:lstStyle/>
          <a:p>
            <a:r>
              <a:rPr lang="en-AU" dirty="0"/>
              <a:t>4.1(b) Concept development </a:t>
            </a:r>
          </a:p>
        </p:txBody>
      </p:sp>
      <p:sp>
        <p:nvSpPr>
          <p:cNvPr id="4" name="Text Placeholder 3">
            <a:extLst>
              <a:ext uri="{FF2B5EF4-FFF2-40B4-BE49-F238E27FC236}">
                <a16:creationId xmlns:a16="http://schemas.microsoft.com/office/drawing/2014/main" id="{A74613DB-3CC8-25BC-FF9C-E54F81E6E2B7}"/>
              </a:ext>
            </a:extLst>
          </p:cNvPr>
          <p:cNvSpPr>
            <a:spLocks noGrp="1"/>
          </p:cNvSpPr>
          <p:nvPr>
            <p:ph type="body" sz="quarter" idx="17"/>
          </p:nvPr>
        </p:nvSpPr>
        <p:spPr>
          <a:xfrm>
            <a:off x="360000" y="1567087"/>
            <a:ext cx="7056800" cy="4561980"/>
          </a:xfrm>
        </p:spPr>
        <p:txBody>
          <a:bodyPr/>
          <a:lstStyle/>
          <a:p>
            <a:pPr>
              <a:spcAft>
                <a:spcPts val="600"/>
              </a:spcAft>
            </a:pPr>
            <a:r>
              <a:rPr lang="en-AU" sz="1800" dirty="0"/>
              <a:t>Explore your chosen issue in your visual arts diary </a:t>
            </a:r>
          </a:p>
          <a:p>
            <a:pPr marL="342900" indent="-342900">
              <a:spcAft>
                <a:spcPts val="600"/>
              </a:spcAft>
              <a:buFont typeface="+mj-lt"/>
              <a:buAutoNum type="arabicPeriod"/>
            </a:pPr>
            <a:r>
              <a:rPr lang="en-AU" sz="1800" dirty="0"/>
              <a:t>Describe the issue and its effects on the environment.</a:t>
            </a:r>
          </a:p>
          <a:p>
            <a:pPr marL="342900" indent="-342900">
              <a:spcAft>
                <a:spcPts val="600"/>
              </a:spcAft>
              <a:buFont typeface="+mj-lt"/>
              <a:buAutoNum type="arabicPeriod"/>
            </a:pPr>
            <a:r>
              <a:rPr lang="en-AU" sz="1800" dirty="0"/>
              <a:t>Write associated words and visual representations of these words.</a:t>
            </a:r>
          </a:p>
          <a:p>
            <a:pPr marL="342900" indent="-342900">
              <a:spcAft>
                <a:spcPts val="600"/>
              </a:spcAft>
              <a:buFont typeface="+mj-lt"/>
              <a:buAutoNum type="arabicPeriod"/>
            </a:pPr>
            <a:r>
              <a:rPr lang="en-AU" sz="1800" dirty="0"/>
              <a:t>Consider the physical consequences that this issue has on our Earth and the emotional impact it has on humans. </a:t>
            </a:r>
          </a:p>
          <a:p>
            <a:pPr marL="342900" indent="-342900">
              <a:spcAft>
                <a:spcPts val="600"/>
              </a:spcAft>
              <a:buFont typeface="+mj-lt"/>
              <a:buAutoNum type="arabicPeriod"/>
            </a:pPr>
            <a:r>
              <a:rPr lang="en-AU" sz="1800" dirty="0"/>
              <a:t>Think about what ideas or themes it connects to, for example: loss, destruction, resilience and change.</a:t>
            </a:r>
          </a:p>
        </p:txBody>
      </p:sp>
      <p:pic>
        <p:nvPicPr>
          <p:cNvPr id="9" name="Picture 2">
            <a:extLst>
              <a:ext uri="{FF2B5EF4-FFF2-40B4-BE49-F238E27FC236}">
                <a16:creationId xmlns:a16="http://schemas.microsoft.com/office/drawing/2014/main" id="{16B62B22-7168-2B11-C9E3-98901441400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146024" y="1137527"/>
            <a:ext cx="3696497" cy="49310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150985-92CE-3505-E520-CB7A59D9A5F3}"/>
              </a:ext>
            </a:extLst>
          </p:cNvPr>
          <p:cNvSpPr txBox="1"/>
          <p:nvPr/>
        </p:nvSpPr>
        <p:spPr>
          <a:xfrm>
            <a:off x="359999" y="6403619"/>
            <a:ext cx="10358801" cy="307777"/>
          </a:xfrm>
          <a:prstGeom prst="rect">
            <a:avLst/>
          </a:prstGeom>
          <a:noFill/>
        </p:spPr>
        <p:txBody>
          <a:bodyPr wrap="square" lIns="0" tIns="0" rIns="0" bIns="0">
            <a:spAutoFit/>
          </a:bodyPr>
          <a:lstStyle/>
          <a:p>
            <a:r>
              <a:rPr lang="en-AU" sz="1000" noProof="0" dirty="0"/>
              <a:t>Image courtesy of Vipoo </a:t>
            </a:r>
            <a:r>
              <a:rPr lang="en-AU" sz="1000" noProof="0" dirty="0" err="1"/>
              <a:t>Srivilasa</a:t>
            </a:r>
            <a:r>
              <a:rPr lang="en-AU" sz="1000" noProof="0" dirty="0"/>
              <a:t>. Photograph by Eve Wilson, distribution permissions for Secondary Curriculum, Curriculum and Reform Directorate of NSW Department of Education, granted by © Vipoo </a:t>
            </a:r>
            <a:r>
              <a:rPr lang="en-AU" sz="1000" noProof="0" dirty="0" err="1"/>
              <a:t>Srivilasa</a:t>
            </a:r>
            <a:r>
              <a:rPr lang="en-AU" sz="1000" noProof="0" dirty="0"/>
              <a:t>, 2025</a:t>
            </a:r>
          </a:p>
        </p:txBody>
      </p:sp>
      <p:sp>
        <p:nvSpPr>
          <p:cNvPr id="2" name="Slide Number Placeholder 1">
            <a:extLst>
              <a:ext uri="{FF2B5EF4-FFF2-40B4-BE49-F238E27FC236}">
                <a16:creationId xmlns:a16="http://schemas.microsoft.com/office/drawing/2014/main" id="{600A2342-BC8D-1834-23AA-A8B3825593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65</a:t>
            </a:fld>
            <a:endParaRPr lang="en-AU" noProof="0"/>
          </a:p>
        </p:txBody>
      </p:sp>
    </p:spTree>
    <p:extLst>
      <p:ext uri="{BB962C8B-B14F-4D97-AF65-F5344CB8AC3E}">
        <p14:creationId xmlns:p14="http://schemas.microsoft.com/office/powerpoint/2010/main" val="260283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3016B-8B0C-6837-DC86-B71E82984A93}"/>
              </a:ext>
            </a:extLst>
          </p:cNvPr>
          <p:cNvSpPr>
            <a:spLocks noGrp="1"/>
          </p:cNvSpPr>
          <p:nvPr>
            <p:ph type="title"/>
          </p:nvPr>
        </p:nvSpPr>
        <p:spPr/>
        <p:txBody>
          <a:bodyPr/>
          <a:lstStyle/>
          <a:p>
            <a:r>
              <a:rPr lang="en-AU" noProof="0" dirty="0"/>
              <a:t>Sprouting ideas (2)</a:t>
            </a:r>
          </a:p>
        </p:txBody>
      </p:sp>
      <p:sp>
        <p:nvSpPr>
          <p:cNvPr id="6" name="Text Placeholder 5">
            <a:extLst>
              <a:ext uri="{FF2B5EF4-FFF2-40B4-BE49-F238E27FC236}">
                <a16:creationId xmlns:a16="http://schemas.microsoft.com/office/drawing/2014/main" id="{62129A9B-2ABB-8D5D-1018-40F723AC8386}"/>
              </a:ext>
            </a:extLst>
          </p:cNvPr>
          <p:cNvSpPr>
            <a:spLocks noGrp="1"/>
          </p:cNvSpPr>
          <p:nvPr>
            <p:ph type="body" sz="quarter" idx="18"/>
          </p:nvPr>
        </p:nvSpPr>
        <p:spPr/>
        <p:txBody>
          <a:bodyPr/>
          <a:lstStyle/>
          <a:p>
            <a:r>
              <a:rPr lang="en-AU" dirty="0"/>
              <a:t>4.1(c) Concept development </a:t>
            </a:r>
          </a:p>
        </p:txBody>
      </p:sp>
      <p:sp>
        <p:nvSpPr>
          <p:cNvPr id="4" name="Text Placeholder 3">
            <a:extLst>
              <a:ext uri="{FF2B5EF4-FFF2-40B4-BE49-F238E27FC236}">
                <a16:creationId xmlns:a16="http://schemas.microsoft.com/office/drawing/2014/main" id="{F09FFAC8-C928-014F-2736-0E65193A24C7}"/>
              </a:ext>
            </a:extLst>
          </p:cNvPr>
          <p:cNvSpPr>
            <a:spLocks noGrp="1"/>
          </p:cNvSpPr>
          <p:nvPr>
            <p:ph type="body" sz="quarter" idx="17"/>
          </p:nvPr>
        </p:nvSpPr>
        <p:spPr>
          <a:xfrm>
            <a:off x="360000" y="1567086"/>
            <a:ext cx="4995771" cy="4807835"/>
          </a:xfrm>
        </p:spPr>
        <p:txBody>
          <a:bodyPr/>
          <a:lstStyle/>
          <a:p>
            <a:pPr>
              <a:lnSpc>
                <a:spcPct val="130000"/>
              </a:lnSpc>
              <a:spcAft>
                <a:spcPts val="600"/>
              </a:spcAft>
            </a:pPr>
            <a:r>
              <a:rPr lang="en-AU" sz="1800" dirty="0"/>
              <a:t>Outline a narrative that will drive your concept and the design of your creature of consequence.</a:t>
            </a:r>
          </a:p>
          <a:p>
            <a:pPr>
              <a:lnSpc>
                <a:spcPct val="130000"/>
              </a:lnSpc>
              <a:spcAft>
                <a:spcPts val="600"/>
              </a:spcAft>
            </a:pPr>
            <a:r>
              <a:rPr lang="en-AU" sz="1800" dirty="0"/>
              <a:t>As your narrative comes together document:</a:t>
            </a:r>
          </a:p>
          <a:p>
            <a:pPr marL="285750" indent="-285750">
              <a:lnSpc>
                <a:spcPct val="130000"/>
              </a:lnSpc>
              <a:spcAft>
                <a:spcPts val="600"/>
              </a:spcAft>
              <a:buFont typeface="Arial" panose="020B0604020202020204" pitchFamily="34" charset="0"/>
              <a:buChar char="•"/>
            </a:pPr>
            <a:r>
              <a:rPr lang="en-AU" sz="1800" dirty="0"/>
              <a:t>Shapes</a:t>
            </a:r>
          </a:p>
          <a:p>
            <a:pPr marL="285750" indent="-285750">
              <a:lnSpc>
                <a:spcPct val="130000"/>
              </a:lnSpc>
              <a:spcAft>
                <a:spcPts val="600"/>
              </a:spcAft>
              <a:buFont typeface="Arial" panose="020B0604020202020204" pitchFamily="34" charset="0"/>
              <a:buChar char="•"/>
            </a:pPr>
            <a:r>
              <a:rPr lang="en-AU" sz="1800" dirty="0"/>
              <a:t>Textures</a:t>
            </a:r>
          </a:p>
          <a:p>
            <a:pPr marL="285750" indent="-285750">
              <a:lnSpc>
                <a:spcPct val="130000"/>
              </a:lnSpc>
              <a:spcAft>
                <a:spcPts val="600"/>
              </a:spcAft>
              <a:buFont typeface="Arial" panose="020B0604020202020204" pitchFamily="34" charset="0"/>
              <a:buChar char="•"/>
            </a:pPr>
            <a:r>
              <a:rPr lang="en-AU" sz="1800" dirty="0"/>
              <a:t>Motifs</a:t>
            </a:r>
          </a:p>
          <a:p>
            <a:pPr marL="285750" indent="-285750">
              <a:lnSpc>
                <a:spcPct val="130000"/>
              </a:lnSpc>
              <a:spcAft>
                <a:spcPts val="600"/>
              </a:spcAft>
              <a:buFont typeface="Arial" panose="020B0604020202020204" pitchFamily="34" charset="0"/>
              <a:buChar char="•"/>
            </a:pPr>
            <a:r>
              <a:rPr lang="en-AU" sz="1800" dirty="0"/>
              <a:t>Embellishments</a:t>
            </a:r>
          </a:p>
          <a:p>
            <a:pPr marL="285750" indent="-285750">
              <a:lnSpc>
                <a:spcPct val="130000"/>
              </a:lnSpc>
              <a:spcAft>
                <a:spcPts val="600"/>
              </a:spcAft>
              <a:buFont typeface="Arial" panose="020B0604020202020204" pitchFamily="34" charset="0"/>
              <a:buChar char="•"/>
            </a:pPr>
            <a:r>
              <a:rPr lang="en-AU" sz="1800" dirty="0"/>
              <a:t>Colours</a:t>
            </a:r>
          </a:p>
          <a:p>
            <a:pPr>
              <a:lnSpc>
                <a:spcPct val="130000"/>
              </a:lnSpc>
              <a:spcAft>
                <a:spcPts val="600"/>
              </a:spcAft>
            </a:pPr>
            <a:r>
              <a:rPr lang="en-AU" sz="1800" dirty="0" err="1"/>
              <a:t>Srivilasa’s</a:t>
            </a:r>
            <a:r>
              <a:rPr lang="en-AU" sz="1800" dirty="0"/>
              <a:t> sculptures are open to multiple interpretations. How can use these elements to develop associated symbols to communicate your narrative?</a:t>
            </a:r>
          </a:p>
          <a:p>
            <a:pPr>
              <a:lnSpc>
                <a:spcPct val="130000"/>
              </a:lnSpc>
              <a:spcAft>
                <a:spcPts val="600"/>
              </a:spcAft>
            </a:pPr>
            <a:endParaRPr lang="en-AU" sz="1800" noProof="0" dirty="0"/>
          </a:p>
        </p:txBody>
      </p:sp>
      <p:pic>
        <p:nvPicPr>
          <p:cNvPr id="10" name="Picture 9">
            <a:extLst>
              <a:ext uri="{FF2B5EF4-FFF2-40B4-BE49-F238E27FC236}">
                <a16:creationId xmlns:a16="http://schemas.microsoft.com/office/drawing/2014/main" id="{13D16F82-F6E6-41C4-6BAE-A563880A86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6372159" y="403641"/>
            <a:ext cx="4582944" cy="6360734"/>
          </a:xfrm>
          <a:prstGeom prst="rect">
            <a:avLst/>
          </a:prstGeom>
        </p:spPr>
      </p:pic>
      <p:sp>
        <p:nvSpPr>
          <p:cNvPr id="2" name="Slide Number Placeholder 1">
            <a:extLst>
              <a:ext uri="{FF2B5EF4-FFF2-40B4-BE49-F238E27FC236}">
                <a16:creationId xmlns:a16="http://schemas.microsoft.com/office/drawing/2014/main" id="{1F06786F-E12D-23D4-1CFA-651AA4CFF9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66</a:t>
            </a:fld>
            <a:endParaRPr lang="en-AU" noProof="0"/>
          </a:p>
        </p:txBody>
      </p:sp>
    </p:spTree>
    <p:extLst>
      <p:ext uri="{BB962C8B-B14F-4D97-AF65-F5344CB8AC3E}">
        <p14:creationId xmlns:p14="http://schemas.microsoft.com/office/powerpoint/2010/main" val="417004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6B80E-26A2-AF71-90EF-D6B106B1E54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41EDF3E-DA14-E8B3-0516-B029D08AA0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07134" y="1598728"/>
            <a:ext cx="3187699" cy="4680159"/>
          </a:xfrm>
          <a:prstGeom prst="rect">
            <a:avLst/>
          </a:prstGeom>
        </p:spPr>
      </p:pic>
      <p:sp>
        <p:nvSpPr>
          <p:cNvPr id="3" name="Title 2">
            <a:extLst>
              <a:ext uri="{FF2B5EF4-FFF2-40B4-BE49-F238E27FC236}">
                <a16:creationId xmlns:a16="http://schemas.microsoft.com/office/drawing/2014/main" id="{A74B8E45-C282-0232-3C20-F1206ED756F4}"/>
              </a:ext>
              <a:ext uri="{C183D7F6-B498-43B3-948B-1728B52AA6E4}">
                <adec:decorative xmlns:adec="http://schemas.microsoft.com/office/drawing/2017/decorative" val="0"/>
              </a:ext>
            </a:extLst>
          </p:cNvPr>
          <p:cNvSpPr>
            <a:spLocks noGrp="1"/>
          </p:cNvSpPr>
          <p:nvPr>
            <p:ph type="title"/>
          </p:nvPr>
        </p:nvSpPr>
        <p:spPr/>
        <p:txBody>
          <a:bodyPr/>
          <a:lstStyle/>
          <a:p>
            <a:r>
              <a:rPr lang="en-AU" noProof="0" dirty="0"/>
              <a:t>Form and structure (1)</a:t>
            </a:r>
            <a:endParaRPr lang="en-AU" strike="sngStrike" noProof="0" dirty="0"/>
          </a:p>
        </p:txBody>
      </p:sp>
      <p:sp>
        <p:nvSpPr>
          <p:cNvPr id="4" name="Text Placeholder 3">
            <a:extLst>
              <a:ext uri="{FF2B5EF4-FFF2-40B4-BE49-F238E27FC236}">
                <a16:creationId xmlns:a16="http://schemas.microsoft.com/office/drawing/2014/main" id="{35965675-C378-3CEB-4B41-2720A1FEBB79}"/>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t>4.2(a) </a:t>
            </a:r>
            <a:r>
              <a:rPr lang="en-AU" dirty="0"/>
              <a:t>The Warrior’s structure uncovered – </a:t>
            </a:r>
            <a:r>
              <a:rPr lang="en-AU" noProof="0" dirty="0">
                <a:latin typeface="+mn-lt"/>
              </a:rPr>
              <a:t>Structural c</a:t>
            </a:r>
            <a:r>
              <a:rPr lang="en-AU" noProof="0" dirty="0">
                <a:effectLst/>
                <a:latin typeface="+mn-lt"/>
              </a:rPr>
              <a:t>omponents</a:t>
            </a:r>
            <a:endParaRPr lang="en-AU" noProof="0" dirty="0">
              <a:latin typeface="+mn-lt"/>
            </a:endParaRPr>
          </a:p>
        </p:txBody>
      </p:sp>
      <p:sp>
        <p:nvSpPr>
          <p:cNvPr id="61" name="TextBox 60">
            <a:extLst>
              <a:ext uri="{FF2B5EF4-FFF2-40B4-BE49-F238E27FC236}">
                <a16:creationId xmlns:a16="http://schemas.microsoft.com/office/drawing/2014/main" id="{AF2FBF6E-82E3-47EF-6E4F-6E9922F9683A}"/>
              </a:ext>
            </a:extLst>
          </p:cNvPr>
          <p:cNvSpPr txBox="1"/>
          <p:nvPr/>
        </p:nvSpPr>
        <p:spPr>
          <a:xfrm>
            <a:off x="2096246" y="1630756"/>
            <a:ext cx="914400" cy="404563"/>
          </a:xfrm>
          <a:prstGeom prst="rect">
            <a:avLst/>
          </a:prstGeom>
          <a:noFill/>
        </p:spPr>
        <p:txBody>
          <a:bodyPr wrap="none" lIns="0" tIns="0" rIns="0" bIns="0" rtlCol="0">
            <a:noAutofit/>
          </a:bodyPr>
          <a:lstStyle/>
          <a:p>
            <a:pPr algn="l"/>
            <a:r>
              <a:rPr lang="en-AU" sz="1600" noProof="0" dirty="0"/>
              <a:t>Fine layered slabs flowers</a:t>
            </a:r>
          </a:p>
        </p:txBody>
      </p:sp>
      <p:cxnSp>
        <p:nvCxnSpPr>
          <p:cNvPr id="1025" name="Straight Arrow Connector 1024">
            <a:extLst>
              <a:ext uri="{FF2B5EF4-FFF2-40B4-BE49-F238E27FC236}">
                <a16:creationId xmlns:a16="http://schemas.microsoft.com/office/drawing/2014/main" id="{D7549CE1-1335-F47C-4FC0-10D8F517343B}"/>
              </a:ext>
              <a:ext uri="{C183D7F6-B498-43B3-948B-1728B52AA6E4}">
                <adec:decorative xmlns:adec="http://schemas.microsoft.com/office/drawing/2017/decorative" val="1"/>
              </a:ext>
            </a:extLst>
          </p:cNvPr>
          <p:cNvCxnSpPr>
            <a:cxnSpLocks/>
          </p:cNvCxnSpPr>
          <p:nvPr/>
        </p:nvCxnSpPr>
        <p:spPr>
          <a:xfrm flipH="1" flipV="1">
            <a:off x="4476493" y="1824574"/>
            <a:ext cx="1298851" cy="351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E3E1569-072C-E343-2E4B-97E25184CD13}"/>
              </a:ext>
            </a:extLst>
          </p:cNvPr>
          <p:cNvSpPr txBox="1"/>
          <p:nvPr/>
        </p:nvSpPr>
        <p:spPr>
          <a:xfrm>
            <a:off x="1218428" y="2226534"/>
            <a:ext cx="1796762" cy="404563"/>
          </a:xfrm>
          <a:prstGeom prst="rect">
            <a:avLst/>
          </a:prstGeom>
          <a:noFill/>
        </p:spPr>
        <p:txBody>
          <a:bodyPr wrap="none" lIns="0" tIns="0" rIns="0" bIns="0" rtlCol="0">
            <a:noAutofit/>
          </a:bodyPr>
          <a:lstStyle/>
          <a:p>
            <a:pPr algn="l"/>
            <a:r>
              <a:rPr lang="en-AU" sz="1600" noProof="0" dirty="0"/>
              <a:t>Small pinched cylinder strap head</a:t>
            </a:r>
          </a:p>
        </p:txBody>
      </p:sp>
      <p:cxnSp>
        <p:nvCxnSpPr>
          <p:cNvPr id="17" name="Straight Arrow Connector 16">
            <a:extLst>
              <a:ext uri="{FF2B5EF4-FFF2-40B4-BE49-F238E27FC236}">
                <a16:creationId xmlns:a16="http://schemas.microsoft.com/office/drawing/2014/main" id="{64C40FD2-0188-992F-F1D4-EE056B662B51}"/>
              </a:ext>
              <a:ext uri="{C183D7F6-B498-43B3-948B-1728B52AA6E4}">
                <adec:decorative xmlns:adec="http://schemas.microsoft.com/office/drawing/2017/decorative" val="1"/>
              </a:ext>
            </a:extLst>
          </p:cNvPr>
          <p:cNvCxnSpPr>
            <a:cxnSpLocks/>
          </p:cNvCxnSpPr>
          <p:nvPr/>
        </p:nvCxnSpPr>
        <p:spPr>
          <a:xfrm flipH="1" flipV="1">
            <a:off x="4322544" y="2365225"/>
            <a:ext cx="1755571" cy="527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FC59D68-6715-4A71-F084-137BA896E449}"/>
              </a:ext>
              <a:ext uri="{C183D7F6-B498-43B3-948B-1728B52AA6E4}">
                <adec:decorative xmlns:adec="http://schemas.microsoft.com/office/drawing/2017/decorative" val="0"/>
              </a:ext>
            </a:extLst>
          </p:cNvPr>
          <p:cNvSpPr txBox="1"/>
          <p:nvPr/>
        </p:nvSpPr>
        <p:spPr>
          <a:xfrm>
            <a:off x="1476067" y="3215808"/>
            <a:ext cx="1923713" cy="404563"/>
          </a:xfrm>
          <a:prstGeom prst="rect">
            <a:avLst/>
          </a:prstGeom>
          <a:noFill/>
        </p:spPr>
        <p:txBody>
          <a:bodyPr wrap="none" lIns="0" tIns="0" rIns="0" bIns="0" rtlCol="0">
            <a:noAutofit/>
          </a:bodyPr>
          <a:lstStyle/>
          <a:p>
            <a:pPr algn="l"/>
            <a:r>
              <a:rPr lang="en-AU" sz="1600" noProof="0" dirty="0"/>
              <a:t>Tapered, curved coil arms</a:t>
            </a:r>
          </a:p>
        </p:txBody>
      </p:sp>
      <p:cxnSp>
        <p:nvCxnSpPr>
          <p:cNvPr id="13" name="Straight Arrow Connector 12">
            <a:extLst>
              <a:ext uri="{FF2B5EF4-FFF2-40B4-BE49-F238E27FC236}">
                <a16:creationId xmlns:a16="http://schemas.microsoft.com/office/drawing/2014/main" id="{D7A53DB1-7AD5-A845-63BD-78FD7247CF1E}"/>
              </a:ext>
              <a:ext uri="{C183D7F6-B498-43B3-948B-1728B52AA6E4}">
                <adec:decorative xmlns:adec="http://schemas.microsoft.com/office/drawing/2017/decorative" val="1"/>
              </a:ext>
            </a:extLst>
          </p:cNvPr>
          <p:cNvCxnSpPr>
            <a:cxnSpLocks/>
          </p:cNvCxnSpPr>
          <p:nvPr/>
        </p:nvCxnSpPr>
        <p:spPr>
          <a:xfrm flipH="1" flipV="1">
            <a:off x="3946001" y="3399835"/>
            <a:ext cx="1474981" cy="378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948C46C-EF51-C4E8-166D-402E428CCAD4}"/>
              </a:ext>
            </a:extLst>
          </p:cNvPr>
          <p:cNvSpPr txBox="1"/>
          <p:nvPr/>
        </p:nvSpPr>
        <p:spPr>
          <a:xfrm>
            <a:off x="839025" y="3945974"/>
            <a:ext cx="1796762" cy="404563"/>
          </a:xfrm>
          <a:prstGeom prst="rect">
            <a:avLst/>
          </a:prstGeom>
          <a:noFill/>
        </p:spPr>
        <p:txBody>
          <a:bodyPr wrap="none" lIns="0" tIns="0" rIns="0" bIns="0" rtlCol="0">
            <a:noAutofit/>
          </a:bodyPr>
          <a:lstStyle/>
          <a:p>
            <a:pPr algn="l"/>
            <a:r>
              <a:rPr lang="en-AU" sz="1600" noProof="0" dirty="0"/>
              <a:t>Fine, layered slabs and coils</a:t>
            </a:r>
          </a:p>
        </p:txBody>
      </p:sp>
      <p:cxnSp>
        <p:nvCxnSpPr>
          <p:cNvPr id="10" name="Straight Arrow Connector 9">
            <a:extLst>
              <a:ext uri="{FF2B5EF4-FFF2-40B4-BE49-F238E27FC236}">
                <a16:creationId xmlns:a16="http://schemas.microsoft.com/office/drawing/2014/main" id="{1450A38A-D842-3A6D-F257-9736270D0839}"/>
              </a:ext>
              <a:ext uri="{C183D7F6-B498-43B3-948B-1728B52AA6E4}">
                <adec:decorative xmlns:adec="http://schemas.microsoft.com/office/drawing/2017/decorative" val="1"/>
              </a:ext>
            </a:extLst>
          </p:cNvPr>
          <p:cNvCxnSpPr>
            <a:cxnSpLocks/>
          </p:cNvCxnSpPr>
          <p:nvPr/>
        </p:nvCxnSpPr>
        <p:spPr>
          <a:xfrm flipH="1" flipV="1">
            <a:off x="3454176" y="4117894"/>
            <a:ext cx="1796762" cy="389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CBB4A18-D5A7-F6BC-A08C-889366B0FB89}"/>
              </a:ext>
            </a:extLst>
          </p:cNvPr>
          <p:cNvSpPr txBox="1"/>
          <p:nvPr/>
        </p:nvSpPr>
        <p:spPr>
          <a:xfrm>
            <a:off x="1871796" y="5390171"/>
            <a:ext cx="914400" cy="404563"/>
          </a:xfrm>
          <a:prstGeom prst="rect">
            <a:avLst/>
          </a:prstGeom>
          <a:noFill/>
        </p:spPr>
        <p:txBody>
          <a:bodyPr wrap="none" lIns="0" tIns="0" rIns="0" bIns="0" rtlCol="0">
            <a:noAutofit/>
          </a:bodyPr>
          <a:lstStyle/>
          <a:p>
            <a:pPr algn="l"/>
            <a:r>
              <a:rPr lang="en-AU" sz="1600" noProof="0" dirty="0"/>
              <a:t>A slab disc base</a:t>
            </a:r>
          </a:p>
        </p:txBody>
      </p:sp>
      <p:cxnSp>
        <p:nvCxnSpPr>
          <p:cNvPr id="22" name="Straight Arrow Connector 21">
            <a:extLst>
              <a:ext uri="{FF2B5EF4-FFF2-40B4-BE49-F238E27FC236}">
                <a16:creationId xmlns:a16="http://schemas.microsoft.com/office/drawing/2014/main" id="{737474B9-2F70-6332-71D2-2A0C38DF8AD3}"/>
              </a:ext>
              <a:ext uri="{C183D7F6-B498-43B3-948B-1728B52AA6E4}">
                <adec:decorative xmlns:adec="http://schemas.microsoft.com/office/drawing/2017/decorative" val="1"/>
              </a:ext>
            </a:extLst>
          </p:cNvPr>
          <p:cNvCxnSpPr>
            <a:cxnSpLocks/>
          </p:cNvCxnSpPr>
          <p:nvPr/>
        </p:nvCxnSpPr>
        <p:spPr>
          <a:xfrm flipH="1" flipV="1">
            <a:off x="3423422" y="5592453"/>
            <a:ext cx="2206546" cy="350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AAE264C-933C-7CBA-5343-1275DD9AC204}"/>
              </a:ext>
            </a:extLst>
          </p:cNvPr>
          <p:cNvSpPr txBox="1"/>
          <p:nvPr/>
        </p:nvSpPr>
        <p:spPr>
          <a:xfrm>
            <a:off x="8249410" y="4755781"/>
            <a:ext cx="914400" cy="404563"/>
          </a:xfrm>
          <a:prstGeom prst="rect">
            <a:avLst/>
          </a:prstGeom>
          <a:noFill/>
        </p:spPr>
        <p:txBody>
          <a:bodyPr wrap="none" lIns="0" tIns="0" rIns="0" bIns="0" rtlCol="0">
            <a:noAutofit/>
          </a:bodyPr>
          <a:lstStyle/>
          <a:p>
            <a:pPr algn="l"/>
            <a:r>
              <a:rPr lang="en-AU" sz="1600" noProof="0" dirty="0"/>
              <a:t>Thick coil legs</a:t>
            </a:r>
          </a:p>
        </p:txBody>
      </p:sp>
      <p:cxnSp>
        <p:nvCxnSpPr>
          <p:cNvPr id="9" name="Straight Arrow Connector 8">
            <a:extLst>
              <a:ext uri="{FF2B5EF4-FFF2-40B4-BE49-F238E27FC236}">
                <a16:creationId xmlns:a16="http://schemas.microsoft.com/office/drawing/2014/main" id="{99D1D568-8A0C-217C-662F-C2A5F16E68EA}"/>
              </a:ext>
              <a:ext uri="{C183D7F6-B498-43B3-948B-1728B52AA6E4}">
                <adec:decorative xmlns:adec="http://schemas.microsoft.com/office/drawing/2017/decorative" val="1"/>
              </a:ext>
            </a:extLst>
          </p:cNvPr>
          <p:cNvCxnSpPr>
            <a:cxnSpLocks/>
          </p:cNvCxnSpPr>
          <p:nvPr/>
        </p:nvCxnSpPr>
        <p:spPr>
          <a:xfrm flipV="1">
            <a:off x="6757607" y="4898393"/>
            <a:ext cx="1421954" cy="155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C0A3E94-3F3A-951C-46E1-188AAB84F691}"/>
              </a:ext>
            </a:extLst>
          </p:cNvPr>
          <p:cNvSpPr txBox="1"/>
          <p:nvPr/>
        </p:nvSpPr>
        <p:spPr>
          <a:xfrm>
            <a:off x="9312644" y="3379806"/>
            <a:ext cx="2091643" cy="404563"/>
          </a:xfrm>
          <a:prstGeom prst="rect">
            <a:avLst/>
          </a:prstGeom>
          <a:noFill/>
        </p:spPr>
        <p:txBody>
          <a:bodyPr wrap="none" lIns="0" tIns="0" rIns="0" bIns="0" rtlCol="0">
            <a:noAutofit/>
          </a:bodyPr>
          <a:lstStyle/>
          <a:p>
            <a:pPr algn="l"/>
            <a:r>
              <a:rPr lang="en-AU" sz="1600" noProof="0" dirty="0"/>
              <a:t>Cylinder strap torso</a:t>
            </a:r>
          </a:p>
        </p:txBody>
      </p:sp>
      <p:cxnSp>
        <p:nvCxnSpPr>
          <p:cNvPr id="25" name="Straight Arrow Connector 24">
            <a:extLst>
              <a:ext uri="{FF2B5EF4-FFF2-40B4-BE49-F238E27FC236}">
                <a16:creationId xmlns:a16="http://schemas.microsoft.com/office/drawing/2014/main" id="{B9B23114-2F48-25B6-0FF0-5A08BB777F4B}"/>
              </a:ext>
              <a:ext uri="{C183D7F6-B498-43B3-948B-1728B52AA6E4}">
                <adec:decorative xmlns:adec="http://schemas.microsoft.com/office/drawing/2017/decorative" val="1"/>
              </a:ext>
            </a:extLst>
          </p:cNvPr>
          <p:cNvCxnSpPr>
            <a:cxnSpLocks/>
          </p:cNvCxnSpPr>
          <p:nvPr/>
        </p:nvCxnSpPr>
        <p:spPr>
          <a:xfrm flipV="1">
            <a:off x="6308624" y="3476385"/>
            <a:ext cx="2903354" cy="278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EAF737C-3E1E-00BE-8550-4F210192BBB7}"/>
              </a:ext>
            </a:extLst>
          </p:cNvPr>
          <p:cNvSpPr txBox="1"/>
          <p:nvPr/>
        </p:nvSpPr>
        <p:spPr>
          <a:xfrm>
            <a:off x="8304917" y="2969080"/>
            <a:ext cx="3418886" cy="404563"/>
          </a:xfrm>
          <a:prstGeom prst="rect">
            <a:avLst/>
          </a:prstGeom>
          <a:noFill/>
        </p:spPr>
        <p:txBody>
          <a:bodyPr wrap="none" lIns="0" tIns="0" rIns="0" bIns="0" rtlCol="0">
            <a:noAutofit/>
          </a:bodyPr>
          <a:lstStyle/>
          <a:p>
            <a:pPr algn="l"/>
            <a:r>
              <a:rPr lang="en-AU" sz="1600" noProof="0" dirty="0"/>
              <a:t>A draped, stamped slab jacket</a:t>
            </a:r>
          </a:p>
        </p:txBody>
      </p:sp>
      <p:cxnSp>
        <p:nvCxnSpPr>
          <p:cNvPr id="8" name="Straight Arrow Connector 7">
            <a:extLst>
              <a:ext uri="{FF2B5EF4-FFF2-40B4-BE49-F238E27FC236}">
                <a16:creationId xmlns:a16="http://schemas.microsoft.com/office/drawing/2014/main" id="{BCD3D2DD-BCD2-FC13-E930-06D8CFB0AB6D}"/>
              </a:ext>
              <a:ext uri="{C183D7F6-B498-43B3-948B-1728B52AA6E4}">
                <adec:decorative xmlns:adec="http://schemas.microsoft.com/office/drawing/2017/decorative" val="1"/>
              </a:ext>
            </a:extLst>
          </p:cNvPr>
          <p:cNvCxnSpPr>
            <a:cxnSpLocks/>
          </p:cNvCxnSpPr>
          <p:nvPr/>
        </p:nvCxnSpPr>
        <p:spPr>
          <a:xfrm flipV="1">
            <a:off x="6526777" y="3191497"/>
            <a:ext cx="1667940" cy="18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D551043-65AC-48FD-1446-F475ED34F600}"/>
              </a:ext>
            </a:extLst>
          </p:cNvPr>
          <p:cNvSpPr txBox="1"/>
          <p:nvPr/>
        </p:nvSpPr>
        <p:spPr>
          <a:xfrm>
            <a:off x="8669013" y="2104406"/>
            <a:ext cx="1835528" cy="404563"/>
          </a:xfrm>
          <a:prstGeom prst="rect">
            <a:avLst/>
          </a:prstGeom>
          <a:noFill/>
        </p:spPr>
        <p:txBody>
          <a:bodyPr wrap="none" lIns="0" tIns="0" rIns="0" bIns="0" rtlCol="0">
            <a:noAutofit/>
          </a:bodyPr>
          <a:lstStyle/>
          <a:p>
            <a:pPr algn="l"/>
            <a:r>
              <a:rPr lang="en-AU" sz="1600" noProof="0" dirty="0"/>
              <a:t>Relief slab star eyes</a:t>
            </a:r>
          </a:p>
        </p:txBody>
      </p:sp>
      <p:cxnSp>
        <p:nvCxnSpPr>
          <p:cNvPr id="18" name="Straight Arrow Connector 17">
            <a:extLst>
              <a:ext uri="{FF2B5EF4-FFF2-40B4-BE49-F238E27FC236}">
                <a16:creationId xmlns:a16="http://schemas.microsoft.com/office/drawing/2014/main" id="{2B73E533-12C7-C976-126B-8EBC1C30BCEC}"/>
              </a:ext>
              <a:ext uri="{C183D7F6-B498-43B3-948B-1728B52AA6E4}">
                <adec:decorative xmlns:adec="http://schemas.microsoft.com/office/drawing/2017/decorative" val="1"/>
              </a:ext>
            </a:extLst>
          </p:cNvPr>
          <p:cNvCxnSpPr>
            <a:cxnSpLocks/>
          </p:cNvCxnSpPr>
          <p:nvPr/>
        </p:nvCxnSpPr>
        <p:spPr>
          <a:xfrm flipV="1">
            <a:off x="6495407" y="2246211"/>
            <a:ext cx="2072915" cy="312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4" name="TextBox 1023">
            <a:extLst>
              <a:ext uri="{FF2B5EF4-FFF2-40B4-BE49-F238E27FC236}">
                <a16:creationId xmlns:a16="http://schemas.microsoft.com/office/drawing/2014/main" id="{95BF3829-9558-61D8-90EE-47A7B27226A1}"/>
              </a:ext>
            </a:extLst>
          </p:cNvPr>
          <p:cNvSpPr txBox="1"/>
          <p:nvPr/>
        </p:nvSpPr>
        <p:spPr>
          <a:xfrm>
            <a:off x="8497063" y="1620081"/>
            <a:ext cx="914400" cy="404563"/>
          </a:xfrm>
          <a:prstGeom prst="rect">
            <a:avLst/>
          </a:prstGeom>
          <a:noFill/>
        </p:spPr>
        <p:txBody>
          <a:bodyPr wrap="none" lIns="0" tIns="0" rIns="0" bIns="0" rtlCol="0">
            <a:noAutofit/>
          </a:bodyPr>
          <a:lstStyle/>
          <a:p>
            <a:pPr algn="l"/>
            <a:r>
              <a:rPr lang="en-AU" sz="1600" noProof="0" dirty="0"/>
              <a:t>Short, tapered coil crown</a:t>
            </a:r>
          </a:p>
        </p:txBody>
      </p:sp>
      <p:pic>
        <p:nvPicPr>
          <p:cNvPr id="1026" name="Picture 2">
            <a:extLst>
              <a:ext uri="{FF2B5EF4-FFF2-40B4-BE49-F238E27FC236}">
                <a16:creationId xmlns:a16="http://schemas.microsoft.com/office/drawing/2014/main" id="{07068568-8441-99A9-68BF-41DC5F797E2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841208" y="867618"/>
            <a:ext cx="1126158" cy="1688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187E15-2241-FC86-176D-3D6D8EE8773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61277" y="4399875"/>
            <a:ext cx="1125693" cy="16892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6B7435C-4A84-CBED-1131-9E3ABDCF5EAB}"/>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443158" y="3885831"/>
            <a:ext cx="1125435" cy="1689237"/>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Arrow Connector 57">
            <a:extLst>
              <a:ext uri="{FF2B5EF4-FFF2-40B4-BE49-F238E27FC236}">
                <a16:creationId xmlns:a16="http://schemas.microsoft.com/office/drawing/2014/main" id="{F47123CB-54B3-2690-C05D-26427B54CE55}"/>
              </a:ext>
              <a:ext uri="{C183D7F6-B498-43B3-948B-1728B52AA6E4}">
                <adec:decorative xmlns:adec="http://schemas.microsoft.com/office/drawing/2017/decorative" val="1"/>
              </a:ext>
            </a:extLst>
          </p:cNvPr>
          <p:cNvCxnSpPr>
            <a:cxnSpLocks/>
          </p:cNvCxnSpPr>
          <p:nvPr/>
        </p:nvCxnSpPr>
        <p:spPr>
          <a:xfrm flipV="1">
            <a:off x="6377574" y="1776821"/>
            <a:ext cx="2059871" cy="339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312D19F7-4BF4-1D62-B87B-4DF687AF1AF4}"/>
              </a:ext>
              <a:ext uri="{C183D7F6-B498-43B3-948B-1728B52AA6E4}">
                <adec:decorative xmlns:adec="http://schemas.microsoft.com/office/drawing/2017/decorative" val="0"/>
              </a:ext>
            </a:extLst>
          </p:cNvPr>
          <p:cNvSpPr>
            <a:spLocks noGrp="1"/>
          </p:cNvSpPr>
          <p:nvPr>
            <p:ph sz="quarter" idx="4294967295"/>
          </p:nvPr>
        </p:nvSpPr>
        <p:spPr>
          <a:xfrm>
            <a:off x="360000" y="6545187"/>
            <a:ext cx="11403013" cy="150813"/>
          </a:xfrm>
        </p:spPr>
        <p:txBody>
          <a:bodyPr/>
          <a:lstStyle/>
          <a:p>
            <a:pPr>
              <a:lnSpc>
                <a:spcPct val="100000"/>
              </a:lnSpc>
            </a:pPr>
            <a:r>
              <a:rPr lang="en-AU" sz="1000" b="0" i="0" noProof="0" dirty="0">
                <a:solidFill>
                  <a:srgbClr val="000000"/>
                </a:solidFill>
                <a:effectLst/>
              </a:rPr>
              <a:t>Gold And Green Warrior, 2022</a:t>
            </a:r>
            <a:r>
              <a:rPr lang="en-AU" sz="1000" noProof="0" dirty="0"/>
              <a:t>, distribution permissions for Secondary Curriculum, Curriculum and Reform Directorate of NSW Department of Education, granted by © Vipoo </a:t>
            </a:r>
            <a:r>
              <a:rPr lang="en-AU" sz="1000" noProof="0" dirty="0" err="1"/>
              <a:t>Srivilasa</a:t>
            </a:r>
            <a:r>
              <a:rPr lang="en-AU" sz="1000" noProof="0" dirty="0"/>
              <a:t>, 2025.</a:t>
            </a:r>
          </a:p>
        </p:txBody>
      </p:sp>
      <p:sp>
        <p:nvSpPr>
          <p:cNvPr id="2" name="Slide Number Placeholder 1">
            <a:extLst>
              <a:ext uri="{FF2B5EF4-FFF2-40B4-BE49-F238E27FC236}">
                <a16:creationId xmlns:a16="http://schemas.microsoft.com/office/drawing/2014/main" id="{9E632E3B-CD14-DFE0-A196-73FAD95DFD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67</a:t>
            </a:fld>
            <a:endParaRPr lang="en-AU" noProof="0"/>
          </a:p>
        </p:txBody>
      </p:sp>
    </p:spTree>
    <p:extLst>
      <p:ext uri="{BB962C8B-B14F-4D97-AF65-F5344CB8AC3E}">
        <p14:creationId xmlns:p14="http://schemas.microsoft.com/office/powerpoint/2010/main" val="88483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50" grpId="0"/>
      <p:bldP spid="39" grpId="0"/>
      <p:bldP spid="55" grpId="0"/>
      <p:bldP spid="35" grpId="0"/>
      <p:bldP spid="36" grpId="0"/>
      <p:bldP spid="43" grpId="0"/>
      <p:bldP spid="47" grpId="0"/>
      <p:bldP spid="49" grpId="0"/>
      <p:bldP spid="102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37FAD-8EF3-7AE0-E0CF-BC49D948D6F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6F3F5AA-2293-0A87-8367-8E7F3BC24A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07134" y="1598728"/>
            <a:ext cx="3187699" cy="4680159"/>
          </a:xfrm>
          <a:prstGeom prst="rect">
            <a:avLst/>
          </a:prstGeom>
        </p:spPr>
      </p:pic>
      <p:sp>
        <p:nvSpPr>
          <p:cNvPr id="3" name="Title 2">
            <a:extLst>
              <a:ext uri="{FF2B5EF4-FFF2-40B4-BE49-F238E27FC236}">
                <a16:creationId xmlns:a16="http://schemas.microsoft.com/office/drawing/2014/main" id="{8FAFA995-7398-3493-9213-713861AFA9F3}"/>
              </a:ext>
              <a:ext uri="{C183D7F6-B498-43B3-948B-1728B52AA6E4}">
                <adec:decorative xmlns:adec="http://schemas.microsoft.com/office/drawing/2017/decorative" val="0"/>
              </a:ext>
            </a:extLst>
          </p:cNvPr>
          <p:cNvSpPr>
            <a:spLocks noGrp="1"/>
          </p:cNvSpPr>
          <p:nvPr>
            <p:ph type="title"/>
          </p:nvPr>
        </p:nvSpPr>
        <p:spPr/>
        <p:txBody>
          <a:bodyPr/>
          <a:lstStyle/>
          <a:p>
            <a:r>
              <a:rPr lang="en-AU" noProof="0" dirty="0"/>
              <a:t>Form and structure (2)</a:t>
            </a:r>
            <a:endParaRPr lang="en-AU" strike="sngStrike" noProof="0" dirty="0"/>
          </a:p>
        </p:txBody>
      </p:sp>
      <p:sp>
        <p:nvSpPr>
          <p:cNvPr id="4" name="Text Placeholder 3">
            <a:extLst>
              <a:ext uri="{FF2B5EF4-FFF2-40B4-BE49-F238E27FC236}">
                <a16:creationId xmlns:a16="http://schemas.microsoft.com/office/drawing/2014/main" id="{CF98BAAC-B501-2AA1-FA22-04E9A6D84392}"/>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n-lt"/>
              </a:rPr>
              <a:t>4.2(b) </a:t>
            </a:r>
            <a:r>
              <a:rPr lang="en-AU" dirty="0">
                <a:latin typeface="+mn-lt"/>
              </a:rPr>
              <a:t>The Warrior’s structure uncovered – </a:t>
            </a:r>
            <a:r>
              <a:rPr lang="en-AU" noProof="0" dirty="0">
                <a:latin typeface="+mn-lt"/>
              </a:rPr>
              <a:t>Subjective interpretations</a:t>
            </a:r>
          </a:p>
        </p:txBody>
      </p:sp>
      <p:cxnSp>
        <p:nvCxnSpPr>
          <p:cNvPr id="1025" name="Straight Arrow Connector 1024">
            <a:extLst>
              <a:ext uri="{FF2B5EF4-FFF2-40B4-BE49-F238E27FC236}">
                <a16:creationId xmlns:a16="http://schemas.microsoft.com/office/drawing/2014/main" id="{453B1828-A6AE-5FF4-36C1-C97AD4EE66B2}"/>
              </a:ext>
              <a:ext uri="{C183D7F6-B498-43B3-948B-1728B52AA6E4}">
                <adec:decorative xmlns:adec="http://schemas.microsoft.com/office/drawing/2017/decorative" val="1"/>
              </a:ext>
            </a:extLst>
          </p:cNvPr>
          <p:cNvCxnSpPr>
            <a:cxnSpLocks/>
          </p:cNvCxnSpPr>
          <p:nvPr/>
        </p:nvCxnSpPr>
        <p:spPr>
          <a:xfrm flipH="1" flipV="1">
            <a:off x="4304074" y="1876501"/>
            <a:ext cx="1528319" cy="476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375D8A8-8A46-5451-04E6-1A1B98F311A5}"/>
              </a:ext>
            </a:extLst>
          </p:cNvPr>
          <p:cNvSpPr txBox="1"/>
          <p:nvPr/>
        </p:nvSpPr>
        <p:spPr>
          <a:xfrm>
            <a:off x="1813626" y="1641373"/>
            <a:ext cx="2502045" cy="414922"/>
          </a:xfrm>
          <a:prstGeom prst="rect">
            <a:avLst/>
          </a:prstGeom>
          <a:noFill/>
        </p:spPr>
        <p:txBody>
          <a:bodyPr wrap="square">
            <a:spAutoFit/>
          </a:bodyPr>
          <a:lstStyle/>
          <a:p>
            <a:pPr>
              <a:lnSpc>
                <a:spcPct val="130000"/>
              </a:lnSpc>
            </a:pPr>
            <a:r>
              <a:rPr lang="en-AU" sz="1800" noProof="0" dirty="0"/>
              <a:t>Proud, upright posture </a:t>
            </a:r>
          </a:p>
        </p:txBody>
      </p:sp>
      <p:cxnSp>
        <p:nvCxnSpPr>
          <p:cNvPr id="17" name="Straight Arrow Connector 16">
            <a:extLst>
              <a:ext uri="{FF2B5EF4-FFF2-40B4-BE49-F238E27FC236}">
                <a16:creationId xmlns:a16="http://schemas.microsoft.com/office/drawing/2014/main" id="{77DABEED-48BA-3044-844E-99ABFA0C4231}"/>
              </a:ext>
              <a:ext uri="{C183D7F6-B498-43B3-948B-1728B52AA6E4}">
                <adec:decorative xmlns:adec="http://schemas.microsoft.com/office/drawing/2017/decorative" val="1"/>
              </a:ext>
            </a:extLst>
          </p:cNvPr>
          <p:cNvCxnSpPr>
            <a:cxnSpLocks/>
          </p:cNvCxnSpPr>
          <p:nvPr/>
        </p:nvCxnSpPr>
        <p:spPr>
          <a:xfrm flipH="1" flipV="1">
            <a:off x="4234421" y="2505955"/>
            <a:ext cx="1755571" cy="527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B16943B-E0B8-A6CC-A684-0C81384F52AD}"/>
              </a:ext>
            </a:extLst>
          </p:cNvPr>
          <p:cNvSpPr txBox="1"/>
          <p:nvPr/>
        </p:nvSpPr>
        <p:spPr>
          <a:xfrm>
            <a:off x="276962" y="2278825"/>
            <a:ext cx="1796762" cy="404563"/>
          </a:xfrm>
          <a:prstGeom prst="rect">
            <a:avLst/>
          </a:prstGeom>
          <a:noFill/>
        </p:spPr>
        <p:txBody>
          <a:bodyPr wrap="none" lIns="0" tIns="0" rIns="0" bIns="0" rtlCol="0">
            <a:noAutofit/>
          </a:bodyPr>
          <a:lstStyle/>
          <a:p>
            <a:pPr algn="l">
              <a:lnSpc>
                <a:spcPct val="130000"/>
              </a:lnSpc>
            </a:pPr>
            <a:r>
              <a:rPr lang="en-AU" sz="1800" noProof="0" dirty="0"/>
              <a:t>Red symbolic of strength, and courage</a:t>
            </a:r>
          </a:p>
        </p:txBody>
      </p:sp>
      <p:cxnSp>
        <p:nvCxnSpPr>
          <p:cNvPr id="13" name="Straight Arrow Connector 12">
            <a:extLst>
              <a:ext uri="{FF2B5EF4-FFF2-40B4-BE49-F238E27FC236}">
                <a16:creationId xmlns:a16="http://schemas.microsoft.com/office/drawing/2014/main" id="{26067C1A-644D-2588-DA5E-0FED437C7B43}"/>
              </a:ext>
              <a:ext uri="{C183D7F6-B498-43B3-948B-1728B52AA6E4}">
                <adec:decorative xmlns:adec="http://schemas.microsoft.com/office/drawing/2017/decorative" val="1"/>
              </a:ext>
            </a:extLst>
          </p:cNvPr>
          <p:cNvCxnSpPr>
            <a:cxnSpLocks/>
          </p:cNvCxnSpPr>
          <p:nvPr/>
        </p:nvCxnSpPr>
        <p:spPr>
          <a:xfrm flipH="1" flipV="1">
            <a:off x="4038600" y="3375331"/>
            <a:ext cx="1406024" cy="212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B8FA0FB-C624-E902-1E12-F314ADF3DA51}"/>
              </a:ext>
            </a:extLst>
          </p:cNvPr>
          <p:cNvSpPr txBox="1"/>
          <p:nvPr/>
        </p:nvSpPr>
        <p:spPr>
          <a:xfrm>
            <a:off x="791394" y="2892266"/>
            <a:ext cx="914400" cy="914400"/>
          </a:xfrm>
          <a:prstGeom prst="rect">
            <a:avLst/>
          </a:prstGeom>
          <a:noFill/>
        </p:spPr>
        <p:txBody>
          <a:bodyPr wrap="none" lIns="0" tIns="0" rIns="0" bIns="0" rtlCol="0">
            <a:noAutofit/>
          </a:bodyPr>
          <a:lstStyle/>
          <a:p>
            <a:pPr algn="l">
              <a:lnSpc>
                <a:spcPct val="130000"/>
              </a:lnSpc>
            </a:pPr>
            <a:r>
              <a:rPr lang="en-AU" sz="1800" noProof="0" dirty="0"/>
              <a:t>Gold and green mirrors the country’s </a:t>
            </a:r>
          </a:p>
          <a:p>
            <a:pPr algn="l">
              <a:lnSpc>
                <a:spcPct val="130000"/>
              </a:lnSpc>
            </a:pPr>
            <a:r>
              <a:rPr lang="en-AU" sz="1800" noProof="0" dirty="0"/>
              <a:t>national sporting colours.</a:t>
            </a:r>
          </a:p>
          <a:p>
            <a:pPr algn="l">
              <a:lnSpc>
                <a:spcPct val="130000"/>
              </a:lnSpc>
            </a:pPr>
            <a:r>
              <a:rPr lang="en-AU" sz="1800" noProof="0" dirty="0"/>
              <a:t>Patriotism and pride</a:t>
            </a:r>
          </a:p>
        </p:txBody>
      </p:sp>
      <p:cxnSp>
        <p:nvCxnSpPr>
          <p:cNvPr id="10" name="Straight Arrow Connector 9">
            <a:extLst>
              <a:ext uri="{FF2B5EF4-FFF2-40B4-BE49-F238E27FC236}">
                <a16:creationId xmlns:a16="http://schemas.microsoft.com/office/drawing/2014/main" id="{D12A9375-C86A-EA54-9E8E-57E8E9541EBD}"/>
              </a:ext>
              <a:ext uri="{C183D7F6-B498-43B3-948B-1728B52AA6E4}">
                <adec:decorative xmlns:adec="http://schemas.microsoft.com/office/drawing/2017/decorative" val="1"/>
              </a:ext>
            </a:extLst>
          </p:cNvPr>
          <p:cNvCxnSpPr>
            <a:cxnSpLocks/>
          </p:cNvCxnSpPr>
          <p:nvPr/>
        </p:nvCxnSpPr>
        <p:spPr>
          <a:xfrm flipH="1" flipV="1">
            <a:off x="3581400" y="4419600"/>
            <a:ext cx="1685557" cy="200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69CF612-1A6D-F6EE-7EE8-BDA74904B8EF}"/>
              </a:ext>
            </a:extLst>
          </p:cNvPr>
          <p:cNvSpPr txBox="1"/>
          <p:nvPr/>
        </p:nvSpPr>
        <p:spPr>
          <a:xfrm>
            <a:off x="469178" y="4049365"/>
            <a:ext cx="914400" cy="914400"/>
          </a:xfrm>
          <a:prstGeom prst="rect">
            <a:avLst/>
          </a:prstGeom>
          <a:noFill/>
        </p:spPr>
        <p:txBody>
          <a:bodyPr wrap="none" lIns="0" tIns="0" rIns="0" bIns="0" rtlCol="0">
            <a:noAutofit/>
          </a:bodyPr>
          <a:lstStyle/>
          <a:p>
            <a:pPr algn="l">
              <a:lnSpc>
                <a:spcPct val="130000"/>
              </a:lnSpc>
            </a:pPr>
            <a:r>
              <a:rPr lang="en-AU" sz="1800" noProof="0" dirty="0"/>
              <a:t>Flowers in the warrior's hands</a:t>
            </a:r>
          </a:p>
          <a:p>
            <a:pPr algn="l">
              <a:lnSpc>
                <a:spcPct val="130000"/>
              </a:lnSpc>
            </a:pPr>
            <a:r>
              <a:rPr lang="en-AU" sz="1800" noProof="0" dirty="0"/>
              <a:t> show gentleness and peace</a:t>
            </a:r>
          </a:p>
        </p:txBody>
      </p:sp>
      <p:cxnSp>
        <p:nvCxnSpPr>
          <p:cNvPr id="22" name="Straight Arrow Connector 21">
            <a:extLst>
              <a:ext uri="{FF2B5EF4-FFF2-40B4-BE49-F238E27FC236}">
                <a16:creationId xmlns:a16="http://schemas.microsoft.com/office/drawing/2014/main" id="{C85D404D-E243-E0C8-838F-16D7C9545684}"/>
              </a:ext>
              <a:ext uri="{C183D7F6-B498-43B3-948B-1728B52AA6E4}">
                <adec:decorative xmlns:adec="http://schemas.microsoft.com/office/drawing/2017/decorative" val="1"/>
              </a:ext>
            </a:extLst>
          </p:cNvPr>
          <p:cNvCxnSpPr>
            <a:cxnSpLocks/>
          </p:cNvCxnSpPr>
          <p:nvPr/>
        </p:nvCxnSpPr>
        <p:spPr>
          <a:xfrm flipH="1" flipV="1">
            <a:off x="3735699" y="5420594"/>
            <a:ext cx="2206546" cy="350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B4228DE-1E29-C9E5-99E3-0909663C5883}"/>
              </a:ext>
            </a:extLst>
          </p:cNvPr>
          <p:cNvSpPr txBox="1"/>
          <p:nvPr/>
        </p:nvSpPr>
        <p:spPr>
          <a:xfrm>
            <a:off x="1813625" y="5262238"/>
            <a:ext cx="2502045" cy="247912"/>
          </a:xfrm>
          <a:prstGeom prst="rect">
            <a:avLst/>
          </a:prstGeom>
          <a:noFill/>
        </p:spPr>
        <p:txBody>
          <a:bodyPr wrap="square" lIns="0" tIns="0" rIns="0" bIns="0" rtlCol="0">
            <a:noAutofit/>
          </a:bodyPr>
          <a:lstStyle/>
          <a:p>
            <a:pPr algn="l">
              <a:lnSpc>
                <a:spcPct val="130000"/>
              </a:lnSpc>
            </a:pPr>
            <a:r>
              <a:rPr lang="en-AU" sz="1800" noProof="0" dirty="0"/>
              <a:t>Black boots are associated with power</a:t>
            </a:r>
          </a:p>
        </p:txBody>
      </p:sp>
      <p:cxnSp>
        <p:nvCxnSpPr>
          <p:cNvPr id="58" name="Straight Arrow Connector 57">
            <a:extLst>
              <a:ext uri="{FF2B5EF4-FFF2-40B4-BE49-F238E27FC236}">
                <a16:creationId xmlns:a16="http://schemas.microsoft.com/office/drawing/2014/main" id="{B98A2DB1-0A71-39D3-9C4C-1B3CADA0CC56}"/>
              </a:ext>
              <a:ext uri="{C183D7F6-B498-43B3-948B-1728B52AA6E4}">
                <adec:decorative xmlns:adec="http://schemas.microsoft.com/office/drawing/2017/decorative" val="1"/>
              </a:ext>
            </a:extLst>
          </p:cNvPr>
          <p:cNvCxnSpPr>
            <a:cxnSpLocks/>
          </p:cNvCxnSpPr>
          <p:nvPr/>
        </p:nvCxnSpPr>
        <p:spPr>
          <a:xfrm flipV="1">
            <a:off x="6349421" y="1230541"/>
            <a:ext cx="2415921" cy="592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1DC4745-F6DA-47B0-8405-7BFDD770CD9D}"/>
              </a:ext>
            </a:extLst>
          </p:cNvPr>
          <p:cNvSpPr txBox="1"/>
          <p:nvPr/>
        </p:nvSpPr>
        <p:spPr>
          <a:xfrm>
            <a:off x="8935112" y="786542"/>
            <a:ext cx="1796762" cy="404563"/>
          </a:xfrm>
          <a:prstGeom prst="rect">
            <a:avLst/>
          </a:prstGeom>
          <a:noFill/>
        </p:spPr>
        <p:txBody>
          <a:bodyPr wrap="none" lIns="0" tIns="0" rIns="0" bIns="0" rtlCol="0">
            <a:noAutofit/>
          </a:bodyPr>
          <a:lstStyle/>
          <a:p>
            <a:pPr algn="l">
              <a:lnSpc>
                <a:spcPct val="130000"/>
              </a:lnSpc>
            </a:pPr>
            <a:r>
              <a:rPr lang="en-AU" sz="1800" noProof="0" dirty="0"/>
              <a:t>A black protective crown.</a:t>
            </a:r>
          </a:p>
          <a:p>
            <a:pPr algn="l">
              <a:lnSpc>
                <a:spcPct val="130000"/>
              </a:lnSpc>
            </a:pPr>
            <a:r>
              <a:rPr lang="en-AU" sz="1800" noProof="0" dirty="0"/>
              <a:t>Windmill-like pinwheels show</a:t>
            </a:r>
          </a:p>
          <a:p>
            <a:pPr algn="l">
              <a:lnSpc>
                <a:spcPct val="130000"/>
              </a:lnSpc>
            </a:pPr>
            <a:r>
              <a:rPr lang="en-AU" sz="1800" noProof="0" dirty="0"/>
              <a:t>movement and transformation </a:t>
            </a:r>
          </a:p>
        </p:txBody>
      </p:sp>
      <p:cxnSp>
        <p:nvCxnSpPr>
          <p:cNvPr id="18" name="Straight Arrow Connector 17">
            <a:extLst>
              <a:ext uri="{FF2B5EF4-FFF2-40B4-BE49-F238E27FC236}">
                <a16:creationId xmlns:a16="http://schemas.microsoft.com/office/drawing/2014/main" id="{1C6CFF5B-1CC2-CE03-0C96-3DAD10B72EA4}"/>
              </a:ext>
              <a:ext uri="{C183D7F6-B498-43B3-948B-1728B52AA6E4}">
                <adec:decorative xmlns:adec="http://schemas.microsoft.com/office/drawing/2017/decorative" val="1"/>
              </a:ext>
            </a:extLst>
          </p:cNvPr>
          <p:cNvCxnSpPr>
            <a:cxnSpLocks/>
          </p:cNvCxnSpPr>
          <p:nvPr/>
        </p:nvCxnSpPr>
        <p:spPr>
          <a:xfrm flipV="1">
            <a:off x="6495407" y="2184400"/>
            <a:ext cx="2110403" cy="374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7175A7-18C6-182E-705A-5AF4834ADD0C}"/>
              </a:ext>
            </a:extLst>
          </p:cNvPr>
          <p:cNvSpPr txBox="1"/>
          <p:nvPr/>
        </p:nvSpPr>
        <p:spPr>
          <a:xfrm>
            <a:off x="8765342" y="1962820"/>
            <a:ext cx="1835528" cy="404563"/>
          </a:xfrm>
          <a:prstGeom prst="rect">
            <a:avLst/>
          </a:prstGeom>
          <a:noFill/>
        </p:spPr>
        <p:txBody>
          <a:bodyPr wrap="none" lIns="0" tIns="0" rIns="0" bIns="0" rtlCol="0">
            <a:noAutofit/>
          </a:bodyPr>
          <a:lstStyle/>
          <a:p>
            <a:pPr algn="l">
              <a:lnSpc>
                <a:spcPct val="130000"/>
              </a:lnSpc>
            </a:pPr>
            <a:r>
              <a:rPr lang="en-AU" sz="1800" noProof="0"/>
              <a:t>Stars as eyes to show childlike </a:t>
            </a:r>
          </a:p>
          <a:p>
            <a:pPr algn="l">
              <a:lnSpc>
                <a:spcPct val="130000"/>
              </a:lnSpc>
            </a:pPr>
            <a:r>
              <a:rPr lang="en-AU" sz="1800" noProof="0"/>
              <a:t>innocence, a dreamy outlook</a:t>
            </a:r>
          </a:p>
          <a:p>
            <a:pPr algn="l">
              <a:lnSpc>
                <a:spcPct val="130000"/>
              </a:lnSpc>
            </a:pPr>
            <a:r>
              <a:rPr lang="en-AU" sz="1800" noProof="0"/>
              <a:t>and imagination</a:t>
            </a:r>
          </a:p>
        </p:txBody>
      </p:sp>
      <p:cxnSp>
        <p:nvCxnSpPr>
          <p:cNvPr id="8" name="Straight Arrow Connector 7">
            <a:extLst>
              <a:ext uri="{FF2B5EF4-FFF2-40B4-BE49-F238E27FC236}">
                <a16:creationId xmlns:a16="http://schemas.microsoft.com/office/drawing/2014/main" id="{C9A5E689-C8C1-4880-960B-9353C5BC9EFE}"/>
              </a:ext>
              <a:ext uri="{C183D7F6-B498-43B3-948B-1728B52AA6E4}">
                <adec:decorative xmlns:adec="http://schemas.microsoft.com/office/drawing/2017/decorative" val="1"/>
              </a:ext>
            </a:extLst>
          </p:cNvPr>
          <p:cNvCxnSpPr>
            <a:cxnSpLocks/>
          </p:cNvCxnSpPr>
          <p:nvPr/>
        </p:nvCxnSpPr>
        <p:spPr>
          <a:xfrm flipV="1">
            <a:off x="6526777" y="3191497"/>
            <a:ext cx="1667940" cy="18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318178D-16C4-A5EB-CFAF-BC35EF39F5AC}"/>
              </a:ext>
            </a:extLst>
          </p:cNvPr>
          <p:cNvSpPr txBox="1"/>
          <p:nvPr/>
        </p:nvSpPr>
        <p:spPr>
          <a:xfrm>
            <a:off x="8353663" y="2994747"/>
            <a:ext cx="2091643" cy="404563"/>
          </a:xfrm>
          <a:prstGeom prst="rect">
            <a:avLst/>
          </a:prstGeom>
          <a:noFill/>
        </p:spPr>
        <p:txBody>
          <a:bodyPr wrap="none" lIns="0" tIns="0" rIns="0" bIns="0" rtlCol="0">
            <a:noAutofit/>
          </a:bodyPr>
          <a:lstStyle/>
          <a:p>
            <a:pPr algn="l">
              <a:lnSpc>
                <a:spcPct val="130000"/>
              </a:lnSpc>
            </a:pPr>
            <a:r>
              <a:rPr lang="en-AU" sz="1800" noProof="0"/>
              <a:t>Ornate armour</a:t>
            </a:r>
          </a:p>
        </p:txBody>
      </p:sp>
      <p:sp>
        <p:nvSpPr>
          <p:cNvPr id="43" name="TextBox 42">
            <a:extLst>
              <a:ext uri="{FF2B5EF4-FFF2-40B4-BE49-F238E27FC236}">
                <a16:creationId xmlns:a16="http://schemas.microsoft.com/office/drawing/2014/main" id="{DB18CC5F-5B53-2037-4BA7-92A746BD9C5A}"/>
              </a:ext>
            </a:extLst>
          </p:cNvPr>
          <p:cNvSpPr txBox="1"/>
          <p:nvPr/>
        </p:nvSpPr>
        <p:spPr>
          <a:xfrm>
            <a:off x="8445964" y="3468795"/>
            <a:ext cx="2091643" cy="404563"/>
          </a:xfrm>
          <a:prstGeom prst="rect">
            <a:avLst/>
          </a:prstGeom>
          <a:noFill/>
        </p:spPr>
        <p:txBody>
          <a:bodyPr wrap="none" lIns="0" tIns="0" rIns="0" bIns="0" rtlCol="0">
            <a:noAutofit/>
          </a:bodyPr>
          <a:lstStyle/>
          <a:p>
            <a:pPr algn="l">
              <a:lnSpc>
                <a:spcPct val="130000"/>
              </a:lnSpc>
            </a:pPr>
            <a:r>
              <a:rPr lang="en-AU" sz="1800" noProof="0" dirty="0"/>
              <a:t>Eastern ink landscape paintings</a:t>
            </a:r>
          </a:p>
          <a:p>
            <a:pPr algn="l">
              <a:lnSpc>
                <a:spcPct val="130000"/>
              </a:lnSpc>
            </a:pPr>
            <a:r>
              <a:rPr lang="en-AU" sz="1800" noProof="0" dirty="0"/>
              <a:t>of tranquil places</a:t>
            </a:r>
          </a:p>
        </p:txBody>
      </p:sp>
      <p:cxnSp>
        <p:nvCxnSpPr>
          <p:cNvPr id="25" name="Straight Arrow Connector 24">
            <a:extLst>
              <a:ext uri="{FF2B5EF4-FFF2-40B4-BE49-F238E27FC236}">
                <a16:creationId xmlns:a16="http://schemas.microsoft.com/office/drawing/2014/main" id="{777A03E3-1A10-6189-84C9-EA2A7EB564A1}"/>
              </a:ext>
              <a:ext uri="{C183D7F6-B498-43B3-948B-1728B52AA6E4}">
                <adec:decorative xmlns:adec="http://schemas.microsoft.com/office/drawing/2017/decorative" val="1"/>
              </a:ext>
            </a:extLst>
          </p:cNvPr>
          <p:cNvCxnSpPr>
            <a:cxnSpLocks/>
          </p:cNvCxnSpPr>
          <p:nvPr/>
        </p:nvCxnSpPr>
        <p:spPr>
          <a:xfrm flipV="1">
            <a:off x="6287823" y="3639854"/>
            <a:ext cx="1991600" cy="222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57477CF-B833-1C84-2CBA-4E69F603859C}"/>
              </a:ext>
              <a:ext uri="{C183D7F6-B498-43B3-948B-1728B52AA6E4}">
                <adec:decorative xmlns:adec="http://schemas.microsoft.com/office/drawing/2017/decorative" val="1"/>
              </a:ext>
            </a:extLst>
          </p:cNvPr>
          <p:cNvCxnSpPr>
            <a:cxnSpLocks/>
          </p:cNvCxnSpPr>
          <p:nvPr/>
        </p:nvCxnSpPr>
        <p:spPr>
          <a:xfrm flipV="1">
            <a:off x="7183856" y="4563815"/>
            <a:ext cx="1421954" cy="155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73D5C5E-71C5-CBD3-4201-3BC5A0D94FDF}"/>
              </a:ext>
            </a:extLst>
          </p:cNvPr>
          <p:cNvSpPr txBox="1"/>
          <p:nvPr/>
        </p:nvSpPr>
        <p:spPr>
          <a:xfrm>
            <a:off x="8676921" y="4308105"/>
            <a:ext cx="914400" cy="914400"/>
          </a:xfrm>
          <a:prstGeom prst="rect">
            <a:avLst/>
          </a:prstGeom>
          <a:noFill/>
        </p:spPr>
        <p:txBody>
          <a:bodyPr wrap="none" lIns="0" tIns="0" rIns="0" bIns="0" rtlCol="0">
            <a:noAutofit/>
          </a:bodyPr>
          <a:lstStyle/>
          <a:p>
            <a:pPr algn="l">
              <a:lnSpc>
                <a:spcPct val="130000"/>
              </a:lnSpc>
            </a:pPr>
            <a:r>
              <a:rPr lang="en-AU" sz="1800" noProof="0" dirty="0"/>
              <a:t>Yellow wattle flowers are a </a:t>
            </a:r>
          </a:p>
          <a:p>
            <a:pPr algn="l">
              <a:lnSpc>
                <a:spcPct val="130000"/>
              </a:lnSpc>
            </a:pPr>
            <a:r>
              <a:rPr lang="en-AU" sz="1800" noProof="0" dirty="0"/>
              <a:t>national emblem</a:t>
            </a:r>
          </a:p>
        </p:txBody>
      </p:sp>
      <p:sp>
        <p:nvSpPr>
          <p:cNvPr id="55" name="TextBox 54">
            <a:extLst>
              <a:ext uri="{FF2B5EF4-FFF2-40B4-BE49-F238E27FC236}">
                <a16:creationId xmlns:a16="http://schemas.microsoft.com/office/drawing/2014/main" id="{7082E73E-2CB4-FB59-3FDB-8C2599B052BD}"/>
              </a:ext>
            </a:extLst>
          </p:cNvPr>
          <p:cNvSpPr txBox="1"/>
          <p:nvPr/>
        </p:nvSpPr>
        <p:spPr>
          <a:xfrm>
            <a:off x="8194717" y="5111204"/>
            <a:ext cx="1796762" cy="404563"/>
          </a:xfrm>
          <a:prstGeom prst="rect">
            <a:avLst/>
          </a:prstGeom>
          <a:noFill/>
        </p:spPr>
        <p:txBody>
          <a:bodyPr wrap="none" lIns="0" tIns="0" rIns="0" bIns="0" rtlCol="0">
            <a:noAutofit/>
          </a:bodyPr>
          <a:lstStyle/>
          <a:p>
            <a:pPr algn="l">
              <a:lnSpc>
                <a:spcPct val="130000"/>
              </a:lnSpc>
            </a:pPr>
            <a:r>
              <a:rPr lang="en-AU" sz="1800" noProof="0"/>
              <a:t>Harmony in a multicultural existence</a:t>
            </a:r>
          </a:p>
          <a:p>
            <a:pPr>
              <a:lnSpc>
                <a:spcPct val="130000"/>
              </a:lnSpc>
            </a:pPr>
            <a:r>
              <a:rPr lang="en-AU" sz="1800" noProof="0"/>
              <a:t>Cultural hybridity</a:t>
            </a:r>
          </a:p>
          <a:p>
            <a:pPr algn="l">
              <a:lnSpc>
                <a:spcPct val="130000"/>
              </a:lnSpc>
            </a:pPr>
            <a:endParaRPr lang="en-AU" sz="1800" noProof="0"/>
          </a:p>
        </p:txBody>
      </p:sp>
      <p:cxnSp>
        <p:nvCxnSpPr>
          <p:cNvPr id="9" name="Straight Arrow Connector 8">
            <a:extLst>
              <a:ext uri="{FF2B5EF4-FFF2-40B4-BE49-F238E27FC236}">
                <a16:creationId xmlns:a16="http://schemas.microsoft.com/office/drawing/2014/main" id="{306BCFB7-A0BE-B1AD-E723-5F9CF3CC8B6B}"/>
              </a:ext>
              <a:ext uri="{C183D7F6-B498-43B3-948B-1728B52AA6E4}">
                <adec:decorative xmlns:adec="http://schemas.microsoft.com/office/drawing/2017/decorative" val="1"/>
              </a:ext>
            </a:extLst>
          </p:cNvPr>
          <p:cNvCxnSpPr>
            <a:cxnSpLocks/>
          </p:cNvCxnSpPr>
          <p:nvPr/>
        </p:nvCxnSpPr>
        <p:spPr>
          <a:xfrm>
            <a:off x="6730109" y="5244591"/>
            <a:ext cx="1347091" cy="14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2350FB2-00E3-9E66-9431-14E521D8B2CD}"/>
              </a:ext>
              <a:ext uri="{C183D7F6-B498-43B3-948B-1728B52AA6E4}">
                <adec:decorative xmlns:adec="http://schemas.microsoft.com/office/drawing/2017/decorative" val="0"/>
              </a:ext>
            </a:extLst>
          </p:cNvPr>
          <p:cNvSpPr txBox="1">
            <a:spLocks/>
          </p:cNvSpPr>
          <p:nvPr/>
        </p:nvSpPr>
        <p:spPr>
          <a:xfrm>
            <a:off x="360000" y="6545187"/>
            <a:ext cx="11403013" cy="15081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000" dirty="0">
                <a:solidFill>
                  <a:srgbClr val="000000"/>
                </a:solidFill>
              </a:rPr>
              <a:t>Gold And Green Warrior, 2022</a:t>
            </a:r>
            <a:r>
              <a:rPr lang="en-AU" sz="1000" dirty="0"/>
              <a:t>, distribution permissions for Secondary Curriculum, Curriculum and Reform Directorate of NSW Department of Education, granted by © Vipoo </a:t>
            </a:r>
            <a:r>
              <a:rPr lang="en-AU" sz="1000" dirty="0" err="1"/>
              <a:t>Srivilasa</a:t>
            </a:r>
            <a:r>
              <a:rPr lang="en-AU" sz="1000" dirty="0"/>
              <a:t>, 2025.</a:t>
            </a:r>
          </a:p>
        </p:txBody>
      </p:sp>
      <p:sp>
        <p:nvSpPr>
          <p:cNvPr id="2" name="Slide Number Placeholder 1">
            <a:extLst>
              <a:ext uri="{FF2B5EF4-FFF2-40B4-BE49-F238E27FC236}">
                <a16:creationId xmlns:a16="http://schemas.microsoft.com/office/drawing/2014/main" id="{18BFAE13-7AD4-842B-6368-C41D597479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68</a:t>
            </a:fld>
            <a:endParaRPr lang="en-AU" noProof="0"/>
          </a:p>
        </p:txBody>
      </p:sp>
    </p:spTree>
    <p:extLst>
      <p:ext uri="{BB962C8B-B14F-4D97-AF65-F5344CB8AC3E}">
        <p14:creationId xmlns:p14="http://schemas.microsoft.com/office/powerpoint/2010/main" val="145774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7" grpId="0"/>
      <p:bldP spid="26" grpId="0"/>
      <p:bldP spid="50" grpId="0"/>
      <p:bldP spid="49" grpId="0"/>
      <p:bldP spid="47" grpId="0"/>
      <p:bldP spid="43" grpId="0"/>
      <p:bldP spid="12" grpId="0"/>
      <p:bldP spid="5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7916BE-0B20-E8CA-5064-12E6EBD8B5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86344" y="1427210"/>
            <a:ext cx="6218227" cy="4448270"/>
          </a:xfrm>
          <a:prstGeom prst="rect">
            <a:avLst/>
          </a:prstGeom>
        </p:spPr>
      </p:pic>
      <p:sp>
        <p:nvSpPr>
          <p:cNvPr id="3" name="Title 2">
            <a:extLst>
              <a:ext uri="{FF2B5EF4-FFF2-40B4-BE49-F238E27FC236}">
                <a16:creationId xmlns:a16="http://schemas.microsoft.com/office/drawing/2014/main" id="{3295126E-816A-B4D5-589F-1B9CF9395F09}"/>
              </a:ext>
            </a:extLst>
          </p:cNvPr>
          <p:cNvSpPr>
            <a:spLocks noGrp="1"/>
          </p:cNvSpPr>
          <p:nvPr>
            <p:ph type="title"/>
          </p:nvPr>
        </p:nvSpPr>
        <p:spPr/>
        <p:txBody>
          <a:bodyPr/>
          <a:lstStyle/>
          <a:p>
            <a:r>
              <a:rPr lang="en-AU" noProof="0" dirty="0"/>
              <a:t>Planning structural components (1)</a:t>
            </a:r>
          </a:p>
        </p:txBody>
      </p:sp>
      <p:sp>
        <p:nvSpPr>
          <p:cNvPr id="4" name="Text Placeholder 3">
            <a:extLst>
              <a:ext uri="{FF2B5EF4-FFF2-40B4-BE49-F238E27FC236}">
                <a16:creationId xmlns:a16="http://schemas.microsoft.com/office/drawing/2014/main" id="{CCBACC3E-E92A-BC55-8651-1579EFF2CE0C}"/>
              </a:ext>
            </a:extLst>
          </p:cNvPr>
          <p:cNvSpPr>
            <a:spLocks noGrp="1"/>
          </p:cNvSpPr>
          <p:nvPr>
            <p:ph type="body" sz="quarter" idx="18"/>
          </p:nvPr>
        </p:nvSpPr>
        <p:spPr/>
        <p:txBody>
          <a:bodyPr/>
          <a:lstStyle/>
          <a:p>
            <a:r>
              <a:rPr lang="en-AU" noProof="0"/>
              <a:t>4.2(c) </a:t>
            </a:r>
          </a:p>
        </p:txBody>
      </p:sp>
      <p:pic>
        <p:nvPicPr>
          <p:cNvPr id="9" name="Picture 8">
            <a:extLst>
              <a:ext uri="{FF2B5EF4-FFF2-40B4-BE49-F238E27FC236}">
                <a16:creationId xmlns:a16="http://schemas.microsoft.com/office/drawing/2014/main" id="{302137B1-CF0D-521C-6DC1-8940D8C449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96955" y="1253981"/>
            <a:ext cx="7594513" cy="5432809"/>
          </a:xfrm>
          <a:prstGeom prst="rect">
            <a:avLst/>
          </a:prstGeom>
        </p:spPr>
      </p:pic>
      <p:sp>
        <p:nvSpPr>
          <p:cNvPr id="5" name="Rectangle: Rounded Corners 4">
            <a:extLst>
              <a:ext uri="{FF2B5EF4-FFF2-40B4-BE49-F238E27FC236}">
                <a16:creationId xmlns:a16="http://schemas.microsoft.com/office/drawing/2014/main" id="{DCA9BCB6-093B-0D36-105B-2CAB7A765BD3}"/>
              </a:ext>
            </a:extLst>
          </p:cNvPr>
          <p:cNvSpPr/>
          <p:nvPr/>
        </p:nvSpPr>
        <p:spPr>
          <a:xfrm>
            <a:off x="1526950" y="1226336"/>
            <a:ext cx="3419475" cy="972012"/>
          </a:xfrm>
          <a:prstGeom prst="roundRect">
            <a:avLst/>
          </a:prstGeom>
          <a:solidFill>
            <a:schemeClr val="accent4"/>
          </a:solidFill>
          <a:ln>
            <a:solidFill>
              <a:schemeClr val="accent3">
                <a:lumMod val="40000"/>
                <a:lumOff val="6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nSpc>
                <a:spcPct val="130000"/>
              </a:lnSpc>
            </a:pPr>
            <a:r>
              <a:rPr lang="en-AU" sz="1400" noProof="0">
                <a:solidFill>
                  <a:schemeClr val="tx1"/>
                </a:solidFill>
              </a:rPr>
              <a:t>These swirls look effective in the drawing, but they could be too thin and fragile when made from clay.  </a:t>
            </a:r>
          </a:p>
        </p:txBody>
      </p:sp>
      <p:sp>
        <p:nvSpPr>
          <p:cNvPr id="12" name="Rectangle: Rounded Corners 11">
            <a:extLst>
              <a:ext uri="{FF2B5EF4-FFF2-40B4-BE49-F238E27FC236}">
                <a16:creationId xmlns:a16="http://schemas.microsoft.com/office/drawing/2014/main" id="{8F07F29D-8A73-3183-5422-1B292C6CF502}"/>
              </a:ext>
            </a:extLst>
          </p:cNvPr>
          <p:cNvSpPr/>
          <p:nvPr/>
        </p:nvSpPr>
        <p:spPr>
          <a:xfrm>
            <a:off x="7595895" y="632800"/>
            <a:ext cx="4300364" cy="1621086"/>
          </a:xfrm>
          <a:prstGeom prst="roundRect">
            <a:avLst/>
          </a:prstGeom>
          <a:solidFill>
            <a:srgbClr val="FBDBE7"/>
          </a:solidFill>
          <a:ln>
            <a:noFill/>
          </a:ln>
        </p:spPr>
        <p:style>
          <a:lnRef idx="3">
            <a:schemeClr val="lt1"/>
          </a:lnRef>
          <a:fillRef idx="1">
            <a:schemeClr val="accent3"/>
          </a:fillRef>
          <a:effectRef idx="1">
            <a:schemeClr val="accent3"/>
          </a:effectRef>
          <a:fontRef idx="minor">
            <a:schemeClr val="lt1"/>
          </a:fontRef>
        </p:style>
        <p:txBody>
          <a:bodyPr rtlCol="0" anchor="ctr"/>
          <a:lstStyle/>
          <a:p>
            <a:pPr>
              <a:lnSpc>
                <a:spcPct val="130000"/>
              </a:lnSpc>
            </a:pPr>
            <a:r>
              <a:rPr lang="en-AU" sz="1400" noProof="0" dirty="0">
                <a:solidFill>
                  <a:schemeClr val="tx1"/>
                </a:solidFill>
              </a:rPr>
              <a:t>I used a representational image of a moth a placed it across the creature's chest to symbolise that the young cactus is doomed, highlighting the</a:t>
            </a:r>
            <a:r>
              <a:rPr lang="en-AU" sz="1400" b="1" noProof="0" dirty="0">
                <a:solidFill>
                  <a:schemeClr val="tx1"/>
                </a:solidFill>
              </a:rPr>
              <a:t> </a:t>
            </a:r>
            <a:r>
              <a:rPr lang="en-AU" sz="1400" noProof="0" dirty="0">
                <a:solidFill>
                  <a:schemeClr val="tx1"/>
                </a:solidFill>
              </a:rPr>
              <a:t>intentional consequences of introducing the moth to control the cactus population.</a:t>
            </a:r>
            <a:endParaRPr lang="en-AU" sz="1400" kern="100"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F6808FD-2D8E-B0B5-4BC3-BBDA064DDD33}"/>
              </a:ext>
            </a:extLst>
          </p:cNvPr>
          <p:cNvSpPr/>
          <p:nvPr/>
        </p:nvSpPr>
        <p:spPr>
          <a:xfrm>
            <a:off x="360000" y="2309109"/>
            <a:ext cx="2298065" cy="3322555"/>
          </a:xfrm>
          <a:prstGeom prst="roundRect">
            <a:avLst/>
          </a:prstGeom>
          <a:solidFill>
            <a:srgbClr val="FBDBE7"/>
          </a:solidFill>
          <a:ln>
            <a:noFill/>
          </a:ln>
        </p:spPr>
        <p:style>
          <a:lnRef idx="3">
            <a:schemeClr val="lt1"/>
          </a:lnRef>
          <a:fillRef idx="1">
            <a:schemeClr val="accent3"/>
          </a:fillRef>
          <a:effectRef idx="1">
            <a:schemeClr val="accent3"/>
          </a:effectRef>
          <a:fontRef idx="minor">
            <a:schemeClr val="lt1"/>
          </a:fontRef>
        </p:style>
        <p:txBody>
          <a:bodyPr rtlCol="0" anchor="ctr"/>
          <a:lstStyle/>
          <a:p>
            <a:pPr>
              <a:lnSpc>
                <a:spcPct val="130000"/>
              </a:lnSpc>
            </a:pPr>
            <a:r>
              <a:rPr lang="en-AU" sz="1400" noProof="0" dirty="0">
                <a:solidFill>
                  <a:schemeClr val="tx1"/>
                </a:solidFill>
              </a:rPr>
              <a:t>I developed a range of associative symbols to remind audiences of rebels who can’t be tamed. Piercings, spikes and exaggerated facial features support the narrative that the Prickly Pear Cactus is a wild and obnoxious species. </a:t>
            </a:r>
            <a:endParaRPr lang="en-AU" sz="1400" kern="100"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F79EF75-CF9D-6DF2-B8B5-88C2BD5A93CC}"/>
              </a:ext>
            </a:extLst>
          </p:cNvPr>
          <p:cNvSpPr/>
          <p:nvPr/>
        </p:nvSpPr>
        <p:spPr>
          <a:xfrm>
            <a:off x="9676316" y="2549801"/>
            <a:ext cx="2262951" cy="1758397"/>
          </a:xfrm>
          <a:prstGeom prst="roundRect">
            <a:avLst/>
          </a:prstGeom>
          <a:solidFill>
            <a:schemeClr val="accent4"/>
          </a:solidFill>
          <a:ln>
            <a:solidFill>
              <a:schemeClr val="accent3">
                <a:lumMod val="40000"/>
                <a:lumOff val="6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nSpc>
                <a:spcPct val="130000"/>
              </a:lnSpc>
            </a:pPr>
            <a:r>
              <a:rPr lang="en-AU" sz="1400" noProof="0" dirty="0">
                <a:solidFill>
                  <a:schemeClr val="tx1"/>
                </a:solidFill>
              </a:rPr>
              <a:t>The flower buds on the crown would need to be attached directly to the head. The stems are too fine and narrow. </a:t>
            </a:r>
          </a:p>
        </p:txBody>
      </p:sp>
      <p:sp>
        <p:nvSpPr>
          <p:cNvPr id="6" name="Rectangle: Rounded Corners 5">
            <a:extLst>
              <a:ext uri="{FF2B5EF4-FFF2-40B4-BE49-F238E27FC236}">
                <a16:creationId xmlns:a16="http://schemas.microsoft.com/office/drawing/2014/main" id="{BAF5A7D6-12C9-45F7-FBF0-04D955722BE4}"/>
              </a:ext>
            </a:extLst>
          </p:cNvPr>
          <p:cNvSpPr/>
          <p:nvPr/>
        </p:nvSpPr>
        <p:spPr>
          <a:xfrm>
            <a:off x="360000" y="5875480"/>
            <a:ext cx="3871714" cy="787954"/>
          </a:xfrm>
          <a:prstGeom prst="roundRect">
            <a:avLst/>
          </a:prstGeom>
          <a:solidFill>
            <a:schemeClr val="accent3">
              <a:lumMod val="40000"/>
              <a:lumOff val="60000"/>
            </a:schemeClr>
          </a:solidFill>
          <a:ln>
            <a:solidFill>
              <a:schemeClr val="accent3">
                <a:lumMod val="40000"/>
                <a:lumOff val="6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nSpc>
                <a:spcPct val="130000"/>
              </a:lnSpc>
            </a:pPr>
            <a:r>
              <a:rPr lang="en-AU" sz="1400" noProof="0" dirty="0">
                <a:solidFill>
                  <a:schemeClr val="tx1"/>
                </a:solidFill>
              </a:rPr>
              <a:t>The legs are too thin to support the weight of the body, they would need to be thicker.</a:t>
            </a:r>
          </a:p>
        </p:txBody>
      </p:sp>
      <p:sp>
        <p:nvSpPr>
          <p:cNvPr id="13" name="Rectangle: Rounded Corners 12">
            <a:extLst>
              <a:ext uri="{FF2B5EF4-FFF2-40B4-BE49-F238E27FC236}">
                <a16:creationId xmlns:a16="http://schemas.microsoft.com/office/drawing/2014/main" id="{CB2B6C61-8CB9-A1C9-4113-FF2ED724A6FE}"/>
              </a:ext>
            </a:extLst>
          </p:cNvPr>
          <p:cNvSpPr/>
          <p:nvPr/>
        </p:nvSpPr>
        <p:spPr>
          <a:xfrm>
            <a:off x="8824940" y="4532901"/>
            <a:ext cx="3152427" cy="1758396"/>
          </a:xfrm>
          <a:prstGeom prst="roundRect">
            <a:avLst/>
          </a:prstGeom>
          <a:solidFill>
            <a:srgbClr val="FBDBE7"/>
          </a:solidFill>
          <a:ln>
            <a:noFill/>
          </a:ln>
        </p:spPr>
        <p:style>
          <a:lnRef idx="3">
            <a:schemeClr val="lt1"/>
          </a:lnRef>
          <a:fillRef idx="1">
            <a:schemeClr val="accent3"/>
          </a:fillRef>
          <a:effectRef idx="1">
            <a:schemeClr val="accent3"/>
          </a:effectRef>
          <a:fontRef idx="minor">
            <a:schemeClr val="lt1"/>
          </a:fontRef>
        </p:style>
        <p:txBody>
          <a:bodyPr rtlCol="0" anchor="ctr"/>
          <a:lstStyle/>
          <a:p>
            <a:pPr>
              <a:lnSpc>
                <a:spcPct val="130000"/>
              </a:lnSpc>
            </a:pPr>
            <a:r>
              <a:rPr lang="en-AU" sz="1400" noProof="0" dirty="0">
                <a:solidFill>
                  <a:schemeClr val="tx1"/>
                </a:solidFill>
              </a:rPr>
              <a:t>I simplified the form of the cactus to represent a youthful seedling. The round simplified shapes embody innocence and as a result audiences may feel empathy for the creature. </a:t>
            </a:r>
            <a:endParaRPr lang="en-AU" sz="1400" kern="100"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CA18A54-43CD-FE19-AF00-72C28690F9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69</a:t>
            </a:fld>
            <a:endParaRPr lang="en-AU" noProof="0"/>
          </a:p>
        </p:txBody>
      </p:sp>
    </p:spTree>
    <p:extLst>
      <p:ext uri="{BB962C8B-B14F-4D97-AF65-F5344CB8AC3E}">
        <p14:creationId xmlns:p14="http://schemas.microsoft.com/office/powerpoint/2010/main" val="129418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7" grpId="0" animBg="1"/>
      <p:bldP spid="6"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27CEB-4289-89BB-AE06-0D815A09B7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F19289-74C0-2216-74E1-CF78B1C5CD66}"/>
              </a:ext>
            </a:extLst>
          </p:cNvPr>
          <p:cNvSpPr>
            <a:spLocks noGrp="1"/>
          </p:cNvSpPr>
          <p:nvPr>
            <p:ph type="title"/>
          </p:nvPr>
        </p:nvSpPr>
        <p:spPr/>
        <p:txBody>
          <a:bodyPr/>
          <a:lstStyle/>
          <a:p>
            <a:r>
              <a:rPr lang="en-AU" noProof="0" dirty="0">
                <a:latin typeface="+mj-lt"/>
              </a:rPr>
              <a:t>Word association</a:t>
            </a:r>
          </a:p>
        </p:txBody>
      </p:sp>
      <p:sp>
        <p:nvSpPr>
          <p:cNvPr id="13" name="Text Placeholder 12">
            <a:extLst>
              <a:ext uri="{FF2B5EF4-FFF2-40B4-BE49-F238E27FC236}">
                <a16:creationId xmlns:a16="http://schemas.microsoft.com/office/drawing/2014/main" id="{B12C68F6-E242-3320-14BE-5335A6546005}"/>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1.1(b) Word association </a:t>
            </a:r>
          </a:p>
        </p:txBody>
      </p:sp>
      <p:sp>
        <p:nvSpPr>
          <p:cNvPr id="11" name="TextBox 10">
            <a:extLst>
              <a:ext uri="{FF2B5EF4-FFF2-40B4-BE49-F238E27FC236}">
                <a16:creationId xmlns:a16="http://schemas.microsoft.com/office/drawing/2014/main" id="{47F91F31-61DA-AAF6-1AEA-5013B7A3F0AF}"/>
              </a:ext>
            </a:extLst>
          </p:cNvPr>
          <p:cNvSpPr txBox="1"/>
          <p:nvPr/>
        </p:nvSpPr>
        <p:spPr>
          <a:xfrm>
            <a:off x="558674" y="2174083"/>
            <a:ext cx="7270876" cy="3854000"/>
          </a:xfrm>
          <a:prstGeom prst="rect">
            <a:avLst/>
          </a:prstGeom>
          <a:noFill/>
        </p:spPr>
        <p:txBody>
          <a:bodyPr wrap="square" lIns="0" tIns="0" rIns="0" bIns="0" rtlCol="0">
            <a:noAutofit/>
          </a:bodyPr>
          <a:lstStyle/>
          <a:p>
            <a:pPr>
              <a:lnSpc>
                <a:spcPct val="150000"/>
              </a:lnSpc>
              <a:buNone/>
            </a:pPr>
            <a:r>
              <a:rPr lang="en-AU" sz="1800" noProof="0" dirty="0">
                <a:solidFill>
                  <a:srgbClr val="0E101A"/>
                </a:solidFill>
                <a:effectLst/>
              </a:rPr>
              <a:t>We live in an image-saturated world, and we are constantly bombarded with images, leaving us very little time to decode them, process their meaning, respond emotionally, and form opinions. </a:t>
            </a:r>
          </a:p>
          <a:p>
            <a:pPr>
              <a:lnSpc>
                <a:spcPct val="150000"/>
              </a:lnSpc>
              <a:buNone/>
            </a:pPr>
            <a:endParaRPr lang="en-AU" sz="1800" noProof="0" dirty="0">
              <a:solidFill>
                <a:srgbClr val="0E101A"/>
              </a:solidFill>
              <a:effectLst/>
            </a:endParaRPr>
          </a:p>
          <a:p>
            <a:pPr>
              <a:lnSpc>
                <a:spcPct val="150000"/>
              </a:lnSpc>
            </a:pPr>
            <a:r>
              <a:rPr lang="en-AU" sz="1800" noProof="0" dirty="0">
                <a:solidFill>
                  <a:srgbClr val="0E101A"/>
                </a:solidFill>
                <a:effectLst/>
              </a:rPr>
              <a:t>Accessing the right words to help us understand art and articulate our thoughts is more important than ever. </a:t>
            </a:r>
          </a:p>
          <a:p>
            <a:pPr algn="l"/>
            <a:endParaRPr lang="en-AU" sz="3200" noProof="0" dirty="0">
              <a:latin typeface="+mj-lt"/>
            </a:endParaRPr>
          </a:p>
          <a:p>
            <a:pPr>
              <a:lnSpc>
                <a:spcPct val="150000"/>
              </a:lnSpc>
              <a:spcBef>
                <a:spcPts val="1200"/>
              </a:spcBef>
              <a:spcAft>
                <a:spcPts val="600"/>
              </a:spcAft>
            </a:pPr>
            <a:r>
              <a:rPr lang="en-AU" sz="1800" noProof="0" dirty="0">
                <a:effectLst/>
                <a:latin typeface="Arial" panose="020B0604020202020204" pitchFamily="34" charset="0"/>
                <a:ea typeface="Calibri" panose="020F0502020204030204" pitchFamily="34" charset="0"/>
              </a:rPr>
              <a:t>Let’s look at how words choices help us build creative ideas</a:t>
            </a:r>
            <a:r>
              <a:rPr lang="en-AU" sz="1800" noProof="0" dirty="0">
                <a:latin typeface="+mj-lt"/>
                <a:ea typeface="Calibri" panose="020F0502020204030204" pitchFamily="34" charset="0"/>
              </a:rPr>
              <a:t>.</a:t>
            </a:r>
          </a:p>
        </p:txBody>
      </p:sp>
      <p:sp>
        <p:nvSpPr>
          <p:cNvPr id="5" name="Rectangle: Rounded Corners 4">
            <a:extLst>
              <a:ext uri="{FF2B5EF4-FFF2-40B4-BE49-F238E27FC236}">
                <a16:creationId xmlns:a16="http://schemas.microsoft.com/office/drawing/2014/main" id="{580F5D1C-4CD7-EA47-57B8-47558C3A3F3B}"/>
              </a:ext>
            </a:extLst>
          </p:cNvPr>
          <p:cNvSpPr/>
          <p:nvPr/>
        </p:nvSpPr>
        <p:spPr>
          <a:xfrm>
            <a:off x="558674" y="2021478"/>
            <a:ext cx="7625801" cy="3854001"/>
          </a:xfrm>
          <a:prstGeom prst="roundRect">
            <a:avLst>
              <a:gd name="adj" fmla="val 6601"/>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Bef>
                <a:spcPts val="1200"/>
              </a:spcBef>
              <a:spcAft>
                <a:spcPts val="600"/>
              </a:spcAft>
              <a:buNone/>
            </a:pPr>
            <a:endParaRPr lang="en-AU" sz="1800" noProof="0" dirty="0">
              <a:solidFill>
                <a:schemeClr val="tx1"/>
              </a:solidFill>
            </a:endParaRPr>
          </a:p>
          <a:p>
            <a:pPr>
              <a:lnSpc>
                <a:spcPct val="150000"/>
              </a:lnSpc>
              <a:spcBef>
                <a:spcPts val="1200"/>
              </a:spcBef>
              <a:spcAft>
                <a:spcPts val="600"/>
              </a:spcAft>
              <a:buNone/>
            </a:pPr>
            <a:r>
              <a:rPr lang="en-AU" sz="1800" noProof="0" dirty="0">
                <a:solidFill>
                  <a:schemeClr val="tx1"/>
                </a:solidFill>
              </a:rPr>
              <a:t>Subjectivity is about how </a:t>
            </a:r>
            <a:r>
              <a:rPr lang="en-AU" sz="1800" i="1" noProof="0" dirty="0">
                <a:solidFill>
                  <a:schemeClr val="tx1"/>
                </a:solidFill>
              </a:rPr>
              <a:t>you</a:t>
            </a:r>
            <a:r>
              <a:rPr lang="en-AU" sz="1800" noProof="0" dirty="0">
                <a:solidFill>
                  <a:schemeClr val="tx1"/>
                </a:solidFill>
              </a:rPr>
              <a:t> personally see, feel, and respond to the world. In Visual Arts, this means your own experiences, memories, and feelings help shape the way you create and understand artworks. You might make connections or associations between a word, colour, or image that shapes your interpretation. </a:t>
            </a:r>
          </a:p>
          <a:p>
            <a:pPr>
              <a:lnSpc>
                <a:spcPct val="150000"/>
              </a:lnSpc>
              <a:spcBef>
                <a:spcPts val="1200"/>
              </a:spcBef>
              <a:spcAft>
                <a:spcPts val="600"/>
              </a:spcAft>
              <a:buNone/>
            </a:pPr>
            <a:endParaRPr lang="en-AU" sz="1800" noProof="0" dirty="0">
              <a:solidFill>
                <a:schemeClr val="tx1"/>
              </a:solidFill>
            </a:endParaRPr>
          </a:p>
        </p:txBody>
      </p:sp>
      <p:sp>
        <p:nvSpPr>
          <p:cNvPr id="7" name="Rectangle: Rounded Corners 6">
            <a:extLst>
              <a:ext uri="{FF2B5EF4-FFF2-40B4-BE49-F238E27FC236}">
                <a16:creationId xmlns:a16="http://schemas.microsoft.com/office/drawing/2014/main" id="{22551070-09B6-5695-A0A8-9EF808CC500A}"/>
              </a:ext>
            </a:extLst>
          </p:cNvPr>
          <p:cNvSpPr/>
          <p:nvPr/>
        </p:nvSpPr>
        <p:spPr>
          <a:xfrm>
            <a:off x="558674" y="2021478"/>
            <a:ext cx="7625800" cy="3854001"/>
          </a:xfrm>
          <a:prstGeom prst="roundRect">
            <a:avLst>
              <a:gd name="adj" fmla="val 6242"/>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800" noProof="0" dirty="0">
                <a:solidFill>
                  <a:schemeClr val="tx1"/>
                </a:solidFill>
                <a:effectLst/>
                <a:latin typeface="Arial" panose="020B0604020202020204" pitchFamily="34" charset="0"/>
                <a:ea typeface="Calibri" panose="020F0502020204030204" pitchFamily="34" charset="0"/>
              </a:rPr>
              <a:t>Our personal experiences influence our interpretation of words and art. This game highlights how we all differ in our interpretations and that this difference supports our ability to think creatively and tell our own unique stories through language and art making. </a:t>
            </a:r>
          </a:p>
        </p:txBody>
      </p:sp>
      <p:pic>
        <p:nvPicPr>
          <p:cNvPr id="9" name="Picture 8">
            <a:extLst>
              <a:ext uri="{FF2B5EF4-FFF2-40B4-BE49-F238E27FC236}">
                <a16:creationId xmlns:a16="http://schemas.microsoft.com/office/drawing/2014/main" id="{02D56391-77B0-4C1C-5C0A-9FB37C531E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23023" y="1134866"/>
            <a:ext cx="3682599" cy="4893217"/>
          </a:xfrm>
          <a:prstGeom prst="rect">
            <a:avLst/>
          </a:prstGeom>
        </p:spPr>
      </p:pic>
      <p:sp>
        <p:nvSpPr>
          <p:cNvPr id="3" name="Slide Number Placeholder 2">
            <a:extLst>
              <a:ext uri="{FF2B5EF4-FFF2-40B4-BE49-F238E27FC236}">
                <a16:creationId xmlns:a16="http://schemas.microsoft.com/office/drawing/2014/main" id="{C169644F-7F85-E69A-997D-181FFECF21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7</a:t>
            </a:fld>
            <a:endParaRPr lang="en-AU" noProof="0"/>
          </a:p>
        </p:txBody>
      </p:sp>
    </p:spTree>
    <p:extLst>
      <p:ext uri="{BB962C8B-B14F-4D97-AF65-F5344CB8AC3E}">
        <p14:creationId xmlns:p14="http://schemas.microsoft.com/office/powerpoint/2010/main" val="2071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24DD8-EF8E-127B-114C-5A82E2BF7C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B28FE2-7B19-D2C9-2D3F-20AD35271C71}"/>
              </a:ext>
              <a:ext uri="{C183D7F6-B498-43B3-948B-1728B52AA6E4}">
                <adec:decorative xmlns:adec="http://schemas.microsoft.com/office/drawing/2017/decorative" val="0"/>
              </a:ext>
            </a:extLst>
          </p:cNvPr>
          <p:cNvSpPr>
            <a:spLocks noGrp="1"/>
          </p:cNvSpPr>
          <p:nvPr>
            <p:ph type="title"/>
          </p:nvPr>
        </p:nvSpPr>
        <p:spPr/>
        <p:txBody>
          <a:bodyPr/>
          <a:lstStyle/>
          <a:p>
            <a:r>
              <a:rPr lang="en-AU" noProof="0" dirty="0"/>
              <a:t>Planning structural components (2)</a:t>
            </a:r>
          </a:p>
        </p:txBody>
      </p:sp>
      <p:sp>
        <p:nvSpPr>
          <p:cNvPr id="4" name="Text Placeholder 3">
            <a:extLst>
              <a:ext uri="{FF2B5EF4-FFF2-40B4-BE49-F238E27FC236}">
                <a16:creationId xmlns:a16="http://schemas.microsoft.com/office/drawing/2014/main" id="{436BE10C-3842-B25F-6D10-80F689580C0C}"/>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a:t>4.2(d)</a:t>
            </a:r>
            <a:endParaRPr lang="en-AU" noProof="0">
              <a:latin typeface="+mn-lt"/>
            </a:endParaRPr>
          </a:p>
        </p:txBody>
      </p:sp>
      <p:pic>
        <p:nvPicPr>
          <p:cNvPr id="28" name="Picture 27">
            <a:extLst>
              <a:ext uri="{FF2B5EF4-FFF2-40B4-BE49-F238E27FC236}">
                <a16:creationId xmlns:a16="http://schemas.microsoft.com/office/drawing/2014/main" id="{4E4E011D-8E7C-CAFB-3718-B31F61C2F0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0000" y="1471842"/>
            <a:ext cx="3568883" cy="4883401"/>
          </a:xfrm>
          <a:prstGeom prst="rect">
            <a:avLst/>
          </a:prstGeom>
        </p:spPr>
      </p:pic>
      <p:pic>
        <p:nvPicPr>
          <p:cNvPr id="14" name="Picture 13">
            <a:extLst>
              <a:ext uri="{FF2B5EF4-FFF2-40B4-BE49-F238E27FC236}">
                <a16:creationId xmlns:a16="http://schemas.microsoft.com/office/drawing/2014/main" id="{820D8B88-0830-07E6-8F80-6688126103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33373" y="1741695"/>
            <a:ext cx="5405251" cy="4167101"/>
          </a:xfrm>
          <a:prstGeom prst="rect">
            <a:avLst/>
          </a:prstGeom>
        </p:spPr>
      </p:pic>
      <p:sp>
        <p:nvSpPr>
          <p:cNvPr id="16" name="Rectangle: Rounded Corners 15">
            <a:extLst>
              <a:ext uri="{FF2B5EF4-FFF2-40B4-BE49-F238E27FC236}">
                <a16:creationId xmlns:a16="http://schemas.microsoft.com/office/drawing/2014/main" id="{2D750039-A9F2-51FF-F223-AAB558E17580}"/>
              </a:ext>
            </a:extLst>
          </p:cNvPr>
          <p:cNvSpPr/>
          <p:nvPr/>
        </p:nvSpPr>
        <p:spPr>
          <a:xfrm>
            <a:off x="5467566" y="1076946"/>
            <a:ext cx="6576158" cy="789833"/>
          </a:xfrm>
          <a:prstGeom prst="roundRect">
            <a:avLst/>
          </a:prstGeom>
          <a:solidFill>
            <a:schemeClr val="accent4"/>
          </a:solidFill>
        </p:spPr>
        <p:style>
          <a:lnRef idx="3">
            <a:schemeClr val="lt1"/>
          </a:lnRef>
          <a:fillRef idx="1">
            <a:schemeClr val="accent3"/>
          </a:fillRef>
          <a:effectRef idx="1">
            <a:schemeClr val="accent3"/>
          </a:effectRef>
          <a:fontRef idx="minor">
            <a:schemeClr val="lt1"/>
          </a:fontRef>
        </p:style>
        <p:txBody>
          <a:bodyPr rtlCol="0" anchor="ctr"/>
          <a:lstStyle/>
          <a:p>
            <a:pPr>
              <a:lnSpc>
                <a:spcPct val="130000"/>
              </a:lnSpc>
            </a:pPr>
            <a:r>
              <a:rPr lang="en-AU" sz="1800" noProof="0" dirty="0">
                <a:solidFill>
                  <a:schemeClr val="tx1"/>
                </a:solidFill>
              </a:rPr>
              <a:t>One solid sphere pierced with the end of a loop tool handle to create a hollow void</a:t>
            </a:r>
          </a:p>
        </p:txBody>
      </p:sp>
      <p:cxnSp>
        <p:nvCxnSpPr>
          <p:cNvPr id="18" name="Straight Arrow Connector 17">
            <a:extLst>
              <a:ext uri="{FF2B5EF4-FFF2-40B4-BE49-F238E27FC236}">
                <a16:creationId xmlns:a16="http://schemas.microsoft.com/office/drawing/2014/main" id="{A67BEC43-0F38-8D43-7333-5761155AA59D}"/>
              </a:ext>
              <a:ext uri="{C183D7F6-B498-43B3-948B-1728B52AA6E4}">
                <adec:decorative xmlns:adec="http://schemas.microsoft.com/office/drawing/2017/decorative" val="1"/>
              </a:ext>
            </a:extLst>
          </p:cNvPr>
          <p:cNvCxnSpPr>
            <a:cxnSpLocks/>
          </p:cNvCxnSpPr>
          <p:nvPr/>
        </p:nvCxnSpPr>
        <p:spPr>
          <a:xfrm flipV="1">
            <a:off x="6335320" y="1883720"/>
            <a:ext cx="300678" cy="539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634BCF6-063F-7592-244F-59361401FE66}"/>
              </a:ext>
            </a:extLst>
          </p:cNvPr>
          <p:cNvSpPr/>
          <p:nvPr/>
        </p:nvSpPr>
        <p:spPr>
          <a:xfrm>
            <a:off x="8233724" y="2276589"/>
            <a:ext cx="3810000" cy="789833"/>
          </a:xfrm>
          <a:prstGeom prst="roundRect">
            <a:avLst/>
          </a:prstGeom>
          <a:solidFill>
            <a:schemeClr val="accent4"/>
          </a:solidFill>
        </p:spPr>
        <p:style>
          <a:lnRef idx="3">
            <a:schemeClr val="lt1"/>
          </a:lnRef>
          <a:fillRef idx="1">
            <a:schemeClr val="accent3"/>
          </a:fillRef>
          <a:effectRef idx="1">
            <a:schemeClr val="accent3"/>
          </a:effectRef>
          <a:fontRef idx="minor">
            <a:schemeClr val="lt1"/>
          </a:fontRef>
        </p:style>
        <p:txBody>
          <a:bodyPr rtlCol="0" anchor="ctr"/>
          <a:lstStyle/>
          <a:p>
            <a:pPr>
              <a:lnSpc>
                <a:spcPct val="130000"/>
              </a:lnSpc>
            </a:pPr>
            <a:r>
              <a:rPr lang="en-AU" sz="1800" noProof="0" dirty="0">
                <a:solidFill>
                  <a:schemeClr val="tx1"/>
                </a:solidFill>
              </a:rPr>
              <a:t>Two slabs cut using a paper stencil as a guide to trace around</a:t>
            </a:r>
          </a:p>
        </p:txBody>
      </p:sp>
      <p:cxnSp>
        <p:nvCxnSpPr>
          <p:cNvPr id="20" name="Straight Arrow Connector 19">
            <a:extLst>
              <a:ext uri="{FF2B5EF4-FFF2-40B4-BE49-F238E27FC236}">
                <a16:creationId xmlns:a16="http://schemas.microsoft.com/office/drawing/2014/main" id="{6C79F5EF-56E9-B4FE-D1BB-7DAF7395F927}"/>
              </a:ext>
              <a:ext uri="{C183D7F6-B498-43B3-948B-1728B52AA6E4}">
                <adec:decorative xmlns:adec="http://schemas.microsoft.com/office/drawing/2017/decorative" val="1"/>
              </a:ext>
            </a:extLst>
          </p:cNvPr>
          <p:cNvCxnSpPr>
            <a:cxnSpLocks/>
          </p:cNvCxnSpPr>
          <p:nvPr/>
        </p:nvCxnSpPr>
        <p:spPr>
          <a:xfrm flipV="1">
            <a:off x="9277567" y="3083362"/>
            <a:ext cx="300678" cy="539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45DD602-BC4C-8F79-B309-4455104AFDE6}"/>
              </a:ext>
              <a:ext uri="{C183D7F6-B498-43B3-948B-1728B52AA6E4}">
                <adec:decorative xmlns:adec="http://schemas.microsoft.com/office/drawing/2017/decorative" val="1"/>
              </a:ext>
            </a:extLst>
          </p:cNvPr>
          <p:cNvCxnSpPr>
            <a:cxnSpLocks/>
          </p:cNvCxnSpPr>
          <p:nvPr/>
        </p:nvCxnSpPr>
        <p:spPr>
          <a:xfrm flipH="1" flipV="1">
            <a:off x="6513821" y="5733456"/>
            <a:ext cx="191779" cy="477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41B475A0-71FA-2183-CB50-46C25F029224}"/>
              </a:ext>
            </a:extLst>
          </p:cNvPr>
          <p:cNvSpPr/>
          <p:nvPr/>
        </p:nvSpPr>
        <p:spPr>
          <a:xfrm>
            <a:off x="6814499" y="5884904"/>
            <a:ext cx="3810000" cy="681552"/>
          </a:xfrm>
          <a:prstGeom prst="roundRect">
            <a:avLst/>
          </a:prstGeom>
          <a:solidFill>
            <a:schemeClr val="accent4"/>
          </a:solidFill>
        </p:spPr>
        <p:style>
          <a:lnRef idx="3">
            <a:schemeClr val="lt1"/>
          </a:lnRef>
          <a:fillRef idx="1">
            <a:schemeClr val="accent3"/>
          </a:fillRef>
          <a:effectRef idx="1">
            <a:schemeClr val="accent3"/>
          </a:effectRef>
          <a:fontRef idx="minor">
            <a:schemeClr val="lt1"/>
          </a:fontRef>
        </p:style>
        <p:txBody>
          <a:bodyPr rtlCol="0" anchor="ctr"/>
          <a:lstStyle/>
          <a:p>
            <a:r>
              <a:rPr lang="en-AU" sz="1800" noProof="0">
                <a:solidFill>
                  <a:schemeClr val="tx1"/>
                </a:solidFill>
              </a:rPr>
              <a:t>One narrow, elongated pinch pot</a:t>
            </a:r>
          </a:p>
        </p:txBody>
      </p:sp>
      <p:sp>
        <p:nvSpPr>
          <p:cNvPr id="2" name="Slide Number Placeholder 1">
            <a:extLst>
              <a:ext uri="{FF2B5EF4-FFF2-40B4-BE49-F238E27FC236}">
                <a16:creationId xmlns:a16="http://schemas.microsoft.com/office/drawing/2014/main" id="{91A36638-1AD4-0784-BC05-54A01A19C1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70</a:t>
            </a:fld>
            <a:endParaRPr lang="en-AU" noProof="0"/>
          </a:p>
        </p:txBody>
      </p:sp>
    </p:spTree>
    <p:extLst>
      <p:ext uri="{BB962C8B-B14F-4D97-AF65-F5344CB8AC3E}">
        <p14:creationId xmlns:p14="http://schemas.microsoft.com/office/powerpoint/2010/main" val="28004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BC222-E55F-B39B-DC5C-05D1503038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1467B9-03EC-8A66-3D89-DD399A4C4631}"/>
              </a:ext>
              <a:ext uri="{C183D7F6-B498-43B3-948B-1728B52AA6E4}">
                <adec:decorative xmlns:adec="http://schemas.microsoft.com/office/drawing/2017/decorative" val="0"/>
              </a:ext>
            </a:extLst>
          </p:cNvPr>
          <p:cNvSpPr>
            <a:spLocks noGrp="1"/>
          </p:cNvSpPr>
          <p:nvPr>
            <p:ph type="title"/>
          </p:nvPr>
        </p:nvSpPr>
        <p:spPr/>
        <p:txBody>
          <a:bodyPr/>
          <a:lstStyle/>
          <a:p>
            <a:r>
              <a:rPr lang="en-AU" noProof="0"/>
              <a:t>Tools of the trade</a:t>
            </a:r>
          </a:p>
        </p:txBody>
      </p:sp>
      <p:sp>
        <p:nvSpPr>
          <p:cNvPr id="4" name="Text Placeholder 3">
            <a:extLst>
              <a:ext uri="{FF2B5EF4-FFF2-40B4-BE49-F238E27FC236}">
                <a16:creationId xmlns:a16="http://schemas.microsoft.com/office/drawing/2014/main" id="{8F108151-0220-5427-D17F-6FA2B8D04134}"/>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a:t>4.2(e)</a:t>
            </a:r>
            <a:endParaRPr lang="en-AU" noProof="0">
              <a:latin typeface="+mn-lt"/>
            </a:endParaRPr>
          </a:p>
        </p:txBody>
      </p:sp>
      <p:pic>
        <p:nvPicPr>
          <p:cNvPr id="6151" name="Picture 6150">
            <a:extLst>
              <a:ext uri="{FF2B5EF4-FFF2-40B4-BE49-F238E27FC236}">
                <a16:creationId xmlns:a16="http://schemas.microsoft.com/office/drawing/2014/main" id="{A18A2C41-7F25-3546-931A-0452B779C5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285" y="1728631"/>
            <a:ext cx="8515788" cy="3778444"/>
          </a:xfrm>
          <a:prstGeom prst="rect">
            <a:avLst/>
          </a:prstGeom>
        </p:spPr>
      </p:pic>
      <p:cxnSp>
        <p:nvCxnSpPr>
          <p:cNvPr id="13" name="Straight Arrow Connector 12">
            <a:extLst>
              <a:ext uri="{FF2B5EF4-FFF2-40B4-BE49-F238E27FC236}">
                <a16:creationId xmlns:a16="http://schemas.microsoft.com/office/drawing/2014/main" id="{1AA317D0-E937-0800-AE55-F9F910A5E095}"/>
              </a:ext>
              <a:ext uri="{C183D7F6-B498-43B3-948B-1728B52AA6E4}">
                <adec:decorative xmlns:adec="http://schemas.microsoft.com/office/drawing/2017/decorative" val="1"/>
              </a:ext>
            </a:extLst>
          </p:cNvPr>
          <p:cNvCxnSpPr>
            <a:cxnSpLocks/>
          </p:cNvCxnSpPr>
          <p:nvPr/>
        </p:nvCxnSpPr>
        <p:spPr>
          <a:xfrm>
            <a:off x="865033" y="4044462"/>
            <a:ext cx="0" cy="771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62EED7C-7D6A-ABC1-65B2-CFD001EA38D3}"/>
              </a:ext>
              <a:ext uri="{C183D7F6-B498-43B3-948B-1728B52AA6E4}">
                <adec:decorative xmlns:adec="http://schemas.microsoft.com/office/drawing/2017/decorative" val="1"/>
              </a:ext>
            </a:extLst>
          </p:cNvPr>
          <p:cNvCxnSpPr>
            <a:cxnSpLocks/>
          </p:cNvCxnSpPr>
          <p:nvPr/>
        </p:nvCxnSpPr>
        <p:spPr>
          <a:xfrm>
            <a:off x="2753452" y="4375621"/>
            <a:ext cx="0" cy="1131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AB6156F-3155-DC7D-784F-D6BCAFB89ABA}"/>
              </a:ext>
              <a:ext uri="{C183D7F6-B498-43B3-948B-1728B52AA6E4}">
                <adec:decorative xmlns:adec="http://schemas.microsoft.com/office/drawing/2017/decorative" val="1"/>
              </a:ext>
            </a:extLst>
          </p:cNvPr>
          <p:cNvCxnSpPr>
            <a:cxnSpLocks/>
          </p:cNvCxnSpPr>
          <p:nvPr/>
        </p:nvCxnSpPr>
        <p:spPr>
          <a:xfrm flipH="1">
            <a:off x="5573668" y="5131831"/>
            <a:ext cx="56764" cy="54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15350B-234B-9D6A-4BE9-F34576283853}"/>
              </a:ext>
              <a:ext uri="{C183D7F6-B498-43B3-948B-1728B52AA6E4}">
                <adec:decorative xmlns:adec="http://schemas.microsoft.com/office/drawing/2017/decorative" val="1"/>
              </a:ext>
            </a:extLst>
          </p:cNvPr>
          <p:cNvCxnSpPr>
            <a:cxnSpLocks/>
          </p:cNvCxnSpPr>
          <p:nvPr/>
        </p:nvCxnSpPr>
        <p:spPr>
          <a:xfrm>
            <a:off x="7279978" y="4430426"/>
            <a:ext cx="0" cy="520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BC6B429-8CE7-A871-485F-5FF7ACF1E4EE}"/>
              </a:ext>
              <a:ext uri="{C183D7F6-B498-43B3-948B-1728B52AA6E4}">
                <adec:decorative xmlns:adec="http://schemas.microsoft.com/office/drawing/2017/decorative" val="1"/>
              </a:ext>
            </a:extLst>
          </p:cNvPr>
          <p:cNvCxnSpPr>
            <a:cxnSpLocks/>
          </p:cNvCxnSpPr>
          <p:nvPr/>
        </p:nvCxnSpPr>
        <p:spPr>
          <a:xfrm flipH="1" flipV="1">
            <a:off x="4256176" y="1657287"/>
            <a:ext cx="65673" cy="281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6EB19D9-2DA5-3665-2A49-583643D88C6B}"/>
              </a:ext>
              <a:ext uri="{C183D7F6-B498-43B3-948B-1728B52AA6E4}">
                <adec:decorative xmlns:adec="http://schemas.microsoft.com/office/drawing/2017/decorative" val="1"/>
              </a:ext>
            </a:extLst>
          </p:cNvPr>
          <p:cNvCxnSpPr>
            <a:cxnSpLocks/>
          </p:cNvCxnSpPr>
          <p:nvPr/>
        </p:nvCxnSpPr>
        <p:spPr>
          <a:xfrm flipV="1">
            <a:off x="8063646" y="2136182"/>
            <a:ext cx="0" cy="634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2309B1C-4157-4322-1B5B-324A89C98298}"/>
              </a:ext>
              <a:ext uri="{C183D7F6-B498-43B3-948B-1728B52AA6E4}">
                <adec:decorative xmlns:adec="http://schemas.microsoft.com/office/drawing/2017/decorative" val="1"/>
              </a:ext>
            </a:extLst>
          </p:cNvPr>
          <p:cNvCxnSpPr>
            <a:cxnSpLocks/>
          </p:cNvCxnSpPr>
          <p:nvPr/>
        </p:nvCxnSpPr>
        <p:spPr>
          <a:xfrm flipV="1">
            <a:off x="6565445" y="1402686"/>
            <a:ext cx="190955" cy="519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02C138A-AEDA-448B-7107-944457806D66}"/>
              </a:ext>
              <a:ext uri="{C183D7F6-B498-43B3-948B-1728B52AA6E4}">
                <adec:decorative xmlns:adec="http://schemas.microsoft.com/office/drawing/2017/decorative" val="1"/>
              </a:ext>
            </a:extLst>
          </p:cNvPr>
          <p:cNvCxnSpPr>
            <a:cxnSpLocks/>
          </p:cNvCxnSpPr>
          <p:nvPr/>
        </p:nvCxnSpPr>
        <p:spPr>
          <a:xfrm flipV="1">
            <a:off x="3657608" y="1728631"/>
            <a:ext cx="65673" cy="698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F7F3E64-4D47-3113-D4EF-3267ED1847BE}"/>
              </a:ext>
              <a:ext uri="{C183D7F6-B498-43B3-948B-1728B52AA6E4}">
                <adec:decorative xmlns:adec="http://schemas.microsoft.com/office/drawing/2017/decorative" val="1"/>
              </a:ext>
            </a:extLst>
          </p:cNvPr>
          <p:cNvCxnSpPr>
            <a:cxnSpLocks/>
          </p:cNvCxnSpPr>
          <p:nvPr/>
        </p:nvCxnSpPr>
        <p:spPr>
          <a:xfrm flipV="1">
            <a:off x="1740925" y="1939000"/>
            <a:ext cx="0" cy="769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C58E3E6-7F79-ADEA-6521-02E3EBD2E9F6}"/>
              </a:ext>
              <a:ext uri="{C183D7F6-B498-43B3-948B-1728B52AA6E4}">
                <adec:decorative xmlns:adec="http://schemas.microsoft.com/office/drawing/2017/decorative" val="1"/>
              </a:ext>
            </a:extLst>
          </p:cNvPr>
          <p:cNvCxnSpPr>
            <a:cxnSpLocks/>
          </p:cNvCxnSpPr>
          <p:nvPr/>
        </p:nvCxnSpPr>
        <p:spPr>
          <a:xfrm>
            <a:off x="5087389" y="5290850"/>
            <a:ext cx="69887" cy="389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54" name="Straight Arrow Connector 6153">
            <a:extLst>
              <a:ext uri="{FF2B5EF4-FFF2-40B4-BE49-F238E27FC236}">
                <a16:creationId xmlns:a16="http://schemas.microsoft.com/office/drawing/2014/main" id="{9A2339CD-D74A-2741-7860-AFB2F8713864}"/>
              </a:ext>
              <a:ext uri="{C183D7F6-B498-43B3-948B-1728B52AA6E4}">
                <adec:decorative xmlns:adec="http://schemas.microsoft.com/office/drawing/2017/decorative" val="1"/>
              </a:ext>
            </a:extLst>
          </p:cNvPr>
          <p:cNvCxnSpPr>
            <a:cxnSpLocks/>
          </p:cNvCxnSpPr>
          <p:nvPr/>
        </p:nvCxnSpPr>
        <p:spPr>
          <a:xfrm flipV="1">
            <a:off x="6128423" y="1884228"/>
            <a:ext cx="0" cy="281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38204240-A2A3-D165-5E3F-4307C45E8AB8}"/>
              </a:ext>
            </a:extLst>
          </p:cNvPr>
          <p:cNvSpPr/>
          <p:nvPr/>
        </p:nvSpPr>
        <p:spPr>
          <a:xfrm>
            <a:off x="914070" y="1504286"/>
            <a:ext cx="1838428" cy="379942"/>
          </a:xfrm>
          <a:prstGeom prst="roundRect">
            <a:avLst/>
          </a:prstGeom>
          <a:solidFill>
            <a:schemeClr val="accent4"/>
          </a:solidFill>
          <a:ln>
            <a:noFill/>
          </a:ln>
        </p:spPr>
        <p:style>
          <a:lnRef idx="3">
            <a:schemeClr val="lt1"/>
          </a:lnRef>
          <a:fillRef idx="1">
            <a:schemeClr val="accent3"/>
          </a:fillRef>
          <a:effectRef idx="1">
            <a:schemeClr val="accent3"/>
          </a:effectRef>
          <a:fontRef idx="minor">
            <a:schemeClr val="lt1"/>
          </a:fontRef>
        </p:style>
        <p:txBody>
          <a:bodyPr rtlCol="0" anchor="t"/>
          <a:lstStyle/>
          <a:p>
            <a:r>
              <a:rPr lang="en-AU" sz="1600" dirty="0">
                <a:solidFill>
                  <a:schemeClr val="accent1"/>
                </a:solidFill>
              </a:rPr>
              <a:t>metal scraping rib</a:t>
            </a:r>
          </a:p>
        </p:txBody>
      </p:sp>
      <p:sp>
        <p:nvSpPr>
          <p:cNvPr id="5" name="Rectangle: Rounded Corners 59">
            <a:extLst>
              <a:ext uri="{FF2B5EF4-FFF2-40B4-BE49-F238E27FC236}">
                <a16:creationId xmlns:a16="http://schemas.microsoft.com/office/drawing/2014/main" id="{092D91F3-6151-75A9-65D0-29F6A01362C8}"/>
              </a:ext>
            </a:extLst>
          </p:cNvPr>
          <p:cNvSpPr/>
          <p:nvPr/>
        </p:nvSpPr>
        <p:spPr>
          <a:xfrm>
            <a:off x="3010646" y="1225618"/>
            <a:ext cx="2146630" cy="379942"/>
          </a:xfrm>
          <a:prstGeom prst="roundRect">
            <a:avLst/>
          </a:prstGeom>
          <a:solidFill>
            <a:schemeClr val="accent4"/>
          </a:solidFill>
          <a:ln>
            <a:noFill/>
          </a:ln>
        </p:spPr>
        <p:style>
          <a:lnRef idx="3">
            <a:schemeClr val="lt1"/>
          </a:lnRef>
          <a:fillRef idx="1">
            <a:schemeClr val="accent3"/>
          </a:fillRef>
          <a:effectRef idx="1">
            <a:schemeClr val="accent3"/>
          </a:effectRef>
          <a:fontRef idx="minor">
            <a:schemeClr val="lt1"/>
          </a:fontRef>
        </p:style>
        <p:txBody>
          <a:bodyPr rtlCol="0" anchor="t"/>
          <a:lstStyle/>
          <a:p>
            <a:r>
              <a:rPr lang="en-AU" sz="1600" dirty="0">
                <a:solidFill>
                  <a:schemeClr val="accent1"/>
                </a:solidFill>
              </a:rPr>
              <a:t>loop and ribbon tools</a:t>
            </a:r>
          </a:p>
        </p:txBody>
      </p:sp>
      <p:sp>
        <p:nvSpPr>
          <p:cNvPr id="9" name="Rectangle: Rounded Corners 59">
            <a:extLst>
              <a:ext uri="{FF2B5EF4-FFF2-40B4-BE49-F238E27FC236}">
                <a16:creationId xmlns:a16="http://schemas.microsoft.com/office/drawing/2014/main" id="{EC465470-DEE4-B87F-BE8A-408042DB1EAF}"/>
              </a:ext>
            </a:extLst>
          </p:cNvPr>
          <p:cNvSpPr/>
          <p:nvPr/>
        </p:nvSpPr>
        <p:spPr>
          <a:xfrm>
            <a:off x="5617267" y="1402686"/>
            <a:ext cx="804406" cy="379942"/>
          </a:xfrm>
          <a:prstGeom prst="roundRect">
            <a:avLst/>
          </a:prstGeom>
          <a:solidFill>
            <a:schemeClr val="accent4"/>
          </a:solidFill>
          <a:ln>
            <a:noFill/>
          </a:ln>
        </p:spPr>
        <p:style>
          <a:lnRef idx="3">
            <a:schemeClr val="lt1"/>
          </a:lnRef>
          <a:fillRef idx="1">
            <a:schemeClr val="accent3"/>
          </a:fillRef>
          <a:effectRef idx="1">
            <a:schemeClr val="accent3"/>
          </a:effectRef>
          <a:fontRef idx="minor">
            <a:schemeClr val="lt1"/>
          </a:fontRef>
        </p:style>
        <p:txBody>
          <a:bodyPr rtlCol="0" anchor="t"/>
          <a:lstStyle/>
          <a:p>
            <a:r>
              <a:rPr lang="en-AU" sz="1600" dirty="0">
                <a:solidFill>
                  <a:schemeClr val="accent1"/>
                </a:solidFill>
              </a:rPr>
              <a:t>brush</a:t>
            </a:r>
          </a:p>
        </p:txBody>
      </p:sp>
      <p:sp>
        <p:nvSpPr>
          <p:cNvPr id="6" name="Rectangle: Rounded Corners 59">
            <a:extLst>
              <a:ext uri="{FF2B5EF4-FFF2-40B4-BE49-F238E27FC236}">
                <a16:creationId xmlns:a16="http://schemas.microsoft.com/office/drawing/2014/main" id="{666A824F-439A-D494-1CCE-CEAAF5671313}"/>
              </a:ext>
            </a:extLst>
          </p:cNvPr>
          <p:cNvSpPr/>
          <p:nvPr/>
        </p:nvSpPr>
        <p:spPr>
          <a:xfrm>
            <a:off x="6442361" y="945686"/>
            <a:ext cx="2146630" cy="379942"/>
          </a:xfrm>
          <a:prstGeom prst="roundRect">
            <a:avLst/>
          </a:prstGeom>
          <a:solidFill>
            <a:schemeClr val="accent4"/>
          </a:solidFill>
          <a:ln>
            <a:noFill/>
          </a:ln>
        </p:spPr>
        <p:style>
          <a:lnRef idx="3">
            <a:schemeClr val="lt1"/>
          </a:lnRef>
          <a:fillRef idx="1">
            <a:schemeClr val="accent3"/>
          </a:fillRef>
          <a:effectRef idx="1">
            <a:schemeClr val="accent3"/>
          </a:effectRef>
          <a:fontRef idx="minor">
            <a:schemeClr val="lt1"/>
          </a:fontRef>
        </p:style>
        <p:txBody>
          <a:bodyPr rtlCol="0" anchor="t"/>
          <a:lstStyle/>
          <a:p>
            <a:r>
              <a:rPr lang="en-AU" sz="1600" dirty="0">
                <a:solidFill>
                  <a:schemeClr val="accent1"/>
                </a:solidFill>
              </a:rPr>
              <a:t>carving/sculpting tool</a:t>
            </a:r>
          </a:p>
        </p:txBody>
      </p:sp>
      <p:sp>
        <p:nvSpPr>
          <p:cNvPr id="8" name="Rectangle: Rounded Corners 59">
            <a:extLst>
              <a:ext uri="{FF2B5EF4-FFF2-40B4-BE49-F238E27FC236}">
                <a16:creationId xmlns:a16="http://schemas.microsoft.com/office/drawing/2014/main" id="{E2B41631-29E7-5F37-C58A-7EE3FCB39C53}"/>
              </a:ext>
            </a:extLst>
          </p:cNvPr>
          <p:cNvSpPr/>
          <p:nvPr/>
        </p:nvSpPr>
        <p:spPr>
          <a:xfrm>
            <a:off x="7376377" y="1555086"/>
            <a:ext cx="1269445" cy="379942"/>
          </a:xfrm>
          <a:prstGeom prst="roundRect">
            <a:avLst/>
          </a:prstGeom>
          <a:solidFill>
            <a:schemeClr val="accent4"/>
          </a:solidFill>
          <a:ln>
            <a:noFill/>
          </a:ln>
        </p:spPr>
        <p:style>
          <a:lnRef idx="3">
            <a:schemeClr val="lt1"/>
          </a:lnRef>
          <a:fillRef idx="1">
            <a:schemeClr val="accent3"/>
          </a:fillRef>
          <a:effectRef idx="1">
            <a:schemeClr val="accent3"/>
          </a:effectRef>
          <a:fontRef idx="minor">
            <a:schemeClr val="lt1"/>
          </a:fontRef>
        </p:style>
        <p:txBody>
          <a:bodyPr rtlCol="0" anchor="t"/>
          <a:lstStyle/>
          <a:p>
            <a:r>
              <a:rPr lang="en-AU" sz="1600" dirty="0">
                <a:solidFill>
                  <a:schemeClr val="accent1"/>
                </a:solidFill>
              </a:rPr>
              <a:t>cutting wire</a:t>
            </a:r>
          </a:p>
        </p:txBody>
      </p:sp>
      <p:sp>
        <p:nvSpPr>
          <p:cNvPr id="11" name="Rectangle: Rounded Corners 59">
            <a:extLst>
              <a:ext uri="{FF2B5EF4-FFF2-40B4-BE49-F238E27FC236}">
                <a16:creationId xmlns:a16="http://schemas.microsoft.com/office/drawing/2014/main" id="{E20706C8-2EE1-F874-1BDE-9C6085CAEBCC}"/>
              </a:ext>
            </a:extLst>
          </p:cNvPr>
          <p:cNvSpPr/>
          <p:nvPr/>
        </p:nvSpPr>
        <p:spPr>
          <a:xfrm>
            <a:off x="419516" y="4946541"/>
            <a:ext cx="952084" cy="379942"/>
          </a:xfrm>
          <a:prstGeom prst="roundRect">
            <a:avLst/>
          </a:prstGeom>
          <a:solidFill>
            <a:schemeClr val="accent4"/>
          </a:solidFill>
          <a:ln>
            <a:noFill/>
          </a:ln>
        </p:spPr>
        <p:style>
          <a:lnRef idx="3">
            <a:schemeClr val="lt1"/>
          </a:lnRef>
          <a:fillRef idx="1">
            <a:schemeClr val="accent3"/>
          </a:fillRef>
          <a:effectRef idx="1">
            <a:schemeClr val="accent3"/>
          </a:effectRef>
          <a:fontRef idx="minor">
            <a:schemeClr val="lt1"/>
          </a:fontRef>
        </p:style>
        <p:txBody>
          <a:bodyPr rtlCol="0" anchor="t"/>
          <a:lstStyle/>
          <a:p>
            <a:r>
              <a:rPr lang="en-AU" sz="1600" dirty="0">
                <a:solidFill>
                  <a:schemeClr val="accent1"/>
                </a:solidFill>
              </a:rPr>
              <a:t>sponge</a:t>
            </a:r>
          </a:p>
        </p:txBody>
      </p:sp>
      <p:sp>
        <p:nvSpPr>
          <p:cNvPr id="12" name="Rectangle: Rounded Corners 59">
            <a:extLst>
              <a:ext uri="{FF2B5EF4-FFF2-40B4-BE49-F238E27FC236}">
                <a16:creationId xmlns:a16="http://schemas.microsoft.com/office/drawing/2014/main" id="{FD284B87-2E13-246C-8FED-68623D9837EA}"/>
              </a:ext>
            </a:extLst>
          </p:cNvPr>
          <p:cNvSpPr/>
          <p:nvPr/>
        </p:nvSpPr>
        <p:spPr>
          <a:xfrm>
            <a:off x="2132860" y="5581541"/>
            <a:ext cx="1231477" cy="379942"/>
          </a:xfrm>
          <a:prstGeom prst="roundRect">
            <a:avLst/>
          </a:prstGeom>
          <a:solidFill>
            <a:schemeClr val="accent4"/>
          </a:solidFill>
          <a:ln>
            <a:noFill/>
          </a:ln>
        </p:spPr>
        <p:style>
          <a:lnRef idx="3">
            <a:schemeClr val="lt1"/>
          </a:lnRef>
          <a:fillRef idx="1">
            <a:schemeClr val="accent3"/>
          </a:fillRef>
          <a:effectRef idx="1">
            <a:schemeClr val="accent3"/>
          </a:effectRef>
          <a:fontRef idx="minor">
            <a:schemeClr val="lt1"/>
          </a:fontRef>
        </p:style>
        <p:txBody>
          <a:bodyPr rtlCol="0" anchor="t"/>
          <a:lstStyle/>
          <a:p>
            <a:r>
              <a:rPr lang="en-AU" sz="1600" dirty="0">
                <a:solidFill>
                  <a:schemeClr val="accent1"/>
                </a:solidFill>
              </a:rPr>
              <a:t>Potter’s rib</a:t>
            </a:r>
          </a:p>
        </p:txBody>
      </p:sp>
      <p:sp>
        <p:nvSpPr>
          <p:cNvPr id="15" name="Rectangle: Rounded Corners 59">
            <a:extLst>
              <a:ext uri="{FF2B5EF4-FFF2-40B4-BE49-F238E27FC236}">
                <a16:creationId xmlns:a16="http://schemas.microsoft.com/office/drawing/2014/main" id="{1E389BE5-389B-850A-0DFC-5E14F496EE93}"/>
              </a:ext>
            </a:extLst>
          </p:cNvPr>
          <p:cNvSpPr/>
          <p:nvPr/>
        </p:nvSpPr>
        <p:spPr>
          <a:xfrm>
            <a:off x="4075512" y="5771512"/>
            <a:ext cx="2489933" cy="379942"/>
          </a:xfrm>
          <a:prstGeom prst="roundRect">
            <a:avLst/>
          </a:prstGeom>
          <a:solidFill>
            <a:schemeClr val="accent4"/>
          </a:solidFill>
          <a:ln>
            <a:noFill/>
          </a:ln>
        </p:spPr>
        <p:style>
          <a:lnRef idx="3">
            <a:schemeClr val="lt1"/>
          </a:lnRef>
          <a:fillRef idx="1">
            <a:schemeClr val="accent3"/>
          </a:fillRef>
          <a:effectRef idx="1">
            <a:schemeClr val="accent3"/>
          </a:effectRef>
          <a:fontRef idx="minor">
            <a:schemeClr val="lt1"/>
          </a:fontRef>
        </p:style>
        <p:txBody>
          <a:bodyPr rtlCol="0" anchor="t"/>
          <a:lstStyle/>
          <a:p>
            <a:r>
              <a:rPr lang="en-AU" sz="1600" dirty="0">
                <a:solidFill>
                  <a:schemeClr val="accent1"/>
                </a:solidFill>
              </a:rPr>
              <a:t>modelling/trimming tools</a:t>
            </a:r>
          </a:p>
        </p:txBody>
      </p:sp>
      <p:sp>
        <p:nvSpPr>
          <p:cNvPr id="20" name="Rectangle: Rounded Corners 59">
            <a:extLst>
              <a:ext uri="{FF2B5EF4-FFF2-40B4-BE49-F238E27FC236}">
                <a16:creationId xmlns:a16="http://schemas.microsoft.com/office/drawing/2014/main" id="{BB588210-96C5-FD50-D7AF-93EF3C56E3A2}"/>
              </a:ext>
            </a:extLst>
          </p:cNvPr>
          <p:cNvSpPr/>
          <p:nvPr/>
        </p:nvSpPr>
        <p:spPr>
          <a:xfrm>
            <a:off x="6809039" y="5023935"/>
            <a:ext cx="1902864" cy="379942"/>
          </a:xfrm>
          <a:prstGeom prst="roundRect">
            <a:avLst/>
          </a:prstGeom>
          <a:solidFill>
            <a:schemeClr val="accent4"/>
          </a:solidFill>
          <a:ln>
            <a:noFill/>
          </a:ln>
        </p:spPr>
        <p:style>
          <a:lnRef idx="3">
            <a:schemeClr val="lt1"/>
          </a:lnRef>
          <a:fillRef idx="1">
            <a:schemeClr val="accent3"/>
          </a:fillRef>
          <a:effectRef idx="1">
            <a:schemeClr val="accent3"/>
          </a:effectRef>
          <a:fontRef idx="minor">
            <a:schemeClr val="lt1"/>
          </a:fontRef>
        </p:style>
        <p:txBody>
          <a:bodyPr rtlCol="0" anchor="t"/>
          <a:lstStyle/>
          <a:p>
            <a:r>
              <a:rPr lang="en-AU" sz="1600" dirty="0">
                <a:solidFill>
                  <a:schemeClr val="accent1"/>
                </a:solidFill>
              </a:rPr>
              <a:t>rubber kidney tool</a:t>
            </a:r>
          </a:p>
        </p:txBody>
      </p:sp>
      <p:pic>
        <p:nvPicPr>
          <p:cNvPr id="10" name="Picture 2">
            <a:extLst>
              <a:ext uri="{FF2B5EF4-FFF2-40B4-BE49-F238E27FC236}">
                <a16:creationId xmlns:a16="http://schemas.microsoft.com/office/drawing/2014/main" id="{8D15EEEC-F94E-495D-D889-555F8F102B3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163501" y="1448755"/>
            <a:ext cx="2808564" cy="42145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5804F9-C99D-0198-6C02-98E9D34ED440}"/>
              </a:ext>
              <a:ext uri="{C183D7F6-B498-43B3-948B-1728B52AA6E4}">
                <adec:decorative xmlns:adec="http://schemas.microsoft.com/office/drawing/2017/decorative" val="1"/>
              </a:ext>
            </a:extLst>
          </p:cNvPr>
          <p:cNvSpPr txBox="1"/>
          <p:nvPr/>
        </p:nvSpPr>
        <p:spPr>
          <a:xfrm>
            <a:off x="360000" y="6344743"/>
            <a:ext cx="11095400" cy="471604"/>
          </a:xfrm>
          <a:prstGeom prst="rect">
            <a:avLst/>
          </a:prstGeom>
          <a:noFill/>
        </p:spPr>
        <p:txBody>
          <a:bodyPr wrap="square" lIns="0">
            <a:spAutoFit/>
          </a:bodyPr>
          <a:lstStyle/>
          <a:p>
            <a:pPr>
              <a:lnSpc>
                <a:spcPct val="130000"/>
              </a:lnSpc>
            </a:pPr>
            <a:r>
              <a:rPr lang="en-AU" sz="1000" noProof="0" dirty="0"/>
              <a:t>Image courtesy of Vipoo </a:t>
            </a:r>
            <a:r>
              <a:rPr lang="en-AU" sz="1000" noProof="0" dirty="0" err="1"/>
              <a:t>Srivilasa</a:t>
            </a:r>
            <a:r>
              <a:rPr lang="en-AU" sz="1000" noProof="0" dirty="0"/>
              <a:t>. Photograph by Jessica </a:t>
            </a:r>
            <a:r>
              <a:rPr lang="en-AU" sz="1000" noProof="0" dirty="0" err="1"/>
              <a:t>Tremp</a:t>
            </a:r>
            <a:r>
              <a:rPr lang="en-AU" sz="1000" noProof="0" dirty="0"/>
              <a:t>, distribution permissions for Secondary Curriculum, Curriculum and Reform Directorate of NSW Department of Education, granted by © Vipoo </a:t>
            </a:r>
            <a:r>
              <a:rPr lang="en-AU" sz="1000" noProof="0" dirty="0" err="1"/>
              <a:t>Srivilasa</a:t>
            </a:r>
            <a:r>
              <a:rPr lang="en-AU" sz="1000" noProof="0" dirty="0"/>
              <a:t>, 2025</a:t>
            </a:r>
          </a:p>
        </p:txBody>
      </p:sp>
      <p:sp>
        <p:nvSpPr>
          <p:cNvPr id="2" name="Slide Number Placeholder 1">
            <a:extLst>
              <a:ext uri="{FF2B5EF4-FFF2-40B4-BE49-F238E27FC236}">
                <a16:creationId xmlns:a16="http://schemas.microsoft.com/office/drawing/2014/main" id="{E644A74F-D1F9-3523-BBF2-1274EB2B2D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71</a:t>
            </a:fld>
            <a:endParaRPr lang="en-AU" noProof="0"/>
          </a:p>
        </p:txBody>
      </p:sp>
    </p:spTree>
    <p:extLst>
      <p:ext uri="{BB962C8B-B14F-4D97-AF65-F5344CB8AC3E}">
        <p14:creationId xmlns:p14="http://schemas.microsoft.com/office/powerpoint/2010/main" val="34800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EBD66-DB1C-DFBC-E135-FDCA3144EA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5EF2FB-E002-543A-AC0D-D190F38C2394}"/>
              </a:ext>
            </a:extLst>
          </p:cNvPr>
          <p:cNvSpPr>
            <a:spLocks noGrp="1"/>
          </p:cNvSpPr>
          <p:nvPr>
            <p:ph type="title"/>
          </p:nvPr>
        </p:nvSpPr>
        <p:spPr/>
        <p:txBody>
          <a:bodyPr/>
          <a:lstStyle/>
          <a:p>
            <a:r>
              <a:rPr lang="en-AU" noProof="0" dirty="0"/>
              <a:t>Joining and securing attachments</a:t>
            </a:r>
          </a:p>
        </p:txBody>
      </p:sp>
      <p:sp>
        <p:nvSpPr>
          <p:cNvPr id="4" name="Text Placeholder 3">
            <a:extLst>
              <a:ext uri="{FF2B5EF4-FFF2-40B4-BE49-F238E27FC236}">
                <a16:creationId xmlns:a16="http://schemas.microsoft.com/office/drawing/2014/main" id="{4840B698-BEAD-AC19-41ED-EE17C3991418}"/>
              </a:ext>
            </a:extLst>
          </p:cNvPr>
          <p:cNvSpPr>
            <a:spLocks noGrp="1"/>
          </p:cNvSpPr>
          <p:nvPr>
            <p:ph type="body" sz="quarter" idx="18"/>
          </p:nvPr>
        </p:nvSpPr>
        <p:spPr/>
        <p:txBody>
          <a:bodyPr/>
          <a:lstStyle/>
          <a:p>
            <a:r>
              <a:rPr lang="en-AU" noProof="0" dirty="0"/>
              <a:t>4.2(f)</a:t>
            </a:r>
          </a:p>
        </p:txBody>
      </p:sp>
      <p:grpSp>
        <p:nvGrpSpPr>
          <p:cNvPr id="51" name="Group 50" descr="1. Map out where the attachment will sit. &#10;Score both pieces of clay.">
            <a:extLst>
              <a:ext uri="{FF2B5EF4-FFF2-40B4-BE49-F238E27FC236}">
                <a16:creationId xmlns:a16="http://schemas.microsoft.com/office/drawing/2014/main" id="{B7443197-D2BE-29BE-CBDC-7697AAED6E93}"/>
              </a:ext>
            </a:extLst>
          </p:cNvPr>
          <p:cNvGrpSpPr/>
          <p:nvPr/>
        </p:nvGrpSpPr>
        <p:grpSpPr>
          <a:xfrm>
            <a:off x="380444" y="1260000"/>
            <a:ext cx="1777288" cy="5258738"/>
            <a:chOff x="380444" y="1119056"/>
            <a:chExt cx="1777288" cy="5400240"/>
          </a:xfrm>
          <a:solidFill>
            <a:schemeClr val="accent3">
              <a:lumMod val="20000"/>
              <a:lumOff val="80000"/>
            </a:schemeClr>
          </a:solidFill>
        </p:grpSpPr>
        <p:sp>
          <p:nvSpPr>
            <p:cNvPr id="9" name="Rounded Rectangle 13">
              <a:extLst>
                <a:ext uri="{FF2B5EF4-FFF2-40B4-BE49-F238E27FC236}">
                  <a16:creationId xmlns:a16="http://schemas.microsoft.com/office/drawing/2014/main" id="{814F5630-CFF9-9FF3-C1C6-BAE692E6128E}"/>
                </a:ext>
              </a:extLst>
            </p:cNvPr>
            <p:cNvSpPr/>
            <p:nvPr/>
          </p:nvSpPr>
          <p:spPr>
            <a:xfrm>
              <a:off x="380444" y="1676398"/>
              <a:ext cx="1777288" cy="4842898"/>
            </a:xfrm>
            <a:prstGeom prst="roundRect">
              <a:avLst>
                <a:gd name="adj" fmla="val 8083"/>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0" name="TextBox 9">
              <a:extLst>
                <a:ext uri="{FF2B5EF4-FFF2-40B4-BE49-F238E27FC236}">
                  <a16:creationId xmlns:a16="http://schemas.microsoft.com/office/drawing/2014/main" id="{153A75DD-28A3-EADB-E272-FCDFD4C0406B}"/>
                </a:ext>
              </a:extLst>
            </p:cNvPr>
            <p:cNvSpPr txBox="1"/>
            <p:nvPr/>
          </p:nvSpPr>
          <p:spPr>
            <a:xfrm>
              <a:off x="464351" y="2146948"/>
              <a:ext cx="1594220" cy="1047863"/>
            </a:xfrm>
            <a:prstGeom prst="rect">
              <a:avLst/>
            </a:prstGeom>
            <a:grpFill/>
            <a:ln>
              <a:noFill/>
            </a:ln>
          </p:spPr>
          <p:txBody>
            <a:bodyPr wrap="square" anchor="t">
              <a:noAutofit/>
            </a:bodyPr>
            <a:lstStyle/>
            <a:p>
              <a:pPr lvl="0">
                <a:lnSpc>
                  <a:spcPct val="114000"/>
                </a:lnSpc>
              </a:pPr>
              <a:r>
                <a:rPr lang="en-AU" sz="1600" noProof="0" dirty="0"/>
                <a:t>Map out where the attachment will sit. </a:t>
              </a:r>
            </a:p>
            <a:p>
              <a:pPr lvl="0">
                <a:lnSpc>
                  <a:spcPct val="114000"/>
                </a:lnSpc>
              </a:pPr>
              <a:r>
                <a:rPr lang="en-AU" sz="1600" noProof="0" dirty="0"/>
                <a:t>Score both pieces of clay.</a:t>
              </a:r>
            </a:p>
          </p:txBody>
        </p:sp>
        <p:sp>
          <p:nvSpPr>
            <p:cNvPr id="11" name="Oval 10">
              <a:extLst>
                <a:ext uri="{FF2B5EF4-FFF2-40B4-BE49-F238E27FC236}">
                  <a16:creationId xmlns:a16="http://schemas.microsoft.com/office/drawing/2014/main" id="{D351A42B-22FC-3BA1-5B5D-2FB5A8595E64}"/>
                </a:ext>
              </a:extLst>
            </p:cNvPr>
            <p:cNvSpPr/>
            <p:nvPr/>
          </p:nvSpPr>
          <p:spPr>
            <a:xfrm>
              <a:off x="747458" y="1119056"/>
              <a:ext cx="1044000" cy="107209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1</a:t>
              </a:r>
            </a:p>
          </p:txBody>
        </p:sp>
      </p:grpSp>
      <p:pic>
        <p:nvPicPr>
          <p:cNvPr id="29" name="Picture 28">
            <a:extLst>
              <a:ext uri="{FF2B5EF4-FFF2-40B4-BE49-F238E27FC236}">
                <a16:creationId xmlns:a16="http://schemas.microsoft.com/office/drawing/2014/main" id="{95AC45CA-B6B3-B517-9F55-079F5C59FB3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2495" y="4151091"/>
            <a:ext cx="1516774" cy="2232000"/>
          </a:xfrm>
          <a:prstGeom prst="rect">
            <a:avLst/>
          </a:prstGeom>
          <a:ln w="12700">
            <a:noFill/>
          </a:ln>
        </p:spPr>
      </p:pic>
      <p:pic>
        <p:nvPicPr>
          <p:cNvPr id="12" name="Graphic 11">
            <a:extLst>
              <a:ext uri="{FF2B5EF4-FFF2-40B4-BE49-F238E27FC236}">
                <a16:creationId xmlns:a16="http://schemas.microsoft.com/office/drawing/2014/main" id="{C4599789-BA70-D25B-9AE8-CF02439A1FC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4384" y="3758983"/>
            <a:ext cx="271424" cy="452373"/>
          </a:xfrm>
          <a:prstGeom prst="rect">
            <a:avLst/>
          </a:prstGeom>
        </p:spPr>
      </p:pic>
      <p:grpSp>
        <p:nvGrpSpPr>
          <p:cNvPr id="52" name="Group 51" descr="2. Apply white vinegar and thick slip to both scored sections of clay.">
            <a:extLst>
              <a:ext uri="{FF2B5EF4-FFF2-40B4-BE49-F238E27FC236}">
                <a16:creationId xmlns:a16="http://schemas.microsoft.com/office/drawing/2014/main" id="{9CF3257E-AA14-5DD9-1AEA-0D943BB36D4B}"/>
              </a:ext>
            </a:extLst>
          </p:cNvPr>
          <p:cNvGrpSpPr/>
          <p:nvPr/>
        </p:nvGrpSpPr>
        <p:grpSpPr>
          <a:xfrm>
            <a:off x="2782459" y="1260000"/>
            <a:ext cx="1777288" cy="5240229"/>
            <a:chOff x="2782459" y="1446517"/>
            <a:chExt cx="1777288" cy="5053634"/>
          </a:xfrm>
          <a:solidFill>
            <a:schemeClr val="accent3">
              <a:lumMod val="40000"/>
              <a:lumOff val="60000"/>
            </a:schemeClr>
          </a:solidFill>
        </p:grpSpPr>
        <p:sp>
          <p:nvSpPr>
            <p:cNvPr id="14" name="Rounded Rectangle 14">
              <a:extLst>
                <a:ext uri="{FF2B5EF4-FFF2-40B4-BE49-F238E27FC236}">
                  <a16:creationId xmlns:a16="http://schemas.microsoft.com/office/drawing/2014/main" id="{60B6F98E-4086-3536-18A7-06035513B43A}"/>
                </a:ext>
              </a:extLst>
            </p:cNvPr>
            <p:cNvSpPr/>
            <p:nvPr/>
          </p:nvSpPr>
          <p:spPr>
            <a:xfrm>
              <a:off x="2782459" y="1952079"/>
              <a:ext cx="1777288" cy="4548072"/>
            </a:xfrm>
            <a:prstGeom prst="roundRect">
              <a:avLst>
                <a:gd name="adj" fmla="val 8083"/>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5" name="TextBox 14">
              <a:extLst>
                <a:ext uri="{FF2B5EF4-FFF2-40B4-BE49-F238E27FC236}">
                  <a16:creationId xmlns:a16="http://schemas.microsoft.com/office/drawing/2014/main" id="{04000114-CF02-6D82-9774-09F54E1E1D78}"/>
                </a:ext>
              </a:extLst>
            </p:cNvPr>
            <p:cNvSpPr txBox="1"/>
            <p:nvPr/>
          </p:nvSpPr>
          <p:spPr>
            <a:xfrm>
              <a:off x="2873994" y="2486380"/>
              <a:ext cx="1594220" cy="1047863"/>
            </a:xfrm>
            <a:prstGeom prst="rect">
              <a:avLst/>
            </a:prstGeom>
            <a:grpFill/>
            <a:ln>
              <a:noFill/>
            </a:ln>
          </p:spPr>
          <p:txBody>
            <a:bodyPr wrap="square" anchor="t">
              <a:noAutofit/>
            </a:bodyPr>
            <a:lstStyle/>
            <a:p>
              <a:pPr lvl="0">
                <a:lnSpc>
                  <a:spcPct val="114000"/>
                </a:lnSpc>
              </a:pPr>
              <a:r>
                <a:rPr lang="en-AU" sz="1600" noProof="0" dirty="0"/>
                <a:t>Apply white vinegar and thick slip to both scored sections of clay.</a:t>
              </a:r>
            </a:p>
          </p:txBody>
        </p:sp>
        <p:sp>
          <p:nvSpPr>
            <p:cNvPr id="16" name="Oval 15">
              <a:extLst>
                <a:ext uri="{FF2B5EF4-FFF2-40B4-BE49-F238E27FC236}">
                  <a16:creationId xmlns:a16="http://schemas.microsoft.com/office/drawing/2014/main" id="{C7404AD6-C147-55E5-C510-D223E0B117EC}"/>
                </a:ext>
              </a:extLst>
            </p:cNvPr>
            <p:cNvSpPr/>
            <p:nvPr/>
          </p:nvSpPr>
          <p:spPr>
            <a:xfrm>
              <a:off x="3162424" y="1446517"/>
              <a:ext cx="1044000" cy="1006825"/>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2</a:t>
              </a:r>
            </a:p>
          </p:txBody>
        </p:sp>
      </p:grpSp>
      <p:pic>
        <p:nvPicPr>
          <p:cNvPr id="34" name="Picture 33">
            <a:extLst>
              <a:ext uri="{FF2B5EF4-FFF2-40B4-BE49-F238E27FC236}">
                <a16:creationId xmlns:a16="http://schemas.microsoft.com/office/drawing/2014/main" id="{4126C015-02F2-31F9-F64A-7BEA493E448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912717" y="4177283"/>
            <a:ext cx="1516774" cy="2179616"/>
          </a:xfrm>
          <a:prstGeom prst="rect">
            <a:avLst/>
          </a:prstGeom>
          <a:ln w="12700">
            <a:noFill/>
          </a:ln>
        </p:spPr>
      </p:pic>
      <p:pic>
        <p:nvPicPr>
          <p:cNvPr id="17" name="Graphic 16">
            <a:extLst>
              <a:ext uri="{FF2B5EF4-FFF2-40B4-BE49-F238E27FC236}">
                <a16:creationId xmlns:a16="http://schemas.microsoft.com/office/drawing/2014/main" id="{D11BCACE-194D-F970-E475-9F7B6406263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6399" y="3758983"/>
            <a:ext cx="271424" cy="452373"/>
          </a:xfrm>
          <a:prstGeom prst="rect">
            <a:avLst/>
          </a:prstGeom>
        </p:spPr>
      </p:pic>
      <p:grpSp>
        <p:nvGrpSpPr>
          <p:cNvPr id="53" name="Group 52" descr="3. Gently press. Support heavy attachments until they are securely joined.">
            <a:extLst>
              <a:ext uri="{FF2B5EF4-FFF2-40B4-BE49-F238E27FC236}">
                <a16:creationId xmlns:a16="http://schemas.microsoft.com/office/drawing/2014/main" id="{8747EA28-6373-01CF-B1AC-D60AC411A271}"/>
              </a:ext>
            </a:extLst>
          </p:cNvPr>
          <p:cNvGrpSpPr/>
          <p:nvPr/>
        </p:nvGrpSpPr>
        <p:grpSpPr>
          <a:xfrm>
            <a:off x="5199729" y="1259999"/>
            <a:ext cx="1777288" cy="5240231"/>
            <a:chOff x="5199729" y="995325"/>
            <a:chExt cx="1777288" cy="5505018"/>
          </a:xfrm>
          <a:solidFill>
            <a:schemeClr val="accent3">
              <a:lumMod val="60000"/>
              <a:lumOff val="40000"/>
            </a:schemeClr>
          </a:solidFill>
        </p:grpSpPr>
        <p:sp>
          <p:nvSpPr>
            <p:cNvPr id="19" name="Rounded Rectangle 20">
              <a:extLst>
                <a:ext uri="{FF2B5EF4-FFF2-40B4-BE49-F238E27FC236}">
                  <a16:creationId xmlns:a16="http://schemas.microsoft.com/office/drawing/2014/main" id="{E0692253-6C9E-3D75-E657-332232AF6821}"/>
                </a:ext>
              </a:extLst>
            </p:cNvPr>
            <p:cNvSpPr/>
            <p:nvPr/>
          </p:nvSpPr>
          <p:spPr>
            <a:xfrm>
              <a:off x="5199729" y="1546045"/>
              <a:ext cx="1777288" cy="4954298"/>
            </a:xfrm>
            <a:prstGeom prst="roundRect">
              <a:avLst>
                <a:gd name="adj" fmla="val 8083"/>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0" name="TextBox 19">
              <a:extLst>
                <a:ext uri="{FF2B5EF4-FFF2-40B4-BE49-F238E27FC236}">
                  <a16:creationId xmlns:a16="http://schemas.microsoft.com/office/drawing/2014/main" id="{B36EB5CC-4280-D470-243D-D1EAC846E713}"/>
                </a:ext>
              </a:extLst>
            </p:cNvPr>
            <p:cNvSpPr txBox="1"/>
            <p:nvPr/>
          </p:nvSpPr>
          <p:spPr>
            <a:xfrm>
              <a:off x="5273303" y="2128068"/>
              <a:ext cx="1630140" cy="1047863"/>
            </a:xfrm>
            <a:prstGeom prst="rect">
              <a:avLst/>
            </a:prstGeom>
            <a:grpFill/>
            <a:ln>
              <a:noFill/>
            </a:ln>
          </p:spPr>
          <p:txBody>
            <a:bodyPr wrap="square" anchor="t">
              <a:noAutofit/>
            </a:bodyPr>
            <a:lstStyle/>
            <a:p>
              <a:pPr lvl="0">
                <a:lnSpc>
                  <a:spcPct val="114000"/>
                </a:lnSpc>
              </a:pPr>
              <a:r>
                <a:rPr lang="en-AU" sz="1600" noProof="0" dirty="0"/>
                <a:t>Gently press. Support heavy attachments until they are securely joined.  </a:t>
              </a:r>
            </a:p>
          </p:txBody>
        </p:sp>
        <p:sp>
          <p:nvSpPr>
            <p:cNvPr id="23" name="Oval 22">
              <a:extLst>
                <a:ext uri="{FF2B5EF4-FFF2-40B4-BE49-F238E27FC236}">
                  <a16:creationId xmlns:a16="http://schemas.microsoft.com/office/drawing/2014/main" id="{F524DF30-1E8B-CEBC-CEC5-5004489E03B8}"/>
                </a:ext>
              </a:extLst>
            </p:cNvPr>
            <p:cNvSpPr/>
            <p:nvPr/>
          </p:nvSpPr>
          <p:spPr>
            <a:xfrm>
              <a:off x="5583410" y="995325"/>
              <a:ext cx="1044000" cy="109675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3</a:t>
              </a:r>
            </a:p>
          </p:txBody>
        </p:sp>
      </p:grpSp>
      <p:pic>
        <p:nvPicPr>
          <p:cNvPr id="35" name="Picture 34">
            <a:extLst>
              <a:ext uri="{FF2B5EF4-FFF2-40B4-BE49-F238E27FC236}">
                <a16:creationId xmlns:a16="http://schemas.microsoft.com/office/drawing/2014/main" id="{47300260-E680-FAF0-993B-270EA1D870C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27022" y="4186171"/>
            <a:ext cx="1516774" cy="2161839"/>
          </a:xfrm>
          <a:prstGeom prst="rect">
            <a:avLst/>
          </a:prstGeom>
          <a:ln w="12700">
            <a:noFill/>
          </a:ln>
        </p:spPr>
      </p:pic>
      <p:pic>
        <p:nvPicPr>
          <p:cNvPr id="24" name="Graphic 23">
            <a:extLst>
              <a:ext uri="{FF2B5EF4-FFF2-40B4-BE49-F238E27FC236}">
                <a16:creationId xmlns:a16="http://schemas.microsoft.com/office/drawing/2014/main" id="{7B16C27B-14A0-BC33-AB74-A3EAC946689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3670" y="3758983"/>
            <a:ext cx="271424" cy="452373"/>
          </a:xfrm>
          <a:prstGeom prst="rect">
            <a:avLst/>
          </a:prstGeom>
        </p:spPr>
      </p:pic>
      <p:grpSp>
        <p:nvGrpSpPr>
          <p:cNvPr id="54" name="Group 53" descr="4. Place a soft, thin coil along the join seam.">
            <a:extLst>
              <a:ext uri="{FF2B5EF4-FFF2-40B4-BE49-F238E27FC236}">
                <a16:creationId xmlns:a16="http://schemas.microsoft.com/office/drawing/2014/main" id="{6F5CDA8F-1CD8-12C1-B479-19A8B415615D}"/>
              </a:ext>
            </a:extLst>
          </p:cNvPr>
          <p:cNvGrpSpPr/>
          <p:nvPr/>
        </p:nvGrpSpPr>
        <p:grpSpPr>
          <a:xfrm>
            <a:off x="7617001" y="1260000"/>
            <a:ext cx="1777288" cy="5240231"/>
            <a:chOff x="7617001" y="1071523"/>
            <a:chExt cx="1777288" cy="5428789"/>
          </a:xfrm>
          <a:solidFill>
            <a:schemeClr val="accent3">
              <a:lumMod val="75000"/>
            </a:schemeClr>
          </a:solidFill>
        </p:grpSpPr>
        <p:sp>
          <p:nvSpPr>
            <p:cNvPr id="26" name="Rounded Rectangle 24">
              <a:extLst>
                <a:ext uri="{FF2B5EF4-FFF2-40B4-BE49-F238E27FC236}">
                  <a16:creationId xmlns:a16="http://schemas.microsoft.com/office/drawing/2014/main" id="{71B05B7F-4F51-DD58-DDEE-F6BEF488D6E7}"/>
                </a:ext>
              </a:extLst>
            </p:cNvPr>
            <p:cNvSpPr/>
            <p:nvPr/>
          </p:nvSpPr>
          <p:spPr>
            <a:xfrm>
              <a:off x="7617001" y="1614618"/>
              <a:ext cx="1777288" cy="4885694"/>
            </a:xfrm>
            <a:prstGeom prst="roundRect">
              <a:avLst>
                <a:gd name="adj" fmla="val 8083"/>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7" name="TextBox 26">
              <a:extLst>
                <a:ext uri="{FF2B5EF4-FFF2-40B4-BE49-F238E27FC236}">
                  <a16:creationId xmlns:a16="http://schemas.microsoft.com/office/drawing/2014/main" id="{0D20BAB0-7817-592F-7B39-CCD1C3BE5CF2}"/>
                </a:ext>
              </a:extLst>
            </p:cNvPr>
            <p:cNvSpPr txBox="1"/>
            <p:nvPr/>
          </p:nvSpPr>
          <p:spPr>
            <a:xfrm>
              <a:off x="7711160" y="2225539"/>
              <a:ext cx="1579250" cy="1051731"/>
            </a:xfrm>
            <a:prstGeom prst="rect">
              <a:avLst/>
            </a:prstGeom>
            <a:grpFill/>
            <a:ln>
              <a:noFill/>
            </a:ln>
          </p:spPr>
          <p:txBody>
            <a:bodyPr wrap="square" anchor="t">
              <a:noAutofit/>
            </a:bodyPr>
            <a:lstStyle/>
            <a:p>
              <a:pPr lvl="0">
                <a:lnSpc>
                  <a:spcPct val="114000"/>
                </a:lnSpc>
              </a:pPr>
              <a:r>
                <a:rPr lang="en-AU" sz="1600" noProof="0" dirty="0"/>
                <a:t>Place a soft, thin coil along the join seam. </a:t>
              </a:r>
            </a:p>
          </p:txBody>
        </p:sp>
        <p:sp>
          <p:nvSpPr>
            <p:cNvPr id="31" name="Oval 30">
              <a:extLst>
                <a:ext uri="{FF2B5EF4-FFF2-40B4-BE49-F238E27FC236}">
                  <a16:creationId xmlns:a16="http://schemas.microsoft.com/office/drawing/2014/main" id="{7C8EDB19-7575-0A48-D728-054F08CB169B}"/>
                </a:ext>
              </a:extLst>
            </p:cNvPr>
            <p:cNvSpPr/>
            <p:nvPr/>
          </p:nvSpPr>
          <p:spPr>
            <a:xfrm>
              <a:off x="7997922" y="1071523"/>
              <a:ext cx="1044000" cy="108156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4</a:t>
              </a:r>
            </a:p>
          </p:txBody>
        </p:sp>
      </p:grpSp>
      <p:pic>
        <p:nvPicPr>
          <p:cNvPr id="36" name="Picture 35">
            <a:extLst>
              <a:ext uri="{FF2B5EF4-FFF2-40B4-BE49-F238E27FC236}">
                <a16:creationId xmlns:a16="http://schemas.microsoft.com/office/drawing/2014/main" id="{D1299B9F-AA39-1B0E-FFFB-156E7164B759}"/>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847193" y="4186171"/>
            <a:ext cx="1347406" cy="2161839"/>
          </a:xfrm>
          <a:prstGeom prst="rect">
            <a:avLst/>
          </a:prstGeom>
          <a:ln w="12700">
            <a:noFill/>
          </a:ln>
        </p:spPr>
      </p:pic>
      <p:pic>
        <p:nvPicPr>
          <p:cNvPr id="32" name="Graphic 31">
            <a:extLst>
              <a:ext uri="{FF2B5EF4-FFF2-40B4-BE49-F238E27FC236}">
                <a16:creationId xmlns:a16="http://schemas.microsoft.com/office/drawing/2014/main" id="{45EA515C-CCCE-BB1E-D0D9-51860E90314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0941" y="3758983"/>
            <a:ext cx="271424" cy="452373"/>
          </a:xfrm>
          <a:prstGeom prst="rect">
            <a:avLst/>
          </a:prstGeom>
        </p:spPr>
      </p:pic>
      <p:grpSp>
        <p:nvGrpSpPr>
          <p:cNvPr id="55" name="Group 54" descr="5. Use a modelling tool to incorporate the coil and remove excess clay.">
            <a:extLst>
              <a:ext uri="{FF2B5EF4-FFF2-40B4-BE49-F238E27FC236}">
                <a16:creationId xmlns:a16="http://schemas.microsoft.com/office/drawing/2014/main" id="{58963070-134D-5C6C-AD5C-1BEB1B504391}"/>
              </a:ext>
            </a:extLst>
          </p:cNvPr>
          <p:cNvGrpSpPr/>
          <p:nvPr/>
        </p:nvGrpSpPr>
        <p:grpSpPr>
          <a:xfrm>
            <a:off x="10034268" y="1260000"/>
            <a:ext cx="1777288" cy="5240230"/>
            <a:chOff x="10034268" y="1083446"/>
            <a:chExt cx="1777288" cy="5416859"/>
          </a:xfrm>
          <a:solidFill>
            <a:schemeClr val="accent3">
              <a:lumMod val="50000"/>
            </a:schemeClr>
          </a:solidFill>
        </p:grpSpPr>
        <p:sp>
          <p:nvSpPr>
            <p:cNvPr id="37" name="Rounded Rectangle 28">
              <a:extLst>
                <a:ext uri="{FF2B5EF4-FFF2-40B4-BE49-F238E27FC236}">
                  <a16:creationId xmlns:a16="http://schemas.microsoft.com/office/drawing/2014/main" id="{101B2473-3104-B83F-71C5-BA7BB368927D}"/>
                </a:ext>
              </a:extLst>
            </p:cNvPr>
            <p:cNvSpPr/>
            <p:nvPr/>
          </p:nvSpPr>
          <p:spPr>
            <a:xfrm>
              <a:off x="10034268" y="1625346"/>
              <a:ext cx="1777288" cy="4874959"/>
            </a:xfrm>
            <a:prstGeom prst="roundRect">
              <a:avLst>
                <a:gd name="adj" fmla="val 8083"/>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38" name="TextBox 37">
              <a:extLst>
                <a:ext uri="{FF2B5EF4-FFF2-40B4-BE49-F238E27FC236}">
                  <a16:creationId xmlns:a16="http://schemas.microsoft.com/office/drawing/2014/main" id="{D41AAF7D-C172-EEB9-9F15-51E65ECAC2A9}"/>
                </a:ext>
              </a:extLst>
            </p:cNvPr>
            <p:cNvSpPr txBox="1"/>
            <p:nvPr/>
          </p:nvSpPr>
          <p:spPr>
            <a:xfrm>
              <a:off x="10125802" y="2112419"/>
              <a:ext cx="1594218" cy="1051731"/>
            </a:xfrm>
            <a:prstGeom prst="rect">
              <a:avLst/>
            </a:prstGeom>
            <a:grpFill/>
            <a:ln>
              <a:noFill/>
            </a:ln>
          </p:spPr>
          <p:txBody>
            <a:bodyPr wrap="square" anchor="t">
              <a:noAutofit/>
            </a:bodyPr>
            <a:lstStyle/>
            <a:p>
              <a:pPr lvl="0">
                <a:lnSpc>
                  <a:spcPct val="114000"/>
                </a:lnSpc>
              </a:pPr>
              <a:r>
                <a:rPr lang="en-AU" sz="1600" noProof="0" dirty="0">
                  <a:solidFill>
                    <a:schemeClr val="bg1"/>
                  </a:solidFill>
                </a:rPr>
                <a:t>Use a modelling tool to incorporate the coil and remove excess clay.</a:t>
              </a:r>
            </a:p>
          </p:txBody>
        </p:sp>
        <p:sp>
          <p:nvSpPr>
            <p:cNvPr id="39" name="Oval 38">
              <a:extLst>
                <a:ext uri="{FF2B5EF4-FFF2-40B4-BE49-F238E27FC236}">
                  <a16:creationId xmlns:a16="http://schemas.microsoft.com/office/drawing/2014/main" id="{A28721D0-1525-8D24-6C13-DA37E3A3A23D}"/>
                </a:ext>
              </a:extLst>
            </p:cNvPr>
            <p:cNvSpPr/>
            <p:nvPr/>
          </p:nvSpPr>
          <p:spPr>
            <a:xfrm>
              <a:off x="10418908" y="1083446"/>
              <a:ext cx="1044000" cy="107918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b="1" noProof="0">
                  <a:solidFill>
                    <a:schemeClr val="accent1"/>
                  </a:solidFill>
                </a:rPr>
                <a:t>5</a:t>
              </a:r>
            </a:p>
          </p:txBody>
        </p:sp>
      </p:grpSp>
      <p:pic>
        <p:nvPicPr>
          <p:cNvPr id="41" name="Picture 40">
            <a:extLst>
              <a:ext uri="{FF2B5EF4-FFF2-40B4-BE49-F238E27FC236}">
                <a16:creationId xmlns:a16="http://schemas.microsoft.com/office/drawing/2014/main" id="{BE23AFB1-03A7-E042-B817-2C8CAA8E3146}"/>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255108" y="4177283"/>
            <a:ext cx="1371599" cy="2161839"/>
          </a:xfrm>
          <a:prstGeom prst="rect">
            <a:avLst/>
          </a:prstGeom>
          <a:ln w="12700">
            <a:noFill/>
          </a:ln>
        </p:spPr>
      </p:pic>
      <p:sp>
        <p:nvSpPr>
          <p:cNvPr id="2" name="Slide Number Placeholder 1">
            <a:extLst>
              <a:ext uri="{FF2B5EF4-FFF2-40B4-BE49-F238E27FC236}">
                <a16:creationId xmlns:a16="http://schemas.microsoft.com/office/drawing/2014/main" id="{4F009AB2-8DA8-1E80-5193-70A456026D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72</a:t>
            </a:fld>
            <a:endParaRPr lang="en-AU" noProof="0"/>
          </a:p>
        </p:txBody>
      </p:sp>
    </p:spTree>
    <p:extLst>
      <p:ext uri="{BB962C8B-B14F-4D97-AF65-F5344CB8AC3E}">
        <p14:creationId xmlns:p14="http://schemas.microsoft.com/office/powerpoint/2010/main" val="21707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62EC5-F88D-22D4-EF7C-8340FA510D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73CDB7-5CBE-E760-3119-8493ED9958F3}"/>
              </a:ext>
              <a:ext uri="{C183D7F6-B498-43B3-948B-1728B52AA6E4}">
                <adec:decorative xmlns:adec="http://schemas.microsoft.com/office/drawing/2017/decorative" val="0"/>
              </a:ext>
            </a:extLst>
          </p:cNvPr>
          <p:cNvSpPr>
            <a:spLocks noGrp="1"/>
          </p:cNvSpPr>
          <p:nvPr>
            <p:ph type="title"/>
          </p:nvPr>
        </p:nvSpPr>
        <p:spPr/>
        <p:txBody>
          <a:bodyPr/>
          <a:lstStyle/>
          <a:p>
            <a:r>
              <a:rPr lang="en-AU" noProof="0"/>
              <a:t>Preparing for the bisque firing</a:t>
            </a:r>
          </a:p>
        </p:txBody>
      </p:sp>
      <p:sp>
        <p:nvSpPr>
          <p:cNvPr id="4" name="Text Placeholder 3">
            <a:extLst>
              <a:ext uri="{FF2B5EF4-FFF2-40B4-BE49-F238E27FC236}">
                <a16:creationId xmlns:a16="http://schemas.microsoft.com/office/drawing/2014/main" id="{F8EED1BE-DFC0-CA81-2064-D745D76C0AE7}"/>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a:latin typeface="+mn-lt"/>
              </a:rPr>
              <a:t>4.2(g)</a:t>
            </a:r>
          </a:p>
        </p:txBody>
      </p:sp>
      <p:pic>
        <p:nvPicPr>
          <p:cNvPr id="5122" name="Picture 2">
            <a:extLst>
              <a:ext uri="{FF2B5EF4-FFF2-40B4-BE49-F238E27FC236}">
                <a16:creationId xmlns:a16="http://schemas.microsoft.com/office/drawing/2014/main" id="{E332A62A-A0A0-4FBE-7556-84D79AA8272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59999" y="1544392"/>
            <a:ext cx="3119071" cy="46786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80CDCD5-B209-5C56-5104-6B197636B691}"/>
              </a:ext>
              <a:ext uri="{C183D7F6-B498-43B3-948B-1728B52AA6E4}">
                <adec:decorative xmlns:adec="http://schemas.microsoft.com/office/drawing/2017/decorative" val="1"/>
              </a:ext>
            </a:extLst>
          </p:cNvPr>
          <p:cNvSpPr/>
          <p:nvPr/>
        </p:nvSpPr>
        <p:spPr>
          <a:xfrm>
            <a:off x="3720078" y="1544393"/>
            <a:ext cx="5713417" cy="4678608"/>
          </a:xfrm>
          <a:prstGeom prst="roundRect">
            <a:avLst>
              <a:gd name="adj" fmla="val 4102"/>
            </a:avLst>
          </a:prstGeom>
          <a:noFill/>
          <a:ln w="1905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solidFill>
                <a:schemeClr val="tx1"/>
              </a:solidFill>
            </a:endParaRPr>
          </a:p>
        </p:txBody>
      </p:sp>
      <p:sp>
        <p:nvSpPr>
          <p:cNvPr id="13" name="TextBox 12">
            <a:extLst>
              <a:ext uri="{FF2B5EF4-FFF2-40B4-BE49-F238E27FC236}">
                <a16:creationId xmlns:a16="http://schemas.microsoft.com/office/drawing/2014/main" id="{48CAE9A0-DA44-9552-D4FA-1C45065D18DF}"/>
              </a:ext>
            </a:extLst>
          </p:cNvPr>
          <p:cNvSpPr txBox="1"/>
          <p:nvPr/>
        </p:nvSpPr>
        <p:spPr>
          <a:xfrm>
            <a:off x="3937001" y="1643597"/>
            <a:ext cx="1143000" cy="232380"/>
          </a:xfrm>
          <a:prstGeom prst="rect">
            <a:avLst/>
          </a:prstGeom>
          <a:noFill/>
        </p:spPr>
        <p:txBody>
          <a:bodyPr wrap="square" lIns="0" tIns="0" rIns="0" bIns="0" rtlCol="0">
            <a:noAutofit/>
          </a:bodyPr>
          <a:lstStyle/>
          <a:p>
            <a:pPr algn="l"/>
            <a:r>
              <a:rPr lang="en-AU" sz="1600" b="1" noProof="0" dirty="0"/>
              <a:t>Kiln ticket</a:t>
            </a:r>
          </a:p>
        </p:txBody>
      </p:sp>
      <p:sp>
        <p:nvSpPr>
          <p:cNvPr id="14" name="TextBox 13">
            <a:extLst>
              <a:ext uri="{FF2B5EF4-FFF2-40B4-BE49-F238E27FC236}">
                <a16:creationId xmlns:a16="http://schemas.microsoft.com/office/drawing/2014/main" id="{896C242B-7B95-4F23-7A17-206BB652E4C1}"/>
              </a:ext>
            </a:extLst>
          </p:cNvPr>
          <p:cNvSpPr txBox="1"/>
          <p:nvPr/>
        </p:nvSpPr>
        <p:spPr>
          <a:xfrm>
            <a:off x="3937000" y="1987911"/>
            <a:ext cx="5333999" cy="338533"/>
          </a:xfrm>
          <a:prstGeom prst="rect">
            <a:avLst/>
          </a:prstGeom>
          <a:noFill/>
        </p:spPr>
        <p:txBody>
          <a:bodyPr wrap="square" lIns="0" tIns="0" rIns="0" bIns="0" rtlCol="0">
            <a:noAutofit/>
          </a:bodyPr>
          <a:lstStyle/>
          <a:p>
            <a:pPr algn="l"/>
            <a:r>
              <a:rPr lang="en-AU" sz="1200" noProof="0" dirty="0"/>
              <a:t>Name:                            class:               date: </a:t>
            </a:r>
          </a:p>
        </p:txBody>
      </p:sp>
      <p:sp>
        <p:nvSpPr>
          <p:cNvPr id="15" name="TextBox 14">
            <a:extLst>
              <a:ext uri="{FF2B5EF4-FFF2-40B4-BE49-F238E27FC236}">
                <a16:creationId xmlns:a16="http://schemas.microsoft.com/office/drawing/2014/main" id="{8C0DADC0-8123-41A6-E2A9-E6A4ECF617BD}"/>
              </a:ext>
            </a:extLst>
          </p:cNvPr>
          <p:cNvSpPr txBox="1"/>
          <p:nvPr/>
        </p:nvSpPr>
        <p:spPr>
          <a:xfrm>
            <a:off x="3937000" y="2438379"/>
            <a:ext cx="5334000" cy="3672687"/>
          </a:xfrm>
          <a:prstGeom prst="rect">
            <a:avLst/>
          </a:prstGeom>
          <a:noFill/>
        </p:spPr>
        <p:txBody>
          <a:bodyPr wrap="square" lIns="0" tIns="0" rIns="0" bIns="0" rtlCol="0">
            <a:noAutofit/>
          </a:bodyPr>
          <a:lstStyle/>
          <a:p>
            <a:pPr algn="l">
              <a:spcAft>
                <a:spcPts val="1200"/>
              </a:spcAft>
            </a:pPr>
            <a:r>
              <a:rPr lang="en-AU" sz="1200" noProof="0" dirty="0"/>
              <a:t>I have prepared my sculpture for  </a:t>
            </a:r>
          </a:p>
          <a:p>
            <a:pPr marL="285750" indent="-285750" algn="l">
              <a:spcAft>
                <a:spcPts val="1200"/>
              </a:spcAft>
              <a:buFont typeface="Wingdings" pitchFamily="2" charset="2"/>
              <a:buChar char="q"/>
            </a:pPr>
            <a:r>
              <a:rPr lang="en-AU" sz="1200" noProof="0" dirty="0"/>
              <a:t>bisque firing </a:t>
            </a:r>
          </a:p>
          <a:p>
            <a:pPr marL="285750" indent="-285750" algn="l">
              <a:spcAft>
                <a:spcPts val="1200"/>
              </a:spcAft>
              <a:buFont typeface="Wingdings" pitchFamily="2" charset="2"/>
              <a:buChar char="q"/>
            </a:pPr>
            <a:r>
              <a:rPr lang="en-AU" sz="1200" noProof="0" dirty="0"/>
              <a:t>glaze firing</a:t>
            </a:r>
          </a:p>
          <a:p>
            <a:pPr marL="171450" indent="-171450" algn="l">
              <a:spcAft>
                <a:spcPts val="1200"/>
              </a:spcAft>
              <a:buFont typeface="Wingdings" pitchFamily="2" charset="2"/>
              <a:buChar char="q"/>
            </a:pPr>
            <a:endParaRPr lang="en-AU" sz="1200" noProof="0" dirty="0"/>
          </a:p>
          <a:p>
            <a:pPr marL="285750" indent="-285750" algn="l">
              <a:spcAft>
                <a:spcPts val="1200"/>
              </a:spcAft>
              <a:buFont typeface="Wingdings" pitchFamily="2" charset="2"/>
              <a:buChar char="q"/>
            </a:pPr>
            <a:r>
              <a:rPr lang="en-AU" sz="1200" noProof="0" dirty="0"/>
              <a:t>I have checked the thickness of my sculpture and hollowed out clay thicker than 1.5cm.</a:t>
            </a:r>
          </a:p>
          <a:p>
            <a:pPr marL="285750" indent="-285750" algn="l">
              <a:spcAft>
                <a:spcPts val="1200"/>
              </a:spcAft>
              <a:buFont typeface="Wingdings" pitchFamily="2" charset="2"/>
              <a:buChar char="q"/>
            </a:pPr>
            <a:r>
              <a:rPr lang="en-AU" sz="1200" noProof="0" dirty="0"/>
              <a:t>I scored and applied slip/vinegar to join all attachments. </a:t>
            </a:r>
          </a:p>
          <a:p>
            <a:pPr marL="285750" indent="-285750" algn="l">
              <a:spcAft>
                <a:spcPts val="1200"/>
              </a:spcAft>
              <a:buFont typeface="Wingdings" pitchFamily="2" charset="2"/>
              <a:buChar char="q"/>
            </a:pPr>
            <a:r>
              <a:rPr lang="en-AU" sz="1200" noProof="0" dirty="0"/>
              <a:t>I have pierced a hole if necessary.</a:t>
            </a:r>
          </a:p>
          <a:p>
            <a:pPr marL="285750" indent="-285750" algn="l">
              <a:spcAft>
                <a:spcPts val="1200"/>
              </a:spcAft>
              <a:buFont typeface="Wingdings" pitchFamily="2" charset="2"/>
              <a:buChar char="q"/>
            </a:pPr>
            <a:r>
              <a:rPr lang="en-AU" sz="1200" noProof="0" dirty="0"/>
              <a:t>I have followed underglaze/glaze instructions.</a:t>
            </a:r>
          </a:p>
          <a:p>
            <a:pPr marL="285750" indent="-285750" algn="l">
              <a:spcAft>
                <a:spcPts val="1200"/>
              </a:spcAft>
              <a:buFont typeface="Wingdings" pitchFamily="2" charset="2"/>
              <a:buChar char="q"/>
            </a:pPr>
            <a:r>
              <a:rPr lang="en-AU" sz="1200" noProof="0" dirty="0"/>
              <a:t>I have cleaned the base of my sculpture with a damp sponge and it free of glaze.</a:t>
            </a:r>
          </a:p>
          <a:p>
            <a:pPr marL="285750" indent="-285750" algn="l">
              <a:spcAft>
                <a:spcPts val="1200"/>
              </a:spcAft>
              <a:buFont typeface="Wingdings" pitchFamily="2" charset="2"/>
              <a:buChar char="q"/>
            </a:pPr>
            <a:r>
              <a:rPr lang="en-AU" sz="1200" noProof="0" dirty="0"/>
              <a:t>I have carved my initials into the base.</a:t>
            </a:r>
          </a:p>
        </p:txBody>
      </p:sp>
      <p:sp>
        <p:nvSpPr>
          <p:cNvPr id="16" name="Rectangle: Rounded Corners 15">
            <a:extLst>
              <a:ext uri="{FF2B5EF4-FFF2-40B4-BE49-F238E27FC236}">
                <a16:creationId xmlns:a16="http://schemas.microsoft.com/office/drawing/2014/main" id="{72BDCEA7-D09E-1740-ECAD-19E8F8339516}"/>
              </a:ext>
              <a:ext uri="{C183D7F6-B498-43B3-948B-1728B52AA6E4}">
                <adec:decorative xmlns:adec="http://schemas.microsoft.com/office/drawing/2017/decorative" val="1"/>
              </a:ext>
            </a:extLst>
          </p:cNvPr>
          <p:cNvSpPr/>
          <p:nvPr/>
        </p:nvSpPr>
        <p:spPr>
          <a:xfrm>
            <a:off x="8168476" y="2477684"/>
            <a:ext cx="959637" cy="953667"/>
          </a:xfrm>
          <a:prstGeom prst="roundRect">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pic>
        <p:nvPicPr>
          <p:cNvPr id="8" name="Picture 7">
            <a:extLst>
              <a:ext uri="{FF2B5EF4-FFF2-40B4-BE49-F238E27FC236}">
                <a16:creationId xmlns:a16="http://schemas.microsoft.com/office/drawing/2014/main" id="{E30C6B8E-0AB5-C187-B519-BFDF2B2C643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8099" y="2954517"/>
            <a:ext cx="2501385" cy="3328203"/>
          </a:xfrm>
          <a:prstGeom prst="rect">
            <a:avLst/>
          </a:prstGeom>
        </p:spPr>
      </p:pic>
      <p:sp>
        <p:nvSpPr>
          <p:cNvPr id="5" name="TextBox 4">
            <a:extLst>
              <a:ext uri="{FF2B5EF4-FFF2-40B4-BE49-F238E27FC236}">
                <a16:creationId xmlns:a16="http://schemas.microsoft.com/office/drawing/2014/main" id="{20B930AA-CA39-F4EB-DD02-D82C5CB05A68}"/>
              </a:ext>
              <a:ext uri="{C183D7F6-B498-43B3-948B-1728B52AA6E4}">
                <adec:decorative xmlns:adec="http://schemas.microsoft.com/office/drawing/2017/decorative" val="1"/>
              </a:ext>
            </a:extLst>
          </p:cNvPr>
          <p:cNvSpPr txBox="1"/>
          <p:nvPr/>
        </p:nvSpPr>
        <p:spPr>
          <a:xfrm>
            <a:off x="348000" y="6344037"/>
            <a:ext cx="10962861" cy="471604"/>
          </a:xfrm>
          <a:prstGeom prst="rect">
            <a:avLst/>
          </a:prstGeom>
          <a:noFill/>
        </p:spPr>
        <p:txBody>
          <a:bodyPr wrap="square" lIns="0">
            <a:spAutoFit/>
          </a:bodyPr>
          <a:lstStyle/>
          <a:p>
            <a:pPr>
              <a:lnSpc>
                <a:spcPct val="130000"/>
              </a:lnSpc>
            </a:pPr>
            <a:r>
              <a:rPr lang="en-AU" sz="1000" noProof="0" dirty="0"/>
              <a:t>Image courtesy of Vipoo </a:t>
            </a:r>
            <a:r>
              <a:rPr lang="en-AU" sz="1000" noProof="0" dirty="0" err="1"/>
              <a:t>Srivilasa</a:t>
            </a:r>
            <a:r>
              <a:rPr lang="en-AU" sz="1000" noProof="0" dirty="0"/>
              <a:t>. Photograph by Jessica </a:t>
            </a:r>
            <a:r>
              <a:rPr lang="en-AU" sz="1000" noProof="0" dirty="0" err="1"/>
              <a:t>Tremp</a:t>
            </a:r>
            <a:r>
              <a:rPr lang="en-AU" sz="1000" noProof="0" dirty="0"/>
              <a:t>, distribution permissions for Secondary Curriculum, Curriculum and Reform Directorate of NSW Department of Education, granted by © Vipoo </a:t>
            </a:r>
            <a:r>
              <a:rPr lang="en-AU" sz="1000" noProof="0" dirty="0" err="1"/>
              <a:t>Srivilasa</a:t>
            </a:r>
            <a:r>
              <a:rPr lang="en-AU" sz="1000" noProof="0" dirty="0"/>
              <a:t>, 2025</a:t>
            </a:r>
          </a:p>
        </p:txBody>
      </p:sp>
      <p:sp>
        <p:nvSpPr>
          <p:cNvPr id="2" name="Slide Number Placeholder 1">
            <a:extLst>
              <a:ext uri="{FF2B5EF4-FFF2-40B4-BE49-F238E27FC236}">
                <a16:creationId xmlns:a16="http://schemas.microsoft.com/office/drawing/2014/main" id="{2E6F036F-100E-80B7-E61B-6C833B2D0C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73</a:t>
            </a:fld>
            <a:endParaRPr lang="en-AU" noProof="0"/>
          </a:p>
        </p:txBody>
      </p:sp>
    </p:spTree>
    <p:extLst>
      <p:ext uri="{BB962C8B-B14F-4D97-AF65-F5344CB8AC3E}">
        <p14:creationId xmlns:p14="http://schemas.microsoft.com/office/powerpoint/2010/main" val="367106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CA7F0-2F5E-4228-1152-5B49F4F6E68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90C70CF-12B1-124C-0324-B405013EE9AA}"/>
              </a:ext>
            </a:extLst>
          </p:cNvPr>
          <p:cNvSpPr>
            <a:spLocks noGrp="1"/>
          </p:cNvSpPr>
          <p:nvPr>
            <p:ph type="ctrTitle"/>
          </p:nvPr>
        </p:nvSpPr>
        <p:spPr/>
        <p:txBody>
          <a:bodyPr/>
          <a:lstStyle/>
          <a:p>
            <a:r>
              <a:rPr lang="en-AU" noProof="0">
                <a:latin typeface="+mj-lt"/>
              </a:rPr>
              <a:t>Learning sequence 5 – </a:t>
            </a:r>
            <a:br>
              <a:rPr lang="en-AU" noProof="0">
                <a:latin typeface="+mj-lt"/>
              </a:rPr>
            </a:br>
            <a:r>
              <a:rPr lang="en-AU" noProof="0">
                <a:latin typeface="+mj-lt"/>
              </a:rPr>
              <a:t>Think like a critic</a:t>
            </a:r>
          </a:p>
        </p:txBody>
      </p:sp>
      <p:pic>
        <p:nvPicPr>
          <p:cNvPr id="5" name="Picture 4">
            <a:extLst>
              <a:ext uri="{FF2B5EF4-FFF2-40B4-BE49-F238E27FC236}">
                <a16:creationId xmlns:a16="http://schemas.microsoft.com/office/drawing/2014/main" id="{EC55130F-B079-B8F0-C8BF-5936C4A2EBB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0045" y="2291903"/>
            <a:ext cx="3551955" cy="3551955"/>
          </a:xfrm>
          <a:prstGeom prst="rect">
            <a:avLst/>
          </a:prstGeom>
        </p:spPr>
      </p:pic>
    </p:spTree>
    <p:extLst>
      <p:ext uri="{BB962C8B-B14F-4D97-AF65-F5344CB8AC3E}">
        <p14:creationId xmlns:p14="http://schemas.microsoft.com/office/powerpoint/2010/main" val="11337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7FA5B-83DD-8F68-479C-CAB6E4E2CF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CB88B0-8245-C4AD-8A5A-515B60279C37}"/>
              </a:ext>
            </a:extLst>
          </p:cNvPr>
          <p:cNvSpPr>
            <a:spLocks noGrp="1"/>
          </p:cNvSpPr>
          <p:nvPr>
            <p:ph type="title"/>
          </p:nvPr>
        </p:nvSpPr>
        <p:spPr/>
        <p:txBody>
          <a:bodyPr/>
          <a:lstStyle/>
          <a:p>
            <a:r>
              <a:rPr lang="en-AU" noProof="0" dirty="0">
                <a:latin typeface="+mj-lt"/>
              </a:rPr>
              <a:t>Learning intentions and success criteria (6)</a:t>
            </a:r>
          </a:p>
        </p:txBody>
      </p:sp>
      <p:sp>
        <p:nvSpPr>
          <p:cNvPr id="6" name="Text Placeholder 5">
            <a:extLst>
              <a:ext uri="{FF2B5EF4-FFF2-40B4-BE49-F238E27FC236}">
                <a16:creationId xmlns:a16="http://schemas.microsoft.com/office/drawing/2014/main" id="{6AD72A78-426E-1B59-5995-7EB9A374E698}"/>
              </a:ext>
            </a:extLst>
          </p:cNvPr>
          <p:cNvSpPr>
            <a:spLocks noGrp="1"/>
          </p:cNvSpPr>
          <p:nvPr>
            <p:ph type="body" sz="quarter" idx="19"/>
          </p:nvPr>
        </p:nvSpPr>
        <p:spPr/>
        <p:txBody>
          <a:bodyPr/>
          <a:lstStyle/>
          <a:p>
            <a:pPr lvl="0" defTabSz="609585">
              <a:spcAft>
                <a:spcPts val="600"/>
              </a:spcAft>
              <a:defRPr/>
            </a:pPr>
            <a:r>
              <a:rPr lang="en-AU" sz="1800" b="1" dirty="0">
                <a:solidFill>
                  <a:srgbClr val="002664"/>
                </a:solidFill>
                <a:latin typeface="Arial" panose="020B0604020202020204"/>
              </a:rPr>
              <a:t>We are learning to:</a:t>
            </a:r>
          </a:p>
          <a:p>
            <a:pPr marL="285750" indent="-285750">
              <a:spcAft>
                <a:spcPts val="600"/>
              </a:spcAft>
              <a:buFont typeface="Arial" panose="020B0604020202020204" pitchFamily="34" charset="0"/>
              <a:buChar char="•"/>
              <a:defRPr/>
            </a:pPr>
            <a:r>
              <a:rPr lang="en-AU" sz="1800" dirty="0"/>
              <a:t>utilise both structural and subjective viewpoints to craft a critical review of an artwork, adopting the perspective of an art critic.</a:t>
            </a:r>
          </a:p>
          <a:p>
            <a:pPr marL="285750" indent="-285750">
              <a:spcAft>
                <a:spcPts val="600"/>
              </a:spcAft>
              <a:buFont typeface="Arial" panose="020B0604020202020204" pitchFamily="34" charset="0"/>
              <a:buChar char="•"/>
              <a:defRPr/>
            </a:pPr>
            <a:endParaRPr lang="en-AU" sz="1800" dirty="0"/>
          </a:p>
          <a:p>
            <a:pPr lvl="0" defTabSz="609585">
              <a:spcAft>
                <a:spcPts val="600"/>
              </a:spcAft>
              <a:defRPr/>
            </a:pPr>
            <a:r>
              <a:rPr lang="en-AU" sz="1800" b="1" dirty="0">
                <a:solidFill>
                  <a:srgbClr val="002664"/>
                </a:solidFill>
                <a:latin typeface="Arial" panose="020B0604020202020204"/>
              </a:rPr>
              <a:t>I can:</a:t>
            </a:r>
          </a:p>
          <a:p>
            <a:pPr marL="285750" indent="-285750">
              <a:spcAft>
                <a:spcPts val="600"/>
              </a:spcAft>
              <a:buFont typeface="Arial" panose="020B0604020202020204" pitchFamily="34" charset="0"/>
              <a:buChar char="•"/>
              <a:defRPr/>
            </a:pPr>
            <a:r>
              <a:rPr lang="en-AU" sz="1800" dirty="0"/>
              <a:t>use evaluative language to express my subjective response to an artwork</a:t>
            </a:r>
          </a:p>
          <a:p>
            <a:pPr marL="285750" indent="-285750">
              <a:spcAft>
                <a:spcPts val="600"/>
              </a:spcAft>
              <a:buFont typeface="Arial" panose="020B0604020202020204" pitchFamily="34" charset="0"/>
              <a:buChar char="•"/>
              <a:defRPr/>
            </a:pPr>
            <a:r>
              <a:rPr lang="en-AU" sz="1800" dirty="0"/>
              <a:t>explain how structural features communicate meaning using cause-and-effect language</a:t>
            </a:r>
          </a:p>
          <a:p>
            <a:pPr marL="285750" indent="-285750">
              <a:spcAft>
                <a:spcPts val="600"/>
              </a:spcAft>
              <a:buFont typeface="Arial" panose="020B0604020202020204" pitchFamily="34" charset="0"/>
              <a:buChar char="•"/>
              <a:defRPr/>
            </a:pPr>
            <a:r>
              <a:rPr lang="en-AU" sz="1800" dirty="0"/>
              <a:t>organise my ideas clearly to show my understanding of both the structural and subjective viewpoints. </a:t>
            </a:r>
            <a:endParaRPr lang="en-AU" sz="1800" dirty="0">
              <a:solidFill>
                <a:srgbClr val="002664"/>
              </a:solidFill>
              <a:latin typeface="Arial" panose="020B0604020202020204"/>
            </a:endParaRPr>
          </a:p>
          <a:p>
            <a:endParaRPr lang="en-US" sz="1800" dirty="0"/>
          </a:p>
        </p:txBody>
      </p:sp>
      <p:sp>
        <p:nvSpPr>
          <p:cNvPr id="2" name="Slide Number Placeholder 1">
            <a:extLst>
              <a:ext uri="{FF2B5EF4-FFF2-40B4-BE49-F238E27FC236}">
                <a16:creationId xmlns:a16="http://schemas.microsoft.com/office/drawing/2014/main" id="{FB2AB084-C21C-3D42-1934-F0B2D70B0B8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37163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7DD96D-A179-4278-2AAA-84A9F3F78BB1}"/>
              </a:ext>
            </a:extLst>
          </p:cNvPr>
          <p:cNvSpPr>
            <a:spLocks noGrp="1"/>
          </p:cNvSpPr>
          <p:nvPr>
            <p:ph type="title"/>
          </p:nvPr>
        </p:nvSpPr>
        <p:spPr/>
        <p:txBody>
          <a:bodyPr/>
          <a:lstStyle/>
          <a:p>
            <a:r>
              <a:rPr lang="en-AU" noProof="0" dirty="0"/>
              <a:t>Think like an art critic (1)</a:t>
            </a:r>
          </a:p>
        </p:txBody>
      </p:sp>
      <p:sp>
        <p:nvSpPr>
          <p:cNvPr id="4" name="Text Placeholder 3">
            <a:extLst>
              <a:ext uri="{FF2B5EF4-FFF2-40B4-BE49-F238E27FC236}">
                <a16:creationId xmlns:a16="http://schemas.microsoft.com/office/drawing/2014/main" id="{63E5E2B8-9EB8-5F96-9873-20C00BED283A}"/>
              </a:ext>
            </a:extLst>
          </p:cNvPr>
          <p:cNvSpPr>
            <a:spLocks noGrp="1"/>
          </p:cNvSpPr>
          <p:nvPr>
            <p:ph type="body" sz="quarter" idx="18"/>
          </p:nvPr>
        </p:nvSpPr>
        <p:spPr>
          <a:xfrm>
            <a:off x="359999" y="982520"/>
            <a:ext cx="4111517" cy="310015"/>
          </a:xfrm>
        </p:spPr>
        <p:txBody>
          <a:bodyPr/>
          <a:lstStyle/>
          <a:p>
            <a:r>
              <a:rPr lang="en-AU" noProof="0"/>
              <a:t>5.1(a) Using evaluative language  </a:t>
            </a:r>
          </a:p>
        </p:txBody>
      </p:sp>
      <p:pic>
        <p:nvPicPr>
          <p:cNvPr id="8" name="Picture 7">
            <a:extLst>
              <a:ext uri="{FF2B5EF4-FFF2-40B4-BE49-F238E27FC236}">
                <a16:creationId xmlns:a16="http://schemas.microsoft.com/office/drawing/2014/main" id="{DC9A5667-F7F2-769A-F39D-A7B2A73F8DF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431" y="161079"/>
            <a:ext cx="1160435" cy="1160435"/>
          </a:xfrm>
          <a:prstGeom prst="rect">
            <a:avLst/>
          </a:prstGeom>
        </p:spPr>
      </p:pic>
      <p:pic>
        <p:nvPicPr>
          <p:cNvPr id="11" name="Picture 10">
            <a:extLst>
              <a:ext uri="{FF2B5EF4-FFF2-40B4-BE49-F238E27FC236}">
                <a16:creationId xmlns:a16="http://schemas.microsoft.com/office/drawing/2014/main" id="{B5572E90-EF0C-2F0E-D1A6-0B12CE235CF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424" y="1708022"/>
            <a:ext cx="3461134" cy="4327480"/>
          </a:xfrm>
          <a:prstGeom prst="rect">
            <a:avLst/>
          </a:prstGeom>
        </p:spPr>
      </p:pic>
      <p:sp>
        <p:nvSpPr>
          <p:cNvPr id="6" name="Picture Placeholder 5">
            <a:extLst>
              <a:ext uri="{FF2B5EF4-FFF2-40B4-BE49-F238E27FC236}">
                <a16:creationId xmlns:a16="http://schemas.microsoft.com/office/drawing/2014/main" id="{4408888E-958F-C73F-19F0-9FF596EA0A0C}"/>
              </a:ext>
            </a:extLst>
          </p:cNvPr>
          <p:cNvSpPr>
            <a:spLocks noGrp="1"/>
          </p:cNvSpPr>
          <p:nvPr>
            <p:ph type="pic" sz="quarter" idx="20"/>
          </p:nvPr>
        </p:nvSpPr>
        <p:spPr>
          <a:xfrm>
            <a:off x="4732664" y="2084226"/>
            <a:ext cx="6458011" cy="2829954"/>
          </a:xfrm>
        </p:spPr>
        <p:txBody>
          <a:bodyPr/>
          <a:lstStyle/>
          <a:p>
            <a:r>
              <a:rPr lang="en-AU" sz="1800" noProof="0"/>
              <a:t>Art critics do more than simply describe what they see. They use evaluative language to express judgements, opinions, and interpretations about artworks, helping readers appreciate, and think more deeply about artworks.</a:t>
            </a:r>
          </a:p>
          <a:p>
            <a:r>
              <a:rPr lang="en-AU" sz="1800" b="0" i="0" noProof="0">
                <a:effectLst/>
                <a:latin typeface="+mn-lt"/>
              </a:rPr>
              <a:t>Evaluative adjectives can express shades of meaning, feeling and opinion. This language can be </a:t>
            </a:r>
            <a:r>
              <a:rPr lang="en-AU" sz="1800" noProof="0"/>
              <a:t>positive, negative, or neutral, and always aims to communicate the critic’s informed point of view.</a:t>
            </a:r>
          </a:p>
          <a:p>
            <a:pPr>
              <a:lnSpc>
                <a:spcPct val="100000"/>
              </a:lnSpc>
              <a:buNone/>
            </a:pPr>
            <a:endParaRPr lang="en-AU" sz="1800" b="0" i="0" noProof="0">
              <a:effectLst/>
              <a:latin typeface="+mn-lt"/>
            </a:endParaRPr>
          </a:p>
          <a:p>
            <a:pPr>
              <a:lnSpc>
                <a:spcPct val="100000"/>
              </a:lnSpc>
              <a:buNone/>
            </a:pPr>
            <a:endParaRPr lang="en-AU" sz="1800" b="0" i="0" noProof="0">
              <a:effectLst/>
              <a:latin typeface="+mn-lt"/>
            </a:endParaRPr>
          </a:p>
          <a:p>
            <a:pPr>
              <a:lnSpc>
                <a:spcPct val="100000"/>
              </a:lnSpc>
              <a:buNone/>
            </a:pPr>
            <a:endParaRPr lang="en-AU" sz="1400" noProof="0">
              <a:latin typeface="+mn-lt"/>
            </a:endParaRPr>
          </a:p>
          <a:p>
            <a:pPr>
              <a:lnSpc>
                <a:spcPts val="1575"/>
              </a:lnSpc>
              <a:buNone/>
            </a:pPr>
            <a:endParaRPr lang="en-AU" sz="1400" b="0" i="0" noProof="0">
              <a:effectLst/>
              <a:latin typeface="+mn-lt"/>
            </a:endParaRPr>
          </a:p>
          <a:p>
            <a:pPr>
              <a:lnSpc>
                <a:spcPts val="1575"/>
              </a:lnSpc>
            </a:pPr>
            <a:endParaRPr lang="en-AU" sz="1400" noProof="0"/>
          </a:p>
        </p:txBody>
      </p:sp>
      <p:sp>
        <p:nvSpPr>
          <p:cNvPr id="23" name="Rectangle: Rounded Corners 22">
            <a:extLst>
              <a:ext uri="{FF2B5EF4-FFF2-40B4-BE49-F238E27FC236}">
                <a16:creationId xmlns:a16="http://schemas.microsoft.com/office/drawing/2014/main" id="{1BA9EABA-79DC-5A77-239C-043EF58D8CA9}"/>
              </a:ext>
            </a:extLst>
          </p:cNvPr>
          <p:cNvSpPr/>
          <p:nvPr/>
        </p:nvSpPr>
        <p:spPr>
          <a:xfrm>
            <a:off x="4129227" y="1477790"/>
            <a:ext cx="7819639" cy="484732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0000"/>
              </a:lnSpc>
              <a:buNone/>
            </a:pPr>
            <a:endParaRPr lang="en-AU" sz="1800" noProof="0" dirty="0">
              <a:solidFill>
                <a:schemeClr val="tx1"/>
              </a:solidFill>
            </a:endParaRPr>
          </a:p>
          <a:p>
            <a:pPr>
              <a:lnSpc>
                <a:spcPct val="100000"/>
              </a:lnSpc>
              <a:buNone/>
            </a:pPr>
            <a:r>
              <a:rPr lang="en-AU" sz="1800" dirty="0">
                <a:solidFill>
                  <a:schemeClr val="tx1"/>
                </a:solidFill>
              </a:rPr>
              <a:t>‘Not only do the ceramic forms exude a sense of joy, but the feeling of happiness is integral to their creation.’</a:t>
            </a:r>
          </a:p>
          <a:p>
            <a:pPr>
              <a:lnSpc>
                <a:spcPct val="100000"/>
              </a:lnSpc>
              <a:buNone/>
            </a:pPr>
            <a:endParaRPr lang="en-AU" sz="1800" dirty="0">
              <a:solidFill>
                <a:schemeClr val="tx1"/>
              </a:solidFill>
            </a:endParaRPr>
          </a:p>
          <a:p>
            <a:pPr>
              <a:lnSpc>
                <a:spcPct val="100000"/>
              </a:lnSpc>
              <a:buNone/>
            </a:pPr>
            <a:endParaRPr lang="en-AU" sz="1800" dirty="0">
              <a:solidFill>
                <a:schemeClr val="tx1"/>
              </a:solidFill>
            </a:endParaRPr>
          </a:p>
          <a:p>
            <a:pPr>
              <a:lnSpc>
                <a:spcPct val="100000"/>
              </a:lnSpc>
              <a:buNone/>
            </a:pPr>
            <a:r>
              <a:rPr lang="en-AU" sz="1800" dirty="0">
                <a:solidFill>
                  <a:schemeClr val="tx1"/>
                </a:solidFill>
              </a:rPr>
              <a:t>‘His fantastical friends are not only roaming throughout the gallery space and hailed as deities but also adorn the walls.’</a:t>
            </a:r>
          </a:p>
          <a:p>
            <a:pPr>
              <a:lnSpc>
                <a:spcPct val="100000"/>
              </a:lnSpc>
              <a:buNone/>
            </a:pPr>
            <a:endParaRPr lang="en-AU" sz="1800" dirty="0">
              <a:solidFill>
                <a:schemeClr val="tx1"/>
              </a:solidFill>
            </a:endParaRPr>
          </a:p>
          <a:p>
            <a:pPr>
              <a:lnSpc>
                <a:spcPct val="100000"/>
              </a:lnSpc>
              <a:buNone/>
            </a:pPr>
            <a:endParaRPr lang="en-AU" sz="1800" dirty="0">
              <a:solidFill>
                <a:schemeClr val="tx1"/>
              </a:solidFill>
            </a:endParaRPr>
          </a:p>
          <a:p>
            <a:pPr>
              <a:lnSpc>
                <a:spcPct val="100000"/>
              </a:lnSpc>
              <a:buNone/>
            </a:pPr>
            <a:r>
              <a:rPr lang="en-AU" sz="1800" dirty="0">
                <a:solidFill>
                  <a:schemeClr val="tx1"/>
                </a:solidFill>
              </a:rPr>
              <a:t>‘</a:t>
            </a:r>
            <a:r>
              <a:rPr lang="en-AU" sz="1800" dirty="0" err="1">
                <a:solidFill>
                  <a:schemeClr val="tx1"/>
                </a:solidFill>
              </a:rPr>
              <a:t>Srivilasa’s</a:t>
            </a:r>
            <a:r>
              <a:rPr lang="en-AU" sz="1800" dirty="0">
                <a:solidFill>
                  <a:schemeClr val="tx1"/>
                </a:solidFill>
              </a:rPr>
              <a:t> work is “all about positive thinking and happiness,’ so that people effortlessly ‘connect to [his] work first and then later get the serious message”.’</a:t>
            </a:r>
          </a:p>
          <a:p>
            <a:pPr algn="r">
              <a:lnSpc>
                <a:spcPct val="100000"/>
              </a:lnSpc>
              <a:buNone/>
            </a:pPr>
            <a:endParaRPr lang="en-AU" sz="1800" noProof="0" dirty="0">
              <a:solidFill>
                <a:schemeClr val="tx1"/>
              </a:solidFill>
            </a:endParaRPr>
          </a:p>
          <a:p>
            <a:pPr algn="r"/>
            <a:r>
              <a:rPr lang="en-AU" sz="1600" noProof="0" dirty="0">
                <a:solidFill>
                  <a:schemeClr val="tx1"/>
                </a:solidFill>
              </a:rPr>
              <a:t>Nikita Holcombe (2022) Vipoo </a:t>
            </a:r>
            <a:r>
              <a:rPr lang="en-AU" sz="1600" noProof="0" dirty="0" err="1">
                <a:solidFill>
                  <a:schemeClr val="tx1"/>
                </a:solidFill>
              </a:rPr>
              <a:t>Srivilasa</a:t>
            </a:r>
            <a:r>
              <a:rPr lang="en-AU" sz="1600" noProof="0" dirty="0">
                <a:solidFill>
                  <a:schemeClr val="tx1"/>
                </a:solidFill>
              </a:rPr>
              <a:t> </a:t>
            </a:r>
            <a:r>
              <a:rPr lang="en-AU" sz="1600" noProof="0" dirty="0">
                <a:solidFill>
                  <a:schemeClr val="tx1"/>
                </a:solidFill>
                <a:hlinkClick r:id="rId5"/>
              </a:rPr>
              <a:t>Artist Profile</a:t>
            </a:r>
            <a:r>
              <a:rPr lang="en-AU" sz="1600" noProof="0" dirty="0">
                <a:solidFill>
                  <a:schemeClr val="tx1"/>
                </a:solidFill>
              </a:rPr>
              <a:t>, accessed 5 June 2025</a:t>
            </a:r>
          </a:p>
          <a:p>
            <a:pPr algn="r">
              <a:lnSpc>
                <a:spcPct val="100000"/>
              </a:lnSpc>
              <a:buNone/>
            </a:pPr>
            <a:endParaRPr lang="en-AU" sz="1800" noProof="0" dirty="0">
              <a:solidFill>
                <a:schemeClr val="tx1"/>
              </a:solidFill>
            </a:endParaRPr>
          </a:p>
          <a:p>
            <a:endParaRPr lang="en-AU" noProof="0" dirty="0">
              <a:solidFill>
                <a:schemeClr val="tx1"/>
              </a:solidFill>
            </a:endParaRPr>
          </a:p>
        </p:txBody>
      </p:sp>
      <p:sp>
        <p:nvSpPr>
          <p:cNvPr id="29" name="Rectangle: Rounded Corners 28">
            <a:extLst>
              <a:ext uri="{FF2B5EF4-FFF2-40B4-BE49-F238E27FC236}">
                <a16:creationId xmlns:a16="http://schemas.microsoft.com/office/drawing/2014/main" id="{5F9351E3-10D9-1ED7-4131-3896F36A0D6B}"/>
              </a:ext>
            </a:extLst>
          </p:cNvPr>
          <p:cNvSpPr/>
          <p:nvPr/>
        </p:nvSpPr>
        <p:spPr>
          <a:xfrm>
            <a:off x="4129226" y="1477790"/>
            <a:ext cx="7819639" cy="484732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0000"/>
              </a:lnSpc>
              <a:buNone/>
            </a:pPr>
            <a:endParaRPr lang="en-AU" sz="1800" noProof="0" dirty="0">
              <a:solidFill>
                <a:schemeClr val="tx1"/>
              </a:solidFill>
            </a:endParaRPr>
          </a:p>
          <a:p>
            <a:pPr>
              <a:lnSpc>
                <a:spcPct val="100000"/>
              </a:lnSpc>
              <a:buNone/>
            </a:pPr>
            <a:r>
              <a:rPr lang="en-AU" sz="1800" dirty="0">
                <a:solidFill>
                  <a:schemeClr val="tx1"/>
                </a:solidFill>
              </a:rPr>
              <a:t>‘</a:t>
            </a:r>
            <a:r>
              <a:rPr lang="en-AU" sz="1800" noProof="0" dirty="0">
                <a:solidFill>
                  <a:schemeClr val="tx1"/>
                </a:solidFill>
              </a:rPr>
              <a:t>Not only do the ceramic forms </a:t>
            </a:r>
            <a:r>
              <a:rPr lang="en-AU" sz="1800" noProof="0" dirty="0">
                <a:solidFill>
                  <a:schemeClr val="tx1"/>
                </a:solidFill>
                <a:highlight>
                  <a:srgbClr val="00FF00"/>
                </a:highlight>
              </a:rPr>
              <a:t>exude a sense of joy</a:t>
            </a:r>
            <a:r>
              <a:rPr lang="en-AU" sz="1800" noProof="0" dirty="0">
                <a:solidFill>
                  <a:schemeClr val="tx1"/>
                </a:solidFill>
              </a:rPr>
              <a:t>, but the </a:t>
            </a:r>
            <a:r>
              <a:rPr lang="en-AU" sz="1800" noProof="0" dirty="0">
                <a:solidFill>
                  <a:schemeClr val="tx1"/>
                </a:solidFill>
                <a:highlight>
                  <a:srgbClr val="00FF00"/>
                </a:highlight>
              </a:rPr>
              <a:t>feeling of happiness</a:t>
            </a:r>
            <a:r>
              <a:rPr lang="en-AU" sz="1800" noProof="0" dirty="0">
                <a:solidFill>
                  <a:schemeClr val="tx1"/>
                </a:solidFill>
              </a:rPr>
              <a:t> is integral to their creation.’</a:t>
            </a:r>
          </a:p>
          <a:p>
            <a:pPr>
              <a:lnSpc>
                <a:spcPct val="100000"/>
              </a:lnSpc>
              <a:buNone/>
            </a:pPr>
            <a:endParaRPr lang="en-AU" sz="1800" noProof="0" dirty="0">
              <a:solidFill>
                <a:schemeClr val="tx1"/>
              </a:solidFill>
            </a:endParaRPr>
          </a:p>
          <a:p>
            <a:pPr>
              <a:lnSpc>
                <a:spcPct val="100000"/>
              </a:lnSpc>
              <a:buNone/>
            </a:pPr>
            <a:endParaRPr lang="en-AU" sz="1800" noProof="0" dirty="0">
              <a:solidFill>
                <a:schemeClr val="tx1"/>
              </a:solidFill>
            </a:endParaRPr>
          </a:p>
          <a:p>
            <a:pPr>
              <a:lnSpc>
                <a:spcPct val="100000"/>
              </a:lnSpc>
              <a:buNone/>
            </a:pPr>
            <a:r>
              <a:rPr lang="en-AU" sz="1800" noProof="0" dirty="0">
                <a:solidFill>
                  <a:schemeClr val="tx1"/>
                </a:solidFill>
              </a:rPr>
              <a:t>‘His </a:t>
            </a:r>
            <a:r>
              <a:rPr lang="en-AU" sz="1800" noProof="0" dirty="0">
                <a:solidFill>
                  <a:schemeClr val="tx1"/>
                </a:solidFill>
                <a:highlight>
                  <a:srgbClr val="00FF00"/>
                </a:highlight>
              </a:rPr>
              <a:t>fantastical</a:t>
            </a:r>
            <a:r>
              <a:rPr lang="en-AU" sz="1800" noProof="0" dirty="0">
                <a:solidFill>
                  <a:schemeClr val="tx1"/>
                </a:solidFill>
              </a:rPr>
              <a:t> friends are not only roaming throughout the gallery space and hailed as deities but also adorn the walls.’</a:t>
            </a:r>
          </a:p>
          <a:p>
            <a:pPr>
              <a:lnSpc>
                <a:spcPct val="100000"/>
              </a:lnSpc>
              <a:buNone/>
            </a:pPr>
            <a:endParaRPr lang="en-AU" sz="1800" noProof="0" dirty="0">
              <a:solidFill>
                <a:schemeClr val="tx1"/>
              </a:solidFill>
            </a:endParaRPr>
          </a:p>
          <a:p>
            <a:pPr>
              <a:lnSpc>
                <a:spcPct val="100000"/>
              </a:lnSpc>
              <a:buNone/>
            </a:pPr>
            <a:endParaRPr lang="en-AU" sz="1800" noProof="0" dirty="0">
              <a:solidFill>
                <a:schemeClr val="tx1"/>
              </a:solidFill>
            </a:endParaRPr>
          </a:p>
          <a:p>
            <a:pPr>
              <a:lnSpc>
                <a:spcPct val="100000"/>
              </a:lnSpc>
              <a:buNone/>
            </a:pPr>
            <a:r>
              <a:rPr lang="en-AU" sz="1800" dirty="0">
                <a:solidFill>
                  <a:schemeClr val="tx1"/>
                </a:solidFill>
              </a:rPr>
              <a:t>‘</a:t>
            </a:r>
            <a:r>
              <a:rPr lang="en-AU" sz="1800" noProof="0" dirty="0" err="1">
                <a:solidFill>
                  <a:schemeClr val="tx1"/>
                </a:solidFill>
              </a:rPr>
              <a:t>Srivilasa’s</a:t>
            </a:r>
            <a:r>
              <a:rPr lang="en-AU" sz="1800" noProof="0" dirty="0">
                <a:solidFill>
                  <a:schemeClr val="tx1"/>
                </a:solidFill>
              </a:rPr>
              <a:t> work is “all about </a:t>
            </a:r>
            <a:r>
              <a:rPr lang="en-AU" sz="1800" noProof="0" dirty="0">
                <a:solidFill>
                  <a:schemeClr val="tx1"/>
                </a:solidFill>
                <a:highlight>
                  <a:srgbClr val="00FF00"/>
                </a:highlight>
              </a:rPr>
              <a:t>positive thinking </a:t>
            </a:r>
            <a:r>
              <a:rPr lang="en-AU" sz="1800" noProof="0" dirty="0">
                <a:solidFill>
                  <a:schemeClr val="tx1"/>
                </a:solidFill>
              </a:rPr>
              <a:t>and </a:t>
            </a:r>
            <a:r>
              <a:rPr lang="en-AU" sz="1800" noProof="0" dirty="0">
                <a:solidFill>
                  <a:schemeClr val="tx1"/>
                </a:solidFill>
                <a:highlight>
                  <a:srgbClr val="00FF00"/>
                </a:highlight>
              </a:rPr>
              <a:t>happiness</a:t>
            </a:r>
            <a:r>
              <a:rPr lang="en-AU" sz="1800" noProof="0" dirty="0">
                <a:solidFill>
                  <a:schemeClr val="tx1"/>
                </a:solidFill>
              </a:rPr>
              <a:t>,’ so that people </a:t>
            </a:r>
            <a:r>
              <a:rPr lang="en-AU" sz="1800" noProof="0" dirty="0">
                <a:solidFill>
                  <a:schemeClr val="tx1"/>
                </a:solidFill>
                <a:highlight>
                  <a:srgbClr val="00FF00"/>
                </a:highlight>
              </a:rPr>
              <a:t>effortlessly ‘connect </a:t>
            </a:r>
            <a:r>
              <a:rPr lang="en-AU" sz="1800" noProof="0" dirty="0">
                <a:solidFill>
                  <a:schemeClr val="tx1"/>
                </a:solidFill>
              </a:rPr>
              <a:t>to [his] work first and then later get the </a:t>
            </a:r>
            <a:r>
              <a:rPr lang="en-AU" sz="1800" noProof="0" dirty="0">
                <a:solidFill>
                  <a:schemeClr val="tx1"/>
                </a:solidFill>
                <a:highlight>
                  <a:srgbClr val="00FF00"/>
                </a:highlight>
              </a:rPr>
              <a:t>serious message”.’</a:t>
            </a:r>
            <a:endParaRPr lang="en-AU" noProof="0" dirty="0">
              <a:solidFill>
                <a:schemeClr val="tx1"/>
              </a:solidFill>
            </a:endParaRPr>
          </a:p>
          <a:p>
            <a:pPr algn="r">
              <a:lnSpc>
                <a:spcPct val="100000"/>
              </a:lnSpc>
              <a:buNone/>
            </a:pPr>
            <a:endParaRPr lang="en-AU" sz="1800" noProof="0" dirty="0">
              <a:solidFill>
                <a:schemeClr val="tx1"/>
              </a:solidFill>
            </a:endParaRPr>
          </a:p>
          <a:p>
            <a:pPr algn="r"/>
            <a:r>
              <a:rPr lang="en-AU" sz="1600" noProof="0" dirty="0">
                <a:solidFill>
                  <a:schemeClr val="tx1"/>
                </a:solidFill>
              </a:rPr>
              <a:t>Nikita Holcombe (2022) Vipoo </a:t>
            </a:r>
            <a:r>
              <a:rPr lang="en-AU" sz="1600" noProof="0" dirty="0" err="1">
                <a:solidFill>
                  <a:schemeClr val="tx1"/>
                </a:solidFill>
              </a:rPr>
              <a:t>Srivilasa</a:t>
            </a:r>
            <a:r>
              <a:rPr lang="en-AU" sz="1600" noProof="0" dirty="0">
                <a:solidFill>
                  <a:schemeClr val="tx1"/>
                </a:solidFill>
              </a:rPr>
              <a:t> </a:t>
            </a:r>
            <a:r>
              <a:rPr lang="en-AU" sz="1600" noProof="0" dirty="0">
                <a:solidFill>
                  <a:schemeClr val="tx1"/>
                </a:solidFill>
                <a:hlinkClick r:id="rId5"/>
              </a:rPr>
              <a:t>Artist Profile</a:t>
            </a:r>
            <a:r>
              <a:rPr lang="en-AU" sz="1600" noProof="0" dirty="0">
                <a:solidFill>
                  <a:schemeClr val="tx1"/>
                </a:solidFill>
              </a:rPr>
              <a:t>, accessed 5 June 2025</a:t>
            </a:r>
          </a:p>
          <a:p>
            <a:pPr algn="r">
              <a:lnSpc>
                <a:spcPct val="100000"/>
              </a:lnSpc>
              <a:buNone/>
            </a:pPr>
            <a:endParaRPr lang="en-AU" sz="1800" noProof="0" dirty="0">
              <a:solidFill>
                <a:schemeClr val="tx1"/>
              </a:solidFill>
            </a:endParaRPr>
          </a:p>
          <a:p>
            <a:endParaRPr lang="en-AU" noProof="0" dirty="0">
              <a:solidFill>
                <a:schemeClr val="tx1"/>
              </a:solidFill>
            </a:endParaRPr>
          </a:p>
        </p:txBody>
      </p:sp>
      <p:sp>
        <p:nvSpPr>
          <p:cNvPr id="25" name="TextBox 24">
            <a:extLst>
              <a:ext uri="{FF2B5EF4-FFF2-40B4-BE49-F238E27FC236}">
                <a16:creationId xmlns:a16="http://schemas.microsoft.com/office/drawing/2014/main" id="{55F72960-81E7-81D6-555F-781812D35747}"/>
              </a:ext>
            </a:extLst>
          </p:cNvPr>
          <p:cNvSpPr txBox="1"/>
          <p:nvPr/>
        </p:nvSpPr>
        <p:spPr>
          <a:xfrm>
            <a:off x="8333586" y="1006819"/>
            <a:ext cx="2137272" cy="412935"/>
          </a:xfrm>
          <a:prstGeom prst="rect">
            <a:avLst/>
          </a:prstGeom>
          <a:noFill/>
        </p:spPr>
        <p:txBody>
          <a:bodyPr wrap="square" lIns="0" tIns="0" rIns="0" bIns="0" rtlCol="0">
            <a:noAutofit/>
          </a:bodyPr>
          <a:lstStyle/>
          <a:p>
            <a:pPr algn="l"/>
            <a:r>
              <a:rPr lang="en-AU" sz="1800" noProof="0">
                <a:highlight>
                  <a:srgbClr val="00FF00"/>
                </a:highlight>
              </a:rPr>
              <a:t>Evaluative language</a:t>
            </a:r>
          </a:p>
        </p:txBody>
      </p:sp>
      <p:sp>
        <p:nvSpPr>
          <p:cNvPr id="5" name="TextBox 4">
            <a:extLst>
              <a:ext uri="{FF2B5EF4-FFF2-40B4-BE49-F238E27FC236}">
                <a16:creationId xmlns:a16="http://schemas.microsoft.com/office/drawing/2014/main" id="{500FAFFE-DB76-3E2C-3C34-B4C51E376A0E}"/>
              </a:ext>
              <a:ext uri="{C183D7F6-B498-43B3-948B-1728B52AA6E4}">
                <adec:decorative xmlns:adec="http://schemas.microsoft.com/office/drawing/2017/decorative" val="1"/>
              </a:ext>
            </a:extLst>
          </p:cNvPr>
          <p:cNvSpPr txBox="1"/>
          <p:nvPr/>
        </p:nvSpPr>
        <p:spPr>
          <a:xfrm>
            <a:off x="359999" y="6498000"/>
            <a:ext cx="11247698" cy="160022"/>
          </a:xfrm>
          <a:prstGeom prst="rect">
            <a:avLst/>
          </a:prstGeom>
          <a:noFill/>
        </p:spPr>
        <p:txBody>
          <a:bodyPr wrap="none" lIns="0" tIns="0" rIns="0" bIns="0" rtlCol="0">
            <a:noAutofit/>
          </a:bodyPr>
          <a:lstStyle/>
          <a:p>
            <a:pPr>
              <a:lnSpc>
                <a:spcPct val="130000"/>
              </a:lnSpc>
            </a:pPr>
            <a:r>
              <a:rPr lang="en-AU" sz="1000" noProof="0" dirty="0"/>
              <a:t>'Free as a Bird’, 2022 distribution permissions for Secondary Curriculum, Curriculum and Reform Directorate of NSW Department of Education, granted by© Vipoo </a:t>
            </a:r>
            <a:r>
              <a:rPr lang="en-AU" sz="1000" noProof="0" dirty="0" err="1"/>
              <a:t>Srivilasa</a:t>
            </a:r>
            <a:r>
              <a:rPr lang="en-AU" sz="1000" noProof="0" dirty="0"/>
              <a:t>, 2025</a:t>
            </a:r>
          </a:p>
          <a:p>
            <a:pPr algn="l">
              <a:lnSpc>
                <a:spcPct val="130000"/>
              </a:lnSpc>
            </a:pPr>
            <a:endParaRPr lang="en-AU" sz="1000" noProof="0" dirty="0"/>
          </a:p>
        </p:txBody>
      </p:sp>
      <p:sp>
        <p:nvSpPr>
          <p:cNvPr id="2" name="Slide Number Placeholder 1">
            <a:extLst>
              <a:ext uri="{FF2B5EF4-FFF2-40B4-BE49-F238E27FC236}">
                <a16:creationId xmlns:a16="http://schemas.microsoft.com/office/drawing/2014/main" id="{36817351-2CDA-18A8-5E70-CD01C8FDB3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76</a:t>
            </a:fld>
            <a:endParaRPr lang="en-AU" noProof="0"/>
          </a:p>
        </p:txBody>
      </p:sp>
    </p:spTree>
    <p:extLst>
      <p:ext uri="{BB962C8B-B14F-4D97-AF65-F5344CB8AC3E}">
        <p14:creationId xmlns:p14="http://schemas.microsoft.com/office/powerpoint/2010/main" val="238603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9" grpId="0" animBg="1"/>
      <p:bldP spid="29" grpId="1" animBg="1"/>
      <p:bldP spid="2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581E2-49BF-C56C-F6D1-BAF5CA8DDA3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592F37-30E3-9DC9-5FBF-5B1B93D97728}"/>
              </a:ext>
            </a:extLst>
          </p:cNvPr>
          <p:cNvSpPr>
            <a:spLocks noGrp="1"/>
          </p:cNvSpPr>
          <p:nvPr>
            <p:ph type="title"/>
          </p:nvPr>
        </p:nvSpPr>
        <p:spPr/>
        <p:txBody>
          <a:bodyPr/>
          <a:lstStyle/>
          <a:p>
            <a:r>
              <a:rPr lang="en-AU" noProof="0" dirty="0"/>
              <a:t>Think like an art critic (2)</a:t>
            </a:r>
          </a:p>
        </p:txBody>
      </p:sp>
      <p:sp>
        <p:nvSpPr>
          <p:cNvPr id="4" name="Text Placeholder 3">
            <a:extLst>
              <a:ext uri="{FF2B5EF4-FFF2-40B4-BE49-F238E27FC236}">
                <a16:creationId xmlns:a16="http://schemas.microsoft.com/office/drawing/2014/main" id="{14AFAFD4-4FB0-A62B-2ECC-E72FBB2149AE}"/>
              </a:ext>
            </a:extLst>
          </p:cNvPr>
          <p:cNvSpPr>
            <a:spLocks noGrp="1"/>
          </p:cNvSpPr>
          <p:nvPr>
            <p:ph type="body" sz="quarter" idx="18"/>
          </p:nvPr>
        </p:nvSpPr>
        <p:spPr>
          <a:xfrm>
            <a:off x="359999" y="982520"/>
            <a:ext cx="4111517" cy="310015"/>
          </a:xfrm>
        </p:spPr>
        <p:txBody>
          <a:bodyPr/>
          <a:lstStyle/>
          <a:p>
            <a:r>
              <a:rPr lang="en-AU" noProof="0"/>
              <a:t>5.1(b) Using evaluative language  </a:t>
            </a:r>
          </a:p>
        </p:txBody>
      </p:sp>
      <p:sp>
        <p:nvSpPr>
          <p:cNvPr id="25" name="TextBox 24">
            <a:extLst>
              <a:ext uri="{FF2B5EF4-FFF2-40B4-BE49-F238E27FC236}">
                <a16:creationId xmlns:a16="http://schemas.microsoft.com/office/drawing/2014/main" id="{58E4581E-AC49-43D5-8E9B-4A3794E6B138}"/>
              </a:ext>
            </a:extLst>
          </p:cNvPr>
          <p:cNvSpPr txBox="1"/>
          <p:nvPr/>
        </p:nvSpPr>
        <p:spPr>
          <a:xfrm>
            <a:off x="8333586" y="1006819"/>
            <a:ext cx="2137272" cy="412935"/>
          </a:xfrm>
          <a:prstGeom prst="rect">
            <a:avLst/>
          </a:prstGeom>
          <a:noFill/>
        </p:spPr>
        <p:txBody>
          <a:bodyPr wrap="square" lIns="0" tIns="0" rIns="0" bIns="0" rtlCol="0">
            <a:noAutofit/>
          </a:bodyPr>
          <a:lstStyle/>
          <a:p>
            <a:pPr algn="l"/>
            <a:r>
              <a:rPr lang="en-AU" sz="1800" noProof="0">
                <a:highlight>
                  <a:srgbClr val="00FF00"/>
                </a:highlight>
              </a:rPr>
              <a:t>Evaluative language</a:t>
            </a:r>
          </a:p>
        </p:txBody>
      </p:sp>
      <p:pic>
        <p:nvPicPr>
          <p:cNvPr id="8" name="Picture 7">
            <a:extLst>
              <a:ext uri="{FF2B5EF4-FFF2-40B4-BE49-F238E27FC236}">
                <a16:creationId xmlns:a16="http://schemas.microsoft.com/office/drawing/2014/main" id="{5292CE58-A786-F2DA-A76C-25A52FA66D8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431" y="161079"/>
            <a:ext cx="1160435" cy="1160435"/>
          </a:xfrm>
          <a:prstGeom prst="rect">
            <a:avLst/>
          </a:prstGeom>
        </p:spPr>
      </p:pic>
      <p:sp>
        <p:nvSpPr>
          <p:cNvPr id="7" name="Rectangle: Rounded Corners 6">
            <a:extLst>
              <a:ext uri="{FF2B5EF4-FFF2-40B4-BE49-F238E27FC236}">
                <a16:creationId xmlns:a16="http://schemas.microsoft.com/office/drawing/2014/main" id="{247DAD3F-9030-59C6-367E-D98E92CF136C}"/>
              </a:ext>
            </a:extLst>
          </p:cNvPr>
          <p:cNvSpPr/>
          <p:nvPr/>
        </p:nvSpPr>
        <p:spPr>
          <a:xfrm>
            <a:off x="4129200" y="1479600"/>
            <a:ext cx="7819200" cy="484732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buNone/>
            </a:pPr>
            <a:r>
              <a:rPr lang="en-AU" sz="1800" b="1" noProof="0">
                <a:solidFill>
                  <a:schemeClr val="tx1"/>
                </a:solidFill>
              </a:rPr>
              <a:t>Evaluate ‘Climate Change Bug Ball’ like an art critic </a:t>
            </a:r>
          </a:p>
          <a:p>
            <a:pPr>
              <a:lnSpc>
                <a:spcPct val="100000"/>
              </a:lnSpc>
              <a:buNone/>
            </a:pPr>
            <a:endParaRPr lang="en-AU" sz="1800" noProof="0">
              <a:solidFill>
                <a:schemeClr val="tx1"/>
              </a:solidFill>
            </a:endParaRPr>
          </a:p>
          <a:p>
            <a:pPr marL="342900" indent="-342900">
              <a:buFont typeface="+mj-lt"/>
              <a:buAutoNum type="arabicPeriod"/>
            </a:pPr>
            <a:r>
              <a:rPr lang="en-AU" sz="1800" noProof="0">
                <a:solidFill>
                  <a:schemeClr val="tx1"/>
                </a:solidFill>
              </a:rPr>
              <a:t>Descriptive – The sculpture has bugs. </a:t>
            </a:r>
          </a:p>
          <a:p>
            <a:pPr marL="342900" indent="-342900">
              <a:buFont typeface="+mj-lt"/>
              <a:buAutoNum type="arabicPeriod"/>
            </a:pPr>
            <a:endParaRPr lang="en-AU" sz="1800" noProof="0">
              <a:solidFill>
                <a:schemeClr val="tx1"/>
              </a:solidFill>
            </a:endParaRPr>
          </a:p>
          <a:p>
            <a:pPr marL="342900" indent="-342900">
              <a:buFont typeface="+mj-lt"/>
              <a:buAutoNum type="arabicPeriod"/>
            </a:pPr>
            <a:r>
              <a:rPr lang="en-AU" sz="1800" noProof="0">
                <a:solidFill>
                  <a:schemeClr val="tx1"/>
                </a:solidFill>
              </a:rPr>
              <a:t>Interpretive – The bugs symbolise the natural world. </a:t>
            </a:r>
          </a:p>
          <a:p>
            <a:pPr marL="342900" indent="-342900">
              <a:buFont typeface="+mj-lt"/>
              <a:buAutoNum type="arabicPeriod"/>
            </a:pPr>
            <a:endParaRPr lang="en-AU" sz="1800" noProof="0">
              <a:solidFill>
                <a:schemeClr val="tx1"/>
              </a:solidFill>
            </a:endParaRPr>
          </a:p>
          <a:p>
            <a:pPr marL="342900" indent="-342900">
              <a:buFont typeface="+mj-lt"/>
              <a:buAutoNum type="arabicPeriod"/>
            </a:pPr>
            <a:r>
              <a:rPr lang="en-AU" sz="1800" noProof="0">
                <a:solidFill>
                  <a:schemeClr val="tx1"/>
                </a:solidFill>
              </a:rPr>
              <a:t>Evaluative – The repetition of bug motifs </a:t>
            </a:r>
            <a:r>
              <a:rPr lang="en-AU" sz="1800" noProof="0">
                <a:solidFill>
                  <a:schemeClr val="tx1"/>
                </a:solidFill>
                <a:highlight>
                  <a:srgbClr val="00FF00"/>
                </a:highlight>
              </a:rPr>
              <a:t>powerfully reinforces the fragility of ecosystems</a:t>
            </a:r>
            <a:r>
              <a:rPr lang="en-AU" sz="1800" noProof="0">
                <a:solidFill>
                  <a:schemeClr val="tx1"/>
                </a:solidFill>
              </a:rPr>
              <a:t>. </a:t>
            </a:r>
          </a:p>
          <a:p>
            <a:pPr algn="r">
              <a:lnSpc>
                <a:spcPct val="100000"/>
              </a:lnSpc>
              <a:buNone/>
            </a:pPr>
            <a:endParaRPr lang="en-AU" sz="1800" noProof="0">
              <a:solidFill>
                <a:schemeClr val="tx1"/>
              </a:solidFill>
            </a:endParaRPr>
          </a:p>
          <a:p>
            <a:endParaRPr lang="en-AU" noProof="0">
              <a:solidFill>
                <a:schemeClr val="tx1"/>
              </a:solidFill>
            </a:endParaRPr>
          </a:p>
        </p:txBody>
      </p:sp>
      <p:sp>
        <p:nvSpPr>
          <p:cNvPr id="6" name="TextBox 5">
            <a:extLst>
              <a:ext uri="{FF2B5EF4-FFF2-40B4-BE49-F238E27FC236}">
                <a16:creationId xmlns:a16="http://schemas.microsoft.com/office/drawing/2014/main" id="{B0979B18-93F8-51DC-9FBA-F04C2AA07163}"/>
              </a:ext>
              <a:ext uri="{C183D7F6-B498-43B3-948B-1728B52AA6E4}">
                <adec:decorative xmlns:adec="http://schemas.microsoft.com/office/drawing/2017/decorative" val="1"/>
              </a:ext>
            </a:extLst>
          </p:cNvPr>
          <p:cNvSpPr txBox="1"/>
          <p:nvPr/>
        </p:nvSpPr>
        <p:spPr>
          <a:xfrm>
            <a:off x="359999" y="6498000"/>
            <a:ext cx="11247698" cy="160022"/>
          </a:xfrm>
          <a:prstGeom prst="rect">
            <a:avLst/>
          </a:prstGeom>
          <a:noFill/>
        </p:spPr>
        <p:txBody>
          <a:bodyPr wrap="none" lIns="0" tIns="0" rIns="0" bIns="0" rtlCol="0">
            <a:noAutofit/>
          </a:bodyPr>
          <a:lstStyle/>
          <a:p>
            <a:r>
              <a:rPr lang="en-AU" sz="1000" dirty="0"/>
              <a:t>‘Climate Change Bug Ball’, 2022 distribution permissions for Secondary Curriculum, Curriculum and Reform Directorate of NSW Department of Education, granted by © Vipoo </a:t>
            </a:r>
            <a:r>
              <a:rPr lang="en-AU" sz="1000" dirty="0" err="1"/>
              <a:t>Srivilasa</a:t>
            </a:r>
            <a:r>
              <a:rPr lang="en-AU" sz="1000" dirty="0"/>
              <a:t>, 2025.</a:t>
            </a:r>
          </a:p>
        </p:txBody>
      </p:sp>
      <p:sp>
        <p:nvSpPr>
          <p:cNvPr id="2" name="Slide Number Placeholder 1">
            <a:extLst>
              <a:ext uri="{FF2B5EF4-FFF2-40B4-BE49-F238E27FC236}">
                <a16:creationId xmlns:a16="http://schemas.microsoft.com/office/drawing/2014/main" id="{BC9221DB-D694-2E5A-F172-D17254325C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77</a:t>
            </a:fld>
            <a:endParaRPr lang="en-AU" noProof="0"/>
          </a:p>
        </p:txBody>
      </p:sp>
      <p:pic>
        <p:nvPicPr>
          <p:cNvPr id="5" name="Picture 4">
            <a:extLst>
              <a:ext uri="{FF2B5EF4-FFF2-40B4-BE49-F238E27FC236}">
                <a16:creationId xmlns:a16="http://schemas.microsoft.com/office/drawing/2014/main" id="{0650C3C0-7182-7EB7-8E01-F984A83C93E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000" y="1709999"/>
            <a:ext cx="3461019" cy="4327200"/>
          </a:xfrm>
          <a:prstGeom prst="rect">
            <a:avLst/>
          </a:prstGeom>
        </p:spPr>
      </p:pic>
    </p:spTree>
    <p:extLst>
      <p:ext uri="{BB962C8B-B14F-4D97-AF65-F5344CB8AC3E}">
        <p14:creationId xmlns:p14="http://schemas.microsoft.com/office/powerpoint/2010/main" val="24010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7CE4D-A4B4-9C8F-42D4-EB280247A1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146BEA-0F3F-8129-CDFE-717AEC22039A}"/>
              </a:ext>
            </a:extLst>
          </p:cNvPr>
          <p:cNvSpPr>
            <a:spLocks noGrp="1"/>
          </p:cNvSpPr>
          <p:nvPr>
            <p:ph type="title"/>
          </p:nvPr>
        </p:nvSpPr>
        <p:spPr/>
        <p:txBody>
          <a:bodyPr/>
          <a:lstStyle/>
          <a:p>
            <a:r>
              <a:rPr lang="en-AU" noProof="0" dirty="0"/>
              <a:t>Think like an art critic (3)</a:t>
            </a:r>
          </a:p>
        </p:txBody>
      </p:sp>
      <p:sp>
        <p:nvSpPr>
          <p:cNvPr id="4" name="Text Placeholder 3">
            <a:extLst>
              <a:ext uri="{FF2B5EF4-FFF2-40B4-BE49-F238E27FC236}">
                <a16:creationId xmlns:a16="http://schemas.microsoft.com/office/drawing/2014/main" id="{BE3F1BEB-2D5F-AD45-DAFC-1F3C338C3DBF}"/>
              </a:ext>
            </a:extLst>
          </p:cNvPr>
          <p:cNvSpPr>
            <a:spLocks noGrp="1"/>
          </p:cNvSpPr>
          <p:nvPr>
            <p:ph type="body" sz="quarter" idx="18"/>
          </p:nvPr>
        </p:nvSpPr>
        <p:spPr/>
        <p:txBody>
          <a:bodyPr/>
          <a:lstStyle/>
          <a:p>
            <a:r>
              <a:rPr lang="en-AU" noProof="0"/>
              <a:t>5.1(c) Using evaluative language </a:t>
            </a:r>
          </a:p>
        </p:txBody>
      </p:sp>
      <p:pic>
        <p:nvPicPr>
          <p:cNvPr id="5" name="Picture 4">
            <a:extLst>
              <a:ext uri="{FF2B5EF4-FFF2-40B4-BE49-F238E27FC236}">
                <a16:creationId xmlns:a16="http://schemas.microsoft.com/office/drawing/2014/main" id="{9C32182F-CCD4-016B-35B2-660F934D688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3563" y="161079"/>
            <a:ext cx="1160435" cy="1160435"/>
          </a:xfrm>
          <a:prstGeom prst="rect">
            <a:avLst/>
          </a:prstGeom>
        </p:spPr>
      </p:pic>
      <p:sp>
        <p:nvSpPr>
          <p:cNvPr id="13" name="TextBox 12">
            <a:extLst>
              <a:ext uri="{FF2B5EF4-FFF2-40B4-BE49-F238E27FC236}">
                <a16:creationId xmlns:a16="http://schemas.microsoft.com/office/drawing/2014/main" id="{527D00FC-57F6-D1B1-BCC0-4730F70FCDD8}"/>
              </a:ext>
            </a:extLst>
          </p:cNvPr>
          <p:cNvSpPr txBox="1"/>
          <p:nvPr/>
        </p:nvSpPr>
        <p:spPr>
          <a:xfrm>
            <a:off x="4380173" y="1626621"/>
            <a:ext cx="7463825" cy="2093779"/>
          </a:xfrm>
          <a:prstGeom prst="rect">
            <a:avLst/>
          </a:prstGeom>
          <a:noFill/>
        </p:spPr>
        <p:txBody>
          <a:bodyPr wrap="square" lIns="0" tIns="0" rIns="0" bIns="0" rtlCol="0">
            <a:noAutofit/>
          </a:bodyPr>
          <a:lstStyle/>
          <a:p>
            <a:pPr>
              <a:lnSpc>
                <a:spcPct val="130000"/>
              </a:lnSpc>
            </a:pPr>
            <a:r>
              <a:rPr lang="en-AU" sz="1800" noProof="0" dirty="0"/>
              <a:t>Evaluative language allows art critics to express informed opinions about the quality, impact, and significance of an artwork. Art critics describe evidence in artworks to justify their interpretations while also acknowledging or challenging the artist’s choices. By using evaluative and descriptive language, art critics shape how audiences understand, value, and respond to artworks.</a:t>
            </a:r>
            <a:endParaRPr lang="en-AU" sz="1800" noProof="0" dirty="0">
              <a:latin typeface="+mn-lt"/>
            </a:endParaRPr>
          </a:p>
          <a:p>
            <a:pPr>
              <a:lnSpc>
                <a:spcPct val="130000"/>
              </a:lnSpc>
            </a:pPr>
            <a:endParaRPr lang="en-AU" sz="1800" noProof="0" dirty="0"/>
          </a:p>
          <a:p>
            <a:pPr algn="l">
              <a:lnSpc>
                <a:spcPct val="130000"/>
              </a:lnSpc>
            </a:pPr>
            <a:endParaRPr lang="en-AU" sz="1800" noProof="0" dirty="0"/>
          </a:p>
        </p:txBody>
      </p:sp>
      <p:sp>
        <p:nvSpPr>
          <p:cNvPr id="14" name="Rectangle: Rounded Corners 13">
            <a:extLst>
              <a:ext uri="{FF2B5EF4-FFF2-40B4-BE49-F238E27FC236}">
                <a16:creationId xmlns:a16="http://schemas.microsoft.com/office/drawing/2014/main" id="{7CD56393-A430-D5B4-8C88-CD42732C90F2}"/>
              </a:ext>
            </a:extLst>
          </p:cNvPr>
          <p:cNvSpPr/>
          <p:nvPr/>
        </p:nvSpPr>
        <p:spPr>
          <a:xfrm>
            <a:off x="4380173" y="4099114"/>
            <a:ext cx="7451828" cy="1941885"/>
          </a:xfrm>
          <a:prstGeom prst="roundRect">
            <a:avLst>
              <a:gd name="adj" fmla="val 40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b="1" noProof="0" dirty="0">
                <a:solidFill>
                  <a:schemeClr val="tx1"/>
                </a:solidFill>
              </a:rPr>
              <a:t>Positive</a:t>
            </a:r>
            <a:r>
              <a:rPr lang="en-AU" sz="1800" noProof="0" dirty="0">
                <a:solidFill>
                  <a:schemeClr val="tx1"/>
                </a:solidFill>
              </a:rPr>
              <a:t>: powerful, striking, refined, joyful, emotive, innovative, balanced, poetic, imaginative, dramatic, thought-provoking, successful</a:t>
            </a:r>
          </a:p>
          <a:p>
            <a:pPr>
              <a:lnSpc>
                <a:spcPct val="150000"/>
              </a:lnSpc>
              <a:spcAft>
                <a:spcPts val="600"/>
              </a:spcAft>
            </a:pPr>
            <a:r>
              <a:rPr lang="en-AU" sz="1800" b="1" noProof="0" dirty="0">
                <a:solidFill>
                  <a:schemeClr val="tx1"/>
                </a:solidFill>
              </a:rPr>
              <a:t>Negative</a:t>
            </a:r>
            <a:r>
              <a:rPr lang="en-AU" sz="1800" noProof="0" dirty="0">
                <a:solidFill>
                  <a:schemeClr val="tx1"/>
                </a:solidFill>
              </a:rPr>
              <a:t>: bulky, inconsistent, unbalanced, flat, clumsily joined, unevenly glazed, poorly constructed, awkward </a:t>
            </a:r>
            <a:endParaRPr lang="en-AU" noProof="0" dirty="0">
              <a:solidFill>
                <a:schemeClr val="tx1"/>
              </a:solidFill>
            </a:endParaRPr>
          </a:p>
        </p:txBody>
      </p:sp>
      <p:sp>
        <p:nvSpPr>
          <p:cNvPr id="8" name="TextBox 7">
            <a:extLst>
              <a:ext uri="{FF2B5EF4-FFF2-40B4-BE49-F238E27FC236}">
                <a16:creationId xmlns:a16="http://schemas.microsoft.com/office/drawing/2014/main" id="{F4E7849E-B1BE-FEC4-5CAD-1872A96C58AB}"/>
              </a:ext>
              <a:ext uri="{C183D7F6-B498-43B3-948B-1728B52AA6E4}">
                <adec:decorative xmlns:adec="http://schemas.microsoft.com/office/drawing/2017/decorative" val="1"/>
              </a:ext>
            </a:extLst>
          </p:cNvPr>
          <p:cNvSpPr txBox="1"/>
          <p:nvPr/>
        </p:nvSpPr>
        <p:spPr>
          <a:xfrm>
            <a:off x="359999" y="6498000"/>
            <a:ext cx="11247698" cy="160022"/>
          </a:xfrm>
          <a:prstGeom prst="rect">
            <a:avLst/>
          </a:prstGeom>
          <a:noFill/>
        </p:spPr>
        <p:txBody>
          <a:bodyPr wrap="none" lIns="0" tIns="0" rIns="0" bIns="0" rtlCol="0">
            <a:noAutofit/>
          </a:bodyPr>
          <a:lstStyle/>
          <a:p>
            <a:pPr>
              <a:lnSpc>
                <a:spcPct val="130000"/>
              </a:lnSpc>
            </a:pPr>
            <a:r>
              <a:rPr lang="en-AU" sz="1000" noProof="0" dirty="0"/>
              <a:t>'Free as a Bird’, 2022 distribution permissions for Secondary Curriculum, Curriculum and Reform Directorate of NSW Department of Education, granted by© Vipoo </a:t>
            </a:r>
            <a:r>
              <a:rPr lang="en-AU" sz="1000" noProof="0" dirty="0" err="1"/>
              <a:t>Srivilasa</a:t>
            </a:r>
            <a:r>
              <a:rPr lang="en-AU" sz="1000" noProof="0" dirty="0"/>
              <a:t>, 2025</a:t>
            </a:r>
          </a:p>
          <a:p>
            <a:pPr algn="l">
              <a:lnSpc>
                <a:spcPct val="130000"/>
              </a:lnSpc>
            </a:pPr>
            <a:endParaRPr lang="en-AU" sz="1000" noProof="0" dirty="0"/>
          </a:p>
        </p:txBody>
      </p:sp>
      <p:sp>
        <p:nvSpPr>
          <p:cNvPr id="2" name="Slide Number Placeholder 1">
            <a:extLst>
              <a:ext uri="{FF2B5EF4-FFF2-40B4-BE49-F238E27FC236}">
                <a16:creationId xmlns:a16="http://schemas.microsoft.com/office/drawing/2014/main" id="{F415F501-52E0-A094-C45A-10C687B713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78</a:t>
            </a:fld>
            <a:endParaRPr lang="en-AU" noProof="0"/>
          </a:p>
        </p:txBody>
      </p:sp>
      <p:pic>
        <p:nvPicPr>
          <p:cNvPr id="9" name="Picture 8">
            <a:extLst>
              <a:ext uri="{FF2B5EF4-FFF2-40B4-BE49-F238E27FC236}">
                <a16:creationId xmlns:a16="http://schemas.microsoft.com/office/drawing/2014/main" id="{A636B08E-94B4-AF0F-8E16-8640D871A7D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424" y="1708022"/>
            <a:ext cx="3461134" cy="4327480"/>
          </a:xfrm>
          <a:prstGeom prst="rect">
            <a:avLst/>
          </a:prstGeom>
        </p:spPr>
      </p:pic>
    </p:spTree>
    <p:extLst>
      <p:ext uri="{BB962C8B-B14F-4D97-AF65-F5344CB8AC3E}">
        <p14:creationId xmlns:p14="http://schemas.microsoft.com/office/powerpoint/2010/main" val="159739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AE94C-658E-4EC8-2AF3-56FACE129C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5B516C-F552-DE83-E774-BB38C8853CF9}"/>
              </a:ext>
            </a:extLst>
          </p:cNvPr>
          <p:cNvSpPr>
            <a:spLocks noGrp="1"/>
          </p:cNvSpPr>
          <p:nvPr>
            <p:ph type="title"/>
          </p:nvPr>
        </p:nvSpPr>
        <p:spPr/>
        <p:txBody>
          <a:bodyPr/>
          <a:lstStyle/>
          <a:p>
            <a:r>
              <a:rPr lang="en-AU" noProof="0" dirty="0"/>
              <a:t>Think like an art critic (4)</a:t>
            </a:r>
          </a:p>
        </p:txBody>
      </p:sp>
      <p:sp>
        <p:nvSpPr>
          <p:cNvPr id="4" name="Text Placeholder 3">
            <a:extLst>
              <a:ext uri="{FF2B5EF4-FFF2-40B4-BE49-F238E27FC236}">
                <a16:creationId xmlns:a16="http://schemas.microsoft.com/office/drawing/2014/main" id="{0ABE9D70-3A90-4710-FCAA-A712B9485B41}"/>
              </a:ext>
            </a:extLst>
          </p:cNvPr>
          <p:cNvSpPr>
            <a:spLocks noGrp="1"/>
          </p:cNvSpPr>
          <p:nvPr>
            <p:ph type="body" sz="quarter" idx="18"/>
          </p:nvPr>
        </p:nvSpPr>
        <p:spPr/>
        <p:txBody>
          <a:bodyPr/>
          <a:lstStyle/>
          <a:p>
            <a:r>
              <a:rPr lang="en-AU" noProof="0"/>
              <a:t>5.1(d) Using evaluative language </a:t>
            </a:r>
          </a:p>
        </p:txBody>
      </p:sp>
      <p:pic>
        <p:nvPicPr>
          <p:cNvPr id="5" name="Picture 4">
            <a:extLst>
              <a:ext uri="{FF2B5EF4-FFF2-40B4-BE49-F238E27FC236}">
                <a16:creationId xmlns:a16="http://schemas.microsoft.com/office/drawing/2014/main" id="{27AAD1C1-C033-A53C-CE02-7409CE17F4E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431" y="161079"/>
            <a:ext cx="1160435" cy="1160435"/>
          </a:xfrm>
          <a:prstGeom prst="rect">
            <a:avLst/>
          </a:prstGeom>
        </p:spPr>
      </p:pic>
      <p:sp>
        <p:nvSpPr>
          <p:cNvPr id="15" name="Rectangle: Rounded Corners 14">
            <a:extLst>
              <a:ext uri="{FF2B5EF4-FFF2-40B4-BE49-F238E27FC236}">
                <a16:creationId xmlns:a16="http://schemas.microsoft.com/office/drawing/2014/main" id="{5083AEAA-7B08-D05C-4248-2A66DC74E3E4}"/>
              </a:ext>
            </a:extLst>
          </p:cNvPr>
          <p:cNvSpPr/>
          <p:nvPr/>
        </p:nvSpPr>
        <p:spPr>
          <a:xfrm>
            <a:off x="4225159" y="1547064"/>
            <a:ext cx="3681248" cy="4802936"/>
          </a:xfrm>
          <a:prstGeom prst="roundRect">
            <a:avLst>
              <a:gd name="adj" fmla="val 481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30000"/>
              </a:lnSpc>
              <a:spcAft>
                <a:spcPts val="600"/>
              </a:spcAft>
            </a:pPr>
            <a:r>
              <a:rPr lang="en-AU" sz="1500" b="1" noProof="0" dirty="0">
                <a:solidFill>
                  <a:schemeClr val="tx1"/>
                </a:solidFill>
              </a:rPr>
              <a:t>Evaluative language to describe structural viewpoints</a:t>
            </a:r>
            <a:endParaRPr lang="en-AU" sz="1500" noProof="0" dirty="0">
              <a:solidFill>
                <a:schemeClr val="tx1"/>
              </a:solidFill>
            </a:endParaRPr>
          </a:p>
          <a:p>
            <a:pPr>
              <a:lnSpc>
                <a:spcPct val="130000"/>
              </a:lnSpc>
            </a:pPr>
            <a:r>
              <a:rPr lang="en-AU" sz="1500" noProof="0" dirty="0">
                <a:solidFill>
                  <a:schemeClr val="tx1"/>
                </a:solidFill>
              </a:rPr>
              <a:t>skilfully crafted</a:t>
            </a:r>
          </a:p>
          <a:p>
            <a:pPr>
              <a:lnSpc>
                <a:spcPct val="130000"/>
              </a:lnSpc>
            </a:pPr>
            <a:r>
              <a:rPr lang="en-AU" sz="1500" noProof="0" dirty="0">
                <a:solidFill>
                  <a:schemeClr val="tx1"/>
                </a:solidFill>
              </a:rPr>
              <a:t>technically impressive</a:t>
            </a:r>
          </a:p>
          <a:p>
            <a:pPr>
              <a:lnSpc>
                <a:spcPct val="130000"/>
              </a:lnSpc>
            </a:pPr>
            <a:r>
              <a:rPr lang="en-AU" sz="1500" noProof="0" dirty="0">
                <a:solidFill>
                  <a:schemeClr val="tx1"/>
                </a:solidFill>
              </a:rPr>
              <a:t>masterfully glazed</a:t>
            </a:r>
          </a:p>
          <a:p>
            <a:pPr>
              <a:lnSpc>
                <a:spcPct val="130000"/>
              </a:lnSpc>
            </a:pPr>
            <a:r>
              <a:rPr lang="en-AU" sz="1500" noProof="0" dirty="0">
                <a:solidFill>
                  <a:schemeClr val="tx1"/>
                </a:solidFill>
              </a:rPr>
              <a:t>expertly balanced</a:t>
            </a:r>
          </a:p>
          <a:p>
            <a:pPr>
              <a:lnSpc>
                <a:spcPct val="130000"/>
              </a:lnSpc>
            </a:pPr>
            <a:r>
              <a:rPr lang="en-AU" sz="1500" noProof="0" dirty="0">
                <a:solidFill>
                  <a:schemeClr val="tx1"/>
                </a:solidFill>
              </a:rPr>
              <a:t>visually striking</a:t>
            </a:r>
          </a:p>
          <a:p>
            <a:pPr>
              <a:lnSpc>
                <a:spcPct val="130000"/>
              </a:lnSpc>
            </a:pPr>
            <a:r>
              <a:rPr lang="en-AU" sz="1500" noProof="0" dirty="0">
                <a:solidFill>
                  <a:schemeClr val="tx1"/>
                </a:solidFill>
              </a:rPr>
              <a:t>bold </a:t>
            </a:r>
          </a:p>
          <a:p>
            <a:pPr>
              <a:lnSpc>
                <a:spcPct val="130000"/>
              </a:lnSpc>
            </a:pPr>
            <a:r>
              <a:rPr lang="en-AU" sz="1500" noProof="0" dirty="0">
                <a:solidFill>
                  <a:schemeClr val="tx1"/>
                </a:solidFill>
              </a:rPr>
              <a:t>subtle and refined</a:t>
            </a:r>
          </a:p>
          <a:p>
            <a:pPr>
              <a:lnSpc>
                <a:spcPct val="130000"/>
              </a:lnSpc>
            </a:pPr>
            <a:r>
              <a:rPr lang="en-AU" sz="1500" noProof="0" dirty="0">
                <a:solidFill>
                  <a:schemeClr val="tx1"/>
                </a:solidFill>
              </a:rPr>
              <a:t>harmonious</a:t>
            </a:r>
          </a:p>
          <a:p>
            <a:pPr>
              <a:lnSpc>
                <a:spcPct val="130000"/>
              </a:lnSpc>
            </a:pPr>
            <a:r>
              <a:rPr lang="en-AU" sz="1500" noProof="0" dirty="0">
                <a:solidFill>
                  <a:schemeClr val="tx1"/>
                </a:solidFill>
              </a:rPr>
              <a:t>richly textured</a:t>
            </a:r>
          </a:p>
          <a:p>
            <a:pPr>
              <a:lnSpc>
                <a:spcPct val="130000"/>
              </a:lnSpc>
            </a:pPr>
            <a:r>
              <a:rPr lang="en-AU" sz="1500" noProof="0" dirty="0">
                <a:solidFill>
                  <a:schemeClr val="tx1"/>
                </a:solidFill>
              </a:rPr>
              <a:t>vibrant</a:t>
            </a:r>
          </a:p>
          <a:p>
            <a:pPr>
              <a:lnSpc>
                <a:spcPct val="130000"/>
              </a:lnSpc>
            </a:pPr>
            <a:r>
              <a:rPr lang="en-AU" sz="1500" noProof="0" dirty="0">
                <a:solidFill>
                  <a:schemeClr val="tx1"/>
                </a:solidFill>
              </a:rPr>
              <a:t>alluring</a:t>
            </a:r>
          </a:p>
          <a:p>
            <a:pPr algn="ctr">
              <a:lnSpc>
                <a:spcPct val="130000"/>
              </a:lnSpc>
            </a:pPr>
            <a:endParaRPr lang="en-AU" sz="1500" noProof="0" dirty="0">
              <a:solidFill>
                <a:schemeClr val="tx1"/>
              </a:solidFill>
            </a:endParaRPr>
          </a:p>
        </p:txBody>
      </p:sp>
      <p:sp>
        <p:nvSpPr>
          <p:cNvPr id="11" name="Rectangle: Rounded Corners 10">
            <a:extLst>
              <a:ext uri="{FF2B5EF4-FFF2-40B4-BE49-F238E27FC236}">
                <a16:creationId xmlns:a16="http://schemas.microsoft.com/office/drawing/2014/main" id="{82D88756-0ECA-644F-5929-F7E458C6B18B}"/>
              </a:ext>
            </a:extLst>
          </p:cNvPr>
          <p:cNvSpPr/>
          <p:nvPr/>
        </p:nvSpPr>
        <p:spPr>
          <a:xfrm>
            <a:off x="8100166" y="1547064"/>
            <a:ext cx="3682107" cy="4802936"/>
          </a:xfrm>
          <a:prstGeom prst="roundRect">
            <a:avLst>
              <a:gd name="adj" fmla="val 481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30000"/>
              </a:lnSpc>
              <a:spcAft>
                <a:spcPts val="600"/>
              </a:spcAft>
            </a:pPr>
            <a:r>
              <a:rPr lang="en-AU" sz="1500" b="1" noProof="0" dirty="0">
                <a:solidFill>
                  <a:schemeClr val="tx1"/>
                </a:solidFill>
              </a:rPr>
              <a:t>Evaluative language to describe subjective viewpoints</a:t>
            </a:r>
            <a:r>
              <a:rPr lang="en-AU" sz="1500" noProof="0" dirty="0">
                <a:solidFill>
                  <a:schemeClr val="tx1"/>
                </a:solidFill>
              </a:rPr>
              <a:t> </a:t>
            </a:r>
          </a:p>
          <a:p>
            <a:pPr>
              <a:lnSpc>
                <a:spcPct val="130000"/>
              </a:lnSpc>
            </a:pPr>
            <a:r>
              <a:rPr lang="en-AU" sz="1500" noProof="0" dirty="0">
                <a:solidFill>
                  <a:schemeClr val="tx1"/>
                </a:solidFill>
              </a:rPr>
              <a:t>evocative</a:t>
            </a:r>
          </a:p>
          <a:p>
            <a:pPr>
              <a:lnSpc>
                <a:spcPct val="130000"/>
              </a:lnSpc>
            </a:pPr>
            <a:r>
              <a:rPr lang="en-AU" sz="1500" noProof="0" dirty="0">
                <a:solidFill>
                  <a:schemeClr val="tx1"/>
                </a:solidFill>
              </a:rPr>
              <a:t>powerfully </a:t>
            </a:r>
          </a:p>
          <a:p>
            <a:pPr>
              <a:lnSpc>
                <a:spcPct val="130000"/>
              </a:lnSpc>
            </a:pPr>
            <a:r>
              <a:rPr lang="en-AU" sz="1500" noProof="0" dirty="0">
                <a:solidFill>
                  <a:schemeClr val="tx1"/>
                </a:solidFill>
              </a:rPr>
              <a:t>thought-provoking</a:t>
            </a:r>
          </a:p>
          <a:p>
            <a:pPr>
              <a:lnSpc>
                <a:spcPct val="130000"/>
              </a:lnSpc>
            </a:pPr>
            <a:r>
              <a:rPr lang="en-AU" sz="1500" noProof="0" dirty="0">
                <a:solidFill>
                  <a:schemeClr val="tx1"/>
                </a:solidFill>
              </a:rPr>
              <a:t>dreamlike</a:t>
            </a:r>
          </a:p>
          <a:p>
            <a:pPr>
              <a:lnSpc>
                <a:spcPct val="130000"/>
              </a:lnSpc>
            </a:pPr>
            <a:r>
              <a:rPr lang="en-AU" sz="1500" noProof="0" dirty="0">
                <a:solidFill>
                  <a:schemeClr val="tx1"/>
                </a:solidFill>
              </a:rPr>
              <a:t>whimsical</a:t>
            </a:r>
          </a:p>
          <a:p>
            <a:pPr>
              <a:lnSpc>
                <a:spcPct val="130000"/>
              </a:lnSpc>
            </a:pPr>
            <a:r>
              <a:rPr lang="en-AU" sz="1500" noProof="0" dirty="0">
                <a:solidFill>
                  <a:schemeClr val="tx1"/>
                </a:solidFill>
              </a:rPr>
              <a:t>confronting</a:t>
            </a:r>
          </a:p>
          <a:p>
            <a:pPr>
              <a:lnSpc>
                <a:spcPct val="130000"/>
              </a:lnSpc>
            </a:pPr>
            <a:r>
              <a:rPr lang="en-AU" sz="1500" noProof="0" dirty="0">
                <a:solidFill>
                  <a:schemeClr val="tx1"/>
                </a:solidFill>
              </a:rPr>
              <a:t>mysterious</a:t>
            </a:r>
          </a:p>
          <a:p>
            <a:pPr>
              <a:lnSpc>
                <a:spcPct val="130000"/>
              </a:lnSpc>
            </a:pPr>
            <a:r>
              <a:rPr lang="en-AU" sz="1500" noProof="0" dirty="0">
                <a:solidFill>
                  <a:schemeClr val="tx1"/>
                </a:solidFill>
              </a:rPr>
              <a:t>nostalgic</a:t>
            </a:r>
          </a:p>
          <a:p>
            <a:pPr>
              <a:lnSpc>
                <a:spcPct val="130000"/>
              </a:lnSpc>
            </a:pPr>
            <a:r>
              <a:rPr lang="en-AU" sz="1500" noProof="0" dirty="0">
                <a:solidFill>
                  <a:schemeClr val="tx1"/>
                </a:solidFill>
              </a:rPr>
              <a:t>joyful</a:t>
            </a:r>
          </a:p>
          <a:p>
            <a:pPr>
              <a:lnSpc>
                <a:spcPct val="130000"/>
              </a:lnSpc>
            </a:pPr>
            <a:r>
              <a:rPr lang="en-AU" sz="1500" noProof="0" dirty="0">
                <a:solidFill>
                  <a:schemeClr val="tx1"/>
                </a:solidFill>
              </a:rPr>
              <a:t>uplifting</a:t>
            </a:r>
          </a:p>
          <a:p>
            <a:pPr>
              <a:lnSpc>
                <a:spcPct val="130000"/>
              </a:lnSpc>
            </a:pPr>
            <a:r>
              <a:rPr lang="en-AU" sz="1500" noProof="0" dirty="0">
                <a:solidFill>
                  <a:schemeClr val="tx1"/>
                </a:solidFill>
              </a:rPr>
              <a:t>deeply personal </a:t>
            </a:r>
          </a:p>
          <a:p>
            <a:pPr>
              <a:lnSpc>
                <a:spcPct val="130000"/>
              </a:lnSpc>
            </a:pPr>
            <a:r>
              <a:rPr lang="en-AU" sz="1500" noProof="0" dirty="0">
                <a:solidFill>
                  <a:schemeClr val="tx1"/>
                </a:solidFill>
              </a:rPr>
              <a:t>emotionally charged</a:t>
            </a:r>
          </a:p>
          <a:p>
            <a:pPr>
              <a:lnSpc>
                <a:spcPct val="130000"/>
              </a:lnSpc>
            </a:pPr>
            <a:r>
              <a:rPr lang="en-AU" sz="1500" noProof="0" dirty="0">
                <a:solidFill>
                  <a:schemeClr val="tx1"/>
                </a:solidFill>
              </a:rPr>
              <a:t>culturally relevant</a:t>
            </a:r>
          </a:p>
        </p:txBody>
      </p:sp>
      <p:sp>
        <p:nvSpPr>
          <p:cNvPr id="8" name="TextBox 7">
            <a:extLst>
              <a:ext uri="{FF2B5EF4-FFF2-40B4-BE49-F238E27FC236}">
                <a16:creationId xmlns:a16="http://schemas.microsoft.com/office/drawing/2014/main" id="{59A8AF43-1A17-76DB-55FA-D6433B90CD58}"/>
              </a:ext>
              <a:ext uri="{C183D7F6-B498-43B3-948B-1728B52AA6E4}">
                <adec:decorative xmlns:adec="http://schemas.microsoft.com/office/drawing/2017/decorative" val="1"/>
              </a:ext>
            </a:extLst>
          </p:cNvPr>
          <p:cNvSpPr txBox="1"/>
          <p:nvPr/>
        </p:nvSpPr>
        <p:spPr>
          <a:xfrm>
            <a:off x="359999" y="6498000"/>
            <a:ext cx="11247698" cy="160022"/>
          </a:xfrm>
          <a:prstGeom prst="rect">
            <a:avLst/>
          </a:prstGeom>
          <a:noFill/>
        </p:spPr>
        <p:txBody>
          <a:bodyPr wrap="none" lIns="0" tIns="0" rIns="0" bIns="0" rtlCol="0">
            <a:noAutofit/>
          </a:bodyPr>
          <a:lstStyle/>
          <a:p>
            <a:pPr>
              <a:lnSpc>
                <a:spcPct val="130000"/>
              </a:lnSpc>
            </a:pPr>
            <a:r>
              <a:rPr lang="en-AU" sz="1000" noProof="0" dirty="0"/>
              <a:t>'Free as a Bird’, 2022 distribution permissions for Secondary Curriculum, Curriculum and Reform Directorate of NSW Department of Education, granted by© Vipoo </a:t>
            </a:r>
            <a:r>
              <a:rPr lang="en-AU" sz="1000" noProof="0" dirty="0" err="1"/>
              <a:t>Srivilasa</a:t>
            </a:r>
            <a:r>
              <a:rPr lang="en-AU" sz="1000" noProof="0" dirty="0"/>
              <a:t>, 2025</a:t>
            </a:r>
          </a:p>
          <a:p>
            <a:pPr algn="l">
              <a:lnSpc>
                <a:spcPct val="130000"/>
              </a:lnSpc>
            </a:pPr>
            <a:endParaRPr lang="en-AU" sz="1000" noProof="0" dirty="0"/>
          </a:p>
        </p:txBody>
      </p:sp>
      <p:sp>
        <p:nvSpPr>
          <p:cNvPr id="2" name="Slide Number Placeholder 1">
            <a:extLst>
              <a:ext uri="{FF2B5EF4-FFF2-40B4-BE49-F238E27FC236}">
                <a16:creationId xmlns:a16="http://schemas.microsoft.com/office/drawing/2014/main" id="{9BE709E1-7B94-9378-D359-6A3DD07C2D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79</a:t>
            </a:fld>
            <a:endParaRPr lang="en-AU" noProof="0"/>
          </a:p>
        </p:txBody>
      </p:sp>
      <p:pic>
        <p:nvPicPr>
          <p:cNvPr id="9" name="Picture 8">
            <a:extLst>
              <a:ext uri="{FF2B5EF4-FFF2-40B4-BE49-F238E27FC236}">
                <a16:creationId xmlns:a16="http://schemas.microsoft.com/office/drawing/2014/main" id="{5BBB377D-90E6-8AE0-8ACE-A8C4CC3B43B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424" y="1708022"/>
            <a:ext cx="3461134" cy="4327480"/>
          </a:xfrm>
          <a:prstGeom prst="rect">
            <a:avLst/>
          </a:prstGeom>
        </p:spPr>
      </p:pic>
    </p:spTree>
    <p:extLst>
      <p:ext uri="{BB962C8B-B14F-4D97-AF65-F5344CB8AC3E}">
        <p14:creationId xmlns:p14="http://schemas.microsoft.com/office/powerpoint/2010/main" val="293779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77257-B2B6-6859-3F62-E2D4E3D914E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2228645-D677-D76D-A5C5-EBF61AACD9B0}"/>
              </a:ext>
            </a:extLst>
          </p:cNvPr>
          <p:cNvSpPr>
            <a:spLocks noGrp="1"/>
          </p:cNvSpPr>
          <p:nvPr>
            <p:ph type="title"/>
          </p:nvPr>
        </p:nvSpPr>
        <p:spPr/>
        <p:txBody>
          <a:bodyPr/>
          <a:lstStyle/>
          <a:p>
            <a:r>
              <a:rPr lang="en-AU" noProof="0" dirty="0">
                <a:latin typeface="+mj-lt"/>
              </a:rPr>
              <a:t>Learning intentions and success criteria (2)</a:t>
            </a:r>
          </a:p>
        </p:txBody>
      </p:sp>
      <p:sp>
        <p:nvSpPr>
          <p:cNvPr id="6" name="Text Placeholder 5">
            <a:extLst>
              <a:ext uri="{FF2B5EF4-FFF2-40B4-BE49-F238E27FC236}">
                <a16:creationId xmlns:a16="http://schemas.microsoft.com/office/drawing/2014/main" id="{8D076EC1-582E-6200-7DCC-EC5F3EB87958}"/>
              </a:ext>
            </a:extLst>
          </p:cNvPr>
          <p:cNvSpPr>
            <a:spLocks noGrp="1"/>
          </p:cNvSpPr>
          <p:nvPr>
            <p:ph type="body" sz="quarter" idx="19"/>
          </p:nvPr>
        </p:nvSpPr>
        <p:spPr/>
        <p:txBody>
          <a:bodyPr/>
          <a:lstStyle/>
          <a:p>
            <a:pPr>
              <a:spcAft>
                <a:spcPts val="600"/>
              </a:spcAft>
            </a:pPr>
            <a:r>
              <a:rPr lang="en-AU" sz="1800" b="1" dirty="0">
                <a:solidFill>
                  <a:schemeClr val="accent1"/>
                </a:solidFill>
              </a:rPr>
              <a:t>We are learning to:</a:t>
            </a:r>
          </a:p>
          <a:p>
            <a:pPr marL="285750" lvl="0" indent="-285750">
              <a:spcAft>
                <a:spcPts val="600"/>
              </a:spcAft>
              <a:buFont typeface="Arial" panose="020B0604020202020204" pitchFamily="34" charset="0"/>
              <a:buChar char="•"/>
            </a:pPr>
            <a:r>
              <a:rPr lang="en-AU" sz="1800" dirty="0">
                <a:ea typeface="Aptos" panose="020B0004020202020204" pitchFamily="34" charset="0"/>
              </a:rPr>
              <a:t>explore the subjective viewpoint to infer how an artist’s imagination shapes their practice and the meaning of their artworks. </a:t>
            </a:r>
          </a:p>
          <a:p>
            <a:pPr marL="285750" lvl="0" indent="-285750">
              <a:spcAft>
                <a:spcPts val="600"/>
              </a:spcAft>
              <a:buFont typeface="Arial" panose="020B0604020202020204" pitchFamily="34" charset="0"/>
              <a:buChar char="•"/>
            </a:pPr>
            <a:endParaRPr lang="en-AU" sz="1800" dirty="0">
              <a:ea typeface="Aptos" panose="020B0004020202020204" pitchFamily="34" charset="0"/>
            </a:endParaRPr>
          </a:p>
          <a:p>
            <a:pPr>
              <a:spcAft>
                <a:spcPts val="600"/>
              </a:spcAft>
            </a:pPr>
            <a:r>
              <a:rPr lang="en-AU" sz="1800" b="1" dirty="0">
                <a:solidFill>
                  <a:schemeClr val="accent1"/>
                </a:solidFill>
              </a:rPr>
              <a:t>I can:</a:t>
            </a:r>
            <a:endParaRPr lang="en-AU" sz="1800" dirty="0">
              <a:solidFill>
                <a:schemeClr val="accent1"/>
              </a:solidFill>
            </a:endParaRPr>
          </a:p>
          <a:p>
            <a:pPr marL="285750" lvl="0" indent="-285750">
              <a:spcAft>
                <a:spcPts val="600"/>
              </a:spcAft>
              <a:buFont typeface="Arial" panose="020B0604020202020204" pitchFamily="34" charset="0"/>
              <a:buChar char="•"/>
            </a:pPr>
            <a:r>
              <a:rPr lang="en-AU" sz="1800" dirty="0">
                <a:ea typeface="Aptos" panose="020B0004020202020204" pitchFamily="34" charset="0"/>
              </a:rPr>
              <a:t>describe an artist’s practice</a:t>
            </a:r>
          </a:p>
          <a:p>
            <a:pPr marL="285750" lvl="0" indent="-285750">
              <a:spcAft>
                <a:spcPts val="600"/>
              </a:spcAft>
              <a:buFont typeface="Arial" panose="020B0604020202020204" pitchFamily="34" charset="0"/>
              <a:buChar char="•"/>
            </a:pPr>
            <a:r>
              <a:rPr lang="en-AU" sz="1800" dirty="0">
                <a:ea typeface="Aptos" panose="020B0004020202020204" pitchFamily="34" charset="0"/>
              </a:rPr>
              <a:t>respond to artworks and artists statements to infer how artists use imagination in their artmaking practice </a:t>
            </a:r>
          </a:p>
          <a:p>
            <a:pPr marL="285750" lvl="0" indent="-285750">
              <a:spcAft>
                <a:spcPts val="600"/>
              </a:spcAft>
              <a:buFont typeface="Arial" panose="020B0604020202020204" pitchFamily="34" charset="0"/>
              <a:buChar char="•"/>
            </a:pPr>
            <a:r>
              <a:rPr lang="en-AU" sz="1800" dirty="0">
                <a:ea typeface="Aptos" panose="020B0004020202020204" pitchFamily="34" charset="0"/>
              </a:rPr>
              <a:t>experiment with images and words to create a collaged creature that communicates a concept. </a:t>
            </a:r>
          </a:p>
          <a:p>
            <a:endParaRPr lang="en-US" sz="1800" dirty="0"/>
          </a:p>
        </p:txBody>
      </p:sp>
      <p:sp>
        <p:nvSpPr>
          <p:cNvPr id="2" name="Slide Number Placeholder 1">
            <a:extLst>
              <a:ext uri="{FF2B5EF4-FFF2-40B4-BE49-F238E27FC236}">
                <a16:creationId xmlns:a16="http://schemas.microsoft.com/office/drawing/2014/main" id="{5D3F1AAB-1119-45EA-4AB5-3371D7E6DB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8</a:t>
            </a:fld>
            <a:endParaRPr lang="en-AU" noProof="0"/>
          </a:p>
        </p:txBody>
      </p:sp>
    </p:spTree>
    <p:extLst>
      <p:ext uri="{BB962C8B-B14F-4D97-AF65-F5344CB8AC3E}">
        <p14:creationId xmlns:p14="http://schemas.microsoft.com/office/powerpoint/2010/main" val="26365758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36166-D9C9-FF31-A3E0-488EDFFA8D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F7C38D-00A0-734D-016B-D9C501D2CAB1}"/>
              </a:ext>
            </a:extLst>
          </p:cNvPr>
          <p:cNvSpPr>
            <a:spLocks noGrp="1"/>
          </p:cNvSpPr>
          <p:nvPr>
            <p:ph type="title"/>
          </p:nvPr>
        </p:nvSpPr>
        <p:spPr/>
        <p:txBody>
          <a:bodyPr/>
          <a:lstStyle/>
          <a:p>
            <a:r>
              <a:rPr lang="en-AU" noProof="0" dirty="0"/>
              <a:t>Think like an art critic (5)</a:t>
            </a:r>
          </a:p>
        </p:txBody>
      </p:sp>
      <p:sp>
        <p:nvSpPr>
          <p:cNvPr id="6" name="Text Placeholder 5">
            <a:extLst>
              <a:ext uri="{FF2B5EF4-FFF2-40B4-BE49-F238E27FC236}">
                <a16:creationId xmlns:a16="http://schemas.microsoft.com/office/drawing/2014/main" id="{FFF8ED12-9013-CF48-E752-41C013B9F003}"/>
              </a:ext>
            </a:extLst>
          </p:cNvPr>
          <p:cNvSpPr>
            <a:spLocks noGrp="1"/>
          </p:cNvSpPr>
          <p:nvPr>
            <p:ph type="body" sz="quarter" idx="18"/>
          </p:nvPr>
        </p:nvSpPr>
        <p:spPr/>
        <p:txBody>
          <a:bodyPr/>
          <a:lstStyle/>
          <a:p>
            <a:r>
              <a:rPr lang="en-AU" dirty="0"/>
              <a:t>5.1(e) Using evaluative language </a:t>
            </a:r>
          </a:p>
        </p:txBody>
      </p:sp>
      <p:pic>
        <p:nvPicPr>
          <p:cNvPr id="5" name="Picture 4">
            <a:extLst>
              <a:ext uri="{FF2B5EF4-FFF2-40B4-BE49-F238E27FC236}">
                <a16:creationId xmlns:a16="http://schemas.microsoft.com/office/drawing/2014/main" id="{621EF18F-5285-DEFC-6A7A-B5A193AA879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431" y="161079"/>
            <a:ext cx="1160435" cy="1160435"/>
          </a:xfrm>
          <a:prstGeom prst="rect">
            <a:avLst/>
          </a:prstGeom>
        </p:spPr>
      </p:pic>
      <p:pic>
        <p:nvPicPr>
          <p:cNvPr id="9" name="Picture 8">
            <a:extLst>
              <a:ext uri="{FF2B5EF4-FFF2-40B4-BE49-F238E27FC236}">
                <a16:creationId xmlns:a16="http://schemas.microsoft.com/office/drawing/2014/main" id="{EF0F6608-9D66-B7DD-B67F-D8435E94A9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000" y="1710000"/>
            <a:ext cx="3459505" cy="4323739"/>
          </a:xfrm>
          <a:prstGeom prst="rect">
            <a:avLst/>
          </a:prstGeom>
        </p:spPr>
      </p:pic>
      <p:sp>
        <p:nvSpPr>
          <p:cNvPr id="4" name="Text Placeholder 3">
            <a:extLst>
              <a:ext uri="{FF2B5EF4-FFF2-40B4-BE49-F238E27FC236}">
                <a16:creationId xmlns:a16="http://schemas.microsoft.com/office/drawing/2014/main" id="{ECBF46B5-28F1-EDB8-C412-C3AC95276CBF}"/>
              </a:ext>
            </a:extLst>
          </p:cNvPr>
          <p:cNvSpPr>
            <a:spLocks noGrp="1"/>
          </p:cNvSpPr>
          <p:nvPr>
            <p:ph type="body" sz="quarter" idx="17"/>
          </p:nvPr>
        </p:nvSpPr>
        <p:spPr>
          <a:xfrm>
            <a:off x="4203700" y="1567087"/>
            <a:ext cx="7640300" cy="4543980"/>
          </a:xfrm>
        </p:spPr>
        <p:txBody>
          <a:bodyPr/>
          <a:lstStyle/>
          <a:p>
            <a:pPr>
              <a:spcAft>
                <a:spcPts val="600"/>
              </a:spcAft>
            </a:pPr>
            <a:r>
              <a:rPr lang="en-AU" sz="1800" b="1" dirty="0"/>
              <a:t>Everyone is a critic !</a:t>
            </a:r>
            <a:endParaRPr lang="en-AU" sz="1800" dirty="0"/>
          </a:p>
          <a:p>
            <a:pPr marL="342900" indent="-342900">
              <a:spcAft>
                <a:spcPts val="600"/>
              </a:spcAft>
              <a:buFont typeface="+mj-lt"/>
              <a:buAutoNum type="arabicPeriod"/>
            </a:pPr>
            <a:r>
              <a:rPr lang="en-AU" sz="1800" dirty="0"/>
              <a:t>Write a bank of evaluative words and phrases based on your response to ‘</a:t>
            </a:r>
            <a:r>
              <a:rPr lang="en-AU" sz="1800" dirty="0">
                <a:solidFill>
                  <a:srgbClr val="000000"/>
                </a:solidFill>
              </a:rPr>
              <a:t>Gold and Green Warrior’, 2022. </a:t>
            </a:r>
            <a:endParaRPr lang="en-AU" sz="1800" dirty="0"/>
          </a:p>
          <a:p>
            <a:pPr marL="342900" indent="-342900">
              <a:spcAft>
                <a:spcPts val="600"/>
              </a:spcAft>
              <a:buFont typeface="+mj-lt"/>
              <a:buAutoNum type="arabicPeriod"/>
            </a:pPr>
            <a:r>
              <a:rPr lang="en-AU" sz="1800" dirty="0"/>
              <a:t>Think like a critic and use evaluative language to communicate your thoughts on this artwork. </a:t>
            </a:r>
          </a:p>
          <a:p>
            <a:pPr marL="342900" indent="-342900">
              <a:spcAft>
                <a:spcPts val="600"/>
              </a:spcAft>
              <a:buFont typeface="+mj-lt"/>
              <a:buAutoNum type="arabicPeriod"/>
            </a:pPr>
            <a:r>
              <a:rPr lang="en-AU" sz="1800" dirty="0"/>
              <a:t>Share your sentence with a partner and identify the evaluative language in your partner’s response. </a:t>
            </a:r>
          </a:p>
          <a:p>
            <a:pPr marL="342900" indent="-342900">
              <a:spcAft>
                <a:spcPts val="600"/>
              </a:spcAft>
              <a:buFont typeface="+mj-lt"/>
              <a:buAutoNum type="arabicPeriod"/>
            </a:pPr>
            <a:r>
              <a:rPr lang="en-AU" sz="1800" dirty="0"/>
              <a:t>Tell your partner what you understood about the artwork after considering their evaluation of the artwork. </a:t>
            </a:r>
          </a:p>
          <a:p>
            <a:pPr marL="342900" indent="-342900">
              <a:spcAft>
                <a:spcPts val="600"/>
              </a:spcAft>
              <a:buFont typeface="+mj-lt"/>
              <a:buAutoNum type="arabicPeriod"/>
            </a:pPr>
            <a:r>
              <a:rPr lang="en-AU" sz="1800" dirty="0"/>
              <a:t>Did your partner’s evaluation of the artwork affect your interpretation</a:t>
            </a:r>
          </a:p>
          <a:p>
            <a:pPr>
              <a:spcAft>
                <a:spcPts val="600"/>
              </a:spcAft>
            </a:pPr>
            <a:endParaRPr lang="en-AU" sz="1800" dirty="0"/>
          </a:p>
          <a:p>
            <a:pPr>
              <a:spcAft>
                <a:spcPts val="600"/>
              </a:spcAft>
            </a:pPr>
            <a:endParaRPr lang="en-AU" sz="1800" noProof="0" dirty="0"/>
          </a:p>
        </p:txBody>
      </p:sp>
      <p:sp>
        <p:nvSpPr>
          <p:cNvPr id="8" name="TextBox 7">
            <a:extLst>
              <a:ext uri="{FF2B5EF4-FFF2-40B4-BE49-F238E27FC236}">
                <a16:creationId xmlns:a16="http://schemas.microsoft.com/office/drawing/2014/main" id="{2391D5C5-EC4A-1D85-B562-D09721091DEA}"/>
              </a:ext>
              <a:ext uri="{C183D7F6-B498-43B3-948B-1728B52AA6E4}">
                <adec:decorative xmlns:adec="http://schemas.microsoft.com/office/drawing/2017/decorative" val="1"/>
              </a:ext>
            </a:extLst>
          </p:cNvPr>
          <p:cNvSpPr txBox="1"/>
          <p:nvPr/>
        </p:nvSpPr>
        <p:spPr>
          <a:xfrm>
            <a:off x="359999" y="6498000"/>
            <a:ext cx="11247698" cy="160022"/>
          </a:xfrm>
          <a:prstGeom prst="rect">
            <a:avLst/>
          </a:prstGeom>
          <a:noFill/>
        </p:spPr>
        <p:txBody>
          <a:bodyPr wrap="none" lIns="0" tIns="0" rIns="0" bIns="0" rtlCol="0">
            <a:noAutofit/>
          </a:bodyPr>
          <a:lstStyle/>
          <a:p>
            <a:r>
              <a:rPr lang="en-AU" sz="1000" dirty="0">
                <a:solidFill>
                  <a:srgbClr val="000000"/>
                </a:solidFill>
                <a:latin typeface="Arial" panose="020B0604020202020204" pitchFamily="34" charset="0"/>
              </a:rPr>
              <a:t>‘Gold And Green Warrior’, 2022</a:t>
            </a:r>
            <a:r>
              <a:rPr lang="en-AU" sz="1000" dirty="0">
                <a:solidFill>
                  <a:srgbClr val="22272B"/>
                </a:solidFill>
                <a:latin typeface="Arial" panose="020B0604020202020204" pitchFamily="34" charset="0"/>
              </a:rPr>
              <a:t>, distribution permissions for Secondary Curriculum, Curriculum and Reform Directorate of NSW Department of Education, granted by © Vipoo </a:t>
            </a:r>
            <a:r>
              <a:rPr lang="en-AU" sz="1000" dirty="0" err="1">
                <a:solidFill>
                  <a:srgbClr val="22272B"/>
                </a:solidFill>
                <a:latin typeface="Arial" panose="020B0604020202020204" pitchFamily="34" charset="0"/>
              </a:rPr>
              <a:t>Srivilasa</a:t>
            </a:r>
            <a:r>
              <a:rPr lang="en-AU" sz="1000" dirty="0">
                <a:solidFill>
                  <a:srgbClr val="22272B"/>
                </a:solidFill>
                <a:latin typeface="Arial" panose="020B0604020202020204" pitchFamily="34" charset="0"/>
              </a:rPr>
              <a:t>, 2025.</a:t>
            </a:r>
            <a:endParaRPr lang="en-AU" sz="1000" dirty="0"/>
          </a:p>
        </p:txBody>
      </p:sp>
      <p:sp>
        <p:nvSpPr>
          <p:cNvPr id="2" name="Slide Number Placeholder 1">
            <a:extLst>
              <a:ext uri="{FF2B5EF4-FFF2-40B4-BE49-F238E27FC236}">
                <a16:creationId xmlns:a16="http://schemas.microsoft.com/office/drawing/2014/main" id="{4506F715-982B-3281-5556-8C64D91DE7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80</a:t>
            </a:fld>
            <a:endParaRPr lang="en-AU" noProof="0"/>
          </a:p>
        </p:txBody>
      </p:sp>
    </p:spTree>
    <p:extLst>
      <p:ext uri="{BB962C8B-B14F-4D97-AF65-F5344CB8AC3E}">
        <p14:creationId xmlns:p14="http://schemas.microsoft.com/office/powerpoint/2010/main" val="132801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E3436-3034-B82E-23E3-6B1C6B659D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D58BF4-3929-C2EC-A153-5AD295E65E0F}"/>
              </a:ext>
            </a:extLst>
          </p:cNvPr>
          <p:cNvSpPr>
            <a:spLocks noGrp="1"/>
          </p:cNvSpPr>
          <p:nvPr>
            <p:ph type="title"/>
          </p:nvPr>
        </p:nvSpPr>
        <p:spPr/>
        <p:txBody>
          <a:bodyPr/>
          <a:lstStyle/>
          <a:p>
            <a:r>
              <a:rPr lang="en-AU" noProof="0" dirty="0"/>
              <a:t>Think like an art critic (6)</a:t>
            </a:r>
          </a:p>
        </p:txBody>
      </p:sp>
      <p:sp>
        <p:nvSpPr>
          <p:cNvPr id="4" name="Text Placeholder 3">
            <a:extLst>
              <a:ext uri="{FF2B5EF4-FFF2-40B4-BE49-F238E27FC236}">
                <a16:creationId xmlns:a16="http://schemas.microsoft.com/office/drawing/2014/main" id="{D3D9F911-A73D-0898-6A89-5507118BB4C3}"/>
              </a:ext>
            </a:extLst>
          </p:cNvPr>
          <p:cNvSpPr>
            <a:spLocks noGrp="1"/>
          </p:cNvSpPr>
          <p:nvPr>
            <p:ph type="body" sz="quarter" idx="18"/>
          </p:nvPr>
        </p:nvSpPr>
        <p:spPr/>
        <p:txBody>
          <a:bodyPr/>
          <a:lstStyle/>
          <a:p>
            <a:pPr>
              <a:buNone/>
            </a:pPr>
            <a:r>
              <a:rPr lang="en-AU" sz="2000" b="0" noProof="0" dirty="0"/>
              <a:t>5.2(a) TAG peer review</a:t>
            </a:r>
          </a:p>
        </p:txBody>
      </p:sp>
      <p:pic>
        <p:nvPicPr>
          <p:cNvPr id="6" name="Picture 5">
            <a:extLst>
              <a:ext uri="{FF2B5EF4-FFF2-40B4-BE49-F238E27FC236}">
                <a16:creationId xmlns:a16="http://schemas.microsoft.com/office/drawing/2014/main" id="{62936D9F-5A4A-F158-605F-E3C30F9EB54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051" y="1618532"/>
            <a:ext cx="3720212" cy="3720212"/>
          </a:xfrm>
          <a:prstGeom prst="rect">
            <a:avLst/>
          </a:prstGeom>
        </p:spPr>
      </p:pic>
      <p:sp>
        <p:nvSpPr>
          <p:cNvPr id="13" name="TextBox 12">
            <a:extLst>
              <a:ext uri="{FF2B5EF4-FFF2-40B4-BE49-F238E27FC236}">
                <a16:creationId xmlns:a16="http://schemas.microsoft.com/office/drawing/2014/main" id="{DF6C5EFE-70B3-E2B9-DD6B-C1C25D997D31}"/>
              </a:ext>
            </a:extLst>
          </p:cNvPr>
          <p:cNvSpPr txBox="1"/>
          <p:nvPr/>
        </p:nvSpPr>
        <p:spPr>
          <a:xfrm>
            <a:off x="4508501" y="1700213"/>
            <a:ext cx="7335498" cy="4797787"/>
          </a:xfrm>
          <a:prstGeom prst="rect">
            <a:avLst/>
          </a:prstGeom>
          <a:noFill/>
        </p:spPr>
        <p:txBody>
          <a:bodyPr wrap="square" lIns="0" tIns="0" rIns="0" bIns="0" rtlCol="0">
            <a:noAutofit/>
          </a:bodyPr>
          <a:lstStyle/>
          <a:p>
            <a:pPr>
              <a:lnSpc>
                <a:spcPct val="150000"/>
              </a:lnSpc>
              <a:spcAft>
                <a:spcPts val="600"/>
              </a:spcAft>
            </a:pPr>
            <a:r>
              <a:rPr lang="en-AU" sz="1800" b="1" noProof="0" dirty="0"/>
              <a:t>1. Tell</a:t>
            </a:r>
          </a:p>
          <a:p>
            <a:pPr>
              <a:lnSpc>
                <a:spcPct val="150000"/>
              </a:lnSpc>
              <a:spcAft>
                <a:spcPts val="600"/>
              </a:spcAft>
            </a:pPr>
            <a:r>
              <a:rPr lang="en-AU" sz="1800" b="0" noProof="0" dirty="0"/>
              <a:t>Share your evaluative response with your partner using both positive and critical language. Focus on the strengths and areas for growth in your partner’s surface treatment design.</a:t>
            </a:r>
          </a:p>
          <a:p>
            <a:pPr>
              <a:lnSpc>
                <a:spcPct val="150000"/>
              </a:lnSpc>
              <a:spcAft>
                <a:spcPts val="600"/>
              </a:spcAft>
            </a:pPr>
            <a:r>
              <a:rPr lang="en-AU" sz="1800" b="1" noProof="0" dirty="0"/>
              <a:t>2. Ask</a:t>
            </a:r>
          </a:p>
          <a:p>
            <a:pPr>
              <a:lnSpc>
                <a:spcPct val="150000"/>
              </a:lnSpc>
              <a:spcAft>
                <a:spcPts val="600"/>
              </a:spcAft>
            </a:pPr>
            <a:r>
              <a:rPr lang="en-AU" sz="1800" b="0" noProof="0" dirty="0"/>
              <a:t>Pose questions that help the artist think more deeply about their choices, concept, and intentions.</a:t>
            </a:r>
          </a:p>
          <a:p>
            <a:pPr>
              <a:lnSpc>
                <a:spcPct val="150000"/>
              </a:lnSpc>
              <a:spcAft>
                <a:spcPts val="600"/>
              </a:spcAft>
            </a:pPr>
            <a:r>
              <a:rPr lang="en-AU" sz="1800" b="1" noProof="0" dirty="0"/>
              <a:t>3. Give</a:t>
            </a:r>
          </a:p>
          <a:p>
            <a:pPr>
              <a:lnSpc>
                <a:spcPct val="150000"/>
              </a:lnSpc>
              <a:spcAft>
                <a:spcPts val="600"/>
              </a:spcAft>
            </a:pPr>
            <a:r>
              <a:rPr lang="en-AU" sz="1800" b="0" noProof="0" dirty="0"/>
              <a:t>Offer constructive suggestions to support your partner’s </a:t>
            </a:r>
            <a:r>
              <a:rPr lang="en-AU" sz="1800" noProof="0" dirty="0"/>
              <a:t>surface treatment plans</a:t>
            </a:r>
            <a:r>
              <a:rPr lang="en-AU" sz="1800" b="0" noProof="0" dirty="0"/>
              <a:t>.</a:t>
            </a:r>
            <a:endParaRPr lang="en-AU" sz="1800" noProof="0" dirty="0"/>
          </a:p>
          <a:p>
            <a:pPr algn="l">
              <a:lnSpc>
                <a:spcPct val="150000"/>
              </a:lnSpc>
              <a:spcAft>
                <a:spcPts val="600"/>
              </a:spcAft>
            </a:pPr>
            <a:endParaRPr lang="en-AU" sz="1800" noProof="0" dirty="0"/>
          </a:p>
        </p:txBody>
      </p:sp>
      <p:sp>
        <p:nvSpPr>
          <p:cNvPr id="2" name="Slide Number Placeholder 1">
            <a:extLst>
              <a:ext uri="{FF2B5EF4-FFF2-40B4-BE49-F238E27FC236}">
                <a16:creationId xmlns:a16="http://schemas.microsoft.com/office/drawing/2014/main" id="{3AB3B9CE-E5DC-20AB-88D1-53FB61A5573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81</a:t>
            </a:fld>
            <a:endParaRPr lang="en-AU" noProof="0"/>
          </a:p>
        </p:txBody>
      </p:sp>
    </p:spTree>
    <p:extLst>
      <p:ext uri="{BB962C8B-B14F-4D97-AF65-F5344CB8AC3E}">
        <p14:creationId xmlns:p14="http://schemas.microsoft.com/office/powerpoint/2010/main" val="374685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52486F-4415-4E6A-7014-FA6CEA617D0D}"/>
              </a:ext>
            </a:extLst>
          </p:cNvPr>
          <p:cNvSpPr>
            <a:spLocks noGrp="1"/>
          </p:cNvSpPr>
          <p:nvPr>
            <p:ph type="title"/>
          </p:nvPr>
        </p:nvSpPr>
        <p:spPr/>
        <p:txBody>
          <a:bodyPr/>
          <a:lstStyle/>
          <a:p>
            <a:r>
              <a:rPr lang="en-AU" noProof="0" dirty="0"/>
              <a:t>Write like an art critic (1)</a:t>
            </a:r>
          </a:p>
        </p:txBody>
      </p:sp>
      <p:sp>
        <p:nvSpPr>
          <p:cNvPr id="4" name="Text Placeholder 3">
            <a:extLst>
              <a:ext uri="{FF2B5EF4-FFF2-40B4-BE49-F238E27FC236}">
                <a16:creationId xmlns:a16="http://schemas.microsoft.com/office/drawing/2014/main" id="{DF956200-42EC-9758-1E5A-141C7FAA5FAE}"/>
              </a:ext>
            </a:extLst>
          </p:cNvPr>
          <p:cNvSpPr>
            <a:spLocks noGrp="1"/>
          </p:cNvSpPr>
          <p:nvPr>
            <p:ph type="body" sz="quarter" idx="18"/>
          </p:nvPr>
        </p:nvSpPr>
        <p:spPr>
          <a:xfrm>
            <a:off x="359999" y="905602"/>
            <a:ext cx="11483999" cy="386934"/>
          </a:xfrm>
        </p:spPr>
        <p:txBody>
          <a:bodyPr/>
          <a:lstStyle/>
          <a:p>
            <a:r>
              <a:rPr lang="en-AU" noProof="0" dirty="0"/>
              <a:t>5.3(a) Breaking down the question</a:t>
            </a:r>
          </a:p>
        </p:txBody>
      </p:sp>
      <p:pic>
        <p:nvPicPr>
          <p:cNvPr id="39" name="Picture 38">
            <a:extLst>
              <a:ext uri="{FF2B5EF4-FFF2-40B4-BE49-F238E27FC236}">
                <a16:creationId xmlns:a16="http://schemas.microsoft.com/office/drawing/2014/main" id="{39CF5179-44E3-A946-D7E9-37F5E0FED1D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3563" y="161079"/>
            <a:ext cx="1160435" cy="1160435"/>
          </a:xfrm>
          <a:prstGeom prst="rect">
            <a:avLst/>
          </a:prstGeom>
        </p:spPr>
      </p:pic>
      <p:sp>
        <p:nvSpPr>
          <p:cNvPr id="18" name="TextBox 17">
            <a:extLst>
              <a:ext uri="{FF2B5EF4-FFF2-40B4-BE49-F238E27FC236}">
                <a16:creationId xmlns:a16="http://schemas.microsoft.com/office/drawing/2014/main" id="{8B5B3DDA-0052-096B-3A74-DA8A0C3A2B45}"/>
              </a:ext>
            </a:extLst>
          </p:cNvPr>
          <p:cNvSpPr txBox="1"/>
          <p:nvPr/>
        </p:nvSpPr>
        <p:spPr>
          <a:xfrm>
            <a:off x="1167339" y="3718367"/>
            <a:ext cx="9956660" cy="499649"/>
          </a:xfrm>
          <a:prstGeom prst="rect">
            <a:avLst/>
          </a:prstGeom>
          <a:noFill/>
        </p:spPr>
        <p:txBody>
          <a:bodyPr wrap="none" lIns="0" tIns="0" rIns="0" bIns="0" rtlCol="0">
            <a:noAutofit/>
          </a:bodyPr>
          <a:lstStyle/>
          <a:p>
            <a:r>
              <a:rPr lang="en-AU" sz="1800" b="1" noProof="0" dirty="0">
                <a:effectLst/>
                <a:latin typeface="Arial" panose="020B0604020202020204" pitchFamily="34" charset="0"/>
                <a:ea typeface="Aptos" panose="020B0004020202020204" pitchFamily="34" charset="0"/>
              </a:rPr>
              <a:t>Explain how Vipoo </a:t>
            </a:r>
            <a:r>
              <a:rPr lang="en-AU" sz="1800" b="1" noProof="0" dirty="0" err="1">
                <a:effectLst/>
                <a:latin typeface="Arial" panose="020B0604020202020204" pitchFamily="34" charset="0"/>
                <a:ea typeface="Aptos" panose="020B0004020202020204" pitchFamily="34" charset="0"/>
              </a:rPr>
              <a:t>Srivilasa</a:t>
            </a:r>
            <a:r>
              <a:rPr lang="en-AU" sz="1800" b="1" noProof="0" dirty="0">
                <a:effectLst/>
                <a:latin typeface="Arial" panose="020B0604020202020204" pitchFamily="34" charset="0"/>
                <a:ea typeface="Aptos" panose="020B0004020202020204" pitchFamily="34" charset="0"/>
              </a:rPr>
              <a:t> uses clay to convey symbolic messages in imaginative ways</a:t>
            </a:r>
            <a:endParaRPr lang="en-AU" sz="1800" noProof="0" dirty="0"/>
          </a:p>
          <a:p>
            <a:pPr algn="l"/>
            <a:endParaRPr lang="en-AU" sz="1800" noProof="0" dirty="0"/>
          </a:p>
        </p:txBody>
      </p:sp>
      <p:cxnSp>
        <p:nvCxnSpPr>
          <p:cNvPr id="20" name="Straight Arrow Connector 19">
            <a:extLst>
              <a:ext uri="{FF2B5EF4-FFF2-40B4-BE49-F238E27FC236}">
                <a16:creationId xmlns:a16="http://schemas.microsoft.com/office/drawing/2014/main" id="{CB5D00E3-695E-E403-B814-444A957C0F6C}"/>
              </a:ext>
              <a:ext uri="{C183D7F6-B498-43B3-948B-1728B52AA6E4}">
                <adec:decorative xmlns:adec="http://schemas.microsoft.com/office/drawing/2017/decorative" val="1"/>
              </a:ext>
            </a:extLst>
          </p:cNvPr>
          <p:cNvCxnSpPr>
            <a:cxnSpLocks/>
          </p:cNvCxnSpPr>
          <p:nvPr/>
        </p:nvCxnSpPr>
        <p:spPr>
          <a:xfrm flipH="1" flipV="1">
            <a:off x="1320800" y="3036933"/>
            <a:ext cx="386859" cy="603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7E9AD93-1157-0D3B-3E1B-C798D5B90EB8}"/>
              </a:ext>
              <a:ext uri="{C183D7F6-B498-43B3-948B-1728B52AA6E4}">
                <adec:decorative xmlns:adec="http://schemas.microsoft.com/office/drawing/2017/decorative" val="1"/>
              </a:ext>
            </a:extLst>
          </p:cNvPr>
          <p:cNvCxnSpPr>
            <a:cxnSpLocks/>
          </p:cNvCxnSpPr>
          <p:nvPr/>
        </p:nvCxnSpPr>
        <p:spPr>
          <a:xfrm flipH="1">
            <a:off x="2772709" y="4060294"/>
            <a:ext cx="544011" cy="658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FAB3967-2ABE-C1F0-215D-2BEEEDDF24F6}"/>
              </a:ext>
              <a:ext uri="{C183D7F6-B498-43B3-948B-1728B52AA6E4}">
                <adec:decorative xmlns:adec="http://schemas.microsoft.com/office/drawing/2017/decorative" val="1"/>
              </a:ext>
            </a:extLst>
          </p:cNvPr>
          <p:cNvCxnSpPr>
            <a:cxnSpLocks/>
          </p:cNvCxnSpPr>
          <p:nvPr/>
        </p:nvCxnSpPr>
        <p:spPr>
          <a:xfrm flipV="1">
            <a:off x="7462060" y="2974685"/>
            <a:ext cx="701699" cy="749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777C6FC-7BBA-F084-FC94-74B7F3C1ADB7}"/>
              </a:ext>
              <a:ext uri="{C183D7F6-B498-43B3-948B-1728B52AA6E4}">
                <adec:decorative xmlns:adec="http://schemas.microsoft.com/office/drawing/2017/decorative" val="1"/>
              </a:ext>
            </a:extLst>
          </p:cNvPr>
          <p:cNvCxnSpPr>
            <a:cxnSpLocks/>
          </p:cNvCxnSpPr>
          <p:nvPr/>
        </p:nvCxnSpPr>
        <p:spPr>
          <a:xfrm flipH="1">
            <a:off x="8993205" y="4111033"/>
            <a:ext cx="566843" cy="717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D3BF381-CCFD-BF71-DE79-056ED7CF3220}"/>
              </a:ext>
              <a:ext uri="{C183D7F6-B498-43B3-948B-1728B52AA6E4}">
                <adec:decorative xmlns:adec="http://schemas.microsoft.com/office/drawing/2017/decorative" val="1"/>
              </a:ext>
            </a:extLst>
          </p:cNvPr>
          <p:cNvCxnSpPr>
            <a:cxnSpLocks/>
          </p:cNvCxnSpPr>
          <p:nvPr/>
        </p:nvCxnSpPr>
        <p:spPr>
          <a:xfrm flipH="1" flipV="1">
            <a:off x="4739987" y="3050005"/>
            <a:ext cx="386859" cy="603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E380CF5-5ECC-62D1-3DD0-262A9BE7E98D}"/>
              </a:ext>
            </a:extLst>
          </p:cNvPr>
          <p:cNvSpPr txBox="1"/>
          <p:nvPr/>
        </p:nvSpPr>
        <p:spPr>
          <a:xfrm>
            <a:off x="629116" y="1924786"/>
            <a:ext cx="2876083" cy="1049899"/>
          </a:xfrm>
          <a:prstGeom prst="rect">
            <a:avLst/>
          </a:prstGeom>
          <a:noFill/>
        </p:spPr>
        <p:txBody>
          <a:bodyPr wrap="none" lIns="0" tIns="0" rIns="0" bIns="0" rtlCol="0">
            <a:noAutofit/>
          </a:bodyPr>
          <a:lstStyle/>
          <a:p>
            <a:pPr algn="l">
              <a:lnSpc>
                <a:spcPct val="130000"/>
              </a:lnSpc>
            </a:pPr>
            <a:r>
              <a:rPr lang="en-AU" sz="1800" noProof="0" dirty="0"/>
              <a:t>Provide reasons and show</a:t>
            </a:r>
          </a:p>
          <a:p>
            <a:pPr algn="l">
              <a:lnSpc>
                <a:spcPct val="130000"/>
              </a:lnSpc>
            </a:pPr>
            <a:r>
              <a:rPr lang="en-AU" sz="1800" noProof="0" dirty="0"/>
              <a:t>cause and effect using </a:t>
            </a:r>
          </a:p>
          <a:p>
            <a:pPr algn="l">
              <a:lnSpc>
                <a:spcPct val="130000"/>
              </a:lnSpc>
            </a:pPr>
            <a:r>
              <a:rPr lang="en-AU" sz="1800" noProof="0" dirty="0"/>
              <a:t>cause and effect language.</a:t>
            </a:r>
          </a:p>
        </p:txBody>
      </p:sp>
      <p:sp>
        <p:nvSpPr>
          <p:cNvPr id="30" name="TextBox 29">
            <a:extLst>
              <a:ext uri="{FF2B5EF4-FFF2-40B4-BE49-F238E27FC236}">
                <a16:creationId xmlns:a16="http://schemas.microsoft.com/office/drawing/2014/main" id="{236248BD-611D-A441-5468-52CD98C4EB17}"/>
              </a:ext>
            </a:extLst>
          </p:cNvPr>
          <p:cNvSpPr txBox="1"/>
          <p:nvPr/>
        </p:nvSpPr>
        <p:spPr>
          <a:xfrm>
            <a:off x="3942286" y="1932359"/>
            <a:ext cx="3690414" cy="1049899"/>
          </a:xfrm>
          <a:prstGeom prst="rect">
            <a:avLst/>
          </a:prstGeom>
          <a:noFill/>
        </p:spPr>
        <p:txBody>
          <a:bodyPr wrap="none" lIns="0" tIns="0" rIns="0" bIns="0" rtlCol="0">
            <a:noAutofit/>
          </a:bodyPr>
          <a:lstStyle/>
          <a:p>
            <a:pPr algn="l">
              <a:lnSpc>
                <a:spcPct val="130000"/>
              </a:lnSpc>
            </a:pPr>
            <a:r>
              <a:rPr lang="en-AU" sz="1800" noProof="0" dirty="0"/>
              <a:t>How is this material treated</a:t>
            </a:r>
          </a:p>
          <a:p>
            <a:pPr algn="l">
              <a:lnSpc>
                <a:spcPct val="130000"/>
              </a:lnSpc>
            </a:pPr>
            <a:r>
              <a:rPr lang="en-AU" sz="1800" noProof="0" dirty="0"/>
              <a:t>and used to build sculptures.</a:t>
            </a:r>
          </a:p>
          <a:p>
            <a:pPr algn="l">
              <a:lnSpc>
                <a:spcPct val="130000"/>
              </a:lnSpc>
            </a:pPr>
            <a:r>
              <a:rPr lang="en-AU" sz="1800" noProof="0" dirty="0"/>
              <a:t>Use technical language and verbs.  </a:t>
            </a:r>
          </a:p>
        </p:txBody>
      </p:sp>
      <p:sp>
        <p:nvSpPr>
          <p:cNvPr id="32" name="TextBox 31">
            <a:extLst>
              <a:ext uri="{FF2B5EF4-FFF2-40B4-BE49-F238E27FC236}">
                <a16:creationId xmlns:a16="http://schemas.microsoft.com/office/drawing/2014/main" id="{4F6B5978-977F-E1D6-BAA3-CCE05A8E5EBA}"/>
              </a:ext>
            </a:extLst>
          </p:cNvPr>
          <p:cNvSpPr txBox="1"/>
          <p:nvPr/>
        </p:nvSpPr>
        <p:spPr>
          <a:xfrm>
            <a:off x="8255761" y="1982659"/>
            <a:ext cx="3402839" cy="1446341"/>
          </a:xfrm>
          <a:prstGeom prst="rect">
            <a:avLst/>
          </a:prstGeom>
          <a:noFill/>
        </p:spPr>
        <p:txBody>
          <a:bodyPr wrap="square" lIns="0" tIns="0" rIns="0" bIns="0" rtlCol="0">
            <a:noAutofit/>
          </a:bodyPr>
          <a:lstStyle/>
          <a:p>
            <a:pPr>
              <a:lnSpc>
                <a:spcPct val="130000"/>
              </a:lnSpc>
            </a:pPr>
            <a:r>
              <a:rPr lang="en-AU" sz="1800" noProof="0" dirty="0"/>
              <a:t>Describe the symbols using noun groups and explain what they mean with cause-and-effect language.</a:t>
            </a:r>
          </a:p>
          <a:p>
            <a:pPr algn="l">
              <a:lnSpc>
                <a:spcPct val="130000"/>
              </a:lnSpc>
            </a:pPr>
            <a:r>
              <a:rPr lang="en-AU" sz="1800" noProof="0" dirty="0"/>
              <a:t> </a:t>
            </a:r>
          </a:p>
        </p:txBody>
      </p:sp>
      <p:sp>
        <p:nvSpPr>
          <p:cNvPr id="31" name="TextBox 30">
            <a:extLst>
              <a:ext uri="{FF2B5EF4-FFF2-40B4-BE49-F238E27FC236}">
                <a16:creationId xmlns:a16="http://schemas.microsoft.com/office/drawing/2014/main" id="{CC299BA4-EBC8-2E78-920D-53A434E6E4BC}"/>
              </a:ext>
            </a:extLst>
          </p:cNvPr>
          <p:cNvSpPr txBox="1"/>
          <p:nvPr/>
        </p:nvSpPr>
        <p:spPr>
          <a:xfrm>
            <a:off x="1469387" y="4719082"/>
            <a:ext cx="2606645" cy="1446341"/>
          </a:xfrm>
          <a:prstGeom prst="rect">
            <a:avLst/>
          </a:prstGeom>
          <a:noFill/>
        </p:spPr>
        <p:txBody>
          <a:bodyPr wrap="square" lIns="0" tIns="0" rIns="0" bIns="0" rtlCol="0" anchor="t">
            <a:noAutofit/>
          </a:bodyPr>
          <a:lstStyle/>
          <a:p>
            <a:pPr algn="l">
              <a:lnSpc>
                <a:spcPct val="130000"/>
              </a:lnSpc>
            </a:pPr>
            <a:r>
              <a:rPr lang="en-AU" sz="1800" noProof="0" dirty="0"/>
              <a:t>Reveal what you know about this </a:t>
            </a:r>
            <a:r>
              <a:rPr lang="en-AU" sz="1800" dirty="0"/>
              <a:t>artist's</a:t>
            </a:r>
            <a:r>
              <a:rPr lang="en-AU" sz="1800" noProof="0" dirty="0"/>
              <a:t> intentions and practice.</a:t>
            </a:r>
          </a:p>
        </p:txBody>
      </p:sp>
      <p:sp>
        <p:nvSpPr>
          <p:cNvPr id="35" name="TextBox 34">
            <a:extLst>
              <a:ext uri="{FF2B5EF4-FFF2-40B4-BE49-F238E27FC236}">
                <a16:creationId xmlns:a16="http://schemas.microsoft.com/office/drawing/2014/main" id="{3659FFA9-A973-BFD0-D172-3948C6E9CCC8}"/>
              </a:ext>
            </a:extLst>
          </p:cNvPr>
          <p:cNvSpPr txBox="1"/>
          <p:nvPr/>
        </p:nvSpPr>
        <p:spPr>
          <a:xfrm>
            <a:off x="6240282" y="4692277"/>
            <a:ext cx="4883717" cy="1655956"/>
          </a:xfrm>
          <a:prstGeom prst="rect">
            <a:avLst/>
          </a:prstGeom>
          <a:noFill/>
        </p:spPr>
        <p:txBody>
          <a:bodyPr wrap="none" lIns="0" tIns="0" rIns="0" bIns="0" rtlCol="0">
            <a:noAutofit/>
          </a:bodyPr>
          <a:lstStyle/>
          <a:p>
            <a:pPr>
              <a:lnSpc>
                <a:spcPct val="130000"/>
              </a:lnSpc>
            </a:pPr>
            <a:r>
              <a:rPr lang="en-AU" sz="1800" noProof="0" dirty="0"/>
              <a:t>Imagination and wonder.</a:t>
            </a:r>
          </a:p>
          <a:p>
            <a:pPr>
              <a:lnSpc>
                <a:spcPct val="130000"/>
              </a:lnSpc>
            </a:pPr>
            <a:r>
              <a:rPr lang="en-AU" sz="1800" noProof="0" dirty="0"/>
              <a:t>Make interpretations with evaluative language.</a:t>
            </a:r>
          </a:p>
          <a:p>
            <a:pPr>
              <a:lnSpc>
                <a:spcPct val="130000"/>
              </a:lnSpc>
            </a:pPr>
            <a:r>
              <a:rPr lang="en-AU" sz="1800" noProof="0" dirty="0"/>
              <a:t>Make judgments shaped by your own memories, </a:t>
            </a:r>
          </a:p>
          <a:p>
            <a:pPr>
              <a:lnSpc>
                <a:spcPct val="130000"/>
              </a:lnSpc>
            </a:pPr>
            <a:r>
              <a:rPr lang="en-AU" sz="1800" noProof="0" dirty="0"/>
              <a:t>experiences, associations and senses.</a:t>
            </a:r>
          </a:p>
        </p:txBody>
      </p:sp>
      <p:sp>
        <p:nvSpPr>
          <p:cNvPr id="2" name="Slide Number Placeholder 1">
            <a:extLst>
              <a:ext uri="{FF2B5EF4-FFF2-40B4-BE49-F238E27FC236}">
                <a16:creationId xmlns:a16="http://schemas.microsoft.com/office/drawing/2014/main" id="{7B02FDDC-37AE-9334-35DF-BD54D66888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82</a:t>
            </a:fld>
            <a:endParaRPr lang="en-AU" noProof="0"/>
          </a:p>
        </p:txBody>
      </p:sp>
    </p:spTree>
    <p:extLst>
      <p:ext uri="{BB962C8B-B14F-4D97-AF65-F5344CB8AC3E}">
        <p14:creationId xmlns:p14="http://schemas.microsoft.com/office/powerpoint/2010/main" val="361719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4BD6C-E0E8-C596-E52F-3290568370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51157C-70CD-08E8-496E-78624F3DB0E0}"/>
              </a:ext>
            </a:extLst>
          </p:cNvPr>
          <p:cNvSpPr>
            <a:spLocks noGrp="1"/>
          </p:cNvSpPr>
          <p:nvPr>
            <p:ph type="title"/>
          </p:nvPr>
        </p:nvSpPr>
        <p:spPr/>
        <p:txBody>
          <a:bodyPr/>
          <a:lstStyle/>
          <a:p>
            <a:r>
              <a:rPr lang="en-AU" noProof="0" dirty="0"/>
              <a:t>Write like an art critic (2)</a:t>
            </a:r>
          </a:p>
        </p:txBody>
      </p:sp>
      <p:sp>
        <p:nvSpPr>
          <p:cNvPr id="4" name="Text Placeholder 3">
            <a:extLst>
              <a:ext uri="{FF2B5EF4-FFF2-40B4-BE49-F238E27FC236}">
                <a16:creationId xmlns:a16="http://schemas.microsoft.com/office/drawing/2014/main" id="{2FC5DD87-8DBA-F22C-D5E0-69B2EDAA18FF}"/>
              </a:ext>
            </a:extLst>
          </p:cNvPr>
          <p:cNvSpPr>
            <a:spLocks noGrp="1"/>
          </p:cNvSpPr>
          <p:nvPr>
            <p:ph type="body" sz="quarter" idx="18"/>
          </p:nvPr>
        </p:nvSpPr>
        <p:spPr>
          <a:xfrm>
            <a:off x="359999" y="905602"/>
            <a:ext cx="11483999" cy="386934"/>
          </a:xfrm>
        </p:spPr>
        <p:txBody>
          <a:bodyPr/>
          <a:lstStyle/>
          <a:p>
            <a:r>
              <a:rPr lang="en-AU" sz="1800" noProof="0" dirty="0">
                <a:effectLst/>
                <a:ea typeface="Aptos" panose="020B0004020202020204" pitchFamily="34" charset="0"/>
              </a:rPr>
              <a:t>5.3(b) Explain how Vipoo </a:t>
            </a:r>
            <a:r>
              <a:rPr lang="en-AU" sz="1800" noProof="0" dirty="0" err="1">
                <a:effectLst/>
                <a:ea typeface="Aptos" panose="020B0004020202020204" pitchFamily="34" charset="0"/>
              </a:rPr>
              <a:t>Srivilasa</a:t>
            </a:r>
            <a:r>
              <a:rPr lang="en-AU" sz="1800" noProof="0" dirty="0">
                <a:effectLst/>
                <a:ea typeface="Aptos" panose="020B0004020202020204" pitchFamily="34" charset="0"/>
              </a:rPr>
              <a:t> uses clay to convey symbolic messages in imaginative ways</a:t>
            </a:r>
            <a:endParaRPr lang="en-AU" sz="1800" noProof="0" dirty="0"/>
          </a:p>
        </p:txBody>
      </p:sp>
      <p:pic>
        <p:nvPicPr>
          <p:cNvPr id="5" name="Picture 4">
            <a:extLst>
              <a:ext uri="{FF2B5EF4-FFF2-40B4-BE49-F238E27FC236}">
                <a16:creationId xmlns:a16="http://schemas.microsoft.com/office/drawing/2014/main" id="{33438A7A-5208-7BA2-9953-B331F503897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431" y="161079"/>
            <a:ext cx="1160435" cy="1160435"/>
          </a:xfrm>
          <a:prstGeom prst="rect">
            <a:avLst/>
          </a:prstGeom>
        </p:spPr>
      </p:pic>
      <p:sp>
        <p:nvSpPr>
          <p:cNvPr id="18" name="TextBox 17">
            <a:extLst>
              <a:ext uri="{FF2B5EF4-FFF2-40B4-BE49-F238E27FC236}">
                <a16:creationId xmlns:a16="http://schemas.microsoft.com/office/drawing/2014/main" id="{6C5C4819-5FF5-BD7B-DE02-5CD350BB4462}"/>
              </a:ext>
            </a:extLst>
          </p:cNvPr>
          <p:cNvSpPr txBox="1"/>
          <p:nvPr/>
        </p:nvSpPr>
        <p:spPr>
          <a:xfrm>
            <a:off x="4190653" y="1523079"/>
            <a:ext cx="3196968" cy="499649"/>
          </a:xfrm>
          <a:prstGeom prst="rect">
            <a:avLst/>
          </a:prstGeom>
          <a:noFill/>
        </p:spPr>
        <p:txBody>
          <a:bodyPr wrap="none" lIns="0" tIns="0" rIns="0" bIns="0" rtlCol="0">
            <a:noAutofit/>
          </a:bodyPr>
          <a:lstStyle/>
          <a:p>
            <a:pPr algn="ctr"/>
            <a:r>
              <a:rPr lang="en-AU" sz="1800" b="1" noProof="0" dirty="0"/>
              <a:t>I see</a:t>
            </a:r>
          </a:p>
        </p:txBody>
      </p:sp>
      <p:sp>
        <p:nvSpPr>
          <p:cNvPr id="6" name="Rectangle: Rounded Corners 5">
            <a:extLst>
              <a:ext uri="{FF2B5EF4-FFF2-40B4-BE49-F238E27FC236}">
                <a16:creationId xmlns:a16="http://schemas.microsoft.com/office/drawing/2014/main" id="{AD4C1899-E27C-17DB-0AD5-8CBE1DDC3DF2}"/>
              </a:ext>
            </a:extLst>
          </p:cNvPr>
          <p:cNvSpPr/>
          <p:nvPr/>
        </p:nvSpPr>
        <p:spPr>
          <a:xfrm>
            <a:off x="4190654" y="1954969"/>
            <a:ext cx="3196968" cy="4344231"/>
          </a:xfrm>
          <a:prstGeom prst="roundRect">
            <a:avLst>
              <a:gd name="adj" fmla="val 594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AU" sz="1800" noProof="0" dirty="0">
              <a:solidFill>
                <a:schemeClr val="bg1"/>
              </a:solidFill>
            </a:endParaRPr>
          </a:p>
          <a:p>
            <a:pPr algn="l"/>
            <a:r>
              <a:rPr lang="en-AU" sz="1800" noProof="0" dirty="0">
                <a:solidFill>
                  <a:schemeClr val="bg1"/>
                </a:solidFill>
              </a:rPr>
              <a:t>Overalls worn on top of a traditional Thai shirt</a:t>
            </a:r>
          </a:p>
          <a:p>
            <a:pPr algn="l"/>
            <a:endParaRPr lang="en-AU" sz="1800" noProof="0" dirty="0">
              <a:solidFill>
                <a:schemeClr val="bg1"/>
              </a:solidFill>
            </a:endParaRPr>
          </a:p>
          <a:p>
            <a:pPr algn="l"/>
            <a:r>
              <a:rPr lang="en-AU" sz="1800" noProof="0" dirty="0">
                <a:solidFill>
                  <a:schemeClr val="bg1"/>
                </a:solidFill>
              </a:rPr>
              <a:t>Dove on head</a:t>
            </a:r>
          </a:p>
          <a:p>
            <a:pPr algn="l"/>
            <a:endParaRPr lang="en-AU" sz="1800" noProof="0" dirty="0">
              <a:solidFill>
                <a:schemeClr val="bg1"/>
              </a:solidFill>
            </a:endParaRPr>
          </a:p>
          <a:p>
            <a:r>
              <a:rPr lang="en-AU" sz="1800" noProof="0" dirty="0">
                <a:solidFill>
                  <a:schemeClr val="bg1"/>
                </a:solidFill>
              </a:rPr>
              <a:t>Looks like a clown</a:t>
            </a:r>
          </a:p>
          <a:p>
            <a:endParaRPr lang="en-AU" sz="1800" noProof="0" dirty="0">
              <a:solidFill>
                <a:schemeClr val="bg1"/>
              </a:solidFill>
            </a:endParaRPr>
          </a:p>
          <a:p>
            <a:r>
              <a:rPr lang="en-AU" sz="1800" noProof="0" dirty="0">
                <a:solidFill>
                  <a:schemeClr val="bg1"/>
                </a:solidFill>
              </a:rPr>
              <a:t>Peace symbol gesture</a:t>
            </a:r>
          </a:p>
          <a:p>
            <a:endParaRPr lang="en-AU" sz="1800" noProof="0" dirty="0">
              <a:solidFill>
                <a:schemeClr val="bg1"/>
              </a:solidFill>
            </a:endParaRPr>
          </a:p>
          <a:p>
            <a:r>
              <a:rPr lang="en-AU" sz="1800" noProof="0" dirty="0">
                <a:solidFill>
                  <a:schemeClr val="bg1"/>
                </a:solidFill>
              </a:rPr>
              <a:t>Sandals with pink socks</a:t>
            </a:r>
          </a:p>
          <a:p>
            <a:endParaRPr lang="en-AU" sz="1800" noProof="0" dirty="0">
              <a:solidFill>
                <a:schemeClr val="bg1"/>
              </a:solidFill>
            </a:endParaRPr>
          </a:p>
          <a:p>
            <a:r>
              <a:rPr lang="en-AU" sz="1800" noProof="0" dirty="0">
                <a:solidFill>
                  <a:schemeClr val="bg1"/>
                </a:solidFill>
              </a:rPr>
              <a:t>Australian flag</a:t>
            </a:r>
          </a:p>
          <a:p>
            <a:endParaRPr lang="en-AU" sz="1800" noProof="0" dirty="0">
              <a:solidFill>
                <a:schemeClr val="bg1"/>
              </a:solidFill>
            </a:endParaRPr>
          </a:p>
          <a:p>
            <a:r>
              <a:rPr lang="en-AU" sz="1800" noProof="0" dirty="0">
                <a:solidFill>
                  <a:schemeClr val="bg1"/>
                </a:solidFill>
              </a:rPr>
              <a:t>Smile</a:t>
            </a:r>
          </a:p>
          <a:p>
            <a:endParaRPr lang="en-AU" sz="2400" noProof="0" dirty="0">
              <a:solidFill>
                <a:schemeClr val="bg1"/>
              </a:solidFill>
            </a:endParaRPr>
          </a:p>
          <a:p>
            <a:pPr algn="l"/>
            <a:endParaRPr lang="en-AU" sz="2400" noProof="0" dirty="0">
              <a:solidFill>
                <a:schemeClr val="bg1"/>
              </a:solidFill>
            </a:endParaRPr>
          </a:p>
        </p:txBody>
      </p:sp>
      <p:sp>
        <p:nvSpPr>
          <p:cNvPr id="11" name="Arrow: Right 10">
            <a:extLst>
              <a:ext uri="{FF2B5EF4-FFF2-40B4-BE49-F238E27FC236}">
                <a16:creationId xmlns:a16="http://schemas.microsoft.com/office/drawing/2014/main" id="{72A97B6B-2B86-02AB-8E8C-A5FD739FAA8D}"/>
              </a:ext>
              <a:ext uri="{C183D7F6-B498-43B3-948B-1728B52AA6E4}">
                <adec:decorative xmlns:adec="http://schemas.microsoft.com/office/drawing/2017/decorative" val="1"/>
              </a:ext>
            </a:extLst>
          </p:cNvPr>
          <p:cNvSpPr/>
          <p:nvPr/>
        </p:nvSpPr>
        <p:spPr>
          <a:xfrm>
            <a:off x="7266599" y="2273815"/>
            <a:ext cx="575076" cy="969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2" name="Arrow: Right 11">
            <a:extLst>
              <a:ext uri="{FF2B5EF4-FFF2-40B4-BE49-F238E27FC236}">
                <a16:creationId xmlns:a16="http://schemas.microsoft.com/office/drawing/2014/main" id="{039868B6-A459-6A3C-00F6-8BF69779C2A4}"/>
              </a:ext>
              <a:ext uri="{C183D7F6-B498-43B3-948B-1728B52AA6E4}">
                <adec:decorative xmlns:adec="http://schemas.microsoft.com/office/drawing/2017/decorative" val="1"/>
              </a:ext>
            </a:extLst>
          </p:cNvPr>
          <p:cNvSpPr/>
          <p:nvPr/>
        </p:nvSpPr>
        <p:spPr>
          <a:xfrm>
            <a:off x="7266599" y="2798256"/>
            <a:ext cx="575076" cy="969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3" name="Arrow: Right 12">
            <a:extLst>
              <a:ext uri="{FF2B5EF4-FFF2-40B4-BE49-F238E27FC236}">
                <a16:creationId xmlns:a16="http://schemas.microsoft.com/office/drawing/2014/main" id="{25166AE3-05E6-A173-F576-FD733A70D805}"/>
              </a:ext>
              <a:ext uri="{C183D7F6-B498-43B3-948B-1728B52AA6E4}">
                <adec:decorative xmlns:adec="http://schemas.microsoft.com/office/drawing/2017/decorative" val="1"/>
              </a:ext>
            </a:extLst>
          </p:cNvPr>
          <p:cNvSpPr/>
          <p:nvPr/>
        </p:nvSpPr>
        <p:spPr>
          <a:xfrm>
            <a:off x="7279655" y="3371188"/>
            <a:ext cx="575076" cy="969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4" name="Arrow: Right 13">
            <a:extLst>
              <a:ext uri="{FF2B5EF4-FFF2-40B4-BE49-F238E27FC236}">
                <a16:creationId xmlns:a16="http://schemas.microsoft.com/office/drawing/2014/main" id="{02A6B5CA-6185-81F4-04A6-A1791F400EAD}"/>
              </a:ext>
              <a:ext uri="{C183D7F6-B498-43B3-948B-1728B52AA6E4}">
                <adec:decorative xmlns:adec="http://schemas.microsoft.com/office/drawing/2017/decorative" val="1"/>
              </a:ext>
            </a:extLst>
          </p:cNvPr>
          <p:cNvSpPr/>
          <p:nvPr/>
        </p:nvSpPr>
        <p:spPr>
          <a:xfrm>
            <a:off x="7266599" y="3914016"/>
            <a:ext cx="575076" cy="969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5" name="Arrow: Right 14">
            <a:extLst>
              <a:ext uri="{FF2B5EF4-FFF2-40B4-BE49-F238E27FC236}">
                <a16:creationId xmlns:a16="http://schemas.microsoft.com/office/drawing/2014/main" id="{E9DE575A-81DC-D995-F4E1-542413C3EF2A}"/>
              </a:ext>
              <a:ext uri="{C183D7F6-B498-43B3-948B-1728B52AA6E4}">
                <adec:decorative xmlns:adec="http://schemas.microsoft.com/office/drawing/2017/decorative" val="1"/>
              </a:ext>
            </a:extLst>
          </p:cNvPr>
          <p:cNvSpPr/>
          <p:nvPr/>
        </p:nvSpPr>
        <p:spPr>
          <a:xfrm>
            <a:off x="7279655" y="4480017"/>
            <a:ext cx="575076" cy="969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6" name="Arrow: Right 15">
            <a:extLst>
              <a:ext uri="{FF2B5EF4-FFF2-40B4-BE49-F238E27FC236}">
                <a16:creationId xmlns:a16="http://schemas.microsoft.com/office/drawing/2014/main" id="{48C13E68-BDBF-C284-28C6-A2A19D80D046}"/>
              </a:ext>
              <a:ext uri="{C183D7F6-B498-43B3-948B-1728B52AA6E4}">
                <adec:decorative xmlns:adec="http://schemas.microsoft.com/office/drawing/2017/decorative" val="1"/>
              </a:ext>
            </a:extLst>
          </p:cNvPr>
          <p:cNvSpPr/>
          <p:nvPr/>
        </p:nvSpPr>
        <p:spPr>
          <a:xfrm>
            <a:off x="7266599" y="5022845"/>
            <a:ext cx="575076" cy="969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7" name="Arrow: Right 16">
            <a:extLst>
              <a:ext uri="{FF2B5EF4-FFF2-40B4-BE49-F238E27FC236}">
                <a16:creationId xmlns:a16="http://schemas.microsoft.com/office/drawing/2014/main" id="{B13BACD3-8F2A-11E8-BF9E-A911D2A5E660}"/>
              </a:ext>
              <a:ext uri="{C183D7F6-B498-43B3-948B-1728B52AA6E4}">
                <adec:decorative xmlns:adec="http://schemas.microsoft.com/office/drawing/2017/decorative" val="1"/>
              </a:ext>
            </a:extLst>
          </p:cNvPr>
          <p:cNvSpPr/>
          <p:nvPr/>
        </p:nvSpPr>
        <p:spPr>
          <a:xfrm>
            <a:off x="7279655" y="5588847"/>
            <a:ext cx="575076" cy="969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9" name="TextBox 18">
            <a:extLst>
              <a:ext uri="{FF2B5EF4-FFF2-40B4-BE49-F238E27FC236}">
                <a16:creationId xmlns:a16="http://schemas.microsoft.com/office/drawing/2014/main" id="{702E9E2B-1E7D-EB1C-7824-9D6A44EF5D7E}"/>
              </a:ext>
              <a:ext uri="{C183D7F6-B498-43B3-948B-1728B52AA6E4}">
                <adec:decorative xmlns:adec="http://schemas.microsoft.com/office/drawing/2017/decorative" val="0"/>
              </a:ext>
            </a:extLst>
          </p:cNvPr>
          <p:cNvSpPr txBox="1"/>
          <p:nvPr/>
        </p:nvSpPr>
        <p:spPr>
          <a:xfrm>
            <a:off x="7841675" y="1522834"/>
            <a:ext cx="4049269" cy="499649"/>
          </a:xfrm>
          <a:prstGeom prst="rect">
            <a:avLst/>
          </a:prstGeom>
          <a:noFill/>
        </p:spPr>
        <p:txBody>
          <a:bodyPr wrap="none" lIns="0" tIns="0" rIns="0" bIns="0" rtlCol="0">
            <a:noAutofit/>
          </a:bodyPr>
          <a:lstStyle/>
          <a:p>
            <a:pPr algn="ctr"/>
            <a:r>
              <a:rPr lang="en-AU" sz="1800" b="1" noProof="0" dirty="0"/>
              <a:t>I think</a:t>
            </a:r>
          </a:p>
        </p:txBody>
      </p:sp>
      <p:sp>
        <p:nvSpPr>
          <p:cNvPr id="7" name="Rectangle: Rounded Corners 6">
            <a:extLst>
              <a:ext uri="{FF2B5EF4-FFF2-40B4-BE49-F238E27FC236}">
                <a16:creationId xmlns:a16="http://schemas.microsoft.com/office/drawing/2014/main" id="{F6CEE00D-53D6-9E5C-992F-19385FCCAC09}"/>
              </a:ext>
            </a:extLst>
          </p:cNvPr>
          <p:cNvSpPr/>
          <p:nvPr/>
        </p:nvSpPr>
        <p:spPr>
          <a:xfrm>
            <a:off x="7854730" y="1954969"/>
            <a:ext cx="4049269" cy="4344231"/>
          </a:xfrm>
          <a:prstGeom prst="roundRect">
            <a:avLst>
              <a:gd name="adj" fmla="val 340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AU" sz="1800" noProof="0" dirty="0">
                <a:solidFill>
                  <a:schemeClr val="accent1"/>
                </a:solidFill>
              </a:rPr>
              <a:t>cultural hybridity</a:t>
            </a:r>
          </a:p>
          <a:p>
            <a:pPr algn="l"/>
            <a:endParaRPr lang="en-AU" sz="1800" noProof="0" dirty="0">
              <a:solidFill>
                <a:schemeClr val="accent1"/>
              </a:solidFill>
            </a:endParaRPr>
          </a:p>
          <a:p>
            <a:pPr algn="l"/>
            <a:r>
              <a:rPr lang="en-AU" sz="1800" noProof="0" dirty="0">
                <a:solidFill>
                  <a:schemeClr val="accent1"/>
                </a:solidFill>
              </a:rPr>
              <a:t>peace and fun</a:t>
            </a:r>
          </a:p>
          <a:p>
            <a:pPr algn="l"/>
            <a:endParaRPr lang="en-AU" sz="1800" noProof="0" dirty="0">
              <a:solidFill>
                <a:schemeClr val="accent1"/>
              </a:solidFill>
            </a:endParaRPr>
          </a:p>
          <a:p>
            <a:r>
              <a:rPr lang="en-AU" sz="1800" noProof="0" dirty="0">
                <a:solidFill>
                  <a:schemeClr val="accent1"/>
                </a:solidFill>
              </a:rPr>
              <a:t>comically jovial</a:t>
            </a:r>
          </a:p>
          <a:p>
            <a:endParaRPr lang="en-AU" sz="1800" noProof="0" dirty="0">
              <a:solidFill>
                <a:schemeClr val="accent1"/>
              </a:solidFill>
            </a:endParaRPr>
          </a:p>
          <a:p>
            <a:r>
              <a:rPr lang="en-AU" sz="1800" noProof="0" dirty="0">
                <a:solidFill>
                  <a:schemeClr val="accent1"/>
                </a:solidFill>
              </a:rPr>
              <a:t>shows he is relaxed and friendly </a:t>
            </a:r>
          </a:p>
          <a:p>
            <a:endParaRPr lang="en-AU" sz="1800" noProof="0" dirty="0">
              <a:solidFill>
                <a:schemeClr val="accent1"/>
              </a:solidFill>
            </a:endParaRPr>
          </a:p>
          <a:p>
            <a:r>
              <a:rPr lang="en-AU" sz="1800" noProof="0" dirty="0">
                <a:solidFill>
                  <a:schemeClr val="accent1"/>
                </a:solidFill>
              </a:rPr>
              <a:t>creative energy, spontaneous</a:t>
            </a:r>
          </a:p>
          <a:p>
            <a:endParaRPr lang="en-AU" sz="1800" noProof="0" dirty="0">
              <a:solidFill>
                <a:schemeClr val="accent1"/>
              </a:solidFill>
            </a:endParaRPr>
          </a:p>
          <a:p>
            <a:r>
              <a:rPr lang="en-AU" sz="1800" noProof="0" dirty="0">
                <a:solidFill>
                  <a:schemeClr val="accent1"/>
                </a:solidFill>
              </a:rPr>
              <a:t>a sense of pride and belonging</a:t>
            </a:r>
          </a:p>
          <a:p>
            <a:endParaRPr lang="en-AU" sz="1800" noProof="0" dirty="0">
              <a:solidFill>
                <a:schemeClr val="accent1"/>
              </a:solidFill>
            </a:endParaRPr>
          </a:p>
          <a:p>
            <a:r>
              <a:rPr lang="en-AU" sz="1800" noProof="0" dirty="0">
                <a:solidFill>
                  <a:schemeClr val="accent1"/>
                </a:solidFill>
              </a:rPr>
              <a:t>approachable</a:t>
            </a:r>
          </a:p>
          <a:p>
            <a:pPr algn="l"/>
            <a:endParaRPr lang="en-AU" sz="2400" noProof="0" dirty="0">
              <a:solidFill>
                <a:schemeClr val="accent1"/>
              </a:solidFill>
            </a:endParaRPr>
          </a:p>
        </p:txBody>
      </p:sp>
      <p:sp>
        <p:nvSpPr>
          <p:cNvPr id="20" name="TextBox 19">
            <a:extLst>
              <a:ext uri="{FF2B5EF4-FFF2-40B4-BE49-F238E27FC236}">
                <a16:creationId xmlns:a16="http://schemas.microsoft.com/office/drawing/2014/main" id="{A02037A8-3A9F-FB2A-FDF6-62D5BB033F31}"/>
              </a:ext>
              <a:ext uri="{C183D7F6-B498-43B3-948B-1728B52AA6E4}">
                <adec:decorative xmlns:adec="http://schemas.microsoft.com/office/drawing/2017/decorative" val="1"/>
              </a:ext>
            </a:extLst>
          </p:cNvPr>
          <p:cNvSpPr txBox="1"/>
          <p:nvPr/>
        </p:nvSpPr>
        <p:spPr>
          <a:xfrm>
            <a:off x="359999" y="6498000"/>
            <a:ext cx="11247698" cy="160022"/>
          </a:xfrm>
          <a:prstGeom prst="rect">
            <a:avLst/>
          </a:prstGeom>
          <a:noFill/>
        </p:spPr>
        <p:txBody>
          <a:bodyPr wrap="none" lIns="0" tIns="0" rIns="0" bIns="0" rtlCol="0">
            <a:noAutofit/>
          </a:bodyPr>
          <a:lstStyle/>
          <a:p>
            <a:pPr>
              <a:lnSpc>
                <a:spcPct val="130000"/>
              </a:lnSpc>
            </a:pPr>
            <a:r>
              <a:rPr lang="en-AU" sz="1000" noProof="0" dirty="0"/>
              <a:t>'Free as a Bird’, 2022 distribution permissions for Secondary Curriculum, Curriculum and Reform Directorate of NSW Department of Education, granted by© Vipoo </a:t>
            </a:r>
            <a:r>
              <a:rPr lang="en-AU" sz="1000" noProof="0" dirty="0" err="1"/>
              <a:t>Srivilasa</a:t>
            </a:r>
            <a:r>
              <a:rPr lang="en-AU" sz="1000" noProof="0" dirty="0"/>
              <a:t>, 2025</a:t>
            </a:r>
          </a:p>
          <a:p>
            <a:pPr algn="l">
              <a:lnSpc>
                <a:spcPct val="130000"/>
              </a:lnSpc>
            </a:pPr>
            <a:endParaRPr lang="en-AU" sz="1000" noProof="0" dirty="0"/>
          </a:p>
        </p:txBody>
      </p:sp>
      <p:sp>
        <p:nvSpPr>
          <p:cNvPr id="2" name="Slide Number Placeholder 1">
            <a:extLst>
              <a:ext uri="{FF2B5EF4-FFF2-40B4-BE49-F238E27FC236}">
                <a16:creationId xmlns:a16="http://schemas.microsoft.com/office/drawing/2014/main" id="{62059585-C6D2-CBAE-4EF3-D799398A0A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83</a:t>
            </a:fld>
            <a:endParaRPr lang="en-AU" noProof="0"/>
          </a:p>
        </p:txBody>
      </p:sp>
      <p:pic>
        <p:nvPicPr>
          <p:cNvPr id="10" name="Picture 9">
            <a:extLst>
              <a:ext uri="{FF2B5EF4-FFF2-40B4-BE49-F238E27FC236}">
                <a16:creationId xmlns:a16="http://schemas.microsoft.com/office/drawing/2014/main" id="{AB59B108-9FCE-058D-CD8C-4A60E11BC8A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424" y="1708022"/>
            <a:ext cx="3461134" cy="4327480"/>
          </a:xfrm>
          <a:prstGeom prst="rect">
            <a:avLst/>
          </a:prstGeom>
        </p:spPr>
      </p:pic>
    </p:spTree>
    <p:extLst>
      <p:ext uri="{BB962C8B-B14F-4D97-AF65-F5344CB8AC3E}">
        <p14:creationId xmlns:p14="http://schemas.microsoft.com/office/powerpoint/2010/main" val="161767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04CD-19F8-EB2E-9D47-B83546AF7F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6DC704-9988-C9AE-8C99-34659912D783}"/>
              </a:ext>
            </a:extLst>
          </p:cNvPr>
          <p:cNvSpPr>
            <a:spLocks noGrp="1"/>
          </p:cNvSpPr>
          <p:nvPr>
            <p:ph type="title"/>
          </p:nvPr>
        </p:nvSpPr>
        <p:spPr/>
        <p:txBody>
          <a:bodyPr/>
          <a:lstStyle/>
          <a:p>
            <a:r>
              <a:rPr lang="en-AU" noProof="0" dirty="0"/>
              <a:t>Critical review – explaining like an art critic (1)</a:t>
            </a:r>
          </a:p>
        </p:txBody>
      </p:sp>
      <p:sp>
        <p:nvSpPr>
          <p:cNvPr id="4" name="Text Placeholder 3">
            <a:extLst>
              <a:ext uri="{FF2B5EF4-FFF2-40B4-BE49-F238E27FC236}">
                <a16:creationId xmlns:a16="http://schemas.microsoft.com/office/drawing/2014/main" id="{914FDC30-5AF8-48F9-B31D-C89D54ACBEDD}"/>
              </a:ext>
            </a:extLst>
          </p:cNvPr>
          <p:cNvSpPr>
            <a:spLocks noGrp="1"/>
          </p:cNvSpPr>
          <p:nvPr>
            <p:ph type="body" sz="quarter" idx="18"/>
          </p:nvPr>
        </p:nvSpPr>
        <p:spPr/>
        <p:txBody>
          <a:bodyPr/>
          <a:lstStyle/>
          <a:p>
            <a:r>
              <a:rPr lang="en-AU" sz="1800" noProof="0" dirty="0">
                <a:effectLst/>
                <a:latin typeface="Arial" panose="020B0604020202020204" pitchFamily="34" charset="0"/>
                <a:ea typeface="Aptos" panose="020B0004020202020204" pitchFamily="34" charset="0"/>
              </a:rPr>
              <a:t>5.3(c) Explain how Vipoo </a:t>
            </a:r>
            <a:r>
              <a:rPr lang="en-AU" sz="1800" noProof="0" dirty="0" err="1">
                <a:effectLst/>
                <a:latin typeface="Arial" panose="020B0604020202020204" pitchFamily="34" charset="0"/>
                <a:ea typeface="Aptos" panose="020B0004020202020204" pitchFamily="34" charset="0"/>
              </a:rPr>
              <a:t>Srivilasa</a:t>
            </a:r>
            <a:r>
              <a:rPr lang="en-AU" sz="1800" noProof="0" dirty="0">
                <a:effectLst/>
                <a:latin typeface="Arial" panose="020B0604020202020204" pitchFamily="34" charset="0"/>
                <a:ea typeface="Aptos" panose="020B0004020202020204" pitchFamily="34" charset="0"/>
              </a:rPr>
              <a:t> uses clay to convey symbolic messages in imaginative ways</a:t>
            </a:r>
            <a:endParaRPr lang="en-AU" sz="1800" noProof="0" dirty="0"/>
          </a:p>
        </p:txBody>
      </p:sp>
      <p:pic>
        <p:nvPicPr>
          <p:cNvPr id="18" name="Picture 17">
            <a:extLst>
              <a:ext uri="{FF2B5EF4-FFF2-40B4-BE49-F238E27FC236}">
                <a16:creationId xmlns:a16="http://schemas.microsoft.com/office/drawing/2014/main" id="{556F56CB-6EEA-1583-A1B5-09A3F945F7A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431" y="161079"/>
            <a:ext cx="1160435" cy="1160435"/>
          </a:xfrm>
          <a:prstGeom prst="rect">
            <a:avLst/>
          </a:prstGeom>
        </p:spPr>
      </p:pic>
      <p:sp>
        <p:nvSpPr>
          <p:cNvPr id="7" name="TextBox 6">
            <a:extLst>
              <a:ext uri="{FF2B5EF4-FFF2-40B4-BE49-F238E27FC236}">
                <a16:creationId xmlns:a16="http://schemas.microsoft.com/office/drawing/2014/main" id="{1EE994B0-E595-B2A1-F644-0D63834A798E}"/>
              </a:ext>
            </a:extLst>
          </p:cNvPr>
          <p:cNvSpPr txBox="1"/>
          <p:nvPr/>
        </p:nvSpPr>
        <p:spPr>
          <a:xfrm>
            <a:off x="4216400" y="1727425"/>
            <a:ext cx="7627597" cy="1686023"/>
          </a:xfrm>
          <a:prstGeom prst="rect">
            <a:avLst/>
          </a:prstGeom>
          <a:noFill/>
        </p:spPr>
        <p:txBody>
          <a:bodyPr wrap="square" lIns="0" tIns="0" rIns="0" bIns="0" rtlCol="0">
            <a:noAutofit/>
          </a:bodyPr>
          <a:lstStyle/>
          <a:p>
            <a:pPr>
              <a:lnSpc>
                <a:spcPct val="130000"/>
              </a:lnSpc>
              <a:buNone/>
            </a:pPr>
            <a:r>
              <a:rPr lang="en-AU" sz="1600" noProof="0" dirty="0"/>
              <a:t>Explanations of artworks help us understand intentions and meaning. When we explain we use cause and effect language to talk about what the artist did and what it makes us think or feel. We show how colours, shapes, or symbols work together and explain why or how the artist might have made certain choices or how those choices create meaning.</a:t>
            </a:r>
          </a:p>
          <a:p>
            <a:pPr algn="l">
              <a:lnSpc>
                <a:spcPct val="130000"/>
              </a:lnSpc>
            </a:pPr>
            <a:endParaRPr lang="en-AU" sz="1600" b="0" i="0" noProof="0" dirty="0">
              <a:solidFill>
                <a:srgbClr val="000000"/>
              </a:solidFill>
              <a:effectLst/>
            </a:endParaRPr>
          </a:p>
          <a:p>
            <a:pPr algn="l">
              <a:lnSpc>
                <a:spcPct val="130000"/>
              </a:lnSpc>
            </a:pPr>
            <a:endParaRPr lang="en-AU" sz="1600" b="0" i="0" noProof="0" dirty="0">
              <a:solidFill>
                <a:srgbClr val="000000"/>
              </a:solidFill>
              <a:effectLst/>
            </a:endParaRPr>
          </a:p>
          <a:p>
            <a:pPr algn="l">
              <a:lnSpc>
                <a:spcPct val="130000"/>
              </a:lnSpc>
            </a:pPr>
            <a:endParaRPr lang="en-AU" sz="1600" noProof="0" dirty="0"/>
          </a:p>
        </p:txBody>
      </p:sp>
      <p:sp>
        <p:nvSpPr>
          <p:cNvPr id="15" name="Rectangle: Rounded Corners 14">
            <a:extLst>
              <a:ext uri="{FF2B5EF4-FFF2-40B4-BE49-F238E27FC236}">
                <a16:creationId xmlns:a16="http://schemas.microsoft.com/office/drawing/2014/main" id="{4D2EDFC2-1B14-1634-D752-8CCDA8581990}"/>
              </a:ext>
            </a:extLst>
          </p:cNvPr>
          <p:cNvSpPr/>
          <p:nvPr/>
        </p:nvSpPr>
        <p:spPr>
          <a:xfrm>
            <a:off x="4216400" y="3516070"/>
            <a:ext cx="1891203" cy="2575864"/>
          </a:xfrm>
          <a:prstGeom prst="roundRect">
            <a:avLst>
              <a:gd name="adj" fmla="val 793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30000"/>
              </a:lnSpc>
            </a:pPr>
            <a:r>
              <a:rPr lang="en-AU" sz="1600" b="0" i="0" noProof="0" dirty="0">
                <a:solidFill>
                  <a:srgbClr val="000000"/>
                </a:solidFill>
                <a:effectLst/>
              </a:rPr>
              <a:t>Because</a:t>
            </a:r>
          </a:p>
          <a:p>
            <a:pPr algn="l">
              <a:lnSpc>
                <a:spcPct val="130000"/>
              </a:lnSpc>
            </a:pPr>
            <a:r>
              <a:rPr lang="en-AU" sz="1600" b="0" i="0" noProof="0" dirty="0">
                <a:solidFill>
                  <a:srgbClr val="000000"/>
                </a:solidFill>
                <a:effectLst/>
              </a:rPr>
              <a:t>Since</a:t>
            </a:r>
          </a:p>
          <a:p>
            <a:pPr algn="l">
              <a:lnSpc>
                <a:spcPct val="130000"/>
              </a:lnSpc>
            </a:pPr>
            <a:r>
              <a:rPr lang="en-AU" sz="1600" b="0" i="0" noProof="0" dirty="0">
                <a:solidFill>
                  <a:srgbClr val="000000"/>
                </a:solidFill>
                <a:effectLst/>
              </a:rPr>
              <a:t>Due to</a:t>
            </a:r>
          </a:p>
          <a:p>
            <a:pPr algn="l">
              <a:lnSpc>
                <a:spcPct val="130000"/>
              </a:lnSpc>
            </a:pPr>
            <a:r>
              <a:rPr lang="en-AU" sz="1600" b="0" i="0" noProof="0" dirty="0">
                <a:solidFill>
                  <a:srgbClr val="000000"/>
                </a:solidFill>
                <a:effectLst/>
              </a:rPr>
              <a:t>As a result of</a:t>
            </a:r>
          </a:p>
          <a:p>
            <a:pPr algn="l">
              <a:lnSpc>
                <a:spcPct val="130000"/>
              </a:lnSpc>
            </a:pPr>
            <a:r>
              <a:rPr lang="en-AU" sz="1600" b="0" i="0" noProof="0" dirty="0">
                <a:solidFill>
                  <a:srgbClr val="000000"/>
                </a:solidFill>
                <a:effectLst/>
              </a:rPr>
              <a:t>In response to</a:t>
            </a:r>
          </a:p>
          <a:p>
            <a:pPr algn="l">
              <a:lnSpc>
                <a:spcPct val="130000"/>
              </a:lnSpc>
            </a:pPr>
            <a:r>
              <a:rPr lang="en-AU" sz="1600" b="0" i="0" noProof="0" dirty="0">
                <a:solidFill>
                  <a:srgbClr val="000000"/>
                </a:solidFill>
                <a:effectLst/>
              </a:rPr>
              <a:t>In order to</a:t>
            </a:r>
          </a:p>
          <a:p>
            <a:pPr algn="l">
              <a:lnSpc>
                <a:spcPct val="130000"/>
              </a:lnSpc>
            </a:pPr>
            <a:r>
              <a:rPr lang="en-AU" sz="1600" b="0" i="0" noProof="0" dirty="0">
                <a:solidFill>
                  <a:srgbClr val="000000"/>
                </a:solidFill>
                <a:effectLst/>
              </a:rPr>
              <a:t>As</a:t>
            </a:r>
          </a:p>
        </p:txBody>
      </p:sp>
      <p:sp>
        <p:nvSpPr>
          <p:cNvPr id="16" name="Rectangle: Rounded Corners 15">
            <a:extLst>
              <a:ext uri="{FF2B5EF4-FFF2-40B4-BE49-F238E27FC236}">
                <a16:creationId xmlns:a16="http://schemas.microsoft.com/office/drawing/2014/main" id="{674B1293-C1AA-0A02-1E3D-F391618FF272}"/>
              </a:ext>
            </a:extLst>
          </p:cNvPr>
          <p:cNvSpPr/>
          <p:nvPr/>
        </p:nvSpPr>
        <p:spPr>
          <a:xfrm>
            <a:off x="6280631" y="3516070"/>
            <a:ext cx="2509861" cy="2575864"/>
          </a:xfrm>
          <a:prstGeom prst="roundRect">
            <a:avLst>
              <a:gd name="adj" fmla="val 6041"/>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30000"/>
              </a:lnSpc>
            </a:pPr>
            <a:r>
              <a:rPr lang="en-AU" sz="1600" b="0" i="0" noProof="0" dirty="0">
                <a:solidFill>
                  <a:srgbClr val="000000"/>
                </a:solidFill>
                <a:effectLst/>
              </a:rPr>
              <a:t>This invites</a:t>
            </a:r>
          </a:p>
          <a:p>
            <a:pPr algn="l">
              <a:lnSpc>
                <a:spcPct val="130000"/>
              </a:lnSpc>
            </a:pPr>
            <a:r>
              <a:rPr lang="en-AU" sz="1600" b="0" i="0" noProof="0" dirty="0">
                <a:solidFill>
                  <a:srgbClr val="000000"/>
                </a:solidFill>
                <a:effectLst/>
              </a:rPr>
              <a:t>This evokes</a:t>
            </a:r>
          </a:p>
          <a:p>
            <a:pPr algn="l">
              <a:lnSpc>
                <a:spcPct val="130000"/>
              </a:lnSpc>
            </a:pPr>
            <a:r>
              <a:rPr lang="en-AU" sz="1600" b="0" i="0" noProof="0" dirty="0">
                <a:solidFill>
                  <a:srgbClr val="000000"/>
                </a:solidFill>
                <a:effectLst/>
              </a:rPr>
              <a:t>This communicates</a:t>
            </a:r>
          </a:p>
          <a:p>
            <a:pPr algn="l">
              <a:lnSpc>
                <a:spcPct val="130000"/>
              </a:lnSpc>
            </a:pPr>
            <a:r>
              <a:rPr lang="en-AU" sz="1600" b="0" i="0" noProof="0" dirty="0">
                <a:solidFill>
                  <a:srgbClr val="000000"/>
                </a:solidFill>
                <a:effectLst/>
              </a:rPr>
              <a:t>This creates</a:t>
            </a:r>
          </a:p>
          <a:p>
            <a:pPr algn="l">
              <a:lnSpc>
                <a:spcPct val="130000"/>
              </a:lnSpc>
            </a:pPr>
            <a:r>
              <a:rPr lang="en-AU" sz="1600" b="0" i="0" noProof="0" dirty="0">
                <a:solidFill>
                  <a:srgbClr val="000000"/>
                </a:solidFill>
                <a:effectLst/>
              </a:rPr>
              <a:t>This reinforces</a:t>
            </a:r>
          </a:p>
          <a:p>
            <a:pPr algn="l">
              <a:lnSpc>
                <a:spcPct val="130000"/>
              </a:lnSpc>
            </a:pPr>
            <a:r>
              <a:rPr lang="en-AU" sz="1600" b="0" i="0" noProof="0" dirty="0">
                <a:solidFill>
                  <a:srgbClr val="000000"/>
                </a:solidFill>
                <a:effectLst/>
              </a:rPr>
              <a:t>This symbolises</a:t>
            </a:r>
          </a:p>
          <a:p>
            <a:pPr algn="l">
              <a:lnSpc>
                <a:spcPct val="130000"/>
              </a:lnSpc>
            </a:pPr>
            <a:r>
              <a:rPr lang="en-AU" sz="1600" b="0" i="0" noProof="0" dirty="0">
                <a:solidFill>
                  <a:srgbClr val="000000"/>
                </a:solidFill>
                <a:effectLst/>
              </a:rPr>
              <a:t>This suggests</a:t>
            </a:r>
          </a:p>
        </p:txBody>
      </p:sp>
      <p:sp>
        <p:nvSpPr>
          <p:cNvPr id="17" name="Rectangle: Rounded Corners 16">
            <a:extLst>
              <a:ext uri="{FF2B5EF4-FFF2-40B4-BE49-F238E27FC236}">
                <a16:creationId xmlns:a16="http://schemas.microsoft.com/office/drawing/2014/main" id="{87A4C9F5-01B6-A189-9648-71E1282676AB}"/>
              </a:ext>
            </a:extLst>
          </p:cNvPr>
          <p:cNvSpPr/>
          <p:nvPr/>
        </p:nvSpPr>
        <p:spPr>
          <a:xfrm>
            <a:off x="8963521" y="3516071"/>
            <a:ext cx="2954172" cy="2575864"/>
          </a:xfrm>
          <a:prstGeom prst="roundRect">
            <a:avLst>
              <a:gd name="adj" fmla="val 532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30000"/>
              </a:lnSpc>
            </a:pPr>
            <a:r>
              <a:rPr lang="en-AU" sz="1600" noProof="0" dirty="0">
                <a:solidFill>
                  <a:schemeClr val="tx1"/>
                </a:solidFill>
              </a:rPr>
              <a:t>Inviting, invites</a:t>
            </a:r>
          </a:p>
          <a:p>
            <a:pPr algn="l">
              <a:lnSpc>
                <a:spcPct val="130000"/>
              </a:lnSpc>
            </a:pPr>
            <a:r>
              <a:rPr lang="en-AU" sz="1600" noProof="0" dirty="0">
                <a:solidFill>
                  <a:schemeClr val="tx1"/>
                </a:solidFill>
              </a:rPr>
              <a:t>Evoking, evokes</a:t>
            </a:r>
          </a:p>
          <a:p>
            <a:pPr algn="l">
              <a:lnSpc>
                <a:spcPct val="130000"/>
              </a:lnSpc>
            </a:pPr>
            <a:r>
              <a:rPr lang="en-AU" sz="1600" noProof="0" dirty="0">
                <a:solidFill>
                  <a:schemeClr val="tx1"/>
                </a:solidFill>
              </a:rPr>
              <a:t>Communicating, communicates</a:t>
            </a:r>
          </a:p>
          <a:p>
            <a:pPr algn="l">
              <a:lnSpc>
                <a:spcPct val="130000"/>
              </a:lnSpc>
            </a:pPr>
            <a:r>
              <a:rPr lang="en-AU" sz="1600" noProof="0" dirty="0">
                <a:solidFill>
                  <a:schemeClr val="tx1"/>
                </a:solidFill>
              </a:rPr>
              <a:t>Creating, creates</a:t>
            </a:r>
          </a:p>
          <a:p>
            <a:pPr algn="l">
              <a:lnSpc>
                <a:spcPct val="130000"/>
              </a:lnSpc>
            </a:pPr>
            <a:r>
              <a:rPr lang="en-AU" sz="1600" noProof="0" dirty="0">
                <a:solidFill>
                  <a:schemeClr val="tx1"/>
                </a:solidFill>
              </a:rPr>
              <a:t>Reinforcing, reinforces</a:t>
            </a:r>
          </a:p>
          <a:p>
            <a:pPr algn="l">
              <a:lnSpc>
                <a:spcPct val="130000"/>
              </a:lnSpc>
            </a:pPr>
            <a:r>
              <a:rPr lang="en-AU" sz="1600" noProof="0" dirty="0">
                <a:solidFill>
                  <a:schemeClr val="tx1"/>
                </a:solidFill>
              </a:rPr>
              <a:t>Symbolising, symbolises</a:t>
            </a:r>
          </a:p>
          <a:p>
            <a:pPr algn="l">
              <a:lnSpc>
                <a:spcPct val="130000"/>
              </a:lnSpc>
            </a:pPr>
            <a:r>
              <a:rPr lang="en-AU" sz="1600" noProof="0" dirty="0">
                <a:solidFill>
                  <a:schemeClr val="tx1"/>
                </a:solidFill>
              </a:rPr>
              <a:t>Suggesting, suggests</a:t>
            </a:r>
            <a:endParaRPr lang="en-AU" sz="1600" b="0" i="0" noProof="0" dirty="0">
              <a:solidFill>
                <a:schemeClr val="tx1"/>
              </a:solidFill>
              <a:effectLst/>
            </a:endParaRPr>
          </a:p>
        </p:txBody>
      </p:sp>
      <p:sp>
        <p:nvSpPr>
          <p:cNvPr id="10" name="TextBox 9">
            <a:extLst>
              <a:ext uri="{FF2B5EF4-FFF2-40B4-BE49-F238E27FC236}">
                <a16:creationId xmlns:a16="http://schemas.microsoft.com/office/drawing/2014/main" id="{8FA64D23-E96C-5F4C-3BA7-97E8E80DDB0E}"/>
              </a:ext>
              <a:ext uri="{C183D7F6-B498-43B3-948B-1728B52AA6E4}">
                <adec:decorative xmlns:adec="http://schemas.microsoft.com/office/drawing/2017/decorative" val="1"/>
              </a:ext>
            </a:extLst>
          </p:cNvPr>
          <p:cNvSpPr txBox="1"/>
          <p:nvPr/>
        </p:nvSpPr>
        <p:spPr>
          <a:xfrm>
            <a:off x="359999" y="6498000"/>
            <a:ext cx="11247698" cy="160022"/>
          </a:xfrm>
          <a:prstGeom prst="rect">
            <a:avLst/>
          </a:prstGeom>
          <a:noFill/>
        </p:spPr>
        <p:txBody>
          <a:bodyPr wrap="none" lIns="0" tIns="0" rIns="0" bIns="0" rtlCol="0">
            <a:noAutofit/>
          </a:bodyPr>
          <a:lstStyle/>
          <a:p>
            <a:pPr>
              <a:lnSpc>
                <a:spcPct val="130000"/>
              </a:lnSpc>
            </a:pPr>
            <a:r>
              <a:rPr lang="en-AU" sz="1000" noProof="0" dirty="0"/>
              <a:t>'Free as a Bird’, 2022 distribution permissions for Secondary Curriculum, Curriculum and Reform Directorate of NSW Department of Education, granted by© Vipoo </a:t>
            </a:r>
            <a:r>
              <a:rPr lang="en-AU" sz="1000" noProof="0" dirty="0" err="1"/>
              <a:t>Srivilasa</a:t>
            </a:r>
            <a:r>
              <a:rPr lang="en-AU" sz="1000" noProof="0" dirty="0"/>
              <a:t>, 2025</a:t>
            </a:r>
          </a:p>
          <a:p>
            <a:pPr algn="l">
              <a:lnSpc>
                <a:spcPct val="130000"/>
              </a:lnSpc>
            </a:pPr>
            <a:endParaRPr lang="en-AU" sz="1000" noProof="0" dirty="0"/>
          </a:p>
        </p:txBody>
      </p:sp>
      <p:sp>
        <p:nvSpPr>
          <p:cNvPr id="2" name="Slide Number Placeholder 1">
            <a:extLst>
              <a:ext uri="{FF2B5EF4-FFF2-40B4-BE49-F238E27FC236}">
                <a16:creationId xmlns:a16="http://schemas.microsoft.com/office/drawing/2014/main" id="{F795D8B3-9B34-638E-86E8-6E8BEDD6EF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84</a:t>
            </a:fld>
            <a:endParaRPr lang="en-AU" noProof="0"/>
          </a:p>
        </p:txBody>
      </p:sp>
      <p:pic>
        <p:nvPicPr>
          <p:cNvPr id="8" name="Picture 7">
            <a:extLst>
              <a:ext uri="{FF2B5EF4-FFF2-40B4-BE49-F238E27FC236}">
                <a16:creationId xmlns:a16="http://schemas.microsoft.com/office/drawing/2014/main" id="{DBAE1014-1F19-A0A8-9AD2-2ED460AF51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424" y="1708022"/>
            <a:ext cx="3461134" cy="4327480"/>
          </a:xfrm>
          <a:prstGeom prst="rect">
            <a:avLst/>
          </a:prstGeom>
        </p:spPr>
      </p:pic>
    </p:spTree>
    <p:extLst>
      <p:ext uri="{BB962C8B-B14F-4D97-AF65-F5344CB8AC3E}">
        <p14:creationId xmlns:p14="http://schemas.microsoft.com/office/powerpoint/2010/main" val="277461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72AB5-EC2E-6669-5885-F817D5E8A3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ADDD3C-382C-609B-E376-AB912A3B5DA3}"/>
              </a:ext>
            </a:extLst>
          </p:cNvPr>
          <p:cNvSpPr>
            <a:spLocks noGrp="1"/>
          </p:cNvSpPr>
          <p:nvPr>
            <p:ph type="title"/>
          </p:nvPr>
        </p:nvSpPr>
        <p:spPr/>
        <p:txBody>
          <a:bodyPr/>
          <a:lstStyle/>
          <a:p>
            <a:r>
              <a:rPr lang="en-AU" noProof="0" dirty="0"/>
              <a:t>Critical review – explaining like an art critic (2)</a:t>
            </a:r>
          </a:p>
        </p:txBody>
      </p:sp>
      <p:sp>
        <p:nvSpPr>
          <p:cNvPr id="4" name="Text Placeholder 3">
            <a:extLst>
              <a:ext uri="{FF2B5EF4-FFF2-40B4-BE49-F238E27FC236}">
                <a16:creationId xmlns:a16="http://schemas.microsoft.com/office/drawing/2014/main" id="{F5883C7D-0A1C-8EC9-E7DC-DDA9C2C21141}"/>
              </a:ext>
            </a:extLst>
          </p:cNvPr>
          <p:cNvSpPr>
            <a:spLocks noGrp="1"/>
          </p:cNvSpPr>
          <p:nvPr>
            <p:ph type="body" sz="quarter" idx="18"/>
          </p:nvPr>
        </p:nvSpPr>
        <p:spPr/>
        <p:txBody>
          <a:bodyPr/>
          <a:lstStyle/>
          <a:p>
            <a:r>
              <a:rPr lang="en-AU" sz="1800" noProof="0" dirty="0">
                <a:effectLst/>
                <a:latin typeface="Arial" panose="020B0604020202020204" pitchFamily="34" charset="0"/>
                <a:ea typeface="Aptos" panose="020B0004020202020204" pitchFamily="34" charset="0"/>
              </a:rPr>
              <a:t>5.3(d) Explain how Vipoo </a:t>
            </a:r>
            <a:r>
              <a:rPr lang="en-AU" sz="1800" noProof="0" dirty="0" err="1">
                <a:effectLst/>
                <a:latin typeface="Arial" panose="020B0604020202020204" pitchFamily="34" charset="0"/>
                <a:ea typeface="Aptos" panose="020B0004020202020204" pitchFamily="34" charset="0"/>
              </a:rPr>
              <a:t>Srivilasa</a:t>
            </a:r>
            <a:r>
              <a:rPr lang="en-AU" sz="1800" noProof="0" dirty="0">
                <a:effectLst/>
                <a:latin typeface="Arial" panose="020B0604020202020204" pitchFamily="34" charset="0"/>
                <a:ea typeface="Aptos" panose="020B0004020202020204" pitchFamily="34" charset="0"/>
              </a:rPr>
              <a:t> uses clay to convey symbolic messages in imaginative ways</a:t>
            </a:r>
            <a:endParaRPr lang="en-AU" noProof="0" dirty="0"/>
          </a:p>
        </p:txBody>
      </p:sp>
      <p:pic>
        <p:nvPicPr>
          <p:cNvPr id="18" name="Picture 17">
            <a:extLst>
              <a:ext uri="{FF2B5EF4-FFF2-40B4-BE49-F238E27FC236}">
                <a16:creationId xmlns:a16="http://schemas.microsoft.com/office/drawing/2014/main" id="{DB285F30-C306-D753-4478-5112A0164A2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431" y="161079"/>
            <a:ext cx="1160435" cy="1160435"/>
          </a:xfrm>
          <a:prstGeom prst="rect">
            <a:avLst/>
          </a:prstGeom>
        </p:spPr>
      </p:pic>
      <p:sp>
        <p:nvSpPr>
          <p:cNvPr id="14" name="Rectangle: Rounded Corners 13">
            <a:extLst>
              <a:ext uri="{FF2B5EF4-FFF2-40B4-BE49-F238E27FC236}">
                <a16:creationId xmlns:a16="http://schemas.microsoft.com/office/drawing/2014/main" id="{CADF599F-8A39-9426-9B4F-F7ECEF798B5F}"/>
              </a:ext>
            </a:extLst>
          </p:cNvPr>
          <p:cNvSpPr/>
          <p:nvPr/>
        </p:nvSpPr>
        <p:spPr>
          <a:xfrm>
            <a:off x="4271333" y="2218337"/>
            <a:ext cx="7572665" cy="3400840"/>
          </a:xfrm>
          <a:prstGeom prst="roundRect">
            <a:avLst>
              <a:gd name="adj" fmla="val 7331"/>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noProof="0">
                <a:solidFill>
                  <a:schemeClr val="tx1"/>
                </a:solidFill>
              </a:rPr>
              <a:t>A white dove, a symbol of peace, sits atop the creature’s head, its wings edged with gold, are spread wide, as if ready to take flight. </a:t>
            </a:r>
            <a:r>
              <a:rPr lang="en-AU" sz="1800" b="1" noProof="0">
                <a:solidFill>
                  <a:schemeClr val="tx1"/>
                </a:solidFill>
              </a:rPr>
              <a:t>This</a:t>
            </a:r>
            <a:r>
              <a:rPr lang="en-AU" sz="1800" noProof="0">
                <a:solidFill>
                  <a:schemeClr val="tx1"/>
                </a:solidFill>
              </a:rPr>
              <a:t> symbol further </a:t>
            </a:r>
            <a:r>
              <a:rPr lang="en-AU" sz="1800" b="1" noProof="0">
                <a:solidFill>
                  <a:schemeClr val="tx1"/>
                </a:solidFill>
              </a:rPr>
              <a:t>reinforces</a:t>
            </a:r>
            <a:r>
              <a:rPr lang="en-AU" sz="1800" noProof="0">
                <a:solidFill>
                  <a:schemeClr val="tx1"/>
                </a:solidFill>
              </a:rPr>
              <a:t> themes of freedom, peace and love. </a:t>
            </a:r>
            <a:r>
              <a:rPr lang="en-AU" sz="1800" noProof="0" err="1">
                <a:solidFill>
                  <a:schemeClr val="tx1"/>
                </a:solidFill>
              </a:rPr>
              <a:t>Srivilasa</a:t>
            </a:r>
            <a:r>
              <a:rPr lang="en-AU" sz="1800" noProof="0">
                <a:solidFill>
                  <a:schemeClr val="tx1"/>
                </a:solidFill>
              </a:rPr>
              <a:t> </a:t>
            </a:r>
            <a:r>
              <a:rPr lang="en-AU" sz="1800" b="1" noProof="0">
                <a:solidFill>
                  <a:schemeClr val="tx1"/>
                </a:solidFill>
              </a:rPr>
              <a:t>creates</a:t>
            </a:r>
            <a:r>
              <a:rPr lang="en-AU" sz="1800" noProof="0">
                <a:solidFill>
                  <a:schemeClr val="tx1"/>
                </a:solidFill>
              </a:rPr>
              <a:t> a world of fantasy </a:t>
            </a:r>
            <a:r>
              <a:rPr lang="en-AU" sz="1800" b="1" noProof="0">
                <a:solidFill>
                  <a:schemeClr val="tx1"/>
                </a:solidFill>
              </a:rPr>
              <a:t>which leads </a:t>
            </a:r>
            <a:r>
              <a:rPr lang="en-AU" sz="1800" noProof="0">
                <a:solidFill>
                  <a:schemeClr val="tx1"/>
                </a:solidFill>
              </a:rPr>
              <a:t>audiences to consider</a:t>
            </a:r>
            <a:r>
              <a:rPr lang="en-AU" sz="1800" b="1" noProof="0">
                <a:solidFill>
                  <a:schemeClr val="tx1"/>
                </a:solidFill>
              </a:rPr>
              <a:t> </a:t>
            </a:r>
            <a:r>
              <a:rPr lang="en-AU" sz="1800" noProof="0">
                <a:solidFill>
                  <a:schemeClr val="tx1"/>
                </a:solidFill>
              </a:rPr>
              <a:t>alternative realities shaped by peace and joy.</a:t>
            </a:r>
            <a:r>
              <a:rPr lang="en-AU" sz="1800" b="1" noProof="0">
                <a:solidFill>
                  <a:schemeClr val="tx1"/>
                </a:solidFill>
              </a:rPr>
              <a:t> </a:t>
            </a:r>
            <a:r>
              <a:rPr lang="en-AU" sz="1800" noProof="0">
                <a:solidFill>
                  <a:schemeClr val="tx1"/>
                </a:solidFill>
              </a:rPr>
              <a:t>I wonder if this creature represents humanity, and the dove is a reminder of the peace we are still trying to achieve.</a:t>
            </a:r>
          </a:p>
        </p:txBody>
      </p:sp>
      <p:sp>
        <p:nvSpPr>
          <p:cNvPr id="7" name="TextBox 6">
            <a:extLst>
              <a:ext uri="{FF2B5EF4-FFF2-40B4-BE49-F238E27FC236}">
                <a16:creationId xmlns:a16="http://schemas.microsoft.com/office/drawing/2014/main" id="{89DAABE0-531D-C44C-535A-B8272FEE274D}"/>
              </a:ext>
              <a:ext uri="{C183D7F6-B498-43B3-948B-1728B52AA6E4}">
                <adec:decorative xmlns:adec="http://schemas.microsoft.com/office/drawing/2017/decorative" val="1"/>
              </a:ext>
            </a:extLst>
          </p:cNvPr>
          <p:cNvSpPr txBox="1"/>
          <p:nvPr/>
        </p:nvSpPr>
        <p:spPr>
          <a:xfrm>
            <a:off x="359999" y="6498000"/>
            <a:ext cx="11247698" cy="160022"/>
          </a:xfrm>
          <a:prstGeom prst="rect">
            <a:avLst/>
          </a:prstGeom>
          <a:noFill/>
        </p:spPr>
        <p:txBody>
          <a:bodyPr wrap="none" lIns="0" tIns="0" rIns="0" bIns="0" rtlCol="0">
            <a:noAutofit/>
          </a:bodyPr>
          <a:lstStyle/>
          <a:p>
            <a:pPr>
              <a:lnSpc>
                <a:spcPct val="130000"/>
              </a:lnSpc>
            </a:pPr>
            <a:r>
              <a:rPr lang="en-AU" sz="1000" noProof="0" dirty="0"/>
              <a:t>'Free as a Bird’, 2022 distribution permissions for Secondary Curriculum, Curriculum and Reform Directorate of NSW Department of Education, granted by© Vipoo </a:t>
            </a:r>
            <a:r>
              <a:rPr lang="en-AU" sz="1000" noProof="0" dirty="0" err="1"/>
              <a:t>Srivilasa</a:t>
            </a:r>
            <a:r>
              <a:rPr lang="en-AU" sz="1000" noProof="0" dirty="0"/>
              <a:t>, 2025</a:t>
            </a:r>
          </a:p>
          <a:p>
            <a:pPr algn="l">
              <a:lnSpc>
                <a:spcPct val="130000"/>
              </a:lnSpc>
            </a:pPr>
            <a:endParaRPr lang="en-AU" sz="1000" noProof="0" dirty="0"/>
          </a:p>
        </p:txBody>
      </p:sp>
      <p:sp>
        <p:nvSpPr>
          <p:cNvPr id="2" name="Slide Number Placeholder 1">
            <a:extLst>
              <a:ext uri="{FF2B5EF4-FFF2-40B4-BE49-F238E27FC236}">
                <a16:creationId xmlns:a16="http://schemas.microsoft.com/office/drawing/2014/main" id="{613695A9-6812-3847-5BE8-D380FECCBB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85</a:t>
            </a:fld>
            <a:endParaRPr lang="en-AU" noProof="0"/>
          </a:p>
        </p:txBody>
      </p:sp>
      <p:pic>
        <p:nvPicPr>
          <p:cNvPr id="8" name="Picture 7">
            <a:extLst>
              <a:ext uri="{FF2B5EF4-FFF2-40B4-BE49-F238E27FC236}">
                <a16:creationId xmlns:a16="http://schemas.microsoft.com/office/drawing/2014/main" id="{1A67B37F-53F1-842F-9184-F340630CD41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424" y="1708022"/>
            <a:ext cx="3461134" cy="4327480"/>
          </a:xfrm>
          <a:prstGeom prst="rect">
            <a:avLst/>
          </a:prstGeom>
        </p:spPr>
      </p:pic>
    </p:spTree>
    <p:extLst>
      <p:ext uri="{BB962C8B-B14F-4D97-AF65-F5344CB8AC3E}">
        <p14:creationId xmlns:p14="http://schemas.microsoft.com/office/powerpoint/2010/main" val="140048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EDDE7-09B4-331E-8194-1B3C96A80A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51D1D3-20AC-78D9-CA3C-1282F529383A}"/>
              </a:ext>
            </a:extLst>
          </p:cNvPr>
          <p:cNvSpPr>
            <a:spLocks noGrp="1"/>
          </p:cNvSpPr>
          <p:nvPr>
            <p:ph type="title"/>
          </p:nvPr>
        </p:nvSpPr>
        <p:spPr/>
        <p:txBody>
          <a:bodyPr/>
          <a:lstStyle/>
          <a:p>
            <a:r>
              <a:rPr lang="en-AU" noProof="0"/>
              <a:t>Critical review – sample introduction</a:t>
            </a:r>
          </a:p>
        </p:txBody>
      </p:sp>
      <p:sp>
        <p:nvSpPr>
          <p:cNvPr id="4" name="Text Placeholder 3">
            <a:extLst>
              <a:ext uri="{FF2B5EF4-FFF2-40B4-BE49-F238E27FC236}">
                <a16:creationId xmlns:a16="http://schemas.microsoft.com/office/drawing/2014/main" id="{DAADAFF9-4CF3-3D5F-318C-0CEFDD682008}"/>
              </a:ext>
            </a:extLst>
          </p:cNvPr>
          <p:cNvSpPr>
            <a:spLocks noGrp="1"/>
          </p:cNvSpPr>
          <p:nvPr>
            <p:ph type="body" sz="quarter" idx="18"/>
          </p:nvPr>
        </p:nvSpPr>
        <p:spPr/>
        <p:txBody>
          <a:bodyPr/>
          <a:lstStyle/>
          <a:p>
            <a:r>
              <a:rPr lang="en-AU" sz="1800" noProof="0" dirty="0">
                <a:effectLst/>
                <a:latin typeface="Arial" panose="020B0604020202020204" pitchFamily="34" charset="0"/>
                <a:ea typeface="Aptos" panose="020B0004020202020204" pitchFamily="34" charset="0"/>
              </a:rPr>
              <a:t>5.3(e) Explain how Vipoo </a:t>
            </a:r>
            <a:r>
              <a:rPr lang="en-AU" sz="1800" noProof="0" dirty="0" err="1">
                <a:effectLst/>
                <a:latin typeface="Arial" panose="020B0604020202020204" pitchFamily="34" charset="0"/>
                <a:ea typeface="Aptos" panose="020B0004020202020204" pitchFamily="34" charset="0"/>
              </a:rPr>
              <a:t>Srivilasa</a:t>
            </a:r>
            <a:r>
              <a:rPr lang="en-AU" sz="1800" noProof="0" dirty="0">
                <a:effectLst/>
                <a:latin typeface="Arial" panose="020B0604020202020204" pitchFamily="34" charset="0"/>
                <a:ea typeface="Aptos" panose="020B0004020202020204" pitchFamily="34" charset="0"/>
              </a:rPr>
              <a:t> uses clay to convey symbolic messages in imaginative ways</a:t>
            </a:r>
            <a:endParaRPr lang="en-AU" sz="1800" noProof="0" dirty="0"/>
          </a:p>
        </p:txBody>
      </p:sp>
      <p:pic>
        <p:nvPicPr>
          <p:cNvPr id="7" name="Picture 6">
            <a:extLst>
              <a:ext uri="{FF2B5EF4-FFF2-40B4-BE49-F238E27FC236}">
                <a16:creationId xmlns:a16="http://schemas.microsoft.com/office/drawing/2014/main" id="{BC7DDAC2-8027-1374-64D3-DB1EB95D99F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431" y="161079"/>
            <a:ext cx="1160435" cy="1160435"/>
          </a:xfrm>
          <a:prstGeom prst="rect">
            <a:avLst/>
          </a:prstGeom>
        </p:spPr>
      </p:pic>
      <p:sp>
        <p:nvSpPr>
          <p:cNvPr id="12" name="Rectangle: Rounded Corners 13">
            <a:extLst>
              <a:ext uri="{FF2B5EF4-FFF2-40B4-BE49-F238E27FC236}">
                <a16:creationId xmlns:a16="http://schemas.microsoft.com/office/drawing/2014/main" id="{CFEEBE2D-5EF2-1B01-9C99-88253D816E30}"/>
              </a:ext>
            </a:extLst>
          </p:cNvPr>
          <p:cNvSpPr/>
          <p:nvPr/>
        </p:nvSpPr>
        <p:spPr>
          <a:xfrm>
            <a:off x="4259336" y="1700212"/>
            <a:ext cx="7572665" cy="4327479"/>
          </a:xfrm>
          <a:prstGeom prst="roundRect">
            <a:avLst>
              <a:gd name="adj" fmla="val 7331"/>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en-AU" sz="1800" dirty="0">
                <a:solidFill>
                  <a:schemeClr val="tx1"/>
                </a:solidFill>
              </a:rPr>
              <a:t>Vipoo </a:t>
            </a:r>
            <a:r>
              <a:rPr lang="en-AU" sz="1800" dirty="0" err="1">
                <a:solidFill>
                  <a:schemeClr val="tx1"/>
                </a:solidFill>
              </a:rPr>
              <a:t>Srivilasa’s</a:t>
            </a:r>
            <a:r>
              <a:rPr lang="en-AU" sz="1800" dirty="0">
                <a:solidFill>
                  <a:schemeClr val="tx1"/>
                </a:solidFill>
              </a:rPr>
              <a:t> ‘Free as a Bird’ is a joyful ceramic sculpture that reflects cultural hybridity, imagination, peace. It is part of the ‘Happy Australian’ series and was inspired by an original drawing by Ching Liang in 2022. Through the fusion of traditional Thai garments with Western overalls, the work explores identity with humour and pride. The sculpture’s intricate playful details create a dreamlike world that invites viewers to participate in storytelling. </a:t>
            </a:r>
            <a:r>
              <a:rPr lang="en-AU" sz="1800" dirty="0" err="1">
                <a:solidFill>
                  <a:schemeClr val="tx1"/>
                </a:solidFill>
              </a:rPr>
              <a:t>Srivilasa’s</a:t>
            </a:r>
            <a:r>
              <a:rPr lang="en-AU" sz="1800" dirty="0">
                <a:solidFill>
                  <a:schemeClr val="tx1"/>
                </a:solidFill>
              </a:rPr>
              <a:t> communicates </a:t>
            </a:r>
            <a:r>
              <a:rPr lang="en-AU" sz="1800" dirty="0">
                <a:solidFill>
                  <a:schemeClr val="tx1"/>
                </a:solidFill>
                <a:highlight>
                  <a:srgbClr val="00FF00"/>
                </a:highlight>
              </a:rPr>
              <a:t>light-hearted messages of positivity </a:t>
            </a:r>
            <a:r>
              <a:rPr lang="en-AU" sz="1800" dirty="0">
                <a:solidFill>
                  <a:schemeClr val="tx1"/>
                </a:solidFill>
              </a:rPr>
              <a:t>though his use of stark white porcelain with </a:t>
            </a:r>
            <a:r>
              <a:rPr lang="en-AU" sz="1800" dirty="0">
                <a:solidFill>
                  <a:schemeClr val="tx1"/>
                </a:solidFill>
                <a:highlight>
                  <a:srgbClr val="00FF00"/>
                </a:highlight>
              </a:rPr>
              <a:t>vibrant cheerful glazes </a:t>
            </a:r>
            <a:r>
              <a:rPr lang="en-AU" sz="1800" dirty="0">
                <a:solidFill>
                  <a:schemeClr val="tx1"/>
                </a:solidFill>
              </a:rPr>
              <a:t>that </a:t>
            </a:r>
            <a:r>
              <a:rPr lang="en-AU" sz="1800" dirty="0">
                <a:solidFill>
                  <a:schemeClr val="tx1"/>
                </a:solidFill>
                <a:highlight>
                  <a:srgbClr val="00FF00"/>
                </a:highlight>
              </a:rPr>
              <a:t>expresses a childlike innocence</a:t>
            </a:r>
            <a:r>
              <a:rPr lang="en-AU" sz="1800" dirty="0">
                <a:solidFill>
                  <a:schemeClr val="tx1"/>
                </a:solidFill>
              </a:rPr>
              <a:t> that all audiences can personally relate to. </a:t>
            </a:r>
          </a:p>
        </p:txBody>
      </p:sp>
      <p:sp>
        <p:nvSpPr>
          <p:cNvPr id="10" name="TextBox 9">
            <a:extLst>
              <a:ext uri="{FF2B5EF4-FFF2-40B4-BE49-F238E27FC236}">
                <a16:creationId xmlns:a16="http://schemas.microsoft.com/office/drawing/2014/main" id="{50E69BF3-979F-A89C-AE12-092768BE220C}"/>
              </a:ext>
              <a:ext uri="{C183D7F6-B498-43B3-948B-1728B52AA6E4}">
                <adec:decorative xmlns:adec="http://schemas.microsoft.com/office/drawing/2017/decorative" val="1"/>
              </a:ext>
            </a:extLst>
          </p:cNvPr>
          <p:cNvSpPr txBox="1"/>
          <p:nvPr/>
        </p:nvSpPr>
        <p:spPr>
          <a:xfrm>
            <a:off x="359999" y="6498000"/>
            <a:ext cx="11247698" cy="160022"/>
          </a:xfrm>
          <a:prstGeom prst="rect">
            <a:avLst/>
          </a:prstGeom>
          <a:noFill/>
        </p:spPr>
        <p:txBody>
          <a:bodyPr wrap="none" lIns="0" tIns="0" rIns="0" bIns="0" rtlCol="0">
            <a:noAutofit/>
          </a:bodyPr>
          <a:lstStyle/>
          <a:p>
            <a:pPr>
              <a:lnSpc>
                <a:spcPct val="130000"/>
              </a:lnSpc>
            </a:pPr>
            <a:r>
              <a:rPr lang="en-AU" sz="1000" noProof="0" dirty="0"/>
              <a:t>'Free as a Bird’, 2022 distribution permissions for Secondary Curriculum, Curriculum and Reform Directorate of NSW Department of Education, granted by© Vipoo </a:t>
            </a:r>
            <a:r>
              <a:rPr lang="en-AU" sz="1000" noProof="0" dirty="0" err="1"/>
              <a:t>Srivilasa</a:t>
            </a:r>
            <a:r>
              <a:rPr lang="en-AU" sz="1000" noProof="0" dirty="0"/>
              <a:t>, 2025</a:t>
            </a:r>
          </a:p>
          <a:p>
            <a:pPr algn="l">
              <a:lnSpc>
                <a:spcPct val="130000"/>
              </a:lnSpc>
            </a:pPr>
            <a:endParaRPr lang="en-AU" sz="1000" noProof="0" dirty="0"/>
          </a:p>
        </p:txBody>
      </p:sp>
      <p:sp>
        <p:nvSpPr>
          <p:cNvPr id="2" name="Slide Number Placeholder 1">
            <a:extLst>
              <a:ext uri="{FF2B5EF4-FFF2-40B4-BE49-F238E27FC236}">
                <a16:creationId xmlns:a16="http://schemas.microsoft.com/office/drawing/2014/main" id="{6E7AA606-CEC6-9458-D609-B75078D8A45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86</a:t>
            </a:fld>
            <a:endParaRPr lang="en-AU" noProof="0"/>
          </a:p>
        </p:txBody>
      </p:sp>
      <p:pic>
        <p:nvPicPr>
          <p:cNvPr id="8" name="Picture 7">
            <a:extLst>
              <a:ext uri="{FF2B5EF4-FFF2-40B4-BE49-F238E27FC236}">
                <a16:creationId xmlns:a16="http://schemas.microsoft.com/office/drawing/2014/main" id="{C73934F6-E4F1-023C-E4F3-E7AB63440C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424" y="1708022"/>
            <a:ext cx="3461134" cy="4327480"/>
          </a:xfrm>
          <a:prstGeom prst="rect">
            <a:avLst/>
          </a:prstGeom>
        </p:spPr>
      </p:pic>
    </p:spTree>
    <p:extLst>
      <p:ext uri="{BB962C8B-B14F-4D97-AF65-F5344CB8AC3E}">
        <p14:creationId xmlns:p14="http://schemas.microsoft.com/office/powerpoint/2010/main" val="197956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5592-FDB5-3259-4146-0F07D361C2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D05D48-BDD2-200C-C7C3-E14CF0B5B3B3}"/>
              </a:ext>
            </a:extLst>
          </p:cNvPr>
          <p:cNvSpPr>
            <a:spLocks noGrp="1"/>
          </p:cNvSpPr>
          <p:nvPr>
            <p:ph type="title"/>
          </p:nvPr>
        </p:nvSpPr>
        <p:spPr/>
        <p:txBody>
          <a:bodyPr/>
          <a:lstStyle/>
          <a:p>
            <a:r>
              <a:rPr lang="en-AU" noProof="0" dirty="0"/>
              <a:t>Critical review – sample paragraph (1)</a:t>
            </a:r>
          </a:p>
        </p:txBody>
      </p:sp>
      <p:sp>
        <p:nvSpPr>
          <p:cNvPr id="4" name="Text Placeholder 3">
            <a:extLst>
              <a:ext uri="{FF2B5EF4-FFF2-40B4-BE49-F238E27FC236}">
                <a16:creationId xmlns:a16="http://schemas.microsoft.com/office/drawing/2014/main" id="{F7F841F3-F905-8FFB-635F-09BC3FA24731}"/>
              </a:ext>
            </a:extLst>
          </p:cNvPr>
          <p:cNvSpPr>
            <a:spLocks noGrp="1"/>
          </p:cNvSpPr>
          <p:nvPr>
            <p:ph type="body" sz="quarter" idx="18"/>
          </p:nvPr>
        </p:nvSpPr>
        <p:spPr/>
        <p:txBody>
          <a:bodyPr/>
          <a:lstStyle/>
          <a:p>
            <a:r>
              <a:rPr lang="en-AU" sz="1800" noProof="0" dirty="0">
                <a:effectLst/>
                <a:latin typeface="Arial" panose="020B0604020202020204" pitchFamily="34" charset="0"/>
                <a:ea typeface="Aptos" panose="020B0004020202020204" pitchFamily="34" charset="0"/>
              </a:rPr>
              <a:t>5.3(f) Explain how Vipoo </a:t>
            </a:r>
            <a:r>
              <a:rPr lang="en-AU" sz="1800" noProof="0" dirty="0" err="1">
                <a:effectLst/>
                <a:latin typeface="Arial" panose="020B0604020202020204" pitchFamily="34" charset="0"/>
                <a:ea typeface="Aptos" panose="020B0004020202020204" pitchFamily="34" charset="0"/>
              </a:rPr>
              <a:t>Srivilasa</a:t>
            </a:r>
            <a:r>
              <a:rPr lang="en-AU" sz="1800" noProof="0" dirty="0">
                <a:effectLst/>
                <a:latin typeface="Arial" panose="020B0604020202020204" pitchFamily="34" charset="0"/>
                <a:ea typeface="Aptos" panose="020B0004020202020204" pitchFamily="34" charset="0"/>
              </a:rPr>
              <a:t> uses clay to convey symbolic messages in imaginative ways</a:t>
            </a:r>
            <a:endParaRPr lang="en-AU" noProof="0" dirty="0"/>
          </a:p>
        </p:txBody>
      </p:sp>
      <p:pic>
        <p:nvPicPr>
          <p:cNvPr id="13" name="Picture 12">
            <a:extLst>
              <a:ext uri="{FF2B5EF4-FFF2-40B4-BE49-F238E27FC236}">
                <a16:creationId xmlns:a16="http://schemas.microsoft.com/office/drawing/2014/main" id="{F82A36EC-510B-09BF-3077-0EE23C66C23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431" y="161079"/>
            <a:ext cx="1160435" cy="1160435"/>
          </a:xfrm>
          <a:prstGeom prst="rect">
            <a:avLst/>
          </a:prstGeom>
        </p:spPr>
      </p:pic>
      <p:graphicFrame>
        <p:nvGraphicFramePr>
          <p:cNvPr id="7" name="Table 6">
            <a:extLst>
              <a:ext uri="{FF2B5EF4-FFF2-40B4-BE49-F238E27FC236}">
                <a16:creationId xmlns:a16="http://schemas.microsoft.com/office/drawing/2014/main" id="{A907B264-64BA-3393-B568-29C6B688F198}"/>
              </a:ext>
            </a:extLst>
          </p:cNvPr>
          <p:cNvGraphicFramePr>
            <a:graphicFrameLocks noGrp="1"/>
          </p:cNvGraphicFramePr>
          <p:nvPr>
            <p:extLst>
              <p:ext uri="{D42A27DB-BD31-4B8C-83A1-F6EECF244321}">
                <p14:modId xmlns:p14="http://schemas.microsoft.com/office/powerpoint/2010/main" val="2073361104"/>
              </p:ext>
            </p:extLst>
          </p:nvPr>
        </p:nvGraphicFramePr>
        <p:xfrm>
          <a:off x="359999" y="1449478"/>
          <a:ext cx="11483999" cy="5066585"/>
        </p:xfrm>
        <a:graphic>
          <a:graphicData uri="http://schemas.openxmlformats.org/drawingml/2006/table">
            <a:tbl>
              <a:tblPr firstRow="1" bandRow="1">
                <a:effectLst/>
                <a:tableStyleId>{69012ECD-51FC-41F1-AA8D-1B2483CD663E}</a:tableStyleId>
              </a:tblPr>
              <a:tblGrid>
                <a:gridCol w="2380237">
                  <a:extLst>
                    <a:ext uri="{9D8B030D-6E8A-4147-A177-3AD203B41FA5}">
                      <a16:colId xmlns:a16="http://schemas.microsoft.com/office/drawing/2014/main" val="2117760027"/>
                    </a:ext>
                  </a:extLst>
                </a:gridCol>
                <a:gridCol w="1712082">
                  <a:extLst>
                    <a:ext uri="{9D8B030D-6E8A-4147-A177-3AD203B41FA5}">
                      <a16:colId xmlns:a16="http://schemas.microsoft.com/office/drawing/2014/main" val="737378089"/>
                    </a:ext>
                  </a:extLst>
                </a:gridCol>
                <a:gridCol w="1773593">
                  <a:extLst>
                    <a:ext uri="{9D8B030D-6E8A-4147-A177-3AD203B41FA5}">
                      <a16:colId xmlns:a16="http://schemas.microsoft.com/office/drawing/2014/main" val="2432712579"/>
                    </a:ext>
                  </a:extLst>
                </a:gridCol>
                <a:gridCol w="3321287">
                  <a:extLst>
                    <a:ext uri="{9D8B030D-6E8A-4147-A177-3AD203B41FA5}">
                      <a16:colId xmlns:a16="http://schemas.microsoft.com/office/drawing/2014/main" val="3630924115"/>
                    </a:ext>
                  </a:extLst>
                </a:gridCol>
                <a:gridCol w="2296800">
                  <a:extLst>
                    <a:ext uri="{9D8B030D-6E8A-4147-A177-3AD203B41FA5}">
                      <a16:colId xmlns:a16="http://schemas.microsoft.com/office/drawing/2014/main" val="4276126395"/>
                    </a:ext>
                  </a:extLst>
                </a:gridCol>
              </a:tblGrid>
              <a:tr h="351578">
                <a:tc>
                  <a:txBody>
                    <a:bodyPr/>
                    <a:lstStyle/>
                    <a:p>
                      <a:r>
                        <a:rPr lang="en-AU" noProof="0"/>
                        <a:t>PEEL</a:t>
                      </a:r>
                    </a:p>
                  </a:txBody>
                  <a:tcPr/>
                </a:tc>
                <a:tc>
                  <a:txBody>
                    <a:bodyPr/>
                    <a:lstStyle/>
                    <a:p>
                      <a:pPr>
                        <a:lnSpc>
                          <a:spcPct val="130000"/>
                        </a:lnSpc>
                      </a:pPr>
                      <a:r>
                        <a:rPr lang="en-AU" sz="1800" noProof="0">
                          <a:solidFill>
                            <a:schemeClr val="tx1"/>
                          </a:solidFill>
                        </a:rPr>
                        <a:t>Notice</a:t>
                      </a:r>
                      <a:endParaRPr lang="en-AU" noProof="0">
                        <a:solidFill>
                          <a:schemeClr val="tx1"/>
                        </a:solidFill>
                      </a:endParaRPr>
                    </a:p>
                  </a:txBody>
                  <a:tcPr>
                    <a:solidFill>
                      <a:srgbClr val="FF33CC"/>
                    </a:solidFill>
                  </a:tcPr>
                </a:tc>
                <a:tc>
                  <a:txBody>
                    <a:bodyPr/>
                    <a:lstStyle/>
                    <a:p>
                      <a:pPr>
                        <a:lnSpc>
                          <a:spcPct val="130000"/>
                        </a:lnSpc>
                      </a:pPr>
                      <a:r>
                        <a:rPr lang="en-AU" sz="1800" noProof="0">
                          <a:solidFill>
                            <a:schemeClr val="tx1"/>
                          </a:solidFill>
                        </a:rPr>
                        <a:t>See</a:t>
                      </a:r>
                      <a:endParaRPr lang="en-AU" noProof="0">
                        <a:solidFill>
                          <a:schemeClr val="tx1"/>
                        </a:solidFill>
                      </a:endParaRPr>
                    </a:p>
                  </a:txBody>
                  <a:tcPr>
                    <a:solidFill>
                      <a:srgbClr val="FF6600"/>
                    </a:solidFill>
                  </a:tcPr>
                </a:tc>
                <a:tc>
                  <a:txBody>
                    <a:bodyPr/>
                    <a:lstStyle/>
                    <a:p>
                      <a:pPr>
                        <a:lnSpc>
                          <a:spcPct val="130000"/>
                        </a:lnSpc>
                      </a:pPr>
                      <a:r>
                        <a:rPr lang="en-AU" sz="1800" noProof="0">
                          <a:solidFill>
                            <a:schemeClr val="tx1"/>
                          </a:solidFill>
                        </a:rPr>
                        <a:t>Think/wonder</a:t>
                      </a:r>
                      <a:endParaRPr lang="en-AU" noProof="0">
                        <a:solidFill>
                          <a:schemeClr val="tx1"/>
                        </a:solidFill>
                      </a:endParaRPr>
                    </a:p>
                  </a:txBody>
                  <a:tcPr>
                    <a:lnR>
                      <a:noFill/>
                    </a:lnR>
                    <a:solidFill>
                      <a:srgbClr val="00B0F0"/>
                    </a:solidFill>
                  </a:tcPr>
                </a:tc>
                <a:tc>
                  <a:txBody>
                    <a:bodyPr/>
                    <a:lstStyle/>
                    <a:p>
                      <a:pPr>
                        <a:lnSpc>
                          <a:spcPct val="130000"/>
                        </a:lnSpc>
                      </a:pPr>
                      <a:r>
                        <a:rPr lang="en-AU" sz="1800" noProof="0" dirty="0">
                          <a:solidFill>
                            <a:schemeClr val="tx1"/>
                          </a:solidFill>
                        </a:rPr>
                        <a:t> </a:t>
                      </a:r>
                      <a:r>
                        <a:rPr lang="en-AU" sz="1800" b="1" kern="1200" noProof="0" dirty="0">
                          <a:solidFill>
                            <a:schemeClr val="tx1"/>
                          </a:solidFill>
                          <a:latin typeface="+mn-lt"/>
                          <a:ea typeface="+mn-ea"/>
                          <a:cs typeface="+mn-cs"/>
                        </a:rPr>
                        <a:t>Evaluate</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AA45"/>
                    </a:solidFill>
                  </a:tcPr>
                </a:tc>
                <a:extLst>
                  <a:ext uri="{0D108BD9-81ED-4DB2-BD59-A6C34878D82A}">
                    <a16:rowId xmlns:a16="http://schemas.microsoft.com/office/drawing/2014/main" val="2660724392"/>
                  </a:ext>
                </a:extLst>
              </a:tr>
              <a:tr h="73356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noProof="0">
                          <a:solidFill>
                            <a:schemeClr val="tx1"/>
                          </a:solidFill>
                        </a:rPr>
                        <a:t>Point</a:t>
                      </a:r>
                      <a:r>
                        <a:rPr lang="en-AU" sz="1600" noProof="0">
                          <a:solidFill>
                            <a:schemeClr val="tx1"/>
                          </a:solidFill>
                        </a:rPr>
                        <a:t> </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1600" noProof="0">
                          <a:solidFill>
                            <a:schemeClr val="tx1"/>
                          </a:solidFill>
                        </a:rPr>
                        <a:t>The main idea</a:t>
                      </a:r>
                    </a:p>
                  </a:txBody>
                  <a:tcPr>
                    <a:solidFill>
                      <a:srgbClr val="FF33CC"/>
                    </a:solidFill>
                  </a:tcPr>
                </a:tc>
                <a:tc>
                  <a:txBody>
                    <a:bodyPr/>
                    <a:lstStyle/>
                    <a:p>
                      <a:pPr marL="0" marR="0" lvl="0" indent="0" algn="l" defTabSz="914377" rtl="0" eaLnBrk="1" fontAlgn="auto" latinLnBrk="0" hangingPunct="1">
                        <a:lnSpc>
                          <a:spcPct val="130000"/>
                        </a:lnSpc>
                        <a:spcBef>
                          <a:spcPts val="0"/>
                        </a:spcBef>
                        <a:spcAft>
                          <a:spcPts val="0"/>
                        </a:spcAft>
                        <a:buClrTx/>
                        <a:buSzTx/>
                        <a:buFontTx/>
                        <a:buNone/>
                        <a:tabLst/>
                        <a:defRPr/>
                      </a:pPr>
                      <a:r>
                        <a:rPr lang="en-AU" sz="1600" noProof="0"/>
                        <a:t>imagination and innocence</a:t>
                      </a:r>
                    </a:p>
                  </a:txBody>
                  <a:tcPr/>
                </a:tc>
                <a:tc>
                  <a:txBody>
                    <a:bodyPr/>
                    <a:lstStyle/>
                    <a:p>
                      <a:pPr>
                        <a:lnSpc>
                          <a:spcPct val="130000"/>
                        </a:lnSpc>
                      </a:pPr>
                      <a:endParaRPr lang="en-AU" sz="1600" noProof="0"/>
                    </a:p>
                  </a:txBody>
                  <a:tcPr/>
                </a:tc>
                <a:tc>
                  <a:txBody>
                    <a:bodyPr/>
                    <a:lstStyle/>
                    <a:p>
                      <a:pPr>
                        <a:lnSpc>
                          <a:spcPct val="130000"/>
                        </a:lnSpc>
                      </a:pPr>
                      <a:endParaRPr lang="en-AU" sz="1600" noProof="0"/>
                    </a:p>
                  </a:txBody>
                  <a:tcPr/>
                </a:tc>
                <a:tc>
                  <a:txBody>
                    <a:bodyPr/>
                    <a:lstStyle/>
                    <a:p>
                      <a:pPr>
                        <a:lnSpc>
                          <a:spcPct val="130000"/>
                        </a:lnSpc>
                      </a:pPr>
                      <a:endParaRPr lang="en-AU" sz="1600" noProof="0"/>
                    </a:p>
                  </a:txBody>
                  <a:tcPr>
                    <a:lnT w="6350" cap="flat" cmpd="sng" algn="ctr">
                      <a:noFill/>
                      <a:prstDash val="solid"/>
                      <a:miter lim="800000"/>
                    </a:lnT>
                  </a:tcPr>
                </a:tc>
                <a:extLst>
                  <a:ext uri="{0D108BD9-81ED-4DB2-BD59-A6C34878D82A}">
                    <a16:rowId xmlns:a16="http://schemas.microsoft.com/office/drawing/2014/main" val="3301179478"/>
                  </a:ext>
                </a:extLst>
              </a:tr>
              <a:tr h="88488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noProof="0">
                          <a:solidFill>
                            <a:schemeClr val="tx1"/>
                          </a:solidFill>
                        </a:rPr>
                        <a:t>Example</a:t>
                      </a:r>
                      <a:r>
                        <a:rPr lang="en-AU" sz="1600" noProof="0">
                          <a:solidFill>
                            <a:schemeClr val="tx1"/>
                          </a:solidFill>
                        </a:rPr>
                        <a:t> </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1600" noProof="0">
                          <a:solidFill>
                            <a:schemeClr val="tx1"/>
                          </a:solidFill>
                        </a:rPr>
                        <a:t>Describe what you see</a:t>
                      </a:r>
                    </a:p>
                  </a:txBody>
                  <a:tcPr>
                    <a:solidFill>
                      <a:srgbClr val="FF6600"/>
                    </a:solidFill>
                  </a:tcPr>
                </a:tc>
                <a:tc>
                  <a:txBody>
                    <a:bodyPr/>
                    <a:lstStyle/>
                    <a:p>
                      <a:pPr>
                        <a:lnSpc>
                          <a:spcPct val="130000"/>
                        </a:lnSpc>
                      </a:pPr>
                      <a:endParaRPr lang="en-AU" sz="1600" noProof="0"/>
                    </a:p>
                  </a:txBody>
                  <a:tcPr/>
                </a:tc>
                <a:tc>
                  <a:txBody>
                    <a:bodyPr/>
                    <a:lstStyle/>
                    <a:p>
                      <a:pPr marL="0" marR="0" lvl="0" indent="0" algn="l" defTabSz="914377" rtl="0" eaLnBrk="1" fontAlgn="auto" latinLnBrk="0" hangingPunct="1">
                        <a:lnSpc>
                          <a:spcPct val="130000"/>
                        </a:lnSpc>
                        <a:spcBef>
                          <a:spcPts val="0"/>
                        </a:spcBef>
                        <a:spcAft>
                          <a:spcPts val="0"/>
                        </a:spcAft>
                        <a:buClrTx/>
                        <a:buSzTx/>
                        <a:buFontTx/>
                        <a:buNone/>
                        <a:tabLst/>
                        <a:defRPr/>
                      </a:pPr>
                      <a:r>
                        <a:rPr lang="en-AU" sz="1600" noProof="0"/>
                        <a:t>white, smile, little creature, dove</a:t>
                      </a:r>
                    </a:p>
                  </a:txBody>
                  <a:tcPr/>
                </a:tc>
                <a:tc>
                  <a:txBody>
                    <a:bodyPr/>
                    <a:lstStyle/>
                    <a:p>
                      <a:pPr>
                        <a:lnSpc>
                          <a:spcPct val="130000"/>
                        </a:lnSpc>
                      </a:pPr>
                      <a:endParaRPr lang="en-AU" sz="1600" noProof="0"/>
                    </a:p>
                  </a:txBody>
                  <a:tcPr/>
                </a:tc>
                <a:tc>
                  <a:txBody>
                    <a:bodyPr/>
                    <a:lstStyle/>
                    <a:p>
                      <a:pPr>
                        <a:lnSpc>
                          <a:spcPct val="130000"/>
                        </a:lnSpc>
                      </a:pPr>
                      <a:endParaRPr lang="en-AU" sz="1600" noProof="0"/>
                    </a:p>
                  </a:txBody>
                  <a:tcPr/>
                </a:tc>
                <a:extLst>
                  <a:ext uri="{0D108BD9-81ED-4DB2-BD59-A6C34878D82A}">
                    <a16:rowId xmlns:a16="http://schemas.microsoft.com/office/drawing/2014/main" val="1851865940"/>
                  </a:ext>
                </a:extLst>
              </a:tr>
              <a:tr h="142239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noProof="0">
                          <a:solidFill>
                            <a:schemeClr val="tx1"/>
                          </a:solidFill>
                        </a:rPr>
                        <a:t>Explain</a:t>
                      </a:r>
                      <a:r>
                        <a:rPr lang="en-AU" sz="1600" noProof="0">
                          <a:solidFill>
                            <a:schemeClr val="tx1"/>
                          </a:solidFill>
                        </a:rPr>
                        <a:t> </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1600" noProof="0">
                          <a:solidFill>
                            <a:schemeClr val="tx1"/>
                          </a:solidFill>
                        </a:rPr>
                        <a:t>Think and wonder.</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1600" noProof="0">
                          <a:solidFill>
                            <a:schemeClr val="tx1"/>
                          </a:solidFill>
                        </a:rPr>
                        <a:t>Cause and effect</a:t>
                      </a:r>
                    </a:p>
                  </a:txBody>
                  <a:tcPr>
                    <a:solidFill>
                      <a:srgbClr val="00B0F0"/>
                    </a:solidFill>
                  </a:tcPr>
                </a:tc>
                <a:tc>
                  <a:txBody>
                    <a:bodyPr/>
                    <a:lstStyle/>
                    <a:p>
                      <a:pPr>
                        <a:lnSpc>
                          <a:spcPct val="130000"/>
                        </a:lnSpc>
                      </a:pPr>
                      <a:endParaRPr lang="en-AU" sz="1600" noProof="0" dirty="0"/>
                    </a:p>
                  </a:txBody>
                  <a:tcPr/>
                </a:tc>
                <a:tc>
                  <a:txBody>
                    <a:bodyPr/>
                    <a:lstStyle/>
                    <a:p>
                      <a:pPr>
                        <a:lnSpc>
                          <a:spcPct val="130000"/>
                        </a:lnSpc>
                      </a:pPr>
                      <a:endParaRPr lang="en-AU" sz="1600" noProof="0"/>
                    </a:p>
                  </a:txBody>
                  <a:tcPr/>
                </a:tc>
                <a:tc>
                  <a:txBody>
                    <a:bodyPr/>
                    <a:lstStyle/>
                    <a:p>
                      <a:pPr marL="0" marR="0" lvl="0" indent="0" algn="l" defTabSz="914377" rtl="0" eaLnBrk="1" fontAlgn="auto" latinLnBrk="0" hangingPunct="1">
                        <a:lnSpc>
                          <a:spcPct val="130000"/>
                        </a:lnSpc>
                        <a:spcBef>
                          <a:spcPts val="0"/>
                        </a:spcBef>
                        <a:spcAft>
                          <a:spcPts val="0"/>
                        </a:spcAft>
                        <a:buClrTx/>
                        <a:buSzTx/>
                        <a:buFontTx/>
                        <a:buNone/>
                        <a:tabLst/>
                        <a:defRPr/>
                      </a:pPr>
                      <a:r>
                        <a:rPr lang="en-AU" sz="1600" noProof="0"/>
                        <a:t>peace, play, </a:t>
                      </a:r>
                    </a:p>
                    <a:p>
                      <a:pPr marL="0" marR="0" lvl="0" indent="0" algn="l" defTabSz="914377" rtl="0" eaLnBrk="1" fontAlgn="auto" latinLnBrk="0" hangingPunct="1">
                        <a:lnSpc>
                          <a:spcPct val="130000"/>
                        </a:lnSpc>
                        <a:spcBef>
                          <a:spcPts val="0"/>
                        </a:spcBef>
                        <a:spcAft>
                          <a:spcPts val="0"/>
                        </a:spcAft>
                        <a:buClrTx/>
                        <a:buSzTx/>
                        <a:buFontTx/>
                        <a:buNone/>
                        <a:tabLst/>
                        <a:defRPr/>
                      </a:pPr>
                      <a:r>
                        <a:rPr lang="en-AU" sz="1600" noProof="0"/>
                        <a:t>looks like a toy or figurine </a:t>
                      </a:r>
                    </a:p>
                    <a:p>
                      <a:pPr marL="0" marR="0" lvl="0" indent="0" algn="l" defTabSz="914377" rtl="0" eaLnBrk="1" fontAlgn="auto" latinLnBrk="0" hangingPunct="1">
                        <a:lnSpc>
                          <a:spcPct val="130000"/>
                        </a:lnSpc>
                        <a:spcBef>
                          <a:spcPts val="0"/>
                        </a:spcBef>
                        <a:spcAft>
                          <a:spcPts val="0"/>
                        </a:spcAft>
                        <a:buClrTx/>
                        <a:buSzTx/>
                        <a:buFontTx/>
                        <a:buNone/>
                        <a:tabLst/>
                        <a:defRPr/>
                      </a:pPr>
                      <a:endParaRPr lang="en-AU" sz="1600" noProof="0"/>
                    </a:p>
                    <a:p>
                      <a:pPr marL="0" marR="0" lvl="0" indent="0" algn="l" defTabSz="914377" rtl="0" eaLnBrk="1" fontAlgn="auto" latinLnBrk="0" hangingPunct="1">
                        <a:lnSpc>
                          <a:spcPct val="130000"/>
                        </a:lnSpc>
                        <a:spcBef>
                          <a:spcPts val="0"/>
                        </a:spcBef>
                        <a:spcAft>
                          <a:spcPts val="0"/>
                        </a:spcAft>
                        <a:buClrTx/>
                        <a:buSzTx/>
                        <a:buFontTx/>
                        <a:buNone/>
                        <a:tabLst/>
                        <a:defRPr/>
                      </a:pPr>
                      <a:r>
                        <a:rPr lang="en-AU" sz="1600" noProof="0"/>
                        <a:t>faceless mysterious creature, </a:t>
                      </a:r>
                    </a:p>
                    <a:p>
                      <a:pPr marL="0" marR="0" lvl="0" indent="0" algn="l" defTabSz="914377" rtl="0" eaLnBrk="1" fontAlgn="auto" latinLnBrk="0" hangingPunct="1">
                        <a:lnSpc>
                          <a:spcPct val="130000"/>
                        </a:lnSpc>
                        <a:spcBef>
                          <a:spcPts val="0"/>
                        </a:spcBef>
                        <a:spcAft>
                          <a:spcPts val="0"/>
                        </a:spcAft>
                        <a:buClrTx/>
                        <a:buSzTx/>
                        <a:buFontTx/>
                        <a:buNone/>
                        <a:tabLst/>
                        <a:defRPr/>
                      </a:pPr>
                      <a:r>
                        <a:rPr lang="en-AU" sz="1600" noProof="0"/>
                        <a:t>leads us to guess and imagine</a:t>
                      </a:r>
                    </a:p>
                  </a:txBody>
                  <a:tcPr/>
                </a:tc>
                <a:tc>
                  <a:txBody>
                    <a:bodyPr/>
                    <a:lstStyle/>
                    <a:p>
                      <a:pPr>
                        <a:lnSpc>
                          <a:spcPct val="130000"/>
                        </a:lnSpc>
                      </a:pPr>
                      <a:endParaRPr lang="en-AU" sz="1600" noProof="0"/>
                    </a:p>
                  </a:txBody>
                  <a:tcPr/>
                </a:tc>
                <a:extLst>
                  <a:ext uri="{0D108BD9-81ED-4DB2-BD59-A6C34878D82A}">
                    <a16:rowId xmlns:a16="http://schemas.microsoft.com/office/drawing/2014/main" val="3042400971"/>
                  </a:ext>
                </a:extLst>
              </a:tr>
              <a:tr h="139378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noProof="0">
                          <a:solidFill>
                            <a:schemeClr val="tx1"/>
                          </a:solidFill>
                        </a:rPr>
                        <a:t>Link</a:t>
                      </a:r>
                      <a:endParaRPr lang="en-AU" sz="1600" noProof="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1600" noProof="0">
                          <a:solidFill>
                            <a:schemeClr val="tx1"/>
                          </a:solidFill>
                        </a:rPr>
                        <a:t>Evaluate and offer judgement</a:t>
                      </a:r>
                    </a:p>
                  </a:txBody>
                  <a:tcPr>
                    <a:solidFill>
                      <a:srgbClr val="00AA45"/>
                    </a:solidFill>
                  </a:tcPr>
                </a:tc>
                <a:tc>
                  <a:txBody>
                    <a:bodyPr/>
                    <a:lstStyle/>
                    <a:p>
                      <a:pPr>
                        <a:lnSpc>
                          <a:spcPct val="130000"/>
                        </a:lnSpc>
                      </a:pPr>
                      <a:endParaRPr lang="en-AU" sz="1600" noProof="0" dirty="0"/>
                    </a:p>
                  </a:txBody>
                  <a:tcPr/>
                </a:tc>
                <a:tc>
                  <a:txBody>
                    <a:bodyPr/>
                    <a:lstStyle/>
                    <a:p>
                      <a:pPr>
                        <a:lnSpc>
                          <a:spcPct val="130000"/>
                        </a:lnSpc>
                      </a:pPr>
                      <a:endParaRPr lang="en-AU" sz="1600" noProof="0" dirty="0"/>
                    </a:p>
                  </a:txBody>
                  <a:tcPr/>
                </a:tc>
                <a:tc>
                  <a:txBody>
                    <a:bodyPr/>
                    <a:lstStyle/>
                    <a:p>
                      <a:pPr>
                        <a:lnSpc>
                          <a:spcPct val="130000"/>
                        </a:lnSpc>
                      </a:pPr>
                      <a:endParaRPr lang="en-AU" sz="1600" noProof="0" dirty="0"/>
                    </a:p>
                  </a:txBody>
                  <a:tcPr/>
                </a:tc>
                <a:tc>
                  <a:txBody>
                    <a:bodyPr/>
                    <a:lstStyle/>
                    <a:p>
                      <a:pPr algn="l">
                        <a:lnSpc>
                          <a:spcPct val="130000"/>
                        </a:lnSpc>
                      </a:pPr>
                      <a:r>
                        <a:rPr lang="en-AU" sz="1600" noProof="0" dirty="0"/>
                        <a:t>the wonder of childhood,</a:t>
                      </a:r>
                    </a:p>
                    <a:p>
                      <a:pPr algn="l">
                        <a:lnSpc>
                          <a:spcPct val="130000"/>
                        </a:lnSpc>
                      </a:pPr>
                      <a:r>
                        <a:rPr lang="en-AU" sz="1600" noProof="0" dirty="0"/>
                        <a:t>hopeful visions,</a:t>
                      </a:r>
                    </a:p>
                    <a:p>
                      <a:pPr algn="l">
                        <a:lnSpc>
                          <a:spcPct val="130000"/>
                        </a:lnSpc>
                      </a:pPr>
                      <a:r>
                        <a:rPr lang="en-AU" sz="1600" noProof="0" dirty="0"/>
                        <a:t>magical clay figures</a:t>
                      </a:r>
                    </a:p>
                  </a:txBody>
                  <a:tcPr/>
                </a:tc>
                <a:extLst>
                  <a:ext uri="{0D108BD9-81ED-4DB2-BD59-A6C34878D82A}">
                    <a16:rowId xmlns:a16="http://schemas.microsoft.com/office/drawing/2014/main" val="275966862"/>
                  </a:ext>
                </a:extLst>
              </a:tr>
            </a:tbl>
          </a:graphicData>
        </a:graphic>
      </p:graphicFrame>
      <p:sp>
        <p:nvSpPr>
          <p:cNvPr id="2" name="Slide Number Placeholder 1">
            <a:extLst>
              <a:ext uri="{FF2B5EF4-FFF2-40B4-BE49-F238E27FC236}">
                <a16:creationId xmlns:a16="http://schemas.microsoft.com/office/drawing/2014/main" id="{DA74F186-45D0-85D3-111B-4BB3BB39A9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87</a:t>
            </a:fld>
            <a:endParaRPr lang="en-AU" noProof="0"/>
          </a:p>
        </p:txBody>
      </p:sp>
    </p:spTree>
    <p:extLst>
      <p:ext uri="{BB962C8B-B14F-4D97-AF65-F5344CB8AC3E}">
        <p14:creationId xmlns:p14="http://schemas.microsoft.com/office/powerpoint/2010/main" val="401341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28932-9934-75CF-77CE-6A24DE5B3F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B8C869-B7D7-1A3E-BF1B-19830D504001}"/>
              </a:ext>
            </a:extLst>
          </p:cNvPr>
          <p:cNvSpPr>
            <a:spLocks noGrp="1"/>
          </p:cNvSpPr>
          <p:nvPr>
            <p:ph type="title"/>
          </p:nvPr>
        </p:nvSpPr>
        <p:spPr/>
        <p:txBody>
          <a:bodyPr/>
          <a:lstStyle/>
          <a:p>
            <a:r>
              <a:rPr lang="en-AU" noProof="0"/>
              <a:t>Critical review – scaffold</a:t>
            </a:r>
          </a:p>
        </p:txBody>
      </p:sp>
      <p:sp>
        <p:nvSpPr>
          <p:cNvPr id="4" name="Text Placeholder 3">
            <a:extLst>
              <a:ext uri="{FF2B5EF4-FFF2-40B4-BE49-F238E27FC236}">
                <a16:creationId xmlns:a16="http://schemas.microsoft.com/office/drawing/2014/main" id="{CD9E284D-DED3-194D-22E3-BB4AD4A1716D}"/>
              </a:ext>
            </a:extLst>
          </p:cNvPr>
          <p:cNvSpPr>
            <a:spLocks noGrp="1"/>
          </p:cNvSpPr>
          <p:nvPr>
            <p:ph type="body" sz="quarter" idx="18"/>
          </p:nvPr>
        </p:nvSpPr>
        <p:spPr/>
        <p:txBody>
          <a:bodyPr/>
          <a:lstStyle/>
          <a:p>
            <a:r>
              <a:rPr lang="en-AU" sz="1800" noProof="0" dirty="0">
                <a:effectLst/>
                <a:latin typeface="Arial" panose="020B0604020202020204" pitchFamily="34" charset="0"/>
                <a:ea typeface="Aptos" panose="020B0004020202020204" pitchFamily="34" charset="0"/>
              </a:rPr>
              <a:t>5.3(g) Explain how Vipoo </a:t>
            </a:r>
            <a:r>
              <a:rPr lang="en-AU" sz="1800" noProof="0" dirty="0" err="1">
                <a:effectLst/>
                <a:latin typeface="Arial" panose="020B0604020202020204" pitchFamily="34" charset="0"/>
                <a:ea typeface="Aptos" panose="020B0004020202020204" pitchFamily="34" charset="0"/>
              </a:rPr>
              <a:t>Srivilasa</a:t>
            </a:r>
            <a:r>
              <a:rPr lang="en-AU" sz="1800" noProof="0" dirty="0">
                <a:effectLst/>
                <a:latin typeface="Arial" panose="020B0604020202020204" pitchFamily="34" charset="0"/>
                <a:ea typeface="Aptos" panose="020B0004020202020204" pitchFamily="34" charset="0"/>
              </a:rPr>
              <a:t> uses clay to convey symbolic messages in imaginative ways</a:t>
            </a:r>
            <a:endParaRPr lang="en-AU" sz="1800" noProof="0" dirty="0"/>
          </a:p>
        </p:txBody>
      </p:sp>
      <p:pic>
        <p:nvPicPr>
          <p:cNvPr id="13" name="Picture 12">
            <a:extLst>
              <a:ext uri="{FF2B5EF4-FFF2-40B4-BE49-F238E27FC236}">
                <a16:creationId xmlns:a16="http://schemas.microsoft.com/office/drawing/2014/main" id="{F76CCA52-31C3-78B5-E829-207442D9C1B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431" y="161079"/>
            <a:ext cx="1160435" cy="1160435"/>
          </a:xfrm>
          <a:prstGeom prst="rect">
            <a:avLst/>
          </a:prstGeom>
        </p:spPr>
      </p:pic>
      <p:sp>
        <p:nvSpPr>
          <p:cNvPr id="2" name="Slide Number Placeholder 1">
            <a:extLst>
              <a:ext uri="{FF2B5EF4-FFF2-40B4-BE49-F238E27FC236}">
                <a16:creationId xmlns:a16="http://schemas.microsoft.com/office/drawing/2014/main" id="{96DD5DC8-C7C9-BDB3-1BBD-E96A89C79F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88</a:t>
            </a:fld>
            <a:endParaRPr lang="en-AU" noProof="0"/>
          </a:p>
        </p:txBody>
      </p:sp>
      <p:graphicFrame>
        <p:nvGraphicFramePr>
          <p:cNvPr id="6" name="Table 5">
            <a:extLst>
              <a:ext uri="{FF2B5EF4-FFF2-40B4-BE49-F238E27FC236}">
                <a16:creationId xmlns:a16="http://schemas.microsoft.com/office/drawing/2014/main" id="{71F06843-33E7-7E4C-0A06-5BE3A0672305}"/>
              </a:ext>
            </a:extLst>
          </p:cNvPr>
          <p:cNvGraphicFramePr>
            <a:graphicFrameLocks noGrp="1"/>
          </p:cNvGraphicFramePr>
          <p:nvPr>
            <p:extLst>
              <p:ext uri="{D42A27DB-BD31-4B8C-83A1-F6EECF244321}">
                <p14:modId xmlns:p14="http://schemas.microsoft.com/office/powerpoint/2010/main" val="1058619389"/>
              </p:ext>
            </p:extLst>
          </p:nvPr>
        </p:nvGraphicFramePr>
        <p:xfrm>
          <a:off x="359999" y="1449478"/>
          <a:ext cx="11483999" cy="5068405"/>
        </p:xfrm>
        <a:graphic>
          <a:graphicData uri="http://schemas.openxmlformats.org/drawingml/2006/table">
            <a:tbl>
              <a:tblPr firstRow="1" bandRow="1">
                <a:effectLst/>
                <a:tableStyleId>{69012ECD-51FC-41F1-AA8D-1B2483CD663E}</a:tableStyleId>
              </a:tblPr>
              <a:tblGrid>
                <a:gridCol w="2380237">
                  <a:extLst>
                    <a:ext uri="{9D8B030D-6E8A-4147-A177-3AD203B41FA5}">
                      <a16:colId xmlns:a16="http://schemas.microsoft.com/office/drawing/2014/main" val="2117760027"/>
                    </a:ext>
                  </a:extLst>
                </a:gridCol>
                <a:gridCol w="1712082">
                  <a:extLst>
                    <a:ext uri="{9D8B030D-6E8A-4147-A177-3AD203B41FA5}">
                      <a16:colId xmlns:a16="http://schemas.microsoft.com/office/drawing/2014/main" val="737378089"/>
                    </a:ext>
                  </a:extLst>
                </a:gridCol>
                <a:gridCol w="1773593">
                  <a:extLst>
                    <a:ext uri="{9D8B030D-6E8A-4147-A177-3AD203B41FA5}">
                      <a16:colId xmlns:a16="http://schemas.microsoft.com/office/drawing/2014/main" val="2432712579"/>
                    </a:ext>
                  </a:extLst>
                </a:gridCol>
                <a:gridCol w="3321287">
                  <a:extLst>
                    <a:ext uri="{9D8B030D-6E8A-4147-A177-3AD203B41FA5}">
                      <a16:colId xmlns:a16="http://schemas.microsoft.com/office/drawing/2014/main" val="3630924115"/>
                    </a:ext>
                  </a:extLst>
                </a:gridCol>
                <a:gridCol w="2296800">
                  <a:extLst>
                    <a:ext uri="{9D8B030D-6E8A-4147-A177-3AD203B41FA5}">
                      <a16:colId xmlns:a16="http://schemas.microsoft.com/office/drawing/2014/main" val="4276126395"/>
                    </a:ext>
                  </a:extLst>
                </a:gridCol>
              </a:tblGrid>
              <a:tr h="351578">
                <a:tc>
                  <a:txBody>
                    <a:bodyPr/>
                    <a:lstStyle/>
                    <a:p>
                      <a:r>
                        <a:rPr lang="en-AU" noProof="0"/>
                        <a:t>PEEL</a:t>
                      </a:r>
                    </a:p>
                  </a:txBody>
                  <a:tcPr/>
                </a:tc>
                <a:tc>
                  <a:txBody>
                    <a:bodyPr/>
                    <a:lstStyle/>
                    <a:p>
                      <a:pPr>
                        <a:lnSpc>
                          <a:spcPct val="130000"/>
                        </a:lnSpc>
                      </a:pPr>
                      <a:r>
                        <a:rPr lang="en-AU" sz="1800" noProof="0">
                          <a:solidFill>
                            <a:schemeClr val="tx1"/>
                          </a:solidFill>
                        </a:rPr>
                        <a:t>Notice</a:t>
                      </a:r>
                      <a:endParaRPr lang="en-AU" noProof="0">
                        <a:solidFill>
                          <a:schemeClr val="tx1"/>
                        </a:solidFill>
                      </a:endParaRPr>
                    </a:p>
                  </a:txBody>
                  <a:tcPr>
                    <a:solidFill>
                      <a:srgbClr val="FF33CC"/>
                    </a:solidFill>
                  </a:tcPr>
                </a:tc>
                <a:tc>
                  <a:txBody>
                    <a:bodyPr/>
                    <a:lstStyle/>
                    <a:p>
                      <a:pPr>
                        <a:lnSpc>
                          <a:spcPct val="130000"/>
                        </a:lnSpc>
                      </a:pPr>
                      <a:r>
                        <a:rPr lang="en-AU" sz="1800" noProof="0">
                          <a:solidFill>
                            <a:schemeClr val="tx1"/>
                          </a:solidFill>
                        </a:rPr>
                        <a:t>See</a:t>
                      </a:r>
                      <a:endParaRPr lang="en-AU" noProof="0">
                        <a:solidFill>
                          <a:schemeClr val="tx1"/>
                        </a:solidFill>
                      </a:endParaRPr>
                    </a:p>
                  </a:txBody>
                  <a:tcPr>
                    <a:solidFill>
                      <a:srgbClr val="FF6600"/>
                    </a:solidFill>
                  </a:tcPr>
                </a:tc>
                <a:tc>
                  <a:txBody>
                    <a:bodyPr/>
                    <a:lstStyle/>
                    <a:p>
                      <a:pPr>
                        <a:lnSpc>
                          <a:spcPct val="130000"/>
                        </a:lnSpc>
                      </a:pPr>
                      <a:r>
                        <a:rPr lang="en-AU" sz="1800" noProof="0">
                          <a:solidFill>
                            <a:schemeClr val="tx1"/>
                          </a:solidFill>
                        </a:rPr>
                        <a:t>Think/wonder</a:t>
                      </a:r>
                      <a:endParaRPr lang="en-AU" noProof="0">
                        <a:solidFill>
                          <a:schemeClr val="tx1"/>
                        </a:solidFill>
                      </a:endParaRPr>
                    </a:p>
                  </a:txBody>
                  <a:tcPr>
                    <a:lnR>
                      <a:noFill/>
                    </a:lnR>
                    <a:solidFill>
                      <a:srgbClr val="00B0F0"/>
                    </a:solidFill>
                  </a:tcPr>
                </a:tc>
                <a:tc>
                  <a:txBody>
                    <a:bodyPr/>
                    <a:lstStyle/>
                    <a:p>
                      <a:pPr>
                        <a:lnSpc>
                          <a:spcPct val="130000"/>
                        </a:lnSpc>
                      </a:pPr>
                      <a:r>
                        <a:rPr lang="en-AU" sz="1800" noProof="0" dirty="0">
                          <a:solidFill>
                            <a:schemeClr val="tx1"/>
                          </a:solidFill>
                        </a:rPr>
                        <a:t> </a:t>
                      </a:r>
                      <a:r>
                        <a:rPr lang="en-AU" sz="1800" b="1" kern="1200" noProof="0" dirty="0">
                          <a:solidFill>
                            <a:schemeClr val="tx1"/>
                          </a:solidFill>
                          <a:latin typeface="+mn-lt"/>
                          <a:ea typeface="+mn-ea"/>
                          <a:cs typeface="+mn-cs"/>
                        </a:rPr>
                        <a:t>Evaluate</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AA45"/>
                    </a:solidFill>
                  </a:tcPr>
                </a:tc>
                <a:extLst>
                  <a:ext uri="{0D108BD9-81ED-4DB2-BD59-A6C34878D82A}">
                    <a16:rowId xmlns:a16="http://schemas.microsoft.com/office/drawing/2014/main" val="2660724392"/>
                  </a:ext>
                </a:extLst>
              </a:tr>
              <a:tr h="73356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noProof="0">
                          <a:solidFill>
                            <a:schemeClr val="tx1"/>
                          </a:solidFill>
                        </a:rPr>
                        <a:t>Point</a:t>
                      </a:r>
                      <a:r>
                        <a:rPr lang="en-AU" sz="1600" noProof="0">
                          <a:solidFill>
                            <a:schemeClr val="tx1"/>
                          </a:solidFill>
                        </a:rPr>
                        <a:t> </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1600" noProof="0">
                          <a:solidFill>
                            <a:schemeClr val="tx1"/>
                          </a:solidFill>
                        </a:rPr>
                        <a:t>The main idea</a:t>
                      </a:r>
                    </a:p>
                  </a:txBody>
                  <a:tcPr>
                    <a:solidFill>
                      <a:srgbClr val="FF33CC"/>
                    </a:solidFill>
                  </a:tcPr>
                </a:tc>
                <a:tc>
                  <a:txBody>
                    <a:bodyPr/>
                    <a:lstStyle/>
                    <a:p>
                      <a:pPr marL="0" marR="0" lvl="0" indent="0" algn="l" defTabSz="914377" rtl="0" eaLnBrk="1" fontAlgn="auto" latinLnBrk="0" hangingPunct="1">
                        <a:lnSpc>
                          <a:spcPct val="130000"/>
                        </a:lnSpc>
                        <a:spcBef>
                          <a:spcPts val="0"/>
                        </a:spcBef>
                        <a:spcAft>
                          <a:spcPts val="0"/>
                        </a:spcAft>
                        <a:buClrTx/>
                        <a:buSzTx/>
                        <a:buFontTx/>
                        <a:buNone/>
                        <a:tabLst/>
                        <a:defRPr/>
                      </a:pPr>
                      <a:endParaRPr lang="en-AU" sz="1600" noProof="0" dirty="0"/>
                    </a:p>
                  </a:txBody>
                  <a:tcPr/>
                </a:tc>
                <a:tc>
                  <a:txBody>
                    <a:bodyPr/>
                    <a:lstStyle/>
                    <a:p>
                      <a:pPr>
                        <a:lnSpc>
                          <a:spcPct val="130000"/>
                        </a:lnSpc>
                      </a:pPr>
                      <a:endParaRPr lang="en-AU" sz="1600" noProof="0"/>
                    </a:p>
                  </a:txBody>
                  <a:tcPr/>
                </a:tc>
                <a:tc>
                  <a:txBody>
                    <a:bodyPr/>
                    <a:lstStyle/>
                    <a:p>
                      <a:pPr>
                        <a:lnSpc>
                          <a:spcPct val="130000"/>
                        </a:lnSpc>
                      </a:pPr>
                      <a:endParaRPr lang="en-AU" sz="1600" noProof="0"/>
                    </a:p>
                  </a:txBody>
                  <a:tcPr/>
                </a:tc>
                <a:tc>
                  <a:txBody>
                    <a:bodyPr/>
                    <a:lstStyle/>
                    <a:p>
                      <a:pPr>
                        <a:lnSpc>
                          <a:spcPct val="130000"/>
                        </a:lnSpc>
                      </a:pPr>
                      <a:endParaRPr lang="en-AU" sz="1600" noProof="0"/>
                    </a:p>
                  </a:txBody>
                  <a:tcPr>
                    <a:lnT w="6350" cap="flat" cmpd="sng" algn="ctr">
                      <a:noFill/>
                      <a:prstDash val="solid"/>
                      <a:miter lim="800000"/>
                    </a:lnT>
                  </a:tcPr>
                </a:tc>
                <a:extLst>
                  <a:ext uri="{0D108BD9-81ED-4DB2-BD59-A6C34878D82A}">
                    <a16:rowId xmlns:a16="http://schemas.microsoft.com/office/drawing/2014/main" val="3301179478"/>
                  </a:ext>
                </a:extLst>
              </a:tr>
              <a:tr h="88488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noProof="0">
                          <a:solidFill>
                            <a:schemeClr val="tx1"/>
                          </a:solidFill>
                        </a:rPr>
                        <a:t>Example</a:t>
                      </a:r>
                      <a:r>
                        <a:rPr lang="en-AU" sz="1600" noProof="0">
                          <a:solidFill>
                            <a:schemeClr val="tx1"/>
                          </a:solidFill>
                        </a:rPr>
                        <a:t> </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1600" noProof="0">
                          <a:solidFill>
                            <a:schemeClr val="tx1"/>
                          </a:solidFill>
                        </a:rPr>
                        <a:t>Describe what you see</a:t>
                      </a:r>
                    </a:p>
                  </a:txBody>
                  <a:tcPr>
                    <a:solidFill>
                      <a:srgbClr val="FF6600"/>
                    </a:solidFill>
                  </a:tcPr>
                </a:tc>
                <a:tc>
                  <a:txBody>
                    <a:bodyPr/>
                    <a:lstStyle/>
                    <a:p>
                      <a:pPr>
                        <a:lnSpc>
                          <a:spcPct val="130000"/>
                        </a:lnSpc>
                      </a:pPr>
                      <a:endParaRPr lang="en-AU" sz="1600" noProof="0"/>
                    </a:p>
                  </a:txBody>
                  <a:tcPr/>
                </a:tc>
                <a:tc>
                  <a:txBody>
                    <a:bodyPr/>
                    <a:lstStyle/>
                    <a:p>
                      <a:pPr marL="0" marR="0" lvl="0" indent="0" algn="l" defTabSz="914377" rtl="0" eaLnBrk="1" fontAlgn="auto" latinLnBrk="0" hangingPunct="1">
                        <a:lnSpc>
                          <a:spcPct val="130000"/>
                        </a:lnSpc>
                        <a:spcBef>
                          <a:spcPts val="0"/>
                        </a:spcBef>
                        <a:spcAft>
                          <a:spcPts val="0"/>
                        </a:spcAft>
                        <a:buClrTx/>
                        <a:buSzTx/>
                        <a:buFontTx/>
                        <a:buNone/>
                        <a:tabLst/>
                        <a:defRPr/>
                      </a:pPr>
                      <a:endParaRPr lang="en-AU" sz="1600" noProof="0" dirty="0"/>
                    </a:p>
                  </a:txBody>
                  <a:tcPr/>
                </a:tc>
                <a:tc>
                  <a:txBody>
                    <a:bodyPr/>
                    <a:lstStyle/>
                    <a:p>
                      <a:pPr>
                        <a:lnSpc>
                          <a:spcPct val="130000"/>
                        </a:lnSpc>
                      </a:pPr>
                      <a:endParaRPr lang="en-AU" sz="1600" noProof="0"/>
                    </a:p>
                  </a:txBody>
                  <a:tcPr/>
                </a:tc>
                <a:tc>
                  <a:txBody>
                    <a:bodyPr/>
                    <a:lstStyle/>
                    <a:p>
                      <a:pPr>
                        <a:lnSpc>
                          <a:spcPct val="130000"/>
                        </a:lnSpc>
                      </a:pPr>
                      <a:endParaRPr lang="en-AU" sz="1600" noProof="0"/>
                    </a:p>
                  </a:txBody>
                  <a:tcPr/>
                </a:tc>
                <a:extLst>
                  <a:ext uri="{0D108BD9-81ED-4DB2-BD59-A6C34878D82A}">
                    <a16:rowId xmlns:a16="http://schemas.microsoft.com/office/drawing/2014/main" val="1851865940"/>
                  </a:ext>
                </a:extLst>
              </a:tr>
              <a:tr h="16452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noProof="0" dirty="0">
                          <a:solidFill>
                            <a:schemeClr val="tx1"/>
                          </a:solidFill>
                        </a:rPr>
                        <a:t>Explain</a:t>
                      </a:r>
                      <a:r>
                        <a:rPr lang="en-AU" sz="1600" noProof="0" dirty="0">
                          <a:solidFill>
                            <a:schemeClr val="tx1"/>
                          </a:solidFill>
                        </a:rPr>
                        <a:t> </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1600" noProof="0" dirty="0">
                          <a:solidFill>
                            <a:schemeClr val="tx1"/>
                          </a:solidFill>
                        </a:rPr>
                        <a:t>Think and wonder.</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1600" noProof="0" dirty="0">
                          <a:solidFill>
                            <a:schemeClr val="tx1"/>
                          </a:solidFill>
                        </a:rPr>
                        <a:t>Cause and effect</a:t>
                      </a:r>
                    </a:p>
                  </a:txBody>
                  <a:tcPr>
                    <a:solidFill>
                      <a:srgbClr val="00B0F0"/>
                    </a:solidFill>
                  </a:tcPr>
                </a:tc>
                <a:tc>
                  <a:txBody>
                    <a:bodyPr/>
                    <a:lstStyle/>
                    <a:p>
                      <a:pPr>
                        <a:lnSpc>
                          <a:spcPct val="130000"/>
                        </a:lnSpc>
                      </a:pPr>
                      <a:endParaRPr lang="en-AU" sz="1600" noProof="0" dirty="0"/>
                    </a:p>
                  </a:txBody>
                  <a:tcPr/>
                </a:tc>
                <a:tc>
                  <a:txBody>
                    <a:bodyPr/>
                    <a:lstStyle/>
                    <a:p>
                      <a:pPr>
                        <a:lnSpc>
                          <a:spcPct val="130000"/>
                        </a:lnSpc>
                      </a:pPr>
                      <a:endParaRPr lang="en-AU" sz="1600" noProof="0"/>
                    </a:p>
                  </a:txBody>
                  <a:tcPr/>
                </a:tc>
                <a:tc>
                  <a:txBody>
                    <a:bodyPr/>
                    <a:lstStyle/>
                    <a:p>
                      <a:pPr marL="0" marR="0" lvl="0" indent="0" algn="l" defTabSz="914377" rtl="0" eaLnBrk="1" fontAlgn="auto" latinLnBrk="0" hangingPunct="1">
                        <a:lnSpc>
                          <a:spcPct val="130000"/>
                        </a:lnSpc>
                        <a:spcBef>
                          <a:spcPts val="0"/>
                        </a:spcBef>
                        <a:spcAft>
                          <a:spcPts val="0"/>
                        </a:spcAft>
                        <a:buClrTx/>
                        <a:buSzTx/>
                        <a:buFontTx/>
                        <a:buNone/>
                        <a:tabLst/>
                        <a:defRPr/>
                      </a:pPr>
                      <a:endParaRPr lang="en-AU" sz="1600" noProof="0" dirty="0"/>
                    </a:p>
                  </a:txBody>
                  <a:tcPr/>
                </a:tc>
                <a:tc>
                  <a:txBody>
                    <a:bodyPr/>
                    <a:lstStyle/>
                    <a:p>
                      <a:pPr>
                        <a:lnSpc>
                          <a:spcPct val="130000"/>
                        </a:lnSpc>
                      </a:pPr>
                      <a:endParaRPr lang="en-AU" sz="1600" noProof="0"/>
                    </a:p>
                  </a:txBody>
                  <a:tcPr/>
                </a:tc>
                <a:extLst>
                  <a:ext uri="{0D108BD9-81ED-4DB2-BD59-A6C34878D82A}">
                    <a16:rowId xmlns:a16="http://schemas.microsoft.com/office/drawing/2014/main" val="3042400971"/>
                  </a:ext>
                </a:extLst>
              </a:tr>
              <a:tr h="139378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noProof="0">
                          <a:solidFill>
                            <a:schemeClr val="tx1"/>
                          </a:solidFill>
                        </a:rPr>
                        <a:t>Link</a:t>
                      </a:r>
                      <a:endParaRPr lang="en-AU" sz="1600" noProof="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1600" noProof="0">
                          <a:solidFill>
                            <a:schemeClr val="tx1"/>
                          </a:solidFill>
                        </a:rPr>
                        <a:t>Evaluate and offer judgement</a:t>
                      </a:r>
                    </a:p>
                  </a:txBody>
                  <a:tcPr>
                    <a:solidFill>
                      <a:srgbClr val="00AA45"/>
                    </a:solidFill>
                  </a:tcPr>
                </a:tc>
                <a:tc>
                  <a:txBody>
                    <a:bodyPr/>
                    <a:lstStyle/>
                    <a:p>
                      <a:pPr>
                        <a:lnSpc>
                          <a:spcPct val="130000"/>
                        </a:lnSpc>
                      </a:pPr>
                      <a:endParaRPr lang="en-AU" sz="1600" noProof="0" dirty="0"/>
                    </a:p>
                  </a:txBody>
                  <a:tcPr/>
                </a:tc>
                <a:tc>
                  <a:txBody>
                    <a:bodyPr/>
                    <a:lstStyle/>
                    <a:p>
                      <a:pPr>
                        <a:lnSpc>
                          <a:spcPct val="130000"/>
                        </a:lnSpc>
                      </a:pPr>
                      <a:endParaRPr lang="en-AU" sz="1600" noProof="0" dirty="0"/>
                    </a:p>
                  </a:txBody>
                  <a:tcPr/>
                </a:tc>
                <a:tc>
                  <a:txBody>
                    <a:bodyPr/>
                    <a:lstStyle/>
                    <a:p>
                      <a:pPr>
                        <a:lnSpc>
                          <a:spcPct val="130000"/>
                        </a:lnSpc>
                      </a:pPr>
                      <a:endParaRPr lang="en-AU" sz="1600" noProof="0" dirty="0"/>
                    </a:p>
                  </a:txBody>
                  <a:tcPr/>
                </a:tc>
                <a:tc>
                  <a:txBody>
                    <a:bodyPr/>
                    <a:lstStyle/>
                    <a:p>
                      <a:pPr algn="l">
                        <a:lnSpc>
                          <a:spcPct val="130000"/>
                        </a:lnSpc>
                      </a:pPr>
                      <a:endParaRPr lang="en-AU" sz="1600" noProof="0" dirty="0"/>
                    </a:p>
                  </a:txBody>
                  <a:tcPr/>
                </a:tc>
                <a:extLst>
                  <a:ext uri="{0D108BD9-81ED-4DB2-BD59-A6C34878D82A}">
                    <a16:rowId xmlns:a16="http://schemas.microsoft.com/office/drawing/2014/main" val="275966862"/>
                  </a:ext>
                </a:extLst>
              </a:tr>
            </a:tbl>
          </a:graphicData>
        </a:graphic>
      </p:graphicFrame>
    </p:spTree>
    <p:extLst>
      <p:ext uri="{BB962C8B-B14F-4D97-AF65-F5344CB8AC3E}">
        <p14:creationId xmlns:p14="http://schemas.microsoft.com/office/powerpoint/2010/main" val="420922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31026-578B-DE53-A84B-EE12097FE3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B07DC8-BE1A-6067-A062-C8251BF00D26}"/>
              </a:ext>
            </a:extLst>
          </p:cNvPr>
          <p:cNvSpPr>
            <a:spLocks noGrp="1"/>
          </p:cNvSpPr>
          <p:nvPr>
            <p:ph type="title"/>
          </p:nvPr>
        </p:nvSpPr>
        <p:spPr/>
        <p:txBody>
          <a:bodyPr/>
          <a:lstStyle/>
          <a:p>
            <a:r>
              <a:rPr lang="en-AU" noProof="0"/>
              <a:t>Critical review – sample paragraph (2)</a:t>
            </a:r>
          </a:p>
        </p:txBody>
      </p:sp>
      <p:sp>
        <p:nvSpPr>
          <p:cNvPr id="4" name="Text Placeholder 3">
            <a:extLst>
              <a:ext uri="{FF2B5EF4-FFF2-40B4-BE49-F238E27FC236}">
                <a16:creationId xmlns:a16="http://schemas.microsoft.com/office/drawing/2014/main" id="{E6B8CC6D-6D86-0BB5-D72B-A6CF421D87C3}"/>
              </a:ext>
            </a:extLst>
          </p:cNvPr>
          <p:cNvSpPr>
            <a:spLocks noGrp="1"/>
          </p:cNvSpPr>
          <p:nvPr>
            <p:ph type="body" sz="quarter" idx="18"/>
          </p:nvPr>
        </p:nvSpPr>
        <p:spPr/>
        <p:txBody>
          <a:bodyPr/>
          <a:lstStyle/>
          <a:p>
            <a:r>
              <a:rPr lang="en-AU" sz="1800" noProof="0" dirty="0">
                <a:ea typeface="Aptos" panose="020B0004020202020204" pitchFamily="34" charset="0"/>
              </a:rPr>
              <a:t>5.3(h) </a:t>
            </a:r>
            <a:r>
              <a:rPr lang="en-AU" sz="1800" noProof="0" dirty="0">
                <a:effectLst/>
                <a:latin typeface="Arial" panose="020B0604020202020204" pitchFamily="34" charset="0"/>
                <a:ea typeface="Aptos" panose="020B0004020202020204" pitchFamily="34" charset="0"/>
              </a:rPr>
              <a:t>Explain </a:t>
            </a:r>
            <a:r>
              <a:rPr lang="en-AU" noProof="0" dirty="0">
                <a:effectLst/>
                <a:latin typeface="Arial" panose="020B0604020202020204" pitchFamily="34" charset="0"/>
                <a:ea typeface="Aptos" panose="020B0004020202020204" pitchFamily="34" charset="0"/>
              </a:rPr>
              <a:t>how</a:t>
            </a:r>
            <a:r>
              <a:rPr lang="en-AU" sz="1800" noProof="0" dirty="0">
                <a:effectLst/>
                <a:latin typeface="Arial" panose="020B0604020202020204" pitchFamily="34" charset="0"/>
                <a:ea typeface="Aptos" panose="020B0004020202020204" pitchFamily="34" charset="0"/>
              </a:rPr>
              <a:t> Vipoo </a:t>
            </a:r>
            <a:r>
              <a:rPr lang="en-AU" sz="1800" noProof="0" dirty="0" err="1">
                <a:effectLst/>
                <a:latin typeface="Arial" panose="020B0604020202020204" pitchFamily="34" charset="0"/>
                <a:ea typeface="Aptos" panose="020B0004020202020204" pitchFamily="34" charset="0"/>
              </a:rPr>
              <a:t>Srivilasa</a:t>
            </a:r>
            <a:r>
              <a:rPr lang="en-AU" sz="1800" noProof="0" dirty="0">
                <a:effectLst/>
                <a:latin typeface="Arial" panose="020B0604020202020204" pitchFamily="34" charset="0"/>
                <a:ea typeface="Aptos" panose="020B0004020202020204" pitchFamily="34" charset="0"/>
              </a:rPr>
              <a:t> uses clay to convey symbolic messages in imaginative ways</a:t>
            </a:r>
            <a:endParaRPr lang="en-AU" noProof="0" dirty="0"/>
          </a:p>
        </p:txBody>
      </p:sp>
      <p:pic>
        <p:nvPicPr>
          <p:cNvPr id="7" name="Picture 6">
            <a:extLst>
              <a:ext uri="{FF2B5EF4-FFF2-40B4-BE49-F238E27FC236}">
                <a16:creationId xmlns:a16="http://schemas.microsoft.com/office/drawing/2014/main" id="{ADAD9A7C-F255-82F1-15F6-7B2837B2FEA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431" y="161079"/>
            <a:ext cx="1160435" cy="1160435"/>
          </a:xfrm>
          <a:prstGeom prst="rect">
            <a:avLst/>
          </a:prstGeom>
        </p:spPr>
      </p:pic>
      <p:sp>
        <p:nvSpPr>
          <p:cNvPr id="11" name="TextBox 10">
            <a:extLst>
              <a:ext uri="{FF2B5EF4-FFF2-40B4-BE49-F238E27FC236}">
                <a16:creationId xmlns:a16="http://schemas.microsoft.com/office/drawing/2014/main" id="{5A407134-73B3-FCB3-9947-A982D16B54E7}"/>
              </a:ext>
            </a:extLst>
          </p:cNvPr>
          <p:cNvSpPr txBox="1"/>
          <p:nvPr/>
        </p:nvSpPr>
        <p:spPr>
          <a:xfrm>
            <a:off x="2187730" y="1772991"/>
            <a:ext cx="5530438" cy="646331"/>
          </a:xfrm>
          <a:prstGeom prst="rect">
            <a:avLst/>
          </a:prstGeom>
          <a:noFill/>
        </p:spPr>
        <p:txBody>
          <a:bodyPr wrap="square">
            <a:spAutoFit/>
          </a:bodyPr>
          <a:lstStyle/>
          <a:p>
            <a:r>
              <a:rPr lang="en-AU" sz="1800" noProof="0">
                <a:solidFill>
                  <a:srgbClr val="FF33CC"/>
                </a:solidFill>
              </a:rPr>
              <a:t>Notice</a:t>
            </a:r>
            <a:r>
              <a:rPr lang="en-AU" sz="1800" noProof="0"/>
              <a:t> &gt;  </a:t>
            </a:r>
            <a:r>
              <a:rPr lang="en-AU" sz="1800" noProof="0">
                <a:solidFill>
                  <a:srgbClr val="FF6600"/>
                </a:solidFill>
              </a:rPr>
              <a:t>See</a:t>
            </a:r>
            <a:r>
              <a:rPr lang="en-AU" sz="1800" noProof="0"/>
              <a:t> &gt;  </a:t>
            </a:r>
            <a:r>
              <a:rPr lang="en-AU" sz="1800" noProof="0">
                <a:solidFill>
                  <a:schemeClr val="accent2"/>
                </a:solidFill>
              </a:rPr>
              <a:t>Think/wonder </a:t>
            </a:r>
            <a:r>
              <a:rPr lang="en-AU" sz="1800" noProof="0"/>
              <a:t>&gt;  </a:t>
            </a:r>
            <a:r>
              <a:rPr lang="en-AU" sz="1800" noProof="0">
                <a:solidFill>
                  <a:srgbClr val="009644"/>
                </a:solidFill>
              </a:rPr>
              <a:t>Evaluate</a:t>
            </a:r>
          </a:p>
          <a:p>
            <a:endParaRPr lang="en-AU" sz="1800" noProof="0"/>
          </a:p>
        </p:txBody>
      </p:sp>
      <p:sp>
        <p:nvSpPr>
          <p:cNvPr id="9" name="TextBox 8">
            <a:extLst>
              <a:ext uri="{FF2B5EF4-FFF2-40B4-BE49-F238E27FC236}">
                <a16:creationId xmlns:a16="http://schemas.microsoft.com/office/drawing/2014/main" id="{91CACB21-9862-5486-D0E6-D0F9411A0BD4}"/>
              </a:ext>
            </a:extLst>
          </p:cNvPr>
          <p:cNvSpPr txBox="1"/>
          <p:nvPr/>
        </p:nvSpPr>
        <p:spPr>
          <a:xfrm>
            <a:off x="371475" y="2602932"/>
            <a:ext cx="914400" cy="4093067"/>
          </a:xfrm>
          <a:prstGeom prst="rect">
            <a:avLst/>
          </a:prstGeom>
          <a:noFill/>
        </p:spPr>
        <p:txBody>
          <a:bodyPr wrap="none" lIns="0" tIns="0" rIns="0" bIns="0" rtlCol="0">
            <a:noAutofit/>
          </a:bodyPr>
          <a:lstStyle/>
          <a:p>
            <a:pPr algn="l">
              <a:lnSpc>
                <a:spcPct val="110000"/>
              </a:lnSpc>
            </a:pPr>
            <a:r>
              <a:rPr lang="en-AU" sz="1600" noProof="0" dirty="0">
                <a:solidFill>
                  <a:srgbClr val="FF33CC"/>
                </a:solidFill>
              </a:rPr>
              <a:t>Point</a:t>
            </a:r>
          </a:p>
          <a:p>
            <a:pPr algn="l">
              <a:lnSpc>
                <a:spcPct val="110000"/>
              </a:lnSpc>
            </a:pPr>
            <a:endParaRPr lang="en-AU" sz="1600" noProof="0" dirty="0"/>
          </a:p>
          <a:p>
            <a:pPr algn="l">
              <a:lnSpc>
                <a:spcPct val="110000"/>
              </a:lnSpc>
            </a:pPr>
            <a:r>
              <a:rPr lang="en-AU" sz="1600" noProof="0" dirty="0">
                <a:solidFill>
                  <a:srgbClr val="FF6600"/>
                </a:solidFill>
              </a:rPr>
              <a:t>Example</a:t>
            </a:r>
          </a:p>
          <a:p>
            <a:pPr algn="l">
              <a:lnSpc>
                <a:spcPct val="110000"/>
              </a:lnSpc>
            </a:pPr>
            <a:endParaRPr lang="en-AU" sz="1600" noProof="0" dirty="0"/>
          </a:p>
          <a:p>
            <a:pPr>
              <a:lnSpc>
                <a:spcPct val="110000"/>
              </a:lnSpc>
            </a:pPr>
            <a:r>
              <a:rPr lang="en-AU" sz="1600" noProof="0" dirty="0">
                <a:solidFill>
                  <a:schemeClr val="accent2"/>
                </a:solidFill>
              </a:rPr>
              <a:t>Explain</a:t>
            </a:r>
          </a:p>
          <a:p>
            <a:pPr>
              <a:lnSpc>
                <a:spcPct val="110000"/>
              </a:lnSpc>
            </a:pPr>
            <a:endParaRPr lang="en-AU" sz="1600" noProof="0" dirty="0">
              <a:solidFill>
                <a:schemeClr val="accent2"/>
              </a:solidFill>
            </a:endParaRPr>
          </a:p>
          <a:p>
            <a:pPr>
              <a:lnSpc>
                <a:spcPct val="110000"/>
              </a:lnSpc>
            </a:pPr>
            <a:r>
              <a:rPr lang="en-AU" sz="1600" noProof="0" dirty="0">
                <a:solidFill>
                  <a:srgbClr val="009644"/>
                </a:solidFill>
              </a:rPr>
              <a:t>Evaluate</a:t>
            </a:r>
          </a:p>
          <a:p>
            <a:pPr>
              <a:lnSpc>
                <a:spcPct val="110000"/>
              </a:lnSpc>
            </a:pPr>
            <a:endParaRPr lang="en-AU" sz="1600" noProof="0" dirty="0">
              <a:solidFill>
                <a:schemeClr val="tx2"/>
              </a:solidFill>
            </a:endParaRPr>
          </a:p>
          <a:p>
            <a:pPr>
              <a:lnSpc>
                <a:spcPct val="110000"/>
              </a:lnSpc>
            </a:pPr>
            <a:r>
              <a:rPr lang="en-AU" sz="1600" noProof="0" dirty="0">
                <a:solidFill>
                  <a:srgbClr val="FF6600"/>
                </a:solidFill>
              </a:rPr>
              <a:t>Example</a:t>
            </a:r>
          </a:p>
          <a:p>
            <a:pPr algn="l">
              <a:lnSpc>
                <a:spcPct val="110000"/>
              </a:lnSpc>
            </a:pPr>
            <a:endParaRPr lang="en-AU" sz="1600" noProof="0" dirty="0">
              <a:solidFill>
                <a:schemeClr val="accent2"/>
              </a:solidFill>
            </a:endParaRPr>
          </a:p>
          <a:p>
            <a:pPr algn="l">
              <a:lnSpc>
                <a:spcPct val="110000"/>
              </a:lnSpc>
            </a:pPr>
            <a:r>
              <a:rPr lang="en-AU" sz="1600" noProof="0" dirty="0">
                <a:solidFill>
                  <a:schemeClr val="accent2"/>
                </a:solidFill>
              </a:rPr>
              <a:t>Explain</a:t>
            </a:r>
          </a:p>
          <a:p>
            <a:pPr algn="l">
              <a:lnSpc>
                <a:spcPct val="110000"/>
              </a:lnSpc>
            </a:pPr>
            <a:endParaRPr lang="en-AU" sz="1600" noProof="0" dirty="0"/>
          </a:p>
          <a:p>
            <a:pPr algn="l">
              <a:lnSpc>
                <a:spcPct val="110000"/>
              </a:lnSpc>
            </a:pPr>
            <a:r>
              <a:rPr lang="en-AU" sz="1600" noProof="0" dirty="0">
                <a:solidFill>
                  <a:srgbClr val="00B050"/>
                </a:solidFill>
              </a:rPr>
              <a:t>Evaluate/</a:t>
            </a:r>
          </a:p>
          <a:p>
            <a:pPr algn="l">
              <a:lnSpc>
                <a:spcPct val="110000"/>
              </a:lnSpc>
            </a:pPr>
            <a:r>
              <a:rPr lang="en-AU" sz="1600" noProof="0" dirty="0">
                <a:solidFill>
                  <a:srgbClr val="00B050"/>
                </a:solidFill>
              </a:rPr>
              <a:t>Link</a:t>
            </a:r>
          </a:p>
          <a:p>
            <a:pPr algn="l">
              <a:lnSpc>
                <a:spcPct val="110000"/>
              </a:lnSpc>
            </a:pPr>
            <a:endParaRPr lang="en-AU" sz="1600" noProof="0" dirty="0"/>
          </a:p>
          <a:p>
            <a:pPr algn="l">
              <a:lnSpc>
                <a:spcPct val="110000"/>
              </a:lnSpc>
            </a:pPr>
            <a:endParaRPr lang="en-AU" sz="1600" noProof="0" dirty="0"/>
          </a:p>
        </p:txBody>
      </p:sp>
      <p:sp>
        <p:nvSpPr>
          <p:cNvPr id="6" name="TextBox 5">
            <a:extLst>
              <a:ext uri="{FF2B5EF4-FFF2-40B4-BE49-F238E27FC236}">
                <a16:creationId xmlns:a16="http://schemas.microsoft.com/office/drawing/2014/main" id="{349EA1AA-5FAC-54DC-E224-98D7A800E37C}"/>
              </a:ext>
            </a:extLst>
          </p:cNvPr>
          <p:cNvSpPr txBox="1"/>
          <p:nvPr/>
        </p:nvSpPr>
        <p:spPr>
          <a:xfrm>
            <a:off x="1715526" y="2512844"/>
            <a:ext cx="9072905" cy="4003156"/>
          </a:xfrm>
          <a:prstGeom prst="rect">
            <a:avLst/>
          </a:prstGeom>
          <a:noFill/>
        </p:spPr>
        <p:txBody>
          <a:bodyPr wrap="square" lIns="0" tIns="0" rIns="0" bIns="0" rtlCol="0">
            <a:noAutofit/>
          </a:bodyPr>
          <a:lstStyle/>
          <a:p>
            <a:pPr algn="l">
              <a:lnSpc>
                <a:spcPct val="130000"/>
              </a:lnSpc>
            </a:pPr>
            <a:r>
              <a:rPr lang="en-AU" sz="1600" noProof="0" dirty="0">
                <a:solidFill>
                  <a:srgbClr val="FF33CC"/>
                </a:solidFill>
              </a:rPr>
              <a:t>‘Free as a bird’ has a surreal, almost floating presence. </a:t>
            </a:r>
            <a:r>
              <a:rPr lang="en-AU" sz="1600" noProof="0" dirty="0">
                <a:solidFill>
                  <a:srgbClr val="FF6600"/>
                </a:solidFill>
              </a:rPr>
              <a:t>Perched on its right shoulder is a small, white figure that could be interpreted as an imaginary friend or guardian angel. With its blank face and large black eyes, the figure conveys no clear emotion, </a:t>
            </a:r>
            <a:r>
              <a:rPr lang="en-AU" sz="1600" noProof="0" dirty="0">
                <a:solidFill>
                  <a:schemeClr val="accent2"/>
                </a:solidFill>
              </a:rPr>
              <a:t>yet its gentle posture evokes a sense of comfort and protection. Our imaginations run wild as we search for its meaning and fill in the gaps to complete the story ourselves. This makes the artwork personal for audiences as they rely on memories and experiences to complete the narrative. </a:t>
            </a:r>
            <a:r>
              <a:rPr lang="en-AU" sz="1600" noProof="0" dirty="0" err="1">
                <a:solidFill>
                  <a:srgbClr val="009644"/>
                </a:solidFill>
              </a:rPr>
              <a:t>Srivilasa</a:t>
            </a:r>
            <a:r>
              <a:rPr lang="en-AU" sz="1600" noProof="0" dirty="0">
                <a:solidFill>
                  <a:srgbClr val="009644"/>
                </a:solidFill>
              </a:rPr>
              <a:t> taps into the wonder of childhood, transporting us back to a time of guessing, dreaming, and make-believe.</a:t>
            </a:r>
            <a:r>
              <a:rPr lang="en-AU" sz="1600" noProof="0" dirty="0">
                <a:solidFill>
                  <a:srgbClr val="7030A0"/>
                </a:solidFill>
              </a:rPr>
              <a:t> </a:t>
            </a:r>
            <a:r>
              <a:rPr lang="en-AU" sz="1600" noProof="0" dirty="0">
                <a:solidFill>
                  <a:srgbClr val="FF6600"/>
                </a:solidFill>
              </a:rPr>
              <a:t>He models and attaches small detailed symbols to accompany his creatures. A white dove, a symbols of peace, sits atop the creature’s head, its wings edged with gold, are spread wide, as if ready to take flight. </a:t>
            </a:r>
            <a:r>
              <a:rPr lang="en-AU" sz="1600" noProof="0" dirty="0">
                <a:solidFill>
                  <a:schemeClr val="accent2"/>
                </a:solidFill>
              </a:rPr>
              <a:t>This symbol further reinforces themes of freedom, peace and love.</a:t>
            </a:r>
            <a:r>
              <a:rPr lang="en-AU" sz="1600" noProof="0" dirty="0">
                <a:solidFill>
                  <a:srgbClr val="00B050"/>
                </a:solidFill>
              </a:rPr>
              <a:t> </a:t>
            </a:r>
            <a:r>
              <a:rPr lang="en-AU" sz="1600" noProof="0" dirty="0" err="1">
                <a:solidFill>
                  <a:schemeClr val="accent2"/>
                </a:solidFill>
              </a:rPr>
              <a:t>Srivilasa</a:t>
            </a:r>
            <a:r>
              <a:rPr lang="en-AU" sz="1600" noProof="0" dirty="0">
                <a:solidFill>
                  <a:schemeClr val="accent2"/>
                </a:solidFill>
              </a:rPr>
              <a:t> creates a world of fantasy where audiences can consider alternative realities shaped by peace and joy. </a:t>
            </a:r>
            <a:r>
              <a:rPr lang="en-AU" sz="1600" noProof="0" dirty="0">
                <a:solidFill>
                  <a:srgbClr val="009644"/>
                </a:solidFill>
              </a:rPr>
              <a:t>He presents hopeful vision of the world through playfully decorated figures, inviting reflection on what could be.</a:t>
            </a:r>
          </a:p>
          <a:p>
            <a:pPr algn="l">
              <a:lnSpc>
                <a:spcPct val="130000"/>
              </a:lnSpc>
            </a:pPr>
            <a:endParaRPr lang="en-AU" sz="1600" noProof="0" dirty="0"/>
          </a:p>
          <a:p>
            <a:pPr algn="l">
              <a:lnSpc>
                <a:spcPct val="130000"/>
              </a:lnSpc>
            </a:pPr>
            <a:r>
              <a:rPr lang="en-AU" sz="1600" noProof="0" dirty="0"/>
              <a:t> </a:t>
            </a:r>
          </a:p>
        </p:txBody>
      </p:sp>
      <p:sp>
        <p:nvSpPr>
          <p:cNvPr id="2" name="Slide Number Placeholder 1">
            <a:extLst>
              <a:ext uri="{FF2B5EF4-FFF2-40B4-BE49-F238E27FC236}">
                <a16:creationId xmlns:a16="http://schemas.microsoft.com/office/drawing/2014/main" id="{4CE5C2FE-1A69-F75F-CF1D-00F7EC9146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89</a:t>
            </a:fld>
            <a:endParaRPr lang="en-AU" noProof="0"/>
          </a:p>
        </p:txBody>
      </p:sp>
    </p:spTree>
    <p:extLst>
      <p:ext uri="{BB962C8B-B14F-4D97-AF65-F5344CB8AC3E}">
        <p14:creationId xmlns:p14="http://schemas.microsoft.com/office/powerpoint/2010/main" val="34934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53EEB-E954-DC63-4CBE-0BE0E50C43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A625B9-EE32-A1A3-7987-CA4105092D1D}"/>
              </a:ext>
            </a:extLst>
          </p:cNvPr>
          <p:cNvSpPr>
            <a:spLocks noGrp="1"/>
          </p:cNvSpPr>
          <p:nvPr>
            <p:ph type="title"/>
          </p:nvPr>
        </p:nvSpPr>
        <p:spPr/>
        <p:txBody>
          <a:bodyPr/>
          <a:lstStyle/>
          <a:p>
            <a:r>
              <a:rPr lang="en-AU" noProof="0" dirty="0">
                <a:latin typeface="+mj-lt"/>
              </a:rPr>
              <a:t>In the studio with Jenny Orchard (1)</a:t>
            </a:r>
          </a:p>
        </p:txBody>
      </p:sp>
      <p:sp>
        <p:nvSpPr>
          <p:cNvPr id="13" name="Text Placeholder 12">
            <a:extLst>
              <a:ext uri="{FF2B5EF4-FFF2-40B4-BE49-F238E27FC236}">
                <a16:creationId xmlns:a16="http://schemas.microsoft.com/office/drawing/2014/main" id="{03228351-E1D2-36CE-5000-3E1808DA6555}"/>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noProof="0" dirty="0">
                <a:latin typeface="+mj-lt"/>
              </a:rPr>
              <a:t>1.2(a) Art making practice and the subjective viewpoint</a:t>
            </a:r>
          </a:p>
        </p:txBody>
      </p:sp>
      <p:sp>
        <p:nvSpPr>
          <p:cNvPr id="2" name="Text Placeholder 1">
            <a:extLst>
              <a:ext uri="{FF2B5EF4-FFF2-40B4-BE49-F238E27FC236}">
                <a16:creationId xmlns:a16="http://schemas.microsoft.com/office/drawing/2014/main" id="{C415A282-FF5E-0FF2-FEB3-002DC807571C}"/>
              </a:ext>
            </a:extLst>
          </p:cNvPr>
          <p:cNvSpPr>
            <a:spLocks noGrp="1"/>
          </p:cNvSpPr>
          <p:nvPr>
            <p:ph type="body" sz="quarter" idx="17"/>
          </p:nvPr>
        </p:nvSpPr>
        <p:spPr>
          <a:xfrm>
            <a:off x="360001" y="1567086"/>
            <a:ext cx="6010820" cy="4807835"/>
          </a:xfrm>
        </p:spPr>
        <p:txBody>
          <a:bodyPr/>
          <a:lstStyle/>
          <a:p>
            <a:pPr>
              <a:spcAft>
                <a:spcPts val="600"/>
              </a:spcAft>
            </a:pPr>
            <a:r>
              <a:rPr lang="en-AU" sz="1800" dirty="0">
                <a:solidFill>
                  <a:srgbClr val="22272B"/>
                </a:solidFill>
                <a:latin typeface="+mn-lt"/>
              </a:rPr>
              <a:t>Art making practice is about what artworld practitioners know and do.</a:t>
            </a:r>
          </a:p>
          <a:p>
            <a:pPr>
              <a:spcAft>
                <a:spcPts val="600"/>
              </a:spcAft>
            </a:pPr>
            <a:r>
              <a:rPr lang="en-AU" sz="1800" dirty="0">
                <a:solidFill>
                  <a:srgbClr val="22272B"/>
                </a:solidFill>
                <a:latin typeface="+mn-lt"/>
              </a:rPr>
              <a:t>Jenny Orchard is an Australian ceramicist whose practice is shaped by imagination and personal experiences. </a:t>
            </a:r>
          </a:p>
          <a:p>
            <a:pPr>
              <a:spcAft>
                <a:spcPts val="600"/>
              </a:spcAft>
            </a:pPr>
            <a:r>
              <a:rPr lang="en-AU" sz="1800" dirty="0">
                <a:solidFill>
                  <a:srgbClr val="22272B"/>
                </a:solidFill>
                <a:latin typeface="+mn-lt"/>
              </a:rPr>
              <a:t>We will use the subjective viewpoint to look at how her intentions, actions and choices are informed by intuition, emotion and memories. </a:t>
            </a:r>
          </a:p>
          <a:p>
            <a:pPr>
              <a:spcAft>
                <a:spcPts val="600"/>
              </a:spcAft>
            </a:pPr>
            <a:endParaRPr lang="en-AU" sz="1800" dirty="0">
              <a:solidFill>
                <a:srgbClr val="22272B"/>
              </a:solidFill>
              <a:latin typeface="+mn-lt"/>
            </a:endParaRPr>
          </a:p>
          <a:p>
            <a:pPr>
              <a:spcAft>
                <a:spcPts val="600"/>
              </a:spcAft>
            </a:pPr>
            <a:endParaRPr lang="en-AU" sz="1800" dirty="0">
              <a:solidFill>
                <a:srgbClr val="22272B"/>
              </a:solidFill>
              <a:latin typeface="+mn-lt"/>
            </a:endParaRPr>
          </a:p>
          <a:p>
            <a:pPr>
              <a:spcAft>
                <a:spcPts val="600"/>
              </a:spcAft>
            </a:pPr>
            <a:endParaRPr lang="en-AU" sz="1800" dirty="0">
              <a:solidFill>
                <a:srgbClr val="22272B"/>
              </a:solidFill>
              <a:latin typeface="+mn-lt"/>
            </a:endParaRPr>
          </a:p>
          <a:p>
            <a:pPr>
              <a:spcAft>
                <a:spcPts val="600"/>
              </a:spcAft>
            </a:pPr>
            <a:r>
              <a:rPr lang="en-AU" sz="1800" dirty="0">
                <a:solidFill>
                  <a:srgbClr val="22272B"/>
                </a:solidFill>
                <a:latin typeface="+mn-lt"/>
              </a:rPr>
              <a:t> </a:t>
            </a:r>
            <a:endParaRPr lang="en-AU" sz="1800" dirty="0">
              <a:latin typeface="+mn-lt"/>
            </a:endParaRPr>
          </a:p>
          <a:p>
            <a:pPr>
              <a:spcAft>
                <a:spcPts val="600"/>
              </a:spcAft>
            </a:pPr>
            <a:endParaRPr lang="en-US" sz="1800" dirty="0">
              <a:latin typeface="+mn-lt"/>
            </a:endParaRPr>
          </a:p>
        </p:txBody>
      </p:sp>
      <p:pic>
        <p:nvPicPr>
          <p:cNvPr id="5" name="Picture 4">
            <a:hlinkClick r:id="rId3"/>
            <a:extLst>
              <a:ext uri="{FF2B5EF4-FFF2-40B4-BE49-F238E27FC236}">
                <a16:creationId xmlns:a16="http://schemas.microsoft.com/office/drawing/2014/main" id="{80489A53-DFBE-94F4-1B4A-B36F0F31FAD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45181" y="1078712"/>
            <a:ext cx="3910863" cy="5527287"/>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E8324C0B-9428-DA73-B25E-EDE8B0CECC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9</a:t>
            </a:fld>
            <a:endParaRPr lang="en-AU" noProof="0"/>
          </a:p>
        </p:txBody>
      </p:sp>
    </p:spTree>
    <p:extLst>
      <p:ext uri="{BB962C8B-B14F-4D97-AF65-F5344CB8AC3E}">
        <p14:creationId xmlns:p14="http://schemas.microsoft.com/office/powerpoint/2010/main" val="283744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A9AFC-71E5-0A92-D8E9-29D06CC3A7F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5AEC5A8-6275-3FE5-C2B6-9384D2C7B7C5}"/>
              </a:ext>
            </a:extLst>
          </p:cNvPr>
          <p:cNvSpPr>
            <a:spLocks noGrp="1"/>
          </p:cNvSpPr>
          <p:nvPr>
            <p:ph type="ctrTitle"/>
          </p:nvPr>
        </p:nvSpPr>
        <p:spPr/>
        <p:txBody>
          <a:bodyPr/>
          <a:lstStyle/>
          <a:p>
            <a:r>
              <a:rPr lang="en-AU" noProof="0" dirty="0">
                <a:latin typeface="+mj-lt"/>
              </a:rPr>
              <a:t>Appendix– </a:t>
            </a:r>
            <a:br>
              <a:rPr lang="en-AU" noProof="0" dirty="0">
                <a:latin typeface="+mj-lt"/>
              </a:rPr>
            </a:br>
            <a:r>
              <a:rPr lang="en-AU" noProof="0" dirty="0">
                <a:latin typeface="+mj-lt"/>
              </a:rPr>
              <a:t>Vipoo </a:t>
            </a:r>
            <a:r>
              <a:rPr lang="en-AU" noProof="0" dirty="0" err="1">
                <a:latin typeface="+mj-lt"/>
              </a:rPr>
              <a:t>Srivilasa’s</a:t>
            </a:r>
            <a:r>
              <a:rPr lang="en-AU" noProof="0" dirty="0">
                <a:latin typeface="+mj-lt"/>
              </a:rPr>
              <a:t> artworks</a:t>
            </a:r>
          </a:p>
        </p:txBody>
      </p:sp>
    </p:spTree>
    <p:extLst>
      <p:ext uri="{BB962C8B-B14F-4D97-AF65-F5344CB8AC3E}">
        <p14:creationId xmlns:p14="http://schemas.microsoft.com/office/powerpoint/2010/main" val="149079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4F950-DA43-3AFE-77A3-7873C1549CA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426779D-F880-1079-A94B-42600DA8C42A}"/>
              </a:ext>
            </a:extLst>
          </p:cNvPr>
          <p:cNvSpPr txBox="1">
            <a:spLocks noGrp="1"/>
          </p:cNvSpPr>
          <p:nvPr>
            <p:ph type="title" idx="4294967295"/>
          </p:nvPr>
        </p:nvSpPr>
        <p:spPr>
          <a:xfrm>
            <a:off x="5736001" y="5016500"/>
            <a:ext cx="5747999" cy="16795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mn-lt"/>
                <a:ea typeface="+mn-ea"/>
                <a:cs typeface="+mn-cs"/>
              </a:rPr>
              <a:t>Climate Change Bug Ball, 2022 distribution permissions for Secondary Curriculum, Curriculum and Reform Directorate of NSW Department of Education, granted by © Vipoo </a:t>
            </a:r>
            <a:r>
              <a:rPr kumimoji="0" lang="en-AU" sz="1800" b="0" i="0" u="none" strike="noStrike" kern="1200" cap="none" spc="0" normalizeH="0" baseline="0" noProof="0" dirty="0" err="1">
                <a:ln>
                  <a:noFill/>
                </a:ln>
                <a:solidFill>
                  <a:srgbClr val="000000"/>
                </a:solidFill>
                <a:effectLst/>
                <a:uLnTx/>
                <a:uFillTx/>
                <a:latin typeface="+mn-lt"/>
                <a:ea typeface="+mn-ea"/>
                <a:cs typeface="+mn-cs"/>
              </a:rPr>
              <a:t>Srivilasa</a:t>
            </a:r>
            <a:r>
              <a:rPr kumimoji="0" lang="en-AU" sz="1800" b="0" i="0" u="none" strike="noStrike" kern="1200" cap="none" spc="0" normalizeH="0" baseline="0" noProof="0" dirty="0">
                <a:ln>
                  <a:noFill/>
                </a:ln>
                <a:solidFill>
                  <a:srgbClr val="000000"/>
                </a:solidFill>
                <a:effectLst/>
                <a:uLnTx/>
                <a:uFillTx/>
                <a:latin typeface="+mn-lt"/>
                <a:ea typeface="+mn-ea"/>
                <a:cs typeface="+mn-cs"/>
              </a:rPr>
              <a:t>, 2025</a:t>
            </a:r>
          </a:p>
        </p:txBody>
      </p:sp>
      <p:pic>
        <p:nvPicPr>
          <p:cNvPr id="13" name="Picture 12">
            <a:extLst>
              <a:ext uri="{FF2B5EF4-FFF2-40B4-BE49-F238E27FC236}">
                <a16:creationId xmlns:a16="http://schemas.microsoft.com/office/drawing/2014/main" id="{14EBB2BE-E1D0-9B30-8E7F-3A47D98DEA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2" y="2135"/>
            <a:ext cx="5481808" cy="6853729"/>
          </a:xfrm>
          <a:prstGeom prst="rect">
            <a:avLst/>
          </a:prstGeom>
        </p:spPr>
      </p:pic>
      <p:sp>
        <p:nvSpPr>
          <p:cNvPr id="2" name="Slide Number Placeholder 1">
            <a:extLst>
              <a:ext uri="{FF2B5EF4-FFF2-40B4-BE49-F238E27FC236}">
                <a16:creationId xmlns:a16="http://schemas.microsoft.com/office/drawing/2014/main" id="{465F34B7-5206-2DB5-480A-9EBC7A2BDA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91</a:t>
            </a:fld>
            <a:endParaRPr lang="en-AU" noProof="0"/>
          </a:p>
        </p:txBody>
      </p:sp>
    </p:spTree>
    <p:extLst>
      <p:ext uri="{BB962C8B-B14F-4D97-AF65-F5344CB8AC3E}">
        <p14:creationId xmlns:p14="http://schemas.microsoft.com/office/powerpoint/2010/main" val="152138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9EBF4-3577-104E-0A81-06C4D51A34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A3E327-A0D0-FDF2-D60E-0791C02ADE3D}"/>
              </a:ext>
            </a:extLst>
          </p:cNvPr>
          <p:cNvSpPr txBox="1">
            <a:spLocks noGrp="1"/>
          </p:cNvSpPr>
          <p:nvPr>
            <p:ph type="title" idx="4294967295"/>
          </p:nvPr>
        </p:nvSpPr>
        <p:spPr>
          <a:xfrm>
            <a:off x="5736001" y="5016500"/>
            <a:ext cx="5747999" cy="16795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mn-lt"/>
                <a:ea typeface="+mn-ea"/>
                <a:cs typeface="+mn-cs"/>
              </a:rPr>
              <a:t>Gold and Green Warrior, 2022</a:t>
            </a:r>
            <a:r>
              <a:rPr kumimoji="0" lang="en-AU" sz="1800" b="0" i="0" u="none" strike="noStrike" kern="1200" cap="none" spc="0" normalizeH="0" baseline="0" noProof="0" dirty="0">
                <a:ln>
                  <a:noFill/>
                </a:ln>
                <a:solidFill>
                  <a:schemeClr val="tx1"/>
                </a:solidFill>
                <a:effectLst/>
                <a:uLnTx/>
                <a:uFillTx/>
                <a:latin typeface="+mn-lt"/>
                <a:ea typeface="+mn-ea"/>
                <a:cs typeface="+mn-cs"/>
              </a:rPr>
              <a:t>, distribution permissions for Secondary Curriculum, Curriculum and Reform Directorate of NSW Department of Education, granted by © Vipoo </a:t>
            </a:r>
            <a:r>
              <a:rPr kumimoji="0" lang="en-AU" sz="1800" b="0" i="0" u="none" strike="noStrike" kern="1200" cap="none" spc="0" normalizeH="0" baseline="0" noProof="0" dirty="0" err="1">
                <a:ln>
                  <a:noFill/>
                </a:ln>
                <a:solidFill>
                  <a:schemeClr val="tx1"/>
                </a:solidFill>
                <a:effectLst/>
                <a:uLnTx/>
                <a:uFillTx/>
                <a:latin typeface="+mn-lt"/>
                <a:ea typeface="+mn-ea"/>
                <a:cs typeface="+mn-cs"/>
              </a:rPr>
              <a:t>Srivilasa</a:t>
            </a:r>
            <a:r>
              <a:rPr kumimoji="0" lang="en-AU" sz="1800" b="0" i="0" u="none" strike="noStrike" kern="1200" cap="none" spc="0" normalizeH="0" baseline="0" noProof="0" dirty="0">
                <a:ln>
                  <a:noFill/>
                </a:ln>
                <a:solidFill>
                  <a:schemeClr val="tx1"/>
                </a:solidFill>
                <a:effectLst/>
                <a:uLnTx/>
                <a:uFillTx/>
                <a:latin typeface="+mn-lt"/>
                <a:ea typeface="+mn-ea"/>
                <a:cs typeface="+mn-cs"/>
              </a:rPr>
              <a:t>, 2025.</a:t>
            </a:r>
          </a:p>
        </p:txBody>
      </p:sp>
      <p:pic>
        <p:nvPicPr>
          <p:cNvPr id="13" name="Picture 12">
            <a:extLst>
              <a:ext uri="{FF2B5EF4-FFF2-40B4-BE49-F238E27FC236}">
                <a16:creationId xmlns:a16="http://schemas.microsoft.com/office/drawing/2014/main" id="{7BE51B33-022D-9966-6115-4CB361D19C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8" y="1624"/>
            <a:ext cx="5484616" cy="6854752"/>
          </a:xfrm>
          <a:prstGeom prst="rect">
            <a:avLst/>
          </a:prstGeom>
        </p:spPr>
      </p:pic>
      <p:sp>
        <p:nvSpPr>
          <p:cNvPr id="2" name="Slide Number Placeholder 1">
            <a:extLst>
              <a:ext uri="{FF2B5EF4-FFF2-40B4-BE49-F238E27FC236}">
                <a16:creationId xmlns:a16="http://schemas.microsoft.com/office/drawing/2014/main" id="{21B87CDC-86A9-4751-1A91-8E86E545FF7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92</a:t>
            </a:fld>
            <a:endParaRPr lang="en-AU" noProof="0"/>
          </a:p>
        </p:txBody>
      </p:sp>
    </p:spTree>
    <p:extLst>
      <p:ext uri="{BB962C8B-B14F-4D97-AF65-F5344CB8AC3E}">
        <p14:creationId xmlns:p14="http://schemas.microsoft.com/office/powerpoint/2010/main" val="187309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DC9F1-B2FD-6A5D-4CD3-C516C9523A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21623C-D0CB-E554-0E58-248D4860189F}"/>
              </a:ext>
            </a:extLst>
          </p:cNvPr>
          <p:cNvSpPr txBox="1">
            <a:spLocks noGrp="1"/>
          </p:cNvSpPr>
          <p:nvPr>
            <p:ph type="title" idx="4294967295"/>
          </p:nvPr>
        </p:nvSpPr>
        <p:spPr>
          <a:xfrm>
            <a:off x="5736001" y="5016500"/>
            <a:ext cx="5747999" cy="16795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chemeClr val="tx1"/>
                </a:solidFill>
                <a:effectLst/>
                <a:uLnTx/>
                <a:uFillTx/>
                <a:latin typeface="+mn-lt"/>
                <a:ea typeface="+mn-ea"/>
                <a:cs typeface="+mn-cs"/>
              </a:rPr>
              <a:t>Free as a Bird, 2022 distribution permissions for </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chemeClr val="tx1"/>
                </a:solidFill>
                <a:effectLst/>
                <a:uLnTx/>
                <a:uFillTx/>
                <a:latin typeface="+mn-lt"/>
                <a:ea typeface="+mn-ea"/>
                <a:cs typeface="+mn-cs"/>
              </a:rPr>
              <a:t>Secondary Curriculum, Curriculum and Reform Directorate of NSW Department of Education, granted by © Vipoo </a:t>
            </a:r>
            <a:r>
              <a:rPr kumimoji="0" lang="en-AU" sz="1800" b="0" i="0" u="none" strike="noStrike" kern="1200" cap="none" spc="0" normalizeH="0" baseline="0" noProof="0" dirty="0" err="1">
                <a:ln>
                  <a:noFill/>
                </a:ln>
                <a:solidFill>
                  <a:schemeClr val="tx1"/>
                </a:solidFill>
                <a:effectLst/>
                <a:uLnTx/>
                <a:uFillTx/>
                <a:latin typeface="+mn-lt"/>
                <a:ea typeface="+mn-ea"/>
                <a:cs typeface="+mn-cs"/>
              </a:rPr>
              <a:t>Srivilasa</a:t>
            </a:r>
            <a:r>
              <a:rPr kumimoji="0" lang="en-AU" sz="1800" b="0" i="0" u="none" strike="noStrike" kern="1200" cap="none" spc="0" normalizeH="0" baseline="0" noProof="0" dirty="0">
                <a:ln>
                  <a:noFill/>
                </a:ln>
                <a:solidFill>
                  <a:schemeClr val="tx1"/>
                </a:solidFill>
                <a:effectLst/>
                <a:uLnTx/>
                <a:uFillTx/>
                <a:latin typeface="+mn-lt"/>
                <a:ea typeface="+mn-ea"/>
                <a:cs typeface="+mn-cs"/>
              </a:rPr>
              <a:t>, 2025</a:t>
            </a:r>
          </a:p>
        </p:txBody>
      </p:sp>
      <p:pic>
        <p:nvPicPr>
          <p:cNvPr id="13" name="Picture 12">
            <a:extLst>
              <a:ext uri="{FF2B5EF4-FFF2-40B4-BE49-F238E27FC236}">
                <a16:creationId xmlns:a16="http://schemas.microsoft.com/office/drawing/2014/main" id="{B7F69CD6-D8B6-C2B7-A1F7-87F5F25A49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0" y="0"/>
            <a:ext cx="5485053" cy="6858000"/>
          </a:xfrm>
          <a:prstGeom prst="rect">
            <a:avLst/>
          </a:prstGeom>
        </p:spPr>
      </p:pic>
      <p:sp>
        <p:nvSpPr>
          <p:cNvPr id="2" name="Slide Number Placeholder 1">
            <a:extLst>
              <a:ext uri="{FF2B5EF4-FFF2-40B4-BE49-F238E27FC236}">
                <a16:creationId xmlns:a16="http://schemas.microsoft.com/office/drawing/2014/main" id="{3127C024-700A-C301-8938-C0A38B8907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93</a:t>
            </a:fld>
            <a:endParaRPr lang="en-AU" noProof="0"/>
          </a:p>
        </p:txBody>
      </p:sp>
    </p:spTree>
    <p:extLst>
      <p:ext uri="{BB962C8B-B14F-4D97-AF65-F5344CB8AC3E}">
        <p14:creationId xmlns:p14="http://schemas.microsoft.com/office/powerpoint/2010/main" val="40645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 uri="{C183D7F6-B498-43B3-948B-1728B52AA6E4}">
                <adec:decorative xmlns:adec="http://schemas.microsoft.com/office/drawing/2017/decorative" val="0"/>
              </a:ext>
            </a:extLst>
          </p:cNvPr>
          <p:cNvSpPr>
            <a:spLocks noGrp="1"/>
          </p:cNvSpPr>
          <p:nvPr>
            <p:ph type="title"/>
          </p:nvPr>
        </p:nvSpPr>
        <p:spPr/>
        <p:txBody>
          <a:bodyPr/>
          <a:lstStyle/>
          <a:p>
            <a:r>
              <a:rPr lang="en-AU" noProof="0" dirty="0">
                <a:latin typeface="+mj-lt"/>
              </a:rPr>
              <a:t>References (1)</a:t>
            </a:r>
          </a:p>
        </p:txBody>
      </p:sp>
      <p:sp>
        <p:nvSpPr>
          <p:cNvPr id="6" name="TextBox 5">
            <a:extLst>
              <a:ext uri="{FF2B5EF4-FFF2-40B4-BE49-F238E27FC236}">
                <a16:creationId xmlns:a16="http://schemas.microsoft.com/office/drawing/2014/main" id="{EABCE76F-41B1-7EE2-14F1-DC744150DE0C}"/>
              </a:ext>
              <a:ext uri="{C183D7F6-B498-43B3-948B-1728B52AA6E4}">
                <adec:decorative xmlns:adec="http://schemas.microsoft.com/office/drawing/2017/decorative" val="0"/>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 uri="{C183D7F6-B498-43B3-948B-1728B52AA6E4}">
                <adec:decorative xmlns:adec="http://schemas.microsoft.com/office/drawing/2017/decorative" val="0"/>
              </a:ext>
            </a:extLst>
          </p:cNvPr>
          <p:cNvSpPr>
            <a:spLocks noGrp="1"/>
          </p:cNvSpPr>
          <p:nvPr>
            <p:ph idx="1"/>
          </p:nvPr>
        </p:nvSpPr>
        <p:spPr>
          <a:xfrm>
            <a:off x="360000" y="3428999"/>
            <a:ext cx="11484000" cy="3276601"/>
          </a:xfrm>
        </p:spPr>
        <p:txBody>
          <a:bodyPr/>
          <a:lstStyle/>
          <a:p>
            <a:pPr>
              <a:lnSpc>
                <a:spcPct val="100000"/>
              </a:lnSpc>
            </a:pPr>
            <a:r>
              <a:rPr lang="en-AU" u="sng" dirty="0">
                <a:hlinkClick r:id="rId6"/>
              </a:rPr>
              <a:t>Visual Arts 7–10 Syllabus</a:t>
            </a:r>
            <a:r>
              <a:rPr lang="en-AU" dirty="0"/>
              <a:t> © NSW Education Standards Authority (NESA) for and on behalf of the Crown in right of the State of New South Wales, 2024.</a:t>
            </a:r>
          </a:p>
          <a:p>
            <a:pPr>
              <a:lnSpc>
                <a:spcPct val="100000"/>
              </a:lnSpc>
            </a:pPr>
            <a:r>
              <a:rPr lang="en-AU" dirty="0"/>
              <a:t>Art Gallery of South Australia (2023) </a:t>
            </a:r>
            <a:r>
              <a:rPr lang="en-AU" u="sng" dirty="0">
                <a:hlinkClick r:id="rId7"/>
              </a:rPr>
              <a:t>Ray </a:t>
            </a:r>
            <a:r>
              <a:rPr lang="en-AU" u="sng" dirty="0" err="1">
                <a:hlinkClick r:id="rId7"/>
              </a:rPr>
              <a:t>Mudjandi</a:t>
            </a:r>
            <a:r>
              <a:rPr lang="en-AU" u="sng" dirty="0">
                <a:hlinkClick r:id="rId7"/>
              </a:rPr>
              <a:t> – </a:t>
            </a:r>
            <a:r>
              <a:rPr lang="en-AU" u="sng" dirty="0" err="1">
                <a:hlinkClick r:id="rId7"/>
              </a:rPr>
              <a:t>Tarnanthi</a:t>
            </a:r>
            <a:r>
              <a:rPr lang="en-AU" u="sng" dirty="0">
                <a:hlinkClick r:id="rId7"/>
              </a:rPr>
              <a:t> 2023 Education Resource</a:t>
            </a:r>
            <a:r>
              <a:rPr lang="en-AU" dirty="0"/>
              <a:t>, accessed 26 June 2025.</a:t>
            </a:r>
          </a:p>
          <a:p>
            <a:pPr>
              <a:lnSpc>
                <a:spcPct val="100000"/>
              </a:lnSpc>
            </a:pPr>
            <a:r>
              <a:rPr lang="en-AU" dirty="0"/>
              <a:t>Art Works (2022) </a:t>
            </a:r>
            <a:r>
              <a:rPr lang="en-AU" u="sng" dirty="0" err="1">
                <a:hlinkClick r:id="rId8"/>
              </a:rPr>
              <a:t>Vipoo</a:t>
            </a:r>
            <a:r>
              <a:rPr lang="en-AU" u="sng" dirty="0">
                <a:hlinkClick r:id="rId8"/>
              </a:rPr>
              <a:t> </a:t>
            </a:r>
            <a:r>
              <a:rPr lang="en-AU" u="sng" dirty="0" err="1">
                <a:hlinkClick r:id="rId8"/>
              </a:rPr>
              <a:t>Srivilasa</a:t>
            </a:r>
            <a:r>
              <a:rPr lang="en-AU" u="sng" dirty="0">
                <a:hlinkClick r:id="rId8"/>
              </a:rPr>
              <a:t> on making stunning porcelain deities [video]</a:t>
            </a:r>
            <a:r>
              <a:rPr lang="en-AU" dirty="0"/>
              <a:t>, accessed 16 February 2025.</a:t>
            </a:r>
          </a:p>
          <a:p>
            <a:pPr>
              <a:lnSpc>
                <a:spcPct val="100000"/>
              </a:lnSpc>
            </a:pPr>
            <a:r>
              <a:rPr lang="en-AU" dirty="0"/>
              <a:t>Desmond, M. (2009) </a:t>
            </a:r>
            <a:r>
              <a:rPr lang="en-AU" u="sng" dirty="0">
                <a:hlinkClick r:id="rId9"/>
              </a:rPr>
              <a:t>Of human clay</a:t>
            </a:r>
            <a:r>
              <a:rPr lang="en-AU" dirty="0"/>
              <a:t> National Portrait Gallery, accessed 12 March 2025. </a:t>
            </a:r>
          </a:p>
          <a:p>
            <a:pPr>
              <a:lnSpc>
                <a:spcPct val="100000"/>
              </a:lnSpc>
            </a:pPr>
            <a:r>
              <a:rPr lang="en-AU" dirty="0"/>
              <a:t>Despard Gallery (2019) </a:t>
            </a:r>
            <a:r>
              <a:rPr lang="en-AU" u="sng" dirty="0">
                <a:hlinkClick r:id="rId10"/>
              </a:rPr>
              <a:t>Jenny Orchard - Bush Of Ghosts - Artist Interview [video]</a:t>
            </a:r>
            <a:r>
              <a:rPr lang="en-AU" dirty="0"/>
              <a:t>, accessed 16 March 2022.</a:t>
            </a:r>
          </a:p>
          <a:p>
            <a:pPr>
              <a:lnSpc>
                <a:spcPct val="100000"/>
              </a:lnSpc>
            </a:pPr>
            <a:r>
              <a:rPr lang="en-AU" dirty="0" err="1"/>
              <a:t>Gattermayr</a:t>
            </a:r>
            <a:r>
              <a:rPr lang="en-AU" dirty="0"/>
              <a:t>, S. (2021) </a:t>
            </a:r>
            <a:r>
              <a:rPr lang="en-AU" u="sng" dirty="0">
                <a:hlinkClick r:id="rId11"/>
              </a:rPr>
              <a:t>Building New Legacies With The Hermannsburg Potters</a:t>
            </a:r>
            <a:r>
              <a:rPr lang="en-AU" dirty="0"/>
              <a:t> The Design Files, accessed 23 May 2025.  </a:t>
            </a:r>
          </a:p>
          <a:p>
            <a:pPr>
              <a:lnSpc>
                <a:spcPct val="100000"/>
              </a:lnSpc>
            </a:pPr>
            <a:r>
              <a:rPr lang="en-AU" dirty="0"/>
              <a:t>Hermannsburg Potters (n.d.) </a:t>
            </a:r>
            <a:r>
              <a:rPr lang="en-AU" u="sng" dirty="0">
                <a:hlinkClick r:id="rId12"/>
              </a:rPr>
              <a:t>Hermannsburg Potters: Aranda Artists of Central Australia</a:t>
            </a:r>
            <a:r>
              <a:rPr lang="en-AU" dirty="0"/>
              <a:t>, accessed June 26 2025. </a:t>
            </a:r>
          </a:p>
          <a:p>
            <a:pPr>
              <a:lnSpc>
                <a:spcPct val="100000"/>
              </a:lnSpc>
            </a:pPr>
            <a:r>
              <a:rPr lang="en-AU" dirty="0"/>
              <a:t>Lei C (21 July 2021) ‘</a:t>
            </a:r>
            <a:r>
              <a:rPr lang="en-AU" u="sng" dirty="0">
                <a:hlinkClick r:id="rId13"/>
              </a:rPr>
              <a:t>Exhibition Review: Vipoo Srivilasa: Wellness Deity, Linden New Art</a:t>
            </a:r>
            <a:r>
              <a:rPr lang="en-AU" dirty="0"/>
              <a:t>’, </a:t>
            </a:r>
            <a:r>
              <a:rPr lang="en-AU" i="1" dirty="0" err="1"/>
              <a:t>ARTShub</a:t>
            </a:r>
            <a:r>
              <a:rPr lang="en-AU" i="1" dirty="0"/>
              <a:t> News</a:t>
            </a:r>
            <a:r>
              <a:rPr lang="en-AU" dirty="0"/>
              <a:t>, accessed 10 June 2025.</a:t>
            </a:r>
          </a:p>
          <a:p>
            <a:pPr>
              <a:lnSpc>
                <a:spcPct val="100000"/>
              </a:lnSpc>
            </a:pPr>
            <a:r>
              <a:rPr lang="en-AU" dirty="0">
                <a:solidFill>
                  <a:srgbClr val="22272B"/>
                </a:solidFill>
                <a:ea typeface="Calibri" panose="020F0502020204030204" pitchFamily="34" charset="0"/>
              </a:rPr>
              <a:t>McLean, B. (2018) </a:t>
            </a:r>
            <a:r>
              <a:rPr lang="en-AU" u="sng" dirty="0">
                <a:solidFill>
                  <a:srgbClr val="2F5496"/>
                </a:solidFill>
                <a:ea typeface="Calibri" panose="020F0502020204030204" pitchFamily="34" charset="0"/>
                <a:hlinkClick r:id="rId14"/>
              </a:rPr>
              <a:t>The full-bodied vessels of the Hermannsburg Potters document their culture</a:t>
            </a:r>
            <a:r>
              <a:rPr lang="en-AU" dirty="0">
                <a:solidFill>
                  <a:srgbClr val="22272B"/>
                </a:solidFill>
                <a:ea typeface="Calibri" panose="020F0502020204030204" pitchFamily="34" charset="0"/>
              </a:rPr>
              <a:t> Queensland Art Gallery, accessed 23 March 2025.</a:t>
            </a:r>
            <a:endParaRPr lang="en-AU" dirty="0">
              <a:ea typeface="Calibri" panose="020F0502020204030204" pitchFamily="34" charset="0"/>
            </a:endParaRPr>
          </a:p>
          <a:p>
            <a:pPr>
              <a:lnSpc>
                <a:spcPct val="100000"/>
              </a:lnSpc>
            </a:pPr>
            <a:r>
              <a:rPr lang="en-AU" dirty="0">
                <a:solidFill>
                  <a:srgbClr val="22272B"/>
                </a:solidFill>
                <a:ea typeface="Calibri" panose="020F0502020204030204" pitchFamily="34" charset="0"/>
              </a:rPr>
              <a:t>National Portrait Gallery (2009) </a:t>
            </a:r>
            <a:r>
              <a:rPr lang="en-AU" i="1" u="sng" dirty="0">
                <a:solidFill>
                  <a:srgbClr val="22272B"/>
                </a:solidFill>
                <a:ea typeface="Calibri" panose="020F0502020204030204" pitchFamily="34" charset="0"/>
                <a:hlinkClick r:id="rId15"/>
              </a:rPr>
              <a:t>Potter’s Portrait Pot</a:t>
            </a:r>
            <a:r>
              <a:rPr lang="en-AU" dirty="0">
                <a:solidFill>
                  <a:srgbClr val="22272B"/>
                </a:solidFill>
                <a:ea typeface="Calibri" panose="020F0502020204030204" pitchFamily="34" charset="0"/>
              </a:rPr>
              <a:t>, National Portrait Gallery website, accessed 20 May 2025.</a:t>
            </a:r>
            <a:endParaRPr lang="en-AU" dirty="0">
              <a:ea typeface="Calibri" panose="020F0502020204030204" pitchFamily="34" charset="0"/>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noProof="0" smtClean="0"/>
              <a:pPr/>
              <a:t>94</a:t>
            </a:fld>
            <a:endParaRPr lang="en-AU" noProof="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F2500-BFED-B33F-50EE-3EB5AEBE33CE}"/>
              </a:ext>
            </a:extLst>
          </p:cNvPr>
          <p:cNvSpPr>
            <a:spLocks noGrp="1"/>
          </p:cNvSpPr>
          <p:nvPr>
            <p:ph type="title"/>
          </p:nvPr>
        </p:nvSpPr>
        <p:spPr/>
        <p:txBody>
          <a:bodyPr/>
          <a:lstStyle/>
          <a:p>
            <a:r>
              <a:rPr lang="en-US" dirty="0"/>
              <a:t>References (2)</a:t>
            </a:r>
          </a:p>
        </p:txBody>
      </p:sp>
      <p:sp>
        <p:nvSpPr>
          <p:cNvPr id="5" name="Text Placeholder 4">
            <a:extLst>
              <a:ext uri="{FF2B5EF4-FFF2-40B4-BE49-F238E27FC236}">
                <a16:creationId xmlns:a16="http://schemas.microsoft.com/office/drawing/2014/main" id="{07E40B55-0324-E867-AE9B-94E89C6D1C42}"/>
              </a:ext>
            </a:extLst>
          </p:cNvPr>
          <p:cNvSpPr>
            <a:spLocks noGrp="1"/>
          </p:cNvSpPr>
          <p:nvPr>
            <p:ph type="body" sz="quarter" idx="19"/>
          </p:nvPr>
        </p:nvSpPr>
        <p:spPr/>
        <p:txBody>
          <a:bodyPr/>
          <a:lstStyle/>
          <a:p>
            <a:pPr>
              <a:lnSpc>
                <a:spcPct val="100000"/>
              </a:lnSpc>
              <a:buNone/>
            </a:pPr>
            <a:r>
              <a:rPr lang="en-AU" sz="1200" kern="1200" dirty="0">
                <a:solidFill>
                  <a:srgbClr val="22272B"/>
                </a:solidFill>
                <a:effectLst/>
                <a:latin typeface="Arial" panose="020B0604020202020204" pitchFamily="34" charset="0"/>
                <a:ea typeface="Calibri" panose="020F0502020204030204" pitchFamily="34" charset="0"/>
              </a:rPr>
              <a:t>National Portrait Gallery (28 April 2016) </a:t>
            </a:r>
            <a:r>
              <a:rPr lang="en-AU" sz="1200" u="sng" kern="1200" dirty="0">
                <a:solidFill>
                  <a:srgbClr val="22272B"/>
                </a:solidFill>
                <a:effectLst/>
                <a:latin typeface="Arial" panose="020B0604020202020204" pitchFamily="34" charset="0"/>
                <a:ea typeface="Calibri" panose="020F0502020204030204" pitchFamily="34" charset="0"/>
                <a:hlinkClick r:id="rId2"/>
              </a:rPr>
              <a:t>'National Portrait Gallery | Potters’ Portrait Pot' [video]</a:t>
            </a:r>
            <a:r>
              <a:rPr lang="fr-FR" sz="1200" kern="1200" dirty="0">
                <a:solidFill>
                  <a:srgbClr val="22272B"/>
                </a:solidFill>
                <a:effectLst/>
                <a:latin typeface="Arial" panose="020B0604020202020204" pitchFamily="34" charset="0"/>
                <a:ea typeface="Calibri" panose="020F0502020204030204" pitchFamily="34" charset="0"/>
              </a:rPr>
              <a:t>,</a:t>
            </a:r>
            <a:r>
              <a:rPr lang="en-AU" sz="1200" kern="1200" dirty="0">
                <a:solidFill>
                  <a:srgbClr val="22272B"/>
                </a:solidFill>
                <a:effectLst/>
                <a:latin typeface="Arial" panose="020B0604020202020204" pitchFamily="34" charset="0"/>
                <a:ea typeface="Calibri" panose="020F0502020204030204" pitchFamily="34" charset="0"/>
              </a:rPr>
              <a:t> accessed 22 February 2025.</a:t>
            </a:r>
            <a:endParaRPr lang="en-AU" sz="1200" dirty="0">
              <a:effectLst/>
              <a:latin typeface="Arial" panose="020B0604020202020204" pitchFamily="34" charset="0"/>
              <a:ea typeface="Calibri" panose="020F0502020204030204" pitchFamily="34" charset="0"/>
            </a:endParaRPr>
          </a:p>
          <a:p>
            <a:pPr>
              <a:lnSpc>
                <a:spcPct val="100000"/>
              </a:lnSpc>
              <a:buNone/>
            </a:pPr>
            <a:r>
              <a:rPr lang="en-AU" sz="1200" kern="1200" dirty="0">
                <a:solidFill>
                  <a:srgbClr val="22272B"/>
                </a:solidFill>
                <a:effectLst/>
                <a:latin typeface="Arial" panose="020B0604020202020204" pitchFamily="34" charset="0"/>
                <a:ea typeface="Calibri" panose="020F0502020204030204" pitchFamily="34" charset="0"/>
              </a:rPr>
              <a:t>Nguyen M (2005) </a:t>
            </a:r>
            <a:r>
              <a:rPr lang="en-AU" sz="1200" u="sng" kern="1200" dirty="0">
                <a:solidFill>
                  <a:srgbClr val="22272B"/>
                </a:solidFill>
                <a:effectLst/>
                <a:latin typeface="Arial" panose="020B0604020202020204" pitchFamily="34" charset="0"/>
                <a:ea typeface="Calibri" panose="020F0502020204030204" pitchFamily="34" charset="0"/>
                <a:hlinkClick r:id="rId3"/>
              </a:rPr>
              <a:t>Sales contract </a:t>
            </a:r>
            <a:r>
              <a:rPr lang="en-AU" sz="1200" u="sng" kern="1200" dirty="0" err="1">
                <a:solidFill>
                  <a:srgbClr val="22272B"/>
                </a:solidFill>
                <a:effectLst/>
                <a:latin typeface="Arial" panose="020B0604020202020204" pitchFamily="34" charset="0"/>
                <a:ea typeface="Calibri" panose="020F0502020204030204" pitchFamily="34" charset="0"/>
                <a:hlinkClick r:id="rId3"/>
              </a:rPr>
              <a:t>Shuruppak</a:t>
            </a:r>
            <a:r>
              <a:rPr lang="en-AU" sz="1200" u="sng" kern="1200" dirty="0">
                <a:solidFill>
                  <a:srgbClr val="22272B"/>
                </a:solidFill>
                <a:effectLst/>
                <a:latin typeface="Arial" panose="020B0604020202020204" pitchFamily="34" charset="0"/>
                <a:ea typeface="Calibri" panose="020F0502020204030204" pitchFamily="34" charset="0"/>
                <a:hlinkClick r:id="rId3"/>
              </a:rPr>
              <a:t> Louvre AO3766 [image]</a:t>
            </a:r>
            <a:r>
              <a:rPr lang="en-AU" sz="1200" kern="1200" dirty="0">
                <a:solidFill>
                  <a:srgbClr val="22272B"/>
                </a:solidFill>
                <a:effectLst/>
                <a:latin typeface="Arial" panose="020B0604020202020204" pitchFamily="34" charset="0"/>
                <a:ea typeface="Calibri" panose="020F0502020204030204" pitchFamily="34" charset="0"/>
              </a:rPr>
              <a:t> Wikimedia Commons, accessed 10 June 2025.</a:t>
            </a:r>
            <a:endParaRPr lang="en-AU" sz="1200" dirty="0">
              <a:effectLst/>
              <a:latin typeface="Arial" panose="020B0604020202020204" pitchFamily="34" charset="0"/>
              <a:ea typeface="Calibri" panose="020F0502020204030204" pitchFamily="34" charset="0"/>
            </a:endParaRPr>
          </a:p>
          <a:p>
            <a:pPr>
              <a:lnSpc>
                <a:spcPct val="100000"/>
              </a:lnSpc>
              <a:buNone/>
            </a:pPr>
            <a:r>
              <a:rPr lang="en-AU" sz="1200" kern="1200" dirty="0">
                <a:solidFill>
                  <a:srgbClr val="22272B"/>
                </a:solidFill>
                <a:effectLst/>
                <a:latin typeface="Arial" panose="020B0604020202020204" pitchFamily="34" charset="0"/>
                <a:ea typeface="Calibri" panose="020F0502020204030204" pitchFamily="34" charset="0"/>
              </a:rPr>
              <a:t>OLSEN Gallery (2022) </a:t>
            </a:r>
            <a:r>
              <a:rPr lang="en-AU" sz="1200" u="sng" kern="1200" dirty="0" err="1">
                <a:solidFill>
                  <a:srgbClr val="2F5496"/>
                </a:solidFill>
                <a:effectLst/>
                <a:latin typeface="Arial" panose="020B0604020202020204" pitchFamily="34" charset="0"/>
                <a:ea typeface="Calibri" panose="020F0502020204030204" pitchFamily="34" charset="0"/>
                <a:hlinkClick r:id="rId4"/>
              </a:rPr>
              <a:t>Vipoo</a:t>
            </a:r>
            <a:r>
              <a:rPr lang="en-AU" sz="1200" u="sng" kern="1200" dirty="0">
                <a:solidFill>
                  <a:srgbClr val="2F5496"/>
                </a:solidFill>
                <a:effectLst/>
                <a:latin typeface="Arial" panose="020B0604020202020204" pitchFamily="34" charset="0"/>
                <a:ea typeface="Calibri" panose="020F0502020204030204" pitchFamily="34" charset="0"/>
                <a:hlinkClick r:id="rId4"/>
              </a:rPr>
              <a:t> </a:t>
            </a:r>
            <a:r>
              <a:rPr lang="en-AU" sz="1200" u="sng" kern="1200" dirty="0" err="1">
                <a:solidFill>
                  <a:srgbClr val="2F5496"/>
                </a:solidFill>
                <a:effectLst/>
                <a:latin typeface="Arial" panose="020B0604020202020204" pitchFamily="34" charset="0"/>
                <a:ea typeface="Calibri" panose="020F0502020204030204" pitchFamily="34" charset="0"/>
                <a:hlinkClick r:id="rId4"/>
              </a:rPr>
              <a:t>Srivilasa</a:t>
            </a:r>
            <a:r>
              <a:rPr lang="en-AU" sz="1200" u="sng" kern="1200" dirty="0">
                <a:solidFill>
                  <a:srgbClr val="2F5496"/>
                </a:solidFill>
                <a:effectLst/>
                <a:latin typeface="Arial" panose="020B0604020202020204" pitchFamily="34" charset="0"/>
                <a:ea typeface="Calibri" panose="020F0502020204030204" pitchFamily="34" charset="0"/>
                <a:hlinkClick r:id="rId4"/>
              </a:rPr>
              <a:t> ‘Always better together’[video]</a:t>
            </a:r>
            <a:r>
              <a:rPr lang="en-AU" sz="1200" u="sng" kern="1200" dirty="0">
                <a:solidFill>
                  <a:srgbClr val="22272B"/>
                </a:solidFill>
                <a:effectLst/>
                <a:latin typeface="Arial" panose="020B0604020202020204" pitchFamily="34" charset="0"/>
                <a:ea typeface="Calibri" panose="020F0502020204030204" pitchFamily="34" charset="0"/>
              </a:rPr>
              <a:t>,</a:t>
            </a:r>
            <a:r>
              <a:rPr lang="en-AU" sz="1200" kern="1200" dirty="0">
                <a:solidFill>
                  <a:srgbClr val="22272B"/>
                </a:solidFill>
                <a:effectLst/>
                <a:latin typeface="Arial" panose="020B0604020202020204" pitchFamily="34" charset="0"/>
                <a:ea typeface="Calibri" panose="020F0502020204030204" pitchFamily="34" charset="0"/>
              </a:rPr>
              <a:t> accessed 16 February 2025.</a:t>
            </a:r>
            <a:endParaRPr lang="en-AU" sz="1200" dirty="0">
              <a:effectLst/>
              <a:latin typeface="Arial" panose="020B0604020202020204" pitchFamily="34" charset="0"/>
              <a:ea typeface="Calibri" panose="020F0502020204030204" pitchFamily="34" charset="0"/>
            </a:endParaRPr>
          </a:p>
          <a:p>
            <a:pPr>
              <a:lnSpc>
                <a:spcPct val="100000"/>
              </a:lnSpc>
              <a:buNone/>
            </a:pPr>
            <a:r>
              <a:rPr lang="en-AU" sz="1200" dirty="0">
                <a:effectLst/>
                <a:latin typeface="Arial" panose="020B0604020202020204" pitchFamily="34" charset="0"/>
                <a:ea typeface="Calibri" panose="020F0502020204030204" pitchFamily="34" charset="0"/>
              </a:rPr>
              <a:t>Orchard J (2020) </a:t>
            </a:r>
            <a:r>
              <a:rPr lang="en-AU" sz="1200" i="1" u="sng" dirty="0">
                <a:solidFill>
                  <a:srgbClr val="2F5496"/>
                </a:solidFill>
                <a:effectLst/>
                <a:latin typeface="Arial" panose="020B0604020202020204" pitchFamily="34" charset="0"/>
                <a:ea typeface="Calibri" panose="020F0502020204030204" pitchFamily="34" charset="0"/>
                <a:hlinkClick r:id="rId5"/>
              </a:rPr>
              <a:t>25 JENNY ORCHARD Change Is Possible, Hope Is Power 2020 Paint and collage on paper 70 x 50 cm</a:t>
            </a:r>
            <a:r>
              <a:rPr lang="en-AU" sz="1200" dirty="0">
                <a:effectLst/>
                <a:latin typeface="Arial" panose="020B0604020202020204" pitchFamily="34" charset="0"/>
                <a:ea typeface="Calibri" panose="020F0502020204030204" pitchFamily="34" charset="0"/>
              </a:rPr>
              <a:t>, Despard Gallery website, accessed 24 July 2025.</a:t>
            </a:r>
          </a:p>
          <a:p>
            <a:pPr>
              <a:lnSpc>
                <a:spcPct val="100000"/>
              </a:lnSpc>
              <a:buNone/>
            </a:pPr>
            <a:r>
              <a:rPr lang="en-AU" sz="1200" dirty="0">
                <a:effectLst/>
                <a:latin typeface="Arial" panose="020B0604020202020204" pitchFamily="34" charset="0"/>
                <a:ea typeface="Calibri" panose="020F0502020204030204" pitchFamily="34" charset="0"/>
              </a:rPr>
              <a:t>——(2020) </a:t>
            </a:r>
            <a:r>
              <a:rPr lang="en-AU" sz="1200" i="1" u="sng" dirty="0">
                <a:solidFill>
                  <a:srgbClr val="2F5496"/>
                </a:solidFill>
                <a:effectLst/>
                <a:latin typeface="Arial" panose="020B0604020202020204" pitchFamily="34" charset="0"/>
                <a:ea typeface="Calibri" panose="020F0502020204030204" pitchFamily="34" charset="0"/>
                <a:hlinkClick r:id="rId6"/>
              </a:rPr>
              <a:t>22 JENNY ORCHARD </a:t>
            </a:r>
            <a:r>
              <a:rPr lang="en-AU" sz="1200" i="1" u="sng" dirty="0" err="1">
                <a:solidFill>
                  <a:srgbClr val="2F5496"/>
                </a:solidFill>
                <a:effectLst/>
                <a:latin typeface="Arial" panose="020B0604020202020204" pitchFamily="34" charset="0"/>
                <a:ea typeface="Calibri" panose="020F0502020204030204" pitchFamily="34" charset="0"/>
                <a:hlinkClick r:id="rId6"/>
              </a:rPr>
              <a:t>Planetmind</a:t>
            </a:r>
            <a:r>
              <a:rPr lang="en-AU" sz="1200" i="1" u="sng" dirty="0">
                <a:solidFill>
                  <a:srgbClr val="2F5496"/>
                </a:solidFill>
                <a:effectLst/>
                <a:latin typeface="Arial" panose="020B0604020202020204" pitchFamily="34" charset="0"/>
                <a:ea typeface="Calibri" panose="020F0502020204030204" pitchFamily="34" charset="0"/>
                <a:hlinkClick r:id="rId6"/>
              </a:rPr>
              <a:t> (More Than Human Poster Series) 2020 Paint and collage on paper 59.5 x 42 cm</a:t>
            </a:r>
            <a:r>
              <a:rPr lang="en-AU" sz="1200" dirty="0">
                <a:effectLst/>
                <a:latin typeface="Arial" panose="020B0604020202020204" pitchFamily="34" charset="0"/>
                <a:ea typeface="Calibri" panose="020F0502020204030204" pitchFamily="34" charset="0"/>
              </a:rPr>
              <a:t>, Despard Gallery website, accessed 24 July 2025.</a:t>
            </a:r>
          </a:p>
          <a:p>
            <a:pPr>
              <a:lnSpc>
                <a:spcPct val="100000"/>
              </a:lnSpc>
            </a:pPr>
            <a:r>
              <a:rPr lang="en-AU" sz="1200" dirty="0">
                <a:effectLst/>
                <a:latin typeface="Arial" panose="020B0604020202020204" pitchFamily="34" charset="0"/>
                <a:ea typeface="Calibri" panose="020F0502020204030204" pitchFamily="34" charset="0"/>
              </a:rPr>
              <a:t>——(2016) </a:t>
            </a:r>
            <a:r>
              <a:rPr lang="en-AU" sz="1200" i="1" u="sng" dirty="0">
                <a:solidFill>
                  <a:srgbClr val="2F5496"/>
                </a:solidFill>
                <a:effectLst/>
                <a:latin typeface="Arial" panose="020B0604020202020204" pitchFamily="34" charset="0"/>
                <a:ea typeface="Calibri" panose="020F0502020204030204" pitchFamily="34" charset="0"/>
                <a:hlinkClick r:id="rId7"/>
              </a:rPr>
              <a:t>JENNY ORCHARD Lost in the City at Night 2016 Watercolour and collage on paper 76 x 56 cm Signed front $1950</a:t>
            </a:r>
            <a:r>
              <a:rPr lang="en-AU" sz="1200" dirty="0">
                <a:effectLst/>
                <a:latin typeface="Arial" panose="020B0604020202020204" pitchFamily="34" charset="0"/>
                <a:ea typeface="Calibri" panose="020F0502020204030204" pitchFamily="34" charset="0"/>
              </a:rPr>
              <a:t>, Despard Gallery website, accessed 24 July 2025.</a:t>
            </a:r>
            <a:r>
              <a:rPr lang="en-AU" sz="1200" kern="1200" dirty="0">
                <a:solidFill>
                  <a:srgbClr val="22272B"/>
                </a:solidFill>
                <a:effectLst/>
                <a:latin typeface="Arial" panose="020B0604020202020204" pitchFamily="34" charset="0"/>
                <a:ea typeface="Calibri" panose="020F0502020204030204" pitchFamily="34" charset="0"/>
              </a:rPr>
              <a:t> </a:t>
            </a:r>
          </a:p>
          <a:p>
            <a:pPr>
              <a:lnSpc>
                <a:spcPct val="100000"/>
              </a:lnSpc>
            </a:pPr>
            <a:r>
              <a:rPr lang="en-AU" sz="1200" dirty="0">
                <a:solidFill>
                  <a:srgbClr val="22272B"/>
                </a:solidFill>
                <a:ea typeface="Calibri" panose="020F0502020204030204" pitchFamily="34" charset="0"/>
              </a:rPr>
              <a:t>Riccardelli C (2017) </a:t>
            </a:r>
            <a:r>
              <a:rPr lang="en-AU" sz="1200" u="sng" dirty="0">
                <a:solidFill>
                  <a:srgbClr val="22272B"/>
                </a:solidFill>
                <a:ea typeface="Calibri" panose="020F0502020204030204" pitchFamily="34" charset="0"/>
                <a:hlinkClick r:id="rId8"/>
              </a:rPr>
              <a:t>Egyptian faience: Technology and production [image]</a:t>
            </a:r>
            <a:r>
              <a:rPr lang="en-AU" sz="1200" dirty="0">
                <a:solidFill>
                  <a:srgbClr val="22272B"/>
                </a:solidFill>
                <a:ea typeface="Calibri" panose="020F0502020204030204" pitchFamily="34" charset="0"/>
              </a:rPr>
              <a:t> The Metropolitan Museum of Art, accessed 10 June 2025.</a:t>
            </a:r>
            <a:endParaRPr lang="en-AU" sz="1200" dirty="0">
              <a:ea typeface="Calibri" panose="020F0502020204030204" pitchFamily="34" charset="0"/>
            </a:endParaRPr>
          </a:p>
          <a:p>
            <a:pPr>
              <a:lnSpc>
                <a:spcPct val="100000"/>
              </a:lnSpc>
            </a:pPr>
            <a:r>
              <a:rPr lang="en-AU" sz="1200" dirty="0">
                <a:solidFill>
                  <a:srgbClr val="22272B"/>
                </a:solidFill>
                <a:ea typeface="Calibri" panose="020F0502020204030204" pitchFamily="34" charset="0"/>
              </a:rPr>
              <a:t>Shepparton Art Museum (2024) </a:t>
            </a:r>
            <a:r>
              <a:rPr lang="en-AU" sz="1200" u="sng" dirty="0">
                <a:solidFill>
                  <a:srgbClr val="2F5496"/>
                </a:solidFill>
                <a:ea typeface="Calibri" panose="020F0502020204030204" pitchFamily="34" charset="0"/>
                <a:hlinkClick r:id="rId9"/>
              </a:rPr>
              <a:t>Nick Baylart on Jenny Orchard - Big Ceramic Energy [video]</a:t>
            </a:r>
            <a:r>
              <a:rPr lang="en-AU" sz="1200" dirty="0">
                <a:solidFill>
                  <a:srgbClr val="22272B"/>
                </a:solidFill>
                <a:ea typeface="Calibri" panose="020F0502020204030204" pitchFamily="34" charset="0"/>
              </a:rPr>
              <a:t>, accessed 27 May 2025.</a:t>
            </a:r>
            <a:endParaRPr lang="en-AU" sz="1200" dirty="0">
              <a:ea typeface="Calibri" panose="020F0502020204030204" pitchFamily="34" charset="0"/>
            </a:endParaRPr>
          </a:p>
          <a:p>
            <a:pPr>
              <a:lnSpc>
                <a:spcPct val="100000"/>
              </a:lnSpc>
            </a:pPr>
            <a:r>
              <a:rPr lang="en-AU" sz="1200" dirty="0" err="1">
                <a:solidFill>
                  <a:srgbClr val="22272B"/>
                </a:solidFill>
                <a:ea typeface="Calibri" panose="020F0502020204030204" pitchFamily="34" charset="0"/>
              </a:rPr>
              <a:t>Srivilasa</a:t>
            </a:r>
            <a:r>
              <a:rPr lang="en-AU" sz="1200" dirty="0">
                <a:solidFill>
                  <a:srgbClr val="22272B"/>
                </a:solidFill>
                <a:ea typeface="Calibri" panose="020F0502020204030204" pitchFamily="34" charset="0"/>
              </a:rPr>
              <a:t>, V. (2023) </a:t>
            </a:r>
            <a:r>
              <a:rPr lang="en-AU" sz="1200" u="sng" dirty="0">
                <a:solidFill>
                  <a:srgbClr val="2F5496"/>
                </a:solidFill>
                <a:ea typeface="Calibri" panose="020F0502020204030204" pitchFamily="34" charset="0"/>
                <a:hlinkClick r:id="rId10"/>
              </a:rPr>
              <a:t>Happy Australian. Vipoo Srivilasa</a:t>
            </a:r>
            <a:r>
              <a:rPr lang="en-AU" sz="1200" dirty="0">
                <a:solidFill>
                  <a:srgbClr val="22272B"/>
                </a:solidFill>
                <a:ea typeface="Calibri" panose="020F0502020204030204" pitchFamily="34" charset="0"/>
              </a:rPr>
              <a:t>, accessed 30 June 2025. </a:t>
            </a:r>
            <a:endParaRPr lang="en-AU" sz="1200" dirty="0">
              <a:ea typeface="Calibri" panose="020F0502020204030204" pitchFamily="34" charset="0"/>
            </a:endParaRPr>
          </a:p>
          <a:p>
            <a:pPr>
              <a:lnSpc>
                <a:spcPct val="100000"/>
              </a:lnSpc>
            </a:pPr>
            <a:r>
              <a:rPr lang="en-AU" sz="1200" dirty="0" err="1">
                <a:solidFill>
                  <a:srgbClr val="22272B"/>
                </a:solidFill>
                <a:ea typeface="Calibri" panose="020F0502020204030204" pitchFamily="34" charset="0"/>
              </a:rPr>
              <a:t>Srivilasa</a:t>
            </a:r>
            <a:r>
              <a:rPr lang="en-AU" sz="1200" dirty="0">
                <a:solidFill>
                  <a:srgbClr val="22272B"/>
                </a:solidFill>
                <a:ea typeface="Calibri" panose="020F0502020204030204" pitchFamily="34" charset="0"/>
              </a:rPr>
              <a:t> V (2024) </a:t>
            </a:r>
            <a:r>
              <a:rPr lang="en-AU" sz="1200" i="1" dirty="0">
                <a:solidFill>
                  <a:srgbClr val="22272B"/>
                </a:solidFill>
                <a:ea typeface="Calibri" panose="020F0502020204030204" pitchFamily="34" charset="0"/>
              </a:rPr>
              <a:t>Positive Art Work</a:t>
            </a:r>
            <a:r>
              <a:rPr lang="en-AU" sz="1200" dirty="0">
                <a:solidFill>
                  <a:srgbClr val="22272B"/>
                </a:solidFill>
                <a:ea typeface="Calibri" panose="020F0502020204030204" pitchFamily="34" charset="0"/>
              </a:rPr>
              <a:t>, Paper Boat Press Editions &amp; The Australian Design Centre, Ashgrove, Queensland. </a:t>
            </a:r>
            <a:endParaRPr lang="en-AU" sz="1200" dirty="0">
              <a:ea typeface="Calibri" panose="020F0502020204030204" pitchFamily="34" charset="0"/>
            </a:endParaRPr>
          </a:p>
          <a:p>
            <a:pPr>
              <a:lnSpc>
                <a:spcPct val="100000"/>
              </a:lnSpc>
            </a:pPr>
            <a:r>
              <a:rPr lang="en-AU" sz="1200" dirty="0">
                <a:solidFill>
                  <a:srgbClr val="22272B"/>
                </a:solidFill>
                <a:ea typeface="Calibri" panose="020F0502020204030204" pitchFamily="34" charset="0"/>
              </a:rPr>
              <a:t>Stranger L (2025) </a:t>
            </a:r>
            <a:r>
              <a:rPr lang="en-AU" sz="1200" u="sng" dirty="0">
                <a:solidFill>
                  <a:srgbClr val="2F5496"/>
                </a:solidFill>
                <a:ea typeface="Calibri" panose="020F0502020204030204" pitchFamily="34" charset="0"/>
                <a:hlinkClick r:id="rId11"/>
              </a:rPr>
              <a:t>Artist Profile</a:t>
            </a:r>
            <a:r>
              <a:rPr lang="en-AU" sz="1200" dirty="0">
                <a:solidFill>
                  <a:srgbClr val="22272B"/>
                </a:solidFill>
                <a:ea typeface="Calibri" panose="020F0502020204030204" pitchFamily="34" charset="0"/>
              </a:rPr>
              <a:t> Jenny Orchard: A new weird, wonderful. Bandicoot Publishing Pty Ltd</a:t>
            </a:r>
            <a:endParaRPr lang="en-AU" sz="1200" dirty="0">
              <a:ea typeface="Calibri" panose="020F0502020204030204" pitchFamily="34" charset="0"/>
            </a:endParaRPr>
          </a:p>
          <a:p>
            <a:pPr>
              <a:lnSpc>
                <a:spcPct val="100000"/>
              </a:lnSpc>
            </a:pPr>
            <a:r>
              <a:rPr lang="en-AU" sz="1200" dirty="0">
                <a:solidFill>
                  <a:srgbClr val="22272B"/>
                </a:solidFill>
                <a:ea typeface="Calibri" panose="020F0502020204030204" pitchFamily="34" charset="0"/>
              </a:rPr>
              <a:t>The Metropolitan Museum of Art</a:t>
            </a:r>
            <a:r>
              <a:rPr lang="en-AU" sz="1200" u="sng" dirty="0">
                <a:solidFill>
                  <a:srgbClr val="22272B"/>
                </a:solidFill>
                <a:ea typeface="Calibri" panose="020F0502020204030204" pitchFamily="34" charset="0"/>
              </a:rPr>
              <a:t> (2004) </a:t>
            </a:r>
            <a:r>
              <a:rPr lang="en-AU" sz="1200" u="sng" dirty="0">
                <a:solidFill>
                  <a:srgbClr val="22272B"/>
                </a:solidFill>
                <a:ea typeface="Calibri" panose="020F0502020204030204" pitchFamily="34" charset="0"/>
                <a:hlinkClick r:id="rId12"/>
              </a:rPr>
              <a:t>Geometric art in ancient Greece [image]</a:t>
            </a:r>
            <a:r>
              <a:rPr lang="en-AU" sz="1200" dirty="0">
                <a:solidFill>
                  <a:srgbClr val="22272B"/>
                </a:solidFill>
                <a:ea typeface="Calibri" panose="020F0502020204030204" pitchFamily="34" charset="0"/>
              </a:rPr>
              <a:t> The Metropolitan Museum of Art, accessed 10 June 2025. </a:t>
            </a:r>
          </a:p>
          <a:p>
            <a:pPr>
              <a:lnSpc>
                <a:spcPct val="100000"/>
              </a:lnSpc>
            </a:pPr>
            <a:r>
              <a:rPr lang="en-AU" sz="1200" dirty="0">
                <a:solidFill>
                  <a:srgbClr val="22272B"/>
                </a:solidFill>
                <a:ea typeface="Calibri" panose="020F0502020204030204" pitchFamily="34" charset="0"/>
              </a:rPr>
              <a:t>The Metropolitan Museum of Art (n.d.) </a:t>
            </a:r>
            <a:r>
              <a:rPr lang="en-AU" sz="1200" u="sng" dirty="0">
                <a:solidFill>
                  <a:srgbClr val="22272B"/>
                </a:solidFill>
                <a:ea typeface="Calibri" panose="020F0502020204030204" pitchFamily="34" charset="0"/>
                <a:hlinkClick r:id="rId13"/>
              </a:rPr>
              <a:t>Jar with dragon</a:t>
            </a:r>
            <a:r>
              <a:rPr lang="en-AU" sz="1200" dirty="0">
                <a:solidFill>
                  <a:srgbClr val="22272B"/>
                </a:solidFill>
                <a:ea typeface="Calibri" panose="020F0502020204030204" pitchFamily="34" charset="0"/>
              </a:rPr>
              <a:t>, The Met website, accessed 30 June 2025.</a:t>
            </a:r>
            <a:endParaRPr lang="en-AU" sz="1200" dirty="0">
              <a:ea typeface="Calibri" panose="020F0502020204030204" pitchFamily="34" charset="0"/>
            </a:endParaRPr>
          </a:p>
        </p:txBody>
      </p:sp>
      <p:sp>
        <p:nvSpPr>
          <p:cNvPr id="2" name="Slide Number Placeholder 1">
            <a:extLst>
              <a:ext uri="{FF2B5EF4-FFF2-40B4-BE49-F238E27FC236}">
                <a16:creationId xmlns:a16="http://schemas.microsoft.com/office/drawing/2014/main" id="{FFABE4F8-2356-8524-8D4B-EE52911409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a:p>
        </p:txBody>
      </p:sp>
    </p:spTree>
    <p:extLst>
      <p:ext uri="{BB962C8B-B14F-4D97-AF65-F5344CB8AC3E}">
        <p14:creationId xmlns:p14="http://schemas.microsoft.com/office/powerpoint/2010/main" val="9389686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noProof="0">
                <a:latin typeface="+mj-lt"/>
              </a:rPr>
              <a:t>Copyright</a:t>
            </a:r>
          </a:p>
        </p:txBody>
      </p:sp>
      <p:sp>
        <p:nvSpPr>
          <p:cNvPr id="5" name="Text Placeholder 6">
            <a:extLst>
              <a:ext uri="{FF2B5EF4-FFF2-40B4-BE49-F238E27FC236}">
                <a16:creationId xmlns:a16="http://schemas.microsoft.com/office/drawing/2014/main" id="{E3EB5301-9084-68D6-9033-0D348DE71566}"/>
              </a:ext>
            </a:extLst>
          </p:cNvPr>
          <p:cNvSpPr>
            <a:spLocks noGrp="1"/>
          </p:cNvSpPr>
          <p:nvPr>
            <p:ph type="body" sz="quarter" idx="18"/>
          </p:nvPr>
        </p:nvSpPr>
        <p:spPr>
          <a:xfrm>
            <a:off x="360000" y="981264"/>
            <a:ext cx="10080000" cy="310015"/>
          </a:xfrm>
        </p:spPr>
        <p:txBody>
          <a:bodyPr/>
          <a:lstStyle/>
          <a:p>
            <a:r>
              <a:rPr lang="en-AU" dirty="0">
                <a:latin typeface="+mj-lt"/>
              </a:rPr>
              <a:t>© State of New South Wales (Department of Education), 2025</a:t>
            </a:r>
          </a:p>
        </p:txBody>
      </p:sp>
      <p:sp>
        <p:nvSpPr>
          <p:cNvPr id="6" name="TextBox 5">
            <a:extLst>
              <a:ext uri="{FF2B5EF4-FFF2-40B4-BE49-F238E27FC236}">
                <a16:creationId xmlns:a16="http://schemas.microsoft.com/office/drawing/2014/main" id="{2BF2D0B4-A2FB-0583-C14A-852622603C24}"/>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student-facing-secondary-template-2025-v1</Template>
  <TotalTime>0</TotalTime>
  <Words>18649</Words>
  <Application>Microsoft Office PowerPoint</Application>
  <PresentationFormat>Widescreen</PresentationFormat>
  <Paragraphs>1950</Paragraphs>
  <Slides>96</Slides>
  <Notes>94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96</vt:i4>
      </vt:variant>
    </vt:vector>
  </HeadingPairs>
  <TitlesOfParts>
    <vt:vector size="106" baseType="lpstr">
      <vt:lpstr>Aptos</vt:lpstr>
      <vt:lpstr>Roboto</vt:lpstr>
      <vt:lpstr>Courier New</vt:lpstr>
      <vt:lpstr>Public Sans</vt:lpstr>
      <vt:lpstr>Times New Roman</vt:lpstr>
      <vt:lpstr>Wingdings</vt:lpstr>
      <vt:lpstr>Symbol</vt:lpstr>
      <vt:lpstr>Arial</vt:lpstr>
      <vt:lpstr>Calibri</vt:lpstr>
      <vt:lpstr>NSWG Corporate</vt:lpstr>
      <vt:lpstr>Instructions for use</vt:lpstr>
      <vt:lpstr>Creatures of consequence</vt:lpstr>
      <vt:lpstr>Learning sequences</vt:lpstr>
      <vt:lpstr>Learning sequence 1 – Jenny Orchard</vt:lpstr>
      <vt:lpstr>Learning intentions and success criteria</vt:lpstr>
      <vt:lpstr>Creatures of consequence </vt:lpstr>
      <vt:lpstr>Word association</vt:lpstr>
      <vt:lpstr>Learning intentions and success criteria (2)</vt:lpstr>
      <vt:lpstr>In the studio with Jenny Orchard (1)</vt:lpstr>
      <vt:lpstr>In the studio with Jenny Orchard (2)</vt:lpstr>
      <vt:lpstr>In the studio with Jenny Orchard (3)</vt:lpstr>
      <vt:lpstr>In the studio with Jenny Orchard (4)</vt:lpstr>
      <vt:lpstr>In the studio with Jenny Orchard (5) </vt:lpstr>
      <vt:lpstr>Conducting curation</vt:lpstr>
      <vt:lpstr>An awkward collision (1) </vt:lpstr>
      <vt:lpstr>An awkward collision (2) </vt:lpstr>
      <vt:lpstr>An awkward collision (3) </vt:lpstr>
      <vt:lpstr>I see, I think, I wonder (1) </vt:lpstr>
      <vt:lpstr>I see, I think, I wonder (2) </vt:lpstr>
      <vt:lpstr>I see, I think, I wonder (3) </vt:lpstr>
      <vt:lpstr>Learning sequence 2 –  The Hermannsburg Potters </vt:lpstr>
      <vt:lpstr>Learning intentions and success criteria (3)</vt:lpstr>
      <vt:lpstr>Clay – a material to tell stories</vt:lpstr>
      <vt:lpstr>The Hermannsburg Potters (1)</vt:lpstr>
      <vt:lpstr>The Hermannsburg Potters (2)</vt:lpstr>
      <vt:lpstr>Looking through the structural viewpoint (1)</vt:lpstr>
      <vt:lpstr>Looking through the structural viewpoint (2)</vt:lpstr>
      <vt:lpstr>Looking through the structural viewpoint (3)</vt:lpstr>
      <vt:lpstr>The visual language of the Hermannsburg Potters (1)</vt:lpstr>
      <vt:lpstr>The visual language of the Hermannsburg Potters (2)</vt:lpstr>
      <vt:lpstr>The visual language of the Hermannsburg Potters (3)</vt:lpstr>
      <vt:lpstr>Ray Mudjandi (1)</vt:lpstr>
      <vt:lpstr>Ray Mudjandi (2)</vt:lpstr>
      <vt:lpstr>Ray Mudjandi (3)</vt:lpstr>
      <vt:lpstr>Telling stories</vt:lpstr>
      <vt:lpstr>The lifecycle of clay</vt:lpstr>
      <vt:lpstr>The stages of clay</vt:lpstr>
      <vt:lpstr>Making a pinch pot (1)</vt:lpstr>
      <vt:lpstr>Making a pinch pot (2)</vt:lpstr>
      <vt:lpstr>Making a pinch pot (3)</vt:lpstr>
      <vt:lpstr>Joining pinch pots (1)</vt:lpstr>
      <vt:lpstr>Joining pinch pots (2)</vt:lpstr>
      <vt:lpstr>Learning sequence 3 –  Vipoo Srivilasa</vt:lpstr>
      <vt:lpstr>Learning intentions and success criteria (4)</vt:lpstr>
      <vt:lpstr>Vipoo Srivilasa (1)</vt:lpstr>
      <vt:lpstr>Vipoo Srivilasa (2)</vt:lpstr>
      <vt:lpstr>Vipoo Srivilasa (3)</vt:lpstr>
      <vt:lpstr>Vipoo Srivilasa (4)</vt:lpstr>
      <vt:lpstr>The visual language of Vipoo Srivilasa (1)</vt:lpstr>
      <vt:lpstr>The visual language of Vipoo Srivilasa (2)</vt:lpstr>
      <vt:lpstr>The visual language of Vipoo Srivilasa (3)</vt:lpstr>
      <vt:lpstr>I see, I think, I wonder (4)</vt:lpstr>
      <vt:lpstr>I see</vt:lpstr>
      <vt:lpstr>I think</vt:lpstr>
      <vt:lpstr>I wonder</vt:lpstr>
      <vt:lpstr>I see, I think, I wonder (1)</vt:lpstr>
      <vt:lpstr>I see, I think, I wonder (2)</vt:lpstr>
      <vt:lpstr>I see, I think, I wonder (3)</vt:lpstr>
      <vt:lpstr>Explain like a critic (1)</vt:lpstr>
      <vt:lpstr>Explain like a critic (2)</vt:lpstr>
      <vt:lpstr>I see, I think, I wonder (4)  </vt:lpstr>
      <vt:lpstr>Learning sequence 4 –  Creatures of  consequence </vt:lpstr>
      <vt:lpstr>Learning intentions and success criteria (5)</vt:lpstr>
      <vt:lpstr>Concept seeds</vt:lpstr>
      <vt:lpstr>Sprouting ideas (1)</vt:lpstr>
      <vt:lpstr>Sprouting ideas (2)</vt:lpstr>
      <vt:lpstr>Form and structure (1)</vt:lpstr>
      <vt:lpstr>Form and structure (2)</vt:lpstr>
      <vt:lpstr>Planning structural components (1)</vt:lpstr>
      <vt:lpstr>Planning structural components (2)</vt:lpstr>
      <vt:lpstr>Tools of the trade</vt:lpstr>
      <vt:lpstr>Joining and securing attachments</vt:lpstr>
      <vt:lpstr>Preparing for the bisque firing</vt:lpstr>
      <vt:lpstr>Learning sequence 5 –  Think like a critic</vt:lpstr>
      <vt:lpstr>Learning intentions and success criteria (6)</vt:lpstr>
      <vt:lpstr>Think like an art critic (1)</vt:lpstr>
      <vt:lpstr>Think like an art critic (2)</vt:lpstr>
      <vt:lpstr>Think like an art critic (3)</vt:lpstr>
      <vt:lpstr>Think like an art critic (4)</vt:lpstr>
      <vt:lpstr>Think like an art critic (5)</vt:lpstr>
      <vt:lpstr>Think like an art critic (6)</vt:lpstr>
      <vt:lpstr>Write like an art critic (1)</vt:lpstr>
      <vt:lpstr>Write like an art critic (2)</vt:lpstr>
      <vt:lpstr>Critical review – explaining like an art critic (1)</vt:lpstr>
      <vt:lpstr>Critical review – explaining like an art critic (2)</vt:lpstr>
      <vt:lpstr>Critical review – sample introduction</vt:lpstr>
      <vt:lpstr>Critical review – sample paragraph (1)</vt:lpstr>
      <vt:lpstr>Critical review – scaffold</vt:lpstr>
      <vt:lpstr>Critical review – sample paragraph (2)</vt:lpstr>
      <vt:lpstr>Appendix–  Vipoo Srivilasa’s artworks</vt:lpstr>
      <vt:lpstr>Climate Change Bug Ball, 2022 distribution permissions for Secondary Curriculum, Curriculum and Reform Directorate of NSW Department of Education, granted by © Vipoo Srivilasa, 2025</vt:lpstr>
      <vt:lpstr>Gold and Green Warrior, 2022, distribution permissions for Secondary Curriculum, Curriculum and Reform Directorate of NSW Department of Education, granted by © Vipoo Srivilasa, 2025.</vt:lpstr>
      <vt:lpstr>Free as a Bird, 2022 distribution permissions for  Secondary Curriculum, Curriculum and Reform Directorate of NSW Department of Education, granted by © Vipoo Srivilasa, 2025</vt:lpstr>
      <vt:lpstr>References (1)</vt:lpstr>
      <vt:lpstr>References (2)</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Creatures of consequence – Stage 4 Visual Arts</dc:title>
  <dc:subject/>
  <dc:creator>NSW Department of Education</dc:creator>
  <cp:keywords/>
  <dc:description/>
  <cp:lastModifiedBy/>
  <cp:revision>1</cp:revision>
  <dcterms:created xsi:type="dcterms:W3CDTF">2025-08-21T05:07:10Z</dcterms:created>
  <dcterms:modified xsi:type="dcterms:W3CDTF">2025-08-21T05:07:24Z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2025-08-21T05:07:23Z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8e99e499-3707-42c6-9e48-27182db2815f</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