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69" r:id="rId7"/>
    <p:sldId id="259" r:id="rId8"/>
    <p:sldId id="260" r:id="rId9"/>
    <p:sldId id="270" r:id="rId10"/>
    <p:sldId id="262" r:id="rId11"/>
    <p:sldId id="263" r:id="rId12"/>
    <p:sldId id="264" r:id="rId13"/>
    <p:sldId id="265" r:id="rId14"/>
    <p:sldId id="266" r:id="rId15"/>
    <p:sldId id="268" r:id="rId16"/>
  </p:sldIdLst>
  <p:sldSz cx="7556500" cy="10693400"/>
  <p:notesSz cx="6858000" cy="9144000"/>
  <p:embeddedFontLst>
    <p:embeddedFont>
      <p:font typeface="Anantason UltraExpanded Italics" panose="020B0604020202020204" charset="-34"/>
      <p:regular r:id="rId17"/>
    </p:embeddedFont>
    <p:embeddedFont>
      <p:font typeface="Public Sans 1" panose="020B0604020202020204" charset="0"/>
      <p:regular r:id="rId18"/>
    </p:embeddedFont>
    <p:embeddedFont>
      <p:font typeface="Public Sans 1 Bold" panose="020B0604020202020204" charset="0"/>
      <p:regular r:id="rId19"/>
    </p:embeddedFont>
    <p:embeddedFont>
      <p:font typeface="Public Sans 2 Bold" panose="020B0604020202020204" charset="0"/>
      <p:regular r:id="rId20"/>
    </p:embeddedFont>
    <p:embeddedFont>
      <p:font typeface="Quicksand" panose="020B0604020202020204" charset="0"/>
      <p:regular r:id="rId21"/>
    </p:embeddedFont>
    <p:embeddedFont>
      <p:font typeface="Telegraf Ultra-Bold"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DFAFDB-12B0-9B36-C5FA-A52A941602DD}" name="Dominique Higgins" initials="DH" userId="S::dominique.higgins@det.nsw.edu.au::0de33208-2a77-4a5c-8dfd-51a650c169c1" providerId="AD"/>
  <p188:author id="{E01E41E9-2EB3-2CEA-7F62-566CC93C56C6}" name="Alex Papasavvas" initials="AP" userId="S::Alexander.Papasavvas@det.nsw.edu.au::23500b9d-e8c9-4b05-b51e-1cddf5f5d7a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375" autoAdjust="0"/>
  </p:normalViewPr>
  <p:slideViewPr>
    <p:cSldViewPr snapToGrid="0">
      <p:cViewPr varScale="1">
        <p:scale>
          <a:sx n="91" d="100"/>
          <a:sy n="91" d="100"/>
        </p:scale>
        <p:origin x="3450"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Papasavvas" userId="23500b9d-e8c9-4b05-b51e-1cddf5f5d7ab" providerId="ADAL" clId="{923CA4F0-F830-4E0E-8375-E05B9A130B83}"/>
    <pc:docChg chg="undo redo custSel addSld delSld modSld sldOrd">
      <pc:chgData name="Alex Papasavvas" userId="23500b9d-e8c9-4b05-b51e-1cddf5f5d7ab" providerId="ADAL" clId="{923CA4F0-F830-4E0E-8375-E05B9A130B83}" dt="2025-10-01T02:50:31.101" v="179" actId="20577"/>
      <pc:docMkLst>
        <pc:docMk/>
      </pc:docMkLst>
      <pc:sldChg chg="modSp mod">
        <pc:chgData name="Alex Papasavvas" userId="23500b9d-e8c9-4b05-b51e-1cddf5f5d7ab" providerId="ADAL" clId="{923CA4F0-F830-4E0E-8375-E05B9A130B83}" dt="2025-10-01T02:47:38.225" v="172" actId="790"/>
        <pc:sldMkLst>
          <pc:docMk/>
          <pc:sldMk cId="0" sldId="256"/>
        </pc:sldMkLst>
      </pc:sldChg>
      <pc:sldChg chg="addSp delSp modSp mod modCm">
        <pc:chgData name="Alex Papasavvas" userId="23500b9d-e8c9-4b05-b51e-1cddf5f5d7ab" providerId="ADAL" clId="{923CA4F0-F830-4E0E-8375-E05B9A130B83}" dt="2025-10-01T02:47:38.225" v="172" actId="790"/>
        <pc:sldMkLst>
          <pc:docMk/>
          <pc:sldMk cId="0" sldId="257"/>
        </pc:sldMkLst>
        <pc:extLst>
          <p:ext xmlns:p="http://schemas.openxmlformats.org/presentationml/2006/main" uri="{D6D511B9-2390-475A-947B-AFAB55BFBCF1}">
            <pc226:cmChg xmlns:pc226="http://schemas.microsoft.com/office/powerpoint/2022/06/main/command" chg="mod">
              <pc226:chgData name="Alex Papasavvas" userId="23500b9d-e8c9-4b05-b51e-1cddf5f5d7ab" providerId="ADAL" clId="{923CA4F0-F830-4E0E-8375-E05B9A130B83}" dt="2025-10-01T02:18:31.913" v="26" actId="6549"/>
              <pc2:cmMkLst xmlns:pc2="http://schemas.microsoft.com/office/powerpoint/2019/9/main/command">
                <pc:docMk/>
                <pc:sldMk cId="0" sldId="257"/>
                <pc2:cmMk id="{6733D17E-70DF-4C90-AAAF-B8BFF5B715FC}"/>
              </pc2:cmMkLst>
            </pc226:cmChg>
            <pc226:cmChg xmlns:pc226="http://schemas.microsoft.com/office/powerpoint/2022/06/main/command" chg="mod">
              <pc226:chgData name="Alex Papasavvas" userId="23500b9d-e8c9-4b05-b51e-1cddf5f5d7ab" providerId="ADAL" clId="{923CA4F0-F830-4E0E-8375-E05B9A130B83}" dt="2025-10-01T02:18:31.913" v="26" actId="6549"/>
              <pc2:cmMkLst xmlns:pc2="http://schemas.microsoft.com/office/powerpoint/2019/9/main/command">
                <pc:docMk/>
                <pc:sldMk cId="0" sldId="257"/>
                <pc2:cmMk id="{13F54C84-2151-4AFA-9C50-7B996C50EB7B}"/>
              </pc2:cmMkLst>
            </pc226:cmChg>
            <pc226:cmChg xmlns:pc226="http://schemas.microsoft.com/office/powerpoint/2022/06/main/command" chg="mod">
              <pc226:chgData name="Alex Papasavvas" userId="23500b9d-e8c9-4b05-b51e-1cddf5f5d7ab" providerId="ADAL" clId="{923CA4F0-F830-4E0E-8375-E05B9A130B83}" dt="2025-10-01T02:18:31.913" v="26" actId="6549"/>
              <pc2:cmMkLst xmlns:pc2="http://schemas.microsoft.com/office/powerpoint/2019/9/main/command">
                <pc:docMk/>
                <pc:sldMk cId="0" sldId="257"/>
                <pc2:cmMk id="{4C4A0DB7-DF9C-4EFD-A837-9E13D3714284}"/>
              </pc2:cmMkLst>
            </pc226:cmChg>
            <pc226:cmChg xmlns:pc226="http://schemas.microsoft.com/office/powerpoint/2022/06/main/command" chg="mod">
              <pc226:chgData name="Alex Papasavvas" userId="23500b9d-e8c9-4b05-b51e-1cddf5f5d7ab" providerId="ADAL" clId="{923CA4F0-F830-4E0E-8375-E05B9A130B83}" dt="2025-10-01T02:18:31.913" v="26" actId="6549"/>
              <pc2:cmMkLst xmlns:pc2="http://schemas.microsoft.com/office/powerpoint/2019/9/main/command">
                <pc:docMk/>
                <pc:sldMk cId="0" sldId="257"/>
                <pc2:cmMk id="{A88A62C3-7710-4E24-A4DC-5413E3511A95}"/>
              </pc2:cmMkLst>
            </pc226:cmChg>
          </p:ext>
        </pc:extLst>
      </pc:sldChg>
      <pc:sldChg chg="del">
        <pc:chgData name="Alex Papasavvas" userId="23500b9d-e8c9-4b05-b51e-1cddf5f5d7ab" providerId="ADAL" clId="{923CA4F0-F830-4E0E-8375-E05B9A130B83}" dt="2025-10-01T02:20:29.171" v="34" actId="2696"/>
        <pc:sldMkLst>
          <pc:docMk/>
          <pc:sldMk cId="0" sldId="258"/>
        </pc:sldMkLst>
      </pc:sldChg>
      <pc:sldChg chg="modSp mod">
        <pc:chgData name="Alex Papasavvas" userId="23500b9d-e8c9-4b05-b51e-1cddf5f5d7ab" providerId="ADAL" clId="{923CA4F0-F830-4E0E-8375-E05B9A130B83}" dt="2025-10-01T02:47:38.225" v="172" actId="790"/>
        <pc:sldMkLst>
          <pc:docMk/>
          <pc:sldMk cId="0" sldId="259"/>
        </pc:sldMkLst>
      </pc:sldChg>
      <pc:sldChg chg="addSp delSp modSp mod">
        <pc:chgData name="Alex Papasavvas" userId="23500b9d-e8c9-4b05-b51e-1cddf5f5d7ab" providerId="ADAL" clId="{923CA4F0-F830-4E0E-8375-E05B9A130B83}" dt="2025-10-01T02:47:38.225" v="172" actId="790"/>
        <pc:sldMkLst>
          <pc:docMk/>
          <pc:sldMk cId="0" sldId="260"/>
        </pc:sldMkLst>
      </pc:sldChg>
      <pc:sldChg chg="add del">
        <pc:chgData name="Alex Papasavvas" userId="23500b9d-e8c9-4b05-b51e-1cddf5f5d7ab" providerId="ADAL" clId="{923CA4F0-F830-4E0E-8375-E05B9A130B83}" dt="2025-10-01T02:21:09.440" v="40" actId="2696"/>
        <pc:sldMkLst>
          <pc:docMk/>
          <pc:sldMk cId="0" sldId="261"/>
        </pc:sldMkLst>
      </pc:sldChg>
      <pc:sldChg chg="modSp mod">
        <pc:chgData name="Alex Papasavvas" userId="23500b9d-e8c9-4b05-b51e-1cddf5f5d7ab" providerId="ADAL" clId="{923CA4F0-F830-4E0E-8375-E05B9A130B83}" dt="2025-10-01T02:47:38.225" v="172" actId="790"/>
        <pc:sldMkLst>
          <pc:docMk/>
          <pc:sldMk cId="0" sldId="262"/>
        </pc:sldMkLst>
      </pc:sldChg>
      <pc:sldChg chg="addSp delSp modSp mod">
        <pc:chgData name="Alex Papasavvas" userId="23500b9d-e8c9-4b05-b51e-1cddf5f5d7ab" providerId="ADAL" clId="{923CA4F0-F830-4E0E-8375-E05B9A130B83}" dt="2025-10-01T02:47:38.225" v="172" actId="790"/>
        <pc:sldMkLst>
          <pc:docMk/>
          <pc:sldMk cId="0" sldId="263"/>
        </pc:sldMkLst>
      </pc:sldChg>
      <pc:sldChg chg="addSp modSp mod">
        <pc:chgData name="Alex Papasavvas" userId="23500b9d-e8c9-4b05-b51e-1cddf5f5d7ab" providerId="ADAL" clId="{923CA4F0-F830-4E0E-8375-E05B9A130B83}" dt="2025-10-01T02:49:06.085" v="174" actId="167"/>
        <pc:sldMkLst>
          <pc:docMk/>
          <pc:sldMk cId="0" sldId="264"/>
        </pc:sldMkLst>
      </pc:sldChg>
      <pc:sldChg chg="modSp mod">
        <pc:chgData name="Alex Papasavvas" userId="23500b9d-e8c9-4b05-b51e-1cddf5f5d7ab" providerId="ADAL" clId="{923CA4F0-F830-4E0E-8375-E05B9A130B83}" dt="2025-10-01T02:47:38.225" v="172" actId="790"/>
        <pc:sldMkLst>
          <pc:docMk/>
          <pc:sldMk cId="0" sldId="265"/>
        </pc:sldMkLst>
      </pc:sldChg>
      <pc:sldChg chg="addSp delSp modSp mod">
        <pc:chgData name="Alex Papasavvas" userId="23500b9d-e8c9-4b05-b51e-1cddf5f5d7ab" providerId="ADAL" clId="{923CA4F0-F830-4E0E-8375-E05B9A130B83}" dt="2025-10-01T02:50:31.101" v="179" actId="20577"/>
        <pc:sldMkLst>
          <pc:docMk/>
          <pc:sldMk cId="0" sldId="266"/>
        </pc:sldMkLst>
      </pc:sldChg>
      <pc:sldChg chg="del">
        <pc:chgData name="Alex Papasavvas" userId="23500b9d-e8c9-4b05-b51e-1cddf5f5d7ab" providerId="ADAL" clId="{923CA4F0-F830-4E0E-8375-E05B9A130B83}" dt="2025-10-01T02:20:12.192" v="30" actId="2696"/>
        <pc:sldMkLst>
          <pc:docMk/>
          <pc:sldMk cId="0" sldId="267"/>
        </pc:sldMkLst>
      </pc:sldChg>
      <pc:sldChg chg="modSp add mod ord">
        <pc:chgData name="Alex Papasavvas" userId="23500b9d-e8c9-4b05-b51e-1cddf5f5d7ab" providerId="ADAL" clId="{923CA4F0-F830-4E0E-8375-E05B9A130B83}" dt="2025-10-01T02:47:38.225" v="172" actId="790"/>
        <pc:sldMkLst>
          <pc:docMk/>
          <pc:sldMk cId="1829850164" sldId="268"/>
        </pc:sldMkLst>
      </pc:sldChg>
      <pc:sldChg chg="modSp add mod ord">
        <pc:chgData name="Alex Papasavvas" userId="23500b9d-e8c9-4b05-b51e-1cddf5f5d7ab" providerId="ADAL" clId="{923CA4F0-F830-4E0E-8375-E05B9A130B83}" dt="2025-10-01T02:47:38.225" v="172" actId="790"/>
        <pc:sldMkLst>
          <pc:docMk/>
          <pc:sldMk cId="2007316119" sldId="269"/>
        </pc:sldMkLst>
      </pc:sldChg>
      <pc:sldChg chg="modSp add mod ord">
        <pc:chgData name="Alex Papasavvas" userId="23500b9d-e8c9-4b05-b51e-1cddf5f5d7ab" providerId="ADAL" clId="{923CA4F0-F830-4E0E-8375-E05B9A130B83}" dt="2025-10-01T02:47:38.225" v="172" actId="790"/>
        <pc:sldMkLst>
          <pc:docMk/>
          <pc:sldMk cId="1163568630" sldId="270"/>
        </pc:sldMkLst>
      </pc:sldChg>
    </pc:docChg>
  </pc:docChgLst>
  <pc:docChgLst>
    <pc:chgData name="Sarah Pacey" userId="4280ed20-4c42-4a59-8e7f-58f2f52d2365" providerId="ADAL" clId="{935E5AA2-683A-46C1-87BD-363C2680E06E}"/>
    <pc:docChg chg="custSel modSld">
      <pc:chgData name="Sarah Pacey" userId="4280ed20-4c42-4a59-8e7f-58f2f52d2365" providerId="ADAL" clId="{935E5AA2-683A-46C1-87BD-363C2680E06E}" dt="2025-09-26T01:28:51.166" v="420"/>
      <pc:docMkLst>
        <pc:docMk/>
      </pc:docMkLst>
      <pc:sldChg chg="addSp delSp modSp mod">
        <pc:chgData name="Sarah Pacey" userId="4280ed20-4c42-4a59-8e7f-58f2f52d2365" providerId="ADAL" clId="{935E5AA2-683A-46C1-87BD-363C2680E06E}" dt="2025-09-23T04:59:09.122" v="180" actId="33553"/>
        <pc:sldMkLst>
          <pc:docMk/>
          <pc:sldMk cId="0" sldId="256"/>
        </pc:sldMkLst>
      </pc:sldChg>
      <pc:sldChg chg="addSp modSp mod modCm">
        <pc:chgData name="Sarah Pacey" userId="4280ed20-4c42-4a59-8e7f-58f2f52d2365" providerId="ADAL" clId="{935E5AA2-683A-46C1-87BD-363C2680E06E}" dt="2025-09-26T01:28:51.166" v="420"/>
        <pc:sldMkLst>
          <pc:docMk/>
          <pc:sldMk cId="0" sldId="257"/>
        </pc:sldMkLst>
        <pc:extLst>
          <p:ext xmlns:p="http://schemas.openxmlformats.org/presentationml/2006/main" uri="{D6D511B9-2390-475A-947B-AFAB55BFBCF1}">
            <pc226:cmChg xmlns:pc226="http://schemas.microsoft.com/office/powerpoint/2022/06/main/command" chg="mod">
              <pc226:chgData name="Sarah Pacey" userId="4280ed20-4c42-4a59-8e7f-58f2f52d2365" providerId="ADAL" clId="{935E5AA2-683A-46C1-87BD-363C2680E06E}" dt="2025-09-26T01:27:52.295" v="400" actId="20577"/>
              <pc2:cmMkLst xmlns:pc2="http://schemas.microsoft.com/office/powerpoint/2019/9/main/command">
                <pc:docMk/>
                <pc:sldMk cId="0" sldId="257"/>
                <pc2:cmMk id="{6733D17E-70DF-4C90-AAAF-B8BFF5B715FC}"/>
              </pc2:cmMkLst>
            </pc226:cmChg>
            <pc226:cmChg xmlns:pc226="http://schemas.microsoft.com/office/powerpoint/2022/06/main/command" chg="mod">
              <pc226:chgData name="Sarah Pacey" userId="4280ed20-4c42-4a59-8e7f-58f2f52d2365" providerId="ADAL" clId="{935E5AA2-683A-46C1-87BD-363C2680E06E}" dt="2025-09-26T01:27:52.295" v="400" actId="20577"/>
              <pc2:cmMkLst xmlns:pc2="http://schemas.microsoft.com/office/powerpoint/2019/9/main/command">
                <pc:docMk/>
                <pc:sldMk cId="0" sldId="257"/>
                <pc2:cmMk id="{13F54C84-2151-4AFA-9C50-7B996C50EB7B}"/>
              </pc2:cmMkLst>
            </pc226:cmChg>
            <pc226:cmChg xmlns:pc226="http://schemas.microsoft.com/office/powerpoint/2022/06/main/command" chg="mod">
              <pc226:chgData name="Sarah Pacey" userId="4280ed20-4c42-4a59-8e7f-58f2f52d2365" providerId="ADAL" clId="{935E5AA2-683A-46C1-87BD-363C2680E06E}" dt="2025-09-26T01:27:52.295" v="400" actId="20577"/>
              <pc2:cmMkLst xmlns:pc2="http://schemas.microsoft.com/office/powerpoint/2019/9/main/command">
                <pc:docMk/>
                <pc:sldMk cId="0" sldId="257"/>
                <pc2:cmMk id="{4C4A0DB7-DF9C-4EFD-A837-9E13D3714284}"/>
              </pc2:cmMkLst>
            </pc226:cmChg>
            <pc226:cmChg xmlns:pc226="http://schemas.microsoft.com/office/powerpoint/2022/06/main/command" chg="mod">
              <pc226:chgData name="Sarah Pacey" userId="4280ed20-4c42-4a59-8e7f-58f2f52d2365" providerId="ADAL" clId="{935E5AA2-683A-46C1-87BD-363C2680E06E}" dt="2025-09-26T01:28:51.166" v="420"/>
              <pc2:cmMkLst xmlns:pc2="http://schemas.microsoft.com/office/powerpoint/2019/9/main/command">
                <pc:docMk/>
                <pc:sldMk cId="0" sldId="257"/>
                <pc2:cmMk id="{A88A62C3-7710-4E24-A4DC-5413E3511A95}"/>
              </pc2:cmMkLst>
            </pc226:cmChg>
            <pc226:cmChg xmlns:pc226="http://schemas.microsoft.com/office/powerpoint/2022/06/main/command" chg="mod">
              <pc226:chgData name="Sarah Pacey" userId="4280ed20-4c42-4a59-8e7f-58f2f52d2365" providerId="ADAL" clId="{935E5AA2-683A-46C1-87BD-363C2680E06E}" dt="2025-09-26T01:28:24.399" v="414" actId="20577"/>
              <pc2:cmMkLst xmlns:pc2="http://schemas.microsoft.com/office/powerpoint/2019/9/main/command">
                <pc:docMk/>
                <pc:sldMk cId="0" sldId="257"/>
                <pc2:cmMk id="{5C601EEB-45DC-4FA0-A003-649289ABE620}"/>
              </pc2:cmMkLst>
            </pc226:cmChg>
          </p:ext>
        </pc:extLst>
      </pc:sldChg>
      <pc:sldChg chg="addSp modSp mod">
        <pc:chgData name="Sarah Pacey" userId="4280ed20-4c42-4a59-8e7f-58f2f52d2365" providerId="ADAL" clId="{935E5AA2-683A-46C1-87BD-363C2680E06E}" dt="2025-09-23T05:00:57.321" v="305" actId="20577"/>
        <pc:sldMkLst>
          <pc:docMk/>
          <pc:sldMk cId="0" sldId="258"/>
        </pc:sldMkLst>
      </pc:sldChg>
      <pc:sldChg chg="modSp mod">
        <pc:chgData name="Sarah Pacey" userId="4280ed20-4c42-4a59-8e7f-58f2f52d2365" providerId="ADAL" clId="{935E5AA2-683A-46C1-87BD-363C2680E06E}" dt="2025-09-23T05:00:00.811" v="230" actId="33553"/>
        <pc:sldMkLst>
          <pc:docMk/>
          <pc:sldMk cId="0" sldId="259"/>
        </pc:sldMkLst>
      </pc:sldChg>
      <pc:sldChg chg="addSp modSp mod">
        <pc:chgData name="Sarah Pacey" userId="4280ed20-4c42-4a59-8e7f-58f2f52d2365" providerId="ADAL" clId="{935E5AA2-683A-46C1-87BD-363C2680E06E}" dt="2025-09-23T05:02:27.293" v="357" actId="313"/>
        <pc:sldMkLst>
          <pc:docMk/>
          <pc:sldMk cId="0" sldId="260"/>
        </pc:sldMkLst>
      </pc:sldChg>
      <pc:sldChg chg="addSp modSp mod">
        <pc:chgData name="Sarah Pacey" userId="4280ed20-4c42-4a59-8e7f-58f2f52d2365" providerId="ADAL" clId="{935E5AA2-683A-46C1-87BD-363C2680E06E}" dt="2025-09-23T05:00:15.538" v="248" actId="20577"/>
        <pc:sldMkLst>
          <pc:docMk/>
          <pc:sldMk cId="0" sldId="261"/>
        </pc:sldMkLst>
      </pc:sldChg>
      <pc:sldChg chg="modSp mod">
        <pc:chgData name="Sarah Pacey" userId="4280ed20-4c42-4a59-8e7f-58f2f52d2365" providerId="ADAL" clId="{935E5AA2-683A-46C1-87BD-363C2680E06E}" dt="2025-09-23T05:01:03.957" v="306" actId="33553"/>
        <pc:sldMkLst>
          <pc:docMk/>
          <pc:sldMk cId="0" sldId="262"/>
        </pc:sldMkLst>
      </pc:sldChg>
      <pc:sldChg chg="addSp modSp mod">
        <pc:chgData name="Sarah Pacey" userId="4280ed20-4c42-4a59-8e7f-58f2f52d2365" providerId="ADAL" clId="{935E5AA2-683A-46C1-87BD-363C2680E06E}" dt="2025-09-23T05:00:30.266" v="267" actId="20577"/>
        <pc:sldMkLst>
          <pc:docMk/>
          <pc:sldMk cId="0" sldId="263"/>
        </pc:sldMkLst>
      </pc:sldChg>
      <pc:sldChg chg="addSp modSp mod">
        <pc:chgData name="Sarah Pacey" userId="4280ed20-4c42-4a59-8e7f-58f2f52d2365" providerId="ADAL" clId="{935E5AA2-683A-46C1-87BD-363C2680E06E}" dt="2025-09-23T05:01:11.195" v="325" actId="20577"/>
        <pc:sldMkLst>
          <pc:docMk/>
          <pc:sldMk cId="0" sldId="264"/>
        </pc:sldMkLst>
      </pc:sldChg>
      <pc:sldChg chg="modSp mod">
        <pc:chgData name="Sarah Pacey" userId="4280ed20-4c42-4a59-8e7f-58f2f52d2365" providerId="ADAL" clId="{935E5AA2-683A-46C1-87BD-363C2680E06E}" dt="2025-09-23T05:00:35.735" v="268" actId="33553"/>
        <pc:sldMkLst>
          <pc:docMk/>
          <pc:sldMk cId="0" sldId="265"/>
        </pc:sldMkLst>
      </pc:sldChg>
      <pc:sldChg chg="addSp modSp mod">
        <pc:chgData name="Sarah Pacey" userId="4280ed20-4c42-4a59-8e7f-58f2f52d2365" providerId="ADAL" clId="{935E5AA2-683A-46C1-87BD-363C2680E06E}" dt="2025-09-23T05:01:43.850" v="356" actId="20577"/>
        <pc:sldMkLst>
          <pc:docMk/>
          <pc:sldMk cId="0" sldId="266"/>
        </pc:sldMkLst>
      </pc:sldChg>
      <pc:sldChg chg="addSp modSp mod">
        <pc:chgData name="Sarah Pacey" userId="4280ed20-4c42-4a59-8e7f-58f2f52d2365" providerId="ADAL" clId="{935E5AA2-683A-46C1-87BD-363C2680E06E}" dt="2025-09-23T05:00:45.884" v="286" actId="20577"/>
        <pc:sldMkLst>
          <pc:docMk/>
          <pc:sldMk cId="0" sldId="267"/>
        </pc:sldMkLst>
      </pc:sldChg>
    </pc:docChg>
  </pc:docChgLst>
  <pc:docChgLst>
    <pc:chgData name="Dominique Higgins" userId="S::dominique.higgins@det.nsw.edu.au::0de33208-2a77-4a5c-8dfd-51a650c169c1" providerId="AD" clId="Web-{AB3D2AB0-9B93-4770-E058-22249D1DD288}"/>
    <pc:docChg chg="mod">
      <pc:chgData name="Dominique Higgins" userId="S::dominique.higgins@det.nsw.edu.au::0de33208-2a77-4a5c-8dfd-51a650c169c1" providerId="AD" clId="Web-{AB3D2AB0-9B93-4770-E058-22249D1DD288}" dt="2025-09-26T00:58:59.487" v="0"/>
      <pc:docMkLst>
        <pc:docMk/>
      </pc:docMkLst>
    </pc:docChg>
  </pc:docChgLst>
  <pc:docChgLst>
    <pc:chgData name="Alex Papasavvas" userId="S::alexander.papasavvas@det.nsw.edu.au::23500b9d-e8c9-4b05-b51e-1cddf5f5d7ab" providerId="AD" clId="Web-{54D87FED-3FE5-486B-8EDC-C46BCA45D232}"/>
    <pc:docChg chg="modSld">
      <pc:chgData name="Alex Papasavvas" userId="S::alexander.papasavvas@det.nsw.edu.au::23500b9d-e8c9-4b05-b51e-1cddf5f5d7ab" providerId="AD" clId="Web-{54D87FED-3FE5-486B-8EDC-C46BCA45D232}" dt="2025-09-25T01:46:59.884" v="1" actId="1076"/>
      <pc:docMkLst>
        <pc:docMk/>
      </pc:docMkLst>
      <pc:sldChg chg="modSp">
        <pc:chgData name="Alex Papasavvas" userId="S::alexander.papasavvas@det.nsw.edu.au::23500b9d-e8c9-4b05-b51e-1cddf5f5d7ab" providerId="AD" clId="Web-{54D87FED-3FE5-486B-8EDC-C46BCA45D232}" dt="2025-09-25T01:46:59.884" v="1" actId="1076"/>
        <pc:sldMkLst>
          <pc:docMk/>
          <pc:sldMk cId="0" sldId="25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74.svg"/><Relationship Id="rId7" Type="http://schemas.openxmlformats.org/officeDocument/2006/relationships/image" Target="../media/image6.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6.svg"/><Relationship Id="rId10" Type="http://schemas.openxmlformats.org/officeDocument/2006/relationships/image" Target="../media/image9.svg"/><Relationship Id="rId4" Type="http://schemas.openxmlformats.org/officeDocument/2006/relationships/image" Target="../media/image75.pn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5.png"/><Relationship Id="rId18" Type="http://schemas.openxmlformats.org/officeDocument/2006/relationships/image" Target="../media/image22.png"/><Relationship Id="rId3" Type="http://schemas.openxmlformats.org/officeDocument/2006/relationships/image" Target="../media/image74.svg"/><Relationship Id="rId7" Type="http://schemas.openxmlformats.org/officeDocument/2006/relationships/image" Target="../media/image79.png"/><Relationship Id="rId12" Type="http://schemas.openxmlformats.org/officeDocument/2006/relationships/image" Target="../media/image84.svg"/><Relationship Id="rId17" Type="http://schemas.openxmlformats.org/officeDocument/2006/relationships/image" Target="../media/image7.png"/><Relationship Id="rId2" Type="http://schemas.openxmlformats.org/officeDocument/2006/relationships/image" Target="../media/image73.png"/><Relationship Id="rId16" Type="http://schemas.openxmlformats.org/officeDocument/2006/relationships/image" Target="../media/image88.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78.sv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svg"/><Relationship Id="rId19" Type="http://schemas.openxmlformats.org/officeDocument/2006/relationships/image" Target="../media/image23.png"/><Relationship Id="rId4" Type="http://schemas.openxmlformats.org/officeDocument/2006/relationships/image" Target="../media/image24.png"/><Relationship Id="rId9" Type="http://schemas.openxmlformats.org/officeDocument/2006/relationships/image" Target="../media/image81.png"/><Relationship Id="rId14" Type="http://schemas.openxmlformats.org/officeDocument/2006/relationships/image" Target="../media/image86.svg"/></Relationships>
</file>

<file path=ppt/slides/_rels/slide1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png"/><Relationship Id="rId16"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sv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23.png"/><Relationship Id="rId3" Type="http://schemas.openxmlformats.org/officeDocument/2006/relationships/image" Target="../media/image11.svg"/><Relationship Id="rId7" Type="http://schemas.openxmlformats.org/officeDocument/2006/relationships/image" Target="../media/image2.svg"/><Relationship Id="rId12" Type="http://schemas.openxmlformats.org/officeDocument/2006/relationships/image" Target="../media/image18.png"/><Relationship Id="rId17" Type="http://schemas.openxmlformats.org/officeDocument/2006/relationships/image" Target="../media/image22.png"/><Relationship Id="rId2" Type="http://schemas.openxmlformats.org/officeDocument/2006/relationships/image" Target="../media/image10.png"/><Relationship Id="rId16" Type="http://schemas.openxmlformats.org/officeDocument/2006/relationships/image" Target="../media/image7.pn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7.svg"/><Relationship Id="rId5" Type="http://schemas.openxmlformats.org/officeDocument/2006/relationships/image" Target="../media/image13.svg"/><Relationship Id="rId15" Type="http://schemas.openxmlformats.org/officeDocument/2006/relationships/image" Target="../media/image21.svg"/><Relationship Id="rId10" Type="http://schemas.openxmlformats.org/officeDocument/2006/relationships/image" Target="../media/image16.png"/><Relationship Id="rId19" Type="http://schemas.openxmlformats.org/officeDocument/2006/relationships/image" Target="../media/image24.png"/><Relationship Id="rId4" Type="http://schemas.openxmlformats.org/officeDocument/2006/relationships/image" Target="../media/image12.png"/><Relationship Id="rId9" Type="http://schemas.openxmlformats.org/officeDocument/2006/relationships/image" Target="../media/image15.svg"/><Relationship Id="rId1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png"/><Relationship Id="rId16"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sv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2.svg"/><Relationship Id="rId7" Type="http://schemas.openxmlformats.org/officeDocument/2006/relationships/image" Target="../media/image6.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4.svg"/><Relationship Id="rId10" Type="http://schemas.openxmlformats.org/officeDocument/2006/relationships/image" Target="../media/image9.svg"/><Relationship Id="rId4" Type="http://schemas.openxmlformats.org/officeDocument/2006/relationships/image" Target="../media/image4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18" Type="http://schemas.openxmlformats.org/officeDocument/2006/relationships/image" Target="../media/image22.png"/><Relationship Id="rId3" Type="http://schemas.openxmlformats.org/officeDocument/2006/relationships/image" Target="../media/image42.svg"/><Relationship Id="rId7" Type="http://schemas.openxmlformats.org/officeDocument/2006/relationships/image" Target="../media/image47.png"/><Relationship Id="rId12" Type="http://schemas.openxmlformats.org/officeDocument/2006/relationships/image" Target="../media/image52.svg"/><Relationship Id="rId17" Type="http://schemas.openxmlformats.org/officeDocument/2006/relationships/image" Target="../media/image7.png"/><Relationship Id="rId2" Type="http://schemas.openxmlformats.org/officeDocument/2006/relationships/image" Target="../media/image41.png"/><Relationship Id="rId16" Type="http://schemas.openxmlformats.org/officeDocument/2006/relationships/image" Target="../media/image56.sv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svg"/><Relationship Id="rId19" Type="http://schemas.openxmlformats.org/officeDocument/2006/relationships/image" Target="../media/image23.png"/><Relationship Id="rId4" Type="http://schemas.openxmlformats.org/officeDocument/2006/relationships/image" Target="../media/image24.png"/><Relationship Id="rId9" Type="http://schemas.openxmlformats.org/officeDocument/2006/relationships/image" Target="../media/image49.png"/><Relationship Id="rId14" Type="http://schemas.openxmlformats.org/officeDocument/2006/relationships/image" Target="../media/image54.svg"/></Relationships>
</file>

<file path=ppt/slides/_rels/slide6.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png"/><Relationship Id="rId16"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sv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8.svg"/><Relationship Id="rId7" Type="http://schemas.openxmlformats.org/officeDocument/2006/relationships/image" Target="../media/image6.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0.svg"/><Relationship Id="rId10" Type="http://schemas.openxmlformats.org/officeDocument/2006/relationships/image" Target="../media/image9.svg"/><Relationship Id="rId4" Type="http://schemas.openxmlformats.org/officeDocument/2006/relationships/image" Target="../media/image59.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18" Type="http://schemas.openxmlformats.org/officeDocument/2006/relationships/image" Target="../media/image23.png"/><Relationship Id="rId3" Type="http://schemas.openxmlformats.org/officeDocument/2006/relationships/image" Target="../media/image62.svg"/><Relationship Id="rId7" Type="http://schemas.openxmlformats.org/officeDocument/2006/relationships/image" Target="../media/image58.svg"/><Relationship Id="rId12" Type="http://schemas.openxmlformats.org/officeDocument/2006/relationships/image" Target="../media/image69.png"/><Relationship Id="rId17" Type="http://schemas.openxmlformats.org/officeDocument/2006/relationships/image" Target="../media/image22.png"/><Relationship Id="rId2" Type="http://schemas.openxmlformats.org/officeDocument/2006/relationships/image" Target="../media/image61.png"/><Relationship Id="rId16" Type="http://schemas.openxmlformats.org/officeDocument/2006/relationships/image" Target="../media/image7.pn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8.svg"/><Relationship Id="rId5" Type="http://schemas.openxmlformats.org/officeDocument/2006/relationships/image" Target="../media/image64.svg"/><Relationship Id="rId15" Type="http://schemas.openxmlformats.org/officeDocument/2006/relationships/image" Target="../media/image72.svg"/><Relationship Id="rId10" Type="http://schemas.openxmlformats.org/officeDocument/2006/relationships/image" Target="../media/image67.png"/><Relationship Id="rId19" Type="http://schemas.openxmlformats.org/officeDocument/2006/relationships/image" Target="../media/image24.png"/><Relationship Id="rId4" Type="http://schemas.openxmlformats.org/officeDocument/2006/relationships/image" Target="../media/image63.png"/><Relationship Id="rId9" Type="http://schemas.openxmlformats.org/officeDocument/2006/relationships/image" Target="../media/image66.svg"/><Relationship Id="rId14" Type="http://schemas.openxmlformats.org/officeDocument/2006/relationships/image" Target="../media/image71.png"/></Relationships>
</file>

<file path=ppt/slides/_rels/slide9.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png"/><Relationship Id="rId16"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H="1">
            <a:off x="4978572" y="305930"/>
            <a:ext cx="2303251" cy="2833318"/>
          </a:xfrm>
          <a:custGeom>
            <a:avLst/>
            <a:gdLst/>
            <a:ahLst/>
            <a:cxnLst/>
            <a:rect l="l" t="t" r="r" b="b"/>
            <a:pathLst>
              <a:path w="2303251" h="2833318">
                <a:moveTo>
                  <a:pt x="2303251" y="0"/>
                </a:moveTo>
                <a:lnTo>
                  <a:pt x="0" y="0"/>
                </a:lnTo>
                <a:lnTo>
                  <a:pt x="0" y="2833317"/>
                </a:lnTo>
                <a:lnTo>
                  <a:pt x="2303251" y="2833317"/>
                </a:lnTo>
                <a:lnTo>
                  <a:pt x="230325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noProof="0" dirty="0"/>
          </a:p>
        </p:txBody>
      </p:sp>
      <p:sp>
        <p:nvSpPr>
          <p:cNvPr id="3" name="Freeform 3">
            <a:extLst>
              <a:ext uri="{C183D7F6-B498-43B3-948B-1728B52AA6E4}">
                <adec:decorative xmlns:adec="http://schemas.microsoft.com/office/drawing/2017/decorative" val="1"/>
              </a:ext>
            </a:extLst>
          </p:cNvPr>
          <p:cNvSpPr/>
          <p:nvPr/>
        </p:nvSpPr>
        <p:spPr>
          <a:xfrm>
            <a:off x="349466" y="9112104"/>
            <a:ext cx="7500107" cy="2943792"/>
          </a:xfrm>
          <a:custGeom>
            <a:avLst/>
            <a:gdLst/>
            <a:ahLst/>
            <a:cxnLst/>
            <a:rect l="l" t="t" r="r" b="b"/>
            <a:pathLst>
              <a:path w="7500107" h="2943792">
                <a:moveTo>
                  <a:pt x="0" y="0"/>
                </a:moveTo>
                <a:lnTo>
                  <a:pt x="7500107" y="0"/>
                </a:lnTo>
                <a:lnTo>
                  <a:pt x="7500107" y="2943792"/>
                </a:lnTo>
                <a:lnTo>
                  <a:pt x="0" y="29437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noProof="0" dirty="0"/>
          </a:p>
        </p:txBody>
      </p:sp>
      <p:grpSp>
        <p:nvGrpSpPr>
          <p:cNvPr id="4" name="Group 4">
            <a:extLst>
              <a:ext uri="{C183D7F6-B498-43B3-948B-1728B52AA6E4}">
                <adec:decorative xmlns:adec="http://schemas.microsoft.com/office/drawing/2017/decorative" val="1"/>
              </a:ext>
            </a:extLst>
          </p:cNvPr>
          <p:cNvGrpSpPr/>
          <p:nvPr/>
        </p:nvGrpSpPr>
        <p:grpSpPr>
          <a:xfrm>
            <a:off x="780913" y="860636"/>
            <a:ext cx="389256" cy="1723905"/>
            <a:chOff x="0" y="0"/>
            <a:chExt cx="157678" cy="698313"/>
          </a:xfrm>
        </p:grpSpPr>
        <p:sp>
          <p:nvSpPr>
            <p:cNvPr id="5" name="Freeform 5"/>
            <p:cNvSpPr/>
            <p:nvPr/>
          </p:nvSpPr>
          <p:spPr>
            <a:xfrm>
              <a:off x="0" y="0"/>
              <a:ext cx="157678" cy="698313"/>
            </a:xfrm>
            <a:custGeom>
              <a:avLst/>
              <a:gdLst/>
              <a:ahLst/>
              <a:cxnLst/>
              <a:rect l="l" t="t" r="r" b="b"/>
              <a:pathLst>
                <a:path w="157678" h="698313">
                  <a:moveTo>
                    <a:pt x="0" y="0"/>
                  </a:moveTo>
                  <a:lnTo>
                    <a:pt x="157678" y="0"/>
                  </a:lnTo>
                  <a:lnTo>
                    <a:pt x="157678" y="698313"/>
                  </a:lnTo>
                  <a:lnTo>
                    <a:pt x="0" y="698313"/>
                  </a:lnTo>
                  <a:close/>
                </a:path>
              </a:pathLst>
            </a:custGeom>
            <a:solidFill>
              <a:srgbClr val="7ED957"/>
            </a:solidFill>
          </p:spPr>
          <p:txBody>
            <a:bodyPr/>
            <a:lstStyle/>
            <a:p>
              <a:endParaRPr lang="en-AU" noProof="0" dirty="0"/>
            </a:p>
          </p:txBody>
        </p:sp>
        <p:sp>
          <p:nvSpPr>
            <p:cNvPr id="6" name="TextBox 6"/>
            <p:cNvSpPr txBox="1"/>
            <p:nvPr/>
          </p:nvSpPr>
          <p:spPr>
            <a:xfrm>
              <a:off x="0" y="-28575"/>
              <a:ext cx="157678" cy="726888"/>
            </a:xfrm>
            <a:prstGeom prst="rect">
              <a:avLst/>
            </a:prstGeom>
          </p:spPr>
          <p:txBody>
            <a:bodyPr lIns="14726" tIns="14726" rIns="14726" bIns="14726" rtlCol="0" anchor="ctr"/>
            <a:lstStyle/>
            <a:p>
              <a:pPr algn="ctr">
                <a:lnSpc>
                  <a:spcPts val="1805"/>
                </a:lnSpc>
              </a:pPr>
              <a:endParaRPr lang="en-AU" noProof="0" dirty="0"/>
            </a:p>
          </p:txBody>
        </p:sp>
      </p:grpSp>
      <p:sp>
        <p:nvSpPr>
          <p:cNvPr id="7" name="Freeform 7">
            <a:extLst>
              <a:ext uri="{C183D7F6-B498-43B3-948B-1728B52AA6E4}">
                <adec:decorative xmlns:adec="http://schemas.microsoft.com/office/drawing/2017/decorative" val="1"/>
              </a:ext>
            </a:extLst>
          </p:cNvPr>
          <p:cNvSpPr/>
          <p:nvPr/>
        </p:nvSpPr>
        <p:spPr>
          <a:xfrm>
            <a:off x="108000" y="108000"/>
            <a:ext cx="2675383" cy="2223912"/>
          </a:xfrm>
          <a:custGeom>
            <a:avLst/>
            <a:gdLst/>
            <a:ahLst/>
            <a:cxnLst/>
            <a:rect l="l" t="t" r="r" b="b"/>
            <a:pathLst>
              <a:path w="2675383" h="2223912">
                <a:moveTo>
                  <a:pt x="0" y="0"/>
                </a:moveTo>
                <a:lnTo>
                  <a:pt x="2675383" y="0"/>
                </a:lnTo>
                <a:lnTo>
                  <a:pt x="2675383" y="2223912"/>
                </a:lnTo>
                <a:lnTo>
                  <a:pt x="0" y="22239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noProof="0" dirty="0"/>
          </a:p>
        </p:txBody>
      </p:sp>
      <p:sp>
        <p:nvSpPr>
          <p:cNvPr id="8" name="Freeform 8">
            <a:extLst>
              <a:ext uri="{C183D7F6-B498-43B3-948B-1728B52AA6E4}">
                <adec:decorative xmlns:adec="http://schemas.microsoft.com/office/drawing/2017/decorative" val="1"/>
              </a:ext>
            </a:extLst>
          </p:cNvPr>
          <p:cNvSpPr/>
          <p:nvPr/>
        </p:nvSpPr>
        <p:spPr>
          <a:xfrm>
            <a:off x="6212728" y="9531583"/>
            <a:ext cx="641264" cy="613834"/>
          </a:xfrm>
          <a:custGeom>
            <a:avLst/>
            <a:gdLst/>
            <a:ahLst/>
            <a:cxnLst/>
            <a:rect l="l" t="t" r="r" b="b"/>
            <a:pathLst>
              <a:path w="641264" h="613834">
                <a:moveTo>
                  <a:pt x="0" y="0"/>
                </a:moveTo>
                <a:lnTo>
                  <a:pt x="641265" y="0"/>
                </a:lnTo>
                <a:lnTo>
                  <a:pt x="641265" y="613834"/>
                </a:lnTo>
                <a:lnTo>
                  <a:pt x="0" y="613834"/>
                </a:lnTo>
                <a:lnTo>
                  <a:pt x="0" y="0"/>
                </a:lnTo>
                <a:close/>
              </a:path>
            </a:pathLst>
          </a:custGeom>
          <a:blipFill>
            <a:blip r:embed="rId8"/>
            <a:stretch>
              <a:fillRect/>
            </a:stretch>
          </a:blipFill>
        </p:spPr>
        <p:txBody>
          <a:bodyPr/>
          <a:lstStyle/>
          <a:p>
            <a:endParaRPr lang="en-AU" noProof="0" dirty="0"/>
          </a:p>
        </p:txBody>
      </p:sp>
      <p:sp>
        <p:nvSpPr>
          <p:cNvPr id="9" name="TextBox 9"/>
          <p:cNvSpPr txBox="1"/>
          <p:nvPr/>
        </p:nvSpPr>
        <p:spPr>
          <a:xfrm>
            <a:off x="792609" y="1286407"/>
            <a:ext cx="5865130" cy="1684180"/>
          </a:xfrm>
          <a:prstGeom prst="rect">
            <a:avLst/>
          </a:prstGeom>
        </p:spPr>
        <p:txBody>
          <a:bodyPr lIns="0" tIns="0" rIns="0" bIns="0" rtlCol="0" anchor="t">
            <a:spAutoFit/>
          </a:bodyPr>
          <a:lstStyle/>
          <a:p>
            <a:pPr algn="l">
              <a:lnSpc>
                <a:spcPts val="12969"/>
              </a:lnSpc>
            </a:pPr>
            <a:r>
              <a:rPr lang="en-AU" sz="9263" b="1" spc="-472" noProof="0" dirty="0">
                <a:solidFill>
                  <a:srgbClr val="13100D"/>
                </a:solidFill>
                <a:latin typeface="Telegraf Ultra-Bold"/>
                <a:ea typeface="Telegraf Ultra-Bold"/>
                <a:cs typeface="Telegraf Ultra-Bold"/>
                <a:sym typeface="Telegraf Ultra-Bold"/>
              </a:rPr>
              <a:t>Street art</a:t>
            </a:r>
          </a:p>
        </p:txBody>
      </p:sp>
      <p:sp>
        <p:nvSpPr>
          <p:cNvPr id="10" name="TextBox 10"/>
          <p:cNvSpPr txBox="1"/>
          <p:nvPr/>
        </p:nvSpPr>
        <p:spPr>
          <a:xfrm>
            <a:off x="792609" y="2673971"/>
            <a:ext cx="3044570" cy="348237"/>
          </a:xfrm>
          <a:prstGeom prst="rect">
            <a:avLst/>
          </a:prstGeom>
        </p:spPr>
        <p:txBody>
          <a:bodyPr lIns="0" tIns="0" rIns="0" bIns="0" rtlCol="0" anchor="t">
            <a:spAutoFit/>
          </a:bodyPr>
          <a:lstStyle/>
          <a:p>
            <a:pPr algn="l">
              <a:lnSpc>
                <a:spcPts val="2878"/>
              </a:lnSpc>
            </a:pPr>
            <a:r>
              <a:rPr lang="en-AU" sz="2055" i="1" noProof="0" dirty="0">
                <a:solidFill>
                  <a:srgbClr val="13100D"/>
                </a:solidFill>
                <a:latin typeface="Anantason UltraExpanded Italics"/>
                <a:ea typeface="Anantason UltraExpanded Italics"/>
                <a:cs typeface="Anantason UltraExpanded Italics"/>
                <a:sym typeface="Anantason UltraExpanded Italics"/>
              </a:rPr>
              <a:t>Research</a:t>
            </a:r>
          </a:p>
        </p:txBody>
      </p:sp>
      <p:sp>
        <p:nvSpPr>
          <p:cNvPr id="11" name="TextBox 11"/>
          <p:cNvSpPr txBox="1"/>
          <p:nvPr/>
        </p:nvSpPr>
        <p:spPr>
          <a:xfrm>
            <a:off x="706141" y="9103396"/>
            <a:ext cx="4717544" cy="1440138"/>
          </a:xfrm>
          <a:prstGeom prst="rect">
            <a:avLst/>
          </a:prstGeom>
        </p:spPr>
        <p:txBody>
          <a:bodyPr wrap="square" lIns="0" tIns="0" rIns="0" bIns="0" rtlCol="0" anchor="t">
            <a:spAutoFit/>
          </a:bodyPr>
          <a:lstStyle/>
          <a:p>
            <a:pPr algn="l">
              <a:lnSpc>
                <a:spcPts val="1857"/>
              </a:lnSpc>
            </a:pPr>
            <a:r>
              <a:rPr lang="en-AU" sz="1327" b="1" noProof="0" dirty="0">
                <a:solidFill>
                  <a:srgbClr val="13100D"/>
                </a:solidFill>
                <a:latin typeface="Public Sans 1 Bold"/>
                <a:ea typeface="Public Sans 1 Bold"/>
                <a:cs typeface="Public Sans 1 Bold"/>
                <a:sym typeface="Public Sans 1 Bold"/>
              </a:rPr>
              <a:t>Websites</a:t>
            </a:r>
          </a:p>
          <a:p>
            <a:pPr marL="286514" lvl="1" indent="-143257" algn="l">
              <a:lnSpc>
                <a:spcPts val="1857"/>
              </a:lnSpc>
              <a:buFont typeface="Arial"/>
              <a:buChar char="•"/>
            </a:pPr>
            <a:r>
              <a:rPr lang="en-AU" sz="1327" b="1" noProof="0" dirty="0">
                <a:solidFill>
                  <a:srgbClr val="13100D"/>
                </a:solidFill>
                <a:latin typeface="Public Sans 1 Bold"/>
                <a:ea typeface="Public Sans 1 Bold"/>
                <a:cs typeface="Public Sans 1 Bold"/>
                <a:sym typeface="Public Sans 1 Bold"/>
              </a:rPr>
              <a:t>https://rekorennie.com/work/</a:t>
            </a:r>
          </a:p>
          <a:p>
            <a:pPr marL="286514" lvl="1" indent="-143257" algn="l">
              <a:lnSpc>
                <a:spcPts val="1857"/>
              </a:lnSpc>
              <a:buFont typeface="Arial"/>
              <a:buChar char="•"/>
            </a:pPr>
            <a:r>
              <a:rPr lang="en-AU" sz="1327" b="1" noProof="0" dirty="0">
                <a:solidFill>
                  <a:srgbClr val="13100D"/>
                </a:solidFill>
                <a:latin typeface="Public Sans 1 Bold"/>
                <a:ea typeface="Public Sans 1 Bold"/>
                <a:cs typeface="Public Sans 1 Bold"/>
                <a:sym typeface="Public Sans 1 Bold"/>
              </a:rPr>
              <a:t>https://www.nevadaart.org/art/exhibitions/always-was-always-will-be/</a:t>
            </a:r>
          </a:p>
          <a:p>
            <a:pPr marL="286514" lvl="1" indent="-143257" algn="l">
              <a:lnSpc>
                <a:spcPts val="1857"/>
              </a:lnSpc>
              <a:buFont typeface="Arial"/>
              <a:buChar char="•"/>
            </a:pPr>
            <a:r>
              <a:rPr lang="en-AU" sz="1327" b="1" noProof="0" dirty="0">
                <a:solidFill>
                  <a:srgbClr val="13100D"/>
                </a:solidFill>
                <a:latin typeface="Public Sans 1 Bold"/>
                <a:ea typeface="Public Sans 1 Bold"/>
                <a:cs typeface="Public Sans 1 Bold"/>
                <a:sym typeface="Public Sans 1 Bold"/>
              </a:rPr>
              <a:t>https://www.cityofsydney.nsw.gov.au/murals-and-street-art/always-was-always-will-be</a:t>
            </a:r>
          </a:p>
        </p:txBody>
      </p:sp>
      <p:sp>
        <p:nvSpPr>
          <p:cNvPr id="12" name="TextBox 12"/>
          <p:cNvSpPr txBox="1">
            <a:spLocks noGrp="1"/>
          </p:cNvSpPr>
          <p:nvPr>
            <p:ph type="title" idx="4294967295"/>
          </p:nvPr>
        </p:nvSpPr>
        <p:spPr>
          <a:xfrm>
            <a:off x="780913" y="399475"/>
            <a:ext cx="6195984" cy="16005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2349"/>
              </a:lnSpc>
              <a:spcBef>
                <a:spcPts val="0"/>
              </a:spcBef>
              <a:spcAft>
                <a:spcPts val="0"/>
              </a:spcAft>
              <a:buClrTx/>
              <a:buSzTx/>
              <a:buFontTx/>
              <a:buNone/>
              <a:tabLst/>
              <a:defRPr/>
            </a:pPr>
            <a:r>
              <a:rPr kumimoji="0" lang="en-AU" sz="8821" b="1" i="0" u="none" strike="noStrike" kern="1200" cap="none" spc="-643" normalizeH="0" baseline="0" noProof="0" dirty="0">
                <a:ln>
                  <a:noFill/>
                </a:ln>
                <a:solidFill>
                  <a:srgbClr val="13100D"/>
                </a:solidFill>
                <a:effectLst/>
                <a:uLnTx/>
                <a:uFillTx/>
                <a:latin typeface="Telegraf Ultra-Bold"/>
                <a:ea typeface="Telegraf Ultra-Bold"/>
                <a:cs typeface="Telegraf Ultra-Bold"/>
                <a:sym typeface="Telegraf Ultra-Bold"/>
              </a:rPr>
              <a:t>Reko Rennie</a:t>
            </a:r>
          </a:p>
        </p:txBody>
      </p:sp>
      <p:sp>
        <p:nvSpPr>
          <p:cNvPr id="13" name="Freeform 13">
            <a:extLst>
              <a:ext uri="{C183D7F6-B498-43B3-948B-1728B52AA6E4}">
                <adec:decorative xmlns:adec="http://schemas.microsoft.com/office/drawing/2017/decorative" val="1"/>
              </a:ext>
            </a:extLst>
          </p:cNvPr>
          <p:cNvSpPr/>
          <p:nvPr/>
        </p:nvSpPr>
        <p:spPr>
          <a:xfrm>
            <a:off x="140620" y="3103864"/>
            <a:ext cx="3465999" cy="3310029"/>
          </a:xfrm>
          <a:custGeom>
            <a:avLst/>
            <a:gdLst/>
            <a:ahLst/>
            <a:cxnLst/>
            <a:rect l="l" t="t" r="r" b="b"/>
            <a:pathLst>
              <a:path w="3465999" h="3310029">
                <a:moveTo>
                  <a:pt x="0" y="0"/>
                </a:moveTo>
                <a:lnTo>
                  <a:pt x="3465999" y="0"/>
                </a:lnTo>
                <a:lnTo>
                  <a:pt x="3465999" y="3310030"/>
                </a:lnTo>
                <a:lnTo>
                  <a:pt x="0" y="33100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noProof="0" dirty="0"/>
          </a:p>
        </p:txBody>
      </p:sp>
      <p:sp>
        <p:nvSpPr>
          <p:cNvPr id="14" name="Freeform 14">
            <a:extLst>
              <a:ext uri="{C183D7F6-B498-43B3-948B-1728B52AA6E4}">
                <adec:decorative xmlns:adec="http://schemas.microsoft.com/office/drawing/2017/decorative" val="1"/>
              </a:ext>
            </a:extLst>
          </p:cNvPr>
          <p:cNvSpPr/>
          <p:nvPr/>
        </p:nvSpPr>
        <p:spPr>
          <a:xfrm>
            <a:off x="4100059" y="3280750"/>
            <a:ext cx="3465999" cy="3310029"/>
          </a:xfrm>
          <a:custGeom>
            <a:avLst/>
            <a:gdLst/>
            <a:ahLst/>
            <a:cxnLst/>
            <a:rect l="l" t="t" r="r" b="b"/>
            <a:pathLst>
              <a:path w="3465999" h="3310029">
                <a:moveTo>
                  <a:pt x="0" y="0"/>
                </a:moveTo>
                <a:lnTo>
                  <a:pt x="3465999" y="0"/>
                </a:lnTo>
                <a:lnTo>
                  <a:pt x="3465999" y="3310029"/>
                </a:lnTo>
                <a:lnTo>
                  <a:pt x="0" y="33100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noProof="0" dirty="0"/>
          </a:p>
        </p:txBody>
      </p:sp>
      <p:sp>
        <p:nvSpPr>
          <p:cNvPr id="15" name="Freeform 15">
            <a:extLst>
              <a:ext uri="{C183D7F6-B498-43B3-948B-1728B52AA6E4}">
                <adec:decorative xmlns:adec="http://schemas.microsoft.com/office/drawing/2017/decorative" val="1"/>
              </a:ext>
            </a:extLst>
          </p:cNvPr>
          <p:cNvSpPr/>
          <p:nvPr/>
        </p:nvSpPr>
        <p:spPr>
          <a:xfrm>
            <a:off x="43751" y="5656792"/>
            <a:ext cx="3465999" cy="3310029"/>
          </a:xfrm>
          <a:custGeom>
            <a:avLst/>
            <a:gdLst/>
            <a:ahLst/>
            <a:cxnLst/>
            <a:rect l="l" t="t" r="r" b="b"/>
            <a:pathLst>
              <a:path w="3465999" h="3310029">
                <a:moveTo>
                  <a:pt x="0" y="0"/>
                </a:moveTo>
                <a:lnTo>
                  <a:pt x="3465999" y="0"/>
                </a:lnTo>
                <a:lnTo>
                  <a:pt x="3465999" y="3310029"/>
                </a:lnTo>
                <a:lnTo>
                  <a:pt x="0" y="33100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noProof="0" dirty="0"/>
          </a:p>
        </p:txBody>
      </p:sp>
      <p:sp>
        <p:nvSpPr>
          <p:cNvPr id="16" name="TextBox 16"/>
          <p:cNvSpPr txBox="1"/>
          <p:nvPr/>
        </p:nvSpPr>
        <p:spPr>
          <a:xfrm>
            <a:off x="1164541" y="5111295"/>
            <a:ext cx="1418157" cy="233819"/>
          </a:xfrm>
          <a:prstGeom prst="rect">
            <a:avLst/>
          </a:prstGeom>
        </p:spPr>
        <p:txBody>
          <a:bodyPr lIns="0" tIns="0" rIns="0" bIns="0" rtlCol="0" anchor="t">
            <a:spAutoFit/>
          </a:bodyPr>
          <a:lstStyle/>
          <a:p>
            <a:pPr algn="ctr">
              <a:lnSpc>
                <a:spcPts val="1925"/>
              </a:lnSpc>
            </a:pPr>
            <a:r>
              <a:rPr lang="en-AU" sz="1375" noProof="0" dirty="0">
                <a:solidFill>
                  <a:srgbClr val="13100D"/>
                </a:solidFill>
                <a:latin typeface="Public Sans 1"/>
                <a:ea typeface="Public Sans 1"/>
                <a:cs typeface="Public Sans 1"/>
                <a:sym typeface="Public Sans 1"/>
              </a:rPr>
              <a:t>Insert image here</a:t>
            </a:r>
          </a:p>
        </p:txBody>
      </p:sp>
      <p:sp>
        <p:nvSpPr>
          <p:cNvPr id="17" name="TextBox 17"/>
          <p:cNvSpPr txBox="1"/>
          <p:nvPr/>
        </p:nvSpPr>
        <p:spPr>
          <a:xfrm>
            <a:off x="5117564" y="5223995"/>
            <a:ext cx="1418157" cy="233819"/>
          </a:xfrm>
          <a:prstGeom prst="rect">
            <a:avLst/>
          </a:prstGeom>
        </p:spPr>
        <p:txBody>
          <a:bodyPr lIns="0" tIns="0" rIns="0" bIns="0" rtlCol="0" anchor="t">
            <a:spAutoFit/>
          </a:bodyPr>
          <a:lstStyle/>
          <a:p>
            <a:pPr algn="ctr">
              <a:lnSpc>
                <a:spcPts val="1925"/>
              </a:lnSpc>
            </a:pPr>
            <a:r>
              <a:rPr lang="en-AU" sz="1375" noProof="0" dirty="0">
                <a:solidFill>
                  <a:srgbClr val="13100D"/>
                </a:solidFill>
                <a:latin typeface="Public Sans 1"/>
                <a:ea typeface="Public Sans 1"/>
                <a:cs typeface="Public Sans 1"/>
                <a:sym typeface="Public Sans 1"/>
              </a:rPr>
              <a:t>Insert image here</a:t>
            </a:r>
          </a:p>
        </p:txBody>
      </p:sp>
      <p:sp>
        <p:nvSpPr>
          <p:cNvPr id="18" name="TextBox 18"/>
          <p:cNvSpPr txBox="1"/>
          <p:nvPr/>
        </p:nvSpPr>
        <p:spPr>
          <a:xfrm>
            <a:off x="1176876" y="7703053"/>
            <a:ext cx="1418157" cy="233819"/>
          </a:xfrm>
          <a:prstGeom prst="rect">
            <a:avLst/>
          </a:prstGeom>
        </p:spPr>
        <p:txBody>
          <a:bodyPr lIns="0" tIns="0" rIns="0" bIns="0" rtlCol="0" anchor="t">
            <a:spAutoFit/>
          </a:bodyPr>
          <a:lstStyle/>
          <a:p>
            <a:pPr algn="ctr">
              <a:lnSpc>
                <a:spcPts val="1925"/>
              </a:lnSpc>
            </a:pPr>
            <a:r>
              <a:rPr lang="en-AU" sz="1375" noProof="0" dirty="0">
                <a:solidFill>
                  <a:srgbClr val="13100D"/>
                </a:solidFill>
                <a:latin typeface="Public Sans 1"/>
                <a:ea typeface="Public Sans 1"/>
                <a:cs typeface="Public Sans 1"/>
                <a:sym typeface="Public Sans 1"/>
              </a:rPr>
              <a:t>Insert image here</a:t>
            </a:r>
          </a:p>
        </p:txBody>
      </p:sp>
      <p:sp>
        <p:nvSpPr>
          <p:cNvPr id="19" name="Freeform 19">
            <a:extLst>
              <a:ext uri="{C183D7F6-B498-43B3-948B-1728B52AA6E4}">
                <adec:decorative xmlns:adec="http://schemas.microsoft.com/office/drawing/2017/decorative" val="1"/>
              </a:ext>
            </a:extLst>
          </p:cNvPr>
          <p:cNvSpPr/>
          <p:nvPr/>
        </p:nvSpPr>
        <p:spPr>
          <a:xfrm>
            <a:off x="4164608" y="5831467"/>
            <a:ext cx="3465999" cy="3310029"/>
          </a:xfrm>
          <a:custGeom>
            <a:avLst/>
            <a:gdLst/>
            <a:ahLst/>
            <a:cxnLst/>
            <a:rect l="l" t="t" r="r" b="b"/>
            <a:pathLst>
              <a:path w="3465999" h="3310029">
                <a:moveTo>
                  <a:pt x="0" y="0"/>
                </a:moveTo>
                <a:lnTo>
                  <a:pt x="3465999" y="0"/>
                </a:lnTo>
                <a:lnTo>
                  <a:pt x="3465999" y="3310029"/>
                </a:lnTo>
                <a:lnTo>
                  <a:pt x="0" y="33100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noProof="0" dirty="0"/>
          </a:p>
        </p:txBody>
      </p:sp>
      <p:sp>
        <p:nvSpPr>
          <p:cNvPr id="20" name="TextBox 20"/>
          <p:cNvSpPr txBox="1"/>
          <p:nvPr/>
        </p:nvSpPr>
        <p:spPr>
          <a:xfrm>
            <a:off x="5188528" y="7797705"/>
            <a:ext cx="1418157" cy="233819"/>
          </a:xfrm>
          <a:prstGeom prst="rect">
            <a:avLst/>
          </a:prstGeom>
        </p:spPr>
        <p:txBody>
          <a:bodyPr lIns="0" tIns="0" rIns="0" bIns="0" rtlCol="0" anchor="t">
            <a:spAutoFit/>
          </a:bodyPr>
          <a:lstStyle/>
          <a:p>
            <a:pPr algn="ctr">
              <a:lnSpc>
                <a:spcPts val="1925"/>
              </a:lnSpc>
            </a:pPr>
            <a:r>
              <a:rPr lang="en-AU" sz="1375" noProof="0" dirty="0">
                <a:solidFill>
                  <a:srgbClr val="13100D"/>
                </a:solidFill>
                <a:latin typeface="Public Sans 1"/>
                <a:ea typeface="Public Sans 1"/>
                <a:cs typeface="Public Sans 1"/>
                <a:sym typeface="Public Sans 1"/>
              </a:rPr>
              <a:t>Insert image here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H="1">
            <a:off x="4978572" y="305930"/>
            <a:ext cx="2303251" cy="2833318"/>
          </a:xfrm>
          <a:custGeom>
            <a:avLst/>
            <a:gdLst/>
            <a:ahLst/>
            <a:cxnLst/>
            <a:rect l="l" t="t" r="r" b="b"/>
            <a:pathLst>
              <a:path w="2303251" h="2833318">
                <a:moveTo>
                  <a:pt x="2303251" y="0"/>
                </a:moveTo>
                <a:lnTo>
                  <a:pt x="0" y="0"/>
                </a:lnTo>
                <a:lnTo>
                  <a:pt x="0" y="2833317"/>
                </a:lnTo>
                <a:lnTo>
                  <a:pt x="2303251" y="2833317"/>
                </a:lnTo>
                <a:lnTo>
                  <a:pt x="230325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noProof="0" dirty="0"/>
          </a:p>
        </p:txBody>
      </p:sp>
      <p:sp>
        <p:nvSpPr>
          <p:cNvPr id="3" name="Freeform 3">
            <a:extLst>
              <a:ext uri="{C183D7F6-B498-43B3-948B-1728B52AA6E4}">
                <adec:decorative xmlns:adec="http://schemas.microsoft.com/office/drawing/2017/decorative" val="1"/>
              </a:ext>
            </a:extLst>
          </p:cNvPr>
          <p:cNvSpPr/>
          <p:nvPr/>
        </p:nvSpPr>
        <p:spPr>
          <a:xfrm>
            <a:off x="349466" y="9112104"/>
            <a:ext cx="7500107" cy="2943792"/>
          </a:xfrm>
          <a:custGeom>
            <a:avLst/>
            <a:gdLst/>
            <a:ahLst/>
            <a:cxnLst/>
            <a:rect l="l" t="t" r="r" b="b"/>
            <a:pathLst>
              <a:path w="7500107" h="2943792">
                <a:moveTo>
                  <a:pt x="0" y="0"/>
                </a:moveTo>
                <a:lnTo>
                  <a:pt x="7500107" y="0"/>
                </a:lnTo>
                <a:lnTo>
                  <a:pt x="7500107" y="2943792"/>
                </a:lnTo>
                <a:lnTo>
                  <a:pt x="0" y="29437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noProof="0" dirty="0"/>
          </a:p>
        </p:txBody>
      </p:sp>
      <p:grpSp>
        <p:nvGrpSpPr>
          <p:cNvPr id="4" name="Group 4">
            <a:extLst>
              <a:ext uri="{C183D7F6-B498-43B3-948B-1728B52AA6E4}">
                <adec:decorative xmlns:adec="http://schemas.microsoft.com/office/drawing/2017/decorative" val="1"/>
              </a:ext>
            </a:extLst>
          </p:cNvPr>
          <p:cNvGrpSpPr/>
          <p:nvPr/>
        </p:nvGrpSpPr>
        <p:grpSpPr>
          <a:xfrm>
            <a:off x="780913" y="860636"/>
            <a:ext cx="389256" cy="1723905"/>
            <a:chOff x="0" y="0"/>
            <a:chExt cx="157678" cy="698313"/>
          </a:xfrm>
        </p:grpSpPr>
        <p:sp>
          <p:nvSpPr>
            <p:cNvPr id="5" name="Freeform 5"/>
            <p:cNvSpPr/>
            <p:nvPr/>
          </p:nvSpPr>
          <p:spPr>
            <a:xfrm>
              <a:off x="0" y="0"/>
              <a:ext cx="157678" cy="698313"/>
            </a:xfrm>
            <a:custGeom>
              <a:avLst/>
              <a:gdLst/>
              <a:ahLst/>
              <a:cxnLst/>
              <a:rect l="l" t="t" r="r" b="b"/>
              <a:pathLst>
                <a:path w="157678" h="698313">
                  <a:moveTo>
                    <a:pt x="0" y="0"/>
                  </a:moveTo>
                  <a:lnTo>
                    <a:pt x="157678" y="0"/>
                  </a:lnTo>
                  <a:lnTo>
                    <a:pt x="157678" y="698313"/>
                  </a:lnTo>
                  <a:lnTo>
                    <a:pt x="0" y="698313"/>
                  </a:lnTo>
                  <a:close/>
                </a:path>
              </a:pathLst>
            </a:custGeom>
            <a:solidFill>
              <a:srgbClr val="8C53FF"/>
            </a:solidFill>
          </p:spPr>
          <p:txBody>
            <a:bodyPr/>
            <a:lstStyle/>
            <a:p>
              <a:endParaRPr lang="en-AU" noProof="0" dirty="0"/>
            </a:p>
          </p:txBody>
        </p:sp>
        <p:sp>
          <p:nvSpPr>
            <p:cNvPr id="6" name="TextBox 6"/>
            <p:cNvSpPr txBox="1"/>
            <p:nvPr/>
          </p:nvSpPr>
          <p:spPr>
            <a:xfrm>
              <a:off x="0" y="-28575"/>
              <a:ext cx="157678" cy="726888"/>
            </a:xfrm>
            <a:prstGeom prst="rect">
              <a:avLst/>
            </a:prstGeom>
          </p:spPr>
          <p:txBody>
            <a:bodyPr lIns="14726" tIns="14726" rIns="14726" bIns="14726" rtlCol="0" anchor="ctr"/>
            <a:lstStyle/>
            <a:p>
              <a:pPr algn="ctr">
                <a:lnSpc>
                  <a:spcPts val="1805"/>
                </a:lnSpc>
              </a:pPr>
              <a:endParaRPr lang="en-AU" noProof="0" dirty="0"/>
            </a:p>
          </p:txBody>
        </p:sp>
      </p:grpSp>
      <p:sp>
        <p:nvSpPr>
          <p:cNvPr id="7" name="Freeform 7">
            <a:extLst>
              <a:ext uri="{C183D7F6-B498-43B3-948B-1728B52AA6E4}">
                <adec:decorative xmlns:adec="http://schemas.microsoft.com/office/drawing/2017/decorative" val="1"/>
              </a:ext>
            </a:extLst>
          </p:cNvPr>
          <p:cNvSpPr/>
          <p:nvPr/>
        </p:nvSpPr>
        <p:spPr>
          <a:xfrm>
            <a:off x="108000" y="108000"/>
            <a:ext cx="2675383" cy="2223912"/>
          </a:xfrm>
          <a:custGeom>
            <a:avLst/>
            <a:gdLst/>
            <a:ahLst/>
            <a:cxnLst/>
            <a:rect l="l" t="t" r="r" b="b"/>
            <a:pathLst>
              <a:path w="2675383" h="2223912">
                <a:moveTo>
                  <a:pt x="0" y="0"/>
                </a:moveTo>
                <a:lnTo>
                  <a:pt x="2675383" y="0"/>
                </a:lnTo>
                <a:lnTo>
                  <a:pt x="2675383" y="2223912"/>
                </a:lnTo>
                <a:lnTo>
                  <a:pt x="0" y="22239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noProof="0" dirty="0"/>
          </a:p>
        </p:txBody>
      </p:sp>
      <p:sp>
        <p:nvSpPr>
          <p:cNvPr id="8" name="Freeform 8">
            <a:extLst>
              <a:ext uri="{C183D7F6-B498-43B3-948B-1728B52AA6E4}">
                <adec:decorative xmlns:adec="http://schemas.microsoft.com/office/drawing/2017/decorative" val="1"/>
              </a:ext>
            </a:extLst>
          </p:cNvPr>
          <p:cNvSpPr/>
          <p:nvPr/>
        </p:nvSpPr>
        <p:spPr>
          <a:xfrm>
            <a:off x="6212728" y="9531583"/>
            <a:ext cx="641264" cy="613834"/>
          </a:xfrm>
          <a:custGeom>
            <a:avLst/>
            <a:gdLst/>
            <a:ahLst/>
            <a:cxnLst/>
            <a:rect l="l" t="t" r="r" b="b"/>
            <a:pathLst>
              <a:path w="641264" h="613834">
                <a:moveTo>
                  <a:pt x="0" y="0"/>
                </a:moveTo>
                <a:lnTo>
                  <a:pt x="641265" y="0"/>
                </a:lnTo>
                <a:lnTo>
                  <a:pt x="641265" y="613834"/>
                </a:lnTo>
                <a:lnTo>
                  <a:pt x="0" y="613834"/>
                </a:lnTo>
                <a:lnTo>
                  <a:pt x="0" y="0"/>
                </a:lnTo>
                <a:close/>
              </a:path>
            </a:pathLst>
          </a:custGeom>
          <a:blipFill>
            <a:blip r:embed="rId8"/>
            <a:stretch>
              <a:fillRect/>
            </a:stretch>
          </a:blipFill>
        </p:spPr>
        <p:txBody>
          <a:bodyPr/>
          <a:lstStyle/>
          <a:p>
            <a:endParaRPr lang="en-AU" noProof="0" dirty="0"/>
          </a:p>
        </p:txBody>
      </p:sp>
      <p:sp>
        <p:nvSpPr>
          <p:cNvPr id="9" name="TextBox 9"/>
          <p:cNvSpPr txBox="1"/>
          <p:nvPr/>
        </p:nvSpPr>
        <p:spPr>
          <a:xfrm>
            <a:off x="792609" y="1286407"/>
            <a:ext cx="5865130" cy="1684180"/>
          </a:xfrm>
          <a:prstGeom prst="rect">
            <a:avLst/>
          </a:prstGeom>
        </p:spPr>
        <p:txBody>
          <a:bodyPr lIns="0" tIns="0" rIns="0" bIns="0" rtlCol="0" anchor="t">
            <a:spAutoFit/>
          </a:bodyPr>
          <a:lstStyle/>
          <a:p>
            <a:pPr algn="l">
              <a:lnSpc>
                <a:spcPts val="12969"/>
              </a:lnSpc>
            </a:pPr>
            <a:r>
              <a:rPr lang="en-AU" sz="9263" b="1" spc="-472" noProof="0" dirty="0">
                <a:solidFill>
                  <a:srgbClr val="13100D"/>
                </a:solidFill>
                <a:latin typeface="Telegraf Ultra-Bold"/>
                <a:ea typeface="Telegraf Ultra-Bold"/>
                <a:cs typeface="Telegraf Ultra-Bold"/>
                <a:sym typeface="Telegraf Ultra-Bold"/>
              </a:rPr>
              <a:t>Street art</a:t>
            </a:r>
          </a:p>
        </p:txBody>
      </p:sp>
      <p:sp>
        <p:nvSpPr>
          <p:cNvPr id="10" name="TextBox 10"/>
          <p:cNvSpPr txBox="1"/>
          <p:nvPr/>
        </p:nvSpPr>
        <p:spPr>
          <a:xfrm>
            <a:off x="792609" y="2673971"/>
            <a:ext cx="3044570" cy="348237"/>
          </a:xfrm>
          <a:prstGeom prst="rect">
            <a:avLst/>
          </a:prstGeom>
        </p:spPr>
        <p:txBody>
          <a:bodyPr lIns="0" tIns="0" rIns="0" bIns="0" rtlCol="0" anchor="t">
            <a:spAutoFit/>
          </a:bodyPr>
          <a:lstStyle/>
          <a:p>
            <a:pPr algn="l">
              <a:lnSpc>
                <a:spcPts val="2878"/>
              </a:lnSpc>
            </a:pPr>
            <a:r>
              <a:rPr lang="en-AU" sz="2055" i="1" noProof="0" dirty="0">
                <a:solidFill>
                  <a:srgbClr val="13100D"/>
                </a:solidFill>
                <a:latin typeface="Anantason UltraExpanded Italics"/>
                <a:ea typeface="Anantason UltraExpanded Italics"/>
                <a:cs typeface="Anantason UltraExpanded Italics"/>
                <a:sym typeface="Anantason UltraExpanded Italics"/>
              </a:rPr>
              <a:t>Research</a:t>
            </a:r>
          </a:p>
        </p:txBody>
      </p:sp>
      <p:sp>
        <p:nvSpPr>
          <p:cNvPr id="11" name="TextBox 11"/>
          <p:cNvSpPr txBox="1"/>
          <p:nvPr/>
        </p:nvSpPr>
        <p:spPr>
          <a:xfrm>
            <a:off x="706141" y="9103396"/>
            <a:ext cx="4717544" cy="467873"/>
          </a:xfrm>
          <a:prstGeom prst="rect">
            <a:avLst/>
          </a:prstGeom>
        </p:spPr>
        <p:txBody>
          <a:bodyPr lIns="0" tIns="0" rIns="0" bIns="0" rtlCol="0" anchor="t">
            <a:spAutoFit/>
          </a:bodyPr>
          <a:lstStyle/>
          <a:p>
            <a:pPr algn="l">
              <a:lnSpc>
                <a:spcPts val="1857"/>
              </a:lnSpc>
            </a:pPr>
            <a:r>
              <a:rPr lang="en-AU" sz="1327" b="1" noProof="0" dirty="0">
                <a:solidFill>
                  <a:srgbClr val="13100D"/>
                </a:solidFill>
                <a:latin typeface="Public Sans 1 Bold"/>
                <a:ea typeface="Public Sans 1 Bold"/>
                <a:cs typeface="Public Sans 1 Bold"/>
                <a:sym typeface="Public Sans 1 Bold"/>
              </a:rPr>
              <a:t>Website</a:t>
            </a:r>
          </a:p>
          <a:p>
            <a:pPr marL="286514" lvl="1" indent="-143257" algn="l">
              <a:lnSpc>
                <a:spcPts val="1857"/>
              </a:lnSpc>
              <a:buFont typeface="Arial"/>
              <a:buChar char="•"/>
            </a:pPr>
            <a:r>
              <a:rPr lang="en-AU" sz="1327" b="1" noProof="0" dirty="0">
                <a:solidFill>
                  <a:srgbClr val="13100D"/>
                </a:solidFill>
                <a:latin typeface="Public Sans 1 Bold"/>
                <a:ea typeface="Public Sans 1 Bold"/>
                <a:cs typeface="Public Sans 1 Bold"/>
                <a:sym typeface="Public Sans 1 Bold"/>
              </a:rPr>
              <a:t>https://www.krimsone.com/</a:t>
            </a:r>
          </a:p>
        </p:txBody>
      </p:sp>
      <p:sp>
        <p:nvSpPr>
          <p:cNvPr id="12" name="TextBox 12"/>
          <p:cNvSpPr txBox="1">
            <a:spLocks noGrp="1"/>
          </p:cNvSpPr>
          <p:nvPr>
            <p:ph type="title" idx="4294967295"/>
          </p:nvPr>
        </p:nvSpPr>
        <p:spPr>
          <a:xfrm>
            <a:off x="780913" y="399475"/>
            <a:ext cx="6195984" cy="16005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2349"/>
              </a:lnSpc>
              <a:spcBef>
                <a:spcPts val="0"/>
              </a:spcBef>
              <a:spcAft>
                <a:spcPts val="0"/>
              </a:spcAft>
              <a:buClrTx/>
              <a:buSzTx/>
              <a:buFontTx/>
              <a:buNone/>
              <a:tabLst/>
              <a:defRPr/>
            </a:pPr>
            <a:r>
              <a:rPr kumimoji="0" lang="en-AU" sz="8821" b="1" i="0" u="none" strike="noStrike" kern="1200" cap="none" spc="-643" normalizeH="0" baseline="0" noProof="0" dirty="0" err="1">
                <a:ln>
                  <a:noFill/>
                </a:ln>
                <a:solidFill>
                  <a:srgbClr val="13100D"/>
                </a:solidFill>
                <a:effectLst/>
                <a:uLnTx/>
                <a:uFillTx/>
                <a:latin typeface="Telegraf Ultra-Bold"/>
                <a:ea typeface="Telegraf Ultra-Bold"/>
                <a:cs typeface="Telegraf Ultra-Bold"/>
                <a:sym typeface="Telegraf Ultra-Bold"/>
              </a:rPr>
              <a:t>Krimsone</a:t>
            </a:r>
            <a:endParaRPr kumimoji="0" lang="en-AU" sz="8821" b="1" i="0" u="none" strike="noStrike" kern="1200" cap="none" spc="-643" normalizeH="0" baseline="0" noProof="0" dirty="0">
              <a:ln>
                <a:noFill/>
              </a:ln>
              <a:solidFill>
                <a:srgbClr val="13100D"/>
              </a:solidFill>
              <a:effectLst/>
              <a:uLnTx/>
              <a:uFillTx/>
              <a:latin typeface="Telegraf Ultra-Bold"/>
              <a:ea typeface="Telegraf Ultra-Bold"/>
              <a:cs typeface="Telegraf Ultra-Bold"/>
              <a:sym typeface="Telegraf Ultra-Bold"/>
            </a:endParaRPr>
          </a:p>
        </p:txBody>
      </p:sp>
      <p:sp>
        <p:nvSpPr>
          <p:cNvPr id="13" name="Freeform 13">
            <a:extLst>
              <a:ext uri="{C183D7F6-B498-43B3-948B-1728B52AA6E4}">
                <adec:decorative xmlns:adec="http://schemas.microsoft.com/office/drawing/2017/decorative" val="1"/>
              </a:ext>
            </a:extLst>
          </p:cNvPr>
          <p:cNvSpPr/>
          <p:nvPr/>
        </p:nvSpPr>
        <p:spPr>
          <a:xfrm>
            <a:off x="140620" y="3103864"/>
            <a:ext cx="3465999" cy="3310029"/>
          </a:xfrm>
          <a:custGeom>
            <a:avLst/>
            <a:gdLst/>
            <a:ahLst/>
            <a:cxnLst/>
            <a:rect l="l" t="t" r="r" b="b"/>
            <a:pathLst>
              <a:path w="3465999" h="3310029">
                <a:moveTo>
                  <a:pt x="0" y="0"/>
                </a:moveTo>
                <a:lnTo>
                  <a:pt x="3465999" y="0"/>
                </a:lnTo>
                <a:lnTo>
                  <a:pt x="3465999" y="3310030"/>
                </a:lnTo>
                <a:lnTo>
                  <a:pt x="0" y="33100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noProof="0" dirty="0"/>
          </a:p>
        </p:txBody>
      </p:sp>
      <p:sp>
        <p:nvSpPr>
          <p:cNvPr id="14" name="Freeform 14">
            <a:extLst>
              <a:ext uri="{C183D7F6-B498-43B3-948B-1728B52AA6E4}">
                <adec:decorative xmlns:adec="http://schemas.microsoft.com/office/drawing/2017/decorative" val="1"/>
              </a:ext>
            </a:extLst>
          </p:cNvPr>
          <p:cNvSpPr/>
          <p:nvPr/>
        </p:nvSpPr>
        <p:spPr>
          <a:xfrm>
            <a:off x="4100059" y="3280750"/>
            <a:ext cx="3465999" cy="3310029"/>
          </a:xfrm>
          <a:custGeom>
            <a:avLst/>
            <a:gdLst/>
            <a:ahLst/>
            <a:cxnLst/>
            <a:rect l="l" t="t" r="r" b="b"/>
            <a:pathLst>
              <a:path w="3465999" h="3310029">
                <a:moveTo>
                  <a:pt x="0" y="0"/>
                </a:moveTo>
                <a:lnTo>
                  <a:pt x="3465999" y="0"/>
                </a:lnTo>
                <a:lnTo>
                  <a:pt x="3465999" y="3310029"/>
                </a:lnTo>
                <a:lnTo>
                  <a:pt x="0" y="33100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noProof="0" dirty="0"/>
          </a:p>
        </p:txBody>
      </p:sp>
      <p:sp>
        <p:nvSpPr>
          <p:cNvPr id="15" name="Freeform 15">
            <a:extLst>
              <a:ext uri="{C183D7F6-B498-43B3-948B-1728B52AA6E4}">
                <adec:decorative xmlns:adec="http://schemas.microsoft.com/office/drawing/2017/decorative" val="1"/>
              </a:ext>
            </a:extLst>
          </p:cNvPr>
          <p:cNvSpPr/>
          <p:nvPr/>
        </p:nvSpPr>
        <p:spPr>
          <a:xfrm>
            <a:off x="43751" y="5656792"/>
            <a:ext cx="3465999" cy="3310029"/>
          </a:xfrm>
          <a:custGeom>
            <a:avLst/>
            <a:gdLst/>
            <a:ahLst/>
            <a:cxnLst/>
            <a:rect l="l" t="t" r="r" b="b"/>
            <a:pathLst>
              <a:path w="3465999" h="3310029">
                <a:moveTo>
                  <a:pt x="0" y="0"/>
                </a:moveTo>
                <a:lnTo>
                  <a:pt x="3465999" y="0"/>
                </a:lnTo>
                <a:lnTo>
                  <a:pt x="3465999" y="3310029"/>
                </a:lnTo>
                <a:lnTo>
                  <a:pt x="0" y="33100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noProof="0" dirty="0"/>
          </a:p>
        </p:txBody>
      </p:sp>
      <p:sp>
        <p:nvSpPr>
          <p:cNvPr id="16" name="TextBox 16"/>
          <p:cNvSpPr txBox="1"/>
          <p:nvPr/>
        </p:nvSpPr>
        <p:spPr>
          <a:xfrm>
            <a:off x="1164541" y="5097158"/>
            <a:ext cx="1418157" cy="233819"/>
          </a:xfrm>
          <a:prstGeom prst="rect">
            <a:avLst/>
          </a:prstGeom>
        </p:spPr>
        <p:txBody>
          <a:bodyPr lIns="0" tIns="0" rIns="0" bIns="0" rtlCol="0" anchor="t">
            <a:spAutoFit/>
          </a:bodyPr>
          <a:lstStyle/>
          <a:p>
            <a:pPr algn="ctr">
              <a:lnSpc>
                <a:spcPts val="1925"/>
              </a:lnSpc>
            </a:pPr>
            <a:r>
              <a:rPr lang="en-AU" sz="1375" noProof="0" dirty="0">
                <a:solidFill>
                  <a:srgbClr val="13100D"/>
                </a:solidFill>
                <a:latin typeface="Public Sans 1"/>
                <a:ea typeface="Public Sans 1"/>
                <a:cs typeface="Public Sans 1"/>
                <a:sym typeface="Public Sans 1"/>
              </a:rPr>
              <a:t>Insert image here</a:t>
            </a:r>
          </a:p>
        </p:txBody>
      </p:sp>
      <p:sp>
        <p:nvSpPr>
          <p:cNvPr id="17" name="TextBox 17"/>
          <p:cNvSpPr txBox="1"/>
          <p:nvPr/>
        </p:nvSpPr>
        <p:spPr>
          <a:xfrm>
            <a:off x="5123980" y="5274044"/>
            <a:ext cx="1418157" cy="233819"/>
          </a:xfrm>
          <a:prstGeom prst="rect">
            <a:avLst/>
          </a:prstGeom>
        </p:spPr>
        <p:txBody>
          <a:bodyPr lIns="0" tIns="0" rIns="0" bIns="0" rtlCol="0" anchor="t">
            <a:spAutoFit/>
          </a:bodyPr>
          <a:lstStyle/>
          <a:p>
            <a:pPr algn="ctr">
              <a:lnSpc>
                <a:spcPts val="1925"/>
              </a:lnSpc>
            </a:pPr>
            <a:r>
              <a:rPr lang="en-AU" sz="1375" noProof="0" dirty="0">
                <a:solidFill>
                  <a:srgbClr val="13100D"/>
                </a:solidFill>
                <a:latin typeface="Public Sans 1"/>
                <a:ea typeface="Public Sans 1"/>
                <a:cs typeface="Public Sans 1"/>
                <a:sym typeface="Public Sans 1"/>
              </a:rPr>
              <a:t>Insert image here</a:t>
            </a:r>
          </a:p>
        </p:txBody>
      </p:sp>
      <p:sp>
        <p:nvSpPr>
          <p:cNvPr id="18" name="TextBox 18"/>
          <p:cNvSpPr txBox="1"/>
          <p:nvPr/>
        </p:nvSpPr>
        <p:spPr>
          <a:xfrm>
            <a:off x="1176876" y="7703053"/>
            <a:ext cx="1418157" cy="233819"/>
          </a:xfrm>
          <a:prstGeom prst="rect">
            <a:avLst/>
          </a:prstGeom>
        </p:spPr>
        <p:txBody>
          <a:bodyPr lIns="0" tIns="0" rIns="0" bIns="0" rtlCol="0" anchor="t">
            <a:spAutoFit/>
          </a:bodyPr>
          <a:lstStyle/>
          <a:p>
            <a:pPr algn="ctr">
              <a:lnSpc>
                <a:spcPts val="1925"/>
              </a:lnSpc>
            </a:pPr>
            <a:r>
              <a:rPr lang="en-AU" sz="1375" noProof="0" dirty="0">
                <a:solidFill>
                  <a:srgbClr val="13100D"/>
                </a:solidFill>
                <a:latin typeface="Public Sans 1"/>
                <a:ea typeface="Public Sans 1"/>
                <a:cs typeface="Public Sans 1"/>
                <a:sym typeface="Public Sans 1"/>
              </a:rPr>
              <a:t>Insert image here</a:t>
            </a:r>
          </a:p>
        </p:txBody>
      </p:sp>
      <p:sp>
        <p:nvSpPr>
          <p:cNvPr id="19" name="Freeform 19">
            <a:extLst>
              <a:ext uri="{C183D7F6-B498-43B3-948B-1728B52AA6E4}">
                <adec:decorative xmlns:adec="http://schemas.microsoft.com/office/drawing/2017/decorative" val="1"/>
              </a:ext>
            </a:extLst>
          </p:cNvPr>
          <p:cNvSpPr/>
          <p:nvPr/>
        </p:nvSpPr>
        <p:spPr>
          <a:xfrm>
            <a:off x="4164608" y="5831467"/>
            <a:ext cx="3465999" cy="3310029"/>
          </a:xfrm>
          <a:custGeom>
            <a:avLst/>
            <a:gdLst/>
            <a:ahLst/>
            <a:cxnLst/>
            <a:rect l="l" t="t" r="r" b="b"/>
            <a:pathLst>
              <a:path w="3465999" h="3310029">
                <a:moveTo>
                  <a:pt x="0" y="0"/>
                </a:moveTo>
                <a:lnTo>
                  <a:pt x="3465999" y="0"/>
                </a:lnTo>
                <a:lnTo>
                  <a:pt x="3465999" y="3310029"/>
                </a:lnTo>
                <a:lnTo>
                  <a:pt x="0" y="33100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noProof="0" dirty="0"/>
          </a:p>
        </p:txBody>
      </p:sp>
      <p:sp>
        <p:nvSpPr>
          <p:cNvPr id="20" name="TextBox 20"/>
          <p:cNvSpPr txBox="1"/>
          <p:nvPr/>
        </p:nvSpPr>
        <p:spPr>
          <a:xfrm>
            <a:off x="5208797" y="7847365"/>
            <a:ext cx="1418157" cy="233819"/>
          </a:xfrm>
          <a:prstGeom prst="rect">
            <a:avLst/>
          </a:prstGeom>
        </p:spPr>
        <p:txBody>
          <a:bodyPr lIns="0" tIns="0" rIns="0" bIns="0" rtlCol="0" anchor="t">
            <a:spAutoFit/>
          </a:bodyPr>
          <a:lstStyle/>
          <a:p>
            <a:pPr algn="ctr">
              <a:lnSpc>
                <a:spcPts val="1925"/>
              </a:lnSpc>
            </a:pPr>
            <a:r>
              <a:rPr lang="en-AU" sz="1375" noProof="0" dirty="0">
                <a:solidFill>
                  <a:srgbClr val="13100D"/>
                </a:solidFill>
                <a:latin typeface="Public Sans 1"/>
                <a:ea typeface="Public Sans 1"/>
                <a:cs typeface="Public Sans 1"/>
                <a:sym typeface="Public Sans 1"/>
              </a:rPr>
              <a:t>Insert image here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C183D7F6-B498-43B3-948B-1728B52AA6E4}">
                <adec:decorative xmlns:adec="http://schemas.microsoft.com/office/drawing/2017/decorative" val="1"/>
              </a:ext>
            </a:extLst>
          </p:cNvPr>
          <p:cNvSpPr/>
          <p:nvPr/>
        </p:nvSpPr>
        <p:spPr>
          <a:xfrm flipH="1">
            <a:off x="-395626" y="0"/>
            <a:ext cx="2303251" cy="2833318"/>
          </a:xfrm>
          <a:custGeom>
            <a:avLst/>
            <a:gdLst/>
            <a:ahLst/>
            <a:cxnLst/>
            <a:rect l="l" t="t" r="r" b="b"/>
            <a:pathLst>
              <a:path w="2303251" h="2833318">
                <a:moveTo>
                  <a:pt x="2303252" y="0"/>
                </a:moveTo>
                <a:lnTo>
                  <a:pt x="0" y="0"/>
                </a:lnTo>
                <a:lnTo>
                  <a:pt x="0" y="2833318"/>
                </a:lnTo>
                <a:lnTo>
                  <a:pt x="2303252" y="2833318"/>
                </a:lnTo>
                <a:lnTo>
                  <a:pt x="230325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noProof="0" dirty="0"/>
          </a:p>
        </p:txBody>
      </p:sp>
      <p:pic>
        <p:nvPicPr>
          <p:cNvPr id="33" name="Picture 32" descr="A person painting on a canvas&#10;&#10;AI-generated content may be incorrect.">
            <a:extLst>
              <a:ext uri="{FF2B5EF4-FFF2-40B4-BE49-F238E27FC236}">
                <a16:creationId xmlns:a16="http://schemas.microsoft.com/office/drawing/2014/main" id="{71B62A63-D75B-BACB-DBBA-FC6CDE1670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99589"/>
            <a:ext cx="1080000" cy="1080000"/>
          </a:xfrm>
          <a:prstGeom prst="rect">
            <a:avLst/>
          </a:prstGeom>
        </p:spPr>
      </p:pic>
      <p:sp>
        <p:nvSpPr>
          <p:cNvPr id="2" name="Freeform 2">
            <a:extLst>
              <a:ext uri="{C183D7F6-B498-43B3-948B-1728B52AA6E4}">
                <adec:decorative xmlns:adec="http://schemas.microsoft.com/office/drawing/2017/decorative" val="1"/>
              </a:ext>
            </a:extLst>
          </p:cNvPr>
          <p:cNvSpPr/>
          <p:nvPr/>
        </p:nvSpPr>
        <p:spPr>
          <a:xfrm flipH="1">
            <a:off x="-1444003" y="6710672"/>
            <a:ext cx="3813759" cy="3055774"/>
          </a:xfrm>
          <a:custGeom>
            <a:avLst/>
            <a:gdLst/>
            <a:ahLst/>
            <a:cxnLst/>
            <a:rect l="l" t="t" r="r" b="b"/>
            <a:pathLst>
              <a:path w="3813759" h="3055774">
                <a:moveTo>
                  <a:pt x="3813759" y="0"/>
                </a:moveTo>
                <a:lnTo>
                  <a:pt x="0" y="0"/>
                </a:lnTo>
                <a:lnTo>
                  <a:pt x="0" y="3055774"/>
                </a:lnTo>
                <a:lnTo>
                  <a:pt x="3813759" y="3055774"/>
                </a:lnTo>
                <a:lnTo>
                  <a:pt x="381375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noProof="0" dirty="0"/>
          </a:p>
        </p:txBody>
      </p:sp>
      <p:sp>
        <p:nvSpPr>
          <p:cNvPr id="3" name="Freeform 3">
            <a:extLst>
              <a:ext uri="{C183D7F6-B498-43B3-948B-1728B52AA6E4}">
                <adec:decorative xmlns:adec="http://schemas.microsoft.com/office/drawing/2017/decorative" val="1"/>
              </a:ext>
            </a:extLst>
          </p:cNvPr>
          <p:cNvSpPr/>
          <p:nvPr/>
        </p:nvSpPr>
        <p:spPr>
          <a:xfrm flipH="1">
            <a:off x="6365651" y="9640672"/>
            <a:ext cx="1689771" cy="2102657"/>
          </a:xfrm>
          <a:custGeom>
            <a:avLst/>
            <a:gdLst/>
            <a:ahLst/>
            <a:cxnLst/>
            <a:rect l="l" t="t" r="r" b="b"/>
            <a:pathLst>
              <a:path w="1689771" h="2102657">
                <a:moveTo>
                  <a:pt x="1689772" y="0"/>
                </a:moveTo>
                <a:lnTo>
                  <a:pt x="0" y="0"/>
                </a:lnTo>
                <a:lnTo>
                  <a:pt x="0" y="2102656"/>
                </a:lnTo>
                <a:lnTo>
                  <a:pt x="1689772" y="2102656"/>
                </a:lnTo>
                <a:lnTo>
                  <a:pt x="168977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noProof="0" dirty="0"/>
          </a:p>
        </p:txBody>
      </p:sp>
      <p:sp>
        <p:nvSpPr>
          <p:cNvPr id="5" name="Freeform 5">
            <a:extLst>
              <a:ext uri="{C183D7F6-B498-43B3-948B-1728B52AA6E4}">
                <adec:decorative xmlns:adec="http://schemas.microsoft.com/office/drawing/2017/decorative" val="1"/>
              </a:ext>
            </a:extLst>
          </p:cNvPr>
          <p:cNvSpPr/>
          <p:nvPr/>
        </p:nvSpPr>
        <p:spPr>
          <a:xfrm>
            <a:off x="2019014" y="2305366"/>
            <a:ext cx="2330607" cy="1648904"/>
          </a:xfrm>
          <a:custGeom>
            <a:avLst/>
            <a:gdLst/>
            <a:ahLst/>
            <a:cxnLst/>
            <a:rect l="l" t="t" r="r" b="b"/>
            <a:pathLst>
              <a:path w="2330607" h="1648904">
                <a:moveTo>
                  <a:pt x="0" y="0"/>
                </a:moveTo>
                <a:lnTo>
                  <a:pt x="2330607" y="0"/>
                </a:lnTo>
                <a:lnTo>
                  <a:pt x="2330607" y="1648904"/>
                </a:lnTo>
                <a:lnTo>
                  <a:pt x="0" y="16489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noProof="0" dirty="0"/>
          </a:p>
        </p:txBody>
      </p:sp>
      <p:sp>
        <p:nvSpPr>
          <p:cNvPr id="6" name="Freeform 6">
            <a:extLst>
              <a:ext uri="{C183D7F6-B498-43B3-948B-1728B52AA6E4}">
                <adec:decorative xmlns:adec="http://schemas.microsoft.com/office/drawing/2017/decorative" val="1"/>
              </a:ext>
            </a:extLst>
          </p:cNvPr>
          <p:cNvSpPr/>
          <p:nvPr/>
        </p:nvSpPr>
        <p:spPr>
          <a:xfrm>
            <a:off x="5158302" y="7844787"/>
            <a:ext cx="2052235" cy="787545"/>
          </a:xfrm>
          <a:custGeom>
            <a:avLst/>
            <a:gdLst/>
            <a:ahLst/>
            <a:cxnLst/>
            <a:rect l="l" t="t" r="r" b="b"/>
            <a:pathLst>
              <a:path w="2052235" h="787545">
                <a:moveTo>
                  <a:pt x="0" y="0"/>
                </a:moveTo>
                <a:lnTo>
                  <a:pt x="2052235" y="0"/>
                </a:lnTo>
                <a:lnTo>
                  <a:pt x="2052235" y="787545"/>
                </a:lnTo>
                <a:lnTo>
                  <a:pt x="0" y="7875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AU" noProof="0" dirty="0"/>
          </a:p>
        </p:txBody>
      </p:sp>
      <p:sp>
        <p:nvSpPr>
          <p:cNvPr id="16" name="Freeform 16">
            <a:extLst>
              <a:ext uri="{C183D7F6-B498-43B3-948B-1728B52AA6E4}">
                <adec:decorative xmlns:adec="http://schemas.microsoft.com/office/drawing/2017/decorative" val="1"/>
              </a:ext>
            </a:extLst>
          </p:cNvPr>
          <p:cNvSpPr/>
          <p:nvPr/>
        </p:nvSpPr>
        <p:spPr>
          <a:xfrm rot="-10800000">
            <a:off x="2788856" y="3580521"/>
            <a:ext cx="1951290" cy="4276800"/>
          </a:xfrm>
          <a:custGeom>
            <a:avLst/>
            <a:gdLst/>
            <a:ahLst/>
            <a:cxnLst/>
            <a:rect l="l" t="t" r="r" b="b"/>
            <a:pathLst>
              <a:path w="1951290" h="4276800">
                <a:moveTo>
                  <a:pt x="0" y="0"/>
                </a:moveTo>
                <a:lnTo>
                  <a:pt x="1951290" y="0"/>
                </a:lnTo>
                <a:lnTo>
                  <a:pt x="1951290" y="4276800"/>
                </a:lnTo>
                <a:lnTo>
                  <a:pt x="0" y="4276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AU" noProof="0" dirty="0"/>
          </a:p>
        </p:txBody>
      </p:sp>
      <p:sp>
        <p:nvSpPr>
          <p:cNvPr id="17" name="Freeform 17">
            <a:extLst>
              <a:ext uri="{C183D7F6-B498-43B3-948B-1728B52AA6E4}">
                <adec:decorative xmlns:adec="http://schemas.microsoft.com/office/drawing/2017/decorative" val="1"/>
              </a:ext>
            </a:extLst>
          </p:cNvPr>
          <p:cNvSpPr/>
          <p:nvPr/>
        </p:nvSpPr>
        <p:spPr>
          <a:xfrm>
            <a:off x="4740146" y="2571734"/>
            <a:ext cx="2463265" cy="1367112"/>
          </a:xfrm>
          <a:custGeom>
            <a:avLst/>
            <a:gdLst/>
            <a:ahLst/>
            <a:cxnLst/>
            <a:rect l="l" t="t" r="r" b="b"/>
            <a:pathLst>
              <a:path w="2463265" h="1367112">
                <a:moveTo>
                  <a:pt x="0" y="0"/>
                </a:moveTo>
                <a:lnTo>
                  <a:pt x="2463265" y="0"/>
                </a:lnTo>
                <a:lnTo>
                  <a:pt x="2463265" y="1367112"/>
                </a:lnTo>
                <a:lnTo>
                  <a:pt x="0" y="136711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AU" noProof="0" dirty="0"/>
          </a:p>
        </p:txBody>
      </p:sp>
      <p:sp>
        <p:nvSpPr>
          <p:cNvPr id="21" name="TextBox 21"/>
          <p:cNvSpPr txBox="1"/>
          <p:nvPr/>
        </p:nvSpPr>
        <p:spPr>
          <a:xfrm>
            <a:off x="1361913" y="346489"/>
            <a:ext cx="1273877" cy="346124"/>
          </a:xfrm>
          <a:prstGeom prst="rect">
            <a:avLst/>
          </a:prstGeom>
        </p:spPr>
        <p:txBody>
          <a:bodyPr lIns="0" tIns="0" rIns="0" bIns="0" rtlCol="0" anchor="t">
            <a:spAutoFit/>
          </a:bodyPr>
          <a:lstStyle/>
          <a:p>
            <a:pPr algn="ctr">
              <a:lnSpc>
                <a:spcPts val="2754"/>
              </a:lnSpc>
            </a:pPr>
            <a:r>
              <a:rPr lang="en-AU" sz="1967" b="1" noProof="0" dirty="0">
                <a:solidFill>
                  <a:srgbClr val="000000"/>
                </a:solidFill>
                <a:latin typeface="Public Sans 1 Bold"/>
                <a:ea typeface="Public Sans 1 Bold"/>
                <a:cs typeface="Public Sans 1 Bold"/>
                <a:sym typeface="Public Sans 1 Bold"/>
              </a:rPr>
              <a:t>Artist</a:t>
            </a:r>
          </a:p>
        </p:txBody>
      </p:sp>
      <p:sp>
        <p:nvSpPr>
          <p:cNvPr id="22" name="TextBox 22"/>
          <p:cNvSpPr txBox="1"/>
          <p:nvPr/>
        </p:nvSpPr>
        <p:spPr>
          <a:xfrm>
            <a:off x="724975" y="3018067"/>
            <a:ext cx="1273877" cy="346124"/>
          </a:xfrm>
          <a:prstGeom prst="rect">
            <a:avLst/>
          </a:prstGeom>
        </p:spPr>
        <p:txBody>
          <a:bodyPr lIns="0" tIns="0" rIns="0" bIns="0" rtlCol="0" anchor="t">
            <a:spAutoFit/>
          </a:bodyPr>
          <a:lstStyle/>
          <a:p>
            <a:pPr algn="ctr">
              <a:lnSpc>
                <a:spcPts val="2754"/>
              </a:lnSpc>
            </a:pPr>
            <a:r>
              <a:rPr lang="en-AU" sz="1967" b="1" noProof="0" dirty="0">
                <a:solidFill>
                  <a:srgbClr val="000000"/>
                </a:solidFill>
                <a:latin typeface="Public Sans 1 Bold"/>
                <a:ea typeface="Public Sans 1 Bold"/>
                <a:cs typeface="Public Sans 1 Bold"/>
                <a:sym typeface="Public Sans 1 Bold"/>
              </a:rPr>
              <a:t>Artwork</a:t>
            </a:r>
          </a:p>
        </p:txBody>
      </p:sp>
      <p:sp>
        <p:nvSpPr>
          <p:cNvPr id="23" name="TextBox 23"/>
          <p:cNvSpPr txBox="1"/>
          <p:nvPr/>
        </p:nvSpPr>
        <p:spPr>
          <a:xfrm>
            <a:off x="5547481" y="3079113"/>
            <a:ext cx="1273877" cy="346124"/>
          </a:xfrm>
          <a:prstGeom prst="rect">
            <a:avLst/>
          </a:prstGeom>
        </p:spPr>
        <p:txBody>
          <a:bodyPr lIns="0" tIns="0" rIns="0" bIns="0" rtlCol="0" anchor="t">
            <a:spAutoFit/>
          </a:bodyPr>
          <a:lstStyle/>
          <a:p>
            <a:pPr algn="ctr">
              <a:lnSpc>
                <a:spcPts val="2754"/>
              </a:lnSpc>
            </a:pPr>
            <a:r>
              <a:rPr lang="en-AU" sz="1967" b="1" noProof="0" dirty="0">
                <a:solidFill>
                  <a:srgbClr val="000000"/>
                </a:solidFill>
                <a:latin typeface="Public Sans 1 Bold"/>
                <a:ea typeface="Public Sans 1 Bold"/>
                <a:cs typeface="Public Sans 1 Bold"/>
                <a:sym typeface="Public Sans 1 Bold"/>
              </a:rPr>
              <a:t>Audience</a:t>
            </a:r>
          </a:p>
        </p:txBody>
      </p:sp>
      <p:sp>
        <p:nvSpPr>
          <p:cNvPr id="24" name="TextBox 24"/>
          <p:cNvSpPr txBox="1"/>
          <p:nvPr/>
        </p:nvSpPr>
        <p:spPr>
          <a:xfrm>
            <a:off x="1907626" y="7957990"/>
            <a:ext cx="1273877" cy="346124"/>
          </a:xfrm>
          <a:prstGeom prst="rect">
            <a:avLst/>
          </a:prstGeom>
        </p:spPr>
        <p:txBody>
          <a:bodyPr lIns="0" tIns="0" rIns="0" bIns="0" rtlCol="0" anchor="t">
            <a:spAutoFit/>
          </a:bodyPr>
          <a:lstStyle/>
          <a:p>
            <a:pPr algn="ctr">
              <a:lnSpc>
                <a:spcPts val="2754"/>
              </a:lnSpc>
            </a:pPr>
            <a:r>
              <a:rPr lang="en-AU" sz="1967" b="1" noProof="0" dirty="0">
                <a:solidFill>
                  <a:srgbClr val="000000"/>
                </a:solidFill>
                <a:latin typeface="Public Sans 1 Bold"/>
                <a:ea typeface="Public Sans 1 Bold"/>
                <a:cs typeface="Public Sans 1 Bold"/>
                <a:sym typeface="Public Sans 1 Bold"/>
              </a:rPr>
              <a:t>World</a:t>
            </a:r>
          </a:p>
        </p:txBody>
      </p:sp>
      <p:sp>
        <p:nvSpPr>
          <p:cNvPr id="25" name="TextBox 25"/>
          <p:cNvSpPr txBox="1"/>
          <p:nvPr/>
        </p:nvSpPr>
        <p:spPr>
          <a:xfrm>
            <a:off x="1628266" y="727425"/>
            <a:ext cx="5477053" cy="1441548"/>
          </a:xfrm>
          <a:prstGeom prst="rect">
            <a:avLst/>
          </a:prstGeom>
        </p:spPr>
        <p:txBody>
          <a:bodyPr lIns="0" tIns="0" rIns="0" bIns="0" rtlCol="0" anchor="t">
            <a:spAutoFit/>
          </a:bodyPr>
          <a:lstStyle/>
          <a:p>
            <a:pPr algn="l">
              <a:lnSpc>
                <a:spcPts val="1925"/>
              </a:lnSpc>
              <a:spcBef>
                <a:spcPct val="0"/>
              </a:spcBef>
            </a:pPr>
            <a:r>
              <a:rPr lang="en-AU" sz="1375" noProof="0" dirty="0">
                <a:solidFill>
                  <a:srgbClr val="000000"/>
                </a:solidFill>
                <a:latin typeface="Public Sans 1"/>
                <a:ea typeface="Public Sans 1"/>
                <a:cs typeface="Public Sans 1"/>
                <a:sym typeface="Public Sans 1"/>
              </a:rPr>
              <a:t>Janne Birkner, known as </a:t>
            </a:r>
            <a:r>
              <a:rPr lang="en-AU" sz="1375" noProof="0" dirty="0" err="1">
                <a:solidFill>
                  <a:srgbClr val="000000"/>
                </a:solidFill>
                <a:latin typeface="Public Sans 1"/>
                <a:ea typeface="Public Sans 1"/>
                <a:cs typeface="Public Sans 1"/>
                <a:sym typeface="Public Sans 1"/>
              </a:rPr>
              <a:t>Krimsone</a:t>
            </a:r>
            <a:r>
              <a:rPr lang="en-AU" sz="1375" noProof="0" dirty="0">
                <a:solidFill>
                  <a:srgbClr val="000000"/>
                </a:solidFill>
                <a:latin typeface="Public Sans 1"/>
                <a:ea typeface="Public Sans 1"/>
                <a:cs typeface="Public Sans 1"/>
                <a:sym typeface="Public Sans 1"/>
              </a:rPr>
              <a:t>,  is an Australian muralist and street artist who grew up in the Blue Mountains and trained in fine art at the National Art School in Darlinghurst. She is recognised for blending realism with surrealism. </a:t>
            </a:r>
            <a:r>
              <a:rPr lang="en-AU" sz="1375" noProof="0" dirty="0" err="1">
                <a:solidFill>
                  <a:srgbClr val="000000"/>
                </a:solidFill>
                <a:latin typeface="Public Sans 1"/>
                <a:ea typeface="Public Sans 1"/>
                <a:cs typeface="Public Sans 1"/>
                <a:sym typeface="Public Sans 1"/>
              </a:rPr>
              <a:t>Krimsone</a:t>
            </a:r>
            <a:r>
              <a:rPr lang="en-AU" sz="1375" noProof="0" dirty="0">
                <a:solidFill>
                  <a:srgbClr val="000000"/>
                </a:solidFill>
                <a:latin typeface="Public Sans 1"/>
                <a:ea typeface="Public Sans 1"/>
                <a:cs typeface="Public Sans 1"/>
                <a:sym typeface="Public Sans 1"/>
              </a:rPr>
              <a:t> rarely uses reference images; she likes to explore ideas from her imagination and translate them into physical marks and colours.</a:t>
            </a:r>
          </a:p>
        </p:txBody>
      </p:sp>
      <p:sp>
        <p:nvSpPr>
          <p:cNvPr id="26" name="TextBox 26"/>
          <p:cNvSpPr txBox="1"/>
          <p:nvPr/>
        </p:nvSpPr>
        <p:spPr>
          <a:xfrm>
            <a:off x="443447" y="3775242"/>
            <a:ext cx="3178643" cy="3327390"/>
          </a:xfrm>
          <a:prstGeom prst="rect">
            <a:avLst/>
          </a:prstGeom>
        </p:spPr>
        <p:txBody>
          <a:bodyPr lIns="0" tIns="0" rIns="0" bIns="0" rtlCol="0" anchor="t">
            <a:spAutoFit/>
          </a:bodyPr>
          <a:lstStyle/>
          <a:p>
            <a:pPr algn="l">
              <a:lnSpc>
                <a:spcPts val="1925"/>
              </a:lnSpc>
              <a:spcBef>
                <a:spcPct val="0"/>
              </a:spcBef>
            </a:pPr>
            <a:r>
              <a:rPr lang="en-AU" sz="1375" noProof="0" dirty="0">
                <a:solidFill>
                  <a:srgbClr val="000000"/>
                </a:solidFill>
                <a:latin typeface="Public Sans 1"/>
                <a:ea typeface="Public Sans 1"/>
                <a:cs typeface="Public Sans 1"/>
                <a:sym typeface="Public Sans 1"/>
              </a:rPr>
              <a:t>Vivid colour palettes, meticulous detail, and surreal juxtapositions characterise </a:t>
            </a:r>
            <a:r>
              <a:rPr lang="en-AU" sz="1375" noProof="0" dirty="0" err="1">
                <a:solidFill>
                  <a:srgbClr val="000000"/>
                </a:solidFill>
                <a:latin typeface="Public Sans 1"/>
                <a:ea typeface="Public Sans 1"/>
                <a:cs typeface="Public Sans 1"/>
                <a:sym typeface="Public Sans 1"/>
              </a:rPr>
              <a:t>Krimsone’s</a:t>
            </a:r>
            <a:r>
              <a:rPr lang="en-AU" sz="1375" noProof="0" dirty="0">
                <a:solidFill>
                  <a:srgbClr val="000000"/>
                </a:solidFill>
                <a:latin typeface="Public Sans 1"/>
                <a:ea typeface="Public Sans 1"/>
                <a:cs typeface="Public Sans 1"/>
                <a:sym typeface="Public Sans 1"/>
              </a:rPr>
              <a:t> murals. Her traditional fine art training is evident in detailed brushwork and compositional choices. She merges this with spray paint techniques typical of street art, bridging two worlds with a high level of technical control. Building dreamlike narratives, her works often feature animals in strange, floating or otherworldly environments, creating a surreal story rather than just a single image.</a:t>
            </a:r>
          </a:p>
        </p:txBody>
      </p:sp>
      <p:sp>
        <p:nvSpPr>
          <p:cNvPr id="27" name="Freeform 27">
            <a:extLst>
              <a:ext uri="{C183D7F6-B498-43B3-948B-1728B52AA6E4}">
                <adec:decorative xmlns:adec="http://schemas.microsoft.com/office/drawing/2017/decorative" val="1"/>
              </a:ext>
            </a:extLst>
          </p:cNvPr>
          <p:cNvSpPr/>
          <p:nvPr/>
        </p:nvSpPr>
        <p:spPr>
          <a:xfrm>
            <a:off x="6562147" y="9936000"/>
            <a:ext cx="641264" cy="613834"/>
          </a:xfrm>
          <a:custGeom>
            <a:avLst/>
            <a:gdLst/>
            <a:ahLst/>
            <a:cxnLst/>
            <a:rect l="l" t="t" r="r" b="b"/>
            <a:pathLst>
              <a:path w="641264" h="613834">
                <a:moveTo>
                  <a:pt x="0" y="0"/>
                </a:moveTo>
                <a:lnTo>
                  <a:pt x="641264" y="0"/>
                </a:lnTo>
                <a:lnTo>
                  <a:pt x="641264" y="613834"/>
                </a:lnTo>
                <a:lnTo>
                  <a:pt x="0" y="613834"/>
                </a:lnTo>
                <a:lnTo>
                  <a:pt x="0" y="0"/>
                </a:lnTo>
                <a:close/>
              </a:path>
            </a:pathLst>
          </a:custGeom>
          <a:blipFill>
            <a:blip r:embed="rId17"/>
            <a:stretch>
              <a:fillRect/>
            </a:stretch>
          </a:blipFill>
        </p:spPr>
        <p:txBody>
          <a:bodyPr/>
          <a:lstStyle/>
          <a:p>
            <a:endParaRPr lang="en-AU" noProof="0" dirty="0"/>
          </a:p>
        </p:txBody>
      </p:sp>
      <p:sp>
        <p:nvSpPr>
          <p:cNvPr id="28" name="TextBox 28"/>
          <p:cNvSpPr txBox="1"/>
          <p:nvPr/>
        </p:nvSpPr>
        <p:spPr>
          <a:xfrm>
            <a:off x="4349621" y="3874975"/>
            <a:ext cx="2752985" cy="4279890"/>
          </a:xfrm>
          <a:prstGeom prst="rect">
            <a:avLst/>
          </a:prstGeom>
        </p:spPr>
        <p:txBody>
          <a:bodyPr lIns="0" tIns="0" rIns="0" bIns="0" rtlCol="0" anchor="t">
            <a:spAutoFit/>
          </a:bodyPr>
          <a:lstStyle/>
          <a:p>
            <a:pPr algn="l">
              <a:lnSpc>
                <a:spcPts val="1925"/>
              </a:lnSpc>
              <a:spcBef>
                <a:spcPct val="0"/>
              </a:spcBef>
            </a:pPr>
            <a:r>
              <a:rPr lang="en-AU" sz="1375" noProof="0" dirty="0">
                <a:solidFill>
                  <a:srgbClr val="000000"/>
                </a:solidFill>
                <a:latin typeface="Public Sans 1"/>
                <a:ea typeface="Public Sans 1"/>
                <a:cs typeface="Public Sans 1"/>
                <a:sym typeface="Public Sans 1"/>
              </a:rPr>
              <a:t>Audiences encounter </a:t>
            </a:r>
            <a:r>
              <a:rPr lang="en-AU" sz="1375" noProof="0" dirty="0" err="1">
                <a:solidFill>
                  <a:srgbClr val="000000"/>
                </a:solidFill>
                <a:latin typeface="Public Sans 1"/>
                <a:ea typeface="Public Sans 1"/>
                <a:cs typeface="Public Sans 1"/>
                <a:sym typeface="Public Sans 1"/>
              </a:rPr>
              <a:t>Krimsone’s</a:t>
            </a:r>
            <a:r>
              <a:rPr lang="en-AU" sz="1375" noProof="0" dirty="0">
                <a:solidFill>
                  <a:srgbClr val="000000"/>
                </a:solidFill>
                <a:latin typeface="Public Sans 1"/>
                <a:ea typeface="Public Sans 1"/>
                <a:cs typeface="Public Sans 1"/>
                <a:sym typeface="Public Sans 1"/>
              </a:rPr>
              <a:t> work in everyday life, often unexpectedly, when walking through city laneways or industrial sites. Audiences stop to interpret the symbolic qualities of the work, making personal connections with themes of imagination, which can be calming or unsettling. Encountering her surreal imagery often feels like an invitation to step into another world. When viewing her works up close, audiences feel a sense of immersion as they feel dwarfed in comparison to the large-scale artwork. </a:t>
            </a:r>
          </a:p>
        </p:txBody>
      </p:sp>
      <p:sp>
        <p:nvSpPr>
          <p:cNvPr id="29" name="TextBox 29"/>
          <p:cNvSpPr txBox="1"/>
          <p:nvPr/>
        </p:nvSpPr>
        <p:spPr>
          <a:xfrm>
            <a:off x="1714058" y="8362384"/>
            <a:ext cx="5107299" cy="2136765"/>
          </a:xfrm>
          <a:prstGeom prst="rect">
            <a:avLst/>
          </a:prstGeom>
        </p:spPr>
        <p:txBody>
          <a:bodyPr lIns="0" tIns="0" rIns="0" bIns="0" rtlCol="0" anchor="t">
            <a:spAutoFit/>
          </a:bodyPr>
          <a:lstStyle/>
          <a:p>
            <a:pPr algn="l">
              <a:lnSpc>
                <a:spcPts val="1925"/>
              </a:lnSpc>
              <a:spcBef>
                <a:spcPct val="0"/>
              </a:spcBef>
            </a:pPr>
            <a:r>
              <a:rPr lang="en-AU" sz="1375" noProof="0" dirty="0" err="1">
                <a:solidFill>
                  <a:srgbClr val="000000"/>
                </a:solidFill>
                <a:latin typeface="Public Sans 1"/>
                <a:ea typeface="Public Sans 1"/>
                <a:cs typeface="Public Sans 1"/>
                <a:sym typeface="Public Sans 1"/>
              </a:rPr>
              <a:t>Krimsone</a:t>
            </a:r>
            <a:r>
              <a:rPr lang="en-AU" sz="1375" noProof="0" dirty="0">
                <a:solidFill>
                  <a:srgbClr val="000000"/>
                </a:solidFill>
                <a:latin typeface="Public Sans 1"/>
                <a:ea typeface="Public Sans 1"/>
                <a:cs typeface="Public Sans 1"/>
                <a:sym typeface="Public Sans 1"/>
              </a:rPr>
              <a:t> brings a unique female perspective to muralism, contributing a female voice to the male-dominated street art scene in Australia. Her training in fine art connects her practice to traditional artworld conventions such as drawing, painting, showing how street art intersects with contemporary art discourses. </a:t>
            </a:r>
            <a:r>
              <a:rPr lang="en-AU" sz="1375" noProof="0" dirty="0" err="1">
                <a:solidFill>
                  <a:srgbClr val="000000"/>
                </a:solidFill>
                <a:latin typeface="Public Sans 1"/>
                <a:ea typeface="Public Sans 1"/>
                <a:cs typeface="Public Sans 1"/>
                <a:sym typeface="Public Sans 1"/>
              </a:rPr>
              <a:t>Krimsone</a:t>
            </a:r>
            <a:r>
              <a:rPr lang="en-AU" sz="1375" noProof="0" dirty="0">
                <a:solidFill>
                  <a:srgbClr val="000000"/>
                </a:solidFill>
                <a:latin typeface="Public Sans 1"/>
                <a:ea typeface="Public Sans 1"/>
                <a:cs typeface="Public Sans 1"/>
                <a:sym typeface="Public Sans 1"/>
              </a:rPr>
              <a:t> has contributed to festivals and collaborations in Australia and abroad, aligning her with a street art world that values creativity, accessibility, and community.</a:t>
            </a:r>
          </a:p>
        </p:txBody>
      </p:sp>
      <p:sp>
        <p:nvSpPr>
          <p:cNvPr id="30" name="Title 29">
            <a:extLst>
              <a:ext uri="{FF2B5EF4-FFF2-40B4-BE49-F238E27FC236}">
                <a16:creationId xmlns:a16="http://schemas.microsoft.com/office/drawing/2014/main" id="{BFE98EF8-473B-A95D-02BD-8996544310D3}"/>
              </a:ext>
            </a:extLst>
          </p:cNvPr>
          <p:cNvSpPr>
            <a:spLocks noGrp="1"/>
          </p:cNvSpPr>
          <p:nvPr>
            <p:ph type="title" idx="4294967295"/>
          </p:nvPr>
        </p:nvSpPr>
        <p:spPr>
          <a:xfrm>
            <a:off x="457200" y="-1143000"/>
            <a:ext cx="8229600" cy="1143000"/>
          </a:xfrm>
        </p:spPr>
        <p:txBody>
          <a:bodyPr vert="horz" lIns="91440" tIns="45720" rIns="91440" bIns="45720" rtlCol="0" anchor="b">
            <a:normAutofit fontScale="90000"/>
          </a:bodyPr>
          <a:lstStyle/>
          <a:p>
            <a:r>
              <a:rPr lang="en-AU" noProof="0" dirty="0"/>
              <a:t>Information about </a:t>
            </a:r>
            <a:r>
              <a:rPr lang="en-AU" noProof="0" dirty="0" err="1"/>
              <a:t>Krimsone’s</a:t>
            </a:r>
            <a:r>
              <a:rPr lang="en-AU" noProof="0" dirty="0"/>
              <a:t> art practice</a:t>
            </a:r>
          </a:p>
        </p:txBody>
      </p:sp>
      <p:pic>
        <p:nvPicPr>
          <p:cNvPr id="31" name="Picture 30">
            <a:extLst>
              <a:ext uri="{FF2B5EF4-FFF2-40B4-BE49-F238E27FC236}">
                <a16:creationId xmlns:a16="http://schemas.microsoft.com/office/drawing/2014/main" id="{5D2175AD-CB09-C5B6-CB61-92C1D94AA26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28505" y="2674940"/>
            <a:ext cx="1080000" cy="1080000"/>
          </a:xfrm>
          <a:prstGeom prst="rect">
            <a:avLst/>
          </a:prstGeom>
        </p:spPr>
      </p:pic>
      <p:pic>
        <p:nvPicPr>
          <p:cNvPr id="32" name="Picture 31" descr="A computer screen and stationery&#10;&#10;AI-generated content may be incorrect.">
            <a:extLst>
              <a:ext uri="{FF2B5EF4-FFF2-40B4-BE49-F238E27FC236}">
                <a16:creationId xmlns:a16="http://schemas.microsoft.com/office/drawing/2014/main" id="{FAEEF4B8-5179-3CA9-C69F-F6F8E62C273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943877" y="2651129"/>
            <a:ext cx="1080000" cy="1080000"/>
          </a:xfrm>
          <a:prstGeom prst="rect">
            <a:avLst/>
          </a:prstGeom>
        </p:spPr>
      </p:pic>
      <p:pic>
        <p:nvPicPr>
          <p:cNvPr id="34" name="Picture 33" descr="A clock with a map of the world&#10;&#10;AI-generated content may be incorrect.">
            <a:extLst>
              <a:ext uri="{FF2B5EF4-FFF2-40B4-BE49-F238E27FC236}">
                <a16:creationId xmlns:a16="http://schemas.microsoft.com/office/drawing/2014/main" id="{C2910140-94E7-82D0-27A2-5C6459103AA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0722" y="7553346"/>
            <a:ext cx="1080831" cy="1080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BA965-684A-4FB6-D0CF-26596036B750}"/>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E6D9E52-DEAA-6F2F-A17F-76435FE2CC9F}"/>
              </a:ext>
            </a:extLst>
          </p:cNvPr>
          <p:cNvSpPr txBox="1"/>
          <p:nvPr/>
        </p:nvSpPr>
        <p:spPr>
          <a:xfrm>
            <a:off x="486731" y="3939785"/>
            <a:ext cx="6254546" cy="721995"/>
          </a:xfrm>
          <a:prstGeom prst="rect">
            <a:avLst/>
          </a:prstGeom>
        </p:spPr>
        <p:txBody>
          <a:bodyPr lIns="0" tIns="0" rIns="0" bIns="0" rtlCol="0" anchor="t">
            <a:spAutoFit/>
          </a:bodyPr>
          <a:lstStyle/>
          <a:p>
            <a:pPr algn="l">
              <a:lnSpc>
                <a:spcPts val="2100"/>
              </a:lnSpc>
            </a:pPr>
            <a:r>
              <a:rPr lang="en-AU" sz="1400" b="1" noProof="0" dirty="0">
                <a:solidFill>
                  <a:srgbClr val="000000"/>
                </a:solidFill>
                <a:latin typeface="Public Sans 1 Bold"/>
                <a:ea typeface="Public Sans 1 Bold"/>
                <a:cs typeface="Public Sans 1 Bold"/>
                <a:sym typeface="Public Sans 1 Bold"/>
              </a:rPr>
              <a:t>Think from a point of view – Contemporary viewpoint</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How does the artwork reimagine or challenge ideas about what art is or can be?</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How does the artwork challenge stereotypes about the community it represents?</a:t>
            </a:r>
          </a:p>
        </p:txBody>
      </p:sp>
      <p:sp>
        <p:nvSpPr>
          <p:cNvPr id="3" name="TextBox 3">
            <a:extLst>
              <a:ext uri="{FF2B5EF4-FFF2-40B4-BE49-F238E27FC236}">
                <a16:creationId xmlns:a16="http://schemas.microsoft.com/office/drawing/2014/main" id="{4CC0EE37-604E-60DD-EA00-0AA045D5455C}"/>
              </a:ext>
            </a:extLst>
          </p:cNvPr>
          <p:cNvSpPr txBox="1"/>
          <p:nvPr/>
        </p:nvSpPr>
        <p:spPr>
          <a:xfrm>
            <a:off x="2163121" y="7105873"/>
            <a:ext cx="4900136" cy="1149985"/>
          </a:xfrm>
          <a:prstGeom prst="rect">
            <a:avLst/>
          </a:prstGeom>
        </p:spPr>
        <p:txBody>
          <a:bodyPr lIns="0" tIns="0" rIns="0" bIns="0" rtlCol="0" anchor="t">
            <a:spAutoFit/>
          </a:bodyPr>
          <a:lstStyle/>
          <a:p>
            <a:pPr algn="l">
              <a:lnSpc>
                <a:spcPts val="1960"/>
              </a:lnSpc>
              <a:spcBef>
                <a:spcPct val="0"/>
              </a:spcBef>
            </a:pPr>
            <a:r>
              <a:rPr lang="en-AU" sz="1400" b="1" noProof="0" dirty="0">
                <a:solidFill>
                  <a:srgbClr val="000000"/>
                </a:solidFill>
                <a:latin typeface="Public Sans 1 Bold"/>
                <a:ea typeface="Public Sans 1 Bold"/>
                <a:cs typeface="Public Sans 1 Bold"/>
                <a:sym typeface="Public Sans 1 Bold"/>
              </a:rPr>
              <a:t>Zoom out to understand practice</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What were the artists intentions, choices and actions in creating this artwork?</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What impact does this artwork have on the audience? </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Why is the artwork and its impact important?</a:t>
            </a:r>
          </a:p>
        </p:txBody>
      </p:sp>
      <p:sp>
        <p:nvSpPr>
          <p:cNvPr id="4" name="Freeform 4">
            <a:extLst>
              <a:ext uri="{FF2B5EF4-FFF2-40B4-BE49-F238E27FC236}">
                <a16:creationId xmlns:a16="http://schemas.microsoft.com/office/drawing/2014/main" id="{2F999E29-19FF-A9F8-0321-F4A8BE8FEE23}"/>
              </a:ext>
              <a:ext uri="{C183D7F6-B498-43B3-948B-1728B52AA6E4}">
                <adec:decorative xmlns:adec="http://schemas.microsoft.com/office/drawing/2017/decorative" val="1"/>
              </a:ext>
            </a:extLst>
          </p:cNvPr>
          <p:cNvSpPr/>
          <p:nvPr/>
        </p:nvSpPr>
        <p:spPr>
          <a:xfrm>
            <a:off x="223045" y="253048"/>
            <a:ext cx="1751740" cy="1518383"/>
          </a:xfrm>
          <a:custGeom>
            <a:avLst/>
            <a:gdLst/>
            <a:ahLst/>
            <a:cxnLst/>
            <a:rect l="l" t="t" r="r" b="b"/>
            <a:pathLst>
              <a:path w="1751740" h="1518383">
                <a:moveTo>
                  <a:pt x="0" y="0"/>
                </a:moveTo>
                <a:lnTo>
                  <a:pt x="1751741" y="0"/>
                </a:lnTo>
                <a:lnTo>
                  <a:pt x="1751741" y="1518382"/>
                </a:lnTo>
                <a:lnTo>
                  <a:pt x="0" y="1518382"/>
                </a:lnTo>
                <a:lnTo>
                  <a:pt x="0" y="0"/>
                </a:lnTo>
                <a:close/>
              </a:path>
            </a:pathLst>
          </a:custGeom>
          <a:blipFill>
            <a:blip r:embed="rId2"/>
            <a:stretch>
              <a:fillRect/>
            </a:stretch>
          </a:blipFill>
        </p:spPr>
        <p:txBody>
          <a:bodyPr/>
          <a:lstStyle/>
          <a:p>
            <a:endParaRPr lang="en-AU" noProof="0" dirty="0"/>
          </a:p>
        </p:txBody>
      </p:sp>
      <p:grpSp>
        <p:nvGrpSpPr>
          <p:cNvPr id="40" name="Group 39">
            <a:extLst>
              <a:ext uri="{FF2B5EF4-FFF2-40B4-BE49-F238E27FC236}">
                <a16:creationId xmlns:a16="http://schemas.microsoft.com/office/drawing/2014/main" id="{F5E4003E-B0EF-A491-1A7D-984CACA2BA73}"/>
              </a:ext>
            </a:extLst>
          </p:cNvPr>
          <p:cNvGrpSpPr/>
          <p:nvPr/>
        </p:nvGrpSpPr>
        <p:grpSpPr>
          <a:xfrm>
            <a:off x="5852805" y="4642152"/>
            <a:ext cx="1703695" cy="1415127"/>
            <a:chOff x="5748305" y="4206755"/>
            <a:chExt cx="1703695" cy="1415127"/>
          </a:xfrm>
        </p:grpSpPr>
        <p:sp>
          <p:nvSpPr>
            <p:cNvPr id="5" name="Freeform 5">
              <a:extLst>
                <a:ext uri="{FF2B5EF4-FFF2-40B4-BE49-F238E27FC236}">
                  <a16:creationId xmlns:a16="http://schemas.microsoft.com/office/drawing/2014/main" id="{9BC15A89-A776-C3A2-FCD0-4855BC3DC925}"/>
                </a:ext>
                <a:ext uri="{C183D7F6-B498-43B3-948B-1728B52AA6E4}">
                  <adec:decorative xmlns:adec="http://schemas.microsoft.com/office/drawing/2017/decorative" val="1"/>
                </a:ext>
              </a:extLst>
            </p:cNvPr>
            <p:cNvSpPr/>
            <p:nvPr/>
          </p:nvSpPr>
          <p:spPr>
            <a:xfrm>
              <a:off x="6030554" y="4389794"/>
              <a:ext cx="1421446" cy="1232088"/>
            </a:xfrm>
            <a:custGeom>
              <a:avLst/>
              <a:gdLst/>
              <a:ahLst/>
              <a:cxnLst/>
              <a:rect l="l" t="t" r="r" b="b"/>
              <a:pathLst>
                <a:path w="1421446" h="1232088">
                  <a:moveTo>
                    <a:pt x="0" y="0"/>
                  </a:moveTo>
                  <a:lnTo>
                    <a:pt x="1421446" y="0"/>
                  </a:lnTo>
                  <a:lnTo>
                    <a:pt x="1421446" y="1232088"/>
                  </a:lnTo>
                  <a:lnTo>
                    <a:pt x="0" y="1232088"/>
                  </a:lnTo>
                  <a:lnTo>
                    <a:pt x="0" y="0"/>
                  </a:lnTo>
                  <a:close/>
                </a:path>
              </a:pathLst>
            </a:custGeom>
            <a:blipFill>
              <a:blip r:embed="rId2"/>
              <a:stretch>
                <a:fillRect/>
              </a:stretch>
            </a:blipFill>
          </p:spPr>
          <p:txBody>
            <a:bodyPr/>
            <a:lstStyle/>
            <a:p>
              <a:endParaRPr lang="en-AU" noProof="0" dirty="0"/>
            </a:p>
          </p:txBody>
        </p:sp>
        <p:grpSp>
          <p:nvGrpSpPr>
            <p:cNvPr id="6" name="Group 6">
              <a:extLst>
                <a:ext uri="{FF2B5EF4-FFF2-40B4-BE49-F238E27FC236}">
                  <a16:creationId xmlns:a16="http://schemas.microsoft.com/office/drawing/2014/main" id="{272FE518-B0DF-D888-3187-A49165EF31C6}"/>
                </a:ext>
                <a:ext uri="{C183D7F6-B498-43B3-948B-1728B52AA6E4}">
                  <adec:decorative xmlns:adec="http://schemas.microsoft.com/office/drawing/2017/decorative" val="1"/>
                </a:ext>
              </a:extLst>
            </p:cNvPr>
            <p:cNvGrpSpPr/>
            <p:nvPr/>
          </p:nvGrpSpPr>
          <p:grpSpPr>
            <a:xfrm rot="77894">
              <a:off x="5748305" y="4206755"/>
              <a:ext cx="1489689" cy="1123804"/>
              <a:chOff x="0" y="0"/>
              <a:chExt cx="534059" cy="402888"/>
            </a:xfrm>
          </p:grpSpPr>
          <p:sp>
            <p:nvSpPr>
              <p:cNvPr id="7" name="Freeform 7">
                <a:extLst>
                  <a:ext uri="{FF2B5EF4-FFF2-40B4-BE49-F238E27FC236}">
                    <a16:creationId xmlns:a16="http://schemas.microsoft.com/office/drawing/2014/main" id="{F2E2375D-2630-3C07-C0DE-389A3430E94F}"/>
                  </a:ext>
                </a:extLst>
              </p:cNvPr>
              <p:cNvSpPr/>
              <p:nvPr/>
            </p:nvSpPr>
            <p:spPr>
              <a:xfrm>
                <a:off x="0" y="0"/>
                <a:ext cx="534059" cy="402888"/>
              </a:xfrm>
              <a:custGeom>
                <a:avLst/>
                <a:gdLst/>
                <a:ahLst/>
                <a:cxnLst/>
                <a:rect l="l" t="t" r="r" b="b"/>
                <a:pathLst>
                  <a:path w="534059" h="402888">
                    <a:moveTo>
                      <a:pt x="267029" y="0"/>
                    </a:moveTo>
                    <a:lnTo>
                      <a:pt x="534059" y="402888"/>
                    </a:lnTo>
                    <a:lnTo>
                      <a:pt x="0" y="402888"/>
                    </a:lnTo>
                    <a:lnTo>
                      <a:pt x="267029" y="0"/>
                    </a:lnTo>
                    <a:close/>
                  </a:path>
                </a:pathLst>
              </a:custGeom>
              <a:solidFill>
                <a:srgbClr val="D817AE">
                  <a:alpha val="40784"/>
                </a:srgbClr>
              </a:solidFill>
            </p:spPr>
            <p:txBody>
              <a:bodyPr/>
              <a:lstStyle/>
              <a:p>
                <a:endParaRPr lang="en-AU" noProof="0" dirty="0"/>
              </a:p>
            </p:txBody>
          </p:sp>
          <p:sp>
            <p:nvSpPr>
              <p:cNvPr id="8" name="TextBox 8">
                <a:extLst>
                  <a:ext uri="{FF2B5EF4-FFF2-40B4-BE49-F238E27FC236}">
                    <a16:creationId xmlns:a16="http://schemas.microsoft.com/office/drawing/2014/main" id="{11858E77-2407-18F9-EA7C-C360D6567A30}"/>
                  </a:ext>
                </a:extLst>
              </p:cNvPr>
              <p:cNvSpPr txBox="1"/>
              <p:nvPr/>
            </p:nvSpPr>
            <p:spPr>
              <a:xfrm>
                <a:off x="83447" y="129905"/>
                <a:ext cx="367166" cy="244205"/>
              </a:xfrm>
              <a:prstGeom prst="rect">
                <a:avLst/>
              </a:prstGeom>
            </p:spPr>
            <p:txBody>
              <a:bodyPr lIns="80286" tIns="80286" rIns="80286" bIns="80286" rtlCol="0" anchor="ctr"/>
              <a:lstStyle/>
              <a:p>
                <a:pPr algn="ctr">
                  <a:lnSpc>
                    <a:spcPts val="3359"/>
                  </a:lnSpc>
                </a:pPr>
                <a:endParaRPr lang="en-AU" noProof="0" dirty="0"/>
              </a:p>
            </p:txBody>
          </p:sp>
        </p:grpSp>
        <p:grpSp>
          <p:nvGrpSpPr>
            <p:cNvPr id="9" name="Group 9">
              <a:extLst>
                <a:ext uri="{FF2B5EF4-FFF2-40B4-BE49-F238E27FC236}">
                  <a16:creationId xmlns:a16="http://schemas.microsoft.com/office/drawing/2014/main" id="{2A7A79FD-C014-817B-FED9-5F492F5E6AA3}"/>
                </a:ext>
                <a:ext uri="{C183D7F6-B498-43B3-948B-1728B52AA6E4}">
                  <adec:decorative xmlns:adec="http://schemas.microsoft.com/office/drawing/2017/decorative" val="1"/>
                </a:ext>
              </a:extLst>
            </p:cNvPr>
            <p:cNvGrpSpPr/>
            <p:nvPr/>
          </p:nvGrpSpPr>
          <p:grpSpPr>
            <a:xfrm rot="-10781320">
              <a:off x="6118033" y="4758974"/>
              <a:ext cx="716865" cy="542054"/>
              <a:chOff x="0" y="0"/>
              <a:chExt cx="532761" cy="402845"/>
            </a:xfrm>
          </p:grpSpPr>
          <p:sp>
            <p:nvSpPr>
              <p:cNvPr id="10" name="Freeform 10">
                <a:extLst>
                  <a:ext uri="{FF2B5EF4-FFF2-40B4-BE49-F238E27FC236}">
                    <a16:creationId xmlns:a16="http://schemas.microsoft.com/office/drawing/2014/main" id="{A054C6A9-9F04-359A-AC42-18CB8D61D831}"/>
                  </a:ext>
                </a:extLst>
              </p:cNvPr>
              <p:cNvSpPr/>
              <p:nvPr/>
            </p:nvSpPr>
            <p:spPr>
              <a:xfrm>
                <a:off x="0" y="0"/>
                <a:ext cx="532761" cy="402845"/>
              </a:xfrm>
              <a:custGeom>
                <a:avLst/>
                <a:gdLst/>
                <a:ahLst/>
                <a:cxnLst/>
                <a:rect l="l" t="t" r="r" b="b"/>
                <a:pathLst>
                  <a:path w="532761" h="402845">
                    <a:moveTo>
                      <a:pt x="266380" y="0"/>
                    </a:moveTo>
                    <a:lnTo>
                      <a:pt x="532761" y="402845"/>
                    </a:lnTo>
                    <a:lnTo>
                      <a:pt x="0" y="402845"/>
                    </a:lnTo>
                    <a:lnTo>
                      <a:pt x="266380" y="0"/>
                    </a:lnTo>
                    <a:close/>
                  </a:path>
                </a:pathLst>
              </a:custGeom>
              <a:solidFill>
                <a:srgbClr val="FFFFFF">
                  <a:alpha val="40000"/>
                </a:srgbClr>
              </a:solidFill>
            </p:spPr>
            <p:txBody>
              <a:bodyPr/>
              <a:lstStyle/>
              <a:p>
                <a:endParaRPr lang="en-AU" noProof="0" dirty="0"/>
              </a:p>
            </p:txBody>
          </p:sp>
          <p:sp>
            <p:nvSpPr>
              <p:cNvPr id="11" name="TextBox 11">
                <a:extLst>
                  <a:ext uri="{FF2B5EF4-FFF2-40B4-BE49-F238E27FC236}">
                    <a16:creationId xmlns:a16="http://schemas.microsoft.com/office/drawing/2014/main" id="{F64B6E5A-2245-29DA-7B0E-528A04848567}"/>
                  </a:ext>
                </a:extLst>
              </p:cNvPr>
              <p:cNvSpPr txBox="1"/>
              <p:nvPr/>
            </p:nvSpPr>
            <p:spPr>
              <a:xfrm>
                <a:off x="83244" y="129885"/>
                <a:ext cx="366273" cy="244185"/>
              </a:xfrm>
              <a:prstGeom prst="rect">
                <a:avLst/>
              </a:prstGeom>
            </p:spPr>
            <p:txBody>
              <a:bodyPr lIns="80286" tIns="80286" rIns="80286" bIns="80286" rtlCol="0" anchor="ctr"/>
              <a:lstStyle/>
              <a:p>
                <a:pPr algn="ctr">
                  <a:lnSpc>
                    <a:spcPts val="3359"/>
                  </a:lnSpc>
                </a:pPr>
                <a:endParaRPr lang="en-AU" noProof="0" dirty="0"/>
              </a:p>
            </p:txBody>
          </p:sp>
        </p:grpSp>
      </p:grpSp>
      <p:sp>
        <p:nvSpPr>
          <p:cNvPr id="12" name="Freeform 12">
            <a:extLst>
              <a:ext uri="{FF2B5EF4-FFF2-40B4-BE49-F238E27FC236}">
                <a16:creationId xmlns:a16="http://schemas.microsoft.com/office/drawing/2014/main" id="{951A77D8-0960-9F08-A9C7-1B64E20BF147}"/>
              </a:ext>
              <a:ext uri="{C183D7F6-B498-43B3-948B-1728B52AA6E4}">
                <adec:decorative xmlns:adec="http://schemas.microsoft.com/office/drawing/2017/decorative" val="1"/>
              </a:ext>
            </a:extLst>
          </p:cNvPr>
          <p:cNvSpPr/>
          <p:nvPr/>
        </p:nvSpPr>
        <p:spPr>
          <a:xfrm>
            <a:off x="225830" y="6795084"/>
            <a:ext cx="1933457" cy="2333483"/>
          </a:xfrm>
          <a:custGeom>
            <a:avLst/>
            <a:gdLst/>
            <a:ahLst/>
            <a:cxnLst/>
            <a:rect l="l" t="t" r="r" b="b"/>
            <a:pathLst>
              <a:path w="1933457" h="2333483">
                <a:moveTo>
                  <a:pt x="0" y="0"/>
                </a:moveTo>
                <a:lnTo>
                  <a:pt x="1933457" y="0"/>
                </a:lnTo>
                <a:lnTo>
                  <a:pt x="1933457" y="2333483"/>
                </a:lnTo>
                <a:lnTo>
                  <a:pt x="0" y="2333483"/>
                </a:lnTo>
                <a:lnTo>
                  <a:pt x="0" y="0"/>
                </a:lnTo>
                <a:close/>
              </a:path>
            </a:pathLst>
          </a:custGeom>
          <a:blipFill>
            <a:blip r:embed="rId3"/>
            <a:stretch>
              <a:fillRect/>
            </a:stretch>
          </a:blipFill>
        </p:spPr>
        <p:txBody>
          <a:bodyPr/>
          <a:lstStyle/>
          <a:p>
            <a:endParaRPr lang="en-AU" noProof="0" dirty="0"/>
          </a:p>
        </p:txBody>
      </p:sp>
      <p:grpSp>
        <p:nvGrpSpPr>
          <p:cNvPr id="13" name="Group 13">
            <a:extLst>
              <a:ext uri="{FF2B5EF4-FFF2-40B4-BE49-F238E27FC236}">
                <a16:creationId xmlns:a16="http://schemas.microsoft.com/office/drawing/2014/main" id="{A02EA20F-081C-836E-E5C1-C05DFF8E7010}"/>
              </a:ext>
              <a:ext uri="{C183D7F6-B498-43B3-948B-1728B52AA6E4}">
                <adec:decorative xmlns:adec="http://schemas.microsoft.com/office/drawing/2017/decorative" val="1"/>
              </a:ext>
            </a:extLst>
          </p:cNvPr>
          <p:cNvGrpSpPr/>
          <p:nvPr/>
        </p:nvGrpSpPr>
        <p:grpSpPr>
          <a:xfrm>
            <a:off x="577671" y="7350382"/>
            <a:ext cx="1285280" cy="1296911"/>
            <a:chOff x="0" y="0"/>
            <a:chExt cx="1713707" cy="1729214"/>
          </a:xfrm>
        </p:grpSpPr>
        <p:sp>
          <p:nvSpPr>
            <p:cNvPr id="14" name="Freeform 14">
              <a:extLst>
                <a:ext uri="{FF2B5EF4-FFF2-40B4-BE49-F238E27FC236}">
                  <a16:creationId xmlns:a16="http://schemas.microsoft.com/office/drawing/2014/main" id="{05452B0C-0175-B7DD-B866-D7D1997C1941}"/>
                </a:ext>
              </a:extLst>
            </p:cNvPr>
            <p:cNvSpPr/>
            <p:nvPr/>
          </p:nvSpPr>
          <p:spPr>
            <a:xfrm>
              <a:off x="186815" y="190474"/>
              <a:ext cx="1334817" cy="1348300"/>
            </a:xfrm>
            <a:custGeom>
              <a:avLst/>
              <a:gdLst/>
              <a:ahLst/>
              <a:cxnLst/>
              <a:rect l="l" t="t" r="r" b="b"/>
              <a:pathLst>
                <a:path w="1334817" h="1348300">
                  <a:moveTo>
                    <a:pt x="0" y="0"/>
                  </a:moveTo>
                  <a:lnTo>
                    <a:pt x="1334817" y="0"/>
                  </a:lnTo>
                  <a:lnTo>
                    <a:pt x="1334817" y="1348300"/>
                  </a:lnTo>
                  <a:lnTo>
                    <a:pt x="0" y="1348300"/>
                  </a:lnTo>
                  <a:lnTo>
                    <a:pt x="0" y="0"/>
                  </a:lnTo>
                  <a:close/>
                </a:path>
              </a:pathLst>
            </a:custGeom>
            <a:blipFill>
              <a:blip r:embed="rId4">
                <a:alphaModFix amt="44999"/>
              </a:blip>
              <a:stretch>
                <a:fillRect/>
              </a:stretch>
            </a:blipFill>
            <a:ln w="9525" cap="sq">
              <a:solidFill>
                <a:srgbClr val="000000">
                  <a:alpha val="44706"/>
                </a:srgbClr>
              </a:solidFill>
              <a:prstDash val="solid"/>
              <a:miter/>
            </a:ln>
          </p:spPr>
          <p:txBody>
            <a:bodyPr/>
            <a:lstStyle/>
            <a:p>
              <a:endParaRPr lang="en-AU" noProof="0" dirty="0"/>
            </a:p>
          </p:txBody>
        </p:sp>
        <p:grpSp>
          <p:nvGrpSpPr>
            <p:cNvPr id="15" name="Group 15">
              <a:extLst>
                <a:ext uri="{FF2B5EF4-FFF2-40B4-BE49-F238E27FC236}">
                  <a16:creationId xmlns:a16="http://schemas.microsoft.com/office/drawing/2014/main" id="{3BFC3582-A6E0-EEE5-50CF-8D4F95E9D514}"/>
                </a:ext>
              </a:extLst>
            </p:cNvPr>
            <p:cNvGrpSpPr/>
            <p:nvPr/>
          </p:nvGrpSpPr>
          <p:grpSpPr>
            <a:xfrm>
              <a:off x="186815" y="864624"/>
              <a:ext cx="1334817" cy="674150"/>
              <a:chOff x="0" y="0"/>
              <a:chExt cx="1456316" cy="735513"/>
            </a:xfrm>
          </p:grpSpPr>
          <p:sp>
            <p:nvSpPr>
              <p:cNvPr id="16" name="Freeform 16">
                <a:extLst>
                  <a:ext uri="{FF2B5EF4-FFF2-40B4-BE49-F238E27FC236}">
                    <a16:creationId xmlns:a16="http://schemas.microsoft.com/office/drawing/2014/main" id="{B632F15F-02B7-62DD-349E-0D44D7CE06FA}"/>
                  </a:ext>
                </a:extLst>
              </p:cNvPr>
              <p:cNvSpPr/>
              <p:nvPr/>
            </p:nvSpPr>
            <p:spPr>
              <a:xfrm>
                <a:off x="0" y="0"/>
                <a:ext cx="1456316" cy="735513"/>
              </a:xfrm>
              <a:custGeom>
                <a:avLst/>
                <a:gdLst/>
                <a:ahLst/>
                <a:cxnLst/>
                <a:rect l="l" t="t" r="r" b="b"/>
                <a:pathLst>
                  <a:path w="1456316" h="735513">
                    <a:moveTo>
                      <a:pt x="728158" y="0"/>
                    </a:moveTo>
                    <a:lnTo>
                      <a:pt x="1456316" y="735513"/>
                    </a:lnTo>
                    <a:lnTo>
                      <a:pt x="0" y="735513"/>
                    </a:lnTo>
                    <a:lnTo>
                      <a:pt x="728158" y="0"/>
                    </a:lnTo>
                    <a:close/>
                  </a:path>
                </a:pathLst>
              </a:custGeom>
              <a:solidFill>
                <a:srgbClr val="8CE0FF">
                  <a:alpha val="17255"/>
                </a:srgbClr>
              </a:solidFill>
              <a:ln w="9525" cap="sq">
                <a:solidFill>
                  <a:srgbClr val="000000">
                    <a:alpha val="17255"/>
                  </a:srgbClr>
                </a:solidFill>
                <a:prstDash val="solid"/>
                <a:miter/>
              </a:ln>
            </p:spPr>
            <p:txBody>
              <a:bodyPr/>
              <a:lstStyle/>
              <a:p>
                <a:endParaRPr lang="en-AU" noProof="0" dirty="0"/>
              </a:p>
            </p:txBody>
          </p:sp>
          <p:sp>
            <p:nvSpPr>
              <p:cNvPr id="17" name="TextBox 17">
                <a:extLst>
                  <a:ext uri="{FF2B5EF4-FFF2-40B4-BE49-F238E27FC236}">
                    <a16:creationId xmlns:a16="http://schemas.microsoft.com/office/drawing/2014/main" id="{FD877D31-F31D-D82E-A57F-5E40DA80B935}"/>
                  </a:ext>
                </a:extLst>
              </p:cNvPr>
              <p:cNvSpPr txBox="1"/>
              <p:nvPr/>
            </p:nvSpPr>
            <p:spPr>
              <a:xfrm>
                <a:off x="227549" y="274813"/>
                <a:ext cx="1001217" cy="408163"/>
              </a:xfrm>
              <a:prstGeom prst="rect">
                <a:avLst/>
              </a:prstGeom>
            </p:spPr>
            <p:txBody>
              <a:bodyPr lIns="49596" tIns="49596" rIns="49596" bIns="49596" rtlCol="0" anchor="ctr"/>
              <a:lstStyle/>
              <a:p>
                <a:pPr algn="ctr">
                  <a:lnSpc>
                    <a:spcPts val="3963"/>
                  </a:lnSpc>
                </a:pPr>
                <a:endParaRPr lang="en-AU" noProof="0" dirty="0"/>
              </a:p>
            </p:txBody>
          </p:sp>
        </p:grpSp>
        <p:sp>
          <p:nvSpPr>
            <p:cNvPr id="18" name="TextBox 18">
              <a:extLst>
                <a:ext uri="{FF2B5EF4-FFF2-40B4-BE49-F238E27FC236}">
                  <a16:creationId xmlns:a16="http://schemas.microsoft.com/office/drawing/2014/main" id="{230C8458-B487-865C-1C26-FA893920D8D3}"/>
                </a:ext>
              </a:extLst>
            </p:cNvPr>
            <p:cNvSpPr txBox="1"/>
            <p:nvPr/>
          </p:nvSpPr>
          <p:spPr>
            <a:xfrm>
              <a:off x="471945" y="-28575"/>
              <a:ext cx="764557" cy="219015"/>
            </a:xfrm>
            <a:prstGeom prst="rect">
              <a:avLst/>
            </a:prstGeom>
          </p:spPr>
          <p:txBody>
            <a:bodyPr lIns="0" tIns="0" rIns="0" bIns="0" rtlCol="0" anchor="t">
              <a:spAutoFit/>
            </a:bodyPr>
            <a:lstStyle/>
            <a:p>
              <a:pPr algn="ctr">
                <a:lnSpc>
                  <a:spcPts val="1316"/>
                </a:lnSpc>
              </a:pPr>
              <a:r>
                <a:rPr lang="en-AU" sz="940" noProof="0" dirty="0">
                  <a:solidFill>
                    <a:srgbClr val="000000">
                      <a:alpha val="44706"/>
                    </a:srgbClr>
                  </a:solidFill>
                  <a:latin typeface="Public Sans 1"/>
                  <a:ea typeface="Public Sans 1"/>
                  <a:cs typeface="Public Sans 1"/>
                  <a:sym typeface="Public Sans 1"/>
                </a:rPr>
                <a:t>Structural</a:t>
              </a:r>
            </a:p>
          </p:txBody>
        </p:sp>
        <p:sp>
          <p:nvSpPr>
            <p:cNvPr id="19" name="TextBox 19">
              <a:extLst>
                <a:ext uri="{FF2B5EF4-FFF2-40B4-BE49-F238E27FC236}">
                  <a16:creationId xmlns:a16="http://schemas.microsoft.com/office/drawing/2014/main" id="{75EB0A3A-FE15-6300-74DE-3177B4E75839}"/>
                </a:ext>
              </a:extLst>
            </p:cNvPr>
            <p:cNvSpPr txBox="1"/>
            <p:nvPr/>
          </p:nvSpPr>
          <p:spPr>
            <a:xfrm>
              <a:off x="552945" y="1510199"/>
              <a:ext cx="602558" cy="219015"/>
            </a:xfrm>
            <a:prstGeom prst="rect">
              <a:avLst/>
            </a:prstGeom>
          </p:spPr>
          <p:txBody>
            <a:bodyPr lIns="0" tIns="0" rIns="0" bIns="0" rtlCol="0" anchor="t">
              <a:spAutoFit/>
            </a:bodyPr>
            <a:lstStyle/>
            <a:p>
              <a:pPr algn="ctr">
                <a:lnSpc>
                  <a:spcPts val="1316"/>
                </a:lnSpc>
              </a:pPr>
              <a:r>
                <a:rPr lang="en-AU" sz="940" noProof="0" dirty="0">
                  <a:solidFill>
                    <a:srgbClr val="000000">
                      <a:alpha val="44706"/>
                    </a:srgbClr>
                  </a:solidFill>
                  <a:latin typeface="Public Sans 1"/>
                  <a:ea typeface="Public Sans 1"/>
                  <a:cs typeface="Public Sans 1"/>
                  <a:sym typeface="Public Sans 1"/>
                </a:rPr>
                <a:t>Cultural</a:t>
              </a:r>
            </a:p>
          </p:txBody>
        </p:sp>
        <p:sp>
          <p:nvSpPr>
            <p:cNvPr id="20" name="TextBox 20">
              <a:extLst>
                <a:ext uri="{FF2B5EF4-FFF2-40B4-BE49-F238E27FC236}">
                  <a16:creationId xmlns:a16="http://schemas.microsoft.com/office/drawing/2014/main" id="{3555A8BF-8F02-57E6-130A-539595832154}"/>
                </a:ext>
              </a:extLst>
            </p:cNvPr>
            <p:cNvSpPr txBox="1"/>
            <p:nvPr/>
          </p:nvSpPr>
          <p:spPr>
            <a:xfrm rot="-5400000">
              <a:off x="-605492" y="777460"/>
              <a:ext cx="1344916" cy="172031"/>
            </a:xfrm>
            <a:prstGeom prst="rect">
              <a:avLst/>
            </a:prstGeom>
          </p:spPr>
          <p:txBody>
            <a:bodyPr lIns="0" tIns="0" rIns="0" bIns="0" rtlCol="0" anchor="t">
              <a:spAutoFit/>
            </a:bodyPr>
            <a:lstStyle/>
            <a:p>
              <a:pPr algn="ctr">
                <a:lnSpc>
                  <a:spcPts val="1061"/>
                </a:lnSpc>
              </a:pPr>
              <a:r>
                <a:rPr lang="en-AU" sz="758" noProof="0" dirty="0">
                  <a:solidFill>
                    <a:srgbClr val="000000">
                      <a:alpha val="44706"/>
                    </a:srgbClr>
                  </a:solidFill>
                  <a:latin typeface="Public Sans 1"/>
                  <a:ea typeface="Public Sans 1"/>
                  <a:cs typeface="Public Sans 1"/>
                  <a:sym typeface="Public Sans 1"/>
                </a:rPr>
                <a:t>Contemporary</a:t>
              </a:r>
            </a:p>
          </p:txBody>
        </p:sp>
        <p:sp>
          <p:nvSpPr>
            <p:cNvPr id="21" name="TextBox 21">
              <a:extLst>
                <a:ext uri="{FF2B5EF4-FFF2-40B4-BE49-F238E27FC236}">
                  <a16:creationId xmlns:a16="http://schemas.microsoft.com/office/drawing/2014/main" id="{F3803EFD-9273-80C8-8FB3-DC7894D73BA9}"/>
                </a:ext>
              </a:extLst>
            </p:cNvPr>
            <p:cNvSpPr txBox="1"/>
            <p:nvPr/>
          </p:nvSpPr>
          <p:spPr>
            <a:xfrm rot="5400000">
              <a:off x="1200220" y="753968"/>
              <a:ext cx="865109" cy="219015"/>
            </a:xfrm>
            <a:prstGeom prst="rect">
              <a:avLst/>
            </a:prstGeom>
          </p:spPr>
          <p:txBody>
            <a:bodyPr lIns="0" tIns="0" rIns="0" bIns="0" rtlCol="0" anchor="t">
              <a:spAutoFit/>
            </a:bodyPr>
            <a:lstStyle/>
            <a:p>
              <a:pPr algn="ctr">
                <a:lnSpc>
                  <a:spcPts val="1316"/>
                </a:lnSpc>
              </a:pPr>
              <a:r>
                <a:rPr lang="en-AU" sz="940" noProof="0" dirty="0">
                  <a:solidFill>
                    <a:srgbClr val="000000">
                      <a:alpha val="44706"/>
                    </a:srgbClr>
                  </a:solidFill>
                  <a:latin typeface="Public Sans 1"/>
                  <a:ea typeface="Public Sans 1"/>
                  <a:cs typeface="Public Sans 1"/>
                  <a:sym typeface="Public Sans 1"/>
                </a:rPr>
                <a:t>Subjective</a:t>
              </a:r>
            </a:p>
          </p:txBody>
        </p:sp>
        <p:sp>
          <p:nvSpPr>
            <p:cNvPr id="22" name="TextBox 22">
              <a:extLst>
                <a:ext uri="{FF2B5EF4-FFF2-40B4-BE49-F238E27FC236}">
                  <a16:creationId xmlns:a16="http://schemas.microsoft.com/office/drawing/2014/main" id="{ECCE937E-7E0E-CDB1-6A3B-866904673682}"/>
                </a:ext>
              </a:extLst>
            </p:cNvPr>
            <p:cNvSpPr txBox="1"/>
            <p:nvPr/>
          </p:nvSpPr>
          <p:spPr>
            <a:xfrm>
              <a:off x="715287" y="1054324"/>
              <a:ext cx="303416" cy="109013"/>
            </a:xfrm>
            <a:prstGeom prst="rect">
              <a:avLst/>
            </a:prstGeom>
          </p:spPr>
          <p:txBody>
            <a:bodyPr lIns="0" tIns="0" rIns="0" bIns="0" rtlCol="0" anchor="t">
              <a:spAutoFit/>
            </a:bodyPr>
            <a:lstStyle/>
            <a:p>
              <a:pPr algn="ctr">
                <a:lnSpc>
                  <a:spcPts val="687"/>
                </a:lnSpc>
              </a:pPr>
              <a:r>
                <a:rPr lang="en-AU" sz="491" noProof="0" dirty="0">
                  <a:solidFill>
                    <a:srgbClr val="000000">
                      <a:alpha val="44706"/>
                    </a:srgbClr>
                  </a:solidFill>
                  <a:latin typeface="Quicksand"/>
                  <a:ea typeface="Quicksand"/>
                  <a:cs typeface="Quicksand"/>
                  <a:sym typeface="Quicksand"/>
                </a:rPr>
                <a:t>Artwork</a:t>
              </a:r>
            </a:p>
          </p:txBody>
        </p:sp>
        <p:sp>
          <p:nvSpPr>
            <p:cNvPr id="23" name="TextBox 23">
              <a:extLst>
                <a:ext uri="{FF2B5EF4-FFF2-40B4-BE49-F238E27FC236}">
                  <a16:creationId xmlns:a16="http://schemas.microsoft.com/office/drawing/2014/main" id="{6A93B773-C8FB-46AC-9E73-6A0B780B441D}"/>
                </a:ext>
              </a:extLst>
            </p:cNvPr>
            <p:cNvSpPr txBox="1"/>
            <p:nvPr/>
          </p:nvSpPr>
          <p:spPr>
            <a:xfrm>
              <a:off x="1018703" y="1396336"/>
              <a:ext cx="354581" cy="109013"/>
            </a:xfrm>
            <a:prstGeom prst="rect">
              <a:avLst/>
            </a:prstGeom>
          </p:spPr>
          <p:txBody>
            <a:bodyPr lIns="0" tIns="0" rIns="0" bIns="0" rtlCol="0" anchor="t">
              <a:spAutoFit/>
            </a:bodyPr>
            <a:lstStyle/>
            <a:p>
              <a:pPr algn="ctr">
                <a:lnSpc>
                  <a:spcPts val="687"/>
                </a:lnSpc>
              </a:pPr>
              <a:r>
                <a:rPr lang="en-AU" sz="491" noProof="0" dirty="0">
                  <a:solidFill>
                    <a:srgbClr val="000000">
                      <a:alpha val="44706"/>
                    </a:srgbClr>
                  </a:solidFill>
                  <a:latin typeface="Quicksand"/>
                  <a:ea typeface="Quicksand"/>
                  <a:cs typeface="Quicksand"/>
                  <a:sym typeface="Quicksand"/>
                </a:rPr>
                <a:t>Audience</a:t>
              </a:r>
            </a:p>
          </p:txBody>
        </p:sp>
        <p:sp>
          <p:nvSpPr>
            <p:cNvPr id="24" name="TextBox 24">
              <a:extLst>
                <a:ext uri="{FF2B5EF4-FFF2-40B4-BE49-F238E27FC236}">
                  <a16:creationId xmlns:a16="http://schemas.microsoft.com/office/drawing/2014/main" id="{6E1B6273-A386-4D8A-96AA-EE283793FC58}"/>
                </a:ext>
              </a:extLst>
            </p:cNvPr>
            <p:cNvSpPr txBox="1"/>
            <p:nvPr/>
          </p:nvSpPr>
          <p:spPr>
            <a:xfrm>
              <a:off x="436845" y="1396336"/>
              <a:ext cx="232199" cy="109013"/>
            </a:xfrm>
            <a:prstGeom prst="rect">
              <a:avLst/>
            </a:prstGeom>
          </p:spPr>
          <p:txBody>
            <a:bodyPr lIns="0" tIns="0" rIns="0" bIns="0" rtlCol="0" anchor="t">
              <a:spAutoFit/>
            </a:bodyPr>
            <a:lstStyle/>
            <a:p>
              <a:pPr algn="ctr">
                <a:lnSpc>
                  <a:spcPts val="687"/>
                </a:lnSpc>
              </a:pPr>
              <a:r>
                <a:rPr lang="en-AU" sz="491" noProof="0" dirty="0">
                  <a:solidFill>
                    <a:srgbClr val="000000">
                      <a:alpha val="44706"/>
                    </a:srgbClr>
                  </a:solidFill>
                  <a:latin typeface="Quicksand"/>
                  <a:ea typeface="Quicksand"/>
                  <a:cs typeface="Quicksand"/>
                  <a:sym typeface="Quicksand"/>
                </a:rPr>
                <a:t>World</a:t>
              </a:r>
            </a:p>
          </p:txBody>
        </p:sp>
        <p:sp>
          <p:nvSpPr>
            <p:cNvPr id="25" name="TextBox 25">
              <a:extLst>
                <a:ext uri="{FF2B5EF4-FFF2-40B4-BE49-F238E27FC236}">
                  <a16:creationId xmlns:a16="http://schemas.microsoft.com/office/drawing/2014/main" id="{8EFF6687-E7F0-A092-B415-82B46889B7E9}"/>
                </a:ext>
              </a:extLst>
            </p:cNvPr>
            <p:cNvSpPr txBox="1"/>
            <p:nvPr/>
          </p:nvSpPr>
          <p:spPr>
            <a:xfrm>
              <a:off x="754679" y="1209104"/>
              <a:ext cx="199088" cy="109013"/>
            </a:xfrm>
            <a:prstGeom prst="rect">
              <a:avLst/>
            </a:prstGeom>
          </p:spPr>
          <p:txBody>
            <a:bodyPr lIns="0" tIns="0" rIns="0" bIns="0" rtlCol="0" anchor="t">
              <a:spAutoFit/>
            </a:bodyPr>
            <a:lstStyle/>
            <a:p>
              <a:pPr algn="ctr">
                <a:lnSpc>
                  <a:spcPts val="687"/>
                </a:lnSpc>
              </a:pPr>
              <a:r>
                <a:rPr lang="en-AU" sz="491" noProof="0" dirty="0">
                  <a:solidFill>
                    <a:srgbClr val="000000">
                      <a:alpha val="44706"/>
                    </a:srgbClr>
                  </a:solidFill>
                  <a:latin typeface="Quicksand"/>
                  <a:ea typeface="Quicksand"/>
                  <a:cs typeface="Quicksand"/>
                  <a:sym typeface="Quicksand"/>
                </a:rPr>
                <a:t>Artist</a:t>
              </a:r>
            </a:p>
          </p:txBody>
        </p:sp>
      </p:grpSp>
      <p:sp>
        <p:nvSpPr>
          <p:cNvPr id="26" name="Freeform 26">
            <a:extLst>
              <a:ext uri="{FF2B5EF4-FFF2-40B4-BE49-F238E27FC236}">
                <a16:creationId xmlns:a16="http://schemas.microsoft.com/office/drawing/2014/main" id="{1F3A6224-B2DB-5AC5-C372-99C5AF4635AA}"/>
              </a:ext>
              <a:ext uri="{C183D7F6-B498-43B3-948B-1728B52AA6E4}">
                <adec:decorative xmlns:adec="http://schemas.microsoft.com/office/drawing/2017/decorative" val="1"/>
              </a:ext>
            </a:extLst>
          </p:cNvPr>
          <p:cNvSpPr/>
          <p:nvPr/>
        </p:nvSpPr>
        <p:spPr>
          <a:xfrm rot="-5400000" flipV="1">
            <a:off x="4492632" y="1456107"/>
            <a:ext cx="1951290" cy="4276800"/>
          </a:xfrm>
          <a:custGeom>
            <a:avLst/>
            <a:gdLst/>
            <a:ahLst/>
            <a:cxnLst/>
            <a:rect l="l" t="t" r="r" b="b"/>
            <a:pathLst>
              <a:path w="1951290" h="4276800">
                <a:moveTo>
                  <a:pt x="0" y="4276800"/>
                </a:moveTo>
                <a:lnTo>
                  <a:pt x="1951290" y="4276800"/>
                </a:lnTo>
                <a:lnTo>
                  <a:pt x="1951290" y="0"/>
                </a:lnTo>
                <a:lnTo>
                  <a:pt x="0" y="0"/>
                </a:lnTo>
                <a:lnTo>
                  <a:pt x="0" y="427680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noProof="0" dirty="0"/>
          </a:p>
        </p:txBody>
      </p:sp>
      <p:sp>
        <p:nvSpPr>
          <p:cNvPr id="27" name="Freeform 27">
            <a:extLst>
              <a:ext uri="{FF2B5EF4-FFF2-40B4-BE49-F238E27FC236}">
                <a16:creationId xmlns:a16="http://schemas.microsoft.com/office/drawing/2014/main" id="{B6DF842F-BC94-178C-B6A0-2C16C5CDF118}"/>
              </a:ext>
              <a:ext uri="{C183D7F6-B498-43B3-948B-1728B52AA6E4}">
                <adec:decorative xmlns:adec="http://schemas.microsoft.com/office/drawing/2017/decorative" val="1"/>
              </a:ext>
            </a:extLst>
          </p:cNvPr>
          <p:cNvSpPr/>
          <p:nvPr/>
        </p:nvSpPr>
        <p:spPr>
          <a:xfrm flipV="1">
            <a:off x="-530131" y="4048790"/>
            <a:ext cx="1506351" cy="3301592"/>
          </a:xfrm>
          <a:custGeom>
            <a:avLst/>
            <a:gdLst/>
            <a:ahLst/>
            <a:cxnLst/>
            <a:rect l="l" t="t" r="r" b="b"/>
            <a:pathLst>
              <a:path w="1506351" h="3301592">
                <a:moveTo>
                  <a:pt x="0" y="3301592"/>
                </a:moveTo>
                <a:lnTo>
                  <a:pt x="1506352" y="3301592"/>
                </a:lnTo>
                <a:lnTo>
                  <a:pt x="1506352" y="0"/>
                </a:lnTo>
                <a:lnTo>
                  <a:pt x="0" y="0"/>
                </a:lnTo>
                <a:lnTo>
                  <a:pt x="0" y="330159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noProof="0" dirty="0"/>
          </a:p>
        </p:txBody>
      </p:sp>
      <p:sp>
        <p:nvSpPr>
          <p:cNvPr id="28" name="Freeform 28">
            <a:extLst>
              <a:ext uri="{FF2B5EF4-FFF2-40B4-BE49-F238E27FC236}">
                <a16:creationId xmlns:a16="http://schemas.microsoft.com/office/drawing/2014/main" id="{C28A1436-9185-9E8D-5AAB-CBAEABA4F4AF}"/>
              </a:ext>
              <a:ext uri="{C183D7F6-B498-43B3-948B-1728B52AA6E4}">
                <adec:decorative xmlns:adec="http://schemas.microsoft.com/office/drawing/2017/decorative" val="1"/>
              </a:ext>
            </a:extLst>
          </p:cNvPr>
          <p:cNvSpPr/>
          <p:nvPr/>
        </p:nvSpPr>
        <p:spPr>
          <a:xfrm flipH="1">
            <a:off x="6116565" y="7261820"/>
            <a:ext cx="2628662" cy="3233618"/>
          </a:xfrm>
          <a:custGeom>
            <a:avLst/>
            <a:gdLst/>
            <a:ahLst/>
            <a:cxnLst/>
            <a:rect l="l" t="t" r="r" b="b"/>
            <a:pathLst>
              <a:path w="2628662" h="3233618">
                <a:moveTo>
                  <a:pt x="2628662" y="0"/>
                </a:moveTo>
                <a:lnTo>
                  <a:pt x="0" y="0"/>
                </a:lnTo>
                <a:lnTo>
                  <a:pt x="0" y="3233618"/>
                </a:lnTo>
                <a:lnTo>
                  <a:pt x="2628662" y="3233618"/>
                </a:lnTo>
                <a:lnTo>
                  <a:pt x="262866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noProof="0" dirty="0"/>
          </a:p>
        </p:txBody>
      </p:sp>
      <p:sp>
        <p:nvSpPr>
          <p:cNvPr id="29" name="Freeform 29">
            <a:extLst>
              <a:ext uri="{FF2B5EF4-FFF2-40B4-BE49-F238E27FC236}">
                <a16:creationId xmlns:a16="http://schemas.microsoft.com/office/drawing/2014/main" id="{C7A2A882-6E53-0C27-E164-92D2D75E200D}"/>
              </a:ext>
              <a:ext uri="{C183D7F6-B498-43B3-948B-1728B52AA6E4}">
                <adec:decorative xmlns:adec="http://schemas.microsoft.com/office/drawing/2017/decorative" val="1"/>
              </a:ext>
            </a:extLst>
          </p:cNvPr>
          <p:cNvSpPr/>
          <p:nvPr/>
        </p:nvSpPr>
        <p:spPr>
          <a:xfrm>
            <a:off x="-94992" y="1498857"/>
            <a:ext cx="1546797" cy="1239371"/>
          </a:xfrm>
          <a:custGeom>
            <a:avLst/>
            <a:gdLst/>
            <a:ahLst/>
            <a:cxnLst/>
            <a:rect l="l" t="t" r="r" b="b"/>
            <a:pathLst>
              <a:path w="1546797" h="1239371">
                <a:moveTo>
                  <a:pt x="0" y="0"/>
                </a:moveTo>
                <a:lnTo>
                  <a:pt x="1546797" y="0"/>
                </a:lnTo>
                <a:lnTo>
                  <a:pt x="1546797" y="1239372"/>
                </a:lnTo>
                <a:lnTo>
                  <a:pt x="0" y="12393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noProof="0" dirty="0"/>
          </a:p>
        </p:txBody>
      </p:sp>
      <p:sp>
        <p:nvSpPr>
          <p:cNvPr id="30" name="Freeform 30">
            <a:extLst>
              <a:ext uri="{FF2B5EF4-FFF2-40B4-BE49-F238E27FC236}">
                <a16:creationId xmlns:a16="http://schemas.microsoft.com/office/drawing/2014/main" id="{173B8497-AB4F-44CE-0FD7-C508DC96380C}"/>
              </a:ext>
              <a:ext uri="{C183D7F6-B498-43B3-948B-1728B52AA6E4}">
                <adec:decorative xmlns:adec="http://schemas.microsoft.com/office/drawing/2017/decorative" val="1"/>
              </a:ext>
            </a:extLst>
          </p:cNvPr>
          <p:cNvSpPr/>
          <p:nvPr/>
        </p:nvSpPr>
        <p:spPr>
          <a:xfrm>
            <a:off x="223045" y="4642152"/>
            <a:ext cx="1209765" cy="727371"/>
          </a:xfrm>
          <a:custGeom>
            <a:avLst/>
            <a:gdLst/>
            <a:ahLst/>
            <a:cxnLst/>
            <a:rect l="l" t="t" r="r" b="b"/>
            <a:pathLst>
              <a:path w="1209765" h="727371">
                <a:moveTo>
                  <a:pt x="0" y="0"/>
                </a:moveTo>
                <a:lnTo>
                  <a:pt x="1209766" y="0"/>
                </a:lnTo>
                <a:lnTo>
                  <a:pt x="1209766" y="727372"/>
                </a:lnTo>
                <a:lnTo>
                  <a:pt x="0" y="7273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AU" noProof="0" dirty="0"/>
          </a:p>
        </p:txBody>
      </p:sp>
      <p:sp>
        <p:nvSpPr>
          <p:cNvPr id="31" name="Freeform 31">
            <a:extLst>
              <a:ext uri="{FF2B5EF4-FFF2-40B4-BE49-F238E27FC236}">
                <a16:creationId xmlns:a16="http://schemas.microsoft.com/office/drawing/2014/main" id="{8A5BC815-8AA1-987A-F989-9E15A9353EEB}"/>
              </a:ext>
              <a:ext uri="{C183D7F6-B498-43B3-948B-1728B52AA6E4}">
                <adec:decorative xmlns:adec="http://schemas.microsoft.com/office/drawing/2017/decorative" val="1"/>
              </a:ext>
            </a:extLst>
          </p:cNvPr>
          <p:cNvSpPr/>
          <p:nvPr/>
        </p:nvSpPr>
        <p:spPr>
          <a:xfrm>
            <a:off x="63872" y="8745289"/>
            <a:ext cx="1229070" cy="978647"/>
          </a:xfrm>
          <a:custGeom>
            <a:avLst/>
            <a:gdLst/>
            <a:ahLst/>
            <a:cxnLst/>
            <a:rect l="l" t="t" r="r" b="b"/>
            <a:pathLst>
              <a:path w="1229070" h="978647">
                <a:moveTo>
                  <a:pt x="0" y="0"/>
                </a:moveTo>
                <a:lnTo>
                  <a:pt x="1229070" y="0"/>
                </a:lnTo>
                <a:lnTo>
                  <a:pt x="1229070" y="978647"/>
                </a:lnTo>
                <a:lnTo>
                  <a:pt x="0" y="97864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AU" noProof="0" dirty="0"/>
          </a:p>
        </p:txBody>
      </p:sp>
      <p:sp>
        <p:nvSpPr>
          <p:cNvPr id="32" name="Freeform 32">
            <a:extLst>
              <a:ext uri="{FF2B5EF4-FFF2-40B4-BE49-F238E27FC236}">
                <a16:creationId xmlns:a16="http://schemas.microsoft.com/office/drawing/2014/main" id="{18100264-BB00-7B30-1EF1-E9BBBB19E447}"/>
              </a:ext>
              <a:ext uri="{C183D7F6-B498-43B3-948B-1728B52AA6E4}">
                <adec:decorative xmlns:adec="http://schemas.microsoft.com/office/drawing/2017/decorative" val="1"/>
              </a:ext>
            </a:extLst>
          </p:cNvPr>
          <p:cNvSpPr/>
          <p:nvPr/>
        </p:nvSpPr>
        <p:spPr>
          <a:xfrm>
            <a:off x="1732504" y="421420"/>
            <a:ext cx="260895" cy="784646"/>
          </a:xfrm>
          <a:custGeom>
            <a:avLst/>
            <a:gdLst/>
            <a:ahLst/>
            <a:cxnLst/>
            <a:rect l="l" t="t" r="r" b="b"/>
            <a:pathLst>
              <a:path w="260895" h="784646">
                <a:moveTo>
                  <a:pt x="0" y="0"/>
                </a:moveTo>
                <a:lnTo>
                  <a:pt x="260895" y="0"/>
                </a:lnTo>
                <a:lnTo>
                  <a:pt x="260895" y="784646"/>
                </a:lnTo>
                <a:lnTo>
                  <a:pt x="0" y="78464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AU" noProof="0" dirty="0"/>
          </a:p>
        </p:txBody>
      </p:sp>
      <p:sp>
        <p:nvSpPr>
          <p:cNvPr id="33" name="TextBox 33">
            <a:extLst>
              <a:ext uri="{FF2B5EF4-FFF2-40B4-BE49-F238E27FC236}">
                <a16:creationId xmlns:a16="http://schemas.microsoft.com/office/drawing/2014/main" id="{E0C39390-1A22-1642-BA36-0466285D0AD6}"/>
              </a:ext>
            </a:extLst>
          </p:cNvPr>
          <p:cNvSpPr txBox="1"/>
          <p:nvPr/>
        </p:nvSpPr>
        <p:spPr>
          <a:xfrm>
            <a:off x="2070480" y="392845"/>
            <a:ext cx="5489520" cy="1378585"/>
          </a:xfrm>
          <a:prstGeom prst="rect">
            <a:avLst/>
          </a:prstGeom>
        </p:spPr>
        <p:txBody>
          <a:bodyPr lIns="0" tIns="0" rIns="0" bIns="0" rtlCol="0" anchor="t">
            <a:spAutoFit/>
          </a:bodyPr>
          <a:lstStyle/>
          <a:p>
            <a:pPr algn="l">
              <a:lnSpc>
                <a:spcPts val="1960"/>
              </a:lnSpc>
              <a:spcBef>
                <a:spcPct val="0"/>
              </a:spcBef>
            </a:pPr>
            <a:r>
              <a:rPr lang="en-AU" sz="1400" b="1" noProof="0" dirty="0">
                <a:solidFill>
                  <a:srgbClr val="000000"/>
                </a:solidFill>
                <a:latin typeface="Public Sans 1 Bold"/>
                <a:ea typeface="Public Sans 1 Bold"/>
                <a:cs typeface="Public Sans 1 Bold"/>
                <a:sym typeface="Public Sans 1 Bold"/>
              </a:rPr>
              <a:t>Explore the artworld concepts</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What communities does the artist represent?</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What aspects of the world are important to the artist?</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List the title (if it has one), date created, form, materials, location, size, subject matter of the artwork</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What impact does this artwork have on the audience?</a:t>
            </a:r>
          </a:p>
        </p:txBody>
      </p:sp>
      <p:sp>
        <p:nvSpPr>
          <p:cNvPr id="34" name="TextBox 34">
            <a:extLst>
              <a:ext uri="{FF2B5EF4-FFF2-40B4-BE49-F238E27FC236}">
                <a16:creationId xmlns:a16="http://schemas.microsoft.com/office/drawing/2014/main" id="{5D5CF7E1-95A3-5CA1-B9B5-79379200714E}"/>
              </a:ext>
            </a:extLst>
          </p:cNvPr>
          <p:cNvSpPr txBox="1"/>
          <p:nvPr/>
        </p:nvSpPr>
        <p:spPr>
          <a:xfrm>
            <a:off x="485048" y="1877878"/>
            <a:ext cx="541904" cy="240665"/>
          </a:xfrm>
          <a:prstGeom prst="rect">
            <a:avLst/>
          </a:prstGeom>
        </p:spPr>
        <p:txBody>
          <a:bodyPr lIns="0" tIns="0" rIns="0" bIns="0" rtlCol="0" anchor="t">
            <a:spAutoFit/>
          </a:bodyPr>
          <a:lstStyle/>
          <a:p>
            <a:pPr algn="ctr">
              <a:lnSpc>
                <a:spcPts val="1960"/>
              </a:lnSpc>
            </a:pPr>
            <a:r>
              <a:rPr lang="en-AU" sz="1400" b="1" noProof="0" dirty="0">
                <a:solidFill>
                  <a:srgbClr val="FFFFFF"/>
                </a:solidFill>
                <a:latin typeface="Public Sans 2 Bold"/>
                <a:ea typeface="Public Sans 2 Bold"/>
                <a:cs typeface="Public Sans 2 Bold"/>
                <a:sym typeface="Public Sans 2 Bold"/>
              </a:rPr>
              <a:t>Notes </a:t>
            </a:r>
          </a:p>
        </p:txBody>
      </p:sp>
      <p:sp>
        <p:nvSpPr>
          <p:cNvPr id="35" name="TextBox 35">
            <a:extLst>
              <a:ext uri="{FF2B5EF4-FFF2-40B4-BE49-F238E27FC236}">
                <a16:creationId xmlns:a16="http://schemas.microsoft.com/office/drawing/2014/main" id="{46A6AF85-FBBD-7D0C-3085-F9CAFB02957D}"/>
              </a:ext>
            </a:extLst>
          </p:cNvPr>
          <p:cNvSpPr txBox="1"/>
          <p:nvPr/>
        </p:nvSpPr>
        <p:spPr>
          <a:xfrm>
            <a:off x="485048" y="4871218"/>
            <a:ext cx="541904" cy="240665"/>
          </a:xfrm>
          <a:prstGeom prst="rect">
            <a:avLst/>
          </a:prstGeom>
        </p:spPr>
        <p:txBody>
          <a:bodyPr lIns="0" tIns="0" rIns="0" bIns="0" rtlCol="0" anchor="t">
            <a:spAutoFit/>
          </a:bodyPr>
          <a:lstStyle/>
          <a:p>
            <a:pPr algn="ctr">
              <a:lnSpc>
                <a:spcPts val="1960"/>
              </a:lnSpc>
            </a:pPr>
            <a:r>
              <a:rPr lang="en-AU" sz="1400" b="1" noProof="0" dirty="0">
                <a:solidFill>
                  <a:srgbClr val="FFFFFF"/>
                </a:solidFill>
                <a:latin typeface="Public Sans 2 Bold"/>
                <a:ea typeface="Public Sans 2 Bold"/>
                <a:cs typeface="Public Sans 2 Bold"/>
                <a:sym typeface="Public Sans 2 Bold"/>
              </a:rPr>
              <a:t>Notes </a:t>
            </a:r>
          </a:p>
        </p:txBody>
      </p:sp>
      <p:sp>
        <p:nvSpPr>
          <p:cNvPr id="36" name="TextBox 36">
            <a:extLst>
              <a:ext uri="{FF2B5EF4-FFF2-40B4-BE49-F238E27FC236}">
                <a16:creationId xmlns:a16="http://schemas.microsoft.com/office/drawing/2014/main" id="{91A38DD5-D30B-2EC0-97C9-2CA181198380}"/>
              </a:ext>
            </a:extLst>
          </p:cNvPr>
          <p:cNvSpPr txBox="1"/>
          <p:nvPr/>
        </p:nvSpPr>
        <p:spPr>
          <a:xfrm>
            <a:off x="407455" y="9063992"/>
            <a:ext cx="541904" cy="240665"/>
          </a:xfrm>
          <a:prstGeom prst="rect">
            <a:avLst/>
          </a:prstGeom>
        </p:spPr>
        <p:txBody>
          <a:bodyPr lIns="0" tIns="0" rIns="0" bIns="0" rtlCol="0" anchor="t">
            <a:spAutoFit/>
          </a:bodyPr>
          <a:lstStyle/>
          <a:p>
            <a:pPr algn="ctr">
              <a:lnSpc>
                <a:spcPts val="1960"/>
              </a:lnSpc>
            </a:pPr>
            <a:r>
              <a:rPr lang="en-AU" sz="1400" b="1" noProof="0" dirty="0">
                <a:solidFill>
                  <a:srgbClr val="FFFFFF"/>
                </a:solidFill>
                <a:latin typeface="Public Sans 2 Bold"/>
                <a:ea typeface="Public Sans 2 Bold"/>
                <a:cs typeface="Public Sans 2 Bold"/>
                <a:sym typeface="Public Sans 2 Bold"/>
              </a:rPr>
              <a:t>Notes </a:t>
            </a:r>
          </a:p>
        </p:txBody>
      </p:sp>
      <p:sp>
        <p:nvSpPr>
          <p:cNvPr id="37" name="Freeform 37">
            <a:extLst>
              <a:ext uri="{FF2B5EF4-FFF2-40B4-BE49-F238E27FC236}">
                <a16:creationId xmlns:a16="http://schemas.microsoft.com/office/drawing/2014/main" id="{5B7663BE-C516-A6E4-297C-E12218D087A5}"/>
              </a:ext>
              <a:ext uri="{C183D7F6-B498-43B3-948B-1728B52AA6E4}">
                <adec:decorative xmlns:adec="http://schemas.microsoft.com/office/drawing/2017/decorative" val="1"/>
              </a:ext>
            </a:extLst>
          </p:cNvPr>
          <p:cNvSpPr/>
          <p:nvPr/>
        </p:nvSpPr>
        <p:spPr>
          <a:xfrm>
            <a:off x="223045" y="3932272"/>
            <a:ext cx="260895" cy="784646"/>
          </a:xfrm>
          <a:custGeom>
            <a:avLst/>
            <a:gdLst/>
            <a:ahLst/>
            <a:cxnLst/>
            <a:rect l="l" t="t" r="r" b="b"/>
            <a:pathLst>
              <a:path w="260895" h="784646">
                <a:moveTo>
                  <a:pt x="0" y="0"/>
                </a:moveTo>
                <a:lnTo>
                  <a:pt x="260895" y="0"/>
                </a:lnTo>
                <a:lnTo>
                  <a:pt x="260895" y="784646"/>
                </a:lnTo>
                <a:lnTo>
                  <a:pt x="0" y="78464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AU" noProof="0" dirty="0"/>
          </a:p>
        </p:txBody>
      </p:sp>
      <p:sp>
        <p:nvSpPr>
          <p:cNvPr id="38" name="Freeform 38">
            <a:extLst>
              <a:ext uri="{FF2B5EF4-FFF2-40B4-BE49-F238E27FC236}">
                <a16:creationId xmlns:a16="http://schemas.microsoft.com/office/drawing/2014/main" id="{3B05CC63-4206-5DAE-A773-3BDD0A8F11F7}"/>
              </a:ext>
              <a:ext uri="{C183D7F6-B498-43B3-948B-1728B52AA6E4}">
                <adec:decorative xmlns:adec="http://schemas.microsoft.com/office/drawing/2017/decorative" val="1"/>
              </a:ext>
            </a:extLst>
          </p:cNvPr>
          <p:cNvSpPr/>
          <p:nvPr/>
        </p:nvSpPr>
        <p:spPr>
          <a:xfrm>
            <a:off x="1898393" y="7134448"/>
            <a:ext cx="260895" cy="784646"/>
          </a:xfrm>
          <a:custGeom>
            <a:avLst/>
            <a:gdLst/>
            <a:ahLst/>
            <a:cxnLst/>
            <a:rect l="l" t="t" r="r" b="b"/>
            <a:pathLst>
              <a:path w="260895" h="784646">
                <a:moveTo>
                  <a:pt x="0" y="0"/>
                </a:moveTo>
                <a:lnTo>
                  <a:pt x="260894" y="0"/>
                </a:lnTo>
                <a:lnTo>
                  <a:pt x="260894" y="784646"/>
                </a:lnTo>
                <a:lnTo>
                  <a:pt x="0" y="78464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AU" noProof="0" dirty="0"/>
          </a:p>
        </p:txBody>
      </p:sp>
      <p:sp>
        <p:nvSpPr>
          <p:cNvPr id="39" name="Title 38">
            <a:extLst>
              <a:ext uri="{FF2B5EF4-FFF2-40B4-BE49-F238E27FC236}">
                <a16:creationId xmlns:a16="http://schemas.microsoft.com/office/drawing/2014/main" id="{23243377-E6CB-E780-7EDF-6DEA4BBBD986}"/>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AU" noProof="0" dirty="0"/>
              <a:t>Response scaffold</a:t>
            </a:r>
          </a:p>
        </p:txBody>
      </p:sp>
    </p:spTree>
    <p:extLst>
      <p:ext uri="{BB962C8B-B14F-4D97-AF65-F5344CB8AC3E}">
        <p14:creationId xmlns:p14="http://schemas.microsoft.com/office/powerpoint/2010/main" val="1829850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H="1">
            <a:off x="-753613" y="6880226"/>
            <a:ext cx="3813759" cy="3055774"/>
          </a:xfrm>
          <a:custGeom>
            <a:avLst/>
            <a:gdLst/>
            <a:ahLst/>
            <a:cxnLst/>
            <a:rect l="l" t="t" r="r" b="b"/>
            <a:pathLst>
              <a:path w="3813759" h="3055774">
                <a:moveTo>
                  <a:pt x="3813759" y="0"/>
                </a:moveTo>
                <a:lnTo>
                  <a:pt x="0" y="0"/>
                </a:lnTo>
                <a:lnTo>
                  <a:pt x="0" y="3055774"/>
                </a:lnTo>
                <a:lnTo>
                  <a:pt x="3813759" y="3055774"/>
                </a:lnTo>
                <a:lnTo>
                  <a:pt x="381375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noProof="0" dirty="0"/>
          </a:p>
        </p:txBody>
      </p:sp>
      <p:sp>
        <p:nvSpPr>
          <p:cNvPr id="3" name="Freeform 3">
            <a:extLst>
              <a:ext uri="{C183D7F6-B498-43B3-948B-1728B52AA6E4}">
                <adec:decorative xmlns:adec="http://schemas.microsoft.com/office/drawing/2017/decorative" val="1"/>
              </a:ext>
            </a:extLst>
          </p:cNvPr>
          <p:cNvSpPr/>
          <p:nvPr/>
        </p:nvSpPr>
        <p:spPr>
          <a:xfrm flipH="1">
            <a:off x="5976472" y="9640672"/>
            <a:ext cx="1689771" cy="2102657"/>
          </a:xfrm>
          <a:custGeom>
            <a:avLst/>
            <a:gdLst/>
            <a:ahLst/>
            <a:cxnLst/>
            <a:rect l="l" t="t" r="r" b="b"/>
            <a:pathLst>
              <a:path w="1689771" h="2102657">
                <a:moveTo>
                  <a:pt x="1689771" y="0"/>
                </a:moveTo>
                <a:lnTo>
                  <a:pt x="0" y="0"/>
                </a:lnTo>
                <a:lnTo>
                  <a:pt x="0" y="2102656"/>
                </a:lnTo>
                <a:lnTo>
                  <a:pt x="1689771" y="2102656"/>
                </a:lnTo>
                <a:lnTo>
                  <a:pt x="168977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noProof="0" dirty="0"/>
          </a:p>
        </p:txBody>
      </p:sp>
      <p:sp>
        <p:nvSpPr>
          <p:cNvPr id="4" name="Freeform 4">
            <a:extLst>
              <a:ext uri="{C183D7F6-B498-43B3-948B-1728B52AA6E4}">
                <adec:decorative xmlns:adec="http://schemas.microsoft.com/office/drawing/2017/decorative" val="1"/>
              </a:ext>
            </a:extLst>
          </p:cNvPr>
          <p:cNvSpPr/>
          <p:nvPr/>
        </p:nvSpPr>
        <p:spPr>
          <a:xfrm flipH="1">
            <a:off x="-395626" y="0"/>
            <a:ext cx="2303251" cy="2833318"/>
          </a:xfrm>
          <a:custGeom>
            <a:avLst/>
            <a:gdLst/>
            <a:ahLst/>
            <a:cxnLst/>
            <a:rect l="l" t="t" r="r" b="b"/>
            <a:pathLst>
              <a:path w="2303251" h="2833318">
                <a:moveTo>
                  <a:pt x="2303252" y="0"/>
                </a:moveTo>
                <a:lnTo>
                  <a:pt x="0" y="0"/>
                </a:lnTo>
                <a:lnTo>
                  <a:pt x="0" y="2833318"/>
                </a:lnTo>
                <a:lnTo>
                  <a:pt x="2303252" y="2833318"/>
                </a:lnTo>
                <a:lnTo>
                  <a:pt x="230325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noProof="0" dirty="0"/>
          </a:p>
        </p:txBody>
      </p:sp>
      <p:sp>
        <p:nvSpPr>
          <p:cNvPr id="5" name="Freeform 5">
            <a:extLst>
              <a:ext uri="{C183D7F6-B498-43B3-948B-1728B52AA6E4}">
                <adec:decorative xmlns:adec="http://schemas.microsoft.com/office/drawing/2017/decorative" val="1"/>
              </a:ext>
            </a:extLst>
          </p:cNvPr>
          <p:cNvSpPr/>
          <p:nvPr/>
        </p:nvSpPr>
        <p:spPr>
          <a:xfrm>
            <a:off x="2019014" y="2305366"/>
            <a:ext cx="2330607" cy="1648904"/>
          </a:xfrm>
          <a:custGeom>
            <a:avLst/>
            <a:gdLst/>
            <a:ahLst/>
            <a:cxnLst/>
            <a:rect l="l" t="t" r="r" b="b"/>
            <a:pathLst>
              <a:path w="2330607" h="1648904">
                <a:moveTo>
                  <a:pt x="0" y="0"/>
                </a:moveTo>
                <a:lnTo>
                  <a:pt x="2330607" y="0"/>
                </a:lnTo>
                <a:lnTo>
                  <a:pt x="2330607" y="1648904"/>
                </a:lnTo>
                <a:lnTo>
                  <a:pt x="0" y="16489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noProof="0" dirty="0"/>
          </a:p>
        </p:txBody>
      </p:sp>
      <p:sp>
        <p:nvSpPr>
          <p:cNvPr id="6" name="Freeform 6">
            <a:extLst>
              <a:ext uri="{C183D7F6-B498-43B3-948B-1728B52AA6E4}">
                <adec:decorative xmlns:adec="http://schemas.microsoft.com/office/drawing/2017/decorative" val="1"/>
              </a:ext>
            </a:extLst>
          </p:cNvPr>
          <p:cNvSpPr/>
          <p:nvPr/>
        </p:nvSpPr>
        <p:spPr>
          <a:xfrm>
            <a:off x="4349621" y="7048349"/>
            <a:ext cx="2052235" cy="787545"/>
          </a:xfrm>
          <a:custGeom>
            <a:avLst/>
            <a:gdLst/>
            <a:ahLst/>
            <a:cxnLst/>
            <a:rect l="l" t="t" r="r" b="b"/>
            <a:pathLst>
              <a:path w="2052235" h="787545">
                <a:moveTo>
                  <a:pt x="0" y="0"/>
                </a:moveTo>
                <a:lnTo>
                  <a:pt x="2052235" y="0"/>
                </a:lnTo>
                <a:lnTo>
                  <a:pt x="2052235" y="787545"/>
                </a:lnTo>
                <a:lnTo>
                  <a:pt x="0" y="7875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noProof="0" dirty="0"/>
          </a:p>
        </p:txBody>
      </p:sp>
      <p:sp>
        <p:nvSpPr>
          <p:cNvPr id="16" name="Freeform 16">
            <a:extLst>
              <a:ext uri="{C183D7F6-B498-43B3-948B-1728B52AA6E4}">
                <adec:decorative xmlns:adec="http://schemas.microsoft.com/office/drawing/2017/decorative" val="1"/>
              </a:ext>
            </a:extLst>
          </p:cNvPr>
          <p:cNvSpPr/>
          <p:nvPr/>
        </p:nvSpPr>
        <p:spPr>
          <a:xfrm rot="-10800000">
            <a:off x="2838114" y="3559094"/>
            <a:ext cx="1951290" cy="4276800"/>
          </a:xfrm>
          <a:custGeom>
            <a:avLst/>
            <a:gdLst/>
            <a:ahLst/>
            <a:cxnLst/>
            <a:rect l="l" t="t" r="r" b="b"/>
            <a:pathLst>
              <a:path w="1951290" h="4276800">
                <a:moveTo>
                  <a:pt x="0" y="0"/>
                </a:moveTo>
                <a:lnTo>
                  <a:pt x="1951290" y="0"/>
                </a:lnTo>
                <a:lnTo>
                  <a:pt x="1951290" y="4276800"/>
                </a:lnTo>
                <a:lnTo>
                  <a:pt x="0" y="4276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AU" noProof="0" dirty="0"/>
          </a:p>
        </p:txBody>
      </p:sp>
      <p:sp>
        <p:nvSpPr>
          <p:cNvPr id="17" name="Freeform 17">
            <a:extLst>
              <a:ext uri="{C183D7F6-B498-43B3-948B-1728B52AA6E4}">
                <adec:decorative xmlns:adec="http://schemas.microsoft.com/office/drawing/2017/decorative" val="1"/>
              </a:ext>
            </a:extLst>
          </p:cNvPr>
          <p:cNvSpPr/>
          <p:nvPr/>
        </p:nvSpPr>
        <p:spPr>
          <a:xfrm>
            <a:off x="4740146" y="2571734"/>
            <a:ext cx="2463265" cy="1367112"/>
          </a:xfrm>
          <a:custGeom>
            <a:avLst/>
            <a:gdLst/>
            <a:ahLst/>
            <a:cxnLst/>
            <a:rect l="l" t="t" r="r" b="b"/>
            <a:pathLst>
              <a:path w="2463265" h="1367112">
                <a:moveTo>
                  <a:pt x="0" y="0"/>
                </a:moveTo>
                <a:lnTo>
                  <a:pt x="2463265" y="0"/>
                </a:lnTo>
                <a:lnTo>
                  <a:pt x="2463265" y="1367112"/>
                </a:lnTo>
                <a:lnTo>
                  <a:pt x="0" y="13671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AU" noProof="0" dirty="0"/>
          </a:p>
        </p:txBody>
      </p:sp>
      <p:sp>
        <p:nvSpPr>
          <p:cNvPr id="21" name="TextBox 21"/>
          <p:cNvSpPr txBox="1"/>
          <p:nvPr/>
        </p:nvSpPr>
        <p:spPr>
          <a:xfrm>
            <a:off x="1361913" y="346489"/>
            <a:ext cx="1273877" cy="346124"/>
          </a:xfrm>
          <a:prstGeom prst="rect">
            <a:avLst/>
          </a:prstGeom>
        </p:spPr>
        <p:txBody>
          <a:bodyPr lIns="0" tIns="0" rIns="0" bIns="0" rtlCol="0" anchor="t">
            <a:spAutoFit/>
          </a:bodyPr>
          <a:lstStyle/>
          <a:p>
            <a:pPr algn="ctr">
              <a:lnSpc>
                <a:spcPts val="2754"/>
              </a:lnSpc>
            </a:pPr>
            <a:r>
              <a:rPr lang="en-AU" sz="1967" b="1" noProof="0" dirty="0">
                <a:solidFill>
                  <a:srgbClr val="000000"/>
                </a:solidFill>
                <a:latin typeface="Public Sans 1 Bold"/>
                <a:ea typeface="Public Sans 1 Bold"/>
                <a:cs typeface="Public Sans 1 Bold"/>
                <a:sym typeface="Public Sans 1 Bold"/>
              </a:rPr>
              <a:t>Artist</a:t>
            </a:r>
          </a:p>
        </p:txBody>
      </p:sp>
      <p:sp>
        <p:nvSpPr>
          <p:cNvPr id="22" name="TextBox 22"/>
          <p:cNvSpPr txBox="1"/>
          <p:nvPr/>
        </p:nvSpPr>
        <p:spPr>
          <a:xfrm>
            <a:off x="724975" y="3018067"/>
            <a:ext cx="1273877" cy="346124"/>
          </a:xfrm>
          <a:prstGeom prst="rect">
            <a:avLst/>
          </a:prstGeom>
        </p:spPr>
        <p:txBody>
          <a:bodyPr lIns="0" tIns="0" rIns="0" bIns="0" rtlCol="0" anchor="t">
            <a:spAutoFit/>
          </a:bodyPr>
          <a:lstStyle/>
          <a:p>
            <a:pPr algn="ctr">
              <a:lnSpc>
                <a:spcPts val="2754"/>
              </a:lnSpc>
            </a:pPr>
            <a:r>
              <a:rPr lang="en-AU" sz="1967" b="1" noProof="0" dirty="0">
                <a:solidFill>
                  <a:srgbClr val="000000"/>
                </a:solidFill>
                <a:latin typeface="Public Sans 1 Bold"/>
                <a:ea typeface="Public Sans 1 Bold"/>
                <a:cs typeface="Public Sans 1 Bold"/>
                <a:sym typeface="Public Sans 1 Bold"/>
              </a:rPr>
              <a:t>Artwork</a:t>
            </a:r>
          </a:p>
        </p:txBody>
      </p:sp>
      <p:sp>
        <p:nvSpPr>
          <p:cNvPr id="23" name="TextBox 23"/>
          <p:cNvSpPr txBox="1"/>
          <p:nvPr/>
        </p:nvSpPr>
        <p:spPr>
          <a:xfrm>
            <a:off x="5547481" y="3079113"/>
            <a:ext cx="1273877" cy="346124"/>
          </a:xfrm>
          <a:prstGeom prst="rect">
            <a:avLst/>
          </a:prstGeom>
        </p:spPr>
        <p:txBody>
          <a:bodyPr lIns="0" tIns="0" rIns="0" bIns="0" rtlCol="0" anchor="t">
            <a:spAutoFit/>
          </a:bodyPr>
          <a:lstStyle/>
          <a:p>
            <a:pPr algn="ctr">
              <a:lnSpc>
                <a:spcPts val="2754"/>
              </a:lnSpc>
            </a:pPr>
            <a:r>
              <a:rPr lang="en-AU" sz="1967" b="1" noProof="0" dirty="0">
                <a:solidFill>
                  <a:srgbClr val="000000"/>
                </a:solidFill>
                <a:latin typeface="Public Sans 1 Bold"/>
                <a:ea typeface="Public Sans 1 Bold"/>
                <a:cs typeface="Public Sans 1 Bold"/>
                <a:sym typeface="Public Sans 1 Bold"/>
              </a:rPr>
              <a:t>Audience</a:t>
            </a:r>
          </a:p>
        </p:txBody>
      </p:sp>
      <p:sp>
        <p:nvSpPr>
          <p:cNvPr id="24" name="TextBox 24"/>
          <p:cNvSpPr txBox="1"/>
          <p:nvPr/>
        </p:nvSpPr>
        <p:spPr>
          <a:xfrm>
            <a:off x="1270687" y="7892435"/>
            <a:ext cx="1273877" cy="346124"/>
          </a:xfrm>
          <a:prstGeom prst="rect">
            <a:avLst/>
          </a:prstGeom>
        </p:spPr>
        <p:txBody>
          <a:bodyPr lIns="0" tIns="0" rIns="0" bIns="0" rtlCol="0" anchor="t">
            <a:spAutoFit/>
          </a:bodyPr>
          <a:lstStyle/>
          <a:p>
            <a:pPr algn="ctr">
              <a:lnSpc>
                <a:spcPts val="2754"/>
              </a:lnSpc>
            </a:pPr>
            <a:r>
              <a:rPr lang="en-AU" sz="1967" b="1" noProof="0" dirty="0">
                <a:solidFill>
                  <a:srgbClr val="000000"/>
                </a:solidFill>
                <a:latin typeface="Public Sans 1 Bold"/>
                <a:ea typeface="Public Sans 1 Bold"/>
                <a:cs typeface="Public Sans 1 Bold"/>
                <a:sym typeface="Public Sans 1 Bold"/>
              </a:rPr>
              <a:t>World</a:t>
            </a:r>
          </a:p>
        </p:txBody>
      </p:sp>
      <p:sp>
        <p:nvSpPr>
          <p:cNvPr id="25" name="TextBox 25"/>
          <p:cNvSpPr txBox="1"/>
          <p:nvPr/>
        </p:nvSpPr>
        <p:spPr>
          <a:xfrm>
            <a:off x="1628266" y="727425"/>
            <a:ext cx="5477053" cy="1685205"/>
          </a:xfrm>
          <a:prstGeom prst="rect">
            <a:avLst/>
          </a:prstGeom>
        </p:spPr>
        <p:txBody>
          <a:bodyPr lIns="0" tIns="0" rIns="0" bIns="0" rtlCol="0" anchor="t">
            <a:spAutoFit/>
          </a:bodyPr>
          <a:lstStyle/>
          <a:p>
            <a:pPr algn="l">
              <a:lnSpc>
                <a:spcPts val="1925"/>
              </a:lnSpc>
              <a:spcBef>
                <a:spcPct val="0"/>
              </a:spcBef>
            </a:pPr>
            <a:r>
              <a:rPr lang="en-AU" sz="1375" noProof="0" dirty="0">
                <a:solidFill>
                  <a:srgbClr val="000000"/>
                </a:solidFill>
                <a:latin typeface="Public Sans 1"/>
                <a:ea typeface="Public Sans 1"/>
                <a:cs typeface="Public Sans 1"/>
                <a:sym typeface="Public Sans 1"/>
              </a:rPr>
              <a:t>Reko Rennie is a Kamilaroi/Gamilaraay man, born in Melbourne, Australia. He is an interdisciplinary artist who explores his Aboriginal identity through contemporary forms and materials. He values his Aboriginal heritage deeply and believes that art is a powerful way to share and celebrate Aboriginal culture. His artworks reflect the evolution and expression of Aboriginal culture and identity in our current time and place. </a:t>
            </a:r>
          </a:p>
        </p:txBody>
      </p:sp>
      <p:sp>
        <p:nvSpPr>
          <p:cNvPr id="26" name="TextBox 26"/>
          <p:cNvSpPr txBox="1"/>
          <p:nvPr/>
        </p:nvSpPr>
        <p:spPr>
          <a:xfrm>
            <a:off x="443447" y="3775242"/>
            <a:ext cx="3253637" cy="3327390"/>
          </a:xfrm>
          <a:prstGeom prst="rect">
            <a:avLst/>
          </a:prstGeom>
        </p:spPr>
        <p:txBody>
          <a:bodyPr lIns="0" tIns="0" rIns="0" bIns="0" rtlCol="0" anchor="t">
            <a:spAutoFit/>
          </a:bodyPr>
          <a:lstStyle/>
          <a:p>
            <a:pPr algn="l">
              <a:lnSpc>
                <a:spcPts val="1925"/>
              </a:lnSpc>
              <a:spcBef>
                <a:spcPct val="0"/>
              </a:spcBef>
            </a:pPr>
            <a:r>
              <a:rPr lang="en-AU" sz="1375" noProof="0" dirty="0">
                <a:solidFill>
                  <a:srgbClr val="000000"/>
                </a:solidFill>
                <a:latin typeface="Public Sans 1"/>
                <a:ea typeface="Public Sans 1"/>
                <a:cs typeface="Public Sans 1"/>
                <a:sym typeface="Public Sans 1"/>
              </a:rPr>
              <a:t>His artworks combine the iconography of his Kamilaroi heritage with stylistic elements of graffiti. Merging traditional diamond-shaped designs, hand-drawn symbols and repetitive patterning to challenge accepted ideas about Aboriginal identity. His artworks include large-scale murals, paintings, and installations in galleries and public spaces across Australia. Rennie works with spray paint, acrylics, and neon lights to create visually striking artworks with a vibrant, non-traditional colour palette. </a:t>
            </a:r>
          </a:p>
        </p:txBody>
      </p:sp>
      <p:sp>
        <p:nvSpPr>
          <p:cNvPr id="27" name="TextBox 27"/>
          <p:cNvSpPr txBox="1"/>
          <p:nvPr/>
        </p:nvSpPr>
        <p:spPr>
          <a:xfrm>
            <a:off x="4240877" y="4013367"/>
            <a:ext cx="2752985" cy="2903487"/>
          </a:xfrm>
          <a:prstGeom prst="rect">
            <a:avLst/>
          </a:prstGeom>
        </p:spPr>
        <p:txBody>
          <a:bodyPr lIns="0" tIns="0" rIns="0" bIns="0" rtlCol="0" anchor="t">
            <a:spAutoFit/>
          </a:bodyPr>
          <a:lstStyle/>
          <a:p>
            <a:pPr algn="l">
              <a:lnSpc>
                <a:spcPts val="1925"/>
              </a:lnSpc>
              <a:spcBef>
                <a:spcPct val="0"/>
              </a:spcBef>
            </a:pPr>
            <a:r>
              <a:rPr lang="en-AU" sz="1375" noProof="0" dirty="0">
                <a:solidFill>
                  <a:srgbClr val="000000"/>
                </a:solidFill>
                <a:latin typeface="Public Sans 1"/>
                <a:ea typeface="Public Sans 1"/>
                <a:cs typeface="Public Sans 1"/>
                <a:sym typeface="Public Sans 1"/>
              </a:rPr>
              <a:t>Reko Rennie creates art to provoke discussions surrounding Aboriginal culture and identity in contemporary urban environments. His work aims to raise awareness about Aboriginal culture and challenge stereotypes. This impact is important because it helps build respect, understanding, and reconciliation between different communities in Australia.</a:t>
            </a:r>
          </a:p>
        </p:txBody>
      </p:sp>
      <p:sp>
        <p:nvSpPr>
          <p:cNvPr id="28" name="TextBox 28"/>
          <p:cNvSpPr txBox="1"/>
          <p:nvPr/>
        </p:nvSpPr>
        <p:spPr>
          <a:xfrm>
            <a:off x="2097487" y="8486209"/>
            <a:ext cx="4896374" cy="1685205"/>
          </a:xfrm>
          <a:prstGeom prst="rect">
            <a:avLst/>
          </a:prstGeom>
        </p:spPr>
        <p:txBody>
          <a:bodyPr lIns="0" tIns="0" rIns="0" bIns="0" rtlCol="0" anchor="t">
            <a:spAutoFit/>
          </a:bodyPr>
          <a:lstStyle/>
          <a:p>
            <a:pPr algn="l">
              <a:lnSpc>
                <a:spcPts val="1925"/>
              </a:lnSpc>
              <a:spcBef>
                <a:spcPct val="0"/>
              </a:spcBef>
            </a:pPr>
            <a:r>
              <a:rPr lang="en-AU" sz="1375" noProof="0" dirty="0">
                <a:solidFill>
                  <a:srgbClr val="000000"/>
                </a:solidFill>
                <a:latin typeface="Public Sans 1"/>
                <a:ea typeface="Public Sans 1"/>
                <a:cs typeface="Public Sans 1"/>
                <a:sym typeface="Public Sans 1"/>
              </a:rPr>
              <a:t>Through his art, Reko Rennie presents stories and identities of Aboriginal people and culture. His work highlights themes like connection to land, heritage, and resilience. By installing his artworks in public spaces, Rennie helps Aboriginal voices be seen and heard, influencing how communities appreciate and celebrate Aboriginal and Torres Strait Islander culture in everyday life.</a:t>
            </a:r>
          </a:p>
        </p:txBody>
      </p:sp>
      <p:sp>
        <p:nvSpPr>
          <p:cNvPr id="29" name="Freeform 29">
            <a:extLst>
              <a:ext uri="{C183D7F6-B498-43B3-948B-1728B52AA6E4}">
                <adec:decorative xmlns:adec="http://schemas.microsoft.com/office/drawing/2017/decorative" val="1"/>
              </a:ext>
            </a:extLst>
          </p:cNvPr>
          <p:cNvSpPr/>
          <p:nvPr/>
        </p:nvSpPr>
        <p:spPr>
          <a:xfrm>
            <a:off x="6401856" y="9908599"/>
            <a:ext cx="641264" cy="613834"/>
          </a:xfrm>
          <a:custGeom>
            <a:avLst/>
            <a:gdLst/>
            <a:ahLst/>
            <a:cxnLst/>
            <a:rect l="l" t="t" r="r" b="b"/>
            <a:pathLst>
              <a:path w="641264" h="613834">
                <a:moveTo>
                  <a:pt x="0" y="0"/>
                </a:moveTo>
                <a:lnTo>
                  <a:pt x="641264" y="0"/>
                </a:lnTo>
                <a:lnTo>
                  <a:pt x="641264" y="613834"/>
                </a:lnTo>
                <a:lnTo>
                  <a:pt x="0" y="613834"/>
                </a:lnTo>
                <a:lnTo>
                  <a:pt x="0" y="0"/>
                </a:lnTo>
                <a:close/>
              </a:path>
            </a:pathLst>
          </a:custGeom>
          <a:blipFill>
            <a:blip r:embed="rId16"/>
            <a:stretch>
              <a:fillRect/>
            </a:stretch>
          </a:blipFill>
        </p:spPr>
        <p:txBody>
          <a:bodyPr/>
          <a:lstStyle/>
          <a:p>
            <a:endParaRPr lang="en-AU" noProof="0" dirty="0"/>
          </a:p>
        </p:txBody>
      </p:sp>
      <p:sp>
        <p:nvSpPr>
          <p:cNvPr id="30" name="Title 29">
            <a:extLst>
              <a:ext uri="{FF2B5EF4-FFF2-40B4-BE49-F238E27FC236}">
                <a16:creationId xmlns:a16="http://schemas.microsoft.com/office/drawing/2014/main" id="{7F9BE790-35DE-1D58-28EC-E76481B6AD7E}"/>
              </a:ext>
            </a:extLst>
          </p:cNvPr>
          <p:cNvSpPr>
            <a:spLocks noGrp="1"/>
          </p:cNvSpPr>
          <p:nvPr>
            <p:ph type="title" idx="4294967295"/>
          </p:nvPr>
        </p:nvSpPr>
        <p:spPr>
          <a:xfrm>
            <a:off x="457200" y="-1143000"/>
            <a:ext cx="8229600" cy="1143000"/>
          </a:xfrm>
        </p:spPr>
        <p:txBody>
          <a:bodyPr vert="horz" lIns="91440" tIns="45720" rIns="91440" bIns="45720" rtlCol="0" anchor="b">
            <a:normAutofit fontScale="90000"/>
          </a:bodyPr>
          <a:lstStyle/>
          <a:p>
            <a:r>
              <a:rPr lang="en-AU" noProof="0" dirty="0"/>
              <a:t>Information about Reko Rennie’s art practice</a:t>
            </a:r>
          </a:p>
        </p:txBody>
      </p:sp>
      <p:pic>
        <p:nvPicPr>
          <p:cNvPr id="41" name="Picture 40">
            <a:extLst>
              <a:ext uri="{FF2B5EF4-FFF2-40B4-BE49-F238E27FC236}">
                <a16:creationId xmlns:a16="http://schemas.microsoft.com/office/drawing/2014/main" id="{286CD2A7-E4D8-2092-0616-AAAB532BA92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28505" y="2674940"/>
            <a:ext cx="1080000" cy="1080000"/>
          </a:xfrm>
          <a:prstGeom prst="rect">
            <a:avLst/>
          </a:prstGeom>
        </p:spPr>
      </p:pic>
      <p:pic>
        <p:nvPicPr>
          <p:cNvPr id="42" name="Picture 41" descr="A computer screen and stationery&#10;&#10;AI-generated content may be incorrect.">
            <a:extLst>
              <a:ext uri="{FF2B5EF4-FFF2-40B4-BE49-F238E27FC236}">
                <a16:creationId xmlns:a16="http://schemas.microsoft.com/office/drawing/2014/main" id="{712A8BD7-1A5B-4A03-926F-1917EB43341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943877" y="2651129"/>
            <a:ext cx="1080000" cy="1080000"/>
          </a:xfrm>
          <a:prstGeom prst="rect">
            <a:avLst/>
          </a:prstGeom>
        </p:spPr>
      </p:pic>
      <p:pic>
        <p:nvPicPr>
          <p:cNvPr id="34" name="Picture 33" descr="A person painting on a canvas&#10;&#10;AI-generated content may be incorrect.">
            <a:extLst>
              <a:ext uri="{FF2B5EF4-FFF2-40B4-BE49-F238E27FC236}">
                <a16:creationId xmlns:a16="http://schemas.microsoft.com/office/drawing/2014/main" id="{13284DA4-B0EF-5DD3-94AE-54E8DF38101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7200" y="699589"/>
            <a:ext cx="1080000" cy="1080000"/>
          </a:xfrm>
          <a:prstGeom prst="rect">
            <a:avLst/>
          </a:prstGeom>
        </p:spPr>
      </p:pic>
      <p:pic>
        <p:nvPicPr>
          <p:cNvPr id="46" name="Picture 45" descr="A clock with a map of the world&#10;&#10;AI-generated content may be incorrect.">
            <a:extLst>
              <a:ext uri="{FF2B5EF4-FFF2-40B4-BE49-F238E27FC236}">
                <a16:creationId xmlns:a16="http://schemas.microsoft.com/office/drawing/2014/main" id="{F6C213C7-FE02-CF45-ADE2-BC15D851FE7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0722" y="7553346"/>
            <a:ext cx="1080831" cy="1080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3D9C4-E2EC-E262-39AF-47EF50C72C78}"/>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064179D4-8418-A0EE-365D-AEC5F0321D94}"/>
              </a:ext>
            </a:extLst>
          </p:cNvPr>
          <p:cNvSpPr txBox="1"/>
          <p:nvPr/>
        </p:nvSpPr>
        <p:spPr>
          <a:xfrm>
            <a:off x="486731" y="3939785"/>
            <a:ext cx="6254546" cy="721995"/>
          </a:xfrm>
          <a:prstGeom prst="rect">
            <a:avLst/>
          </a:prstGeom>
        </p:spPr>
        <p:txBody>
          <a:bodyPr lIns="0" tIns="0" rIns="0" bIns="0" rtlCol="0" anchor="t">
            <a:spAutoFit/>
          </a:bodyPr>
          <a:lstStyle/>
          <a:p>
            <a:pPr algn="l">
              <a:lnSpc>
                <a:spcPts val="2100"/>
              </a:lnSpc>
            </a:pPr>
            <a:r>
              <a:rPr lang="en-AU" sz="1400" b="1" noProof="0" dirty="0">
                <a:solidFill>
                  <a:srgbClr val="000000"/>
                </a:solidFill>
                <a:latin typeface="Public Sans 1 Bold"/>
                <a:ea typeface="Public Sans 1 Bold"/>
                <a:cs typeface="Public Sans 1 Bold"/>
                <a:sym typeface="Public Sans 1 Bold"/>
              </a:rPr>
              <a:t>Think from a point of view – Contemporary viewpoint</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How does the artwork reimagine or challenge ideas about what art is or can be?</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How does the artwork challenge stereotypes about the community it represents?</a:t>
            </a:r>
          </a:p>
        </p:txBody>
      </p:sp>
      <p:sp>
        <p:nvSpPr>
          <p:cNvPr id="3" name="TextBox 3">
            <a:extLst>
              <a:ext uri="{FF2B5EF4-FFF2-40B4-BE49-F238E27FC236}">
                <a16:creationId xmlns:a16="http://schemas.microsoft.com/office/drawing/2014/main" id="{F0897254-AFC4-04CE-FA19-41CB6CDF8469}"/>
              </a:ext>
            </a:extLst>
          </p:cNvPr>
          <p:cNvSpPr txBox="1"/>
          <p:nvPr/>
        </p:nvSpPr>
        <p:spPr>
          <a:xfrm>
            <a:off x="2163121" y="7105873"/>
            <a:ext cx="4900136" cy="1149985"/>
          </a:xfrm>
          <a:prstGeom prst="rect">
            <a:avLst/>
          </a:prstGeom>
        </p:spPr>
        <p:txBody>
          <a:bodyPr lIns="0" tIns="0" rIns="0" bIns="0" rtlCol="0" anchor="t">
            <a:spAutoFit/>
          </a:bodyPr>
          <a:lstStyle/>
          <a:p>
            <a:pPr algn="l">
              <a:lnSpc>
                <a:spcPts val="1960"/>
              </a:lnSpc>
              <a:spcBef>
                <a:spcPct val="0"/>
              </a:spcBef>
            </a:pPr>
            <a:r>
              <a:rPr lang="en-AU" sz="1400" b="1" noProof="0" dirty="0">
                <a:solidFill>
                  <a:srgbClr val="000000"/>
                </a:solidFill>
                <a:latin typeface="Public Sans 1 Bold"/>
                <a:ea typeface="Public Sans 1 Bold"/>
                <a:cs typeface="Public Sans 1 Bold"/>
                <a:sym typeface="Public Sans 1 Bold"/>
              </a:rPr>
              <a:t>Zoom out to understand practice</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What were the artists intentions, choices and actions in creating this artwork?</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What impact does this artwork have on the audience? </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Why is the artwork and its impact important?</a:t>
            </a:r>
          </a:p>
        </p:txBody>
      </p:sp>
      <p:sp>
        <p:nvSpPr>
          <p:cNvPr id="4" name="Freeform 4">
            <a:extLst>
              <a:ext uri="{FF2B5EF4-FFF2-40B4-BE49-F238E27FC236}">
                <a16:creationId xmlns:a16="http://schemas.microsoft.com/office/drawing/2014/main" id="{69FC6C52-6B99-31E6-BF26-A83F31561054}"/>
              </a:ext>
              <a:ext uri="{C183D7F6-B498-43B3-948B-1728B52AA6E4}">
                <adec:decorative xmlns:adec="http://schemas.microsoft.com/office/drawing/2017/decorative" val="1"/>
              </a:ext>
            </a:extLst>
          </p:cNvPr>
          <p:cNvSpPr/>
          <p:nvPr/>
        </p:nvSpPr>
        <p:spPr>
          <a:xfrm>
            <a:off x="223045" y="253048"/>
            <a:ext cx="1751740" cy="1518383"/>
          </a:xfrm>
          <a:custGeom>
            <a:avLst/>
            <a:gdLst/>
            <a:ahLst/>
            <a:cxnLst/>
            <a:rect l="l" t="t" r="r" b="b"/>
            <a:pathLst>
              <a:path w="1751740" h="1518383">
                <a:moveTo>
                  <a:pt x="0" y="0"/>
                </a:moveTo>
                <a:lnTo>
                  <a:pt x="1751741" y="0"/>
                </a:lnTo>
                <a:lnTo>
                  <a:pt x="1751741" y="1518382"/>
                </a:lnTo>
                <a:lnTo>
                  <a:pt x="0" y="1518382"/>
                </a:lnTo>
                <a:lnTo>
                  <a:pt x="0" y="0"/>
                </a:lnTo>
                <a:close/>
              </a:path>
            </a:pathLst>
          </a:custGeom>
          <a:blipFill>
            <a:blip r:embed="rId2"/>
            <a:stretch>
              <a:fillRect/>
            </a:stretch>
          </a:blipFill>
        </p:spPr>
        <p:txBody>
          <a:bodyPr/>
          <a:lstStyle/>
          <a:p>
            <a:endParaRPr lang="en-AU" noProof="0" dirty="0"/>
          </a:p>
        </p:txBody>
      </p:sp>
      <p:grpSp>
        <p:nvGrpSpPr>
          <p:cNvPr id="40" name="Group 39">
            <a:extLst>
              <a:ext uri="{FF2B5EF4-FFF2-40B4-BE49-F238E27FC236}">
                <a16:creationId xmlns:a16="http://schemas.microsoft.com/office/drawing/2014/main" id="{934305EA-1B87-76E0-9765-589C0C0B907C}"/>
              </a:ext>
            </a:extLst>
          </p:cNvPr>
          <p:cNvGrpSpPr/>
          <p:nvPr/>
        </p:nvGrpSpPr>
        <p:grpSpPr>
          <a:xfrm>
            <a:off x="5852805" y="4642152"/>
            <a:ext cx="1703695" cy="1415127"/>
            <a:chOff x="5748305" y="4206755"/>
            <a:chExt cx="1703695" cy="1415127"/>
          </a:xfrm>
        </p:grpSpPr>
        <p:sp>
          <p:nvSpPr>
            <p:cNvPr id="5" name="Freeform 5">
              <a:extLst>
                <a:ext uri="{FF2B5EF4-FFF2-40B4-BE49-F238E27FC236}">
                  <a16:creationId xmlns:a16="http://schemas.microsoft.com/office/drawing/2014/main" id="{F086C7BE-B770-6E5C-BD2C-BD78EB66047E}"/>
                </a:ext>
                <a:ext uri="{C183D7F6-B498-43B3-948B-1728B52AA6E4}">
                  <adec:decorative xmlns:adec="http://schemas.microsoft.com/office/drawing/2017/decorative" val="1"/>
                </a:ext>
              </a:extLst>
            </p:cNvPr>
            <p:cNvSpPr/>
            <p:nvPr/>
          </p:nvSpPr>
          <p:spPr>
            <a:xfrm>
              <a:off x="6030554" y="4389794"/>
              <a:ext cx="1421446" cy="1232088"/>
            </a:xfrm>
            <a:custGeom>
              <a:avLst/>
              <a:gdLst/>
              <a:ahLst/>
              <a:cxnLst/>
              <a:rect l="l" t="t" r="r" b="b"/>
              <a:pathLst>
                <a:path w="1421446" h="1232088">
                  <a:moveTo>
                    <a:pt x="0" y="0"/>
                  </a:moveTo>
                  <a:lnTo>
                    <a:pt x="1421446" y="0"/>
                  </a:lnTo>
                  <a:lnTo>
                    <a:pt x="1421446" y="1232088"/>
                  </a:lnTo>
                  <a:lnTo>
                    <a:pt x="0" y="1232088"/>
                  </a:lnTo>
                  <a:lnTo>
                    <a:pt x="0" y="0"/>
                  </a:lnTo>
                  <a:close/>
                </a:path>
              </a:pathLst>
            </a:custGeom>
            <a:blipFill>
              <a:blip r:embed="rId2"/>
              <a:stretch>
                <a:fillRect/>
              </a:stretch>
            </a:blipFill>
          </p:spPr>
          <p:txBody>
            <a:bodyPr/>
            <a:lstStyle/>
            <a:p>
              <a:endParaRPr lang="en-AU" noProof="0" dirty="0"/>
            </a:p>
          </p:txBody>
        </p:sp>
        <p:grpSp>
          <p:nvGrpSpPr>
            <p:cNvPr id="6" name="Group 6">
              <a:extLst>
                <a:ext uri="{FF2B5EF4-FFF2-40B4-BE49-F238E27FC236}">
                  <a16:creationId xmlns:a16="http://schemas.microsoft.com/office/drawing/2014/main" id="{DA492829-BBED-4B19-AE40-41EA1631F65D}"/>
                </a:ext>
                <a:ext uri="{C183D7F6-B498-43B3-948B-1728B52AA6E4}">
                  <adec:decorative xmlns:adec="http://schemas.microsoft.com/office/drawing/2017/decorative" val="1"/>
                </a:ext>
              </a:extLst>
            </p:cNvPr>
            <p:cNvGrpSpPr/>
            <p:nvPr/>
          </p:nvGrpSpPr>
          <p:grpSpPr>
            <a:xfrm rot="77894">
              <a:off x="5748305" y="4206755"/>
              <a:ext cx="1489689" cy="1123804"/>
              <a:chOff x="0" y="0"/>
              <a:chExt cx="534059" cy="402888"/>
            </a:xfrm>
          </p:grpSpPr>
          <p:sp>
            <p:nvSpPr>
              <p:cNvPr id="7" name="Freeform 7">
                <a:extLst>
                  <a:ext uri="{FF2B5EF4-FFF2-40B4-BE49-F238E27FC236}">
                    <a16:creationId xmlns:a16="http://schemas.microsoft.com/office/drawing/2014/main" id="{1E238693-0E0A-57AF-A5D3-24E16FDD7F40}"/>
                  </a:ext>
                </a:extLst>
              </p:cNvPr>
              <p:cNvSpPr/>
              <p:nvPr/>
            </p:nvSpPr>
            <p:spPr>
              <a:xfrm>
                <a:off x="0" y="0"/>
                <a:ext cx="534059" cy="402888"/>
              </a:xfrm>
              <a:custGeom>
                <a:avLst/>
                <a:gdLst/>
                <a:ahLst/>
                <a:cxnLst/>
                <a:rect l="l" t="t" r="r" b="b"/>
                <a:pathLst>
                  <a:path w="534059" h="402888">
                    <a:moveTo>
                      <a:pt x="267029" y="0"/>
                    </a:moveTo>
                    <a:lnTo>
                      <a:pt x="534059" y="402888"/>
                    </a:lnTo>
                    <a:lnTo>
                      <a:pt x="0" y="402888"/>
                    </a:lnTo>
                    <a:lnTo>
                      <a:pt x="267029" y="0"/>
                    </a:lnTo>
                    <a:close/>
                  </a:path>
                </a:pathLst>
              </a:custGeom>
              <a:solidFill>
                <a:srgbClr val="D817AE">
                  <a:alpha val="40784"/>
                </a:srgbClr>
              </a:solidFill>
            </p:spPr>
            <p:txBody>
              <a:bodyPr/>
              <a:lstStyle/>
              <a:p>
                <a:endParaRPr lang="en-AU" noProof="0" dirty="0"/>
              </a:p>
            </p:txBody>
          </p:sp>
          <p:sp>
            <p:nvSpPr>
              <p:cNvPr id="8" name="TextBox 8">
                <a:extLst>
                  <a:ext uri="{FF2B5EF4-FFF2-40B4-BE49-F238E27FC236}">
                    <a16:creationId xmlns:a16="http://schemas.microsoft.com/office/drawing/2014/main" id="{C8CA62E3-A5D2-6387-5710-D92DECA13516}"/>
                  </a:ext>
                </a:extLst>
              </p:cNvPr>
              <p:cNvSpPr txBox="1"/>
              <p:nvPr/>
            </p:nvSpPr>
            <p:spPr>
              <a:xfrm>
                <a:off x="83447" y="129905"/>
                <a:ext cx="367166" cy="244205"/>
              </a:xfrm>
              <a:prstGeom prst="rect">
                <a:avLst/>
              </a:prstGeom>
            </p:spPr>
            <p:txBody>
              <a:bodyPr lIns="80286" tIns="80286" rIns="80286" bIns="80286" rtlCol="0" anchor="ctr"/>
              <a:lstStyle/>
              <a:p>
                <a:pPr algn="ctr">
                  <a:lnSpc>
                    <a:spcPts val="3359"/>
                  </a:lnSpc>
                </a:pPr>
                <a:endParaRPr lang="en-AU" noProof="0" dirty="0"/>
              </a:p>
            </p:txBody>
          </p:sp>
        </p:grpSp>
        <p:grpSp>
          <p:nvGrpSpPr>
            <p:cNvPr id="9" name="Group 9">
              <a:extLst>
                <a:ext uri="{FF2B5EF4-FFF2-40B4-BE49-F238E27FC236}">
                  <a16:creationId xmlns:a16="http://schemas.microsoft.com/office/drawing/2014/main" id="{6715D1EB-00DB-AC48-227E-126F7BA18923}"/>
                </a:ext>
                <a:ext uri="{C183D7F6-B498-43B3-948B-1728B52AA6E4}">
                  <adec:decorative xmlns:adec="http://schemas.microsoft.com/office/drawing/2017/decorative" val="1"/>
                </a:ext>
              </a:extLst>
            </p:cNvPr>
            <p:cNvGrpSpPr/>
            <p:nvPr/>
          </p:nvGrpSpPr>
          <p:grpSpPr>
            <a:xfrm rot="-10781320">
              <a:off x="6118033" y="4758974"/>
              <a:ext cx="716865" cy="542054"/>
              <a:chOff x="0" y="0"/>
              <a:chExt cx="532761" cy="402845"/>
            </a:xfrm>
          </p:grpSpPr>
          <p:sp>
            <p:nvSpPr>
              <p:cNvPr id="10" name="Freeform 10">
                <a:extLst>
                  <a:ext uri="{FF2B5EF4-FFF2-40B4-BE49-F238E27FC236}">
                    <a16:creationId xmlns:a16="http://schemas.microsoft.com/office/drawing/2014/main" id="{09C40059-2C38-A067-D918-1B1D9B49F30E}"/>
                  </a:ext>
                </a:extLst>
              </p:cNvPr>
              <p:cNvSpPr/>
              <p:nvPr/>
            </p:nvSpPr>
            <p:spPr>
              <a:xfrm>
                <a:off x="0" y="0"/>
                <a:ext cx="532761" cy="402845"/>
              </a:xfrm>
              <a:custGeom>
                <a:avLst/>
                <a:gdLst/>
                <a:ahLst/>
                <a:cxnLst/>
                <a:rect l="l" t="t" r="r" b="b"/>
                <a:pathLst>
                  <a:path w="532761" h="402845">
                    <a:moveTo>
                      <a:pt x="266380" y="0"/>
                    </a:moveTo>
                    <a:lnTo>
                      <a:pt x="532761" y="402845"/>
                    </a:lnTo>
                    <a:lnTo>
                      <a:pt x="0" y="402845"/>
                    </a:lnTo>
                    <a:lnTo>
                      <a:pt x="266380" y="0"/>
                    </a:lnTo>
                    <a:close/>
                  </a:path>
                </a:pathLst>
              </a:custGeom>
              <a:solidFill>
                <a:srgbClr val="FFFFFF">
                  <a:alpha val="40000"/>
                </a:srgbClr>
              </a:solidFill>
            </p:spPr>
            <p:txBody>
              <a:bodyPr/>
              <a:lstStyle/>
              <a:p>
                <a:endParaRPr lang="en-AU" noProof="0" dirty="0"/>
              </a:p>
            </p:txBody>
          </p:sp>
          <p:sp>
            <p:nvSpPr>
              <p:cNvPr id="11" name="TextBox 11">
                <a:extLst>
                  <a:ext uri="{FF2B5EF4-FFF2-40B4-BE49-F238E27FC236}">
                    <a16:creationId xmlns:a16="http://schemas.microsoft.com/office/drawing/2014/main" id="{E63D76B4-51BA-4243-9148-E990F7A23118}"/>
                  </a:ext>
                </a:extLst>
              </p:cNvPr>
              <p:cNvSpPr txBox="1"/>
              <p:nvPr/>
            </p:nvSpPr>
            <p:spPr>
              <a:xfrm>
                <a:off x="83244" y="129885"/>
                <a:ext cx="366273" cy="244185"/>
              </a:xfrm>
              <a:prstGeom prst="rect">
                <a:avLst/>
              </a:prstGeom>
            </p:spPr>
            <p:txBody>
              <a:bodyPr lIns="80286" tIns="80286" rIns="80286" bIns="80286" rtlCol="0" anchor="ctr"/>
              <a:lstStyle/>
              <a:p>
                <a:pPr algn="ctr">
                  <a:lnSpc>
                    <a:spcPts val="3359"/>
                  </a:lnSpc>
                </a:pPr>
                <a:endParaRPr lang="en-AU" noProof="0" dirty="0"/>
              </a:p>
            </p:txBody>
          </p:sp>
        </p:grpSp>
      </p:grpSp>
      <p:sp>
        <p:nvSpPr>
          <p:cNvPr id="12" name="Freeform 12">
            <a:extLst>
              <a:ext uri="{FF2B5EF4-FFF2-40B4-BE49-F238E27FC236}">
                <a16:creationId xmlns:a16="http://schemas.microsoft.com/office/drawing/2014/main" id="{60DF2CA8-A3A8-B4A2-AD43-B70BEB40BD6F}"/>
              </a:ext>
              <a:ext uri="{C183D7F6-B498-43B3-948B-1728B52AA6E4}">
                <adec:decorative xmlns:adec="http://schemas.microsoft.com/office/drawing/2017/decorative" val="1"/>
              </a:ext>
            </a:extLst>
          </p:cNvPr>
          <p:cNvSpPr/>
          <p:nvPr/>
        </p:nvSpPr>
        <p:spPr>
          <a:xfrm>
            <a:off x="225830" y="6795084"/>
            <a:ext cx="1933457" cy="2333483"/>
          </a:xfrm>
          <a:custGeom>
            <a:avLst/>
            <a:gdLst/>
            <a:ahLst/>
            <a:cxnLst/>
            <a:rect l="l" t="t" r="r" b="b"/>
            <a:pathLst>
              <a:path w="1933457" h="2333483">
                <a:moveTo>
                  <a:pt x="0" y="0"/>
                </a:moveTo>
                <a:lnTo>
                  <a:pt x="1933457" y="0"/>
                </a:lnTo>
                <a:lnTo>
                  <a:pt x="1933457" y="2333483"/>
                </a:lnTo>
                <a:lnTo>
                  <a:pt x="0" y="2333483"/>
                </a:lnTo>
                <a:lnTo>
                  <a:pt x="0" y="0"/>
                </a:lnTo>
                <a:close/>
              </a:path>
            </a:pathLst>
          </a:custGeom>
          <a:blipFill>
            <a:blip r:embed="rId3"/>
            <a:stretch>
              <a:fillRect/>
            </a:stretch>
          </a:blipFill>
        </p:spPr>
        <p:txBody>
          <a:bodyPr/>
          <a:lstStyle/>
          <a:p>
            <a:endParaRPr lang="en-AU" noProof="0" dirty="0"/>
          </a:p>
        </p:txBody>
      </p:sp>
      <p:grpSp>
        <p:nvGrpSpPr>
          <p:cNvPr id="13" name="Group 13">
            <a:extLst>
              <a:ext uri="{FF2B5EF4-FFF2-40B4-BE49-F238E27FC236}">
                <a16:creationId xmlns:a16="http://schemas.microsoft.com/office/drawing/2014/main" id="{0B7D43D9-1D33-94BB-B249-22E6E8428456}"/>
              </a:ext>
              <a:ext uri="{C183D7F6-B498-43B3-948B-1728B52AA6E4}">
                <adec:decorative xmlns:adec="http://schemas.microsoft.com/office/drawing/2017/decorative" val="1"/>
              </a:ext>
            </a:extLst>
          </p:cNvPr>
          <p:cNvGrpSpPr/>
          <p:nvPr/>
        </p:nvGrpSpPr>
        <p:grpSpPr>
          <a:xfrm>
            <a:off x="577671" y="7350382"/>
            <a:ext cx="1285280" cy="1296911"/>
            <a:chOff x="0" y="0"/>
            <a:chExt cx="1713707" cy="1729214"/>
          </a:xfrm>
        </p:grpSpPr>
        <p:sp>
          <p:nvSpPr>
            <p:cNvPr id="14" name="Freeform 14">
              <a:extLst>
                <a:ext uri="{FF2B5EF4-FFF2-40B4-BE49-F238E27FC236}">
                  <a16:creationId xmlns:a16="http://schemas.microsoft.com/office/drawing/2014/main" id="{24A4E09F-5584-4D49-444D-FEA496581AAA}"/>
                </a:ext>
              </a:extLst>
            </p:cNvPr>
            <p:cNvSpPr/>
            <p:nvPr/>
          </p:nvSpPr>
          <p:spPr>
            <a:xfrm>
              <a:off x="186815" y="190474"/>
              <a:ext cx="1334817" cy="1348300"/>
            </a:xfrm>
            <a:custGeom>
              <a:avLst/>
              <a:gdLst/>
              <a:ahLst/>
              <a:cxnLst/>
              <a:rect l="l" t="t" r="r" b="b"/>
              <a:pathLst>
                <a:path w="1334817" h="1348300">
                  <a:moveTo>
                    <a:pt x="0" y="0"/>
                  </a:moveTo>
                  <a:lnTo>
                    <a:pt x="1334817" y="0"/>
                  </a:lnTo>
                  <a:lnTo>
                    <a:pt x="1334817" y="1348300"/>
                  </a:lnTo>
                  <a:lnTo>
                    <a:pt x="0" y="1348300"/>
                  </a:lnTo>
                  <a:lnTo>
                    <a:pt x="0" y="0"/>
                  </a:lnTo>
                  <a:close/>
                </a:path>
              </a:pathLst>
            </a:custGeom>
            <a:blipFill>
              <a:blip r:embed="rId4">
                <a:alphaModFix amt="44999"/>
              </a:blip>
              <a:stretch>
                <a:fillRect/>
              </a:stretch>
            </a:blipFill>
            <a:ln w="9525" cap="sq">
              <a:solidFill>
                <a:srgbClr val="000000">
                  <a:alpha val="44706"/>
                </a:srgbClr>
              </a:solidFill>
              <a:prstDash val="solid"/>
              <a:miter/>
            </a:ln>
          </p:spPr>
          <p:txBody>
            <a:bodyPr/>
            <a:lstStyle/>
            <a:p>
              <a:endParaRPr lang="en-AU" noProof="0" dirty="0"/>
            </a:p>
          </p:txBody>
        </p:sp>
        <p:grpSp>
          <p:nvGrpSpPr>
            <p:cNvPr id="15" name="Group 15">
              <a:extLst>
                <a:ext uri="{FF2B5EF4-FFF2-40B4-BE49-F238E27FC236}">
                  <a16:creationId xmlns:a16="http://schemas.microsoft.com/office/drawing/2014/main" id="{5A549377-FD59-BB02-3BA5-1CDEDB827058}"/>
                </a:ext>
              </a:extLst>
            </p:cNvPr>
            <p:cNvGrpSpPr/>
            <p:nvPr/>
          </p:nvGrpSpPr>
          <p:grpSpPr>
            <a:xfrm>
              <a:off x="186815" y="864624"/>
              <a:ext cx="1334817" cy="674150"/>
              <a:chOff x="0" y="0"/>
              <a:chExt cx="1456316" cy="735513"/>
            </a:xfrm>
          </p:grpSpPr>
          <p:sp>
            <p:nvSpPr>
              <p:cNvPr id="16" name="Freeform 16">
                <a:extLst>
                  <a:ext uri="{FF2B5EF4-FFF2-40B4-BE49-F238E27FC236}">
                    <a16:creationId xmlns:a16="http://schemas.microsoft.com/office/drawing/2014/main" id="{E1575D56-B5DB-FAE4-F04A-C4DA68AA949B}"/>
                  </a:ext>
                </a:extLst>
              </p:cNvPr>
              <p:cNvSpPr/>
              <p:nvPr/>
            </p:nvSpPr>
            <p:spPr>
              <a:xfrm>
                <a:off x="0" y="0"/>
                <a:ext cx="1456316" cy="735513"/>
              </a:xfrm>
              <a:custGeom>
                <a:avLst/>
                <a:gdLst/>
                <a:ahLst/>
                <a:cxnLst/>
                <a:rect l="l" t="t" r="r" b="b"/>
                <a:pathLst>
                  <a:path w="1456316" h="735513">
                    <a:moveTo>
                      <a:pt x="728158" y="0"/>
                    </a:moveTo>
                    <a:lnTo>
                      <a:pt x="1456316" y="735513"/>
                    </a:lnTo>
                    <a:lnTo>
                      <a:pt x="0" y="735513"/>
                    </a:lnTo>
                    <a:lnTo>
                      <a:pt x="728158" y="0"/>
                    </a:lnTo>
                    <a:close/>
                  </a:path>
                </a:pathLst>
              </a:custGeom>
              <a:solidFill>
                <a:srgbClr val="8CE0FF">
                  <a:alpha val="17255"/>
                </a:srgbClr>
              </a:solidFill>
              <a:ln w="9525" cap="sq">
                <a:solidFill>
                  <a:srgbClr val="000000">
                    <a:alpha val="17255"/>
                  </a:srgbClr>
                </a:solidFill>
                <a:prstDash val="solid"/>
                <a:miter/>
              </a:ln>
            </p:spPr>
            <p:txBody>
              <a:bodyPr/>
              <a:lstStyle/>
              <a:p>
                <a:endParaRPr lang="en-AU" noProof="0" dirty="0"/>
              </a:p>
            </p:txBody>
          </p:sp>
          <p:sp>
            <p:nvSpPr>
              <p:cNvPr id="17" name="TextBox 17">
                <a:extLst>
                  <a:ext uri="{FF2B5EF4-FFF2-40B4-BE49-F238E27FC236}">
                    <a16:creationId xmlns:a16="http://schemas.microsoft.com/office/drawing/2014/main" id="{99F294B3-B294-F31C-3FF2-1CBE0B6EFCB8}"/>
                  </a:ext>
                </a:extLst>
              </p:cNvPr>
              <p:cNvSpPr txBox="1"/>
              <p:nvPr/>
            </p:nvSpPr>
            <p:spPr>
              <a:xfrm>
                <a:off x="227549" y="274813"/>
                <a:ext cx="1001217" cy="408163"/>
              </a:xfrm>
              <a:prstGeom prst="rect">
                <a:avLst/>
              </a:prstGeom>
            </p:spPr>
            <p:txBody>
              <a:bodyPr lIns="49596" tIns="49596" rIns="49596" bIns="49596" rtlCol="0" anchor="ctr"/>
              <a:lstStyle/>
              <a:p>
                <a:pPr algn="ctr">
                  <a:lnSpc>
                    <a:spcPts val="3963"/>
                  </a:lnSpc>
                </a:pPr>
                <a:endParaRPr lang="en-AU" noProof="0" dirty="0"/>
              </a:p>
            </p:txBody>
          </p:sp>
        </p:grpSp>
        <p:sp>
          <p:nvSpPr>
            <p:cNvPr id="18" name="TextBox 18">
              <a:extLst>
                <a:ext uri="{FF2B5EF4-FFF2-40B4-BE49-F238E27FC236}">
                  <a16:creationId xmlns:a16="http://schemas.microsoft.com/office/drawing/2014/main" id="{3695544D-64FC-C192-A321-830796593CBF}"/>
                </a:ext>
              </a:extLst>
            </p:cNvPr>
            <p:cNvSpPr txBox="1"/>
            <p:nvPr/>
          </p:nvSpPr>
          <p:spPr>
            <a:xfrm>
              <a:off x="471945" y="-28575"/>
              <a:ext cx="764557" cy="219015"/>
            </a:xfrm>
            <a:prstGeom prst="rect">
              <a:avLst/>
            </a:prstGeom>
          </p:spPr>
          <p:txBody>
            <a:bodyPr lIns="0" tIns="0" rIns="0" bIns="0" rtlCol="0" anchor="t">
              <a:spAutoFit/>
            </a:bodyPr>
            <a:lstStyle/>
            <a:p>
              <a:pPr algn="ctr">
                <a:lnSpc>
                  <a:spcPts val="1316"/>
                </a:lnSpc>
              </a:pPr>
              <a:r>
                <a:rPr lang="en-AU" sz="940" noProof="0" dirty="0">
                  <a:solidFill>
                    <a:srgbClr val="000000">
                      <a:alpha val="44706"/>
                    </a:srgbClr>
                  </a:solidFill>
                  <a:latin typeface="Public Sans 1"/>
                  <a:ea typeface="Public Sans 1"/>
                  <a:cs typeface="Public Sans 1"/>
                  <a:sym typeface="Public Sans 1"/>
                </a:rPr>
                <a:t>Structural</a:t>
              </a:r>
            </a:p>
          </p:txBody>
        </p:sp>
        <p:sp>
          <p:nvSpPr>
            <p:cNvPr id="19" name="TextBox 19">
              <a:extLst>
                <a:ext uri="{FF2B5EF4-FFF2-40B4-BE49-F238E27FC236}">
                  <a16:creationId xmlns:a16="http://schemas.microsoft.com/office/drawing/2014/main" id="{90AB939A-F5A5-44E8-E848-88A018F0C8D9}"/>
                </a:ext>
              </a:extLst>
            </p:cNvPr>
            <p:cNvSpPr txBox="1"/>
            <p:nvPr/>
          </p:nvSpPr>
          <p:spPr>
            <a:xfrm>
              <a:off x="552945" y="1510199"/>
              <a:ext cx="602558" cy="219015"/>
            </a:xfrm>
            <a:prstGeom prst="rect">
              <a:avLst/>
            </a:prstGeom>
          </p:spPr>
          <p:txBody>
            <a:bodyPr lIns="0" tIns="0" rIns="0" bIns="0" rtlCol="0" anchor="t">
              <a:spAutoFit/>
            </a:bodyPr>
            <a:lstStyle/>
            <a:p>
              <a:pPr algn="ctr">
                <a:lnSpc>
                  <a:spcPts val="1316"/>
                </a:lnSpc>
              </a:pPr>
              <a:r>
                <a:rPr lang="en-AU" sz="940" noProof="0" dirty="0">
                  <a:solidFill>
                    <a:srgbClr val="000000">
                      <a:alpha val="44706"/>
                    </a:srgbClr>
                  </a:solidFill>
                  <a:latin typeface="Public Sans 1"/>
                  <a:ea typeface="Public Sans 1"/>
                  <a:cs typeface="Public Sans 1"/>
                  <a:sym typeface="Public Sans 1"/>
                </a:rPr>
                <a:t>Cultural</a:t>
              </a:r>
            </a:p>
          </p:txBody>
        </p:sp>
        <p:sp>
          <p:nvSpPr>
            <p:cNvPr id="20" name="TextBox 20">
              <a:extLst>
                <a:ext uri="{FF2B5EF4-FFF2-40B4-BE49-F238E27FC236}">
                  <a16:creationId xmlns:a16="http://schemas.microsoft.com/office/drawing/2014/main" id="{D83E555C-0549-38FB-30F8-E3864E6190E9}"/>
                </a:ext>
              </a:extLst>
            </p:cNvPr>
            <p:cNvSpPr txBox="1"/>
            <p:nvPr/>
          </p:nvSpPr>
          <p:spPr>
            <a:xfrm rot="-5400000">
              <a:off x="-605492" y="777460"/>
              <a:ext cx="1344916" cy="172031"/>
            </a:xfrm>
            <a:prstGeom prst="rect">
              <a:avLst/>
            </a:prstGeom>
          </p:spPr>
          <p:txBody>
            <a:bodyPr lIns="0" tIns="0" rIns="0" bIns="0" rtlCol="0" anchor="t">
              <a:spAutoFit/>
            </a:bodyPr>
            <a:lstStyle/>
            <a:p>
              <a:pPr algn="ctr">
                <a:lnSpc>
                  <a:spcPts val="1061"/>
                </a:lnSpc>
              </a:pPr>
              <a:r>
                <a:rPr lang="en-AU" sz="758" noProof="0" dirty="0">
                  <a:solidFill>
                    <a:srgbClr val="000000">
                      <a:alpha val="44706"/>
                    </a:srgbClr>
                  </a:solidFill>
                  <a:latin typeface="Public Sans 1"/>
                  <a:ea typeface="Public Sans 1"/>
                  <a:cs typeface="Public Sans 1"/>
                  <a:sym typeface="Public Sans 1"/>
                </a:rPr>
                <a:t>Contemporary</a:t>
              </a:r>
            </a:p>
          </p:txBody>
        </p:sp>
        <p:sp>
          <p:nvSpPr>
            <p:cNvPr id="21" name="TextBox 21">
              <a:extLst>
                <a:ext uri="{FF2B5EF4-FFF2-40B4-BE49-F238E27FC236}">
                  <a16:creationId xmlns:a16="http://schemas.microsoft.com/office/drawing/2014/main" id="{26761741-B98C-A3BC-E565-80EE27078408}"/>
                </a:ext>
              </a:extLst>
            </p:cNvPr>
            <p:cNvSpPr txBox="1"/>
            <p:nvPr/>
          </p:nvSpPr>
          <p:spPr>
            <a:xfrm rot="5400000">
              <a:off x="1200220" y="753968"/>
              <a:ext cx="865109" cy="219015"/>
            </a:xfrm>
            <a:prstGeom prst="rect">
              <a:avLst/>
            </a:prstGeom>
          </p:spPr>
          <p:txBody>
            <a:bodyPr lIns="0" tIns="0" rIns="0" bIns="0" rtlCol="0" anchor="t">
              <a:spAutoFit/>
            </a:bodyPr>
            <a:lstStyle/>
            <a:p>
              <a:pPr algn="ctr">
                <a:lnSpc>
                  <a:spcPts val="1316"/>
                </a:lnSpc>
              </a:pPr>
              <a:r>
                <a:rPr lang="en-AU" sz="940" noProof="0" dirty="0">
                  <a:solidFill>
                    <a:srgbClr val="000000">
                      <a:alpha val="44706"/>
                    </a:srgbClr>
                  </a:solidFill>
                  <a:latin typeface="Public Sans 1"/>
                  <a:ea typeface="Public Sans 1"/>
                  <a:cs typeface="Public Sans 1"/>
                  <a:sym typeface="Public Sans 1"/>
                </a:rPr>
                <a:t>Subjective</a:t>
              </a:r>
            </a:p>
          </p:txBody>
        </p:sp>
        <p:sp>
          <p:nvSpPr>
            <p:cNvPr id="22" name="TextBox 22">
              <a:extLst>
                <a:ext uri="{FF2B5EF4-FFF2-40B4-BE49-F238E27FC236}">
                  <a16:creationId xmlns:a16="http://schemas.microsoft.com/office/drawing/2014/main" id="{4B3E3679-BB76-3F12-591B-3D6A3CEE9750}"/>
                </a:ext>
              </a:extLst>
            </p:cNvPr>
            <p:cNvSpPr txBox="1"/>
            <p:nvPr/>
          </p:nvSpPr>
          <p:spPr>
            <a:xfrm>
              <a:off x="715287" y="1054324"/>
              <a:ext cx="303416" cy="109013"/>
            </a:xfrm>
            <a:prstGeom prst="rect">
              <a:avLst/>
            </a:prstGeom>
          </p:spPr>
          <p:txBody>
            <a:bodyPr lIns="0" tIns="0" rIns="0" bIns="0" rtlCol="0" anchor="t">
              <a:spAutoFit/>
            </a:bodyPr>
            <a:lstStyle/>
            <a:p>
              <a:pPr algn="ctr">
                <a:lnSpc>
                  <a:spcPts val="687"/>
                </a:lnSpc>
              </a:pPr>
              <a:r>
                <a:rPr lang="en-AU" sz="491" noProof="0" dirty="0">
                  <a:solidFill>
                    <a:srgbClr val="000000">
                      <a:alpha val="44706"/>
                    </a:srgbClr>
                  </a:solidFill>
                  <a:latin typeface="Quicksand"/>
                  <a:ea typeface="Quicksand"/>
                  <a:cs typeface="Quicksand"/>
                  <a:sym typeface="Quicksand"/>
                </a:rPr>
                <a:t>Artwork</a:t>
              </a:r>
            </a:p>
          </p:txBody>
        </p:sp>
        <p:sp>
          <p:nvSpPr>
            <p:cNvPr id="23" name="TextBox 23">
              <a:extLst>
                <a:ext uri="{FF2B5EF4-FFF2-40B4-BE49-F238E27FC236}">
                  <a16:creationId xmlns:a16="http://schemas.microsoft.com/office/drawing/2014/main" id="{CD92E0D5-A23F-126E-26DA-C83ECCD40A09}"/>
                </a:ext>
              </a:extLst>
            </p:cNvPr>
            <p:cNvSpPr txBox="1"/>
            <p:nvPr/>
          </p:nvSpPr>
          <p:spPr>
            <a:xfrm>
              <a:off x="1018703" y="1396336"/>
              <a:ext cx="354581" cy="109013"/>
            </a:xfrm>
            <a:prstGeom prst="rect">
              <a:avLst/>
            </a:prstGeom>
          </p:spPr>
          <p:txBody>
            <a:bodyPr lIns="0" tIns="0" rIns="0" bIns="0" rtlCol="0" anchor="t">
              <a:spAutoFit/>
            </a:bodyPr>
            <a:lstStyle/>
            <a:p>
              <a:pPr algn="ctr">
                <a:lnSpc>
                  <a:spcPts val="687"/>
                </a:lnSpc>
              </a:pPr>
              <a:r>
                <a:rPr lang="en-AU" sz="491" noProof="0" dirty="0">
                  <a:solidFill>
                    <a:srgbClr val="000000">
                      <a:alpha val="44706"/>
                    </a:srgbClr>
                  </a:solidFill>
                  <a:latin typeface="Quicksand"/>
                  <a:ea typeface="Quicksand"/>
                  <a:cs typeface="Quicksand"/>
                  <a:sym typeface="Quicksand"/>
                </a:rPr>
                <a:t>Audience</a:t>
              </a:r>
            </a:p>
          </p:txBody>
        </p:sp>
        <p:sp>
          <p:nvSpPr>
            <p:cNvPr id="24" name="TextBox 24">
              <a:extLst>
                <a:ext uri="{FF2B5EF4-FFF2-40B4-BE49-F238E27FC236}">
                  <a16:creationId xmlns:a16="http://schemas.microsoft.com/office/drawing/2014/main" id="{CCB52D27-99E2-9011-C8F0-2ED4DE005B84}"/>
                </a:ext>
              </a:extLst>
            </p:cNvPr>
            <p:cNvSpPr txBox="1"/>
            <p:nvPr/>
          </p:nvSpPr>
          <p:spPr>
            <a:xfrm>
              <a:off x="436845" y="1396336"/>
              <a:ext cx="232199" cy="109013"/>
            </a:xfrm>
            <a:prstGeom prst="rect">
              <a:avLst/>
            </a:prstGeom>
          </p:spPr>
          <p:txBody>
            <a:bodyPr lIns="0" tIns="0" rIns="0" bIns="0" rtlCol="0" anchor="t">
              <a:spAutoFit/>
            </a:bodyPr>
            <a:lstStyle/>
            <a:p>
              <a:pPr algn="ctr">
                <a:lnSpc>
                  <a:spcPts val="687"/>
                </a:lnSpc>
              </a:pPr>
              <a:r>
                <a:rPr lang="en-AU" sz="491" noProof="0" dirty="0">
                  <a:solidFill>
                    <a:srgbClr val="000000">
                      <a:alpha val="44706"/>
                    </a:srgbClr>
                  </a:solidFill>
                  <a:latin typeface="Quicksand"/>
                  <a:ea typeface="Quicksand"/>
                  <a:cs typeface="Quicksand"/>
                  <a:sym typeface="Quicksand"/>
                </a:rPr>
                <a:t>World</a:t>
              </a:r>
            </a:p>
          </p:txBody>
        </p:sp>
        <p:sp>
          <p:nvSpPr>
            <p:cNvPr id="25" name="TextBox 25">
              <a:extLst>
                <a:ext uri="{FF2B5EF4-FFF2-40B4-BE49-F238E27FC236}">
                  <a16:creationId xmlns:a16="http://schemas.microsoft.com/office/drawing/2014/main" id="{09C29874-6C47-CA90-5BC9-A94F86E9FEEA}"/>
                </a:ext>
              </a:extLst>
            </p:cNvPr>
            <p:cNvSpPr txBox="1"/>
            <p:nvPr/>
          </p:nvSpPr>
          <p:spPr>
            <a:xfrm>
              <a:off x="754679" y="1209104"/>
              <a:ext cx="199088" cy="109013"/>
            </a:xfrm>
            <a:prstGeom prst="rect">
              <a:avLst/>
            </a:prstGeom>
          </p:spPr>
          <p:txBody>
            <a:bodyPr lIns="0" tIns="0" rIns="0" bIns="0" rtlCol="0" anchor="t">
              <a:spAutoFit/>
            </a:bodyPr>
            <a:lstStyle/>
            <a:p>
              <a:pPr algn="ctr">
                <a:lnSpc>
                  <a:spcPts val="687"/>
                </a:lnSpc>
              </a:pPr>
              <a:r>
                <a:rPr lang="en-AU" sz="491" noProof="0" dirty="0">
                  <a:solidFill>
                    <a:srgbClr val="000000">
                      <a:alpha val="44706"/>
                    </a:srgbClr>
                  </a:solidFill>
                  <a:latin typeface="Quicksand"/>
                  <a:ea typeface="Quicksand"/>
                  <a:cs typeface="Quicksand"/>
                  <a:sym typeface="Quicksand"/>
                </a:rPr>
                <a:t>Artist</a:t>
              </a:r>
            </a:p>
          </p:txBody>
        </p:sp>
      </p:grpSp>
      <p:sp>
        <p:nvSpPr>
          <p:cNvPr id="26" name="Freeform 26">
            <a:extLst>
              <a:ext uri="{FF2B5EF4-FFF2-40B4-BE49-F238E27FC236}">
                <a16:creationId xmlns:a16="http://schemas.microsoft.com/office/drawing/2014/main" id="{790B1437-B5C0-13EC-7876-0F94482494BF}"/>
              </a:ext>
              <a:ext uri="{C183D7F6-B498-43B3-948B-1728B52AA6E4}">
                <adec:decorative xmlns:adec="http://schemas.microsoft.com/office/drawing/2017/decorative" val="1"/>
              </a:ext>
            </a:extLst>
          </p:cNvPr>
          <p:cNvSpPr/>
          <p:nvPr/>
        </p:nvSpPr>
        <p:spPr>
          <a:xfrm rot="-5400000" flipV="1">
            <a:off x="4492632" y="1456107"/>
            <a:ext cx="1951290" cy="4276800"/>
          </a:xfrm>
          <a:custGeom>
            <a:avLst/>
            <a:gdLst/>
            <a:ahLst/>
            <a:cxnLst/>
            <a:rect l="l" t="t" r="r" b="b"/>
            <a:pathLst>
              <a:path w="1951290" h="4276800">
                <a:moveTo>
                  <a:pt x="0" y="4276800"/>
                </a:moveTo>
                <a:lnTo>
                  <a:pt x="1951290" y="4276800"/>
                </a:lnTo>
                <a:lnTo>
                  <a:pt x="1951290" y="0"/>
                </a:lnTo>
                <a:lnTo>
                  <a:pt x="0" y="0"/>
                </a:lnTo>
                <a:lnTo>
                  <a:pt x="0" y="427680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noProof="0" dirty="0"/>
          </a:p>
        </p:txBody>
      </p:sp>
      <p:sp>
        <p:nvSpPr>
          <p:cNvPr id="27" name="Freeform 27">
            <a:extLst>
              <a:ext uri="{FF2B5EF4-FFF2-40B4-BE49-F238E27FC236}">
                <a16:creationId xmlns:a16="http://schemas.microsoft.com/office/drawing/2014/main" id="{295466C1-FF6F-DCFF-20DD-B05378E46148}"/>
              </a:ext>
              <a:ext uri="{C183D7F6-B498-43B3-948B-1728B52AA6E4}">
                <adec:decorative xmlns:adec="http://schemas.microsoft.com/office/drawing/2017/decorative" val="1"/>
              </a:ext>
            </a:extLst>
          </p:cNvPr>
          <p:cNvSpPr/>
          <p:nvPr/>
        </p:nvSpPr>
        <p:spPr>
          <a:xfrm flipV="1">
            <a:off x="-530131" y="4048790"/>
            <a:ext cx="1506351" cy="3301592"/>
          </a:xfrm>
          <a:custGeom>
            <a:avLst/>
            <a:gdLst/>
            <a:ahLst/>
            <a:cxnLst/>
            <a:rect l="l" t="t" r="r" b="b"/>
            <a:pathLst>
              <a:path w="1506351" h="3301592">
                <a:moveTo>
                  <a:pt x="0" y="3301592"/>
                </a:moveTo>
                <a:lnTo>
                  <a:pt x="1506352" y="3301592"/>
                </a:lnTo>
                <a:lnTo>
                  <a:pt x="1506352" y="0"/>
                </a:lnTo>
                <a:lnTo>
                  <a:pt x="0" y="0"/>
                </a:lnTo>
                <a:lnTo>
                  <a:pt x="0" y="330159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noProof="0" dirty="0"/>
          </a:p>
        </p:txBody>
      </p:sp>
      <p:sp>
        <p:nvSpPr>
          <p:cNvPr id="28" name="Freeform 28">
            <a:extLst>
              <a:ext uri="{FF2B5EF4-FFF2-40B4-BE49-F238E27FC236}">
                <a16:creationId xmlns:a16="http://schemas.microsoft.com/office/drawing/2014/main" id="{38FFE237-254A-2BFB-7F10-1D17F3983F26}"/>
              </a:ext>
              <a:ext uri="{C183D7F6-B498-43B3-948B-1728B52AA6E4}">
                <adec:decorative xmlns:adec="http://schemas.microsoft.com/office/drawing/2017/decorative" val="1"/>
              </a:ext>
            </a:extLst>
          </p:cNvPr>
          <p:cNvSpPr/>
          <p:nvPr/>
        </p:nvSpPr>
        <p:spPr>
          <a:xfrm flipH="1">
            <a:off x="6116565" y="7261820"/>
            <a:ext cx="2628662" cy="3233618"/>
          </a:xfrm>
          <a:custGeom>
            <a:avLst/>
            <a:gdLst/>
            <a:ahLst/>
            <a:cxnLst/>
            <a:rect l="l" t="t" r="r" b="b"/>
            <a:pathLst>
              <a:path w="2628662" h="3233618">
                <a:moveTo>
                  <a:pt x="2628662" y="0"/>
                </a:moveTo>
                <a:lnTo>
                  <a:pt x="0" y="0"/>
                </a:lnTo>
                <a:lnTo>
                  <a:pt x="0" y="3233618"/>
                </a:lnTo>
                <a:lnTo>
                  <a:pt x="2628662" y="3233618"/>
                </a:lnTo>
                <a:lnTo>
                  <a:pt x="262866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noProof="0" dirty="0"/>
          </a:p>
        </p:txBody>
      </p:sp>
      <p:sp>
        <p:nvSpPr>
          <p:cNvPr id="29" name="Freeform 29">
            <a:extLst>
              <a:ext uri="{FF2B5EF4-FFF2-40B4-BE49-F238E27FC236}">
                <a16:creationId xmlns:a16="http://schemas.microsoft.com/office/drawing/2014/main" id="{FD102C00-6E61-328F-66F6-15A84219057C}"/>
              </a:ext>
              <a:ext uri="{C183D7F6-B498-43B3-948B-1728B52AA6E4}">
                <adec:decorative xmlns:adec="http://schemas.microsoft.com/office/drawing/2017/decorative" val="1"/>
              </a:ext>
            </a:extLst>
          </p:cNvPr>
          <p:cNvSpPr/>
          <p:nvPr/>
        </p:nvSpPr>
        <p:spPr>
          <a:xfrm>
            <a:off x="-94992" y="1498857"/>
            <a:ext cx="1546797" cy="1239371"/>
          </a:xfrm>
          <a:custGeom>
            <a:avLst/>
            <a:gdLst/>
            <a:ahLst/>
            <a:cxnLst/>
            <a:rect l="l" t="t" r="r" b="b"/>
            <a:pathLst>
              <a:path w="1546797" h="1239371">
                <a:moveTo>
                  <a:pt x="0" y="0"/>
                </a:moveTo>
                <a:lnTo>
                  <a:pt x="1546797" y="0"/>
                </a:lnTo>
                <a:lnTo>
                  <a:pt x="1546797" y="1239372"/>
                </a:lnTo>
                <a:lnTo>
                  <a:pt x="0" y="12393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noProof="0" dirty="0"/>
          </a:p>
        </p:txBody>
      </p:sp>
      <p:sp>
        <p:nvSpPr>
          <p:cNvPr id="30" name="Freeform 30">
            <a:extLst>
              <a:ext uri="{FF2B5EF4-FFF2-40B4-BE49-F238E27FC236}">
                <a16:creationId xmlns:a16="http://schemas.microsoft.com/office/drawing/2014/main" id="{8392EA07-DEC2-AF78-C387-B3357C138DB0}"/>
              </a:ext>
              <a:ext uri="{C183D7F6-B498-43B3-948B-1728B52AA6E4}">
                <adec:decorative xmlns:adec="http://schemas.microsoft.com/office/drawing/2017/decorative" val="1"/>
              </a:ext>
            </a:extLst>
          </p:cNvPr>
          <p:cNvSpPr/>
          <p:nvPr/>
        </p:nvSpPr>
        <p:spPr>
          <a:xfrm>
            <a:off x="223045" y="4642152"/>
            <a:ext cx="1209765" cy="727371"/>
          </a:xfrm>
          <a:custGeom>
            <a:avLst/>
            <a:gdLst/>
            <a:ahLst/>
            <a:cxnLst/>
            <a:rect l="l" t="t" r="r" b="b"/>
            <a:pathLst>
              <a:path w="1209765" h="727371">
                <a:moveTo>
                  <a:pt x="0" y="0"/>
                </a:moveTo>
                <a:lnTo>
                  <a:pt x="1209766" y="0"/>
                </a:lnTo>
                <a:lnTo>
                  <a:pt x="1209766" y="727372"/>
                </a:lnTo>
                <a:lnTo>
                  <a:pt x="0" y="7273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AU" noProof="0" dirty="0"/>
          </a:p>
        </p:txBody>
      </p:sp>
      <p:sp>
        <p:nvSpPr>
          <p:cNvPr id="31" name="Freeform 31">
            <a:extLst>
              <a:ext uri="{FF2B5EF4-FFF2-40B4-BE49-F238E27FC236}">
                <a16:creationId xmlns:a16="http://schemas.microsoft.com/office/drawing/2014/main" id="{8002A0BE-53F3-C546-1945-49D65D05D473}"/>
              </a:ext>
              <a:ext uri="{C183D7F6-B498-43B3-948B-1728B52AA6E4}">
                <adec:decorative xmlns:adec="http://schemas.microsoft.com/office/drawing/2017/decorative" val="1"/>
              </a:ext>
            </a:extLst>
          </p:cNvPr>
          <p:cNvSpPr/>
          <p:nvPr/>
        </p:nvSpPr>
        <p:spPr>
          <a:xfrm>
            <a:off x="63872" y="8745289"/>
            <a:ext cx="1229070" cy="978647"/>
          </a:xfrm>
          <a:custGeom>
            <a:avLst/>
            <a:gdLst/>
            <a:ahLst/>
            <a:cxnLst/>
            <a:rect l="l" t="t" r="r" b="b"/>
            <a:pathLst>
              <a:path w="1229070" h="978647">
                <a:moveTo>
                  <a:pt x="0" y="0"/>
                </a:moveTo>
                <a:lnTo>
                  <a:pt x="1229070" y="0"/>
                </a:lnTo>
                <a:lnTo>
                  <a:pt x="1229070" y="978647"/>
                </a:lnTo>
                <a:lnTo>
                  <a:pt x="0" y="97864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AU" noProof="0" dirty="0"/>
          </a:p>
        </p:txBody>
      </p:sp>
      <p:sp>
        <p:nvSpPr>
          <p:cNvPr id="32" name="Freeform 32">
            <a:extLst>
              <a:ext uri="{FF2B5EF4-FFF2-40B4-BE49-F238E27FC236}">
                <a16:creationId xmlns:a16="http://schemas.microsoft.com/office/drawing/2014/main" id="{5E0A63A1-A899-5E30-BC51-EB9824929A4A}"/>
              </a:ext>
              <a:ext uri="{C183D7F6-B498-43B3-948B-1728B52AA6E4}">
                <adec:decorative xmlns:adec="http://schemas.microsoft.com/office/drawing/2017/decorative" val="1"/>
              </a:ext>
            </a:extLst>
          </p:cNvPr>
          <p:cNvSpPr/>
          <p:nvPr/>
        </p:nvSpPr>
        <p:spPr>
          <a:xfrm>
            <a:off x="1732504" y="421420"/>
            <a:ext cx="260895" cy="784646"/>
          </a:xfrm>
          <a:custGeom>
            <a:avLst/>
            <a:gdLst/>
            <a:ahLst/>
            <a:cxnLst/>
            <a:rect l="l" t="t" r="r" b="b"/>
            <a:pathLst>
              <a:path w="260895" h="784646">
                <a:moveTo>
                  <a:pt x="0" y="0"/>
                </a:moveTo>
                <a:lnTo>
                  <a:pt x="260895" y="0"/>
                </a:lnTo>
                <a:lnTo>
                  <a:pt x="260895" y="784646"/>
                </a:lnTo>
                <a:lnTo>
                  <a:pt x="0" y="78464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AU" noProof="0" dirty="0"/>
          </a:p>
        </p:txBody>
      </p:sp>
      <p:sp>
        <p:nvSpPr>
          <p:cNvPr id="33" name="TextBox 33">
            <a:extLst>
              <a:ext uri="{FF2B5EF4-FFF2-40B4-BE49-F238E27FC236}">
                <a16:creationId xmlns:a16="http://schemas.microsoft.com/office/drawing/2014/main" id="{51ECA99B-AA22-7C11-8037-D7CAF926BA11}"/>
              </a:ext>
            </a:extLst>
          </p:cNvPr>
          <p:cNvSpPr txBox="1"/>
          <p:nvPr/>
        </p:nvSpPr>
        <p:spPr>
          <a:xfrm>
            <a:off x="2070480" y="392845"/>
            <a:ext cx="5489520" cy="1378585"/>
          </a:xfrm>
          <a:prstGeom prst="rect">
            <a:avLst/>
          </a:prstGeom>
        </p:spPr>
        <p:txBody>
          <a:bodyPr lIns="0" tIns="0" rIns="0" bIns="0" rtlCol="0" anchor="t">
            <a:spAutoFit/>
          </a:bodyPr>
          <a:lstStyle/>
          <a:p>
            <a:pPr algn="l">
              <a:lnSpc>
                <a:spcPts val="1960"/>
              </a:lnSpc>
              <a:spcBef>
                <a:spcPct val="0"/>
              </a:spcBef>
            </a:pPr>
            <a:r>
              <a:rPr lang="en-AU" sz="1400" b="1" noProof="0" dirty="0">
                <a:solidFill>
                  <a:srgbClr val="000000"/>
                </a:solidFill>
                <a:latin typeface="Public Sans 1 Bold"/>
                <a:ea typeface="Public Sans 1 Bold"/>
                <a:cs typeface="Public Sans 1 Bold"/>
                <a:sym typeface="Public Sans 1 Bold"/>
              </a:rPr>
              <a:t>Explore the artworld concepts</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What communities does the artist represent?</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What aspects of the world are important to the artist?</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List the title (if it has one), date created, form, materials, location, size, subject matter of the artwork</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What impact does this artwork have on the audience?</a:t>
            </a:r>
          </a:p>
        </p:txBody>
      </p:sp>
      <p:sp>
        <p:nvSpPr>
          <p:cNvPr id="34" name="TextBox 34">
            <a:extLst>
              <a:ext uri="{FF2B5EF4-FFF2-40B4-BE49-F238E27FC236}">
                <a16:creationId xmlns:a16="http://schemas.microsoft.com/office/drawing/2014/main" id="{1D9B419B-355D-9D98-4468-9DB7484A53DD}"/>
              </a:ext>
            </a:extLst>
          </p:cNvPr>
          <p:cNvSpPr txBox="1"/>
          <p:nvPr/>
        </p:nvSpPr>
        <p:spPr>
          <a:xfrm>
            <a:off x="485048" y="1877878"/>
            <a:ext cx="541904" cy="240665"/>
          </a:xfrm>
          <a:prstGeom prst="rect">
            <a:avLst/>
          </a:prstGeom>
        </p:spPr>
        <p:txBody>
          <a:bodyPr lIns="0" tIns="0" rIns="0" bIns="0" rtlCol="0" anchor="t">
            <a:spAutoFit/>
          </a:bodyPr>
          <a:lstStyle/>
          <a:p>
            <a:pPr algn="ctr">
              <a:lnSpc>
                <a:spcPts val="1960"/>
              </a:lnSpc>
            </a:pPr>
            <a:r>
              <a:rPr lang="en-AU" sz="1400" b="1" noProof="0" dirty="0">
                <a:solidFill>
                  <a:srgbClr val="FFFFFF"/>
                </a:solidFill>
                <a:latin typeface="Public Sans 2 Bold"/>
                <a:ea typeface="Public Sans 2 Bold"/>
                <a:cs typeface="Public Sans 2 Bold"/>
                <a:sym typeface="Public Sans 2 Bold"/>
              </a:rPr>
              <a:t>Notes </a:t>
            </a:r>
          </a:p>
        </p:txBody>
      </p:sp>
      <p:sp>
        <p:nvSpPr>
          <p:cNvPr id="35" name="TextBox 35">
            <a:extLst>
              <a:ext uri="{FF2B5EF4-FFF2-40B4-BE49-F238E27FC236}">
                <a16:creationId xmlns:a16="http://schemas.microsoft.com/office/drawing/2014/main" id="{78188ABB-C48C-D001-B22D-B25E72CBEE7B}"/>
              </a:ext>
            </a:extLst>
          </p:cNvPr>
          <p:cNvSpPr txBox="1"/>
          <p:nvPr/>
        </p:nvSpPr>
        <p:spPr>
          <a:xfrm>
            <a:off x="485048" y="4871218"/>
            <a:ext cx="541904" cy="240665"/>
          </a:xfrm>
          <a:prstGeom prst="rect">
            <a:avLst/>
          </a:prstGeom>
        </p:spPr>
        <p:txBody>
          <a:bodyPr lIns="0" tIns="0" rIns="0" bIns="0" rtlCol="0" anchor="t">
            <a:spAutoFit/>
          </a:bodyPr>
          <a:lstStyle/>
          <a:p>
            <a:pPr algn="ctr">
              <a:lnSpc>
                <a:spcPts val="1960"/>
              </a:lnSpc>
            </a:pPr>
            <a:r>
              <a:rPr lang="en-AU" sz="1400" b="1" noProof="0" dirty="0">
                <a:solidFill>
                  <a:srgbClr val="FFFFFF"/>
                </a:solidFill>
                <a:latin typeface="Public Sans 2 Bold"/>
                <a:ea typeface="Public Sans 2 Bold"/>
                <a:cs typeface="Public Sans 2 Bold"/>
                <a:sym typeface="Public Sans 2 Bold"/>
              </a:rPr>
              <a:t>Notes </a:t>
            </a:r>
          </a:p>
        </p:txBody>
      </p:sp>
      <p:sp>
        <p:nvSpPr>
          <p:cNvPr id="36" name="TextBox 36">
            <a:extLst>
              <a:ext uri="{FF2B5EF4-FFF2-40B4-BE49-F238E27FC236}">
                <a16:creationId xmlns:a16="http://schemas.microsoft.com/office/drawing/2014/main" id="{0010985B-83AD-055E-AD6C-C35414411AF1}"/>
              </a:ext>
            </a:extLst>
          </p:cNvPr>
          <p:cNvSpPr txBox="1"/>
          <p:nvPr/>
        </p:nvSpPr>
        <p:spPr>
          <a:xfrm>
            <a:off x="407455" y="9063992"/>
            <a:ext cx="541904" cy="240665"/>
          </a:xfrm>
          <a:prstGeom prst="rect">
            <a:avLst/>
          </a:prstGeom>
        </p:spPr>
        <p:txBody>
          <a:bodyPr lIns="0" tIns="0" rIns="0" bIns="0" rtlCol="0" anchor="t">
            <a:spAutoFit/>
          </a:bodyPr>
          <a:lstStyle/>
          <a:p>
            <a:pPr algn="ctr">
              <a:lnSpc>
                <a:spcPts val="1960"/>
              </a:lnSpc>
            </a:pPr>
            <a:r>
              <a:rPr lang="en-AU" sz="1400" b="1" noProof="0" dirty="0">
                <a:solidFill>
                  <a:srgbClr val="FFFFFF"/>
                </a:solidFill>
                <a:latin typeface="Public Sans 2 Bold"/>
                <a:ea typeface="Public Sans 2 Bold"/>
                <a:cs typeface="Public Sans 2 Bold"/>
                <a:sym typeface="Public Sans 2 Bold"/>
              </a:rPr>
              <a:t>Notes </a:t>
            </a:r>
          </a:p>
        </p:txBody>
      </p:sp>
      <p:sp>
        <p:nvSpPr>
          <p:cNvPr id="37" name="Freeform 37">
            <a:extLst>
              <a:ext uri="{FF2B5EF4-FFF2-40B4-BE49-F238E27FC236}">
                <a16:creationId xmlns:a16="http://schemas.microsoft.com/office/drawing/2014/main" id="{C66AB711-EA4F-D95A-8143-FA3683C7044E}"/>
              </a:ext>
              <a:ext uri="{C183D7F6-B498-43B3-948B-1728B52AA6E4}">
                <adec:decorative xmlns:adec="http://schemas.microsoft.com/office/drawing/2017/decorative" val="1"/>
              </a:ext>
            </a:extLst>
          </p:cNvPr>
          <p:cNvSpPr/>
          <p:nvPr/>
        </p:nvSpPr>
        <p:spPr>
          <a:xfrm>
            <a:off x="223045" y="3932272"/>
            <a:ext cx="260895" cy="784646"/>
          </a:xfrm>
          <a:custGeom>
            <a:avLst/>
            <a:gdLst/>
            <a:ahLst/>
            <a:cxnLst/>
            <a:rect l="l" t="t" r="r" b="b"/>
            <a:pathLst>
              <a:path w="260895" h="784646">
                <a:moveTo>
                  <a:pt x="0" y="0"/>
                </a:moveTo>
                <a:lnTo>
                  <a:pt x="260895" y="0"/>
                </a:lnTo>
                <a:lnTo>
                  <a:pt x="260895" y="784646"/>
                </a:lnTo>
                <a:lnTo>
                  <a:pt x="0" y="78464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AU" noProof="0" dirty="0"/>
          </a:p>
        </p:txBody>
      </p:sp>
      <p:sp>
        <p:nvSpPr>
          <p:cNvPr id="38" name="Freeform 38">
            <a:extLst>
              <a:ext uri="{FF2B5EF4-FFF2-40B4-BE49-F238E27FC236}">
                <a16:creationId xmlns:a16="http://schemas.microsoft.com/office/drawing/2014/main" id="{B89AE312-3F48-EC66-B2EC-D2847A3F2344}"/>
              </a:ext>
              <a:ext uri="{C183D7F6-B498-43B3-948B-1728B52AA6E4}">
                <adec:decorative xmlns:adec="http://schemas.microsoft.com/office/drawing/2017/decorative" val="1"/>
              </a:ext>
            </a:extLst>
          </p:cNvPr>
          <p:cNvSpPr/>
          <p:nvPr/>
        </p:nvSpPr>
        <p:spPr>
          <a:xfrm>
            <a:off x="1898393" y="7134448"/>
            <a:ext cx="260895" cy="784646"/>
          </a:xfrm>
          <a:custGeom>
            <a:avLst/>
            <a:gdLst/>
            <a:ahLst/>
            <a:cxnLst/>
            <a:rect l="l" t="t" r="r" b="b"/>
            <a:pathLst>
              <a:path w="260895" h="784646">
                <a:moveTo>
                  <a:pt x="0" y="0"/>
                </a:moveTo>
                <a:lnTo>
                  <a:pt x="260894" y="0"/>
                </a:lnTo>
                <a:lnTo>
                  <a:pt x="260894" y="784646"/>
                </a:lnTo>
                <a:lnTo>
                  <a:pt x="0" y="78464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AU" noProof="0" dirty="0"/>
          </a:p>
        </p:txBody>
      </p:sp>
      <p:sp>
        <p:nvSpPr>
          <p:cNvPr id="39" name="Title 38">
            <a:extLst>
              <a:ext uri="{FF2B5EF4-FFF2-40B4-BE49-F238E27FC236}">
                <a16:creationId xmlns:a16="http://schemas.microsoft.com/office/drawing/2014/main" id="{9CC26FF8-C9CD-64F8-D561-F9BFF7573C61}"/>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AU" noProof="0" dirty="0"/>
              <a:t>Response scaffold</a:t>
            </a:r>
          </a:p>
        </p:txBody>
      </p:sp>
    </p:spTree>
    <p:extLst>
      <p:ext uri="{BB962C8B-B14F-4D97-AF65-F5344CB8AC3E}">
        <p14:creationId xmlns:p14="http://schemas.microsoft.com/office/powerpoint/2010/main" val="2007316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H="1">
            <a:off x="4978572" y="305930"/>
            <a:ext cx="2303251" cy="2833318"/>
          </a:xfrm>
          <a:custGeom>
            <a:avLst/>
            <a:gdLst/>
            <a:ahLst/>
            <a:cxnLst/>
            <a:rect l="l" t="t" r="r" b="b"/>
            <a:pathLst>
              <a:path w="2303251" h="2833318">
                <a:moveTo>
                  <a:pt x="2303251" y="0"/>
                </a:moveTo>
                <a:lnTo>
                  <a:pt x="0" y="0"/>
                </a:lnTo>
                <a:lnTo>
                  <a:pt x="0" y="2833317"/>
                </a:lnTo>
                <a:lnTo>
                  <a:pt x="2303251" y="2833317"/>
                </a:lnTo>
                <a:lnTo>
                  <a:pt x="230325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noProof="0" dirty="0"/>
          </a:p>
        </p:txBody>
      </p:sp>
      <p:sp>
        <p:nvSpPr>
          <p:cNvPr id="3" name="Freeform 3">
            <a:extLst>
              <a:ext uri="{C183D7F6-B498-43B3-948B-1728B52AA6E4}">
                <adec:decorative xmlns:adec="http://schemas.microsoft.com/office/drawing/2017/decorative" val="1"/>
              </a:ext>
            </a:extLst>
          </p:cNvPr>
          <p:cNvSpPr/>
          <p:nvPr/>
        </p:nvSpPr>
        <p:spPr>
          <a:xfrm>
            <a:off x="349466" y="9112104"/>
            <a:ext cx="7500107" cy="2943792"/>
          </a:xfrm>
          <a:custGeom>
            <a:avLst/>
            <a:gdLst/>
            <a:ahLst/>
            <a:cxnLst/>
            <a:rect l="l" t="t" r="r" b="b"/>
            <a:pathLst>
              <a:path w="7500107" h="2943792">
                <a:moveTo>
                  <a:pt x="0" y="0"/>
                </a:moveTo>
                <a:lnTo>
                  <a:pt x="7500107" y="0"/>
                </a:lnTo>
                <a:lnTo>
                  <a:pt x="7500107" y="2943792"/>
                </a:lnTo>
                <a:lnTo>
                  <a:pt x="0" y="29437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noProof="0" dirty="0"/>
          </a:p>
        </p:txBody>
      </p:sp>
      <p:grpSp>
        <p:nvGrpSpPr>
          <p:cNvPr id="4" name="Group 4">
            <a:extLst>
              <a:ext uri="{C183D7F6-B498-43B3-948B-1728B52AA6E4}">
                <adec:decorative xmlns:adec="http://schemas.microsoft.com/office/drawing/2017/decorative" val="1"/>
              </a:ext>
            </a:extLst>
          </p:cNvPr>
          <p:cNvGrpSpPr/>
          <p:nvPr/>
        </p:nvGrpSpPr>
        <p:grpSpPr>
          <a:xfrm>
            <a:off x="780913" y="860636"/>
            <a:ext cx="389256" cy="1723905"/>
            <a:chOff x="0" y="0"/>
            <a:chExt cx="157678" cy="698313"/>
          </a:xfrm>
        </p:grpSpPr>
        <p:sp>
          <p:nvSpPr>
            <p:cNvPr id="5" name="Freeform 5"/>
            <p:cNvSpPr/>
            <p:nvPr/>
          </p:nvSpPr>
          <p:spPr>
            <a:xfrm>
              <a:off x="0" y="0"/>
              <a:ext cx="157678" cy="698313"/>
            </a:xfrm>
            <a:custGeom>
              <a:avLst/>
              <a:gdLst/>
              <a:ahLst/>
              <a:cxnLst/>
              <a:rect l="l" t="t" r="r" b="b"/>
              <a:pathLst>
                <a:path w="157678" h="698313">
                  <a:moveTo>
                    <a:pt x="0" y="0"/>
                  </a:moveTo>
                  <a:lnTo>
                    <a:pt x="157678" y="0"/>
                  </a:lnTo>
                  <a:lnTo>
                    <a:pt x="157678" y="698313"/>
                  </a:lnTo>
                  <a:lnTo>
                    <a:pt x="0" y="698313"/>
                  </a:lnTo>
                  <a:close/>
                </a:path>
              </a:pathLst>
            </a:custGeom>
            <a:solidFill>
              <a:srgbClr val="FA6000"/>
            </a:solidFill>
          </p:spPr>
          <p:txBody>
            <a:bodyPr/>
            <a:lstStyle/>
            <a:p>
              <a:endParaRPr lang="en-AU" noProof="0" dirty="0"/>
            </a:p>
          </p:txBody>
        </p:sp>
        <p:sp>
          <p:nvSpPr>
            <p:cNvPr id="6" name="TextBox 6"/>
            <p:cNvSpPr txBox="1"/>
            <p:nvPr/>
          </p:nvSpPr>
          <p:spPr>
            <a:xfrm>
              <a:off x="0" y="-28575"/>
              <a:ext cx="157678" cy="726888"/>
            </a:xfrm>
            <a:prstGeom prst="rect">
              <a:avLst/>
            </a:prstGeom>
          </p:spPr>
          <p:txBody>
            <a:bodyPr lIns="14726" tIns="14726" rIns="14726" bIns="14726" rtlCol="0" anchor="ctr"/>
            <a:lstStyle/>
            <a:p>
              <a:pPr algn="ctr">
                <a:lnSpc>
                  <a:spcPts val="1805"/>
                </a:lnSpc>
              </a:pPr>
              <a:endParaRPr lang="en-AU" noProof="0" dirty="0"/>
            </a:p>
          </p:txBody>
        </p:sp>
      </p:grpSp>
      <p:sp>
        <p:nvSpPr>
          <p:cNvPr id="7" name="Freeform 7">
            <a:extLst>
              <a:ext uri="{C183D7F6-B498-43B3-948B-1728B52AA6E4}">
                <adec:decorative xmlns:adec="http://schemas.microsoft.com/office/drawing/2017/decorative" val="1"/>
              </a:ext>
            </a:extLst>
          </p:cNvPr>
          <p:cNvSpPr/>
          <p:nvPr/>
        </p:nvSpPr>
        <p:spPr>
          <a:xfrm>
            <a:off x="108000" y="108000"/>
            <a:ext cx="2675383" cy="2223912"/>
          </a:xfrm>
          <a:custGeom>
            <a:avLst/>
            <a:gdLst/>
            <a:ahLst/>
            <a:cxnLst/>
            <a:rect l="l" t="t" r="r" b="b"/>
            <a:pathLst>
              <a:path w="2675383" h="2223912">
                <a:moveTo>
                  <a:pt x="0" y="0"/>
                </a:moveTo>
                <a:lnTo>
                  <a:pt x="2675383" y="0"/>
                </a:lnTo>
                <a:lnTo>
                  <a:pt x="2675383" y="2223912"/>
                </a:lnTo>
                <a:lnTo>
                  <a:pt x="0" y="22239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noProof="0" dirty="0"/>
          </a:p>
        </p:txBody>
      </p:sp>
      <p:sp>
        <p:nvSpPr>
          <p:cNvPr id="8" name="Freeform 8">
            <a:extLst>
              <a:ext uri="{C183D7F6-B498-43B3-948B-1728B52AA6E4}">
                <adec:decorative xmlns:adec="http://schemas.microsoft.com/office/drawing/2017/decorative" val="1"/>
              </a:ext>
            </a:extLst>
          </p:cNvPr>
          <p:cNvSpPr/>
          <p:nvPr/>
        </p:nvSpPr>
        <p:spPr>
          <a:xfrm>
            <a:off x="6212728" y="9531583"/>
            <a:ext cx="641264" cy="613834"/>
          </a:xfrm>
          <a:custGeom>
            <a:avLst/>
            <a:gdLst/>
            <a:ahLst/>
            <a:cxnLst/>
            <a:rect l="l" t="t" r="r" b="b"/>
            <a:pathLst>
              <a:path w="641264" h="613834">
                <a:moveTo>
                  <a:pt x="0" y="0"/>
                </a:moveTo>
                <a:lnTo>
                  <a:pt x="641265" y="0"/>
                </a:lnTo>
                <a:lnTo>
                  <a:pt x="641265" y="613834"/>
                </a:lnTo>
                <a:lnTo>
                  <a:pt x="0" y="613834"/>
                </a:lnTo>
                <a:lnTo>
                  <a:pt x="0" y="0"/>
                </a:lnTo>
                <a:close/>
              </a:path>
            </a:pathLst>
          </a:custGeom>
          <a:blipFill>
            <a:blip r:embed="rId8"/>
            <a:stretch>
              <a:fillRect/>
            </a:stretch>
          </a:blipFill>
        </p:spPr>
        <p:txBody>
          <a:bodyPr/>
          <a:lstStyle/>
          <a:p>
            <a:endParaRPr lang="en-AU" noProof="0" dirty="0"/>
          </a:p>
        </p:txBody>
      </p:sp>
      <p:sp>
        <p:nvSpPr>
          <p:cNvPr id="9" name="TextBox 9"/>
          <p:cNvSpPr txBox="1"/>
          <p:nvPr/>
        </p:nvSpPr>
        <p:spPr>
          <a:xfrm>
            <a:off x="792609" y="1286407"/>
            <a:ext cx="5865130" cy="1684180"/>
          </a:xfrm>
          <a:prstGeom prst="rect">
            <a:avLst/>
          </a:prstGeom>
        </p:spPr>
        <p:txBody>
          <a:bodyPr lIns="0" tIns="0" rIns="0" bIns="0" rtlCol="0" anchor="t">
            <a:spAutoFit/>
          </a:bodyPr>
          <a:lstStyle/>
          <a:p>
            <a:pPr algn="l">
              <a:lnSpc>
                <a:spcPts val="12969"/>
              </a:lnSpc>
            </a:pPr>
            <a:r>
              <a:rPr lang="en-AU" sz="9263" b="1" spc="-472" noProof="0" dirty="0">
                <a:solidFill>
                  <a:srgbClr val="13100D"/>
                </a:solidFill>
                <a:latin typeface="Telegraf Ultra-Bold"/>
                <a:ea typeface="Telegraf Ultra-Bold"/>
                <a:cs typeface="Telegraf Ultra-Bold"/>
                <a:sym typeface="Telegraf Ultra-Bold"/>
              </a:rPr>
              <a:t>Street art</a:t>
            </a:r>
          </a:p>
        </p:txBody>
      </p:sp>
      <p:sp>
        <p:nvSpPr>
          <p:cNvPr id="10" name="TextBox 10"/>
          <p:cNvSpPr txBox="1"/>
          <p:nvPr/>
        </p:nvSpPr>
        <p:spPr>
          <a:xfrm>
            <a:off x="792609" y="2673971"/>
            <a:ext cx="3044570" cy="348237"/>
          </a:xfrm>
          <a:prstGeom prst="rect">
            <a:avLst/>
          </a:prstGeom>
        </p:spPr>
        <p:txBody>
          <a:bodyPr lIns="0" tIns="0" rIns="0" bIns="0" rtlCol="0" anchor="t">
            <a:spAutoFit/>
          </a:bodyPr>
          <a:lstStyle/>
          <a:p>
            <a:pPr algn="l">
              <a:lnSpc>
                <a:spcPts val="2878"/>
              </a:lnSpc>
            </a:pPr>
            <a:r>
              <a:rPr lang="en-AU" sz="2055" i="1" noProof="0" dirty="0">
                <a:solidFill>
                  <a:srgbClr val="13100D"/>
                </a:solidFill>
                <a:latin typeface="Anantason UltraExpanded Italics"/>
                <a:ea typeface="Anantason UltraExpanded Italics"/>
                <a:cs typeface="Anantason UltraExpanded Italics"/>
                <a:sym typeface="Anantason UltraExpanded Italics"/>
              </a:rPr>
              <a:t>Research</a:t>
            </a:r>
          </a:p>
        </p:txBody>
      </p:sp>
      <p:sp>
        <p:nvSpPr>
          <p:cNvPr id="11" name="TextBox 11"/>
          <p:cNvSpPr txBox="1"/>
          <p:nvPr/>
        </p:nvSpPr>
        <p:spPr>
          <a:xfrm>
            <a:off x="706141" y="9103396"/>
            <a:ext cx="4717544" cy="467873"/>
          </a:xfrm>
          <a:prstGeom prst="rect">
            <a:avLst/>
          </a:prstGeom>
        </p:spPr>
        <p:txBody>
          <a:bodyPr lIns="0" tIns="0" rIns="0" bIns="0" rtlCol="0" anchor="t">
            <a:spAutoFit/>
          </a:bodyPr>
          <a:lstStyle/>
          <a:p>
            <a:pPr algn="l">
              <a:lnSpc>
                <a:spcPts val="1857"/>
              </a:lnSpc>
            </a:pPr>
            <a:r>
              <a:rPr lang="en-AU" sz="1327" b="1" noProof="0" dirty="0">
                <a:solidFill>
                  <a:srgbClr val="13100D"/>
                </a:solidFill>
                <a:latin typeface="Public Sans 1 Bold"/>
                <a:ea typeface="Public Sans 1 Bold"/>
                <a:cs typeface="Public Sans 1 Bold"/>
                <a:sym typeface="Public Sans 1 Bold"/>
              </a:rPr>
              <a:t>Website</a:t>
            </a:r>
          </a:p>
          <a:p>
            <a:pPr marL="286514" lvl="1" indent="-143257" algn="l">
              <a:lnSpc>
                <a:spcPts val="1857"/>
              </a:lnSpc>
              <a:buFont typeface="Arial"/>
              <a:buChar char="•"/>
            </a:pPr>
            <a:r>
              <a:rPr lang="en-AU" sz="1327" b="1" noProof="0" dirty="0">
                <a:solidFill>
                  <a:srgbClr val="13100D"/>
                </a:solidFill>
                <a:latin typeface="Public Sans 1 Bold"/>
                <a:ea typeface="Public Sans 1 Bold"/>
                <a:cs typeface="Public Sans 1 Bold"/>
                <a:sym typeface="Public Sans 1 Bold"/>
              </a:rPr>
              <a:t>https://mulgatheartist.com.au/blogs/murals</a:t>
            </a:r>
          </a:p>
        </p:txBody>
      </p:sp>
      <p:sp>
        <p:nvSpPr>
          <p:cNvPr id="12" name="TextBox 12"/>
          <p:cNvSpPr txBox="1">
            <a:spLocks noGrp="1"/>
          </p:cNvSpPr>
          <p:nvPr>
            <p:ph type="title" idx="4294967295"/>
          </p:nvPr>
        </p:nvSpPr>
        <p:spPr>
          <a:xfrm>
            <a:off x="780913" y="399475"/>
            <a:ext cx="6195984" cy="16005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2349"/>
              </a:lnSpc>
              <a:spcBef>
                <a:spcPts val="0"/>
              </a:spcBef>
              <a:spcAft>
                <a:spcPts val="0"/>
              </a:spcAft>
              <a:buClrTx/>
              <a:buSzTx/>
              <a:buFontTx/>
              <a:buNone/>
              <a:tabLst/>
              <a:defRPr/>
            </a:pPr>
            <a:r>
              <a:rPr kumimoji="0" lang="en-AU" sz="8821" b="1" i="0" u="none" strike="noStrike" kern="1200" cap="none" spc="-643" normalizeH="0" baseline="0" noProof="0" dirty="0">
                <a:ln>
                  <a:noFill/>
                </a:ln>
                <a:solidFill>
                  <a:srgbClr val="13100D"/>
                </a:solidFill>
                <a:effectLst/>
                <a:uLnTx/>
                <a:uFillTx/>
                <a:latin typeface="Telegraf Ultra-Bold"/>
                <a:ea typeface="Telegraf Ultra-Bold"/>
                <a:cs typeface="Telegraf Ultra-Bold"/>
                <a:sym typeface="Telegraf Ultra-Bold"/>
              </a:rPr>
              <a:t>Mulga</a:t>
            </a:r>
          </a:p>
        </p:txBody>
      </p:sp>
      <p:sp>
        <p:nvSpPr>
          <p:cNvPr id="13" name="Freeform 13">
            <a:extLst>
              <a:ext uri="{C183D7F6-B498-43B3-948B-1728B52AA6E4}">
                <adec:decorative xmlns:adec="http://schemas.microsoft.com/office/drawing/2017/decorative" val="1"/>
              </a:ext>
            </a:extLst>
          </p:cNvPr>
          <p:cNvSpPr/>
          <p:nvPr/>
        </p:nvSpPr>
        <p:spPr>
          <a:xfrm>
            <a:off x="140620" y="3103864"/>
            <a:ext cx="3465999" cy="3310029"/>
          </a:xfrm>
          <a:custGeom>
            <a:avLst/>
            <a:gdLst/>
            <a:ahLst/>
            <a:cxnLst/>
            <a:rect l="l" t="t" r="r" b="b"/>
            <a:pathLst>
              <a:path w="3465999" h="3310029">
                <a:moveTo>
                  <a:pt x="0" y="0"/>
                </a:moveTo>
                <a:lnTo>
                  <a:pt x="3465999" y="0"/>
                </a:lnTo>
                <a:lnTo>
                  <a:pt x="3465999" y="3310030"/>
                </a:lnTo>
                <a:lnTo>
                  <a:pt x="0" y="33100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noProof="0" dirty="0"/>
          </a:p>
        </p:txBody>
      </p:sp>
      <p:sp>
        <p:nvSpPr>
          <p:cNvPr id="14" name="Freeform 14">
            <a:extLst>
              <a:ext uri="{C183D7F6-B498-43B3-948B-1728B52AA6E4}">
                <adec:decorative xmlns:adec="http://schemas.microsoft.com/office/drawing/2017/decorative" val="1"/>
              </a:ext>
            </a:extLst>
          </p:cNvPr>
          <p:cNvSpPr/>
          <p:nvPr/>
        </p:nvSpPr>
        <p:spPr>
          <a:xfrm>
            <a:off x="4100059" y="3280750"/>
            <a:ext cx="3465999" cy="3310029"/>
          </a:xfrm>
          <a:custGeom>
            <a:avLst/>
            <a:gdLst/>
            <a:ahLst/>
            <a:cxnLst/>
            <a:rect l="l" t="t" r="r" b="b"/>
            <a:pathLst>
              <a:path w="3465999" h="3310029">
                <a:moveTo>
                  <a:pt x="0" y="0"/>
                </a:moveTo>
                <a:lnTo>
                  <a:pt x="3465999" y="0"/>
                </a:lnTo>
                <a:lnTo>
                  <a:pt x="3465999" y="3310029"/>
                </a:lnTo>
                <a:lnTo>
                  <a:pt x="0" y="33100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noProof="0" dirty="0"/>
          </a:p>
        </p:txBody>
      </p:sp>
      <p:sp>
        <p:nvSpPr>
          <p:cNvPr id="15" name="Freeform 15">
            <a:extLst>
              <a:ext uri="{C183D7F6-B498-43B3-948B-1728B52AA6E4}">
                <adec:decorative xmlns:adec="http://schemas.microsoft.com/office/drawing/2017/decorative" val="1"/>
              </a:ext>
            </a:extLst>
          </p:cNvPr>
          <p:cNvSpPr/>
          <p:nvPr/>
        </p:nvSpPr>
        <p:spPr>
          <a:xfrm>
            <a:off x="43751" y="5656792"/>
            <a:ext cx="3465999" cy="3310029"/>
          </a:xfrm>
          <a:custGeom>
            <a:avLst/>
            <a:gdLst/>
            <a:ahLst/>
            <a:cxnLst/>
            <a:rect l="l" t="t" r="r" b="b"/>
            <a:pathLst>
              <a:path w="3465999" h="3310029">
                <a:moveTo>
                  <a:pt x="0" y="0"/>
                </a:moveTo>
                <a:lnTo>
                  <a:pt x="3465999" y="0"/>
                </a:lnTo>
                <a:lnTo>
                  <a:pt x="3465999" y="3310029"/>
                </a:lnTo>
                <a:lnTo>
                  <a:pt x="0" y="33100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noProof="0" dirty="0"/>
          </a:p>
        </p:txBody>
      </p:sp>
      <p:sp>
        <p:nvSpPr>
          <p:cNvPr id="16" name="TextBox 16"/>
          <p:cNvSpPr txBox="1"/>
          <p:nvPr/>
        </p:nvSpPr>
        <p:spPr>
          <a:xfrm>
            <a:off x="1164541" y="5138686"/>
            <a:ext cx="1418157" cy="233819"/>
          </a:xfrm>
          <a:prstGeom prst="rect">
            <a:avLst/>
          </a:prstGeom>
        </p:spPr>
        <p:txBody>
          <a:bodyPr lIns="0" tIns="0" rIns="0" bIns="0" rtlCol="0" anchor="t">
            <a:spAutoFit/>
          </a:bodyPr>
          <a:lstStyle/>
          <a:p>
            <a:pPr algn="ctr">
              <a:lnSpc>
                <a:spcPts val="1925"/>
              </a:lnSpc>
            </a:pPr>
            <a:r>
              <a:rPr lang="en-AU" sz="1375" noProof="0" dirty="0">
                <a:solidFill>
                  <a:srgbClr val="13100D"/>
                </a:solidFill>
                <a:latin typeface="Public Sans 1"/>
                <a:ea typeface="Public Sans 1"/>
                <a:cs typeface="Public Sans 1"/>
                <a:sym typeface="Public Sans 1"/>
              </a:rPr>
              <a:t>Insert image here</a:t>
            </a:r>
          </a:p>
        </p:txBody>
      </p:sp>
      <p:sp>
        <p:nvSpPr>
          <p:cNvPr id="17" name="TextBox 17"/>
          <p:cNvSpPr txBox="1"/>
          <p:nvPr/>
        </p:nvSpPr>
        <p:spPr>
          <a:xfrm>
            <a:off x="5123980" y="5313828"/>
            <a:ext cx="1418157" cy="233819"/>
          </a:xfrm>
          <a:prstGeom prst="rect">
            <a:avLst/>
          </a:prstGeom>
        </p:spPr>
        <p:txBody>
          <a:bodyPr lIns="0" tIns="0" rIns="0" bIns="0" rtlCol="0" anchor="t">
            <a:spAutoFit/>
          </a:bodyPr>
          <a:lstStyle/>
          <a:p>
            <a:pPr algn="ctr">
              <a:lnSpc>
                <a:spcPts val="1925"/>
              </a:lnSpc>
            </a:pPr>
            <a:r>
              <a:rPr lang="en-AU" sz="1375" noProof="0" dirty="0">
                <a:solidFill>
                  <a:srgbClr val="13100D"/>
                </a:solidFill>
                <a:latin typeface="Public Sans 1"/>
                <a:ea typeface="Public Sans 1"/>
                <a:cs typeface="Public Sans 1"/>
                <a:sym typeface="Public Sans 1"/>
              </a:rPr>
              <a:t>Insert image here</a:t>
            </a:r>
          </a:p>
        </p:txBody>
      </p:sp>
      <p:sp>
        <p:nvSpPr>
          <p:cNvPr id="18" name="TextBox 18"/>
          <p:cNvSpPr txBox="1"/>
          <p:nvPr/>
        </p:nvSpPr>
        <p:spPr>
          <a:xfrm>
            <a:off x="1067671" y="7691614"/>
            <a:ext cx="1418157" cy="233819"/>
          </a:xfrm>
          <a:prstGeom prst="rect">
            <a:avLst/>
          </a:prstGeom>
        </p:spPr>
        <p:txBody>
          <a:bodyPr lIns="0" tIns="0" rIns="0" bIns="0" rtlCol="0" anchor="t">
            <a:spAutoFit/>
          </a:bodyPr>
          <a:lstStyle/>
          <a:p>
            <a:pPr algn="ctr">
              <a:lnSpc>
                <a:spcPts val="1925"/>
              </a:lnSpc>
            </a:pPr>
            <a:r>
              <a:rPr lang="en-AU" sz="1375" noProof="0" dirty="0">
                <a:solidFill>
                  <a:srgbClr val="13100D"/>
                </a:solidFill>
                <a:latin typeface="Public Sans 1"/>
                <a:ea typeface="Public Sans 1"/>
                <a:cs typeface="Public Sans 1"/>
                <a:sym typeface="Public Sans 1"/>
              </a:rPr>
              <a:t>Insert image here</a:t>
            </a:r>
          </a:p>
        </p:txBody>
      </p:sp>
      <p:sp>
        <p:nvSpPr>
          <p:cNvPr id="19" name="Freeform 19">
            <a:extLst>
              <a:ext uri="{C183D7F6-B498-43B3-948B-1728B52AA6E4}">
                <adec:decorative xmlns:adec="http://schemas.microsoft.com/office/drawing/2017/decorative" val="1"/>
              </a:ext>
            </a:extLst>
          </p:cNvPr>
          <p:cNvSpPr/>
          <p:nvPr/>
        </p:nvSpPr>
        <p:spPr>
          <a:xfrm>
            <a:off x="4164608" y="5831467"/>
            <a:ext cx="3465999" cy="3310029"/>
          </a:xfrm>
          <a:custGeom>
            <a:avLst/>
            <a:gdLst/>
            <a:ahLst/>
            <a:cxnLst/>
            <a:rect l="l" t="t" r="r" b="b"/>
            <a:pathLst>
              <a:path w="3465999" h="3310029">
                <a:moveTo>
                  <a:pt x="0" y="0"/>
                </a:moveTo>
                <a:lnTo>
                  <a:pt x="3465999" y="0"/>
                </a:lnTo>
                <a:lnTo>
                  <a:pt x="3465999" y="3310029"/>
                </a:lnTo>
                <a:lnTo>
                  <a:pt x="0" y="33100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noProof="0" dirty="0"/>
          </a:p>
        </p:txBody>
      </p:sp>
      <p:sp>
        <p:nvSpPr>
          <p:cNvPr id="20" name="TextBox 20"/>
          <p:cNvSpPr txBox="1"/>
          <p:nvPr/>
        </p:nvSpPr>
        <p:spPr>
          <a:xfrm>
            <a:off x="5188528" y="7872476"/>
            <a:ext cx="1418157" cy="233819"/>
          </a:xfrm>
          <a:prstGeom prst="rect">
            <a:avLst/>
          </a:prstGeom>
        </p:spPr>
        <p:txBody>
          <a:bodyPr lIns="0" tIns="0" rIns="0" bIns="0" rtlCol="0" anchor="t">
            <a:spAutoFit/>
          </a:bodyPr>
          <a:lstStyle/>
          <a:p>
            <a:pPr algn="ctr">
              <a:lnSpc>
                <a:spcPts val="1925"/>
              </a:lnSpc>
            </a:pPr>
            <a:r>
              <a:rPr lang="en-AU" sz="1375" noProof="0" dirty="0">
                <a:solidFill>
                  <a:srgbClr val="13100D"/>
                </a:solidFill>
                <a:latin typeface="Public Sans 1"/>
                <a:ea typeface="Public Sans 1"/>
                <a:cs typeface="Public Sans 1"/>
                <a:sym typeface="Public Sans 1"/>
              </a:rPr>
              <a:t>Insert image here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C183D7F6-B498-43B3-948B-1728B52AA6E4}">
                <adec:decorative xmlns:adec="http://schemas.microsoft.com/office/drawing/2017/decorative" val="1"/>
              </a:ext>
            </a:extLst>
          </p:cNvPr>
          <p:cNvSpPr/>
          <p:nvPr/>
        </p:nvSpPr>
        <p:spPr>
          <a:xfrm flipH="1">
            <a:off x="-395626" y="0"/>
            <a:ext cx="2303251" cy="2833318"/>
          </a:xfrm>
          <a:custGeom>
            <a:avLst/>
            <a:gdLst/>
            <a:ahLst/>
            <a:cxnLst/>
            <a:rect l="l" t="t" r="r" b="b"/>
            <a:pathLst>
              <a:path w="2303251" h="2833318">
                <a:moveTo>
                  <a:pt x="2303252" y="0"/>
                </a:moveTo>
                <a:lnTo>
                  <a:pt x="0" y="0"/>
                </a:lnTo>
                <a:lnTo>
                  <a:pt x="0" y="2833318"/>
                </a:lnTo>
                <a:lnTo>
                  <a:pt x="2303252" y="2833318"/>
                </a:lnTo>
                <a:lnTo>
                  <a:pt x="230325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noProof="0" dirty="0"/>
          </a:p>
        </p:txBody>
      </p:sp>
      <p:pic>
        <p:nvPicPr>
          <p:cNvPr id="33" name="Picture 32" descr="A person painting on a canvas&#10;&#10;AI-generated content may be incorrect.">
            <a:extLst>
              <a:ext uri="{FF2B5EF4-FFF2-40B4-BE49-F238E27FC236}">
                <a16:creationId xmlns:a16="http://schemas.microsoft.com/office/drawing/2014/main" id="{719B790E-8C3B-132F-108C-99A65670E0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99589"/>
            <a:ext cx="1080000" cy="1080000"/>
          </a:xfrm>
          <a:prstGeom prst="rect">
            <a:avLst/>
          </a:prstGeom>
        </p:spPr>
      </p:pic>
      <p:sp>
        <p:nvSpPr>
          <p:cNvPr id="2" name="Freeform 2">
            <a:extLst>
              <a:ext uri="{C183D7F6-B498-43B3-948B-1728B52AA6E4}">
                <adec:decorative xmlns:adec="http://schemas.microsoft.com/office/drawing/2017/decorative" val="1"/>
              </a:ext>
            </a:extLst>
          </p:cNvPr>
          <p:cNvSpPr/>
          <p:nvPr/>
        </p:nvSpPr>
        <p:spPr>
          <a:xfrm flipH="1">
            <a:off x="-753613" y="6880226"/>
            <a:ext cx="3813759" cy="3055774"/>
          </a:xfrm>
          <a:custGeom>
            <a:avLst/>
            <a:gdLst/>
            <a:ahLst/>
            <a:cxnLst/>
            <a:rect l="l" t="t" r="r" b="b"/>
            <a:pathLst>
              <a:path w="3813759" h="3055774">
                <a:moveTo>
                  <a:pt x="3813759" y="0"/>
                </a:moveTo>
                <a:lnTo>
                  <a:pt x="0" y="0"/>
                </a:lnTo>
                <a:lnTo>
                  <a:pt x="0" y="3055774"/>
                </a:lnTo>
                <a:lnTo>
                  <a:pt x="3813759" y="3055774"/>
                </a:lnTo>
                <a:lnTo>
                  <a:pt x="381375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noProof="0" dirty="0"/>
          </a:p>
        </p:txBody>
      </p:sp>
      <p:sp>
        <p:nvSpPr>
          <p:cNvPr id="3" name="Freeform 3">
            <a:extLst>
              <a:ext uri="{C183D7F6-B498-43B3-948B-1728B52AA6E4}">
                <adec:decorative xmlns:adec="http://schemas.microsoft.com/office/drawing/2017/decorative" val="1"/>
              </a:ext>
            </a:extLst>
          </p:cNvPr>
          <p:cNvSpPr/>
          <p:nvPr/>
        </p:nvSpPr>
        <p:spPr>
          <a:xfrm flipH="1">
            <a:off x="5976472" y="9640672"/>
            <a:ext cx="1689771" cy="2102657"/>
          </a:xfrm>
          <a:custGeom>
            <a:avLst/>
            <a:gdLst/>
            <a:ahLst/>
            <a:cxnLst/>
            <a:rect l="l" t="t" r="r" b="b"/>
            <a:pathLst>
              <a:path w="1689771" h="2102657">
                <a:moveTo>
                  <a:pt x="1689771" y="0"/>
                </a:moveTo>
                <a:lnTo>
                  <a:pt x="0" y="0"/>
                </a:lnTo>
                <a:lnTo>
                  <a:pt x="0" y="2102656"/>
                </a:lnTo>
                <a:lnTo>
                  <a:pt x="1689771" y="2102656"/>
                </a:lnTo>
                <a:lnTo>
                  <a:pt x="168977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noProof="0" dirty="0"/>
          </a:p>
        </p:txBody>
      </p:sp>
      <p:sp>
        <p:nvSpPr>
          <p:cNvPr id="5" name="Freeform 5">
            <a:extLst>
              <a:ext uri="{C183D7F6-B498-43B3-948B-1728B52AA6E4}">
                <adec:decorative xmlns:adec="http://schemas.microsoft.com/office/drawing/2017/decorative" val="1"/>
              </a:ext>
            </a:extLst>
          </p:cNvPr>
          <p:cNvSpPr/>
          <p:nvPr/>
        </p:nvSpPr>
        <p:spPr>
          <a:xfrm>
            <a:off x="2019014" y="2305366"/>
            <a:ext cx="2330607" cy="1648904"/>
          </a:xfrm>
          <a:custGeom>
            <a:avLst/>
            <a:gdLst/>
            <a:ahLst/>
            <a:cxnLst/>
            <a:rect l="l" t="t" r="r" b="b"/>
            <a:pathLst>
              <a:path w="2330607" h="1648904">
                <a:moveTo>
                  <a:pt x="0" y="0"/>
                </a:moveTo>
                <a:lnTo>
                  <a:pt x="2330607" y="0"/>
                </a:lnTo>
                <a:lnTo>
                  <a:pt x="2330607" y="1648904"/>
                </a:lnTo>
                <a:lnTo>
                  <a:pt x="0" y="16489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noProof="0" dirty="0"/>
          </a:p>
        </p:txBody>
      </p:sp>
      <p:sp>
        <p:nvSpPr>
          <p:cNvPr id="6" name="Freeform 6">
            <a:extLst>
              <a:ext uri="{C183D7F6-B498-43B3-948B-1728B52AA6E4}">
                <adec:decorative xmlns:adec="http://schemas.microsoft.com/office/drawing/2017/decorative" val="1"/>
              </a:ext>
            </a:extLst>
          </p:cNvPr>
          <p:cNvSpPr/>
          <p:nvPr/>
        </p:nvSpPr>
        <p:spPr>
          <a:xfrm>
            <a:off x="4349621" y="7048349"/>
            <a:ext cx="2052235" cy="787545"/>
          </a:xfrm>
          <a:custGeom>
            <a:avLst/>
            <a:gdLst/>
            <a:ahLst/>
            <a:cxnLst/>
            <a:rect l="l" t="t" r="r" b="b"/>
            <a:pathLst>
              <a:path w="2052235" h="787545">
                <a:moveTo>
                  <a:pt x="0" y="0"/>
                </a:moveTo>
                <a:lnTo>
                  <a:pt x="2052235" y="0"/>
                </a:lnTo>
                <a:lnTo>
                  <a:pt x="2052235" y="787545"/>
                </a:lnTo>
                <a:lnTo>
                  <a:pt x="0" y="7875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AU" noProof="0" dirty="0"/>
          </a:p>
        </p:txBody>
      </p:sp>
      <p:sp>
        <p:nvSpPr>
          <p:cNvPr id="16" name="Freeform 16">
            <a:extLst>
              <a:ext uri="{C183D7F6-B498-43B3-948B-1728B52AA6E4}">
                <adec:decorative xmlns:adec="http://schemas.microsoft.com/office/drawing/2017/decorative" val="1"/>
              </a:ext>
            </a:extLst>
          </p:cNvPr>
          <p:cNvSpPr/>
          <p:nvPr/>
        </p:nvSpPr>
        <p:spPr>
          <a:xfrm rot="-10800000">
            <a:off x="2838114" y="3559094"/>
            <a:ext cx="1951290" cy="4276800"/>
          </a:xfrm>
          <a:custGeom>
            <a:avLst/>
            <a:gdLst/>
            <a:ahLst/>
            <a:cxnLst/>
            <a:rect l="l" t="t" r="r" b="b"/>
            <a:pathLst>
              <a:path w="1951290" h="4276800">
                <a:moveTo>
                  <a:pt x="0" y="0"/>
                </a:moveTo>
                <a:lnTo>
                  <a:pt x="1951290" y="0"/>
                </a:lnTo>
                <a:lnTo>
                  <a:pt x="1951290" y="4276800"/>
                </a:lnTo>
                <a:lnTo>
                  <a:pt x="0" y="4276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AU" noProof="0" dirty="0"/>
          </a:p>
        </p:txBody>
      </p:sp>
      <p:sp>
        <p:nvSpPr>
          <p:cNvPr id="17" name="Freeform 17">
            <a:extLst>
              <a:ext uri="{C183D7F6-B498-43B3-948B-1728B52AA6E4}">
                <adec:decorative xmlns:adec="http://schemas.microsoft.com/office/drawing/2017/decorative" val="1"/>
              </a:ext>
            </a:extLst>
          </p:cNvPr>
          <p:cNvSpPr/>
          <p:nvPr/>
        </p:nvSpPr>
        <p:spPr>
          <a:xfrm>
            <a:off x="4740146" y="2571734"/>
            <a:ext cx="2463265" cy="1367112"/>
          </a:xfrm>
          <a:custGeom>
            <a:avLst/>
            <a:gdLst/>
            <a:ahLst/>
            <a:cxnLst/>
            <a:rect l="l" t="t" r="r" b="b"/>
            <a:pathLst>
              <a:path w="2463265" h="1367112">
                <a:moveTo>
                  <a:pt x="0" y="0"/>
                </a:moveTo>
                <a:lnTo>
                  <a:pt x="2463265" y="0"/>
                </a:lnTo>
                <a:lnTo>
                  <a:pt x="2463265" y="1367112"/>
                </a:lnTo>
                <a:lnTo>
                  <a:pt x="0" y="136711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AU" noProof="0" dirty="0"/>
          </a:p>
        </p:txBody>
      </p:sp>
      <p:sp>
        <p:nvSpPr>
          <p:cNvPr id="21" name="TextBox 21"/>
          <p:cNvSpPr txBox="1"/>
          <p:nvPr/>
        </p:nvSpPr>
        <p:spPr>
          <a:xfrm>
            <a:off x="1361913" y="346489"/>
            <a:ext cx="1273877" cy="346124"/>
          </a:xfrm>
          <a:prstGeom prst="rect">
            <a:avLst/>
          </a:prstGeom>
        </p:spPr>
        <p:txBody>
          <a:bodyPr lIns="0" tIns="0" rIns="0" bIns="0" rtlCol="0" anchor="t">
            <a:spAutoFit/>
          </a:bodyPr>
          <a:lstStyle/>
          <a:p>
            <a:pPr algn="ctr">
              <a:lnSpc>
                <a:spcPts val="2754"/>
              </a:lnSpc>
            </a:pPr>
            <a:r>
              <a:rPr lang="en-AU" sz="1967" b="1" noProof="0" dirty="0">
                <a:solidFill>
                  <a:srgbClr val="000000"/>
                </a:solidFill>
                <a:latin typeface="Public Sans 1 Bold"/>
                <a:ea typeface="Public Sans 1 Bold"/>
                <a:cs typeface="Public Sans 1 Bold"/>
                <a:sym typeface="Public Sans 1 Bold"/>
              </a:rPr>
              <a:t>Artist</a:t>
            </a:r>
          </a:p>
        </p:txBody>
      </p:sp>
      <p:sp>
        <p:nvSpPr>
          <p:cNvPr id="22" name="TextBox 22"/>
          <p:cNvSpPr txBox="1"/>
          <p:nvPr/>
        </p:nvSpPr>
        <p:spPr>
          <a:xfrm>
            <a:off x="724975" y="3018067"/>
            <a:ext cx="1273877" cy="346124"/>
          </a:xfrm>
          <a:prstGeom prst="rect">
            <a:avLst/>
          </a:prstGeom>
        </p:spPr>
        <p:txBody>
          <a:bodyPr lIns="0" tIns="0" rIns="0" bIns="0" rtlCol="0" anchor="t">
            <a:spAutoFit/>
          </a:bodyPr>
          <a:lstStyle/>
          <a:p>
            <a:pPr algn="ctr">
              <a:lnSpc>
                <a:spcPts val="2754"/>
              </a:lnSpc>
            </a:pPr>
            <a:r>
              <a:rPr lang="en-AU" sz="1967" b="1" noProof="0" dirty="0">
                <a:solidFill>
                  <a:srgbClr val="000000"/>
                </a:solidFill>
                <a:latin typeface="Public Sans 1 Bold"/>
                <a:ea typeface="Public Sans 1 Bold"/>
                <a:cs typeface="Public Sans 1 Bold"/>
                <a:sym typeface="Public Sans 1 Bold"/>
              </a:rPr>
              <a:t>Artwork</a:t>
            </a:r>
          </a:p>
        </p:txBody>
      </p:sp>
      <p:sp>
        <p:nvSpPr>
          <p:cNvPr id="23" name="TextBox 23"/>
          <p:cNvSpPr txBox="1"/>
          <p:nvPr/>
        </p:nvSpPr>
        <p:spPr>
          <a:xfrm>
            <a:off x="5547481" y="3079113"/>
            <a:ext cx="1273877" cy="346124"/>
          </a:xfrm>
          <a:prstGeom prst="rect">
            <a:avLst/>
          </a:prstGeom>
        </p:spPr>
        <p:txBody>
          <a:bodyPr lIns="0" tIns="0" rIns="0" bIns="0" rtlCol="0" anchor="t">
            <a:spAutoFit/>
          </a:bodyPr>
          <a:lstStyle/>
          <a:p>
            <a:pPr algn="ctr">
              <a:lnSpc>
                <a:spcPts val="2754"/>
              </a:lnSpc>
            </a:pPr>
            <a:r>
              <a:rPr lang="en-AU" sz="1967" b="1" noProof="0" dirty="0">
                <a:solidFill>
                  <a:srgbClr val="000000"/>
                </a:solidFill>
                <a:latin typeface="Public Sans 1 Bold"/>
                <a:ea typeface="Public Sans 1 Bold"/>
                <a:cs typeface="Public Sans 1 Bold"/>
                <a:sym typeface="Public Sans 1 Bold"/>
              </a:rPr>
              <a:t>Audience</a:t>
            </a:r>
          </a:p>
        </p:txBody>
      </p:sp>
      <p:sp>
        <p:nvSpPr>
          <p:cNvPr id="24" name="TextBox 24"/>
          <p:cNvSpPr txBox="1"/>
          <p:nvPr/>
        </p:nvSpPr>
        <p:spPr>
          <a:xfrm>
            <a:off x="1270687" y="7892435"/>
            <a:ext cx="1273877" cy="346124"/>
          </a:xfrm>
          <a:prstGeom prst="rect">
            <a:avLst/>
          </a:prstGeom>
        </p:spPr>
        <p:txBody>
          <a:bodyPr lIns="0" tIns="0" rIns="0" bIns="0" rtlCol="0" anchor="t">
            <a:spAutoFit/>
          </a:bodyPr>
          <a:lstStyle/>
          <a:p>
            <a:pPr algn="ctr">
              <a:lnSpc>
                <a:spcPts val="2754"/>
              </a:lnSpc>
            </a:pPr>
            <a:r>
              <a:rPr lang="en-AU" sz="1967" b="1" noProof="0" dirty="0">
                <a:solidFill>
                  <a:srgbClr val="000000"/>
                </a:solidFill>
                <a:latin typeface="Public Sans 1 Bold"/>
                <a:ea typeface="Public Sans 1 Bold"/>
                <a:cs typeface="Public Sans 1 Bold"/>
                <a:sym typeface="Public Sans 1 Bold"/>
              </a:rPr>
              <a:t>World</a:t>
            </a:r>
          </a:p>
        </p:txBody>
      </p:sp>
      <p:sp>
        <p:nvSpPr>
          <p:cNvPr id="25" name="TextBox 25"/>
          <p:cNvSpPr txBox="1"/>
          <p:nvPr/>
        </p:nvSpPr>
        <p:spPr>
          <a:xfrm>
            <a:off x="1628266" y="727425"/>
            <a:ext cx="5477053" cy="1184265"/>
          </a:xfrm>
          <a:prstGeom prst="rect">
            <a:avLst/>
          </a:prstGeom>
        </p:spPr>
        <p:txBody>
          <a:bodyPr lIns="0" tIns="0" rIns="0" bIns="0" rtlCol="0" anchor="t">
            <a:spAutoFit/>
          </a:bodyPr>
          <a:lstStyle/>
          <a:p>
            <a:pPr algn="l">
              <a:lnSpc>
                <a:spcPts val="1925"/>
              </a:lnSpc>
              <a:spcBef>
                <a:spcPct val="0"/>
              </a:spcBef>
            </a:pPr>
            <a:r>
              <a:rPr lang="en-AU" sz="1375" noProof="0" dirty="0">
                <a:solidFill>
                  <a:srgbClr val="000000"/>
                </a:solidFill>
                <a:latin typeface="Public Sans 1"/>
                <a:ea typeface="Public Sans 1"/>
                <a:cs typeface="Public Sans 1"/>
                <a:sym typeface="Public Sans 1"/>
              </a:rPr>
              <a:t>Mulga, whose real name is Joel Moore, is a Sydney-based artist known for his vibrant and playful artworks. His works often feature intricate line work and bright colours, reflecting his love for Australian nature and animals. Mulga values creativity, joy, and the ability to bring smiles to people's faces through his art.</a:t>
            </a:r>
          </a:p>
        </p:txBody>
      </p:sp>
      <p:sp>
        <p:nvSpPr>
          <p:cNvPr id="26" name="TextBox 26"/>
          <p:cNvSpPr txBox="1"/>
          <p:nvPr/>
        </p:nvSpPr>
        <p:spPr>
          <a:xfrm>
            <a:off x="443447" y="3906143"/>
            <a:ext cx="3089300" cy="2851140"/>
          </a:xfrm>
          <a:prstGeom prst="rect">
            <a:avLst/>
          </a:prstGeom>
        </p:spPr>
        <p:txBody>
          <a:bodyPr lIns="0" tIns="0" rIns="0" bIns="0" rtlCol="0" anchor="t">
            <a:spAutoFit/>
          </a:bodyPr>
          <a:lstStyle/>
          <a:p>
            <a:pPr algn="l">
              <a:lnSpc>
                <a:spcPts val="1925"/>
              </a:lnSpc>
              <a:spcBef>
                <a:spcPct val="0"/>
              </a:spcBef>
            </a:pPr>
            <a:r>
              <a:rPr lang="en-AU" sz="1375" noProof="0" dirty="0">
                <a:solidFill>
                  <a:srgbClr val="000000"/>
                </a:solidFill>
                <a:latin typeface="Public Sans 1"/>
                <a:ea typeface="Public Sans 1"/>
                <a:cs typeface="Public Sans 1"/>
                <a:sym typeface="Public Sans 1"/>
              </a:rPr>
              <a:t>His artworks depict whimsical characters, such as bearded men and animals wearing sunglasses, as well as tropical scenes. His murals grace the walls of schools and coastal locations across Australia, often in public spaces and urban environments. He transforms ordinary walls into joyful spectacles using spray paint, acrylics and paint pens to bring his imaginative creations to life. </a:t>
            </a:r>
          </a:p>
          <a:p>
            <a:pPr algn="l">
              <a:lnSpc>
                <a:spcPts val="1925"/>
              </a:lnSpc>
              <a:spcBef>
                <a:spcPct val="0"/>
              </a:spcBef>
            </a:pPr>
            <a:endParaRPr lang="en-AU" sz="1375" noProof="0" dirty="0">
              <a:solidFill>
                <a:srgbClr val="000000"/>
              </a:solidFill>
              <a:latin typeface="Public Sans 1"/>
              <a:ea typeface="Public Sans 1"/>
              <a:cs typeface="Public Sans 1"/>
              <a:sym typeface="Public Sans 1"/>
            </a:endParaRPr>
          </a:p>
        </p:txBody>
      </p:sp>
      <p:sp>
        <p:nvSpPr>
          <p:cNvPr id="27" name="TextBox 27"/>
          <p:cNvSpPr txBox="1"/>
          <p:nvPr/>
        </p:nvSpPr>
        <p:spPr>
          <a:xfrm>
            <a:off x="4240877" y="3966051"/>
            <a:ext cx="2864442" cy="2903487"/>
          </a:xfrm>
          <a:prstGeom prst="rect">
            <a:avLst/>
          </a:prstGeom>
        </p:spPr>
        <p:txBody>
          <a:bodyPr lIns="0" tIns="0" rIns="0" bIns="0" rtlCol="0" anchor="t">
            <a:spAutoFit/>
          </a:bodyPr>
          <a:lstStyle/>
          <a:p>
            <a:pPr algn="l">
              <a:lnSpc>
                <a:spcPts val="1925"/>
              </a:lnSpc>
              <a:spcBef>
                <a:spcPct val="0"/>
              </a:spcBef>
            </a:pPr>
            <a:r>
              <a:rPr lang="en-AU" sz="1375" noProof="0" dirty="0">
                <a:solidFill>
                  <a:srgbClr val="000000"/>
                </a:solidFill>
                <a:latin typeface="Public Sans 1"/>
                <a:ea typeface="Public Sans 1"/>
                <a:cs typeface="Public Sans 1"/>
                <a:sym typeface="Public Sans 1"/>
              </a:rPr>
              <a:t>Mulga aims to inspire and uplift his audience by creating art that is fun, and accessible. His cartoon-like characters and humorous scenes spark joy and curiosity, encouraging audiences to connect with art in a playful way. By transforming ordinary walls and objects into vibrant artworks, Mulga makes art part of everyday life and helps build a sense of community.</a:t>
            </a:r>
          </a:p>
        </p:txBody>
      </p:sp>
      <p:sp>
        <p:nvSpPr>
          <p:cNvPr id="28" name="TextBox 28"/>
          <p:cNvSpPr txBox="1"/>
          <p:nvPr/>
        </p:nvSpPr>
        <p:spPr>
          <a:xfrm>
            <a:off x="2097487" y="8486209"/>
            <a:ext cx="4896374" cy="1422390"/>
          </a:xfrm>
          <a:prstGeom prst="rect">
            <a:avLst/>
          </a:prstGeom>
        </p:spPr>
        <p:txBody>
          <a:bodyPr lIns="0" tIns="0" rIns="0" bIns="0" rtlCol="0" anchor="t">
            <a:spAutoFit/>
          </a:bodyPr>
          <a:lstStyle/>
          <a:p>
            <a:pPr algn="l">
              <a:lnSpc>
                <a:spcPts val="1925"/>
              </a:lnSpc>
              <a:spcBef>
                <a:spcPct val="0"/>
              </a:spcBef>
            </a:pPr>
            <a:r>
              <a:rPr lang="en-AU" sz="1375" noProof="0" dirty="0">
                <a:solidFill>
                  <a:srgbClr val="000000"/>
                </a:solidFill>
                <a:latin typeface="Public Sans 1"/>
                <a:ea typeface="Public Sans 1"/>
                <a:cs typeface="Public Sans 1"/>
                <a:sym typeface="Public Sans 1"/>
              </a:rPr>
              <a:t>Mulga playfully interprets Australian larrikin culture, infusing humour and mischief into his murals. By celebrating local wildlife and Australian culture, he brings art into everyday life and affirms street art as a legitimate and influential practice. His work inspires audiences to recognise the social and communal power of art.</a:t>
            </a:r>
          </a:p>
        </p:txBody>
      </p:sp>
      <p:sp>
        <p:nvSpPr>
          <p:cNvPr id="29" name="Freeform 29">
            <a:extLst>
              <a:ext uri="{C183D7F6-B498-43B3-948B-1728B52AA6E4}">
                <adec:decorative xmlns:adec="http://schemas.microsoft.com/office/drawing/2017/decorative" val="1"/>
              </a:ext>
            </a:extLst>
          </p:cNvPr>
          <p:cNvSpPr/>
          <p:nvPr/>
        </p:nvSpPr>
        <p:spPr>
          <a:xfrm>
            <a:off x="6401856" y="9908599"/>
            <a:ext cx="641264" cy="613834"/>
          </a:xfrm>
          <a:custGeom>
            <a:avLst/>
            <a:gdLst/>
            <a:ahLst/>
            <a:cxnLst/>
            <a:rect l="l" t="t" r="r" b="b"/>
            <a:pathLst>
              <a:path w="641264" h="613834">
                <a:moveTo>
                  <a:pt x="0" y="0"/>
                </a:moveTo>
                <a:lnTo>
                  <a:pt x="641264" y="0"/>
                </a:lnTo>
                <a:lnTo>
                  <a:pt x="641264" y="613834"/>
                </a:lnTo>
                <a:lnTo>
                  <a:pt x="0" y="613834"/>
                </a:lnTo>
                <a:lnTo>
                  <a:pt x="0" y="0"/>
                </a:lnTo>
                <a:close/>
              </a:path>
            </a:pathLst>
          </a:custGeom>
          <a:blipFill>
            <a:blip r:embed="rId17"/>
            <a:stretch>
              <a:fillRect/>
            </a:stretch>
          </a:blipFill>
        </p:spPr>
        <p:txBody>
          <a:bodyPr/>
          <a:lstStyle/>
          <a:p>
            <a:endParaRPr lang="en-AU" noProof="0" dirty="0"/>
          </a:p>
        </p:txBody>
      </p:sp>
      <p:sp>
        <p:nvSpPr>
          <p:cNvPr id="30" name="Title 29">
            <a:extLst>
              <a:ext uri="{FF2B5EF4-FFF2-40B4-BE49-F238E27FC236}">
                <a16:creationId xmlns:a16="http://schemas.microsoft.com/office/drawing/2014/main" id="{B7C8734F-101D-F1F1-1D62-C212A9508E71}"/>
              </a:ext>
            </a:extLst>
          </p:cNvPr>
          <p:cNvSpPr>
            <a:spLocks noGrp="1"/>
          </p:cNvSpPr>
          <p:nvPr>
            <p:ph type="title" idx="4294967295"/>
          </p:nvPr>
        </p:nvSpPr>
        <p:spPr>
          <a:xfrm>
            <a:off x="457200" y="-1143000"/>
            <a:ext cx="8229600" cy="1143000"/>
          </a:xfrm>
        </p:spPr>
        <p:txBody>
          <a:bodyPr vert="horz" lIns="91440" tIns="45720" rIns="91440" bIns="45720" rtlCol="0" anchor="b">
            <a:normAutofit fontScale="90000"/>
          </a:bodyPr>
          <a:lstStyle/>
          <a:p>
            <a:r>
              <a:rPr lang="en-AU" noProof="0" dirty="0"/>
              <a:t>Information about Mulga’s art practice</a:t>
            </a:r>
          </a:p>
        </p:txBody>
      </p:sp>
      <p:pic>
        <p:nvPicPr>
          <p:cNvPr id="31" name="Picture 30">
            <a:extLst>
              <a:ext uri="{FF2B5EF4-FFF2-40B4-BE49-F238E27FC236}">
                <a16:creationId xmlns:a16="http://schemas.microsoft.com/office/drawing/2014/main" id="{848DBAFB-5922-F60E-C0D0-4EF8FFB03BD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28505" y="2674940"/>
            <a:ext cx="1080000" cy="1080000"/>
          </a:xfrm>
          <a:prstGeom prst="rect">
            <a:avLst/>
          </a:prstGeom>
        </p:spPr>
      </p:pic>
      <p:pic>
        <p:nvPicPr>
          <p:cNvPr id="32" name="Picture 31" descr="A computer screen and stationery&#10;&#10;AI-generated content may be incorrect.">
            <a:extLst>
              <a:ext uri="{FF2B5EF4-FFF2-40B4-BE49-F238E27FC236}">
                <a16:creationId xmlns:a16="http://schemas.microsoft.com/office/drawing/2014/main" id="{7C6F518A-33D1-9B8E-F266-0D63058DE77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943877" y="2651129"/>
            <a:ext cx="1080000" cy="1080000"/>
          </a:xfrm>
          <a:prstGeom prst="rect">
            <a:avLst/>
          </a:prstGeom>
        </p:spPr>
      </p:pic>
      <p:pic>
        <p:nvPicPr>
          <p:cNvPr id="34" name="Picture 33" descr="A clock with a map of the world&#10;&#10;AI-generated content may be incorrect.">
            <a:extLst>
              <a:ext uri="{FF2B5EF4-FFF2-40B4-BE49-F238E27FC236}">
                <a16:creationId xmlns:a16="http://schemas.microsoft.com/office/drawing/2014/main" id="{1239948E-40A7-ACC7-DD2C-BFBF4892AB1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0722" y="7553346"/>
            <a:ext cx="1080831" cy="1080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0D8B9-D112-6C76-914F-0DFD810ADF3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82E44CDF-E22A-88A2-7024-49E273DF1507}"/>
              </a:ext>
            </a:extLst>
          </p:cNvPr>
          <p:cNvSpPr txBox="1"/>
          <p:nvPr/>
        </p:nvSpPr>
        <p:spPr>
          <a:xfrm>
            <a:off x="486731" y="3939785"/>
            <a:ext cx="6254546" cy="721995"/>
          </a:xfrm>
          <a:prstGeom prst="rect">
            <a:avLst/>
          </a:prstGeom>
        </p:spPr>
        <p:txBody>
          <a:bodyPr lIns="0" tIns="0" rIns="0" bIns="0" rtlCol="0" anchor="t">
            <a:spAutoFit/>
          </a:bodyPr>
          <a:lstStyle/>
          <a:p>
            <a:pPr algn="l">
              <a:lnSpc>
                <a:spcPts val="2100"/>
              </a:lnSpc>
            </a:pPr>
            <a:r>
              <a:rPr lang="en-AU" sz="1400" b="1" noProof="0" dirty="0">
                <a:solidFill>
                  <a:srgbClr val="000000"/>
                </a:solidFill>
                <a:latin typeface="Public Sans 1 Bold"/>
                <a:ea typeface="Public Sans 1 Bold"/>
                <a:cs typeface="Public Sans 1 Bold"/>
                <a:sym typeface="Public Sans 1 Bold"/>
              </a:rPr>
              <a:t>Think from a point of view – Contemporary viewpoint</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How does the artwork reimagine or challenge ideas about what art is or can be?</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How does the artwork challenge stereotypes about the community it represents?</a:t>
            </a:r>
          </a:p>
        </p:txBody>
      </p:sp>
      <p:sp>
        <p:nvSpPr>
          <p:cNvPr id="3" name="TextBox 3">
            <a:extLst>
              <a:ext uri="{FF2B5EF4-FFF2-40B4-BE49-F238E27FC236}">
                <a16:creationId xmlns:a16="http://schemas.microsoft.com/office/drawing/2014/main" id="{FFA10573-4063-AEF7-C97F-1ED182F47AC8}"/>
              </a:ext>
            </a:extLst>
          </p:cNvPr>
          <p:cNvSpPr txBox="1"/>
          <p:nvPr/>
        </p:nvSpPr>
        <p:spPr>
          <a:xfrm>
            <a:off x="2163121" y="7105873"/>
            <a:ext cx="4900136" cy="1149985"/>
          </a:xfrm>
          <a:prstGeom prst="rect">
            <a:avLst/>
          </a:prstGeom>
        </p:spPr>
        <p:txBody>
          <a:bodyPr lIns="0" tIns="0" rIns="0" bIns="0" rtlCol="0" anchor="t">
            <a:spAutoFit/>
          </a:bodyPr>
          <a:lstStyle/>
          <a:p>
            <a:pPr algn="l">
              <a:lnSpc>
                <a:spcPts val="1960"/>
              </a:lnSpc>
              <a:spcBef>
                <a:spcPct val="0"/>
              </a:spcBef>
            </a:pPr>
            <a:r>
              <a:rPr lang="en-AU" sz="1400" b="1" noProof="0" dirty="0">
                <a:solidFill>
                  <a:srgbClr val="000000"/>
                </a:solidFill>
                <a:latin typeface="Public Sans 1 Bold"/>
                <a:ea typeface="Public Sans 1 Bold"/>
                <a:cs typeface="Public Sans 1 Bold"/>
                <a:sym typeface="Public Sans 1 Bold"/>
              </a:rPr>
              <a:t>Zoom out to understand practice</a:t>
            </a:r>
          </a:p>
          <a:p>
            <a:pPr marL="259080" lvl="1" indent="-129540">
              <a:lnSpc>
                <a:spcPts val="1800"/>
              </a:lnSpc>
              <a:buFont typeface="Arial"/>
              <a:buChar char="•"/>
            </a:pPr>
            <a:r>
              <a:rPr lang="en-AU" sz="1200" noProof="0" dirty="0">
                <a:solidFill>
                  <a:srgbClr val="000000"/>
                </a:solidFill>
                <a:latin typeface="Public Sans 1"/>
                <a:ea typeface="Public Sans 1"/>
                <a:cs typeface="Public Sans 1"/>
                <a:sym typeface="Public Sans 1"/>
              </a:rPr>
              <a:t>What were the artists intentions, choices and actions in creating this artwork?</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What impact does this artwork have on the audience? </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Why is the artwork and its impact important?</a:t>
            </a:r>
          </a:p>
        </p:txBody>
      </p:sp>
      <p:sp>
        <p:nvSpPr>
          <p:cNvPr id="4" name="Freeform 4">
            <a:extLst>
              <a:ext uri="{FF2B5EF4-FFF2-40B4-BE49-F238E27FC236}">
                <a16:creationId xmlns:a16="http://schemas.microsoft.com/office/drawing/2014/main" id="{9908EA41-1E93-D19F-FA9E-73B060CBECDD}"/>
              </a:ext>
              <a:ext uri="{C183D7F6-B498-43B3-948B-1728B52AA6E4}">
                <adec:decorative xmlns:adec="http://schemas.microsoft.com/office/drawing/2017/decorative" val="1"/>
              </a:ext>
            </a:extLst>
          </p:cNvPr>
          <p:cNvSpPr/>
          <p:nvPr/>
        </p:nvSpPr>
        <p:spPr>
          <a:xfrm>
            <a:off x="223045" y="253048"/>
            <a:ext cx="1751740" cy="1518383"/>
          </a:xfrm>
          <a:custGeom>
            <a:avLst/>
            <a:gdLst/>
            <a:ahLst/>
            <a:cxnLst/>
            <a:rect l="l" t="t" r="r" b="b"/>
            <a:pathLst>
              <a:path w="1751740" h="1518383">
                <a:moveTo>
                  <a:pt x="0" y="0"/>
                </a:moveTo>
                <a:lnTo>
                  <a:pt x="1751741" y="0"/>
                </a:lnTo>
                <a:lnTo>
                  <a:pt x="1751741" y="1518382"/>
                </a:lnTo>
                <a:lnTo>
                  <a:pt x="0" y="1518382"/>
                </a:lnTo>
                <a:lnTo>
                  <a:pt x="0" y="0"/>
                </a:lnTo>
                <a:close/>
              </a:path>
            </a:pathLst>
          </a:custGeom>
          <a:blipFill>
            <a:blip r:embed="rId2"/>
            <a:stretch>
              <a:fillRect/>
            </a:stretch>
          </a:blipFill>
        </p:spPr>
        <p:txBody>
          <a:bodyPr/>
          <a:lstStyle/>
          <a:p>
            <a:endParaRPr lang="en-AU" noProof="0" dirty="0"/>
          </a:p>
        </p:txBody>
      </p:sp>
      <p:grpSp>
        <p:nvGrpSpPr>
          <p:cNvPr id="40" name="Group 39">
            <a:extLst>
              <a:ext uri="{FF2B5EF4-FFF2-40B4-BE49-F238E27FC236}">
                <a16:creationId xmlns:a16="http://schemas.microsoft.com/office/drawing/2014/main" id="{501C8AEB-0D17-368C-4CA5-C91F74CE1582}"/>
              </a:ext>
            </a:extLst>
          </p:cNvPr>
          <p:cNvGrpSpPr/>
          <p:nvPr/>
        </p:nvGrpSpPr>
        <p:grpSpPr>
          <a:xfrm>
            <a:off x="5852805" y="4642152"/>
            <a:ext cx="1703695" cy="1415127"/>
            <a:chOff x="5748305" y="4206755"/>
            <a:chExt cx="1703695" cy="1415127"/>
          </a:xfrm>
        </p:grpSpPr>
        <p:sp>
          <p:nvSpPr>
            <p:cNvPr id="5" name="Freeform 5">
              <a:extLst>
                <a:ext uri="{FF2B5EF4-FFF2-40B4-BE49-F238E27FC236}">
                  <a16:creationId xmlns:a16="http://schemas.microsoft.com/office/drawing/2014/main" id="{17D4A74B-87A8-D990-50DD-DCDAC177A1F3}"/>
                </a:ext>
                <a:ext uri="{C183D7F6-B498-43B3-948B-1728B52AA6E4}">
                  <adec:decorative xmlns:adec="http://schemas.microsoft.com/office/drawing/2017/decorative" val="1"/>
                </a:ext>
              </a:extLst>
            </p:cNvPr>
            <p:cNvSpPr/>
            <p:nvPr/>
          </p:nvSpPr>
          <p:spPr>
            <a:xfrm>
              <a:off x="6030554" y="4389794"/>
              <a:ext cx="1421446" cy="1232088"/>
            </a:xfrm>
            <a:custGeom>
              <a:avLst/>
              <a:gdLst/>
              <a:ahLst/>
              <a:cxnLst/>
              <a:rect l="l" t="t" r="r" b="b"/>
              <a:pathLst>
                <a:path w="1421446" h="1232088">
                  <a:moveTo>
                    <a:pt x="0" y="0"/>
                  </a:moveTo>
                  <a:lnTo>
                    <a:pt x="1421446" y="0"/>
                  </a:lnTo>
                  <a:lnTo>
                    <a:pt x="1421446" y="1232088"/>
                  </a:lnTo>
                  <a:lnTo>
                    <a:pt x="0" y="1232088"/>
                  </a:lnTo>
                  <a:lnTo>
                    <a:pt x="0" y="0"/>
                  </a:lnTo>
                  <a:close/>
                </a:path>
              </a:pathLst>
            </a:custGeom>
            <a:blipFill>
              <a:blip r:embed="rId2"/>
              <a:stretch>
                <a:fillRect/>
              </a:stretch>
            </a:blipFill>
          </p:spPr>
          <p:txBody>
            <a:bodyPr/>
            <a:lstStyle/>
            <a:p>
              <a:endParaRPr lang="en-AU" noProof="0" dirty="0"/>
            </a:p>
          </p:txBody>
        </p:sp>
        <p:grpSp>
          <p:nvGrpSpPr>
            <p:cNvPr id="6" name="Group 6">
              <a:extLst>
                <a:ext uri="{FF2B5EF4-FFF2-40B4-BE49-F238E27FC236}">
                  <a16:creationId xmlns:a16="http://schemas.microsoft.com/office/drawing/2014/main" id="{0FF82ADE-A683-F6EE-0CFE-1336B8565AA2}"/>
                </a:ext>
                <a:ext uri="{C183D7F6-B498-43B3-948B-1728B52AA6E4}">
                  <adec:decorative xmlns:adec="http://schemas.microsoft.com/office/drawing/2017/decorative" val="1"/>
                </a:ext>
              </a:extLst>
            </p:cNvPr>
            <p:cNvGrpSpPr/>
            <p:nvPr/>
          </p:nvGrpSpPr>
          <p:grpSpPr>
            <a:xfrm rot="77894">
              <a:off x="5748305" y="4206755"/>
              <a:ext cx="1489689" cy="1123804"/>
              <a:chOff x="0" y="0"/>
              <a:chExt cx="534059" cy="402888"/>
            </a:xfrm>
          </p:grpSpPr>
          <p:sp>
            <p:nvSpPr>
              <p:cNvPr id="7" name="Freeform 7">
                <a:extLst>
                  <a:ext uri="{FF2B5EF4-FFF2-40B4-BE49-F238E27FC236}">
                    <a16:creationId xmlns:a16="http://schemas.microsoft.com/office/drawing/2014/main" id="{9398FF11-C7B1-C792-C3CD-0792CF3C30CD}"/>
                  </a:ext>
                </a:extLst>
              </p:cNvPr>
              <p:cNvSpPr/>
              <p:nvPr/>
            </p:nvSpPr>
            <p:spPr>
              <a:xfrm>
                <a:off x="0" y="0"/>
                <a:ext cx="534059" cy="402888"/>
              </a:xfrm>
              <a:custGeom>
                <a:avLst/>
                <a:gdLst/>
                <a:ahLst/>
                <a:cxnLst/>
                <a:rect l="l" t="t" r="r" b="b"/>
                <a:pathLst>
                  <a:path w="534059" h="402888">
                    <a:moveTo>
                      <a:pt x="267029" y="0"/>
                    </a:moveTo>
                    <a:lnTo>
                      <a:pt x="534059" y="402888"/>
                    </a:lnTo>
                    <a:lnTo>
                      <a:pt x="0" y="402888"/>
                    </a:lnTo>
                    <a:lnTo>
                      <a:pt x="267029" y="0"/>
                    </a:lnTo>
                    <a:close/>
                  </a:path>
                </a:pathLst>
              </a:custGeom>
              <a:solidFill>
                <a:srgbClr val="D817AE">
                  <a:alpha val="40784"/>
                </a:srgbClr>
              </a:solidFill>
            </p:spPr>
            <p:txBody>
              <a:bodyPr/>
              <a:lstStyle/>
              <a:p>
                <a:endParaRPr lang="en-AU" noProof="0" dirty="0"/>
              </a:p>
            </p:txBody>
          </p:sp>
          <p:sp>
            <p:nvSpPr>
              <p:cNvPr id="8" name="TextBox 8">
                <a:extLst>
                  <a:ext uri="{FF2B5EF4-FFF2-40B4-BE49-F238E27FC236}">
                    <a16:creationId xmlns:a16="http://schemas.microsoft.com/office/drawing/2014/main" id="{4E01FD8F-0853-5BFD-6C87-6B27D9AFAFB8}"/>
                  </a:ext>
                </a:extLst>
              </p:cNvPr>
              <p:cNvSpPr txBox="1"/>
              <p:nvPr/>
            </p:nvSpPr>
            <p:spPr>
              <a:xfrm>
                <a:off x="83447" y="129905"/>
                <a:ext cx="367166" cy="244205"/>
              </a:xfrm>
              <a:prstGeom prst="rect">
                <a:avLst/>
              </a:prstGeom>
            </p:spPr>
            <p:txBody>
              <a:bodyPr lIns="80286" tIns="80286" rIns="80286" bIns="80286" rtlCol="0" anchor="ctr"/>
              <a:lstStyle/>
              <a:p>
                <a:pPr algn="ctr">
                  <a:lnSpc>
                    <a:spcPts val="3359"/>
                  </a:lnSpc>
                </a:pPr>
                <a:endParaRPr lang="en-AU" noProof="0" dirty="0"/>
              </a:p>
            </p:txBody>
          </p:sp>
        </p:grpSp>
        <p:grpSp>
          <p:nvGrpSpPr>
            <p:cNvPr id="9" name="Group 9">
              <a:extLst>
                <a:ext uri="{FF2B5EF4-FFF2-40B4-BE49-F238E27FC236}">
                  <a16:creationId xmlns:a16="http://schemas.microsoft.com/office/drawing/2014/main" id="{6F118FD9-A161-38F3-E4CF-CAF3403BEE5B}"/>
                </a:ext>
                <a:ext uri="{C183D7F6-B498-43B3-948B-1728B52AA6E4}">
                  <adec:decorative xmlns:adec="http://schemas.microsoft.com/office/drawing/2017/decorative" val="1"/>
                </a:ext>
              </a:extLst>
            </p:cNvPr>
            <p:cNvGrpSpPr/>
            <p:nvPr/>
          </p:nvGrpSpPr>
          <p:grpSpPr>
            <a:xfrm rot="-10781320">
              <a:off x="6118033" y="4758974"/>
              <a:ext cx="716865" cy="542054"/>
              <a:chOff x="0" y="0"/>
              <a:chExt cx="532761" cy="402845"/>
            </a:xfrm>
          </p:grpSpPr>
          <p:sp>
            <p:nvSpPr>
              <p:cNvPr id="10" name="Freeform 10">
                <a:extLst>
                  <a:ext uri="{FF2B5EF4-FFF2-40B4-BE49-F238E27FC236}">
                    <a16:creationId xmlns:a16="http://schemas.microsoft.com/office/drawing/2014/main" id="{7B3128B1-A742-5028-A3CA-8D86CEE28877}"/>
                  </a:ext>
                </a:extLst>
              </p:cNvPr>
              <p:cNvSpPr/>
              <p:nvPr/>
            </p:nvSpPr>
            <p:spPr>
              <a:xfrm>
                <a:off x="0" y="0"/>
                <a:ext cx="532761" cy="402845"/>
              </a:xfrm>
              <a:custGeom>
                <a:avLst/>
                <a:gdLst/>
                <a:ahLst/>
                <a:cxnLst/>
                <a:rect l="l" t="t" r="r" b="b"/>
                <a:pathLst>
                  <a:path w="532761" h="402845">
                    <a:moveTo>
                      <a:pt x="266380" y="0"/>
                    </a:moveTo>
                    <a:lnTo>
                      <a:pt x="532761" y="402845"/>
                    </a:lnTo>
                    <a:lnTo>
                      <a:pt x="0" y="402845"/>
                    </a:lnTo>
                    <a:lnTo>
                      <a:pt x="266380" y="0"/>
                    </a:lnTo>
                    <a:close/>
                  </a:path>
                </a:pathLst>
              </a:custGeom>
              <a:solidFill>
                <a:srgbClr val="FFFFFF">
                  <a:alpha val="40000"/>
                </a:srgbClr>
              </a:solidFill>
            </p:spPr>
            <p:txBody>
              <a:bodyPr/>
              <a:lstStyle/>
              <a:p>
                <a:endParaRPr lang="en-AU" noProof="0" dirty="0"/>
              </a:p>
            </p:txBody>
          </p:sp>
          <p:sp>
            <p:nvSpPr>
              <p:cNvPr id="11" name="TextBox 11">
                <a:extLst>
                  <a:ext uri="{FF2B5EF4-FFF2-40B4-BE49-F238E27FC236}">
                    <a16:creationId xmlns:a16="http://schemas.microsoft.com/office/drawing/2014/main" id="{4970F52C-C80B-9149-AF6B-3456CE23098F}"/>
                  </a:ext>
                </a:extLst>
              </p:cNvPr>
              <p:cNvSpPr txBox="1"/>
              <p:nvPr/>
            </p:nvSpPr>
            <p:spPr>
              <a:xfrm>
                <a:off x="83244" y="129885"/>
                <a:ext cx="366273" cy="244185"/>
              </a:xfrm>
              <a:prstGeom prst="rect">
                <a:avLst/>
              </a:prstGeom>
            </p:spPr>
            <p:txBody>
              <a:bodyPr lIns="80286" tIns="80286" rIns="80286" bIns="80286" rtlCol="0" anchor="ctr"/>
              <a:lstStyle/>
              <a:p>
                <a:pPr algn="ctr">
                  <a:lnSpc>
                    <a:spcPts val="3359"/>
                  </a:lnSpc>
                </a:pPr>
                <a:endParaRPr lang="en-AU" noProof="0" dirty="0"/>
              </a:p>
            </p:txBody>
          </p:sp>
        </p:grpSp>
      </p:grpSp>
      <p:sp>
        <p:nvSpPr>
          <p:cNvPr id="12" name="Freeform 12">
            <a:extLst>
              <a:ext uri="{FF2B5EF4-FFF2-40B4-BE49-F238E27FC236}">
                <a16:creationId xmlns:a16="http://schemas.microsoft.com/office/drawing/2014/main" id="{D215D43E-6FB6-FA15-D98E-71F102F8A81F}"/>
              </a:ext>
              <a:ext uri="{C183D7F6-B498-43B3-948B-1728B52AA6E4}">
                <adec:decorative xmlns:adec="http://schemas.microsoft.com/office/drawing/2017/decorative" val="1"/>
              </a:ext>
            </a:extLst>
          </p:cNvPr>
          <p:cNvSpPr/>
          <p:nvPr/>
        </p:nvSpPr>
        <p:spPr>
          <a:xfrm>
            <a:off x="225830" y="6795084"/>
            <a:ext cx="1933457" cy="2333483"/>
          </a:xfrm>
          <a:custGeom>
            <a:avLst/>
            <a:gdLst/>
            <a:ahLst/>
            <a:cxnLst/>
            <a:rect l="l" t="t" r="r" b="b"/>
            <a:pathLst>
              <a:path w="1933457" h="2333483">
                <a:moveTo>
                  <a:pt x="0" y="0"/>
                </a:moveTo>
                <a:lnTo>
                  <a:pt x="1933457" y="0"/>
                </a:lnTo>
                <a:lnTo>
                  <a:pt x="1933457" y="2333483"/>
                </a:lnTo>
                <a:lnTo>
                  <a:pt x="0" y="2333483"/>
                </a:lnTo>
                <a:lnTo>
                  <a:pt x="0" y="0"/>
                </a:lnTo>
                <a:close/>
              </a:path>
            </a:pathLst>
          </a:custGeom>
          <a:blipFill>
            <a:blip r:embed="rId3"/>
            <a:stretch>
              <a:fillRect/>
            </a:stretch>
          </a:blipFill>
        </p:spPr>
        <p:txBody>
          <a:bodyPr/>
          <a:lstStyle/>
          <a:p>
            <a:endParaRPr lang="en-AU" noProof="0" dirty="0"/>
          </a:p>
        </p:txBody>
      </p:sp>
      <p:grpSp>
        <p:nvGrpSpPr>
          <p:cNvPr id="13" name="Group 13">
            <a:extLst>
              <a:ext uri="{FF2B5EF4-FFF2-40B4-BE49-F238E27FC236}">
                <a16:creationId xmlns:a16="http://schemas.microsoft.com/office/drawing/2014/main" id="{88FF0290-3463-018D-62D0-B88EB4670624}"/>
              </a:ext>
              <a:ext uri="{C183D7F6-B498-43B3-948B-1728B52AA6E4}">
                <adec:decorative xmlns:adec="http://schemas.microsoft.com/office/drawing/2017/decorative" val="1"/>
              </a:ext>
            </a:extLst>
          </p:cNvPr>
          <p:cNvGrpSpPr/>
          <p:nvPr/>
        </p:nvGrpSpPr>
        <p:grpSpPr>
          <a:xfrm>
            <a:off x="577671" y="7350382"/>
            <a:ext cx="1285280" cy="1296911"/>
            <a:chOff x="0" y="0"/>
            <a:chExt cx="1713707" cy="1729214"/>
          </a:xfrm>
        </p:grpSpPr>
        <p:sp>
          <p:nvSpPr>
            <p:cNvPr id="14" name="Freeform 14">
              <a:extLst>
                <a:ext uri="{FF2B5EF4-FFF2-40B4-BE49-F238E27FC236}">
                  <a16:creationId xmlns:a16="http://schemas.microsoft.com/office/drawing/2014/main" id="{DC4FCC2C-39B8-4400-4638-ADDB9CC21AAA}"/>
                </a:ext>
              </a:extLst>
            </p:cNvPr>
            <p:cNvSpPr/>
            <p:nvPr/>
          </p:nvSpPr>
          <p:spPr>
            <a:xfrm>
              <a:off x="186815" y="190474"/>
              <a:ext cx="1334817" cy="1348300"/>
            </a:xfrm>
            <a:custGeom>
              <a:avLst/>
              <a:gdLst/>
              <a:ahLst/>
              <a:cxnLst/>
              <a:rect l="l" t="t" r="r" b="b"/>
              <a:pathLst>
                <a:path w="1334817" h="1348300">
                  <a:moveTo>
                    <a:pt x="0" y="0"/>
                  </a:moveTo>
                  <a:lnTo>
                    <a:pt x="1334817" y="0"/>
                  </a:lnTo>
                  <a:lnTo>
                    <a:pt x="1334817" y="1348300"/>
                  </a:lnTo>
                  <a:lnTo>
                    <a:pt x="0" y="1348300"/>
                  </a:lnTo>
                  <a:lnTo>
                    <a:pt x="0" y="0"/>
                  </a:lnTo>
                  <a:close/>
                </a:path>
              </a:pathLst>
            </a:custGeom>
            <a:blipFill>
              <a:blip r:embed="rId4">
                <a:alphaModFix amt="44999"/>
              </a:blip>
              <a:stretch>
                <a:fillRect/>
              </a:stretch>
            </a:blipFill>
            <a:ln w="9525" cap="sq">
              <a:solidFill>
                <a:srgbClr val="000000">
                  <a:alpha val="44706"/>
                </a:srgbClr>
              </a:solidFill>
              <a:prstDash val="solid"/>
              <a:miter/>
            </a:ln>
          </p:spPr>
          <p:txBody>
            <a:bodyPr/>
            <a:lstStyle/>
            <a:p>
              <a:endParaRPr lang="en-AU" noProof="0" dirty="0"/>
            </a:p>
          </p:txBody>
        </p:sp>
        <p:grpSp>
          <p:nvGrpSpPr>
            <p:cNvPr id="15" name="Group 15">
              <a:extLst>
                <a:ext uri="{FF2B5EF4-FFF2-40B4-BE49-F238E27FC236}">
                  <a16:creationId xmlns:a16="http://schemas.microsoft.com/office/drawing/2014/main" id="{9BC66CDD-22E6-CFAF-706E-8342E4B4CE16}"/>
                </a:ext>
              </a:extLst>
            </p:cNvPr>
            <p:cNvGrpSpPr/>
            <p:nvPr/>
          </p:nvGrpSpPr>
          <p:grpSpPr>
            <a:xfrm>
              <a:off x="186815" y="864624"/>
              <a:ext cx="1334817" cy="674150"/>
              <a:chOff x="0" y="0"/>
              <a:chExt cx="1456316" cy="735513"/>
            </a:xfrm>
          </p:grpSpPr>
          <p:sp>
            <p:nvSpPr>
              <p:cNvPr id="16" name="Freeform 16">
                <a:extLst>
                  <a:ext uri="{FF2B5EF4-FFF2-40B4-BE49-F238E27FC236}">
                    <a16:creationId xmlns:a16="http://schemas.microsoft.com/office/drawing/2014/main" id="{746D18D4-0D41-5E2D-736D-4DB846D7008D}"/>
                  </a:ext>
                </a:extLst>
              </p:cNvPr>
              <p:cNvSpPr/>
              <p:nvPr/>
            </p:nvSpPr>
            <p:spPr>
              <a:xfrm>
                <a:off x="0" y="0"/>
                <a:ext cx="1456316" cy="735513"/>
              </a:xfrm>
              <a:custGeom>
                <a:avLst/>
                <a:gdLst/>
                <a:ahLst/>
                <a:cxnLst/>
                <a:rect l="l" t="t" r="r" b="b"/>
                <a:pathLst>
                  <a:path w="1456316" h="735513">
                    <a:moveTo>
                      <a:pt x="728158" y="0"/>
                    </a:moveTo>
                    <a:lnTo>
                      <a:pt x="1456316" y="735513"/>
                    </a:lnTo>
                    <a:lnTo>
                      <a:pt x="0" y="735513"/>
                    </a:lnTo>
                    <a:lnTo>
                      <a:pt x="728158" y="0"/>
                    </a:lnTo>
                    <a:close/>
                  </a:path>
                </a:pathLst>
              </a:custGeom>
              <a:solidFill>
                <a:srgbClr val="8CE0FF">
                  <a:alpha val="17255"/>
                </a:srgbClr>
              </a:solidFill>
              <a:ln w="9525" cap="sq">
                <a:solidFill>
                  <a:srgbClr val="000000">
                    <a:alpha val="17255"/>
                  </a:srgbClr>
                </a:solidFill>
                <a:prstDash val="solid"/>
                <a:miter/>
              </a:ln>
            </p:spPr>
            <p:txBody>
              <a:bodyPr/>
              <a:lstStyle/>
              <a:p>
                <a:endParaRPr lang="en-AU" noProof="0" dirty="0"/>
              </a:p>
            </p:txBody>
          </p:sp>
          <p:sp>
            <p:nvSpPr>
              <p:cNvPr id="17" name="TextBox 17">
                <a:extLst>
                  <a:ext uri="{FF2B5EF4-FFF2-40B4-BE49-F238E27FC236}">
                    <a16:creationId xmlns:a16="http://schemas.microsoft.com/office/drawing/2014/main" id="{ABF28897-5E36-AD68-7341-C57241FDA3B7}"/>
                  </a:ext>
                </a:extLst>
              </p:cNvPr>
              <p:cNvSpPr txBox="1"/>
              <p:nvPr/>
            </p:nvSpPr>
            <p:spPr>
              <a:xfrm>
                <a:off x="227549" y="274813"/>
                <a:ext cx="1001217" cy="408163"/>
              </a:xfrm>
              <a:prstGeom prst="rect">
                <a:avLst/>
              </a:prstGeom>
            </p:spPr>
            <p:txBody>
              <a:bodyPr lIns="49596" tIns="49596" rIns="49596" bIns="49596" rtlCol="0" anchor="ctr"/>
              <a:lstStyle/>
              <a:p>
                <a:pPr algn="ctr">
                  <a:lnSpc>
                    <a:spcPts val="3963"/>
                  </a:lnSpc>
                </a:pPr>
                <a:endParaRPr lang="en-AU" noProof="0" dirty="0"/>
              </a:p>
            </p:txBody>
          </p:sp>
        </p:grpSp>
        <p:sp>
          <p:nvSpPr>
            <p:cNvPr id="18" name="TextBox 18">
              <a:extLst>
                <a:ext uri="{FF2B5EF4-FFF2-40B4-BE49-F238E27FC236}">
                  <a16:creationId xmlns:a16="http://schemas.microsoft.com/office/drawing/2014/main" id="{DFD3FFE6-4B64-CFEF-1799-2EBF4E89B5AB}"/>
                </a:ext>
              </a:extLst>
            </p:cNvPr>
            <p:cNvSpPr txBox="1"/>
            <p:nvPr/>
          </p:nvSpPr>
          <p:spPr>
            <a:xfrm>
              <a:off x="471945" y="-28575"/>
              <a:ext cx="764557" cy="219015"/>
            </a:xfrm>
            <a:prstGeom prst="rect">
              <a:avLst/>
            </a:prstGeom>
          </p:spPr>
          <p:txBody>
            <a:bodyPr lIns="0" tIns="0" rIns="0" bIns="0" rtlCol="0" anchor="t">
              <a:spAutoFit/>
            </a:bodyPr>
            <a:lstStyle/>
            <a:p>
              <a:pPr algn="ctr">
                <a:lnSpc>
                  <a:spcPts val="1316"/>
                </a:lnSpc>
              </a:pPr>
              <a:r>
                <a:rPr lang="en-AU" sz="940" noProof="0" dirty="0">
                  <a:solidFill>
                    <a:srgbClr val="000000">
                      <a:alpha val="44706"/>
                    </a:srgbClr>
                  </a:solidFill>
                  <a:latin typeface="Public Sans 1"/>
                  <a:ea typeface="Public Sans 1"/>
                  <a:cs typeface="Public Sans 1"/>
                  <a:sym typeface="Public Sans 1"/>
                </a:rPr>
                <a:t>Structural</a:t>
              </a:r>
            </a:p>
          </p:txBody>
        </p:sp>
        <p:sp>
          <p:nvSpPr>
            <p:cNvPr id="19" name="TextBox 19">
              <a:extLst>
                <a:ext uri="{FF2B5EF4-FFF2-40B4-BE49-F238E27FC236}">
                  <a16:creationId xmlns:a16="http://schemas.microsoft.com/office/drawing/2014/main" id="{CE3ACB53-ECFD-3A2A-0C8D-80E538EE5EF9}"/>
                </a:ext>
              </a:extLst>
            </p:cNvPr>
            <p:cNvSpPr txBox="1"/>
            <p:nvPr/>
          </p:nvSpPr>
          <p:spPr>
            <a:xfrm>
              <a:off x="552945" y="1510199"/>
              <a:ext cx="602558" cy="219015"/>
            </a:xfrm>
            <a:prstGeom prst="rect">
              <a:avLst/>
            </a:prstGeom>
          </p:spPr>
          <p:txBody>
            <a:bodyPr lIns="0" tIns="0" rIns="0" bIns="0" rtlCol="0" anchor="t">
              <a:spAutoFit/>
            </a:bodyPr>
            <a:lstStyle/>
            <a:p>
              <a:pPr algn="ctr">
                <a:lnSpc>
                  <a:spcPts val="1316"/>
                </a:lnSpc>
              </a:pPr>
              <a:r>
                <a:rPr lang="en-AU" sz="940" noProof="0" dirty="0">
                  <a:solidFill>
                    <a:srgbClr val="000000">
                      <a:alpha val="44706"/>
                    </a:srgbClr>
                  </a:solidFill>
                  <a:latin typeface="Public Sans 1"/>
                  <a:ea typeface="Public Sans 1"/>
                  <a:cs typeface="Public Sans 1"/>
                  <a:sym typeface="Public Sans 1"/>
                </a:rPr>
                <a:t>Cultural</a:t>
              </a:r>
            </a:p>
          </p:txBody>
        </p:sp>
        <p:sp>
          <p:nvSpPr>
            <p:cNvPr id="20" name="TextBox 20">
              <a:extLst>
                <a:ext uri="{FF2B5EF4-FFF2-40B4-BE49-F238E27FC236}">
                  <a16:creationId xmlns:a16="http://schemas.microsoft.com/office/drawing/2014/main" id="{3949F4E1-CDA0-D845-B7C3-497FE0CC3667}"/>
                </a:ext>
              </a:extLst>
            </p:cNvPr>
            <p:cNvSpPr txBox="1"/>
            <p:nvPr/>
          </p:nvSpPr>
          <p:spPr>
            <a:xfrm rot="-5400000">
              <a:off x="-605492" y="777460"/>
              <a:ext cx="1344916" cy="172031"/>
            </a:xfrm>
            <a:prstGeom prst="rect">
              <a:avLst/>
            </a:prstGeom>
          </p:spPr>
          <p:txBody>
            <a:bodyPr lIns="0" tIns="0" rIns="0" bIns="0" rtlCol="0" anchor="t">
              <a:spAutoFit/>
            </a:bodyPr>
            <a:lstStyle/>
            <a:p>
              <a:pPr algn="ctr">
                <a:lnSpc>
                  <a:spcPts val="1061"/>
                </a:lnSpc>
              </a:pPr>
              <a:r>
                <a:rPr lang="en-AU" sz="758" noProof="0" dirty="0">
                  <a:solidFill>
                    <a:srgbClr val="000000">
                      <a:alpha val="44706"/>
                    </a:srgbClr>
                  </a:solidFill>
                  <a:latin typeface="Public Sans 1"/>
                  <a:ea typeface="Public Sans 1"/>
                  <a:cs typeface="Public Sans 1"/>
                  <a:sym typeface="Public Sans 1"/>
                </a:rPr>
                <a:t>Contemporary</a:t>
              </a:r>
            </a:p>
          </p:txBody>
        </p:sp>
        <p:sp>
          <p:nvSpPr>
            <p:cNvPr id="21" name="TextBox 21">
              <a:extLst>
                <a:ext uri="{FF2B5EF4-FFF2-40B4-BE49-F238E27FC236}">
                  <a16:creationId xmlns:a16="http://schemas.microsoft.com/office/drawing/2014/main" id="{4B1B4A26-FCA5-CC27-D399-0F46B5E54CFD}"/>
                </a:ext>
              </a:extLst>
            </p:cNvPr>
            <p:cNvSpPr txBox="1"/>
            <p:nvPr/>
          </p:nvSpPr>
          <p:spPr>
            <a:xfrm rot="5400000">
              <a:off x="1200220" y="753968"/>
              <a:ext cx="865109" cy="219015"/>
            </a:xfrm>
            <a:prstGeom prst="rect">
              <a:avLst/>
            </a:prstGeom>
          </p:spPr>
          <p:txBody>
            <a:bodyPr lIns="0" tIns="0" rIns="0" bIns="0" rtlCol="0" anchor="t">
              <a:spAutoFit/>
            </a:bodyPr>
            <a:lstStyle/>
            <a:p>
              <a:pPr algn="ctr">
                <a:lnSpc>
                  <a:spcPts val="1316"/>
                </a:lnSpc>
              </a:pPr>
              <a:r>
                <a:rPr lang="en-AU" sz="940" noProof="0" dirty="0">
                  <a:solidFill>
                    <a:srgbClr val="000000">
                      <a:alpha val="44706"/>
                    </a:srgbClr>
                  </a:solidFill>
                  <a:latin typeface="Public Sans 1"/>
                  <a:ea typeface="Public Sans 1"/>
                  <a:cs typeface="Public Sans 1"/>
                  <a:sym typeface="Public Sans 1"/>
                </a:rPr>
                <a:t>Subjective</a:t>
              </a:r>
            </a:p>
          </p:txBody>
        </p:sp>
        <p:sp>
          <p:nvSpPr>
            <p:cNvPr id="22" name="TextBox 22">
              <a:extLst>
                <a:ext uri="{FF2B5EF4-FFF2-40B4-BE49-F238E27FC236}">
                  <a16:creationId xmlns:a16="http://schemas.microsoft.com/office/drawing/2014/main" id="{F3AEE453-31C5-1CDE-0ED5-E9A4B169C20A}"/>
                </a:ext>
              </a:extLst>
            </p:cNvPr>
            <p:cNvSpPr txBox="1"/>
            <p:nvPr/>
          </p:nvSpPr>
          <p:spPr>
            <a:xfrm>
              <a:off x="715287" y="1054324"/>
              <a:ext cx="303416" cy="109013"/>
            </a:xfrm>
            <a:prstGeom prst="rect">
              <a:avLst/>
            </a:prstGeom>
          </p:spPr>
          <p:txBody>
            <a:bodyPr lIns="0" tIns="0" rIns="0" bIns="0" rtlCol="0" anchor="t">
              <a:spAutoFit/>
            </a:bodyPr>
            <a:lstStyle/>
            <a:p>
              <a:pPr algn="ctr">
                <a:lnSpc>
                  <a:spcPts val="687"/>
                </a:lnSpc>
              </a:pPr>
              <a:r>
                <a:rPr lang="en-AU" sz="491" noProof="0" dirty="0">
                  <a:solidFill>
                    <a:srgbClr val="000000">
                      <a:alpha val="44706"/>
                    </a:srgbClr>
                  </a:solidFill>
                  <a:latin typeface="Quicksand"/>
                  <a:ea typeface="Quicksand"/>
                  <a:cs typeface="Quicksand"/>
                  <a:sym typeface="Quicksand"/>
                </a:rPr>
                <a:t>Artwork</a:t>
              </a:r>
            </a:p>
          </p:txBody>
        </p:sp>
        <p:sp>
          <p:nvSpPr>
            <p:cNvPr id="23" name="TextBox 23">
              <a:extLst>
                <a:ext uri="{FF2B5EF4-FFF2-40B4-BE49-F238E27FC236}">
                  <a16:creationId xmlns:a16="http://schemas.microsoft.com/office/drawing/2014/main" id="{750443E4-BEBE-175B-2C8E-D19650D512F9}"/>
                </a:ext>
              </a:extLst>
            </p:cNvPr>
            <p:cNvSpPr txBox="1"/>
            <p:nvPr/>
          </p:nvSpPr>
          <p:spPr>
            <a:xfrm>
              <a:off x="1018703" y="1396336"/>
              <a:ext cx="354581" cy="109013"/>
            </a:xfrm>
            <a:prstGeom prst="rect">
              <a:avLst/>
            </a:prstGeom>
          </p:spPr>
          <p:txBody>
            <a:bodyPr lIns="0" tIns="0" rIns="0" bIns="0" rtlCol="0" anchor="t">
              <a:spAutoFit/>
            </a:bodyPr>
            <a:lstStyle/>
            <a:p>
              <a:pPr algn="ctr">
                <a:lnSpc>
                  <a:spcPts val="687"/>
                </a:lnSpc>
              </a:pPr>
              <a:r>
                <a:rPr lang="en-AU" sz="491" noProof="0" dirty="0">
                  <a:solidFill>
                    <a:srgbClr val="000000">
                      <a:alpha val="44706"/>
                    </a:srgbClr>
                  </a:solidFill>
                  <a:latin typeface="Quicksand"/>
                  <a:ea typeface="Quicksand"/>
                  <a:cs typeface="Quicksand"/>
                  <a:sym typeface="Quicksand"/>
                </a:rPr>
                <a:t>Audience</a:t>
              </a:r>
            </a:p>
          </p:txBody>
        </p:sp>
        <p:sp>
          <p:nvSpPr>
            <p:cNvPr id="24" name="TextBox 24">
              <a:extLst>
                <a:ext uri="{FF2B5EF4-FFF2-40B4-BE49-F238E27FC236}">
                  <a16:creationId xmlns:a16="http://schemas.microsoft.com/office/drawing/2014/main" id="{39BE914F-3323-1EC7-7647-42331F4CB2E3}"/>
                </a:ext>
              </a:extLst>
            </p:cNvPr>
            <p:cNvSpPr txBox="1"/>
            <p:nvPr/>
          </p:nvSpPr>
          <p:spPr>
            <a:xfrm>
              <a:off x="436845" y="1396336"/>
              <a:ext cx="232199" cy="109013"/>
            </a:xfrm>
            <a:prstGeom prst="rect">
              <a:avLst/>
            </a:prstGeom>
          </p:spPr>
          <p:txBody>
            <a:bodyPr lIns="0" tIns="0" rIns="0" bIns="0" rtlCol="0" anchor="t">
              <a:spAutoFit/>
            </a:bodyPr>
            <a:lstStyle/>
            <a:p>
              <a:pPr algn="ctr">
                <a:lnSpc>
                  <a:spcPts val="687"/>
                </a:lnSpc>
              </a:pPr>
              <a:r>
                <a:rPr lang="en-AU" sz="491" noProof="0" dirty="0">
                  <a:solidFill>
                    <a:srgbClr val="000000">
                      <a:alpha val="44706"/>
                    </a:srgbClr>
                  </a:solidFill>
                  <a:latin typeface="Quicksand"/>
                  <a:ea typeface="Quicksand"/>
                  <a:cs typeface="Quicksand"/>
                  <a:sym typeface="Quicksand"/>
                </a:rPr>
                <a:t>World</a:t>
              </a:r>
            </a:p>
          </p:txBody>
        </p:sp>
        <p:sp>
          <p:nvSpPr>
            <p:cNvPr id="25" name="TextBox 25">
              <a:extLst>
                <a:ext uri="{FF2B5EF4-FFF2-40B4-BE49-F238E27FC236}">
                  <a16:creationId xmlns:a16="http://schemas.microsoft.com/office/drawing/2014/main" id="{B48CCFFC-0351-74B7-6714-F43F70E38DAA}"/>
                </a:ext>
              </a:extLst>
            </p:cNvPr>
            <p:cNvSpPr txBox="1"/>
            <p:nvPr/>
          </p:nvSpPr>
          <p:spPr>
            <a:xfrm>
              <a:off x="754679" y="1209104"/>
              <a:ext cx="199088" cy="109013"/>
            </a:xfrm>
            <a:prstGeom prst="rect">
              <a:avLst/>
            </a:prstGeom>
          </p:spPr>
          <p:txBody>
            <a:bodyPr lIns="0" tIns="0" rIns="0" bIns="0" rtlCol="0" anchor="t">
              <a:spAutoFit/>
            </a:bodyPr>
            <a:lstStyle/>
            <a:p>
              <a:pPr algn="ctr">
                <a:lnSpc>
                  <a:spcPts val="687"/>
                </a:lnSpc>
              </a:pPr>
              <a:r>
                <a:rPr lang="en-AU" sz="491" noProof="0" dirty="0">
                  <a:solidFill>
                    <a:srgbClr val="000000">
                      <a:alpha val="44706"/>
                    </a:srgbClr>
                  </a:solidFill>
                  <a:latin typeface="Quicksand"/>
                  <a:ea typeface="Quicksand"/>
                  <a:cs typeface="Quicksand"/>
                  <a:sym typeface="Quicksand"/>
                </a:rPr>
                <a:t>Artist</a:t>
              </a:r>
            </a:p>
          </p:txBody>
        </p:sp>
      </p:grpSp>
      <p:sp>
        <p:nvSpPr>
          <p:cNvPr id="26" name="Freeform 26">
            <a:extLst>
              <a:ext uri="{FF2B5EF4-FFF2-40B4-BE49-F238E27FC236}">
                <a16:creationId xmlns:a16="http://schemas.microsoft.com/office/drawing/2014/main" id="{7D69800C-1379-EEF4-625E-565AF2BDB3BA}"/>
              </a:ext>
              <a:ext uri="{C183D7F6-B498-43B3-948B-1728B52AA6E4}">
                <adec:decorative xmlns:adec="http://schemas.microsoft.com/office/drawing/2017/decorative" val="1"/>
              </a:ext>
            </a:extLst>
          </p:cNvPr>
          <p:cNvSpPr/>
          <p:nvPr/>
        </p:nvSpPr>
        <p:spPr>
          <a:xfrm rot="-5400000" flipV="1">
            <a:off x="4492632" y="1456107"/>
            <a:ext cx="1951290" cy="4276800"/>
          </a:xfrm>
          <a:custGeom>
            <a:avLst/>
            <a:gdLst/>
            <a:ahLst/>
            <a:cxnLst/>
            <a:rect l="l" t="t" r="r" b="b"/>
            <a:pathLst>
              <a:path w="1951290" h="4276800">
                <a:moveTo>
                  <a:pt x="0" y="4276800"/>
                </a:moveTo>
                <a:lnTo>
                  <a:pt x="1951290" y="4276800"/>
                </a:lnTo>
                <a:lnTo>
                  <a:pt x="1951290" y="0"/>
                </a:lnTo>
                <a:lnTo>
                  <a:pt x="0" y="0"/>
                </a:lnTo>
                <a:lnTo>
                  <a:pt x="0" y="427680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noProof="0" dirty="0"/>
          </a:p>
        </p:txBody>
      </p:sp>
      <p:sp>
        <p:nvSpPr>
          <p:cNvPr id="27" name="Freeform 27">
            <a:extLst>
              <a:ext uri="{FF2B5EF4-FFF2-40B4-BE49-F238E27FC236}">
                <a16:creationId xmlns:a16="http://schemas.microsoft.com/office/drawing/2014/main" id="{5792CC51-0D14-7998-91F7-A565E4688921}"/>
              </a:ext>
              <a:ext uri="{C183D7F6-B498-43B3-948B-1728B52AA6E4}">
                <adec:decorative xmlns:adec="http://schemas.microsoft.com/office/drawing/2017/decorative" val="1"/>
              </a:ext>
            </a:extLst>
          </p:cNvPr>
          <p:cNvSpPr/>
          <p:nvPr/>
        </p:nvSpPr>
        <p:spPr>
          <a:xfrm flipV="1">
            <a:off x="-530131" y="4048790"/>
            <a:ext cx="1506351" cy="3301592"/>
          </a:xfrm>
          <a:custGeom>
            <a:avLst/>
            <a:gdLst/>
            <a:ahLst/>
            <a:cxnLst/>
            <a:rect l="l" t="t" r="r" b="b"/>
            <a:pathLst>
              <a:path w="1506351" h="3301592">
                <a:moveTo>
                  <a:pt x="0" y="3301592"/>
                </a:moveTo>
                <a:lnTo>
                  <a:pt x="1506352" y="3301592"/>
                </a:lnTo>
                <a:lnTo>
                  <a:pt x="1506352" y="0"/>
                </a:lnTo>
                <a:lnTo>
                  <a:pt x="0" y="0"/>
                </a:lnTo>
                <a:lnTo>
                  <a:pt x="0" y="330159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noProof="0" dirty="0"/>
          </a:p>
        </p:txBody>
      </p:sp>
      <p:sp>
        <p:nvSpPr>
          <p:cNvPr id="28" name="Freeform 28">
            <a:extLst>
              <a:ext uri="{FF2B5EF4-FFF2-40B4-BE49-F238E27FC236}">
                <a16:creationId xmlns:a16="http://schemas.microsoft.com/office/drawing/2014/main" id="{66686319-60C6-AA5A-F944-49EB1799884A}"/>
              </a:ext>
              <a:ext uri="{C183D7F6-B498-43B3-948B-1728B52AA6E4}">
                <adec:decorative xmlns:adec="http://schemas.microsoft.com/office/drawing/2017/decorative" val="1"/>
              </a:ext>
            </a:extLst>
          </p:cNvPr>
          <p:cNvSpPr/>
          <p:nvPr/>
        </p:nvSpPr>
        <p:spPr>
          <a:xfrm flipH="1">
            <a:off x="6116565" y="7261820"/>
            <a:ext cx="2628662" cy="3233618"/>
          </a:xfrm>
          <a:custGeom>
            <a:avLst/>
            <a:gdLst/>
            <a:ahLst/>
            <a:cxnLst/>
            <a:rect l="l" t="t" r="r" b="b"/>
            <a:pathLst>
              <a:path w="2628662" h="3233618">
                <a:moveTo>
                  <a:pt x="2628662" y="0"/>
                </a:moveTo>
                <a:lnTo>
                  <a:pt x="0" y="0"/>
                </a:lnTo>
                <a:lnTo>
                  <a:pt x="0" y="3233618"/>
                </a:lnTo>
                <a:lnTo>
                  <a:pt x="2628662" y="3233618"/>
                </a:lnTo>
                <a:lnTo>
                  <a:pt x="262866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noProof="0" dirty="0"/>
          </a:p>
        </p:txBody>
      </p:sp>
      <p:sp>
        <p:nvSpPr>
          <p:cNvPr id="29" name="Freeform 29">
            <a:extLst>
              <a:ext uri="{FF2B5EF4-FFF2-40B4-BE49-F238E27FC236}">
                <a16:creationId xmlns:a16="http://schemas.microsoft.com/office/drawing/2014/main" id="{2FA09B19-ADA0-1A2F-2B8A-31F08A6AEAED}"/>
              </a:ext>
              <a:ext uri="{C183D7F6-B498-43B3-948B-1728B52AA6E4}">
                <adec:decorative xmlns:adec="http://schemas.microsoft.com/office/drawing/2017/decorative" val="1"/>
              </a:ext>
            </a:extLst>
          </p:cNvPr>
          <p:cNvSpPr/>
          <p:nvPr/>
        </p:nvSpPr>
        <p:spPr>
          <a:xfrm>
            <a:off x="-94992" y="1498857"/>
            <a:ext cx="1546797" cy="1239371"/>
          </a:xfrm>
          <a:custGeom>
            <a:avLst/>
            <a:gdLst/>
            <a:ahLst/>
            <a:cxnLst/>
            <a:rect l="l" t="t" r="r" b="b"/>
            <a:pathLst>
              <a:path w="1546797" h="1239371">
                <a:moveTo>
                  <a:pt x="0" y="0"/>
                </a:moveTo>
                <a:lnTo>
                  <a:pt x="1546797" y="0"/>
                </a:lnTo>
                <a:lnTo>
                  <a:pt x="1546797" y="1239372"/>
                </a:lnTo>
                <a:lnTo>
                  <a:pt x="0" y="12393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noProof="0" dirty="0"/>
          </a:p>
        </p:txBody>
      </p:sp>
      <p:sp>
        <p:nvSpPr>
          <p:cNvPr id="30" name="Freeform 30">
            <a:extLst>
              <a:ext uri="{FF2B5EF4-FFF2-40B4-BE49-F238E27FC236}">
                <a16:creationId xmlns:a16="http://schemas.microsoft.com/office/drawing/2014/main" id="{F8BCF7B9-DF99-ECD6-EA93-C0E32E62B61F}"/>
              </a:ext>
              <a:ext uri="{C183D7F6-B498-43B3-948B-1728B52AA6E4}">
                <adec:decorative xmlns:adec="http://schemas.microsoft.com/office/drawing/2017/decorative" val="1"/>
              </a:ext>
            </a:extLst>
          </p:cNvPr>
          <p:cNvSpPr/>
          <p:nvPr/>
        </p:nvSpPr>
        <p:spPr>
          <a:xfrm>
            <a:off x="223045" y="4642152"/>
            <a:ext cx="1209765" cy="727371"/>
          </a:xfrm>
          <a:custGeom>
            <a:avLst/>
            <a:gdLst/>
            <a:ahLst/>
            <a:cxnLst/>
            <a:rect l="l" t="t" r="r" b="b"/>
            <a:pathLst>
              <a:path w="1209765" h="727371">
                <a:moveTo>
                  <a:pt x="0" y="0"/>
                </a:moveTo>
                <a:lnTo>
                  <a:pt x="1209766" y="0"/>
                </a:lnTo>
                <a:lnTo>
                  <a:pt x="1209766" y="727372"/>
                </a:lnTo>
                <a:lnTo>
                  <a:pt x="0" y="7273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AU" noProof="0" dirty="0"/>
          </a:p>
        </p:txBody>
      </p:sp>
      <p:sp>
        <p:nvSpPr>
          <p:cNvPr id="31" name="Freeform 31">
            <a:extLst>
              <a:ext uri="{FF2B5EF4-FFF2-40B4-BE49-F238E27FC236}">
                <a16:creationId xmlns:a16="http://schemas.microsoft.com/office/drawing/2014/main" id="{FEF94D4B-D2FD-13BF-B751-988C6A89D035}"/>
              </a:ext>
              <a:ext uri="{C183D7F6-B498-43B3-948B-1728B52AA6E4}">
                <adec:decorative xmlns:adec="http://schemas.microsoft.com/office/drawing/2017/decorative" val="1"/>
              </a:ext>
            </a:extLst>
          </p:cNvPr>
          <p:cNvSpPr/>
          <p:nvPr/>
        </p:nvSpPr>
        <p:spPr>
          <a:xfrm>
            <a:off x="63872" y="8745289"/>
            <a:ext cx="1229070" cy="978647"/>
          </a:xfrm>
          <a:custGeom>
            <a:avLst/>
            <a:gdLst/>
            <a:ahLst/>
            <a:cxnLst/>
            <a:rect l="l" t="t" r="r" b="b"/>
            <a:pathLst>
              <a:path w="1229070" h="978647">
                <a:moveTo>
                  <a:pt x="0" y="0"/>
                </a:moveTo>
                <a:lnTo>
                  <a:pt x="1229070" y="0"/>
                </a:lnTo>
                <a:lnTo>
                  <a:pt x="1229070" y="978647"/>
                </a:lnTo>
                <a:lnTo>
                  <a:pt x="0" y="97864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AU" noProof="0" dirty="0"/>
          </a:p>
        </p:txBody>
      </p:sp>
      <p:sp>
        <p:nvSpPr>
          <p:cNvPr id="32" name="Freeform 32">
            <a:extLst>
              <a:ext uri="{FF2B5EF4-FFF2-40B4-BE49-F238E27FC236}">
                <a16:creationId xmlns:a16="http://schemas.microsoft.com/office/drawing/2014/main" id="{E182958F-E763-8E51-7B46-4D2BFD81CBCB}"/>
              </a:ext>
              <a:ext uri="{C183D7F6-B498-43B3-948B-1728B52AA6E4}">
                <adec:decorative xmlns:adec="http://schemas.microsoft.com/office/drawing/2017/decorative" val="1"/>
              </a:ext>
            </a:extLst>
          </p:cNvPr>
          <p:cNvSpPr/>
          <p:nvPr/>
        </p:nvSpPr>
        <p:spPr>
          <a:xfrm>
            <a:off x="1732504" y="421420"/>
            <a:ext cx="260895" cy="784646"/>
          </a:xfrm>
          <a:custGeom>
            <a:avLst/>
            <a:gdLst/>
            <a:ahLst/>
            <a:cxnLst/>
            <a:rect l="l" t="t" r="r" b="b"/>
            <a:pathLst>
              <a:path w="260895" h="784646">
                <a:moveTo>
                  <a:pt x="0" y="0"/>
                </a:moveTo>
                <a:lnTo>
                  <a:pt x="260895" y="0"/>
                </a:lnTo>
                <a:lnTo>
                  <a:pt x="260895" y="784646"/>
                </a:lnTo>
                <a:lnTo>
                  <a:pt x="0" y="78464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AU" noProof="0" dirty="0"/>
          </a:p>
        </p:txBody>
      </p:sp>
      <p:sp>
        <p:nvSpPr>
          <p:cNvPr id="33" name="TextBox 33">
            <a:extLst>
              <a:ext uri="{FF2B5EF4-FFF2-40B4-BE49-F238E27FC236}">
                <a16:creationId xmlns:a16="http://schemas.microsoft.com/office/drawing/2014/main" id="{F3185B23-630F-6FE7-F8B0-E00D7067E390}"/>
              </a:ext>
            </a:extLst>
          </p:cNvPr>
          <p:cNvSpPr txBox="1"/>
          <p:nvPr/>
        </p:nvSpPr>
        <p:spPr>
          <a:xfrm>
            <a:off x="2070480" y="392845"/>
            <a:ext cx="5489520" cy="1378585"/>
          </a:xfrm>
          <a:prstGeom prst="rect">
            <a:avLst/>
          </a:prstGeom>
        </p:spPr>
        <p:txBody>
          <a:bodyPr lIns="0" tIns="0" rIns="0" bIns="0" rtlCol="0" anchor="t">
            <a:spAutoFit/>
          </a:bodyPr>
          <a:lstStyle/>
          <a:p>
            <a:pPr algn="l">
              <a:lnSpc>
                <a:spcPts val="1960"/>
              </a:lnSpc>
              <a:spcBef>
                <a:spcPct val="0"/>
              </a:spcBef>
            </a:pPr>
            <a:r>
              <a:rPr lang="en-AU" sz="1400" b="1" noProof="0" dirty="0">
                <a:solidFill>
                  <a:srgbClr val="000000"/>
                </a:solidFill>
                <a:latin typeface="Public Sans 1 Bold"/>
                <a:ea typeface="Public Sans 1 Bold"/>
                <a:cs typeface="Public Sans 1 Bold"/>
                <a:sym typeface="Public Sans 1 Bold"/>
              </a:rPr>
              <a:t>Explore the artworld concepts</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What communities does the artist represent?</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What aspects of the world are important to the artist?</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List the title (if it has one), date created, form, materials, location, size, subject matter of the artwork</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What impact does this artwork have on the audience?</a:t>
            </a:r>
          </a:p>
        </p:txBody>
      </p:sp>
      <p:sp>
        <p:nvSpPr>
          <p:cNvPr id="34" name="TextBox 34">
            <a:extLst>
              <a:ext uri="{FF2B5EF4-FFF2-40B4-BE49-F238E27FC236}">
                <a16:creationId xmlns:a16="http://schemas.microsoft.com/office/drawing/2014/main" id="{04DD1572-49CE-075E-1C0F-EEA9BBA37E03}"/>
              </a:ext>
            </a:extLst>
          </p:cNvPr>
          <p:cNvSpPr txBox="1"/>
          <p:nvPr/>
        </p:nvSpPr>
        <p:spPr>
          <a:xfrm>
            <a:off x="485048" y="1877878"/>
            <a:ext cx="541904" cy="240665"/>
          </a:xfrm>
          <a:prstGeom prst="rect">
            <a:avLst/>
          </a:prstGeom>
        </p:spPr>
        <p:txBody>
          <a:bodyPr lIns="0" tIns="0" rIns="0" bIns="0" rtlCol="0" anchor="t">
            <a:spAutoFit/>
          </a:bodyPr>
          <a:lstStyle/>
          <a:p>
            <a:pPr algn="ctr">
              <a:lnSpc>
                <a:spcPts val="1960"/>
              </a:lnSpc>
            </a:pPr>
            <a:r>
              <a:rPr lang="en-AU" sz="1400" b="1" noProof="0" dirty="0">
                <a:solidFill>
                  <a:srgbClr val="FFFFFF"/>
                </a:solidFill>
                <a:latin typeface="Public Sans 2 Bold"/>
                <a:ea typeface="Public Sans 2 Bold"/>
                <a:cs typeface="Public Sans 2 Bold"/>
                <a:sym typeface="Public Sans 2 Bold"/>
              </a:rPr>
              <a:t>Notes </a:t>
            </a:r>
          </a:p>
        </p:txBody>
      </p:sp>
      <p:sp>
        <p:nvSpPr>
          <p:cNvPr id="35" name="TextBox 35">
            <a:extLst>
              <a:ext uri="{FF2B5EF4-FFF2-40B4-BE49-F238E27FC236}">
                <a16:creationId xmlns:a16="http://schemas.microsoft.com/office/drawing/2014/main" id="{81DB89AF-FF35-D81A-2757-4281D04174DA}"/>
              </a:ext>
            </a:extLst>
          </p:cNvPr>
          <p:cNvSpPr txBox="1"/>
          <p:nvPr/>
        </p:nvSpPr>
        <p:spPr>
          <a:xfrm>
            <a:off x="485048" y="4871218"/>
            <a:ext cx="541904" cy="240665"/>
          </a:xfrm>
          <a:prstGeom prst="rect">
            <a:avLst/>
          </a:prstGeom>
        </p:spPr>
        <p:txBody>
          <a:bodyPr lIns="0" tIns="0" rIns="0" bIns="0" rtlCol="0" anchor="t">
            <a:spAutoFit/>
          </a:bodyPr>
          <a:lstStyle/>
          <a:p>
            <a:pPr algn="ctr">
              <a:lnSpc>
                <a:spcPts val="1960"/>
              </a:lnSpc>
            </a:pPr>
            <a:r>
              <a:rPr lang="en-AU" sz="1400" b="1" noProof="0" dirty="0">
                <a:solidFill>
                  <a:srgbClr val="FFFFFF"/>
                </a:solidFill>
                <a:latin typeface="Public Sans 2 Bold"/>
                <a:ea typeface="Public Sans 2 Bold"/>
                <a:cs typeface="Public Sans 2 Bold"/>
                <a:sym typeface="Public Sans 2 Bold"/>
              </a:rPr>
              <a:t>Notes </a:t>
            </a:r>
          </a:p>
        </p:txBody>
      </p:sp>
      <p:sp>
        <p:nvSpPr>
          <p:cNvPr id="36" name="TextBox 36">
            <a:extLst>
              <a:ext uri="{FF2B5EF4-FFF2-40B4-BE49-F238E27FC236}">
                <a16:creationId xmlns:a16="http://schemas.microsoft.com/office/drawing/2014/main" id="{09A7DB42-4525-22A7-BBB3-3F62C25699CB}"/>
              </a:ext>
            </a:extLst>
          </p:cNvPr>
          <p:cNvSpPr txBox="1"/>
          <p:nvPr/>
        </p:nvSpPr>
        <p:spPr>
          <a:xfrm>
            <a:off x="407455" y="9063992"/>
            <a:ext cx="541904" cy="240665"/>
          </a:xfrm>
          <a:prstGeom prst="rect">
            <a:avLst/>
          </a:prstGeom>
        </p:spPr>
        <p:txBody>
          <a:bodyPr lIns="0" tIns="0" rIns="0" bIns="0" rtlCol="0" anchor="t">
            <a:spAutoFit/>
          </a:bodyPr>
          <a:lstStyle/>
          <a:p>
            <a:pPr algn="ctr">
              <a:lnSpc>
                <a:spcPts val="1960"/>
              </a:lnSpc>
            </a:pPr>
            <a:r>
              <a:rPr lang="en-AU" sz="1400" b="1" noProof="0" dirty="0">
                <a:solidFill>
                  <a:srgbClr val="FFFFFF"/>
                </a:solidFill>
                <a:latin typeface="Public Sans 2 Bold"/>
                <a:ea typeface="Public Sans 2 Bold"/>
                <a:cs typeface="Public Sans 2 Bold"/>
                <a:sym typeface="Public Sans 2 Bold"/>
              </a:rPr>
              <a:t>Notes </a:t>
            </a:r>
          </a:p>
        </p:txBody>
      </p:sp>
      <p:sp>
        <p:nvSpPr>
          <p:cNvPr id="37" name="Freeform 37">
            <a:extLst>
              <a:ext uri="{FF2B5EF4-FFF2-40B4-BE49-F238E27FC236}">
                <a16:creationId xmlns:a16="http://schemas.microsoft.com/office/drawing/2014/main" id="{ED66BC92-8AD8-2E3B-6C18-1D4254727133}"/>
              </a:ext>
              <a:ext uri="{C183D7F6-B498-43B3-948B-1728B52AA6E4}">
                <adec:decorative xmlns:adec="http://schemas.microsoft.com/office/drawing/2017/decorative" val="1"/>
              </a:ext>
            </a:extLst>
          </p:cNvPr>
          <p:cNvSpPr/>
          <p:nvPr/>
        </p:nvSpPr>
        <p:spPr>
          <a:xfrm>
            <a:off x="223045" y="3932272"/>
            <a:ext cx="260895" cy="784646"/>
          </a:xfrm>
          <a:custGeom>
            <a:avLst/>
            <a:gdLst/>
            <a:ahLst/>
            <a:cxnLst/>
            <a:rect l="l" t="t" r="r" b="b"/>
            <a:pathLst>
              <a:path w="260895" h="784646">
                <a:moveTo>
                  <a:pt x="0" y="0"/>
                </a:moveTo>
                <a:lnTo>
                  <a:pt x="260895" y="0"/>
                </a:lnTo>
                <a:lnTo>
                  <a:pt x="260895" y="784646"/>
                </a:lnTo>
                <a:lnTo>
                  <a:pt x="0" y="78464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AU" noProof="0" dirty="0"/>
          </a:p>
        </p:txBody>
      </p:sp>
      <p:sp>
        <p:nvSpPr>
          <p:cNvPr id="38" name="Freeform 38">
            <a:extLst>
              <a:ext uri="{FF2B5EF4-FFF2-40B4-BE49-F238E27FC236}">
                <a16:creationId xmlns:a16="http://schemas.microsoft.com/office/drawing/2014/main" id="{60663637-C909-AC7E-5FF6-82F38CBCD809}"/>
              </a:ext>
              <a:ext uri="{C183D7F6-B498-43B3-948B-1728B52AA6E4}">
                <adec:decorative xmlns:adec="http://schemas.microsoft.com/office/drawing/2017/decorative" val="1"/>
              </a:ext>
            </a:extLst>
          </p:cNvPr>
          <p:cNvSpPr/>
          <p:nvPr/>
        </p:nvSpPr>
        <p:spPr>
          <a:xfrm>
            <a:off x="1898393" y="7134448"/>
            <a:ext cx="260895" cy="784646"/>
          </a:xfrm>
          <a:custGeom>
            <a:avLst/>
            <a:gdLst/>
            <a:ahLst/>
            <a:cxnLst/>
            <a:rect l="l" t="t" r="r" b="b"/>
            <a:pathLst>
              <a:path w="260895" h="784646">
                <a:moveTo>
                  <a:pt x="0" y="0"/>
                </a:moveTo>
                <a:lnTo>
                  <a:pt x="260894" y="0"/>
                </a:lnTo>
                <a:lnTo>
                  <a:pt x="260894" y="784646"/>
                </a:lnTo>
                <a:lnTo>
                  <a:pt x="0" y="78464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AU" noProof="0" dirty="0"/>
          </a:p>
        </p:txBody>
      </p:sp>
      <p:sp>
        <p:nvSpPr>
          <p:cNvPr id="39" name="Title 38">
            <a:extLst>
              <a:ext uri="{FF2B5EF4-FFF2-40B4-BE49-F238E27FC236}">
                <a16:creationId xmlns:a16="http://schemas.microsoft.com/office/drawing/2014/main" id="{38BB079E-B9A3-FBF6-A79C-B8D6987573EC}"/>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AU" noProof="0" dirty="0"/>
              <a:t>Response scaffold</a:t>
            </a:r>
          </a:p>
        </p:txBody>
      </p:sp>
    </p:spTree>
    <p:extLst>
      <p:ext uri="{BB962C8B-B14F-4D97-AF65-F5344CB8AC3E}">
        <p14:creationId xmlns:p14="http://schemas.microsoft.com/office/powerpoint/2010/main" val="1163568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H="1">
            <a:off x="4978572" y="305930"/>
            <a:ext cx="2303251" cy="2833318"/>
          </a:xfrm>
          <a:custGeom>
            <a:avLst/>
            <a:gdLst/>
            <a:ahLst/>
            <a:cxnLst/>
            <a:rect l="l" t="t" r="r" b="b"/>
            <a:pathLst>
              <a:path w="2303251" h="2833318">
                <a:moveTo>
                  <a:pt x="2303251" y="0"/>
                </a:moveTo>
                <a:lnTo>
                  <a:pt x="0" y="0"/>
                </a:lnTo>
                <a:lnTo>
                  <a:pt x="0" y="2833317"/>
                </a:lnTo>
                <a:lnTo>
                  <a:pt x="2303251" y="2833317"/>
                </a:lnTo>
                <a:lnTo>
                  <a:pt x="230325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noProof="0" dirty="0"/>
          </a:p>
        </p:txBody>
      </p:sp>
      <p:sp>
        <p:nvSpPr>
          <p:cNvPr id="3" name="Freeform 3">
            <a:extLst>
              <a:ext uri="{C183D7F6-B498-43B3-948B-1728B52AA6E4}">
                <adec:decorative xmlns:adec="http://schemas.microsoft.com/office/drawing/2017/decorative" val="1"/>
              </a:ext>
            </a:extLst>
          </p:cNvPr>
          <p:cNvSpPr/>
          <p:nvPr/>
        </p:nvSpPr>
        <p:spPr>
          <a:xfrm>
            <a:off x="349466" y="9112104"/>
            <a:ext cx="7500107" cy="2943792"/>
          </a:xfrm>
          <a:custGeom>
            <a:avLst/>
            <a:gdLst/>
            <a:ahLst/>
            <a:cxnLst/>
            <a:rect l="l" t="t" r="r" b="b"/>
            <a:pathLst>
              <a:path w="7500107" h="2943792">
                <a:moveTo>
                  <a:pt x="0" y="0"/>
                </a:moveTo>
                <a:lnTo>
                  <a:pt x="7500107" y="0"/>
                </a:lnTo>
                <a:lnTo>
                  <a:pt x="7500107" y="2943792"/>
                </a:lnTo>
                <a:lnTo>
                  <a:pt x="0" y="29437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noProof="0" dirty="0"/>
          </a:p>
        </p:txBody>
      </p:sp>
      <p:grpSp>
        <p:nvGrpSpPr>
          <p:cNvPr id="4" name="Group 4">
            <a:extLst>
              <a:ext uri="{C183D7F6-B498-43B3-948B-1728B52AA6E4}">
                <adec:decorative xmlns:adec="http://schemas.microsoft.com/office/drawing/2017/decorative" val="1"/>
              </a:ext>
            </a:extLst>
          </p:cNvPr>
          <p:cNvGrpSpPr/>
          <p:nvPr/>
        </p:nvGrpSpPr>
        <p:grpSpPr>
          <a:xfrm>
            <a:off x="780913" y="860636"/>
            <a:ext cx="389256" cy="1723905"/>
            <a:chOff x="0" y="0"/>
            <a:chExt cx="157678" cy="698313"/>
          </a:xfrm>
        </p:grpSpPr>
        <p:sp>
          <p:nvSpPr>
            <p:cNvPr id="5" name="Freeform 5"/>
            <p:cNvSpPr/>
            <p:nvPr/>
          </p:nvSpPr>
          <p:spPr>
            <a:xfrm>
              <a:off x="0" y="0"/>
              <a:ext cx="157678" cy="698313"/>
            </a:xfrm>
            <a:custGeom>
              <a:avLst/>
              <a:gdLst/>
              <a:ahLst/>
              <a:cxnLst/>
              <a:rect l="l" t="t" r="r" b="b"/>
              <a:pathLst>
                <a:path w="157678" h="698313">
                  <a:moveTo>
                    <a:pt x="0" y="0"/>
                  </a:moveTo>
                  <a:lnTo>
                    <a:pt x="157678" y="0"/>
                  </a:lnTo>
                  <a:lnTo>
                    <a:pt x="157678" y="698313"/>
                  </a:lnTo>
                  <a:lnTo>
                    <a:pt x="0" y="698313"/>
                  </a:lnTo>
                  <a:close/>
                </a:path>
              </a:pathLst>
            </a:custGeom>
            <a:solidFill>
              <a:srgbClr val="8CE0FF"/>
            </a:solidFill>
          </p:spPr>
          <p:txBody>
            <a:bodyPr/>
            <a:lstStyle/>
            <a:p>
              <a:endParaRPr lang="en-AU" noProof="0" dirty="0"/>
            </a:p>
          </p:txBody>
        </p:sp>
        <p:sp>
          <p:nvSpPr>
            <p:cNvPr id="6" name="TextBox 6"/>
            <p:cNvSpPr txBox="1"/>
            <p:nvPr/>
          </p:nvSpPr>
          <p:spPr>
            <a:xfrm>
              <a:off x="0" y="-28575"/>
              <a:ext cx="157678" cy="726888"/>
            </a:xfrm>
            <a:prstGeom prst="rect">
              <a:avLst/>
            </a:prstGeom>
          </p:spPr>
          <p:txBody>
            <a:bodyPr lIns="14726" tIns="14726" rIns="14726" bIns="14726" rtlCol="0" anchor="ctr"/>
            <a:lstStyle/>
            <a:p>
              <a:pPr algn="ctr">
                <a:lnSpc>
                  <a:spcPts val="1805"/>
                </a:lnSpc>
              </a:pPr>
              <a:endParaRPr lang="en-AU" noProof="0" dirty="0"/>
            </a:p>
          </p:txBody>
        </p:sp>
      </p:grpSp>
      <p:sp>
        <p:nvSpPr>
          <p:cNvPr id="7" name="Freeform 7">
            <a:extLst>
              <a:ext uri="{C183D7F6-B498-43B3-948B-1728B52AA6E4}">
                <adec:decorative xmlns:adec="http://schemas.microsoft.com/office/drawing/2017/decorative" val="1"/>
              </a:ext>
            </a:extLst>
          </p:cNvPr>
          <p:cNvSpPr/>
          <p:nvPr/>
        </p:nvSpPr>
        <p:spPr>
          <a:xfrm>
            <a:off x="108000" y="108000"/>
            <a:ext cx="2675383" cy="2223912"/>
          </a:xfrm>
          <a:custGeom>
            <a:avLst/>
            <a:gdLst/>
            <a:ahLst/>
            <a:cxnLst/>
            <a:rect l="l" t="t" r="r" b="b"/>
            <a:pathLst>
              <a:path w="2675383" h="2223912">
                <a:moveTo>
                  <a:pt x="0" y="0"/>
                </a:moveTo>
                <a:lnTo>
                  <a:pt x="2675383" y="0"/>
                </a:lnTo>
                <a:lnTo>
                  <a:pt x="2675383" y="2223912"/>
                </a:lnTo>
                <a:lnTo>
                  <a:pt x="0" y="22239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noProof="0" dirty="0"/>
          </a:p>
        </p:txBody>
      </p:sp>
      <p:sp>
        <p:nvSpPr>
          <p:cNvPr id="8" name="Freeform 8">
            <a:extLst>
              <a:ext uri="{C183D7F6-B498-43B3-948B-1728B52AA6E4}">
                <adec:decorative xmlns:adec="http://schemas.microsoft.com/office/drawing/2017/decorative" val="1"/>
              </a:ext>
            </a:extLst>
          </p:cNvPr>
          <p:cNvSpPr/>
          <p:nvPr/>
        </p:nvSpPr>
        <p:spPr>
          <a:xfrm>
            <a:off x="6212728" y="9531583"/>
            <a:ext cx="641264" cy="613834"/>
          </a:xfrm>
          <a:custGeom>
            <a:avLst/>
            <a:gdLst/>
            <a:ahLst/>
            <a:cxnLst/>
            <a:rect l="l" t="t" r="r" b="b"/>
            <a:pathLst>
              <a:path w="641264" h="613834">
                <a:moveTo>
                  <a:pt x="0" y="0"/>
                </a:moveTo>
                <a:lnTo>
                  <a:pt x="641265" y="0"/>
                </a:lnTo>
                <a:lnTo>
                  <a:pt x="641265" y="613834"/>
                </a:lnTo>
                <a:lnTo>
                  <a:pt x="0" y="613834"/>
                </a:lnTo>
                <a:lnTo>
                  <a:pt x="0" y="0"/>
                </a:lnTo>
                <a:close/>
              </a:path>
            </a:pathLst>
          </a:custGeom>
          <a:blipFill>
            <a:blip r:embed="rId8"/>
            <a:stretch>
              <a:fillRect/>
            </a:stretch>
          </a:blipFill>
        </p:spPr>
        <p:txBody>
          <a:bodyPr/>
          <a:lstStyle/>
          <a:p>
            <a:endParaRPr lang="en-AU" noProof="0" dirty="0"/>
          </a:p>
        </p:txBody>
      </p:sp>
      <p:sp>
        <p:nvSpPr>
          <p:cNvPr id="9" name="TextBox 9"/>
          <p:cNvSpPr txBox="1"/>
          <p:nvPr/>
        </p:nvSpPr>
        <p:spPr>
          <a:xfrm>
            <a:off x="792609" y="1286407"/>
            <a:ext cx="5865130" cy="1684180"/>
          </a:xfrm>
          <a:prstGeom prst="rect">
            <a:avLst/>
          </a:prstGeom>
        </p:spPr>
        <p:txBody>
          <a:bodyPr lIns="0" tIns="0" rIns="0" bIns="0" rtlCol="0" anchor="t">
            <a:spAutoFit/>
          </a:bodyPr>
          <a:lstStyle/>
          <a:p>
            <a:pPr algn="l">
              <a:lnSpc>
                <a:spcPts val="12969"/>
              </a:lnSpc>
            </a:pPr>
            <a:r>
              <a:rPr lang="en-AU" sz="9263" b="1" spc="-472" noProof="0" dirty="0">
                <a:solidFill>
                  <a:srgbClr val="13100D"/>
                </a:solidFill>
                <a:latin typeface="Telegraf Ultra-Bold"/>
                <a:ea typeface="Telegraf Ultra-Bold"/>
                <a:cs typeface="Telegraf Ultra-Bold"/>
                <a:sym typeface="Telegraf Ultra-Bold"/>
              </a:rPr>
              <a:t>Street art</a:t>
            </a:r>
          </a:p>
        </p:txBody>
      </p:sp>
      <p:sp>
        <p:nvSpPr>
          <p:cNvPr id="10" name="TextBox 10"/>
          <p:cNvSpPr txBox="1"/>
          <p:nvPr/>
        </p:nvSpPr>
        <p:spPr>
          <a:xfrm>
            <a:off x="792609" y="2673971"/>
            <a:ext cx="3044570" cy="348237"/>
          </a:xfrm>
          <a:prstGeom prst="rect">
            <a:avLst/>
          </a:prstGeom>
        </p:spPr>
        <p:txBody>
          <a:bodyPr lIns="0" tIns="0" rIns="0" bIns="0" rtlCol="0" anchor="t">
            <a:spAutoFit/>
          </a:bodyPr>
          <a:lstStyle/>
          <a:p>
            <a:pPr algn="l">
              <a:lnSpc>
                <a:spcPts val="2878"/>
              </a:lnSpc>
            </a:pPr>
            <a:r>
              <a:rPr lang="en-AU" sz="2055" i="1" noProof="0" dirty="0">
                <a:solidFill>
                  <a:srgbClr val="13100D"/>
                </a:solidFill>
                <a:latin typeface="Anantason UltraExpanded Italics"/>
                <a:ea typeface="Anantason UltraExpanded Italics"/>
                <a:cs typeface="Anantason UltraExpanded Italics"/>
                <a:sym typeface="Anantason UltraExpanded Italics"/>
              </a:rPr>
              <a:t>Research</a:t>
            </a:r>
          </a:p>
        </p:txBody>
      </p:sp>
      <p:sp>
        <p:nvSpPr>
          <p:cNvPr id="11" name="TextBox 11"/>
          <p:cNvSpPr txBox="1"/>
          <p:nvPr/>
        </p:nvSpPr>
        <p:spPr>
          <a:xfrm>
            <a:off x="706141" y="9103396"/>
            <a:ext cx="4717544" cy="467873"/>
          </a:xfrm>
          <a:prstGeom prst="rect">
            <a:avLst/>
          </a:prstGeom>
        </p:spPr>
        <p:txBody>
          <a:bodyPr lIns="0" tIns="0" rIns="0" bIns="0" rtlCol="0" anchor="t">
            <a:spAutoFit/>
          </a:bodyPr>
          <a:lstStyle/>
          <a:p>
            <a:pPr algn="l">
              <a:lnSpc>
                <a:spcPts val="1857"/>
              </a:lnSpc>
            </a:pPr>
            <a:r>
              <a:rPr lang="en-AU" sz="1327" b="1" noProof="0" dirty="0">
                <a:solidFill>
                  <a:srgbClr val="13100D"/>
                </a:solidFill>
                <a:latin typeface="Public Sans 1 Bold"/>
                <a:ea typeface="Public Sans 1 Bold"/>
                <a:cs typeface="Public Sans 1 Bold"/>
                <a:sym typeface="Public Sans 1 Bold"/>
              </a:rPr>
              <a:t>Website</a:t>
            </a:r>
          </a:p>
          <a:p>
            <a:pPr marL="286514" lvl="1" indent="-143257" algn="l">
              <a:lnSpc>
                <a:spcPts val="1857"/>
              </a:lnSpc>
              <a:buFont typeface="Arial"/>
              <a:buChar char="•"/>
            </a:pPr>
            <a:r>
              <a:rPr lang="en-AU" sz="1327" b="1" noProof="0" dirty="0">
                <a:solidFill>
                  <a:srgbClr val="13100D"/>
                </a:solidFill>
                <a:latin typeface="Public Sans 1 Bold"/>
                <a:ea typeface="Public Sans 1 Bold"/>
                <a:cs typeface="Public Sans 1 Bold"/>
                <a:sym typeface="Public Sans 1 Bold"/>
              </a:rPr>
              <a:t>https://beastman.com.au/murals</a:t>
            </a:r>
          </a:p>
        </p:txBody>
      </p:sp>
      <p:sp>
        <p:nvSpPr>
          <p:cNvPr id="12" name="TextBox 12"/>
          <p:cNvSpPr txBox="1">
            <a:spLocks noGrp="1"/>
          </p:cNvSpPr>
          <p:nvPr>
            <p:ph type="title" idx="4294967295"/>
          </p:nvPr>
        </p:nvSpPr>
        <p:spPr>
          <a:xfrm>
            <a:off x="780913" y="399475"/>
            <a:ext cx="6195984" cy="16005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2349"/>
              </a:lnSpc>
              <a:spcBef>
                <a:spcPts val="0"/>
              </a:spcBef>
              <a:spcAft>
                <a:spcPts val="0"/>
              </a:spcAft>
              <a:buClrTx/>
              <a:buSzTx/>
              <a:buFontTx/>
              <a:buNone/>
              <a:tabLst/>
              <a:defRPr/>
            </a:pPr>
            <a:r>
              <a:rPr kumimoji="0" lang="en-AU" sz="8821" b="1" i="0" u="none" strike="noStrike" kern="1200" cap="none" spc="-643" normalizeH="0" baseline="0" noProof="0" dirty="0">
                <a:ln>
                  <a:noFill/>
                </a:ln>
                <a:solidFill>
                  <a:srgbClr val="13100D"/>
                </a:solidFill>
                <a:effectLst/>
                <a:uLnTx/>
                <a:uFillTx/>
                <a:latin typeface="Telegraf Ultra-Bold"/>
                <a:ea typeface="Telegraf Ultra-Bold"/>
                <a:cs typeface="Telegraf Ultra-Bold"/>
                <a:sym typeface="Telegraf Ultra-Bold"/>
              </a:rPr>
              <a:t>Beastman</a:t>
            </a:r>
          </a:p>
        </p:txBody>
      </p:sp>
      <p:sp>
        <p:nvSpPr>
          <p:cNvPr id="13" name="Freeform 13">
            <a:extLst>
              <a:ext uri="{C183D7F6-B498-43B3-948B-1728B52AA6E4}">
                <adec:decorative xmlns:adec="http://schemas.microsoft.com/office/drawing/2017/decorative" val="1"/>
              </a:ext>
            </a:extLst>
          </p:cNvPr>
          <p:cNvSpPr/>
          <p:nvPr/>
        </p:nvSpPr>
        <p:spPr>
          <a:xfrm>
            <a:off x="140620" y="3103864"/>
            <a:ext cx="3465999" cy="3310029"/>
          </a:xfrm>
          <a:custGeom>
            <a:avLst/>
            <a:gdLst/>
            <a:ahLst/>
            <a:cxnLst/>
            <a:rect l="l" t="t" r="r" b="b"/>
            <a:pathLst>
              <a:path w="3465999" h="3310029">
                <a:moveTo>
                  <a:pt x="0" y="0"/>
                </a:moveTo>
                <a:lnTo>
                  <a:pt x="3465999" y="0"/>
                </a:lnTo>
                <a:lnTo>
                  <a:pt x="3465999" y="3310030"/>
                </a:lnTo>
                <a:lnTo>
                  <a:pt x="0" y="33100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noProof="0" dirty="0"/>
          </a:p>
        </p:txBody>
      </p:sp>
      <p:sp>
        <p:nvSpPr>
          <p:cNvPr id="14" name="Freeform 14">
            <a:extLst>
              <a:ext uri="{C183D7F6-B498-43B3-948B-1728B52AA6E4}">
                <adec:decorative xmlns:adec="http://schemas.microsoft.com/office/drawing/2017/decorative" val="1"/>
              </a:ext>
            </a:extLst>
          </p:cNvPr>
          <p:cNvSpPr/>
          <p:nvPr/>
        </p:nvSpPr>
        <p:spPr>
          <a:xfrm>
            <a:off x="4100059" y="3280750"/>
            <a:ext cx="3465999" cy="3310029"/>
          </a:xfrm>
          <a:custGeom>
            <a:avLst/>
            <a:gdLst/>
            <a:ahLst/>
            <a:cxnLst/>
            <a:rect l="l" t="t" r="r" b="b"/>
            <a:pathLst>
              <a:path w="3465999" h="3310029">
                <a:moveTo>
                  <a:pt x="0" y="0"/>
                </a:moveTo>
                <a:lnTo>
                  <a:pt x="3465999" y="0"/>
                </a:lnTo>
                <a:lnTo>
                  <a:pt x="3465999" y="3310029"/>
                </a:lnTo>
                <a:lnTo>
                  <a:pt x="0" y="33100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noProof="0" dirty="0"/>
          </a:p>
        </p:txBody>
      </p:sp>
      <p:sp>
        <p:nvSpPr>
          <p:cNvPr id="15" name="Freeform 15">
            <a:extLst>
              <a:ext uri="{C183D7F6-B498-43B3-948B-1728B52AA6E4}">
                <adec:decorative xmlns:adec="http://schemas.microsoft.com/office/drawing/2017/decorative" val="1"/>
              </a:ext>
            </a:extLst>
          </p:cNvPr>
          <p:cNvSpPr/>
          <p:nvPr/>
        </p:nvSpPr>
        <p:spPr>
          <a:xfrm>
            <a:off x="43751" y="5656792"/>
            <a:ext cx="3465999" cy="3310029"/>
          </a:xfrm>
          <a:custGeom>
            <a:avLst/>
            <a:gdLst/>
            <a:ahLst/>
            <a:cxnLst/>
            <a:rect l="l" t="t" r="r" b="b"/>
            <a:pathLst>
              <a:path w="3465999" h="3310029">
                <a:moveTo>
                  <a:pt x="0" y="0"/>
                </a:moveTo>
                <a:lnTo>
                  <a:pt x="3465999" y="0"/>
                </a:lnTo>
                <a:lnTo>
                  <a:pt x="3465999" y="3310029"/>
                </a:lnTo>
                <a:lnTo>
                  <a:pt x="0" y="33100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noProof="0" dirty="0"/>
          </a:p>
        </p:txBody>
      </p:sp>
      <p:sp>
        <p:nvSpPr>
          <p:cNvPr id="16" name="TextBox 16"/>
          <p:cNvSpPr txBox="1"/>
          <p:nvPr/>
        </p:nvSpPr>
        <p:spPr>
          <a:xfrm>
            <a:off x="1164541" y="5163953"/>
            <a:ext cx="1418157" cy="233819"/>
          </a:xfrm>
          <a:prstGeom prst="rect">
            <a:avLst/>
          </a:prstGeom>
        </p:spPr>
        <p:txBody>
          <a:bodyPr lIns="0" tIns="0" rIns="0" bIns="0" rtlCol="0" anchor="t">
            <a:spAutoFit/>
          </a:bodyPr>
          <a:lstStyle/>
          <a:p>
            <a:pPr algn="ctr">
              <a:lnSpc>
                <a:spcPts val="1925"/>
              </a:lnSpc>
            </a:pPr>
            <a:r>
              <a:rPr lang="en-AU" sz="1375" noProof="0" dirty="0">
                <a:solidFill>
                  <a:srgbClr val="13100D"/>
                </a:solidFill>
                <a:latin typeface="Public Sans 1"/>
                <a:ea typeface="Public Sans 1"/>
                <a:cs typeface="Public Sans 1"/>
                <a:sym typeface="Public Sans 1"/>
              </a:rPr>
              <a:t>Insert image here</a:t>
            </a:r>
          </a:p>
        </p:txBody>
      </p:sp>
      <p:sp>
        <p:nvSpPr>
          <p:cNvPr id="17" name="TextBox 17"/>
          <p:cNvSpPr txBox="1"/>
          <p:nvPr/>
        </p:nvSpPr>
        <p:spPr>
          <a:xfrm>
            <a:off x="5123980" y="5340839"/>
            <a:ext cx="1418157" cy="233819"/>
          </a:xfrm>
          <a:prstGeom prst="rect">
            <a:avLst/>
          </a:prstGeom>
        </p:spPr>
        <p:txBody>
          <a:bodyPr lIns="0" tIns="0" rIns="0" bIns="0" rtlCol="0" anchor="t">
            <a:spAutoFit/>
          </a:bodyPr>
          <a:lstStyle/>
          <a:p>
            <a:pPr algn="ctr">
              <a:lnSpc>
                <a:spcPts val="1925"/>
              </a:lnSpc>
            </a:pPr>
            <a:r>
              <a:rPr lang="en-AU" sz="1375" noProof="0" dirty="0">
                <a:solidFill>
                  <a:srgbClr val="13100D"/>
                </a:solidFill>
                <a:latin typeface="Public Sans 1"/>
                <a:ea typeface="Public Sans 1"/>
                <a:cs typeface="Public Sans 1"/>
                <a:sym typeface="Public Sans 1"/>
              </a:rPr>
              <a:t>Insert image here</a:t>
            </a:r>
          </a:p>
        </p:txBody>
      </p:sp>
      <p:sp>
        <p:nvSpPr>
          <p:cNvPr id="18" name="TextBox 18"/>
          <p:cNvSpPr txBox="1"/>
          <p:nvPr/>
        </p:nvSpPr>
        <p:spPr>
          <a:xfrm>
            <a:off x="1067671" y="7669979"/>
            <a:ext cx="1418157" cy="233819"/>
          </a:xfrm>
          <a:prstGeom prst="rect">
            <a:avLst/>
          </a:prstGeom>
        </p:spPr>
        <p:txBody>
          <a:bodyPr lIns="0" tIns="0" rIns="0" bIns="0" rtlCol="0" anchor="t">
            <a:spAutoFit/>
          </a:bodyPr>
          <a:lstStyle/>
          <a:p>
            <a:pPr algn="ctr">
              <a:lnSpc>
                <a:spcPts val="1925"/>
              </a:lnSpc>
            </a:pPr>
            <a:r>
              <a:rPr lang="en-AU" sz="1375" noProof="0" dirty="0">
                <a:solidFill>
                  <a:srgbClr val="13100D"/>
                </a:solidFill>
                <a:latin typeface="Public Sans 1"/>
                <a:ea typeface="Public Sans 1"/>
                <a:cs typeface="Public Sans 1"/>
                <a:sym typeface="Public Sans 1"/>
              </a:rPr>
              <a:t>Insert image here</a:t>
            </a:r>
          </a:p>
        </p:txBody>
      </p:sp>
      <p:sp>
        <p:nvSpPr>
          <p:cNvPr id="19" name="Freeform 19">
            <a:extLst>
              <a:ext uri="{C183D7F6-B498-43B3-948B-1728B52AA6E4}">
                <adec:decorative xmlns:adec="http://schemas.microsoft.com/office/drawing/2017/decorative" val="1"/>
              </a:ext>
            </a:extLst>
          </p:cNvPr>
          <p:cNvSpPr/>
          <p:nvPr/>
        </p:nvSpPr>
        <p:spPr>
          <a:xfrm>
            <a:off x="4164608" y="5831467"/>
            <a:ext cx="3465999" cy="3310029"/>
          </a:xfrm>
          <a:custGeom>
            <a:avLst/>
            <a:gdLst/>
            <a:ahLst/>
            <a:cxnLst/>
            <a:rect l="l" t="t" r="r" b="b"/>
            <a:pathLst>
              <a:path w="3465999" h="3310029">
                <a:moveTo>
                  <a:pt x="0" y="0"/>
                </a:moveTo>
                <a:lnTo>
                  <a:pt x="3465999" y="0"/>
                </a:lnTo>
                <a:lnTo>
                  <a:pt x="3465999" y="3310029"/>
                </a:lnTo>
                <a:lnTo>
                  <a:pt x="0" y="33100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noProof="0" dirty="0"/>
          </a:p>
        </p:txBody>
      </p:sp>
      <p:sp>
        <p:nvSpPr>
          <p:cNvPr id="20" name="TextBox 20"/>
          <p:cNvSpPr txBox="1"/>
          <p:nvPr/>
        </p:nvSpPr>
        <p:spPr>
          <a:xfrm>
            <a:off x="5188528" y="7847365"/>
            <a:ext cx="1418157" cy="233819"/>
          </a:xfrm>
          <a:prstGeom prst="rect">
            <a:avLst/>
          </a:prstGeom>
        </p:spPr>
        <p:txBody>
          <a:bodyPr lIns="0" tIns="0" rIns="0" bIns="0" rtlCol="0" anchor="t">
            <a:spAutoFit/>
          </a:bodyPr>
          <a:lstStyle/>
          <a:p>
            <a:pPr algn="ctr">
              <a:lnSpc>
                <a:spcPts val="1925"/>
              </a:lnSpc>
            </a:pPr>
            <a:r>
              <a:rPr lang="en-AU" sz="1375" noProof="0" dirty="0">
                <a:solidFill>
                  <a:srgbClr val="13100D"/>
                </a:solidFill>
                <a:latin typeface="Public Sans 1"/>
                <a:ea typeface="Public Sans 1"/>
                <a:cs typeface="Public Sans 1"/>
                <a:sym typeface="Public Sans 1"/>
              </a:rPr>
              <a:t>Insert image here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H="1">
            <a:off x="-753613" y="6880226"/>
            <a:ext cx="3813759" cy="3055774"/>
          </a:xfrm>
          <a:custGeom>
            <a:avLst/>
            <a:gdLst/>
            <a:ahLst/>
            <a:cxnLst/>
            <a:rect l="l" t="t" r="r" b="b"/>
            <a:pathLst>
              <a:path w="3813759" h="3055774">
                <a:moveTo>
                  <a:pt x="3813759" y="0"/>
                </a:moveTo>
                <a:lnTo>
                  <a:pt x="0" y="0"/>
                </a:lnTo>
                <a:lnTo>
                  <a:pt x="0" y="3055774"/>
                </a:lnTo>
                <a:lnTo>
                  <a:pt x="3813759" y="3055774"/>
                </a:lnTo>
                <a:lnTo>
                  <a:pt x="381375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noProof="0" dirty="0"/>
          </a:p>
        </p:txBody>
      </p:sp>
      <p:sp>
        <p:nvSpPr>
          <p:cNvPr id="3" name="Freeform 3">
            <a:extLst>
              <a:ext uri="{C183D7F6-B498-43B3-948B-1728B52AA6E4}">
                <adec:decorative xmlns:adec="http://schemas.microsoft.com/office/drawing/2017/decorative" val="1"/>
              </a:ext>
            </a:extLst>
          </p:cNvPr>
          <p:cNvSpPr/>
          <p:nvPr/>
        </p:nvSpPr>
        <p:spPr>
          <a:xfrm flipH="1">
            <a:off x="6358525" y="9687433"/>
            <a:ext cx="1689771" cy="2102657"/>
          </a:xfrm>
          <a:custGeom>
            <a:avLst/>
            <a:gdLst/>
            <a:ahLst/>
            <a:cxnLst/>
            <a:rect l="l" t="t" r="r" b="b"/>
            <a:pathLst>
              <a:path w="1689771" h="2102657">
                <a:moveTo>
                  <a:pt x="1689772" y="0"/>
                </a:moveTo>
                <a:lnTo>
                  <a:pt x="0" y="0"/>
                </a:lnTo>
                <a:lnTo>
                  <a:pt x="0" y="2102657"/>
                </a:lnTo>
                <a:lnTo>
                  <a:pt x="1689772" y="2102657"/>
                </a:lnTo>
                <a:lnTo>
                  <a:pt x="168977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noProof="0" dirty="0"/>
          </a:p>
        </p:txBody>
      </p:sp>
      <p:sp>
        <p:nvSpPr>
          <p:cNvPr id="4" name="Freeform 4">
            <a:extLst>
              <a:ext uri="{C183D7F6-B498-43B3-948B-1728B52AA6E4}">
                <adec:decorative xmlns:adec="http://schemas.microsoft.com/office/drawing/2017/decorative" val="1"/>
              </a:ext>
            </a:extLst>
          </p:cNvPr>
          <p:cNvSpPr/>
          <p:nvPr/>
        </p:nvSpPr>
        <p:spPr>
          <a:xfrm flipH="1">
            <a:off x="-395626" y="0"/>
            <a:ext cx="2303251" cy="2833318"/>
          </a:xfrm>
          <a:custGeom>
            <a:avLst/>
            <a:gdLst/>
            <a:ahLst/>
            <a:cxnLst/>
            <a:rect l="l" t="t" r="r" b="b"/>
            <a:pathLst>
              <a:path w="2303251" h="2833318">
                <a:moveTo>
                  <a:pt x="2303252" y="0"/>
                </a:moveTo>
                <a:lnTo>
                  <a:pt x="0" y="0"/>
                </a:lnTo>
                <a:lnTo>
                  <a:pt x="0" y="2833318"/>
                </a:lnTo>
                <a:lnTo>
                  <a:pt x="2303252" y="2833318"/>
                </a:lnTo>
                <a:lnTo>
                  <a:pt x="230325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noProof="0" dirty="0"/>
          </a:p>
        </p:txBody>
      </p:sp>
      <p:sp>
        <p:nvSpPr>
          <p:cNvPr id="5" name="Freeform 5">
            <a:extLst>
              <a:ext uri="{C183D7F6-B498-43B3-948B-1728B52AA6E4}">
                <adec:decorative xmlns:adec="http://schemas.microsoft.com/office/drawing/2017/decorative" val="1"/>
              </a:ext>
            </a:extLst>
          </p:cNvPr>
          <p:cNvSpPr/>
          <p:nvPr/>
        </p:nvSpPr>
        <p:spPr>
          <a:xfrm>
            <a:off x="2019014" y="2305366"/>
            <a:ext cx="2330607" cy="1648904"/>
          </a:xfrm>
          <a:custGeom>
            <a:avLst/>
            <a:gdLst/>
            <a:ahLst/>
            <a:cxnLst/>
            <a:rect l="l" t="t" r="r" b="b"/>
            <a:pathLst>
              <a:path w="2330607" h="1648904">
                <a:moveTo>
                  <a:pt x="0" y="0"/>
                </a:moveTo>
                <a:lnTo>
                  <a:pt x="2330607" y="0"/>
                </a:lnTo>
                <a:lnTo>
                  <a:pt x="2330607" y="1648904"/>
                </a:lnTo>
                <a:lnTo>
                  <a:pt x="0" y="16489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noProof="0" dirty="0"/>
          </a:p>
        </p:txBody>
      </p:sp>
      <p:sp>
        <p:nvSpPr>
          <p:cNvPr id="6" name="Freeform 6">
            <a:extLst>
              <a:ext uri="{C183D7F6-B498-43B3-948B-1728B52AA6E4}">
                <adec:decorative xmlns:adec="http://schemas.microsoft.com/office/drawing/2017/decorative" val="1"/>
              </a:ext>
            </a:extLst>
          </p:cNvPr>
          <p:cNvSpPr/>
          <p:nvPr/>
        </p:nvSpPr>
        <p:spPr>
          <a:xfrm>
            <a:off x="4366792" y="7480663"/>
            <a:ext cx="2052235" cy="787545"/>
          </a:xfrm>
          <a:custGeom>
            <a:avLst/>
            <a:gdLst/>
            <a:ahLst/>
            <a:cxnLst/>
            <a:rect l="l" t="t" r="r" b="b"/>
            <a:pathLst>
              <a:path w="2052235" h="787545">
                <a:moveTo>
                  <a:pt x="0" y="0"/>
                </a:moveTo>
                <a:lnTo>
                  <a:pt x="2052235" y="0"/>
                </a:lnTo>
                <a:lnTo>
                  <a:pt x="2052235" y="787545"/>
                </a:lnTo>
                <a:lnTo>
                  <a:pt x="0" y="7875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noProof="0" dirty="0"/>
          </a:p>
        </p:txBody>
      </p:sp>
      <p:sp>
        <p:nvSpPr>
          <p:cNvPr id="16" name="Freeform 16">
            <a:extLst>
              <a:ext uri="{C183D7F6-B498-43B3-948B-1728B52AA6E4}">
                <adec:decorative xmlns:adec="http://schemas.microsoft.com/office/drawing/2017/decorative" val="1"/>
              </a:ext>
            </a:extLst>
          </p:cNvPr>
          <p:cNvSpPr/>
          <p:nvPr/>
        </p:nvSpPr>
        <p:spPr>
          <a:xfrm rot="-10800000">
            <a:off x="2838114" y="3559094"/>
            <a:ext cx="1951290" cy="4276800"/>
          </a:xfrm>
          <a:custGeom>
            <a:avLst/>
            <a:gdLst/>
            <a:ahLst/>
            <a:cxnLst/>
            <a:rect l="l" t="t" r="r" b="b"/>
            <a:pathLst>
              <a:path w="1951290" h="4276800">
                <a:moveTo>
                  <a:pt x="0" y="0"/>
                </a:moveTo>
                <a:lnTo>
                  <a:pt x="1951290" y="0"/>
                </a:lnTo>
                <a:lnTo>
                  <a:pt x="1951290" y="4276800"/>
                </a:lnTo>
                <a:lnTo>
                  <a:pt x="0" y="4276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AU" noProof="0" dirty="0"/>
          </a:p>
        </p:txBody>
      </p:sp>
      <p:sp>
        <p:nvSpPr>
          <p:cNvPr id="17" name="Freeform 17">
            <a:extLst>
              <a:ext uri="{C183D7F6-B498-43B3-948B-1728B52AA6E4}">
                <adec:decorative xmlns:adec="http://schemas.microsoft.com/office/drawing/2017/decorative" val="1"/>
              </a:ext>
            </a:extLst>
          </p:cNvPr>
          <p:cNvSpPr/>
          <p:nvPr/>
        </p:nvSpPr>
        <p:spPr>
          <a:xfrm>
            <a:off x="4740146" y="2571734"/>
            <a:ext cx="2463265" cy="1367112"/>
          </a:xfrm>
          <a:custGeom>
            <a:avLst/>
            <a:gdLst/>
            <a:ahLst/>
            <a:cxnLst/>
            <a:rect l="l" t="t" r="r" b="b"/>
            <a:pathLst>
              <a:path w="2463265" h="1367112">
                <a:moveTo>
                  <a:pt x="0" y="0"/>
                </a:moveTo>
                <a:lnTo>
                  <a:pt x="2463265" y="0"/>
                </a:lnTo>
                <a:lnTo>
                  <a:pt x="2463265" y="1367112"/>
                </a:lnTo>
                <a:lnTo>
                  <a:pt x="0" y="13671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AU" noProof="0" dirty="0"/>
          </a:p>
        </p:txBody>
      </p:sp>
      <p:sp>
        <p:nvSpPr>
          <p:cNvPr id="21" name="TextBox 21"/>
          <p:cNvSpPr txBox="1"/>
          <p:nvPr/>
        </p:nvSpPr>
        <p:spPr>
          <a:xfrm>
            <a:off x="1361913" y="346489"/>
            <a:ext cx="1273877" cy="346124"/>
          </a:xfrm>
          <a:prstGeom prst="rect">
            <a:avLst/>
          </a:prstGeom>
        </p:spPr>
        <p:txBody>
          <a:bodyPr lIns="0" tIns="0" rIns="0" bIns="0" rtlCol="0" anchor="t">
            <a:spAutoFit/>
          </a:bodyPr>
          <a:lstStyle/>
          <a:p>
            <a:pPr algn="ctr">
              <a:lnSpc>
                <a:spcPts val="2754"/>
              </a:lnSpc>
            </a:pPr>
            <a:r>
              <a:rPr lang="en-AU" sz="1967" b="1" noProof="0" dirty="0">
                <a:solidFill>
                  <a:srgbClr val="000000"/>
                </a:solidFill>
                <a:latin typeface="Public Sans 1 Bold"/>
                <a:ea typeface="Public Sans 1 Bold"/>
                <a:cs typeface="Public Sans 1 Bold"/>
                <a:sym typeface="Public Sans 1 Bold"/>
              </a:rPr>
              <a:t>Artist</a:t>
            </a:r>
          </a:p>
        </p:txBody>
      </p:sp>
      <p:sp>
        <p:nvSpPr>
          <p:cNvPr id="22" name="TextBox 22"/>
          <p:cNvSpPr txBox="1"/>
          <p:nvPr/>
        </p:nvSpPr>
        <p:spPr>
          <a:xfrm>
            <a:off x="724975" y="3018067"/>
            <a:ext cx="1273877" cy="346124"/>
          </a:xfrm>
          <a:prstGeom prst="rect">
            <a:avLst/>
          </a:prstGeom>
        </p:spPr>
        <p:txBody>
          <a:bodyPr lIns="0" tIns="0" rIns="0" bIns="0" rtlCol="0" anchor="t">
            <a:spAutoFit/>
          </a:bodyPr>
          <a:lstStyle/>
          <a:p>
            <a:pPr algn="ctr">
              <a:lnSpc>
                <a:spcPts val="2754"/>
              </a:lnSpc>
            </a:pPr>
            <a:r>
              <a:rPr lang="en-AU" sz="1967" b="1" noProof="0" dirty="0">
                <a:solidFill>
                  <a:srgbClr val="000000"/>
                </a:solidFill>
                <a:latin typeface="Public Sans 1 Bold"/>
                <a:ea typeface="Public Sans 1 Bold"/>
                <a:cs typeface="Public Sans 1 Bold"/>
                <a:sym typeface="Public Sans 1 Bold"/>
              </a:rPr>
              <a:t>Artwork</a:t>
            </a:r>
          </a:p>
        </p:txBody>
      </p:sp>
      <p:sp>
        <p:nvSpPr>
          <p:cNvPr id="23" name="TextBox 23"/>
          <p:cNvSpPr txBox="1"/>
          <p:nvPr/>
        </p:nvSpPr>
        <p:spPr>
          <a:xfrm>
            <a:off x="5547481" y="3079113"/>
            <a:ext cx="1273877" cy="346124"/>
          </a:xfrm>
          <a:prstGeom prst="rect">
            <a:avLst/>
          </a:prstGeom>
        </p:spPr>
        <p:txBody>
          <a:bodyPr lIns="0" tIns="0" rIns="0" bIns="0" rtlCol="0" anchor="t">
            <a:spAutoFit/>
          </a:bodyPr>
          <a:lstStyle/>
          <a:p>
            <a:pPr algn="ctr">
              <a:lnSpc>
                <a:spcPts val="2754"/>
              </a:lnSpc>
            </a:pPr>
            <a:r>
              <a:rPr lang="en-AU" sz="1967" b="1" noProof="0" dirty="0">
                <a:solidFill>
                  <a:srgbClr val="000000"/>
                </a:solidFill>
                <a:latin typeface="Public Sans 1 Bold"/>
                <a:ea typeface="Public Sans 1 Bold"/>
                <a:cs typeface="Public Sans 1 Bold"/>
                <a:sym typeface="Public Sans 1 Bold"/>
              </a:rPr>
              <a:t>Audience</a:t>
            </a:r>
          </a:p>
        </p:txBody>
      </p:sp>
      <p:sp>
        <p:nvSpPr>
          <p:cNvPr id="24" name="TextBox 24"/>
          <p:cNvSpPr txBox="1"/>
          <p:nvPr/>
        </p:nvSpPr>
        <p:spPr>
          <a:xfrm>
            <a:off x="1270687" y="7892435"/>
            <a:ext cx="1273877" cy="346124"/>
          </a:xfrm>
          <a:prstGeom prst="rect">
            <a:avLst/>
          </a:prstGeom>
        </p:spPr>
        <p:txBody>
          <a:bodyPr lIns="0" tIns="0" rIns="0" bIns="0" rtlCol="0" anchor="t">
            <a:spAutoFit/>
          </a:bodyPr>
          <a:lstStyle/>
          <a:p>
            <a:pPr algn="ctr">
              <a:lnSpc>
                <a:spcPts val="2754"/>
              </a:lnSpc>
            </a:pPr>
            <a:r>
              <a:rPr lang="en-AU" sz="1967" b="1" noProof="0" dirty="0">
                <a:solidFill>
                  <a:srgbClr val="000000"/>
                </a:solidFill>
                <a:latin typeface="Public Sans 1 Bold"/>
                <a:ea typeface="Public Sans 1 Bold"/>
                <a:cs typeface="Public Sans 1 Bold"/>
                <a:sym typeface="Public Sans 1 Bold"/>
              </a:rPr>
              <a:t>World</a:t>
            </a:r>
          </a:p>
        </p:txBody>
      </p:sp>
      <p:sp>
        <p:nvSpPr>
          <p:cNvPr id="25" name="TextBox 25"/>
          <p:cNvSpPr txBox="1"/>
          <p:nvPr/>
        </p:nvSpPr>
        <p:spPr>
          <a:xfrm>
            <a:off x="1628266" y="727425"/>
            <a:ext cx="5477053" cy="1898640"/>
          </a:xfrm>
          <a:prstGeom prst="rect">
            <a:avLst/>
          </a:prstGeom>
        </p:spPr>
        <p:txBody>
          <a:bodyPr lIns="0" tIns="0" rIns="0" bIns="0" rtlCol="0" anchor="t">
            <a:spAutoFit/>
          </a:bodyPr>
          <a:lstStyle/>
          <a:p>
            <a:pPr algn="l">
              <a:lnSpc>
                <a:spcPts val="1925"/>
              </a:lnSpc>
              <a:spcBef>
                <a:spcPct val="0"/>
              </a:spcBef>
            </a:pPr>
            <a:r>
              <a:rPr lang="en-AU" sz="1375" noProof="0" dirty="0">
                <a:solidFill>
                  <a:srgbClr val="000000"/>
                </a:solidFill>
                <a:latin typeface="Public Sans 1"/>
                <a:ea typeface="Public Sans 1"/>
                <a:cs typeface="Public Sans 1"/>
                <a:sym typeface="Public Sans 1"/>
              </a:rPr>
              <a:t>Beastman is a Sydney-based multidisciplinary artist whose work often combines street art, illustration, and a vibrant use of colour. His energetic paintings, digital illustrations and public murals explore a unique visual language, depicting future environments of abstracted geometric landscapes, potential new life forms and the impact of humans on nature. He is a dedicated environmentalist who often uses his work to raise awareness about environmental issues.</a:t>
            </a:r>
          </a:p>
        </p:txBody>
      </p:sp>
      <p:sp>
        <p:nvSpPr>
          <p:cNvPr id="26" name="TextBox 26"/>
          <p:cNvSpPr txBox="1"/>
          <p:nvPr/>
        </p:nvSpPr>
        <p:spPr>
          <a:xfrm>
            <a:off x="443447" y="3775242"/>
            <a:ext cx="3253637" cy="3565515"/>
          </a:xfrm>
          <a:prstGeom prst="rect">
            <a:avLst/>
          </a:prstGeom>
        </p:spPr>
        <p:txBody>
          <a:bodyPr lIns="0" tIns="0" rIns="0" bIns="0" rtlCol="0" anchor="t">
            <a:spAutoFit/>
          </a:bodyPr>
          <a:lstStyle/>
          <a:p>
            <a:pPr algn="l">
              <a:lnSpc>
                <a:spcPts val="1925"/>
              </a:lnSpc>
              <a:spcBef>
                <a:spcPct val="0"/>
              </a:spcBef>
            </a:pPr>
            <a:r>
              <a:rPr lang="en-AU" sz="1375" noProof="0" dirty="0" err="1">
                <a:solidFill>
                  <a:srgbClr val="000000"/>
                </a:solidFill>
                <a:latin typeface="Public Sans 1"/>
                <a:ea typeface="Public Sans 1"/>
                <a:cs typeface="Public Sans 1"/>
                <a:sym typeface="Public Sans 1"/>
              </a:rPr>
              <a:t>Beastman’s</a:t>
            </a:r>
            <a:r>
              <a:rPr lang="en-AU" sz="1375" noProof="0" dirty="0">
                <a:solidFill>
                  <a:srgbClr val="000000"/>
                </a:solidFill>
                <a:latin typeface="Public Sans 1"/>
                <a:ea typeface="Public Sans 1"/>
                <a:cs typeface="Public Sans 1"/>
                <a:sym typeface="Public Sans 1"/>
              </a:rPr>
              <a:t> work is instantly recognisable for its bold black outlines, vibrant blocks of colour and simplified organic shapes. Inspired by nature, tribal art and sacred geometry, his visual language blurs the boundary between design and fine art. His murals, paintings, and digital works pulse with repeating patterns, geometric forms, and abstract symbols that evoke plants, seeds, life cycles, and imagined new life forms. Using spray paint, acrylics and digital design tools, Beastman creates artworks that are visually striking and highly distinctive.</a:t>
            </a:r>
          </a:p>
        </p:txBody>
      </p:sp>
      <p:sp>
        <p:nvSpPr>
          <p:cNvPr id="27" name="TextBox 27"/>
          <p:cNvSpPr txBox="1"/>
          <p:nvPr/>
        </p:nvSpPr>
        <p:spPr>
          <a:xfrm>
            <a:off x="4240877" y="4013367"/>
            <a:ext cx="2752985" cy="3327390"/>
          </a:xfrm>
          <a:prstGeom prst="rect">
            <a:avLst/>
          </a:prstGeom>
        </p:spPr>
        <p:txBody>
          <a:bodyPr lIns="0" tIns="0" rIns="0" bIns="0" rtlCol="0" anchor="t">
            <a:spAutoFit/>
          </a:bodyPr>
          <a:lstStyle/>
          <a:p>
            <a:pPr algn="l">
              <a:lnSpc>
                <a:spcPts val="1925"/>
              </a:lnSpc>
              <a:spcBef>
                <a:spcPct val="0"/>
              </a:spcBef>
            </a:pPr>
            <a:r>
              <a:rPr lang="en-AU" sz="1375" noProof="0" dirty="0" err="1">
                <a:solidFill>
                  <a:srgbClr val="000000"/>
                </a:solidFill>
                <a:latin typeface="Public Sans 1"/>
                <a:ea typeface="Public Sans 1"/>
                <a:cs typeface="Public Sans 1"/>
                <a:sym typeface="Public Sans 1"/>
              </a:rPr>
              <a:t>Beastman's</a:t>
            </a:r>
            <a:r>
              <a:rPr lang="en-AU" sz="1375" noProof="0" dirty="0">
                <a:solidFill>
                  <a:srgbClr val="000000"/>
                </a:solidFill>
                <a:latin typeface="Public Sans 1"/>
                <a:ea typeface="Public Sans 1"/>
                <a:cs typeface="Public Sans 1"/>
                <a:sym typeface="Public Sans 1"/>
              </a:rPr>
              <a:t> murals brighten public areas and create a sense of energy and optimism. His audience is diverse, ranging from people who encounter his murals in public spaces to followers on digital platforms to those who view his work in exhibitions. His colourful style is visually engaging and accessible, inviting viewers to reflect on contemporary life, and the ways art can exist beyond traditional galleries.</a:t>
            </a:r>
          </a:p>
        </p:txBody>
      </p:sp>
      <p:sp>
        <p:nvSpPr>
          <p:cNvPr id="28" name="TextBox 28"/>
          <p:cNvSpPr txBox="1"/>
          <p:nvPr/>
        </p:nvSpPr>
        <p:spPr>
          <a:xfrm>
            <a:off x="2070266" y="8379538"/>
            <a:ext cx="4896374" cy="1898640"/>
          </a:xfrm>
          <a:prstGeom prst="rect">
            <a:avLst/>
          </a:prstGeom>
        </p:spPr>
        <p:txBody>
          <a:bodyPr lIns="0" tIns="0" rIns="0" bIns="0" rtlCol="0" anchor="t">
            <a:spAutoFit/>
          </a:bodyPr>
          <a:lstStyle/>
          <a:p>
            <a:pPr algn="l">
              <a:lnSpc>
                <a:spcPts val="1925"/>
              </a:lnSpc>
              <a:spcBef>
                <a:spcPct val="0"/>
              </a:spcBef>
            </a:pPr>
            <a:r>
              <a:rPr lang="en-AU" sz="1375" noProof="0" dirty="0" err="1">
                <a:solidFill>
                  <a:srgbClr val="000000"/>
                </a:solidFill>
                <a:latin typeface="Public Sans 1"/>
                <a:ea typeface="Public Sans 1"/>
                <a:cs typeface="Public Sans 1"/>
                <a:sym typeface="Public Sans 1"/>
              </a:rPr>
              <a:t>Beastman’s</a:t>
            </a:r>
            <a:r>
              <a:rPr lang="en-AU" sz="1375" noProof="0" dirty="0">
                <a:solidFill>
                  <a:srgbClr val="000000"/>
                </a:solidFill>
                <a:latin typeface="Public Sans 1"/>
                <a:ea typeface="Public Sans 1"/>
                <a:cs typeface="Public Sans 1"/>
                <a:sym typeface="Public Sans 1"/>
              </a:rPr>
              <a:t> art is influenced by the world around him, particularly popular culture, street culture, and the growing acceptance of urban art within galleries and public spaces. His practice reflects a world where digital technologies, social media, and urban environments are central to artistic communication. He is part of a global movement of artists who bring street-based practices into broader artworld conversations.</a:t>
            </a:r>
          </a:p>
        </p:txBody>
      </p:sp>
      <p:sp>
        <p:nvSpPr>
          <p:cNvPr id="29" name="Freeform 29">
            <a:extLst>
              <a:ext uri="{C183D7F6-B498-43B3-948B-1728B52AA6E4}">
                <adec:decorative xmlns:adec="http://schemas.microsoft.com/office/drawing/2017/decorative" val="1"/>
              </a:ext>
            </a:extLst>
          </p:cNvPr>
          <p:cNvSpPr/>
          <p:nvPr/>
        </p:nvSpPr>
        <p:spPr>
          <a:xfrm>
            <a:off x="6673229" y="9936000"/>
            <a:ext cx="641264" cy="613834"/>
          </a:xfrm>
          <a:custGeom>
            <a:avLst/>
            <a:gdLst/>
            <a:ahLst/>
            <a:cxnLst/>
            <a:rect l="l" t="t" r="r" b="b"/>
            <a:pathLst>
              <a:path w="641264" h="613834">
                <a:moveTo>
                  <a:pt x="0" y="0"/>
                </a:moveTo>
                <a:lnTo>
                  <a:pt x="641264" y="0"/>
                </a:lnTo>
                <a:lnTo>
                  <a:pt x="641264" y="613834"/>
                </a:lnTo>
                <a:lnTo>
                  <a:pt x="0" y="613834"/>
                </a:lnTo>
                <a:lnTo>
                  <a:pt x="0" y="0"/>
                </a:lnTo>
                <a:close/>
              </a:path>
            </a:pathLst>
          </a:custGeom>
          <a:blipFill>
            <a:blip r:embed="rId16"/>
            <a:stretch>
              <a:fillRect/>
            </a:stretch>
          </a:blipFill>
        </p:spPr>
        <p:txBody>
          <a:bodyPr/>
          <a:lstStyle/>
          <a:p>
            <a:endParaRPr lang="en-AU" noProof="0" dirty="0"/>
          </a:p>
        </p:txBody>
      </p:sp>
      <p:sp>
        <p:nvSpPr>
          <p:cNvPr id="30" name="Title 29">
            <a:extLst>
              <a:ext uri="{FF2B5EF4-FFF2-40B4-BE49-F238E27FC236}">
                <a16:creationId xmlns:a16="http://schemas.microsoft.com/office/drawing/2014/main" id="{3A34B762-7759-E8AB-EDF6-655AD0DDFE92}"/>
              </a:ext>
            </a:extLst>
          </p:cNvPr>
          <p:cNvSpPr>
            <a:spLocks noGrp="1"/>
          </p:cNvSpPr>
          <p:nvPr>
            <p:ph type="title" idx="4294967295"/>
          </p:nvPr>
        </p:nvSpPr>
        <p:spPr>
          <a:xfrm>
            <a:off x="457200" y="-1143000"/>
            <a:ext cx="8229600" cy="1143000"/>
          </a:xfrm>
        </p:spPr>
        <p:txBody>
          <a:bodyPr vert="horz" lIns="91440" tIns="45720" rIns="91440" bIns="45720" rtlCol="0" anchor="b">
            <a:normAutofit fontScale="90000"/>
          </a:bodyPr>
          <a:lstStyle/>
          <a:p>
            <a:r>
              <a:rPr lang="en-AU" noProof="0" dirty="0"/>
              <a:t>Information about </a:t>
            </a:r>
            <a:r>
              <a:rPr lang="en-AU" noProof="0" dirty="0" err="1"/>
              <a:t>Beastman’s</a:t>
            </a:r>
            <a:r>
              <a:rPr lang="en-AU" noProof="0" dirty="0"/>
              <a:t> art practice</a:t>
            </a:r>
          </a:p>
        </p:txBody>
      </p:sp>
      <p:pic>
        <p:nvPicPr>
          <p:cNvPr id="31" name="Picture 30">
            <a:extLst>
              <a:ext uri="{FF2B5EF4-FFF2-40B4-BE49-F238E27FC236}">
                <a16:creationId xmlns:a16="http://schemas.microsoft.com/office/drawing/2014/main" id="{84CF3937-9A89-4101-CA88-F6DE90988F3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28505" y="2674940"/>
            <a:ext cx="1080000" cy="1080000"/>
          </a:xfrm>
          <a:prstGeom prst="rect">
            <a:avLst/>
          </a:prstGeom>
        </p:spPr>
      </p:pic>
      <p:pic>
        <p:nvPicPr>
          <p:cNvPr id="32" name="Picture 31" descr="A computer screen and stationery&#10;&#10;AI-generated content may be incorrect.">
            <a:extLst>
              <a:ext uri="{FF2B5EF4-FFF2-40B4-BE49-F238E27FC236}">
                <a16:creationId xmlns:a16="http://schemas.microsoft.com/office/drawing/2014/main" id="{C1EC6B7A-B65E-CDCD-F77B-F794BBEFC9F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943877" y="2651129"/>
            <a:ext cx="1080000" cy="1080000"/>
          </a:xfrm>
          <a:prstGeom prst="rect">
            <a:avLst/>
          </a:prstGeom>
        </p:spPr>
      </p:pic>
      <p:pic>
        <p:nvPicPr>
          <p:cNvPr id="33" name="Picture 32" descr="A person painting on a canvas&#10;&#10;AI-generated content may be incorrect.">
            <a:extLst>
              <a:ext uri="{FF2B5EF4-FFF2-40B4-BE49-F238E27FC236}">
                <a16:creationId xmlns:a16="http://schemas.microsoft.com/office/drawing/2014/main" id="{180F2A3F-727C-522A-BCB5-78237F9A29A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7200" y="699589"/>
            <a:ext cx="1080000" cy="1080000"/>
          </a:xfrm>
          <a:prstGeom prst="rect">
            <a:avLst/>
          </a:prstGeom>
        </p:spPr>
      </p:pic>
      <p:pic>
        <p:nvPicPr>
          <p:cNvPr id="34" name="Picture 33" descr="A clock with a map of the world&#10;&#10;AI-generated content may be incorrect.">
            <a:extLst>
              <a:ext uri="{FF2B5EF4-FFF2-40B4-BE49-F238E27FC236}">
                <a16:creationId xmlns:a16="http://schemas.microsoft.com/office/drawing/2014/main" id="{8362A03C-546E-90EB-1DDB-4888A6338A0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0722" y="7553346"/>
            <a:ext cx="1080831" cy="1080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86731" y="3939785"/>
            <a:ext cx="6254546" cy="721995"/>
          </a:xfrm>
          <a:prstGeom prst="rect">
            <a:avLst/>
          </a:prstGeom>
        </p:spPr>
        <p:txBody>
          <a:bodyPr lIns="0" tIns="0" rIns="0" bIns="0" rtlCol="0" anchor="t">
            <a:spAutoFit/>
          </a:bodyPr>
          <a:lstStyle/>
          <a:p>
            <a:pPr algn="l">
              <a:lnSpc>
                <a:spcPts val="2100"/>
              </a:lnSpc>
            </a:pPr>
            <a:r>
              <a:rPr lang="en-AU" sz="1400" b="1" noProof="0" dirty="0">
                <a:solidFill>
                  <a:srgbClr val="000000"/>
                </a:solidFill>
                <a:latin typeface="Public Sans 1 Bold"/>
                <a:ea typeface="Public Sans 1 Bold"/>
                <a:cs typeface="Public Sans 1 Bold"/>
                <a:sym typeface="Public Sans 1 Bold"/>
              </a:rPr>
              <a:t>Think from a point of view – Contemporary viewpoint</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How does the artwork reimagine or challenge ideas about what art is or can be?</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How does the artwork challenge stereotypes about the community it represents?</a:t>
            </a:r>
          </a:p>
        </p:txBody>
      </p:sp>
      <p:sp>
        <p:nvSpPr>
          <p:cNvPr id="3" name="TextBox 3"/>
          <p:cNvSpPr txBox="1"/>
          <p:nvPr/>
        </p:nvSpPr>
        <p:spPr>
          <a:xfrm>
            <a:off x="2163121" y="7105873"/>
            <a:ext cx="4900136" cy="1149985"/>
          </a:xfrm>
          <a:prstGeom prst="rect">
            <a:avLst/>
          </a:prstGeom>
        </p:spPr>
        <p:txBody>
          <a:bodyPr lIns="0" tIns="0" rIns="0" bIns="0" rtlCol="0" anchor="t">
            <a:spAutoFit/>
          </a:bodyPr>
          <a:lstStyle/>
          <a:p>
            <a:pPr algn="l">
              <a:lnSpc>
                <a:spcPts val="1960"/>
              </a:lnSpc>
              <a:spcBef>
                <a:spcPct val="0"/>
              </a:spcBef>
            </a:pPr>
            <a:r>
              <a:rPr lang="en-AU" sz="1400" b="1" noProof="0" dirty="0">
                <a:solidFill>
                  <a:srgbClr val="000000"/>
                </a:solidFill>
                <a:latin typeface="Public Sans 1 Bold"/>
                <a:ea typeface="Public Sans 1 Bold"/>
                <a:cs typeface="Public Sans 1 Bold"/>
                <a:sym typeface="Public Sans 1 Bold"/>
              </a:rPr>
              <a:t>Zoom out to understand practice</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What were the artists intentions, choices and actions in creating this artwork?</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What impact does this artwork have on the audience? </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Why is the artwork and its impact important?</a:t>
            </a:r>
          </a:p>
        </p:txBody>
      </p:sp>
      <p:sp>
        <p:nvSpPr>
          <p:cNvPr id="4" name="Freeform 4">
            <a:extLst>
              <a:ext uri="{C183D7F6-B498-43B3-948B-1728B52AA6E4}">
                <adec:decorative xmlns:adec="http://schemas.microsoft.com/office/drawing/2017/decorative" val="1"/>
              </a:ext>
            </a:extLst>
          </p:cNvPr>
          <p:cNvSpPr/>
          <p:nvPr/>
        </p:nvSpPr>
        <p:spPr>
          <a:xfrm>
            <a:off x="223045" y="253048"/>
            <a:ext cx="1751740" cy="1518383"/>
          </a:xfrm>
          <a:custGeom>
            <a:avLst/>
            <a:gdLst/>
            <a:ahLst/>
            <a:cxnLst/>
            <a:rect l="l" t="t" r="r" b="b"/>
            <a:pathLst>
              <a:path w="1751740" h="1518383">
                <a:moveTo>
                  <a:pt x="0" y="0"/>
                </a:moveTo>
                <a:lnTo>
                  <a:pt x="1751741" y="0"/>
                </a:lnTo>
                <a:lnTo>
                  <a:pt x="1751741" y="1518382"/>
                </a:lnTo>
                <a:lnTo>
                  <a:pt x="0" y="1518382"/>
                </a:lnTo>
                <a:lnTo>
                  <a:pt x="0" y="0"/>
                </a:lnTo>
                <a:close/>
              </a:path>
            </a:pathLst>
          </a:custGeom>
          <a:blipFill>
            <a:blip r:embed="rId2"/>
            <a:stretch>
              <a:fillRect/>
            </a:stretch>
          </a:blipFill>
        </p:spPr>
        <p:txBody>
          <a:bodyPr/>
          <a:lstStyle/>
          <a:p>
            <a:endParaRPr lang="en-AU" noProof="0" dirty="0"/>
          </a:p>
        </p:txBody>
      </p:sp>
      <p:grpSp>
        <p:nvGrpSpPr>
          <p:cNvPr id="40" name="Group 39">
            <a:extLst>
              <a:ext uri="{FF2B5EF4-FFF2-40B4-BE49-F238E27FC236}">
                <a16:creationId xmlns:a16="http://schemas.microsoft.com/office/drawing/2014/main" id="{014A0ED2-3882-0795-D16B-45ED0E356FBD}"/>
              </a:ext>
            </a:extLst>
          </p:cNvPr>
          <p:cNvGrpSpPr/>
          <p:nvPr/>
        </p:nvGrpSpPr>
        <p:grpSpPr>
          <a:xfrm>
            <a:off x="5852805" y="4642152"/>
            <a:ext cx="1703695" cy="1415127"/>
            <a:chOff x="5748305" y="4206755"/>
            <a:chExt cx="1703695" cy="1415127"/>
          </a:xfrm>
        </p:grpSpPr>
        <p:sp>
          <p:nvSpPr>
            <p:cNvPr id="5" name="Freeform 5">
              <a:extLst>
                <a:ext uri="{C183D7F6-B498-43B3-948B-1728B52AA6E4}">
                  <adec:decorative xmlns:adec="http://schemas.microsoft.com/office/drawing/2017/decorative" val="1"/>
                </a:ext>
              </a:extLst>
            </p:cNvPr>
            <p:cNvSpPr/>
            <p:nvPr/>
          </p:nvSpPr>
          <p:spPr>
            <a:xfrm>
              <a:off x="6030554" y="4389794"/>
              <a:ext cx="1421446" cy="1232088"/>
            </a:xfrm>
            <a:custGeom>
              <a:avLst/>
              <a:gdLst/>
              <a:ahLst/>
              <a:cxnLst/>
              <a:rect l="l" t="t" r="r" b="b"/>
              <a:pathLst>
                <a:path w="1421446" h="1232088">
                  <a:moveTo>
                    <a:pt x="0" y="0"/>
                  </a:moveTo>
                  <a:lnTo>
                    <a:pt x="1421446" y="0"/>
                  </a:lnTo>
                  <a:lnTo>
                    <a:pt x="1421446" y="1232088"/>
                  </a:lnTo>
                  <a:lnTo>
                    <a:pt x="0" y="1232088"/>
                  </a:lnTo>
                  <a:lnTo>
                    <a:pt x="0" y="0"/>
                  </a:lnTo>
                  <a:close/>
                </a:path>
              </a:pathLst>
            </a:custGeom>
            <a:blipFill>
              <a:blip r:embed="rId2"/>
              <a:stretch>
                <a:fillRect/>
              </a:stretch>
            </a:blipFill>
          </p:spPr>
          <p:txBody>
            <a:bodyPr/>
            <a:lstStyle/>
            <a:p>
              <a:endParaRPr lang="en-AU" noProof="0" dirty="0"/>
            </a:p>
          </p:txBody>
        </p:sp>
        <p:grpSp>
          <p:nvGrpSpPr>
            <p:cNvPr id="6" name="Group 6">
              <a:extLst>
                <a:ext uri="{C183D7F6-B498-43B3-948B-1728B52AA6E4}">
                  <adec:decorative xmlns:adec="http://schemas.microsoft.com/office/drawing/2017/decorative" val="1"/>
                </a:ext>
              </a:extLst>
            </p:cNvPr>
            <p:cNvGrpSpPr/>
            <p:nvPr/>
          </p:nvGrpSpPr>
          <p:grpSpPr>
            <a:xfrm rot="77894">
              <a:off x="5748305" y="4206755"/>
              <a:ext cx="1489689" cy="1123804"/>
              <a:chOff x="0" y="0"/>
              <a:chExt cx="534059" cy="402888"/>
            </a:xfrm>
          </p:grpSpPr>
          <p:sp>
            <p:nvSpPr>
              <p:cNvPr id="7" name="Freeform 7"/>
              <p:cNvSpPr/>
              <p:nvPr/>
            </p:nvSpPr>
            <p:spPr>
              <a:xfrm>
                <a:off x="0" y="0"/>
                <a:ext cx="534059" cy="402888"/>
              </a:xfrm>
              <a:custGeom>
                <a:avLst/>
                <a:gdLst/>
                <a:ahLst/>
                <a:cxnLst/>
                <a:rect l="l" t="t" r="r" b="b"/>
                <a:pathLst>
                  <a:path w="534059" h="402888">
                    <a:moveTo>
                      <a:pt x="267029" y="0"/>
                    </a:moveTo>
                    <a:lnTo>
                      <a:pt x="534059" y="402888"/>
                    </a:lnTo>
                    <a:lnTo>
                      <a:pt x="0" y="402888"/>
                    </a:lnTo>
                    <a:lnTo>
                      <a:pt x="267029" y="0"/>
                    </a:lnTo>
                    <a:close/>
                  </a:path>
                </a:pathLst>
              </a:custGeom>
              <a:solidFill>
                <a:srgbClr val="D817AE">
                  <a:alpha val="40784"/>
                </a:srgbClr>
              </a:solidFill>
            </p:spPr>
            <p:txBody>
              <a:bodyPr/>
              <a:lstStyle/>
              <a:p>
                <a:endParaRPr lang="en-AU" noProof="0" dirty="0"/>
              </a:p>
            </p:txBody>
          </p:sp>
          <p:sp>
            <p:nvSpPr>
              <p:cNvPr id="8" name="TextBox 8"/>
              <p:cNvSpPr txBox="1"/>
              <p:nvPr/>
            </p:nvSpPr>
            <p:spPr>
              <a:xfrm>
                <a:off x="83447" y="129905"/>
                <a:ext cx="367166" cy="244205"/>
              </a:xfrm>
              <a:prstGeom prst="rect">
                <a:avLst/>
              </a:prstGeom>
            </p:spPr>
            <p:txBody>
              <a:bodyPr lIns="80286" tIns="80286" rIns="80286" bIns="80286" rtlCol="0" anchor="ctr"/>
              <a:lstStyle/>
              <a:p>
                <a:pPr algn="ctr">
                  <a:lnSpc>
                    <a:spcPts val="3359"/>
                  </a:lnSpc>
                </a:pPr>
                <a:endParaRPr lang="en-AU" noProof="0" dirty="0"/>
              </a:p>
            </p:txBody>
          </p:sp>
        </p:grpSp>
        <p:grpSp>
          <p:nvGrpSpPr>
            <p:cNvPr id="9" name="Group 9">
              <a:extLst>
                <a:ext uri="{C183D7F6-B498-43B3-948B-1728B52AA6E4}">
                  <adec:decorative xmlns:adec="http://schemas.microsoft.com/office/drawing/2017/decorative" val="1"/>
                </a:ext>
              </a:extLst>
            </p:cNvPr>
            <p:cNvGrpSpPr/>
            <p:nvPr/>
          </p:nvGrpSpPr>
          <p:grpSpPr>
            <a:xfrm rot="-10781320">
              <a:off x="6118033" y="4758974"/>
              <a:ext cx="716865" cy="542054"/>
              <a:chOff x="0" y="0"/>
              <a:chExt cx="532761" cy="402845"/>
            </a:xfrm>
          </p:grpSpPr>
          <p:sp>
            <p:nvSpPr>
              <p:cNvPr id="10" name="Freeform 10"/>
              <p:cNvSpPr/>
              <p:nvPr/>
            </p:nvSpPr>
            <p:spPr>
              <a:xfrm>
                <a:off x="0" y="0"/>
                <a:ext cx="532761" cy="402845"/>
              </a:xfrm>
              <a:custGeom>
                <a:avLst/>
                <a:gdLst/>
                <a:ahLst/>
                <a:cxnLst/>
                <a:rect l="l" t="t" r="r" b="b"/>
                <a:pathLst>
                  <a:path w="532761" h="402845">
                    <a:moveTo>
                      <a:pt x="266380" y="0"/>
                    </a:moveTo>
                    <a:lnTo>
                      <a:pt x="532761" y="402845"/>
                    </a:lnTo>
                    <a:lnTo>
                      <a:pt x="0" y="402845"/>
                    </a:lnTo>
                    <a:lnTo>
                      <a:pt x="266380" y="0"/>
                    </a:lnTo>
                    <a:close/>
                  </a:path>
                </a:pathLst>
              </a:custGeom>
              <a:solidFill>
                <a:srgbClr val="FFFFFF">
                  <a:alpha val="40000"/>
                </a:srgbClr>
              </a:solidFill>
            </p:spPr>
            <p:txBody>
              <a:bodyPr/>
              <a:lstStyle/>
              <a:p>
                <a:endParaRPr lang="en-AU" noProof="0" dirty="0"/>
              </a:p>
            </p:txBody>
          </p:sp>
          <p:sp>
            <p:nvSpPr>
              <p:cNvPr id="11" name="TextBox 11"/>
              <p:cNvSpPr txBox="1"/>
              <p:nvPr/>
            </p:nvSpPr>
            <p:spPr>
              <a:xfrm>
                <a:off x="83244" y="129885"/>
                <a:ext cx="366273" cy="244185"/>
              </a:xfrm>
              <a:prstGeom prst="rect">
                <a:avLst/>
              </a:prstGeom>
            </p:spPr>
            <p:txBody>
              <a:bodyPr lIns="80286" tIns="80286" rIns="80286" bIns="80286" rtlCol="0" anchor="ctr"/>
              <a:lstStyle/>
              <a:p>
                <a:pPr algn="ctr">
                  <a:lnSpc>
                    <a:spcPts val="3359"/>
                  </a:lnSpc>
                </a:pPr>
                <a:endParaRPr lang="en-AU" noProof="0" dirty="0"/>
              </a:p>
            </p:txBody>
          </p:sp>
        </p:grpSp>
      </p:grpSp>
      <p:sp>
        <p:nvSpPr>
          <p:cNvPr id="12" name="Freeform 12">
            <a:extLst>
              <a:ext uri="{C183D7F6-B498-43B3-948B-1728B52AA6E4}">
                <adec:decorative xmlns:adec="http://schemas.microsoft.com/office/drawing/2017/decorative" val="1"/>
              </a:ext>
            </a:extLst>
          </p:cNvPr>
          <p:cNvSpPr/>
          <p:nvPr/>
        </p:nvSpPr>
        <p:spPr>
          <a:xfrm>
            <a:off x="225830" y="6795084"/>
            <a:ext cx="1933457" cy="2333483"/>
          </a:xfrm>
          <a:custGeom>
            <a:avLst/>
            <a:gdLst/>
            <a:ahLst/>
            <a:cxnLst/>
            <a:rect l="l" t="t" r="r" b="b"/>
            <a:pathLst>
              <a:path w="1933457" h="2333483">
                <a:moveTo>
                  <a:pt x="0" y="0"/>
                </a:moveTo>
                <a:lnTo>
                  <a:pt x="1933457" y="0"/>
                </a:lnTo>
                <a:lnTo>
                  <a:pt x="1933457" y="2333483"/>
                </a:lnTo>
                <a:lnTo>
                  <a:pt x="0" y="2333483"/>
                </a:lnTo>
                <a:lnTo>
                  <a:pt x="0" y="0"/>
                </a:lnTo>
                <a:close/>
              </a:path>
            </a:pathLst>
          </a:custGeom>
          <a:blipFill>
            <a:blip r:embed="rId3"/>
            <a:stretch>
              <a:fillRect/>
            </a:stretch>
          </a:blipFill>
        </p:spPr>
        <p:txBody>
          <a:bodyPr/>
          <a:lstStyle/>
          <a:p>
            <a:endParaRPr lang="en-AU" noProof="0" dirty="0"/>
          </a:p>
        </p:txBody>
      </p:sp>
      <p:grpSp>
        <p:nvGrpSpPr>
          <p:cNvPr id="13" name="Group 13">
            <a:extLst>
              <a:ext uri="{C183D7F6-B498-43B3-948B-1728B52AA6E4}">
                <adec:decorative xmlns:adec="http://schemas.microsoft.com/office/drawing/2017/decorative" val="1"/>
              </a:ext>
            </a:extLst>
          </p:cNvPr>
          <p:cNvGrpSpPr/>
          <p:nvPr/>
        </p:nvGrpSpPr>
        <p:grpSpPr>
          <a:xfrm>
            <a:off x="577671" y="7350382"/>
            <a:ext cx="1285280" cy="1296911"/>
            <a:chOff x="0" y="0"/>
            <a:chExt cx="1713707" cy="1729214"/>
          </a:xfrm>
        </p:grpSpPr>
        <p:sp>
          <p:nvSpPr>
            <p:cNvPr id="14" name="Freeform 14"/>
            <p:cNvSpPr/>
            <p:nvPr/>
          </p:nvSpPr>
          <p:spPr>
            <a:xfrm>
              <a:off x="186815" y="190474"/>
              <a:ext cx="1334817" cy="1348300"/>
            </a:xfrm>
            <a:custGeom>
              <a:avLst/>
              <a:gdLst/>
              <a:ahLst/>
              <a:cxnLst/>
              <a:rect l="l" t="t" r="r" b="b"/>
              <a:pathLst>
                <a:path w="1334817" h="1348300">
                  <a:moveTo>
                    <a:pt x="0" y="0"/>
                  </a:moveTo>
                  <a:lnTo>
                    <a:pt x="1334817" y="0"/>
                  </a:lnTo>
                  <a:lnTo>
                    <a:pt x="1334817" y="1348300"/>
                  </a:lnTo>
                  <a:lnTo>
                    <a:pt x="0" y="1348300"/>
                  </a:lnTo>
                  <a:lnTo>
                    <a:pt x="0" y="0"/>
                  </a:lnTo>
                  <a:close/>
                </a:path>
              </a:pathLst>
            </a:custGeom>
            <a:blipFill>
              <a:blip r:embed="rId4">
                <a:alphaModFix amt="44999"/>
              </a:blip>
              <a:stretch>
                <a:fillRect/>
              </a:stretch>
            </a:blipFill>
            <a:ln w="9525" cap="sq">
              <a:solidFill>
                <a:srgbClr val="000000">
                  <a:alpha val="44706"/>
                </a:srgbClr>
              </a:solidFill>
              <a:prstDash val="solid"/>
              <a:miter/>
            </a:ln>
          </p:spPr>
          <p:txBody>
            <a:bodyPr/>
            <a:lstStyle/>
            <a:p>
              <a:endParaRPr lang="en-AU" noProof="0" dirty="0"/>
            </a:p>
          </p:txBody>
        </p:sp>
        <p:grpSp>
          <p:nvGrpSpPr>
            <p:cNvPr id="15" name="Group 15"/>
            <p:cNvGrpSpPr/>
            <p:nvPr/>
          </p:nvGrpSpPr>
          <p:grpSpPr>
            <a:xfrm>
              <a:off x="186815" y="864624"/>
              <a:ext cx="1334817" cy="674150"/>
              <a:chOff x="0" y="0"/>
              <a:chExt cx="1456316" cy="735513"/>
            </a:xfrm>
          </p:grpSpPr>
          <p:sp>
            <p:nvSpPr>
              <p:cNvPr id="16" name="Freeform 16"/>
              <p:cNvSpPr/>
              <p:nvPr/>
            </p:nvSpPr>
            <p:spPr>
              <a:xfrm>
                <a:off x="0" y="0"/>
                <a:ext cx="1456316" cy="735513"/>
              </a:xfrm>
              <a:custGeom>
                <a:avLst/>
                <a:gdLst/>
                <a:ahLst/>
                <a:cxnLst/>
                <a:rect l="l" t="t" r="r" b="b"/>
                <a:pathLst>
                  <a:path w="1456316" h="735513">
                    <a:moveTo>
                      <a:pt x="728158" y="0"/>
                    </a:moveTo>
                    <a:lnTo>
                      <a:pt x="1456316" y="735513"/>
                    </a:lnTo>
                    <a:lnTo>
                      <a:pt x="0" y="735513"/>
                    </a:lnTo>
                    <a:lnTo>
                      <a:pt x="728158" y="0"/>
                    </a:lnTo>
                    <a:close/>
                  </a:path>
                </a:pathLst>
              </a:custGeom>
              <a:solidFill>
                <a:srgbClr val="8CE0FF">
                  <a:alpha val="17255"/>
                </a:srgbClr>
              </a:solidFill>
              <a:ln w="9525" cap="sq">
                <a:solidFill>
                  <a:srgbClr val="000000">
                    <a:alpha val="17255"/>
                  </a:srgbClr>
                </a:solidFill>
                <a:prstDash val="solid"/>
                <a:miter/>
              </a:ln>
            </p:spPr>
            <p:txBody>
              <a:bodyPr/>
              <a:lstStyle/>
              <a:p>
                <a:endParaRPr lang="en-AU" noProof="0" dirty="0"/>
              </a:p>
            </p:txBody>
          </p:sp>
          <p:sp>
            <p:nvSpPr>
              <p:cNvPr id="17" name="TextBox 17"/>
              <p:cNvSpPr txBox="1"/>
              <p:nvPr/>
            </p:nvSpPr>
            <p:spPr>
              <a:xfrm>
                <a:off x="227549" y="274813"/>
                <a:ext cx="1001217" cy="408163"/>
              </a:xfrm>
              <a:prstGeom prst="rect">
                <a:avLst/>
              </a:prstGeom>
            </p:spPr>
            <p:txBody>
              <a:bodyPr lIns="49596" tIns="49596" rIns="49596" bIns="49596" rtlCol="0" anchor="ctr"/>
              <a:lstStyle/>
              <a:p>
                <a:pPr algn="ctr">
                  <a:lnSpc>
                    <a:spcPts val="3963"/>
                  </a:lnSpc>
                </a:pPr>
                <a:endParaRPr lang="en-AU" noProof="0" dirty="0"/>
              </a:p>
            </p:txBody>
          </p:sp>
        </p:grpSp>
        <p:sp>
          <p:nvSpPr>
            <p:cNvPr id="18" name="TextBox 18"/>
            <p:cNvSpPr txBox="1"/>
            <p:nvPr/>
          </p:nvSpPr>
          <p:spPr>
            <a:xfrm>
              <a:off x="471945" y="-28575"/>
              <a:ext cx="764557" cy="219015"/>
            </a:xfrm>
            <a:prstGeom prst="rect">
              <a:avLst/>
            </a:prstGeom>
          </p:spPr>
          <p:txBody>
            <a:bodyPr lIns="0" tIns="0" rIns="0" bIns="0" rtlCol="0" anchor="t">
              <a:spAutoFit/>
            </a:bodyPr>
            <a:lstStyle/>
            <a:p>
              <a:pPr algn="ctr">
                <a:lnSpc>
                  <a:spcPts val="1316"/>
                </a:lnSpc>
              </a:pPr>
              <a:r>
                <a:rPr lang="en-AU" sz="940" noProof="0" dirty="0">
                  <a:solidFill>
                    <a:srgbClr val="000000">
                      <a:alpha val="44706"/>
                    </a:srgbClr>
                  </a:solidFill>
                  <a:latin typeface="Public Sans 1"/>
                  <a:ea typeface="Public Sans 1"/>
                  <a:cs typeface="Public Sans 1"/>
                  <a:sym typeface="Public Sans 1"/>
                </a:rPr>
                <a:t>Structural</a:t>
              </a:r>
            </a:p>
          </p:txBody>
        </p:sp>
        <p:sp>
          <p:nvSpPr>
            <p:cNvPr id="19" name="TextBox 19"/>
            <p:cNvSpPr txBox="1"/>
            <p:nvPr/>
          </p:nvSpPr>
          <p:spPr>
            <a:xfrm>
              <a:off x="552945" y="1510199"/>
              <a:ext cx="602558" cy="219015"/>
            </a:xfrm>
            <a:prstGeom prst="rect">
              <a:avLst/>
            </a:prstGeom>
          </p:spPr>
          <p:txBody>
            <a:bodyPr lIns="0" tIns="0" rIns="0" bIns="0" rtlCol="0" anchor="t">
              <a:spAutoFit/>
            </a:bodyPr>
            <a:lstStyle/>
            <a:p>
              <a:pPr algn="ctr">
                <a:lnSpc>
                  <a:spcPts val="1316"/>
                </a:lnSpc>
              </a:pPr>
              <a:r>
                <a:rPr lang="en-AU" sz="940" noProof="0" dirty="0">
                  <a:solidFill>
                    <a:srgbClr val="000000">
                      <a:alpha val="44706"/>
                    </a:srgbClr>
                  </a:solidFill>
                  <a:latin typeface="Public Sans 1"/>
                  <a:ea typeface="Public Sans 1"/>
                  <a:cs typeface="Public Sans 1"/>
                  <a:sym typeface="Public Sans 1"/>
                </a:rPr>
                <a:t>Cultural</a:t>
              </a:r>
            </a:p>
          </p:txBody>
        </p:sp>
        <p:sp>
          <p:nvSpPr>
            <p:cNvPr id="20" name="TextBox 20"/>
            <p:cNvSpPr txBox="1"/>
            <p:nvPr/>
          </p:nvSpPr>
          <p:spPr>
            <a:xfrm rot="-5400000">
              <a:off x="-605492" y="777460"/>
              <a:ext cx="1344916" cy="172031"/>
            </a:xfrm>
            <a:prstGeom prst="rect">
              <a:avLst/>
            </a:prstGeom>
          </p:spPr>
          <p:txBody>
            <a:bodyPr lIns="0" tIns="0" rIns="0" bIns="0" rtlCol="0" anchor="t">
              <a:spAutoFit/>
            </a:bodyPr>
            <a:lstStyle/>
            <a:p>
              <a:pPr algn="ctr">
                <a:lnSpc>
                  <a:spcPts val="1061"/>
                </a:lnSpc>
              </a:pPr>
              <a:r>
                <a:rPr lang="en-AU" sz="758" noProof="0" dirty="0">
                  <a:solidFill>
                    <a:srgbClr val="000000">
                      <a:alpha val="44706"/>
                    </a:srgbClr>
                  </a:solidFill>
                  <a:latin typeface="Public Sans 1"/>
                  <a:ea typeface="Public Sans 1"/>
                  <a:cs typeface="Public Sans 1"/>
                  <a:sym typeface="Public Sans 1"/>
                </a:rPr>
                <a:t>Contemporary</a:t>
              </a:r>
            </a:p>
          </p:txBody>
        </p:sp>
        <p:sp>
          <p:nvSpPr>
            <p:cNvPr id="21" name="TextBox 21"/>
            <p:cNvSpPr txBox="1"/>
            <p:nvPr/>
          </p:nvSpPr>
          <p:spPr>
            <a:xfrm rot="5400000">
              <a:off x="1200220" y="753968"/>
              <a:ext cx="865109" cy="219015"/>
            </a:xfrm>
            <a:prstGeom prst="rect">
              <a:avLst/>
            </a:prstGeom>
          </p:spPr>
          <p:txBody>
            <a:bodyPr lIns="0" tIns="0" rIns="0" bIns="0" rtlCol="0" anchor="t">
              <a:spAutoFit/>
            </a:bodyPr>
            <a:lstStyle/>
            <a:p>
              <a:pPr algn="ctr">
                <a:lnSpc>
                  <a:spcPts val="1316"/>
                </a:lnSpc>
              </a:pPr>
              <a:r>
                <a:rPr lang="en-AU" sz="940" noProof="0" dirty="0">
                  <a:solidFill>
                    <a:srgbClr val="000000">
                      <a:alpha val="44706"/>
                    </a:srgbClr>
                  </a:solidFill>
                  <a:latin typeface="Public Sans 1"/>
                  <a:ea typeface="Public Sans 1"/>
                  <a:cs typeface="Public Sans 1"/>
                  <a:sym typeface="Public Sans 1"/>
                </a:rPr>
                <a:t>Subjective</a:t>
              </a:r>
            </a:p>
          </p:txBody>
        </p:sp>
        <p:sp>
          <p:nvSpPr>
            <p:cNvPr id="22" name="TextBox 22"/>
            <p:cNvSpPr txBox="1"/>
            <p:nvPr/>
          </p:nvSpPr>
          <p:spPr>
            <a:xfrm>
              <a:off x="715287" y="1054324"/>
              <a:ext cx="303416" cy="109013"/>
            </a:xfrm>
            <a:prstGeom prst="rect">
              <a:avLst/>
            </a:prstGeom>
          </p:spPr>
          <p:txBody>
            <a:bodyPr lIns="0" tIns="0" rIns="0" bIns="0" rtlCol="0" anchor="t">
              <a:spAutoFit/>
            </a:bodyPr>
            <a:lstStyle/>
            <a:p>
              <a:pPr algn="ctr">
                <a:lnSpc>
                  <a:spcPts val="687"/>
                </a:lnSpc>
              </a:pPr>
              <a:r>
                <a:rPr lang="en-AU" sz="491" noProof="0" dirty="0">
                  <a:solidFill>
                    <a:srgbClr val="000000">
                      <a:alpha val="44706"/>
                    </a:srgbClr>
                  </a:solidFill>
                  <a:latin typeface="Quicksand"/>
                  <a:ea typeface="Quicksand"/>
                  <a:cs typeface="Quicksand"/>
                  <a:sym typeface="Quicksand"/>
                </a:rPr>
                <a:t>Artwork</a:t>
              </a:r>
            </a:p>
          </p:txBody>
        </p:sp>
        <p:sp>
          <p:nvSpPr>
            <p:cNvPr id="23" name="TextBox 23"/>
            <p:cNvSpPr txBox="1"/>
            <p:nvPr/>
          </p:nvSpPr>
          <p:spPr>
            <a:xfrm>
              <a:off x="1018703" y="1396336"/>
              <a:ext cx="354581" cy="109013"/>
            </a:xfrm>
            <a:prstGeom prst="rect">
              <a:avLst/>
            </a:prstGeom>
          </p:spPr>
          <p:txBody>
            <a:bodyPr lIns="0" tIns="0" rIns="0" bIns="0" rtlCol="0" anchor="t">
              <a:spAutoFit/>
            </a:bodyPr>
            <a:lstStyle/>
            <a:p>
              <a:pPr algn="ctr">
                <a:lnSpc>
                  <a:spcPts val="687"/>
                </a:lnSpc>
              </a:pPr>
              <a:r>
                <a:rPr lang="en-AU" sz="491" noProof="0" dirty="0">
                  <a:solidFill>
                    <a:srgbClr val="000000">
                      <a:alpha val="44706"/>
                    </a:srgbClr>
                  </a:solidFill>
                  <a:latin typeface="Quicksand"/>
                  <a:ea typeface="Quicksand"/>
                  <a:cs typeface="Quicksand"/>
                  <a:sym typeface="Quicksand"/>
                </a:rPr>
                <a:t>Audience</a:t>
              </a:r>
            </a:p>
          </p:txBody>
        </p:sp>
        <p:sp>
          <p:nvSpPr>
            <p:cNvPr id="24" name="TextBox 24"/>
            <p:cNvSpPr txBox="1"/>
            <p:nvPr/>
          </p:nvSpPr>
          <p:spPr>
            <a:xfrm>
              <a:off x="436845" y="1396336"/>
              <a:ext cx="232199" cy="109013"/>
            </a:xfrm>
            <a:prstGeom prst="rect">
              <a:avLst/>
            </a:prstGeom>
          </p:spPr>
          <p:txBody>
            <a:bodyPr lIns="0" tIns="0" rIns="0" bIns="0" rtlCol="0" anchor="t">
              <a:spAutoFit/>
            </a:bodyPr>
            <a:lstStyle/>
            <a:p>
              <a:pPr algn="ctr">
                <a:lnSpc>
                  <a:spcPts val="687"/>
                </a:lnSpc>
              </a:pPr>
              <a:r>
                <a:rPr lang="en-AU" sz="491" noProof="0" dirty="0">
                  <a:solidFill>
                    <a:srgbClr val="000000">
                      <a:alpha val="44706"/>
                    </a:srgbClr>
                  </a:solidFill>
                  <a:latin typeface="Quicksand"/>
                  <a:ea typeface="Quicksand"/>
                  <a:cs typeface="Quicksand"/>
                  <a:sym typeface="Quicksand"/>
                </a:rPr>
                <a:t>World</a:t>
              </a:r>
            </a:p>
          </p:txBody>
        </p:sp>
        <p:sp>
          <p:nvSpPr>
            <p:cNvPr id="25" name="TextBox 25"/>
            <p:cNvSpPr txBox="1"/>
            <p:nvPr/>
          </p:nvSpPr>
          <p:spPr>
            <a:xfrm>
              <a:off x="754679" y="1209104"/>
              <a:ext cx="199088" cy="109013"/>
            </a:xfrm>
            <a:prstGeom prst="rect">
              <a:avLst/>
            </a:prstGeom>
          </p:spPr>
          <p:txBody>
            <a:bodyPr lIns="0" tIns="0" rIns="0" bIns="0" rtlCol="0" anchor="t">
              <a:spAutoFit/>
            </a:bodyPr>
            <a:lstStyle/>
            <a:p>
              <a:pPr algn="ctr">
                <a:lnSpc>
                  <a:spcPts val="687"/>
                </a:lnSpc>
              </a:pPr>
              <a:r>
                <a:rPr lang="en-AU" sz="491" noProof="0" dirty="0">
                  <a:solidFill>
                    <a:srgbClr val="000000">
                      <a:alpha val="44706"/>
                    </a:srgbClr>
                  </a:solidFill>
                  <a:latin typeface="Quicksand"/>
                  <a:ea typeface="Quicksand"/>
                  <a:cs typeface="Quicksand"/>
                  <a:sym typeface="Quicksand"/>
                </a:rPr>
                <a:t>Artist</a:t>
              </a:r>
            </a:p>
          </p:txBody>
        </p:sp>
      </p:grpSp>
      <p:sp>
        <p:nvSpPr>
          <p:cNvPr id="26" name="Freeform 26">
            <a:extLst>
              <a:ext uri="{C183D7F6-B498-43B3-948B-1728B52AA6E4}">
                <adec:decorative xmlns:adec="http://schemas.microsoft.com/office/drawing/2017/decorative" val="1"/>
              </a:ext>
            </a:extLst>
          </p:cNvPr>
          <p:cNvSpPr/>
          <p:nvPr/>
        </p:nvSpPr>
        <p:spPr>
          <a:xfrm rot="-5400000" flipV="1">
            <a:off x="4492632" y="1456107"/>
            <a:ext cx="1951290" cy="4276800"/>
          </a:xfrm>
          <a:custGeom>
            <a:avLst/>
            <a:gdLst/>
            <a:ahLst/>
            <a:cxnLst/>
            <a:rect l="l" t="t" r="r" b="b"/>
            <a:pathLst>
              <a:path w="1951290" h="4276800">
                <a:moveTo>
                  <a:pt x="0" y="4276800"/>
                </a:moveTo>
                <a:lnTo>
                  <a:pt x="1951290" y="4276800"/>
                </a:lnTo>
                <a:lnTo>
                  <a:pt x="1951290" y="0"/>
                </a:lnTo>
                <a:lnTo>
                  <a:pt x="0" y="0"/>
                </a:lnTo>
                <a:lnTo>
                  <a:pt x="0" y="427680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noProof="0" dirty="0"/>
          </a:p>
        </p:txBody>
      </p:sp>
      <p:sp>
        <p:nvSpPr>
          <p:cNvPr id="27" name="Freeform 27">
            <a:extLst>
              <a:ext uri="{C183D7F6-B498-43B3-948B-1728B52AA6E4}">
                <adec:decorative xmlns:adec="http://schemas.microsoft.com/office/drawing/2017/decorative" val="1"/>
              </a:ext>
            </a:extLst>
          </p:cNvPr>
          <p:cNvSpPr/>
          <p:nvPr/>
        </p:nvSpPr>
        <p:spPr>
          <a:xfrm flipV="1">
            <a:off x="-530131" y="4048790"/>
            <a:ext cx="1506351" cy="3301592"/>
          </a:xfrm>
          <a:custGeom>
            <a:avLst/>
            <a:gdLst/>
            <a:ahLst/>
            <a:cxnLst/>
            <a:rect l="l" t="t" r="r" b="b"/>
            <a:pathLst>
              <a:path w="1506351" h="3301592">
                <a:moveTo>
                  <a:pt x="0" y="3301592"/>
                </a:moveTo>
                <a:lnTo>
                  <a:pt x="1506352" y="3301592"/>
                </a:lnTo>
                <a:lnTo>
                  <a:pt x="1506352" y="0"/>
                </a:lnTo>
                <a:lnTo>
                  <a:pt x="0" y="0"/>
                </a:lnTo>
                <a:lnTo>
                  <a:pt x="0" y="330159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noProof="0" dirty="0"/>
          </a:p>
        </p:txBody>
      </p:sp>
      <p:sp>
        <p:nvSpPr>
          <p:cNvPr id="28" name="Freeform 28">
            <a:extLst>
              <a:ext uri="{C183D7F6-B498-43B3-948B-1728B52AA6E4}">
                <adec:decorative xmlns:adec="http://schemas.microsoft.com/office/drawing/2017/decorative" val="1"/>
              </a:ext>
            </a:extLst>
          </p:cNvPr>
          <p:cNvSpPr/>
          <p:nvPr/>
        </p:nvSpPr>
        <p:spPr>
          <a:xfrm flipH="1">
            <a:off x="6116565" y="7261820"/>
            <a:ext cx="2628662" cy="3233618"/>
          </a:xfrm>
          <a:custGeom>
            <a:avLst/>
            <a:gdLst/>
            <a:ahLst/>
            <a:cxnLst/>
            <a:rect l="l" t="t" r="r" b="b"/>
            <a:pathLst>
              <a:path w="2628662" h="3233618">
                <a:moveTo>
                  <a:pt x="2628662" y="0"/>
                </a:moveTo>
                <a:lnTo>
                  <a:pt x="0" y="0"/>
                </a:lnTo>
                <a:lnTo>
                  <a:pt x="0" y="3233618"/>
                </a:lnTo>
                <a:lnTo>
                  <a:pt x="2628662" y="3233618"/>
                </a:lnTo>
                <a:lnTo>
                  <a:pt x="262866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noProof="0" dirty="0"/>
          </a:p>
        </p:txBody>
      </p:sp>
      <p:sp>
        <p:nvSpPr>
          <p:cNvPr id="29" name="Freeform 29">
            <a:extLst>
              <a:ext uri="{C183D7F6-B498-43B3-948B-1728B52AA6E4}">
                <adec:decorative xmlns:adec="http://schemas.microsoft.com/office/drawing/2017/decorative" val="1"/>
              </a:ext>
            </a:extLst>
          </p:cNvPr>
          <p:cNvSpPr/>
          <p:nvPr/>
        </p:nvSpPr>
        <p:spPr>
          <a:xfrm>
            <a:off x="-94992" y="1498857"/>
            <a:ext cx="1546797" cy="1239371"/>
          </a:xfrm>
          <a:custGeom>
            <a:avLst/>
            <a:gdLst/>
            <a:ahLst/>
            <a:cxnLst/>
            <a:rect l="l" t="t" r="r" b="b"/>
            <a:pathLst>
              <a:path w="1546797" h="1239371">
                <a:moveTo>
                  <a:pt x="0" y="0"/>
                </a:moveTo>
                <a:lnTo>
                  <a:pt x="1546797" y="0"/>
                </a:lnTo>
                <a:lnTo>
                  <a:pt x="1546797" y="1239372"/>
                </a:lnTo>
                <a:lnTo>
                  <a:pt x="0" y="12393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noProof="0" dirty="0"/>
          </a:p>
        </p:txBody>
      </p:sp>
      <p:sp>
        <p:nvSpPr>
          <p:cNvPr id="30" name="Freeform 30">
            <a:extLst>
              <a:ext uri="{C183D7F6-B498-43B3-948B-1728B52AA6E4}">
                <adec:decorative xmlns:adec="http://schemas.microsoft.com/office/drawing/2017/decorative" val="1"/>
              </a:ext>
            </a:extLst>
          </p:cNvPr>
          <p:cNvSpPr/>
          <p:nvPr/>
        </p:nvSpPr>
        <p:spPr>
          <a:xfrm>
            <a:off x="223045" y="4642152"/>
            <a:ext cx="1209765" cy="727371"/>
          </a:xfrm>
          <a:custGeom>
            <a:avLst/>
            <a:gdLst/>
            <a:ahLst/>
            <a:cxnLst/>
            <a:rect l="l" t="t" r="r" b="b"/>
            <a:pathLst>
              <a:path w="1209765" h="727371">
                <a:moveTo>
                  <a:pt x="0" y="0"/>
                </a:moveTo>
                <a:lnTo>
                  <a:pt x="1209766" y="0"/>
                </a:lnTo>
                <a:lnTo>
                  <a:pt x="1209766" y="727372"/>
                </a:lnTo>
                <a:lnTo>
                  <a:pt x="0" y="7273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AU" noProof="0" dirty="0"/>
          </a:p>
        </p:txBody>
      </p:sp>
      <p:sp>
        <p:nvSpPr>
          <p:cNvPr id="31" name="Freeform 31">
            <a:extLst>
              <a:ext uri="{C183D7F6-B498-43B3-948B-1728B52AA6E4}">
                <adec:decorative xmlns:adec="http://schemas.microsoft.com/office/drawing/2017/decorative" val="1"/>
              </a:ext>
            </a:extLst>
          </p:cNvPr>
          <p:cNvSpPr/>
          <p:nvPr/>
        </p:nvSpPr>
        <p:spPr>
          <a:xfrm>
            <a:off x="63872" y="8745289"/>
            <a:ext cx="1229070" cy="978647"/>
          </a:xfrm>
          <a:custGeom>
            <a:avLst/>
            <a:gdLst/>
            <a:ahLst/>
            <a:cxnLst/>
            <a:rect l="l" t="t" r="r" b="b"/>
            <a:pathLst>
              <a:path w="1229070" h="978647">
                <a:moveTo>
                  <a:pt x="0" y="0"/>
                </a:moveTo>
                <a:lnTo>
                  <a:pt x="1229070" y="0"/>
                </a:lnTo>
                <a:lnTo>
                  <a:pt x="1229070" y="978647"/>
                </a:lnTo>
                <a:lnTo>
                  <a:pt x="0" y="97864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AU" noProof="0" dirty="0"/>
          </a:p>
        </p:txBody>
      </p:sp>
      <p:sp>
        <p:nvSpPr>
          <p:cNvPr id="32" name="Freeform 32">
            <a:extLst>
              <a:ext uri="{C183D7F6-B498-43B3-948B-1728B52AA6E4}">
                <adec:decorative xmlns:adec="http://schemas.microsoft.com/office/drawing/2017/decorative" val="1"/>
              </a:ext>
            </a:extLst>
          </p:cNvPr>
          <p:cNvSpPr/>
          <p:nvPr/>
        </p:nvSpPr>
        <p:spPr>
          <a:xfrm>
            <a:off x="1732504" y="421420"/>
            <a:ext cx="260895" cy="784646"/>
          </a:xfrm>
          <a:custGeom>
            <a:avLst/>
            <a:gdLst/>
            <a:ahLst/>
            <a:cxnLst/>
            <a:rect l="l" t="t" r="r" b="b"/>
            <a:pathLst>
              <a:path w="260895" h="784646">
                <a:moveTo>
                  <a:pt x="0" y="0"/>
                </a:moveTo>
                <a:lnTo>
                  <a:pt x="260895" y="0"/>
                </a:lnTo>
                <a:lnTo>
                  <a:pt x="260895" y="784646"/>
                </a:lnTo>
                <a:lnTo>
                  <a:pt x="0" y="78464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AU" noProof="0" dirty="0"/>
          </a:p>
        </p:txBody>
      </p:sp>
      <p:sp>
        <p:nvSpPr>
          <p:cNvPr id="33" name="TextBox 33"/>
          <p:cNvSpPr txBox="1"/>
          <p:nvPr/>
        </p:nvSpPr>
        <p:spPr>
          <a:xfrm>
            <a:off x="2070480" y="392845"/>
            <a:ext cx="5489520" cy="1378585"/>
          </a:xfrm>
          <a:prstGeom prst="rect">
            <a:avLst/>
          </a:prstGeom>
        </p:spPr>
        <p:txBody>
          <a:bodyPr lIns="0" tIns="0" rIns="0" bIns="0" rtlCol="0" anchor="t">
            <a:spAutoFit/>
          </a:bodyPr>
          <a:lstStyle/>
          <a:p>
            <a:pPr algn="l">
              <a:lnSpc>
                <a:spcPts val="1960"/>
              </a:lnSpc>
              <a:spcBef>
                <a:spcPct val="0"/>
              </a:spcBef>
            </a:pPr>
            <a:r>
              <a:rPr lang="en-AU" sz="1400" b="1" noProof="0" dirty="0">
                <a:solidFill>
                  <a:srgbClr val="000000"/>
                </a:solidFill>
                <a:latin typeface="Public Sans 1 Bold"/>
                <a:ea typeface="Public Sans 1 Bold"/>
                <a:cs typeface="Public Sans 1 Bold"/>
                <a:sym typeface="Public Sans 1 Bold"/>
              </a:rPr>
              <a:t>Explore the artworld concepts</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What communities does the artist represent?</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What aspects of the world are important to the artist?</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List the title (if it has one), date created, form, materials, location, size, subject matter of the artwork</a:t>
            </a:r>
          </a:p>
          <a:p>
            <a:pPr marL="259080" lvl="1" indent="-129540" algn="l">
              <a:lnSpc>
                <a:spcPts val="1800"/>
              </a:lnSpc>
              <a:buFont typeface="Arial"/>
              <a:buChar char="•"/>
            </a:pPr>
            <a:r>
              <a:rPr lang="en-AU" sz="1200" noProof="0" dirty="0">
                <a:solidFill>
                  <a:srgbClr val="000000"/>
                </a:solidFill>
                <a:latin typeface="Public Sans 1"/>
                <a:ea typeface="Public Sans 1"/>
                <a:cs typeface="Public Sans 1"/>
                <a:sym typeface="Public Sans 1"/>
              </a:rPr>
              <a:t>What impact does this artwork have on the audience?</a:t>
            </a:r>
          </a:p>
        </p:txBody>
      </p:sp>
      <p:sp>
        <p:nvSpPr>
          <p:cNvPr id="34" name="TextBox 34"/>
          <p:cNvSpPr txBox="1"/>
          <p:nvPr/>
        </p:nvSpPr>
        <p:spPr>
          <a:xfrm>
            <a:off x="485048" y="1877878"/>
            <a:ext cx="541904" cy="240665"/>
          </a:xfrm>
          <a:prstGeom prst="rect">
            <a:avLst/>
          </a:prstGeom>
        </p:spPr>
        <p:txBody>
          <a:bodyPr lIns="0" tIns="0" rIns="0" bIns="0" rtlCol="0" anchor="t">
            <a:spAutoFit/>
          </a:bodyPr>
          <a:lstStyle/>
          <a:p>
            <a:pPr algn="ctr">
              <a:lnSpc>
                <a:spcPts val="1960"/>
              </a:lnSpc>
            </a:pPr>
            <a:r>
              <a:rPr lang="en-AU" sz="1400" b="1" noProof="0" dirty="0">
                <a:solidFill>
                  <a:srgbClr val="FFFFFF"/>
                </a:solidFill>
                <a:latin typeface="Public Sans 2 Bold"/>
                <a:ea typeface="Public Sans 2 Bold"/>
                <a:cs typeface="Public Sans 2 Bold"/>
                <a:sym typeface="Public Sans 2 Bold"/>
              </a:rPr>
              <a:t>Notes </a:t>
            </a:r>
          </a:p>
        </p:txBody>
      </p:sp>
      <p:sp>
        <p:nvSpPr>
          <p:cNvPr id="35" name="TextBox 35"/>
          <p:cNvSpPr txBox="1"/>
          <p:nvPr/>
        </p:nvSpPr>
        <p:spPr>
          <a:xfrm>
            <a:off x="485048" y="4871218"/>
            <a:ext cx="541904" cy="240665"/>
          </a:xfrm>
          <a:prstGeom prst="rect">
            <a:avLst/>
          </a:prstGeom>
        </p:spPr>
        <p:txBody>
          <a:bodyPr lIns="0" tIns="0" rIns="0" bIns="0" rtlCol="0" anchor="t">
            <a:spAutoFit/>
          </a:bodyPr>
          <a:lstStyle/>
          <a:p>
            <a:pPr algn="ctr">
              <a:lnSpc>
                <a:spcPts val="1960"/>
              </a:lnSpc>
            </a:pPr>
            <a:r>
              <a:rPr lang="en-AU" sz="1400" b="1" noProof="0" dirty="0">
                <a:solidFill>
                  <a:srgbClr val="FFFFFF"/>
                </a:solidFill>
                <a:latin typeface="Public Sans 2 Bold"/>
                <a:ea typeface="Public Sans 2 Bold"/>
                <a:cs typeface="Public Sans 2 Bold"/>
                <a:sym typeface="Public Sans 2 Bold"/>
              </a:rPr>
              <a:t>Notes </a:t>
            </a:r>
          </a:p>
        </p:txBody>
      </p:sp>
      <p:sp>
        <p:nvSpPr>
          <p:cNvPr id="36" name="TextBox 36"/>
          <p:cNvSpPr txBox="1"/>
          <p:nvPr/>
        </p:nvSpPr>
        <p:spPr>
          <a:xfrm>
            <a:off x="407455" y="9063992"/>
            <a:ext cx="541904" cy="240665"/>
          </a:xfrm>
          <a:prstGeom prst="rect">
            <a:avLst/>
          </a:prstGeom>
        </p:spPr>
        <p:txBody>
          <a:bodyPr lIns="0" tIns="0" rIns="0" bIns="0" rtlCol="0" anchor="t">
            <a:spAutoFit/>
          </a:bodyPr>
          <a:lstStyle/>
          <a:p>
            <a:pPr algn="ctr">
              <a:lnSpc>
                <a:spcPts val="1960"/>
              </a:lnSpc>
            </a:pPr>
            <a:r>
              <a:rPr lang="en-AU" sz="1400" b="1" noProof="0" dirty="0">
                <a:solidFill>
                  <a:srgbClr val="FFFFFF"/>
                </a:solidFill>
                <a:latin typeface="Public Sans 2 Bold"/>
                <a:ea typeface="Public Sans 2 Bold"/>
                <a:cs typeface="Public Sans 2 Bold"/>
                <a:sym typeface="Public Sans 2 Bold"/>
              </a:rPr>
              <a:t>Notes </a:t>
            </a:r>
          </a:p>
        </p:txBody>
      </p:sp>
      <p:sp>
        <p:nvSpPr>
          <p:cNvPr id="37" name="Freeform 37">
            <a:extLst>
              <a:ext uri="{C183D7F6-B498-43B3-948B-1728B52AA6E4}">
                <adec:decorative xmlns:adec="http://schemas.microsoft.com/office/drawing/2017/decorative" val="1"/>
              </a:ext>
            </a:extLst>
          </p:cNvPr>
          <p:cNvSpPr/>
          <p:nvPr/>
        </p:nvSpPr>
        <p:spPr>
          <a:xfrm>
            <a:off x="223045" y="3932272"/>
            <a:ext cx="260895" cy="784646"/>
          </a:xfrm>
          <a:custGeom>
            <a:avLst/>
            <a:gdLst/>
            <a:ahLst/>
            <a:cxnLst/>
            <a:rect l="l" t="t" r="r" b="b"/>
            <a:pathLst>
              <a:path w="260895" h="784646">
                <a:moveTo>
                  <a:pt x="0" y="0"/>
                </a:moveTo>
                <a:lnTo>
                  <a:pt x="260895" y="0"/>
                </a:lnTo>
                <a:lnTo>
                  <a:pt x="260895" y="784646"/>
                </a:lnTo>
                <a:lnTo>
                  <a:pt x="0" y="78464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AU" noProof="0" dirty="0"/>
          </a:p>
        </p:txBody>
      </p:sp>
      <p:sp>
        <p:nvSpPr>
          <p:cNvPr id="38" name="Freeform 38">
            <a:extLst>
              <a:ext uri="{C183D7F6-B498-43B3-948B-1728B52AA6E4}">
                <adec:decorative xmlns:adec="http://schemas.microsoft.com/office/drawing/2017/decorative" val="1"/>
              </a:ext>
            </a:extLst>
          </p:cNvPr>
          <p:cNvSpPr/>
          <p:nvPr/>
        </p:nvSpPr>
        <p:spPr>
          <a:xfrm>
            <a:off x="1898393" y="7134448"/>
            <a:ext cx="260895" cy="784646"/>
          </a:xfrm>
          <a:custGeom>
            <a:avLst/>
            <a:gdLst/>
            <a:ahLst/>
            <a:cxnLst/>
            <a:rect l="l" t="t" r="r" b="b"/>
            <a:pathLst>
              <a:path w="260895" h="784646">
                <a:moveTo>
                  <a:pt x="0" y="0"/>
                </a:moveTo>
                <a:lnTo>
                  <a:pt x="260894" y="0"/>
                </a:lnTo>
                <a:lnTo>
                  <a:pt x="260894" y="784646"/>
                </a:lnTo>
                <a:lnTo>
                  <a:pt x="0" y="78464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AU" noProof="0" dirty="0"/>
          </a:p>
        </p:txBody>
      </p:sp>
      <p:sp>
        <p:nvSpPr>
          <p:cNvPr id="39" name="Title 38">
            <a:extLst>
              <a:ext uri="{FF2B5EF4-FFF2-40B4-BE49-F238E27FC236}">
                <a16:creationId xmlns:a16="http://schemas.microsoft.com/office/drawing/2014/main" id="{34E3FD89-6668-90B3-2E3E-FA6C9508E0F8}"/>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AU" noProof="0" dirty="0"/>
              <a:t>Response scaffold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550904603AA64982DCAA86C5CFC06E" ma:contentTypeVersion="32" ma:contentTypeDescription="Create a new document." ma:contentTypeScope="" ma:versionID="05891fa245dabad90296fcda280daeb8">
  <xsd:schema xmlns:xsd="http://www.w3.org/2001/XMLSchema" xmlns:xs="http://www.w3.org/2001/XMLSchema" xmlns:p="http://schemas.microsoft.com/office/2006/metadata/properties" xmlns:ns2="7e763d47-3c66-4c58-9425-1477fd3ccd1e" xmlns:ns3="60129b06-f64b-40a8-96e2-c5b2f86112b1" targetNamespace="http://schemas.microsoft.com/office/2006/metadata/properties" ma:root="true" ma:fieldsID="3e7d40734bf85537985a675388facd7f" ns2:_="" ns3:_="">
    <xsd:import namespace="7e763d47-3c66-4c58-9425-1477fd3ccd1e"/>
    <xsd:import namespace="60129b06-f64b-40a8-96e2-c5b2f86112b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Writingpod" minOccurs="0"/>
                <xsd:element ref="ns2:Designanddevelopment" minOccurs="0"/>
                <xsd:element ref="ns2:FeedbackfromNSWMS" minOccurs="0"/>
                <xsd:element ref="ns2:Contentediting" minOccurs="0"/>
                <xsd:element ref="ns2:Projectleadreview" minOccurs="0"/>
                <xsd:element ref="ns2:Workstreamleadendorsement" minOccurs="0"/>
                <xsd:element ref="ns2:Digitalsupport" minOccurs="0"/>
                <xsd:element ref="ns2:StoredinTRIM" minOccurs="0"/>
                <xsd:element ref="ns2:Published" minOccurs="0"/>
                <xsd:element ref="ns2:Resourcedrop"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element ref="ns2:Addedtoexcel"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763d47-3c66-4c58-9425-1477fd3ccd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Writingpod" ma:index="20" nillable="true" ma:displayName="Writing pod" ma:format="Dropdown" ma:list="UserInfo" ma:SharePointGroup="0" ma:internalName="Writingpod">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signanddevelopment" ma:index="21" nillable="true" ma:displayName="Design and development" ma:format="Dropdown" ma:internalName="Designanddevelopment">
      <xsd:simpleType>
        <xsd:restriction base="dms:Choice">
          <xsd:enumeration value="Not yet started"/>
          <xsd:enumeration value="In progress"/>
          <xsd:enumeration value="Complete"/>
        </xsd:restriction>
      </xsd:simpleType>
    </xsd:element>
    <xsd:element name="FeedbackfromNSWMS" ma:index="22" nillable="true" ma:displayName="Feedback from NSWMS" ma:description="Have leaders Michelle and Ayesha provided input?" ma:format="Dropdown" ma:internalName="FeedbackfromNSWMS">
      <xsd:simpleType>
        <xsd:restriction base="dms:Choice">
          <xsd:enumeration value="Not yet requested"/>
          <xsd:enumeration value="Request submitted"/>
          <xsd:enumeration value="Feedback received"/>
        </xsd:restriction>
      </xsd:simpleType>
    </xsd:element>
    <xsd:element name="Contentediting" ma:index="23" nillable="true" ma:displayName="Content editing" ma:description="Has unit content been edited by Senior Editor (R. Kilroy)?" ma:format="Dropdown" ma:internalName="Contentediting">
      <xsd:simpleType>
        <xsd:restriction base="dms:Choice">
          <xsd:enumeration value="Not yet requested"/>
          <xsd:enumeration value="Request submitted"/>
          <xsd:enumeration value="Editing complete"/>
        </xsd:restriction>
      </xsd:simpleType>
    </xsd:element>
    <xsd:element name="Projectleadreview" ma:index="24" nillable="true" ma:displayName="Project lead review" ma:description="Have project leads (H. Laverick and R. Cheal) reviewed the unit?" ma:format="Dropdown" ma:internalName="Projectleadreview">
      <xsd:simpleType>
        <xsd:restriction base="dms:Choice">
          <xsd:enumeration value="Not yet requested"/>
          <xsd:enumeration value="Request submitted"/>
          <xsd:enumeration value="Review complete"/>
        </xsd:restriction>
      </xsd:simpleType>
    </xsd:element>
    <xsd:element name="Workstreamleadendorsement" ma:index="25" nillable="true" ma:displayName="Workstream lead endorsement" ma:description="Has J. Hoffman endorsed the unit?" ma:format="Dropdown" ma:internalName="Workstreamleadendorsement">
      <xsd:simpleType>
        <xsd:restriction base="dms:Choice">
          <xsd:enumeration value="Not yet submitted"/>
          <xsd:enumeration value="Request submitted"/>
          <xsd:enumeration value="Endorsement complete"/>
        </xsd:restriction>
      </xsd:simpleType>
    </xsd:element>
    <xsd:element name="Digitalsupport" ma:index="26" nillable="true" ma:displayName="Digital support" ma:format="Dropdown" ma:internalName="Digitalsupport">
      <xsd:simpleType>
        <xsd:restriction base="dms:Choice">
          <xsd:enumeration value="Not yet submitted"/>
          <xsd:enumeration value="Request submitted (by project manager)"/>
          <xsd:enumeration value="Digital support complete"/>
        </xsd:restriction>
      </xsd:simpleType>
    </xsd:element>
    <xsd:element name="StoredinTRIM" ma:index="27" nillable="true" ma:displayName="Stored in TRIM" ma:format="Dropdown" ma:internalName="StoredinTRIM">
      <xsd:simpleType>
        <xsd:restriction base="dms:Choice">
          <xsd:enumeration value="Yes"/>
          <xsd:enumeration value="No"/>
        </xsd:restriction>
      </xsd:simpleType>
    </xsd:element>
    <xsd:element name="Published" ma:index="28" nillable="true" ma:displayName="Published" ma:format="Dropdown" ma:internalName="Published">
      <xsd:simpleType>
        <xsd:restriction base="dms:Choice">
          <xsd:enumeration value="Yes"/>
          <xsd:enumeration value="No"/>
        </xsd:restriction>
      </xsd:simpleType>
    </xsd:element>
    <xsd:element name="Resourcedrop" ma:index="29" nillable="true" ma:displayName="Drop week" ma:format="Dropdown" ma:internalName="Resourcedrop">
      <xsd:simpleType>
        <xsd:restriction base="dms:Choice">
          <xsd:enumeration value="T1, W1"/>
          <xsd:enumeration value="T1, W3"/>
          <xsd:enumeration value="T1, W7"/>
          <xsd:enumeration value="T1, W10"/>
          <xsd:enumeration value="T2, W1"/>
          <xsd:enumeration value="T2, W3"/>
          <xsd:enumeration value="T2, W7"/>
          <xsd:enumeration value="T2, W10"/>
          <xsd:enumeration value="T3, W1"/>
          <xsd:enumeration value="T3, W3"/>
          <xsd:enumeration value="T3, W7"/>
          <xsd:enumeration value="T3, W10"/>
          <xsd:enumeration value="T4, W1"/>
          <xsd:enumeration value="T4, W3"/>
          <xsd:enumeration value="T4, W7"/>
          <xsd:enumeration value="T4, W10"/>
        </xsd:restriction>
      </xsd:simpleType>
    </xsd:element>
    <xsd:element name="lcf76f155ced4ddcb4097134ff3c332f" ma:index="31"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3" nillable="true" ma:displayName="MediaServiceObjectDetectorVersions" ma:description="" ma:hidden="true" ma:indexed="true" ma:internalName="MediaServiceObjectDetectorVersions" ma:readOnly="true">
      <xsd:simpleType>
        <xsd:restriction base="dms:Text"/>
      </xsd:simpleType>
    </xsd:element>
    <xsd:element name="MediaServiceLocation" ma:index="34" nillable="true" ma:displayName="Location" ma:description="" ma:indexed="true" ma:internalName="MediaServiceLocation" ma:readOnly="true">
      <xsd:simpleType>
        <xsd:restriction base="dms:Text"/>
      </xsd:simpleType>
    </xsd:element>
    <xsd:element name="MediaServiceSearchProperties" ma:index="35" nillable="true" ma:displayName="MediaServiceSearchProperties" ma:hidden="true" ma:internalName="MediaServiceSearchProperties" ma:readOnly="true">
      <xsd:simpleType>
        <xsd:restriction base="dms:Note"/>
      </xsd:simpleType>
    </xsd:element>
    <xsd:element name="Addedtoexcel" ma:index="36" nillable="true" ma:displayName="Added to excel" ma:format="Dropdown" ma:internalName="Addedtoexcel">
      <xsd:simpleType>
        <xsd:restriction base="dms:Choice">
          <xsd:enumeration value="Yes"/>
        </xsd:restriction>
      </xsd:simpleType>
    </xsd:element>
    <xsd:element name="MediaServiceBillingMetadata" ma:index="3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0129b06-f64b-40a8-96e2-c5b2f86112b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32" nillable="true" ma:displayName="Taxonomy Catch All Column" ma:hidden="true" ma:list="{d14652b1-c484-4c0c-a021-a754efd78e11}" ma:internalName="TaxCatchAll" ma:showField="CatchAllData" ma:web="60129b06-f64b-40a8-96e2-c5b2f86112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e763d47-3c66-4c58-9425-1477fd3ccd1e">
      <Terms xmlns="http://schemas.microsoft.com/office/infopath/2007/PartnerControls"/>
    </lcf76f155ced4ddcb4097134ff3c332f>
    <TaxCatchAll xmlns="60129b06-f64b-40a8-96e2-c5b2f86112b1" xsi:nil="true"/>
    <Projectleadreview xmlns="7e763d47-3c66-4c58-9425-1477fd3ccd1e" xsi:nil="true"/>
    <Workstreamleadendorsement xmlns="7e763d47-3c66-4c58-9425-1477fd3ccd1e" xsi:nil="true"/>
    <Digitalsupport xmlns="7e763d47-3c66-4c58-9425-1477fd3ccd1e" xsi:nil="true"/>
    <Addedtoexcel xmlns="7e763d47-3c66-4c58-9425-1477fd3ccd1e" xsi:nil="true"/>
    <Writingpod xmlns="7e763d47-3c66-4c58-9425-1477fd3ccd1e">
      <UserInfo>
        <DisplayName/>
        <AccountId xsi:nil="true"/>
        <AccountType/>
      </UserInfo>
    </Writingpod>
    <FeedbackfromNSWMS xmlns="7e763d47-3c66-4c58-9425-1477fd3ccd1e" xsi:nil="true"/>
    <Resourcedrop xmlns="7e763d47-3c66-4c58-9425-1477fd3ccd1e" xsi:nil="true"/>
    <Designanddevelopment xmlns="7e763d47-3c66-4c58-9425-1477fd3ccd1e" xsi:nil="true"/>
    <StoredinTRIM xmlns="7e763d47-3c66-4c58-9425-1477fd3ccd1e" xsi:nil="true"/>
    <Contentediting xmlns="7e763d47-3c66-4c58-9425-1477fd3ccd1e" xsi:nil="true"/>
    <Published xmlns="7e763d47-3c66-4c58-9425-1477fd3ccd1e" xsi:nil="true"/>
    <SharedWithUsers xmlns="60129b06-f64b-40a8-96e2-c5b2f86112b1">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283A39-DA5C-4CFC-9D32-6204BCECF2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763d47-3c66-4c58-9425-1477fd3ccd1e"/>
    <ds:schemaRef ds:uri="60129b06-f64b-40a8-96e2-c5b2f86112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C250DD4-B784-44ED-9FD8-FAA09164BF60}">
  <ds:schemaRefs>
    <ds:schemaRef ds:uri="7e763d47-3c66-4c58-9425-1477fd3ccd1e"/>
    <ds:schemaRef ds:uri="http://schemas.microsoft.com/office/2006/metadata/properties"/>
    <ds:schemaRef ds:uri="http://www.w3.org/XML/1998/namespace"/>
    <ds:schemaRef ds:uri="http://purl.org/dc/elements/1.1/"/>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60129b06-f64b-40a8-96e2-c5b2f86112b1"/>
    <ds:schemaRef ds:uri="http://purl.org/dc/dcmitype/"/>
  </ds:schemaRefs>
</ds:datastoreItem>
</file>

<file path=customXml/itemProps3.xml><?xml version="1.0" encoding="utf-8"?>
<ds:datastoreItem xmlns:ds="http://schemas.openxmlformats.org/officeDocument/2006/customXml" ds:itemID="{27FEED00-9BBD-43D7-A270-9D933F492B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50</TotalTime>
  <Words>1872</Words>
  <Application>Microsoft Office PowerPoint</Application>
  <PresentationFormat>Custom</PresentationFormat>
  <Paragraphs>170</Paragraphs>
  <Slides>12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Telegraf Ultra-Bold</vt:lpstr>
      <vt:lpstr>Calibri</vt:lpstr>
      <vt:lpstr>Public Sans 1 Bold</vt:lpstr>
      <vt:lpstr>Arial</vt:lpstr>
      <vt:lpstr>Public Sans 2 Bold</vt:lpstr>
      <vt:lpstr>Anantason UltraExpanded Italics</vt:lpstr>
      <vt:lpstr>Quicksand</vt:lpstr>
      <vt:lpstr>Public Sans 1</vt:lpstr>
      <vt:lpstr>Office Theme</vt:lpstr>
      <vt:lpstr>Reko Rennie</vt:lpstr>
      <vt:lpstr>Information about Reko Rennie’s art practice</vt:lpstr>
      <vt:lpstr>Response scaffold</vt:lpstr>
      <vt:lpstr>Mulga</vt:lpstr>
      <vt:lpstr>Information about Mulga’s art practice</vt:lpstr>
      <vt:lpstr>Response scaffold</vt:lpstr>
      <vt:lpstr>Beastman</vt:lpstr>
      <vt:lpstr>Information about Beastman’s art practice</vt:lpstr>
      <vt:lpstr>Response scaffold</vt:lpstr>
      <vt:lpstr>Krimsone</vt:lpstr>
      <vt:lpstr>Information about Krimsone’s art practice</vt:lpstr>
      <vt:lpstr>Response scaffold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Australiana – remixed – artist information pack – Visual Arts, Stage 4</dc:title>
  <dc:creator>NSW Department of Education</dc:creator>
  <dcterms:created xsi:type="dcterms:W3CDTF">2006-08-16T00:00:00Z</dcterms:created>
  <dcterms:modified xsi:type="dcterms:W3CDTF">2025-11-12T00:36:36Z</dcterms:modified>
  <dc:identifier>DAGzwXhfTBc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2025-09-23T04:40:48Z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018e0d0a-4029-492c-8611-e5b7f2656e7b</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y fmtid="{D5CDD505-2E9C-101B-9397-08002B2CF9AE}" pid="10" name="ContentTypeId">
    <vt:lpwstr>0x01010028550904603AA64982DCAA86C5CFC06E</vt:lpwstr>
  </property>
  <property fmtid="{D5CDD505-2E9C-101B-9397-08002B2CF9AE}" pid="11" name="MediaServiceImageTags">
    <vt:lpwstr/>
  </property>
  <property fmtid="{D5CDD505-2E9C-101B-9397-08002B2CF9AE}" pid="12" name="Order">
    <vt:lpwstr>7830700.00000000</vt:lpwstr>
  </property>
  <property fmtid="{D5CDD505-2E9C-101B-9397-08002B2CF9AE}" pid="13" name="xd_ProgID">
    <vt:lpwstr/>
  </property>
  <property fmtid="{D5CDD505-2E9C-101B-9397-08002B2CF9AE}" pid="14" name="ComplianceAssetId">
    <vt:lpwstr/>
  </property>
  <property fmtid="{D5CDD505-2E9C-101B-9397-08002B2CF9AE}" pid="15" name="TemplateUrl">
    <vt:lpwstr/>
  </property>
  <property fmtid="{D5CDD505-2E9C-101B-9397-08002B2CF9AE}" pid="16" name="_ExtendedDescription">
    <vt:lpwstr/>
  </property>
  <property fmtid="{D5CDD505-2E9C-101B-9397-08002B2CF9AE}" pid="17" name="TriggerFlowInfo">
    <vt:lpwstr/>
  </property>
  <property fmtid="{D5CDD505-2E9C-101B-9397-08002B2CF9AE}" pid="18" name="xd_Signature">
    <vt:lpwstr/>
  </property>
</Properties>
</file>